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70" r:id="rId5"/>
    <p:sldMasterId id="2147483684" r:id="rId6"/>
    <p:sldMasterId id="2147483648" r:id="rId7"/>
    <p:sldMasterId id="2147483663" r:id="rId8"/>
  </p:sldMasterIdLst>
  <p:notesMasterIdLst>
    <p:notesMasterId r:id="rId48"/>
  </p:notesMasterIdLst>
  <p:sldIdLst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57" r:id="rId17"/>
    <p:sldId id="275" r:id="rId18"/>
    <p:sldId id="274" r:id="rId19"/>
    <p:sldId id="273" r:id="rId20"/>
    <p:sldId id="272" r:id="rId21"/>
    <p:sldId id="271" r:id="rId22"/>
    <p:sldId id="270" r:id="rId23"/>
    <p:sldId id="269" r:id="rId24"/>
    <p:sldId id="268" r:id="rId25"/>
    <p:sldId id="267" r:id="rId26"/>
    <p:sldId id="266" r:id="rId27"/>
    <p:sldId id="285" r:id="rId28"/>
    <p:sldId id="284" r:id="rId29"/>
    <p:sldId id="283" r:id="rId30"/>
    <p:sldId id="282" r:id="rId31"/>
    <p:sldId id="281" r:id="rId32"/>
    <p:sldId id="280" r:id="rId33"/>
    <p:sldId id="279" r:id="rId34"/>
    <p:sldId id="278" r:id="rId35"/>
    <p:sldId id="277" r:id="rId36"/>
    <p:sldId id="276" r:id="rId37"/>
    <p:sldId id="295" r:id="rId38"/>
    <p:sldId id="294" r:id="rId39"/>
    <p:sldId id="293" r:id="rId40"/>
    <p:sldId id="292" r:id="rId41"/>
    <p:sldId id="291" r:id="rId42"/>
    <p:sldId id="290" r:id="rId43"/>
    <p:sldId id="289" r:id="rId44"/>
    <p:sldId id="288" r:id="rId45"/>
    <p:sldId id="287" r:id="rId46"/>
    <p:sldId id="28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5E49D-71AB-4059-A78C-00A6F9E8AF07}" v="59" dt="2022-10-18T17:18:4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Hardison" userId="S::hhardison@t1dexchange.org::43d0da57-f0fe-4343-8618-bb5051cd9fb3" providerId="AD" clId="Web-{D9E5E49D-71AB-4059-A78C-00A6F9E8AF07}"/>
    <pc:docChg chg="addSld delSld addMainMaster modMainMaster">
      <pc:chgData name="Holly Hardison" userId="S::hhardison@t1dexchange.org::43d0da57-f0fe-4343-8618-bb5051cd9fb3" providerId="AD" clId="Web-{D9E5E49D-71AB-4059-A78C-00A6F9E8AF07}" dt="2022-10-18T17:18:48.089" v="57"/>
      <pc:docMkLst>
        <pc:docMk/>
      </pc:docMkLst>
      <pc:sldChg chg="del">
        <pc:chgData name="Holly Hardison" userId="S::hhardison@t1dexchange.org::43d0da57-f0fe-4343-8618-bb5051cd9fb3" providerId="AD" clId="Web-{D9E5E49D-71AB-4059-A78C-00A6F9E8AF07}" dt="2022-10-18T17:15:29.061" v="27"/>
        <pc:sldMkLst>
          <pc:docMk/>
          <pc:sldMk cId="109857222" sldId="256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2.483" v="26"/>
        <pc:sldMkLst>
          <pc:docMk/>
          <pc:sldMk cId="1415989171" sldId="257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2.326" v="25"/>
        <pc:sldMkLst>
          <pc:docMk/>
          <pc:sldMk cId="2381029891" sldId="258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2.186" v="24"/>
        <pc:sldMkLst>
          <pc:docMk/>
          <pc:sldMk cId="4055334389" sldId="259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1.998" v="23"/>
        <pc:sldMkLst>
          <pc:docMk/>
          <pc:sldMk cId="1256392713" sldId="260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1.311" v="22"/>
        <pc:sldMkLst>
          <pc:docMk/>
          <pc:sldMk cId="2508336853" sldId="261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1.139" v="21"/>
        <pc:sldMkLst>
          <pc:docMk/>
          <pc:sldMk cId="4123986186" sldId="262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1.029" v="20"/>
        <pc:sldMkLst>
          <pc:docMk/>
          <pc:sldMk cId="1943411025" sldId="263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0.920" v="19"/>
        <pc:sldMkLst>
          <pc:docMk/>
          <pc:sldMk cId="2686259355" sldId="264"/>
        </pc:sldMkLst>
      </pc:sldChg>
      <pc:sldChg chg="add del">
        <pc:chgData name="Holly Hardison" userId="S::hhardison@t1dexchange.org::43d0da57-f0fe-4343-8618-bb5051cd9fb3" providerId="AD" clId="Web-{D9E5E49D-71AB-4059-A78C-00A6F9E8AF07}" dt="2022-10-18T17:15:20.842" v="18"/>
        <pc:sldMkLst>
          <pc:docMk/>
          <pc:sldMk cId="924724234" sldId="265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2.672" v="28"/>
        <pc:sldMkLst>
          <pc:docMk/>
          <pc:sldMk cId="1479080171" sldId="266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2.829" v="29"/>
        <pc:sldMkLst>
          <pc:docMk/>
          <pc:sldMk cId="1906399314" sldId="267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3.016" v="30"/>
        <pc:sldMkLst>
          <pc:docMk/>
          <pc:sldMk cId="2059299203" sldId="268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3.548" v="31"/>
        <pc:sldMkLst>
          <pc:docMk/>
          <pc:sldMk cId="3337938580" sldId="269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3.704" v="32"/>
        <pc:sldMkLst>
          <pc:docMk/>
          <pc:sldMk cId="2330768952" sldId="270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3.891" v="33"/>
        <pc:sldMkLst>
          <pc:docMk/>
          <pc:sldMk cId="3343509799" sldId="271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4.032" v="34"/>
        <pc:sldMkLst>
          <pc:docMk/>
          <pc:sldMk cId="1730828852" sldId="272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4.157" v="35"/>
        <pc:sldMkLst>
          <pc:docMk/>
          <pc:sldMk cId="3238945577" sldId="273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4.391" v="36"/>
        <pc:sldMkLst>
          <pc:docMk/>
          <pc:sldMk cId="4047827824" sldId="274"/>
        </pc:sldMkLst>
      </pc:sldChg>
      <pc:sldChg chg="add">
        <pc:chgData name="Holly Hardison" userId="S::hhardison@t1dexchange.org::43d0da57-f0fe-4343-8618-bb5051cd9fb3" providerId="AD" clId="Web-{D9E5E49D-71AB-4059-A78C-00A6F9E8AF07}" dt="2022-10-18T17:16:04.673" v="37"/>
        <pc:sldMkLst>
          <pc:docMk/>
          <pc:sldMk cId="1570359950" sldId="275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0.243" v="38"/>
        <pc:sldMkLst>
          <pc:docMk/>
          <pc:sldMk cId="94231442" sldId="276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0.461" v="39"/>
        <pc:sldMkLst>
          <pc:docMk/>
          <pc:sldMk cId="107192572" sldId="277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0.649" v="40"/>
        <pc:sldMkLst>
          <pc:docMk/>
          <pc:sldMk cId="583266150" sldId="278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0.883" v="41"/>
        <pc:sldMkLst>
          <pc:docMk/>
          <pc:sldMk cId="2351349285" sldId="279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1.071" v="42"/>
        <pc:sldMkLst>
          <pc:docMk/>
          <pc:sldMk cId="3130121520" sldId="280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1.274" v="43"/>
        <pc:sldMkLst>
          <pc:docMk/>
          <pc:sldMk cId="319098362" sldId="281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1.430" v="44"/>
        <pc:sldMkLst>
          <pc:docMk/>
          <pc:sldMk cId="3945899547" sldId="282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1.633" v="45"/>
        <pc:sldMkLst>
          <pc:docMk/>
          <pc:sldMk cId="2150950197" sldId="283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1.727" v="46"/>
        <pc:sldMkLst>
          <pc:docMk/>
          <pc:sldMk cId="3753435157" sldId="284"/>
        </pc:sldMkLst>
      </pc:sldChg>
      <pc:sldChg chg="add">
        <pc:chgData name="Holly Hardison" userId="S::hhardison@t1dexchange.org::43d0da57-f0fe-4343-8618-bb5051cd9fb3" providerId="AD" clId="Web-{D9E5E49D-71AB-4059-A78C-00A6F9E8AF07}" dt="2022-10-18T17:18:11.961" v="47"/>
        <pc:sldMkLst>
          <pc:docMk/>
          <pc:sldMk cId="2032891439" sldId="285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6.310" v="48"/>
        <pc:sldMkLst>
          <pc:docMk/>
          <pc:sldMk cId="570794375" sldId="286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6.464" v="49"/>
        <pc:sldMkLst>
          <pc:docMk/>
          <pc:sldMk cId="2434238252" sldId="287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6.651" v="50"/>
        <pc:sldMkLst>
          <pc:docMk/>
          <pc:sldMk cId="1015194777" sldId="288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6.854" v="51"/>
        <pc:sldMkLst>
          <pc:docMk/>
          <pc:sldMk cId="1680536866" sldId="289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7.010" v="52"/>
        <pc:sldMkLst>
          <pc:docMk/>
          <pc:sldMk cId="103431047" sldId="290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7.229" v="53"/>
        <pc:sldMkLst>
          <pc:docMk/>
          <pc:sldMk cId="2678549434" sldId="291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7.510" v="54"/>
        <pc:sldMkLst>
          <pc:docMk/>
          <pc:sldMk cId="2046266801" sldId="292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7.667" v="55"/>
        <pc:sldMkLst>
          <pc:docMk/>
          <pc:sldMk cId="1560656640" sldId="293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7.792" v="56"/>
        <pc:sldMkLst>
          <pc:docMk/>
          <pc:sldMk cId="4108790087" sldId="294"/>
        </pc:sldMkLst>
      </pc:sldChg>
      <pc:sldChg chg="add">
        <pc:chgData name="Holly Hardison" userId="S::hhardison@t1dexchange.org::43d0da57-f0fe-4343-8618-bb5051cd9fb3" providerId="AD" clId="Web-{D9E5E49D-71AB-4059-A78C-00A6F9E8AF07}" dt="2022-10-18T17:18:48.089" v="57"/>
        <pc:sldMkLst>
          <pc:docMk/>
          <pc:sldMk cId="2686466715" sldId="295"/>
        </pc:sldMkLst>
      </pc:sldChg>
      <pc:sldMasterChg chg="add addSldLayout modSldLayout">
        <pc:chgData name="Holly Hardison" userId="S::hhardison@t1dexchange.org::43d0da57-f0fe-4343-8618-bb5051cd9fb3" providerId="AD" clId="Web-{D9E5E49D-71AB-4059-A78C-00A6F9E8AF07}" dt="2022-10-18T17:18:46.310" v="48"/>
        <pc:sldMasterMkLst>
          <pc:docMk/>
          <pc:sldMasterMk cId="0" sldId="2147483648"/>
        </pc:sldMasterMkLst>
        <pc:sldLayoutChg chg="ad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0" sldId="2147483648"/>
            <pc:sldLayoutMk cId="0" sldId="2147483664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0" sldId="2147483648"/>
            <pc:sldLayoutMk cId="0" sldId="2147483665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46.310" v="48"/>
          <pc:sldLayoutMkLst>
            <pc:docMk/>
            <pc:sldMasterMk cId="0" sldId="2147483648"/>
            <pc:sldLayoutMk cId="0" sldId="2147483690"/>
          </pc:sldLayoutMkLst>
        </pc:sldLayoutChg>
      </pc:sldMasterChg>
      <pc:sldMasterChg chg="modSldLayout">
        <pc:chgData name="Holly Hardison" userId="S::hhardison@t1dexchange.org::43d0da57-f0fe-4343-8618-bb5051cd9fb3" providerId="AD" clId="Web-{D9E5E49D-71AB-4059-A78C-00A6F9E8AF07}" dt="2022-10-18T17:15:11.419" v="0"/>
        <pc:sldMasterMkLst>
          <pc:docMk/>
          <pc:sldMasterMk cId="2460954070" sldId="2147483660"/>
        </pc:sldMasterMkLst>
        <pc:sldLayoutChg chg="replId">
          <pc:chgData name="Holly Hardison" userId="S::hhardison@t1dexchange.org::43d0da57-f0fe-4343-8618-bb5051cd9fb3" providerId="AD" clId="Web-{D9E5E49D-71AB-4059-A78C-00A6F9E8AF07}" dt="2022-10-18T17:15:11.419" v="0"/>
          <pc:sldLayoutMkLst>
            <pc:docMk/>
            <pc:sldMasterMk cId="2460954070" sldId="2147483660"/>
            <pc:sldLayoutMk cId="2385387890" sldId="2147483672"/>
          </pc:sldLayoutMkLst>
        </pc:sldLayoutChg>
        <pc:sldLayoutChg chg="replId">
          <pc:chgData name="Holly Hardison" userId="S::hhardison@t1dexchange.org::43d0da57-f0fe-4343-8618-bb5051cd9fb3" providerId="AD" clId="Web-{D9E5E49D-71AB-4059-A78C-00A6F9E8AF07}" dt="2022-10-18T17:15:11.419" v="0"/>
          <pc:sldLayoutMkLst>
            <pc:docMk/>
            <pc:sldMasterMk cId="2460954070" sldId="2147483660"/>
            <pc:sldLayoutMk cId="949138452" sldId="2147483673"/>
          </pc:sldLayoutMkLst>
        </pc:sldLayoutChg>
      </pc:sldMasterChg>
      <pc:sldMasterChg chg="add addSldLayout">
        <pc:chgData name="Holly Hardison" userId="S::hhardison@t1dexchange.org::43d0da57-f0fe-4343-8618-bb5051cd9fb3" providerId="AD" clId="Web-{D9E5E49D-71AB-4059-A78C-00A6F9E8AF07}" dt="2022-10-18T17:18:46.310" v="48"/>
        <pc:sldMasterMkLst>
          <pc:docMk/>
          <pc:sldMasterMk cId="297052780" sldId="2147483663"/>
        </pc:sldMasterMkLst>
        <pc:sldLayoutChg chg="add">
          <pc:chgData name="Holly Hardison" userId="S::hhardison@t1dexchange.org::43d0da57-f0fe-4343-8618-bb5051cd9fb3" providerId="AD" clId="Web-{D9E5E49D-71AB-4059-A78C-00A6F9E8AF07}" dt="2022-10-18T17:18:46.310" v="48"/>
          <pc:sldLayoutMkLst>
            <pc:docMk/>
            <pc:sldMasterMk cId="297052780" sldId="2147483663"/>
            <pc:sldLayoutMk cId="3750089566" sldId="2147483669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8:46.310" v="48"/>
          <pc:sldLayoutMkLst>
            <pc:docMk/>
            <pc:sldMasterMk cId="297052780" sldId="2147483663"/>
            <pc:sldLayoutMk cId="1062317506" sldId="2147483679"/>
          </pc:sldLayoutMkLst>
        </pc:sldLayoutChg>
      </pc:sldMasterChg>
      <pc:sldMasterChg chg="add replId addSldLayout modSldLayout">
        <pc:chgData name="Holly Hardison" userId="S::hhardison@t1dexchange.org::43d0da57-f0fe-4343-8618-bb5051cd9fb3" providerId="AD" clId="Web-{D9E5E49D-71AB-4059-A78C-00A6F9E8AF07}" dt="2022-10-18T17:18:46.310" v="48"/>
        <pc:sldMasterMkLst>
          <pc:docMk/>
          <pc:sldMasterMk cId="694941627" sldId="2147483670"/>
        </pc:sldMasterMkLst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3148447781" sldId="2147483673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2385418698" sldId="2147483674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4234061862" sldId="2147483675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4097382112" sldId="2147483676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1816019345" sldId="2147483677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1256247228" sldId="2147483678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854077049" sldId="2147483680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1001363105" sldId="2147483681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2347384972" sldId="2147483682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694941627" sldId="2147483670"/>
            <pc:sldLayoutMk cId="3007696518" sldId="2147483683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46.310" v="48"/>
          <pc:sldLayoutMkLst>
            <pc:docMk/>
            <pc:sldMasterMk cId="694941627" sldId="2147483670"/>
            <pc:sldLayoutMk cId="2115936767" sldId="2147483692"/>
          </pc:sldLayoutMkLst>
        </pc:sldLayoutChg>
      </pc:sldMasterChg>
      <pc:sldMasterChg chg="add replId addSldLayout modSldLayout">
        <pc:chgData name="Holly Hardison" userId="S::hhardison@t1dexchange.org::43d0da57-f0fe-4343-8618-bb5051cd9fb3" providerId="AD" clId="Web-{D9E5E49D-71AB-4059-A78C-00A6F9E8AF07}" dt="2022-10-18T17:16:02.672" v="28"/>
        <pc:sldMasterMkLst>
          <pc:docMk/>
          <pc:sldMasterMk cId="3925073339" sldId="2147483671"/>
        </pc:sldMasterMkLst>
        <pc:sldLayoutChg chg="add replI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3925073339" sldId="2147483671"/>
            <pc:sldLayoutMk cId="413729051" sldId="2147483672"/>
          </pc:sldLayoutMkLst>
        </pc:sldLayoutChg>
      </pc:sldMasterChg>
      <pc:sldMasterChg chg="add replId addSldLayout modSldLayout">
        <pc:chgData name="Holly Hardison" userId="S::hhardison@t1dexchange.org::43d0da57-f0fe-4343-8618-bb5051cd9fb3" providerId="AD" clId="Web-{D9E5E49D-71AB-4059-A78C-00A6F9E8AF07}" dt="2022-10-18T17:18:46.310" v="48"/>
        <pc:sldMasterMkLst>
          <pc:docMk/>
          <pc:sldMasterMk cId="1464734552" sldId="2147483684"/>
        </pc:sldMasterMkLst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3565203742" sldId="2147483649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709920593" sldId="2147483650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1116649135" sldId="2147483651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1966298612" sldId="2147483652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252274916" sldId="2147483653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1287332884" sldId="2147483654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3946362069" sldId="2147483655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4222711926" sldId="2147483656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3836472651" sldId="2147483657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4231959962" sldId="2147483658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1453896302" sldId="2147483659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2506646706" sldId="2147483660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3325418231" sldId="2147483666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838335637" sldId="2147483667"/>
          </pc:sldLayoutMkLst>
        </pc:sldLayoutChg>
        <pc:sldLayoutChg chg="add">
          <pc:chgData name="Holly Hardison" userId="S::hhardison@t1dexchange.org::43d0da57-f0fe-4343-8618-bb5051cd9fb3" providerId="AD" clId="Web-{D9E5E49D-71AB-4059-A78C-00A6F9E8AF07}" dt="2022-10-18T17:16:02.672" v="28"/>
          <pc:sldLayoutMkLst>
            <pc:docMk/>
            <pc:sldMasterMk cId="1464734552" sldId="2147483684"/>
            <pc:sldLayoutMk cId="3560765363" sldId="2147483668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1464734552" sldId="2147483684"/>
            <pc:sldLayoutMk cId="2039019806" sldId="2147483685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1464734552" sldId="2147483684"/>
            <pc:sldLayoutMk cId="3064677742" sldId="2147483686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1464734552" sldId="2147483684"/>
            <pc:sldLayoutMk cId="2932813811" sldId="2147483687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1464734552" sldId="2147483684"/>
            <pc:sldLayoutMk cId="1177799200" sldId="2147483688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10.243" v="38"/>
          <pc:sldLayoutMkLst>
            <pc:docMk/>
            <pc:sldMasterMk cId="1464734552" sldId="2147483684"/>
            <pc:sldLayoutMk cId="1294936892" sldId="2147483689"/>
          </pc:sldLayoutMkLst>
        </pc:sldLayoutChg>
        <pc:sldLayoutChg chg="add replId">
          <pc:chgData name="Holly Hardison" userId="S::hhardison@t1dexchange.org::43d0da57-f0fe-4343-8618-bb5051cd9fb3" providerId="AD" clId="Web-{D9E5E49D-71AB-4059-A78C-00A6F9E8AF07}" dt="2022-10-18T17:18:46.310" v="48"/>
          <pc:sldLayoutMkLst>
            <pc:docMk/>
            <pc:sldMasterMk cId="1464734552" sldId="2147483684"/>
            <pc:sldLayoutMk cId="2253100627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4C3B-5893-4BF2-BBF4-D1A1B0C45553}" type="datetimeFigureOut"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156C-77A9-4619-8A10-DB62272232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0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97A88-61FE-9242-A93D-D867B3CA4E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CEED-A3B7-4114-8C85-6671100C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6A30-595F-4845-B6C0-2F9AEBE88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B1053-6B55-4E77-AC90-79ADA8B6A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83E8-A2E0-45BC-B160-A12410BB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1FE4-E69A-4DAF-98CF-9CC4FC81A6EA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57E8-8627-42A7-960D-0BFCC537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E0859-6B76-40BF-BADF-5127B9F0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2089-3665-4D69-836E-4093C6BE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A747B-2B37-4FB5-B7EF-728DF37F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C5C07-62F0-4FD7-BC27-988F7920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9BE-BEA2-4A67-B092-3E907747EB5C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4B0F7-5280-42D9-AA4F-D62BB5E2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42013-B0C2-4D38-923E-F05FB2A3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8D90-24EC-4129-8325-4A126E2EF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518F4-5789-4608-BA3F-B9F59F6B0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C7B17-18FA-4286-B9D6-BC1ADA53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F08D-0A54-4D24-90B8-00AEB2A0402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6D75-9C3A-4428-85A8-07DBF97B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AD86-D929-4BFA-9F58-5CF15A7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9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B68B7-88C4-2041-A382-422791A1B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290"/>
            <a:ext cx="10429875" cy="6861289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9875" h="6861289">
                <a:moveTo>
                  <a:pt x="0" y="3289"/>
                </a:moveTo>
                <a:lnTo>
                  <a:pt x="6617888" y="0"/>
                </a:lnTo>
                <a:lnTo>
                  <a:pt x="10429875" y="5502389"/>
                </a:lnTo>
                <a:lnTo>
                  <a:pt x="725055" y="6856672"/>
                </a:lnTo>
                <a:lnTo>
                  <a:pt x="0" y="6861289"/>
                </a:lnTo>
                <a:lnTo>
                  <a:pt x="0" y="328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159552-3AFA-424E-A515-109FE251D797}"/>
              </a:ext>
            </a:extLst>
          </p:cNvPr>
          <p:cNvSpPr/>
          <p:nvPr userDrawn="1"/>
        </p:nvSpPr>
        <p:spPr>
          <a:xfrm>
            <a:off x="6819900" y="-3291"/>
            <a:ext cx="5384800" cy="5489690"/>
          </a:xfrm>
          <a:custGeom>
            <a:avLst/>
            <a:gdLst>
              <a:gd name="connsiteX0" fmla="*/ 0 w 5372100"/>
              <a:gd name="connsiteY0" fmla="*/ 0 h 5375390"/>
              <a:gd name="connsiteX1" fmla="*/ 5372100 w 5372100"/>
              <a:gd name="connsiteY1" fmla="*/ 0 h 5375390"/>
              <a:gd name="connsiteX2" fmla="*/ 5372100 w 5372100"/>
              <a:gd name="connsiteY2" fmla="*/ 5375390 h 5375390"/>
              <a:gd name="connsiteX3" fmla="*/ 0 w 5372100"/>
              <a:gd name="connsiteY3" fmla="*/ 5375390 h 5375390"/>
              <a:gd name="connsiteX4" fmla="*/ 0 w 5372100"/>
              <a:gd name="connsiteY4" fmla="*/ 0 h 5375390"/>
              <a:gd name="connsiteX0" fmla="*/ 0 w 5372100"/>
              <a:gd name="connsiteY0" fmla="*/ 0 h 5489690"/>
              <a:gd name="connsiteX1" fmla="*/ 5372100 w 5372100"/>
              <a:gd name="connsiteY1" fmla="*/ 0 h 5489690"/>
              <a:gd name="connsiteX2" fmla="*/ 5372100 w 5372100"/>
              <a:gd name="connsiteY2" fmla="*/ 5375390 h 5489690"/>
              <a:gd name="connsiteX3" fmla="*/ 3797300 w 5372100"/>
              <a:gd name="connsiteY3" fmla="*/ 5489690 h 5489690"/>
              <a:gd name="connsiteX4" fmla="*/ 0 w 53721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49054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52610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5489690">
                <a:moveTo>
                  <a:pt x="0" y="0"/>
                </a:moveTo>
                <a:lnTo>
                  <a:pt x="5372100" y="0"/>
                </a:lnTo>
                <a:cubicBezTo>
                  <a:pt x="5376333" y="1635163"/>
                  <a:pt x="5380567" y="3625927"/>
                  <a:pt x="5384800" y="5261090"/>
                </a:cubicBezTo>
                <a:lnTo>
                  <a:pt x="3797300" y="5489690"/>
                </a:lnTo>
                <a:lnTo>
                  <a:pt x="0" y="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068C3-6594-EB45-A694-6C8851A3148E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6A2516-D28C-074D-998A-5C3823723CC3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B68B7-88C4-2041-A382-422791A1B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290"/>
            <a:ext cx="10429875" cy="6861289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9875" h="6861289">
                <a:moveTo>
                  <a:pt x="0" y="3289"/>
                </a:moveTo>
                <a:lnTo>
                  <a:pt x="6617888" y="0"/>
                </a:lnTo>
                <a:lnTo>
                  <a:pt x="10429875" y="5502389"/>
                </a:lnTo>
                <a:lnTo>
                  <a:pt x="725055" y="6856672"/>
                </a:lnTo>
                <a:lnTo>
                  <a:pt x="0" y="6861289"/>
                </a:lnTo>
                <a:lnTo>
                  <a:pt x="0" y="328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0AF1129-1B7F-7249-9648-5DEA804D2D9B}"/>
              </a:ext>
            </a:extLst>
          </p:cNvPr>
          <p:cNvSpPr/>
          <p:nvPr userDrawn="1"/>
        </p:nvSpPr>
        <p:spPr>
          <a:xfrm>
            <a:off x="6819900" y="-3291"/>
            <a:ext cx="5384800" cy="5489690"/>
          </a:xfrm>
          <a:custGeom>
            <a:avLst/>
            <a:gdLst>
              <a:gd name="connsiteX0" fmla="*/ 0 w 5372100"/>
              <a:gd name="connsiteY0" fmla="*/ 0 h 5375390"/>
              <a:gd name="connsiteX1" fmla="*/ 5372100 w 5372100"/>
              <a:gd name="connsiteY1" fmla="*/ 0 h 5375390"/>
              <a:gd name="connsiteX2" fmla="*/ 5372100 w 5372100"/>
              <a:gd name="connsiteY2" fmla="*/ 5375390 h 5375390"/>
              <a:gd name="connsiteX3" fmla="*/ 0 w 5372100"/>
              <a:gd name="connsiteY3" fmla="*/ 5375390 h 5375390"/>
              <a:gd name="connsiteX4" fmla="*/ 0 w 5372100"/>
              <a:gd name="connsiteY4" fmla="*/ 0 h 5375390"/>
              <a:gd name="connsiteX0" fmla="*/ 0 w 5372100"/>
              <a:gd name="connsiteY0" fmla="*/ 0 h 5489690"/>
              <a:gd name="connsiteX1" fmla="*/ 5372100 w 5372100"/>
              <a:gd name="connsiteY1" fmla="*/ 0 h 5489690"/>
              <a:gd name="connsiteX2" fmla="*/ 5372100 w 5372100"/>
              <a:gd name="connsiteY2" fmla="*/ 5375390 h 5489690"/>
              <a:gd name="connsiteX3" fmla="*/ 3797300 w 5372100"/>
              <a:gd name="connsiteY3" fmla="*/ 5489690 h 5489690"/>
              <a:gd name="connsiteX4" fmla="*/ 0 w 53721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49054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52610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5489690">
                <a:moveTo>
                  <a:pt x="0" y="0"/>
                </a:moveTo>
                <a:lnTo>
                  <a:pt x="5372100" y="0"/>
                </a:lnTo>
                <a:cubicBezTo>
                  <a:pt x="5376333" y="1635163"/>
                  <a:pt x="5380567" y="3625927"/>
                  <a:pt x="5384800" y="5261090"/>
                </a:cubicBezTo>
                <a:lnTo>
                  <a:pt x="3797300" y="5489690"/>
                </a:lnTo>
                <a:lnTo>
                  <a:pt x="0" y="0"/>
                </a:lnTo>
                <a:close/>
              </a:path>
            </a:pathLst>
          </a:custGeom>
          <a:solidFill>
            <a:srgbClr val="ECA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FFD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FBF669D9-6465-A341-B4DF-0C444810493C}"/>
              </a:ext>
            </a:extLst>
          </p:cNvPr>
          <p:cNvSpPr/>
          <p:nvPr userDrawn="1"/>
        </p:nvSpPr>
        <p:spPr>
          <a:xfrm>
            <a:off x="107188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3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4B68B7-88C4-2041-A382-422791A1B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290"/>
            <a:ext cx="10429875" cy="6861289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9875" h="6861289">
                <a:moveTo>
                  <a:pt x="0" y="3289"/>
                </a:moveTo>
                <a:lnTo>
                  <a:pt x="6617888" y="0"/>
                </a:lnTo>
                <a:lnTo>
                  <a:pt x="10429875" y="5502389"/>
                </a:lnTo>
                <a:lnTo>
                  <a:pt x="725055" y="6856672"/>
                </a:lnTo>
                <a:lnTo>
                  <a:pt x="0" y="6861289"/>
                </a:lnTo>
                <a:lnTo>
                  <a:pt x="0" y="328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0AF1129-1B7F-7249-9648-5DEA804D2D9B}"/>
              </a:ext>
            </a:extLst>
          </p:cNvPr>
          <p:cNvSpPr/>
          <p:nvPr userDrawn="1"/>
        </p:nvSpPr>
        <p:spPr>
          <a:xfrm>
            <a:off x="6819900" y="-3291"/>
            <a:ext cx="5384800" cy="5489690"/>
          </a:xfrm>
          <a:custGeom>
            <a:avLst/>
            <a:gdLst>
              <a:gd name="connsiteX0" fmla="*/ 0 w 5372100"/>
              <a:gd name="connsiteY0" fmla="*/ 0 h 5375390"/>
              <a:gd name="connsiteX1" fmla="*/ 5372100 w 5372100"/>
              <a:gd name="connsiteY1" fmla="*/ 0 h 5375390"/>
              <a:gd name="connsiteX2" fmla="*/ 5372100 w 5372100"/>
              <a:gd name="connsiteY2" fmla="*/ 5375390 h 5375390"/>
              <a:gd name="connsiteX3" fmla="*/ 0 w 5372100"/>
              <a:gd name="connsiteY3" fmla="*/ 5375390 h 5375390"/>
              <a:gd name="connsiteX4" fmla="*/ 0 w 5372100"/>
              <a:gd name="connsiteY4" fmla="*/ 0 h 5375390"/>
              <a:gd name="connsiteX0" fmla="*/ 0 w 5372100"/>
              <a:gd name="connsiteY0" fmla="*/ 0 h 5489690"/>
              <a:gd name="connsiteX1" fmla="*/ 5372100 w 5372100"/>
              <a:gd name="connsiteY1" fmla="*/ 0 h 5489690"/>
              <a:gd name="connsiteX2" fmla="*/ 5372100 w 5372100"/>
              <a:gd name="connsiteY2" fmla="*/ 5375390 h 5489690"/>
              <a:gd name="connsiteX3" fmla="*/ 3797300 w 5372100"/>
              <a:gd name="connsiteY3" fmla="*/ 5489690 h 5489690"/>
              <a:gd name="connsiteX4" fmla="*/ 0 w 53721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49054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  <a:gd name="connsiteX0" fmla="*/ 0 w 5384800"/>
              <a:gd name="connsiteY0" fmla="*/ 0 h 5489690"/>
              <a:gd name="connsiteX1" fmla="*/ 5372100 w 5384800"/>
              <a:gd name="connsiteY1" fmla="*/ 0 h 5489690"/>
              <a:gd name="connsiteX2" fmla="*/ 5384800 w 5384800"/>
              <a:gd name="connsiteY2" fmla="*/ 5261090 h 5489690"/>
              <a:gd name="connsiteX3" fmla="*/ 3797300 w 5384800"/>
              <a:gd name="connsiteY3" fmla="*/ 5489690 h 5489690"/>
              <a:gd name="connsiteX4" fmla="*/ 0 w 5384800"/>
              <a:gd name="connsiteY4" fmla="*/ 0 h 5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5489690">
                <a:moveTo>
                  <a:pt x="0" y="0"/>
                </a:moveTo>
                <a:lnTo>
                  <a:pt x="5372100" y="0"/>
                </a:lnTo>
                <a:cubicBezTo>
                  <a:pt x="5376333" y="1635163"/>
                  <a:pt x="5380567" y="3625927"/>
                  <a:pt x="5384800" y="5261090"/>
                </a:cubicBezTo>
                <a:lnTo>
                  <a:pt x="3797300" y="5489690"/>
                </a:lnTo>
                <a:lnTo>
                  <a:pt x="0" y="0"/>
                </a:lnTo>
                <a:close/>
              </a:path>
            </a:pathLst>
          </a:custGeom>
          <a:solidFill>
            <a:srgbClr val="ECA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5E6724A-4D9D-E442-B980-57E65FD7AF03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147ED-CFEA-D74F-9A1A-021009D157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576" y="-19050"/>
            <a:ext cx="5374423" cy="5492750"/>
          </a:xfrm>
          <a:custGeom>
            <a:avLst/>
            <a:gdLst>
              <a:gd name="connsiteX0" fmla="*/ 0 w 3740150"/>
              <a:gd name="connsiteY0" fmla="*/ 0 h 5505450"/>
              <a:gd name="connsiteX1" fmla="*/ 3740150 w 3740150"/>
              <a:gd name="connsiteY1" fmla="*/ 0 h 5505450"/>
              <a:gd name="connsiteX2" fmla="*/ 3740150 w 3740150"/>
              <a:gd name="connsiteY2" fmla="*/ 5505450 h 5505450"/>
              <a:gd name="connsiteX3" fmla="*/ 0 w 3740150"/>
              <a:gd name="connsiteY3" fmla="*/ 5505450 h 5505450"/>
              <a:gd name="connsiteX4" fmla="*/ 0 w 3740150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5054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2895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6034823"/>
              <a:gd name="connsiteY0" fmla="*/ 0 h 5505450"/>
              <a:gd name="connsiteX1" fmla="*/ 6034823 w 6034823"/>
              <a:gd name="connsiteY1" fmla="*/ 0 h 5505450"/>
              <a:gd name="connsiteX2" fmla="*/ 6034823 w 6034823"/>
              <a:gd name="connsiteY2" fmla="*/ 5289550 h 5505450"/>
              <a:gd name="connsiteX3" fmla="*/ 2294673 w 6034823"/>
              <a:gd name="connsiteY3" fmla="*/ 5505450 h 5505450"/>
              <a:gd name="connsiteX4" fmla="*/ 0 w 6034823"/>
              <a:gd name="connsiteY4" fmla="*/ 0 h 5505450"/>
              <a:gd name="connsiteX0" fmla="*/ 0 w 5374423"/>
              <a:gd name="connsiteY0" fmla="*/ 12700 h 5505450"/>
              <a:gd name="connsiteX1" fmla="*/ 5374423 w 5374423"/>
              <a:gd name="connsiteY1" fmla="*/ 0 h 5505450"/>
              <a:gd name="connsiteX2" fmla="*/ 5374423 w 5374423"/>
              <a:gd name="connsiteY2" fmla="*/ 5289550 h 5505450"/>
              <a:gd name="connsiteX3" fmla="*/ 1634273 w 5374423"/>
              <a:gd name="connsiteY3" fmla="*/ 5505450 h 5505450"/>
              <a:gd name="connsiteX4" fmla="*/ 0 w 5374423"/>
              <a:gd name="connsiteY4" fmla="*/ 12700 h 5505450"/>
              <a:gd name="connsiteX0" fmla="*/ 0 w 5374423"/>
              <a:gd name="connsiteY0" fmla="*/ 12700 h 5492750"/>
              <a:gd name="connsiteX1" fmla="*/ 5374423 w 5374423"/>
              <a:gd name="connsiteY1" fmla="*/ 0 h 5492750"/>
              <a:gd name="connsiteX2" fmla="*/ 5374423 w 5374423"/>
              <a:gd name="connsiteY2" fmla="*/ 5289550 h 5492750"/>
              <a:gd name="connsiteX3" fmla="*/ 3805973 w 5374423"/>
              <a:gd name="connsiteY3" fmla="*/ 5492750 h 5492750"/>
              <a:gd name="connsiteX4" fmla="*/ 0 w 5374423"/>
              <a:gd name="connsiteY4" fmla="*/ 12700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4423" h="5492750">
                <a:moveTo>
                  <a:pt x="0" y="12700"/>
                </a:moveTo>
                <a:lnTo>
                  <a:pt x="5374423" y="0"/>
                </a:lnTo>
                <a:lnTo>
                  <a:pt x="5374423" y="5289550"/>
                </a:lnTo>
                <a:lnTo>
                  <a:pt x="3805973" y="5492750"/>
                </a:lnTo>
                <a:lnTo>
                  <a:pt x="0" y="127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6CA6A-A1CF-F84D-986D-DBF9F9CAAF7D}"/>
              </a:ext>
            </a:extLst>
          </p:cNvPr>
          <p:cNvSpPr/>
          <p:nvPr userDrawn="1"/>
        </p:nvSpPr>
        <p:spPr>
          <a:xfrm>
            <a:off x="0" y="-18788"/>
            <a:ext cx="10430359" cy="6886216"/>
          </a:xfrm>
          <a:custGeom>
            <a:avLst/>
            <a:gdLst>
              <a:gd name="connsiteX0" fmla="*/ 0 w 9051010"/>
              <a:gd name="connsiteY0" fmla="*/ 0 h 6861291"/>
              <a:gd name="connsiteX1" fmla="*/ 9051010 w 9051010"/>
              <a:gd name="connsiteY1" fmla="*/ 0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0 h 6861291"/>
              <a:gd name="connsiteX1" fmla="*/ 5253925 w 9051010"/>
              <a:gd name="connsiteY1" fmla="*/ 2309248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9051010 w 9051010"/>
              <a:gd name="connsiteY2" fmla="*/ 6876789 h 6876789"/>
              <a:gd name="connsiteX3" fmla="*/ 0 w 9051010"/>
              <a:gd name="connsiteY3" fmla="*/ 6876789 h 6876789"/>
              <a:gd name="connsiteX4" fmla="*/ 0 w 9051010"/>
              <a:gd name="connsiteY4" fmla="*/ 15498 h 6876789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8384583 w 9051010"/>
              <a:gd name="connsiteY2" fmla="*/ 5055738 h 6876789"/>
              <a:gd name="connsiteX3" fmla="*/ 9051010 w 9051010"/>
              <a:gd name="connsiteY3" fmla="*/ 6876789 h 6876789"/>
              <a:gd name="connsiteX4" fmla="*/ 0 w 9051010"/>
              <a:gd name="connsiteY4" fmla="*/ 6876789 h 6876789"/>
              <a:gd name="connsiteX5" fmla="*/ 0 w 9051010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9051010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712922 w 10430359"/>
              <a:gd name="connsiteY3" fmla="*/ 5884897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836908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563530 w 10430359"/>
              <a:gd name="connsiteY3" fmla="*/ 6593985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86216"/>
              <a:gd name="connsiteX1" fmla="*/ 6602278 w 10430359"/>
              <a:gd name="connsiteY1" fmla="*/ 0 h 6886216"/>
              <a:gd name="connsiteX2" fmla="*/ 10430359 w 10430359"/>
              <a:gd name="connsiteY2" fmla="*/ 5536185 h 6886216"/>
              <a:gd name="connsiteX3" fmla="*/ 733213 w 10430359"/>
              <a:gd name="connsiteY3" fmla="*/ 6886216 h 6886216"/>
              <a:gd name="connsiteX4" fmla="*/ 0 w 10430359"/>
              <a:gd name="connsiteY4" fmla="*/ 6876789 h 6886216"/>
              <a:gd name="connsiteX5" fmla="*/ 0 w 10430359"/>
              <a:gd name="connsiteY5" fmla="*/ 15498 h 68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0359" h="6886216">
                <a:moveTo>
                  <a:pt x="0" y="15498"/>
                </a:moveTo>
                <a:lnTo>
                  <a:pt x="6602278" y="0"/>
                </a:lnTo>
                <a:lnTo>
                  <a:pt x="10430359" y="5536185"/>
                </a:lnTo>
                <a:lnTo>
                  <a:pt x="733213" y="6886216"/>
                </a:lnTo>
                <a:lnTo>
                  <a:pt x="0" y="6876789"/>
                </a:lnTo>
                <a:lnTo>
                  <a:pt x="0" y="15498"/>
                </a:lnTo>
                <a:close/>
              </a:path>
            </a:pathLst>
          </a:custGeom>
          <a:solidFill>
            <a:srgbClr val="A4C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252CA41B-8ADC-4345-98C6-C3268E2E4E5B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147ED-CFEA-D74F-9A1A-021009D157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576" y="-19050"/>
            <a:ext cx="5374423" cy="5492750"/>
          </a:xfrm>
          <a:custGeom>
            <a:avLst/>
            <a:gdLst>
              <a:gd name="connsiteX0" fmla="*/ 0 w 3740150"/>
              <a:gd name="connsiteY0" fmla="*/ 0 h 5505450"/>
              <a:gd name="connsiteX1" fmla="*/ 3740150 w 3740150"/>
              <a:gd name="connsiteY1" fmla="*/ 0 h 5505450"/>
              <a:gd name="connsiteX2" fmla="*/ 3740150 w 3740150"/>
              <a:gd name="connsiteY2" fmla="*/ 5505450 h 5505450"/>
              <a:gd name="connsiteX3" fmla="*/ 0 w 3740150"/>
              <a:gd name="connsiteY3" fmla="*/ 5505450 h 5505450"/>
              <a:gd name="connsiteX4" fmla="*/ 0 w 3740150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5054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5323623"/>
              <a:gd name="connsiteY0" fmla="*/ 0 h 5505450"/>
              <a:gd name="connsiteX1" fmla="*/ 5323623 w 5323623"/>
              <a:gd name="connsiteY1" fmla="*/ 0 h 5505450"/>
              <a:gd name="connsiteX2" fmla="*/ 5323623 w 5323623"/>
              <a:gd name="connsiteY2" fmla="*/ 5289550 h 5505450"/>
              <a:gd name="connsiteX3" fmla="*/ 1583473 w 5323623"/>
              <a:gd name="connsiteY3" fmla="*/ 5505450 h 5505450"/>
              <a:gd name="connsiteX4" fmla="*/ 0 w 5323623"/>
              <a:gd name="connsiteY4" fmla="*/ 0 h 5505450"/>
              <a:gd name="connsiteX0" fmla="*/ 0 w 6034823"/>
              <a:gd name="connsiteY0" fmla="*/ 0 h 5505450"/>
              <a:gd name="connsiteX1" fmla="*/ 6034823 w 6034823"/>
              <a:gd name="connsiteY1" fmla="*/ 0 h 5505450"/>
              <a:gd name="connsiteX2" fmla="*/ 6034823 w 6034823"/>
              <a:gd name="connsiteY2" fmla="*/ 5289550 h 5505450"/>
              <a:gd name="connsiteX3" fmla="*/ 2294673 w 6034823"/>
              <a:gd name="connsiteY3" fmla="*/ 5505450 h 5505450"/>
              <a:gd name="connsiteX4" fmla="*/ 0 w 6034823"/>
              <a:gd name="connsiteY4" fmla="*/ 0 h 5505450"/>
              <a:gd name="connsiteX0" fmla="*/ 0 w 5374423"/>
              <a:gd name="connsiteY0" fmla="*/ 12700 h 5505450"/>
              <a:gd name="connsiteX1" fmla="*/ 5374423 w 5374423"/>
              <a:gd name="connsiteY1" fmla="*/ 0 h 5505450"/>
              <a:gd name="connsiteX2" fmla="*/ 5374423 w 5374423"/>
              <a:gd name="connsiteY2" fmla="*/ 5289550 h 5505450"/>
              <a:gd name="connsiteX3" fmla="*/ 1634273 w 5374423"/>
              <a:gd name="connsiteY3" fmla="*/ 5505450 h 5505450"/>
              <a:gd name="connsiteX4" fmla="*/ 0 w 5374423"/>
              <a:gd name="connsiteY4" fmla="*/ 12700 h 5505450"/>
              <a:gd name="connsiteX0" fmla="*/ 0 w 5374423"/>
              <a:gd name="connsiteY0" fmla="*/ 12700 h 5492750"/>
              <a:gd name="connsiteX1" fmla="*/ 5374423 w 5374423"/>
              <a:gd name="connsiteY1" fmla="*/ 0 h 5492750"/>
              <a:gd name="connsiteX2" fmla="*/ 5374423 w 5374423"/>
              <a:gd name="connsiteY2" fmla="*/ 5289550 h 5492750"/>
              <a:gd name="connsiteX3" fmla="*/ 3805973 w 5374423"/>
              <a:gd name="connsiteY3" fmla="*/ 5492750 h 5492750"/>
              <a:gd name="connsiteX4" fmla="*/ 0 w 5374423"/>
              <a:gd name="connsiteY4" fmla="*/ 12700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4423" h="5492750">
                <a:moveTo>
                  <a:pt x="0" y="12700"/>
                </a:moveTo>
                <a:lnTo>
                  <a:pt x="5374423" y="0"/>
                </a:lnTo>
                <a:lnTo>
                  <a:pt x="5374423" y="5289550"/>
                </a:lnTo>
                <a:lnTo>
                  <a:pt x="3805973" y="5492750"/>
                </a:lnTo>
                <a:lnTo>
                  <a:pt x="0" y="127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6CA6A-A1CF-F84D-986D-DBF9F9CAAF7D}"/>
              </a:ext>
            </a:extLst>
          </p:cNvPr>
          <p:cNvSpPr/>
          <p:nvPr userDrawn="1"/>
        </p:nvSpPr>
        <p:spPr>
          <a:xfrm>
            <a:off x="0" y="-18788"/>
            <a:ext cx="10430359" cy="6886216"/>
          </a:xfrm>
          <a:custGeom>
            <a:avLst/>
            <a:gdLst>
              <a:gd name="connsiteX0" fmla="*/ 0 w 9051010"/>
              <a:gd name="connsiteY0" fmla="*/ 0 h 6861291"/>
              <a:gd name="connsiteX1" fmla="*/ 9051010 w 9051010"/>
              <a:gd name="connsiteY1" fmla="*/ 0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0 h 6861291"/>
              <a:gd name="connsiteX1" fmla="*/ 5253925 w 9051010"/>
              <a:gd name="connsiteY1" fmla="*/ 2309248 h 6861291"/>
              <a:gd name="connsiteX2" fmla="*/ 9051010 w 9051010"/>
              <a:gd name="connsiteY2" fmla="*/ 6861291 h 6861291"/>
              <a:gd name="connsiteX3" fmla="*/ 0 w 9051010"/>
              <a:gd name="connsiteY3" fmla="*/ 6861291 h 6861291"/>
              <a:gd name="connsiteX4" fmla="*/ 0 w 9051010"/>
              <a:gd name="connsiteY4" fmla="*/ 0 h 6861291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9051010 w 9051010"/>
              <a:gd name="connsiteY2" fmla="*/ 6876789 h 6876789"/>
              <a:gd name="connsiteX3" fmla="*/ 0 w 9051010"/>
              <a:gd name="connsiteY3" fmla="*/ 6876789 h 6876789"/>
              <a:gd name="connsiteX4" fmla="*/ 0 w 9051010"/>
              <a:gd name="connsiteY4" fmla="*/ 15498 h 6876789"/>
              <a:gd name="connsiteX0" fmla="*/ 0 w 9051010"/>
              <a:gd name="connsiteY0" fmla="*/ 15498 h 6876789"/>
              <a:gd name="connsiteX1" fmla="*/ 6602278 w 9051010"/>
              <a:gd name="connsiteY1" fmla="*/ 0 h 6876789"/>
              <a:gd name="connsiteX2" fmla="*/ 8384583 w 9051010"/>
              <a:gd name="connsiteY2" fmla="*/ 5055738 h 6876789"/>
              <a:gd name="connsiteX3" fmla="*/ 9051010 w 9051010"/>
              <a:gd name="connsiteY3" fmla="*/ 6876789 h 6876789"/>
              <a:gd name="connsiteX4" fmla="*/ 0 w 9051010"/>
              <a:gd name="connsiteY4" fmla="*/ 6876789 h 6876789"/>
              <a:gd name="connsiteX5" fmla="*/ 0 w 9051010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9051010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712922 w 10430359"/>
              <a:gd name="connsiteY3" fmla="*/ 5884897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836908 w 10430359"/>
              <a:gd name="connsiteY3" fmla="*/ 6876789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76789"/>
              <a:gd name="connsiteX1" fmla="*/ 6602278 w 10430359"/>
              <a:gd name="connsiteY1" fmla="*/ 0 h 6876789"/>
              <a:gd name="connsiteX2" fmla="*/ 10430359 w 10430359"/>
              <a:gd name="connsiteY2" fmla="*/ 5536185 h 6876789"/>
              <a:gd name="connsiteX3" fmla="*/ 563530 w 10430359"/>
              <a:gd name="connsiteY3" fmla="*/ 6593985 h 6876789"/>
              <a:gd name="connsiteX4" fmla="*/ 0 w 10430359"/>
              <a:gd name="connsiteY4" fmla="*/ 6876789 h 6876789"/>
              <a:gd name="connsiteX5" fmla="*/ 0 w 10430359"/>
              <a:gd name="connsiteY5" fmla="*/ 15498 h 6876789"/>
              <a:gd name="connsiteX0" fmla="*/ 0 w 10430359"/>
              <a:gd name="connsiteY0" fmla="*/ 15498 h 6886216"/>
              <a:gd name="connsiteX1" fmla="*/ 6602278 w 10430359"/>
              <a:gd name="connsiteY1" fmla="*/ 0 h 6886216"/>
              <a:gd name="connsiteX2" fmla="*/ 10430359 w 10430359"/>
              <a:gd name="connsiteY2" fmla="*/ 5536185 h 6886216"/>
              <a:gd name="connsiteX3" fmla="*/ 733213 w 10430359"/>
              <a:gd name="connsiteY3" fmla="*/ 6886216 h 6886216"/>
              <a:gd name="connsiteX4" fmla="*/ 0 w 10430359"/>
              <a:gd name="connsiteY4" fmla="*/ 6876789 h 6886216"/>
              <a:gd name="connsiteX5" fmla="*/ 0 w 10430359"/>
              <a:gd name="connsiteY5" fmla="*/ 15498 h 68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0359" h="6886216">
                <a:moveTo>
                  <a:pt x="0" y="15498"/>
                </a:moveTo>
                <a:lnTo>
                  <a:pt x="6602278" y="0"/>
                </a:lnTo>
                <a:lnTo>
                  <a:pt x="10430359" y="5536185"/>
                </a:lnTo>
                <a:lnTo>
                  <a:pt x="733213" y="6886216"/>
                </a:lnTo>
                <a:lnTo>
                  <a:pt x="0" y="6876789"/>
                </a:lnTo>
                <a:lnTo>
                  <a:pt x="0" y="15498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65F02-8C12-2641-A731-F96D1016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6C4CE-1755-684D-BEBA-BA0D2F5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CE96-D9AD-424A-94CF-B27026D8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BD45ED5-87C9-9A47-AC60-4457AC385F40}"/>
              </a:ext>
            </a:extLst>
          </p:cNvPr>
          <p:cNvSpPr/>
          <p:nvPr userDrawn="1"/>
        </p:nvSpPr>
        <p:spPr>
          <a:xfrm>
            <a:off x="1955800" y="5664200"/>
            <a:ext cx="9398000" cy="1193800"/>
          </a:xfrm>
          <a:custGeom>
            <a:avLst/>
            <a:gdLst>
              <a:gd name="connsiteX0" fmla="*/ 0 w 9398000"/>
              <a:gd name="connsiteY0" fmla="*/ 0 h 1206500"/>
              <a:gd name="connsiteX1" fmla="*/ 93980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191500 w 9398000"/>
              <a:gd name="connsiteY1" fmla="*/ 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0 h 1206500"/>
              <a:gd name="connsiteX1" fmla="*/ 8597900 w 9398000"/>
              <a:gd name="connsiteY1" fmla="*/ 12700 h 1206500"/>
              <a:gd name="connsiteX2" fmla="*/ 9398000 w 9398000"/>
              <a:gd name="connsiteY2" fmla="*/ 1206500 h 1206500"/>
              <a:gd name="connsiteX3" fmla="*/ 0 w 9398000"/>
              <a:gd name="connsiteY3" fmla="*/ 1206500 h 1206500"/>
              <a:gd name="connsiteX4" fmla="*/ 0 w 9398000"/>
              <a:gd name="connsiteY4" fmla="*/ 0 h 1206500"/>
              <a:gd name="connsiteX0" fmla="*/ 0 w 9398000"/>
              <a:gd name="connsiteY0" fmla="*/ 1193800 h 1193800"/>
              <a:gd name="connsiteX1" fmla="*/ 8597900 w 9398000"/>
              <a:gd name="connsiteY1" fmla="*/ 0 h 1193800"/>
              <a:gd name="connsiteX2" fmla="*/ 9398000 w 9398000"/>
              <a:gd name="connsiteY2" fmla="*/ 1193800 h 1193800"/>
              <a:gd name="connsiteX3" fmla="*/ 0 w 9398000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0" h="1193800">
                <a:moveTo>
                  <a:pt x="0" y="1193800"/>
                </a:moveTo>
                <a:lnTo>
                  <a:pt x="8597900" y="0"/>
                </a:lnTo>
                <a:lnTo>
                  <a:pt x="9398000" y="1193800"/>
                </a:lnTo>
                <a:lnTo>
                  <a:pt x="0" y="119380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FBC4B98-8B95-344D-927A-7DCBB2C39E0A}"/>
              </a:ext>
            </a:extLst>
          </p:cNvPr>
          <p:cNvSpPr/>
          <p:nvPr userDrawn="1"/>
        </p:nvSpPr>
        <p:spPr>
          <a:xfrm>
            <a:off x="10731500" y="5433219"/>
            <a:ext cx="1473200" cy="1424781"/>
          </a:xfrm>
          <a:custGeom>
            <a:avLst/>
            <a:gdLst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990600 w 1485900"/>
              <a:gd name="connsiteY3" fmla="*/ 1460500 h 1460500"/>
              <a:gd name="connsiteX4" fmla="*/ 0 w 1485900"/>
              <a:gd name="connsiteY4" fmla="*/ 0 h 1460500"/>
              <a:gd name="connsiteX0" fmla="*/ 0 w 1485900"/>
              <a:gd name="connsiteY0" fmla="*/ 0 h 1460500"/>
              <a:gd name="connsiteX1" fmla="*/ 1485900 w 1485900"/>
              <a:gd name="connsiteY1" fmla="*/ 0 h 1460500"/>
              <a:gd name="connsiteX2" fmla="*/ 1485900 w 1485900"/>
              <a:gd name="connsiteY2" fmla="*/ 1460500 h 1460500"/>
              <a:gd name="connsiteX3" fmla="*/ 850900 w 1485900"/>
              <a:gd name="connsiteY3" fmla="*/ 1460500 h 1460500"/>
              <a:gd name="connsiteX4" fmla="*/ 0 w 1485900"/>
              <a:gd name="connsiteY4" fmla="*/ 0 h 1460500"/>
              <a:gd name="connsiteX0" fmla="*/ 0 w 1473200"/>
              <a:gd name="connsiteY0" fmla="*/ 241300 h 1460500"/>
              <a:gd name="connsiteX1" fmla="*/ 1473200 w 1473200"/>
              <a:gd name="connsiteY1" fmla="*/ 0 h 1460500"/>
              <a:gd name="connsiteX2" fmla="*/ 1473200 w 1473200"/>
              <a:gd name="connsiteY2" fmla="*/ 1460500 h 1460500"/>
              <a:gd name="connsiteX3" fmla="*/ 838200 w 1473200"/>
              <a:gd name="connsiteY3" fmla="*/ 1460500 h 1460500"/>
              <a:gd name="connsiteX4" fmla="*/ 0 w 1473200"/>
              <a:gd name="connsiteY4" fmla="*/ 241300 h 1460500"/>
              <a:gd name="connsiteX0" fmla="*/ 0 w 1473200"/>
              <a:gd name="connsiteY0" fmla="*/ 223440 h 1442640"/>
              <a:gd name="connsiteX1" fmla="*/ 1473200 w 1473200"/>
              <a:gd name="connsiteY1" fmla="*/ 0 h 1442640"/>
              <a:gd name="connsiteX2" fmla="*/ 1473200 w 1473200"/>
              <a:gd name="connsiteY2" fmla="*/ 1442640 h 1442640"/>
              <a:gd name="connsiteX3" fmla="*/ 838200 w 1473200"/>
              <a:gd name="connsiteY3" fmla="*/ 1442640 h 1442640"/>
              <a:gd name="connsiteX4" fmla="*/ 0 w 1473200"/>
              <a:gd name="connsiteY4" fmla="*/ 223440 h 1442640"/>
              <a:gd name="connsiteX0" fmla="*/ 0 w 1473200"/>
              <a:gd name="connsiteY0" fmla="*/ 205581 h 1424781"/>
              <a:gd name="connsiteX1" fmla="*/ 1473200 w 1473200"/>
              <a:gd name="connsiteY1" fmla="*/ 0 h 1424781"/>
              <a:gd name="connsiteX2" fmla="*/ 1473200 w 1473200"/>
              <a:gd name="connsiteY2" fmla="*/ 1424781 h 1424781"/>
              <a:gd name="connsiteX3" fmla="*/ 838200 w 1473200"/>
              <a:gd name="connsiteY3" fmla="*/ 1424781 h 1424781"/>
              <a:gd name="connsiteX4" fmla="*/ 0 w 1473200"/>
              <a:gd name="connsiteY4" fmla="*/ 20558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24781">
                <a:moveTo>
                  <a:pt x="0" y="205581"/>
                </a:moveTo>
                <a:lnTo>
                  <a:pt x="1473200" y="0"/>
                </a:lnTo>
                <a:lnTo>
                  <a:pt x="1473200" y="1424781"/>
                </a:lnTo>
                <a:lnTo>
                  <a:pt x="838200" y="1424781"/>
                </a:lnTo>
                <a:lnTo>
                  <a:pt x="0" y="205581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65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7BB02-CE6E-F145-8B44-3AD79A522979}"/>
              </a:ext>
            </a:extLst>
          </p:cNvPr>
          <p:cNvSpPr/>
          <p:nvPr userDrawn="1"/>
        </p:nvSpPr>
        <p:spPr>
          <a:xfrm>
            <a:off x="-1" y="13230"/>
            <a:ext cx="5422901" cy="4448598"/>
          </a:xfrm>
          <a:custGeom>
            <a:avLst/>
            <a:gdLst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0 w 5422901"/>
              <a:gd name="connsiteY3" fmla="*/ 447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320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4131098 h 4473998"/>
              <a:gd name="connsiteX4" fmla="*/ 0 w 5422901"/>
              <a:gd name="connsiteY4" fmla="*/ 0 h 4473998"/>
              <a:gd name="connsiteX0" fmla="*/ 0 w 5422901"/>
              <a:gd name="connsiteY0" fmla="*/ 0 h 4448598"/>
              <a:gd name="connsiteX1" fmla="*/ 5422901 w 5422901"/>
              <a:gd name="connsiteY1" fmla="*/ 0 h 4448598"/>
              <a:gd name="connsiteX2" fmla="*/ 2324101 w 5422901"/>
              <a:gd name="connsiteY2" fmla="*/ 4448598 h 4448598"/>
              <a:gd name="connsiteX3" fmla="*/ 12700 w 5422901"/>
              <a:gd name="connsiteY3" fmla="*/ 4131098 h 4448598"/>
              <a:gd name="connsiteX4" fmla="*/ 0 w 5422901"/>
              <a:gd name="connsiteY4" fmla="*/ 0 h 44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901" h="4448598">
                <a:moveTo>
                  <a:pt x="0" y="0"/>
                </a:moveTo>
                <a:lnTo>
                  <a:pt x="5422901" y="0"/>
                </a:lnTo>
                <a:lnTo>
                  <a:pt x="2324101" y="4448598"/>
                </a:lnTo>
                <a:lnTo>
                  <a:pt x="12700" y="4131098"/>
                </a:lnTo>
                <a:cubicBezTo>
                  <a:pt x="8467" y="3063099"/>
                  <a:pt x="4233" y="1067999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CA396-8C7D-254D-8C24-B913F83C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C47D-F666-B04B-AC0D-26BEA944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C82-9B95-D74B-963A-30E75AB1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6DB0E-7B16-6441-BC39-C088978B2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000" y="-3598"/>
            <a:ext cx="9652000" cy="5832898"/>
          </a:xfrm>
          <a:custGeom>
            <a:avLst/>
            <a:gdLst>
              <a:gd name="connsiteX0" fmla="*/ 0 w 9652000"/>
              <a:gd name="connsiteY0" fmla="*/ 0 h 5829300"/>
              <a:gd name="connsiteX1" fmla="*/ 9652000 w 9652000"/>
              <a:gd name="connsiteY1" fmla="*/ 0 h 5829300"/>
              <a:gd name="connsiteX2" fmla="*/ 9652000 w 9652000"/>
              <a:gd name="connsiteY2" fmla="*/ 5829300 h 5829300"/>
              <a:gd name="connsiteX3" fmla="*/ 0 w 9652000"/>
              <a:gd name="connsiteY3" fmla="*/ 5829300 h 5829300"/>
              <a:gd name="connsiteX4" fmla="*/ 0 w 9652000"/>
              <a:gd name="connsiteY4" fmla="*/ 0 h 5829300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5836388 h 5836388"/>
              <a:gd name="connsiteX5" fmla="*/ 0 w 9652000"/>
              <a:gd name="connsiteY5" fmla="*/ 7088 h 5836388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5" fmla="*/ 0 w 9652000"/>
              <a:gd name="connsiteY5" fmla="*/ 7088 h 5836388"/>
              <a:gd name="connsiteX0" fmla="*/ 0 w 9652000"/>
              <a:gd name="connsiteY0" fmla="*/ 44901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0" fmla="*/ 0 w 9652000"/>
              <a:gd name="connsiteY0" fmla="*/ 4486698 h 5832898"/>
              <a:gd name="connsiteX1" fmla="*/ 3102127 w 9652000"/>
              <a:gd name="connsiteY1" fmla="*/ 0 h 5832898"/>
              <a:gd name="connsiteX2" fmla="*/ 9652000 w 9652000"/>
              <a:gd name="connsiteY2" fmla="*/ 3598 h 5832898"/>
              <a:gd name="connsiteX3" fmla="*/ 9652000 w 9652000"/>
              <a:gd name="connsiteY3" fmla="*/ 5832898 h 5832898"/>
              <a:gd name="connsiteX4" fmla="*/ 0 w 9652000"/>
              <a:gd name="connsiteY4" fmla="*/ 4486698 h 58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0" h="5832898">
                <a:moveTo>
                  <a:pt x="0" y="4486698"/>
                </a:moveTo>
                <a:lnTo>
                  <a:pt x="3102127" y="0"/>
                </a:lnTo>
                <a:lnTo>
                  <a:pt x="9652000" y="3598"/>
                </a:lnTo>
                <a:lnTo>
                  <a:pt x="9652000" y="5832898"/>
                </a:lnTo>
                <a:lnTo>
                  <a:pt x="0" y="448669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77B21-CD6F-4F4F-A0F7-18FB15D7293C}"/>
              </a:ext>
            </a:extLst>
          </p:cNvPr>
          <p:cNvSpPr/>
          <p:nvPr userDrawn="1"/>
        </p:nvSpPr>
        <p:spPr>
          <a:xfrm>
            <a:off x="-1" y="4292600"/>
            <a:ext cx="2235201" cy="2565400"/>
          </a:xfrm>
          <a:custGeom>
            <a:avLst/>
            <a:gdLst>
              <a:gd name="connsiteX0" fmla="*/ 0 w 2260601"/>
              <a:gd name="connsiteY0" fmla="*/ 0 h 2565400"/>
              <a:gd name="connsiteX1" fmla="*/ 2260601 w 2260601"/>
              <a:gd name="connsiteY1" fmla="*/ 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1828801 w 2260601"/>
              <a:gd name="connsiteY1" fmla="*/ 9144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2197101 w 2260601"/>
              <a:gd name="connsiteY1" fmla="*/ 3175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660401 w 2197101"/>
              <a:gd name="connsiteY2" fmla="*/ 14351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711201 w 2197101"/>
              <a:gd name="connsiteY2" fmla="*/ 25654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209801"/>
              <a:gd name="connsiteY0" fmla="*/ 0 h 2565400"/>
              <a:gd name="connsiteX1" fmla="*/ 2209801 w 2209801"/>
              <a:gd name="connsiteY1" fmla="*/ 342900 h 2565400"/>
              <a:gd name="connsiteX2" fmla="*/ 711201 w 2209801"/>
              <a:gd name="connsiteY2" fmla="*/ 2565400 h 2565400"/>
              <a:gd name="connsiteX3" fmla="*/ 0 w 2209801"/>
              <a:gd name="connsiteY3" fmla="*/ 2565400 h 2565400"/>
              <a:gd name="connsiteX4" fmla="*/ 0 w 2209801"/>
              <a:gd name="connsiteY4" fmla="*/ 0 h 2565400"/>
              <a:gd name="connsiteX0" fmla="*/ 0 w 1270001"/>
              <a:gd name="connsiteY0" fmla="*/ 0 h 2565400"/>
              <a:gd name="connsiteX1" fmla="*/ 1270001 w 1270001"/>
              <a:gd name="connsiteY1" fmla="*/ 520700 h 2565400"/>
              <a:gd name="connsiteX2" fmla="*/ 711201 w 1270001"/>
              <a:gd name="connsiteY2" fmla="*/ 2565400 h 2565400"/>
              <a:gd name="connsiteX3" fmla="*/ 0 w 1270001"/>
              <a:gd name="connsiteY3" fmla="*/ 2565400 h 2565400"/>
              <a:gd name="connsiteX4" fmla="*/ 0 w 1270001"/>
              <a:gd name="connsiteY4" fmla="*/ 0 h 2565400"/>
              <a:gd name="connsiteX0" fmla="*/ 0 w 2235201"/>
              <a:gd name="connsiteY0" fmla="*/ 0 h 2565400"/>
              <a:gd name="connsiteX1" fmla="*/ 2235201 w 2235201"/>
              <a:gd name="connsiteY1" fmla="*/ 317500 h 2565400"/>
              <a:gd name="connsiteX2" fmla="*/ 711201 w 2235201"/>
              <a:gd name="connsiteY2" fmla="*/ 2565400 h 2565400"/>
              <a:gd name="connsiteX3" fmla="*/ 0 w 2235201"/>
              <a:gd name="connsiteY3" fmla="*/ 2565400 h 2565400"/>
              <a:gd name="connsiteX4" fmla="*/ 0 w 2235201"/>
              <a:gd name="connsiteY4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1" h="2565400">
                <a:moveTo>
                  <a:pt x="0" y="0"/>
                </a:moveTo>
                <a:lnTo>
                  <a:pt x="2235201" y="317500"/>
                </a:lnTo>
                <a:lnTo>
                  <a:pt x="711201" y="2565400"/>
                </a:lnTo>
                <a:lnTo>
                  <a:pt x="0" y="25654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74E451-90BB-B147-82B1-73AA9398D0C0}"/>
              </a:ext>
            </a:extLst>
          </p:cNvPr>
          <p:cNvSpPr/>
          <p:nvPr userDrawn="1"/>
        </p:nvSpPr>
        <p:spPr>
          <a:xfrm>
            <a:off x="914400" y="4660900"/>
            <a:ext cx="11290300" cy="2209800"/>
          </a:xfrm>
          <a:custGeom>
            <a:avLst/>
            <a:gdLst>
              <a:gd name="connsiteX0" fmla="*/ 0 w 11353800"/>
              <a:gd name="connsiteY0" fmla="*/ 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0 w 11353800"/>
              <a:gd name="connsiteY4" fmla="*/ 0 h 2235200"/>
              <a:gd name="connsiteX0" fmla="*/ 2425700 w 11353800"/>
              <a:gd name="connsiteY0" fmla="*/ 54610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2425700 w 11353800"/>
              <a:gd name="connsiteY4" fmla="*/ 546100 h 2235200"/>
              <a:gd name="connsiteX0" fmla="*/ 1574800 w 11353800"/>
              <a:gd name="connsiteY0" fmla="*/ 3810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1574800 w 11353800"/>
              <a:gd name="connsiteY4" fmla="*/ 38100 h 2235200"/>
              <a:gd name="connsiteX0" fmla="*/ 1574800 w 11353800"/>
              <a:gd name="connsiteY0" fmla="*/ 0 h 2197100"/>
              <a:gd name="connsiteX1" fmla="*/ 11353800 w 11353800"/>
              <a:gd name="connsiteY1" fmla="*/ 1587500 h 2197100"/>
              <a:gd name="connsiteX2" fmla="*/ 11353800 w 11353800"/>
              <a:gd name="connsiteY2" fmla="*/ 2197100 h 2197100"/>
              <a:gd name="connsiteX3" fmla="*/ 0 w 11353800"/>
              <a:gd name="connsiteY3" fmla="*/ 2197100 h 2197100"/>
              <a:gd name="connsiteX4" fmla="*/ 1574800 w 11353800"/>
              <a:gd name="connsiteY4" fmla="*/ 0 h 2197100"/>
              <a:gd name="connsiteX0" fmla="*/ 1574800 w 11366500"/>
              <a:gd name="connsiteY0" fmla="*/ 0 h 2197100"/>
              <a:gd name="connsiteX1" fmla="*/ 11366500 w 11366500"/>
              <a:gd name="connsiteY1" fmla="*/ 1358900 h 2197100"/>
              <a:gd name="connsiteX2" fmla="*/ 11353800 w 11366500"/>
              <a:gd name="connsiteY2" fmla="*/ 2197100 h 2197100"/>
              <a:gd name="connsiteX3" fmla="*/ 0 w 11366500"/>
              <a:gd name="connsiteY3" fmla="*/ 2197100 h 2197100"/>
              <a:gd name="connsiteX4" fmla="*/ 1574800 w 11366500"/>
              <a:gd name="connsiteY4" fmla="*/ 0 h 2197100"/>
              <a:gd name="connsiteX0" fmla="*/ 1422400 w 11214100"/>
              <a:gd name="connsiteY0" fmla="*/ 0 h 2197100"/>
              <a:gd name="connsiteX1" fmla="*/ 11214100 w 11214100"/>
              <a:gd name="connsiteY1" fmla="*/ 1358900 h 2197100"/>
              <a:gd name="connsiteX2" fmla="*/ 11201400 w 11214100"/>
              <a:gd name="connsiteY2" fmla="*/ 2197100 h 2197100"/>
              <a:gd name="connsiteX3" fmla="*/ 0 w 11214100"/>
              <a:gd name="connsiteY3" fmla="*/ 2197100 h 2197100"/>
              <a:gd name="connsiteX4" fmla="*/ 1422400 w 11214100"/>
              <a:gd name="connsiteY4" fmla="*/ 0 h 2197100"/>
              <a:gd name="connsiteX0" fmla="*/ 1498600 w 11290300"/>
              <a:gd name="connsiteY0" fmla="*/ 0 h 2209800"/>
              <a:gd name="connsiteX1" fmla="*/ 11290300 w 11290300"/>
              <a:gd name="connsiteY1" fmla="*/ 1358900 h 2209800"/>
              <a:gd name="connsiteX2" fmla="*/ 11277600 w 11290300"/>
              <a:gd name="connsiteY2" fmla="*/ 2197100 h 2209800"/>
              <a:gd name="connsiteX3" fmla="*/ 0 w 11290300"/>
              <a:gd name="connsiteY3" fmla="*/ 2209800 h 2209800"/>
              <a:gd name="connsiteX4" fmla="*/ 1498600 w 112903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300" h="2209800">
                <a:moveTo>
                  <a:pt x="1498600" y="0"/>
                </a:moveTo>
                <a:lnTo>
                  <a:pt x="11290300" y="1358900"/>
                </a:lnTo>
                <a:lnTo>
                  <a:pt x="11277600" y="2197100"/>
                </a:lnTo>
                <a:lnTo>
                  <a:pt x="0" y="2209800"/>
                </a:lnTo>
                <a:lnTo>
                  <a:pt x="149860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7BB02-CE6E-F145-8B44-3AD79A522979}"/>
              </a:ext>
            </a:extLst>
          </p:cNvPr>
          <p:cNvSpPr/>
          <p:nvPr userDrawn="1"/>
        </p:nvSpPr>
        <p:spPr>
          <a:xfrm>
            <a:off x="-1" y="13230"/>
            <a:ext cx="5422901" cy="4448598"/>
          </a:xfrm>
          <a:custGeom>
            <a:avLst/>
            <a:gdLst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0 w 5422901"/>
              <a:gd name="connsiteY3" fmla="*/ 447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320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4131098 h 4473998"/>
              <a:gd name="connsiteX4" fmla="*/ 0 w 5422901"/>
              <a:gd name="connsiteY4" fmla="*/ 0 h 4473998"/>
              <a:gd name="connsiteX0" fmla="*/ 0 w 5422901"/>
              <a:gd name="connsiteY0" fmla="*/ 0 h 4448598"/>
              <a:gd name="connsiteX1" fmla="*/ 5422901 w 5422901"/>
              <a:gd name="connsiteY1" fmla="*/ 0 h 4448598"/>
              <a:gd name="connsiteX2" fmla="*/ 2324101 w 5422901"/>
              <a:gd name="connsiteY2" fmla="*/ 4448598 h 4448598"/>
              <a:gd name="connsiteX3" fmla="*/ 12700 w 5422901"/>
              <a:gd name="connsiteY3" fmla="*/ 4131098 h 4448598"/>
              <a:gd name="connsiteX4" fmla="*/ 0 w 5422901"/>
              <a:gd name="connsiteY4" fmla="*/ 0 h 44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901" h="4448598">
                <a:moveTo>
                  <a:pt x="0" y="0"/>
                </a:moveTo>
                <a:lnTo>
                  <a:pt x="5422901" y="0"/>
                </a:lnTo>
                <a:lnTo>
                  <a:pt x="2324101" y="4448598"/>
                </a:lnTo>
                <a:lnTo>
                  <a:pt x="12700" y="4131098"/>
                </a:lnTo>
                <a:cubicBezTo>
                  <a:pt x="8467" y="3063099"/>
                  <a:pt x="4233" y="1067999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CA396-8C7D-254D-8C24-B913F83C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C47D-F666-B04B-AC0D-26BEA944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C82-9B95-D74B-963A-30E75AB1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6DB0E-7B16-6441-BC39-C088978B2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000" y="-3598"/>
            <a:ext cx="9652000" cy="5832898"/>
          </a:xfrm>
          <a:custGeom>
            <a:avLst/>
            <a:gdLst>
              <a:gd name="connsiteX0" fmla="*/ 0 w 9652000"/>
              <a:gd name="connsiteY0" fmla="*/ 0 h 5829300"/>
              <a:gd name="connsiteX1" fmla="*/ 9652000 w 9652000"/>
              <a:gd name="connsiteY1" fmla="*/ 0 h 5829300"/>
              <a:gd name="connsiteX2" fmla="*/ 9652000 w 9652000"/>
              <a:gd name="connsiteY2" fmla="*/ 5829300 h 5829300"/>
              <a:gd name="connsiteX3" fmla="*/ 0 w 9652000"/>
              <a:gd name="connsiteY3" fmla="*/ 5829300 h 5829300"/>
              <a:gd name="connsiteX4" fmla="*/ 0 w 9652000"/>
              <a:gd name="connsiteY4" fmla="*/ 0 h 5829300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5836388 h 5836388"/>
              <a:gd name="connsiteX5" fmla="*/ 0 w 9652000"/>
              <a:gd name="connsiteY5" fmla="*/ 7088 h 5836388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5" fmla="*/ 0 w 9652000"/>
              <a:gd name="connsiteY5" fmla="*/ 7088 h 5836388"/>
              <a:gd name="connsiteX0" fmla="*/ 0 w 9652000"/>
              <a:gd name="connsiteY0" fmla="*/ 44901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0" fmla="*/ 0 w 9652000"/>
              <a:gd name="connsiteY0" fmla="*/ 4486698 h 5832898"/>
              <a:gd name="connsiteX1" fmla="*/ 3102127 w 9652000"/>
              <a:gd name="connsiteY1" fmla="*/ 0 h 5832898"/>
              <a:gd name="connsiteX2" fmla="*/ 9652000 w 9652000"/>
              <a:gd name="connsiteY2" fmla="*/ 3598 h 5832898"/>
              <a:gd name="connsiteX3" fmla="*/ 9652000 w 9652000"/>
              <a:gd name="connsiteY3" fmla="*/ 5832898 h 5832898"/>
              <a:gd name="connsiteX4" fmla="*/ 0 w 9652000"/>
              <a:gd name="connsiteY4" fmla="*/ 4486698 h 58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0" h="5832898">
                <a:moveTo>
                  <a:pt x="0" y="4486698"/>
                </a:moveTo>
                <a:lnTo>
                  <a:pt x="3102127" y="0"/>
                </a:lnTo>
                <a:lnTo>
                  <a:pt x="9652000" y="3598"/>
                </a:lnTo>
                <a:lnTo>
                  <a:pt x="9652000" y="5832898"/>
                </a:lnTo>
                <a:lnTo>
                  <a:pt x="0" y="448669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77B21-CD6F-4F4F-A0F7-18FB15D7293C}"/>
              </a:ext>
            </a:extLst>
          </p:cNvPr>
          <p:cNvSpPr/>
          <p:nvPr userDrawn="1"/>
        </p:nvSpPr>
        <p:spPr>
          <a:xfrm>
            <a:off x="-1" y="4292600"/>
            <a:ext cx="2235201" cy="2565400"/>
          </a:xfrm>
          <a:custGeom>
            <a:avLst/>
            <a:gdLst>
              <a:gd name="connsiteX0" fmla="*/ 0 w 2260601"/>
              <a:gd name="connsiteY0" fmla="*/ 0 h 2565400"/>
              <a:gd name="connsiteX1" fmla="*/ 2260601 w 2260601"/>
              <a:gd name="connsiteY1" fmla="*/ 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1828801 w 2260601"/>
              <a:gd name="connsiteY1" fmla="*/ 9144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2197101 w 2260601"/>
              <a:gd name="connsiteY1" fmla="*/ 3175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660401 w 2197101"/>
              <a:gd name="connsiteY2" fmla="*/ 14351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711201 w 2197101"/>
              <a:gd name="connsiteY2" fmla="*/ 25654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209801"/>
              <a:gd name="connsiteY0" fmla="*/ 0 h 2565400"/>
              <a:gd name="connsiteX1" fmla="*/ 2209801 w 2209801"/>
              <a:gd name="connsiteY1" fmla="*/ 342900 h 2565400"/>
              <a:gd name="connsiteX2" fmla="*/ 711201 w 2209801"/>
              <a:gd name="connsiteY2" fmla="*/ 2565400 h 2565400"/>
              <a:gd name="connsiteX3" fmla="*/ 0 w 2209801"/>
              <a:gd name="connsiteY3" fmla="*/ 2565400 h 2565400"/>
              <a:gd name="connsiteX4" fmla="*/ 0 w 2209801"/>
              <a:gd name="connsiteY4" fmla="*/ 0 h 2565400"/>
              <a:gd name="connsiteX0" fmla="*/ 0 w 1270001"/>
              <a:gd name="connsiteY0" fmla="*/ 0 h 2565400"/>
              <a:gd name="connsiteX1" fmla="*/ 1270001 w 1270001"/>
              <a:gd name="connsiteY1" fmla="*/ 520700 h 2565400"/>
              <a:gd name="connsiteX2" fmla="*/ 711201 w 1270001"/>
              <a:gd name="connsiteY2" fmla="*/ 2565400 h 2565400"/>
              <a:gd name="connsiteX3" fmla="*/ 0 w 1270001"/>
              <a:gd name="connsiteY3" fmla="*/ 2565400 h 2565400"/>
              <a:gd name="connsiteX4" fmla="*/ 0 w 1270001"/>
              <a:gd name="connsiteY4" fmla="*/ 0 h 2565400"/>
              <a:gd name="connsiteX0" fmla="*/ 0 w 2235201"/>
              <a:gd name="connsiteY0" fmla="*/ 0 h 2565400"/>
              <a:gd name="connsiteX1" fmla="*/ 2235201 w 2235201"/>
              <a:gd name="connsiteY1" fmla="*/ 317500 h 2565400"/>
              <a:gd name="connsiteX2" fmla="*/ 711201 w 2235201"/>
              <a:gd name="connsiteY2" fmla="*/ 2565400 h 2565400"/>
              <a:gd name="connsiteX3" fmla="*/ 0 w 2235201"/>
              <a:gd name="connsiteY3" fmla="*/ 2565400 h 2565400"/>
              <a:gd name="connsiteX4" fmla="*/ 0 w 2235201"/>
              <a:gd name="connsiteY4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1" h="2565400">
                <a:moveTo>
                  <a:pt x="0" y="0"/>
                </a:moveTo>
                <a:lnTo>
                  <a:pt x="2235201" y="317500"/>
                </a:lnTo>
                <a:lnTo>
                  <a:pt x="711201" y="2565400"/>
                </a:lnTo>
                <a:lnTo>
                  <a:pt x="0" y="25654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F938-48CA-4F4B-A6CC-3230E4962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A4EFE-0A57-496F-94A6-8FD43FF29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0A80-AF59-49FC-944C-0EBDD30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858-FFA5-4F26-BCFF-E3ABA34E587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B931-6142-4A8D-B513-ECB04761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184E5-E4BC-4A10-9C90-07CFC44B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0F7C9-92A5-864C-9E09-340EA110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0EE0-BFCB-8E47-B95F-6745F6AC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1CDD7-7DAE-3A47-8A34-5FB6F27F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C77EE-35CB-AC49-8BAD-220F9E34E6E8}"/>
              </a:ext>
            </a:extLst>
          </p:cNvPr>
          <p:cNvSpPr/>
          <p:nvPr userDrawn="1"/>
        </p:nvSpPr>
        <p:spPr>
          <a:xfrm>
            <a:off x="-1" y="-1"/>
            <a:ext cx="10109201" cy="6522089"/>
          </a:xfrm>
          <a:custGeom>
            <a:avLst/>
            <a:gdLst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60001 w 10160001"/>
              <a:gd name="connsiteY2" fmla="*/ 65405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5372101 w 10160001"/>
              <a:gd name="connsiteY2" fmla="*/ 31496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09201 w 10160001"/>
              <a:gd name="connsiteY2" fmla="*/ 51054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09201"/>
              <a:gd name="connsiteY0" fmla="*/ 0 h 6540500"/>
              <a:gd name="connsiteX1" fmla="*/ 3530601 w 10109201"/>
              <a:gd name="connsiteY1" fmla="*/ 11938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  <a:gd name="connsiteX0" fmla="*/ 0 w 10109201"/>
              <a:gd name="connsiteY0" fmla="*/ 0 h 6540500"/>
              <a:gd name="connsiteX1" fmla="*/ 6629401 w 10109201"/>
              <a:gd name="connsiteY1" fmla="*/ 127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  <a:gd name="connsiteX0" fmla="*/ 0 w 10109201"/>
              <a:gd name="connsiteY0" fmla="*/ 0 h 6522089"/>
              <a:gd name="connsiteX1" fmla="*/ 6629401 w 10109201"/>
              <a:gd name="connsiteY1" fmla="*/ 12700 h 6522089"/>
              <a:gd name="connsiteX2" fmla="*/ 10109201 w 10109201"/>
              <a:gd name="connsiteY2" fmla="*/ 5105400 h 6522089"/>
              <a:gd name="connsiteX3" fmla="*/ 6137 w 10109201"/>
              <a:gd name="connsiteY3" fmla="*/ 6522089 h 6522089"/>
              <a:gd name="connsiteX4" fmla="*/ 0 w 10109201"/>
              <a:gd name="connsiteY4" fmla="*/ 0 h 652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1" h="6522089">
                <a:moveTo>
                  <a:pt x="0" y="0"/>
                </a:moveTo>
                <a:lnTo>
                  <a:pt x="6629401" y="12700"/>
                </a:lnTo>
                <a:lnTo>
                  <a:pt x="10109201" y="5105400"/>
                </a:lnTo>
                <a:lnTo>
                  <a:pt x="6137" y="6522089"/>
                </a:lnTo>
                <a:cubicBezTo>
                  <a:pt x="4091" y="4348059"/>
                  <a:pt x="2046" y="2174030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40A60C-F0A4-774C-86BE-EF5E63722711}"/>
              </a:ext>
            </a:extLst>
          </p:cNvPr>
          <p:cNvSpPr/>
          <p:nvPr userDrawn="1"/>
        </p:nvSpPr>
        <p:spPr>
          <a:xfrm>
            <a:off x="6832600" y="0"/>
            <a:ext cx="5372100" cy="5067300"/>
          </a:xfrm>
          <a:custGeom>
            <a:avLst/>
            <a:gdLst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0 w 5359400"/>
              <a:gd name="connsiteY3" fmla="*/ 5283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898900 w 5359400"/>
              <a:gd name="connsiteY3" fmla="*/ 2108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479800 w 5359400"/>
              <a:gd name="connsiteY3" fmla="*/ 5067300 h 5283200"/>
              <a:gd name="connsiteX4" fmla="*/ 0 w 5359400"/>
              <a:gd name="connsiteY4" fmla="*/ 0 h 5283200"/>
              <a:gd name="connsiteX0" fmla="*/ 0 w 5359400"/>
              <a:gd name="connsiteY0" fmla="*/ 0 h 5067300"/>
              <a:gd name="connsiteX1" fmla="*/ 5359400 w 5359400"/>
              <a:gd name="connsiteY1" fmla="*/ 0 h 5067300"/>
              <a:gd name="connsiteX2" fmla="*/ 5359400 w 5359400"/>
              <a:gd name="connsiteY2" fmla="*/ 4457700 h 5067300"/>
              <a:gd name="connsiteX3" fmla="*/ 3479800 w 5359400"/>
              <a:gd name="connsiteY3" fmla="*/ 5067300 h 5067300"/>
              <a:gd name="connsiteX4" fmla="*/ 0 w 5359400"/>
              <a:gd name="connsiteY4" fmla="*/ 0 h 5067300"/>
              <a:gd name="connsiteX0" fmla="*/ 0 w 5372100"/>
              <a:gd name="connsiteY0" fmla="*/ 0 h 5067300"/>
              <a:gd name="connsiteX1" fmla="*/ 5359400 w 5372100"/>
              <a:gd name="connsiteY1" fmla="*/ 0 h 5067300"/>
              <a:gd name="connsiteX2" fmla="*/ 5372100 w 5372100"/>
              <a:gd name="connsiteY2" fmla="*/ 4826000 h 5067300"/>
              <a:gd name="connsiteX3" fmla="*/ 3479800 w 5372100"/>
              <a:gd name="connsiteY3" fmla="*/ 5067300 h 5067300"/>
              <a:gd name="connsiteX4" fmla="*/ 0 w 5372100"/>
              <a:gd name="connsiteY4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5067300">
                <a:moveTo>
                  <a:pt x="0" y="0"/>
                </a:moveTo>
                <a:lnTo>
                  <a:pt x="5359400" y="0"/>
                </a:lnTo>
                <a:cubicBezTo>
                  <a:pt x="5363633" y="1608667"/>
                  <a:pt x="5367867" y="3217333"/>
                  <a:pt x="5372100" y="4826000"/>
                </a:cubicBezTo>
                <a:lnTo>
                  <a:pt x="3479800" y="50673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8BED4-9EA3-F74F-8617-8ABC04C53EFA}"/>
              </a:ext>
            </a:extLst>
          </p:cNvPr>
          <p:cNvSpPr/>
          <p:nvPr userDrawn="1"/>
        </p:nvSpPr>
        <p:spPr>
          <a:xfrm>
            <a:off x="-9972" y="5283200"/>
            <a:ext cx="11363771" cy="1574800"/>
          </a:xfrm>
          <a:custGeom>
            <a:avLst/>
            <a:gdLst>
              <a:gd name="connsiteX0" fmla="*/ 0 w 11353800"/>
              <a:gd name="connsiteY0" fmla="*/ 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0 w 11353800"/>
              <a:gd name="connsiteY4" fmla="*/ 0 h 1600200"/>
              <a:gd name="connsiteX0" fmla="*/ 12700 w 11353800"/>
              <a:gd name="connsiteY0" fmla="*/ 140970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12700 w 11353800"/>
              <a:gd name="connsiteY4" fmla="*/ 1409700 h 1600200"/>
              <a:gd name="connsiteX0" fmla="*/ 12700 w 11353800"/>
              <a:gd name="connsiteY0" fmla="*/ 1384300 h 1574800"/>
              <a:gd name="connsiteX1" fmla="*/ 10248900 w 11353800"/>
              <a:gd name="connsiteY1" fmla="*/ 0 h 1574800"/>
              <a:gd name="connsiteX2" fmla="*/ 11353800 w 11353800"/>
              <a:gd name="connsiteY2" fmla="*/ 1574800 h 1574800"/>
              <a:gd name="connsiteX3" fmla="*/ 0 w 11353800"/>
              <a:gd name="connsiteY3" fmla="*/ 1574800 h 1574800"/>
              <a:gd name="connsiteX4" fmla="*/ 12700 w 11353800"/>
              <a:gd name="connsiteY4" fmla="*/ 1384300 h 1574800"/>
              <a:gd name="connsiteX0" fmla="*/ 0 w 11363771"/>
              <a:gd name="connsiteY0" fmla="*/ 1391857 h 1574800"/>
              <a:gd name="connsiteX1" fmla="*/ 10258871 w 11363771"/>
              <a:gd name="connsiteY1" fmla="*/ 0 h 1574800"/>
              <a:gd name="connsiteX2" fmla="*/ 11363771 w 11363771"/>
              <a:gd name="connsiteY2" fmla="*/ 1574800 h 1574800"/>
              <a:gd name="connsiteX3" fmla="*/ 9971 w 11363771"/>
              <a:gd name="connsiteY3" fmla="*/ 1574800 h 1574800"/>
              <a:gd name="connsiteX4" fmla="*/ 0 w 11363771"/>
              <a:gd name="connsiteY4" fmla="*/ 1391857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3771" h="1574800">
                <a:moveTo>
                  <a:pt x="0" y="1391857"/>
                </a:moveTo>
                <a:lnTo>
                  <a:pt x="10258871" y="0"/>
                </a:lnTo>
                <a:lnTo>
                  <a:pt x="11363771" y="1574800"/>
                </a:lnTo>
                <a:lnTo>
                  <a:pt x="9971" y="1574800"/>
                </a:lnTo>
                <a:lnTo>
                  <a:pt x="0" y="1391857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5FF500-2881-5D4C-BF38-629262C223B8}"/>
              </a:ext>
            </a:extLst>
          </p:cNvPr>
          <p:cNvSpPr/>
          <p:nvPr userDrawn="1"/>
        </p:nvSpPr>
        <p:spPr>
          <a:xfrm>
            <a:off x="10463761" y="5028135"/>
            <a:ext cx="1740939" cy="1829865"/>
          </a:xfrm>
          <a:custGeom>
            <a:avLst/>
            <a:gdLst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0 w 1747289"/>
              <a:gd name="connsiteY3" fmla="*/ 186055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866775 w 1747289"/>
              <a:gd name="connsiteY3" fmla="*/ 166370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1111250 w 1747289"/>
              <a:gd name="connsiteY3" fmla="*/ 1857375 h 1860550"/>
              <a:gd name="connsiteX4" fmla="*/ 0 w 1747289"/>
              <a:gd name="connsiteY4" fmla="*/ 0 h 1860550"/>
              <a:gd name="connsiteX0" fmla="*/ 0 w 1740939"/>
              <a:gd name="connsiteY0" fmla="*/ 247650 h 1860550"/>
              <a:gd name="connsiteX1" fmla="*/ 1740939 w 1740939"/>
              <a:gd name="connsiteY1" fmla="*/ 0 h 1860550"/>
              <a:gd name="connsiteX2" fmla="*/ 1740939 w 1740939"/>
              <a:gd name="connsiteY2" fmla="*/ 1860550 h 1860550"/>
              <a:gd name="connsiteX3" fmla="*/ 1104900 w 1740939"/>
              <a:gd name="connsiteY3" fmla="*/ 1857375 h 1860550"/>
              <a:gd name="connsiteX4" fmla="*/ 0 w 1740939"/>
              <a:gd name="connsiteY4" fmla="*/ 247650 h 1860550"/>
              <a:gd name="connsiteX0" fmla="*/ 0 w 1740939"/>
              <a:gd name="connsiteY0" fmla="*/ 216965 h 1829865"/>
              <a:gd name="connsiteX1" fmla="*/ 1734802 w 1740939"/>
              <a:gd name="connsiteY1" fmla="*/ 0 h 1829865"/>
              <a:gd name="connsiteX2" fmla="*/ 1740939 w 1740939"/>
              <a:gd name="connsiteY2" fmla="*/ 1829865 h 1829865"/>
              <a:gd name="connsiteX3" fmla="*/ 1104900 w 1740939"/>
              <a:gd name="connsiteY3" fmla="*/ 1826690 h 1829865"/>
              <a:gd name="connsiteX4" fmla="*/ 0 w 1740939"/>
              <a:gd name="connsiteY4" fmla="*/ 216965 h 18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939" h="1829865">
                <a:moveTo>
                  <a:pt x="0" y="216965"/>
                </a:moveTo>
                <a:lnTo>
                  <a:pt x="1734802" y="0"/>
                </a:lnTo>
                <a:cubicBezTo>
                  <a:pt x="1736848" y="609955"/>
                  <a:pt x="1738893" y="1219910"/>
                  <a:pt x="1740939" y="1829865"/>
                </a:cubicBezTo>
                <a:lnTo>
                  <a:pt x="1104900" y="1826690"/>
                </a:lnTo>
                <a:lnTo>
                  <a:pt x="0" y="216965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77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s_Blu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B5D805-C68B-1E40-A14C-AF7F6BB948A9}"/>
              </a:ext>
            </a:extLst>
          </p:cNvPr>
          <p:cNvSpPr/>
          <p:nvPr userDrawn="1"/>
        </p:nvSpPr>
        <p:spPr>
          <a:xfrm>
            <a:off x="-1" y="0"/>
            <a:ext cx="10109201" cy="6540500"/>
          </a:xfrm>
          <a:custGeom>
            <a:avLst/>
            <a:gdLst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60001 w 10160001"/>
              <a:gd name="connsiteY2" fmla="*/ 65405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5372101 w 10160001"/>
              <a:gd name="connsiteY2" fmla="*/ 31496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60001"/>
              <a:gd name="connsiteY0" fmla="*/ 0 h 6540500"/>
              <a:gd name="connsiteX1" fmla="*/ 10160001 w 10160001"/>
              <a:gd name="connsiteY1" fmla="*/ 0 h 6540500"/>
              <a:gd name="connsiteX2" fmla="*/ 10109201 w 10160001"/>
              <a:gd name="connsiteY2" fmla="*/ 5105400 h 6540500"/>
              <a:gd name="connsiteX3" fmla="*/ 0 w 10160001"/>
              <a:gd name="connsiteY3" fmla="*/ 6540500 h 6540500"/>
              <a:gd name="connsiteX4" fmla="*/ 0 w 10160001"/>
              <a:gd name="connsiteY4" fmla="*/ 0 h 6540500"/>
              <a:gd name="connsiteX0" fmla="*/ 0 w 10109201"/>
              <a:gd name="connsiteY0" fmla="*/ 0 h 6540500"/>
              <a:gd name="connsiteX1" fmla="*/ 3530601 w 10109201"/>
              <a:gd name="connsiteY1" fmla="*/ 11938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  <a:gd name="connsiteX0" fmla="*/ 0 w 10109201"/>
              <a:gd name="connsiteY0" fmla="*/ 0 h 6540500"/>
              <a:gd name="connsiteX1" fmla="*/ 6629401 w 10109201"/>
              <a:gd name="connsiteY1" fmla="*/ 12700 h 6540500"/>
              <a:gd name="connsiteX2" fmla="*/ 10109201 w 10109201"/>
              <a:gd name="connsiteY2" fmla="*/ 5105400 h 6540500"/>
              <a:gd name="connsiteX3" fmla="*/ 0 w 10109201"/>
              <a:gd name="connsiteY3" fmla="*/ 6540500 h 6540500"/>
              <a:gd name="connsiteX4" fmla="*/ 0 w 10109201"/>
              <a:gd name="connsiteY4" fmla="*/ 0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1" h="6540500">
                <a:moveTo>
                  <a:pt x="0" y="0"/>
                </a:moveTo>
                <a:lnTo>
                  <a:pt x="6629401" y="12700"/>
                </a:lnTo>
                <a:lnTo>
                  <a:pt x="10109201" y="5105400"/>
                </a:lnTo>
                <a:lnTo>
                  <a:pt x="0" y="6540500"/>
                </a:lnTo>
                <a:lnTo>
                  <a:pt x="0" y="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05285-4ADA-3441-A86F-D2E6933182BD}"/>
              </a:ext>
            </a:extLst>
          </p:cNvPr>
          <p:cNvSpPr/>
          <p:nvPr userDrawn="1"/>
        </p:nvSpPr>
        <p:spPr>
          <a:xfrm>
            <a:off x="6832600" y="0"/>
            <a:ext cx="5372100" cy="5067300"/>
          </a:xfrm>
          <a:custGeom>
            <a:avLst/>
            <a:gdLst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0 w 5359400"/>
              <a:gd name="connsiteY3" fmla="*/ 5283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898900 w 5359400"/>
              <a:gd name="connsiteY3" fmla="*/ 2108200 h 5283200"/>
              <a:gd name="connsiteX4" fmla="*/ 0 w 5359400"/>
              <a:gd name="connsiteY4" fmla="*/ 0 h 5283200"/>
              <a:gd name="connsiteX0" fmla="*/ 0 w 5359400"/>
              <a:gd name="connsiteY0" fmla="*/ 0 h 5283200"/>
              <a:gd name="connsiteX1" fmla="*/ 5359400 w 5359400"/>
              <a:gd name="connsiteY1" fmla="*/ 0 h 5283200"/>
              <a:gd name="connsiteX2" fmla="*/ 5359400 w 5359400"/>
              <a:gd name="connsiteY2" fmla="*/ 5283200 h 5283200"/>
              <a:gd name="connsiteX3" fmla="*/ 3479800 w 5359400"/>
              <a:gd name="connsiteY3" fmla="*/ 5067300 h 5283200"/>
              <a:gd name="connsiteX4" fmla="*/ 0 w 5359400"/>
              <a:gd name="connsiteY4" fmla="*/ 0 h 5283200"/>
              <a:gd name="connsiteX0" fmla="*/ 0 w 5359400"/>
              <a:gd name="connsiteY0" fmla="*/ 0 h 5067300"/>
              <a:gd name="connsiteX1" fmla="*/ 5359400 w 5359400"/>
              <a:gd name="connsiteY1" fmla="*/ 0 h 5067300"/>
              <a:gd name="connsiteX2" fmla="*/ 5359400 w 5359400"/>
              <a:gd name="connsiteY2" fmla="*/ 4457700 h 5067300"/>
              <a:gd name="connsiteX3" fmla="*/ 3479800 w 5359400"/>
              <a:gd name="connsiteY3" fmla="*/ 5067300 h 5067300"/>
              <a:gd name="connsiteX4" fmla="*/ 0 w 5359400"/>
              <a:gd name="connsiteY4" fmla="*/ 0 h 5067300"/>
              <a:gd name="connsiteX0" fmla="*/ 0 w 5372100"/>
              <a:gd name="connsiteY0" fmla="*/ 0 h 5067300"/>
              <a:gd name="connsiteX1" fmla="*/ 5359400 w 5372100"/>
              <a:gd name="connsiteY1" fmla="*/ 0 h 5067300"/>
              <a:gd name="connsiteX2" fmla="*/ 5372100 w 5372100"/>
              <a:gd name="connsiteY2" fmla="*/ 4826000 h 5067300"/>
              <a:gd name="connsiteX3" fmla="*/ 3479800 w 5372100"/>
              <a:gd name="connsiteY3" fmla="*/ 5067300 h 5067300"/>
              <a:gd name="connsiteX4" fmla="*/ 0 w 5372100"/>
              <a:gd name="connsiteY4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5067300">
                <a:moveTo>
                  <a:pt x="0" y="0"/>
                </a:moveTo>
                <a:lnTo>
                  <a:pt x="5359400" y="0"/>
                </a:lnTo>
                <a:cubicBezTo>
                  <a:pt x="5363633" y="1608667"/>
                  <a:pt x="5367867" y="3217333"/>
                  <a:pt x="5372100" y="4826000"/>
                </a:cubicBezTo>
                <a:lnTo>
                  <a:pt x="3479800" y="50673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10872-11DB-DF4E-A94B-F9CCC192071E}"/>
              </a:ext>
            </a:extLst>
          </p:cNvPr>
          <p:cNvSpPr/>
          <p:nvPr userDrawn="1"/>
        </p:nvSpPr>
        <p:spPr>
          <a:xfrm>
            <a:off x="-9972" y="5283200"/>
            <a:ext cx="11363771" cy="1574800"/>
          </a:xfrm>
          <a:custGeom>
            <a:avLst/>
            <a:gdLst>
              <a:gd name="connsiteX0" fmla="*/ 0 w 11353800"/>
              <a:gd name="connsiteY0" fmla="*/ 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0 w 11353800"/>
              <a:gd name="connsiteY4" fmla="*/ 0 h 1600200"/>
              <a:gd name="connsiteX0" fmla="*/ 12700 w 11353800"/>
              <a:gd name="connsiteY0" fmla="*/ 1409700 h 1600200"/>
              <a:gd name="connsiteX1" fmla="*/ 11353800 w 11353800"/>
              <a:gd name="connsiteY1" fmla="*/ 0 h 1600200"/>
              <a:gd name="connsiteX2" fmla="*/ 11353800 w 11353800"/>
              <a:gd name="connsiteY2" fmla="*/ 1600200 h 1600200"/>
              <a:gd name="connsiteX3" fmla="*/ 0 w 11353800"/>
              <a:gd name="connsiteY3" fmla="*/ 1600200 h 1600200"/>
              <a:gd name="connsiteX4" fmla="*/ 12700 w 11353800"/>
              <a:gd name="connsiteY4" fmla="*/ 1409700 h 1600200"/>
              <a:gd name="connsiteX0" fmla="*/ 12700 w 11353800"/>
              <a:gd name="connsiteY0" fmla="*/ 1384300 h 1574800"/>
              <a:gd name="connsiteX1" fmla="*/ 10248900 w 11353800"/>
              <a:gd name="connsiteY1" fmla="*/ 0 h 1574800"/>
              <a:gd name="connsiteX2" fmla="*/ 11353800 w 11353800"/>
              <a:gd name="connsiteY2" fmla="*/ 1574800 h 1574800"/>
              <a:gd name="connsiteX3" fmla="*/ 0 w 11353800"/>
              <a:gd name="connsiteY3" fmla="*/ 1574800 h 1574800"/>
              <a:gd name="connsiteX4" fmla="*/ 12700 w 11353800"/>
              <a:gd name="connsiteY4" fmla="*/ 1384300 h 1574800"/>
              <a:gd name="connsiteX0" fmla="*/ 0 w 11363771"/>
              <a:gd name="connsiteY0" fmla="*/ 1391857 h 1574800"/>
              <a:gd name="connsiteX1" fmla="*/ 10258871 w 11363771"/>
              <a:gd name="connsiteY1" fmla="*/ 0 h 1574800"/>
              <a:gd name="connsiteX2" fmla="*/ 11363771 w 11363771"/>
              <a:gd name="connsiteY2" fmla="*/ 1574800 h 1574800"/>
              <a:gd name="connsiteX3" fmla="*/ 9971 w 11363771"/>
              <a:gd name="connsiteY3" fmla="*/ 1574800 h 1574800"/>
              <a:gd name="connsiteX4" fmla="*/ 0 w 11363771"/>
              <a:gd name="connsiteY4" fmla="*/ 1391857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3771" h="1574800">
                <a:moveTo>
                  <a:pt x="0" y="1391857"/>
                </a:moveTo>
                <a:lnTo>
                  <a:pt x="10258871" y="0"/>
                </a:lnTo>
                <a:lnTo>
                  <a:pt x="11363771" y="1574800"/>
                </a:lnTo>
                <a:lnTo>
                  <a:pt x="9971" y="1574800"/>
                </a:lnTo>
                <a:lnTo>
                  <a:pt x="0" y="1391857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0F7C9-92A5-864C-9E09-340EA110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0EE0-BFCB-8E47-B95F-6745F6AC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1CDD7-7DAE-3A47-8A34-5FB6F27F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01C2952-72FD-2945-A094-4914D6174A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3290"/>
            <a:ext cx="10097079" cy="6537034"/>
          </a:xfrm>
          <a:custGeom>
            <a:avLst/>
            <a:gdLst>
              <a:gd name="connsiteX0" fmla="*/ 0 w 10442575"/>
              <a:gd name="connsiteY0" fmla="*/ 0 h 6858000"/>
              <a:gd name="connsiteX1" fmla="*/ 10442575 w 10442575"/>
              <a:gd name="connsiteY1" fmla="*/ 0 h 6858000"/>
              <a:gd name="connsiteX2" fmla="*/ 10442575 w 10442575"/>
              <a:gd name="connsiteY2" fmla="*/ 6858000 h 6858000"/>
              <a:gd name="connsiteX3" fmla="*/ 0 w 10442575"/>
              <a:gd name="connsiteY3" fmla="*/ 6858000 h 6858000"/>
              <a:gd name="connsiteX4" fmla="*/ 0 w 10442575"/>
              <a:gd name="connsiteY4" fmla="*/ 0 h 6858000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0 w 10442575"/>
              <a:gd name="connsiteY4" fmla="*/ 6861289 h 6861289"/>
              <a:gd name="connsiteX5" fmla="*/ 0 w 10442575"/>
              <a:gd name="connsiteY5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42575 w 10442575"/>
              <a:gd name="connsiteY3" fmla="*/ 68612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42575"/>
              <a:gd name="connsiteY0" fmla="*/ 3289 h 6861289"/>
              <a:gd name="connsiteX1" fmla="*/ 6617888 w 10442575"/>
              <a:gd name="connsiteY1" fmla="*/ 0 h 6861289"/>
              <a:gd name="connsiteX2" fmla="*/ 10442575 w 10442575"/>
              <a:gd name="connsiteY2" fmla="*/ 3289 h 6861289"/>
              <a:gd name="connsiteX3" fmla="*/ 10429875 w 10442575"/>
              <a:gd name="connsiteY3" fmla="*/ 5502389 h 6861289"/>
              <a:gd name="connsiteX4" fmla="*/ 725055 w 10442575"/>
              <a:gd name="connsiteY4" fmla="*/ 6856672 h 6861289"/>
              <a:gd name="connsiteX5" fmla="*/ 0 w 10442575"/>
              <a:gd name="connsiteY5" fmla="*/ 6861289 h 6861289"/>
              <a:gd name="connsiteX6" fmla="*/ 0 w 10442575"/>
              <a:gd name="connsiteY6" fmla="*/ 3289 h 6861289"/>
              <a:gd name="connsiteX0" fmla="*/ 0 w 10429875"/>
              <a:gd name="connsiteY0" fmla="*/ 3289 h 6861289"/>
              <a:gd name="connsiteX1" fmla="*/ 6617888 w 10429875"/>
              <a:gd name="connsiteY1" fmla="*/ 0 h 6861289"/>
              <a:gd name="connsiteX2" fmla="*/ 10429875 w 10429875"/>
              <a:gd name="connsiteY2" fmla="*/ 5502389 h 6861289"/>
              <a:gd name="connsiteX3" fmla="*/ 725055 w 10429875"/>
              <a:gd name="connsiteY3" fmla="*/ 6856672 h 6861289"/>
              <a:gd name="connsiteX4" fmla="*/ 0 w 10429875"/>
              <a:gd name="connsiteY4" fmla="*/ 6861289 h 6861289"/>
              <a:gd name="connsiteX5" fmla="*/ 0 w 10429875"/>
              <a:gd name="connsiteY5" fmla="*/ 3289 h 6861289"/>
              <a:gd name="connsiteX0" fmla="*/ 0 w 10163986"/>
              <a:gd name="connsiteY0" fmla="*/ 3289 h 6861289"/>
              <a:gd name="connsiteX1" fmla="*/ 6617888 w 10163986"/>
              <a:gd name="connsiteY1" fmla="*/ 0 h 6861289"/>
              <a:gd name="connsiteX2" fmla="*/ 10163986 w 10163986"/>
              <a:gd name="connsiteY2" fmla="*/ 5119768 h 6861289"/>
              <a:gd name="connsiteX3" fmla="*/ 725055 w 10163986"/>
              <a:gd name="connsiteY3" fmla="*/ 6856672 h 6861289"/>
              <a:gd name="connsiteX4" fmla="*/ 0 w 10163986"/>
              <a:gd name="connsiteY4" fmla="*/ 6861289 h 6861289"/>
              <a:gd name="connsiteX5" fmla="*/ 0 w 10163986"/>
              <a:gd name="connsiteY5" fmla="*/ 3289 h 6861289"/>
              <a:gd name="connsiteX0" fmla="*/ 0 w 10163986"/>
              <a:gd name="connsiteY0" fmla="*/ 3289 h 6861289"/>
              <a:gd name="connsiteX1" fmla="*/ 6617888 w 10163986"/>
              <a:gd name="connsiteY1" fmla="*/ 0 h 6861289"/>
              <a:gd name="connsiteX2" fmla="*/ 10163986 w 10163986"/>
              <a:gd name="connsiteY2" fmla="*/ 5119768 h 6861289"/>
              <a:gd name="connsiteX3" fmla="*/ 0 w 10163986"/>
              <a:gd name="connsiteY3" fmla="*/ 6861289 h 6861289"/>
              <a:gd name="connsiteX4" fmla="*/ 0 w 10163986"/>
              <a:gd name="connsiteY4" fmla="*/ 3289 h 6861289"/>
              <a:gd name="connsiteX0" fmla="*/ 0 w 10163986"/>
              <a:gd name="connsiteY0" fmla="*/ 3289 h 6537034"/>
              <a:gd name="connsiteX1" fmla="*/ 6617888 w 10163986"/>
              <a:gd name="connsiteY1" fmla="*/ 0 h 6537034"/>
              <a:gd name="connsiteX2" fmla="*/ 10163986 w 10163986"/>
              <a:gd name="connsiteY2" fmla="*/ 5119768 h 6537034"/>
              <a:gd name="connsiteX3" fmla="*/ 6485 w 10163986"/>
              <a:gd name="connsiteY3" fmla="*/ 6537034 h 6537034"/>
              <a:gd name="connsiteX4" fmla="*/ 0 w 10163986"/>
              <a:gd name="connsiteY4" fmla="*/ 3289 h 6537034"/>
              <a:gd name="connsiteX0" fmla="*/ 0 w 10097079"/>
              <a:gd name="connsiteY0" fmla="*/ 3289 h 6537034"/>
              <a:gd name="connsiteX1" fmla="*/ 6617888 w 10097079"/>
              <a:gd name="connsiteY1" fmla="*/ 0 h 6537034"/>
              <a:gd name="connsiteX2" fmla="*/ 10097079 w 10097079"/>
              <a:gd name="connsiteY2" fmla="*/ 5108616 h 6537034"/>
              <a:gd name="connsiteX3" fmla="*/ 6485 w 10097079"/>
              <a:gd name="connsiteY3" fmla="*/ 6537034 h 6537034"/>
              <a:gd name="connsiteX4" fmla="*/ 0 w 10097079"/>
              <a:gd name="connsiteY4" fmla="*/ 3289 h 65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7079" h="6537034">
                <a:moveTo>
                  <a:pt x="0" y="3289"/>
                </a:moveTo>
                <a:lnTo>
                  <a:pt x="6617888" y="0"/>
                </a:lnTo>
                <a:lnTo>
                  <a:pt x="10097079" y="5108616"/>
                </a:lnTo>
                <a:lnTo>
                  <a:pt x="6485" y="6537034"/>
                </a:lnTo>
                <a:cubicBezTo>
                  <a:pt x="4323" y="4359119"/>
                  <a:pt x="2162" y="2181204"/>
                  <a:pt x="0" y="3289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F96873C-69D1-414F-83C9-033C99FF033E}"/>
              </a:ext>
            </a:extLst>
          </p:cNvPr>
          <p:cNvSpPr/>
          <p:nvPr userDrawn="1"/>
        </p:nvSpPr>
        <p:spPr>
          <a:xfrm>
            <a:off x="10463761" y="5028135"/>
            <a:ext cx="1740939" cy="1829865"/>
          </a:xfrm>
          <a:custGeom>
            <a:avLst/>
            <a:gdLst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0 w 1747289"/>
              <a:gd name="connsiteY3" fmla="*/ 186055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866775 w 1747289"/>
              <a:gd name="connsiteY3" fmla="*/ 1663700 h 1860550"/>
              <a:gd name="connsiteX4" fmla="*/ 0 w 1747289"/>
              <a:gd name="connsiteY4" fmla="*/ 0 h 1860550"/>
              <a:gd name="connsiteX0" fmla="*/ 0 w 1747289"/>
              <a:gd name="connsiteY0" fmla="*/ 0 h 1860550"/>
              <a:gd name="connsiteX1" fmla="*/ 1747289 w 1747289"/>
              <a:gd name="connsiteY1" fmla="*/ 0 h 1860550"/>
              <a:gd name="connsiteX2" fmla="*/ 1747289 w 1747289"/>
              <a:gd name="connsiteY2" fmla="*/ 1860550 h 1860550"/>
              <a:gd name="connsiteX3" fmla="*/ 1111250 w 1747289"/>
              <a:gd name="connsiteY3" fmla="*/ 1857375 h 1860550"/>
              <a:gd name="connsiteX4" fmla="*/ 0 w 1747289"/>
              <a:gd name="connsiteY4" fmla="*/ 0 h 1860550"/>
              <a:gd name="connsiteX0" fmla="*/ 0 w 1740939"/>
              <a:gd name="connsiteY0" fmla="*/ 247650 h 1860550"/>
              <a:gd name="connsiteX1" fmla="*/ 1740939 w 1740939"/>
              <a:gd name="connsiteY1" fmla="*/ 0 h 1860550"/>
              <a:gd name="connsiteX2" fmla="*/ 1740939 w 1740939"/>
              <a:gd name="connsiteY2" fmla="*/ 1860550 h 1860550"/>
              <a:gd name="connsiteX3" fmla="*/ 1104900 w 1740939"/>
              <a:gd name="connsiteY3" fmla="*/ 1857375 h 1860550"/>
              <a:gd name="connsiteX4" fmla="*/ 0 w 1740939"/>
              <a:gd name="connsiteY4" fmla="*/ 247650 h 1860550"/>
              <a:gd name="connsiteX0" fmla="*/ 0 w 1740939"/>
              <a:gd name="connsiteY0" fmla="*/ 216965 h 1829865"/>
              <a:gd name="connsiteX1" fmla="*/ 1734802 w 1740939"/>
              <a:gd name="connsiteY1" fmla="*/ 0 h 1829865"/>
              <a:gd name="connsiteX2" fmla="*/ 1740939 w 1740939"/>
              <a:gd name="connsiteY2" fmla="*/ 1829865 h 1829865"/>
              <a:gd name="connsiteX3" fmla="*/ 1104900 w 1740939"/>
              <a:gd name="connsiteY3" fmla="*/ 1826690 h 1829865"/>
              <a:gd name="connsiteX4" fmla="*/ 0 w 1740939"/>
              <a:gd name="connsiteY4" fmla="*/ 216965 h 18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939" h="1829865">
                <a:moveTo>
                  <a:pt x="0" y="216965"/>
                </a:moveTo>
                <a:lnTo>
                  <a:pt x="1734802" y="0"/>
                </a:lnTo>
                <a:cubicBezTo>
                  <a:pt x="1736848" y="609955"/>
                  <a:pt x="1738893" y="1219910"/>
                  <a:pt x="1740939" y="1829865"/>
                </a:cubicBezTo>
                <a:lnTo>
                  <a:pt x="1104900" y="1826690"/>
                </a:lnTo>
                <a:lnTo>
                  <a:pt x="0" y="216965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05B40-8442-5C49-9758-7DC39F18CABE}"/>
              </a:ext>
            </a:extLst>
          </p:cNvPr>
          <p:cNvSpPr/>
          <p:nvPr userDrawn="1"/>
        </p:nvSpPr>
        <p:spPr>
          <a:xfrm>
            <a:off x="-1630" y="0"/>
            <a:ext cx="5437229" cy="5452534"/>
          </a:xfrm>
          <a:custGeom>
            <a:avLst/>
            <a:gdLst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5435600 w 5435600"/>
              <a:gd name="connsiteY2" fmla="*/ 5469467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151466 w 5435600"/>
              <a:gd name="connsiteY2" fmla="*/ 27093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642533 w 5435600"/>
              <a:gd name="connsiteY2" fmla="*/ 54525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52534"/>
              <a:gd name="connsiteX1" fmla="*/ 5435600 w 5435600"/>
              <a:gd name="connsiteY1" fmla="*/ 0 h 5452534"/>
              <a:gd name="connsiteX2" fmla="*/ 1642533 w 5435600"/>
              <a:gd name="connsiteY2" fmla="*/ 5452534 h 5452534"/>
              <a:gd name="connsiteX3" fmla="*/ 16933 w 5435600"/>
              <a:gd name="connsiteY3" fmla="*/ 4758267 h 5452534"/>
              <a:gd name="connsiteX4" fmla="*/ 0 w 5435600"/>
              <a:gd name="connsiteY4" fmla="*/ 0 h 5452534"/>
              <a:gd name="connsiteX0" fmla="*/ 1629 w 5437229"/>
              <a:gd name="connsiteY0" fmla="*/ 0 h 5452534"/>
              <a:gd name="connsiteX1" fmla="*/ 5437229 w 5437229"/>
              <a:gd name="connsiteY1" fmla="*/ 0 h 5452534"/>
              <a:gd name="connsiteX2" fmla="*/ 1644162 w 5437229"/>
              <a:gd name="connsiteY2" fmla="*/ 5452534 h 5452534"/>
              <a:gd name="connsiteX3" fmla="*/ 1629 w 5437229"/>
              <a:gd name="connsiteY3" fmla="*/ 5249334 h 5452534"/>
              <a:gd name="connsiteX4" fmla="*/ 1629 w 5437229"/>
              <a:gd name="connsiteY4" fmla="*/ 0 h 54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229" h="5452534">
                <a:moveTo>
                  <a:pt x="1629" y="0"/>
                </a:moveTo>
                <a:lnTo>
                  <a:pt x="5437229" y="0"/>
                </a:lnTo>
                <a:lnTo>
                  <a:pt x="1644162" y="5452534"/>
                </a:lnTo>
                <a:lnTo>
                  <a:pt x="1629" y="5249334"/>
                </a:lnTo>
                <a:cubicBezTo>
                  <a:pt x="-4015" y="3663245"/>
                  <a:pt x="7273" y="1586089"/>
                  <a:pt x="1629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9571-E7C6-324B-8961-3728452A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9AC19-FC64-4F4D-8D3B-53446398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E05F-9EBC-464C-AF48-CE7A47E6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D8283-F592-9142-88AC-799B5E543CE5}"/>
              </a:ext>
            </a:extLst>
          </p:cNvPr>
          <p:cNvSpPr/>
          <p:nvPr userDrawn="1"/>
        </p:nvSpPr>
        <p:spPr>
          <a:xfrm>
            <a:off x="-8039" y="5416517"/>
            <a:ext cx="1541716" cy="1451181"/>
          </a:xfrm>
          <a:custGeom>
            <a:avLst/>
            <a:gdLst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1644163 w 1644163"/>
              <a:gd name="connsiteY2" fmla="*/ 1405466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370534 w 1644163"/>
              <a:gd name="connsiteY2" fmla="*/ 708781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27238"/>
              <a:gd name="connsiteX1" fmla="*/ 1644163 w 1644163"/>
              <a:gd name="connsiteY1" fmla="*/ 0 h 1427238"/>
              <a:gd name="connsiteX2" fmla="*/ 697106 w 1644163"/>
              <a:gd name="connsiteY2" fmla="*/ 1427238 h 1427238"/>
              <a:gd name="connsiteX3" fmla="*/ 0 w 1644163"/>
              <a:gd name="connsiteY3" fmla="*/ 1405466 h 1427238"/>
              <a:gd name="connsiteX4" fmla="*/ 0 w 1644163"/>
              <a:gd name="connsiteY4" fmla="*/ 0 h 1427238"/>
              <a:gd name="connsiteX0" fmla="*/ 0 w 838621"/>
              <a:gd name="connsiteY0" fmla="*/ 0 h 1427238"/>
              <a:gd name="connsiteX1" fmla="*/ 838621 w 838621"/>
              <a:gd name="connsiteY1" fmla="*/ 468086 h 1427238"/>
              <a:gd name="connsiteX2" fmla="*/ 697106 w 838621"/>
              <a:gd name="connsiteY2" fmla="*/ 1427238 h 1427238"/>
              <a:gd name="connsiteX3" fmla="*/ 0 w 838621"/>
              <a:gd name="connsiteY3" fmla="*/ 1405466 h 1427238"/>
              <a:gd name="connsiteX4" fmla="*/ 0 w 838621"/>
              <a:gd name="connsiteY4" fmla="*/ 0 h 1427238"/>
              <a:gd name="connsiteX0" fmla="*/ 0 w 1535307"/>
              <a:gd name="connsiteY0" fmla="*/ 0 h 1427238"/>
              <a:gd name="connsiteX1" fmla="*/ 1535307 w 1535307"/>
              <a:gd name="connsiteY1" fmla="*/ 174172 h 1427238"/>
              <a:gd name="connsiteX2" fmla="*/ 697106 w 1535307"/>
              <a:gd name="connsiteY2" fmla="*/ 1427238 h 1427238"/>
              <a:gd name="connsiteX3" fmla="*/ 0 w 1535307"/>
              <a:gd name="connsiteY3" fmla="*/ 1405466 h 1427238"/>
              <a:gd name="connsiteX4" fmla="*/ 0 w 1535307"/>
              <a:gd name="connsiteY4" fmla="*/ 0 h 1427238"/>
              <a:gd name="connsiteX0" fmla="*/ 0 w 1535307"/>
              <a:gd name="connsiteY0" fmla="*/ 0 h 1481666"/>
              <a:gd name="connsiteX1" fmla="*/ 1535307 w 1535307"/>
              <a:gd name="connsiteY1" fmla="*/ 228600 h 1481666"/>
              <a:gd name="connsiteX2" fmla="*/ 697106 w 1535307"/>
              <a:gd name="connsiteY2" fmla="*/ 1481666 h 1481666"/>
              <a:gd name="connsiteX3" fmla="*/ 0 w 1535307"/>
              <a:gd name="connsiteY3" fmla="*/ 1459894 h 1481666"/>
              <a:gd name="connsiteX4" fmla="*/ 0 w 1535307"/>
              <a:gd name="connsiteY4" fmla="*/ 0 h 1481666"/>
              <a:gd name="connsiteX0" fmla="*/ 0 w 1535307"/>
              <a:gd name="connsiteY0" fmla="*/ 0 h 1475729"/>
              <a:gd name="connsiteX1" fmla="*/ 1535307 w 1535307"/>
              <a:gd name="connsiteY1" fmla="*/ 228600 h 1475729"/>
              <a:gd name="connsiteX2" fmla="*/ 697106 w 1535307"/>
              <a:gd name="connsiteY2" fmla="*/ 1475729 h 1475729"/>
              <a:gd name="connsiteX3" fmla="*/ 0 w 1535307"/>
              <a:gd name="connsiteY3" fmla="*/ 1459894 h 1475729"/>
              <a:gd name="connsiteX4" fmla="*/ 0 w 1535307"/>
              <a:gd name="connsiteY4" fmla="*/ 0 h 1475729"/>
              <a:gd name="connsiteX0" fmla="*/ 0 w 1535307"/>
              <a:gd name="connsiteY0" fmla="*/ 0 h 1481866"/>
              <a:gd name="connsiteX1" fmla="*/ 1535307 w 1535307"/>
              <a:gd name="connsiteY1" fmla="*/ 228600 h 1481866"/>
              <a:gd name="connsiteX2" fmla="*/ 660285 w 1535307"/>
              <a:gd name="connsiteY2" fmla="*/ 1481866 h 1481866"/>
              <a:gd name="connsiteX3" fmla="*/ 0 w 1535307"/>
              <a:gd name="connsiteY3" fmla="*/ 1459894 h 1481866"/>
              <a:gd name="connsiteX4" fmla="*/ 0 w 1535307"/>
              <a:gd name="connsiteY4" fmla="*/ 0 h 1481866"/>
              <a:gd name="connsiteX0" fmla="*/ 0 w 1535307"/>
              <a:gd name="connsiteY0" fmla="*/ 0 h 1469592"/>
              <a:gd name="connsiteX1" fmla="*/ 1535307 w 1535307"/>
              <a:gd name="connsiteY1" fmla="*/ 228600 h 1469592"/>
              <a:gd name="connsiteX2" fmla="*/ 654148 w 1535307"/>
              <a:gd name="connsiteY2" fmla="*/ 1469592 h 1469592"/>
              <a:gd name="connsiteX3" fmla="*/ 0 w 1535307"/>
              <a:gd name="connsiteY3" fmla="*/ 1459894 h 1469592"/>
              <a:gd name="connsiteX4" fmla="*/ 0 w 1535307"/>
              <a:gd name="connsiteY4" fmla="*/ 0 h 1469592"/>
              <a:gd name="connsiteX0" fmla="*/ 6137 w 1535307"/>
              <a:gd name="connsiteY0" fmla="*/ 0 h 1451181"/>
              <a:gd name="connsiteX1" fmla="*/ 1535307 w 1535307"/>
              <a:gd name="connsiteY1" fmla="*/ 210189 h 1451181"/>
              <a:gd name="connsiteX2" fmla="*/ 654148 w 1535307"/>
              <a:gd name="connsiteY2" fmla="*/ 1451181 h 1451181"/>
              <a:gd name="connsiteX3" fmla="*/ 0 w 1535307"/>
              <a:gd name="connsiteY3" fmla="*/ 1441483 h 1451181"/>
              <a:gd name="connsiteX4" fmla="*/ 6137 w 1535307"/>
              <a:gd name="connsiteY4" fmla="*/ 0 h 1451181"/>
              <a:gd name="connsiteX0" fmla="*/ 272 w 1541716"/>
              <a:gd name="connsiteY0" fmla="*/ 0 h 1451181"/>
              <a:gd name="connsiteX1" fmla="*/ 1541716 w 1541716"/>
              <a:gd name="connsiteY1" fmla="*/ 210189 h 1451181"/>
              <a:gd name="connsiteX2" fmla="*/ 660557 w 1541716"/>
              <a:gd name="connsiteY2" fmla="*/ 1451181 h 1451181"/>
              <a:gd name="connsiteX3" fmla="*/ 6409 w 1541716"/>
              <a:gd name="connsiteY3" fmla="*/ 1441483 h 1451181"/>
              <a:gd name="connsiteX4" fmla="*/ 272 w 1541716"/>
              <a:gd name="connsiteY4" fmla="*/ 0 h 145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716" h="1451181">
                <a:moveTo>
                  <a:pt x="272" y="0"/>
                </a:moveTo>
                <a:lnTo>
                  <a:pt x="1541716" y="210189"/>
                </a:lnTo>
                <a:lnTo>
                  <a:pt x="660557" y="1451181"/>
                </a:lnTo>
                <a:lnTo>
                  <a:pt x="6409" y="1441483"/>
                </a:lnTo>
                <a:cubicBezTo>
                  <a:pt x="8455" y="960989"/>
                  <a:pt x="-1774" y="480494"/>
                  <a:pt x="272" y="0"/>
                </a:cubicBez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CA00F-B59C-1744-8C36-9C0084215D0E}"/>
              </a:ext>
            </a:extLst>
          </p:cNvPr>
          <p:cNvSpPr/>
          <p:nvPr userDrawn="1"/>
        </p:nvSpPr>
        <p:spPr>
          <a:xfrm>
            <a:off x="897576" y="5638800"/>
            <a:ext cx="9465624" cy="1225138"/>
          </a:xfrm>
          <a:custGeom>
            <a:avLst/>
            <a:gdLst>
              <a:gd name="connsiteX0" fmla="*/ 0 w 9525000"/>
              <a:gd name="connsiteY0" fmla="*/ 0 h 1094509"/>
              <a:gd name="connsiteX1" fmla="*/ 9525000 w 9525000"/>
              <a:gd name="connsiteY1" fmla="*/ 0 h 1094509"/>
              <a:gd name="connsiteX2" fmla="*/ 9525000 w 9525000"/>
              <a:gd name="connsiteY2" fmla="*/ 1094509 h 1094509"/>
              <a:gd name="connsiteX3" fmla="*/ 0 w 9525000"/>
              <a:gd name="connsiteY3" fmla="*/ 1094509 h 1094509"/>
              <a:gd name="connsiteX4" fmla="*/ 0 w 9525000"/>
              <a:gd name="connsiteY4" fmla="*/ 0 h 1094509"/>
              <a:gd name="connsiteX0" fmla="*/ 858982 w 9525000"/>
              <a:gd name="connsiteY0" fmla="*/ 0 h 1191490"/>
              <a:gd name="connsiteX1" fmla="*/ 9525000 w 9525000"/>
              <a:gd name="connsiteY1" fmla="*/ 96981 h 1191490"/>
              <a:gd name="connsiteX2" fmla="*/ 9525000 w 9525000"/>
              <a:gd name="connsiteY2" fmla="*/ 1191490 h 1191490"/>
              <a:gd name="connsiteX3" fmla="*/ 0 w 9525000"/>
              <a:gd name="connsiteY3" fmla="*/ 1191490 h 1191490"/>
              <a:gd name="connsiteX4" fmla="*/ 858982 w 9525000"/>
              <a:gd name="connsiteY4" fmla="*/ 0 h 1191490"/>
              <a:gd name="connsiteX0" fmla="*/ 858982 w 9525000"/>
              <a:gd name="connsiteY0" fmla="*/ 0 h 1191490"/>
              <a:gd name="connsiteX1" fmla="*/ 9525000 w 9525000"/>
              <a:gd name="connsiteY1" fmla="*/ 1191490 h 1191490"/>
              <a:gd name="connsiteX2" fmla="*/ 0 w 9525000"/>
              <a:gd name="connsiteY2" fmla="*/ 1191490 h 1191490"/>
              <a:gd name="connsiteX3" fmla="*/ 858982 w 9525000"/>
              <a:gd name="connsiteY3" fmla="*/ 0 h 1191490"/>
              <a:gd name="connsiteX0" fmla="*/ 928254 w 9525000"/>
              <a:gd name="connsiteY0" fmla="*/ 0 h 1219200"/>
              <a:gd name="connsiteX1" fmla="*/ 9525000 w 9525000"/>
              <a:gd name="connsiteY1" fmla="*/ 1219200 h 1219200"/>
              <a:gd name="connsiteX2" fmla="*/ 0 w 9525000"/>
              <a:gd name="connsiteY2" fmla="*/ 1219200 h 1219200"/>
              <a:gd name="connsiteX3" fmla="*/ 928254 w 9525000"/>
              <a:gd name="connsiteY3" fmla="*/ 0 h 1219200"/>
              <a:gd name="connsiteX0" fmla="*/ 809501 w 9406247"/>
              <a:gd name="connsiteY0" fmla="*/ 0 h 1219200"/>
              <a:gd name="connsiteX1" fmla="*/ 9406247 w 9406247"/>
              <a:gd name="connsiteY1" fmla="*/ 1219200 h 1219200"/>
              <a:gd name="connsiteX2" fmla="*/ 0 w 9406247"/>
              <a:gd name="connsiteY2" fmla="*/ 1219200 h 1219200"/>
              <a:gd name="connsiteX3" fmla="*/ 809501 w 9406247"/>
              <a:gd name="connsiteY3" fmla="*/ 0 h 1219200"/>
              <a:gd name="connsiteX0" fmla="*/ 868878 w 9465624"/>
              <a:gd name="connsiteY0" fmla="*/ 0 h 1225138"/>
              <a:gd name="connsiteX1" fmla="*/ 9465624 w 9465624"/>
              <a:gd name="connsiteY1" fmla="*/ 1219200 h 1225138"/>
              <a:gd name="connsiteX2" fmla="*/ 0 w 9465624"/>
              <a:gd name="connsiteY2" fmla="*/ 1225138 h 1225138"/>
              <a:gd name="connsiteX3" fmla="*/ 868878 w 9465624"/>
              <a:gd name="connsiteY3" fmla="*/ 0 h 122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624" h="1225138">
                <a:moveTo>
                  <a:pt x="868878" y="0"/>
                </a:moveTo>
                <a:lnTo>
                  <a:pt x="9465624" y="1219200"/>
                </a:lnTo>
                <a:lnTo>
                  <a:pt x="0" y="1225138"/>
                </a:lnTo>
                <a:lnTo>
                  <a:pt x="868878" y="0"/>
                </a:ln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464FF-718A-1D44-A9B3-D72EF3749337}"/>
              </a:ext>
            </a:extLst>
          </p:cNvPr>
          <p:cNvSpPr/>
          <p:nvPr userDrawn="1"/>
        </p:nvSpPr>
        <p:spPr>
          <a:xfrm>
            <a:off x="1828800" y="0"/>
            <a:ext cx="10363200" cy="6880541"/>
          </a:xfrm>
          <a:custGeom>
            <a:avLst/>
            <a:gdLst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0 w 10267950"/>
              <a:gd name="connsiteY3" fmla="*/ 6858000 h 6858000"/>
              <a:gd name="connsiteX4" fmla="*/ 0 w 10267950"/>
              <a:gd name="connsiteY4" fmla="*/ 0 h 6858000"/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3009900 w 10267950"/>
              <a:gd name="connsiteY3" fmla="*/ 3486150 h 6858000"/>
              <a:gd name="connsiteX4" fmla="*/ 0 w 10267950"/>
              <a:gd name="connsiteY4" fmla="*/ 0 h 6858000"/>
              <a:gd name="connsiteX0" fmla="*/ 95250 w 10363200"/>
              <a:gd name="connsiteY0" fmla="*/ 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95250 w 10363200"/>
              <a:gd name="connsiteY4" fmla="*/ 0 h 6858000"/>
              <a:gd name="connsiteX0" fmla="*/ 4895850 w 10363200"/>
              <a:gd name="connsiteY0" fmla="*/ 260985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4895850 w 10363200"/>
              <a:gd name="connsiteY4" fmla="*/ 2609850 h 685800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0 w 10363200"/>
              <a:gd name="connsiteY3" fmla="*/ 5524500 h 6877050"/>
              <a:gd name="connsiteX4" fmla="*/ 3790950 w 10363200"/>
              <a:gd name="connsiteY4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8550687 w 10363200"/>
              <a:gd name="connsiteY3" fmla="*/ 663623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9828055 w 10363200"/>
              <a:gd name="connsiteY3" fmla="*/ 662925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80541"/>
              <a:gd name="connsiteX1" fmla="*/ 10363200 w 10363200"/>
              <a:gd name="connsiteY1" fmla="*/ 19050 h 6880541"/>
              <a:gd name="connsiteX2" fmla="*/ 10363200 w 10363200"/>
              <a:gd name="connsiteY2" fmla="*/ 6877050 h 6880541"/>
              <a:gd name="connsiteX3" fmla="*/ 9779194 w 10363200"/>
              <a:gd name="connsiteY3" fmla="*/ 6880541 h 6880541"/>
              <a:gd name="connsiteX4" fmla="*/ 0 w 10363200"/>
              <a:gd name="connsiteY4" fmla="*/ 5524500 h 6880541"/>
              <a:gd name="connsiteX5" fmla="*/ 3790950 w 10363200"/>
              <a:gd name="connsiteY5" fmla="*/ 0 h 688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3200" h="6880541">
                <a:moveTo>
                  <a:pt x="3790950" y="0"/>
                </a:moveTo>
                <a:lnTo>
                  <a:pt x="10363200" y="19050"/>
                </a:lnTo>
                <a:lnTo>
                  <a:pt x="10363200" y="6877050"/>
                </a:lnTo>
                <a:lnTo>
                  <a:pt x="9779194" y="6880541"/>
                </a:lnTo>
                <a:lnTo>
                  <a:pt x="0" y="5524500"/>
                </a:lnTo>
                <a:lnTo>
                  <a:pt x="379095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10CCF-BEFF-DD46-B786-36C249AD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14A1D-70D0-9041-B937-46D9EC78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4602C-B9CF-BD4B-8256-A4D758AC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7AAC125-EF96-414E-8921-291DF3C11D3E}"/>
              </a:ext>
            </a:extLst>
          </p:cNvPr>
          <p:cNvSpPr/>
          <p:nvPr userDrawn="1"/>
        </p:nvSpPr>
        <p:spPr>
          <a:xfrm rot="10800000">
            <a:off x="9958357" y="2690"/>
            <a:ext cx="2244454" cy="5039298"/>
          </a:xfrm>
          <a:custGeom>
            <a:avLst/>
            <a:gdLst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5435600 w 5435600"/>
              <a:gd name="connsiteY2" fmla="*/ 5469467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151466 w 5435600"/>
              <a:gd name="connsiteY2" fmla="*/ 27093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69467"/>
              <a:gd name="connsiteX1" fmla="*/ 5435600 w 5435600"/>
              <a:gd name="connsiteY1" fmla="*/ 0 h 5469467"/>
              <a:gd name="connsiteX2" fmla="*/ 1642533 w 5435600"/>
              <a:gd name="connsiteY2" fmla="*/ 5452534 h 5469467"/>
              <a:gd name="connsiteX3" fmla="*/ 0 w 5435600"/>
              <a:gd name="connsiteY3" fmla="*/ 5469467 h 5469467"/>
              <a:gd name="connsiteX4" fmla="*/ 0 w 5435600"/>
              <a:gd name="connsiteY4" fmla="*/ 0 h 5469467"/>
              <a:gd name="connsiteX0" fmla="*/ 0 w 5435600"/>
              <a:gd name="connsiteY0" fmla="*/ 0 h 5452534"/>
              <a:gd name="connsiteX1" fmla="*/ 5435600 w 5435600"/>
              <a:gd name="connsiteY1" fmla="*/ 0 h 5452534"/>
              <a:gd name="connsiteX2" fmla="*/ 1642533 w 5435600"/>
              <a:gd name="connsiteY2" fmla="*/ 5452534 h 5452534"/>
              <a:gd name="connsiteX3" fmla="*/ 16933 w 5435600"/>
              <a:gd name="connsiteY3" fmla="*/ 4758267 h 5452534"/>
              <a:gd name="connsiteX4" fmla="*/ 0 w 5435600"/>
              <a:gd name="connsiteY4" fmla="*/ 0 h 5452534"/>
              <a:gd name="connsiteX0" fmla="*/ 1629 w 5437229"/>
              <a:gd name="connsiteY0" fmla="*/ 0 h 5452534"/>
              <a:gd name="connsiteX1" fmla="*/ 5437229 w 5437229"/>
              <a:gd name="connsiteY1" fmla="*/ 0 h 5452534"/>
              <a:gd name="connsiteX2" fmla="*/ 1644162 w 5437229"/>
              <a:gd name="connsiteY2" fmla="*/ 5452534 h 5452534"/>
              <a:gd name="connsiteX3" fmla="*/ 1629 w 5437229"/>
              <a:gd name="connsiteY3" fmla="*/ 5249334 h 5452534"/>
              <a:gd name="connsiteX4" fmla="*/ 1629 w 5437229"/>
              <a:gd name="connsiteY4" fmla="*/ 0 h 5452534"/>
              <a:gd name="connsiteX0" fmla="*/ 1629 w 5437229"/>
              <a:gd name="connsiteY0" fmla="*/ 0 h 5249334"/>
              <a:gd name="connsiteX1" fmla="*/ 5437229 w 5437229"/>
              <a:gd name="connsiteY1" fmla="*/ 0 h 5249334"/>
              <a:gd name="connsiteX2" fmla="*/ 2222660 w 5437229"/>
              <a:gd name="connsiteY2" fmla="*/ 5023325 h 5249334"/>
              <a:gd name="connsiteX3" fmla="*/ 1629 w 5437229"/>
              <a:gd name="connsiteY3" fmla="*/ 5249334 h 5249334"/>
              <a:gd name="connsiteX4" fmla="*/ 1629 w 5437229"/>
              <a:gd name="connsiteY4" fmla="*/ 0 h 5249334"/>
              <a:gd name="connsiteX0" fmla="*/ 37779 w 5473379"/>
              <a:gd name="connsiteY0" fmla="*/ 0 h 5023325"/>
              <a:gd name="connsiteX1" fmla="*/ 5473379 w 5473379"/>
              <a:gd name="connsiteY1" fmla="*/ 0 h 5023325"/>
              <a:gd name="connsiteX2" fmla="*/ 2258810 w 5473379"/>
              <a:gd name="connsiteY2" fmla="*/ 5023325 h 5023325"/>
              <a:gd name="connsiteX3" fmla="*/ 456 w 5473379"/>
              <a:gd name="connsiteY3" fmla="*/ 4055016 h 5023325"/>
              <a:gd name="connsiteX4" fmla="*/ 37779 w 5473379"/>
              <a:gd name="connsiteY4" fmla="*/ 0 h 5023325"/>
              <a:gd name="connsiteX0" fmla="*/ 0 w 5435600"/>
              <a:gd name="connsiteY0" fmla="*/ 0 h 5044061"/>
              <a:gd name="connsiteX1" fmla="*/ 5435600 w 5435600"/>
              <a:gd name="connsiteY1" fmla="*/ 0 h 5044061"/>
              <a:gd name="connsiteX2" fmla="*/ 2221031 w 5435600"/>
              <a:gd name="connsiteY2" fmla="*/ 5023325 h 5044061"/>
              <a:gd name="connsiteX3" fmla="*/ 18661 w 5435600"/>
              <a:gd name="connsiteY3" fmla="*/ 5044061 h 5044061"/>
              <a:gd name="connsiteX4" fmla="*/ 0 w 5435600"/>
              <a:gd name="connsiteY4" fmla="*/ 0 h 5044061"/>
              <a:gd name="connsiteX0" fmla="*/ 0 w 2221031"/>
              <a:gd name="connsiteY0" fmla="*/ 0 h 5044061"/>
              <a:gd name="connsiteX1" fmla="*/ 788955 w 2221031"/>
              <a:gd name="connsiteY1" fmla="*/ 2071396 h 5044061"/>
              <a:gd name="connsiteX2" fmla="*/ 2221031 w 2221031"/>
              <a:gd name="connsiteY2" fmla="*/ 5023325 h 5044061"/>
              <a:gd name="connsiteX3" fmla="*/ 18661 w 2221031"/>
              <a:gd name="connsiteY3" fmla="*/ 5044061 h 5044061"/>
              <a:gd name="connsiteX4" fmla="*/ 0 w 2221031"/>
              <a:gd name="connsiteY4" fmla="*/ 0 h 5044061"/>
              <a:gd name="connsiteX0" fmla="*/ 0 w 2221031"/>
              <a:gd name="connsiteY0" fmla="*/ 0 h 5044061"/>
              <a:gd name="connsiteX1" fmla="*/ 471714 w 2221031"/>
              <a:gd name="connsiteY1" fmla="*/ 0 h 5044061"/>
              <a:gd name="connsiteX2" fmla="*/ 2221031 w 2221031"/>
              <a:gd name="connsiteY2" fmla="*/ 5023325 h 5044061"/>
              <a:gd name="connsiteX3" fmla="*/ 18661 w 2221031"/>
              <a:gd name="connsiteY3" fmla="*/ 5044061 h 5044061"/>
              <a:gd name="connsiteX4" fmla="*/ 0 w 2221031"/>
              <a:gd name="connsiteY4" fmla="*/ 0 h 5044061"/>
              <a:gd name="connsiteX0" fmla="*/ 1630 w 2204000"/>
              <a:gd name="connsiteY0" fmla="*/ 335902 h 5044061"/>
              <a:gd name="connsiteX1" fmla="*/ 454683 w 2204000"/>
              <a:gd name="connsiteY1" fmla="*/ 0 h 5044061"/>
              <a:gd name="connsiteX2" fmla="*/ 2204000 w 2204000"/>
              <a:gd name="connsiteY2" fmla="*/ 5023325 h 5044061"/>
              <a:gd name="connsiteX3" fmla="*/ 1630 w 2204000"/>
              <a:gd name="connsiteY3" fmla="*/ 5044061 h 5044061"/>
              <a:gd name="connsiteX4" fmla="*/ 1630 w 2204000"/>
              <a:gd name="connsiteY4" fmla="*/ 335902 h 5044061"/>
              <a:gd name="connsiteX0" fmla="*/ 0 w 2239692"/>
              <a:gd name="connsiteY0" fmla="*/ 74645 h 5044061"/>
              <a:gd name="connsiteX1" fmla="*/ 490375 w 2239692"/>
              <a:gd name="connsiteY1" fmla="*/ 0 h 5044061"/>
              <a:gd name="connsiteX2" fmla="*/ 2239692 w 2239692"/>
              <a:gd name="connsiteY2" fmla="*/ 5023325 h 5044061"/>
              <a:gd name="connsiteX3" fmla="*/ 37322 w 2239692"/>
              <a:gd name="connsiteY3" fmla="*/ 5044061 h 5044061"/>
              <a:gd name="connsiteX4" fmla="*/ 0 w 2239692"/>
              <a:gd name="connsiteY4" fmla="*/ 74645 h 5044061"/>
              <a:gd name="connsiteX0" fmla="*/ 0 w 2244454"/>
              <a:gd name="connsiteY0" fmla="*/ 74645 h 5044061"/>
              <a:gd name="connsiteX1" fmla="*/ 490375 w 2244454"/>
              <a:gd name="connsiteY1" fmla="*/ 0 h 5044061"/>
              <a:gd name="connsiteX2" fmla="*/ 2244454 w 2244454"/>
              <a:gd name="connsiteY2" fmla="*/ 5037613 h 5044061"/>
              <a:gd name="connsiteX3" fmla="*/ 37322 w 2244454"/>
              <a:gd name="connsiteY3" fmla="*/ 5044061 h 5044061"/>
              <a:gd name="connsiteX4" fmla="*/ 0 w 2244454"/>
              <a:gd name="connsiteY4" fmla="*/ 74645 h 5044061"/>
              <a:gd name="connsiteX0" fmla="*/ 0 w 2244454"/>
              <a:gd name="connsiteY0" fmla="*/ 74645 h 5039298"/>
              <a:gd name="connsiteX1" fmla="*/ 490375 w 2244454"/>
              <a:gd name="connsiteY1" fmla="*/ 0 h 5039298"/>
              <a:gd name="connsiteX2" fmla="*/ 2244454 w 2244454"/>
              <a:gd name="connsiteY2" fmla="*/ 5037613 h 5039298"/>
              <a:gd name="connsiteX3" fmla="*/ 8747 w 2244454"/>
              <a:gd name="connsiteY3" fmla="*/ 5039298 h 5039298"/>
              <a:gd name="connsiteX4" fmla="*/ 0 w 2244454"/>
              <a:gd name="connsiteY4" fmla="*/ 74645 h 50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54" h="5039298">
                <a:moveTo>
                  <a:pt x="0" y="74645"/>
                </a:moveTo>
                <a:lnTo>
                  <a:pt x="490375" y="0"/>
                </a:lnTo>
                <a:lnTo>
                  <a:pt x="2244454" y="5037613"/>
                </a:lnTo>
                <a:lnTo>
                  <a:pt x="8747" y="5039298"/>
                </a:lnTo>
                <a:cubicBezTo>
                  <a:pt x="3103" y="3453209"/>
                  <a:pt x="5644" y="1660734"/>
                  <a:pt x="0" y="74645"/>
                </a:cubicBez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4ACAE8F-7211-1742-9F80-64CCAB52BA79}"/>
              </a:ext>
            </a:extLst>
          </p:cNvPr>
          <p:cNvSpPr/>
          <p:nvPr userDrawn="1"/>
        </p:nvSpPr>
        <p:spPr>
          <a:xfrm rot="10800000">
            <a:off x="11787056" y="5180864"/>
            <a:ext cx="409097" cy="1262525"/>
          </a:xfrm>
          <a:custGeom>
            <a:avLst/>
            <a:gdLst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1644163 w 1644163"/>
              <a:gd name="connsiteY2" fmla="*/ 1405466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05466"/>
              <a:gd name="connsiteX1" fmla="*/ 1644163 w 1644163"/>
              <a:gd name="connsiteY1" fmla="*/ 0 h 1405466"/>
              <a:gd name="connsiteX2" fmla="*/ 370534 w 1644163"/>
              <a:gd name="connsiteY2" fmla="*/ 708781 h 1405466"/>
              <a:gd name="connsiteX3" fmla="*/ 0 w 1644163"/>
              <a:gd name="connsiteY3" fmla="*/ 1405466 h 1405466"/>
              <a:gd name="connsiteX4" fmla="*/ 0 w 1644163"/>
              <a:gd name="connsiteY4" fmla="*/ 0 h 1405466"/>
              <a:gd name="connsiteX0" fmla="*/ 0 w 1644163"/>
              <a:gd name="connsiteY0" fmla="*/ 0 h 1427238"/>
              <a:gd name="connsiteX1" fmla="*/ 1644163 w 1644163"/>
              <a:gd name="connsiteY1" fmla="*/ 0 h 1427238"/>
              <a:gd name="connsiteX2" fmla="*/ 697106 w 1644163"/>
              <a:gd name="connsiteY2" fmla="*/ 1427238 h 1427238"/>
              <a:gd name="connsiteX3" fmla="*/ 0 w 1644163"/>
              <a:gd name="connsiteY3" fmla="*/ 1405466 h 1427238"/>
              <a:gd name="connsiteX4" fmla="*/ 0 w 1644163"/>
              <a:gd name="connsiteY4" fmla="*/ 0 h 1427238"/>
              <a:gd name="connsiteX0" fmla="*/ 0 w 838621"/>
              <a:gd name="connsiteY0" fmla="*/ 0 h 1427238"/>
              <a:gd name="connsiteX1" fmla="*/ 838621 w 838621"/>
              <a:gd name="connsiteY1" fmla="*/ 468086 h 1427238"/>
              <a:gd name="connsiteX2" fmla="*/ 697106 w 838621"/>
              <a:gd name="connsiteY2" fmla="*/ 1427238 h 1427238"/>
              <a:gd name="connsiteX3" fmla="*/ 0 w 838621"/>
              <a:gd name="connsiteY3" fmla="*/ 1405466 h 1427238"/>
              <a:gd name="connsiteX4" fmla="*/ 0 w 838621"/>
              <a:gd name="connsiteY4" fmla="*/ 0 h 1427238"/>
              <a:gd name="connsiteX0" fmla="*/ 0 w 1535307"/>
              <a:gd name="connsiteY0" fmla="*/ 0 h 1427238"/>
              <a:gd name="connsiteX1" fmla="*/ 1535307 w 1535307"/>
              <a:gd name="connsiteY1" fmla="*/ 174172 h 1427238"/>
              <a:gd name="connsiteX2" fmla="*/ 697106 w 1535307"/>
              <a:gd name="connsiteY2" fmla="*/ 1427238 h 1427238"/>
              <a:gd name="connsiteX3" fmla="*/ 0 w 1535307"/>
              <a:gd name="connsiteY3" fmla="*/ 1405466 h 1427238"/>
              <a:gd name="connsiteX4" fmla="*/ 0 w 1535307"/>
              <a:gd name="connsiteY4" fmla="*/ 0 h 1427238"/>
              <a:gd name="connsiteX0" fmla="*/ 0 w 1535307"/>
              <a:gd name="connsiteY0" fmla="*/ 0 h 1481666"/>
              <a:gd name="connsiteX1" fmla="*/ 1535307 w 1535307"/>
              <a:gd name="connsiteY1" fmla="*/ 228600 h 1481666"/>
              <a:gd name="connsiteX2" fmla="*/ 697106 w 1535307"/>
              <a:gd name="connsiteY2" fmla="*/ 1481666 h 1481666"/>
              <a:gd name="connsiteX3" fmla="*/ 0 w 1535307"/>
              <a:gd name="connsiteY3" fmla="*/ 1459894 h 1481666"/>
              <a:gd name="connsiteX4" fmla="*/ 0 w 1535307"/>
              <a:gd name="connsiteY4" fmla="*/ 0 h 1481666"/>
              <a:gd name="connsiteX0" fmla="*/ 0 w 1535307"/>
              <a:gd name="connsiteY0" fmla="*/ 0 h 1475729"/>
              <a:gd name="connsiteX1" fmla="*/ 1535307 w 1535307"/>
              <a:gd name="connsiteY1" fmla="*/ 228600 h 1475729"/>
              <a:gd name="connsiteX2" fmla="*/ 697106 w 1535307"/>
              <a:gd name="connsiteY2" fmla="*/ 1475729 h 1475729"/>
              <a:gd name="connsiteX3" fmla="*/ 0 w 1535307"/>
              <a:gd name="connsiteY3" fmla="*/ 1459894 h 1475729"/>
              <a:gd name="connsiteX4" fmla="*/ 0 w 1535307"/>
              <a:gd name="connsiteY4" fmla="*/ 0 h 1475729"/>
              <a:gd name="connsiteX0" fmla="*/ 0 w 1535307"/>
              <a:gd name="connsiteY0" fmla="*/ 0 h 1459894"/>
              <a:gd name="connsiteX1" fmla="*/ 1535307 w 1535307"/>
              <a:gd name="connsiteY1" fmla="*/ 228600 h 1459894"/>
              <a:gd name="connsiteX2" fmla="*/ 186967 w 1535307"/>
              <a:gd name="connsiteY2" fmla="*/ 1119595 h 1459894"/>
              <a:gd name="connsiteX3" fmla="*/ 0 w 1535307"/>
              <a:gd name="connsiteY3" fmla="*/ 1459894 h 1459894"/>
              <a:gd name="connsiteX4" fmla="*/ 0 w 1535307"/>
              <a:gd name="connsiteY4" fmla="*/ 0 h 1459894"/>
              <a:gd name="connsiteX0" fmla="*/ 0 w 1535307"/>
              <a:gd name="connsiteY0" fmla="*/ 0 h 1459894"/>
              <a:gd name="connsiteX1" fmla="*/ 1535307 w 1535307"/>
              <a:gd name="connsiteY1" fmla="*/ 228600 h 1459894"/>
              <a:gd name="connsiteX2" fmla="*/ 398723 w 1535307"/>
              <a:gd name="connsiteY2" fmla="*/ 1350602 h 1459894"/>
              <a:gd name="connsiteX3" fmla="*/ 0 w 1535307"/>
              <a:gd name="connsiteY3" fmla="*/ 1459894 h 1459894"/>
              <a:gd name="connsiteX4" fmla="*/ 0 w 1535307"/>
              <a:gd name="connsiteY4" fmla="*/ 0 h 1459894"/>
              <a:gd name="connsiteX0" fmla="*/ 0 w 1535307"/>
              <a:gd name="connsiteY0" fmla="*/ 0 h 1350602"/>
              <a:gd name="connsiteX1" fmla="*/ 1535307 w 1535307"/>
              <a:gd name="connsiteY1" fmla="*/ 228600 h 1350602"/>
              <a:gd name="connsiteX2" fmla="*/ 398723 w 1535307"/>
              <a:gd name="connsiteY2" fmla="*/ 1350602 h 1350602"/>
              <a:gd name="connsiteX3" fmla="*/ 0 w 1535307"/>
              <a:gd name="connsiteY3" fmla="*/ 1305890 h 1350602"/>
              <a:gd name="connsiteX4" fmla="*/ 0 w 1535307"/>
              <a:gd name="connsiteY4" fmla="*/ 0 h 1350602"/>
              <a:gd name="connsiteX0" fmla="*/ 0 w 1535307"/>
              <a:gd name="connsiteY0" fmla="*/ 0 h 1402142"/>
              <a:gd name="connsiteX1" fmla="*/ 1535307 w 1535307"/>
              <a:gd name="connsiteY1" fmla="*/ 228600 h 1402142"/>
              <a:gd name="connsiteX2" fmla="*/ 398723 w 1535307"/>
              <a:gd name="connsiteY2" fmla="*/ 1350602 h 1402142"/>
              <a:gd name="connsiteX3" fmla="*/ 9625 w 1535307"/>
              <a:gd name="connsiteY3" fmla="*/ 1402142 h 1402142"/>
              <a:gd name="connsiteX4" fmla="*/ 0 w 1535307"/>
              <a:gd name="connsiteY4" fmla="*/ 0 h 1402142"/>
              <a:gd name="connsiteX0" fmla="*/ 0 w 398723"/>
              <a:gd name="connsiteY0" fmla="*/ 0 h 1402142"/>
              <a:gd name="connsiteX1" fmla="*/ 158894 w 398723"/>
              <a:gd name="connsiteY1" fmla="*/ 940870 h 1402142"/>
              <a:gd name="connsiteX2" fmla="*/ 398723 w 398723"/>
              <a:gd name="connsiteY2" fmla="*/ 1350602 h 1402142"/>
              <a:gd name="connsiteX3" fmla="*/ 9625 w 398723"/>
              <a:gd name="connsiteY3" fmla="*/ 1402142 h 1402142"/>
              <a:gd name="connsiteX4" fmla="*/ 0 w 398723"/>
              <a:gd name="connsiteY4" fmla="*/ 0 h 1402142"/>
              <a:gd name="connsiteX0" fmla="*/ 0 w 398723"/>
              <a:gd name="connsiteY0" fmla="*/ 0 h 1402142"/>
              <a:gd name="connsiteX1" fmla="*/ 398723 w 398723"/>
              <a:gd name="connsiteY1" fmla="*/ 1350602 h 1402142"/>
              <a:gd name="connsiteX2" fmla="*/ 9625 w 398723"/>
              <a:gd name="connsiteY2" fmla="*/ 1402142 h 1402142"/>
              <a:gd name="connsiteX3" fmla="*/ 0 w 398723"/>
              <a:gd name="connsiteY3" fmla="*/ 0 h 1402142"/>
              <a:gd name="connsiteX0" fmla="*/ 0 w 427598"/>
              <a:gd name="connsiteY0" fmla="*/ 0 h 949755"/>
              <a:gd name="connsiteX1" fmla="*/ 427598 w 427598"/>
              <a:gd name="connsiteY1" fmla="*/ 898215 h 949755"/>
              <a:gd name="connsiteX2" fmla="*/ 38500 w 427598"/>
              <a:gd name="connsiteY2" fmla="*/ 949755 h 949755"/>
              <a:gd name="connsiteX3" fmla="*/ 0 w 427598"/>
              <a:gd name="connsiteY3" fmla="*/ 0 h 949755"/>
              <a:gd name="connsiteX0" fmla="*/ 0 w 408347"/>
              <a:gd name="connsiteY0" fmla="*/ 0 h 1257763"/>
              <a:gd name="connsiteX1" fmla="*/ 408347 w 408347"/>
              <a:gd name="connsiteY1" fmla="*/ 1206223 h 1257763"/>
              <a:gd name="connsiteX2" fmla="*/ 19249 w 408347"/>
              <a:gd name="connsiteY2" fmla="*/ 1257763 h 1257763"/>
              <a:gd name="connsiteX3" fmla="*/ 0 w 408347"/>
              <a:gd name="connsiteY3" fmla="*/ 0 h 1257763"/>
              <a:gd name="connsiteX0" fmla="*/ 750 w 409097"/>
              <a:gd name="connsiteY0" fmla="*/ 0 h 1262525"/>
              <a:gd name="connsiteX1" fmla="*/ 409097 w 409097"/>
              <a:gd name="connsiteY1" fmla="*/ 1206223 h 1262525"/>
              <a:gd name="connsiteX2" fmla="*/ 949 w 409097"/>
              <a:gd name="connsiteY2" fmla="*/ 1262525 h 1262525"/>
              <a:gd name="connsiteX3" fmla="*/ 750 w 409097"/>
              <a:gd name="connsiteY3" fmla="*/ 0 h 12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97" h="1262525">
                <a:moveTo>
                  <a:pt x="750" y="0"/>
                </a:moveTo>
                <a:lnTo>
                  <a:pt x="409097" y="1206223"/>
                </a:lnTo>
                <a:lnTo>
                  <a:pt x="949" y="1262525"/>
                </a:lnTo>
                <a:cubicBezTo>
                  <a:pt x="-2259" y="795144"/>
                  <a:pt x="3958" y="467381"/>
                  <a:pt x="75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12A69CE-7C90-9448-90B3-FEC8C4AE244F}"/>
              </a:ext>
            </a:extLst>
          </p:cNvPr>
          <p:cNvSpPr/>
          <p:nvPr userDrawn="1"/>
        </p:nvSpPr>
        <p:spPr>
          <a:xfrm flipH="1">
            <a:off x="-2" y="-3879"/>
            <a:ext cx="12205031" cy="6867518"/>
          </a:xfrm>
          <a:custGeom>
            <a:avLst/>
            <a:gdLst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0 w 10267950"/>
              <a:gd name="connsiteY3" fmla="*/ 6858000 h 6858000"/>
              <a:gd name="connsiteX4" fmla="*/ 0 w 10267950"/>
              <a:gd name="connsiteY4" fmla="*/ 0 h 6858000"/>
              <a:gd name="connsiteX0" fmla="*/ 0 w 10267950"/>
              <a:gd name="connsiteY0" fmla="*/ 0 h 6858000"/>
              <a:gd name="connsiteX1" fmla="*/ 10267950 w 10267950"/>
              <a:gd name="connsiteY1" fmla="*/ 0 h 6858000"/>
              <a:gd name="connsiteX2" fmla="*/ 10267950 w 10267950"/>
              <a:gd name="connsiteY2" fmla="*/ 6858000 h 6858000"/>
              <a:gd name="connsiteX3" fmla="*/ 3009900 w 10267950"/>
              <a:gd name="connsiteY3" fmla="*/ 3486150 h 6858000"/>
              <a:gd name="connsiteX4" fmla="*/ 0 w 10267950"/>
              <a:gd name="connsiteY4" fmla="*/ 0 h 6858000"/>
              <a:gd name="connsiteX0" fmla="*/ 95250 w 10363200"/>
              <a:gd name="connsiteY0" fmla="*/ 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95250 w 10363200"/>
              <a:gd name="connsiteY4" fmla="*/ 0 h 6858000"/>
              <a:gd name="connsiteX0" fmla="*/ 4895850 w 10363200"/>
              <a:gd name="connsiteY0" fmla="*/ 2609850 h 6858000"/>
              <a:gd name="connsiteX1" fmla="*/ 10363200 w 10363200"/>
              <a:gd name="connsiteY1" fmla="*/ 0 h 6858000"/>
              <a:gd name="connsiteX2" fmla="*/ 10363200 w 10363200"/>
              <a:gd name="connsiteY2" fmla="*/ 6858000 h 6858000"/>
              <a:gd name="connsiteX3" fmla="*/ 0 w 10363200"/>
              <a:gd name="connsiteY3" fmla="*/ 5505450 h 6858000"/>
              <a:gd name="connsiteX4" fmla="*/ 4895850 w 10363200"/>
              <a:gd name="connsiteY4" fmla="*/ 2609850 h 685800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0 w 10363200"/>
              <a:gd name="connsiteY3" fmla="*/ 5524500 h 6877050"/>
              <a:gd name="connsiteX4" fmla="*/ 3790950 w 10363200"/>
              <a:gd name="connsiteY4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8550687 w 10363200"/>
              <a:gd name="connsiteY3" fmla="*/ 663623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9828055 w 10363200"/>
              <a:gd name="connsiteY3" fmla="*/ 6629255 h 6877050"/>
              <a:gd name="connsiteX4" fmla="*/ 0 w 10363200"/>
              <a:gd name="connsiteY4" fmla="*/ 5524500 h 6877050"/>
              <a:gd name="connsiteX5" fmla="*/ 3790950 w 10363200"/>
              <a:gd name="connsiteY5" fmla="*/ 0 h 6877050"/>
              <a:gd name="connsiteX0" fmla="*/ 3790950 w 10363200"/>
              <a:gd name="connsiteY0" fmla="*/ 0 h 6880541"/>
              <a:gd name="connsiteX1" fmla="*/ 10363200 w 10363200"/>
              <a:gd name="connsiteY1" fmla="*/ 19050 h 6880541"/>
              <a:gd name="connsiteX2" fmla="*/ 10363200 w 10363200"/>
              <a:gd name="connsiteY2" fmla="*/ 6877050 h 6880541"/>
              <a:gd name="connsiteX3" fmla="*/ 9779194 w 10363200"/>
              <a:gd name="connsiteY3" fmla="*/ 6880541 h 6880541"/>
              <a:gd name="connsiteX4" fmla="*/ 0 w 10363200"/>
              <a:gd name="connsiteY4" fmla="*/ 5524500 h 6880541"/>
              <a:gd name="connsiteX5" fmla="*/ 3790950 w 10363200"/>
              <a:gd name="connsiteY5" fmla="*/ 0 h 6880541"/>
              <a:gd name="connsiteX0" fmla="*/ 3790950 w 10363200"/>
              <a:gd name="connsiteY0" fmla="*/ 0 h 6877050"/>
              <a:gd name="connsiteX1" fmla="*/ 10363200 w 10363200"/>
              <a:gd name="connsiteY1" fmla="*/ 19050 h 6877050"/>
              <a:gd name="connsiteX2" fmla="*/ 10363200 w 10363200"/>
              <a:gd name="connsiteY2" fmla="*/ 6877050 h 6877050"/>
              <a:gd name="connsiteX3" fmla="*/ 0 w 10363200"/>
              <a:gd name="connsiteY3" fmla="*/ 5524500 h 6877050"/>
              <a:gd name="connsiteX4" fmla="*/ 3790950 w 10363200"/>
              <a:gd name="connsiteY4" fmla="*/ 0 h 6877050"/>
              <a:gd name="connsiteX0" fmla="*/ 5341781 w 11914031"/>
              <a:gd name="connsiteY0" fmla="*/ 0 h 6905430"/>
              <a:gd name="connsiteX1" fmla="*/ 11914031 w 11914031"/>
              <a:gd name="connsiteY1" fmla="*/ 19050 h 6905430"/>
              <a:gd name="connsiteX2" fmla="*/ 11914031 w 11914031"/>
              <a:gd name="connsiteY2" fmla="*/ 6877050 h 6905430"/>
              <a:gd name="connsiteX3" fmla="*/ 0 w 11914031"/>
              <a:gd name="connsiteY3" fmla="*/ 6905430 h 6905430"/>
              <a:gd name="connsiteX4" fmla="*/ 5341781 w 11914031"/>
              <a:gd name="connsiteY4" fmla="*/ 0 h 6905430"/>
              <a:gd name="connsiteX0" fmla="*/ 2422570 w 11914031"/>
              <a:gd name="connsiteY0" fmla="*/ 0 h 6886768"/>
              <a:gd name="connsiteX1" fmla="*/ 11914031 w 11914031"/>
              <a:gd name="connsiteY1" fmla="*/ 388 h 6886768"/>
              <a:gd name="connsiteX2" fmla="*/ 11914031 w 11914031"/>
              <a:gd name="connsiteY2" fmla="*/ 6858388 h 6886768"/>
              <a:gd name="connsiteX3" fmla="*/ 0 w 11914031"/>
              <a:gd name="connsiteY3" fmla="*/ 6886768 h 6886768"/>
              <a:gd name="connsiteX4" fmla="*/ 2422570 w 11914031"/>
              <a:gd name="connsiteY4" fmla="*/ 0 h 6886768"/>
              <a:gd name="connsiteX0" fmla="*/ 2394338 w 11885799"/>
              <a:gd name="connsiteY0" fmla="*/ 0 h 6858388"/>
              <a:gd name="connsiteX1" fmla="*/ 11885799 w 11885799"/>
              <a:gd name="connsiteY1" fmla="*/ 388 h 6858388"/>
              <a:gd name="connsiteX2" fmla="*/ 11885799 w 11885799"/>
              <a:gd name="connsiteY2" fmla="*/ 6858388 h 6858388"/>
              <a:gd name="connsiteX3" fmla="*/ 0 w 11885799"/>
              <a:gd name="connsiteY3" fmla="*/ 6800141 h 6858388"/>
              <a:gd name="connsiteX4" fmla="*/ 2394338 w 11885799"/>
              <a:gd name="connsiteY4" fmla="*/ 0 h 6858388"/>
              <a:gd name="connsiteX0" fmla="*/ 2441391 w 11932852"/>
              <a:gd name="connsiteY0" fmla="*/ 0 h 6867518"/>
              <a:gd name="connsiteX1" fmla="*/ 11932852 w 11932852"/>
              <a:gd name="connsiteY1" fmla="*/ 388 h 6867518"/>
              <a:gd name="connsiteX2" fmla="*/ 11932852 w 11932852"/>
              <a:gd name="connsiteY2" fmla="*/ 6858388 h 6867518"/>
              <a:gd name="connsiteX3" fmla="*/ 0 w 11932852"/>
              <a:gd name="connsiteY3" fmla="*/ 6867518 h 6867518"/>
              <a:gd name="connsiteX4" fmla="*/ 2441391 w 11932852"/>
              <a:gd name="connsiteY4" fmla="*/ 0 h 686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2852" h="6867518">
                <a:moveTo>
                  <a:pt x="2441391" y="0"/>
                </a:moveTo>
                <a:lnTo>
                  <a:pt x="11932852" y="388"/>
                </a:lnTo>
                <a:lnTo>
                  <a:pt x="11932852" y="6858388"/>
                </a:lnTo>
                <a:lnTo>
                  <a:pt x="0" y="6867518"/>
                </a:lnTo>
                <a:lnTo>
                  <a:pt x="2441391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FBC9-647A-8A4C-97B6-D0D16012E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E479C-37E0-C142-A010-94C08B99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C00FF-60EB-F74B-9F70-7B626F16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4EF4-C6D5-EC47-BCAF-93CBE345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9F90-E324-4441-8A26-6B4637F8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D8AB-E209-1447-8C81-897E3C85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B029-19FD-E94B-A6B9-E2FAAFBB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73851-BA27-6748-9779-30881C71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F320B-251B-934C-9925-72901017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FF86-7FCE-6848-96C7-7AFBB8A6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9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353-05A5-8442-B12B-BD3D9FAC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F7A6-0776-9C47-A0FF-D9FE2B55E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3F2DA-7C3E-F846-811E-BF76DFE3B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8B0B-D403-724B-B015-67E4FFD6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D2778-61E1-C349-A222-81DA0585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A7048-6C0B-994B-822E-7899F84F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8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08BD-8DFF-7645-ACFC-7021DA27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3D53-E05C-7948-933C-FB812D97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A0B29-15CC-5E49-9725-B69E7C071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440A2-ED3F-F84D-8101-235EF762F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023A-6614-5348-8907-8E7FA8D77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EF3B5-0CC6-DD43-90D6-C9FC9CAE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527E7-7AA3-954B-880E-BB1DF147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1CA9B-3F2E-6B4D-926C-9A428F9E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4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9CEC-7DD3-C14B-8A78-B9B8F919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6CC00-786D-044B-90F5-72EB679C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D2913-AA12-CA44-9CD6-2E75FFBF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56EC4-A16D-B346-A66F-CFAA7C19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2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C83FC-AC89-1B4F-B951-B48E20A3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07D83-7040-FD4D-87D4-E59C1B9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3EA8D-3819-A346-8F64-A3FCBFC5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B6D3-E2D6-4525-92CA-9F648176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D813C-E71C-46AB-9320-C024C0C0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90523-2767-4796-8103-AC0D15D6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79FC-197F-4D99-9434-6F7CF6165603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EEBA7-9B3C-4D09-8B9E-D1686DA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D61F-9691-46ED-A1CE-F636441D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10D9-7787-BC4A-95C4-F8D49503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CF1E-AA5F-C849-B2B5-EF4D3CEA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AAF85-A3D8-0840-A147-97328059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3CD85-31AE-A344-9AC6-26B35385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7947B-737D-C247-8ABA-0689D228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D7B61-5F18-F540-8F41-2E470EEC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06D0-42D0-474C-A9CD-E94D5098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7A80A-264C-5049-AB17-FA49345CF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C4045-5E59-654F-97AC-434FACCF6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36C2-2BB0-4440-9FAF-4F31FB25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D8F99-14EF-1A40-903C-21BFA2F8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1AA35-AC65-9F40-8CA7-7DBFC74F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6C29-14C4-A349-AA03-9544BE05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E6A61-3160-5844-ACF1-D81AFD40C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115A-6B02-8E4F-8087-F393B144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3EB4-FED9-6F48-B6E4-55454FF9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D93D-6D22-BD45-B09B-B7AD662F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9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A875F-ACB2-0F4C-9C06-85C62AC75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4E51F-A528-A748-8F9F-E5AEE6D05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D381-27BB-7544-8C43-CE996A78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A8CC-A889-0B4D-B62B-F630B22B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B5B1-A2E3-AF4B-BC53-572BB72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6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9545"/>
          </a:xfrm>
          <a:custGeom>
            <a:avLst/>
            <a:gdLst/>
            <a:ahLst/>
            <a:cxnLst/>
            <a:rect l="l" t="t" r="r" b="b"/>
            <a:pathLst>
              <a:path w="12192000" h="169545">
                <a:moveTo>
                  <a:pt x="12192000" y="0"/>
                </a:moveTo>
                <a:lnTo>
                  <a:pt x="0" y="0"/>
                </a:lnTo>
                <a:lnTo>
                  <a:pt x="0" y="169164"/>
                </a:lnTo>
                <a:lnTo>
                  <a:pt x="12192000" y="1691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7A3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7263"/>
            <a:ext cx="12192000" cy="71755"/>
          </a:xfrm>
          <a:custGeom>
            <a:avLst/>
            <a:gdLst/>
            <a:ahLst/>
            <a:cxnLst/>
            <a:rect l="l" t="t" r="r" b="b"/>
            <a:pathLst>
              <a:path w="12192000" h="71754">
                <a:moveTo>
                  <a:pt x="12192000" y="0"/>
                </a:moveTo>
                <a:lnTo>
                  <a:pt x="0" y="0"/>
                </a:lnTo>
                <a:lnTo>
                  <a:pt x="0" y="71627"/>
                </a:lnTo>
                <a:lnTo>
                  <a:pt x="12192000" y="716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08" y="3787120"/>
            <a:ext cx="11233411" cy="288344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07492" y="3794759"/>
            <a:ext cx="11177270" cy="2827020"/>
          </a:xfrm>
          <a:custGeom>
            <a:avLst/>
            <a:gdLst/>
            <a:ahLst/>
            <a:cxnLst/>
            <a:rect l="l" t="t" r="r" b="b"/>
            <a:pathLst>
              <a:path w="11177270" h="2827020">
                <a:moveTo>
                  <a:pt x="10705846" y="0"/>
                </a:moveTo>
                <a:lnTo>
                  <a:pt x="471170" y="0"/>
                </a:lnTo>
                <a:lnTo>
                  <a:pt x="422995" y="2432"/>
                </a:lnTo>
                <a:lnTo>
                  <a:pt x="376211" y="9572"/>
                </a:lnTo>
                <a:lnTo>
                  <a:pt x="331057" y="21182"/>
                </a:lnTo>
                <a:lnTo>
                  <a:pt x="287768" y="37026"/>
                </a:lnTo>
                <a:lnTo>
                  <a:pt x="246581" y="56867"/>
                </a:lnTo>
                <a:lnTo>
                  <a:pt x="207733" y="80467"/>
                </a:lnTo>
                <a:lnTo>
                  <a:pt x="171460" y="107591"/>
                </a:lnTo>
                <a:lnTo>
                  <a:pt x="138001" y="138001"/>
                </a:lnTo>
                <a:lnTo>
                  <a:pt x="107591" y="171460"/>
                </a:lnTo>
                <a:lnTo>
                  <a:pt x="80467" y="207733"/>
                </a:lnTo>
                <a:lnTo>
                  <a:pt x="56867" y="246581"/>
                </a:lnTo>
                <a:lnTo>
                  <a:pt x="37026" y="287768"/>
                </a:lnTo>
                <a:lnTo>
                  <a:pt x="21182" y="331057"/>
                </a:lnTo>
                <a:lnTo>
                  <a:pt x="9572" y="376211"/>
                </a:lnTo>
                <a:lnTo>
                  <a:pt x="2432" y="422995"/>
                </a:lnTo>
                <a:lnTo>
                  <a:pt x="0" y="471169"/>
                </a:lnTo>
                <a:lnTo>
                  <a:pt x="0" y="2355850"/>
                </a:lnTo>
                <a:lnTo>
                  <a:pt x="2432" y="2404024"/>
                </a:lnTo>
                <a:lnTo>
                  <a:pt x="9572" y="2450808"/>
                </a:lnTo>
                <a:lnTo>
                  <a:pt x="21182" y="2495962"/>
                </a:lnTo>
                <a:lnTo>
                  <a:pt x="37026" y="2539251"/>
                </a:lnTo>
                <a:lnTo>
                  <a:pt x="56867" y="2580438"/>
                </a:lnTo>
                <a:lnTo>
                  <a:pt x="80467" y="2619286"/>
                </a:lnTo>
                <a:lnTo>
                  <a:pt x="107591" y="2655559"/>
                </a:lnTo>
                <a:lnTo>
                  <a:pt x="138001" y="2689018"/>
                </a:lnTo>
                <a:lnTo>
                  <a:pt x="171460" y="2719428"/>
                </a:lnTo>
                <a:lnTo>
                  <a:pt x="207733" y="2746552"/>
                </a:lnTo>
                <a:lnTo>
                  <a:pt x="246581" y="2770152"/>
                </a:lnTo>
                <a:lnTo>
                  <a:pt x="287768" y="2789993"/>
                </a:lnTo>
                <a:lnTo>
                  <a:pt x="331057" y="2805837"/>
                </a:lnTo>
                <a:lnTo>
                  <a:pt x="376211" y="2817447"/>
                </a:lnTo>
                <a:lnTo>
                  <a:pt x="422995" y="2824587"/>
                </a:lnTo>
                <a:lnTo>
                  <a:pt x="471170" y="2827020"/>
                </a:lnTo>
                <a:lnTo>
                  <a:pt x="10705846" y="2827020"/>
                </a:lnTo>
                <a:lnTo>
                  <a:pt x="10754020" y="2824587"/>
                </a:lnTo>
                <a:lnTo>
                  <a:pt x="10800804" y="2817447"/>
                </a:lnTo>
                <a:lnTo>
                  <a:pt x="10845958" y="2805837"/>
                </a:lnTo>
                <a:lnTo>
                  <a:pt x="10889247" y="2789993"/>
                </a:lnTo>
                <a:lnTo>
                  <a:pt x="10930434" y="2770152"/>
                </a:lnTo>
                <a:lnTo>
                  <a:pt x="10969282" y="2746552"/>
                </a:lnTo>
                <a:lnTo>
                  <a:pt x="11005555" y="2719428"/>
                </a:lnTo>
                <a:lnTo>
                  <a:pt x="11039014" y="2689018"/>
                </a:lnTo>
                <a:lnTo>
                  <a:pt x="11069424" y="2655559"/>
                </a:lnTo>
                <a:lnTo>
                  <a:pt x="11096548" y="2619286"/>
                </a:lnTo>
                <a:lnTo>
                  <a:pt x="11120148" y="2580438"/>
                </a:lnTo>
                <a:lnTo>
                  <a:pt x="11139989" y="2539251"/>
                </a:lnTo>
                <a:lnTo>
                  <a:pt x="11155833" y="2495962"/>
                </a:lnTo>
                <a:lnTo>
                  <a:pt x="11167443" y="2450808"/>
                </a:lnTo>
                <a:lnTo>
                  <a:pt x="11174583" y="2404024"/>
                </a:lnTo>
                <a:lnTo>
                  <a:pt x="11177016" y="2355850"/>
                </a:lnTo>
                <a:lnTo>
                  <a:pt x="11177016" y="471169"/>
                </a:lnTo>
                <a:lnTo>
                  <a:pt x="11174583" y="422995"/>
                </a:lnTo>
                <a:lnTo>
                  <a:pt x="11167443" y="376211"/>
                </a:lnTo>
                <a:lnTo>
                  <a:pt x="11155833" y="331057"/>
                </a:lnTo>
                <a:lnTo>
                  <a:pt x="11139989" y="287768"/>
                </a:lnTo>
                <a:lnTo>
                  <a:pt x="11120148" y="246581"/>
                </a:lnTo>
                <a:lnTo>
                  <a:pt x="11096548" y="207733"/>
                </a:lnTo>
                <a:lnTo>
                  <a:pt x="11069424" y="171460"/>
                </a:lnTo>
                <a:lnTo>
                  <a:pt x="11039014" y="138001"/>
                </a:lnTo>
                <a:lnTo>
                  <a:pt x="11005555" y="107591"/>
                </a:lnTo>
                <a:lnTo>
                  <a:pt x="10969282" y="80467"/>
                </a:lnTo>
                <a:lnTo>
                  <a:pt x="10930434" y="56867"/>
                </a:lnTo>
                <a:lnTo>
                  <a:pt x="10889247" y="37026"/>
                </a:lnTo>
                <a:lnTo>
                  <a:pt x="10845958" y="21182"/>
                </a:lnTo>
                <a:lnTo>
                  <a:pt x="10800804" y="9572"/>
                </a:lnTo>
                <a:lnTo>
                  <a:pt x="10754020" y="2432"/>
                </a:lnTo>
                <a:lnTo>
                  <a:pt x="10705846" y="0"/>
                </a:lnTo>
                <a:close/>
              </a:path>
            </a:pathLst>
          </a:custGeom>
          <a:solidFill>
            <a:srgbClr val="771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348" y="559308"/>
            <a:ext cx="3304031" cy="4170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7562" y="2509215"/>
            <a:ext cx="1045687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4812" y="4793996"/>
            <a:ext cx="10882375" cy="81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A1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A1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A1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95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BBAB-22B5-446B-A54E-7318E39C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144DC-1DA7-4BD9-A0CC-2610A89F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6EA2-71DD-4590-BF6E-C3EA01D8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6-18B0-43C9-8056-0036E6639F10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DEBE1-0D0D-4E1D-9CE9-7BECDEEB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E7C7-A3CA-4890-AF1E-125AAF2F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61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23175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2C8C-DEFF-47D7-8829-BE2EC8FF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F584-BF3C-4411-A897-D8A244C93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A2F81-913E-4C9A-B418-1F77C15F8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40446-D617-4890-A9B9-F366A161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39B4-15D7-444C-9993-F0B257AF58F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4DD27-DFF3-45FB-AC24-485B1662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327-7200-4875-9E81-569D56D9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657A-9650-4AAB-95FF-226FFACB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0A342-DE1F-4606-983F-DF2329BA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93714-4058-418D-B817-CBDC30FB1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DE787-5593-478D-8937-1A485ED30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B0E0C-F4EB-4199-82FA-37C9B16C6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52B28-155E-4707-8086-AC887438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1208-65CB-4665-A576-4DB787DC2D1C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8470A-9580-42A2-8DF5-D00730E1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AAB5-DAA3-4D85-9193-5CEBEA09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C638-ACC4-4F8F-BC05-7CDEFAA1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78D74-CFFA-4232-8A11-B16712B2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1E5-073E-47C8-9522-5E0AA0F0AA98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45010-D80C-489A-B8D2-C62A9A8B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8C13C-9F36-4382-A475-4D8288D1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8BAEF-428F-46B0-A342-5BCE8768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FDF7-B703-42C9-8CBD-5F806C11B503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A4982-8312-4B80-878A-EEA1D640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96AEF-DA79-4AA2-9AA7-3BA6E98B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C499-3164-4381-AF31-ACA8DA0C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151D-6FF7-4A03-8987-BB70FCC3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B9F2D-C1A6-4D4C-800B-4F8D2ABB4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DC7CD-08EA-4F61-B241-DA53D4C5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DC5E-E03B-4545-853B-4670F16D742E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AEED9-3738-4885-B702-771358A7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430FC-0F94-4B2A-A1A6-0EDF2B16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21D27-BF3A-9649-9355-FC02449E5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048" y="2856865"/>
            <a:ext cx="3955904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97218-6231-42AE-982B-3A82202D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E6305-1E47-40DF-84C0-2CA854CDD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A3941-2000-4321-9350-81622D142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CC99-C62B-4132-ACD3-D5FB29321E0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8343-D08A-49D4-A079-0DCFF48BC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20AD-51E6-4BFB-8FC9-EA3DDD06C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95C5-1491-459D-8166-7B3B63CA81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2AF84-23E9-4D5C-929C-2FBA03320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93" y="6307019"/>
            <a:ext cx="3665983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92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C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CB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CB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CB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CB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CB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C10F6-4ED0-4448-818E-E14F0681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7BF42-0C55-9D4F-8C08-6C247A195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33E3-B592-C249-991E-A5AD137D9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935E-C8CC-0E45-B6BF-1EE031109F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7585A-3DDD-6F45-9D45-26236BB64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9072A-0F3A-9742-8956-904BF1591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9" r:id="rId2"/>
    <p:sldLayoutId id="2147483666" r:id="rId3"/>
    <p:sldLayoutId id="2147483667" r:id="rId4"/>
    <p:sldLayoutId id="2147483668" r:id="rId5"/>
    <p:sldLayoutId id="2147483685" r:id="rId6"/>
    <p:sldLayoutId id="2147483691" r:id="rId7"/>
    <p:sldLayoutId id="2147483686" r:id="rId8"/>
    <p:sldLayoutId id="2147483688" r:id="rId9"/>
    <p:sldLayoutId id="2147483650" r:id="rId10"/>
    <p:sldLayoutId id="2147483687" r:id="rId11"/>
    <p:sldLayoutId id="2147483649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mitage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mitage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9545"/>
          </a:xfrm>
          <a:custGeom>
            <a:avLst/>
            <a:gdLst/>
            <a:ahLst/>
            <a:cxnLst/>
            <a:rect l="l" t="t" r="r" b="b"/>
            <a:pathLst>
              <a:path w="12192000" h="169545">
                <a:moveTo>
                  <a:pt x="12192000" y="0"/>
                </a:moveTo>
                <a:lnTo>
                  <a:pt x="0" y="0"/>
                </a:lnTo>
                <a:lnTo>
                  <a:pt x="0" y="169164"/>
                </a:lnTo>
                <a:lnTo>
                  <a:pt x="12192000" y="1691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7A3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7263"/>
            <a:ext cx="12192000" cy="71755"/>
          </a:xfrm>
          <a:custGeom>
            <a:avLst/>
            <a:gdLst/>
            <a:ahLst/>
            <a:cxnLst/>
            <a:rect l="l" t="t" r="r" b="b"/>
            <a:pathLst>
              <a:path w="12192000" h="71754">
                <a:moveTo>
                  <a:pt x="12192000" y="0"/>
                </a:moveTo>
                <a:lnTo>
                  <a:pt x="0" y="0"/>
                </a:lnTo>
                <a:lnTo>
                  <a:pt x="0" y="71627"/>
                </a:lnTo>
                <a:lnTo>
                  <a:pt x="12192000" y="716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722" y="173481"/>
            <a:ext cx="826452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A1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jpeg"/><Relationship Id="rId4" Type="http://schemas.openxmlformats.org/officeDocument/2006/relationships/hyperlink" Target="http://www.risingt1d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jleverenz@stanfordchildrens.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jpg"/><Relationship Id="rId11" Type="http://schemas.openxmlformats.org/officeDocument/2006/relationships/image" Target="../media/image52.pn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9/dia.2019.0393" TargetMode="External"/><Relationship Id="rId2" Type="http://schemas.openxmlformats.org/officeDocument/2006/relationships/hyperlink" Target="https://doi.org/10.1111/pedi.13112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doi.org/10.2337/cd21-0028" TargetMode="External"/><Relationship Id="rId4" Type="http://schemas.openxmlformats.org/officeDocument/2006/relationships/hyperlink" Target="https://doi.org/10.1016/j.isatra.2022.07.00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risingt1de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D611-CD4A-43E3-8077-E408A4CD7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09" y="1041400"/>
            <a:ext cx="11222181" cy="2387600"/>
          </a:xfrm>
        </p:spPr>
        <p:txBody>
          <a:bodyPr>
            <a:noAutofit/>
          </a:bodyPr>
          <a:lstStyle/>
          <a:p>
            <a:r>
              <a:rPr lang="en-US" sz="4000" dirty="0"/>
              <a:t>Towards risk-based management of type 1 diabetes (T1D): Developing a population health dashboard based on performing diabetes self-management habits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F97FF-C846-413C-8CFF-17EC4B00B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39544"/>
            <a:ext cx="9144000" cy="2252497"/>
          </a:xfrm>
        </p:spPr>
        <p:txBody>
          <a:bodyPr/>
          <a:lstStyle/>
          <a:p>
            <a:r>
              <a:rPr lang="en-US" b="1" i="1" dirty="0"/>
              <a:t>Craig Vandervelden, PhD</a:t>
            </a:r>
            <a:r>
              <a:rPr lang="en-US" dirty="0"/>
              <a:t>; Brent Lockee, BS; Susana R. Patton, PhD ABPP CDE; Ryan McDonough, DO; Joyce M Lee, MD, MPH; Mark Clements, MD, PhD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BF8AF-8020-4AC1-93D2-459DF025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young, posing&#10;&#10;Description automatically generated">
            <a:extLst>
              <a:ext uri="{FF2B5EF4-FFF2-40B4-BE49-F238E27FC236}">
                <a16:creationId xmlns:a16="http://schemas.microsoft.com/office/drawing/2014/main" id="{380040FC-8A18-4D48-B754-593A6815D9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0" t="8784" r="15285" b="8823"/>
          <a:stretch/>
        </p:blipFill>
        <p:spPr>
          <a:xfrm>
            <a:off x="0" y="0"/>
            <a:ext cx="10429875" cy="6861289"/>
          </a:xfr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9B58BD3-FDE9-4B43-9F70-0DA25655E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364" y="5754500"/>
            <a:ext cx="3408516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730259-3794-2244-AC86-092978BC7AB2}"/>
              </a:ext>
            </a:extLst>
          </p:cNvPr>
          <p:cNvSpPr txBox="1"/>
          <p:nvPr/>
        </p:nvSpPr>
        <p:spPr>
          <a:xfrm>
            <a:off x="-1" y="100770"/>
            <a:ext cx="429490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mitage"/>
              </a:rPr>
              <a:t>Creation of a Diabetes Data Dock to Integrate, Improve, and Analyze Diverse Data Sources and Facilitate Continuous Learning and Improvement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DBCC4-B8A7-4906-B96E-E72DABA16025}"/>
              </a:ext>
            </a:extLst>
          </p:cNvPr>
          <p:cNvSpPr txBox="1"/>
          <p:nvPr/>
        </p:nvSpPr>
        <p:spPr>
          <a:xfrm>
            <a:off x="-1" y="3851563"/>
            <a:ext cx="38330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bg1"/>
                </a:solidFill>
                <a:effectLst/>
                <a:latin typeface="Armitage"/>
              </a:rPr>
              <a:t>Brent Lockee, BS; </a:t>
            </a:r>
          </a:p>
          <a:p>
            <a:r>
              <a:rPr lang="en-US" i="0" dirty="0">
                <a:solidFill>
                  <a:schemeClr val="bg1"/>
                </a:solidFill>
                <a:effectLst/>
                <a:latin typeface="Armitage"/>
              </a:rPr>
              <a:t>Mitchell Barnes, BS; Craig Vandervelden, </a:t>
            </a:r>
            <a:r>
              <a:rPr lang="en-US" i="0" dirty="0" err="1">
                <a:solidFill>
                  <a:schemeClr val="bg1"/>
                </a:solidFill>
                <a:effectLst/>
                <a:latin typeface="Armitage"/>
              </a:rPr>
              <a:t>Ph.D</a:t>
            </a:r>
            <a:r>
              <a:rPr lang="en-US" i="0" dirty="0">
                <a:solidFill>
                  <a:schemeClr val="bg1"/>
                </a:solidFill>
                <a:effectLst/>
                <a:latin typeface="Armitage"/>
              </a:rPr>
              <a:t>; </a:t>
            </a:r>
          </a:p>
          <a:p>
            <a:r>
              <a:rPr lang="en-US" i="0" dirty="0">
                <a:solidFill>
                  <a:schemeClr val="bg1"/>
                </a:solidFill>
                <a:effectLst/>
                <a:latin typeface="Armitage"/>
              </a:rPr>
              <a:t>Emily Dewit, MS; </a:t>
            </a:r>
          </a:p>
          <a:p>
            <a:r>
              <a:rPr lang="en-US" i="0" dirty="0">
                <a:solidFill>
                  <a:schemeClr val="bg1"/>
                </a:solidFill>
                <a:effectLst/>
                <a:latin typeface="Armitage"/>
              </a:rPr>
              <a:t>Mark C. Clements MD, </a:t>
            </a:r>
            <a:r>
              <a:rPr lang="en-US" i="0" dirty="0" err="1">
                <a:solidFill>
                  <a:schemeClr val="bg1"/>
                </a:solidFill>
                <a:effectLst/>
                <a:latin typeface="Armitage"/>
              </a:rPr>
              <a:t>Ph.D</a:t>
            </a:r>
            <a:endParaRPr lang="en-US" dirty="0">
              <a:solidFill>
                <a:schemeClr val="bg1"/>
              </a:solidFill>
              <a:latin typeface="Armitage"/>
            </a:endParaRPr>
          </a:p>
        </p:txBody>
      </p:sp>
    </p:spTree>
    <p:extLst>
      <p:ext uri="{BB962C8B-B14F-4D97-AF65-F5344CB8AC3E}">
        <p14:creationId xmlns:p14="http://schemas.microsoft.com/office/powerpoint/2010/main" val="157035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A33A775-D6B1-A44E-BFCE-F5880C0CAE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9" b="4679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6902C-D7CC-534A-BB2C-50E4B5096459}"/>
              </a:ext>
            </a:extLst>
          </p:cNvPr>
          <p:cNvSpPr txBox="1"/>
          <p:nvPr/>
        </p:nvSpPr>
        <p:spPr>
          <a:xfrm>
            <a:off x="199705" y="274580"/>
            <a:ext cx="48948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700" b="1" dirty="0">
                <a:solidFill>
                  <a:schemeClr val="bg1"/>
                </a:solidFill>
              </a:rPr>
              <a:t>No conflicts to disclose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6CB2D61-28E0-C641-972F-6DEB834E76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7862" y="5900824"/>
            <a:ext cx="1556615" cy="6279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85E7DB8-4CFE-B640-BE3E-A469AB164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397" y="5846180"/>
            <a:ext cx="737239" cy="737239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FEDCA98-AFA6-DF43-BC16-EECADF073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53" y="5928241"/>
            <a:ext cx="1810318" cy="573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20DF8A-13BF-7E42-A5A4-6531A07F1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983" y="5844294"/>
            <a:ext cx="3091644" cy="73723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607442-2436-D548-BF12-E14C51125340}"/>
              </a:ext>
            </a:extLst>
          </p:cNvPr>
          <p:cNvCxnSpPr/>
          <p:nvPr/>
        </p:nvCxnSpPr>
        <p:spPr>
          <a:xfrm>
            <a:off x="4607169" y="5846180"/>
            <a:ext cx="0" cy="737239"/>
          </a:xfrm>
          <a:prstGeom prst="line">
            <a:avLst/>
          </a:prstGeom>
          <a:ln w="19050">
            <a:solidFill>
              <a:srgbClr val="0063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E182EE-A31F-4146-967C-828A2E3DA098}"/>
              </a:ext>
            </a:extLst>
          </p:cNvPr>
          <p:cNvCxnSpPr/>
          <p:nvPr/>
        </p:nvCxnSpPr>
        <p:spPr>
          <a:xfrm>
            <a:off x="6998676" y="5846180"/>
            <a:ext cx="0" cy="737239"/>
          </a:xfrm>
          <a:prstGeom prst="line">
            <a:avLst/>
          </a:prstGeom>
          <a:ln w="19050">
            <a:solidFill>
              <a:srgbClr val="0063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1DC7A1-A341-E04E-9E75-848EA8B1F124}"/>
              </a:ext>
            </a:extLst>
          </p:cNvPr>
          <p:cNvCxnSpPr/>
          <p:nvPr/>
        </p:nvCxnSpPr>
        <p:spPr>
          <a:xfrm>
            <a:off x="8124091" y="5846180"/>
            <a:ext cx="0" cy="737239"/>
          </a:xfrm>
          <a:prstGeom prst="line">
            <a:avLst/>
          </a:prstGeom>
          <a:ln w="19050">
            <a:solidFill>
              <a:srgbClr val="0063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2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2FEF2D-F703-6441-BA1C-C33960E18E91}"/>
              </a:ext>
            </a:extLst>
          </p:cNvPr>
          <p:cNvSpPr txBox="1"/>
          <p:nvPr/>
        </p:nvSpPr>
        <p:spPr>
          <a:xfrm>
            <a:off x="5467927" y="331338"/>
            <a:ext cx="6724073" cy="9134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rgbClr val="0063A7"/>
                </a:solidFill>
                <a:latin typeface="Armitage Light"/>
              </a:rPr>
              <a:t>The diverse goals of member diabetes centers face data integration and management challenges.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A6DAF-705E-7F49-8628-F47012FFDFAF}"/>
              </a:ext>
            </a:extLst>
          </p:cNvPr>
          <p:cNvSpPr txBox="1"/>
          <p:nvPr/>
        </p:nvSpPr>
        <p:spPr>
          <a:xfrm>
            <a:off x="443345" y="512619"/>
            <a:ext cx="37025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mitage"/>
              </a:rPr>
              <a:t>Introduction</a:t>
            </a:r>
          </a:p>
        </p:txBody>
      </p: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81E33F86-6D54-44FD-A275-38C77A73FE97}"/>
              </a:ext>
            </a:extLst>
          </p:cNvPr>
          <p:cNvSpPr/>
          <p:nvPr/>
        </p:nvSpPr>
        <p:spPr>
          <a:xfrm>
            <a:off x="4229620" y="1643310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EMR</a:t>
            </a: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E413B57F-2186-46E9-988C-0661CD6C5502}"/>
              </a:ext>
            </a:extLst>
          </p:cNvPr>
          <p:cNvSpPr/>
          <p:nvPr/>
        </p:nvSpPr>
        <p:spPr>
          <a:xfrm>
            <a:off x="4225773" y="2712951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Vendor 1</a:t>
            </a:r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24C3647E-BE49-4BEB-9B69-EFEA4028A6A6}"/>
              </a:ext>
            </a:extLst>
          </p:cNvPr>
          <p:cNvSpPr/>
          <p:nvPr/>
        </p:nvSpPr>
        <p:spPr>
          <a:xfrm>
            <a:off x="4225772" y="3782592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Vendor 2</a:t>
            </a:r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445A6B28-85ED-449C-A0B9-0CDB5D836A01}"/>
              </a:ext>
            </a:extLst>
          </p:cNvPr>
          <p:cNvSpPr/>
          <p:nvPr/>
        </p:nvSpPr>
        <p:spPr>
          <a:xfrm>
            <a:off x="4225772" y="4882364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 and Intake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8FC27AE5-3428-459F-BD1E-0444D9C3C740}"/>
              </a:ext>
            </a:extLst>
          </p:cNvPr>
          <p:cNvSpPr/>
          <p:nvPr/>
        </p:nvSpPr>
        <p:spPr>
          <a:xfrm>
            <a:off x="10175289" y="1535837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Periodic Operational Reporting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BB95ADF-488D-4F5B-A50C-6F5E07AF99C9}"/>
              </a:ext>
            </a:extLst>
          </p:cNvPr>
          <p:cNvSpPr/>
          <p:nvPr/>
        </p:nvSpPr>
        <p:spPr>
          <a:xfrm>
            <a:off x="10175289" y="3143400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Mapped T1D Exchange Output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896FC02B-CCF7-4CD3-ACC9-DC12295CB53B}"/>
              </a:ext>
            </a:extLst>
          </p:cNvPr>
          <p:cNvSpPr/>
          <p:nvPr/>
        </p:nvSpPr>
        <p:spPr>
          <a:xfrm>
            <a:off x="10175288" y="4750963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Risk-based Initiative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746FBC-4C15-49FD-AA14-3FA086C5D29B}"/>
              </a:ext>
            </a:extLst>
          </p:cNvPr>
          <p:cNvCxnSpPr>
            <a:cxnSpLocks/>
          </p:cNvCxnSpPr>
          <p:nvPr/>
        </p:nvCxnSpPr>
        <p:spPr>
          <a:xfrm>
            <a:off x="6223247" y="2100037"/>
            <a:ext cx="3871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8FE921-C8C7-49D7-A9CB-D4AAC602C511}"/>
              </a:ext>
            </a:extLst>
          </p:cNvPr>
          <p:cNvCxnSpPr/>
          <p:nvPr/>
        </p:nvCxnSpPr>
        <p:spPr>
          <a:xfrm>
            <a:off x="6223247" y="5608196"/>
            <a:ext cx="3790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C0C0BC-2136-4B1E-8B61-C3891F6DB6BC}"/>
              </a:ext>
            </a:extLst>
          </p:cNvPr>
          <p:cNvSpPr txBox="1"/>
          <p:nvPr/>
        </p:nvSpPr>
        <p:spPr>
          <a:xfrm>
            <a:off x="6542843" y="5708636"/>
            <a:ext cx="300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Single-use processes and pipelines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6630254F-7C46-4E3C-94EE-DB0AED5E42AE}"/>
              </a:ext>
            </a:extLst>
          </p:cNvPr>
          <p:cNvCxnSpPr>
            <a:cxnSpLocks/>
          </p:cNvCxnSpPr>
          <p:nvPr/>
        </p:nvCxnSpPr>
        <p:spPr>
          <a:xfrm>
            <a:off x="6219398" y="2210540"/>
            <a:ext cx="3794614" cy="15003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1174DCA3-964E-4DD5-A8AA-96C594C40D27}"/>
              </a:ext>
            </a:extLst>
          </p:cNvPr>
          <p:cNvCxnSpPr>
            <a:cxnSpLocks/>
          </p:cNvCxnSpPr>
          <p:nvPr/>
        </p:nvCxnSpPr>
        <p:spPr>
          <a:xfrm flipV="1">
            <a:off x="6223245" y="2314433"/>
            <a:ext cx="3871404" cy="30246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DF3D194-E6E7-4EF2-87B9-5DD2C5324BFE}"/>
              </a:ext>
            </a:extLst>
          </p:cNvPr>
          <p:cNvCxnSpPr>
            <a:cxnSpLocks/>
          </p:cNvCxnSpPr>
          <p:nvPr/>
        </p:nvCxnSpPr>
        <p:spPr>
          <a:xfrm>
            <a:off x="6126333" y="3169678"/>
            <a:ext cx="3887679" cy="22120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5DEE683-E4A4-4613-AD97-749845C45BDE}"/>
              </a:ext>
            </a:extLst>
          </p:cNvPr>
          <p:cNvCxnSpPr>
            <a:cxnSpLocks/>
          </p:cNvCxnSpPr>
          <p:nvPr/>
        </p:nvCxnSpPr>
        <p:spPr>
          <a:xfrm>
            <a:off x="6219398" y="2343705"/>
            <a:ext cx="3794614" cy="2769833"/>
          </a:xfrm>
          <a:prstGeom prst="bentConnector3">
            <a:avLst>
              <a:gd name="adj1" fmla="val 345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4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2FEF2D-F703-6441-BA1C-C33960E18E91}"/>
              </a:ext>
            </a:extLst>
          </p:cNvPr>
          <p:cNvSpPr txBox="1"/>
          <p:nvPr/>
        </p:nvSpPr>
        <p:spPr>
          <a:xfrm>
            <a:off x="5299378" y="176578"/>
            <a:ext cx="7132320" cy="9134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rgbClr val="0063A7"/>
                </a:solidFill>
                <a:latin typeface="Armitage Light"/>
              </a:rPr>
              <a:t>Design and create a cloud data infrastructure with highly reusable, general processes that support diverse goals.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A6DAF-705E-7F49-8628-F47012FFDFAF}"/>
              </a:ext>
            </a:extLst>
          </p:cNvPr>
          <p:cNvSpPr txBox="1"/>
          <p:nvPr/>
        </p:nvSpPr>
        <p:spPr>
          <a:xfrm>
            <a:off x="443345" y="512619"/>
            <a:ext cx="37025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mitage"/>
              </a:rPr>
              <a:t>Objective</a:t>
            </a:r>
          </a:p>
        </p:txBody>
      </p: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81E33F86-6D54-44FD-A275-38C77A73FE97}"/>
              </a:ext>
            </a:extLst>
          </p:cNvPr>
          <p:cNvSpPr/>
          <p:nvPr/>
        </p:nvSpPr>
        <p:spPr>
          <a:xfrm>
            <a:off x="4229620" y="1643310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EMR</a:t>
            </a: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E413B57F-2186-46E9-988C-0661CD6C5502}"/>
              </a:ext>
            </a:extLst>
          </p:cNvPr>
          <p:cNvSpPr/>
          <p:nvPr/>
        </p:nvSpPr>
        <p:spPr>
          <a:xfrm>
            <a:off x="4225773" y="2712951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Vendor 1</a:t>
            </a:r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24C3647E-BE49-4BEB-9B69-EFEA4028A6A6}"/>
              </a:ext>
            </a:extLst>
          </p:cNvPr>
          <p:cNvSpPr/>
          <p:nvPr/>
        </p:nvSpPr>
        <p:spPr>
          <a:xfrm>
            <a:off x="4225772" y="3782592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Vendor 2</a:t>
            </a:r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445A6B28-85ED-449C-A0B9-0CDB5D836A01}"/>
              </a:ext>
            </a:extLst>
          </p:cNvPr>
          <p:cNvSpPr/>
          <p:nvPr/>
        </p:nvSpPr>
        <p:spPr>
          <a:xfrm>
            <a:off x="4225772" y="4882364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 and Intake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8FC27AE5-3428-459F-BD1E-0444D9C3C740}"/>
              </a:ext>
            </a:extLst>
          </p:cNvPr>
          <p:cNvSpPr/>
          <p:nvPr/>
        </p:nvSpPr>
        <p:spPr>
          <a:xfrm>
            <a:off x="10175289" y="1535837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Periodic Operational Reporting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BB95ADF-488D-4F5B-A50C-6F5E07AF99C9}"/>
              </a:ext>
            </a:extLst>
          </p:cNvPr>
          <p:cNvSpPr/>
          <p:nvPr/>
        </p:nvSpPr>
        <p:spPr>
          <a:xfrm>
            <a:off x="10175289" y="3143400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Mapped T1D Exchange Output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896FC02B-CCF7-4CD3-ACC9-DC12295CB53B}"/>
              </a:ext>
            </a:extLst>
          </p:cNvPr>
          <p:cNvSpPr/>
          <p:nvPr/>
        </p:nvSpPr>
        <p:spPr>
          <a:xfrm>
            <a:off x="10175288" y="4750963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Risk-based Initiative</a:t>
            </a:r>
          </a:p>
        </p:txBody>
      </p:sp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948EFBCC-B4D3-4CDE-85B4-72E9A3DA824E}"/>
              </a:ext>
            </a:extLst>
          </p:cNvPr>
          <p:cNvSpPr/>
          <p:nvPr/>
        </p:nvSpPr>
        <p:spPr>
          <a:xfrm>
            <a:off x="6462943" y="1917577"/>
            <a:ext cx="3302493" cy="354219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Diabetes Data Dock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7E3773-72C6-4549-8288-1EBD874D5E9E}"/>
              </a:ext>
            </a:extLst>
          </p:cNvPr>
          <p:cNvCxnSpPr/>
          <p:nvPr/>
        </p:nvCxnSpPr>
        <p:spPr>
          <a:xfrm>
            <a:off x="6045695" y="2121763"/>
            <a:ext cx="292961" cy="20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112E4C-A6D7-45C8-93D0-2573209EABC3}"/>
              </a:ext>
            </a:extLst>
          </p:cNvPr>
          <p:cNvCxnSpPr>
            <a:cxnSpLocks/>
          </p:cNvCxnSpPr>
          <p:nvPr/>
        </p:nvCxnSpPr>
        <p:spPr>
          <a:xfrm>
            <a:off x="6096000" y="3067584"/>
            <a:ext cx="292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B6E56F-9FE7-4AE5-B154-C1888BBC279F}"/>
              </a:ext>
            </a:extLst>
          </p:cNvPr>
          <p:cNvCxnSpPr>
            <a:cxnSpLocks/>
          </p:cNvCxnSpPr>
          <p:nvPr/>
        </p:nvCxnSpPr>
        <p:spPr>
          <a:xfrm>
            <a:off x="6023501" y="4293411"/>
            <a:ext cx="315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8DE8A7-DB99-444C-914C-56A905AE23B6}"/>
              </a:ext>
            </a:extLst>
          </p:cNvPr>
          <p:cNvCxnSpPr>
            <a:cxnSpLocks/>
          </p:cNvCxnSpPr>
          <p:nvPr/>
        </p:nvCxnSpPr>
        <p:spPr>
          <a:xfrm flipV="1">
            <a:off x="6045695" y="5112595"/>
            <a:ext cx="343266" cy="14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CCE63E-E058-47C2-B7E2-5C8C71B23947}"/>
              </a:ext>
            </a:extLst>
          </p:cNvPr>
          <p:cNvCxnSpPr>
            <a:cxnSpLocks/>
          </p:cNvCxnSpPr>
          <p:nvPr/>
        </p:nvCxnSpPr>
        <p:spPr>
          <a:xfrm flipV="1">
            <a:off x="9839418" y="1967433"/>
            <a:ext cx="274463" cy="25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7AEEEA-80CC-42C7-8611-16C4D3F029C6}"/>
              </a:ext>
            </a:extLst>
          </p:cNvPr>
          <p:cNvCxnSpPr>
            <a:cxnSpLocks/>
          </p:cNvCxnSpPr>
          <p:nvPr/>
        </p:nvCxnSpPr>
        <p:spPr>
          <a:xfrm>
            <a:off x="9839418" y="3688672"/>
            <a:ext cx="274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2A7DEB-AB9F-42F9-80FC-62D3246BB46B}"/>
              </a:ext>
            </a:extLst>
          </p:cNvPr>
          <p:cNvCxnSpPr>
            <a:cxnSpLocks/>
          </p:cNvCxnSpPr>
          <p:nvPr/>
        </p:nvCxnSpPr>
        <p:spPr>
          <a:xfrm>
            <a:off x="9820920" y="5010502"/>
            <a:ext cx="292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02222AF-FF93-43D5-B75A-B5B145FF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76155" cy="6851603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ADEF410-DD38-40DA-89F3-D57DE5FF2D57}"/>
              </a:ext>
            </a:extLst>
          </p:cNvPr>
          <p:cNvSpPr/>
          <p:nvPr/>
        </p:nvSpPr>
        <p:spPr>
          <a:xfrm>
            <a:off x="1993798" y="4664865"/>
            <a:ext cx="1911927" cy="840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F4C0FD-AEF1-4A49-B902-5BC8157C5C06}"/>
              </a:ext>
            </a:extLst>
          </p:cNvPr>
          <p:cNvSpPr/>
          <p:nvPr/>
        </p:nvSpPr>
        <p:spPr>
          <a:xfrm>
            <a:off x="1633490" y="230821"/>
            <a:ext cx="7182035" cy="1438182"/>
          </a:xfrm>
          <a:prstGeom prst="roundRect">
            <a:avLst/>
          </a:prstGeom>
          <a:solidFill>
            <a:schemeClr val="accent3">
              <a:alpha val="9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E6877E-4967-4868-B7D7-E27A748D6492}"/>
              </a:ext>
            </a:extLst>
          </p:cNvPr>
          <p:cNvSpPr/>
          <p:nvPr/>
        </p:nvSpPr>
        <p:spPr>
          <a:xfrm>
            <a:off x="4838330" y="1696913"/>
            <a:ext cx="2098179" cy="2910597"/>
          </a:xfrm>
          <a:prstGeom prst="roundRect">
            <a:avLst/>
          </a:prstGeom>
          <a:solidFill>
            <a:schemeClr val="accent3">
              <a:alpha val="9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74600C-13CE-4C1A-A4F4-CB592CEBFA99}"/>
              </a:ext>
            </a:extLst>
          </p:cNvPr>
          <p:cNvSpPr/>
          <p:nvPr/>
        </p:nvSpPr>
        <p:spPr>
          <a:xfrm>
            <a:off x="8815525" y="6398"/>
            <a:ext cx="1260630" cy="4620187"/>
          </a:xfrm>
          <a:prstGeom prst="roundRect">
            <a:avLst/>
          </a:prstGeom>
          <a:solidFill>
            <a:schemeClr val="accent3">
              <a:alpha val="9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FACF9E-3A0E-4A18-8597-6A481CF2302C}"/>
              </a:ext>
            </a:extLst>
          </p:cNvPr>
          <p:cNvSpPr/>
          <p:nvPr/>
        </p:nvSpPr>
        <p:spPr>
          <a:xfrm>
            <a:off x="4726956" y="4664864"/>
            <a:ext cx="1911927" cy="840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BC5F0D2-7D2C-4DC4-AAD2-A7903BAC4EC6}"/>
              </a:ext>
            </a:extLst>
          </p:cNvPr>
          <p:cNvSpPr/>
          <p:nvPr/>
        </p:nvSpPr>
        <p:spPr>
          <a:xfrm>
            <a:off x="6659239" y="4664863"/>
            <a:ext cx="1911927" cy="840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59DF259-57A3-4707-9E87-A4C93729FC5F}"/>
              </a:ext>
            </a:extLst>
          </p:cNvPr>
          <p:cNvSpPr/>
          <p:nvPr/>
        </p:nvSpPr>
        <p:spPr>
          <a:xfrm>
            <a:off x="8574843" y="4664862"/>
            <a:ext cx="1911927" cy="840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 and Use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A81B7A-5429-44CA-BC2D-9D07C1239E8D}"/>
              </a:ext>
            </a:extLst>
          </p:cNvPr>
          <p:cNvSpPr/>
          <p:nvPr/>
        </p:nvSpPr>
        <p:spPr>
          <a:xfrm>
            <a:off x="6936509" y="1692495"/>
            <a:ext cx="1860813" cy="2910597"/>
          </a:xfrm>
          <a:prstGeom prst="roundRect">
            <a:avLst/>
          </a:prstGeom>
          <a:solidFill>
            <a:schemeClr val="accent3">
              <a:alpha val="9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597A0-C515-4A8B-BBD3-855F750BE5AE}"/>
              </a:ext>
            </a:extLst>
          </p:cNvPr>
          <p:cNvSpPr txBox="1"/>
          <p:nvPr/>
        </p:nvSpPr>
        <p:spPr>
          <a:xfrm>
            <a:off x="10335489" y="15701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mitage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3435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83AD6CA1-3159-4E81-BDD2-4D1C1C5008F2}"/>
              </a:ext>
            </a:extLst>
          </p:cNvPr>
          <p:cNvSpPr/>
          <p:nvPr/>
        </p:nvSpPr>
        <p:spPr>
          <a:xfrm>
            <a:off x="6549807" y="3834813"/>
            <a:ext cx="1291906" cy="1124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Reporting</a:t>
            </a: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9001E6E5-41D2-44D0-8CBD-E5118CE6549D}"/>
              </a:ext>
            </a:extLst>
          </p:cNvPr>
          <p:cNvSpPr/>
          <p:nvPr/>
        </p:nvSpPr>
        <p:spPr>
          <a:xfrm>
            <a:off x="6705253" y="4048532"/>
            <a:ext cx="1291906" cy="1124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Reporting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70546-B9FE-122D-B9D0-256D94803AD0}"/>
              </a:ext>
            </a:extLst>
          </p:cNvPr>
          <p:cNvSpPr txBox="1"/>
          <p:nvPr/>
        </p:nvSpPr>
        <p:spPr>
          <a:xfrm>
            <a:off x="473162" y="239406"/>
            <a:ext cx="9516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mitage"/>
                <a:cs typeface="Calibri"/>
              </a:rPr>
              <a:t>Methods</a:t>
            </a:r>
            <a:endParaRPr lang="en-US" dirty="0">
              <a:solidFill>
                <a:srgbClr val="000000"/>
              </a:solidFill>
              <a:latin typeface="Armitage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62A8B-8766-4D82-94DE-876878CF09D6}"/>
              </a:ext>
            </a:extLst>
          </p:cNvPr>
          <p:cNvSpPr txBox="1"/>
          <p:nvPr/>
        </p:nvSpPr>
        <p:spPr>
          <a:xfrm>
            <a:off x="473162" y="1060867"/>
            <a:ext cx="9394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mitage Light"/>
              </a:rPr>
              <a:t>How we met the challenges of diabetes data</a:t>
            </a:r>
          </a:p>
          <a:p>
            <a:endParaRPr lang="en-US" dirty="0">
              <a:solidFill>
                <a:schemeClr val="accent1"/>
              </a:solidFill>
              <a:latin typeface="Armitage Light"/>
            </a:endParaRPr>
          </a:p>
          <a:p>
            <a:r>
              <a:rPr lang="en-US" dirty="0">
                <a:solidFill>
                  <a:schemeClr val="accent1"/>
                </a:solidFill>
                <a:latin typeface="Armitage Light"/>
              </a:rPr>
              <a:t>Volume, variety, and velocity: Microsoft cloud-based tools are built to handle these</a:t>
            </a:r>
          </a:p>
          <a:p>
            <a:endParaRPr lang="en-US" dirty="0">
              <a:solidFill>
                <a:schemeClr val="accent1"/>
              </a:solidFill>
              <a:latin typeface="Armitage Light"/>
            </a:endParaRPr>
          </a:p>
          <a:p>
            <a:r>
              <a:rPr lang="en-US" dirty="0">
                <a:solidFill>
                  <a:schemeClr val="accent1"/>
                </a:solidFill>
                <a:latin typeface="Armitage Light"/>
              </a:rPr>
              <a:t>Veracity: Multi-hop architecture with data validation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895D8848-9042-41C2-852C-5B7DE8FFE3EA}"/>
              </a:ext>
            </a:extLst>
          </p:cNvPr>
          <p:cNvSpPr/>
          <p:nvPr/>
        </p:nvSpPr>
        <p:spPr>
          <a:xfrm>
            <a:off x="2410082" y="4163380"/>
            <a:ext cx="1291906" cy="1124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Processed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E1ACF4C1-388F-47E2-8D83-42B32CAA7A05}"/>
              </a:ext>
            </a:extLst>
          </p:cNvPr>
          <p:cNvSpPr/>
          <p:nvPr/>
        </p:nvSpPr>
        <p:spPr>
          <a:xfrm>
            <a:off x="4550673" y="4163379"/>
            <a:ext cx="1291906" cy="1124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Mapped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4DAD8DA-AC3B-40A5-9931-70A4EBD12D3B}"/>
              </a:ext>
            </a:extLst>
          </p:cNvPr>
          <p:cNvSpPr/>
          <p:nvPr/>
        </p:nvSpPr>
        <p:spPr>
          <a:xfrm>
            <a:off x="1625713" y="3429000"/>
            <a:ext cx="377496" cy="19433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C2CC4-6A1F-4CE4-88E2-00FB1DFA5E94}"/>
              </a:ext>
            </a:extLst>
          </p:cNvPr>
          <p:cNvSpPr txBox="1"/>
          <p:nvPr/>
        </p:nvSpPr>
        <p:spPr>
          <a:xfrm>
            <a:off x="2145828" y="5465765"/>
            <a:ext cx="179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Organized by vendor – nearly identical to input format.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8781D-10DB-4871-8B67-AB82348E05D1}"/>
              </a:ext>
            </a:extLst>
          </p:cNvPr>
          <p:cNvSpPr txBox="1"/>
          <p:nvPr/>
        </p:nvSpPr>
        <p:spPr>
          <a:xfrm>
            <a:off x="4391282" y="5465765"/>
            <a:ext cx="179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Organized by domain – common schema across vendors. Filtered and cleaned. For EHR data, de-identification features added.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3E227-9737-4950-9A5F-9F029C8E09C9}"/>
              </a:ext>
            </a:extLst>
          </p:cNvPr>
          <p:cNvSpPr txBox="1"/>
          <p:nvPr/>
        </p:nvSpPr>
        <p:spPr>
          <a:xfrm>
            <a:off x="6636736" y="5465764"/>
            <a:ext cx="179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Built to serve end users with specific use case(s) in mind. Calculated variables added and data aggregated as needed.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59336-0B1C-43BF-BA6E-38BF13B6D111}"/>
              </a:ext>
            </a:extLst>
          </p:cNvPr>
          <p:cNvSpPr txBox="1"/>
          <p:nvPr/>
        </p:nvSpPr>
        <p:spPr>
          <a:xfrm>
            <a:off x="139110" y="4012840"/>
            <a:ext cx="168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CSV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JSON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Cosmos DB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API connection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41926-E86C-4DC5-8904-BA4F0C39C1A4}"/>
              </a:ext>
            </a:extLst>
          </p:cNvPr>
          <p:cNvSpPr txBox="1"/>
          <p:nvPr/>
        </p:nvSpPr>
        <p:spPr>
          <a:xfrm>
            <a:off x="9437960" y="3719875"/>
            <a:ext cx="179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Power BI Dashboard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E0CC5-C44A-4D0D-A3B6-62862A7A1C7E}"/>
              </a:ext>
            </a:extLst>
          </p:cNvPr>
          <p:cNvSpPr txBox="1"/>
          <p:nvPr/>
        </p:nvSpPr>
        <p:spPr>
          <a:xfrm>
            <a:off x="9437960" y="4379763"/>
            <a:ext cx="179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Database reporting access for advanced users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0B81A-6137-436D-AED8-E19DC69FF8E0}"/>
              </a:ext>
            </a:extLst>
          </p:cNvPr>
          <p:cNvSpPr txBox="1"/>
          <p:nvPr/>
        </p:nvSpPr>
        <p:spPr>
          <a:xfrm>
            <a:off x="9437960" y="5224317"/>
            <a:ext cx="179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Outgoing connections to partners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0EA45-12AD-44B1-A2E5-017372FCB2F5}"/>
              </a:ext>
            </a:extLst>
          </p:cNvPr>
          <p:cNvSpPr txBox="1"/>
          <p:nvPr/>
        </p:nvSpPr>
        <p:spPr>
          <a:xfrm>
            <a:off x="127575" y="5497577"/>
            <a:ext cx="179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Stored using original, incoming format in a Gen 2 Data Lake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506CB8-1D62-46C5-AC39-F9B2EC1B4876}"/>
              </a:ext>
            </a:extLst>
          </p:cNvPr>
          <p:cNvCxnSpPr/>
          <p:nvPr/>
        </p:nvCxnSpPr>
        <p:spPr>
          <a:xfrm>
            <a:off x="3869768" y="4708665"/>
            <a:ext cx="612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002DE7-B3C1-4CA9-85BA-D84313771160}"/>
              </a:ext>
            </a:extLst>
          </p:cNvPr>
          <p:cNvCxnSpPr>
            <a:cxnSpLocks/>
          </p:cNvCxnSpPr>
          <p:nvPr/>
        </p:nvCxnSpPr>
        <p:spPr>
          <a:xfrm>
            <a:off x="6024340" y="4708665"/>
            <a:ext cx="3942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CB71DC-78E2-4D0C-866D-902146C8EF3F}"/>
              </a:ext>
            </a:extLst>
          </p:cNvPr>
          <p:cNvCxnSpPr>
            <a:cxnSpLocks/>
          </p:cNvCxnSpPr>
          <p:nvPr/>
        </p:nvCxnSpPr>
        <p:spPr>
          <a:xfrm flipV="1">
            <a:off x="8376059" y="3839271"/>
            <a:ext cx="960534" cy="28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E94135-B924-4658-8D06-5943EC73E584}"/>
              </a:ext>
            </a:extLst>
          </p:cNvPr>
          <p:cNvCxnSpPr>
            <a:cxnSpLocks/>
          </p:cNvCxnSpPr>
          <p:nvPr/>
        </p:nvCxnSpPr>
        <p:spPr>
          <a:xfrm>
            <a:off x="8477426" y="4610595"/>
            <a:ext cx="9605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74F6E5-C3CA-43ED-805C-59BDE73A968A}"/>
              </a:ext>
            </a:extLst>
          </p:cNvPr>
          <p:cNvCxnSpPr>
            <a:cxnSpLocks/>
          </p:cNvCxnSpPr>
          <p:nvPr/>
        </p:nvCxnSpPr>
        <p:spPr>
          <a:xfrm>
            <a:off x="8400075" y="5095172"/>
            <a:ext cx="960534" cy="31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4DA56A94-B46F-457C-B26E-D49731855657}"/>
              </a:ext>
            </a:extLst>
          </p:cNvPr>
          <p:cNvSpPr/>
          <p:nvPr/>
        </p:nvSpPr>
        <p:spPr>
          <a:xfrm>
            <a:off x="6828988" y="4209243"/>
            <a:ext cx="1291906" cy="1124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3307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A42AA3A3-521F-4297-B151-D06C502BF151}"/>
              </a:ext>
            </a:extLst>
          </p:cNvPr>
          <p:cNvSpPr/>
          <p:nvPr/>
        </p:nvSpPr>
        <p:spPr>
          <a:xfrm>
            <a:off x="1054261" y="2232557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EMR</a:t>
            </a:r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1D6B27CC-FF93-405D-976F-3BDBC837ACA0}"/>
              </a:ext>
            </a:extLst>
          </p:cNvPr>
          <p:cNvSpPr/>
          <p:nvPr/>
        </p:nvSpPr>
        <p:spPr>
          <a:xfrm>
            <a:off x="1050414" y="3302198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Vendor 1</a:t>
            </a:r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515A37FA-0EF9-47F4-9BF5-854F2D10A5F2}"/>
              </a:ext>
            </a:extLst>
          </p:cNvPr>
          <p:cNvSpPr/>
          <p:nvPr/>
        </p:nvSpPr>
        <p:spPr>
          <a:xfrm>
            <a:off x="1050413" y="4371839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Vendor 2</a:t>
            </a:r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EA6B043A-F944-4332-8061-F55066EA598B}"/>
              </a:ext>
            </a:extLst>
          </p:cNvPr>
          <p:cNvSpPr/>
          <p:nvPr/>
        </p:nvSpPr>
        <p:spPr>
          <a:xfrm>
            <a:off x="1050413" y="5471611"/>
            <a:ext cx="1819923" cy="913455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 and Intake</a:t>
            </a:r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3B84C3DC-0859-4F33-9380-16F4B8105FB6}"/>
              </a:ext>
            </a:extLst>
          </p:cNvPr>
          <p:cNvSpPr/>
          <p:nvPr/>
        </p:nvSpPr>
        <p:spPr>
          <a:xfrm>
            <a:off x="6999930" y="2125084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Periodic Operational Reporting</a:t>
            </a: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3096E98-C2BF-40BB-BEAC-0658C6A510BC}"/>
              </a:ext>
            </a:extLst>
          </p:cNvPr>
          <p:cNvSpPr/>
          <p:nvPr/>
        </p:nvSpPr>
        <p:spPr>
          <a:xfrm>
            <a:off x="6999930" y="3732647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to Mapped T1D Exchange Output</a:t>
            </a: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3BFBF434-6A3C-4572-B932-B01F55F0F773}"/>
              </a:ext>
            </a:extLst>
          </p:cNvPr>
          <p:cNvSpPr/>
          <p:nvPr/>
        </p:nvSpPr>
        <p:spPr>
          <a:xfrm>
            <a:off x="6999929" y="5340210"/>
            <a:ext cx="1686757" cy="127838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Risk-based Initiative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3B121C-0161-4E63-B397-7E335743E876}"/>
              </a:ext>
            </a:extLst>
          </p:cNvPr>
          <p:cNvCxnSpPr/>
          <p:nvPr/>
        </p:nvCxnSpPr>
        <p:spPr>
          <a:xfrm>
            <a:off x="2870336" y="2711010"/>
            <a:ext cx="292961" cy="20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5352E6-8DD8-4648-9858-4625A46377F6}"/>
              </a:ext>
            </a:extLst>
          </p:cNvPr>
          <p:cNvCxnSpPr>
            <a:cxnSpLocks/>
          </p:cNvCxnSpPr>
          <p:nvPr/>
        </p:nvCxnSpPr>
        <p:spPr>
          <a:xfrm>
            <a:off x="2920641" y="3656831"/>
            <a:ext cx="292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354A7-90B7-4D7E-B9AD-FB708AF99314}"/>
              </a:ext>
            </a:extLst>
          </p:cNvPr>
          <p:cNvCxnSpPr>
            <a:cxnSpLocks/>
          </p:cNvCxnSpPr>
          <p:nvPr/>
        </p:nvCxnSpPr>
        <p:spPr>
          <a:xfrm>
            <a:off x="2848142" y="4882658"/>
            <a:ext cx="315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EED148-3D03-4873-84DF-2F57DCB1D868}"/>
              </a:ext>
            </a:extLst>
          </p:cNvPr>
          <p:cNvCxnSpPr>
            <a:cxnSpLocks/>
          </p:cNvCxnSpPr>
          <p:nvPr/>
        </p:nvCxnSpPr>
        <p:spPr>
          <a:xfrm flipV="1">
            <a:off x="2870336" y="5701842"/>
            <a:ext cx="343266" cy="14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BD8359-D0A7-42A5-9482-C46E85980AF5}"/>
              </a:ext>
            </a:extLst>
          </p:cNvPr>
          <p:cNvCxnSpPr>
            <a:cxnSpLocks/>
          </p:cNvCxnSpPr>
          <p:nvPr/>
        </p:nvCxnSpPr>
        <p:spPr>
          <a:xfrm flipV="1">
            <a:off x="6664059" y="2556680"/>
            <a:ext cx="274463" cy="25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29824E-B015-4062-9D8D-D87A1AA21BD5}"/>
              </a:ext>
            </a:extLst>
          </p:cNvPr>
          <p:cNvCxnSpPr>
            <a:cxnSpLocks/>
          </p:cNvCxnSpPr>
          <p:nvPr/>
        </p:nvCxnSpPr>
        <p:spPr>
          <a:xfrm>
            <a:off x="6664059" y="4277919"/>
            <a:ext cx="274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22DEDC-B3A1-4ACB-9E57-4B8AB1956BBC}"/>
              </a:ext>
            </a:extLst>
          </p:cNvPr>
          <p:cNvCxnSpPr>
            <a:cxnSpLocks/>
          </p:cNvCxnSpPr>
          <p:nvPr/>
        </p:nvCxnSpPr>
        <p:spPr>
          <a:xfrm>
            <a:off x="6645561" y="5599749"/>
            <a:ext cx="292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10390717-11A2-4773-A7AA-59D4F204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32" y="2942887"/>
            <a:ext cx="3455037" cy="2349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1BCB96-9FFF-4CA3-BB76-FC8FFD9D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5" y="1034250"/>
            <a:ext cx="10038762" cy="5697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C94485-3EA4-4B59-95AA-C873CC56716E}"/>
              </a:ext>
            </a:extLst>
          </p:cNvPr>
          <p:cNvSpPr/>
          <p:nvPr/>
        </p:nvSpPr>
        <p:spPr>
          <a:xfrm>
            <a:off x="204415" y="967666"/>
            <a:ext cx="10053566" cy="5890334"/>
          </a:xfrm>
          <a:prstGeom prst="rect">
            <a:avLst/>
          </a:prstGeom>
          <a:solidFill>
            <a:schemeClr val="accent3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Mapping medical record data to T1D Exchange + interactive visuals</a:t>
            </a: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70546-B9FE-122D-B9D0-256D94803AD0}"/>
              </a:ext>
            </a:extLst>
          </p:cNvPr>
          <p:cNvSpPr txBox="1"/>
          <p:nvPr/>
        </p:nvSpPr>
        <p:spPr>
          <a:xfrm>
            <a:off x="473162" y="239406"/>
            <a:ext cx="9516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cs typeface="Calibri"/>
              </a:rPr>
              <a:t>Results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9B5DA-2EB8-40C1-A9DF-95D914DAF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0" y="1089122"/>
            <a:ext cx="10053566" cy="5768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5BA32B-DC82-45C7-8F26-4D5C0C11787B}"/>
              </a:ext>
            </a:extLst>
          </p:cNvPr>
          <p:cNvSpPr/>
          <p:nvPr/>
        </p:nvSpPr>
        <p:spPr>
          <a:xfrm>
            <a:off x="437650" y="1089122"/>
            <a:ext cx="10053566" cy="5768878"/>
          </a:xfrm>
          <a:prstGeom prst="rect">
            <a:avLst/>
          </a:prstGeom>
          <a:solidFill>
            <a:schemeClr val="accent3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 of Six Habits framework from Dr. Lee, University of Michigan</a:t>
            </a:r>
          </a:p>
          <a:p>
            <a:pPr algn="ctr"/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64FC363-6B1C-4DFC-BADF-E1BEAC432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73" y="1200499"/>
            <a:ext cx="10084271" cy="5657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A059F0-DAA8-405A-8AE6-DCDCF1C9BFCD}"/>
              </a:ext>
            </a:extLst>
          </p:cNvPr>
          <p:cNvSpPr/>
          <p:nvPr/>
        </p:nvSpPr>
        <p:spPr>
          <a:xfrm>
            <a:off x="722272" y="1201154"/>
            <a:ext cx="10084271" cy="5657502"/>
          </a:xfrm>
          <a:prstGeom prst="rect">
            <a:avLst/>
          </a:prstGeom>
          <a:solidFill>
            <a:schemeClr val="accent3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 of T1De Dashboard from Dr. Scheinker</a:t>
            </a:r>
            <a:r>
              <a:rPr lang="en-US"/>
              <a:t>, Stanford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3D801-F47A-45CA-A6CD-45398EB62DCA}"/>
              </a:ext>
            </a:extLst>
          </p:cNvPr>
          <p:cNvSpPr txBox="1"/>
          <p:nvPr/>
        </p:nvSpPr>
        <p:spPr>
          <a:xfrm>
            <a:off x="508000" y="1077739"/>
            <a:ext cx="948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mitage Light"/>
              </a:rPr>
              <a:t>D-Data Dock up and running – allows our team to focus on risk prediction, novel risk biomarkers, and population health dashboards</a:t>
            </a:r>
          </a:p>
        </p:txBody>
      </p:sp>
    </p:spTree>
    <p:extLst>
      <p:ext uri="{BB962C8B-B14F-4D97-AF65-F5344CB8AC3E}">
        <p14:creationId xmlns:p14="http://schemas.microsoft.com/office/powerpoint/2010/main" val="33379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670546-B9FE-122D-B9D0-256D94803AD0}"/>
              </a:ext>
            </a:extLst>
          </p:cNvPr>
          <p:cNvSpPr txBox="1"/>
          <p:nvPr/>
        </p:nvSpPr>
        <p:spPr>
          <a:xfrm>
            <a:off x="473162" y="239406"/>
            <a:ext cx="9516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cs typeface="Calibri"/>
              </a:rPr>
              <a:t>Conclusion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02222AF-FF93-43D5-B75A-B5B145FF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20" y="885737"/>
            <a:ext cx="7185214" cy="48858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DD4B9B-3B88-4161-973B-893DCD7D60EA}"/>
              </a:ext>
            </a:extLst>
          </p:cNvPr>
          <p:cNvSpPr/>
          <p:nvPr/>
        </p:nvSpPr>
        <p:spPr>
          <a:xfrm>
            <a:off x="4867564" y="885737"/>
            <a:ext cx="6890327" cy="33906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C4809-EE07-479C-A339-CB5D84233598}"/>
              </a:ext>
            </a:extLst>
          </p:cNvPr>
          <p:cNvSpPr/>
          <p:nvPr/>
        </p:nvSpPr>
        <p:spPr>
          <a:xfrm>
            <a:off x="5985164" y="2087418"/>
            <a:ext cx="2115127" cy="209665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B737B-A55F-4F51-8A33-71F74EF7ADB8}"/>
              </a:ext>
            </a:extLst>
          </p:cNvPr>
          <p:cNvSpPr txBox="1"/>
          <p:nvPr/>
        </p:nvSpPr>
        <p:spPr>
          <a:xfrm>
            <a:off x="166255" y="1089891"/>
            <a:ext cx="4110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The D-Data Dock: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Replicable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Scalable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Ready for adoption at additional  diabetes centers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BEFDE-709D-4A5C-B206-F5D376522274}"/>
              </a:ext>
            </a:extLst>
          </p:cNvPr>
          <p:cNvSpPr txBox="1"/>
          <p:nvPr/>
        </p:nvSpPr>
        <p:spPr>
          <a:xfrm>
            <a:off x="166254" y="3209637"/>
            <a:ext cx="4110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Exploring multiple implementation strategies balancing flexibility and ease of use</a:t>
            </a:r>
          </a:p>
        </p:txBody>
      </p:sp>
    </p:spTree>
    <p:extLst>
      <p:ext uri="{BB962C8B-B14F-4D97-AF65-F5344CB8AC3E}">
        <p14:creationId xmlns:p14="http://schemas.microsoft.com/office/powerpoint/2010/main" val="20592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8C7B4-6A68-479D-848C-3C9DD18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65C399-1FCC-47E6-AFB7-706B5FA28822}"/>
              </a:ext>
            </a:extLst>
          </p:cNvPr>
          <p:cNvGraphicFramePr/>
          <p:nvPr/>
        </p:nvGraphicFramePr>
        <p:xfrm>
          <a:off x="6884164" y="360541"/>
          <a:ext cx="4611766" cy="5977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5766">
                  <a:extLst>
                    <a:ext uri="{9D8B030D-6E8A-4147-A177-3AD203B41FA5}">
                      <a16:colId xmlns:a16="http://schemas.microsoft.com/office/drawing/2014/main" val="7475911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29579710"/>
                    </a:ext>
                  </a:extLst>
                </a:gridCol>
              </a:tblGrid>
              <a:tr h="286640">
                <a:tc>
                  <a:txBody>
                    <a:bodyPr/>
                    <a:lstStyle/>
                    <a:p>
                      <a:r>
                        <a:rPr lang="en-US" sz="1400" dirty="0"/>
                        <a:t>Role</a:t>
                      </a:r>
                    </a:p>
                  </a:txBody>
                  <a:tcPr marL="70678" marR="70678" marT="35339" marB="35339"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70678" marR="70678" marT="35339" marB="35339">
                    <a:solidFill>
                      <a:srgbClr val="005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86611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Executive Lead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Mark Clements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330690508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 dirty="0"/>
                        <a:t>Project Coordinator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Emily </a:t>
                      </a:r>
                      <a:r>
                        <a:rPr lang="en-US" sz="1400" err="1"/>
                        <a:t>DeWit</a:t>
                      </a:r>
                      <a:endParaRPr lang="en-US" sz="1400"/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4288033096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Diabetes Educator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Katie Noland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423372189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Project Assistant 1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Britaney Spartz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001716950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Project Assistant 2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Jude E/An Hoang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66759895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QI Clinical Champion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Ryan McDonough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617806066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Psych Grad </a:t>
                      </a:r>
                      <a:r>
                        <a:rPr lang="en-US" sz="1400" err="1"/>
                        <a:t>Resrch</a:t>
                      </a:r>
                      <a:r>
                        <a:rPr lang="en-US" sz="1400"/>
                        <a:t> Asst 1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Alex Monzon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620990243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Data Scientist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Brent Lockee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405350662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Data Scientist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Mitchell Barnes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12772762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Data Scientist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Craig Vandervelden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313862180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Statistician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David Williams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407968626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Data Science Advisor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Mark Hoffman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806184153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Bioethics Lead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Brian Carter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92771739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Formative Research Lead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Emily Hurley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29343599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Innovation Advisor 1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Krista Nelson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2517220860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Innovation Advisor 2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Sallie Guezuraga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82166767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Senior Software Architect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Kevin Power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2135957622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Software Architect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Harpreet Gill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2562402381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Advisory Committee Chair</a:t>
                      </a:r>
                    </a:p>
                  </a:txBody>
                  <a:tcPr marL="63371" marR="63371" marT="31685" marB="3168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Sanjeev Mehta, Joslin</a:t>
                      </a:r>
                    </a:p>
                  </a:txBody>
                  <a:tcPr marL="63371" marR="63371" marT="31685" marB="31685"/>
                </a:tc>
                <a:extLst>
                  <a:ext uri="{0D108BD9-81ED-4DB2-BD59-A6C34878D82A}">
                    <a16:rowId xmlns:a16="http://schemas.microsoft.com/office/drawing/2014/main" val="3574488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Director, Intervention Dev.</a:t>
                      </a:r>
                    </a:p>
                  </a:txBody>
                  <a:tcPr marL="63371" marR="63371" marT="31685" marB="3168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Susana Patton, Nemours</a:t>
                      </a:r>
                    </a:p>
                  </a:txBody>
                  <a:tcPr marL="63371" marR="63371" marT="31685" marB="31685"/>
                </a:tc>
                <a:extLst>
                  <a:ext uri="{0D108BD9-81ED-4DB2-BD59-A6C34878D82A}">
                    <a16:rowId xmlns:a16="http://schemas.microsoft.com/office/drawing/2014/main" val="2298980136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54B148-C481-4D20-9B0E-CBDC04C6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757" y="4723569"/>
            <a:ext cx="1907343" cy="769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C85DEE-BACC-4EBA-A8F7-C6D64AB54C91}"/>
              </a:ext>
            </a:extLst>
          </p:cNvPr>
          <p:cNvGrpSpPr/>
          <p:nvPr/>
        </p:nvGrpSpPr>
        <p:grpSpPr>
          <a:xfrm>
            <a:off x="3001952" y="4394033"/>
            <a:ext cx="3091645" cy="1428512"/>
            <a:chOff x="378979" y="4371051"/>
            <a:chExt cx="3091645" cy="14285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2E8A1E-EFD6-4ECC-B937-5D532A68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79" y="4371051"/>
              <a:ext cx="3091644" cy="7372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D18E17-DFE7-48F4-8DE8-40A7C6F8A17B}"/>
                </a:ext>
              </a:extLst>
            </p:cNvPr>
            <p:cNvSpPr txBox="1"/>
            <p:nvPr/>
          </p:nvSpPr>
          <p:spPr>
            <a:xfrm>
              <a:off x="378980" y="5430231"/>
              <a:ext cx="3091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www.risingT1De.org</a:t>
              </a:r>
              <a:endParaRPr lang="en-US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D5ABC5A-5351-4FFD-A0AE-85F8167C482B}"/>
              </a:ext>
            </a:extLst>
          </p:cNvPr>
          <p:cNvSpPr txBox="1"/>
          <p:nvPr/>
        </p:nvSpPr>
        <p:spPr>
          <a:xfrm>
            <a:off x="696757" y="36054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5CB9"/>
                </a:solidFill>
              </a:rPr>
              <a:t>Acknowledgements</a:t>
            </a:r>
          </a:p>
        </p:txBody>
      </p:sp>
      <p:pic>
        <p:nvPicPr>
          <p:cNvPr id="1026" name="Picture 2" descr="Children's Mercy Kansas City's New Research Building Opens, Accelerates  Discovery of Cures + Transforming Pediatric Care | Medical Construction and  Design DD Medical Construction and Design">
            <a:extLst>
              <a:ext uri="{FF2B5EF4-FFF2-40B4-BE49-F238E27FC236}">
                <a16:creationId xmlns:a16="http://schemas.microsoft.com/office/drawing/2014/main" id="{FCEF09C5-D42F-4285-ACB9-2377C6535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5" b="12859"/>
          <a:stretch/>
        </p:blipFill>
        <p:spPr bwMode="auto">
          <a:xfrm>
            <a:off x="752423" y="1319277"/>
            <a:ext cx="5341174" cy="2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9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sky, person, blue, posing&#10;&#10;Description automatically generated">
            <a:extLst>
              <a:ext uri="{FF2B5EF4-FFF2-40B4-BE49-F238E27FC236}">
                <a16:creationId xmlns:a16="http://schemas.microsoft.com/office/drawing/2014/main" id="{DDD52076-1196-2044-93A0-7FF3D748B1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3" t="5241" b="29643"/>
          <a:stretch/>
        </p:blipFill>
        <p:spPr>
          <a:xfrm>
            <a:off x="0" y="-3290"/>
            <a:ext cx="10429875" cy="6861289"/>
          </a:xfr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EE1AC17-DEB9-4A4C-8EF9-02CDF92D7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419" y="767703"/>
            <a:ext cx="3692236" cy="880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B14C0-9A13-5044-9E8D-A290179F856D}"/>
              </a:ext>
            </a:extLst>
          </p:cNvPr>
          <p:cNvSpPr txBox="1"/>
          <p:nvPr/>
        </p:nvSpPr>
        <p:spPr>
          <a:xfrm>
            <a:off x="7315792" y="6319568"/>
            <a:ext cx="3879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mitage Light" pitchFamily="2" charset="0"/>
              </a:rPr>
              <a:t>COPYRIGHT© 2021 RISING T1DE ALLIANCE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908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3031-8D19-4376-A78F-1B0B0D65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Improving T1D Outcomes with population-health dashboards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49A0E-C2ED-4803-A227-FC974EDC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dirty="0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4AF7B-CE69-4E2E-BABE-61C331D04889}"/>
              </a:ext>
            </a:extLst>
          </p:cNvPr>
          <p:cNvSpPr txBox="1"/>
          <p:nvPr/>
        </p:nvSpPr>
        <p:spPr>
          <a:xfrm>
            <a:off x="603584" y="2451674"/>
            <a:ext cx="4612105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5CB9"/>
                </a:solidFill>
                <a:latin typeface="+mn-lt"/>
              </a:rPr>
              <a:t>Stanford’s Tide dashboard: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5CB9"/>
                </a:solidFill>
                <a:latin typeface="+mn-lt"/>
              </a:rPr>
              <a:t>Algorithm-enabled, population-level health dashboards for T1D patients was associated with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CB9"/>
                </a:solidFill>
              </a:rPr>
              <a:t>I</a:t>
            </a:r>
            <a:r>
              <a:rPr lang="en-US" sz="2000" dirty="0">
                <a:solidFill>
                  <a:srgbClr val="005CB9"/>
                </a:solidFill>
                <a:latin typeface="+mn-lt"/>
              </a:rPr>
              <a:t>mproved time in range (TIR)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CB9"/>
                </a:solidFill>
                <a:latin typeface="+mn-lt"/>
              </a:rPr>
              <a:t>Reduced provider time spent per patient, leading to increased clinic capacity</a:t>
            </a:r>
            <a:endParaRPr lang="en-US" sz="2000" dirty="0">
              <a:solidFill>
                <a:srgbClr val="005CB9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95CC0C-0D5D-4C09-8D20-EC4AC7C87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b="52134"/>
          <a:stretch/>
        </p:blipFill>
        <p:spPr bwMode="auto">
          <a:xfrm>
            <a:off x="5215689" y="1874158"/>
            <a:ext cx="6976311" cy="35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97D9E-11FE-48AE-8733-D47D12564B2B}"/>
              </a:ext>
            </a:extLst>
          </p:cNvPr>
          <p:cNvSpPr txBox="1"/>
          <p:nvPr/>
        </p:nvSpPr>
        <p:spPr>
          <a:xfrm>
            <a:off x="0" y="5963205"/>
            <a:ext cx="5346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+mj-lt"/>
              </a:rPr>
              <a:t>D. </a:t>
            </a:r>
            <a:r>
              <a:rPr lang="en-US" sz="1200" b="0" i="0" dirty="0" err="1">
                <a:effectLst/>
                <a:latin typeface="+mj-lt"/>
              </a:rPr>
              <a:t>Scheinker</a:t>
            </a:r>
            <a:r>
              <a:rPr lang="en-US" sz="1200" b="0" i="0" dirty="0">
                <a:effectLst/>
                <a:latin typeface="+mj-lt"/>
              </a:rPr>
              <a:t> et al., </a:t>
            </a:r>
            <a:r>
              <a:rPr lang="en-US" sz="1200" b="0" i="1" dirty="0">
                <a:effectLst/>
                <a:latin typeface="+mj-lt"/>
              </a:rPr>
              <a:t>JMIR Diabetes,</a:t>
            </a:r>
            <a:r>
              <a:rPr lang="en-US" sz="1200" b="0" i="0" dirty="0">
                <a:effectLst/>
                <a:latin typeface="+mj-lt"/>
              </a:rPr>
              <a:t> </a:t>
            </a:r>
            <a:r>
              <a:rPr lang="en-US" sz="1200" b="1" i="0" dirty="0">
                <a:effectLst/>
                <a:latin typeface="+mj-lt"/>
              </a:rPr>
              <a:t>2022</a:t>
            </a:r>
            <a:r>
              <a:rPr lang="en-US" sz="1200" i="0" dirty="0">
                <a:effectLst/>
                <a:latin typeface="+mj-lt"/>
              </a:rPr>
              <a:t>; 7(2)</a:t>
            </a:r>
            <a:r>
              <a:rPr lang="en-US" sz="1200" b="0" i="0" dirty="0">
                <a:effectLst/>
                <a:latin typeface="+mj-lt"/>
              </a:rPr>
              <a:t>:e27284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25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10562"/>
            <a:ext cx="12192000" cy="1943735"/>
            <a:chOff x="0" y="3910562"/>
            <a:chExt cx="12192000" cy="1943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10562"/>
              <a:ext cx="12191999" cy="19431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18204"/>
              <a:ext cx="12192000" cy="1887220"/>
            </a:xfrm>
            <a:custGeom>
              <a:avLst/>
              <a:gdLst/>
              <a:ahLst/>
              <a:cxnLst/>
              <a:rect l="l" t="t" r="r" b="b"/>
              <a:pathLst>
                <a:path w="12192000" h="1887220">
                  <a:moveTo>
                    <a:pt x="12192000" y="0"/>
                  </a:moveTo>
                  <a:lnTo>
                    <a:pt x="0" y="0"/>
                  </a:lnTo>
                  <a:lnTo>
                    <a:pt x="0" y="1886712"/>
                  </a:lnTo>
                  <a:lnTo>
                    <a:pt x="12192000" y="18867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71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918" y="1668221"/>
            <a:ext cx="11613515" cy="2129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62560" algn="ctr">
              <a:lnSpc>
                <a:spcPct val="100000"/>
              </a:lnSpc>
              <a:spcBef>
                <a:spcPts val="95"/>
              </a:spcBef>
            </a:pP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4600" dirty="0">
                <a:solidFill>
                  <a:srgbClr val="000000"/>
                </a:solidFill>
                <a:latin typeface="Arial"/>
                <a:cs typeface="Arial"/>
              </a:rPr>
              <a:t> Role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6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Certified</a:t>
            </a:r>
            <a:r>
              <a:rPr sz="46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Diabetes</a:t>
            </a:r>
            <a:r>
              <a:rPr sz="4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46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4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  <a:r>
              <a:rPr sz="4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Specialists</a:t>
            </a:r>
            <a:r>
              <a:rPr sz="46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4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4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Development </a:t>
            </a:r>
            <a:r>
              <a:rPr sz="4600" spc="-1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4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4T</a:t>
            </a:r>
            <a:r>
              <a:rPr sz="4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000000"/>
                </a:solidFill>
                <a:latin typeface="Arial"/>
                <a:cs typeface="Arial"/>
              </a:rPr>
              <a:t>Program: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0428" y="5971032"/>
            <a:ext cx="2442972" cy="6781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0420" y="4250182"/>
            <a:ext cx="11501755" cy="1280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J.</a:t>
            </a:r>
            <a:r>
              <a:rPr sz="1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Leverenz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B.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Leverenz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P.</a:t>
            </a:r>
            <a:r>
              <a:rPr sz="16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Sagan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A.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Martinez-Singh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B.</a:t>
            </a:r>
            <a:r>
              <a:rPr sz="1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Conrad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A.</a:t>
            </a:r>
            <a:r>
              <a:rPr sz="1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Chmielewki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J.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Senaldi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N.</a:t>
            </a:r>
            <a:r>
              <a:rPr sz="16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Alramahi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L.</a:t>
            </a:r>
            <a:r>
              <a:rPr sz="16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Heckard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600">
              <a:latin typeface="Arial MT"/>
              <a:cs typeface="Arial MT"/>
            </a:endParaRPr>
          </a:p>
          <a:p>
            <a:pPr marL="30149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D.</a:t>
            </a:r>
            <a:r>
              <a:rPr sz="1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Mitchell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spc="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D.</a:t>
            </a:r>
            <a:r>
              <a:rPr sz="1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Scheinker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 P.</a:t>
            </a:r>
            <a:r>
              <a:rPr sz="1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Prahalad</a:t>
            </a:r>
            <a:r>
              <a:rPr sz="1575" spc="-7" baseline="26455" dirty="0">
                <a:solidFill>
                  <a:srgbClr val="FFFFFF"/>
                </a:solidFill>
                <a:latin typeface="Arial MT"/>
                <a:cs typeface="Arial MT"/>
              </a:rPr>
              <a:t>,1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David M.</a:t>
            </a:r>
            <a:r>
              <a:rPr sz="16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Maahs</a:t>
            </a:r>
            <a:r>
              <a:rPr sz="1575" baseline="26455" dirty="0">
                <a:solidFill>
                  <a:srgbClr val="FFFFFF"/>
                </a:solidFill>
                <a:latin typeface="Arial MT"/>
                <a:cs typeface="Arial MT"/>
              </a:rPr>
              <a:t>1,4</a:t>
            </a:r>
            <a:endParaRPr sz="1575" baseline="26455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Children's,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Pediatric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Department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Endocrinology,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Stanford,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CA,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U.S.;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University,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Division</a:t>
            </a:r>
            <a:r>
              <a:rPr sz="11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Pediatric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Endocrinology,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Stanford,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CA,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U.S., 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Department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endParaRPr sz="1100">
              <a:latin typeface="Arial MT"/>
              <a:cs typeface="Arial MT"/>
            </a:endParaRPr>
          </a:p>
          <a:p>
            <a:pPr marR="32384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Science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Engineering,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Stanford,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CA,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University,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Stanford,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CA,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U.S., </a:t>
            </a:r>
            <a:r>
              <a:rPr sz="1050" baseline="27777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Diabetes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Research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Center,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Stanford,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CA,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U.S.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1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information: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4"/>
              </a:rPr>
              <a:t>jleverenz@stanfordchildrens.org</a:t>
            </a:r>
            <a:endParaRPr sz="11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03289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0"/>
            <a:ext cx="5130137" cy="3310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2835" y="460628"/>
            <a:ext cx="6021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Presenter</a:t>
            </a:r>
            <a:r>
              <a:rPr sz="4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Introduction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8440" y="1362202"/>
            <a:ext cx="513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F1D1E"/>
                </a:solidFill>
                <a:latin typeface="Arial"/>
                <a:cs typeface="Arial"/>
              </a:rPr>
              <a:t>Jeannine</a:t>
            </a:r>
            <a:r>
              <a:rPr sz="2400" b="1" spc="-10" dirty="0">
                <a:solidFill>
                  <a:srgbClr val="8F1D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F1D1E"/>
                </a:solidFill>
                <a:latin typeface="Arial"/>
                <a:cs typeface="Arial"/>
              </a:rPr>
              <a:t>Leverenz</a:t>
            </a:r>
            <a:r>
              <a:rPr sz="2400" b="1" dirty="0">
                <a:solidFill>
                  <a:srgbClr val="8F1D1E"/>
                </a:solidFill>
                <a:latin typeface="Arial"/>
                <a:cs typeface="Arial"/>
              </a:rPr>
              <a:t> MS,</a:t>
            </a:r>
            <a:r>
              <a:rPr sz="2400" b="1" spc="-25" dirty="0">
                <a:solidFill>
                  <a:srgbClr val="8F1D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F1D1E"/>
                </a:solidFill>
                <a:latin typeface="Arial"/>
                <a:cs typeface="Arial"/>
              </a:rPr>
              <a:t>RN,</a:t>
            </a:r>
            <a:r>
              <a:rPr sz="2400" b="1" dirty="0">
                <a:solidFill>
                  <a:srgbClr val="8F1D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F1D1E"/>
                </a:solidFill>
                <a:latin typeface="Arial"/>
                <a:cs typeface="Arial"/>
              </a:rPr>
              <a:t>CDCES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0790" y="2678633"/>
            <a:ext cx="309054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8F1D1E"/>
                </a:solidFill>
                <a:uFill>
                  <a:solidFill>
                    <a:srgbClr val="8F1D1E"/>
                  </a:solidFill>
                </a:uFill>
                <a:latin typeface="Arial"/>
                <a:cs typeface="Arial"/>
              </a:rPr>
              <a:t>Speaker’s</a:t>
            </a:r>
            <a:r>
              <a:rPr sz="2400" b="1" u="heavy" spc="-55" dirty="0">
                <a:solidFill>
                  <a:srgbClr val="8F1D1E"/>
                </a:solidFill>
                <a:uFill>
                  <a:solidFill>
                    <a:srgbClr val="8F1D1E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8F1D1E"/>
                </a:solidFill>
                <a:uFill>
                  <a:solidFill>
                    <a:srgbClr val="8F1D1E"/>
                  </a:solidFill>
                </a:uFill>
                <a:latin typeface="Arial"/>
                <a:cs typeface="Arial"/>
              </a:rPr>
              <a:t>Honoraria: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None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2400" b="1" u="heavy" spc="-5" dirty="0">
                <a:solidFill>
                  <a:srgbClr val="8F1D1E"/>
                </a:solidFill>
                <a:uFill>
                  <a:solidFill>
                    <a:srgbClr val="8F1D1E"/>
                  </a:solidFill>
                </a:uFill>
                <a:latin typeface="Arial"/>
                <a:cs typeface="Arial"/>
              </a:rPr>
              <a:t>Disclosures: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None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5343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435" y="1639570"/>
            <a:ext cx="112039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100"/>
              </a:spcBef>
              <a:buChar char="-"/>
              <a:tabLst>
                <a:tab pos="253365" algn="l"/>
                <a:tab pos="254000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4T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Program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(Teamwork,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Targets,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Technology,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Tight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control)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at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Stanford </a:t>
            </a:r>
            <a:r>
              <a:rPr sz="2400" spc="-5" dirty="0">
                <a:latin typeface="Arial MT"/>
                <a:cs typeface="Arial MT"/>
              </a:rPr>
              <a:t>Children's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aimed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intensify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new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onset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 </a:t>
            </a:r>
            <a:r>
              <a:rPr sz="2400" spc="-5" dirty="0">
                <a:latin typeface="Arial MT"/>
                <a:cs typeface="Arial MT"/>
              </a:rPr>
              <a:t>1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diabetes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(T1D)</a:t>
            </a:r>
            <a:r>
              <a:rPr sz="2400" spc="-5" dirty="0">
                <a:latin typeface="Arial MT"/>
                <a:cs typeface="Arial MT"/>
              </a:rPr>
              <a:t> education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-"/>
            </a:pPr>
            <a:endParaRPr sz="2500">
              <a:latin typeface="Arial MT"/>
              <a:cs typeface="Arial MT"/>
            </a:endParaRPr>
          </a:p>
          <a:p>
            <a:pPr marL="12700" marR="483234">
              <a:lnSpc>
                <a:spcPct val="100000"/>
              </a:lnSpc>
              <a:buChar char="-"/>
              <a:tabLst>
                <a:tab pos="283845" algn="l"/>
                <a:tab pos="284480" algn="l"/>
              </a:tabLst>
            </a:pPr>
            <a:r>
              <a:rPr sz="2400" dirty="0">
                <a:latin typeface="Arial MT"/>
                <a:cs typeface="Arial MT"/>
              </a:rPr>
              <a:t>In the </a:t>
            </a:r>
            <a:r>
              <a:rPr sz="2400" spc="-5" dirty="0">
                <a:latin typeface="Arial MT"/>
                <a:cs typeface="Arial MT"/>
              </a:rPr>
              <a:t>Pilot </a:t>
            </a:r>
            <a:r>
              <a:rPr sz="2400" dirty="0">
                <a:latin typeface="Arial MT"/>
                <a:cs typeface="Arial MT"/>
              </a:rPr>
              <a:t>4T Study, </a:t>
            </a:r>
            <a:r>
              <a:rPr sz="2400" b="1" spc="-5" dirty="0">
                <a:latin typeface="Arial"/>
                <a:cs typeface="Arial"/>
              </a:rPr>
              <a:t>HbA1c improved </a:t>
            </a:r>
            <a:r>
              <a:rPr sz="2400" b="1" dirty="0">
                <a:latin typeface="Arial"/>
                <a:cs typeface="Arial"/>
              </a:rPr>
              <a:t>by 0.5% at 12-months </a:t>
            </a:r>
            <a:r>
              <a:rPr sz="2400" spc="-5" dirty="0">
                <a:latin typeface="Arial MT"/>
                <a:cs typeface="Arial MT"/>
              </a:rPr>
              <a:t>compared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historic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controls.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Certified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diabetes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care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education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specialists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(CDCES)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were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key to the </a:t>
            </a:r>
            <a:r>
              <a:rPr sz="2400" spc="-5" dirty="0">
                <a:latin typeface="Arial MT"/>
                <a:cs typeface="Arial MT"/>
              </a:rPr>
              <a:t>development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implementation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program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653" y="468502"/>
            <a:ext cx="2611005" cy="4296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594" y="4850257"/>
            <a:ext cx="3676637" cy="4351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435" y="5742228"/>
            <a:ext cx="110058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Our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describe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role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CDCES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development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implementation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 the </a:t>
            </a:r>
            <a:r>
              <a:rPr sz="2400" spc="-5" dirty="0">
                <a:latin typeface="Arial MT"/>
                <a:cs typeface="Arial MT"/>
              </a:rPr>
              <a:t>4T</a:t>
            </a:r>
            <a:r>
              <a:rPr sz="2400" dirty="0">
                <a:latin typeface="Arial MT"/>
                <a:cs typeface="Arial MT"/>
              </a:rPr>
              <a:t> Program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</a:t>
            </a:r>
            <a:r>
              <a:rPr sz="2400" dirty="0">
                <a:latin typeface="Arial MT"/>
                <a:cs typeface="Arial MT"/>
              </a:rPr>
              <a:t> Stanford </a:t>
            </a:r>
            <a:r>
              <a:rPr sz="2400" spc="-10" dirty="0">
                <a:latin typeface="Arial MT"/>
                <a:cs typeface="Arial MT"/>
              </a:rPr>
              <a:t>Children’s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Diabetes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Clinic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700" y="1002167"/>
            <a:ext cx="11052810" cy="193040"/>
            <a:chOff x="-12700" y="1002167"/>
            <a:chExt cx="11052810" cy="1930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02167"/>
              <a:ext cx="11039881" cy="851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026415"/>
              <a:ext cx="11010265" cy="1905"/>
            </a:xfrm>
            <a:custGeom>
              <a:avLst/>
              <a:gdLst/>
              <a:ahLst/>
              <a:cxnLst/>
              <a:rect l="l" t="t" r="r" b="b"/>
              <a:pathLst>
                <a:path w="11010265" h="1905">
                  <a:moveTo>
                    <a:pt x="0" y="0"/>
                  </a:moveTo>
                  <a:lnTo>
                    <a:pt x="11010138" y="1522"/>
                  </a:lnTo>
                </a:path>
              </a:pathLst>
            </a:custGeom>
            <a:ln w="25400">
              <a:solidFill>
                <a:srgbClr val="771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01227"/>
              <a:ext cx="4837244" cy="851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125477"/>
              <a:ext cx="4807585" cy="1905"/>
            </a:xfrm>
            <a:custGeom>
              <a:avLst/>
              <a:gdLst/>
              <a:ahLst/>
              <a:cxnLst/>
              <a:rect l="l" t="t" r="r" b="b"/>
              <a:pathLst>
                <a:path w="4807585" h="1905">
                  <a:moveTo>
                    <a:pt x="0" y="0"/>
                  </a:moveTo>
                  <a:lnTo>
                    <a:pt x="4807458" y="15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7071" y="1092708"/>
              <a:ext cx="1488948" cy="1022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07458" y="1125474"/>
              <a:ext cx="1400810" cy="1905"/>
            </a:xfrm>
            <a:custGeom>
              <a:avLst/>
              <a:gdLst/>
              <a:ahLst/>
              <a:cxnLst/>
              <a:rect l="l" t="t" r="r" b="b"/>
              <a:pathLst>
                <a:path w="1400810" h="1905">
                  <a:moveTo>
                    <a:pt x="0" y="0"/>
                  </a:moveTo>
                  <a:lnTo>
                    <a:pt x="1400555" y="1524"/>
                  </a:lnTo>
                </a:path>
              </a:pathLst>
            </a:custGeom>
            <a:ln w="25400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-12700" y="5383667"/>
            <a:ext cx="11052810" cy="193040"/>
            <a:chOff x="-12700" y="5383667"/>
            <a:chExt cx="11052810" cy="1930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83667"/>
              <a:ext cx="11039881" cy="851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5407915"/>
              <a:ext cx="11010265" cy="1905"/>
            </a:xfrm>
            <a:custGeom>
              <a:avLst/>
              <a:gdLst/>
              <a:ahLst/>
              <a:cxnLst/>
              <a:rect l="l" t="t" r="r" b="b"/>
              <a:pathLst>
                <a:path w="11010265" h="1904">
                  <a:moveTo>
                    <a:pt x="0" y="0"/>
                  </a:moveTo>
                  <a:lnTo>
                    <a:pt x="11010138" y="1522"/>
                  </a:lnTo>
                </a:path>
              </a:pathLst>
            </a:custGeom>
            <a:ln w="25400">
              <a:solidFill>
                <a:srgbClr val="771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82727"/>
              <a:ext cx="4837244" cy="851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5506977"/>
              <a:ext cx="4807585" cy="1905"/>
            </a:xfrm>
            <a:custGeom>
              <a:avLst/>
              <a:gdLst/>
              <a:ahLst/>
              <a:cxnLst/>
              <a:rect l="l" t="t" r="r" b="b"/>
              <a:pathLst>
                <a:path w="4807585" h="1904">
                  <a:moveTo>
                    <a:pt x="0" y="0"/>
                  </a:moveTo>
                  <a:lnTo>
                    <a:pt x="4807458" y="15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7071" y="5474207"/>
              <a:ext cx="1488948" cy="1022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07458" y="5506973"/>
              <a:ext cx="1400810" cy="1905"/>
            </a:xfrm>
            <a:custGeom>
              <a:avLst/>
              <a:gdLst/>
              <a:ahLst/>
              <a:cxnLst/>
              <a:rect l="l" t="t" r="r" b="b"/>
              <a:pathLst>
                <a:path w="1400810" h="1904">
                  <a:moveTo>
                    <a:pt x="0" y="0"/>
                  </a:moveTo>
                  <a:lnTo>
                    <a:pt x="1400555" y="1523"/>
                  </a:lnTo>
                </a:path>
              </a:pathLst>
            </a:custGeom>
            <a:ln w="25400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095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2883" y="489712"/>
            <a:ext cx="2172970" cy="3752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9681" y="1567688"/>
            <a:ext cx="1116711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784">
              <a:lnSpc>
                <a:spcPct val="100000"/>
              </a:lnSpc>
              <a:spcBef>
                <a:spcPts val="100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 MT"/>
                <a:cs typeface="Arial MT"/>
              </a:rPr>
              <a:t>Youth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new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onset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T1D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start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continuous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glucose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monitoring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(CGM)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first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month</a:t>
            </a:r>
            <a:r>
              <a:rPr sz="2400" dirty="0">
                <a:latin typeface="Arial MT"/>
                <a:cs typeface="Arial MT"/>
              </a:rPr>
              <a:t> 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T1D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diagnosis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CDCES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review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CGM </a:t>
            </a:r>
            <a:r>
              <a:rPr sz="2400" spc="-5" dirty="0">
                <a:latin typeface="Arial MT"/>
                <a:cs typeface="Arial MT"/>
              </a:rPr>
              <a:t>data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weekly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-"/>
            </a:pPr>
            <a:endParaRPr sz="2500">
              <a:latin typeface="Arial MT"/>
              <a:cs typeface="Arial MT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 MT"/>
                <a:cs typeface="Arial MT"/>
              </a:rPr>
              <a:t>CDCES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(n=10)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send</a:t>
            </a:r>
            <a:r>
              <a:rPr sz="2400" spc="-5" dirty="0">
                <a:latin typeface="Arial MT"/>
                <a:cs typeface="Arial MT"/>
              </a:rPr>
              <a:t> family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secure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electronic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health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record-based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messaging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education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dose adjustments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Font typeface="Arial MT"/>
              <a:buChar char="-"/>
              <a:tabLst>
                <a:tab pos="198755" algn="l"/>
              </a:tabLst>
            </a:pPr>
            <a:r>
              <a:rPr sz="2400" b="1" dirty="0">
                <a:latin typeface="Arial"/>
                <a:cs typeface="Arial"/>
              </a:rPr>
              <a:t>Plan,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Study,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(PDSA)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cycles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utilized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determine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best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workflow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CDCES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handouts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families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-"/>
            </a:pPr>
            <a:endParaRPr sz="2500">
              <a:latin typeface="Arial MT"/>
              <a:cs typeface="Arial MT"/>
            </a:endParaRPr>
          </a:p>
          <a:p>
            <a:pPr marL="12700" marR="432434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 MT"/>
                <a:cs typeface="Arial MT"/>
              </a:rPr>
              <a:t>All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CDCES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received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email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link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anonymous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6-question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RedCap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survey</a:t>
            </a:r>
            <a:r>
              <a:rPr sz="2400" dirty="0">
                <a:latin typeface="Arial MT"/>
                <a:cs typeface="Arial MT"/>
              </a:rPr>
              <a:t> to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assess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their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experiences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families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develop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scalable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</a:t>
            </a:r>
            <a:r>
              <a:rPr sz="2400" dirty="0">
                <a:latin typeface="Arial MT"/>
                <a:cs typeface="Arial MT"/>
              </a:rPr>
              <a:t> for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CGM </a:t>
            </a:r>
            <a:r>
              <a:rPr sz="2400" spc="-5" dirty="0">
                <a:latin typeface="Arial MT"/>
                <a:cs typeface="Arial MT"/>
              </a:rPr>
              <a:t>review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4589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445" y="692023"/>
            <a:ext cx="6863587" cy="521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76729" y="1651761"/>
            <a:ext cx="35706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Table 1:</a:t>
            </a:r>
            <a:r>
              <a:rPr sz="1800" spc="-5" dirty="0">
                <a:latin typeface="Arial MT"/>
                <a:cs typeface="Arial MT"/>
              </a:rPr>
              <a:t> Participant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Characteristics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6879" y="2099310"/>
          <a:ext cx="4155439" cy="3651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6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Participants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17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(n=135)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1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Age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TID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diagnosis,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median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(Q1-Q3),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years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9.7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(6.8,12.7)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Sex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(M/F)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=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71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=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64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Insurance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Type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77%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Private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/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42925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23%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Public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English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117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(86.7%)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Spanish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18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(13.3%)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842">
                <a:tc>
                  <a:txBody>
                    <a:bodyPr/>
                    <a:lstStyle/>
                    <a:p>
                      <a:pPr marL="90805" marR="5721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HbA1c (%) at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T1D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Diagnosis,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mean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(SD)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12.2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(2.1)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89650" y="2093467"/>
          <a:ext cx="4115434" cy="3175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171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(n=135)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1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78">
                <a:tc>
                  <a:txBody>
                    <a:bodyPr/>
                    <a:lstStyle/>
                    <a:p>
                      <a:pPr marL="92075" marR="406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ispanic 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White,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(37%)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15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Hispanic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25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(18.5%)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19">
                <a:tc>
                  <a:txBody>
                    <a:bodyPr/>
                    <a:lstStyle/>
                    <a:p>
                      <a:pPr marL="92075" marR="320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Asian/Pacific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Islander,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17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(12.6%)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9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Other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11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(8.1%)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Unknown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C0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32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(23.7%)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9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565" y="446277"/>
            <a:ext cx="3460927" cy="3237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82236" y="446277"/>
            <a:ext cx="2937510" cy="342265"/>
            <a:chOff x="4182236" y="446277"/>
            <a:chExt cx="2937510" cy="3422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9381" y="446277"/>
              <a:ext cx="2919984" cy="2706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83760" y="748918"/>
              <a:ext cx="2933700" cy="38100"/>
            </a:xfrm>
            <a:custGeom>
              <a:avLst/>
              <a:gdLst/>
              <a:ahLst/>
              <a:cxnLst/>
              <a:rect l="l" t="t" r="r" b="b"/>
              <a:pathLst>
                <a:path w="2933700" h="38100">
                  <a:moveTo>
                    <a:pt x="2933699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933699" y="38100"/>
                  </a:lnTo>
                  <a:lnTo>
                    <a:pt x="2933699" y="0"/>
                  </a:lnTo>
                  <a:close/>
                </a:path>
              </a:pathLst>
            </a:custGeom>
            <a:solidFill>
              <a:srgbClr val="771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3760" y="748918"/>
              <a:ext cx="2933700" cy="38100"/>
            </a:xfrm>
            <a:custGeom>
              <a:avLst/>
              <a:gdLst/>
              <a:ahLst/>
              <a:cxnLst/>
              <a:rect l="l" t="t" r="r" b="b"/>
              <a:pathLst>
                <a:path w="2933700" h="38100">
                  <a:moveTo>
                    <a:pt x="0" y="0"/>
                  </a:moveTo>
                  <a:lnTo>
                    <a:pt x="1466850" y="0"/>
                  </a:lnTo>
                  <a:lnTo>
                    <a:pt x="2933699" y="0"/>
                  </a:lnTo>
                  <a:lnTo>
                    <a:pt x="2933699" y="38100"/>
                  </a:lnTo>
                  <a:lnTo>
                    <a:pt x="14668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0998" y="446277"/>
            <a:ext cx="4430141" cy="3420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642" y="880617"/>
            <a:ext cx="10726254" cy="3420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9681" y="1712721"/>
            <a:ext cx="1116711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Char char="-"/>
              <a:tabLst>
                <a:tab pos="253365" algn="l"/>
                <a:tab pos="254000" algn="l"/>
              </a:tabLst>
            </a:pPr>
            <a:r>
              <a:rPr sz="2400" spc="-5" dirty="0">
                <a:latin typeface="Arial MT"/>
                <a:cs typeface="Arial MT"/>
              </a:rPr>
              <a:t>During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4T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pilot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study,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total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135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youth were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started </a:t>
            </a:r>
            <a:r>
              <a:rPr sz="2400" spc="-10" dirty="0">
                <a:latin typeface="Arial MT"/>
                <a:cs typeface="Arial MT"/>
              </a:rPr>
              <a:t>on</a:t>
            </a:r>
            <a:r>
              <a:rPr sz="2400" dirty="0">
                <a:latin typeface="Arial MT"/>
                <a:cs typeface="Arial MT"/>
              </a:rPr>
              <a:t> CGM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-"/>
            </a:pPr>
            <a:endParaRPr sz="2500">
              <a:latin typeface="Arial MT"/>
              <a:cs typeface="Arial MT"/>
            </a:endParaRPr>
          </a:p>
          <a:p>
            <a:pPr marL="253365" indent="-241300">
              <a:lnSpc>
                <a:spcPct val="100000"/>
              </a:lnSpc>
              <a:buChar char="-"/>
              <a:tabLst>
                <a:tab pos="253365" algn="l"/>
                <a:tab pos="254000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team</a:t>
            </a:r>
            <a:r>
              <a:rPr sz="2400" spc="-5" dirty="0">
                <a:latin typeface="Arial MT"/>
                <a:cs typeface="Arial MT"/>
              </a:rPr>
              <a:t> developed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workflow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CGM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initiation,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follow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up,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education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endParaRPr sz="2400">
              <a:latin typeface="Arial MT"/>
              <a:cs typeface="Arial MT"/>
            </a:endParaRPr>
          </a:p>
          <a:p>
            <a:pPr marL="253365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well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 handouts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patients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253365" marR="5080" indent="-241300">
              <a:lnSpc>
                <a:spcPct val="100000"/>
              </a:lnSpc>
              <a:buChar char="-"/>
              <a:tabLst>
                <a:tab pos="253365" algn="l"/>
                <a:tab pos="254000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CDCES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team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reviewed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CGM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tracings</a:t>
            </a:r>
            <a:r>
              <a:rPr sz="2400" dirty="0">
                <a:latin typeface="Arial MT"/>
                <a:cs typeface="Arial MT"/>
              </a:rPr>
              <a:t> of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subset of</a:t>
            </a:r>
            <a:r>
              <a:rPr sz="2400" spc="-5" dirty="0">
                <a:latin typeface="Arial MT"/>
                <a:cs typeface="Arial MT"/>
              </a:rPr>
              <a:t> participants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89)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helped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co-develop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population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health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dashboard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" dirty="0">
                <a:latin typeface="Arial MT"/>
                <a:cs typeface="Arial MT"/>
              </a:rPr>
              <a:t> facilitate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CGM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data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review.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CDCES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input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helped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engineering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colleagues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define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workflow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3012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565" y="446277"/>
            <a:ext cx="3460927" cy="3237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82236" y="446277"/>
            <a:ext cx="2937510" cy="342265"/>
            <a:chOff x="4182236" y="446277"/>
            <a:chExt cx="2937510" cy="3422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9381" y="446277"/>
              <a:ext cx="2919984" cy="2706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83760" y="748918"/>
              <a:ext cx="2933700" cy="38100"/>
            </a:xfrm>
            <a:custGeom>
              <a:avLst/>
              <a:gdLst/>
              <a:ahLst/>
              <a:cxnLst/>
              <a:rect l="l" t="t" r="r" b="b"/>
              <a:pathLst>
                <a:path w="2933700" h="38100">
                  <a:moveTo>
                    <a:pt x="2933699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933699" y="38100"/>
                  </a:lnTo>
                  <a:lnTo>
                    <a:pt x="2933699" y="0"/>
                  </a:lnTo>
                  <a:close/>
                </a:path>
              </a:pathLst>
            </a:custGeom>
            <a:solidFill>
              <a:srgbClr val="771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3760" y="748918"/>
              <a:ext cx="2933700" cy="38100"/>
            </a:xfrm>
            <a:custGeom>
              <a:avLst/>
              <a:gdLst/>
              <a:ahLst/>
              <a:cxnLst/>
              <a:rect l="l" t="t" r="r" b="b"/>
              <a:pathLst>
                <a:path w="2933700" h="38100">
                  <a:moveTo>
                    <a:pt x="0" y="0"/>
                  </a:moveTo>
                  <a:lnTo>
                    <a:pt x="1466850" y="0"/>
                  </a:lnTo>
                  <a:lnTo>
                    <a:pt x="2933699" y="0"/>
                  </a:lnTo>
                  <a:lnTo>
                    <a:pt x="2933699" y="38100"/>
                  </a:lnTo>
                  <a:lnTo>
                    <a:pt x="14668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0998" y="446277"/>
            <a:ext cx="4430141" cy="3420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642" y="880617"/>
            <a:ext cx="10726254" cy="3420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98575" y="6297269"/>
            <a:ext cx="9590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1: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An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outline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of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patient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workflow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for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onset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patients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with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T1D</a:t>
            </a:r>
            <a:r>
              <a:rPr sz="1400" b="1" dirty="0">
                <a:latin typeface="Arial"/>
                <a:cs typeface="Arial"/>
              </a:rPr>
              <a:t> at</a:t>
            </a:r>
            <a:r>
              <a:rPr sz="1400" b="1" spc="-5" dirty="0">
                <a:latin typeface="Arial"/>
                <a:cs typeface="Arial"/>
              </a:rPr>
              <a:t> Stanford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Children's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Diabetes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Clinic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6511" y="1876871"/>
            <a:ext cx="6672825" cy="40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6478" y="480822"/>
            <a:ext cx="5659374" cy="4808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86580" y="6513068"/>
            <a:ext cx="4420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2: CDCES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responses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5" dirty="0">
                <a:latin typeface="Arial"/>
                <a:cs typeface="Arial"/>
              </a:rPr>
              <a:t> the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survey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681" y="1156208"/>
            <a:ext cx="493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430" algn="l"/>
              </a:tabLst>
            </a:pP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-	The</a:t>
            </a:r>
            <a:r>
              <a:rPr sz="18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survey</a:t>
            </a: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Arial MT"/>
                <a:cs typeface="Arial MT"/>
              </a:rPr>
              <a:t>was</a:t>
            </a:r>
            <a:r>
              <a:rPr sz="1800" b="0" spc="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completed</a:t>
            </a:r>
            <a:r>
              <a:rPr sz="1800" b="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by</a:t>
            </a: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90%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8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CDCES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681" y="1704543"/>
            <a:ext cx="11036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100"/>
              </a:spcBef>
              <a:tabLst>
                <a:tab pos="265430" algn="l"/>
              </a:tabLst>
            </a:pPr>
            <a:r>
              <a:rPr sz="1800" dirty="0">
                <a:latin typeface="Arial MT"/>
                <a:cs typeface="Arial MT"/>
              </a:rPr>
              <a:t>-	</a:t>
            </a:r>
            <a:r>
              <a:rPr sz="1800" spc="-5" dirty="0">
                <a:latin typeface="Arial MT"/>
                <a:cs typeface="Arial MT"/>
              </a:rPr>
              <a:t>Some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CDCES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(n=3)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felt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process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starting</a:t>
            </a:r>
            <a:r>
              <a:rPr sz="1800" dirty="0">
                <a:latin typeface="Arial MT"/>
                <a:cs typeface="Arial MT"/>
              </a:rPr>
              <a:t> CGM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5" dirty="0">
                <a:latin typeface="Arial MT"/>
                <a:cs typeface="Arial MT"/>
              </a:rPr>
              <a:t> all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patients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with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new</a:t>
            </a:r>
            <a:r>
              <a:rPr sz="1800" spc="-5" dirty="0">
                <a:latin typeface="Arial MT"/>
                <a:cs typeface="Arial MT"/>
              </a:rPr>
              <a:t> onset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T1D</a:t>
            </a:r>
            <a:r>
              <a:rPr sz="1800" spc="-10" dirty="0">
                <a:latin typeface="Arial MT"/>
                <a:cs typeface="Arial MT"/>
              </a:rPr>
              <a:t> and</a:t>
            </a:r>
            <a:r>
              <a:rPr sz="1800" dirty="0">
                <a:latin typeface="Arial MT"/>
                <a:cs typeface="Arial MT"/>
              </a:rPr>
              <a:t>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1-week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follow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up added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burden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workload.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Another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44%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(n=4)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felt</a:t>
            </a:r>
            <a:r>
              <a:rPr sz="1800" spc="-5" dirty="0">
                <a:latin typeface="Arial MT"/>
                <a:cs typeface="Arial MT"/>
              </a:rPr>
              <a:t> 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weekly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CGM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reviews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added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workload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CDCES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4388" y="2663533"/>
            <a:ext cx="5983223" cy="38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562" y="1503679"/>
            <a:ext cx="105105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95"/>
              </a:spcBef>
              <a:tabLst>
                <a:tab pos="278765" algn="l"/>
              </a:tabLst>
            </a:pPr>
            <a:r>
              <a:rPr sz="2200" spc="-5" dirty="0">
                <a:latin typeface="Arial MT"/>
                <a:cs typeface="Arial MT"/>
              </a:rPr>
              <a:t>-	While the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4T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Program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added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CDCES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workload,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all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felt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program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was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beneficial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patients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families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rewarding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CDCES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team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7562" y="2509215"/>
            <a:ext cx="93992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765" algn="l"/>
              </a:tabLst>
            </a:pPr>
            <a:r>
              <a:rPr sz="2200" spc="-5" dirty="0">
                <a:latin typeface="Arial MT"/>
                <a:cs typeface="Arial MT"/>
              </a:rPr>
              <a:t>-	Incorporating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CDCES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perspectives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program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development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lead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endParaRPr sz="2200">
              <a:latin typeface="Arial MT"/>
              <a:cs typeface="Arial MT"/>
            </a:endParaRPr>
          </a:p>
          <a:p>
            <a:pPr marL="2794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 MT"/>
                <a:cs typeface="Arial MT"/>
              </a:rPr>
              <a:t>successful program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continuity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increased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job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satisfaction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8325" marR="5080" indent="-309626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CDCES </a:t>
            </a:r>
            <a:r>
              <a:rPr dirty="0"/>
              <a:t>teams should play an essential </a:t>
            </a:r>
            <a:r>
              <a:rPr spc="-5" dirty="0"/>
              <a:t>role </a:t>
            </a:r>
            <a:r>
              <a:rPr dirty="0"/>
              <a:t>in program development </a:t>
            </a:r>
            <a:r>
              <a:rPr u="none" spc="-710" dirty="0"/>
              <a:t> </a:t>
            </a:r>
            <a:r>
              <a:rPr dirty="0"/>
              <a:t>for</a:t>
            </a:r>
            <a:r>
              <a:rPr spc="-5" dirty="0"/>
              <a:t> the</a:t>
            </a:r>
            <a:r>
              <a:rPr spc="-10" dirty="0"/>
              <a:t> </a:t>
            </a:r>
            <a:r>
              <a:rPr dirty="0"/>
              <a:t>care </a:t>
            </a:r>
            <a:r>
              <a:rPr spc="5" dirty="0"/>
              <a:t>of</a:t>
            </a:r>
            <a:r>
              <a:rPr spc="-20" dirty="0"/>
              <a:t> </a:t>
            </a:r>
            <a:r>
              <a:rPr spc="-5" dirty="0"/>
              <a:t>youth</a:t>
            </a:r>
            <a:r>
              <a:rPr dirty="0"/>
              <a:t> </a:t>
            </a:r>
            <a:r>
              <a:rPr spc="5" dirty="0"/>
              <a:t>with</a:t>
            </a:r>
            <a:r>
              <a:rPr spc="-35" dirty="0"/>
              <a:t> </a:t>
            </a:r>
            <a:r>
              <a:rPr dirty="0"/>
              <a:t>T1D</a:t>
            </a:r>
          </a:p>
        </p:txBody>
      </p:sp>
    </p:spTree>
    <p:extLst>
      <p:ext uri="{BB962C8B-B14F-4D97-AF65-F5344CB8AC3E}">
        <p14:creationId xmlns:p14="http://schemas.microsoft.com/office/powerpoint/2010/main" val="10719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984" y="1272666"/>
            <a:ext cx="21926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145" dirty="0">
                <a:latin typeface="Trebuchet MS"/>
                <a:cs typeface="Trebuchet MS"/>
              </a:rPr>
              <a:t>D</a:t>
            </a:r>
            <a:r>
              <a:rPr sz="1500" spc="20" dirty="0">
                <a:latin typeface="Trebuchet MS"/>
                <a:cs typeface="Trebuchet MS"/>
              </a:rPr>
              <a:t>avid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250" dirty="0">
                <a:latin typeface="Trebuchet MS"/>
                <a:cs typeface="Trebuchet MS"/>
              </a:rPr>
              <a:t>M</a:t>
            </a:r>
            <a:r>
              <a:rPr sz="1500" spc="55" dirty="0">
                <a:latin typeface="Trebuchet MS"/>
                <a:cs typeface="Trebuchet MS"/>
              </a:rPr>
              <a:t>aahs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215" dirty="0">
                <a:latin typeface="Trebuchet MS"/>
                <a:cs typeface="Trebuchet MS"/>
              </a:rPr>
              <a:t>,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250" dirty="0">
                <a:latin typeface="Trebuchet MS"/>
                <a:cs typeface="Trebuchet MS"/>
              </a:rPr>
              <a:t>M</a:t>
            </a:r>
            <a:r>
              <a:rPr sz="1500" spc="145" dirty="0">
                <a:latin typeface="Trebuchet MS"/>
                <a:cs typeface="Trebuchet MS"/>
              </a:rPr>
              <a:t>D</a:t>
            </a:r>
            <a:r>
              <a:rPr sz="1500" spc="-215" dirty="0">
                <a:latin typeface="Trebuchet MS"/>
                <a:cs typeface="Trebuchet MS"/>
              </a:rPr>
              <a:t>,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Ph</a:t>
            </a:r>
            <a:r>
              <a:rPr sz="1500" spc="150" dirty="0">
                <a:latin typeface="Trebuchet MS"/>
                <a:cs typeface="Trebuchet MS"/>
              </a:rPr>
              <a:t>D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984" y="1862454"/>
            <a:ext cx="2276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5" dirty="0">
                <a:latin typeface="Trebuchet MS"/>
                <a:cs typeface="Trebuchet MS"/>
              </a:rPr>
              <a:t>Priya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Prahalad,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MD,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PhD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984" y="2568321"/>
            <a:ext cx="2046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45" dirty="0">
                <a:latin typeface="Trebuchet MS"/>
                <a:cs typeface="Trebuchet MS"/>
              </a:rPr>
              <a:t>David</a:t>
            </a:r>
            <a:r>
              <a:rPr sz="1500" spc="-105" dirty="0">
                <a:latin typeface="Trebuchet MS"/>
                <a:cs typeface="Trebuchet MS"/>
              </a:rPr>
              <a:t> </a:t>
            </a:r>
            <a:r>
              <a:rPr sz="1500" spc="15" dirty="0">
                <a:latin typeface="Trebuchet MS"/>
                <a:cs typeface="Trebuchet MS"/>
              </a:rPr>
              <a:t>Scheinker,</a:t>
            </a:r>
            <a:r>
              <a:rPr sz="1500" spc="-95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PhD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984" y="3273933"/>
            <a:ext cx="1883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60" dirty="0">
                <a:latin typeface="Trebuchet MS"/>
                <a:cs typeface="Trebuchet MS"/>
              </a:rPr>
              <a:t>Manisha</a:t>
            </a:r>
            <a:r>
              <a:rPr sz="1500" spc="-11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Desai,</a:t>
            </a:r>
            <a:r>
              <a:rPr sz="1500" spc="-75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PhD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984" y="3981450"/>
            <a:ext cx="16719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50" dirty="0">
                <a:latin typeface="Trebuchet MS"/>
                <a:cs typeface="Trebuchet MS"/>
              </a:rPr>
              <a:t>Korey</a:t>
            </a:r>
            <a:r>
              <a:rPr sz="1500" spc="-100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Hood,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PhD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984" y="4687061"/>
            <a:ext cx="18275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30" dirty="0">
                <a:latin typeface="Trebuchet MS"/>
                <a:cs typeface="Trebuchet MS"/>
              </a:rPr>
              <a:t>Ananta</a:t>
            </a:r>
            <a:r>
              <a:rPr sz="1500" spc="-100" dirty="0">
                <a:latin typeface="Trebuchet MS"/>
                <a:cs typeface="Trebuchet MS"/>
              </a:rPr>
              <a:t> </a:t>
            </a:r>
            <a:r>
              <a:rPr sz="1500" spc="15" dirty="0">
                <a:latin typeface="Trebuchet MS"/>
                <a:cs typeface="Trebuchet MS"/>
              </a:rPr>
              <a:t>Addala,</a:t>
            </a:r>
            <a:r>
              <a:rPr sz="1500" spc="-105" dirty="0">
                <a:latin typeface="Trebuchet MS"/>
                <a:cs typeface="Trebuchet MS"/>
              </a:rPr>
              <a:t> </a:t>
            </a:r>
            <a:r>
              <a:rPr sz="1500" spc="130" dirty="0">
                <a:latin typeface="Trebuchet MS"/>
                <a:cs typeface="Trebuchet MS"/>
              </a:rPr>
              <a:t>DO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984" y="5277103"/>
            <a:ext cx="1912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105" dirty="0">
                <a:latin typeface="Trebuchet MS"/>
                <a:cs typeface="Trebuchet MS"/>
              </a:rPr>
              <a:t>R</a:t>
            </a:r>
            <a:r>
              <a:rPr sz="1500" spc="80" dirty="0">
                <a:latin typeface="Trebuchet MS"/>
                <a:cs typeface="Trebuchet MS"/>
              </a:rPr>
              <a:t>am</a:t>
            </a:r>
            <a:r>
              <a:rPr sz="1500" spc="55" dirty="0">
                <a:latin typeface="Trebuchet MS"/>
                <a:cs typeface="Trebuchet MS"/>
              </a:rPr>
              <a:t>e</a:t>
            </a:r>
            <a:r>
              <a:rPr sz="1500" spc="85" dirty="0">
                <a:latin typeface="Trebuchet MS"/>
                <a:cs typeface="Trebuchet MS"/>
              </a:rPr>
              <a:t>sh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J</a:t>
            </a:r>
            <a:r>
              <a:rPr sz="1500" spc="35" dirty="0">
                <a:latin typeface="Trebuchet MS"/>
                <a:cs typeface="Trebuchet MS"/>
              </a:rPr>
              <a:t>o</a:t>
            </a:r>
            <a:r>
              <a:rPr sz="1500" spc="-60" dirty="0">
                <a:latin typeface="Trebuchet MS"/>
                <a:cs typeface="Trebuchet MS"/>
              </a:rPr>
              <a:t>hari,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PhD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984" y="5773928"/>
            <a:ext cx="2725420" cy="8947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65" dirty="0">
                <a:latin typeface="Trebuchet MS"/>
                <a:cs typeface="Trebuchet MS"/>
              </a:rPr>
              <a:t>Dessi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Zaharieva,</a:t>
            </a:r>
            <a:r>
              <a:rPr sz="1500" spc="-110" dirty="0">
                <a:latin typeface="Trebuchet MS"/>
                <a:cs typeface="Trebuchet MS"/>
              </a:rPr>
              <a:t> </a:t>
            </a:r>
            <a:r>
              <a:rPr sz="1500" spc="20" dirty="0">
                <a:latin typeface="Trebuchet MS"/>
                <a:cs typeface="Trebuchet MS"/>
              </a:rPr>
              <a:t>PhD,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140" dirty="0">
                <a:latin typeface="Trebuchet MS"/>
                <a:cs typeface="Trebuchet MS"/>
              </a:rPr>
              <a:t>CDCES</a:t>
            </a:r>
            <a:endParaRPr sz="15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795655" algn="l"/>
              </a:tabLst>
            </a:pPr>
            <a:r>
              <a:rPr sz="1200" dirty="0">
                <a:latin typeface="Arial MT"/>
                <a:cs typeface="Arial MT"/>
              </a:rPr>
              <a:t>–	</a:t>
            </a:r>
            <a:r>
              <a:rPr sz="1200" i="1" spc="10" dirty="0">
                <a:latin typeface="Trebuchet MS"/>
                <a:cs typeface="Trebuchet MS"/>
              </a:rPr>
              <a:t>PI</a:t>
            </a:r>
            <a:r>
              <a:rPr sz="1200" i="1" spc="-60" dirty="0">
                <a:latin typeface="Trebuchet MS"/>
                <a:cs typeface="Trebuchet MS"/>
              </a:rPr>
              <a:t> </a:t>
            </a:r>
            <a:r>
              <a:rPr sz="1200" i="1" spc="-30" dirty="0">
                <a:latin typeface="Trebuchet MS"/>
                <a:cs typeface="Trebuchet MS"/>
              </a:rPr>
              <a:t>of</a:t>
            </a:r>
            <a:r>
              <a:rPr sz="1200" i="1" spc="-60" dirty="0">
                <a:latin typeface="Trebuchet MS"/>
                <a:cs typeface="Trebuchet MS"/>
              </a:rPr>
              <a:t> </a:t>
            </a:r>
            <a:r>
              <a:rPr sz="1200" i="1" spc="-5" dirty="0">
                <a:latin typeface="Trebuchet MS"/>
                <a:cs typeface="Trebuchet MS"/>
              </a:rPr>
              <a:t>e</a:t>
            </a:r>
            <a:r>
              <a:rPr sz="1200" i="1" spc="-15" dirty="0">
                <a:latin typeface="Trebuchet MS"/>
                <a:cs typeface="Trebuchet MS"/>
              </a:rPr>
              <a:t>xe</a:t>
            </a:r>
            <a:r>
              <a:rPr sz="1200" i="1" spc="-10" dirty="0">
                <a:latin typeface="Trebuchet MS"/>
                <a:cs typeface="Trebuchet MS"/>
              </a:rPr>
              <a:t>rcise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5" dirty="0">
                <a:latin typeface="Trebuchet MS"/>
                <a:cs typeface="Trebuchet MS"/>
              </a:rPr>
              <a:t>stud</a:t>
            </a:r>
            <a:r>
              <a:rPr sz="1200" i="1" spc="-10" dirty="0"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  <a:p>
            <a:pPr marL="149860" indent="-13716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49860" algn="l"/>
              </a:tabLst>
            </a:pPr>
            <a:r>
              <a:rPr sz="1500" spc="30" dirty="0">
                <a:latin typeface="Trebuchet MS"/>
                <a:cs typeface="Trebuchet MS"/>
              </a:rPr>
              <a:t>Diana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spc="-15" dirty="0">
                <a:latin typeface="Trebuchet MS"/>
                <a:cs typeface="Trebuchet MS"/>
              </a:rPr>
              <a:t>Naranjo,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PhD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4972" y="2479548"/>
            <a:ext cx="553212" cy="553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4972" y="3799332"/>
            <a:ext cx="547115" cy="547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137916"/>
            <a:ext cx="551688" cy="55168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204972" y="5657088"/>
            <a:ext cx="553720" cy="1141730"/>
            <a:chOff x="3204972" y="5657088"/>
            <a:chExt cx="553720" cy="11417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4972" y="5657088"/>
              <a:ext cx="553212" cy="551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1068" y="6251446"/>
              <a:ext cx="547116" cy="54711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4972" y="5053584"/>
            <a:ext cx="553212" cy="5516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32884" y="1250441"/>
            <a:ext cx="1083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latin typeface="Trebuchet MS"/>
                <a:cs typeface="Trebuchet MS"/>
              </a:rPr>
              <a:t>Staff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Scientist: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2884" y="1492758"/>
            <a:ext cx="22288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70" dirty="0">
                <a:latin typeface="Trebuchet MS"/>
                <a:cs typeface="Trebuchet MS"/>
              </a:rPr>
              <a:t>F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15" dirty="0">
                <a:latin typeface="Trebuchet MS"/>
                <a:cs typeface="Trebuchet MS"/>
              </a:rPr>
              <a:t>anzi</a:t>
            </a:r>
            <a:r>
              <a:rPr sz="1150" spc="5" dirty="0">
                <a:latin typeface="Trebuchet MS"/>
                <a:cs typeface="Trebuchet MS"/>
              </a:rPr>
              <a:t>s</a:t>
            </a:r>
            <a:r>
              <a:rPr sz="1150" spc="25" dirty="0">
                <a:latin typeface="Trebuchet MS"/>
                <a:cs typeface="Trebuchet MS"/>
              </a:rPr>
              <a:t>ka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45" dirty="0">
                <a:latin typeface="Trebuchet MS"/>
                <a:cs typeface="Trebuchet MS"/>
              </a:rPr>
              <a:t>Bish</a:t>
            </a:r>
            <a:r>
              <a:rPr sz="1150" spc="50" dirty="0">
                <a:latin typeface="Trebuchet MS"/>
                <a:cs typeface="Trebuchet MS"/>
              </a:rPr>
              <a:t>o</a:t>
            </a:r>
            <a:r>
              <a:rPr sz="1150" spc="-50" dirty="0">
                <a:latin typeface="Trebuchet MS"/>
                <a:cs typeface="Trebuchet MS"/>
              </a:rPr>
              <a:t>p,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200" dirty="0">
                <a:latin typeface="Trebuchet MS"/>
                <a:cs typeface="Trebuchet MS"/>
              </a:rPr>
              <a:t>M</a:t>
            </a:r>
            <a:r>
              <a:rPr sz="1150" spc="125" dirty="0">
                <a:latin typeface="Trebuchet MS"/>
                <a:cs typeface="Trebuchet MS"/>
              </a:rPr>
              <a:t>S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</a:t>
            </a:r>
            <a:r>
              <a:rPr sz="1150" spc="95" dirty="0">
                <a:latin typeface="Trebuchet MS"/>
                <a:cs typeface="Trebuchet MS"/>
              </a:rPr>
              <a:t>C</a:t>
            </a:r>
            <a:r>
              <a:rPr sz="1150" spc="80" dirty="0">
                <a:latin typeface="Trebuchet MS"/>
                <a:cs typeface="Trebuchet MS"/>
              </a:rPr>
              <a:t>E</a:t>
            </a:r>
            <a:r>
              <a:rPr sz="1150" spc="14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2884" y="1725625"/>
            <a:ext cx="10153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Trebuchet MS"/>
                <a:cs typeface="Trebuchet MS"/>
              </a:rPr>
              <a:t>Coordinators: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2884" y="1925453"/>
            <a:ext cx="2015489" cy="25850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2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55" dirty="0">
                <a:latin typeface="Trebuchet MS"/>
                <a:cs typeface="Trebuchet MS"/>
              </a:rPr>
              <a:t>Ana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40" dirty="0">
                <a:latin typeface="Trebuchet MS"/>
                <a:cs typeface="Trebuchet MS"/>
              </a:rPr>
              <a:t>Cor</a:t>
            </a:r>
            <a:r>
              <a:rPr sz="1150" spc="-10" dirty="0">
                <a:latin typeface="Trebuchet MS"/>
                <a:cs typeface="Trebuchet MS"/>
              </a:rPr>
              <a:t>t</a:t>
            </a:r>
            <a:r>
              <a:rPr sz="1150" spc="-25" dirty="0">
                <a:latin typeface="Trebuchet MS"/>
                <a:cs typeface="Trebuchet MS"/>
              </a:rPr>
              <a:t>e</a:t>
            </a:r>
            <a:r>
              <a:rPr sz="1150" spc="85" dirty="0">
                <a:latin typeface="Trebuchet MS"/>
                <a:cs typeface="Trebuchet MS"/>
              </a:rPr>
              <a:t>s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50" dirty="0">
                <a:latin typeface="Trebuchet MS"/>
                <a:cs typeface="Trebuchet MS"/>
              </a:rPr>
              <a:t>Nora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Ar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10" dirty="0">
                <a:latin typeface="Trebuchet MS"/>
                <a:cs typeface="Trebuchet MS"/>
              </a:rPr>
              <a:t>izon</a:t>
            </a:r>
            <a:r>
              <a:rPr sz="1150" spc="65" dirty="0">
                <a:latin typeface="Trebuchet MS"/>
                <a:cs typeface="Trebuchet MS"/>
              </a:rPr>
              <a:t>-</a:t>
            </a: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dirty="0">
                <a:latin typeface="Trebuchet MS"/>
                <a:cs typeface="Trebuchet MS"/>
              </a:rPr>
              <a:t>uiz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75" dirty="0">
                <a:latin typeface="Trebuchet MS"/>
                <a:cs typeface="Trebuchet MS"/>
              </a:rPr>
              <a:t>E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-10" dirty="0">
                <a:latin typeface="Trebuchet MS"/>
                <a:cs typeface="Trebuchet MS"/>
              </a:rPr>
              <a:t>ic</a:t>
            </a:r>
            <a:r>
              <a:rPr sz="1150" spc="20" dirty="0">
                <a:latin typeface="Trebuchet MS"/>
                <a:cs typeface="Trebuchet MS"/>
              </a:rPr>
              <a:t>a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P</a:t>
            </a:r>
            <a:r>
              <a:rPr sz="1150" spc="15" dirty="0">
                <a:latin typeface="Trebuchet MS"/>
                <a:cs typeface="Trebuchet MS"/>
              </a:rPr>
              <a:t>a</a:t>
            </a:r>
            <a:r>
              <a:rPr sz="1150" spc="90" dirty="0">
                <a:latin typeface="Trebuchet MS"/>
                <a:cs typeface="Trebuchet MS"/>
              </a:rPr>
              <a:t>n</a:t>
            </a:r>
            <a:r>
              <a:rPr sz="1150" spc="80" dirty="0">
                <a:latin typeface="Trebuchet MS"/>
                <a:cs typeface="Trebuchet MS"/>
              </a:rPr>
              <a:t>g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95" dirty="0">
                <a:latin typeface="Trebuchet MS"/>
                <a:cs typeface="Trebuchet MS"/>
              </a:rPr>
              <a:t>Dom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Mitchell,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70" dirty="0">
                <a:latin typeface="Trebuchet MS"/>
                <a:cs typeface="Trebuchet MS"/>
              </a:rPr>
              <a:t>And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40" dirty="0">
                <a:latin typeface="Trebuchet MS"/>
                <a:cs typeface="Trebuchet MS"/>
              </a:rPr>
              <a:t>e</a:t>
            </a:r>
            <a:r>
              <a:rPr sz="1150" spc="20" dirty="0">
                <a:latin typeface="Trebuchet MS"/>
                <a:cs typeface="Trebuchet MS"/>
              </a:rPr>
              <a:t>a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15" dirty="0">
                <a:latin typeface="Trebuchet MS"/>
                <a:cs typeface="Trebuchet MS"/>
              </a:rPr>
              <a:t>Bonilla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O</a:t>
            </a:r>
            <a:r>
              <a:rPr sz="1150" spc="55" dirty="0">
                <a:latin typeface="Trebuchet MS"/>
                <a:cs typeface="Trebuchet MS"/>
              </a:rPr>
              <a:t>s</a:t>
            </a:r>
            <a:r>
              <a:rPr sz="1150" spc="10" dirty="0">
                <a:latin typeface="Trebuchet MS"/>
                <a:cs typeface="Trebuchet MS"/>
              </a:rPr>
              <a:t>pin</a:t>
            </a:r>
            <a:r>
              <a:rPr sz="1150" spc="5" dirty="0">
                <a:latin typeface="Trebuchet MS"/>
                <a:cs typeface="Trebuchet MS"/>
              </a:rPr>
              <a:t>a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BA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35" dirty="0">
                <a:latin typeface="Trebuchet MS"/>
                <a:cs typeface="Trebuchet MS"/>
              </a:rPr>
              <a:t>Rachel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Tam,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BA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-5" dirty="0">
                <a:latin typeface="Trebuchet MS"/>
                <a:cs typeface="Trebuchet MS"/>
              </a:rPr>
              <a:t>Ilenia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45" dirty="0">
                <a:latin typeface="Trebuchet MS"/>
                <a:cs typeface="Trebuchet MS"/>
              </a:rPr>
              <a:t>Ba</a:t>
            </a:r>
            <a:r>
              <a:rPr sz="1150" spc="15" dirty="0">
                <a:latin typeface="Trebuchet MS"/>
                <a:cs typeface="Trebuchet MS"/>
              </a:rPr>
              <a:t>l</a:t>
            </a:r>
            <a:r>
              <a:rPr sz="1150" spc="5" dirty="0">
                <a:latin typeface="Trebuchet MS"/>
                <a:cs typeface="Trebuchet MS"/>
              </a:rPr>
              <a:t>i</a:t>
            </a:r>
            <a:r>
              <a:rPr sz="1150" dirty="0">
                <a:latin typeface="Trebuchet MS"/>
                <a:cs typeface="Trebuchet MS"/>
              </a:rPr>
              <a:t>s</a:t>
            </a:r>
            <a:r>
              <a:rPr sz="1150" spc="-60" dirty="0">
                <a:latin typeface="Trebuchet MS"/>
                <a:cs typeface="Trebuchet MS"/>
              </a:rPr>
              <a:t>treri,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35" dirty="0">
                <a:latin typeface="Trebuchet MS"/>
                <a:cs typeface="Trebuchet MS"/>
              </a:rPr>
              <a:t>Alondr</a:t>
            </a:r>
            <a:r>
              <a:rPr sz="1150" spc="20" dirty="0">
                <a:latin typeface="Trebuchet MS"/>
                <a:cs typeface="Trebuchet MS"/>
              </a:rPr>
              <a:t>a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Loyo</a:t>
            </a:r>
            <a:r>
              <a:rPr sz="1150" spc="25" dirty="0">
                <a:latin typeface="Trebuchet MS"/>
                <a:cs typeface="Trebuchet MS"/>
              </a:rPr>
              <a:t>l</a:t>
            </a:r>
            <a:r>
              <a:rPr sz="1150" spc="15" dirty="0">
                <a:latin typeface="Trebuchet MS"/>
                <a:cs typeface="Trebuchet MS"/>
              </a:rPr>
              <a:t>a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100" dirty="0">
                <a:latin typeface="Trebuchet MS"/>
                <a:cs typeface="Trebuchet MS"/>
              </a:rPr>
              <a:t>No</a:t>
            </a:r>
            <a:r>
              <a:rPr sz="1150" spc="85" dirty="0">
                <a:latin typeface="Trebuchet MS"/>
                <a:cs typeface="Trebuchet MS"/>
              </a:rPr>
              <a:t>o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Alr</a:t>
            </a:r>
            <a:r>
              <a:rPr sz="1150" spc="15" dirty="0">
                <a:latin typeface="Trebuchet MS"/>
                <a:cs typeface="Trebuchet MS"/>
              </a:rPr>
              <a:t>a</a:t>
            </a:r>
            <a:r>
              <a:rPr sz="1150" spc="75" dirty="0">
                <a:latin typeface="Trebuchet MS"/>
                <a:cs typeface="Trebuchet MS"/>
              </a:rPr>
              <a:t>m</a:t>
            </a:r>
            <a:r>
              <a:rPr sz="1150" spc="35" dirty="0">
                <a:latin typeface="Trebuchet MS"/>
                <a:cs typeface="Trebuchet MS"/>
              </a:rPr>
              <a:t>a</a:t>
            </a:r>
            <a:r>
              <a:rPr sz="1150" spc="-20" dirty="0">
                <a:latin typeface="Trebuchet MS"/>
                <a:cs typeface="Trebuchet MS"/>
              </a:rPr>
              <a:t>hi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BA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10" dirty="0">
                <a:latin typeface="Trebuchet MS"/>
                <a:cs typeface="Trebuchet MS"/>
              </a:rPr>
              <a:t>Liz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40" dirty="0">
                <a:latin typeface="Trebuchet MS"/>
                <a:cs typeface="Trebuchet MS"/>
              </a:rPr>
              <a:t>Heckar</a:t>
            </a:r>
            <a:r>
              <a:rPr sz="1150" spc="50" dirty="0">
                <a:latin typeface="Trebuchet MS"/>
                <a:cs typeface="Trebuchet MS"/>
              </a:rPr>
              <a:t>d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75" dirty="0">
                <a:latin typeface="Trebuchet MS"/>
                <a:cs typeface="Trebuchet MS"/>
              </a:rPr>
              <a:t>E</a:t>
            </a:r>
            <a:r>
              <a:rPr sz="1150" spc="-25" dirty="0">
                <a:latin typeface="Trebuchet MS"/>
                <a:cs typeface="Trebuchet MS"/>
              </a:rPr>
              <a:t>li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30" dirty="0">
                <a:latin typeface="Trebuchet MS"/>
                <a:cs typeface="Trebuchet MS"/>
              </a:rPr>
              <a:t>na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F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15" dirty="0">
                <a:latin typeface="Trebuchet MS"/>
                <a:cs typeface="Trebuchet MS"/>
              </a:rPr>
              <a:t>a</a:t>
            </a:r>
            <a:r>
              <a:rPr sz="1150" spc="-30" dirty="0">
                <a:latin typeface="Trebuchet MS"/>
                <a:cs typeface="Trebuchet MS"/>
              </a:rPr>
              <a:t>nk,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(C</a:t>
            </a: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spc="40" dirty="0">
                <a:latin typeface="Trebuchet MS"/>
                <a:cs typeface="Trebuchet MS"/>
              </a:rPr>
              <a:t>M)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2884" y="4539437"/>
            <a:ext cx="991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latin typeface="Trebuchet MS"/>
                <a:cs typeface="Trebuchet MS"/>
              </a:rPr>
              <a:t>Cl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5" dirty="0">
                <a:latin typeface="Trebuchet MS"/>
                <a:cs typeface="Trebuchet MS"/>
              </a:rPr>
              <a:t>n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50" dirty="0">
                <a:latin typeface="Trebuchet MS"/>
                <a:cs typeface="Trebuchet MS"/>
              </a:rPr>
              <a:t>c</a:t>
            </a:r>
            <a:r>
              <a:rPr sz="1200" b="1" spc="40" dirty="0">
                <a:latin typeface="Trebuchet MS"/>
                <a:cs typeface="Trebuchet MS"/>
              </a:rPr>
              <a:t>a</a:t>
            </a:r>
            <a:r>
              <a:rPr sz="1200" b="1" spc="25" dirty="0">
                <a:latin typeface="Trebuchet MS"/>
                <a:cs typeface="Trebuchet MS"/>
              </a:rPr>
              <a:t>l</a:t>
            </a:r>
            <a:r>
              <a:rPr sz="1200" b="1" spc="-110" dirty="0">
                <a:latin typeface="Trebuchet MS"/>
                <a:cs typeface="Trebuchet MS"/>
              </a:rPr>
              <a:t> </a:t>
            </a:r>
            <a:r>
              <a:rPr sz="1200" b="1" spc="114" dirty="0">
                <a:latin typeface="Trebuchet MS"/>
                <a:cs typeface="Trebuchet MS"/>
              </a:rPr>
              <a:t>S</a:t>
            </a:r>
            <a:r>
              <a:rPr sz="1200" b="1" spc="-25" dirty="0">
                <a:latin typeface="Trebuchet MS"/>
                <a:cs typeface="Trebuchet MS"/>
              </a:rPr>
              <a:t>t</a:t>
            </a:r>
            <a:r>
              <a:rPr sz="1200" b="1" spc="40" dirty="0">
                <a:latin typeface="Trebuchet MS"/>
                <a:cs typeface="Trebuchet MS"/>
              </a:rPr>
              <a:t>a</a:t>
            </a:r>
            <a:r>
              <a:rPr sz="1200" b="1" spc="-50" dirty="0">
                <a:latin typeface="Trebuchet MS"/>
                <a:cs typeface="Trebuchet MS"/>
              </a:rPr>
              <a:t>ff: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32884" y="4742309"/>
            <a:ext cx="2522220" cy="21158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1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20" dirty="0">
                <a:latin typeface="Trebuchet MS"/>
                <a:cs typeface="Trebuchet MS"/>
              </a:rPr>
              <a:t>Jeannine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Leverenz,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RN,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CDCES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75" dirty="0">
                <a:latin typeface="Trebuchet MS"/>
                <a:cs typeface="Trebuchet MS"/>
              </a:rPr>
              <a:t>P</a:t>
            </a:r>
            <a:r>
              <a:rPr sz="1150" spc="10" dirty="0">
                <a:latin typeface="Trebuchet MS"/>
                <a:cs typeface="Trebuchet MS"/>
              </a:rPr>
              <a:t>ip</a:t>
            </a:r>
            <a:r>
              <a:rPr sz="1150" spc="5" dirty="0">
                <a:latin typeface="Trebuchet MS"/>
                <a:cs typeface="Trebuchet MS"/>
              </a:rPr>
              <a:t>e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S</a:t>
            </a:r>
            <a:r>
              <a:rPr sz="1150" spc="75" dirty="0">
                <a:latin typeface="Trebuchet MS"/>
                <a:cs typeface="Trebuchet MS"/>
              </a:rPr>
              <a:t>a</a:t>
            </a:r>
            <a:r>
              <a:rPr sz="1150" spc="125" dirty="0">
                <a:latin typeface="Trebuchet MS"/>
                <a:cs typeface="Trebuchet MS"/>
              </a:rPr>
              <a:t>g</a:t>
            </a:r>
            <a:r>
              <a:rPr sz="1150" spc="15" dirty="0">
                <a:latin typeface="Trebuchet MS"/>
                <a:cs typeface="Trebuchet MS"/>
              </a:rPr>
              <a:t>a</a:t>
            </a:r>
            <a:r>
              <a:rPr sz="1150" spc="-60" dirty="0">
                <a:latin typeface="Trebuchet MS"/>
                <a:cs typeface="Trebuchet MS"/>
              </a:rPr>
              <a:t>n,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spc="-5" dirty="0">
                <a:latin typeface="Trebuchet MS"/>
                <a:cs typeface="Trebuchet MS"/>
              </a:rPr>
              <a:t>N,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</a:t>
            </a:r>
            <a:r>
              <a:rPr sz="1150" spc="95" dirty="0">
                <a:latin typeface="Trebuchet MS"/>
                <a:cs typeface="Trebuchet MS"/>
              </a:rPr>
              <a:t>C</a:t>
            </a:r>
            <a:r>
              <a:rPr sz="1150" spc="80" dirty="0">
                <a:latin typeface="Trebuchet MS"/>
                <a:cs typeface="Trebuchet MS"/>
              </a:rPr>
              <a:t>E</a:t>
            </a:r>
            <a:r>
              <a:rPr sz="1150" spc="14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-10" dirty="0">
                <a:latin typeface="Trebuchet MS"/>
                <a:cs typeface="Trebuchet MS"/>
              </a:rPr>
              <a:t>An</a:t>
            </a:r>
            <a:r>
              <a:rPr sz="1150" dirty="0">
                <a:latin typeface="Trebuchet MS"/>
                <a:cs typeface="Trebuchet MS"/>
              </a:rPr>
              <a:t>j</a:t>
            </a:r>
            <a:r>
              <a:rPr sz="1150" spc="-15" dirty="0">
                <a:latin typeface="Trebuchet MS"/>
                <a:cs typeface="Trebuchet MS"/>
              </a:rPr>
              <a:t>oli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25" dirty="0">
                <a:latin typeface="Trebuchet MS"/>
                <a:cs typeface="Trebuchet MS"/>
              </a:rPr>
              <a:t>M</a:t>
            </a:r>
            <a:r>
              <a:rPr sz="1150" spc="80" dirty="0">
                <a:latin typeface="Trebuchet MS"/>
                <a:cs typeface="Trebuchet MS"/>
              </a:rPr>
              <a:t>a</a:t>
            </a:r>
            <a:r>
              <a:rPr sz="1150" spc="-45" dirty="0">
                <a:latin typeface="Trebuchet MS"/>
                <a:cs typeface="Trebuchet MS"/>
              </a:rPr>
              <a:t>r</a:t>
            </a:r>
            <a:r>
              <a:rPr sz="1150" spc="-15" dirty="0">
                <a:latin typeface="Trebuchet MS"/>
                <a:cs typeface="Trebuchet MS"/>
              </a:rPr>
              <a:t>tin</a:t>
            </a:r>
            <a:r>
              <a:rPr sz="1150" spc="-25" dirty="0">
                <a:latin typeface="Trebuchet MS"/>
                <a:cs typeface="Trebuchet MS"/>
              </a:rPr>
              <a:t>e</a:t>
            </a:r>
            <a:r>
              <a:rPr sz="1150" spc="15" dirty="0">
                <a:latin typeface="Trebuchet MS"/>
                <a:cs typeface="Trebuchet MS"/>
              </a:rPr>
              <a:t>z</a:t>
            </a:r>
            <a:r>
              <a:rPr sz="1150" spc="65" dirty="0">
                <a:latin typeface="Trebuchet MS"/>
                <a:cs typeface="Trebuchet MS"/>
              </a:rPr>
              <a:t>-</a:t>
            </a:r>
            <a:r>
              <a:rPr sz="1150" spc="55" dirty="0">
                <a:latin typeface="Trebuchet MS"/>
                <a:cs typeface="Trebuchet MS"/>
              </a:rPr>
              <a:t>Sing</a:t>
            </a:r>
            <a:r>
              <a:rPr sz="1150" spc="-60" dirty="0">
                <a:latin typeface="Trebuchet MS"/>
                <a:cs typeface="Trebuchet MS"/>
              </a:rPr>
              <a:t>h,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spc="114" dirty="0">
                <a:latin typeface="Trebuchet MS"/>
                <a:cs typeface="Trebuchet MS"/>
              </a:rPr>
              <a:t>D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</a:t>
            </a:r>
            <a:r>
              <a:rPr sz="1150" spc="95" dirty="0">
                <a:latin typeface="Trebuchet MS"/>
                <a:cs typeface="Trebuchet MS"/>
              </a:rPr>
              <a:t>C</a:t>
            </a:r>
            <a:r>
              <a:rPr sz="1150" spc="80" dirty="0">
                <a:latin typeface="Trebuchet MS"/>
                <a:cs typeface="Trebuchet MS"/>
              </a:rPr>
              <a:t>E</a:t>
            </a:r>
            <a:r>
              <a:rPr sz="1150" spc="14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35" dirty="0">
                <a:latin typeface="Trebuchet MS"/>
                <a:cs typeface="Trebuchet MS"/>
              </a:rPr>
              <a:t>Anne</a:t>
            </a:r>
            <a:r>
              <a:rPr sz="1150" spc="20" dirty="0">
                <a:latin typeface="Trebuchet MS"/>
                <a:cs typeface="Trebuchet MS"/>
              </a:rPr>
              <a:t>t</a:t>
            </a:r>
            <a:r>
              <a:rPr sz="1150" spc="-15" dirty="0">
                <a:latin typeface="Trebuchet MS"/>
                <a:cs typeface="Trebuchet MS"/>
              </a:rPr>
              <a:t>te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40" dirty="0">
                <a:latin typeface="Trebuchet MS"/>
                <a:cs typeface="Trebuchet MS"/>
              </a:rPr>
              <a:t>Chmi</a:t>
            </a:r>
            <a:r>
              <a:rPr sz="1150" spc="35" dirty="0">
                <a:latin typeface="Trebuchet MS"/>
                <a:cs typeface="Trebuchet MS"/>
              </a:rPr>
              <a:t>e</a:t>
            </a:r>
            <a:r>
              <a:rPr sz="1150" spc="5" dirty="0">
                <a:latin typeface="Trebuchet MS"/>
                <a:cs typeface="Trebuchet MS"/>
              </a:rPr>
              <a:t>le</a:t>
            </a:r>
            <a:r>
              <a:rPr sz="1150" spc="110" dirty="0">
                <a:latin typeface="Trebuchet MS"/>
                <a:cs typeface="Trebuchet MS"/>
              </a:rPr>
              <a:t>w</a:t>
            </a:r>
            <a:r>
              <a:rPr sz="1150" spc="55" dirty="0">
                <a:latin typeface="Trebuchet MS"/>
                <a:cs typeface="Trebuchet MS"/>
              </a:rPr>
              <a:t>s</a:t>
            </a:r>
            <a:r>
              <a:rPr sz="1150" spc="-70" dirty="0">
                <a:latin typeface="Trebuchet MS"/>
                <a:cs typeface="Trebuchet MS"/>
              </a:rPr>
              <a:t>ki,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spc="114" dirty="0">
                <a:latin typeface="Trebuchet MS"/>
                <a:cs typeface="Trebuchet MS"/>
              </a:rPr>
              <a:t>D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</a:t>
            </a:r>
            <a:r>
              <a:rPr sz="1150" spc="95" dirty="0">
                <a:latin typeface="Trebuchet MS"/>
                <a:cs typeface="Trebuchet MS"/>
              </a:rPr>
              <a:t>C</a:t>
            </a:r>
            <a:r>
              <a:rPr sz="1150" spc="80" dirty="0">
                <a:latin typeface="Trebuchet MS"/>
                <a:cs typeface="Trebuchet MS"/>
              </a:rPr>
              <a:t>E</a:t>
            </a:r>
            <a:r>
              <a:rPr sz="1150" spc="14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10" dirty="0">
                <a:latin typeface="Trebuchet MS"/>
                <a:cs typeface="Trebuchet MS"/>
              </a:rPr>
              <a:t>Barr</a:t>
            </a:r>
            <a:r>
              <a:rPr sz="1150" spc="55" dirty="0">
                <a:latin typeface="Trebuchet MS"/>
                <a:cs typeface="Trebuchet MS"/>
              </a:rPr>
              <a:t>y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40" dirty="0">
                <a:latin typeface="Trebuchet MS"/>
                <a:cs typeface="Trebuchet MS"/>
              </a:rPr>
              <a:t>Conr</a:t>
            </a:r>
            <a:r>
              <a:rPr sz="1150" spc="15" dirty="0">
                <a:latin typeface="Trebuchet MS"/>
                <a:cs typeface="Trebuchet MS"/>
              </a:rPr>
              <a:t>a</a:t>
            </a:r>
            <a:r>
              <a:rPr sz="1150" spc="75" dirty="0">
                <a:latin typeface="Trebuchet MS"/>
                <a:cs typeface="Trebuchet MS"/>
              </a:rPr>
              <a:t>d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spc="114" dirty="0">
                <a:latin typeface="Trebuchet MS"/>
                <a:cs typeface="Trebuchet MS"/>
              </a:rPr>
              <a:t>D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</a:t>
            </a:r>
            <a:r>
              <a:rPr sz="1150" spc="95" dirty="0">
                <a:latin typeface="Trebuchet MS"/>
                <a:cs typeface="Trebuchet MS"/>
              </a:rPr>
              <a:t>C</a:t>
            </a:r>
            <a:r>
              <a:rPr sz="1150" spc="80" dirty="0">
                <a:latin typeface="Trebuchet MS"/>
                <a:cs typeface="Trebuchet MS"/>
              </a:rPr>
              <a:t>E</a:t>
            </a:r>
            <a:r>
              <a:rPr sz="1150" spc="145" dirty="0"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35" dirty="0">
                <a:latin typeface="Trebuchet MS"/>
                <a:cs typeface="Trebuchet MS"/>
              </a:rPr>
              <a:t>Kim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30" dirty="0">
                <a:latin typeface="Trebuchet MS"/>
                <a:cs typeface="Trebuchet MS"/>
              </a:rPr>
              <a:t>Cl</a:t>
            </a:r>
            <a:r>
              <a:rPr sz="1150" spc="25" dirty="0">
                <a:latin typeface="Trebuchet MS"/>
                <a:cs typeface="Trebuchet MS"/>
              </a:rPr>
              <a:t>a</a:t>
            </a:r>
            <a:r>
              <a:rPr sz="1150" spc="80" dirty="0">
                <a:latin typeface="Trebuchet MS"/>
                <a:cs typeface="Trebuchet MS"/>
              </a:rPr>
              <a:t>s</a:t>
            </a:r>
            <a:r>
              <a:rPr sz="1150" spc="-60" dirty="0">
                <a:latin typeface="Trebuchet MS"/>
                <a:cs typeface="Trebuchet MS"/>
              </a:rPr>
              <a:t>h,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14" dirty="0">
                <a:latin typeface="Trebuchet MS"/>
                <a:cs typeface="Trebuchet MS"/>
              </a:rPr>
              <a:t>NP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dirty="0">
                <a:latin typeface="Trebuchet MS"/>
                <a:cs typeface="Trebuchet MS"/>
              </a:rPr>
              <a:t>Julie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5" dirty="0">
                <a:latin typeface="Trebuchet MS"/>
                <a:cs typeface="Trebuchet MS"/>
              </a:rPr>
              <a:t>Senaldi,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RN,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CDCES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-5" dirty="0">
                <a:latin typeface="Trebuchet MS"/>
                <a:cs typeface="Trebuchet MS"/>
              </a:rPr>
              <a:t>Erin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Hodgson,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RD,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110" dirty="0">
                <a:latin typeface="Trebuchet MS"/>
                <a:cs typeface="Trebuchet MS"/>
              </a:rPr>
              <a:t>CDCES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50" dirty="0">
                <a:latin typeface="Trebuchet MS"/>
                <a:cs typeface="Trebuchet MS"/>
              </a:rPr>
              <a:t>Molly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Tanenbaum,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PhD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72853" y="1259585"/>
            <a:ext cx="893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Trebuchet MS"/>
                <a:cs typeface="Trebuchet MS"/>
              </a:rPr>
              <a:t>I</a:t>
            </a:r>
            <a:r>
              <a:rPr sz="1200" b="1" spc="10" dirty="0">
                <a:latin typeface="Trebuchet MS"/>
                <a:cs typeface="Trebuchet MS"/>
              </a:rPr>
              <a:t>n</a:t>
            </a:r>
            <a:r>
              <a:rPr sz="1200" b="1" spc="20" dirty="0">
                <a:latin typeface="Trebuchet MS"/>
                <a:cs typeface="Trebuchet MS"/>
              </a:rPr>
              <a:t>fo</a:t>
            </a:r>
            <a:r>
              <a:rPr sz="1200" b="1" spc="15" dirty="0">
                <a:latin typeface="Trebuchet MS"/>
                <a:cs typeface="Trebuchet MS"/>
              </a:rPr>
              <a:t>rma</a:t>
            </a:r>
            <a:r>
              <a:rPr sz="1200" b="1" dirty="0">
                <a:latin typeface="Trebuchet MS"/>
                <a:cs typeface="Trebuchet MS"/>
              </a:rPr>
              <a:t>t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55" dirty="0">
                <a:latin typeface="Trebuchet MS"/>
                <a:cs typeface="Trebuchet MS"/>
              </a:rPr>
              <a:t>c</a:t>
            </a:r>
            <a:r>
              <a:rPr sz="1200" b="1" spc="70" dirty="0">
                <a:latin typeface="Trebuchet MS"/>
                <a:cs typeface="Trebuchet MS"/>
              </a:rPr>
              <a:t>s</a:t>
            </a:r>
            <a:r>
              <a:rPr sz="1200" b="1" spc="-145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72853" y="1461932"/>
            <a:ext cx="1941195" cy="14541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00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40" dirty="0">
                <a:latin typeface="Trebuchet MS"/>
                <a:cs typeface="Trebuchet MS"/>
              </a:rPr>
              <a:t>Na</a:t>
            </a:r>
            <a:r>
              <a:rPr sz="1200" spc="30" dirty="0">
                <a:latin typeface="Trebuchet MS"/>
                <a:cs typeface="Trebuchet MS"/>
              </a:rPr>
              <a:t>t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-20" dirty="0">
                <a:latin typeface="Trebuchet MS"/>
                <a:cs typeface="Trebuchet MS"/>
              </a:rPr>
              <a:t>lie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Pa</a:t>
            </a:r>
            <a:r>
              <a:rPr sz="1200" spc="90" dirty="0">
                <a:latin typeface="Trebuchet MS"/>
                <a:cs typeface="Trebuchet MS"/>
              </a:rPr>
              <a:t>ge</a:t>
            </a:r>
            <a:r>
              <a:rPr sz="1200" spc="-10" dirty="0">
                <a:latin typeface="Trebuchet MS"/>
                <a:cs typeface="Trebuchet MS"/>
              </a:rPr>
              <a:t>ler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60" dirty="0">
                <a:latin typeface="Trebuchet MS"/>
                <a:cs typeface="Trebuchet MS"/>
              </a:rPr>
              <a:t>MD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35" dirty="0">
                <a:latin typeface="Trebuchet MS"/>
                <a:cs typeface="Trebuchet MS"/>
              </a:rPr>
              <a:t>Si</a:t>
            </a:r>
            <a:r>
              <a:rPr sz="1200" dirty="0">
                <a:latin typeface="Trebuchet MS"/>
                <a:cs typeface="Trebuchet MS"/>
              </a:rPr>
              <a:t>mrat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Gh</a:t>
            </a:r>
            <a:r>
              <a:rPr sz="1200" spc="35" dirty="0">
                <a:latin typeface="Trebuchet MS"/>
                <a:cs typeface="Trebuchet MS"/>
              </a:rPr>
              <a:t>u</a:t>
            </a:r>
            <a:r>
              <a:rPr sz="1200" spc="65" dirty="0">
                <a:latin typeface="Trebuchet MS"/>
                <a:cs typeface="Trebuchet MS"/>
              </a:rPr>
              <a:t>ma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P</a:t>
            </a:r>
            <a:r>
              <a:rPr sz="1200" spc="4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9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60" dirty="0">
                <a:latin typeface="Trebuchet MS"/>
                <a:cs typeface="Trebuchet MS"/>
              </a:rPr>
              <a:t>Mi</a:t>
            </a:r>
            <a:r>
              <a:rPr sz="1200" spc="20" dirty="0">
                <a:latin typeface="Trebuchet MS"/>
                <a:cs typeface="Trebuchet MS"/>
              </a:rPr>
              <a:t>chel</a:t>
            </a:r>
            <a:r>
              <a:rPr sz="1200" spc="5" dirty="0">
                <a:latin typeface="Trebuchet MS"/>
                <a:cs typeface="Trebuchet MS"/>
              </a:rPr>
              <a:t>l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229" dirty="0">
                <a:latin typeface="Trebuchet MS"/>
                <a:cs typeface="Trebuchet MS"/>
              </a:rPr>
              <a:t>W</a:t>
            </a:r>
            <a:r>
              <a:rPr sz="1200" spc="-20" dirty="0">
                <a:latin typeface="Trebuchet MS"/>
                <a:cs typeface="Trebuchet MS"/>
              </a:rPr>
              <a:t>ie</a:t>
            </a:r>
            <a:r>
              <a:rPr sz="1200" spc="65" dirty="0">
                <a:latin typeface="Trebuchet MS"/>
                <a:cs typeface="Trebuchet MS"/>
              </a:rPr>
              <a:t>dma</a:t>
            </a:r>
            <a:r>
              <a:rPr sz="1200" spc="35" dirty="0">
                <a:latin typeface="Trebuchet MS"/>
                <a:cs typeface="Trebuchet MS"/>
              </a:rPr>
              <a:t>n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B</a:t>
            </a:r>
            <a:r>
              <a:rPr sz="1200" spc="150" dirty="0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05" dirty="0">
                <a:latin typeface="Trebuchet MS"/>
                <a:cs typeface="Trebuchet MS"/>
              </a:rPr>
              <a:t>C</a:t>
            </a:r>
            <a:r>
              <a:rPr sz="1200" spc="70" dirty="0">
                <a:latin typeface="Trebuchet MS"/>
                <a:cs typeface="Trebuchet MS"/>
              </a:rPr>
              <a:t>o</a:t>
            </a:r>
            <a:r>
              <a:rPr sz="1200" spc="35" dirty="0">
                <a:latin typeface="Trebuchet MS"/>
                <a:cs typeface="Trebuchet MS"/>
              </a:rPr>
              <a:t>nn</a:t>
            </a:r>
            <a:r>
              <a:rPr sz="1200" spc="70" dirty="0">
                <a:latin typeface="Trebuchet MS"/>
                <a:cs typeface="Trebuchet MS"/>
              </a:rPr>
              <a:t>o</a:t>
            </a:r>
            <a:r>
              <a:rPr sz="1200" spc="-50" dirty="0">
                <a:latin typeface="Trebuchet MS"/>
                <a:cs typeface="Trebuchet MS"/>
              </a:rPr>
              <a:t>r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B</a:t>
            </a:r>
            <a:r>
              <a:rPr sz="1200" spc="10" dirty="0">
                <a:latin typeface="Trebuchet MS"/>
                <a:cs typeface="Trebuchet MS"/>
              </a:rPr>
              <a:t>ro</a:t>
            </a:r>
            <a:r>
              <a:rPr sz="1200" spc="75" dirty="0">
                <a:latin typeface="Trebuchet MS"/>
                <a:cs typeface="Trebuchet MS"/>
              </a:rPr>
              <a:t>w</a:t>
            </a:r>
            <a:r>
              <a:rPr sz="1200" spc="35" dirty="0">
                <a:latin typeface="Trebuchet MS"/>
                <a:cs typeface="Trebuchet MS"/>
              </a:rPr>
              <a:t>n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B</a:t>
            </a:r>
            <a:r>
              <a:rPr sz="1200" spc="150" dirty="0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20" dirty="0">
                <a:latin typeface="Trebuchet MS"/>
                <a:cs typeface="Trebuchet MS"/>
              </a:rPr>
              <a:t>B</a:t>
            </a:r>
            <a:r>
              <a:rPr sz="1200" spc="30" dirty="0">
                <a:latin typeface="Trebuchet MS"/>
                <a:cs typeface="Trebuchet MS"/>
              </a:rPr>
              <a:t>ren</a:t>
            </a:r>
            <a:r>
              <a:rPr sz="1200" spc="25" dirty="0">
                <a:latin typeface="Trebuchet MS"/>
                <a:cs typeface="Trebuchet MS"/>
              </a:rPr>
              <a:t>d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229" dirty="0">
                <a:latin typeface="Trebuchet MS"/>
                <a:cs typeface="Trebuchet MS"/>
              </a:rPr>
              <a:t>W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20" dirty="0">
                <a:latin typeface="Trebuchet MS"/>
                <a:cs typeface="Trebuchet MS"/>
              </a:rPr>
              <a:t>kin</a:t>
            </a:r>
            <a:r>
              <a:rPr sz="1200" spc="15" dirty="0">
                <a:latin typeface="Trebuchet MS"/>
                <a:cs typeface="Trebuchet MS"/>
              </a:rPr>
              <a:t>s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</a:t>
            </a:r>
            <a:r>
              <a:rPr sz="1200" spc="145" dirty="0">
                <a:latin typeface="Trebuchet MS"/>
                <a:cs typeface="Trebuchet MS"/>
              </a:rPr>
              <a:t>B</a:t>
            </a:r>
            <a:r>
              <a:rPr sz="1200" spc="100" dirty="0"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9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30" dirty="0">
                <a:latin typeface="Trebuchet MS"/>
                <a:cs typeface="Trebuchet MS"/>
              </a:rPr>
              <a:t>Glenn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Loving,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72853" y="3127650"/>
            <a:ext cx="1118235" cy="5080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b="1" spc="15" dirty="0">
                <a:latin typeface="Trebuchet MS"/>
                <a:cs typeface="Trebuchet MS"/>
              </a:rPr>
              <a:t>Collaborators: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u="sng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Yo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1200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</a:t>
            </a:r>
            <a:r>
              <a:rPr sz="12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iversit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72853" y="3668014"/>
            <a:ext cx="170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0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60" dirty="0">
                <a:latin typeface="Trebuchet MS"/>
                <a:cs typeface="Trebuchet MS"/>
              </a:rPr>
              <a:t>Mi</a:t>
            </a:r>
            <a:r>
              <a:rPr sz="1200" spc="40" dirty="0">
                <a:latin typeface="Trebuchet MS"/>
                <a:cs typeface="Trebuchet MS"/>
              </a:rPr>
              <a:t>cha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-30" dirty="0">
                <a:latin typeface="Trebuchet MS"/>
                <a:cs typeface="Trebuchet MS"/>
              </a:rPr>
              <a:t>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Rid</a:t>
            </a:r>
            <a:r>
              <a:rPr sz="1200" spc="20" dirty="0">
                <a:latin typeface="Trebuchet MS"/>
                <a:cs typeface="Trebuchet MS"/>
              </a:rPr>
              <a:t>del</a:t>
            </a:r>
            <a:r>
              <a:rPr sz="1200" spc="5" dirty="0">
                <a:latin typeface="Trebuchet MS"/>
                <a:cs typeface="Trebuchet MS"/>
              </a:rPr>
              <a:t>l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</a:t>
            </a:r>
            <a:r>
              <a:rPr sz="1200" spc="5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72853" y="3908805"/>
            <a:ext cx="1232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ild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12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120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’</a:t>
            </a:r>
            <a:r>
              <a:rPr sz="1200" u="sng" spc="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12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1200" u="sng" spc="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rcy: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72853" y="4110805"/>
            <a:ext cx="2003425" cy="4914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0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25" dirty="0">
                <a:latin typeface="Trebuchet MS"/>
                <a:cs typeface="Trebuchet MS"/>
              </a:rPr>
              <a:t>M</a:t>
            </a: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-10" dirty="0">
                <a:latin typeface="Trebuchet MS"/>
                <a:cs typeface="Trebuchet MS"/>
              </a:rPr>
              <a:t>rk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105" dirty="0">
                <a:latin typeface="Trebuchet MS"/>
                <a:cs typeface="Trebuchet MS"/>
              </a:rPr>
              <a:t>C</a:t>
            </a:r>
            <a:r>
              <a:rPr sz="1200" spc="40" dirty="0">
                <a:latin typeface="Trebuchet MS"/>
                <a:cs typeface="Trebuchet MS"/>
              </a:rPr>
              <a:t>leme</a:t>
            </a:r>
            <a:r>
              <a:rPr sz="1200" spc="35" dirty="0">
                <a:latin typeface="Trebuchet MS"/>
                <a:cs typeface="Trebuchet MS"/>
              </a:rPr>
              <a:t>n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85" dirty="0">
                <a:latin typeface="Trebuchet MS"/>
                <a:cs typeface="Trebuchet MS"/>
              </a:rPr>
              <a:t>s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70" dirty="0">
                <a:latin typeface="Trebuchet MS"/>
                <a:cs typeface="Trebuchet MS"/>
              </a:rPr>
              <a:t>M</a:t>
            </a:r>
            <a:r>
              <a:rPr sz="1200" spc="150" dirty="0">
                <a:latin typeface="Trebuchet MS"/>
                <a:cs typeface="Trebuchet MS"/>
              </a:rPr>
              <a:t>D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</a:t>
            </a:r>
            <a:r>
              <a:rPr sz="1200" spc="5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45" dirty="0">
                <a:latin typeface="Trebuchet MS"/>
                <a:cs typeface="Trebuchet MS"/>
              </a:rPr>
              <a:t>v</a:t>
            </a:r>
            <a:r>
              <a:rPr sz="1200" spc="-5" dirty="0">
                <a:latin typeface="Trebuchet MS"/>
                <a:cs typeface="Trebuchet MS"/>
              </a:rPr>
              <a:t>ina</a:t>
            </a:r>
            <a:r>
              <a:rPr sz="1200" spc="85" dirty="0">
                <a:latin typeface="Trebuchet MS"/>
                <a:cs typeface="Trebuchet MS"/>
              </a:rPr>
              <a:t>s</a:t>
            </a:r>
            <a:r>
              <a:rPr sz="1200" spc="40" dirty="0">
                <a:latin typeface="Trebuchet MS"/>
                <a:cs typeface="Trebuchet MS"/>
              </a:rPr>
              <a:t>h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Kollu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08020" y="1821179"/>
            <a:ext cx="551687" cy="55930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833361" y="1225677"/>
            <a:ext cx="228727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150" dirty="0">
                <a:latin typeface="Trebuchet MS"/>
                <a:cs typeface="Trebuchet MS"/>
              </a:rPr>
              <a:t>S</a:t>
            </a:r>
            <a:r>
              <a:rPr sz="1200" spc="80" dirty="0">
                <a:latin typeface="Trebuchet MS"/>
                <a:cs typeface="Trebuchet MS"/>
              </a:rPr>
              <a:t>y</a:t>
            </a:r>
            <a:r>
              <a:rPr sz="1200" spc="55" dirty="0">
                <a:latin typeface="Trebuchet MS"/>
                <a:cs typeface="Trebuchet MS"/>
              </a:rPr>
              <a:t>s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100" dirty="0">
                <a:latin typeface="Trebuchet MS"/>
                <a:cs typeface="Trebuchet MS"/>
              </a:rPr>
              <a:t>ms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125" dirty="0">
                <a:latin typeface="Trebuchet MS"/>
                <a:cs typeface="Trebuchet MS"/>
              </a:rPr>
              <a:t>U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-30" dirty="0">
                <a:latin typeface="Trebuchet MS"/>
                <a:cs typeface="Trebuchet MS"/>
              </a:rPr>
              <a:t>iliza</a:t>
            </a:r>
            <a:r>
              <a:rPr sz="1200" spc="-85" dirty="0">
                <a:latin typeface="Trebuchet MS"/>
                <a:cs typeface="Trebuchet MS"/>
              </a:rPr>
              <a:t>t</a:t>
            </a:r>
            <a:r>
              <a:rPr sz="1200" spc="-5" dirty="0">
                <a:latin typeface="Trebuchet MS"/>
                <a:cs typeface="Trebuchet MS"/>
              </a:rPr>
              <a:t>io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Re</a:t>
            </a:r>
            <a:r>
              <a:rPr sz="1200" spc="55" dirty="0">
                <a:latin typeface="Trebuchet MS"/>
                <a:cs typeface="Trebuchet MS"/>
              </a:rPr>
              <a:t>s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20" dirty="0">
                <a:latin typeface="Trebuchet MS"/>
                <a:cs typeface="Trebuchet MS"/>
              </a:rPr>
              <a:t>arch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fo</a:t>
            </a:r>
            <a:r>
              <a:rPr sz="1200" spc="-40" dirty="0">
                <a:latin typeface="Trebuchet MS"/>
                <a:cs typeface="Trebuchet MS"/>
              </a:rPr>
              <a:t>r  </a:t>
            </a:r>
            <a:r>
              <a:rPr sz="1200" spc="20" dirty="0">
                <a:latin typeface="Trebuchet MS"/>
                <a:cs typeface="Trebuchet MS"/>
              </a:rPr>
              <a:t>Stanford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Medicine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(SURF):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33361" y="1592810"/>
            <a:ext cx="1637030" cy="9455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1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80" dirty="0">
                <a:latin typeface="Trebuchet MS"/>
                <a:cs typeface="Trebuchet MS"/>
              </a:rPr>
              <a:t>R</a:t>
            </a:r>
            <a:r>
              <a:rPr sz="1150" spc="35" dirty="0">
                <a:latin typeface="Trebuchet MS"/>
                <a:cs typeface="Trebuchet MS"/>
              </a:rPr>
              <a:t>ya</a:t>
            </a:r>
            <a:r>
              <a:rPr sz="1150" spc="40" dirty="0">
                <a:latin typeface="Trebuchet MS"/>
                <a:cs typeface="Trebuchet MS"/>
              </a:rPr>
              <a:t>n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P</a:t>
            </a:r>
            <a:r>
              <a:rPr sz="1150" spc="40" dirty="0">
                <a:latin typeface="Trebuchet MS"/>
                <a:cs typeface="Trebuchet MS"/>
              </a:rPr>
              <a:t>e</a:t>
            </a:r>
            <a:r>
              <a:rPr sz="1150" spc="-120" dirty="0">
                <a:latin typeface="Trebuchet MS"/>
                <a:cs typeface="Trebuchet MS"/>
              </a:rPr>
              <a:t>i,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170" dirty="0">
                <a:latin typeface="Trebuchet MS"/>
                <a:cs typeface="Trebuchet MS"/>
              </a:rPr>
              <a:t>MS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10" dirty="0">
                <a:latin typeface="Trebuchet MS"/>
                <a:cs typeface="Trebuchet MS"/>
              </a:rPr>
              <a:t>Esli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5" dirty="0">
                <a:latin typeface="Trebuchet MS"/>
                <a:cs typeface="Trebuchet MS"/>
              </a:rPr>
              <a:t>Osmanlliu,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155" dirty="0">
                <a:latin typeface="Trebuchet MS"/>
                <a:cs typeface="Trebuchet MS"/>
              </a:rPr>
              <a:t>MD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70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30" dirty="0">
                <a:latin typeface="Trebuchet MS"/>
                <a:cs typeface="Trebuchet MS"/>
              </a:rPr>
              <a:t>Annie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Chang,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130" dirty="0">
                <a:latin typeface="Trebuchet MS"/>
                <a:cs typeface="Trebuchet MS"/>
              </a:rPr>
              <a:t>BS</a:t>
            </a:r>
            <a:endParaRPr sz="115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695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150" spc="75" dirty="0">
                <a:latin typeface="Trebuchet MS"/>
                <a:cs typeface="Trebuchet MS"/>
              </a:rPr>
              <a:t>P</a:t>
            </a:r>
            <a:r>
              <a:rPr sz="1150" spc="15" dirty="0">
                <a:latin typeface="Trebuchet MS"/>
                <a:cs typeface="Trebuchet MS"/>
              </a:rPr>
              <a:t>aul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114" dirty="0">
                <a:latin typeface="Trebuchet MS"/>
                <a:cs typeface="Trebuchet MS"/>
              </a:rPr>
              <a:t>D</a:t>
            </a:r>
            <a:r>
              <a:rPr sz="1150" spc="55" dirty="0">
                <a:latin typeface="Trebuchet MS"/>
                <a:cs typeface="Trebuchet MS"/>
              </a:rPr>
              <a:t>up</a:t>
            </a:r>
            <a:r>
              <a:rPr sz="1150" spc="45" dirty="0">
                <a:latin typeface="Trebuchet MS"/>
                <a:cs typeface="Trebuchet MS"/>
              </a:rPr>
              <a:t>e</a:t>
            </a:r>
            <a:r>
              <a:rPr sz="1150" spc="40" dirty="0">
                <a:latin typeface="Trebuchet MS"/>
                <a:cs typeface="Trebuchet MS"/>
              </a:rPr>
              <a:t>nloup</a:t>
            </a:r>
            <a:r>
              <a:rPr sz="1150" spc="-165" dirty="0">
                <a:latin typeface="Trebuchet MS"/>
                <a:cs typeface="Trebuchet MS"/>
              </a:rPr>
              <a:t>,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170" dirty="0">
                <a:latin typeface="Trebuchet MS"/>
                <a:cs typeface="Trebuchet MS"/>
              </a:rPr>
              <a:t>MS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33361" y="2567178"/>
            <a:ext cx="2450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latin typeface="Trebuchet MS"/>
                <a:cs typeface="Trebuchet MS"/>
              </a:rPr>
              <a:t>Q</a:t>
            </a:r>
            <a:r>
              <a:rPr sz="1200" b="1" spc="30" dirty="0">
                <a:latin typeface="Trebuchet MS"/>
                <a:cs typeface="Trebuchet MS"/>
              </a:rPr>
              <a:t>ua</a:t>
            </a:r>
            <a:r>
              <a:rPr sz="1200" b="1" spc="20" dirty="0">
                <a:latin typeface="Trebuchet MS"/>
                <a:cs typeface="Trebuchet MS"/>
              </a:rPr>
              <a:t>n</a:t>
            </a:r>
            <a:r>
              <a:rPr sz="1200" b="1" spc="-20" dirty="0">
                <a:latin typeface="Trebuchet MS"/>
                <a:cs typeface="Trebuchet MS"/>
              </a:rPr>
              <a:t>t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-20" dirty="0">
                <a:latin typeface="Trebuchet MS"/>
                <a:cs typeface="Trebuchet MS"/>
              </a:rPr>
              <a:t>t</a:t>
            </a:r>
            <a:r>
              <a:rPr sz="1200" b="1" spc="40" dirty="0">
                <a:latin typeface="Trebuchet MS"/>
                <a:cs typeface="Trebuchet MS"/>
              </a:rPr>
              <a:t>a</a:t>
            </a:r>
            <a:r>
              <a:rPr sz="1200" b="1" spc="-20" dirty="0">
                <a:latin typeface="Trebuchet MS"/>
                <a:cs typeface="Trebuchet MS"/>
              </a:rPr>
              <a:t>t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25" dirty="0">
                <a:latin typeface="Trebuchet MS"/>
                <a:cs typeface="Trebuchet MS"/>
              </a:rPr>
              <a:t>ve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90" dirty="0">
                <a:latin typeface="Trebuchet MS"/>
                <a:cs typeface="Trebuchet MS"/>
              </a:rPr>
              <a:t>S</a:t>
            </a:r>
            <a:r>
              <a:rPr sz="1200" b="1" spc="80" dirty="0">
                <a:latin typeface="Trebuchet MS"/>
                <a:cs typeface="Trebuchet MS"/>
              </a:rPr>
              <a:t>c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35" dirty="0">
                <a:latin typeface="Trebuchet MS"/>
                <a:cs typeface="Trebuchet MS"/>
              </a:rPr>
              <a:t>en</a:t>
            </a:r>
            <a:r>
              <a:rPr sz="1200" b="1" spc="20" dirty="0">
                <a:latin typeface="Trebuchet MS"/>
                <a:cs typeface="Trebuchet MS"/>
              </a:rPr>
              <a:t>c</a:t>
            </a:r>
            <a:r>
              <a:rPr sz="1200" b="1" spc="50" dirty="0">
                <a:latin typeface="Trebuchet MS"/>
                <a:cs typeface="Trebuchet MS"/>
              </a:rPr>
              <a:t>es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55" dirty="0">
                <a:latin typeface="Trebuchet MS"/>
                <a:cs typeface="Trebuchet MS"/>
              </a:rPr>
              <a:t>U</a:t>
            </a:r>
            <a:r>
              <a:rPr sz="1200" b="1" spc="40" dirty="0">
                <a:latin typeface="Trebuchet MS"/>
                <a:cs typeface="Trebuchet MS"/>
              </a:rPr>
              <a:t>n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-15" dirty="0">
                <a:latin typeface="Trebuchet MS"/>
                <a:cs typeface="Trebuchet MS"/>
              </a:rPr>
              <a:t>t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(Q</a:t>
            </a:r>
            <a:r>
              <a:rPr sz="1200" b="1" spc="-5" dirty="0">
                <a:latin typeface="Trebuchet MS"/>
                <a:cs typeface="Trebuchet MS"/>
              </a:rPr>
              <a:t>SU):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33361" y="2769177"/>
            <a:ext cx="1790064" cy="97281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0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30" dirty="0">
                <a:latin typeface="Trebuchet MS"/>
                <a:cs typeface="Trebuchet MS"/>
              </a:rPr>
              <a:t>Vic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70" dirty="0">
                <a:latin typeface="Trebuchet MS"/>
                <a:cs typeface="Trebuchet MS"/>
              </a:rPr>
              <a:t>o</a:t>
            </a:r>
            <a:r>
              <a:rPr sz="1200" spc="-35" dirty="0">
                <a:latin typeface="Trebuchet MS"/>
                <a:cs typeface="Trebuchet MS"/>
              </a:rPr>
              <a:t>ria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D</a:t>
            </a:r>
            <a:r>
              <a:rPr sz="1200" spc="-20" dirty="0">
                <a:latin typeface="Trebuchet MS"/>
                <a:cs typeface="Trebuchet MS"/>
              </a:rPr>
              <a:t>ing,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65" dirty="0">
                <a:latin typeface="Trebuchet MS"/>
                <a:cs typeface="Trebuchet MS"/>
              </a:rPr>
              <a:t>Reb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50" dirty="0">
                <a:latin typeface="Trebuchet MS"/>
                <a:cs typeface="Trebuchet MS"/>
              </a:rPr>
              <a:t>cca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G</a:t>
            </a:r>
            <a:r>
              <a:rPr sz="1200" spc="20" dirty="0">
                <a:latin typeface="Trebuchet MS"/>
                <a:cs typeface="Trebuchet MS"/>
              </a:rPr>
              <a:t>ard</a:t>
            </a:r>
            <a:r>
              <a:rPr sz="1200" spc="15" dirty="0">
                <a:latin typeface="Trebuchet MS"/>
                <a:cs typeface="Trebuchet MS"/>
              </a:rPr>
              <a:t>n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-110" dirty="0">
                <a:latin typeface="Trebuchet MS"/>
                <a:cs typeface="Trebuchet MS"/>
              </a:rPr>
              <a:t>r,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5" dirty="0">
                <a:latin typeface="Trebuchet MS"/>
                <a:cs typeface="Trebuchet MS"/>
              </a:rPr>
              <a:t>Vict</a:t>
            </a:r>
            <a:r>
              <a:rPr sz="1200" spc="70" dirty="0">
                <a:latin typeface="Trebuchet MS"/>
                <a:cs typeface="Trebuchet MS"/>
              </a:rPr>
              <a:t>o</a:t>
            </a:r>
            <a:r>
              <a:rPr sz="1200" spc="-45" dirty="0">
                <a:latin typeface="Trebuchet MS"/>
                <a:cs typeface="Trebuchet MS"/>
              </a:rPr>
              <a:t>r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R</a:t>
            </a:r>
            <a:r>
              <a:rPr sz="1200" spc="-65" dirty="0">
                <a:latin typeface="Trebuchet MS"/>
                <a:cs typeface="Trebuchet MS"/>
              </a:rPr>
              <a:t>i</a:t>
            </a:r>
            <a:r>
              <a:rPr sz="1200" spc="-85" dirty="0">
                <a:latin typeface="Trebuchet MS"/>
                <a:cs typeface="Trebuchet MS"/>
              </a:rPr>
              <a:t>t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-55" dirty="0">
                <a:latin typeface="Trebuchet MS"/>
                <a:cs typeface="Trebuchet MS"/>
              </a:rPr>
              <a:t>er,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P</a:t>
            </a:r>
            <a:r>
              <a:rPr sz="1200" spc="4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9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20" dirty="0">
                <a:latin typeface="Trebuchet MS"/>
                <a:cs typeface="Trebuchet MS"/>
              </a:rPr>
              <a:t>B</a:t>
            </a:r>
            <a:r>
              <a:rPr sz="1200" spc="-5" dirty="0">
                <a:latin typeface="Trebuchet MS"/>
                <a:cs typeface="Trebuchet MS"/>
              </a:rPr>
              <a:t>la</a:t>
            </a:r>
            <a:r>
              <a:rPr sz="1200" spc="40" dirty="0">
                <a:latin typeface="Trebuchet MS"/>
                <a:cs typeface="Trebuchet MS"/>
              </a:rPr>
              <a:t>ke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50" dirty="0">
                <a:latin typeface="Trebuchet MS"/>
                <a:cs typeface="Trebuchet MS"/>
              </a:rPr>
              <a:t>S</a:t>
            </a:r>
            <a:r>
              <a:rPr sz="1200" spc="35" dirty="0">
                <a:latin typeface="Trebuchet MS"/>
                <a:cs typeface="Trebuchet MS"/>
              </a:rPr>
              <a:t>h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75" dirty="0">
                <a:latin typeface="Trebuchet MS"/>
                <a:cs typeface="Trebuchet MS"/>
              </a:rPr>
              <a:t>w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33361" y="3771392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Trebuchet MS"/>
                <a:cs typeface="Trebuchet MS"/>
              </a:rPr>
              <a:t>T1</a:t>
            </a:r>
            <a:r>
              <a:rPr sz="1200" b="1" spc="85" dirty="0">
                <a:latin typeface="Trebuchet MS"/>
                <a:cs typeface="Trebuchet MS"/>
              </a:rPr>
              <a:t>D</a:t>
            </a:r>
            <a:r>
              <a:rPr sz="1200" b="1" spc="-85" dirty="0">
                <a:latin typeface="Trebuchet MS"/>
                <a:cs typeface="Trebuchet MS"/>
              </a:rPr>
              <a:t> </a:t>
            </a:r>
            <a:r>
              <a:rPr sz="1200" b="1" spc="195" dirty="0">
                <a:latin typeface="Trebuchet MS"/>
                <a:cs typeface="Trebuchet MS"/>
              </a:rPr>
              <a:t>W</a:t>
            </a:r>
            <a:r>
              <a:rPr sz="1200" b="1" spc="45" dirty="0">
                <a:latin typeface="Trebuchet MS"/>
                <a:cs typeface="Trebuchet MS"/>
              </a:rPr>
              <a:t>o</a:t>
            </a:r>
            <a:r>
              <a:rPr sz="1200" b="1" spc="-20" dirty="0">
                <a:latin typeface="Trebuchet MS"/>
                <a:cs typeface="Trebuchet MS"/>
              </a:rPr>
              <a:t>rk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10" dirty="0">
                <a:latin typeface="Trebuchet MS"/>
                <a:cs typeface="Trebuchet MS"/>
              </a:rPr>
              <a:t>n</a:t>
            </a:r>
            <a:r>
              <a:rPr sz="1200" b="1" spc="155" dirty="0">
                <a:latin typeface="Trebuchet MS"/>
                <a:cs typeface="Trebuchet MS"/>
              </a:rPr>
              <a:t>g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60" dirty="0">
                <a:latin typeface="Trebuchet MS"/>
                <a:cs typeface="Trebuchet MS"/>
              </a:rPr>
              <a:t>G</a:t>
            </a:r>
            <a:r>
              <a:rPr sz="1200" b="1" spc="-5" dirty="0">
                <a:latin typeface="Trebuchet MS"/>
                <a:cs typeface="Trebuchet MS"/>
              </a:rPr>
              <a:t>r</a:t>
            </a:r>
            <a:r>
              <a:rPr sz="1200" b="1" dirty="0">
                <a:latin typeface="Trebuchet MS"/>
                <a:cs typeface="Trebuchet MS"/>
              </a:rPr>
              <a:t>o</a:t>
            </a:r>
            <a:r>
              <a:rPr sz="1200" b="1" spc="45" dirty="0">
                <a:latin typeface="Trebuchet MS"/>
                <a:cs typeface="Trebuchet MS"/>
              </a:rPr>
              <a:t>up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10" dirty="0">
                <a:latin typeface="Trebuchet MS"/>
                <a:cs typeface="Trebuchet MS"/>
              </a:rPr>
              <a:t>(S</a:t>
            </a:r>
            <a:r>
              <a:rPr sz="1200" b="1" dirty="0">
                <a:latin typeface="Trebuchet MS"/>
                <a:cs typeface="Trebuchet MS"/>
              </a:rPr>
              <a:t>t</a:t>
            </a:r>
            <a:r>
              <a:rPr sz="1200" b="1" spc="40" dirty="0">
                <a:latin typeface="Trebuchet MS"/>
                <a:cs typeface="Trebuchet MS"/>
              </a:rPr>
              <a:t>a</a:t>
            </a:r>
            <a:r>
              <a:rPr sz="1200" b="1" spc="-20" dirty="0">
                <a:latin typeface="Trebuchet MS"/>
                <a:cs typeface="Trebuchet MS"/>
              </a:rPr>
              <a:t>t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70" dirty="0">
                <a:latin typeface="Trebuchet MS"/>
                <a:cs typeface="Trebuchet MS"/>
              </a:rPr>
              <a:t>s</a:t>
            </a:r>
            <a:r>
              <a:rPr sz="1200" b="1" spc="-20" dirty="0">
                <a:latin typeface="Trebuchet MS"/>
                <a:cs typeface="Trebuchet MS"/>
              </a:rPr>
              <a:t>t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55" dirty="0">
                <a:latin typeface="Trebuchet MS"/>
                <a:cs typeface="Trebuchet MS"/>
              </a:rPr>
              <a:t>c</a:t>
            </a:r>
            <a:r>
              <a:rPr sz="1200" b="1" spc="70" dirty="0">
                <a:latin typeface="Trebuchet MS"/>
                <a:cs typeface="Trebuchet MS"/>
              </a:rPr>
              <a:t>s</a:t>
            </a:r>
            <a:r>
              <a:rPr sz="1200" b="1" spc="-110" dirty="0">
                <a:latin typeface="Trebuchet MS"/>
                <a:cs typeface="Trebuchet MS"/>
              </a:rPr>
              <a:t>):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3361" y="3973391"/>
            <a:ext cx="2078989" cy="26587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0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35" dirty="0">
                <a:latin typeface="Trebuchet MS"/>
                <a:cs typeface="Trebuchet MS"/>
              </a:rPr>
              <a:t>Emi</a:t>
            </a:r>
            <a:r>
              <a:rPr sz="1200" spc="15" dirty="0">
                <a:latin typeface="Trebuchet MS"/>
                <a:cs typeface="Trebuchet MS"/>
              </a:rPr>
              <a:t>ly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F</a:t>
            </a:r>
            <a:r>
              <a:rPr sz="1200" spc="75" dirty="0">
                <a:latin typeface="Trebuchet MS"/>
                <a:cs typeface="Trebuchet MS"/>
              </a:rPr>
              <a:t>o</a:t>
            </a:r>
            <a:r>
              <a:rPr sz="1200" spc="-5" dirty="0">
                <a:latin typeface="Trebuchet MS"/>
                <a:cs typeface="Trebuchet MS"/>
              </a:rPr>
              <a:t>x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</a:t>
            </a:r>
            <a:r>
              <a:rPr sz="1200" spc="5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05" dirty="0">
                <a:latin typeface="Trebuchet MS"/>
                <a:cs typeface="Trebuchet MS"/>
              </a:rPr>
              <a:t>C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-45" dirty="0">
                <a:latin typeface="Trebuchet MS"/>
                <a:cs typeface="Trebuchet MS"/>
              </a:rPr>
              <a:t>r</a:t>
            </a:r>
            <a:r>
              <a:rPr sz="1200" spc="-40" dirty="0">
                <a:latin typeface="Trebuchet MS"/>
                <a:cs typeface="Trebuchet MS"/>
              </a:rPr>
              <a:t>l</a:t>
            </a:r>
            <a:r>
              <a:rPr sz="1200" spc="70" dirty="0">
                <a:latin typeface="Trebuchet MS"/>
                <a:cs typeface="Trebuchet MS"/>
              </a:rPr>
              <a:t>o</a:t>
            </a:r>
            <a:r>
              <a:rPr sz="1200" spc="90" dirty="0">
                <a:latin typeface="Trebuchet MS"/>
                <a:cs typeface="Trebuchet MS"/>
              </a:rPr>
              <a:t>s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G</a:t>
            </a:r>
            <a:r>
              <a:rPr sz="1200" spc="50" dirty="0">
                <a:latin typeface="Trebuchet MS"/>
                <a:cs typeface="Trebuchet MS"/>
              </a:rPr>
              <a:t>u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85" dirty="0">
                <a:latin typeface="Trebuchet MS"/>
                <a:cs typeface="Trebuchet MS"/>
              </a:rPr>
              <a:t>s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-30" dirty="0">
                <a:latin typeface="Trebuchet MS"/>
                <a:cs typeface="Trebuchet MS"/>
              </a:rPr>
              <a:t>rin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</a:t>
            </a:r>
            <a:r>
              <a:rPr sz="1200" spc="5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40" dirty="0">
                <a:latin typeface="Trebuchet MS"/>
                <a:cs typeface="Trebuchet MS"/>
              </a:rPr>
              <a:t>Johannes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Ferstad,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80" dirty="0">
                <a:latin typeface="Trebuchet MS"/>
                <a:cs typeface="Trebuchet MS"/>
              </a:rPr>
              <a:t>R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90" dirty="0">
                <a:latin typeface="Trebuchet MS"/>
                <a:cs typeface="Trebuchet MS"/>
              </a:rPr>
              <a:t>s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15" dirty="0">
                <a:latin typeface="Trebuchet MS"/>
                <a:cs typeface="Trebuchet MS"/>
              </a:rPr>
              <a:t>lu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Se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50" dirty="0">
                <a:latin typeface="Trebuchet MS"/>
                <a:cs typeface="Trebuchet MS"/>
              </a:rPr>
              <a:t>y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40" dirty="0">
                <a:latin typeface="Trebuchet MS"/>
                <a:cs typeface="Trebuchet MS"/>
              </a:rPr>
              <a:t>k</a:t>
            </a:r>
            <a:r>
              <a:rPr sz="1200" spc="25" dirty="0">
                <a:latin typeface="Trebuchet MS"/>
                <a:cs typeface="Trebuchet MS"/>
              </a:rPr>
              <a:t>e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P</a:t>
            </a:r>
            <a:r>
              <a:rPr sz="1200" spc="4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9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25" dirty="0">
                <a:latin typeface="Trebuchet MS"/>
                <a:cs typeface="Trebuchet MS"/>
              </a:rPr>
              <a:t>J</a:t>
            </a:r>
            <a:r>
              <a:rPr sz="1200" spc="20" dirty="0">
                <a:latin typeface="Trebuchet MS"/>
                <a:cs typeface="Trebuchet MS"/>
              </a:rPr>
              <a:t>ua</a:t>
            </a:r>
            <a:r>
              <a:rPr sz="1200" spc="40" dirty="0">
                <a:latin typeface="Trebuchet MS"/>
                <a:cs typeface="Trebuchet MS"/>
              </a:rPr>
              <a:t>n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L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35" dirty="0">
                <a:latin typeface="Trebuchet MS"/>
                <a:cs typeface="Trebuchet MS"/>
              </a:rPr>
              <a:t>n</a:t>
            </a:r>
            <a:r>
              <a:rPr sz="1200" spc="60" dirty="0">
                <a:latin typeface="Trebuchet MS"/>
                <a:cs typeface="Trebuchet MS"/>
              </a:rPr>
              <a:t>glo</a:t>
            </a:r>
            <a:r>
              <a:rPr sz="1200" spc="-55" dirty="0">
                <a:latin typeface="Trebuchet MS"/>
                <a:cs typeface="Trebuchet MS"/>
              </a:rPr>
              <a:t>is,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5" dirty="0">
                <a:latin typeface="Trebuchet MS"/>
                <a:cs typeface="Trebuchet MS"/>
              </a:rPr>
              <a:t>lex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229" dirty="0">
                <a:latin typeface="Trebuchet MS"/>
                <a:cs typeface="Trebuchet MS"/>
              </a:rPr>
              <a:t>W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35" dirty="0">
                <a:latin typeface="Trebuchet MS"/>
                <a:cs typeface="Trebuchet MS"/>
              </a:rPr>
              <a:t>n</a:t>
            </a:r>
            <a:r>
              <a:rPr sz="1200" spc="-20" dirty="0">
                <a:latin typeface="Trebuchet MS"/>
                <a:cs typeface="Trebuchet MS"/>
              </a:rPr>
              <a:t>g,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35" dirty="0">
                <a:latin typeface="Trebuchet MS"/>
                <a:cs typeface="Trebuchet MS"/>
              </a:rPr>
              <a:t>Jo</a:t>
            </a:r>
            <a:r>
              <a:rPr sz="1200" spc="85" dirty="0">
                <a:latin typeface="Trebuchet MS"/>
                <a:cs typeface="Trebuchet MS"/>
              </a:rPr>
              <a:t>s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70" dirty="0">
                <a:latin typeface="Trebuchet MS"/>
                <a:cs typeface="Trebuchet MS"/>
              </a:rPr>
              <a:t>p</a:t>
            </a:r>
            <a:r>
              <a:rPr sz="1200" spc="40" dirty="0">
                <a:latin typeface="Trebuchet MS"/>
                <a:cs typeface="Trebuchet MS"/>
              </a:rPr>
              <a:t>h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Fut</a:t>
            </a:r>
            <a:r>
              <a:rPr sz="1200" spc="35" dirty="0">
                <a:latin typeface="Trebuchet MS"/>
                <a:cs typeface="Trebuchet MS"/>
              </a:rPr>
              <a:t>o</a:t>
            </a:r>
            <a:r>
              <a:rPr sz="1200" spc="75" dirty="0">
                <a:latin typeface="Trebuchet MS"/>
                <a:cs typeface="Trebuchet MS"/>
              </a:rPr>
              <a:t>m</a:t>
            </a:r>
            <a:r>
              <a:rPr sz="1200" spc="55" dirty="0">
                <a:latin typeface="Trebuchet MS"/>
                <a:cs typeface="Trebuchet MS"/>
              </a:rPr>
              <a:t>a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</a:t>
            </a:r>
            <a:r>
              <a:rPr sz="1200" spc="5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9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25" dirty="0">
                <a:latin typeface="Trebuchet MS"/>
                <a:cs typeface="Trebuchet MS"/>
              </a:rPr>
              <a:t>M</a:t>
            </a: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-75" dirty="0">
                <a:latin typeface="Trebuchet MS"/>
                <a:cs typeface="Trebuchet MS"/>
              </a:rPr>
              <a:t>tt</a:t>
            </a:r>
            <a:r>
              <a:rPr sz="1200" spc="35" dirty="0">
                <a:latin typeface="Trebuchet MS"/>
                <a:cs typeface="Trebuchet MS"/>
              </a:rPr>
              <a:t>h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80" dirty="0">
                <a:latin typeface="Trebuchet MS"/>
                <a:cs typeface="Trebuchet MS"/>
              </a:rPr>
              <a:t>w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L</a:t>
            </a:r>
            <a:r>
              <a:rPr sz="1200" spc="45" dirty="0">
                <a:latin typeface="Trebuchet MS"/>
                <a:cs typeface="Trebuchet MS"/>
              </a:rPr>
              <a:t>ev</a:t>
            </a:r>
            <a:r>
              <a:rPr sz="1200" spc="-40" dirty="0">
                <a:latin typeface="Trebuchet MS"/>
                <a:cs typeface="Trebuchet MS"/>
              </a:rPr>
              <a:t>ine,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P</a:t>
            </a:r>
            <a:r>
              <a:rPr sz="1200" spc="50" dirty="0">
                <a:latin typeface="Trebuchet MS"/>
                <a:cs typeface="Trebuchet MS"/>
              </a:rPr>
              <a:t>h</a:t>
            </a:r>
            <a:r>
              <a:rPr sz="1200" spc="120" dirty="0"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-20" dirty="0">
                <a:latin typeface="Trebuchet MS"/>
                <a:cs typeface="Trebuchet MS"/>
              </a:rPr>
              <a:t>rpi</a:t>
            </a:r>
            <a:r>
              <a:rPr sz="1200" spc="-75" dirty="0">
                <a:latin typeface="Trebuchet MS"/>
                <a:cs typeface="Trebuchet MS"/>
              </a:rPr>
              <a:t>t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50" dirty="0">
                <a:latin typeface="Trebuchet MS"/>
                <a:cs typeface="Trebuchet MS"/>
              </a:rPr>
              <a:t>S</a:t>
            </a:r>
            <a:r>
              <a:rPr sz="1200" spc="30" dirty="0">
                <a:latin typeface="Trebuchet MS"/>
                <a:cs typeface="Trebuchet MS"/>
              </a:rPr>
              <a:t>ingha</a:t>
            </a:r>
            <a:r>
              <a:rPr sz="1200" spc="-100" dirty="0">
                <a:latin typeface="Trebuchet MS"/>
                <a:cs typeface="Trebuchet MS"/>
              </a:rPr>
              <a:t>l,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B</a:t>
            </a:r>
            <a:r>
              <a:rPr sz="1200" spc="150" dirty="0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5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80" dirty="0">
                <a:latin typeface="Trebuchet MS"/>
                <a:cs typeface="Trebuchet MS"/>
              </a:rPr>
              <a:t>Y</a:t>
            </a:r>
            <a:r>
              <a:rPr sz="1200" spc="65" dirty="0">
                <a:latin typeface="Trebuchet MS"/>
                <a:cs typeface="Trebuchet MS"/>
              </a:rPr>
              <a:t>u</a:t>
            </a:r>
            <a:r>
              <a:rPr sz="1200" spc="-170" dirty="0">
                <a:latin typeface="Trebuchet MS"/>
                <a:cs typeface="Trebuchet MS"/>
              </a:rPr>
              <a:t>j</a:t>
            </a:r>
            <a:r>
              <a:rPr sz="1200" spc="-20" dirty="0">
                <a:latin typeface="Trebuchet MS"/>
                <a:cs typeface="Trebuchet MS"/>
              </a:rPr>
              <a:t>in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Jeon</a:t>
            </a:r>
            <a:r>
              <a:rPr sz="1200" spc="140" dirty="0">
                <a:latin typeface="Trebuchet MS"/>
                <a:cs typeface="Trebuchet MS"/>
              </a:rPr>
              <a:t>g</a:t>
            </a:r>
            <a:r>
              <a:rPr sz="1200" spc="-175" dirty="0">
                <a:latin typeface="Trebuchet MS"/>
                <a:cs typeface="Trebuchet MS"/>
              </a:rPr>
              <a:t>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35" dirty="0">
                <a:latin typeface="Trebuchet MS"/>
                <a:cs typeface="Trebuchet MS"/>
              </a:rPr>
              <a:t>BS</a:t>
            </a:r>
            <a:endParaRPr sz="1200">
              <a:latin typeface="Trebuchet MS"/>
              <a:cs typeface="Trebuchet MS"/>
            </a:endParaRPr>
          </a:p>
          <a:p>
            <a:pPr marL="245745" indent="-233679">
              <a:lnSpc>
                <a:spcPct val="100000"/>
              </a:lnSpc>
              <a:spcBef>
                <a:spcPts val="459"/>
              </a:spcBef>
              <a:buSzPct val="108333"/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1200" spc="125" dirty="0">
                <a:latin typeface="Trebuchet MS"/>
                <a:cs typeface="Trebuchet MS"/>
              </a:rPr>
              <a:t>M</a:t>
            </a: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-75" dirty="0">
                <a:latin typeface="Trebuchet MS"/>
                <a:cs typeface="Trebuchet MS"/>
              </a:rPr>
              <a:t>tt</a:t>
            </a:r>
            <a:r>
              <a:rPr sz="1200" spc="35" dirty="0">
                <a:latin typeface="Trebuchet MS"/>
                <a:cs typeface="Trebuchet MS"/>
              </a:rPr>
              <a:t>h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80" dirty="0">
                <a:latin typeface="Trebuchet MS"/>
                <a:cs typeface="Trebuchet MS"/>
              </a:rPr>
              <a:t>w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125" dirty="0">
                <a:latin typeface="Trebuchet MS"/>
                <a:cs typeface="Trebuchet MS"/>
              </a:rPr>
              <a:t>M</a:t>
            </a:r>
            <a:r>
              <a:rPr sz="1200" spc="100" dirty="0">
                <a:latin typeface="Trebuchet MS"/>
                <a:cs typeface="Trebuchet MS"/>
              </a:rPr>
              <a:t>a</a:t>
            </a:r>
            <a:r>
              <a:rPr sz="1200" spc="55" dirty="0">
                <a:latin typeface="Trebuchet MS"/>
                <a:cs typeface="Trebuchet MS"/>
              </a:rPr>
              <a:t>cKa</a:t>
            </a:r>
            <a:r>
              <a:rPr sz="1200" spc="-60" dirty="0">
                <a:latin typeface="Trebuchet MS"/>
                <a:cs typeface="Trebuchet MS"/>
              </a:rPr>
              <a:t>y,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8020" y="1200911"/>
            <a:ext cx="551687" cy="53949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2592" y="4430267"/>
            <a:ext cx="551687" cy="55168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Acknowledgements:</a:t>
            </a:r>
            <a:r>
              <a:rPr spc="-25" dirty="0"/>
              <a:t> </a:t>
            </a:r>
            <a:r>
              <a:rPr spc="-35" dirty="0"/>
              <a:t>Teamwork,</a:t>
            </a:r>
            <a:r>
              <a:rPr spc="-80" dirty="0"/>
              <a:t> </a:t>
            </a:r>
            <a:r>
              <a:rPr spc="-40" dirty="0"/>
              <a:t>Targets,</a:t>
            </a:r>
            <a:r>
              <a:rPr spc="-55" dirty="0"/>
              <a:t> </a:t>
            </a:r>
            <a:r>
              <a:rPr spc="-40" dirty="0"/>
              <a:t>Technology</a:t>
            </a:r>
            <a:r>
              <a:rPr spc="-95" dirty="0"/>
              <a:t> </a:t>
            </a:r>
            <a:r>
              <a:rPr spc="-30" dirty="0"/>
              <a:t>and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-21843" y="554481"/>
            <a:ext cx="12237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7860" algn="l"/>
                <a:tab pos="12224385" algn="l"/>
              </a:tabLst>
            </a:pPr>
            <a:r>
              <a:rPr sz="2800" b="1" u="heavy" spc="-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	</a:t>
            </a:r>
            <a:r>
              <a:rPr sz="2800" b="1" u="heavy" spc="-1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Tight</a:t>
            </a:r>
            <a:r>
              <a:rPr sz="2800" b="1" u="heavy" spc="-5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Control</a:t>
            </a:r>
            <a:r>
              <a:rPr sz="2800" b="1" u="heavy" spc="-4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in</a:t>
            </a:r>
            <a:r>
              <a:rPr sz="2800" b="1" u="heavy" spc="-8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Newly</a:t>
            </a:r>
            <a:r>
              <a:rPr sz="2800" b="1" u="heavy" spc="-4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Diagnosed</a:t>
            </a:r>
            <a:r>
              <a:rPr sz="2800" b="1" u="heavy" spc="-6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Pediatric</a:t>
            </a:r>
            <a:r>
              <a:rPr sz="2800" b="1" u="heavy" spc="-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T1D:</a:t>
            </a:r>
            <a:r>
              <a:rPr sz="2800" b="1" u="heavy" spc="-6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4T</a:t>
            </a:r>
            <a:r>
              <a:rPr sz="2800" b="1" u="heavy" spc="-70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8A1515"/>
                </a:solidFill>
                <a:uFill>
                  <a:solidFill>
                    <a:srgbClr val="8A1515"/>
                  </a:solidFill>
                </a:uFill>
                <a:latin typeface="Calibri"/>
                <a:cs typeface="Calibri"/>
              </a:rPr>
              <a:t>Study	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284207" y="140207"/>
            <a:ext cx="2646045" cy="780415"/>
            <a:chOff x="9284207" y="140207"/>
            <a:chExt cx="2646045" cy="780415"/>
          </a:xfrm>
        </p:grpSpPr>
        <p:sp>
          <p:nvSpPr>
            <p:cNvPr id="41" name="object 41"/>
            <p:cNvSpPr/>
            <p:nvPr/>
          </p:nvSpPr>
          <p:spPr>
            <a:xfrm>
              <a:off x="9294113" y="150113"/>
              <a:ext cx="2540" cy="760730"/>
            </a:xfrm>
            <a:custGeom>
              <a:avLst/>
              <a:gdLst/>
              <a:ahLst/>
              <a:cxnLst/>
              <a:rect l="l" t="t" r="r" b="b"/>
              <a:pathLst>
                <a:path w="2540" h="760730">
                  <a:moveTo>
                    <a:pt x="2539" y="0"/>
                  </a:moveTo>
                  <a:lnTo>
                    <a:pt x="0" y="760348"/>
                  </a:lnTo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4999" y="193547"/>
              <a:ext cx="2404872" cy="61112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872853" y="4793107"/>
            <a:ext cx="63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rebuchet MS"/>
                <a:cs typeface="Trebuchet MS"/>
              </a:rPr>
              <a:t>Fu</a:t>
            </a:r>
            <a:r>
              <a:rPr sz="1200" spc="50" dirty="0">
                <a:latin typeface="Trebuchet MS"/>
                <a:cs typeface="Trebuchet MS"/>
              </a:rPr>
              <a:t>n</a:t>
            </a:r>
            <a:r>
              <a:rPr sz="1200" spc="10" dirty="0">
                <a:latin typeface="Trebuchet MS"/>
                <a:cs typeface="Trebuchet MS"/>
              </a:rPr>
              <a:t>din</a:t>
            </a:r>
            <a:r>
              <a:rPr sz="1200" spc="-40" dirty="0">
                <a:latin typeface="Trebuchet MS"/>
                <a:cs typeface="Trebuchet MS"/>
              </a:rPr>
              <a:t>g: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72853" y="5052186"/>
            <a:ext cx="16611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619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75" dirty="0">
                <a:latin typeface="Trebuchet MS"/>
                <a:cs typeface="Trebuchet MS"/>
              </a:rPr>
              <a:t>He</a:t>
            </a:r>
            <a:r>
              <a:rPr sz="1200" spc="60" dirty="0">
                <a:latin typeface="Trebuchet MS"/>
                <a:cs typeface="Trebuchet MS"/>
              </a:rPr>
              <a:t>lm</a:t>
            </a:r>
            <a:r>
              <a:rPr sz="1200" spc="40" dirty="0">
                <a:latin typeface="Trebuchet MS"/>
                <a:cs typeface="Trebuchet MS"/>
              </a:rPr>
              <a:t>s</a:t>
            </a:r>
            <a:r>
              <a:rPr sz="1200" spc="25" dirty="0">
                <a:latin typeface="Trebuchet MS"/>
                <a:cs typeface="Trebuchet MS"/>
              </a:rPr>
              <a:t>ley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105" dirty="0">
                <a:latin typeface="Trebuchet MS"/>
                <a:cs typeface="Trebuchet MS"/>
              </a:rPr>
              <a:t>C</a:t>
            </a:r>
            <a:r>
              <a:rPr sz="1200" spc="35" dirty="0">
                <a:latin typeface="Trebuchet MS"/>
                <a:cs typeface="Trebuchet MS"/>
              </a:rPr>
              <a:t>h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-65" dirty="0">
                <a:latin typeface="Trebuchet MS"/>
                <a:cs typeface="Trebuchet MS"/>
              </a:rPr>
              <a:t>ri</a:t>
            </a:r>
            <a:r>
              <a:rPr sz="1200" spc="-70" dirty="0">
                <a:latin typeface="Trebuchet MS"/>
                <a:cs typeface="Trebuchet MS"/>
              </a:rPr>
              <a:t>t</a:t>
            </a:r>
            <a:r>
              <a:rPr sz="1200" spc="20" dirty="0">
                <a:latin typeface="Trebuchet MS"/>
                <a:cs typeface="Trebuchet MS"/>
              </a:rPr>
              <a:t>a</a:t>
            </a:r>
            <a:r>
              <a:rPr sz="1200" spc="70" dirty="0">
                <a:latin typeface="Trebuchet MS"/>
                <a:cs typeface="Trebuchet MS"/>
              </a:rPr>
              <a:t>b</a:t>
            </a:r>
            <a:r>
              <a:rPr sz="1200" spc="5" dirty="0">
                <a:latin typeface="Trebuchet MS"/>
                <a:cs typeface="Trebuchet MS"/>
              </a:rPr>
              <a:t>le  </a:t>
            </a:r>
            <a:r>
              <a:rPr sz="1200" spc="10" dirty="0">
                <a:latin typeface="Trebuchet MS"/>
                <a:cs typeface="Trebuchet MS"/>
              </a:rPr>
              <a:t>Trust</a:t>
            </a:r>
            <a:endParaRPr sz="1200">
              <a:latin typeface="Trebuchet MS"/>
              <a:cs typeface="Trebuchet MS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75" dirty="0">
                <a:latin typeface="Trebuchet MS"/>
                <a:cs typeface="Trebuchet MS"/>
              </a:rPr>
              <a:t>ISPAD-JDRF </a:t>
            </a:r>
            <a:r>
              <a:rPr sz="1200" spc="80" dirty="0">
                <a:latin typeface="Trebuchet MS"/>
                <a:cs typeface="Trebuchet MS"/>
              </a:rPr>
              <a:t> Re</a:t>
            </a:r>
            <a:r>
              <a:rPr sz="1200" spc="55" dirty="0">
                <a:latin typeface="Trebuchet MS"/>
                <a:cs typeface="Trebuchet MS"/>
              </a:rPr>
              <a:t>s</a:t>
            </a:r>
            <a:r>
              <a:rPr sz="1200" spc="45" dirty="0">
                <a:latin typeface="Trebuchet MS"/>
                <a:cs typeface="Trebuchet MS"/>
              </a:rPr>
              <a:t>e</a:t>
            </a:r>
            <a:r>
              <a:rPr sz="1200" spc="20" dirty="0">
                <a:latin typeface="Trebuchet MS"/>
                <a:cs typeface="Trebuchet MS"/>
              </a:rPr>
              <a:t>arch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Fe</a:t>
            </a:r>
            <a:r>
              <a:rPr sz="1200" spc="-30" dirty="0">
                <a:latin typeface="Trebuchet MS"/>
                <a:cs typeface="Trebuchet MS"/>
              </a:rPr>
              <a:t>l</a:t>
            </a:r>
            <a:r>
              <a:rPr sz="1200" spc="-35" dirty="0">
                <a:latin typeface="Trebuchet MS"/>
                <a:cs typeface="Trebuchet MS"/>
              </a:rPr>
              <a:t>l</a:t>
            </a:r>
            <a:r>
              <a:rPr sz="1200" spc="70" dirty="0">
                <a:latin typeface="Trebuchet MS"/>
                <a:cs typeface="Trebuchet MS"/>
              </a:rPr>
              <a:t>o</a:t>
            </a:r>
            <a:r>
              <a:rPr sz="1200" spc="75" dirty="0">
                <a:latin typeface="Trebuchet MS"/>
                <a:cs typeface="Trebuchet MS"/>
              </a:rPr>
              <a:t>w</a:t>
            </a:r>
            <a:r>
              <a:rPr sz="1200" spc="85" dirty="0">
                <a:latin typeface="Trebuchet MS"/>
                <a:cs typeface="Trebuchet MS"/>
              </a:rPr>
              <a:t>s</a:t>
            </a:r>
            <a:r>
              <a:rPr sz="1200" spc="35" dirty="0">
                <a:latin typeface="Trebuchet MS"/>
                <a:cs typeface="Trebuchet MS"/>
              </a:rPr>
              <a:t>h</a:t>
            </a:r>
            <a:r>
              <a:rPr sz="1200" spc="-5" dirty="0">
                <a:latin typeface="Trebuchet MS"/>
                <a:cs typeface="Trebuchet MS"/>
              </a:rPr>
              <a:t>ip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10" dirty="0">
                <a:latin typeface="Trebuchet MS"/>
                <a:cs typeface="Trebuchet MS"/>
              </a:rPr>
              <a:t>R18DK122422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114" dirty="0">
                <a:latin typeface="Trebuchet MS"/>
                <a:cs typeface="Trebuchet MS"/>
              </a:rPr>
              <a:t>SDRC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90" dirty="0">
                <a:latin typeface="Trebuchet MS"/>
                <a:cs typeface="Trebuchet MS"/>
              </a:rPr>
              <a:t>LPCH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Auxiliaries</a:t>
            </a:r>
            <a:endParaRPr sz="1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2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6353-DEBD-475A-A100-10C143AD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1325563"/>
          </a:xfrm>
        </p:spPr>
        <p:txBody>
          <a:bodyPr/>
          <a:lstStyle/>
          <a:p>
            <a:r>
              <a:rPr lang="en-US" dirty="0"/>
              <a:t>The “Six Habits”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B4BA-FE3D-4D5F-92E6-517B710BD701}"/>
              </a:ext>
            </a:extLst>
          </p:cNvPr>
          <p:cNvSpPr txBox="1"/>
          <p:nvPr/>
        </p:nvSpPr>
        <p:spPr>
          <a:xfrm>
            <a:off x="838200" y="1455966"/>
            <a:ext cx="694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Six self-management habits where performance is associated with improved (</a:t>
            </a:r>
            <a:r>
              <a:rPr lang="en-US" sz="2000" dirty="0" err="1"/>
              <a:t>i</a:t>
            </a:r>
            <a:r>
              <a:rPr lang="en-US" sz="2000" dirty="0"/>
              <a:t>) HbA1c and (ii) Time in range.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80EDED-BA2C-440A-BD7E-F3E01C089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87037"/>
              </p:ext>
            </p:extLst>
          </p:nvPr>
        </p:nvGraphicFramePr>
        <p:xfrm>
          <a:off x="838200" y="2317095"/>
          <a:ext cx="7076440" cy="39277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val="4132373625"/>
                    </a:ext>
                  </a:extLst>
                </a:gridCol>
                <a:gridCol w="3779520">
                  <a:extLst>
                    <a:ext uri="{9D8B030D-6E8A-4147-A177-3AD203B41FA5}">
                      <a16:colId xmlns:a16="http://schemas.microsoft.com/office/drawing/2014/main" val="2675324710"/>
                    </a:ext>
                  </a:extLst>
                </a:gridCol>
                <a:gridCol w="2550160">
                  <a:extLst>
                    <a:ext uri="{9D8B030D-6E8A-4147-A177-3AD203B41FA5}">
                      <a16:colId xmlns:a16="http://schemas.microsoft.com/office/drawing/2014/main" val="130058443"/>
                    </a:ext>
                  </a:extLst>
                </a:gridCol>
              </a:tblGrid>
              <a:tr h="35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Habit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Definition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Data Source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65357"/>
                  </a:ext>
                </a:extLst>
              </a:tr>
              <a:tr h="62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Checks BG ≥ 4x/day if not on CGM OR uses CGM.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Device data (IP) &gt; EMR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(IP = In progress)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9471463"/>
                  </a:ext>
                </a:extLst>
              </a:tr>
              <a:tr h="35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Gives ≥ 3 rapid-acting boluses/day.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Device data &gt; EMR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39863"/>
                  </a:ext>
                </a:extLst>
              </a:tr>
              <a:tr h="35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Uses insulin pump.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Device data (IP) &gt; EMR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7843079"/>
                  </a:ext>
                </a:extLst>
              </a:tr>
              <a:tr h="35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Delivers boluses before meals.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08635"/>
                  </a:ext>
                </a:extLst>
              </a:tr>
              <a:tr h="62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Reviewed glucose data for patterns at least once since last clinic visit.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5016227"/>
                  </a:ext>
                </a:extLst>
              </a:tr>
              <a:tr h="62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Changed insulin doses at least once since the last clinic visit.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85039"/>
                  </a:ext>
                </a:extLst>
              </a:tr>
              <a:tr h="544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Eats a healthy diet.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995385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F84DF-A7F8-4DBC-BE35-A234296F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C04032-B65C-4AD5-A507-C619028A820F}"/>
              </a:ext>
            </a:extLst>
          </p:cNvPr>
          <p:cNvSpPr/>
          <p:nvPr/>
        </p:nvSpPr>
        <p:spPr>
          <a:xfrm>
            <a:off x="8209280" y="2520213"/>
            <a:ext cx="3545840" cy="3724592"/>
          </a:xfrm>
          <a:prstGeom prst="roundRect">
            <a:avLst>
              <a:gd name="adj" fmla="val 4919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/>
              <a:t>Objective: </a:t>
            </a:r>
          </a:p>
          <a:p>
            <a:r>
              <a:rPr lang="en-US" sz="2000" dirty="0" err="1"/>
              <a:t>i</a:t>
            </a:r>
            <a:r>
              <a:rPr lang="en-US" sz="2000" dirty="0"/>
              <a:t>) Create an interactive population health management tool that displays data related to “the 6 habits” for providers</a:t>
            </a:r>
          </a:p>
          <a:p>
            <a:endParaRPr lang="en-US" sz="2000" dirty="0"/>
          </a:p>
          <a:p>
            <a:r>
              <a:rPr lang="en-US" sz="2000" dirty="0"/>
              <a:t>ii) Incorporate new habits which align with the seven pillars of diabetes self-management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AE6F7-065B-4E26-A8FF-3AF6D7E3B062}"/>
              </a:ext>
            </a:extLst>
          </p:cNvPr>
          <p:cNvSpPr/>
          <p:nvPr/>
        </p:nvSpPr>
        <p:spPr>
          <a:xfrm>
            <a:off x="838200" y="5698332"/>
            <a:ext cx="7076440" cy="59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5EF83-4A90-4B16-9C44-145C0346BB83}"/>
              </a:ext>
            </a:extLst>
          </p:cNvPr>
          <p:cNvSpPr/>
          <p:nvPr/>
        </p:nvSpPr>
        <p:spPr>
          <a:xfrm>
            <a:off x="8167764" y="677393"/>
            <a:ext cx="3545840" cy="1584323"/>
          </a:xfrm>
          <a:prstGeom prst="roundRect">
            <a:avLst>
              <a:gd name="adj" fmla="val 11989"/>
            </a:avLst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Population: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All patients (N = 4728)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 a clinic visit from 01/01/21 – present 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189F8-7D83-46C4-BE67-7CBDB565373C}"/>
              </a:ext>
            </a:extLst>
          </p:cNvPr>
          <p:cNvSpPr txBox="1"/>
          <p:nvPr/>
        </p:nvSpPr>
        <p:spPr>
          <a:xfrm>
            <a:off x="7475220" y="30352"/>
            <a:ext cx="4716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J. M. Lee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</a:t>
            </a:r>
            <a:r>
              <a:rPr lang="nl-NL" sz="1200" i="1" dirty="0">
                <a:solidFill>
                  <a:schemeClr val="tx1"/>
                </a:solidFill>
              </a:rPr>
              <a:t>JAMA Netw Open</a:t>
            </a:r>
            <a:r>
              <a:rPr lang="nl-NL" sz="1200" dirty="0">
                <a:solidFill>
                  <a:schemeClr val="tx1"/>
                </a:solidFill>
              </a:rPr>
              <a:t>. </a:t>
            </a:r>
            <a:r>
              <a:rPr lang="nl-NL" sz="1200" b="1" dirty="0">
                <a:solidFill>
                  <a:schemeClr val="tx1"/>
                </a:solidFill>
              </a:rPr>
              <a:t>2022</a:t>
            </a:r>
            <a:r>
              <a:rPr lang="nl-NL" sz="1200" dirty="0">
                <a:solidFill>
                  <a:schemeClr val="tx1"/>
                </a:solidFill>
              </a:rPr>
              <a:t>; 5(1):e220001</a:t>
            </a:r>
          </a:p>
        </p:txBody>
      </p:sp>
    </p:spTree>
    <p:extLst>
      <p:ext uri="{BB962C8B-B14F-4D97-AF65-F5344CB8AC3E}">
        <p14:creationId xmlns:p14="http://schemas.microsoft.com/office/powerpoint/2010/main" val="19434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lled, group, bunch, many&#10;&#10;Description automatically generated">
            <a:extLst>
              <a:ext uri="{FF2B5EF4-FFF2-40B4-BE49-F238E27FC236}">
                <a16:creationId xmlns:a16="http://schemas.microsoft.com/office/drawing/2014/main" id="{85F49C10-8453-A14E-A6D6-AB0A43B2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61F7A1-CFF8-D342-A9AF-5CB080C98BD0}"/>
              </a:ext>
            </a:extLst>
          </p:cNvPr>
          <p:cNvSpPr/>
          <p:nvPr/>
        </p:nvSpPr>
        <p:spPr>
          <a:xfrm>
            <a:off x="0" y="4181856"/>
            <a:ext cx="12192000" cy="2676144"/>
          </a:xfrm>
          <a:prstGeom prst="rect">
            <a:avLst/>
          </a:prstGeom>
          <a:solidFill>
            <a:srgbClr val="FFFFFF">
              <a:alpha val="87000"/>
            </a:srgbClr>
          </a:solidFill>
          <a:ln w="25400" cap="flat">
            <a:noFill/>
            <a:prstDash val="solid"/>
            <a:round/>
          </a:ln>
          <a:effectLst>
            <a:outerShdw dist="23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41A89-5206-2242-9AFB-02DE48E4971E}"/>
              </a:ext>
            </a:extLst>
          </p:cNvPr>
          <p:cNvSpPr txBox="1"/>
          <p:nvPr/>
        </p:nvSpPr>
        <p:spPr>
          <a:xfrm>
            <a:off x="4481974" y="4788744"/>
            <a:ext cx="5456682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spc="0" normalizeH="0" baseline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 SemiBold" pitchFamily="2" charset="77"/>
                <a:ea typeface="Hind Bold"/>
                <a:cs typeface="Hind Bold"/>
                <a:sym typeface="Hind Bold"/>
              </a:rPr>
              <a:t>Nuances of Socioeconomic Status and Health Insurance Associations with HbA1c in Adults with Type 1 Diabetes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FFBB4-445B-6848-BFE8-9A72A1107B8B}"/>
              </a:ext>
            </a:extLst>
          </p:cNvPr>
          <p:cNvSpPr txBox="1"/>
          <p:nvPr/>
        </p:nvSpPr>
        <p:spPr>
          <a:xfrm>
            <a:off x="4481974" y="6280923"/>
            <a:ext cx="6264684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050" b="1" dirty="0">
                <a:solidFill>
                  <a:srgbClr val="3E4E8D"/>
                </a:solidFill>
                <a:latin typeface="Montserrat SemiBold" pitchFamily="2" charset="77"/>
              </a:rPr>
              <a:t>Caitlin S. Kelly, PhD; Huyen Nguyen, PhD; Katherine S. Chapman, BA; Megan E. Peter, PhD; Kelsie LaFerriere, BA; Julia Ravelson, BA; &amp; Wendy A. Wolf, PhD </a:t>
            </a:r>
            <a:endParaRPr kumimoji="0" lang="en-US" sz="1050" b="1" u="none" strike="noStrike" cap="none" spc="0" normalizeH="0" baseline="30000" dirty="0">
              <a:ln>
                <a:noFill/>
              </a:ln>
              <a:solidFill>
                <a:srgbClr val="3E4E8D"/>
              </a:solidFill>
              <a:effectLst/>
              <a:uFillTx/>
              <a:latin typeface="Montserrat SemiBold" pitchFamily="2" charset="77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F5C0-F873-3442-8D06-5B2634661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4124633"/>
            <a:ext cx="4185883" cy="27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667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Background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kern="0" dirty="0">
                <a:solidFill>
                  <a:schemeClr val="tx2"/>
                </a:solidFill>
              </a:rPr>
              <a:t>Lower socioeconomic status is associated with higher HbA1c in adults with T1D</a:t>
            </a:r>
            <a:r>
              <a:rPr lang="en-US" kern="0" baseline="30000" dirty="0">
                <a:solidFill>
                  <a:schemeClr val="tx2"/>
                </a:solidFill>
              </a:rPr>
              <a:t>1,2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Markers of socioeconomic status include </a:t>
            </a:r>
            <a:r>
              <a:rPr lang="en-US" i="1" kern="0" dirty="0">
                <a:solidFill>
                  <a:schemeClr val="tx2"/>
                </a:solidFill>
              </a:rPr>
              <a:t>individual </a:t>
            </a:r>
            <a:r>
              <a:rPr lang="en-US" kern="0" dirty="0">
                <a:solidFill>
                  <a:schemeClr val="tx2"/>
                </a:solidFill>
              </a:rPr>
              <a:t>markers, such as:</a:t>
            </a:r>
          </a:p>
          <a:p>
            <a:pPr lvl="2"/>
            <a:r>
              <a:rPr lang="en-US" kern="0" dirty="0">
                <a:solidFill>
                  <a:schemeClr val="tx2"/>
                </a:solidFill>
              </a:rPr>
              <a:t>Personal income, educational attainment, </a:t>
            </a:r>
            <a:r>
              <a:rPr lang="en-US" b="1" kern="0" dirty="0">
                <a:solidFill>
                  <a:schemeClr val="tx2"/>
                </a:solidFill>
              </a:rPr>
              <a:t>insurance type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Past research has examined SES factors in isolation </a:t>
            </a:r>
            <a:r>
              <a:rPr lang="en-US" i="1" kern="0" dirty="0">
                <a:solidFill>
                  <a:schemeClr val="tx2"/>
                </a:solidFill>
              </a:rPr>
              <a:t>or </a:t>
            </a:r>
            <a:r>
              <a:rPr lang="en-US" kern="0" dirty="0">
                <a:solidFill>
                  <a:schemeClr val="tx2"/>
                </a:solidFill>
              </a:rPr>
              <a:t>as</a:t>
            </a:r>
            <a:r>
              <a:rPr lang="en-US" i="1" kern="0" dirty="0">
                <a:solidFill>
                  <a:schemeClr val="tx2"/>
                </a:solidFill>
              </a:rPr>
              <a:t> </a:t>
            </a:r>
            <a:r>
              <a:rPr lang="en-US" kern="0" dirty="0">
                <a:solidFill>
                  <a:schemeClr val="tx2"/>
                </a:solidFill>
              </a:rPr>
              <a:t>a single score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Limited distinction between income-based insurance (e.g., Medicaid) and age-based insurance (i.e., Medicare)</a:t>
            </a:r>
          </a:p>
          <a:p>
            <a:r>
              <a:rPr lang="en-US" kern="0" dirty="0">
                <a:solidFill>
                  <a:schemeClr val="tx2"/>
                </a:solidFill>
              </a:rPr>
              <a:t>Individual markers of lower SES occur in a </a:t>
            </a:r>
            <a:r>
              <a:rPr lang="en-US" i="1" kern="0" dirty="0">
                <a:solidFill>
                  <a:schemeClr val="tx2"/>
                </a:solidFill>
              </a:rPr>
              <a:t>broader context </a:t>
            </a:r>
            <a:r>
              <a:rPr lang="en-US" kern="0" dirty="0">
                <a:solidFill>
                  <a:schemeClr val="tx2"/>
                </a:solidFill>
              </a:rPr>
              <a:t>and community markers of SES may contribute to personal health outcomes</a:t>
            </a:r>
            <a:endParaRPr lang="en-US" i="1" kern="0" dirty="0">
              <a:solidFill>
                <a:schemeClr val="tx2"/>
              </a:solidFill>
            </a:endParaRP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Examples: rural youth with T1D face greater healthcare barriers</a:t>
            </a:r>
            <a:r>
              <a:rPr lang="en-US" kern="0" baseline="30000" dirty="0">
                <a:solidFill>
                  <a:schemeClr val="tx2"/>
                </a:solidFill>
              </a:rPr>
              <a:t>3</a:t>
            </a:r>
            <a:r>
              <a:rPr lang="en-US" kern="0" dirty="0">
                <a:solidFill>
                  <a:schemeClr val="tx2"/>
                </a:solidFill>
              </a:rPr>
              <a:t>; neighborhood differences in healthcare outcomes</a:t>
            </a:r>
            <a:r>
              <a:rPr lang="en-US" kern="0" baseline="30000" dirty="0">
                <a:solidFill>
                  <a:schemeClr val="tx2"/>
                </a:solidFill>
              </a:rPr>
              <a:t>4</a:t>
            </a:r>
            <a:endParaRPr lang="en-US" kern="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73F3F-437B-0334-761C-DEBBB07D1821}"/>
              </a:ext>
            </a:extLst>
          </p:cNvPr>
          <p:cNvSpPr txBox="1"/>
          <p:nvPr/>
        </p:nvSpPr>
        <p:spPr>
          <a:xfrm>
            <a:off x="1089414" y="6304936"/>
            <a:ext cx="989125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kumimoji="0" lang="en-US" sz="1200" i="0" u="none" strike="noStrike" cap="none" spc="0" normalizeH="0" baseline="3000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1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Sutherland et al., 2020; </a:t>
            </a:r>
            <a:r>
              <a:rPr kumimoji="0" lang="en-US" sz="1200" i="0" u="none" strike="noStrike" cap="none" spc="0" normalizeH="0" baseline="3000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2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Miller et al., 2020; </a:t>
            </a:r>
            <a:r>
              <a:rPr kumimoji="0" lang="en-US" sz="1200" i="0" u="none" strike="noStrike" cap="none" spc="0" normalizeH="0" baseline="3000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3</a:t>
            </a:r>
            <a:r>
              <a:rPr kumimoji="0" lang="en-US" sz="1200" i="0" u="none" strike="noStrike" cap="none" spc="0" normalizeH="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Stumetz et al., 2016; </a:t>
            </a:r>
            <a:r>
              <a:rPr kumimoji="0" lang="en-US" sz="1200" i="0" u="none" strike="noStrike" cap="none" spc="0" normalizeH="0" baseline="3000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4</a:t>
            </a:r>
            <a:r>
              <a:rPr kumimoji="0" lang="en-US" sz="1200" i="0" u="none" strike="noStrike" cap="none" spc="0" normalizeH="0" dirty="0">
                <a:ln>
                  <a:noFill/>
                </a:ln>
                <a:effectLst/>
                <a:uFillTx/>
                <a:ea typeface="Hind Bold"/>
                <a:cs typeface="Hind Bold"/>
                <a:sym typeface="Hind Bold"/>
              </a:rPr>
              <a:t>Faramand et al., 2022</a:t>
            </a:r>
            <a:endParaRPr kumimoji="0" lang="en-US" sz="1200" i="0" u="none" strike="noStrike" cap="none" spc="0" normalizeH="0" baseline="0" dirty="0">
              <a:ln>
                <a:noFill/>
              </a:ln>
              <a:effectLst/>
              <a:uFillTx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410879008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Current Study Overview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20000"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rgbClr val="3E4E8D"/>
                </a:solidFill>
              </a:rPr>
              <a:t>Aims</a:t>
            </a:r>
          </a:p>
          <a:p>
            <a:pPr lvl="1"/>
            <a:r>
              <a:rPr lang="en-US" kern="0" dirty="0">
                <a:solidFill>
                  <a:srgbClr val="3E4E8D"/>
                </a:solidFill>
              </a:rPr>
              <a:t>What factors are associated with HbA1c after accounting for the others?</a:t>
            </a:r>
          </a:p>
          <a:p>
            <a:pPr lvl="2"/>
            <a:r>
              <a:rPr lang="en-US" kern="0" dirty="0">
                <a:solidFill>
                  <a:schemeClr val="tx2"/>
                </a:solidFill>
              </a:rPr>
              <a:t>Examined</a:t>
            </a:r>
            <a:r>
              <a:rPr lang="en-US" i="1" kern="0" dirty="0">
                <a:solidFill>
                  <a:schemeClr val="tx2"/>
                </a:solidFill>
              </a:rPr>
              <a:t> concurrent </a:t>
            </a:r>
            <a:r>
              <a:rPr lang="en-US" kern="0" dirty="0">
                <a:solidFill>
                  <a:schemeClr val="tx2"/>
                </a:solidFill>
              </a:rPr>
              <a:t>associations of demographics, diabetes characteristics, residential characteristics, and insurance with HbA1c</a:t>
            </a:r>
          </a:p>
          <a:p>
            <a:pPr lvl="1"/>
            <a:r>
              <a:rPr lang="en-US" kern="0" dirty="0">
                <a:solidFill>
                  <a:srgbClr val="3E4E8D"/>
                </a:solidFill>
              </a:rPr>
              <a:t>Does insurance type change the relationship between community income and HbA1c?	</a:t>
            </a:r>
          </a:p>
          <a:p>
            <a:pPr lvl="2"/>
            <a:r>
              <a:rPr lang="en-US" kern="0" dirty="0">
                <a:solidFill>
                  <a:schemeClr val="tx2"/>
                </a:solidFill>
              </a:rPr>
              <a:t>Explored </a:t>
            </a:r>
            <a:r>
              <a:rPr lang="en-US" i="1" kern="0" dirty="0">
                <a:solidFill>
                  <a:schemeClr val="tx2"/>
                </a:solidFill>
              </a:rPr>
              <a:t>moderating </a:t>
            </a:r>
            <a:r>
              <a:rPr lang="en-US" kern="0" dirty="0">
                <a:solidFill>
                  <a:schemeClr val="tx2"/>
                </a:solidFill>
              </a:rPr>
              <a:t>role of health insurance type (e.g., Medicaid) in the relationship</a:t>
            </a:r>
            <a:r>
              <a:rPr lang="en-US" i="1" kern="0" dirty="0">
                <a:solidFill>
                  <a:schemeClr val="tx2"/>
                </a:solidFill>
              </a:rPr>
              <a:t> </a:t>
            </a:r>
            <a:r>
              <a:rPr lang="en-US" kern="0" dirty="0">
                <a:solidFill>
                  <a:schemeClr val="tx2"/>
                </a:solidFill>
              </a:rPr>
              <a:t>between average county-level income and HbA1c</a:t>
            </a:r>
          </a:p>
          <a:p>
            <a:pPr marL="0" indent="0">
              <a:buNone/>
            </a:pPr>
            <a:r>
              <a:rPr lang="en-US" b="1" kern="0" dirty="0">
                <a:solidFill>
                  <a:srgbClr val="3E4E8D"/>
                </a:solidFill>
              </a:rPr>
              <a:t>Sample and Measure</a:t>
            </a:r>
          </a:p>
          <a:p>
            <a:r>
              <a:rPr lang="en-US" kern="0" dirty="0">
                <a:solidFill>
                  <a:schemeClr val="tx2"/>
                </a:solidFill>
              </a:rPr>
              <a:t>Participants (</a:t>
            </a:r>
            <a:r>
              <a:rPr lang="en-US" i="1" kern="0" dirty="0">
                <a:solidFill>
                  <a:schemeClr val="tx2"/>
                </a:solidFill>
              </a:rPr>
              <a:t>n </a:t>
            </a:r>
            <a:r>
              <a:rPr lang="en-US" kern="0" dirty="0">
                <a:solidFill>
                  <a:schemeClr val="tx2"/>
                </a:solidFill>
              </a:rPr>
              <a:t>= 9,027) completed baseline survey of the T1D Exchange Online Registry</a:t>
            </a:r>
            <a:r>
              <a:rPr lang="en-US" kern="0" baseline="30000" dirty="0">
                <a:solidFill>
                  <a:schemeClr val="tx2"/>
                </a:solidFill>
              </a:rPr>
              <a:t>1</a:t>
            </a:r>
          </a:p>
          <a:p>
            <a:r>
              <a:rPr lang="en-US" kern="0" dirty="0">
                <a:solidFill>
                  <a:schemeClr val="tx2"/>
                </a:solidFill>
              </a:rPr>
              <a:t>Variables included: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Demographics (race, ethnicity, age, gender)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Diabetes technology use (pump use, CGM use)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SES (income, education)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Residential area (zip code)</a:t>
            </a:r>
          </a:p>
          <a:p>
            <a:pPr lvl="3"/>
            <a:r>
              <a:rPr lang="en-US" kern="0" dirty="0">
                <a:solidFill>
                  <a:schemeClr val="tx2"/>
                </a:solidFill>
              </a:rPr>
              <a:t>Median county level income</a:t>
            </a:r>
          </a:p>
          <a:p>
            <a:pPr lvl="3"/>
            <a:r>
              <a:rPr lang="en-US" kern="0" dirty="0">
                <a:solidFill>
                  <a:schemeClr val="tx2"/>
                </a:solidFill>
              </a:rPr>
              <a:t>Residential area characteristics (‘metro’ vs. ‘non-metro’ areas)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Health insurance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4A2D3-18DE-CBDC-CA1C-3443F92693B7}"/>
              </a:ext>
            </a:extLst>
          </p:cNvPr>
          <p:cNvSpPr txBox="1"/>
          <p:nvPr/>
        </p:nvSpPr>
        <p:spPr>
          <a:xfrm>
            <a:off x="609600" y="6258232"/>
            <a:ext cx="950779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kern="0" baseline="30000">
                <a:solidFill>
                  <a:schemeClr val="tx2"/>
                </a:solidFill>
                <a:latin typeface="Hind Bold"/>
              </a:rPr>
              <a:t>1</a:t>
            </a:r>
            <a:r>
              <a:rPr lang="en-US" sz="1200" kern="0">
                <a:solidFill>
                  <a:schemeClr val="tx2"/>
                </a:solidFill>
                <a:latin typeface="Hind Bold"/>
              </a:rPr>
              <a:t>Participants completed the questionnaire between June. 2019-June 2022 and must have had an HbA1c level reported within the past 12 months of completing the survey</a:t>
            </a:r>
          </a:p>
        </p:txBody>
      </p:sp>
    </p:spTree>
    <p:extLst>
      <p:ext uri="{BB962C8B-B14F-4D97-AF65-F5344CB8AC3E}">
        <p14:creationId xmlns:p14="http://schemas.microsoft.com/office/powerpoint/2010/main" val="156065664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500" dirty="0"/>
              <a:t>Sample Characteristics (</a:t>
            </a:r>
            <a:r>
              <a:rPr lang="en-US" sz="2500" i="1" dirty="0"/>
              <a:t>n </a:t>
            </a:r>
            <a:r>
              <a:rPr lang="en-US" sz="2500" dirty="0"/>
              <a:t> = 9,027)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F72DC7-1E21-92E0-03FB-E59195C0F89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6292884"/>
              </p:ext>
            </p:extLst>
          </p:nvPr>
        </p:nvGraphicFramePr>
        <p:xfrm>
          <a:off x="6324601" y="2321991"/>
          <a:ext cx="5197472" cy="2558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336">
                  <a:extLst>
                    <a:ext uri="{9D8B030D-6E8A-4147-A177-3AD203B41FA5}">
                      <a16:colId xmlns:a16="http://schemas.microsoft.com/office/drawing/2014/main" val="510464945"/>
                    </a:ext>
                  </a:extLst>
                </a:gridCol>
                <a:gridCol w="1367068">
                  <a:extLst>
                    <a:ext uri="{9D8B030D-6E8A-4147-A177-3AD203B41FA5}">
                      <a16:colId xmlns:a16="http://schemas.microsoft.com/office/drawing/2014/main" val="882442039"/>
                    </a:ext>
                  </a:extLst>
                </a:gridCol>
                <a:gridCol w="1367068">
                  <a:extLst>
                    <a:ext uri="{9D8B030D-6E8A-4147-A177-3AD203B41FA5}">
                      <a16:colId xmlns:a16="http://schemas.microsoft.com/office/drawing/2014/main" val="1691339752"/>
                    </a:ext>
                  </a:extLst>
                </a:gridCol>
              </a:tblGrid>
              <a:tr h="24189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Zip Code Characteristics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Mean (SD)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Frequency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983593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Residential Area (Nonmetro)</a:t>
                      </a:r>
                      <a:r>
                        <a:rPr lang="en-US" sz="1400" baseline="30000">
                          <a:effectLst/>
                        </a:rPr>
                        <a:t>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1309 (14.5%)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/>
                </a:tc>
                <a:extLst>
                  <a:ext uri="{0D108BD9-81ED-4DB2-BD59-A6C34878D82A}">
                    <a16:rowId xmlns:a16="http://schemas.microsoft.com/office/drawing/2014/main" val="3467617693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County Median Income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 baseline="30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7.71 (2.85)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/>
                </a:tc>
                <a:extLst>
                  <a:ext uri="{0D108BD9-81ED-4DB2-BD59-A6C34878D82A}">
                    <a16:rowId xmlns:a16="http://schemas.microsoft.com/office/drawing/2014/main" val="1303055871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Health Insurance Type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Mean (SD)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Frequency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01820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</a:rPr>
                        <a:t>  Medicaid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836 (9.3%)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 anchor="ctr"/>
                </a:tc>
                <a:extLst>
                  <a:ext uri="{0D108BD9-81ED-4DB2-BD59-A6C34878D82A}">
                    <a16:rowId xmlns:a16="http://schemas.microsoft.com/office/drawing/2014/main" val="2916837948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</a:rPr>
                        <a:t>  Medicare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848 (9.4%)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 anchor="ctr"/>
                </a:tc>
                <a:extLst>
                  <a:ext uri="{0D108BD9-81ED-4DB2-BD59-A6C34878D82A}">
                    <a16:rowId xmlns:a16="http://schemas.microsoft.com/office/drawing/2014/main" val="3295028443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</a:rPr>
                        <a:t>  No health insurance (No HI)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167 (1.9%)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 anchor="ctr"/>
                </a:tc>
                <a:extLst>
                  <a:ext uri="{0D108BD9-81ED-4DB2-BD59-A6C34878D82A}">
                    <a16:rowId xmlns:a16="http://schemas.microsoft.com/office/drawing/2014/main" val="3400824322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 Private</a:t>
                      </a:r>
                      <a:r>
                        <a:rPr lang="en-US" sz="1400" baseline="30000">
                          <a:effectLst/>
                        </a:rPr>
                        <a:t>4</a:t>
                      </a:r>
                      <a:endParaRPr lang="en-US" sz="1400" baseline="30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</a:rPr>
                        <a:t>7176 (79.5%)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13" marR="68013" marT="0" marB="0" anchor="ctr"/>
                </a:tc>
                <a:extLst>
                  <a:ext uri="{0D108BD9-81ED-4DB2-BD59-A6C34878D82A}">
                    <a16:rowId xmlns:a16="http://schemas.microsoft.com/office/drawing/2014/main" val="3434244635"/>
                  </a:ext>
                </a:extLst>
              </a:tr>
            </a:tbl>
          </a:graphicData>
        </a:graphic>
      </p:graphicFrame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endParaRPr lang="en-US" kern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4A4F6A-53D8-62F9-EA5F-3F045FF70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89424"/>
              </p:ext>
            </p:extLst>
          </p:nvPr>
        </p:nvGraphicFramePr>
        <p:xfrm>
          <a:off x="609600" y="2321991"/>
          <a:ext cx="5257801" cy="325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052">
                  <a:extLst>
                    <a:ext uri="{9D8B030D-6E8A-4147-A177-3AD203B41FA5}">
                      <a16:colId xmlns:a16="http://schemas.microsoft.com/office/drawing/2014/main" val="1744175735"/>
                    </a:ext>
                  </a:extLst>
                </a:gridCol>
                <a:gridCol w="1250176">
                  <a:extLst>
                    <a:ext uri="{9D8B030D-6E8A-4147-A177-3AD203B41FA5}">
                      <a16:colId xmlns:a16="http://schemas.microsoft.com/office/drawing/2014/main" val="2837031308"/>
                    </a:ext>
                  </a:extLst>
                </a:gridCol>
                <a:gridCol w="1410573">
                  <a:extLst>
                    <a:ext uri="{9D8B030D-6E8A-4147-A177-3AD203B41FA5}">
                      <a16:colId xmlns:a16="http://schemas.microsoft.com/office/drawing/2014/main" val="511872727"/>
                    </a:ext>
                  </a:extLst>
                </a:gridCol>
              </a:tblGrid>
              <a:tr h="23066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 Diabetes Characteristics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Mean (SD)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Frequency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14914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HbA1c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7.33 (1.63)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2322784645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Pump Use (Yes)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6393 (70.8%)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2941727939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CGM Use (Yes)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7530 (83.4%)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453563586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 Demographics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Mean (SD)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Frequency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61919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42.3 (14.5)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4131730923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Gender (female)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6936 (76.8%)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2170537452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Race (non-white)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697 (7.7%)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1326891453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Ethnicity (Hispanic/Latino)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469 (5.2%)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3673210736"/>
                  </a:ext>
                </a:extLst>
              </a:tr>
              <a:tr h="2532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Income (≤ $50,000)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2748 (30.4%)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366562867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Education (High School or Less)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</a:rPr>
                        <a:t>752 (8.3%)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2" marR="50882" marT="0" marB="0"/>
                </a:tc>
                <a:extLst>
                  <a:ext uri="{0D108BD9-81ED-4DB2-BD59-A6C34878D82A}">
                    <a16:rowId xmlns:a16="http://schemas.microsoft.com/office/drawing/2014/main" val="279640913"/>
                  </a:ext>
                </a:extLst>
              </a:tr>
            </a:tbl>
          </a:graphicData>
        </a:graphic>
      </p:graphicFrame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A47F53E-659E-DA54-B194-2BCA59ABDE49}"/>
              </a:ext>
            </a:extLst>
          </p:cNvPr>
          <p:cNvSpPr txBox="1">
            <a:spLocks/>
          </p:cNvSpPr>
          <p:nvPr/>
        </p:nvSpPr>
        <p:spPr>
          <a:xfrm>
            <a:off x="762000" y="11528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kern="0" dirty="0">
                <a:solidFill>
                  <a:schemeClr val="tx2"/>
                </a:solidFill>
              </a:rPr>
              <a:t>T1D Exchange Registry participants are predominately higher SES, NH-white diabetes technology users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But there </a:t>
            </a:r>
            <a:r>
              <a:rPr lang="en-US" b="1" kern="0" dirty="0">
                <a:solidFill>
                  <a:schemeClr val="tx2"/>
                </a:solidFill>
              </a:rPr>
              <a:t>is </a:t>
            </a:r>
            <a:r>
              <a:rPr lang="en-US" kern="0" dirty="0">
                <a:solidFill>
                  <a:schemeClr val="tx2"/>
                </a:solidFill>
              </a:rPr>
              <a:t>variability in insurance, residential area, and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177C7-9193-8484-E7D7-5289BF10D404}"/>
              </a:ext>
            </a:extLst>
          </p:cNvPr>
          <p:cNvSpPr txBox="1"/>
          <p:nvPr/>
        </p:nvSpPr>
        <p:spPr>
          <a:xfrm>
            <a:off x="579120" y="5750402"/>
            <a:ext cx="10911840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1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Participants self-identified as Black/African American (n = 178, 2.0%), Asian (n = 72, 0.8%), Native American/Native Alaskan (n = 36, 0.4%), Native Hawaiian or Pacific Islander (n = 9, 0.1%), or mixed race (n = 402, 4.5%) and were collapsed into a single category, as individual group sizes were small.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aseline="30000" dirty="0">
                <a:solidFill>
                  <a:schemeClr val="tx2"/>
                </a:solidFill>
                <a:ea typeface="Hind Bold"/>
                <a:cs typeface="Hind Bold"/>
                <a:sym typeface="Hind Bold"/>
              </a:rPr>
              <a:t>2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Nonmetro was defined as having a population less than 20,000.</a:t>
            </a:r>
          </a:p>
          <a:p>
            <a:pPr hangingPunct="0"/>
            <a:r>
              <a:rPr lang="en-US" sz="1200" baseline="30000" dirty="0">
                <a:solidFill>
                  <a:schemeClr val="tx2"/>
                </a:solidFill>
                <a:ea typeface="Hind Bold"/>
                <a:cs typeface="Hind Bold"/>
                <a:sym typeface="Hind Bold"/>
              </a:rPr>
              <a:t>3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County median income in measurement units of $10,000; </a:t>
            </a:r>
            <a:r>
              <a:rPr lang="en-US" sz="1200" dirty="0">
                <a:solidFill>
                  <a:schemeClr val="tx2"/>
                </a:solidFill>
                <a:ea typeface="Hind Bold"/>
                <a:cs typeface="Hind Bold"/>
                <a:sym typeface="Hind Bold"/>
              </a:rPr>
              <a:t>thus, the median is $77,100. Counties with median income of $250,000+ was capped at $250,000.</a:t>
            </a:r>
            <a:endParaRPr lang="en-US" sz="1200" baseline="30000" dirty="0">
              <a:solidFill>
                <a:schemeClr val="tx2"/>
              </a:solidFill>
              <a:ea typeface="Hind Bold"/>
              <a:cs typeface="Hind Bold"/>
              <a:sym typeface="Hind Bol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4</a:t>
            </a: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Private insurance </a:t>
            </a:r>
            <a:r>
              <a:rPr kumimoji="0" lang="en-US" sz="1200" i="1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included </a:t>
            </a:r>
            <a:r>
              <a:rPr kumimoji="0" lang="en-US" sz="120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participants who reported having insurance through the Affordable Care Act Marketplace. 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20462668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Concurrent Associations with HbA1c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b="1" kern="0" dirty="0">
                <a:solidFill>
                  <a:srgbClr val="3E4E8D"/>
                </a:solidFill>
              </a:rPr>
              <a:t>What factors are associated with HbA1c after accounting for the others?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Used hierarchical linear models and found all variables statistically significant after accounting for the others, </a:t>
            </a:r>
            <a:r>
              <a:rPr lang="en-US" i="1" u="sng" kern="0" dirty="0">
                <a:solidFill>
                  <a:schemeClr val="tx2"/>
                </a:solidFill>
              </a:rPr>
              <a:t>except</a:t>
            </a:r>
            <a:r>
              <a:rPr lang="en-US" i="1" kern="0" dirty="0">
                <a:solidFill>
                  <a:schemeClr val="tx2"/>
                </a:solidFill>
              </a:rPr>
              <a:t> for</a:t>
            </a:r>
            <a:r>
              <a:rPr lang="en-US" kern="0" dirty="0">
                <a:solidFill>
                  <a:schemeClr val="tx2"/>
                </a:solidFill>
              </a:rPr>
              <a:t>:</a:t>
            </a:r>
          </a:p>
          <a:p>
            <a:pPr lvl="3"/>
            <a:r>
              <a:rPr lang="en-US" kern="0" dirty="0">
                <a:solidFill>
                  <a:schemeClr val="tx2"/>
                </a:solidFill>
              </a:rPr>
              <a:t>Ethnicity: no relationship to HbA1c (</a:t>
            </a:r>
            <a:r>
              <a:rPr lang="en-US" i="1" kern="0" dirty="0">
                <a:solidFill>
                  <a:schemeClr val="tx2"/>
                </a:solidFill>
              </a:rPr>
              <a:t>B </a:t>
            </a:r>
            <a:r>
              <a:rPr lang="en-US" kern="0" dirty="0">
                <a:solidFill>
                  <a:schemeClr val="tx2"/>
                </a:solidFill>
              </a:rPr>
              <a:t>= .10, </a:t>
            </a:r>
            <a:r>
              <a:rPr lang="en-US" i="1" kern="0" dirty="0">
                <a:solidFill>
                  <a:schemeClr val="tx2"/>
                </a:solidFill>
              </a:rPr>
              <a:t>SE </a:t>
            </a:r>
            <a:r>
              <a:rPr lang="en-US" kern="0" dirty="0">
                <a:solidFill>
                  <a:schemeClr val="tx2"/>
                </a:solidFill>
              </a:rPr>
              <a:t>= .08, </a:t>
            </a:r>
            <a:r>
              <a:rPr lang="en-US" i="1" kern="0" dirty="0">
                <a:solidFill>
                  <a:schemeClr val="tx2"/>
                </a:solidFill>
              </a:rPr>
              <a:t>p </a:t>
            </a:r>
            <a:r>
              <a:rPr lang="en-US" kern="0" dirty="0">
                <a:solidFill>
                  <a:schemeClr val="tx2"/>
                </a:solidFill>
              </a:rPr>
              <a:t>= .20)</a:t>
            </a:r>
          </a:p>
          <a:p>
            <a:pPr lvl="3"/>
            <a:r>
              <a:rPr lang="en-US" kern="0" dirty="0">
                <a:solidFill>
                  <a:schemeClr val="tx2"/>
                </a:solidFill>
              </a:rPr>
              <a:t>Medicare: no relationship to HbA1c (</a:t>
            </a:r>
            <a:r>
              <a:rPr lang="en-US" i="1" kern="0" dirty="0">
                <a:solidFill>
                  <a:schemeClr val="tx2"/>
                </a:solidFill>
              </a:rPr>
              <a:t>B </a:t>
            </a:r>
            <a:r>
              <a:rPr lang="en-US" kern="0" dirty="0">
                <a:solidFill>
                  <a:schemeClr val="tx2"/>
                </a:solidFill>
              </a:rPr>
              <a:t>= -.03, </a:t>
            </a:r>
            <a:r>
              <a:rPr lang="en-US" i="1" kern="0" dirty="0">
                <a:solidFill>
                  <a:schemeClr val="tx2"/>
                </a:solidFill>
              </a:rPr>
              <a:t>SE </a:t>
            </a:r>
            <a:r>
              <a:rPr lang="en-US" kern="0" dirty="0">
                <a:solidFill>
                  <a:schemeClr val="tx2"/>
                </a:solidFill>
              </a:rPr>
              <a:t>= .06, </a:t>
            </a:r>
            <a:r>
              <a:rPr lang="en-US" i="1" kern="0" dirty="0">
                <a:solidFill>
                  <a:schemeClr val="tx2"/>
                </a:solidFill>
              </a:rPr>
              <a:t>p </a:t>
            </a:r>
            <a:r>
              <a:rPr lang="en-US" kern="0" dirty="0">
                <a:solidFill>
                  <a:schemeClr val="tx2"/>
                </a:solidFill>
              </a:rPr>
              <a:t>= .61)</a:t>
            </a:r>
          </a:p>
          <a:p>
            <a:pPr lvl="3"/>
            <a:r>
              <a:rPr lang="en-US" kern="0" dirty="0">
                <a:solidFill>
                  <a:schemeClr val="tx2"/>
                </a:solidFill>
              </a:rPr>
              <a:t>Non-metro residence: no relationship to HbA1c (</a:t>
            </a:r>
            <a:r>
              <a:rPr lang="en-US" i="1" kern="0" dirty="0">
                <a:solidFill>
                  <a:schemeClr val="tx2"/>
                </a:solidFill>
              </a:rPr>
              <a:t>B </a:t>
            </a:r>
            <a:r>
              <a:rPr lang="en-US" kern="0" dirty="0">
                <a:solidFill>
                  <a:schemeClr val="tx2"/>
                </a:solidFill>
              </a:rPr>
              <a:t>= .09, </a:t>
            </a:r>
            <a:r>
              <a:rPr lang="en-US" i="1" kern="0" dirty="0">
                <a:solidFill>
                  <a:schemeClr val="tx2"/>
                </a:solidFill>
              </a:rPr>
              <a:t>SE </a:t>
            </a:r>
            <a:r>
              <a:rPr lang="en-US" kern="0" dirty="0">
                <a:solidFill>
                  <a:schemeClr val="tx2"/>
                </a:solidFill>
              </a:rPr>
              <a:t>= .05, </a:t>
            </a:r>
            <a:r>
              <a:rPr lang="en-US" i="1" kern="0" dirty="0">
                <a:solidFill>
                  <a:schemeClr val="tx2"/>
                </a:solidFill>
              </a:rPr>
              <a:t>p </a:t>
            </a:r>
            <a:r>
              <a:rPr lang="en-US" kern="0" dirty="0">
                <a:solidFill>
                  <a:schemeClr val="tx2"/>
                </a:solidFill>
              </a:rPr>
              <a:t>= .07)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A22AA02-5FD9-FC3E-6764-F00712C8E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34563"/>
              </p:ext>
            </p:extLst>
          </p:nvPr>
        </p:nvGraphicFramePr>
        <p:xfrm>
          <a:off x="6065520" y="3429000"/>
          <a:ext cx="4572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257716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26561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Higher HbA1c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b="1" dirty="0"/>
                        <a:t> (SE)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6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Female Gender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.12 (.04)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579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Non-white Race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.21 (.06)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05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Medicaid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 (.06)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6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No Health Insurance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.41 (.12)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507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F6D45D-7773-5C83-F322-F45890DC0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13376"/>
              </p:ext>
            </p:extLst>
          </p:nvPr>
        </p:nvGraphicFramePr>
        <p:xfrm>
          <a:off x="1051560" y="3429000"/>
          <a:ext cx="45720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005735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00246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Lower HbA1c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b="1" dirty="0"/>
                        <a:t> (SE)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531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Pump 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-.51 (.04)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6044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CGM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-.65 (.05)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5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-.01 (.001)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5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-.08 (.01)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0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-.16 (.01)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4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Median County Income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-.06 (.02)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46671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1347561-9887-1EB4-A92A-270CE89AB40F}"/>
              </a:ext>
            </a:extLst>
          </p:cNvPr>
          <p:cNvSpPr txBox="1"/>
          <p:nvPr/>
        </p:nvSpPr>
        <p:spPr>
          <a:xfrm>
            <a:off x="1051560" y="6119732"/>
            <a:ext cx="930131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i="1" kern="0" dirty="0">
                <a:solidFill>
                  <a:schemeClr val="tx2"/>
                </a:solidFill>
              </a:rPr>
              <a:t>Note. </a:t>
            </a:r>
            <a:r>
              <a:rPr lang="en-US" sz="1200" kern="0" dirty="0">
                <a:solidFill>
                  <a:schemeClr val="tx2"/>
                </a:solidFill>
              </a:rPr>
              <a:t>Final model (all significant variables) explained 14.4% of the variance in HbA1c.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943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Nuances of Concurrent Associations with HbA1c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b="1" kern="0" dirty="0">
                <a:solidFill>
                  <a:srgbClr val="3E4E8D"/>
                </a:solidFill>
              </a:rPr>
              <a:t>While many individual characteristics and </a:t>
            </a:r>
            <a:r>
              <a:rPr lang="en-US" b="1" i="1" kern="0" dirty="0">
                <a:solidFill>
                  <a:srgbClr val="3E4E8D"/>
                </a:solidFill>
              </a:rPr>
              <a:t>some</a:t>
            </a:r>
            <a:r>
              <a:rPr lang="en-US" b="1" kern="0" dirty="0">
                <a:solidFill>
                  <a:srgbClr val="3E4E8D"/>
                </a:solidFill>
              </a:rPr>
              <a:t> community factors may be </a:t>
            </a:r>
            <a:r>
              <a:rPr lang="en-US" b="1" i="1" kern="0" dirty="0">
                <a:solidFill>
                  <a:srgbClr val="3E4E8D"/>
                </a:solidFill>
              </a:rPr>
              <a:t>uniquely </a:t>
            </a:r>
            <a:r>
              <a:rPr lang="en-US" b="1" kern="0" dirty="0">
                <a:solidFill>
                  <a:srgbClr val="3E4E8D"/>
                </a:solidFill>
              </a:rPr>
              <a:t>related to HbA1c, consider the magnitude of the effects.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Diabetes technology had the largest estimated impact on </a:t>
            </a:r>
            <a:r>
              <a:rPr lang="en-US" i="1" kern="0" dirty="0">
                <a:solidFill>
                  <a:schemeClr val="tx2"/>
                </a:solidFill>
              </a:rPr>
              <a:t>lower </a:t>
            </a:r>
            <a:r>
              <a:rPr lang="en-US" kern="0" dirty="0">
                <a:solidFill>
                  <a:schemeClr val="tx2"/>
                </a:solidFill>
              </a:rPr>
              <a:t>HbA1c (</a:t>
            </a:r>
            <a:r>
              <a:rPr lang="en-US" kern="0" dirty="0" err="1">
                <a:solidFill>
                  <a:schemeClr val="tx2"/>
                </a:solidFill>
              </a:rPr>
              <a:t>B</a:t>
            </a:r>
            <a:r>
              <a:rPr lang="en-US" kern="0" baseline="-25000" dirty="0" err="1">
                <a:solidFill>
                  <a:schemeClr val="tx2"/>
                </a:solidFill>
              </a:rPr>
              <a:t>pump</a:t>
            </a:r>
            <a:r>
              <a:rPr lang="en-US" kern="0" dirty="0">
                <a:solidFill>
                  <a:schemeClr val="tx2"/>
                </a:solidFill>
              </a:rPr>
              <a:t> = .51, B</a:t>
            </a:r>
            <a:r>
              <a:rPr lang="en-US" kern="0" baseline="-25000" dirty="0">
                <a:solidFill>
                  <a:schemeClr val="tx2"/>
                </a:solidFill>
              </a:rPr>
              <a:t>CGM</a:t>
            </a:r>
            <a:r>
              <a:rPr lang="en-US" kern="0" dirty="0">
                <a:solidFill>
                  <a:schemeClr val="tx2"/>
                </a:solidFill>
              </a:rPr>
              <a:t> = -.65)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Having Medicaid (B = .24) or no health insurance (B = .41) had moderate-to-large associations with </a:t>
            </a:r>
            <a:r>
              <a:rPr lang="en-US" i="1" kern="0" dirty="0">
                <a:solidFill>
                  <a:schemeClr val="tx2"/>
                </a:solidFill>
              </a:rPr>
              <a:t>higher </a:t>
            </a:r>
            <a:r>
              <a:rPr lang="en-US" kern="0" dirty="0">
                <a:solidFill>
                  <a:schemeClr val="tx2"/>
                </a:solidFill>
              </a:rPr>
              <a:t>HbA1c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Despite use of a composite score for race as ‘non-white’, racial identity also had a moderate association with HbA1c (B = .24)</a:t>
            </a:r>
          </a:p>
          <a:p>
            <a:pPr lvl="2"/>
            <a:r>
              <a:rPr lang="en-US" kern="0" dirty="0">
                <a:solidFill>
                  <a:schemeClr val="tx2"/>
                </a:solidFill>
              </a:rPr>
              <a:t>As a small portion of our sample identifying as any one race (individual groups ranged from 0.1 to 4.5%), we were unable to explore more specific differences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Hind Bold"/>
              <a:cs typeface="Hind Bold"/>
              <a:sym typeface="Hind Bold"/>
            </a:endParaRPr>
          </a:p>
          <a:p>
            <a:r>
              <a:rPr lang="en-US" b="1" kern="0" dirty="0">
                <a:solidFill>
                  <a:srgbClr val="3E4E8D"/>
                </a:solidFill>
              </a:rPr>
              <a:t>Community-level aspects of SES (median income, population) had mixed associations with HbA1c.</a:t>
            </a:r>
            <a:endParaRPr kumimoji="0" lang="en-US" b="1" i="0" u="none" strike="noStrike" kern="0" cap="none" spc="0" normalizeH="0" baseline="0" dirty="0">
              <a:ln>
                <a:noFill/>
              </a:ln>
              <a:solidFill>
                <a:srgbClr val="3E4E8D"/>
              </a:solidFill>
              <a:effectLst/>
              <a:uFillTx/>
              <a:ea typeface="Hind Bold"/>
              <a:cs typeface="Hind Bold"/>
              <a:sym typeface="Hind Bold"/>
            </a:endParaRPr>
          </a:p>
          <a:p>
            <a:pPr lvl="1"/>
            <a:r>
              <a:rPr lang="en-US" kern="0" dirty="0">
                <a:solidFill>
                  <a:schemeClr val="tx2"/>
                </a:solidFill>
                <a:ea typeface="Hind Bold"/>
                <a:cs typeface="Hind Bold"/>
                <a:sym typeface="Hind Bold"/>
              </a:rPr>
              <a:t>Average of median county income was inversely associated with HbA1c</a:t>
            </a:r>
          </a:p>
          <a:p>
            <a:pPr lvl="2"/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Lower income, higher HbA1c (</a:t>
            </a:r>
            <a:r>
              <a:rPr lang="en-US" kern="0" dirty="0">
                <a:solidFill>
                  <a:schemeClr val="tx2"/>
                </a:solidFill>
              </a:rPr>
              <a:t>B = .06) but small magnitude</a:t>
            </a:r>
          </a:p>
          <a:p>
            <a:pPr lvl="1"/>
            <a:r>
              <a:rPr lang="en-US" kern="0" dirty="0">
                <a:solidFill>
                  <a:schemeClr val="tx2"/>
                </a:solidFill>
                <a:ea typeface="Hind Bold"/>
                <a:cs typeface="Hind Bold"/>
                <a:sym typeface="Hind Bold"/>
              </a:rPr>
              <a:t>No association between HbA1c and living in a less populated area </a:t>
            </a:r>
            <a:endParaRPr kumimoji="0" lang="en-US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343104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Moderated Associations by Insurance Type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b="1" kern="0" dirty="0">
                <a:solidFill>
                  <a:srgbClr val="3E4E8D"/>
                </a:solidFill>
              </a:rPr>
              <a:t>Is the association between living in a lower vs. higher income and HbA1c </a:t>
            </a:r>
            <a:r>
              <a:rPr lang="en-US" b="1" i="1" kern="0" dirty="0">
                <a:solidFill>
                  <a:srgbClr val="3E4E8D"/>
                </a:solidFill>
              </a:rPr>
              <a:t>different </a:t>
            </a:r>
            <a:r>
              <a:rPr lang="en-US" b="1" kern="0" dirty="0">
                <a:solidFill>
                  <a:srgbClr val="3E4E8D"/>
                </a:solidFill>
              </a:rPr>
              <a:t>by insurance type?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47561-9887-1EB4-A92A-270CE89AB40F}"/>
              </a:ext>
            </a:extLst>
          </p:cNvPr>
          <p:cNvSpPr txBox="1"/>
          <p:nvPr/>
        </p:nvSpPr>
        <p:spPr>
          <a:xfrm>
            <a:off x="176980" y="5781178"/>
            <a:ext cx="1042219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i="1" kern="0" dirty="0">
                <a:solidFill>
                  <a:schemeClr val="tx2"/>
                </a:solidFill>
              </a:rPr>
              <a:t>Note. </a:t>
            </a:r>
            <a:r>
              <a:rPr lang="en-US" sz="1400" kern="0" dirty="0">
                <a:solidFill>
                  <a:schemeClr val="tx2"/>
                </a:solidFill>
              </a:rPr>
              <a:t>Simple slope tests revealed significant slope and moderate estimates for Medicaid (est. = .29, </a:t>
            </a:r>
            <a:r>
              <a:rPr lang="en-US" sz="1400" i="1" kern="0" dirty="0">
                <a:solidFill>
                  <a:schemeClr val="tx2"/>
                </a:solidFill>
              </a:rPr>
              <a:t>SE </a:t>
            </a:r>
            <a:r>
              <a:rPr lang="en-US" sz="1400" kern="0" dirty="0">
                <a:solidFill>
                  <a:schemeClr val="tx2"/>
                </a:solidFill>
              </a:rPr>
              <a:t>= .07, </a:t>
            </a:r>
            <a:r>
              <a:rPr lang="en-US" sz="1400" i="1" kern="0" dirty="0">
                <a:solidFill>
                  <a:schemeClr val="tx2"/>
                </a:solidFill>
              </a:rPr>
              <a:t>t </a:t>
            </a:r>
            <a:r>
              <a:rPr lang="en-US" sz="1400" kern="0" dirty="0">
                <a:solidFill>
                  <a:schemeClr val="tx2"/>
                </a:solidFill>
              </a:rPr>
              <a:t>= -4.30, </a:t>
            </a:r>
            <a:r>
              <a:rPr lang="en-US" sz="1400" i="1" kern="0" dirty="0">
                <a:solidFill>
                  <a:schemeClr val="tx2"/>
                </a:solidFill>
              </a:rPr>
              <a:t>p </a:t>
            </a:r>
            <a:r>
              <a:rPr lang="en-US" sz="1400" kern="0" dirty="0">
                <a:solidFill>
                  <a:schemeClr val="tx2"/>
                </a:solidFill>
              </a:rPr>
              <a:t> &lt; .001) and No Health Insurance (est. = -0.52, </a:t>
            </a:r>
            <a:r>
              <a:rPr lang="en-US" sz="1400" i="1" kern="0" dirty="0">
                <a:solidFill>
                  <a:schemeClr val="tx2"/>
                </a:solidFill>
              </a:rPr>
              <a:t>SE </a:t>
            </a:r>
            <a:r>
              <a:rPr lang="en-US" sz="1400" kern="0" dirty="0">
                <a:solidFill>
                  <a:schemeClr val="tx2"/>
                </a:solidFill>
              </a:rPr>
              <a:t>= .04, </a:t>
            </a:r>
            <a:r>
              <a:rPr lang="en-US" sz="1400" i="1" kern="0" dirty="0">
                <a:solidFill>
                  <a:schemeClr val="tx2"/>
                </a:solidFill>
              </a:rPr>
              <a:t>t </a:t>
            </a:r>
            <a:r>
              <a:rPr lang="en-US" sz="1400" kern="0" dirty="0">
                <a:solidFill>
                  <a:schemeClr val="tx2"/>
                </a:solidFill>
              </a:rPr>
              <a:t>= 3.69, </a:t>
            </a:r>
            <a:r>
              <a:rPr lang="en-US" sz="1400" i="1" kern="0" dirty="0">
                <a:solidFill>
                  <a:schemeClr val="tx2"/>
                </a:solidFill>
              </a:rPr>
              <a:t>p </a:t>
            </a:r>
            <a:r>
              <a:rPr lang="en-US" sz="1400" kern="0" dirty="0">
                <a:solidFill>
                  <a:schemeClr val="tx2"/>
                </a:solidFill>
              </a:rPr>
              <a:t> &lt; .001). Private insurance also had a significant slope, but magnitude was too small to interpret (est. = -.05). Simple slope for Medicare recipients was </a:t>
            </a:r>
            <a:r>
              <a:rPr lang="en-US" sz="1400" i="1" kern="0" dirty="0">
                <a:solidFill>
                  <a:schemeClr val="tx2"/>
                </a:solidFill>
              </a:rPr>
              <a:t>not significant </a:t>
            </a:r>
            <a:r>
              <a:rPr lang="en-US" sz="1400" kern="0" dirty="0">
                <a:solidFill>
                  <a:schemeClr val="tx2"/>
                </a:solidFill>
              </a:rPr>
              <a:t>(est. = .00, </a:t>
            </a:r>
            <a:r>
              <a:rPr lang="en-US" sz="1400" i="1" kern="0" dirty="0">
                <a:solidFill>
                  <a:schemeClr val="tx2"/>
                </a:solidFill>
              </a:rPr>
              <a:t>SE </a:t>
            </a:r>
            <a:r>
              <a:rPr lang="en-US" sz="1400" kern="0" dirty="0">
                <a:solidFill>
                  <a:schemeClr val="tx2"/>
                </a:solidFill>
              </a:rPr>
              <a:t>= .05, </a:t>
            </a:r>
            <a:r>
              <a:rPr lang="en-US" sz="1400" i="1" kern="0" dirty="0">
                <a:solidFill>
                  <a:schemeClr val="tx2"/>
                </a:solidFill>
              </a:rPr>
              <a:t>t </a:t>
            </a:r>
            <a:r>
              <a:rPr lang="en-US" sz="1400" kern="0" dirty="0">
                <a:solidFill>
                  <a:schemeClr val="tx2"/>
                </a:solidFill>
              </a:rPr>
              <a:t>= .08, </a:t>
            </a:r>
            <a:r>
              <a:rPr lang="en-US" sz="1400" i="1" kern="0" dirty="0">
                <a:solidFill>
                  <a:schemeClr val="tx2"/>
                </a:solidFill>
              </a:rPr>
              <a:t>p </a:t>
            </a:r>
            <a:r>
              <a:rPr lang="en-US" sz="1400" kern="0" dirty="0">
                <a:solidFill>
                  <a:schemeClr val="tx2"/>
                </a:solidFill>
              </a:rPr>
              <a:t>= .94). </a:t>
            </a:r>
          </a:p>
          <a:p>
            <a:r>
              <a:rPr lang="en-US" sz="1400" kern="0" dirty="0">
                <a:solidFill>
                  <a:schemeClr val="tx2"/>
                </a:solidFill>
              </a:rPr>
              <a:t>Second graph illustrates differences at the mean of median income and +/-1 </a:t>
            </a:r>
            <a:r>
              <a:rPr lang="en-US" sz="1400" i="1" kern="0" dirty="0">
                <a:solidFill>
                  <a:schemeClr val="tx2"/>
                </a:solidFill>
              </a:rPr>
              <a:t>SD.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B1985D-F451-50B8-D759-57237673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" y="1917378"/>
            <a:ext cx="5942508" cy="38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16CABC-4153-67C0-D1D7-9AA19983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52" y="1917378"/>
            <a:ext cx="5801268" cy="36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3686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Discussion of Moderated Associations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r>
              <a:rPr lang="en-US" b="1" kern="0" dirty="0">
                <a:solidFill>
                  <a:srgbClr val="3E4E8D"/>
                </a:solidFill>
              </a:rPr>
              <a:t>Participants on Medicaid and those with no insurance had a </a:t>
            </a:r>
            <a:r>
              <a:rPr lang="en-US" b="1" i="1" kern="0" dirty="0">
                <a:solidFill>
                  <a:srgbClr val="3E4E8D"/>
                </a:solidFill>
              </a:rPr>
              <a:t>steeper</a:t>
            </a:r>
            <a:r>
              <a:rPr lang="en-US" b="1" kern="0" dirty="0">
                <a:solidFill>
                  <a:srgbClr val="3E4E8D"/>
                </a:solidFill>
              </a:rPr>
              <a:t> slope compared to those with private insurance, suggesting those with Medicaid or no insurance </a:t>
            </a:r>
            <a:r>
              <a:rPr lang="en-US" b="1" i="1" kern="0" dirty="0">
                <a:solidFill>
                  <a:srgbClr val="3E4E8D"/>
                </a:solidFill>
              </a:rPr>
              <a:t>may be </a:t>
            </a:r>
            <a:r>
              <a:rPr lang="en-US" b="1" kern="0" dirty="0">
                <a:solidFill>
                  <a:srgbClr val="3E4E8D"/>
                </a:solidFill>
              </a:rPr>
              <a:t>more sensitive to county-level income. </a:t>
            </a:r>
          </a:p>
          <a:p>
            <a:pPr lvl="1"/>
            <a:r>
              <a:rPr lang="en-US" kern="0" dirty="0"/>
              <a:t>But impact may be felt </a:t>
            </a:r>
            <a:r>
              <a:rPr lang="en-US" i="1" kern="0" dirty="0"/>
              <a:t>more </a:t>
            </a:r>
            <a:r>
              <a:rPr lang="en-US" kern="0" dirty="0"/>
              <a:t>in lower income counties</a:t>
            </a:r>
          </a:p>
          <a:p>
            <a:pPr lvl="2"/>
            <a:r>
              <a:rPr lang="en-US" kern="0" dirty="0"/>
              <a:t>In </a:t>
            </a:r>
            <a:r>
              <a:rPr lang="en-US" i="1" kern="0" dirty="0"/>
              <a:t>lower </a:t>
            </a:r>
            <a:r>
              <a:rPr lang="en-US" kern="0" dirty="0"/>
              <a:t>and ‘average’ median income counties, these participants had </a:t>
            </a:r>
            <a:r>
              <a:rPr lang="en-US" i="1" kern="0" dirty="0"/>
              <a:t>higher </a:t>
            </a:r>
            <a:r>
              <a:rPr lang="en-US" kern="0" dirty="0"/>
              <a:t>HbA1c</a:t>
            </a:r>
          </a:p>
          <a:p>
            <a:pPr lvl="3"/>
            <a:r>
              <a:rPr lang="en-US" kern="0" dirty="0"/>
              <a:t>Statistically significant at and below the mean of county income</a:t>
            </a:r>
          </a:p>
          <a:p>
            <a:pPr lvl="2"/>
            <a:r>
              <a:rPr lang="en-US" kern="0" dirty="0"/>
              <a:t>In </a:t>
            </a:r>
            <a:r>
              <a:rPr lang="en-US" i="1" u="sng" kern="0" dirty="0"/>
              <a:t>much</a:t>
            </a:r>
            <a:r>
              <a:rPr lang="en-US" i="1" kern="0" dirty="0"/>
              <a:t> </a:t>
            </a:r>
            <a:r>
              <a:rPr lang="en-US" kern="0" dirty="0"/>
              <a:t>higher median income counties also had </a:t>
            </a:r>
            <a:r>
              <a:rPr lang="en-US" i="1" kern="0" dirty="0"/>
              <a:t>lower </a:t>
            </a:r>
            <a:r>
              <a:rPr lang="en-US" kern="0" dirty="0"/>
              <a:t>HbA1c</a:t>
            </a:r>
          </a:p>
          <a:p>
            <a:pPr lvl="3"/>
            <a:r>
              <a:rPr lang="en-US" kern="0" dirty="0"/>
              <a:t>Statistically significant at</a:t>
            </a:r>
            <a:r>
              <a:rPr lang="en-US" i="1" kern="0" dirty="0"/>
              <a:t> </a:t>
            </a:r>
            <a:r>
              <a:rPr lang="en-US" kern="0" dirty="0"/>
              <a:t>+2.25 SDs </a:t>
            </a:r>
            <a:r>
              <a:rPr lang="en-US" i="1" kern="0" dirty="0"/>
              <a:t>above</a:t>
            </a:r>
            <a:r>
              <a:rPr lang="en-US" kern="0" dirty="0"/>
              <a:t> the mean of county income</a:t>
            </a:r>
          </a:p>
          <a:p>
            <a:pPr lvl="1"/>
            <a:r>
              <a:rPr lang="en-US" kern="0" dirty="0"/>
              <a:t>Results suggest that – in addition to personal resources – county-level resources may have disparate impact on health outcomes for adults with T1D</a:t>
            </a:r>
          </a:p>
        </p:txBody>
      </p:sp>
    </p:spTree>
    <p:extLst>
      <p:ext uri="{BB962C8B-B14F-4D97-AF65-F5344CB8AC3E}">
        <p14:creationId xmlns:p14="http://schemas.microsoft.com/office/powerpoint/2010/main" val="101519477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Conclusions and Implications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rgbClr val="3E4E8D"/>
                </a:solidFill>
              </a:rPr>
              <a:t>Limitations</a:t>
            </a:r>
          </a:p>
          <a:p>
            <a:r>
              <a:rPr lang="en-US" kern="0" dirty="0">
                <a:solidFill>
                  <a:schemeClr val="tx2"/>
                </a:solidFill>
              </a:rPr>
              <a:t>Despite large sample size overall, some group sizes were small</a:t>
            </a:r>
          </a:p>
          <a:p>
            <a:r>
              <a:rPr lang="en-US" kern="0" dirty="0">
                <a:solidFill>
                  <a:schemeClr val="tx2"/>
                </a:solidFill>
              </a:rPr>
              <a:t>Definitions of ‘metro’ vs. ‘non-metro’ (population &lt; 20,000)</a:t>
            </a:r>
          </a:p>
          <a:p>
            <a:r>
              <a:rPr lang="en-US" kern="0" dirty="0">
                <a:solidFill>
                  <a:schemeClr val="tx2"/>
                </a:solidFill>
              </a:rPr>
              <a:t>Limitations of cross-sectional design and sample generalizability</a:t>
            </a:r>
          </a:p>
          <a:p>
            <a:pPr marL="0" indent="0">
              <a:buNone/>
            </a:pPr>
            <a:r>
              <a:rPr lang="en-US" b="1" kern="0" dirty="0">
                <a:solidFill>
                  <a:srgbClr val="3E4E8D"/>
                </a:solidFill>
              </a:rPr>
              <a:t>Conclusions</a:t>
            </a:r>
          </a:p>
          <a:p>
            <a:r>
              <a:rPr lang="en-US" kern="0" dirty="0">
                <a:solidFill>
                  <a:schemeClr val="tx2"/>
                </a:solidFill>
              </a:rPr>
              <a:t>Magnitude of estimate on HbA1c is greater for some factors (e.g., in our sample, CGM use, pump use, health insurance type (Medicaid, no insurance), and race)</a:t>
            </a:r>
          </a:p>
          <a:p>
            <a:pPr lvl="2"/>
            <a:r>
              <a:rPr lang="en-US" kern="0" dirty="0">
                <a:solidFill>
                  <a:schemeClr val="tx2"/>
                </a:solidFill>
              </a:rPr>
              <a:t>Consistent with research in health inequities and T1D which shows these factors (e.g., race, lack of technology use) are often compounded</a:t>
            </a:r>
            <a:r>
              <a:rPr lang="en-US" kern="0" baseline="30000" dirty="0">
                <a:solidFill>
                  <a:schemeClr val="tx2"/>
                </a:solidFill>
              </a:rPr>
              <a:t>5</a:t>
            </a:r>
          </a:p>
          <a:p>
            <a:pPr lvl="2"/>
            <a:r>
              <a:rPr lang="en-US" kern="0" dirty="0">
                <a:solidFill>
                  <a:schemeClr val="tx2"/>
                </a:solidFill>
              </a:rPr>
              <a:t>Suggests future research to increase technology use, target services to those with Medicaid/no insurance, and understand the needs of and barriers faced by people of color may be especially impactful</a:t>
            </a:r>
          </a:p>
          <a:p>
            <a:r>
              <a:rPr lang="en-US" kern="0" dirty="0">
                <a:solidFill>
                  <a:schemeClr val="tx2"/>
                </a:solidFill>
              </a:rPr>
              <a:t>County-level median income may serve as a proxy for community resources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Further exploration in community resources may help explain inequities in HbA1c in low-income individuals on Medicaid and those with no insurance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D6AD2-6BE1-4F43-B278-F49C1E14F162}"/>
              </a:ext>
            </a:extLst>
          </p:cNvPr>
          <p:cNvSpPr txBox="1"/>
          <p:nvPr/>
        </p:nvSpPr>
        <p:spPr>
          <a:xfrm>
            <a:off x="548640" y="6352405"/>
            <a:ext cx="989125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Hind Bold"/>
                <a:cs typeface="Hind Bold"/>
                <a:sym typeface="Hind Bold"/>
              </a:rPr>
              <a:t>5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Majidi et al., 2021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243423825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42D6-79AF-1178-C37A-3E496C2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7A1935A5-5534-21D9-CFDB-129967E4DA71}"/>
              </a:ext>
            </a:extLst>
          </p:cNvPr>
          <p:cNvSpPr txBox="1">
            <a:spLocks/>
          </p:cNvSpPr>
          <p:nvPr/>
        </p:nvSpPr>
        <p:spPr>
          <a:xfrm>
            <a:off x="609600" y="1000432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Sutherland, M. W., Ma, X.,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Reboussin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B. A., Mendoza, J. A., Bell, B. A.,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Kahkoska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A. R., ... &amp;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Liese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A. D. (2020). Socioeconomic position is associated with glycemic control in youth and young adults with type 1 diabetes.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Pediatric diabetes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21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(8), 1412-1420. </a:t>
            </a:r>
            <a:r>
              <a:rPr lang="en-US" i="0" u="none" strike="noStrike">
                <a:solidFill>
                  <a:srgbClr val="005274"/>
                </a:solidFill>
                <a:effectLst/>
                <a:latin typeface="Montserrat" panose="00000500000000000000" pitchFamily="2" charset="0"/>
                <a:hlinkClick r:id="rId2"/>
              </a:rPr>
              <a:t>https://doi.org/10.1111/pedi.13112</a:t>
            </a:r>
            <a:endParaRPr lang="en-US" i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Miller, K. M., Beck, R. W., Foster, N. C.,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Maahs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D. M., &amp; T1D Exchange. (2020). HbA1c levels in type 1 diabetes from early childhood to older adults: a deeper dive into the influence of technology and socioeconomic status on HbA1c in the T1D exchange clinic registry findings.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Diabetes Technology &amp; Therapeutics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22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(9), 645-650.</a:t>
            </a:r>
            <a:r>
              <a:rPr lang="en-US" b="0" i="0" u="none" strike="noStrike">
                <a:effectLst/>
                <a:latin typeface="Montserrat" panose="00000500000000000000" pitchFamily="2" charset="0"/>
                <a:hlinkClick r:id="rId3"/>
              </a:rPr>
              <a:t> https://doi.org/10.1089/dia.2019.0393</a:t>
            </a:r>
            <a:endParaRPr lang="en-US" b="0" i="0" u="none" strike="noStrike">
              <a:effectLst/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Stumetz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K. S., Joyce, P.,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Mitrovich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C., &amp; Early, K. B. (2016). Quality of care in rural youth with type 1 diabetes: a cross-sectional pilot assessment.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BMJ Open Diabetes Research and Care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4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(1), e000300.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doi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: 10.1136/bmjdrc-2016-000300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Farahmand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B.,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Dehghani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M.,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Vafamand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N.,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Mirzaee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A., </a:t>
            </a:r>
            <a:r>
              <a:rPr lang="en-US" b="0" i="0" err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Boostani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 R., &amp; Pieper, J. K. (2022). Robust nonlinear control of blood glucose in diabetic patients subject to model uncertainties.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ISA transactions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.</a:t>
            </a:r>
            <a:r>
              <a:rPr lang="en-US" b="0" i="0" u="none" strike="noStrike">
                <a:solidFill>
                  <a:srgbClr val="0C7DBB"/>
                </a:solidFill>
                <a:effectLst/>
                <a:latin typeface="Montserrat" panose="00000500000000000000" pitchFamily="2" charset="0"/>
                <a:hlinkClick r:id="rId4" tooltip="Persistent link using digital object identifier"/>
              </a:rPr>
              <a:t> https://doi.org/10.1016/j.isatra.2022.07.009</a:t>
            </a:r>
            <a:endParaRPr lang="en-US" b="0" i="0" u="none" strike="noStrike">
              <a:solidFill>
                <a:srgbClr val="0C7DBB"/>
              </a:solidFill>
              <a:effectLst/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Majidi, S., Ebekozien, O., Noor, N., Lyons, S. K., McDonough, R., Gandhi, K., ... &amp; Jones, N. H. Y. (2021). Inequities in health outcomes in children and adults with type 1 diabetes: data from the T1D Exchange Quality Improvement Collaborative.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Clinical Diabetes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39</a:t>
            </a:r>
            <a:r>
              <a:rPr lang="en-US" b="0" i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(3), 278-283.</a:t>
            </a:r>
            <a:r>
              <a:rPr lang="en-US" b="0" i="0" u="none" strike="noStrike">
                <a:solidFill>
                  <a:srgbClr val="0F5DB9"/>
                </a:solidFill>
                <a:effectLst/>
                <a:latin typeface="Montserrat" panose="00000500000000000000" pitchFamily="2" charset="0"/>
                <a:hlinkClick r:id="rId5"/>
              </a:rPr>
              <a:t> https://doi.org/10.2337/cd21-0028</a:t>
            </a:r>
            <a:endParaRPr lang="en-US" b="0" i="0" u="none" strike="noStrike">
              <a:effectLst/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kern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943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064D-2432-41B4-8F71-C8EFBCD5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73"/>
            <a:ext cx="10515600" cy="1325563"/>
          </a:xfrm>
        </p:spPr>
        <p:txBody>
          <a:bodyPr/>
          <a:lstStyle/>
          <a:p>
            <a:r>
              <a:rPr lang="en-US" dirty="0"/>
              <a:t>Methodology: The D-Data Dock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1B4865-EFB6-48ED-A847-9F0D2203F97A}"/>
              </a:ext>
            </a:extLst>
          </p:cNvPr>
          <p:cNvSpPr/>
          <p:nvPr/>
        </p:nvSpPr>
        <p:spPr>
          <a:xfrm>
            <a:off x="228599" y="1864378"/>
            <a:ext cx="1980464" cy="4051296"/>
          </a:xfrm>
          <a:prstGeom prst="roundRect">
            <a:avLst>
              <a:gd name="adj" fmla="val 4817"/>
            </a:avLst>
          </a:prstGeom>
          <a:solidFill>
            <a:srgbClr val="005C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1700" b="1" dirty="0"/>
              <a:t>Ingestion: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RedCap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Geocoding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Garmin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dirty="0"/>
              <a:t>CSV, JSON, API, Cosmos DB, etc.</a:t>
            </a:r>
          </a:p>
          <a:p>
            <a:endParaRPr lang="en-US" sz="1700" dirty="0"/>
          </a:p>
          <a:p>
            <a:r>
              <a:rPr lang="en-US" sz="1700" dirty="0"/>
              <a:t>Map similar sources to common schema</a:t>
            </a:r>
          </a:p>
          <a:p>
            <a:endParaRPr lang="en-US" sz="17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37DFF08-A60E-4EAF-A72E-6E182CB0D3DD}"/>
              </a:ext>
            </a:extLst>
          </p:cNvPr>
          <p:cNvGrpSpPr/>
          <p:nvPr/>
        </p:nvGrpSpPr>
        <p:grpSpPr>
          <a:xfrm>
            <a:off x="2209063" y="1835497"/>
            <a:ext cx="4258690" cy="3362277"/>
            <a:chOff x="2209063" y="1788843"/>
            <a:chExt cx="4258690" cy="33622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BC06A43-8858-468E-A8BD-3F97AE15A6F8}"/>
                </a:ext>
              </a:extLst>
            </p:cNvPr>
            <p:cNvSpPr/>
            <p:nvPr/>
          </p:nvSpPr>
          <p:spPr>
            <a:xfrm>
              <a:off x="2573695" y="1788843"/>
              <a:ext cx="3894058" cy="593496"/>
            </a:xfrm>
            <a:prstGeom prst="roundRect">
              <a:avLst>
                <a:gd name="adj" fmla="val 11989"/>
              </a:avLst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</a:rPr>
                <a:t>Azure Data Pipeline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8BF2969-3C9B-439F-BC70-B2DDDA43541D}"/>
                </a:ext>
              </a:extLst>
            </p:cNvPr>
            <p:cNvSpPr/>
            <p:nvPr/>
          </p:nvSpPr>
          <p:spPr>
            <a:xfrm>
              <a:off x="4303567" y="2740490"/>
              <a:ext cx="2162447" cy="2410630"/>
            </a:xfrm>
            <a:prstGeom prst="roundRect">
              <a:avLst>
                <a:gd name="adj" fmla="val 4114"/>
              </a:avLst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1700" b="1" dirty="0">
                  <a:solidFill>
                    <a:schemeClr val="bg1"/>
                  </a:solidFill>
                  <a:latin typeface="+mj-lt"/>
                </a:rPr>
                <a:t>Databricks: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Clean/Validate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Extract, transform, Load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Mapping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Machine Learning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Visualizations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ACD6820-6EF6-4533-847D-62D877618E13}"/>
                </a:ext>
              </a:extLst>
            </p:cNvPr>
            <p:cNvSpPr/>
            <p:nvPr/>
          </p:nvSpPr>
          <p:spPr>
            <a:xfrm>
              <a:off x="2570528" y="2733642"/>
              <a:ext cx="1588731" cy="2410630"/>
            </a:xfrm>
            <a:prstGeom prst="roundRect">
              <a:avLst>
                <a:gd name="adj" fmla="val 4807"/>
              </a:avLst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1700" b="1" dirty="0">
                  <a:solidFill>
                    <a:schemeClr val="bg1"/>
                  </a:solidFill>
                  <a:latin typeface="+mj-lt"/>
                </a:rPr>
                <a:t>Data Lake: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Storage</a:t>
              </a:r>
            </a:p>
            <a:p>
              <a:r>
                <a:rPr lang="en-US" sz="1700" dirty="0">
                  <a:solidFill>
                    <a:schemeClr val="bg1"/>
                  </a:solidFill>
                  <a:latin typeface="+mj-lt"/>
                </a:rPr>
                <a:t>Delta tables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10A944A-83A9-4897-B6F3-213AFBD1F63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364894" y="2382340"/>
              <a:ext cx="0" cy="35130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9B0921C-3C84-48CF-8EC6-2E94E9FEC60D}"/>
                </a:ext>
              </a:extLst>
            </p:cNvPr>
            <p:cNvCxnSpPr>
              <a:cxnSpLocks/>
              <a:stCxn id="8" idx="3"/>
              <a:endCxn id="5" idx="1"/>
            </p:cNvCxnSpPr>
            <p:nvPr/>
          </p:nvCxnSpPr>
          <p:spPr>
            <a:xfrm flipV="1">
              <a:off x="2209063" y="2085591"/>
              <a:ext cx="364632" cy="1748450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76963D-6978-46D7-A56F-9C70FED37DE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384791" y="2382340"/>
              <a:ext cx="2" cy="3581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F5C96C4-ECB6-4A42-81EA-22253DF5FE02}"/>
              </a:ext>
            </a:extLst>
          </p:cNvPr>
          <p:cNvGrpSpPr/>
          <p:nvPr/>
        </p:nvGrpSpPr>
        <p:grpSpPr>
          <a:xfrm>
            <a:off x="2571957" y="1790364"/>
            <a:ext cx="6539841" cy="4845932"/>
            <a:chOff x="2571957" y="1790364"/>
            <a:chExt cx="6539841" cy="48459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81E33C-86CB-47FC-B554-244FF62B0C7C}"/>
                </a:ext>
              </a:extLst>
            </p:cNvPr>
            <p:cNvSpPr/>
            <p:nvPr/>
          </p:nvSpPr>
          <p:spPr>
            <a:xfrm>
              <a:off x="6949346" y="1790364"/>
              <a:ext cx="2162443" cy="1743802"/>
            </a:xfrm>
            <a:prstGeom prst="roundRect">
              <a:avLst>
                <a:gd name="adj" fmla="val 5718"/>
              </a:avLst>
            </a:prstGeom>
            <a:solidFill>
              <a:srgbClr val="ED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1700" b="1" dirty="0">
                  <a:latin typeface="+mj-lt"/>
                </a:rPr>
                <a:t>Interactive dashboards:</a:t>
              </a:r>
            </a:p>
            <a:p>
              <a:r>
                <a:rPr lang="en-US" sz="1700" dirty="0">
                  <a:latin typeface="+mj-lt"/>
                </a:rPr>
                <a:t>Tide</a:t>
              </a:r>
            </a:p>
            <a:p>
              <a:r>
                <a:rPr lang="en-US" sz="1700" dirty="0">
                  <a:latin typeface="+mj-lt"/>
                </a:rPr>
                <a:t>T1DE Metrics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0103D3C-C006-412D-9D90-1A928978E2D2}"/>
                </a:ext>
              </a:extLst>
            </p:cNvPr>
            <p:cNvSpPr/>
            <p:nvPr/>
          </p:nvSpPr>
          <p:spPr>
            <a:xfrm>
              <a:off x="6949342" y="5186472"/>
              <a:ext cx="2162452" cy="1449824"/>
            </a:xfrm>
            <a:prstGeom prst="roundRect">
              <a:avLst>
                <a:gd name="adj" fmla="val 5353"/>
              </a:avLst>
            </a:prstGeom>
            <a:solidFill>
              <a:srgbClr val="ED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1700" b="1" dirty="0"/>
                <a:t>Predictive ML models:</a:t>
              </a:r>
            </a:p>
            <a:p>
              <a:r>
                <a:rPr lang="en-US" sz="1700" dirty="0"/>
                <a:t>DKA Risk</a:t>
              </a:r>
            </a:p>
            <a:p>
              <a:r>
                <a:rPr lang="el-GR" sz="1700" dirty="0"/>
                <a:t>Δ</a:t>
              </a:r>
              <a:r>
                <a:rPr lang="en-US" sz="1700" dirty="0"/>
                <a:t>A1c</a:t>
              </a:r>
            </a:p>
            <a:p>
              <a:r>
                <a:rPr lang="en-US" sz="1700" dirty="0"/>
                <a:t>TIR</a:t>
              </a:r>
            </a:p>
            <a:p>
              <a:pPr algn="ctr"/>
              <a:endParaRPr lang="en-US" sz="1700" b="1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970C9D-646D-4686-8667-F92FCC9777EF}"/>
                </a:ext>
              </a:extLst>
            </p:cNvPr>
            <p:cNvSpPr/>
            <p:nvPr/>
          </p:nvSpPr>
          <p:spPr>
            <a:xfrm>
              <a:off x="6949346" y="3693040"/>
              <a:ext cx="2162452" cy="1357507"/>
            </a:xfrm>
            <a:prstGeom prst="roundRect">
              <a:avLst>
                <a:gd name="adj" fmla="val 6448"/>
              </a:avLst>
            </a:prstGeom>
            <a:solidFill>
              <a:srgbClr val="ED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1700" b="1" dirty="0">
                  <a:latin typeface="+mj-lt"/>
                </a:rPr>
                <a:t>Research/Quality Improvement:</a:t>
              </a:r>
            </a:p>
            <a:p>
              <a:r>
                <a:rPr lang="en-US" sz="1700" dirty="0">
                  <a:latin typeface="+mj-lt"/>
                </a:rPr>
                <a:t>Remote patient monitoring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8516453-E296-4207-808C-835185F7072F}"/>
                </a:ext>
              </a:extLst>
            </p:cNvPr>
            <p:cNvSpPr/>
            <p:nvPr/>
          </p:nvSpPr>
          <p:spPr>
            <a:xfrm>
              <a:off x="2571957" y="5486441"/>
              <a:ext cx="3894057" cy="432384"/>
            </a:xfrm>
            <a:prstGeom prst="roundRect">
              <a:avLst>
                <a:gd name="adj" fmla="val 11989"/>
              </a:avLst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</a:rPr>
                <a:t>Azure Serving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FA6F001-F9F4-4F1C-AA4E-8FCB0DF31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0028" y="5186472"/>
              <a:ext cx="0" cy="2923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7D7063-4593-4503-8DBD-CC876E78FA51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H="1" flipV="1">
              <a:off x="5384791" y="5197774"/>
              <a:ext cx="2" cy="2855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878F6FB8-F461-4D98-9BAE-4FCEAA3B48F0}"/>
                </a:ext>
              </a:extLst>
            </p:cNvPr>
            <p:cNvCxnSpPr>
              <a:cxnSpLocks/>
              <a:stCxn id="19" idx="2"/>
              <a:endCxn id="12" idx="1"/>
            </p:cNvCxnSpPr>
            <p:nvPr/>
          </p:nvCxnSpPr>
          <p:spPr>
            <a:xfrm rot="5400000" flipH="1" flipV="1">
              <a:off x="4105886" y="3075365"/>
              <a:ext cx="3256560" cy="2430360"/>
            </a:xfrm>
            <a:prstGeom prst="bentConnector4">
              <a:avLst>
                <a:gd name="adj1" fmla="val -7020"/>
                <a:gd name="adj2" fmla="val 9005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EED252FA-90DA-4AF6-B5E7-A7DAE39C2EEA}"/>
                </a:ext>
              </a:extLst>
            </p:cNvPr>
            <p:cNvCxnSpPr>
              <a:cxnSpLocks/>
              <a:stCxn id="19" idx="2"/>
              <a:endCxn id="14" idx="1"/>
            </p:cNvCxnSpPr>
            <p:nvPr/>
          </p:nvCxnSpPr>
          <p:spPr>
            <a:xfrm rot="5400000" flipH="1" flipV="1">
              <a:off x="4960650" y="3930130"/>
              <a:ext cx="1547031" cy="2430360"/>
            </a:xfrm>
            <a:prstGeom prst="bentConnector4">
              <a:avLst>
                <a:gd name="adj1" fmla="val -14777"/>
                <a:gd name="adj2" fmla="val 9005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32A2ED1A-5C8C-4C55-B59B-59564B3718B8}"/>
                </a:ext>
              </a:extLst>
            </p:cNvPr>
            <p:cNvCxnSpPr>
              <a:cxnSpLocks/>
              <a:stCxn id="19" idx="2"/>
              <a:endCxn id="13" idx="1"/>
            </p:cNvCxnSpPr>
            <p:nvPr/>
          </p:nvCxnSpPr>
          <p:spPr>
            <a:xfrm rot="5400000" flipH="1" flipV="1">
              <a:off x="5730443" y="4699927"/>
              <a:ext cx="7441" cy="2430356"/>
            </a:xfrm>
            <a:prstGeom prst="bentConnector4">
              <a:avLst>
                <a:gd name="adj1" fmla="val -3072168"/>
                <a:gd name="adj2" fmla="val 9005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BB0D247E-960D-4B38-BB42-7ABDDBC81C94}"/>
              </a:ext>
            </a:extLst>
          </p:cNvPr>
          <p:cNvSpPr/>
          <p:nvPr/>
        </p:nvSpPr>
        <p:spPr>
          <a:xfrm>
            <a:off x="7032527" y="3013533"/>
            <a:ext cx="1380515" cy="331245"/>
          </a:xfrm>
          <a:prstGeom prst="roundRect">
            <a:avLst>
              <a:gd name="adj" fmla="val 16667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Six Habits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566EEBA-85F0-4F20-B37B-A05514BDC676}"/>
              </a:ext>
            </a:extLst>
          </p:cNvPr>
          <p:cNvSpPr/>
          <p:nvPr/>
        </p:nvSpPr>
        <p:spPr>
          <a:xfrm>
            <a:off x="2604351" y="3734734"/>
            <a:ext cx="1343025" cy="382905"/>
          </a:xfrm>
          <a:prstGeom prst="roundRect">
            <a:avLst>
              <a:gd name="adj" fmla="val 16667"/>
            </a:avLst>
          </a:prstGeom>
          <a:solidFill>
            <a:srgbClr val="ED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Six Habits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4B4C2DC-D1A5-46F8-86B0-8FC1CCC37A28}"/>
              </a:ext>
            </a:extLst>
          </p:cNvPr>
          <p:cNvSpPr/>
          <p:nvPr/>
        </p:nvSpPr>
        <p:spPr>
          <a:xfrm>
            <a:off x="4378156" y="3475654"/>
            <a:ext cx="1870244" cy="518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259FA47-6000-4D6B-9299-7F5CBCCFF8F1}"/>
              </a:ext>
            </a:extLst>
          </p:cNvPr>
          <p:cNvSpPr txBox="1"/>
          <p:nvPr/>
        </p:nvSpPr>
        <p:spPr>
          <a:xfrm>
            <a:off x="9434611" y="1555036"/>
            <a:ext cx="2676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CB9"/>
                </a:solidFill>
              </a:rPr>
              <a:t>Build </a:t>
            </a:r>
            <a:r>
              <a:rPr lang="en-US" i="1" dirty="0">
                <a:solidFill>
                  <a:srgbClr val="005CB9"/>
                </a:solidFill>
              </a:rPr>
              <a:t>reusable </a:t>
            </a:r>
            <a:r>
              <a:rPr lang="en-US" dirty="0">
                <a:solidFill>
                  <a:srgbClr val="005CB9"/>
                </a:solidFill>
              </a:rPr>
              <a:t>processes.</a:t>
            </a:r>
          </a:p>
          <a:p>
            <a:endParaRPr lang="en-US" dirty="0">
              <a:solidFill>
                <a:srgbClr val="005CB9"/>
              </a:solidFill>
            </a:endParaRPr>
          </a:p>
          <a:p>
            <a:r>
              <a:rPr lang="en-US" dirty="0">
                <a:solidFill>
                  <a:srgbClr val="005CB9"/>
                </a:solidFill>
              </a:rPr>
              <a:t>Data on all habits already present. Refreshes weekly.</a:t>
            </a:r>
          </a:p>
          <a:p>
            <a:endParaRPr lang="en-US" dirty="0">
              <a:solidFill>
                <a:srgbClr val="005CB9"/>
              </a:solidFill>
            </a:endParaRPr>
          </a:p>
          <a:p>
            <a:r>
              <a:rPr lang="en-US" dirty="0">
                <a:solidFill>
                  <a:srgbClr val="005CB9"/>
                </a:solidFill>
              </a:rPr>
              <a:t>Set rules on how to count habit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CB9"/>
                </a:solidFill>
              </a:rPr>
              <a:t>How far to look back?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CB9"/>
                </a:solidFill>
              </a:rPr>
              <a:t>EHR? Device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CB9"/>
                </a:solidFill>
              </a:rPr>
              <a:t>Handling multiple results.</a:t>
            </a:r>
          </a:p>
          <a:p>
            <a:endParaRPr lang="en-US" dirty="0">
              <a:solidFill>
                <a:srgbClr val="005CB9"/>
              </a:solidFill>
            </a:endParaRPr>
          </a:p>
          <a:p>
            <a:r>
              <a:rPr lang="en-US" dirty="0">
                <a:solidFill>
                  <a:srgbClr val="005CB9"/>
                </a:solidFill>
              </a:rPr>
              <a:t>Rapidly create and deploy Six Habits dashboard in &lt; 1 mo.</a:t>
            </a:r>
          </a:p>
        </p:txBody>
      </p:sp>
      <p:sp>
        <p:nvSpPr>
          <p:cNvPr id="124" name="Slide Number Placeholder 123">
            <a:extLst>
              <a:ext uri="{FF2B5EF4-FFF2-40B4-BE49-F238E27FC236}">
                <a16:creationId xmlns:a16="http://schemas.microsoft.com/office/drawing/2014/main" id="{0C766FEA-703A-40B6-977B-1402DD6A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4C67-9C10-4BC9-A442-84781A52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6536"/>
            <a:ext cx="112109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“Six Habits” population health 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57302-829A-4FDC-ACA3-4D9D6157C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4"/>
          <a:stretch/>
        </p:blipFill>
        <p:spPr>
          <a:xfrm>
            <a:off x="6368437" y="1749781"/>
            <a:ext cx="2497344" cy="4353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72F2D3-C06E-4C41-9E82-E12298A4A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2"/>
          <a:stretch/>
        </p:blipFill>
        <p:spPr>
          <a:xfrm>
            <a:off x="66675" y="1590916"/>
            <a:ext cx="6206624" cy="46212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47D938-8250-45F1-9246-E3AAE298471D}"/>
              </a:ext>
            </a:extLst>
          </p:cNvPr>
          <p:cNvSpPr/>
          <p:nvPr/>
        </p:nvSpPr>
        <p:spPr>
          <a:xfrm>
            <a:off x="6378668" y="2555727"/>
            <a:ext cx="2497345" cy="3635549"/>
          </a:xfrm>
          <a:prstGeom prst="roundRect">
            <a:avLst>
              <a:gd name="adj" fmla="val 2559"/>
            </a:avLst>
          </a:prstGeom>
          <a:noFill/>
          <a:ln w="19050">
            <a:solidFill>
              <a:srgbClr val="ED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66AADF-7BB3-44B4-AFF1-9F746D7515E6}"/>
              </a:ext>
            </a:extLst>
          </p:cNvPr>
          <p:cNvSpPr/>
          <p:nvPr/>
        </p:nvSpPr>
        <p:spPr>
          <a:xfrm>
            <a:off x="6378669" y="1679299"/>
            <a:ext cx="2497344" cy="805945"/>
          </a:xfrm>
          <a:prstGeom prst="roundRect">
            <a:avLst>
              <a:gd name="adj" fmla="val 6758"/>
            </a:avLst>
          </a:prstGeom>
          <a:noFill/>
          <a:ln w="19050">
            <a:solidFill>
              <a:srgbClr val="00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FF5CE-47E1-4C17-B2F5-A22434C1E0B1}"/>
              </a:ext>
            </a:extLst>
          </p:cNvPr>
          <p:cNvSpPr txBox="1"/>
          <p:nvPr/>
        </p:nvSpPr>
        <p:spPr>
          <a:xfrm>
            <a:off x="9295707" y="1806931"/>
            <a:ext cx="275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CB9"/>
                </a:solidFill>
              </a:rPr>
              <a:t>Monitor habit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6E6A2-3A3E-4F0B-A68C-F95776F0C074}"/>
              </a:ext>
            </a:extLst>
          </p:cNvPr>
          <p:cNvSpPr txBox="1"/>
          <p:nvPr/>
        </p:nvSpPr>
        <p:spPr>
          <a:xfrm>
            <a:off x="9295707" y="3531217"/>
            <a:ext cx="249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EDAA00"/>
                </a:solidFill>
              </a:rPr>
              <a:t>User-definable populations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5712C8B4-44E2-4760-B92C-BE2C76DB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5680"/>
            <a:ext cx="2743200" cy="365125"/>
          </a:xfrm>
        </p:spPr>
        <p:txBody>
          <a:bodyPr/>
          <a:lstStyle/>
          <a:p>
            <a:fld id="{537395C5-1491-459D-8166-7B3B63CA819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71741-7B93-4906-9EDD-5F568490445A}"/>
              </a:ext>
            </a:extLst>
          </p:cNvPr>
          <p:cNvSpPr/>
          <p:nvPr/>
        </p:nvSpPr>
        <p:spPr>
          <a:xfrm>
            <a:off x="6612255" y="2130798"/>
            <a:ext cx="7315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1A5261-D918-400E-99C8-AEED2890F757}"/>
              </a:ext>
            </a:extLst>
          </p:cNvPr>
          <p:cNvSpPr/>
          <p:nvPr/>
        </p:nvSpPr>
        <p:spPr>
          <a:xfrm>
            <a:off x="6612255" y="2298578"/>
            <a:ext cx="7315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52EEF2-3025-4F7E-BA61-12B5BCFF5826}"/>
              </a:ext>
            </a:extLst>
          </p:cNvPr>
          <p:cNvSpPr/>
          <p:nvPr/>
        </p:nvSpPr>
        <p:spPr>
          <a:xfrm>
            <a:off x="6612255" y="1966012"/>
            <a:ext cx="7315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6402C4-6C17-47B6-B4E8-D1F63D49C7EF}"/>
              </a:ext>
            </a:extLst>
          </p:cNvPr>
          <p:cNvGrpSpPr/>
          <p:nvPr/>
        </p:nvGrpSpPr>
        <p:grpSpPr>
          <a:xfrm>
            <a:off x="944880" y="2168043"/>
            <a:ext cx="4814968" cy="3179531"/>
            <a:chOff x="944880" y="2168043"/>
            <a:chExt cx="4814968" cy="31795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840D23-112D-4DBF-BF9B-952556071DBC}"/>
                </a:ext>
              </a:extLst>
            </p:cNvPr>
            <p:cNvSpPr/>
            <p:nvPr/>
          </p:nvSpPr>
          <p:spPr>
            <a:xfrm>
              <a:off x="944880" y="4999101"/>
              <a:ext cx="268224" cy="341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07C14F-978A-4C1A-9C6E-7F1075DCAC63}"/>
                </a:ext>
              </a:extLst>
            </p:cNvPr>
            <p:cNvSpPr/>
            <p:nvPr/>
          </p:nvSpPr>
          <p:spPr>
            <a:xfrm>
              <a:off x="1707583" y="3794760"/>
              <a:ext cx="268224" cy="1545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2642ED-526C-44D5-8758-B6B701D42EFE}"/>
                </a:ext>
              </a:extLst>
            </p:cNvPr>
            <p:cNvSpPr/>
            <p:nvPr/>
          </p:nvSpPr>
          <p:spPr>
            <a:xfrm>
              <a:off x="2457543" y="3794759"/>
              <a:ext cx="268224" cy="1545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AD5F32-42EA-4DAA-9FC3-96B53DD5633B}"/>
                </a:ext>
              </a:extLst>
            </p:cNvPr>
            <p:cNvSpPr/>
            <p:nvPr/>
          </p:nvSpPr>
          <p:spPr>
            <a:xfrm>
              <a:off x="3211313" y="3794759"/>
              <a:ext cx="268224" cy="1545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35F40B-039B-4124-9D5D-DD1E805FA077}"/>
                </a:ext>
              </a:extLst>
            </p:cNvPr>
            <p:cNvSpPr/>
            <p:nvPr/>
          </p:nvSpPr>
          <p:spPr>
            <a:xfrm>
              <a:off x="3974016" y="2586991"/>
              <a:ext cx="268224" cy="275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E73775-51C7-4BBB-A629-3C389B502E9E}"/>
                </a:ext>
              </a:extLst>
            </p:cNvPr>
            <p:cNvSpPr/>
            <p:nvPr/>
          </p:nvSpPr>
          <p:spPr>
            <a:xfrm>
              <a:off x="4736719" y="2594088"/>
              <a:ext cx="268224" cy="275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6B9ADFD-926C-441C-8CB5-97D1497A23A2}"/>
                </a:ext>
              </a:extLst>
            </p:cNvPr>
            <p:cNvSpPr/>
            <p:nvPr/>
          </p:nvSpPr>
          <p:spPr>
            <a:xfrm>
              <a:off x="5491624" y="2586991"/>
              <a:ext cx="268224" cy="275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F66710-AC5C-410C-B969-C9A267CD1694}"/>
                </a:ext>
              </a:extLst>
            </p:cNvPr>
            <p:cNvSpPr/>
            <p:nvPr/>
          </p:nvSpPr>
          <p:spPr>
            <a:xfrm>
              <a:off x="1859280" y="2168043"/>
              <a:ext cx="1056672" cy="20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096F83-6F1A-4678-83C4-6BF40DBD2A94}"/>
              </a:ext>
            </a:extLst>
          </p:cNvPr>
          <p:cNvGrpSpPr/>
          <p:nvPr/>
        </p:nvGrpSpPr>
        <p:grpSpPr>
          <a:xfrm>
            <a:off x="0" y="1606834"/>
            <a:ext cx="11287125" cy="4701413"/>
            <a:chOff x="358928" y="1778350"/>
            <a:chExt cx="11287125" cy="470141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311757-A6CB-4E91-BDB4-C8A541262FE9}"/>
                </a:ext>
              </a:extLst>
            </p:cNvPr>
            <p:cNvSpPr/>
            <p:nvPr/>
          </p:nvSpPr>
          <p:spPr>
            <a:xfrm>
              <a:off x="358928" y="1778350"/>
              <a:ext cx="11287125" cy="4701413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8BF0A7-C52C-4818-9F5D-3E31DA1EA22D}"/>
                </a:ext>
              </a:extLst>
            </p:cNvPr>
            <p:cNvGrpSpPr/>
            <p:nvPr/>
          </p:nvGrpSpPr>
          <p:grpSpPr>
            <a:xfrm>
              <a:off x="1594945" y="2031457"/>
              <a:ext cx="8189002" cy="4221782"/>
              <a:chOff x="838200" y="2271093"/>
              <a:chExt cx="8189002" cy="422178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21D0A57-2B4C-4C38-AC74-CE43599DF787}"/>
                  </a:ext>
                </a:extLst>
              </p:cNvPr>
              <p:cNvGrpSpPr/>
              <p:nvPr/>
            </p:nvGrpSpPr>
            <p:grpSpPr>
              <a:xfrm>
                <a:off x="838200" y="2271094"/>
                <a:ext cx="5791200" cy="4221781"/>
                <a:chOff x="838200" y="2271094"/>
                <a:chExt cx="5791200" cy="4221781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DA7351ED-7BEC-408F-AFB5-076E3944D9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200" y="2271094"/>
                  <a:ext cx="5791200" cy="4221781"/>
                </a:xfrm>
                <a:prstGeom prst="rect">
                  <a:avLst/>
                </a:prstGeom>
              </p:spPr>
            </p:pic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AA4A1E1-7B4C-4D20-8C34-E05A9CEDAE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0730" y="3452813"/>
                  <a:ext cx="0" cy="5934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B0C82AD-D5BA-445B-A847-EE639A81C502}"/>
                    </a:ext>
                  </a:extLst>
                </p:cNvPr>
                <p:cNvSpPr txBox="1"/>
                <p:nvPr/>
              </p:nvSpPr>
              <p:spPr>
                <a:xfrm>
                  <a:off x="1489710" y="2860093"/>
                  <a:ext cx="11620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Mean HbA1c ~1.5% lower!</a:t>
                  </a: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07796D0-893D-495B-B9F7-6595416E2D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404" b="-10330"/>
              <a:stretch/>
            </p:blipFill>
            <p:spPr>
              <a:xfrm>
                <a:off x="6616657" y="2271093"/>
                <a:ext cx="2410545" cy="4221781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9720DC-464C-4C19-8AED-264E9E467252}"/>
              </a:ext>
            </a:extLst>
          </p:cNvPr>
          <p:cNvGrpSpPr/>
          <p:nvPr/>
        </p:nvGrpSpPr>
        <p:grpSpPr>
          <a:xfrm>
            <a:off x="666663" y="1505134"/>
            <a:ext cx="9811041" cy="4925630"/>
            <a:chOff x="-880402" y="1778350"/>
            <a:chExt cx="9811041" cy="492563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8E0B58A-1868-4CEF-80DC-8616F6791FC9}"/>
                </a:ext>
              </a:extLst>
            </p:cNvPr>
            <p:cNvSpPr/>
            <p:nvPr/>
          </p:nvSpPr>
          <p:spPr>
            <a:xfrm>
              <a:off x="-880402" y="1778350"/>
              <a:ext cx="9811041" cy="4899923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1604BC6-690A-4E4E-AB59-E4BE9876F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4890"/>
            <a:stretch/>
          </p:blipFill>
          <p:spPr>
            <a:xfrm>
              <a:off x="6096000" y="1880050"/>
              <a:ext cx="2302788" cy="4507963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CC8C9E-F97B-4850-8C3E-F44518F1AD36}"/>
                </a:ext>
              </a:extLst>
            </p:cNvPr>
            <p:cNvSpPr txBox="1"/>
            <p:nvPr/>
          </p:nvSpPr>
          <p:spPr>
            <a:xfrm>
              <a:off x="1240536" y="6350037"/>
              <a:ext cx="44363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(Sum of all followed habits)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BCAAD0E-F7AE-4132-B8C6-3C585280A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-5661"/>
            <a:stretch/>
          </p:blipFill>
          <p:spPr>
            <a:xfrm>
              <a:off x="658368" y="1880050"/>
              <a:ext cx="5437632" cy="4507963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25083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0" grpId="1"/>
      <p:bldP spid="12" grpId="0"/>
      <p:bldP spid="12" grpId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2E1E-AF87-445E-A5A3-C330C99E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56" y="161461"/>
            <a:ext cx="10515600" cy="1325563"/>
          </a:xfrm>
        </p:spPr>
        <p:txBody>
          <a:bodyPr/>
          <a:lstStyle/>
          <a:p>
            <a:r>
              <a:rPr lang="en-US" dirty="0"/>
              <a:t>Proposing new habits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9E9231-A214-4B3D-9AF0-3DA91579EB00}"/>
              </a:ext>
            </a:extLst>
          </p:cNvPr>
          <p:cNvGrpSpPr/>
          <p:nvPr/>
        </p:nvGrpSpPr>
        <p:grpSpPr>
          <a:xfrm>
            <a:off x="838200" y="1628062"/>
            <a:ext cx="9956063" cy="1784028"/>
            <a:chOff x="386080" y="370390"/>
            <a:chExt cx="11427469" cy="20476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13797-611B-452B-A6C9-8C40A1A9405F}"/>
                </a:ext>
              </a:extLst>
            </p:cNvPr>
            <p:cNvSpPr/>
            <p:nvPr/>
          </p:nvSpPr>
          <p:spPr>
            <a:xfrm>
              <a:off x="386080" y="1554480"/>
              <a:ext cx="1432560" cy="863600"/>
            </a:xfrm>
            <a:prstGeom prst="roundRect">
              <a:avLst/>
            </a:prstGeom>
            <a:solidFill>
              <a:srgbClr val="6DABE4"/>
            </a:solidFill>
            <a:ln w="38100">
              <a:solidFill>
                <a:srgbClr val="6DAB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Healthy eating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B1020F-AB95-4DD3-8E96-BB637C10C70E}"/>
                </a:ext>
              </a:extLst>
            </p:cNvPr>
            <p:cNvSpPr/>
            <p:nvPr/>
          </p:nvSpPr>
          <p:spPr>
            <a:xfrm>
              <a:off x="2051898" y="1554480"/>
              <a:ext cx="1432560" cy="863600"/>
            </a:xfrm>
            <a:prstGeom prst="roundRect">
              <a:avLst/>
            </a:prstGeom>
            <a:solidFill>
              <a:srgbClr val="EDAA00"/>
            </a:solidFill>
            <a:ln w="38100">
              <a:solidFill>
                <a:srgbClr val="ED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Being </a:t>
              </a:r>
            </a:p>
            <a:p>
              <a:pPr algn="ctr"/>
              <a:r>
                <a:rPr lang="en-US" sz="1600" dirty="0"/>
                <a:t>active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1203F2-57ED-4380-8ED4-590E2160F7D7}"/>
                </a:ext>
              </a:extLst>
            </p:cNvPr>
            <p:cNvSpPr/>
            <p:nvPr/>
          </p:nvSpPr>
          <p:spPr>
            <a:xfrm>
              <a:off x="3717716" y="1554480"/>
              <a:ext cx="1432560" cy="863600"/>
            </a:xfrm>
            <a:prstGeom prst="roundRect">
              <a:avLst/>
            </a:prstGeom>
            <a:solidFill>
              <a:srgbClr val="3FAE2A"/>
            </a:solidFill>
            <a:ln w="38100">
              <a:solidFill>
                <a:srgbClr val="3FA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Monitoring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50803E4-E330-414D-B404-87DE871FCDD0}"/>
                </a:ext>
              </a:extLst>
            </p:cNvPr>
            <p:cNvSpPr/>
            <p:nvPr/>
          </p:nvSpPr>
          <p:spPr>
            <a:xfrm>
              <a:off x="5383534" y="1554480"/>
              <a:ext cx="1432560" cy="863600"/>
            </a:xfrm>
            <a:prstGeom prst="roundRect">
              <a:avLst/>
            </a:prstGeom>
            <a:solidFill>
              <a:srgbClr val="FF6C0C"/>
            </a:solidFill>
            <a:ln w="38100">
              <a:solidFill>
                <a:srgbClr val="FF6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Taking medication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4C823D-9E73-473E-9FC0-A564D51B2EEE}"/>
                </a:ext>
              </a:extLst>
            </p:cNvPr>
            <p:cNvSpPr/>
            <p:nvPr/>
          </p:nvSpPr>
          <p:spPr>
            <a:xfrm>
              <a:off x="7049352" y="1554480"/>
              <a:ext cx="1432560" cy="863600"/>
            </a:xfrm>
            <a:prstGeom prst="roundRect">
              <a:avLst/>
            </a:prstGeom>
            <a:solidFill>
              <a:srgbClr val="C227B9"/>
            </a:solidFill>
            <a:ln w="38100">
              <a:solidFill>
                <a:srgbClr val="C227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Problem solving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D21648A-2C11-4B35-8272-3ED57F3683C4}"/>
                </a:ext>
              </a:extLst>
            </p:cNvPr>
            <p:cNvSpPr/>
            <p:nvPr/>
          </p:nvSpPr>
          <p:spPr>
            <a:xfrm>
              <a:off x="8715170" y="1554480"/>
              <a:ext cx="1432560" cy="863600"/>
            </a:xfrm>
            <a:prstGeom prst="roundRect">
              <a:avLst/>
            </a:prstGeom>
            <a:solidFill>
              <a:srgbClr val="6DABE4"/>
            </a:solidFill>
            <a:ln w="38100">
              <a:solidFill>
                <a:srgbClr val="6DAB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Reducing Risk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305BA3F-F190-4B6D-818D-6AB9F051FCD8}"/>
                </a:ext>
              </a:extLst>
            </p:cNvPr>
            <p:cNvSpPr/>
            <p:nvPr/>
          </p:nvSpPr>
          <p:spPr>
            <a:xfrm>
              <a:off x="10380988" y="1554480"/>
              <a:ext cx="1432560" cy="863600"/>
            </a:xfrm>
            <a:prstGeom prst="roundRect">
              <a:avLst/>
            </a:prstGeom>
            <a:solidFill>
              <a:srgbClr val="EDAA00"/>
            </a:solidFill>
            <a:ln w="38100">
              <a:solidFill>
                <a:srgbClr val="ED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Healthy coping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5E1E453-DD57-4A74-8B0D-3A6D9A2B23B0}"/>
                </a:ext>
              </a:extLst>
            </p:cNvPr>
            <p:cNvSpPr/>
            <p:nvPr/>
          </p:nvSpPr>
          <p:spPr>
            <a:xfrm>
              <a:off x="386081" y="370390"/>
              <a:ext cx="11427468" cy="682907"/>
            </a:xfrm>
            <a:prstGeom prst="roundRect">
              <a:avLst/>
            </a:prstGeom>
            <a:solidFill>
              <a:srgbClr val="005CB9"/>
            </a:solidFill>
            <a:ln>
              <a:solidFill>
                <a:srgbClr val="005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The 7 pillars of diabetes self-care</a:t>
              </a:r>
              <a:endParaRPr lang="en-US" sz="2400" b="1" baseline="30000" dirty="0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ED032B24-35D2-4EC9-9C5A-225125800934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 rot="5400000">
              <a:off x="3350497" y="-1194839"/>
              <a:ext cx="501184" cy="4997454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4C1F04E9-8B81-4407-9F2B-D9C8DE4F0EF1}"/>
                </a:ext>
              </a:extLst>
            </p:cNvPr>
            <p:cNvCxnSpPr>
              <a:cxnSpLocks/>
              <a:stCxn id="12" idx="2"/>
              <a:endCxn id="6" idx="0"/>
            </p:cNvCxnSpPr>
            <p:nvPr/>
          </p:nvCxnSpPr>
          <p:spPr>
            <a:xfrm rot="5400000">
              <a:off x="4183406" y="-361930"/>
              <a:ext cx="501184" cy="3331636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38BB308C-BD87-43DB-860A-CC2D0CCCC841}"/>
                </a:ext>
              </a:extLst>
            </p:cNvPr>
            <p:cNvCxnSpPr>
              <a:cxnSpLocks/>
              <a:stCxn id="12" idx="2"/>
              <a:endCxn id="7" idx="0"/>
            </p:cNvCxnSpPr>
            <p:nvPr/>
          </p:nvCxnSpPr>
          <p:spPr>
            <a:xfrm rot="5400000">
              <a:off x="5016315" y="470979"/>
              <a:ext cx="501184" cy="1665819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F1231A83-61C5-4235-AC0C-1B2DE2367BF1}"/>
                </a:ext>
              </a:extLst>
            </p:cNvPr>
            <p:cNvCxnSpPr>
              <a:cxnSpLocks/>
              <a:stCxn id="9" idx="0"/>
              <a:endCxn id="12" idx="2"/>
            </p:cNvCxnSpPr>
            <p:nvPr/>
          </p:nvCxnSpPr>
          <p:spPr>
            <a:xfrm rot="16200000" flipV="1">
              <a:off x="6682132" y="470980"/>
              <a:ext cx="501184" cy="1665817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2EDA3881-52F6-410F-8E42-88EA88E4A412}"/>
                </a:ext>
              </a:extLst>
            </p:cNvPr>
            <p:cNvCxnSpPr>
              <a:cxnSpLocks/>
              <a:stCxn id="10" idx="0"/>
              <a:endCxn id="12" idx="2"/>
            </p:cNvCxnSpPr>
            <p:nvPr/>
          </p:nvCxnSpPr>
          <p:spPr>
            <a:xfrm rot="16200000" flipV="1">
              <a:off x="7515042" y="-361930"/>
              <a:ext cx="501184" cy="3331636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5B275446-D5C4-4A0A-AA53-692F5BBC7BE8}"/>
                </a:ext>
              </a:extLst>
            </p:cNvPr>
            <p:cNvCxnSpPr>
              <a:cxnSpLocks/>
              <a:stCxn id="11" idx="0"/>
              <a:endCxn id="12" idx="2"/>
            </p:cNvCxnSpPr>
            <p:nvPr/>
          </p:nvCxnSpPr>
          <p:spPr>
            <a:xfrm rot="16200000" flipV="1">
              <a:off x="8347951" y="-1194838"/>
              <a:ext cx="501184" cy="4997453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D1D28E-9567-4426-9AD8-004857CEE91A}"/>
                </a:ext>
              </a:extLst>
            </p:cNvPr>
            <p:cNvCxnSpPr>
              <a:cxnSpLocks/>
              <a:stCxn id="8" idx="0"/>
              <a:endCxn id="12" idx="2"/>
            </p:cNvCxnSpPr>
            <p:nvPr/>
          </p:nvCxnSpPr>
          <p:spPr>
            <a:xfrm flipV="1">
              <a:off x="6099815" y="1053297"/>
              <a:ext cx="0" cy="501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F4F421-CFC0-450C-A6B5-3CF6BE7EF3C0}"/>
              </a:ext>
            </a:extLst>
          </p:cNvPr>
          <p:cNvGrpSpPr/>
          <p:nvPr/>
        </p:nvGrpSpPr>
        <p:grpSpPr>
          <a:xfrm>
            <a:off x="4364906" y="3412090"/>
            <a:ext cx="5982598" cy="3284449"/>
            <a:chOff x="4364906" y="3412090"/>
            <a:chExt cx="5982598" cy="328444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1C30632-AF9F-4ACC-B227-1FA8D54E0C5E}"/>
                </a:ext>
              </a:extLst>
            </p:cNvPr>
            <p:cNvSpPr/>
            <p:nvPr/>
          </p:nvSpPr>
          <p:spPr>
            <a:xfrm>
              <a:off x="7891609" y="5083223"/>
              <a:ext cx="2455894" cy="693734"/>
            </a:xfrm>
            <a:prstGeom prst="roundRect">
              <a:avLst/>
            </a:prstGeom>
            <a:noFill/>
            <a:ln w="38100">
              <a:solidFill>
                <a:srgbClr val="FF6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Habit 3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(Uses insulin pump)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A91844A-8828-43F8-A153-FC6E2557F7F1}"/>
                </a:ext>
              </a:extLst>
            </p:cNvPr>
            <p:cNvSpPr/>
            <p:nvPr/>
          </p:nvSpPr>
          <p:spPr>
            <a:xfrm>
              <a:off x="7891609" y="5953061"/>
              <a:ext cx="2455894" cy="738845"/>
            </a:xfrm>
            <a:prstGeom prst="roundRect">
              <a:avLst/>
            </a:prstGeom>
            <a:noFill/>
            <a:ln w="38100">
              <a:solidFill>
                <a:srgbClr val="FF6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Habit 4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(Bolus before meals)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F7112B-7B5C-4E22-A9A7-66C6FDA9834E}"/>
                </a:ext>
              </a:extLst>
            </p:cNvPr>
            <p:cNvSpPr/>
            <p:nvPr/>
          </p:nvSpPr>
          <p:spPr>
            <a:xfrm>
              <a:off x="7891609" y="4221089"/>
              <a:ext cx="2455895" cy="685896"/>
            </a:xfrm>
            <a:prstGeom prst="roundRect">
              <a:avLst/>
            </a:prstGeom>
            <a:noFill/>
            <a:ln w="38100">
              <a:solidFill>
                <a:srgbClr val="FF6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Habit 2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(Rapid acting boluses)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D784768-DFBC-4623-BE1E-79753F02C6E6}"/>
                </a:ext>
              </a:extLst>
            </p:cNvPr>
            <p:cNvSpPr/>
            <p:nvPr/>
          </p:nvSpPr>
          <p:spPr>
            <a:xfrm>
              <a:off x="4988956" y="4224427"/>
              <a:ext cx="2278602" cy="685896"/>
            </a:xfrm>
            <a:prstGeom prst="roundRect">
              <a:avLst/>
            </a:prstGeom>
            <a:noFill/>
            <a:ln w="38100">
              <a:solidFill>
                <a:srgbClr val="3FA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Habit 1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(Uses CGM)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F0BE9EC-575A-4B83-B2D2-5C088E8961FD}"/>
                </a:ext>
              </a:extLst>
            </p:cNvPr>
            <p:cNvSpPr/>
            <p:nvPr/>
          </p:nvSpPr>
          <p:spPr>
            <a:xfrm>
              <a:off x="4988955" y="5091060"/>
              <a:ext cx="2278603" cy="685897"/>
            </a:xfrm>
            <a:prstGeom prst="roundRect">
              <a:avLst/>
            </a:prstGeom>
            <a:noFill/>
            <a:ln w="38100">
              <a:solidFill>
                <a:srgbClr val="3FA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Habit 5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(Reviewed BG data)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D5A6E1-4972-40FC-96A4-FBD394CB986D}"/>
                </a:ext>
              </a:extLst>
            </p:cNvPr>
            <p:cNvSpPr/>
            <p:nvPr/>
          </p:nvSpPr>
          <p:spPr>
            <a:xfrm>
              <a:off x="4988956" y="5957694"/>
              <a:ext cx="2278603" cy="738845"/>
            </a:xfrm>
            <a:prstGeom prst="roundRect">
              <a:avLst/>
            </a:prstGeom>
            <a:noFill/>
            <a:ln w="38100">
              <a:solidFill>
                <a:srgbClr val="3FA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Habit 6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(Altered insulin dose)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D5A447B9-EDEF-4597-9851-5A7E1675444D}"/>
                </a:ext>
              </a:extLst>
            </p:cNvPr>
            <p:cNvCxnSpPr>
              <a:cxnSpLocks/>
              <a:stCxn id="22" idx="0"/>
              <a:endCxn id="8" idx="2"/>
            </p:cNvCxnSpPr>
            <p:nvPr/>
          </p:nvCxnSpPr>
          <p:spPr>
            <a:xfrm rot="16200000" flipV="1">
              <a:off x="7063396" y="2164927"/>
              <a:ext cx="808999" cy="3303325"/>
            </a:xfrm>
            <a:prstGeom prst="bentConnector3">
              <a:avLst>
                <a:gd name="adj1" fmla="val 6507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36DDA4D-6014-4ED8-8A3F-B174BCF1AD12}"/>
                </a:ext>
              </a:extLst>
            </p:cNvPr>
            <p:cNvCxnSpPr>
              <a:cxnSpLocks/>
              <a:stCxn id="23" idx="0"/>
              <a:endCxn id="7" idx="2"/>
            </p:cNvCxnSpPr>
            <p:nvPr/>
          </p:nvCxnSpPr>
          <p:spPr>
            <a:xfrm rot="16200000" flipV="1">
              <a:off x="4840413" y="2936583"/>
              <a:ext cx="812337" cy="1763352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F9AC61-B241-4B00-9C5F-F697DCF48102}"/>
              </a:ext>
            </a:extLst>
          </p:cNvPr>
          <p:cNvGrpSpPr/>
          <p:nvPr/>
        </p:nvGrpSpPr>
        <p:grpSpPr>
          <a:xfrm>
            <a:off x="969178" y="3412090"/>
            <a:ext cx="3807320" cy="2133620"/>
            <a:chOff x="969178" y="3412090"/>
            <a:chExt cx="3807320" cy="2133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816CFD-01E2-4137-A0D3-B551715A79FE}"/>
                </a:ext>
              </a:extLst>
            </p:cNvPr>
            <p:cNvSpPr txBox="1"/>
            <p:nvPr/>
          </p:nvSpPr>
          <p:spPr>
            <a:xfrm>
              <a:off x="969178" y="5207156"/>
              <a:ext cx="37140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New habits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6BE9C7-8708-49A2-B046-FDCD0F556902}"/>
                </a:ext>
              </a:extLst>
            </p:cNvPr>
            <p:cNvGrpSpPr/>
            <p:nvPr/>
          </p:nvGrpSpPr>
          <p:grpSpPr>
            <a:xfrm>
              <a:off x="969178" y="3412090"/>
              <a:ext cx="1739631" cy="1564738"/>
              <a:chOff x="969178" y="3412090"/>
              <a:chExt cx="1739631" cy="156473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2691CD5-0198-4739-966E-1E13128A775B}"/>
                  </a:ext>
                </a:extLst>
              </p:cNvPr>
              <p:cNvSpPr/>
              <p:nvPr/>
            </p:nvSpPr>
            <p:spPr>
              <a:xfrm>
                <a:off x="969178" y="4237984"/>
                <a:ext cx="1739631" cy="738844"/>
              </a:xfrm>
              <a:prstGeom prst="roundRect">
                <a:avLst/>
              </a:prstGeom>
              <a:noFill/>
              <a:ln w="38100">
                <a:solidFill>
                  <a:srgbClr val="6DABE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Habit 7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(Healthy diet)</a:t>
                </a:r>
              </a:p>
            </p:txBody>
          </p: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DF3D2C16-CE82-499E-8280-2B1E747A8227}"/>
                  </a:ext>
                </a:extLst>
              </p:cNvPr>
              <p:cNvCxnSpPr>
                <a:cxnSpLocks/>
                <a:stCxn id="29" idx="0"/>
                <a:endCxn id="5" idx="2"/>
              </p:cNvCxnSpPr>
              <p:nvPr/>
            </p:nvCxnSpPr>
            <p:spPr>
              <a:xfrm rot="16200000" flipV="1">
                <a:off x="1237676" y="3636666"/>
                <a:ext cx="825894" cy="3767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983251-6656-42E4-9710-5957FAF3B278}"/>
                </a:ext>
              </a:extLst>
            </p:cNvPr>
            <p:cNvGrpSpPr/>
            <p:nvPr/>
          </p:nvGrpSpPr>
          <p:grpSpPr>
            <a:xfrm>
              <a:off x="2870968" y="3412090"/>
              <a:ext cx="1905530" cy="1564738"/>
              <a:chOff x="2870968" y="3412090"/>
              <a:chExt cx="1905530" cy="156473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F14D8AF-C6C4-495E-9501-BE1B615F7758}"/>
                  </a:ext>
                </a:extLst>
              </p:cNvPr>
              <p:cNvSpPr/>
              <p:nvPr/>
            </p:nvSpPr>
            <p:spPr>
              <a:xfrm>
                <a:off x="2870968" y="4237984"/>
                <a:ext cx="1905530" cy="738844"/>
              </a:xfrm>
              <a:prstGeom prst="roundRect">
                <a:avLst/>
              </a:prstGeom>
              <a:noFill/>
              <a:ln w="38100">
                <a:solidFill>
                  <a:srgbClr val="EDAA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Habit 8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(Active lifestyle)</a:t>
                </a:r>
              </a:p>
            </p:txBody>
          </p:sp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81FAA51D-C017-49F3-90BB-A1C061A0A97F}"/>
                  </a:ext>
                </a:extLst>
              </p:cNvPr>
              <p:cNvCxnSpPr>
                <a:cxnSpLocks/>
                <a:stCxn id="30" idx="0"/>
                <a:endCxn id="6" idx="2"/>
              </p:cNvCxnSpPr>
              <p:nvPr/>
            </p:nvCxnSpPr>
            <p:spPr>
              <a:xfrm rot="16200000" flipV="1">
                <a:off x="2955709" y="3369960"/>
                <a:ext cx="825894" cy="91015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2F0538E1-CCE4-423F-97AB-20410C27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6</a:t>
            </a:fld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2337CA-39B1-403B-B000-96BD4D01C64C}"/>
              </a:ext>
            </a:extLst>
          </p:cNvPr>
          <p:cNvSpPr txBox="1"/>
          <p:nvPr/>
        </p:nvSpPr>
        <p:spPr>
          <a:xfrm>
            <a:off x="139959" y="5885699"/>
            <a:ext cx="3776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 </a:t>
            </a:r>
            <a:r>
              <a:rPr lang="en-US" sz="1200" dirty="0" err="1">
                <a:solidFill>
                  <a:schemeClr val="tx1"/>
                </a:solidFill>
              </a:rPr>
              <a:t>Tomky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et al.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i="1" dirty="0">
                <a:solidFill>
                  <a:schemeClr val="tx1"/>
                </a:solidFill>
              </a:rPr>
              <a:t>Diabetes Educ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2008</a:t>
            </a:r>
            <a:r>
              <a:rPr lang="en-US" sz="1200" dirty="0">
                <a:solidFill>
                  <a:schemeClr val="tx1"/>
                </a:solidFill>
              </a:rPr>
              <a:t>; 34:445–449</a:t>
            </a:r>
          </a:p>
        </p:txBody>
      </p:sp>
    </p:spTree>
    <p:extLst>
      <p:ext uri="{BB962C8B-B14F-4D97-AF65-F5344CB8AC3E}">
        <p14:creationId xmlns:p14="http://schemas.microsoft.com/office/powerpoint/2010/main" val="12563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63FC-1C26-449F-8809-CE5ED1DE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60963-5879-40BF-AD7D-3AE55C0D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1847850"/>
            <a:ext cx="5167410" cy="4351338"/>
          </a:xfrm>
        </p:spPr>
        <p:txBody>
          <a:bodyPr>
            <a:norm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Arial"/>
                <a:sym typeface="Arial"/>
              </a:rPr>
              <a:t>The six habits dashboard gives a population-level view for habit performance for a diabetes center. </a:t>
            </a:r>
          </a:p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Arial"/>
                <a:sym typeface="Arial"/>
              </a:rPr>
              <a:t>Habit performance and habit score is strongly associated with glycemic outcomes </a:t>
            </a:r>
          </a:p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Arial"/>
                <a:sym typeface="Arial"/>
              </a:rPr>
              <a:t>Dashboard shows which specific habits lead to the largest glycemic outcome improvements on average.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D76F-3F46-4700-8DB0-BE53C637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3CDDF-ED7F-4CFE-9939-E9DA05C6759A}"/>
              </a:ext>
            </a:extLst>
          </p:cNvPr>
          <p:cNvGrpSpPr/>
          <p:nvPr/>
        </p:nvGrpSpPr>
        <p:grpSpPr>
          <a:xfrm>
            <a:off x="6314305" y="1514475"/>
            <a:ext cx="4872135" cy="2731664"/>
            <a:chOff x="33014669" y="22813836"/>
            <a:chExt cx="8643202" cy="48459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185299-F8E4-4C37-B8A6-EA2242DA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37441" y="23591119"/>
              <a:ext cx="7397656" cy="406870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22EDD1-FE32-45BB-A87E-C5858C38262F}"/>
                </a:ext>
              </a:extLst>
            </p:cNvPr>
            <p:cNvSpPr txBox="1"/>
            <p:nvPr/>
          </p:nvSpPr>
          <p:spPr>
            <a:xfrm>
              <a:off x="33014669" y="22813836"/>
              <a:ext cx="8643202" cy="709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5CB9"/>
                  </a:solidFill>
                </a:rPr>
                <a:t>Individual-level habit performance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77068C-1F68-4F66-B3D4-90C9218700D4}"/>
              </a:ext>
            </a:extLst>
          </p:cNvPr>
          <p:cNvSpPr txBox="1"/>
          <p:nvPr/>
        </p:nvSpPr>
        <p:spPr>
          <a:xfrm>
            <a:off x="5476241" y="4446564"/>
            <a:ext cx="6203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5CB9"/>
                </a:solidFill>
              </a:rPr>
              <a:t>Interventions based on habit (non-) performance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8ED0DB-542F-4FF3-A819-CE51D37460AE}"/>
              </a:ext>
            </a:extLst>
          </p:cNvPr>
          <p:cNvSpPr/>
          <p:nvPr/>
        </p:nvSpPr>
        <p:spPr>
          <a:xfrm>
            <a:off x="4775200" y="5097353"/>
            <a:ext cx="2743200" cy="1258997"/>
          </a:xfrm>
          <a:prstGeom prst="roundRect">
            <a:avLst>
              <a:gd name="adj" fmla="val 10618"/>
            </a:avLst>
          </a:prstGeom>
          <a:solidFill>
            <a:srgbClr val="005C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 A:</a:t>
            </a:r>
          </a:p>
          <a:p>
            <a:pPr algn="ctr"/>
            <a:r>
              <a:rPr lang="en-US" dirty="0"/>
              <a:t>{performing}, </a:t>
            </a:r>
          </a:p>
          <a:p>
            <a:pPr algn="ctr"/>
            <a:r>
              <a:rPr lang="en-US" dirty="0"/>
              <a:t>{not perf.},</a:t>
            </a:r>
          </a:p>
          <a:p>
            <a:pPr algn="ctr"/>
            <a:r>
              <a:rPr lang="en-US" dirty="0"/>
              <a:t>{current interventions}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09389-49DA-441F-A760-5E71305C13EC}"/>
              </a:ext>
            </a:extLst>
          </p:cNvPr>
          <p:cNvSpPr/>
          <p:nvPr/>
        </p:nvSpPr>
        <p:spPr>
          <a:xfrm>
            <a:off x="9726933" y="5139571"/>
            <a:ext cx="2023740" cy="1166597"/>
          </a:xfrm>
          <a:prstGeom prst="roundRect">
            <a:avLst/>
          </a:prstGeom>
          <a:solidFill>
            <a:srgbClr val="ED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Recommend interventions, ranked by impact/burden.</a:t>
            </a:r>
          </a:p>
        </p:txBody>
      </p:sp>
      <p:sp>
        <p:nvSpPr>
          <p:cNvPr id="12" name="Flowchart: Collate 11">
            <a:extLst>
              <a:ext uri="{FF2B5EF4-FFF2-40B4-BE49-F238E27FC236}">
                <a16:creationId xmlns:a16="http://schemas.microsoft.com/office/drawing/2014/main" id="{AFA39051-1FAF-469E-95F3-A99CCC488BDD}"/>
              </a:ext>
            </a:extLst>
          </p:cNvPr>
          <p:cNvSpPr/>
          <p:nvPr/>
        </p:nvSpPr>
        <p:spPr>
          <a:xfrm rot="5400000">
            <a:off x="8357491" y="5381493"/>
            <a:ext cx="530352" cy="682752"/>
          </a:xfrm>
          <a:prstGeom prst="flowChartCollate">
            <a:avLst/>
          </a:prstGeom>
          <a:solidFill>
            <a:srgbClr val="005C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27E716-9D75-4D97-AF67-F437F3D1D471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7518400" y="5722869"/>
            <a:ext cx="762891" cy="3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9CF34D-212D-4A3E-9652-E92F226D1E0B}"/>
              </a:ext>
            </a:extLst>
          </p:cNvPr>
          <p:cNvCxnSpPr>
            <a:cxnSpLocks/>
            <a:stCxn id="12" idx="0"/>
            <a:endCxn id="11" idx="1"/>
          </p:cNvCxnSpPr>
          <p:nvPr/>
        </p:nvCxnSpPr>
        <p:spPr>
          <a:xfrm>
            <a:off x="8964043" y="5722869"/>
            <a:ext cx="7628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C85864-728B-4F22-986B-979F19D166FB}"/>
              </a:ext>
            </a:extLst>
          </p:cNvPr>
          <p:cNvSpPr txBox="1"/>
          <p:nvPr/>
        </p:nvSpPr>
        <p:spPr>
          <a:xfrm>
            <a:off x="7518401" y="5119445"/>
            <a:ext cx="220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40553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8C7B4-6A68-479D-848C-3C9DD18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95C5-1491-459D-8166-7B3B63CA819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65C399-1FCC-47E6-AFB7-706B5FA28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760848"/>
              </p:ext>
            </p:extLst>
          </p:nvPr>
        </p:nvGraphicFramePr>
        <p:xfrm>
          <a:off x="6884164" y="360541"/>
          <a:ext cx="4611766" cy="5977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5766">
                  <a:extLst>
                    <a:ext uri="{9D8B030D-6E8A-4147-A177-3AD203B41FA5}">
                      <a16:colId xmlns:a16="http://schemas.microsoft.com/office/drawing/2014/main" val="7475911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29579710"/>
                    </a:ext>
                  </a:extLst>
                </a:gridCol>
              </a:tblGrid>
              <a:tr h="286640">
                <a:tc>
                  <a:txBody>
                    <a:bodyPr/>
                    <a:lstStyle/>
                    <a:p>
                      <a:r>
                        <a:rPr lang="en-US" sz="1400" dirty="0"/>
                        <a:t>Role</a:t>
                      </a:r>
                    </a:p>
                  </a:txBody>
                  <a:tcPr marL="70678" marR="70678" marT="35339" marB="35339"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70678" marR="70678" marT="35339" marB="35339">
                    <a:solidFill>
                      <a:srgbClr val="005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86611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Executive Lead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Mark Clements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330690508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 dirty="0"/>
                        <a:t>Project Coordinator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Emily </a:t>
                      </a:r>
                      <a:r>
                        <a:rPr lang="en-US" sz="1400" err="1"/>
                        <a:t>DeWit</a:t>
                      </a:r>
                      <a:endParaRPr lang="en-US" sz="1400"/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4288033096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Diabetes Educator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Katie Noland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423372189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Project Assistant 1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Britaney Spartz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001716950"/>
                  </a:ext>
                </a:extLst>
              </a:tr>
              <a:tr h="286640">
                <a:tc>
                  <a:txBody>
                    <a:bodyPr/>
                    <a:lstStyle/>
                    <a:p>
                      <a:r>
                        <a:rPr lang="en-US" sz="1400"/>
                        <a:t>Project Assistant 2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Jude E/An Hoang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66759895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QI Clinical Champion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Ryan McDonough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617806066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Psych Grad </a:t>
                      </a:r>
                      <a:r>
                        <a:rPr lang="en-US" sz="1400" err="1"/>
                        <a:t>Resrch</a:t>
                      </a:r>
                      <a:r>
                        <a:rPr lang="en-US" sz="1400"/>
                        <a:t> Asst 1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Alex Monzon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620990243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Data Scientist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Brent Lockee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405350662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Data Scientist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Mitchell Barnes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12772762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Data Scientist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Craig Vandervelden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313862180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Statistician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David Williams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407968626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Data Science Advisor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Mark Hoffman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806184153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Bioethics Lead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Brian Carter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392771739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Formative Research Lead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Emily Hurley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129343599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Innovation Advisor 1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Krista Nelson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2517220860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Innovation Advisor 2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Sallie Guezuraga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82166767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Senior Software Architect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Kevin Power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2135957622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Software Architect</a:t>
                      </a:r>
                    </a:p>
                  </a:txBody>
                  <a:tcPr marL="70678" marR="70678" marT="35339" marB="3533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Harpreet Gill</a:t>
                      </a:r>
                    </a:p>
                  </a:txBody>
                  <a:tcPr marL="70678" marR="70678" marT="35339" marB="35339"/>
                </a:tc>
                <a:extLst>
                  <a:ext uri="{0D108BD9-81ED-4DB2-BD59-A6C34878D82A}">
                    <a16:rowId xmlns:a16="http://schemas.microsoft.com/office/drawing/2014/main" val="2562402381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/>
                        <a:t>Advisory Committee Chair</a:t>
                      </a:r>
                    </a:p>
                  </a:txBody>
                  <a:tcPr marL="63371" marR="63371" marT="31685" marB="3168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Sanjeev Mehta, Joslin</a:t>
                      </a:r>
                    </a:p>
                  </a:txBody>
                  <a:tcPr marL="63371" marR="63371" marT="31685" marB="31685"/>
                </a:tc>
                <a:extLst>
                  <a:ext uri="{0D108BD9-81ED-4DB2-BD59-A6C34878D82A}">
                    <a16:rowId xmlns:a16="http://schemas.microsoft.com/office/drawing/2014/main" val="3574488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r>
                        <a:rPr lang="en-US" sz="1400" dirty="0"/>
                        <a:t>Director, Intervention Dev.</a:t>
                      </a:r>
                    </a:p>
                  </a:txBody>
                  <a:tcPr marL="63371" marR="63371" marT="31685" marB="3168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Susana Patton, Nemours</a:t>
                      </a:r>
                    </a:p>
                  </a:txBody>
                  <a:tcPr marL="63371" marR="63371" marT="31685" marB="31685"/>
                </a:tc>
                <a:extLst>
                  <a:ext uri="{0D108BD9-81ED-4DB2-BD59-A6C34878D82A}">
                    <a16:rowId xmlns:a16="http://schemas.microsoft.com/office/drawing/2014/main" val="2298980136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54B148-C481-4D20-9B0E-CBDC04C6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757" y="4723569"/>
            <a:ext cx="1907343" cy="769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C85DEE-BACC-4EBA-A8F7-C6D64AB54C91}"/>
              </a:ext>
            </a:extLst>
          </p:cNvPr>
          <p:cNvGrpSpPr/>
          <p:nvPr/>
        </p:nvGrpSpPr>
        <p:grpSpPr>
          <a:xfrm>
            <a:off x="3001952" y="4394033"/>
            <a:ext cx="3091645" cy="1428512"/>
            <a:chOff x="378979" y="4371051"/>
            <a:chExt cx="3091645" cy="14285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2E8A1E-EFD6-4ECC-B937-5D532A68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79" y="4371051"/>
              <a:ext cx="3091644" cy="7372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D18E17-DFE7-48F4-8DE8-40A7C6F8A17B}"/>
                </a:ext>
              </a:extLst>
            </p:cNvPr>
            <p:cNvSpPr txBox="1"/>
            <p:nvPr/>
          </p:nvSpPr>
          <p:spPr>
            <a:xfrm>
              <a:off x="378980" y="5430231"/>
              <a:ext cx="3091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www.risingT1De.org</a:t>
              </a:r>
              <a:endParaRPr lang="en-US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D5ABC5A-5351-4FFD-A0AE-85F8167C482B}"/>
              </a:ext>
            </a:extLst>
          </p:cNvPr>
          <p:cNvSpPr txBox="1"/>
          <p:nvPr/>
        </p:nvSpPr>
        <p:spPr>
          <a:xfrm>
            <a:off x="696757" y="36054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5CB9"/>
                </a:solidFill>
              </a:rPr>
              <a:t>Acknowledgements</a:t>
            </a:r>
          </a:p>
        </p:txBody>
      </p:sp>
      <p:pic>
        <p:nvPicPr>
          <p:cNvPr id="1026" name="Picture 2" descr="Children's Mercy Kansas City's New Research Building Opens, Accelerates  Discovery of Cures + Transforming Pediatric Care | Medical Construction and  Design DD Medical Construction and Design">
            <a:extLst>
              <a:ext uri="{FF2B5EF4-FFF2-40B4-BE49-F238E27FC236}">
                <a16:creationId xmlns:a16="http://schemas.microsoft.com/office/drawing/2014/main" id="{FCEF09C5-D42F-4285-ACB9-2377C6535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5" b="12859"/>
          <a:stretch/>
        </p:blipFill>
        <p:spPr bwMode="auto">
          <a:xfrm>
            <a:off x="752423" y="1319277"/>
            <a:ext cx="5341174" cy="2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2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989171"/>
      </p:ext>
    </p:extLst>
  </p:cSld>
  <p:clrMapOvr>
    <a:masterClrMapping/>
  </p:clrMapOvr>
</p:sld>
</file>

<file path=ppt/theme/theme1.xml><?xml version="1.0" encoding="utf-8"?>
<a:theme xmlns:a="http://schemas.openxmlformats.org/drawingml/2006/main" name="End C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1D Exchange Annual Meeting Template 2015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10 Board Strategy Deck -7-2-19 for HCT.pptx" id="{5A3BD3B1-7070-4C8A-BA64-3133C20ECFD6}" vid="{F9FCAB9D-214E-44ED-B3AF-DB97B0F3FDE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9D0F5-3E52-4CBA-BEF7-6CF5137D0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1E954C-AED7-4B89-AC4C-16FE1B384CD7}">
  <ds:schemaRefs>
    <ds:schemaRef ds:uri="http://schemas.microsoft.com/office/2006/metadata/properties"/>
    <ds:schemaRef ds:uri="http://schemas.microsoft.com/office/infopath/2007/PartnerControls"/>
    <ds:schemaRef ds:uri="626cb74e-9669-4fd8-87b3-351e3976c142"/>
    <ds:schemaRef ds:uri="2f7b054f-be38-41d2-978f-3d651b980644"/>
  </ds:schemaRefs>
</ds:datastoreItem>
</file>

<file path=customXml/itemProps3.xml><?xml version="1.0" encoding="utf-8"?>
<ds:datastoreItem xmlns:ds="http://schemas.openxmlformats.org/officeDocument/2006/customXml" ds:itemID="{F311847F-5DA3-415D-BA69-1AF88C683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End Card</vt:lpstr>
      <vt:lpstr>Office Theme</vt:lpstr>
      <vt:lpstr>Office Theme</vt:lpstr>
      <vt:lpstr>Office Theme</vt:lpstr>
      <vt:lpstr>1_T1D Exchange Annual Meeting Template 2015</vt:lpstr>
      <vt:lpstr>Towards risk-based management of type 1 diabetes (T1D): Developing a population health dashboard based on performing diabetes self-management habits</vt:lpstr>
      <vt:lpstr>Motivation: Improving T1D Outcomes with population-health dashboards</vt:lpstr>
      <vt:lpstr>The “Six Habits”</vt:lpstr>
      <vt:lpstr>Methodology: The D-Data Dock</vt:lpstr>
      <vt:lpstr>The “Six Habits” population health dashboard</vt:lpstr>
      <vt:lpstr>Proposing new habits</vt:lpstr>
      <vt:lpstr>Conclusions and future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Certified Diabetes Care and  Education Specialists in the Development  of the 4T Program:</vt:lpstr>
      <vt:lpstr>Presenter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The survey was completed by 90% of CDCES</vt:lpstr>
      <vt:lpstr>PowerPoint Presentation</vt:lpstr>
      <vt:lpstr>Acknowledgements: Teamwork, Targets, Technology and</vt:lpstr>
      <vt:lpstr>PowerPoint Presentation</vt:lpstr>
      <vt:lpstr>Background</vt:lpstr>
      <vt:lpstr>Current Study Overview</vt:lpstr>
      <vt:lpstr>Sample Characteristics (n  = 9,027)</vt:lpstr>
      <vt:lpstr>Concurrent Associations with HbA1c</vt:lpstr>
      <vt:lpstr>Nuances of Concurrent Associations with HbA1c</vt:lpstr>
      <vt:lpstr>Moderated Associations by Insurance Type</vt:lpstr>
      <vt:lpstr>Discussion of Moderated Associations</vt:lpstr>
      <vt:lpstr>Conclusions and Implications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</cp:revision>
  <dcterms:created xsi:type="dcterms:W3CDTF">2022-10-18T17:09:55Z</dcterms:created>
  <dcterms:modified xsi:type="dcterms:W3CDTF">2022-10-18T17:18:50Z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  <property fmtid="{D5CDD505-2E9C-101B-9397-08002B2CF9AE}" pid="3" name="MediaServiceImageTags">
    <vt:lpwstr/>
  </property>
</Properties>
</file>