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rts/chart3.xml" ContentType="application/vnd.openxmlformats-officedocument.drawingml.chart+xml"/>
  <Override PartName="/ppt/drawings/drawing1.xml" ContentType="application/vnd.openxmlformats-officedocument.drawingml.chartshapes+xml"/>
  <Override PartName="/ppt/notesSlides/notesSlide17.xml" ContentType="application/vnd.openxmlformats-officedocument.presentationml.notesSlide+xml"/>
  <Override PartName="/ppt/charts/chart4.xml" ContentType="application/vnd.openxmlformats-officedocument.drawingml.chart+xml"/>
  <Override PartName="/ppt/drawings/drawing2.xml" ContentType="application/vnd.openxmlformats-officedocument.drawingml.chartshapes+xml"/>
  <Override PartName="/ppt/notesSlides/notesSlide18.xml" ContentType="application/vnd.openxmlformats-officedocument.presentationml.notesSlide+xml"/>
  <Override PartName="/ppt/charts/chart5.xml" ContentType="application/vnd.openxmlformats-officedocument.drawingml.chart+xml"/>
  <Override PartName="/ppt/drawings/drawing3.xml" ContentType="application/vnd.openxmlformats-officedocument.drawingml.chartshapes+xml"/>
  <Override PartName="/ppt/notesSlides/notesSlide19.xml" ContentType="application/vnd.openxmlformats-officedocument.presentationml.notesSlide+xml"/>
  <Override PartName="/ppt/charts/chart6.xml" ContentType="application/vnd.openxmlformats-officedocument.drawingml.chart+xml"/>
  <Override PartName="/ppt/drawings/drawing4.xml" ContentType="application/vnd.openxmlformats-officedocument.drawingml.chartshapes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46" r:id="rId4"/>
    <p:sldMasterId id="2147483943" r:id="rId5"/>
    <p:sldMasterId id="2147483648" r:id="rId6"/>
    <p:sldMasterId id="2147484047" r:id="rId7"/>
  </p:sldMasterIdLst>
  <p:notesMasterIdLst>
    <p:notesMasterId r:id="rId55"/>
  </p:notesMasterIdLst>
  <p:sldIdLst>
    <p:sldId id="266" r:id="rId8"/>
    <p:sldId id="265" r:id="rId9"/>
    <p:sldId id="264" r:id="rId10"/>
    <p:sldId id="263" r:id="rId11"/>
    <p:sldId id="262" r:id="rId12"/>
    <p:sldId id="261" r:id="rId13"/>
    <p:sldId id="260" r:id="rId14"/>
    <p:sldId id="259" r:id="rId15"/>
    <p:sldId id="258" r:id="rId16"/>
    <p:sldId id="257" r:id="rId17"/>
    <p:sldId id="279" r:id="rId18"/>
    <p:sldId id="278" r:id="rId19"/>
    <p:sldId id="277" r:id="rId20"/>
    <p:sldId id="276" r:id="rId21"/>
    <p:sldId id="275" r:id="rId22"/>
    <p:sldId id="274" r:id="rId23"/>
    <p:sldId id="273" r:id="rId24"/>
    <p:sldId id="272" r:id="rId25"/>
    <p:sldId id="271" r:id="rId26"/>
    <p:sldId id="270" r:id="rId27"/>
    <p:sldId id="269" r:id="rId28"/>
    <p:sldId id="268" r:id="rId29"/>
    <p:sldId id="267" r:id="rId30"/>
    <p:sldId id="289" r:id="rId31"/>
    <p:sldId id="288" r:id="rId32"/>
    <p:sldId id="287" r:id="rId33"/>
    <p:sldId id="286" r:id="rId34"/>
    <p:sldId id="285" r:id="rId35"/>
    <p:sldId id="284" r:id="rId36"/>
    <p:sldId id="283" r:id="rId37"/>
    <p:sldId id="282" r:id="rId38"/>
    <p:sldId id="281" r:id="rId39"/>
    <p:sldId id="280" r:id="rId40"/>
    <p:sldId id="303" r:id="rId41"/>
    <p:sldId id="302" r:id="rId42"/>
    <p:sldId id="301" r:id="rId43"/>
    <p:sldId id="300" r:id="rId44"/>
    <p:sldId id="299" r:id="rId45"/>
    <p:sldId id="298" r:id="rId46"/>
    <p:sldId id="297" r:id="rId47"/>
    <p:sldId id="296" r:id="rId48"/>
    <p:sldId id="295" r:id="rId49"/>
    <p:sldId id="294" r:id="rId50"/>
    <p:sldId id="293" r:id="rId51"/>
    <p:sldId id="292" r:id="rId52"/>
    <p:sldId id="291" r:id="rId53"/>
    <p:sldId id="290" r:id="rId5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C8E254F-279A-F6D8-DCC4-13D363F7B1E1}" v="82" dt="2022-10-25T11:53:29.51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2" autoAdjust="0"/>
    <p:restoredTop sz="94660"/>
  </p:normalViewPr>
  <p:slideViewPr>
    <p:cSldViewPr snapToGrid="0">
      <p:cViewPr varScale="1">
        <p:scale>
          <a:sx n="86" d="100"/>
          <a:sy n="86" d="100"/>
        </p:scale>
        <p:origin x="96" y="8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slide" Target="slides/slide43.xml"/><Relationship Id="rId55" Type="http://schemas.openxmlformats.org/officeDocument/2006/relationships/notesMaster" Target="notesMasters/notesMaster1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slide" Target="slides/slide46.xml"/><Relationship Id="rId58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61" Type="http://schemas.microsoft.com/office/2015/10/relationships/revisionInfo" Target="revisionInfo.xml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presProps" Target="presProps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3" Type="http://schemas.openxmlformats.org/officeDocument/2006/relationships/customXml" Target="../customXml/item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tableStyles" Target="tableStyles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viewProps" Target="viewProps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olly Hardison" userId="S::hhardison@t1dexchange.org::43d0da57-f0fe-4343-8618-bb5051cd9fb3" providerId="AD" clId="Web-{CC8E254F-279A-F6D8-DCC4-13D363F7B1E1}"/>
    <pc:docChg chg="addSld delSld addMainMaster modMainMaster">
      <pc:chgData name="Holly Hardison" userId="S::hhardison@t1dexchange.org::43d0da57-f0fe-4343-8618-bb5051cd9fb3" providerId="AD" clId="Web-{CC8E254F-279A-F6D8-DCC4-13D363F7B1E1}" dt="2022-10-25T11:53:29.512" v="67"/>
      <pc:docMkLst>
        <pc:docMk/>
      </pc:docMkLst>
      <pc:sldChg chg="del">
        <pc:chgData name="Holly Hardison" userId="S::hhardison@t1dexchange.org::43d0da57-f0fe-4343-8618-bb5051cd9fb3" providerId="AD" clId="Web-{CC8E254F-279A-F6D8-DCC4-13D363F7B1E1}" dt="2022-10-25T11:50:28.210" v="30"/>
        <pc:sldMkLst>
          <pc:docMk/>
          <pc:sldMk cId="109857222" sldId="256"/>
        </pc:sldMkLst>
      </pc:sldChg>
      <pc:sldChg chg="add del">
        <pc:chgData name="Holly Hardison" userId="S::hhardison@t1dexchange.org::43d0da57-f0fe-4343-8618-bb5051cd9fb3" providerId="AD" clId="Web-{CC8E254F-279A-F6D8-DCC4-13D363F7B1E1}" dt="2022-10-25T11:50:21.804" v="29"/>
        <pc:sldMkLst>
          <pc:docMk/>
          <pc:sldMk cId="67211986" sldId="257"/>
        </pc:sldMkLst>
      </pc:sldChg>
      <pc:sldChg chg="add del">
        <pc:chgData name="Holly Hardison" userId="S::hhardison@t1dexchange.org::43d0da57-f0fe-4343-8618-bb5051cd9fb3" providerId="AD" clId="Web-{CC8E254F-279A-F6D8-DCC4-13D363F7B1E1}" dt="2022-10-25T11:50:21.710" v="28"/>
        <pc:sldMkLst>
          <pc:docMk/>
          <pc:sldMk cId="2955531995" sldId="258"/>
        </pc:sldMkLst>
      </pc:sldChg>
      <pc:sldChg chg="add del">
        <pc:chgData name="Holly Hardison" userId="S::hhardison@t1dexchange.org::43d0da57-f0fe-4343-8618-bb5051cd9fb3" providerId="AD" clId="Web-{CC8E254F-279A-F6D8-DCC4-13D363F7B1E1}" dt="2022-10-25T11:50:21.507" v="27"/>
        <pc:sldMkLst>
          <pc:docMk/>
          <pc:sldMk cId="1935159970" sldId="259"/>
        </pc:sldMkLst>
      </pc:sldChg>
      <pc:sldChg chg="add del">
        <pc:chgData name="Holly Hardison" userId="S::hhardison@t1dexchange.org::43d0da57-f0fe-4343-8618-bb5051cd9fb3" providerId="AD" clId="Web-{CC8E254F-279A-F6D8-DCC4-13D363F7B1E1}" dt="2022-10-25T11:50:21.319" v="26"/>
        <pc:sldMkLst>
          <pc:docMk/>
          <pc:sldMk cId="252692333" sldId="260"/>
        </pc:sldMkLst>
      </pc:sldChg>
      <pc:sldChg chg="add del">
        <pc:chgData name="Holly Hardison" userId="S::hhardison@t1dexchange.org::43d0da57-f0fe-4343-8618-bb5051cd9fb3" providerId="AD" clId="Web-{CC8E254F-279A-F6D8-DCC4-13D363F7B1E1}" dt="2022-10-25T11:50:21.210" v="25"/>
        <pc:sldMkLst>
          <pc:docMk/>
          <pc:sldMk cId="116612966" sldId="261"/>
        </pc:sldMkLst>
      </pc:sldChg>
      <pc:sldChg chg="add del">
        <pc:chgData name="Holly Hardison" userId="S::hhardison@t1dexchange.org::43d0da57-f0fe-4343-8618-bb5051cd9fb3" providerId="AD" clId="Web-{CC8E254F-279A-F6D8-DCC4-13D363F7B1E1}" dt="2022-10-25T11:50:21.100" v="24"/>
        <pc:sldMkLst>
          <pc:docMk/>
          <pc:sldMk cId="4025998703" sldId="262"/>
        </pc:sldMkLst>
      </pc:sldChg>
      <pc:sldChg chg="add del">
        <pc:chgData name="Holly Hardison" userId="S::hhardison@t1dexchange.org::43d0da57-f0fe-4343-8618-bb5051cd9fb3" providerId="AD" clId="Web-{CC8E254F-279A-F6D8-DCC4-13D363F7B1E1}" dt="2022-10-25T11:50:21.038" v="23"/>
        <pc:sldMkLst>
          <pc:docMk/>
          <pc:sldMk cId="1639848044" sldId="263"/>
        </pc:sldMkLst>
      </pc:sldChg>
      <pc:sldChg chg="add del">
        <pc:chgData name="Holly Hardison" userId="S::hhardison@t1dexchange.org::43d0da57-f0fe-4343-8618-bb5051cd9fb3" providerId="AD" clId="Web-{CC8E254F-279A-F6D8-DCC4-13D363F7B1E1}" dt="2022-10-25T11:50:20.960" v="22"/>
        <pc:sldMkLst>
          <pc:docMk/>
          <pc:sldMk cId="4193402245" sldId="264"/>
        </pc:sldMkLst>
      </pc:sldChg>
      <pc:sldChg chg="add del">
        <pc:chgData name="Holly Hardison" userId="S::hhardison@t1dexchange.org::43d0da57-f0fe-4343-8618-bb5051cd9fb3" providerId="AD" clId="Web-{CC8E254F-279A-F6D8-DCC4-13D363F7B1E1}" dt="2022-10-25T11:50:20.788" v="21"/>
        <pc:sldMkLst>
          <pc:docMk/>
          <pc:sldMk cId="3268164530" sldId="265"/>
        </pc:sldMkLst>
      </pc:sldChg>
      <pc:sldChg chg="add del">
        <pc:chgData name="Holly Hardison" userId="S::hhardison@t1dexchange.org::43d0da57-f0fe-4343-8618-bb5051cd9fb3" providerId="AD" clId="Web-{CC8E254F-279A-F6D8-DCC4-13D363F7B1E1}" dt="2022-10-25T11:50:20.741" v="20"/>
        <pc:sldMkLst>
          <pc:docMk/>
          <pc:sldMk cId="4001624787" sldId="266"/>
        </pc:sldMkLst>
      </pc:sldChg>
      <pc:sldChg chg="add">
        <pc:chgData name="Holly Hardison" userId="S::hhardison@t1dexchange.org::43d0da57-f0fe-4343-8618-bb5051cd9fb3" providerId="AD" clId="Web-{CC8E254F-279A-F6D8-DCC4-13D363F7B1E1}" dt="2022-10-25T11:50:58.680" v="31"/>
        <pc:sldMkLst>
          <pc:docMk/>
          <pc:sldMk cId="3933090125" sldId="267"/>
        </pc:sldMkLst>
      </pc:sldChg>
      <pc:sldChg chg="add">
        <pc:chgData name="Holly Hardison" userId="S::hhardison@t1dexchange.org::43d0da57-f0fe-4343-8618-bb5051cd9fb3" providerId="AD" clId="Web-{CC8E254F-279A-F6D8-DCC4-13D363F7B1E1}" dt="2022-10-25T11:50:58.773" v="32"/>
        <pc:sldMkLst>
          <pc:docMk/>
          <pc:sldMk cId="4137968555" sldId="268"/>
        </pc:sldMkLst>
      </pc:sldChg>
      <pc:sldChg chg="add">
        <pc:chgData name="Holly Hardison" userId="S::hhardison@t1dexchange.org::43d0da57-f0fe-4343-8618-bb5051cd9fb3" providerId="AD" clId="Web-{CC8E254F-279A-F6D8-DCC4-13D363F7B1E1}" dt="2022-10-25T11:50:58.836" v="33"/>
        <pc:sldMkLst>
          <pc:docMk/>
          <pc:sldMk cId="1897318044" sldId="269"/>
        </pc:sldMkLst>
      </pc:sldChg>
      <pc:sldChg chg="add">
        <pc:chgData name="Holly Hardison" userId="S::hhardison@t1dexchange.org::43d0da57-f0fe-4343-8618-bb5051cd9fb3" providerId="AD" clId="Web-{CC8E254F-279A-F6D8-DCC4-13D363F7B1E1}" dt="2022-10-25T11:50:58.898" v="34"/>
        <pc:sldMkLst>
          <pc:docMk/>
          <pc:sldMk cId="624002711" sldId="270"/>
        </pc:sldMkLst>
      </pc:sldChg>
      <pc:sldChg chg="add">
        <pc:chgData name="Holly Hardison" userId="S::hhardison@t1dexchange.org::43d0da57-f0fe-4343-8618-bb5051cd9fb3" providerId="AD" clId="Web-{CC8E254F-279A-F6D8-DCC4-13D363F7B1E1}" dt="2022-10-25T11:50:59.101" v="35"/>
        <pc:sldMkLst>
          <pc:docMk/>
          <pc:sldMk cId="1856921753" sldId="271"/>
        </pc:sldMkLst>
      </pc:sldChg>
      <pc:sldChg chg="add">
        <pc:chgData name="Holly Hardison" userId="S::hhardison@t1dexchange.org::43d0da57-f0fe-4343-8618-bb5051cd9fb3" providerId="AD" clId="Web-{CC8E254F-279A-F6D8-DCC4-13D363F7B1E1}" dt="2022-10-25T11:50:59.195" v="36"/>
        <pc:sldMkLst>
          <pc:docMk/>
          <pc:sldMk cId="549808166" sldId="272"/>
        </pc:sldMkLst>
      </pc:sldChg>
      <pc:sldChg chg="add">
        <pc:chgData name="Holly Hardison" userId="S::hhardison@t1dexchange.org::43d0da57-f0fe-4343-8618-bb5051cd9fb3" providerId="AD" clId="Web-{CC8E254F-279A-F6D8-DCC4-13D363F7B1E1}" dt="2022-10-25T11:50:59.351" v="37"/>
        <pc:sldMkLst>
          <pc:docMk/>
          <pc:sldMk cId="2707845030" sldId="273"/>
        </pc:sldMkLst>
      </pc:sldChg>
      <pc:sldChg chg="add">
        <pc:chgData name="Holly Hardison" userId="S::hhardison@t1dexchange.org::43d0da57-f0fe-4343-8618-bb5051cd9fb3" providerId="AD" clId="Web-{CC8E254F-279A-F6D8-DCC4-13D363F7B1E1}" dt="2022-10-25T11:50:59.476" v="38"/>
        <pc:sldMkLst>
          <pc:docMk/>
          <pc:sldMk cId="3794692802" sldId="274"/>
        </pc:sldMkLst>
      </pc:sldChg>
      <pc:sldChg chg="add">
        <pc:chgData name="Holly Hardison" userId="S::hhardison@t1dexchange.org::43d0da57-f0fe-4343-8618-bb5051cd9fb3" providerId="AD" clId="Web-{CC8E254F-279A-F6D8-DCC4-13D363F7B1E1}" dt="2022-10-25T11:50:59.570" v="39"/>
        <pc:sldMkLst>
          <pc:docMk/>
          <pc:sldMk cId="3135145784" sldId="275"/>
        </pc:sldMkLst>
      </pc:sldChg>
      <pc:sldChg chg="add">
        <pc:chgData name="Holly Hardison" userId="S::hhardison@t1dexchange.org::43d0da57-f0fe-4343-8618-bb5051cd9fb3" providerId="AD" clId="Web-{CC8E254F-279A-F6D8-DCC4-13D363F7B1E1}" dt="2022-10-25T11:50:59.648" v="40"/>
        <pc:sldMkLst>
          <pc:docMk/>
          <pc:sldMk cId="1270290907" sldId="276"/>
        </pc:sldMkLst>
      </pc:sldChg>
      <pc:sldChg chg="add">
        <pc:chgData name="Holly Hardison" userId="S::hhardison@t1dexchange.org::43d0da57-f0fe-4343-8618-bb5051cd9fb3" providerId="AD" clId="Web-{CC8E254F-279A-F6D8-DCC4-13D363F7B1E1}" dt="2022-10-25T11:50:59.930" v="41"/>
        <pc:sldMkLst>
          <pc:docMk/>
          <pc:sldMk cId="2136542953" sldId="277"/>
        </pc:sldMkLst>
      </pc:sldChg>
      <pc:sldChg chg="add">
        <pc:chgData name="Holly Hardison" userId="S::hhardison@t1dexchange.org::43d0da57-f0fe-4343-8618-bb5051cd9fb3" providerId="AD" clId="Web-{CC8E254F-279A-F6D8-DCC4-13D363F7B1E1}" dt="2022-10-25T11:51:00.055" v="42"/>
        <pc:sldMkLst>
          <pc:docMk/>
          <pc:sldMk cId="3451960138" sldId="278"/>
        </pc:sldMkLst>
      </pc:sldChg>
      <pc:sldChg chg="add">
        <pc:chgData name="Holly Hardison" userId="S::hhardison@t1dexchange.org::43d0da57-f0fe-4343-8618-bb5051cd9fb3" providerId="AD" clId="Web-{CC8E254F-279A-F6D8-DCC4-13D363F7B1E1}" dt="2022-10-25T11:51:00.117" v="43"/>
        <pc:sldMkLst>
          <pc:docMk/>
          <pc:sldMk cId="330596670" sldId="279"/>
        </pc:sldMkLst>
      </pc:sldChg>
      <pc:sldChg chg="add">
        <pc:chgData name="Holly Hardison" userId="S::hhardison@t1dexchange.org::43d0da57-f0fe-4343-8618-bb5051cd9fb3" providerId="AD" clId="Web-{CC8E254F-279A-F6D8-DCC4-13D363F7B1E1}" dt="2022-10-25T11:52:20.745" v="44"/>
        <pc:sldMkLst>
          <pc:docMk/>
          <pc:sldMk cId="1524981921" sldId="280"/>
        </pc:sldMkLst>
      </pc:sldChg>
      <pc:sldChg chg="add">
        <pc:chgData name="Holly Hardison" userId="S::hhardison@t1dexchange.org::43d0da57-f0fe-4343-8618-bb5051cd9fb3" providerId="AD" clId="Web-{CC8E254F-279A-F6D8-DCC4-13D363F7B1E1}" dt="2022-10-25T11:52:20.823" v="45"/>
        <pc:sldMkLst>
          <pc:docMk/>
          <pc:sldMk cId="3015462257" sldId="281"/>
        </pc:sldMkLst>
      </pc:sldChg>
      <pc:sldChg chg="add">
        <pc:chgData name="Holly Hardison" userId="S::hhardison@t1dexchange.org::43d0da57-f0fe-4343-8618-bb5051cd9fb3" providerId="AD" clId="Web-{CC8E254F-279A-F6D8-DCC4-13D363F7B1E1}" dt="2022-10-25T11:52:20.963" v="46"/>
        <pc:sldMkLst>
          <pc:docMk/>
          <pc:sldMk cId="3457996850" sldId="282"/>
        </pc:sldMkLst>
      </pc:sldChg>
      <pc:sldChg chg="add">
        <pc:chgData name="Holly Hardison" userId="S::hhardison@t1dexchange.org::43d0da57-f0fe-4343-8618-bb5051cd9fb3" providerId="AD" clId="Web-{CC8E254F-279A-F6D8-DCC4-13D363F7B1E1}" dt="2022-10-25T11:52:21.088" v="47"/>
        <pc:sldMkLst>
          <pc:docMk/>
          <pc:sldMk cId="674259449" sldId="283"/>
        </pc:sldMkLst>
      </pc:sldChg>
      <pc:sldChg chg="add">
        <pc:chgData name="Holly Hardison" userId="S::hhardison@t1dexchange.org::43d0da57-f0fe-4343-8618-bb5051cd9fb3" providerId="AD" clId="Web-{CC8E254F-279A-F6D8-DCC4-13D363F7B1E1}" dt="2022-10-25T11:52:21.229" v="48"/>
        <pc:sldMkLst>
          <pc:docMk/>
          <pc:sldMk cId="1929855737" sldId="284"/>
        </pc:sldMkLst>
      </pc:sldChg>
      <pc:sldChg chg="add">
        <pc:chgData name="Holly Hardison" userId="S::hhardison@t1dexchange.org::43d0da57-f0fe-4343-8618-bb5051cd9fb3" providerId="AD" clId="Web-{CC8E254F-279A-F6D8-DCC4-13D363F7B1E1}" dt="2022-10-25T11:52:21.354" v="49"/>
        <pc:sldMkLst>
          <pc:docMk/>
          <pc:sldMk cId="3273106587" sldId="285"/>
        </pc:sldMkLst>
      </pc:sldChg>
      <pc:sldChg chg="add">
        <pc:chgData name="Holly Hardison" userId="S::hhardison@t1dexchange.org::43d0da57-f0fe-4343-8618-bb5051cd9fb3" providerId="AD" clId="Web-{CC8E254F-279A-F6D8-DCC4-13D363F7B1E1}" dt="2022-10-25T11:52:21.479" v="50"/>
        <pc:sldMkLst>
          <pc:docMk/>
          <pc:sldMk cId="2796643107" sldId="286"/>
        </pc:sldMkLst>
      </pc:sldChg>
      <pc:sldChg chg="add">
        <pc:chgData name="Holly Hardison" userId="S::hhardison@t1dexchange.org::43d0da57-f0fe-4343-8618-bb5051cd9fb3" providerId="AD" clId="Web-{CC8E254F-279A-F6D8-DCC4-13D363F7B1E1}" dt="2022-10-25T11:52:21.588" v="51"/>
        <pc:sldMkLst>
          <pc:docMk/>
          <pc:sldMk cId="2862050092" sldId="287"/>
        </pc:sldMkLst>
      </pc:sldChg>
      <pc:sldChg chg="add">
        <pc:chgData name="Holly Hardison" userId="S::hhardison@t1dexchange.org::43d0da57-f0fe-4343-8618-bb5051cd9fb3" providerId="AD" clId="Web-{CC8E254F-279A-F6D8-DCC4-13D363F7B1E1}" dt="2022-10-25T11:52:21.838" v="52"/>
        <pc:sldMkLst>
          <pc:docMk/>
          <pc:sldMk cId="3843794083" sldId="288"/>
        </pc:sldMkLst>
      </pc:sldChg>
      <pc:sldChg chg="add">
        <pc:chgData name="Holly Hardison" userId="S::hhardison@t1dexchange.org::43d0da57-f0fe-4343-8618-bb5051cd9fb3" providerId="AD" clId="Web-{CC8E254F-279A-F6D8-DCC4-13D363F7B1E1}" dt="2022-10-25T11:52:21.916" v="53"/>
        <pc:sldMkLst>
          <pc:docMk/>
          <pc:sldMk cId="3318393753" sldId="289"/>
        </pc:sldMkLst>
      </pc:sldChg>
      <pc:sldChg chg="add">
        <pc:chgData name="Holly Hardison" userId="S::hhardison@t1dexchange.org::43d0da57-f0fe-4343-8618-bb5051cd9fb3" providerId="AD" clId="Web-{CC8E254F-279A-F6D8-DCC4-13D363F7B1E1}" dt="2022-10-25T11:53:25.793" v="54"/>
        <pc:sldMkLst>
          <pc:docMk/>
          <pc:sldMk cId="4071485291" sldId="290"/>
        </pc:sldMkLst>
      </pc:sldChg>
      <pc:sldChg chg="add">
        <pc:chgData name="Holly Hardison" userId="S::hhardison@t1dexchange.org::43d0da57-f0fe-4343-8618-bb5051cd9fb3" providerId="AD" clId="Web-{CC8E254F-279A-F6D8-DCC4-13D363F7B1E1}" dt="2022-10-25T11:53:25.981" v="55"/>
        <pc:sldMkLst>
          <pc:docMk/>
          <pc:sldMk cId="3713060322" sldId="291"/>
        </pc:sldMkLst>
      </pc:sldChg>
      <pc:sldChg chg="add">
        <pc:chgData name="Holly Hardison" userId="S::hhardison@t1dexchange.org::43d0da57-f0fe-4343-8618-bb5051cd9fb3" providerId="AD" clId="Web-{CC8E254F-279A-F6D8-DCC4-13D363F7B1E1}" dt="2022-10-25T11:53:26.403" v="56"/>
        <pc:sldMkLst>
          <pc:docMk/>
          <pc:sldMk cId="2086146955" sldId="292"/>
        </pc:sldMkLst>
      </pc:sldChg>
      <pc:sldChg chg="add">
        <pc:chgData name="Holly Hardison" userId="S::hhardison@t1dexchange.org::43d0da57-f0fe-4343-8618-bb5051cd9fb3" providerId="AD" clId="Web-{CC8E254F-279A-F6D8-DCC4-13D363F7B1E1}" dt="2022-10-25T11:53:26.793" v="57"/>
        <pc:sldMkLst>
          <pc:docMk/>
          <pc:sldMk cId="4247399588" sldId="293"/>
        </pc:sldMkLst>
      </pc:sldChg>
      <pc:sldChg chg="add">
        <pc:chgData name="Holly Hardison" userId="S::hhardison@t1dexchange.org::43d0da57-f0fe-4343-8618-bb5051cd9fb3" providerId="AD" clId="Web-{CC8E254F-279A-F6D8-DCC4-13D363F7B1E1}" dt="2022-10-25T11:53:26.996" v="58"/>
        <pc:sldMkLst>
          <pc:docMk/>
          <pc:sldMk cId="3940582642" sldId="294"/>
        </pc:sldMkLst>
      </pc:sldChg>
      <pc:sldChg chg="add">
        <pc:chgData name="Holly Hardison" userId="S::hhardison@t1dexchange.org::43d0da57-f0fe-4343-8618-bb5051cd9fb3" providerId="AD" clId="Web-{CC8E254F-279A-F6D8-DCC4-13D363F7B1E1}" dt="2022-10-25T11:53:27.200" v="59"/>
        <pc:sldMkLst>
          <pc:docMk/>
          <pc:sldMk cId="1893961006" sldId="295"/>
        </pc:sldMkLst>
      </pc:sldChg>
      <pc:sldChg chg="add">
        <pc:chgData name="Holly Hardison" userId="S::hhardison@t1dexchange.org::43d0da57-f0fe-4343-8618-bb5051cd9fb3" providerId="AD" clId="Web-{CC8E254F-279A-F6D8-DCC4-13D363F7B1E1}" dt="2022-10-25T11:53:27.387" v="60"/>
        <pc:sldMkLst>
          <pc:docMk/>
          <pc:sldMk cId="821442465" sldId="296"/>
        </pc:sldMkLst>
      </pc:sldChg>
      <pc:sldChg chg="add">
        <pc:chgData name="Holly Hardison" userId="S::hhardison@t1dexchange.org::43d0da57-f0fe-4343-8618-bb5051cd9fb3" providerId="AD" clId="Web-{CC8E254F-279A-F6D8-DCC4-13D363F7B1E1}" dt="2022-10-25T11:53:27.793" v="61"/>
        <pc:sldMkLst>
          <pc:docMk/>
          <pc:sldMk cId="278690736" sldId="297"/>
        </pc:sldMkLst>
      </pc:sldChg>
      <pc:sldChg chg="add">
        <pc:chgData name="Holly Hardison" userId="S::hhardison@t1dexchange.org::43d0da57-f0fe-4343-8618-bb5051cd9fb3" providerId="AD" clId="Web-{CC8E254F-279A-F6D8-DCC4-13D363F7B1E1}" dt="2022-10-25T11:53:27.997" v="62"/>
        <pc:sldMkLst>
          <pc:docMk/>
          <pc:sldMk cId="1960653135" sldId="298"/>
        </pc:sldMkLst>
      </pc:sldChg>
      <pc:sldChg chg="add">
        <pc:chgData name="Holly Hardison" userId="S::hhardison@t1dexchange.org::43d0da57-f0fe-4343-8618-bb5051cd9fb3" providerId="AD" clId="Web-{CC8E254F-279A-F6D8-DCC4-13D363F7B1E1}" dt="2022-10-25T11:53:28.262" v="63"/>
        <pc:sldMkLst>
          <pc:docMk/>
          <pc:sldMk cId="1510638151" sldId="299"/>
        </pc:sldMkLst>
      </pc:sldChg>
      <pc:sldChg chg="add">
        <pc:chgData name="Holly Hardison" userId="S::hhardison@t1dexchange.org::43d0da57-f0fe-4343-8618-bb5051cd9fb3" providerId="AD" clId="Web-{CC8E254F-279A-F6D8-DCC4-13D363F7B1E1}" dt="2022-10-25T11:53:28.497" v="64"/>
        <pc:sldMkLst>
          <pc:docMk/>
          <pc:sldMk cId="2521206219" sldId="300"/>
        </pc:sldMkLst>
      </pc:sldChg>
      <pc:sldChg chg="add">
        <pc:chgData name="Holly Hardison" userId="S::hhardison@t1dexchange.org::43d0da57-f0fe-4343-8618-bb5051cd9fb3" providerId="AD" clId="Web-{CC8E254F-279A-F6D8-DCC4-13D363F7B1E1}" dt="2022-10-25T11:53:28.700" v="65"/>
        <pc:sldMkLst>
          <pc:docMk/>
          <pc:sldMk cId="146226821" sldId="301"/>
        </pc:sldMkLst>
      </pc:sldChg>
      <pc:sldChg chg="add">
        <pc:chgData name="Holly Hardison" userId="S::hhardison@t1dexchange.org::43d0da57-f0fe-4343-8618-bb5051cd9fb3" providerId="AD" clId="Web-{CC8E254F-279A-F6D8-DCC4-13D363F7B1E1}" dt="2022-10-25T11:53:29.122" v="66"/>
        <pc:sldMkLst>
          <pc:docMk/>
          <pc:sldMk cId="71394202" sldId="302"/>
        </pc:sldMkLst>
      </pc:sldChg>
      <pc:sldChg chg="add">
        <pc:chgData name="Holly Hardison" userId="S::hhardison@t1dexchange.org::43d0da57-f0fe-4343-8618-bb5051cd9fb3" providerId="AD" clId="Web-{CC8E254F-279A-F6D8-DCC4-13D363F7B1E1}" dt="2022-10-25T11:53:29.512" v="67"/>
        <pc:sldMkLst>
          <pc:docMk/>
          <pc:sldMk cId="3736570685" sldId="303"/>
        </pc:sldMkLst>
      </pc:sldChg>
      <pc:sldMasterChg chg="add addSldLayout">
        <pc:chgData name="Holly Hardison" userId="S::hhardison@t1dexchange.org::43d0da57-f0fe-4343-8618-bb5051cd9fb3" providerId="AD" clId="Web-{CC8E254F-279A-F6D8-DCC4-13D363F7B1E1}" dt="2022-10-25T11:52:20.745" v="44"/>
        <pc:sldMasterMkLst>
          <pc:docMk/>
          <pc:sldMasterMk cId="2206269959" sldId="2147483648"/>
        </pc:sldMasterMkLst>
        <pc:sldLayoutChg chg="add">
          <pc:chgData name="Holly Hardison" userId="S::hhardison@t1dexchange.org::43d0da57-f0fe-4343-8618-bb5051cd9fb3" providerId="AD" clId="Web-{CC8E254F-279A-F6D8-DCC4-13D363F7B1E1}" dt="2022-10-25T11:52:20.745" v="44"/>
          <pc:sldLayoutMkLst>
            <pc:docMk/>
            <pc:sldMasterMk cId="2206269959" sldId="2147483648"/>
            <pc:sldLayoutMk cId="3006218394" sldId="2147483649"/>
          </pc:sldLayoutMkLst>
        </pc:sldLayoutChg>
        <pc:sldLayoutChg chg="add">
          <pc:chgData name="Holly Hardison" userId="S::hhardison@t1dexchange.org::43d0da57-f0fe-4343-8618-bb5051cd9fb3" providerId="AD" clId="Web-{CC8E254F-279A-F6D8-DCC4-13D363F7B1E1}" dt="2022-10-25T11:52:20.745" v="44"/>
          <pc:sldLayoutMkLst>
            <pc:docMk/>
            <pc:sldMasterMk cId="2206269959" sldId="2147483648"/>
            <pc:sldLayoutMk cId="288199381" sldId="2147483650"/>
          </pc:sldLayoutMkLst>
        </pc:sldLayoutChg>
        <pc:sldLayoutChg chg="add">
          <pc:chgData name="Holly Hardison" userId="S::hhardison@t1dexchange.org::43d0da57-f0fe-4343-8618-bb5051cd9fb3" providerId="AD" clId="Web-{CC8E254F-279A-F6D8-DCC4-13D363F7B1E1}" dt="2022-10-25T11:52:20.745" v="44"/>
          <pc:sldLayoutMkLst>
            <pc:docMk/>
            <pc:sldMasterMk cId="2206269959" sldId="2147483648"/>
            <pc:sldLayoutMk cId="655769000" sldId="2147483651"/>
          </pc:sldLayoutMkLst>
        </pc:sldLayoutChg>
        <pc:sldLayoutChg chg="add">
          <pc:chgData name="Holly Hardison" userId="S::hhardison@t1dexchange.org::43d0da57-f0fe-4343-8618-bb5051cd9fb3" providerId="AD" clId="Web-{CC8E254F-279A-F6D8-DCC4-13D363F7B1E1}" dt="2022-10-25T11:52:20.745" v="44"/>
          <pc:sldLayoutMkLst>
            <pc:docMk/>
            <pc:sldMasterMk cId="2206269959" sldId="2147483648"/>
            <pc:sldLayoutMk cId="697603667" sldId="2147483652"/>
          </pc:sldLayoutMkLst>
        </pc:sldLayoutChg>
        <pc:sldLayoutChg chg="add">
          <pc:chgData name="Holly Hardison" userId="S::hhardison@t1dexchange.org::43d0da57-f0fe-4343-8618-bb5051cd9fb3" providerId="AD" clId="Web-{CC8E254F-279A-F6D8-DCC4-13D363F7B1E1}" dt="2022-10-25T11:52:20.745" v="44"/>
          <pc:sldLayoutMkLst>
            <pc:docMk/>
            <pc:sldMasterMk cId="2206269959" sldId="2147483648"/>
            <pc:sldLayoutMk cId="1580149167" sldId="2147483653"/>
          </pc:sldLayoutMkLst>
        </pc:sldLayoutChg>
        <pc:sldLayoutChg chg="add">
          <pc:chgData name="Holly Hardison" userId="S::hhardison@t1dexchange.org::43d0da57-f0fe-4343-8618-bb5051cd9fb3" providerId="AD" clId="Web-{CC8E254F-279A-F6D8-DCC4-13D363F7B1E1}" dt="2022-10-25T11:52:20.745" v="44"/>
          <pc:sldLayoutMkLst>
            <pc:docMk/>
            <pc:sldMasterMk cId="2206269959" sldId="2147483648"/>
            <pc:sldLayoutMk cId="486744554" sldId="2147483654"/>
          </pc:sldLayoutMkLst>
        </pc:sldLayoutChg>
        <pc:sldLayoutChg chg="add">
          <pc:chgData name="Holly Hardison" userId="S::hhardison@t1dexchange.org::43d0da57-f0fe-4343-8618-bb5051cd9fb3" providerId="AD" clId="Web-{CC8E254F-279A-F6D8-DCC4-13D363F7B1E1}" dt="2022-10-25T11:52:20.745" v="44"/>
          <pc:sldLayoutMkLst>
            <pc:docMk/>
            <pc:sldMasterMk cId="2206269959" sldId="2147483648"/>
            <pc:sldLayoutMk cId="736589804" sldId="2147483655"/>
          </pc:sldLayoutMkLst>
        </pc:sldLayoutChg>
        <pc:sldLayoutChg chg="add">
          <pc:chgData name="Holly Hardison" userId="S::hhardison@t1dexchange.org::43d0da57-f0fe-4343-8618-bb5051cd9fb3" providerId="AD" clId="Web-{CC8E254F-279A-F6D8-DCC4-13D363F7B1E1}" dt="2022-10-25T11:52:20.745" v="44"/>
          <pc:sldLayoutMkLst>
            <pc:docMk/>
            <pc:sldMasterMk cId="2206269959" sldId="2147483648"/>
            <pc:sldLayoutMk cId="1640767090" sldId="2147483656"/>
          </pc:sldLayoutMkLst>
        </pc:sldLayoutChg>
        <pc:sldLayoutChg chg="add">
          <pc:chgData name="Holly Hardison" userId="S::hhardison@t1dexchange.org::43d0da57-f0fe-4343-8618-bb5051cd9fb3" providerId="AD" clId="Web-{CC8E254F-279A-F6D8-DCC4-13D363F7B1E1}" dt="2022-10-25T11:52:20.745" v="44"/>
          <pc:sldLayoutMkLst>
            <pc:docMk/>
            <pc:sldMasterMk cId="2206269959" sldId="2147483648"/>
            <pc:sldLayoutMk cId="2935574194" sldId="2147483657"/>
          </pc:sldLayoutMkLst>
        </pc:sldLayoutChg>
        <pc:sldLayoutChg chg="add">
          <pc:chgData name="Holly Hardison" userId="S::hhardison@t1dexchange.org::43d0da57-f0fe-4343-8618-bb5051cd9fb3" providerId="AD" clId="Web-{CC8E254F-279A-F6D8-DCC4-13D363F7B1E1}" dt="2022-10-25T11:52:20.745" v="44"/>
          <pc:sldLayoutMkLst>
            <pc:docMk/>
            <pc:sldMasterMk cId="2206269959" sldId="2147483648"/>
            <pc:sldLayoutMk cId="1287839859" sldId="2147483658"/>
          </pc:sldLayoutMkLst>
        </pc:sldLayoutChg>
        <pc:sldLayoutChg chg="add">
          <pc:chgData name="Holly Hardison" userId="S::hhardison@t1dexchange.org::43d0da57-f0fe-4343-8618-bb5051cd9fb3" providerId="AD" clId="Web-{CC8E254F-279A-F6D8-DCC4-13D363F7B1E1}" dt="2022-10-25T11:52:20.745" v="44"/>
          <pc:sldLayoutMkLst>
            <pc:docMk/>
            <pc:sldMasterMk cId="2206269959" sldId="2147483648"/>
            <pc:sldLayoutMk cId="109118391" sldId="2147483659"/>
          </pc:sldLayoutMkLst>
        </pc:sldLayoutChg>
        <pc:sldLayoutChg chg="add">
          <pc:chgData name="Holly Hardison" userId="S::hhardison@t1dexchange.org::43d0da57-f0fe-4343-8618-bb5051cd9fb3" providerId="AD" clId="Web-{CC8E254F-279A-F6D8-DCC4-13D363F7B1E1}" dt="2022-10-25T11:52:20.745" v="44"/>
          <pc:sldLayoutMkLst>
            <pc:docMk/>
            <pc:sldMasterMk cId="2206269959" sldId="2147483648"/>
            <pc:sldLayoutMk cId="756991626" sldId="2147483660"/>
          </pc:sldLayoutMkLst>
        </pc:sldLayoutChg>
      </pc:sldMasterChg>
      <pc:sldMasterChg chg="add addSldLayout">
        <pc:chgData name="Holly Hardison" userId="S::hhardison@t1dexchange.org::43d0da57-f0fe-4343-8618-bb5051cd9fb3" providerId="AD" clId="Web-{CC8E254F-279A-F6D8-DCC4-13D363F7B1E1}" dt="2022-10-25T11:50:58.680" v="31"/>
        <pc:sldMasterMkLst>
          <pc:docMk/>
          <pc:sldMasterMk cId="1239549721" sldId="2147483943"/>
        </pc:sldMasterMkLst>
        <pc:sldLayoutChg chg="add">
          <pc:chgData name="Holly Hardison" userId="S::hhardison@t1dexchange.org::43d0da57-f0fe-4343-8618-bb5051cd9fb3" providerId="AD" clId="Web-{CC8E254F-279A-F6D8-DCC4-13D363F7B1E1}" dt="2022-10-25T11:50:58.680" v="31"/>
          <pc:sldLayoutMkLst>
            <pc:docMk/>
            <pc:sldMasterMk cId="1239549721" sldId="2147483943"/>
            <pc:sldLayoutMk cId="1275216213" sldId="2147483944"/>
          </pc:sldLayoutMkLst>
        </pc:sldLayoutChg>
        <pc:sldLayoutChg chg="add">
          <pc:chgData name="Holly Hardison" userId="S::hhardison@t1dexchange.org::43d0da57-f0fe-4343-8618-bb5051cd9fb3" providerId="AD" clId="Web-{CC8E254F-279A-F6D8-DCC4-13D363F7B1E1}" dt="2022-10-25T11:50:58.680" v="31"/>
          <pc:sldLayoutMkLst>
            <pc:docMk/>
            <pc:sldMasterMk cId="1239549721" sldId="2147483943"/>
            <pc:sldLayoutMk cId="2103658245" sldId="2147483950"/>
          </pc:sldLayoutMkLst>
        </pc:sldLayoutChg>
        <pc:sldLayoutChg chg="add">
          <pc:chgData name="Holly Hardison" userId="S::hhardison@t1dexchange.org::43d0da57-f0fe-4343-8618-bb5051cd9fb3" providerId="AD" clId="Web-{CC8E254F-279A-F6D8-DCC4-13D363F7B1E1}" dt="2022-10-25T11:50:58.680" v="31"/>
          <pc:sldLayoutMkLst>
            <pc:docMk/>
            <pc:sldMasterMk cId="1239549721" sldId="2147483943"/>
            <pc:sldLayoutMk cId="1375574610" sldId="2147483951"/>
          </pc:sldLayoutMkLst>
        </pc:sldLayoutChg>
        <pc:sldLayoutChg chg="add">
          <pc:chgData name="Holly Hardison" userId="S::hhardison@t1dexchange.org::43d0da57-f0fe-4343-8618-bb5051cd9fb3" providerId="AD" clId="Web-{CC8E254F-279A-F6D8-DCC4-13D363F7B1E1}" dt="2022-10-25T11:50:58.680" v="31"/>
          <pc:sldLayoutMkLst>
            <pc:docMk/>
            <pc:sldMasterMk cId="1239549721" sldId="2147483943"/>
            <pc:sldLayoutMk cId="628926693" sldId="2147483953"/>
          </pc:sldLayoutMkLst>
        </pc:sldLayoutChg>
        <pc:sldLayoutChg chg="add">
          <pc:chgData name="Holly Hardison" userId="S::hhardison@t1dexchange.org::43d0da57-f0fe-4343-8618-bb5051cd9fb3" providerId="AD" clId="Web-{CC8E254F-279A-F6D8-DCC4-13D363F7B1E1}" dt="2022-10-25T11:50:58.680" v="31"/>
          <pc:sldLayoutMkLst>
            <pc:docMk/>
            <pc:sldMasterMk cId="1239549721" sldId="2147483943"/>
            <pc:sldLayoutMk cId="1367638422" sldId="2147483959"/>
          </pc:sldLayoutMkLst>
        </pc:sldLayoutChg>
        <pc:sldLayoutChg chg="add">
          <pc:chgData name="Holly Hardison" userId="S::hhardison@t1dexchange.org::43d0da57-f0fe-4343-8618-bb5051cd9fb3" providerId="AD" clId="Web-{CC8E254F-279A-F6D8-DCC4-13D363F7B1E1}" dt="2022-10-25T11:50:58.680" v="31"/>
          <pc:sldLayoutMkLst>
            <pc:docMk/>
            <pc:sldMasterMk cId="1239549721" sldId="2147483943"/>
            <pc:sldLayoutMk cId="1220903655" sldId="2147483960"/>
          </pc:sldLayoutMkLst>
        </pc:sldLayoutChg>
        <pc:sldLayoutChg chg="add">
          <pc:chgData name="Holly Hardison" userId="S::hhardison@t1dexchange.org::43d0da57-f0fe-4343-8618-bb5051cd9fb3" providerId="AD" clId="Web-{CC8E254F-279A-F6D8-DCC4-13D363F7B1E1}" dt="2022-10-25T11:50:58.680" v="31"/>
          <pc:sldLayoutMkLst>
            <pc:docMk/>
            <pc:sldMasterMk cId="1239549721" sldId="2147483943"/>
            <pc:sldLayoutMk cId="1897927870" sldId="2147483961"/>
          </pc:sldLayoutMkLst>
        </pc:sldLayoutChg>
        <pc:sldLayoutChg chg="add">
          <pc:chgData name="Holly Hardison" userId="S::hhardison@t1dexchange.org::43d0da57-f0fe-4343-8618-bb5051cd9fb3" providerId="AD" clId="Web-{CC8E254F-279A-F6D8-DCC4-13D363F7B1E1}" dt="2022-10-25T11:50:58.680" v="31"/>
          <pc:sldLayoutMkLst>
            <pc:docMk/>
            <pc:sldMasterMk cId="1239549721" sldId="2147483943"/>
            <pc:sldLayoutMk cId="0" sldId="2147483966"/>
          </pc:sldLayoutMkLst>
        </pc:sldLayoutChg>
        <pc:sldLayoutChg chg="add">
          <pc:chgData name="Holly Hardison" userId="S::hhardison@t1dexchange.org::43d0da57-f0fe-4343-8618-bb5051cd9fb3" providerId="AD" clId="Web-{CC8E254F-279A-F6D8-DCC4-13D363F7B1E1}" dt="2022-10-25T11:50:58.680" v="31"/>
          <pc:sldLayoutMkLst>
            <pc:docMk/>
            <pc:sldMasterMk cId="1239549721" sldId="2147483943"/>
            <pc:sldLayoutMk cId="0" sldId="2147483967"/>
          </pc:sldLayoutMkLst>
        </pc:sldLayoutChg>
        <pc:sldLayoutChg chg="add">
          <pc:chgData name="Holly Hardison" userId="S::hhardison@t1dexchange.org::43d0da57-f0fe-4343-8618-bb5051cd9fb3" providerId="AD" clId="Web-{CC8E254F-279A-F6D8-DCC4-13D363F7B1E1}" dt="2022-10-25T11:50:58.680" v="31"/>
          <pc:sldLayoutMkLst>
            <pc:docMk/>
            <pc:sldMasterMk cId="1239549721" sldId="2147483943"/>
            <pc:sldLayoutMk cId="0" sldId="2147483968"/>
          </pc:sldLayoutMkLst>
        </pc:sldLayoutChg>
        <pc:sldLayoutChg chg="add">
          <pc:chgData name="Holly Hardison" userId="S::hhardison@t1dexchange.org::43d0da57-f0fe-4343-8618-bb5051cd9fb3" providerId="AD" clId="Web-{CC8E254F-279A-F6D8-DCC4-13D363F7B1E1}" dt="2022-10-25T11:50:58.680" v="31"/>
          <pc:sldLayoutMkLst>
            <pc:docMk/>
            <pc:sldMasterMk cId="1239549721" sldId="2147483943"/>
            <pc:sldLayoutMk cId="0" sldId="2147483969"/>
          </pc:sldLayoutMkLst>
        </pc:sldLayoutChg>
        <pc:sldLayoutChg chg="add">
          <pc:chgData name="Holly Hardison" userId="S::hhardison@t1dexchange.org::43d0da57-f0fe-4343-8618-bb5051cd9fb3" providerId="AD" clId="Web-{CC8E254F-279A-F6D8-DCC4-13D363F7B1E1}" dt="2022-10-25T11:50:58.680" v="31"/>
          <pc:sldLayoutMkLst>
            <pc:docMk/>
            <pc:sldMasterMk cId="1239549721" sldId="2147483943"/>
            <pc:sldLayoutMk cId="0" sldId="2147483970"/>
          </pc:sldLayoutMkLst>
        </pc:sldLayoutChg>
        <pc:sldLayoutChg chg="add">
          <pc:chgData name="Holly Hardison" userId="S::hhardison@t1dexchange.org::43d0da57-f0fe-4343-8618-bb5051cd9fb3" providerId="AD" clId="Web-{CC8E254F-279A-F6D8-DCC4-13D363F7B1E1}" dt="2022-10-25T11:50:58.680" v="31"/>
          <pc:sldLayoutMkLst>
            <pc:docMk/>
            <pc:sldMasterMk cId="1239549721" sldId="2147483943"/>
            <pc:sldLayoutMk cId="0" sldId="2147483971"/>
          </pc:sldLayoutMkLst>
        </pc:sldLayoutChg>
        <pc:sldLayoutChg chg="add">
          <pc:chgData name="Holly Hardison" userId="S::hhardison@t1dexchange.org::43d0da57-f0fe-4343-8618-bb5051cd9fb3" providerId="AD" clId="Web-{CC8E254F-279A-F6D8-DCC4-13D363F7B1E1}" dt="2022-10-25T11:50:58.680" v="31"/>
          <pc:sldLayoutMkLst>
            <pc:docMk/>
            <pc:sldMasterMk cId="1239549721" sldId="2147483943"/>
            <pc:sldLayoutMk cId="1948818793" sldId="2147484000"/>
          </pc:sldLayoutMkLst>
        </pc:sldLayoutChg>
        <pc:sldLayoutChg chg="add">
          <pc:chgData name="Holly Hardison" userId="S::hhardison@t1dexchange.org::43d0da57-f0fe-4343-8618-bb5051cd9fb3" providerId="AD" clId="Web-{CC8E254F-279A-F6D8-DCC4-13D363F7B1E1}" dt="2022-10-25T11:50:58.680" v="31"/>
          <pc:sldLayoutMkLst>
            <pc:docMk/>
            <pc:sldMasterMk cId="1239549721" sldId="2147483943"/>
            <pc:sldLayoutMk cId="1749843506" sldId="2147484031"/>
          </pc:sldLayoutMkLst>
        </pc:sldLayoutChg>
        <pc:sldLayoutChg chg="add">
          <pc:chgData name="Holly Hardison" userId="S::hhardison@t1dexchange.org::43d0da57-f0fe-4343-8618-bb5051cd9fb3" providerId="AD" clId="Web-{CC8E254F-279A-F6D8-DCC4-13D363F7B1E1}" dt="2022-10-25T11:50:58.680" v="31"/>
          <pc:sldLayoutMkLst>
            <pc:docMk/>
            <pc:sldMasterMk cId="1239549721" sldId="2147483943"/>
            <pc:sldLayoutMk cId="3092802820" sldId="2147484032"/>
          </pc:sldLayoutMkLst>
        </pc:sldLayoutChg>
        <pc:sldLayoutChg chg="add">
          <pc:chgData name="Holly Hardison" userId="S::hhardison@t1dexchange.org::43d0da57-f0fe-4343-8618-bb5051cd9fb3" providerId="AD" clId="Web-{CC8E254F-279A-F6D8-DCC4-13D363F7B1E1}" dt="2022-10-25T11:50:58.680" v="31"/>
          <pc:sldLayoutMkLst>
            <pc:docMk/>
            <pc:sldMasterMk cId="1239549721" sldId="2147483943"/>
            <pc:sldLayoutMk cId="727081273" sldId="2147484033"/>
          </pc:sldLayoutMkLst>
        </pc:sldLayoutChg>
        <pc:sldLayoutChg chg="add">
          <pc:chgData name="Holly Hardison" userId="S::hhardison@t1dexchange.org::43d0da57-f0fe-4343-8618-bb5051cd9fb3" providerId="AD" clId="Web-{CC8E254F-279A-F6D8-DCC4-13D363F7B1E1}" dt="2022-10-25T11:50:58.680" v="31"/>
          <pc:sldLayoutMkLst>
            <pc:docMk/>
            <pc:sldMasterMk cId="1239549721" sldId="2147483943"/>
            <pc:sldLayoutMk cId="1413824119" sldId="2147484035"/>
          </pc:sldLayoutMkLst>
        </pc:sldLayoutChg>
        <pc:sldLayoutChg chg="add">
          <pc:chgData name="Holly Hardison" userId="S::hhardison@t1dexchange.org::43d0da57-f0fe-4343-8618-bb5051cd9fb3" providerId="AD" clId="Web-{CC8E254F-279A-F6D8-DCC4-13D363F7B1E1}" dt="2022-10-25T11:50:58.680" v="31"/>
          <pc:sldLayoutMkLst>
            <pc:docMk/>
            <pc:sldMasterMk cId="1239549721" sldId="2147483943"/>
            <pc:sldLayoutMk cId="1356413162" sldId="2147484036"/>
          </pc:sldLayoutMkLst>
        </pc:sldLayoutChg>
        <pc:sldLayoutChg chg="add">
          <pc:chgData name="Holly Hardison" userId="S::hhardison@t1dexchange.org::43d0da57-f0fe-4343-8618-bb5051cd9fb3" providerId="AD" clId="Web-{CC8E254F-279A-F6D8-DCC4-13D363F7B1E1}" dt="2022-10-25T11:50:58.680" v="31"/>
          <pc:sldLayoutMkLst>
            <pc:docMk/>
            <pc:sldMasterMk cId="1239549721" sldId="2147483943"/>
            <pc:sldLayoutMk cId="3597772508" sldId="2147484037"/>
          </pc:sldLayoutMkLst>
        </pc:sldLayoutChg>
        <pc:sldLayoutChg chg="add">
          <pc:chgData name="Holly Hardison" userId="S::hhardison@t1dexchange.org::43d0da57-f0fe-4343-8618-bb5051cd9fb3" providerId="AD" clId="Web-{CC8E254F-279A-F6D8-DCC4-13D363F7B1E1}" dt="2022-10-25T11:50:58.680" v="31"/>
          <pc:sldLayoutMkLst>
            <pc:docMk/>
            <pc:sldMasterMk cId="1239549721" sldId="2147483943"/>
            <pc:sldLayoutMk cId="1906508212" sldId="2147484039"/>
          </pc:sldLayoutMkLst>
        </pc:sldLayoutChg>
      </pc:sldMasterChg>
      <pc:sldMasterChg chg="add replId addSldLayout modSldLayout">
        <pc:chgData name="Holly Hardison" userId="S::hhardison@t1dexchange.org::43d0da57-f0fe-4343-8618-bb5051cd9fb3" providerId="AD" clId="Web-{CC8E254F-279A-F6D8-DCC4-13D363F7B1E1}" dt="2022-10-25T11:52:20.745" v="44"/>
        <pc:sldMasterMkLst>
          <pc:docMk/>
          <pc:sldMasterMk cId="0" sldId="2147484046"/>
        </pc:sldMasterMkLst>
        <pc:sldLayoutChg chg="add replId">
          <pc:chgData name="Holly Hardison" userId="S::hhardison@t1dexchange.org::43d0da57-f0fe-4343-8618-bb5051cd9fb3" providerId="AD" clId="Web-{CC8E254F-279A-F6D8-DCC4-13D363F7B1E1}" dt="2022-10-25T11:52:20.745" v="44"/>
          <pc:sldLayoutMkLst>
            <pc:docMk/>
            <pc:sldMasterMk cId="0" sldId="2147484046"/>
            <pc:sldLayoutMk cId="0" sldId="2147484040"/>
          </pc:sldLayoutMkLst>
        </pc:sldLayoutChg>
        <pc:sldLayoutChg chg="add replId">
          <pc:chgData name="Holly Hardison" userId="S::hhardison@t1dexchange.org::43d0da57-f0fe-4343-8618-bb5051cd9fb3" providerId="AD" clId="Web-{CC8E254F-279A-F6D8-DCC4-13D363F7B1E1}" dt="2022-10-25T11:52:20.745" v="44"/>
          <pc:sldLayoutMkLst>
            <pc:docMk/>
            <pc:sldMasterMk cId="0" sldId="2147484046"/>
            <pc:sldLayoutMk cId="0" sldId="2147484041"/>
          </pc:sldLayoutMkLst>
        </pc:sldLayoutChg>
        <pc:sldLayoutChg chg="add replId">
          <pc:chgData name="Holly Hardison" userId="S::hhardison@t1dexchange.org::43d0da57-f0fe-4343-8618-bb5051cd9fb3" providerId="AD" clId="Web-{CC8E254F-279A-F6D8-DCC4-13D363F7B1E1}" dt="2022-10-25T11:52:20.745" v="44"/>
          <pc:sldLayoutMkLst>
            <pc:docMk/>
            <pc:sldMasterMk cId="0" sldId="2147484046"/>
            <pc:sldLayoutMk cId="0" sldId="2147484042"/>
          </pc:sldLayoutMkLst>
        </pc:sldLayoutChg>
        <pc:sldLayoutChg chg="add replId">
          <pc:chgData name="Holly Hardison" userId="S::hhardison@t1dexchange.org::43d0da57-f0fe-4343-8618-bb5051cd9fb3" providerId="AD" clId="Web-{CC8E254F-279A-F6D8-DCC4-13D363F7B1E1}" dt="2022-10-25T11:52:20.745" v="44"/>
          <pc:sldLayoutMkLst>
            <pc:docMk/>
            <pc:sldMasterMk cId="0" sldId="2147484046"/>
            <pc:sldLayoutMk cId="0" sldId="2147484043"/>
          </pc:sldLayoutMkLst>
        </pc:sldLayoutChg>
        <pc:sldLayoutChg chg="add replId">
          <pc:chgData name="Holly Hardison" userId="S::hhardison@t1dexchange.org::43d0da57-f0fe-4343-8618-bb5051cd9fb3" providerId="AD" clId="Web-{CC8E254F-279A-F6D8-DCC4-13D363F7B1E1}" dt="2022-10-25T11:52:20.745" v="44"/>
          <pc:sldLayoutMkLst>
            <pc:docMk/>
            <pc:sldMasterMk cId="0" sldId="2147484046"/>
            <pc:sldLayoutMk cId="0" sldId="2147484044"/>
          </pc:sldLayoutMkLst>
        </pc:sldLayoutChg>
        <pc:sldLayoutChg chg="add replId">
          <pc:chgData name="Holly Hardison" userId="S::hhardison@t1dexchange.org::43d0da57-f0fe-4343-8618-bb5051cd9fb3" providerId="AD" clId="Web-{CC8E254F-279A-F6D8-DCC4-13D363F7B1E1}" dt="2022-10-25T11:52:20.745" v="44"/>
          <pc:sldLayoutMkLst>
            <pc:docMk/>
            <pc:sldMasterMk cId="0" sldId="2147484046"/>
            <pc:sldLayoutMk cId="0" sldId="2147484045"/>
          </pc:sldLayoutMkLst>
        </pc:sldLayoutChg>
      </pc:sldMasterChg>
      <pc:sldMasterChg chg="add addSldLayout">
        <pc:chgData name="Holly Hardison" userId="S::hhardison@t1dexchange.org::43d0da57-f0fe-4343-8618-bb5051cd9fb3" providerId="AD" clId="Web-{CC8E254F-279A-F6D8-DCC4-13D363F7B1E1}" dt="2022-10-25T11:53:29.512" v="67"/>
        <pc:sldMasterMkLst>
          <pc:docMk/>
          <pc:sldMasterMk cId="1239549721" sldId="2147484047"/>
        </pc:sldMasterMkLst>
        <pc:sldLayoutChg chg="add">
          <pc:chgData name="Holly Hardison" userId="S::hhardison@t1dexchange.org::43d0da57-f0fe-4343-8618-bb5051cd9fb3" providerId="AD" clId="Web-{CC8E254F-279A-F6D8-DCC4-13D363F7B1E1}" dt="2022-10-25T11:53:25.793" v="54"/>
          <pc:sldLayoutMkLst>
            <pc:docMk/>
            <pc:sldMasterMk cId="1239549721" sldId="2147484047"/>
            <pc:sldLayoutMk cId="192428265" sldId="2147483954"/>
          </pc:sldLayoutMkLst>
        </pc:sldLayoutChg>
        <pc:sldLayoutChg chg="add">
          <pc:chgData name="Holly Hardison" userId="S::hhardison@t1dexchange.org::43d0da57-f0fe-4343-8618-bb5051cd9fb3" providerId="AD" clId="Web-{CC8E254F-279A-F6D8-DCC4-13D363F7B1E1}" dt="2022-10-25T11:53:25.793" v="54"/>
          <pc:sldLayoutMkLst>
            <pc:docMk/>
            <pc:sldMasterMk cId="1239549721" sldId="2147484047"/>
            <pc:sldLayoutMk cId="375286158" sldId="2147483955"/>
          </pc:sldLayoutMkLst>
        </pc:sldLayoutChg>
        <pc:sldLayoutChg chg="add">
          <pc:chgData name="Holly Hardison" userId="S::hhardison@t1dexchange.org::43d0da57-f0fe-4343-8618-bb5051cd9fb3" providerId="AD" clId="Web-{CC8E254F-279A-F6D8-DCC4-13D363F7B1E1}" dt="2022-10-25T11:53:25.793" v="54"/>
          <pc:sldLayoutMkLst>
            <pc:docMk/>
            <pc:sldMasterMk cId="1239549721" sldId="2147484047"/>
            <pc:sldLayoutMk cId="0" sldId="2147483972"/>
          </pc:sldLayoutMkLst>
        </pc:sldLayoutChg>
        <pc:sldLayoutChg chg="add">
          <pc:chgData name="Holly Hardison" userId="S::hhardison@t1dexchange.org::43d0da57-f0fe-4343-8618-bb5051cd9fb3" providerId="AD" clId="Web-{CC8E254F-279A-F6D8-DCC4-13D363F7B1E1}" dt="2022-10-25T11:53:25.793" v="54"/>
          <pc:sldLayoutMkLst>
            <pc:docMk/>
            <pc:sldMasterMk cId="1239549721" sldId="2147484047"/>
            <pc:sldLayoutMk cId="0" sldId="2147483975"/>
          </pc:sldLayoutMkLst>
        </pc:sldLayoutChg>
        <pc:sldLayoutChg chg="add">
          <pc:chgData name="Holly Hardison" userId="S::hhardison@t1dexchange.org::43d0da57-f0fe-4343-8618-bb5051cd9fb3" providerId="AD" clId="Web-{CC8E254F-279A-F6D8-DCC4-13D363F7B1E1}" dt="2022-10-25T11:53:25.793" v="54"/>
          <pc:sldLayoutMkLst>
            <pc:docMk/>
            <pc:sldMasterMk cId="1239549721" sldId="2147484047"/>
            <pc:sldLayoutMk cId="0" sldId="2147483976"/>
          </pc:sldLayoutMkLst>
        </pc:sldLayoutChg>
        <pc:sldLayoutChg chg="add">
          <pc:chgData name="Holly Hardison" userId="S::hhardison@t1dexchange.org::43d0da57-f0fe-4343-8618-bb5051cd9fb3" providerId="AD" clId="Web-{CC8E254F-279A-F6D8-DCC4-13D363F7B1E1}" dt="2022-10-25T11:53:25.793" v="54"/>
          <pc:sldLayoutMkLst>
            <pc:docMk/>
            <pc:sldMasterMk cId="1239549721" sldId="2147484047"/>
            <pc:sldLayoutMk cId="1956331671" sldId="2147484001"/>
          </pc:sldLayoutMkLst>
        </pc:sldLayoutChg>
        <pc:sldLayoutChg chg="add">
          <pc:chgData name="Holly Hardison" userId="S::hhardison@t1dexchange.org::43d0da57-f0fe-4343-8618-bb5051cd9fb3" providerId="AD" clId="Web-{CC8E254F-279A-F6D8-DCC4-13D363F7B1E1}" dt="2022-10-25T11:53:25.793" v="54"/>
          <pc:sldLayoutMkLst>
            <pc:docMk/>
            <pc:sldMasterMk cId="1239549721" sldId="2147484047"/>
            <pc:sldLayoutMk cId="0" sldId="2147484002"/>
          </pc:sldLayoutMkLst>
        </pc:sldLayoutChg>
        <pc:sldLayoutChg chg="add">
          <pc:chgData name="Holly Hardison" userId="S::hhardison@t1dexchange.org::43d0da57-f0fe-4343-8618-bb5051cd9fb3" providerId="AD" clId="Web-{CC8E254F-279A-F6D8-DCC4-13D363F7B1E1}" dt="2022-10-25T11:53:25.793" v="54"/>
          <pc:sldLayoutMkLst>
            <pc:docMk/>
            <pc:sldMasterMk cId="1239549721" sldId="2147484047"/>
            <pc:sldLayoutMk cId="0" sldId="2147484003"/>
          </pc:sldLayoutMkLst>
        </pc:sldLayoutChg>
        <pc:sldLayoutChg chg="add">
          <pc:chgData name="Holly Hardison" userId="S::hhardison@t1dexchange.org::43d0da57-f0fe-4343-8618-bb5051cd9fb3" providerId="AD" clId="Web-{CC8E254F-279A-F6D8-DCC4-13D363F7B1E1}" dt="2022-10-25T11:53:25.793" v="54"/>
          <pc:sldLayoutMkLst>
            <pc:docMk/>
            <pc:sldMasterMk cId="1239549721" sldId="2147484047"/>
            <pc:sldLayoutMk cId="3266065022" sldId="2147484007"/>
          </pc:sldLayoutMkLst>
        </pc:sldLayoutChg>
        <pc:sldLayoutChg chg="add">
          <pc:chgData name="Holly Hardison" userId="S::hhardison@t1dexchange.org::43d0da57-f0fe-4343-8618-bb5051cd9fb3" providerId="AD" clId="Web-{CC8E254F-279A-F6D8-DCC4-13D363F7B1E1}" dt="2022-10-25T11:53:25.793" v="54"/>
          <pc:sldLayoutMkLst>
            <pc:docMk/>
            <pc:sldMasterMk cId="1239549721" sldId="2147484047"/>
            <pc:sldLayoutMk cId="2513984228" sldId="2147484008"/>
          </pc:sldLayoutMkLst>
        </pc:sldLayoutChg>
        <pc:sldLayoutChg chg="add">
          <pc:chgData name="Holly Hardison" userId="S::hhardison@t1dexchange.org::43d0da57-f0fe-4343-8618-bb5051cd9fb3" providerId="AD" clId="Web-{CC8E254F-279A-F6D8-DCC4-13D363F7B1E1}" dt="2022-10-25T11:53:25.793" v="54"/>
          <pc:sldLayoutMkLst>
            <pc:docMk/>
            <pc:sldMasterMk cId="1239549721" sldId="2147484047"/>
            <pc:sldLayoutMk cId="228618032" sldId="2147484009"/>
          </pc:sldLayoutMkLst>
        </pc:sldLayoutChg>
        <pc:sldLayoutChg chg="add">
          <pc:chgData name="Holly Hardison" userId="S::hhardison@t1dexchange.org::43d0da57-f0fe-4343-8618-bb5051cd9fb3" providerId="AD" clId="Web-{CC8E254F-279A-F6D8-DCC4-13D363F7B1E1}" dt="2022-10-25T11:53:25.793" v="54"/>
          <pc:sldLayoutMkLst>
            <pc:docMk/>
            <pc:sldMasterMk cId="1239549721" sldId="2147484047"/>
            <pc:sldLayoutMk cId="2979287173" sldId="2147484010"/>
          </pc:sldLayoutMkLst>
        </pc:sldLayoutChg>
        <pc:sldLayoutChg chg="add">
          <pc:chgData name="Holly Hardison" userId="S::hhardison@t1dexchange.org::43d0da57-f0fe-4343-8618-bb5051cd9fb3" providerId="AD" clId="Web-{CC8E254F-279A-F6D8-DCC4-13D363F7B1E1}" dt="2022-10-25T11:53:25.793" v="54"/>
          <pc:sldLayoutMkLst>
            <pc:docMk/>
            <pc:sldMasterMk cId="1239549721" sldId="2147484047"/>
            <pc:sldLayoutMk cId="2255495768" sldId="2147484011"/>
          </pc:sldLayoutMkLst>
        </pc:sldLayoutChg>
        <pc:sldLayoutChg chg="add">
          <pc:chgData name="Holly Hardison" userId="S::hhardison@t1dexchange.org::43d0da57-f0fe-4343-8618-bb5051cd9fb3" providerId="AD" clId="Web-{CC8E254F-279A-F6D8-DCC4-13D363F7B1E1}" dt="2022-10-25T11:53:25.793" v="54"/>
          <pc:sldLayoutMkLst>
            <pc:docMk/>
            <pc:sldMasterMk cId="1239549721" sldId="2147484047"/>
            <pc:sldLayoutMk cId="2779685079" sldId="2147484012"/>
          </pc:sldLayoutMkLst>
        </pc:sldLayoutChg>
        <pc:sldLayoutChg chg="add">
          <pc:chgData name="Holly Hardison" userId="S::hhardison@t1dexchange.org::43d0da57-f0fe-4343-8618-bb5051cd9fb3" providerId="AD" clId="Web-{CC8E254F-279A-F6D8-DCC4-13D363F7B1E1}" dt="2022-10-25T11:53:25.793" v="54"/>
          <pc:sldLayoutMkLst>
            <pc:docMk/>
            <pc:sldMasterMk cId="1239549721" sldId="2147484047"/>
            <pc:sldLayoutMk cId="3297006234" sldId="2147484013"/>
          </pc:sldLayoutMkLst>
        </pc:sldLayoutChg>
        <pc:sldLayoutChg chg="add">
          <pc:chgData name="Holly Hardison" userId="S::hhardison@t1dexchange.org::43d0da57-f0fe-4343-8618-bb5051cd9fb3" providerId="AD" clId="Web-{CC8E254F-279A-F6D8-DCC4-13D363F7B1E1}" dt="2022-10-25T11:53:25.793" v="54"/>
          <pc:sldLayoutMkLst>
            <pc:docMk/>
            <pc:sldMasterMk cId="1239549721" sldId="2147484047"/>
            <pc:sldLayoutMk cId="2811635036" sldId="2147484014"/>
          </pc:sldLayoutMkLst>
        </pc:sldLayoutChg>
        <pc:sldLayoutChg chg="add">
          <pc:chgData name="Holly Hardison" userId="S::hhardison@t1dexchange.org::43d0da57-f0fe-4343-8618-bb5051cd9fb3" providerId="AD" clId="Web-{CC8E254F-279A-F6D8-DCC4-13D363F7B1E1}" dt="2022-10-25T11:53:25.793" v="54"/>
          <pc:sldLayoutMkLst>
            <pc:docMk/>
            <pc:sldMasterMk cId="1239549721" sldId="2147484047"/>
            <pc:sldLayoutMk cId="2744333905" sldId="2147484015"/>
          </pc:sldLayoutMkLst>
        </pc:sldLayoutChg>
        <pc:sldLayoutChg chg="add">
          <pc:chgData name="Holly Hardison" userId="S::hhardison@t1dexchange.org::43d0da57-f0fe-4343-8618-bb5051cd9fb3" providerId="AD" clId="Web-{CC8E254F-279A-F6D8-DCC4-13D363F7B1E1}" dt="2022-10-25T11:53:25.793" v="54"/>
          <pc:sldLayoutMkLst>
            <pc:docMk/>
            <pc:sldMasterMk cId="1239549721" sldId="2147484047"/>
            <pc:sldLayoutMk cId="1275216213" sldId="2147484048"/>
          </pc:sldLayoutMkLst>
        </pc:sldLayoutChg>
        <pc:sldLayoutChg chg="add">
          <pc:chgData name="Holly Hardison" userId="S::hhardison@t1dexchange.org::43d0da57-f0fe-4343-8618-bb5051cd9fb3" providerId="AD" clId="Web-{CC8E254F-279A-F6D8-DCC4-13D363F7B1E1}" dt="2022-10-25T11:53:25.793" v="54"/>
          <pc:sldLayoutMkLst>
            <pc:docMk/>
            <pc:sldMasterMk cId="1239549721" sldId="2147484047"/>
            <pc:sldLayoutMk cId="1375574610" sldId="2147484049"/>
          </pc:sldLayoutMkLst>
        </pc:sldLayoutChg>
        <pc:sldLayoutChg chg="add">
          <pc:chgData name="Holly Hardison" userId="S::hhardison@t1dexchange.org::43d0da57-f0fe-4343-8618-bb5051cd9fb3" providerId="AD" clId="Web-{CC8E254F-279A-F6D8-DCC4-13D363F7B1E1}" dt="2022-10-25T11:53:25.793" v="54"/>
          <pc:sldLayoutMkLst>
            <pc:docMk/>
            <pc:sldMasterMk cId="1239549721" sldId="2147484047"/>
            <pc:sldLayoutMk cId="628926693" sldId="2147484050"/>
          </pc:sldLayoutMkLst>
        </pc:sldLayoutChg>
        <pc:sldLayoutChg chg="add">
          <pc:chgData name="Holly Hardison" userId="S::hhardison@t1dexchange.org::43d0da57-f0fe-4343-8618-bb5051cd9fb3" providerId="AD" clId="Web-{CC8E254F-279A-F6D8-DCC4-13D363F7B1E1}" dt="2022-10-25T11:53:25.793" v="54"/>
          <pc:sldLayoutMkLst>
            <pc:docMk/>
            <pc:sldMasterMk cId="1239549721" sldId="2147484047"/>
            <pc:sldLayoutMk cId="1948818793" sldId="2147484051"/>
          </pc:sldLayoutMkLst>
        </pc:sldLayoutChg>
        <pc:sldLayoutChg chg="add">
          <pc:chgData name="Holly Hardison" userId="S::hhardison@t1dexchange.org::43d0da57-f0fe-4343-8618-bb5051cd9fb3" providerId="AD" clId="Web-{CC8E254F-279A-F6D8-DCC4-13D363F7B1E1}" dt="2022-10-25T11:53:25.793" v="54"/>
          <pc:sldLayoutMkLst>
            <pc:docMk/>
            <pc:sldMasterMk cId="1239549721" sldId="2147484047"/>
            <pc:sldLayoutMk cId="2103658245" sldId="2147484052"/>
          </pc:sldLayoutMkLst>
        </pc:sldLayoutChg>
        <pc:sldLayoutChg chg="add">
          <pc:chgData name="Holly Hardison" userId="S::hhardison@t1dexchange.org::43d0da57-f0fe-4343-8618-bb5051cd9fb3" providerId="AD" clId="Web-{CC8E254F-279A-F6D8-DCC4-13D363F7B1E1}" dt="2022-10-25T11:53:25.793" v="54"/>
          <pc:sldLayoutMkLst>
            <pc:docMk/>
            <pc:sldMasterMk cId="1239549721" sldId="2147484047"/>
            <pc:sldLayoutMk cId="1220903655" sldId="2147484053"/>
          </pc:sldLayoutMkLst>
        </pc:sldLayoutChg>
        <pc:sldLayoutChg chg="add">
          <pc:chgData name="Holly Hardison" userId="S::hhardison@t1dexchange.org::43d0da57-f0fe-4343-8618-bb5051cd9fb3" providerId="AD" clId="Web-{CC8E254F-279A-F6D8-DCC4-13D363F7B1E1}" dt="2022-10-25T11:53:25.793" v="54"/>
          <pc:sldLayoutMkLst>
            <pc:docMk/>
            <pc:sldMasterMk cId="1239549721" sldId="2147484047"/>
            <pc:sldLayoutMk cId="1897927870" sldId="2147484054"/>
          </pc:sldLayoutMkLst>
        </pc:sldLayoutChg>
        <pc:sldLayoutChg chg="add">
          <pc:chgData name="Holly Hardison" userId="S::hhardison@t1dexchange.org::43d0da57-f0fe-4343-8618-bb5051cd9fb3" providerId="AD" clId="Web-{CC8E254F-279A-F6D8-DCC4-13D363F7B1E1}" dt="2022-10-25T11:53:25.793" v="54"/>
          <pc:sldLayoutMkLst>
            <pc:docMk/>
            <pc:sldMasterMk cId="1239549721" sldId="2147484047"/>
            <pc:sldLayoutMk cId="0" sldId="2147484055"/>
          </pc:sldLayoutMkLst>
        </pc:sldLayoutChg>
        <pc:sldLayoutChg chg="add">
          <pc:chgData name="Holly Hardison" userId="S::hhardison@t1dexchange.org::43d0da57-f0fe-4343-8618-bb5051cd9fb3" providerId="AD" clId="Web-{CC8E254F-279A-F6D8-DCC4-13D363F7B1E1}" dt="2022-10-25T11:53:25.793" v="54"/>
          <pc:sldLayoutMkLst>
            <pc:docMk/>
            <pc:sldMasterMk cId="1239549721" sldId="2147484047"/>
            <pc:sldLayoutMk cId="0" sldId="2147484056"/>
          </pc:sldLayoutMkLst>
        </pc:sldLayoutChg>
        <pc:sldLayoutChg chg="add">
          <pc:chgData name="Holly Hardison" userId="S::hhardison@t1dexchange.org::43d0da57-f0fe-4343-8618-bb5051cd9fb3" providerId="AD" clId="Web-{CC8E254F-279A-F6D8-DCC4-13D363F7B1E1}" dt="2022-10-25T11:53:25.793" v="54"/>
          <pc:sldLayoutMkLst>
            <pc:docMk/>
            <pc:sldMasterMk cId="1239549721" sldId="2147484047"/>
            <pc:sldLayoutMk cId="0" sldId="2147484057"/>
          </pc:sldLayoutMkLst>
        </pc:sldLayoutChg>
        <pc:sldLayoutChg chg="add">
          <pc:chgData name="Holly Hardison" userId="S::hhardison@t1dexchange.org::43d0da57-f0fe-4343-8618-bb5051cd9fb3" providerId="AD" clId="Web-{CC8E254F-279A-F6D8-DCC4-13D363F7B1E1}" dt="2022-10-25T11:53:25.793" v="54"/>
          <pc:sldLayoutMkLst>
            <pc:docMk/>
            <pc:sldMasterMk cId="1239549721" sldId="2147484047"/>
            <pc:sldLayoutMk cId="0" sldId="2147484058"/>
          </pc:sldLayoutMkLst>
        </pc:sldLayoutChg>
        <pc:sldLayoutChg chg="add">
          <pc:chgData name="Holly Hardison" userId="S::hhardison@t1dexchange.org::43d0da57-f0fe-4343-8618-bb5051cd9fb3" providerId="AD" clId="Web-{CC8E254F-279A-F6D8-DCC4-13D363F7B1E1}" dt="2022-10-25T11:53:25.793" v="54"/>
          <pc:sldLayoutMkLst>
            <pc:docMk/>
            <pc:sldMasterMk cId="1239549721" sldId="2147484047"/>
            <pc:sldLayoutMk cId="0" sldId="2147484059"/>
          </pc:sldLayoutMkLst>
        </pc:sldLayoutChg>
        <pc:sldLayoutChg chg="add">
          <pc:chgData name="Holly Hardison" userId="S::hhardison@t1dexchange.org::43d0da57-f0fe-4343-8618-bb5051cd9fb3" providerId="AD" clId="Web-{CC8E254F-279A-F6D8-DCC4-13D363F7B1E1}" dt="2022-10-25T11:53:25.793" v="54"/>
          <pc:sldLayoutMkLst>
            <pc:docMk/>
            <pc:sldMasterMk cId="1239549721" sldId="2147484047"/>
            <pc:sldLayoutMk cId="0" sldId="2147484060"/>
          </pc:sldLayoutMkLst>
        </pc:sldLayoutChg>
        <pc:sldLayoutChg chg="add">
          <pc:chgData name="Holly Hardison" userId="S::hhardison@t1dexchange.org::43d0da57-f0fe-4343-8618-bb5051cd9fb3" providerId="AD" clId="Web-{CC8E254F-279A-F6D8-DCC4-13D363F7B1E1}" dt="2022-10-25T11:53:25.793" v="54"/>
          <pc:sldLayoutMkLst>
            <pc:docMk/>
            <pc:sldMasterMk cId="1239549721" sldId="2147484047"/>
            <pc:sldLayoutMk cId="1367638422" sldId="2147484061"/>
          </pc:sldLayoutMkLst>
        </pc:sldLayoutChg>
        <pc:sldLayoutChg chg="add">
          <pc:chgData name="Holly Hardison" userId="S::hhardison@t1dexchange.org::43d0da57-f0fe-4343-8618-bb5051cd9fb3" providerId="AD" clId="Web-{CC8E254F-279A-F6D8-DCC4-13D363F7B1E1}" dt="2022-10-25T11:53:25.981" v="55"/>
          <pc:sldLayoutMkLst>
            <pc:docMk/>
            <pc:sldMasterMk cId="1239549721" sldId="2147484047"/>
            <pc:sldLayoutMk cId="1956331671" sldId="2147484062"/>
          </pc:sldLayoutMkLst>
        </pc:sldLayoutChg>
        <pc:sldLayoutChg chg="add">
          <pc:chgData name="Holly Hardison" userId="S::hhardison@t1dexchange.org::43d0da57-f0fe-4343-8618-bb5051cd9fb3" providerId="AD" clId="Web-{CC8E254F-279A-F6D8-DCC4-13D363F7B1E1}" dt="2022-10-25T11:53:25.981" v="55"/>
          <pc:sldLayoutMkLst>
            <pc:docMk/>
            <pc:sldMasterMk cId="1239549721" sldId="2147484047"/>
            <pc:sldLayoutMk cId="3266065022" sldId="2147484063"/>
          </pc:sldLayoutMkLst>
        </pc:sldLayoutChg>
        <pc:sldLayoutChg chg="add">
          <pc:chgData name="Holly Hardison" userId="S::hhardison@t1dexchange.org::43d0da57-f0fe-4343-8618-bb5051cd9fb3" providerId="AD" clId="Web-{CC8E254F-279A-F6D8-DCC4-13D363F7B1E1}" dt="2022-10-25T11:53:25.981" v="55"/>
          <pc:sldLayoutMkLst>
            <pc:docMk/>
            <pc:sldMasterMk cId="1239549721" sldId="2147484047"/>
            <pc:sldLayoutMk cId="0" sldId="2147484064"/>
          </pc:sldLayoutMkLst>
        </pc:sldLayoutChg>
        <pc:sldLayoutChg chg="add">
          <pc:chgData name="Holly Hardison" userId="S::hhardison@t1dexchange.org::43d0da57-f0fe-4343-8618-bb5051cd9fb3" providerId="AD" clId="Web-{CC8E254F-279A-F6D8-DCC4-13D363F7B1E1}" dt="2022-10-25T11:53:25.981" v="55"/>
          <pc:sldLayoutMkLst>
            <pc:docMk/>
            <pc:sldMasterMk cId="1239549721" sldId="2147484047"/>
            <pc:sldLayoutMk cId="0" sldId="2147484065"/>
          </pc:sldLayoutMkLst>
        </pc:sldLayoutChg>
        <pc:sldLayoutChg chg="add">
          <pc:chgData name="Holly Hardison" userId="S::hhardison@t1dexchange.org::43d0da57-f0fe-4343-8618-bb5051cd9fb3" providerId="AD" clId="Web-{CC8E254F-279A-F6D8-DCC4-13D363F7B1E1}" dt="2022-10-25T11:53:25.981" v="55"/>
          <pc:sldLayoutMkLst>
            <pc:docMk/>
            <pc:sldMasterMk cId="1239549721" sldId="2147484047"/>
            <pc:sldLayoutMk cId="2811635036" sldId="2147484066"/>
          </pc:sldLayoutMkLst>
        </pc:sldLayoutChg>
        <pc:sldLayoutChg chg="add">
          <pc:chgData name="Holly Hardison" userId="S::hhardison@t1dexchange.org::43d0da57-f0fe-4343-8618-bb5051cd9fb3" providerId="AD" clId="Web-{CC8E254F-279A-F6D8-DCC4-13D363F7B1E1}" dt="2022-10-25T11:53:25.981" v="55"/>
          <pc:sldLayoutMkLst>
            <pc:docMk/>
            <pc:sldMasterMk cId="1239549721" sldId="2147484047"/>
            <pc:sldLayoutMk cId="0" sldId="2147484067"/>
          </pc:sldLayoutMkLst>
        </pc:sldLayoutChg>
        <pc:sldLayoutChg chg="add">
          <pc:chgData name="Holly Hardison" userId="S::hhardison@t1dexchange.org::43d0da57-f0fe-4343-8618-bb5051cd9fb3" providerId="AD" clId="Web-{CC8E254F-279A-F6D8-DCC4-13D363F7B1E1}" dt="2022-10-25T11:53:26.403" v="56"/>
          <pc:sldLayoutMkLst>
            <pc:docMk/>
            <pc:sldMasterMk cId="1239549721" sldId="2147484047"/>
            <pc:sldLayoutMk cId="1956331671" sldId="2147484068"/>
          </pc:sldLayoutMkLst>
        </pc:sldLayoutChg>
        <pc:sldLayoutChg chg="add">
          <pc:chgData name="Holly Hardison" userId="S::hhardison@t1dexchange.org::43d0da57-f0fe-4343-8618-bb5051cd9fb3" providerId="AD" clId="Web-{CC8E254F-279A-F6D8-DCC4-13D363F7B1E1}" dt="2022-10-25T11:53:26.403" v="56"/>
          <pc:sldLayoutMkLst>
            <pc:docMk/>
            <pc:sldMasterMk cId="1239549721" sldId="2147484047"/>
            <pc:sldLayoutMk cId="3266065022" sldId="2147484069"/>
          </pc:sldLayoutMkLst>
        </pc:sldLayoutChg>
        <pc:sldLayoutChg chg="add">
          <pc:chgData name="Holly Hardison" userId="S::hhardison@t1dexchange.org::43d0da57-f0fe-4343-8618-bb5051cd9fb3" providerId="AD" clId="Web-{CC8E254F-279A-F6D8-DCC4-13D363F7B1E1}" dt="2022-10-25T11:53:26.403" v="56"/>
          <pc:sldLayoutMkLst>
            <pc:docMk/>
            <pc:sldMasterMk cId="1239549721" sldId="2147484047"/>
            <pc:sldLayoutMk cId="0" sldId="2147484070"/>
          </pc:sldLayoutMkLst>
        </pc:sldLayoutChg>
        <pc:sldLayoutChg chg="add">
          <pc:chgData name="Holly Hardison" userId="S::hhardison@t1dexchange.org::43d0da57-f0fe-4343-8618-bb5051cd9fb3" providerId="AD" clId="Web-{CC8E254F-279A-F6D8-DCC4-13D363F7B1E1}" dt="2022-10-25T11:53:26.403" v="56"/>
          <pc:sldLayoutMkLst>
            <pc:docMk/>
            <pc:sldMasterMk cId="1239549721" sldId="2147484047"/>
            <pc:sldLayoutMk cId="0" sldId="2147484071"/>
          </pc:sldLayoutMkLst>
        </pc:sldLayoutChg>
        <pc:sldLayoutChg chg="add">
          <pc:chgData name="Holly Hardison" userId="S::hhardison@t1dexchange.org::43d0da57-f0fe-4343-8618-bb5051cd9fb3" providerId="AD" clId="Web-{CC8E254F-279A-F6D8-DCC4-13D363F7B1E1}" dt="2022-10-25T11:53:26.403" v="56"/>
          <pc:sldLayoutMkLst>
            <pc:docMk/>
            <pc:sldMasterMk cId="1239549721" sldId="2147484047"/>
            <pc:sldLayoutMk cId="2811635036" sldId="2147484072"/>
          </pc:sldLayoutMkLst>
        </pc:sldLayoutChg>
        <pc:sldLayoutChg chg="add">
          <pc:chgData name="Holly Hardison" userId="S::hhardison@t1dexchange.org::43d0da57-f0fe-4343-8618-bb5051cd9fb3" providerId="AD" clId="Web-{CC8E254F-279A-F6D8-DCC4-13D363F7B1E1}" dt="2022-10-25T11:53:26.403" v="56"/>
          <pc:sldLayoutMkLst>
            <pc:docMk/>
            <pc:sldMasterMk cId="1239549721" sldId="2147484047"/>
            <pc:sldLayoutMk cId="0" sldId="2147484073"/>
          </pc:sldLayoutMkLst>
        </pc:sldLayoutChg>
        <pc:sldLayoutChg chg="add">
          <pc:chgData name="Holly Hardison" userId="S::hhardison@t1dexchange.org::43d0da57-f0fe-4343-8618-bb5051cd9fb3" providerId="AD" clId="Web-{CC8E254F-279A-F6D8-DCC4-13D363F7B1E1}" dt="2022-10-25T11:53:26.793" v="57"/>
          <pc:sldLayoutMkLst>
            <pc:docMk/>
            <pc:sldMasterMk cId="1239549721" sldId="2147484047"/>
            <pc:sldLayoutMk cId="1956331671" sldId="2147484074"/>
          </pc:sldLayoutMkLst>
        </pc:sldLayoutChg>
        <pc:sldLayoutChg chg="add">
          <pc:chgData name="Holly Hardison" userId="S::hhardison@t1dexchange.org::43d0da57-f0fe-4343-8618-bb5051cd9fb3" providerId="AD" clId="Web-{CC8E254F-279A-F6D8-DCC4-13D363F7B1E1}" dt="2022-10-25T11:53:26.793" v="57"/>
          <pc:sldLayoutMkLst>
            <pc:docMk/>
            <pc:sldMasterMk cId="1239549721" sldId="2147484047"/>
            <pc:sldLayoutMk cId="3266065022" sldId="2147484075"/>
          </pc:sldLayoutMkLst>
        </pc:sldLayoutChg>
        <pc:sldLayoutChg chg="add">
          <pc:chgData name="Holly Hardison" userId="S::hhardison@t1dexchange.org::43d0da57-f0fe-4343-8618-bb5051cd9fb3" providerId="AD" clId="Web-{CC8E254F-279A-F6D8-DCC4-13D363F7B1E1}" dt="2022-10-25T11:53:26.793" v="57"/>
          <pc:sldLayoutMkLst>
            <pc:docMk/>
            <pc:sldMasterMk cId="1239549721" sldId="2147484047"/>
            <pc:sldLayoutMk cId="0" sldId="2147484076"/>
          </pc:sldLayoutMkLst>
        </pc:sldLayoutChg>
        <pc:sldLayoutChg chg="add">
          <pc:chgData name="Holly Hardison" userId="S::hhardison@t1dexchange.org::43d0da57-f0fe-4343-8618-bb5051cd9fb3" providerId="AD" clId="Web-{CC8E254F-279A-F6D8-DCC4-13D363F7B1E1}" dt="2022-10-25T11:53:26.793" v="57"/>
          <pc:sldLayoutMkLst>
            <pc:docMk/>
            <pc:sldMasterMk cId="1239549721" sldId="2147484047"/>
            <pc:sldLayoutMk cId="0" sldId="2147484077"/>
          </pc:sldLayoutMkLst>
        </pc:sldLayoutChg>
        <pc:sldLayoutChg chg="add">
          <pc:chgData name="Holly Hardison" userId="S::hhardison@t1dexchange.org::43d0da57-f0fe-4343-8618-bb5051cd9fb3" providerId="AD" clId="Web-{CC8E254F-279A-F6D8-DCC4-13D363F7B1E1}" dt="2022-10-25T11:53:26.793" v="57"/>
          <pc:sldLayoutMkLst>
            <pc:docMk/>
            <pc:sldMasterMk cId="1239549721" sldId="2147484047"/>
            <pc:sldLayoutMk cId="2811635036" sldId="2147484078"/>
          </pc:sldLayoutMkLst>
        </pc:sldLayoutChg>
        <pc:sldLayoutChg chg="add">
          <pc:chgData name="Holly Hardison" userId="S::hhardison@t1dexchange.org::43d0da57-f0fe-4343-8618-bb5051cd9fb3" providerId="AD" clId="Web-{CC8E254F-279A-F6D8-DCC4-13D363F7B1E1}" dt="2022-10-25T11:53:26.793" v="57"/>
          <pc:sldLayoutMkLst>
            <pc:docMk/>
            <pc:sldMasterMk cId="1239549721" sldId="2147484047"/>
            <pc:sldLayoutMk cId="0" sldId="2147484079"/>
          </pc:sldLayoutMkLst>
        </pc:sldLayoutChg>
        <pc:sldLayoutChg chg="add">
          <pc:chgData name="Holly Hardison" userId="S::hhardison@t1dexchange.org::43d0da57-f0fe-4343-8618-bb5051cd9fb3" providerId="AD" clId="Web-{CC8E254F-279A-F6D8-DCC4-13D363F7B1E1}" dt="2022-10-25T11:53:26.996" v="58"/>
          <pc:sldLayoutMkLst>
            <pc:docMk/>
            <pc:sldMasterMk cId="1239549721" sldId="2147484047"/>
            <pc:sldLayoutMk cId="1956331671" sldId="2147484080"/>
          </pc:sldLayoutMkLst>
        </pc:sldLayoutChg>
        <pc:sldLayoutChg chg="add">
          <pc:chgData name="Holly Hardison" userId="S::hhardison@t1dexchange.org::43d0da57-f0fe-4343-8618-bb5051cd9fb3" providerId="AD" clId="Web-{CC8E254F-279A-F6D8-DCC4-13D363F7B1E1}" dt="2022-10-25T11:53:26.996" v="58"/>
          <pc:sldLayoutMkLst>
            <pc:docMk/>
            <pc:sldMasterMk cId="1239549721" sldId="2147484047"/>
            <pc:sldLayoutMk cId="3266065022" sldId="2147484081"/>
          </pc:sldLayoutMkLst>
        </pc:sldLayoutChg>
        <pc:sldLayoutChg chg="add">
          <pc:chgData name="Holly Hardison" userId="S::hhardison@t1dexchange.org::43d0da57-f0fe-4343-8618-bb5051cd9fb3" providerId="AD" clId="Web-{CC8E254F-279A-F6D8-DCC4-13D363F7B1E1}" dt="2022-10-25T11:53:26.996" v="58"/>
          <pc:sldLayoutMkLst>
            <pc:docMk/>
            <pc:sldMasterMk cId="1239549721" sldId="2147484047"/>
            <pc:sldLayoutMk cId="0" sldId="2147484082"/>
          </pc:sldLayoutMkLst>
        </pc:sldLayoutChg>
        <pc:sldLayoutChg chg="add">
          <pc:chgData name="Holly Hardison" userId="S::hhardison@t1dexchange.org::43d0da57-f0fe-4343-8618-bb5051cd9fb3" providerId="AD" clId="Web-{CC8E254F-279A-F6D8-DCC4-13D363F7B1E1}" dt="2022-10-25T11:53:26.996" v="58"/>
          <pc:sldLayoutMkLst>
            <pc:docMk/>
            <pc:sldMasterMk cId="1239549721" sldId="2147484047"/>
            <pc:sldLayoutMk cId="0" sldId="2147484083"/>
          </pc:sldLayoutMkLst>
        </pc:sldLayoutChg>
        <pc:sldLayoutChg chg="add">
          <pc:chgData name="Holly Hardison" userId="S::hhardison@t1dexchange.org::43d0da57-f0fe-4343-8618-bb5051cd9fb3" providerId="AD" clId="Web-{CC8E254F-279A-F6D8-DCC4-13D363F7B1E1}" dt="2022-10-25T11:53:26.996" v="58"/>
          <pc:sldLayoutMkLst>
            <pc:docMk/>
            <pc:sldMasterMk cId="1239549721" sldId="2147484047"/>
            <pc:sldLayoutMk cId="2811635036" sldId="2147484084"/>
          </pc:sldLayoutMkLst>
        </pc:sldLayoutChg>
        <pc:sldLayoutChg chg="add">
          <pc:chgData name="Holly Hardison" userId="S::hhardison@t1dexchange.org::43d0da57-f0fe-4343-8618-bb5051cd9fb3" providerId="AD" clId="Web-{CC8E254F-279A-F6D8-DCC4-13D363F7B1E1}" dt="2022-10-25T11:53:26.996" v="58"/>
          <pc:sldLayoutMkLst>
            <pc:docMk/>
            <pc:sldMasterMk cId="1239549721" sldId="2147484047"/>
            <pc:sldLayoutMk cId="0" sldId="2147484085"/>
          </pc:sldLayoutMkLst>
        </pc:sldLayoutChg>
        <pc:sldLayoutChg chg="add">
          <pc:chgData name="Holly Hardison" userId="S::hhardison@t1dexchange.org::43d0da57-f0fe-4343-8618-bb5051cd9fb3" providerId="AD" clId="Web-{CC8E254F-279A-F6D8-DCC4-13D363F7B1E1}" dt="2022-10-25T11:53:27.200" v="59"/>
          <pc:sldLayoutMkLst>
            <pc:docMk/>
            <pc:sldMasterMk cId="1239549721" sldId="2147484047"/>
            <pc:sldLayoutMk cId="1956331671" sldId="2147484086"/>
          </pc:sldLayoutMkLst>
        </pc:sldLayoutChg>
        <pc:sldLayoutChg chg="add">
          <pc:chgData name="Holly Hardison" userId="S::hhardison@t1dexchange.org::43d0da57-f0fe-4343-8618-bb5051cd9fb3" providerId="AD" clId="Web-{CC8E254F-279A-F6D8-DCC4-13D363F7B1E1}" dt="2022-10-25T11:53:27.200" v="59"/>
          <pc:sldLayoutMkLst>
            <pc:docMk/>
            <pc:sldMasterMk cId="1239549721" sldId="2147484047"/>
            <pc:sldLayoutMk cId="3266065022" sldId="2147484087"/>
          </pc:sldLayoutMkLst>
        </pc:sldLayoutChg>
        <pc:sldLayoutChg chg="add">
          <pc:chgData name="Holly Hardison" userId="S::hhardison@t1dexchange.org::43d0da57-f0fe-4343-8618-bb5051cd9fb3" providerId="AD" clId="Web-{CC8E254F-279A-F6D8-DCC4-13D363F7B1E1}" dt="2022-10-25T11:53:27.200" v="59"/>
          <pc:sldLayoutMkLst>
            <pc:docMk/>
            <pc:sldMasterMk cId="1239549721" sldId="2147484047"/>
            <pc:sldLayoutMk cId="0" sldId="2147484088"/>
          </pc:sldLayoutMkLst>
        </pc:sldLayoutChg>
        <pc:sldLayoutChg chg="add">
          <pc:chgData name="Holly Hardison" userId="S::hhardison@t1dexchange.org::43d0da57-f0fe-4343-8618-bb5051cd9fb3" providerId="AD" clId="Web-{CC8E254F-279A-F6D8-DCC4-13D363F7B1E1}" dt="2022-10-25T11:53:27.200" v="59"/>
          <pc:sldLayoutMkLst>
            <pc:docMk/>
            <pc:sldMasterMk cId="1239549721" sldId="2147484047"/>
            <pc:sldLayoutMk cId="0" sldId="2147484089"/>
          </pc:sldLayoutMkLst>
        </pc:sldLayoutChg>
        <pc:sldLayoutChg chg="add">
          <pc:chgData name="Holly Hardison" userId="S::hhardison@t1dexchange.org::43d0da57-f0fe-4343-8618-bb5051cd9fb3" providerId="AD" clId="Web-{CC8E254F-279A-F6D8-DCC4-13D363F7B1E1}" dt="2022-10-25T11:53:27.200" v="59"/>
          <pc:sldLayoutMkLst>
            <pc:docMk/>
            <pc:sldMasterMk cId="1239549721" sldId="2147484047"/>
            <pc:sldLayoutMk cId="2811635036" sldId="2147484090"/>
          </pc:sldLayoutMkLst>
        </pc:sldLayoutChg>
        <pc:sldLayoutChg chg="add">
          <pc:chgData name="Holly Hardison" userId="S::hhardison@t1dexchange.org::43d0da57-f0fe-4343-8618-bb5051cd9fb3" providerId="AD" clId="Web-{CC8E254F-279A-F6D8-DCC4-13D363F7B1E1}" dt="2022-10-25T11:53:27.200" v="59"/>
          <pc:sldLayoutMkLst>
            <pc:docMk/>
            <pc:sldMasterMk cId="1239549721" sldId="2147484047"/>
            <pc:sldLayoutMk cId="0" sldId="2147484091"/>
          </pc:sldLayoutMkLst>
        </pc:sldLayoutChg>
        <pc:sldLayoutChg chg="add">
          <pc:chgData name="Holly Hardison" userId="S::hhardison@t1dexchange.org::43d0da57-f0fe-4343-8618-bb5051cd9fb3" providerId="AD" clId="Web-{CC8E254F-279A-F6D8-DCC4-13D363F7B1E1}" dt="2022-10-25T11:53:27.387" v="60"/>
          <pc:sldLayoutMkLst>
            <pc:docMk/>
            <pc:sldMasterMk cId="1239549721" sldId="2147484047"/>
            <pc:sldLayoutMk cId="1956331671" sldId="2147484092"/>
          </pc:sldLayoutMkLst>
        </pc:sldLayoutChg>
        <pc:sldLayoutChg chg="add">
          <pc:chgData name="Holly Hardison" userId="S::hhardison@t1dexchange.org::43d0da57-f0fe-4343-8618-bb5051cd9fb3" providerId="AD" clId="Web-{CC8E254F-279A-F6D8-DCC4-13D363F7B1E1}" dt="2022-10-25T11:53:27.387" v="60"/>
          <pc:sldLayoutMkLst>
            <pc:docMk/>
            <pc:sldMasterMk cId="1239549721" sldId="2147484047"/>
            <pc:sldLayoutMk cId="3266065022" sldId="2147484093"/>
          </pc:sldLayoutMkLst>
        </pc:sldLayoutChg>
        <pc:sldLayoutChg chg="add">
          <pc:chgData name="Holly Hardison" userId="S::hhardison@t1dexchange.org::43d0da57-f0fe-4343-8618-bb5051cd9fb3" providerId="AD" clId="Web-{CC8E254F-279A-F6D8-DCC4-13D363F7B1E1}" dt="2022-10-25T11:53:27.387" v="60"/>
          <pc:sldLayoutMkLst>
            <pc:docMk/>
            <pc:sldMasterMk cId="1239549721" sldId="2147484047"/>
            <pc:sldLayoutMk cId="0" sldId="2147484094"/>
          </pc:sldLayoutMkLst>
        </pc:sldLayoutChg>
        <pc:sldLayoutChg chg="add">
          <pc:chgData name="Holly Hardison" userId="S::hhardison@t1dexchange.org::43d0da57-f0fe-4343-8618-bb5051cd9fb3" providerId="AD" clId="Web-{CC8E254F-279A-F6D8-DCC4-13D363F7B1E1}" dt="2022-10-25T11:53:27.387" v="60"/>
          <pc:sldLayoutMkLst>
            <pc:docMk/>
            <pc:sldMasterMk cId="1239549721" sldId="2147484047"/>
            <pc:sldLayoutMk cId="0" sldId="2147484095"/>
          </pc:sldLayoutMkLst>
        </pc:sldLayoutChg>
        <pc:sldLayoutChg chg="add">
          <pc:chgData name="Holly Hardison" userId="S::hhardison@t1dexchange.org::43d0da57-f0fe-4343-8618-bb5051cd9fb3" providerId="AD" clId="Web-{CC8E254F-279A-F6D8-DCC4-13D363F7B1E1}" dt="2022-10-25T11:53:27.387" v="60"/>
          <pc:sldLayoutMkLst>
            <pc:docMk/>
            <pc:sldMasterMk cId="1239549721" sldId="2147484047"/>
            <pc:sldLayoutMk cId="2811635036" sldId="2147484096"/>
          </pc:sldLayoutMkLst>
        </pc:sldLayoutChg>
        <pc:sldLayoutChg chg="add">
          <pc:chgData name="Holly Hardison" userId="S::hhardison@t1dexchange.org::43d0da57-f0fe-4343-8618-bb5051cd9fb3" providerId="AD" clId="Web-{CC8E254F-279A-F6D8-DCC4-13D363F7B1E1}" dt="2022-10-25T11:53:27.387" v="60"/>
          <pc:sldLayoutMkLst>
            <pc:docMk/>
            <pc:sldMasterMk cId="1239549721" sldId="2147484047"/>
            <pc:sldLayoutMk cId="0" sldId="2147484097"/>
          </pc:sldLayoutMkLst>
        </pc:sldLayoutChg>
        <pc:sldLayoutChg chg="add">
          <pc:chgData name="Holly Hardison" userId="S::hhardison@t1dexchange.org::43d0da57-f0fe-4343-8618-bb5051cd9fb3" providerId="AD" clId="Web-{CC8E254F-279A-F6D8-DCC4-13D363F7B1E1}" dt="2022-10-25T11:53:27.793" v="61"/>
          <pc:sldLayoutMkLst>
            <pc:docMk/>
            <pc:sldMasterMk cId="1239549721" sldId="2147484047"/>
            <pc:sldLayoutMk cId="1956331671" sldId="2147484098"/>
          </pc:sldLayoutMkLst>
        </pc:sldLayoutChg>
        <pc:sldLayoutChg chg="add">
          <pc:chgData name="Holly Hardison" userId="S::hhardison@t1dexchange.org::43d0da57-f0fe-4343-8618-bb5051cd9fb3" providerId="AD" clId="Web-{CC8E254F-279A-F6D8-DCC4-13D363F7B1E1}" dt="2022-10-25T11:53:27.793" v="61"/>
          <pc:sldLayoutMkLst>
            <pc:docMk/>
            <pc:sldMasterMk cId="1239549721" sldId="2147484047"/>
            <pc:sldLayoutMk cId="3266065022" sldId="2147484099"/>
          </pc:sldLayoutMkLst>
        </pc:sldLayoutChg>
        <pc:sldLayoutChg chg="add">
          <pc:chgData name="Holly Hardison" userId="S::hhardison@t1dexchange.org::43d0da57-f0fe-4343-8618-bb5051cd9fb3" providerId="AD" clId="Web-{CC8E254F-279A-F6D8-DCC4-13D363F7B1E1}" dt="2022-10-25T11:53:27.793" v="61"/>
          <pc:sldLayoutMkLst>
            <pc:docMk/>
            <pc:sldMasterMk cId="1239549721" sldId="2147484047"/>
            <pc:sldLayoutMk cId="0" sldId="2147484100"/>
          </pc:sldLayoutMkLst>
        </pc:sldLayoutChg>
        <pc:sldLayoutChg chg="add">
          <pc:chgData name="Holly Hardison" userId="S::hhardison@t1dexchange.org::43d0da57-f0fe-4343-8618-bb5051cd9fb3" providerId="AD" clId="Web-{CC8E254F-279A-F6D8-DCC4-13D363F7B1E1}" dt="2022-10-25T11:53:27.793" v="61"/>
          <pc:sldLayoutMkLst>
            <pc:docMk/>
            <pc:sldMasterMk cId="1239549721" sldId="2147484047"/>
            <pc:sldLayoutMk cId="0" sldId="2147484101"/>
          </pc:sldLayoutMkLst>
        </pc:sldLayoutChg>
        <pc:sldLayoutChg chg="add">
          <pc:chgData name="Holly Hardison" userId="S::hhardison@t1dexchange.org::43d0da57-f0fe-4343-8618-bb5051cd9fb3" providerId="AD" clId="Web-{CC8E254F-279A-F6D8-DCC4-13D363F7B1E1}" dt="2022-10-25T11:53:27.793" v="61"/>
          <pc:sldLayoutMkLst>
            <pc:docMk/>
            <pc:sldMasterMk cId="1239549721" sldId="2147484047"/>
            <pc:sldLayoutMk cId="2811635036" sldId="2147484102"/>
          </pc:sldLayoutMkLst>
        </pc:sldLayoutChg>
        <pc:sldLayoutChg chg="add">
          <pc:chgData name="Holly Hardison" userId="S::hhardison@t1dexchange.org::43d0da57-f0fe-4343-8618-bb5051cd9fb3" providerId="AD" clId="Web-{CC8E254F-279A-F6D8-DCC4-13D363F7B1E1}" dt="2022-10-25T11:53:27.793" v="61"/>
          <pc:sldLayoutMkLst>
            <pc:docMk/>
            <pc:sldMasterMk cId="1239549721" sldId="2147484047"/>
            <pc:sldLayoutMk cId="0" sldId="2147484103"/>
          </pc:sldLayoutMkLst>
        </pc:sldLayoutChg>
        <pc:sldLayoutChg chg="add">
          <pc:chgData name="Holly Hardison" userId="S::hhardison@t1dexchange.org::43d0da57-f0fe-4343-8618-bb5051cd9fb3" providerId="AD" clId="Web-{CC8E254F-279A-F6D8-DCC4-13D363F7B1E1}" dt="2022-10-25T11:53:27.997" v="62"/>
          <pc:sldLayoutMkLst>
            <pc:docMk/>
            <pc:sldMasterMk cId="1239549721" sldId="2147484047"/>
            <pc:sldLayoutMk cId="1956331671" sldId="2147484104"/>
          </pc:sldLayoutMkLst>
        </pc:sldLayoutChg>
        <pc:sldLayoutChg chg="add">
          <pc:chgData name="Holly Hardison" userId="S::hhardison@t1dexchange.org::43d0da57-f0fe-4343-8618-bb5051cd9fb3" providerId="AD" clId="Web-{CC8E254F-279A-F6D8-DCC4-13D363F7B1E1}" dt="2022-10-25T11:53:27.997" v="62"/>
          <pc:sldLayoutMkLst>
            <pc:docMk/>
            <pc:sldMasterMk cId="1239549721" sldId="2147484047"/>
            <pc:sldLayoutMk cId="3266065022" sldId="2147484105"/>
          </pc:sldLayoutMkLst>
        </pc:sldLayoutChg>
        <pc:sldLayoutChg chg="add">
          <pc:chgData name="Holly Hardison" userId="S::hhardison@t1dexchange.org::43d0da57-f0fe-4343-8618-bb5051cd9fb3" providerId="AD" clId="Web-{CC8E254F-279A-F6D8-DCC4-13D363F7B1E1}" dt="2022-10-25T11:53:27.997" v="62"/>
          <pc:sldLayoutMkLst>
            <pc:docMk/>
            <pc:sldMasterMk cId="1239549721" sldId="2147484047"/>
            <pc:sldLayoutMk cId="0" sldId="2147484106"/>
          </pc:sldLayoutMkLst>
        </pc:sldLayoutChg>
        <pc:sldLayoutChg chg="add">
          <pc:chgData name="Holly Hardison" userId="S::hhardison@t1dexchange.org::43d0da57-f0fe-4343-8618-bb5051cd9fb3" providerId="AD" clId="Web-{CC8E254F-279A-F6D8-DCC4-13D363F7B1E1}" dt="2022-10-25T11:53:27.997" v="62"/>
          <pc:sldLayoutMkLst>
            <pc:docMk/>
            <pc:sldMasterMk cId="1239549721" sldId="2147484047"/>
            <pc:sldLayoutMk cId="0" sldId="2147484107"/>
          </pc:sldLayoutMkLst>
        </pc:sldLayoutChg>
        <pc:sldLayoutChg chg="add">
          <pc:chgData name="Holly Hardison" userId="S::hhardison@t1dexchange.org::43d0da57-f0fe-4343-8618-bb5051cd9fb3" providerId="AD" clId="Web-{CC8E254F-279A-F6D8-DCC4-13D363F7B1E1}" dt="2022-10-25T11:53:27.997" v="62"/>
          <pc:sldLayoutMkLst>
            <pc:docMk/>
            <pc:sldMasterMk cId="1239549721" sldId="2147484047"/>
            <pc:sldLayoutMk cId="2811635036" sldId="2147484108"/>
          </pc:sldLayoutMkLst>
        </pc:sldLayoutChg>
        <pc:sldLayoutChg chg="add">
          <pc:chgData name="Holly Hardison" userId="S::hhardison@t1dexchange.org::43d0da57-f0fe-4343-8618-bb5051cd9fb3" providerId="AD" clId="Web-{CC8E254F-279A-F6D8-DCC4-13D363F7B1E1}" dt="2022-10-25T11:53:27.997" v="62"/>
          <pc:sldLayoutMkLst>
            <pc:docMk/>
            <pc:sldMasterMk cId="1239549721" sldId="2147484047"/>
            <pc:sldLayoutMk cId="0" sldId="2147484109"/>
          </pc:sldLayoutMkLst>
        </pc:sldLayoutChg>
        <pc:sldLayoutChg chg="add">
          <pc:chgData name="Holly Hardison" userId="S::hhardison@t1dexchange.org::43d0da57-f0fe-4343-8618-bb5051cd9fb3" providerId="AD" clId="Web-{CC8E254F-279A-F6D8-DCC4-13D363F7B1E1}" dt="2022-10-25T11:53:28.262" v="63"/>
          <pc:sldLayoutMkLst>
            <pc:docMk/>
            <pc:sldMasterMk cId="1239549721" sldId="2147484047"/>
            <pc:sldLayoutMk cId="1956331671" sldId="2147484110"/>
          </pc:sldLayoutMkLst>
        </pc:sldLayoutChg>
        <pc:sldLayoutChg chg="add">
          <pc:chgData name="Holly Hardison" userId="S::hhardison@t1dexchange.org::43d0da57-f0fe-4343-8618-bb5051cd9fb3" providerId="AD" clId="Web-{CC8E254F-279A-F6D8-DCC4-13D363F7B1E1}" dt="2022-10-25T11:53:28.262" v="63"/>
          <pc:sldLayoutMkLst>
            <pc:docMk/>
            <pc:sldMasterMk cId="1239549721" sldId="2147484047"/>
            <pc:sldLayoutMk cId="3266065022" sldId="2147484111"/>
          </pc:sldLayoutMkLst>
        </pc:sldLayoutChg>
        <pc:sldLayoutChg chg="add">
          <pc:chgData name="Holly Hardison" userId="S::hhardison@t1dexchange.org::43d0da57-f0fe-4343-8618-bb5051cd9fb3" providerId="AD" clId="Web-{CC8E254F-279A-F6D8-DCC4-13D363F7B1E1}" dt="2022-10-25T11:53:28.262" v="63"/>
          <pc:sldLayoutMkLst>
            <pc:docMk/>
            <pc:sldMasterMk cId="1239549721" sldId="2147484047"/>
            <pc:sldLayoutMk cId="0" sldId="2147484112"/>
          </pc:sldLayoutMkLst>
        </pc:sldLayoutChg>
        <pc:sldLayoutChg chg="add">
          <pc:chgData name="Holly Hardison" userId="S::hhardison@t1dexchange.org::43d0da57-f0fe-4343-8618-bb5051cd9fb3" providerId="AD" clId="Web-{CC8E254F-279A-F6D8-DCC4-13D363F7B1E1}" dt="2022-10-25T11:53:28.262" v="63"/>
          <pc:sldLayoutMkLst>
            <pc:docMk/>
            <pc:sldMasterMk cId="1239549721" sldId="2147484047"/>
            <pc:sldLayoutMk cId="0" sldId="2147484113"/>
          </pc:sldLayoutMkLst>
        </pc:sldLayoutChg>
        <pc:sldLayoutChg chg="add">
          <pc:chgData name="Holly Hardison" userId="S::hhardison@t1dexchange.org::43d0da57-f0fe-4343-8618-bb5051cd9fb3" providerId="AD" clId="Web-{CC8E254F-279A-F6D8-DCC4-13D363F7B1E1}" dt="2022-10-25T11:53:28.262" v="63"/>
          <pc:sldLayoutMkLst>
            <pc:docMk/>
            <pc:sldMasterMk cId="1239549721" sldId="2147484047"/>
            <pc:sldLayoutMk cId="2811635036" sldId="2147484114"/>
          </pc:sldLayoutMkLst>
        </pc:sldLayoutChg>
        <pc:sldLayoutChg chg="add">
          <pc:chgData name="Holly Hardison" userId="S::hhardison@t1dexchange.org::43d0da57-f0fe-4343-8618-bb5051cd9fb3" providerId="AD" clId="Web-{CC8E254F-279A-F6D8-DCC4-13D363F7B1E1}" dt="2022-10-25T11:53:28.262" v="63"/>
          <pc:sldLayoutMkLst>
            <pc:docMk/>
            <pc:sldMasterMk cId="1239549721" sldId="2147484047"/>
            <pc:sldLayoutMk cId="0" sldId="2147484115"/>
          </pc:sldLayoutMkLst>
        </pc:sldLayoutChg>
        <pc:sldLayoutChg chg="add">
          <pc:chgData name="Holly Hardison" userId="S::hhardison@t1dexchange.org::43d0da57-f0fe-4343-8618-bb5051cd9fb3" providerId="AD" clId="Web-{CC8E254F-279A-F6D8-DCC4-13D363F7B1E1}" dt="2022-10-25T11:53:28.497" v="64"/>
          <pc:sldLayoutMkLst>
            <pc:docMk/>
            <pc:sldMasterMk cId="1239549721" sldId="2147484047"/>
            <pc:sldLayoutMk cId="1956331671" sldId="2147484116"/>
          </pc:sldLayoutMkLst>
        </pc:sldLayoutChg>
        <pc:sldLayoutChg chg="add">
          <pc:chgData name="Holly Hardison" userId="S::hhardison@t1dexchange.org::43d0da57-f0fe-4343-8618-bb5051cd9fb3" providerId="AD" clId="Web-{CC8E254F-279A-F6D8-DCC4-13D363F7B1E1}" dt="2022-10-25T11:53:28.497" v="64"/>
          <pc:sldLayoutMkLst>
            <pc:docMk/>
            <pc:sldMasterMk cId="1239549721" sldId="2147484047"/>
            <pc:sldLayoutMk cId="3266065022" sldId="2147484117"/>
          </pc:sldLayoutMkLst>
        </pc:sldLayoutChg>
        <pc:sldLayoutChg chg="add">
          <pc:chgData name="Holly Hardison" userId="S::hhardison@t1dexchange.org::43d0da57-f0fe-4343-8618-bb5051cd9fb3" providerId="AD" clId="Web-{CC8E254F-279A-F6D8-DCC4-13D363F7B1E1}" dt="2022-10-25T11:53:28.497" v="64"/>
          <pc:sldLayoutMkLst>
            <pc:docMk/>
            <pc:sldMasterMk cId="1239549721" sldId="2147484047"/>
            <pc:sldLayoutMk cId="0" sldId="2147484118"/>
          </pc:sldLayoutMkLst>
        </pc:sldLayoutChg>
        <pc:sldLayoutChg chg="add">
          <pc:chgData name="Holly Hardison" userId="S::hhardison@t1dexchange.org::43d0da57-f0fe-4343-8618-bb5051cd9fb3" providerId="AD" clId="Web-{CC8E254F-279A-F6D8-DCC4-13D363F7B1E1}" dt="2022-10-25T11:53:28.497" v="64"/>
          <pc:sldLayoutMkLst>
            <pc:docMk/>
            <pc:sldMasterMk cId="1239549721" sldId="2147484047"/>
            <pc:sldLayoutMk cId="0" sldId="2147484119"/>
          </pc:sldLayoutMkLst>
        </pc:sldLayoutChg>
        <pc:sldLayoutChg chg="add">
          <pc:chgData name="Holly Hardison" userId="S::hhardison@t1dexchange.org::43d0da57-f0fe-4343-8618-bb5051cd9fb3" providerId="AD" clId="Web-{CC8E254F-279A-F6D8-DCC4-13D363F7B1E1}" dt="2022-10-25T11:53:28.497" v="64"/>
          <pc:sldLayoutMkLst>
            <pc:docMk/>
            <pc:sldMasterMk cId="1239549721" sldId="2147484047"/>
            <pc:sldLayoutMk cId="2811635036" sldId="2147484120"/>
          </pc:sldLayoutMkLst>
        </pc:sldLayoutChg>
        <pc:sldLayoutChg chg="add">
          <pc:chgData name="Holly Hardison" userId="S::hhardison@t1dexchange.org::43d0da57-f0fe-4343-8618-bb5051cd9fb3" providerId="AD" clId="Web-{CC8E254F-279A-F6D8-DCC4-13D363F7B1E1}" dt="2022-10-25T11:53:28.497" v="64"/>
          <pc:sldLayoutMkLst>
            <pc:docMk/>
            <pc:sldMasterMk cId="1239549721" sldId="2147484047"/>
            <pc:sldLayoutMk cId="0" sldId="2147484121"/>
          </pc:sldLayoutMkLst>
        </pc:sldLayoutChg>
        <pc:sldLayoutChg chg="add">
          <pc:chgData name="Holly Hardison" userId="S::hhardison@t1dexchange.org::43d0da57-f0fe-4343-8618-bb5051cd9fb3" providerId="AD" clId="Web-{CC8E254F-279A-F6D8-DCC4-13D363F7B1E1}" dt="2022-10-25T11:53:28.700" v="65"/>
          <pc:sldLayoutMkLst>
            <pc:docMk/>
            <pc:sldMasterMk cId="1239549721" sldId="2147484047"/>
            <pc:sldLayoutMk cId="1956331671" sldId="2147484122"/>
          </pc:sldLayoutMkLst>
        </pc:sldLayoutChg>
        <pc:sldLayoutChg chg="add">
          <pc:chgData name="Holly Hardison" userId="S::hhardison@t1dexchange.org::43d0da57-f0fe-4343-8618-bb5051cd9fb3" providerId="AD" clId="Web-{CC8E254F-279A-F6D8-DCC4-13D363F7B1E1}" dt="2022-10-25T11:53:28.700" v="65"/>
          <pc:sldLayoutMkLst>
            <pc:docMk/>
            <pc:sldMasterMk cId="1239549721" sldId="2147484047"/>
            <pc:sldLayoutMk cId="3266065022" sldId="2147484123"/>
          </pc:sldLayoutMkLst>
        </pc:sldLayoutChg>
        <pc:sldLayoutChg chg="add">
          <pc:chgData name="Holly Hardison" userId="S::hhardison@t1dexchange.org::43d0da57-f0fe-4343-8618-bb5051cd9fb3" providerId="AD" clId="Web-{CC8E254F-279A-F6D8-DCC4-13D363F7B1E1}" dt="2022-10-25T11:53:28.700" v="65"/>
          <pc:sldLayoutMkLst>
            <pc:docMk/>
            <pc:sldMasterMk cId="1239549721" sldId="2147484047"/>
            <pc:sldLayoutMk cId="0" sldId="2147484124"/>
          </pc:sldLayoutMkLst>
        </pc:sldLayoutChg>
        <pc:sldLayoutChg chg="add">
          <pc:chgData name="Holly Hardison" userId="S::hhardison@t1dexchange.org::43d0da57-f0fe-4343-8618-bb5051cd9fb3" providerId="AD" clId="Web-{CC8E254F-279A-F6D8-DCC4-13D363F7B1E1}" dt="2022-10-25T11:53:28.700" v="65"/>
          <pc:sldLayoutMkLst>
            <pc:docMk/>
            <pc:sldMasterMk cId="1239549721" sldId="2147484047"/>
            <pc:sldLayoutMk cId="0" sldId="2147484125"/>
          </pc:sldLayoutMkLst>
        </pc:sldLayoutChg>
        <pc:sldLayoutChg chg="add">
          <pc:chgData name="Holly Hardison" userId="S::hhardison@t1dexchange.org::43d0da57-f0fe-4343-8618-bb5051cd9fb3" providerId="AD" clId="Web-{CC8E254F-279A-F6D8-DCC4-13D363F7B1E1}" dt="2022-10-25T11:53:28.700" v="65"/>
          <pc:sldLayoutMkLst>
            <pc:docMk/>
            <pc:sldMasterMk cId="1239549721" sldId="2147484047"/>
            <pc:sldLayoutMk cId="2811635036" sldId="2147484126"/>
          </pc:sldLayoutMkLst>
        </pc:sldLayoutChg>
        <pc:sldLayoutChg chg="add">
          <pc:chgData name="Holly Hardison" userId="S::hhardison@t1dexchange.org::43d0da57-f0fe-4343-8618-bb5051cd9fb3" providerId="AD" clId="Web-{CC8E254F-279A-F6D8-DCC4-13D363F7B1E1}" dt="2022-10-25T11:53:28.700" v="65"/>
          <pc:sldLayoutMkLst>
            <pc:docMk/>
            <pc:sldMasterMk cId="1239549721" sldId="2147484047"/>
            <pc:sldLayoutMk cId="0" sldId="2147484127"/>
          </pc:sldLayoutMkLst>
        </pc:sldLayoutChg>
        <pc:sldLayoutChg chg="add">
          <pc:chgData name="Holly Hardison" userId="S::hhardison@t1dexchange.org::43d0da57-f0fe-4343-8618-bb5051cd9fb3" providerId="AD" clId="Web-{CC8E254F-279A-F6D8-DCC4-13D363F7B1E1}" dt="2022-10-25T11:53:29.122" v="66"/>
          <pc:sldLayoutMkLst>
            <pc:docMk/>
            <pc:sldMasterMk cId="1239549721" sldId="2147484047"/>
            <pc:sldLayoutMk cId="1956331671" sldId="2147484128"/>
          </pc:sldLayoutMkLst>
        </pc:sldLayoutChg>
        <pc:sldLayoutChg chg="add">
          <pc:chgData name="Holly Hardison" userId="S::hhardison@t1dexchange.org::43d0da57-f0fe-4343-8618-bb5051cd9fb3" providerId="AD" clId="Web-{CC8E254F-279A-F6D8-DCC4-13D363F7B1E1}" dt="2022-10-25T11:53:29.122" v="66"/>
          <pc:sldLayoutMkLst>
            <pc:docMk/>
            <pc:sldMasterMk cId="1239549721" sldId="2147484047"/>
            <pc:sldLayoutMk cId="3266065022" sldId="2147484129"/>
          </pc:sldLayoutMkLst>
        </pc:sldLayoutChg>
        <pc:sldLayoutChg chg="add">
          <pc:chgData name="Holly Hardison" userId="S::hhardison@t1dexchange.org::43d0da57-f0fe-4343-8618-bb5051cd9fb3" providerId="AD" clId="Web-{CC8E254F-279A-F6D8-DCC4-13D363F7B1E1}" dt="2022-10-25T11:53:29.122" v="66"/>
          <pc:sldLayoutMkLst>
            <pc:docMk/>
            <pc:sldMasterMk cId="1239549721" sldId="2147484047"/>
            <pc:sldLayoutMk cId="0" sldId="2147484130"/>
          </pc:sldLayoutMkLst>
        </pc:sldLayoutChg>
        <pc:sldLayoutChg chg="add">
          <pc:chgData name="Holly Hardison" userId="S::hhardison@t1dexchange.org::43d0da57-f0fe-4343-8618-bb5051cd9fb3" providerId="AD" clId="Web-{CC8E254F-279A-F6D8-DCC4-13D363F7B1E1}" dt="2022-10-25T11:53:29.122" v="66"/>
          <pc:sldLayoutMkLst>
            <pc:docMk/>
            <pc:sldMasterMk cId="1239549721" sldId="2147484047"/>
            <pc:sldLayoutMk cId="0" sldId="2147484131"/>
          </pc:sldLayoutMkLst>
        </pc:sldLayoutChg>
        <pc:sldLayoutChg chg="add">
          <pc:chgData name="Holly Hardison" userId="S::hhardison@t1dexchange.org::43d0da57-f0fe-4343-8618-bb5051cd9fb3" providerId="AD" clId="Web-{CC8E254F-279A-F6D8-DCC4-13D363F7B1E1}" dt="2022-10-25T11:53:29.122" v="66"/>
          <pc:sldLayoutMkLst>
            <pc:docMk/>
            <pc:sldMasterMk cId="1239549721" sldId="2147484047"/>
            <pc:sldLayoutMk cId="2811635036" sldId="2147484132"/>
          </pc:sldLayoutMkLst>
        </pc:sldLayoutChg>
        <pc:sldLayoutChg chg="add">
          <pc:chgData name="Holly Hardison" userId="S::hhardison@t1dexchange.org::43d0da57-f0fe-4343-8618-bb5051cd9fb3" providerId="AD" clId="Web-{CC8E254F-279A-F6D8-DCC4-13D363F7B1E1}" dt="2022-10-25T11:53:29.122" v="66"/>
          <pc:sldLayoutMkLst>
            <pc:docMk/>
            <pc:sldMasterMk cId="1239549721" sldId="2147484047"/>
            <pc:sldLayoutMk cId="0" sldId="2147484133"/>
          </pc:sldLayoutMkLst>
        </pc:sldLayoutChg>
        <pc:sldLayoutChg chg="add">
          <pc:chgData name="Holly Hardison" userId="S::hhardison@t1dexchange.org::43d0da57-f0fe-4343-8618-bb5051cd9fb3" providerId="AD" clId="Web-{CC8E254F-279A-F6D8-DCC4-13D363F7B1E1}" dt="2022-10-25T11:53:29.512" v="67"/>
          <pc:sldLayoutMkLst>
            <pc:docMk/>
            <pc:sldMasterMk cId="1239549721" sldId="2147484047"/>
            <pc:sldLayoutMk cId="1956331671" sldId="2147484134"/>
          </pc:sldLayoutMkLst>
        </pc:sldLayoutChg>
        <pc:sldLayoutChg chg="add">
          <pc:chgData name="Holly Hardison" userId="S::hhardison@t1dexchange.org::43d0da57-f0fe-4343-8618-bb5051cd9fb3" providerId="AD" clId="Web-{CC8E254F-279A-F6D8-DCC4-13D363F7B1E1}" dt="2022-10-25T11:53:29.512" v="67"/>
          <pc:sldLayoutMkLst>
            <pc:docMk/>
            <pc:sldMasterMk cId="1239549721" sldId="2147484047"/>
            <pc:sldLayoutMk cId="3266065022" sldId="2147484135"/>
          </pc:sldLayoutMkLst>
        </pc:sldLayoutChg>
        <pc:sldLayoutChg chg="add">
          <pc:chgData name="Holly Hardison" userId="S::hhardison@t1dexchange.org::43d0da57-f0fe-4343-8618-bb5051cd9fb3" providerId="AD" clId="Web-{CC8E254F-279A-F6D8-DCC4-13D363F7B1E1}" dt="2022-10-25T11:53:29.512" v="67"/>
          <pc:sldLayoutMkLst>
            <pc:docMk/>
            <pc:sldMasterMk cId="1239549721" sldId="2147484047"/>
            <pc:sldLayoutMk cId="0" sldId="2147484136"/>
          </pc:sldLayoutMkLst>
        </pc:sldLayoutChg>
        <pc:sldLayoutChg chg="add">
          <pc:chgData name="Holly Hardison" userId="S::hhardison@t1dexchange.org::43d0da57-f0fe-4343-8618-bb5051cd9fb3" providerId="AD" clId="Web-{CC8E254F-279A-F6D8-DCC4-13D363F7B1E1}" dt="2022-10-25T11:53:29.512" v="67"/>
          <pc:sldLayoutMkLst>
            <pc:docMk/>
            <pc:sldMasterMk cId="1239549721" sldId="2147484047"/>
            <pc:sldLayoutMk cId="0" sldId="2147484137"/>
          </pc:sldLayoutMkLst>
        </pc:sldLayoutChg>
        <pc:sldLayoutChg chg="add">
          <pc:chgData name="Holly Hardison" userId="S::hhardison@t1dexchange.org::43d0da57-f0fe-4343-8618-bb5051cd9fb3" providerId="AD" clId="Web-{CC8E254F-279A-F6D8-DCC4-13D363F7B1E1}" dt="2022-10-25T11:53:29.512" v="67"/>
          <pc:sldLayoutMkLst>
            <pc:docMk/>
            <pc:sldMasterMk cId="1239549721" sldId="2147484047"/>
            <pc:sldLayoutMk cId="2811635036" sldId="2147484138"/>
          </pc:sldLayoutMkLst>
        </pc:sldLayoutChg>
        <pc:sldLayoutChg chg="add">
          <pc:chgData name="Holly Hardison" userId="S::hhardison@t1dexchange.org::43d0da57-f0fe-4343-8618-bb5051cd9fb3" providerId="AD" clId="Web-{CC8E254F-279A-F6D8-DCC4-13D363F7B1E1}" dt="2022-10-25T11:53:29.512" v="67"/>
          <pc:sldLayoutMkLst>
            <pc:docMk/>
            <pc:sldMasterMk cId="1239549721" sldId="2147484047"/>
            <pc:sldLayoutMk cId="0" sldId="2147484139"/>
          </pc:sldLayoutMkLst>
        </pc:sldLayout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deenemohandas\Documents\Mental%20Health%20Screening%20Run%20Charts%209.27.22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ngel\Downloads\FY%2022%20Med%20Errors%20Insulin%20(1)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.xlsx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Worksheet1.xlsx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Microsoft_Excel_Worksheet2.xlsx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Microsoft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400"/>
              <a:t>Run</a:t>
            </a:r>
            <a:r>
              <a:rPr lang="en-US" sz="1400" baseline="0"/>
              <a:t> Chart of </a:t>
            </a:r>
            <a:r>
              <a:rPr lang="en-US" sz="1400"/>
              <a:t>PHQ-2 to PHQ-8 and GAD7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cap="all" spc="120" normalizeH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'Run Charts'!$G$2</c:f>
              <c:strCache>
                <c:ptCount val="1"/>
                <c:pt idx="0">
                  <c:v>PHQ2-8 Completion Rate (%)</c:v>
                </c:pt>
              </c:strCache>
            </c:strRef>
          </c:tx>
          <c:spPr>
            <a:ln w="22225" cap="rnd">
              <a:solidFill>
                <a:srgbClr val="0070C0"/>
              </a:solidFill>
              <a:round/>
            </a:ln>
            <a:effectLst/>
          </c:spPr>
          <c:marker>
            <c:symbol val="diamond"/>
            <c:size val="6"/>
            <c:spPr>
              <a:solidFill>
                <a:srgbClr val="0070C0"/>
              </a:solidFill>
              <a:ln w="9525">
                <a:solidFill>
                  <a:srgbClr val="0070C0"/>
                </a:solidFill>
                <a:round/>
              </a:ln>
              <a:effectLst/>
            </c:spPr>
          </c:marker>
          <c:dLbls>
            <c:dLbl>
              <c:idx val="0"/>
              <c:layout>
                <c:manualLayout>
                  <c:x val="-2.1132469261271658E-2"/>
                  <c:y val="-4.597747173302511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9FD-4A4E-9781-A2218447AAAF}"/>
                </c:ext>
              </c:extLst>
            </c:dLbl>
            <c:dLbl>
              <c:idx val="1"/>
              <c:layout>
                <c:manualLayout>
                  <c:x val="-2.1132469261271644E-2"/>
                  <c:y val="4.346033569057456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9FD-4A4E-9781-A2218447AAAF}"/>
                </c:ext>
              </c:extLst>
            </c:dLbl>
            <c:dLbl>
              <c:idx val="2"/>
              <c:layout>
                <c:manualLayout>
                  <c:x val="-2.1132469261271644E-2"/>
                  <c:y val="-5.10882035858021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9FD-4A4E-9781-A2218447AAAF}"/>
                </c:ext>
              </c:extLst>
            </c:dLbl>
            <c:dLbl>
              <c:idx val="3"/>
              <c:layout>
                <c:manualLayout>
                  <c:x val="-2.11324692612717E-2"/>
                  <c:y val="-5.364356951219070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9FD-4A4E-9781-A2218447AAAF}"/>
                </c:ext>
              </c:extLst>
            </c:dLbl>
            <c:dLbl>
              <c:idx val="4"/>
              <c:layout>
                <c:manualLayout>
                  <c:x val="-2.11324692612717E-2"/>
                  <c:y val="-4.342210580663646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E9FD-4A4E-9781-A2218447AAAF}"/>
                </c:ext>
              </c:extLst>
            </c:dLbl>
            <c:dLbl>
              <c:idx val="5"/>
              <c:layout>
                <c:manualLayout>
                  <c:x val="-3.0483119376878566E-2"/>
                  <c:y val="3.579423791140869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9FD-4A4E-9781-A2218447AAAF}"/>
                </c:ext>
              </c:extLst>
            </c:dLbl>
            <c:dLbl>
              <c:idx val="6"/>
              <c:layout>
                <c:manualLayout>
                  <c:x val="-2.8924677690944079E-2"/>
                  <c:y val="5.879253124890591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E9FD-4A4E-9781-A2218447AAAF}"/>
                </c:ext>
              </c:extLst>
            </c:dLbl>
            <c:dLbl>
              <c:idx val="7"/>
              <c:layout>
                <c:manualLayout>
                  <c:x val="-2.1132469261271644E-2"/>
                  <c:y val="-5.1088203585802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E9FD-4A4E-9781-A2218447AAAF}"/>
                </c:ext>
              </c:extLst>
            </c:dLbl>
            <c:dLbl>
              <c:idx val="8"/>
              <c:layout>
                <c:manualLayout>
                  <c:x val="-2.1132469261271644E-2"/>
                  <c:y val="-4.85328376594136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E9FD-4A4E-9781-A2218447AAAF}"/>
                </c:ext>
              </c:extLst>
            </c:dLbl>
            <c:dLbl>
              <c:idx val="9"/>
              <c:layout>
                <c:manualLayout>
                  <c:x val="-2.4249352633140618E-2"/>
                  <c:y val="3.834960383779744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E9FD-4A4E-9781-A2218447AAAF}"/>
                </c:ext>
              </c:extLst>
            </c:dLbl>
            <c:dLbl>
              <c:idx val="10"/>
              <c:layout>
                <c:manualLayout>
                  <c:x val="-3.2041561062812939E-2"/>
                  <c:y val="4.090496976418600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E9FD-4A4E-9781-A2218447AAA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'Run Charts'!$F$3:$F$13</c:f>
              <c:strCache>
                <c:ptCount val="11"/>
                <c:pt idx="0">
                  <c:v>Cycle 2</c:v>
                </c:pt>
                <c:pt idx="1">
                  <c:v>Cycle 3</c:v>
                </c:pt>
                <c:pt idx="2">
                  <c:v>Cycle 4</c:v>
                </c:pt>
                <c:pt idx="3">
                  <c:v>Cycle 5</c:v>
                </c:pt>
                <c:pt idx="4">
                  <c:v>Cycle 6</c:v>
                </c:pt>
                <c:pt idx="5">
                  <c:v>Cycle 7</c:v>
                </c:pt>
                <c:pt idx="6">
                  <c:v>Cycle 8</c:v>
                </c:pt>
                <c:pt idx="7">
                  <c:v>Cycle 9</c:v>
                </c:pt>
                <c:pt idx="8">
                  <c:v>Cycle 10</c:v>
                </c:pt>
                <c:pt idx="9">
                  <c:v>Cycle 11</c:v>
                </c:pt>
                <c:pt idx="10">
                  <c:v>Cycle 12</c:v>
                </c:pt>
              </c:strCache>
            </c:strRef>
          </c:cat>
          <c:val>
            <c:numRef>
              <c:f>'Run Charts'!$G$3:$G$13</c:f>
              <c:numCache>
                <c:formatCode>0</c:formatCode>
                <c:ptCount val="11"/>
                <c:pt idx="0">
                  <c:v>61.111111111111114</c:v>
                </c:pt>
                <c:pt idx="1">
                  <c:v>39.130434782608695</c:v>
                </c:pt>
                <c:pt idx="2">
                  <c:v>64.86486486486487</c:v>
                </c:pt>
                <c:pt idx="3">
                  <c:v>55.555555555555557</c:v>
                </c:pt>
                <c:pt idx="4">
                  <c:v>70.588235294117652</c:v>
                </c:pt>
                <c:pt idx="5">
                  <c:v>33.333333333333329</c:v>
                </c:pt>
                <c:pt idx="6">
                  <c:v>36.363636363636367</c:v>
                </c:pt>
                <c:pt idx="7" formatCode="General">
                  <c:v>60</c:v>
                </c:pt>
                <c:pt idx="8" formatCode="General">
                  <c:v>61</c:v>
                </c:pt>
                <c:pt idx="9" formatCode="General">
                  <c:v>44</c:v>
                </c:pt>
                <c:pt idx="10" formatCode="General">
                  <c:v>38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B-E9FD-4A4E-9781-A2218447AAAF}"/>
            </c:ext>
          </c:extLst>
        </c:ser>
        <c:ser>
          <c:idx val="1"/>
          <c:order val="1"/>
          <c:tx>
            <c:strRef>
              <c:f>'Run Charts'!$H$2</c:f>
              <c:strCache>
                <c:ptCount val="1"/>
                <c:pt idx="0">
                  <c:v>Goal</c:v>
                </c:pt>
              </c:strCache>
            </c:strRef>
          </c:tx>
          <c:spPr>
            <a:ln w="22225" cap="rnd">
              <a:solidFill>
                <a:srgbClr val="FF9300"/>
              </a:solidFill>
              <a:round/>
            </a:ln>
            <a:effectLst/>
          </c:spPr>
          <c:marker>
            <c:symbol val="square"/>
            <c:size val="6"/>
            <c:spPr>
              <a:solidFill>
                <a:srgbClr val="FF9300"/>
              </a:solidFill>
              <a:ln w="9525">
                <a:solidFill>
                  <a:srgbClr val="FF9300"/>
                </a:solidFill>
                <a:round/>
              </a:ln>
              <a:effectLst/>
            </c:spPr>
          </c:marker>
          <c:dLbls>
            <c:dLbl>
              <c:idx val="0"/>
              <c:layout>
                <c:manualLayout>
                  <c:x val="-3.9833769492485495E-2"/>
                  <c:y val="3.323887198502032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E9FD-4A4E-9781-A2218447AAAF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E9FD-4A4E-9781-A2218447AAAF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E9FD-4A4E-9781-A2218447AAAF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E9FD-4A4E-9781-A2218447AAAF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E9FD-4A4E-9781-A2218447AAAF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E9FD-4A4E-9781-A2218447AAAF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E9FD-4A4E-9781-A2218447AAAF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E9FD-4A4E-9781-A2218447AAAF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E9FD-4A4E-9781-A2218447AAAF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E9FD-4A4E-9781-A2218447AAAF}"/>
                </c:ext>
              </c:extLst>
            </c:dLbl>
            <c:dLbl>
              <c:idx val="10"/>
              <c:layout>
                <c:manualLayout>
                  <c:x val="-3.9896107159921729E-3"/>
                  <c:y val="3.834960383779744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E9FD-4A4E-9781-A2218447AAA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'Run Charts'!$F$3:$F$13</c:f>
              <c:strCache>
                <c:ptCount val="11"/>
                <c:pt idx="0">
                  <c:v>Cycle 2</c:v>
                </c:pt>
                <c:pt idx="1">
                  <c:v>Cycle 3</c:v>
                </c:pt>
                <c:pt idx="2">
                  <c:v>Cycle 4</c:v>
                </c:pt>
                <c:pt idx="3">
                  <c:v>Cycle 5</c:v>
                </c:pt>
                <c:pt idx="4">
                  <c:v>Cycle 6</c:v>
                </c:pt>
                <c:pt idx="5">
                  <c:v>Cycle 7</c:v>
                </c:pt>
                <c:pt idx="6">
                  <c:v>Cycle 8</c:v>
                </c:pt>
                <c:pt idx="7">
                  <c:v>Cycle 9</c:v>
                </c:pt>
                <c:pt idx="8">
                  <c:v>Cycle 10</c:v>
                </c:pt>
                <c:pt idx="9">
                  <c:v>Cycle 11</c:v>
                </c:pt>
                <c:pt idx="10">
                  <c:v>Cycle 12</c:v>
                </c:pt>
              </c:strCache>
            </c:strRef>
          </c:cat>
          <c:val>
            <c:numRef>
              <c:f>'Run Charts'!$H$3:$H$13</c:f>
              <c:numCache>
                <c:formatCode>General</c:formatCode>
                <c:ptCount val="11"/>
                <c:pt idx="0">
                  <c:v>50</c:v>
                </c:pt>
                <c:pt idx="1">
                  <c:v>50</c:v>
                </c:pt>
                <c:pt idx="2">
                  <c:v>50</c:v>
                </c:pt>
                <c:pt idx="3">
                  <c:v>50</c:v>
                </c:pt>
                <c:pt idx="4">
                  <c:v>50</c:v>
                </c:pt>
                <c:pt idx="5">
                  <c:v>50</c:v>
                </c:pt>
                <c:pt idx="6">
                  <c:v>50</c:v>
                </c:pt>
                <c:pt idx="7">
                  <c:v>50</c:v>
                </c:pt>
                <c:pt idx="8">
                  <c:v>50</c:v>
                </c:pt>
                <c:pt idx="9">
                  <c:v>50</c:v>
                </c:pt>
                <c:pt idx="10">
                  <c:v>50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7-E9FD-4A4E-9781-A2218447AAAF}"/>
            </c:ext>
          </c:extLst>
        </c:ser>
        <c:ser>
          <c:idx val="2"/>
          <c:order val="2"/>
          <c:tx>
            <c:strRef>
              <c:f>'Run Charts'!$I$2</c:f>
              <c:strCache>
                <c:ptCount val="1"/>
                <c:pt idx="0">
                  <c:v>Post QI Median</c:v>
                </c:pt>
              </c:strCache>
            </c:strRef>
          </c:tx>
          <c:spPr>
            <a:ln w="22225" cap="rnd">
              <a:solidFill>
                <a:srgbClr val="929292"/>
              </a:solidFill>
              <a:round/>
            </a:ln>
            <a:effectLst/>
          </c:spPr>
          <c:marker>
            <c:symbol val="triangle"/>
            <c:size val="6"/>
            <c:spPr>
              <a:solidFill>
                <a:srgbClr val="929292"/>
              </a:solidFill>
              <a:ln w="9525">
                <a:solidFill>
                  <a:srgbClr val="929292"/>
                </a:solidFill>
                <a:round/>
              </a:ln>
              <a:effectLst/>
            </c:spPr>
          </c:marker>
          <c:dLbls>
            <c:dLbl>
              <c:idx val="0"/>
              <c:layout>
                <c:manualLayout>
                  <c:x val="-4.6067536236223443E-2"/>
                  <c:y val="-1.27577146899737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E9FD-4A4E-9781-A2218447AAAF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E9FD-4A4E-9781-A2218447AAAF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E9FD-4A4E-9781-A2218447AAAF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E9FD-4A4E-9781-A2218447AAAF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C-E9FD-4A4E-9781-A2218447AAAF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D-E9FD-4A4E-9781-A2218447AAAF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E-E9FD-4A4E-9781-A2218447AAAF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F-E9FD-4A4E-9781-A2218447AAAF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0-E9FD-4A4E-9781-A2218447AAAF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1-E9FD-4A4E-9781-A2218447AAAF}"/>
                </c:ext>
              </c:extLst>
            </c:dLbl>
            <c:dLbl>
              <c:idx val="10"/>
              <c:layout>
                <c:manualLayout>
                  <c:x val="-1.1781819145664608E-2"/>
                  <c:y val="-5.108820358580214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2-E9FD-4A4E-9781-A2218447AAA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'Run Charts'!$F$3:$F$13</c:f>
              <c:strCache>
                <c:ptCount val="11"/>
                <c:pt idx="0">
                  <c:v>Cycle 2</c:v>
                </c:pt>
                <c:pt idx="1">
                  <c:v>Cycle 3</c:v>
                </c:pt>
                <c:pt idx="2">
                  <c:v>Cycle 4</c:v>
                </c:pt>
                <c:pt idx="3">
                  <c:v>Cycle 5</c:v>
                </c:pt>
                <c:pt idx="4">
                  <c:v>Cycle 6</c:v>
                </c:pt>
                <c:pt idx="5">
                  <c:v>Cycle 7</c:v>
                </c:pt>
                <c:pt idx="6">
                  <c:v>Cycle 8</c:v>
                </c:pt>
                <c:pt idx="7">
                  <c:v>Cycle 9</c:v>
                </c:pt>
                <c:pt idx="8">
                  <c:v>Cycle 10</c:v>
                </c:pt>
                <c:pt idx="9">
                  <c:v>Cycle 11</c:v>
                </c:pt>
                <c:pt idx="10">
                  <c:v>Cycle 12</c:v>
                </c:pt>
              </c:strCache>
            </c:strRef>
          </c:cat>
          <c:val>
            <c:numRef>
              <c:f>'Run Charts'!$I$3:$I$13</c:f>
              <c:numCache>
                <c:formatCode>0</c:formatCode>
                <c:ptCount val="11"/>
                <c:pt idx="0">
                  <c:v>55.555555555555557</c:v>
                </c:pt>
                <c:pt idx="1">
                  <c:v>55.555555555555557</c:v>
                </c:pt>
                <c:pt idx="2">
                  <c:v>55.555555555555557</c:v>
                </c:pt>
                <c:pt idx="3">
                  <c:v>55.555555555555557</c:v>
                </c:pt>
                <c:pt idx="4">
                  <c:v>55.555555555555557</c:v>
                </c:pt>
                <c:pt idx="5">
                  <c:v>55.555555555555557</c:v>
                </c:pt>
                <c:pt idx="6">
                  <c:v>55.555555555555557</c:v>
                </c:pt>
                <c:pt idx="7">
                  <c:v>55.555555555555557</c:v>
                </c:pt>
                <c:pt idx="8">
                  <c:v>55.555555555555557</c:v>
                </c:pt>
                <c:pt idx="9">
                  <c:v>55.555555555555557</c:v>
                </c:pt>
                <c:pt idx="10">
                  <c:v>55.555555555555557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23-E9FD-4A4E-9781-A2218447AAAF}"/>
            </c:ext>
          </c:extLst>
        </c:ser>
        <c:ser>
          <c:idx val="3"/>
          <c:order val="3"/>
          <c:tx>
            <c:strRef>
              <c:f>'Run Charts'!$J$2</c:f>
              <c:strCache>
                <c:ptCount val="1"/>
                <c:pt idx="0">
                  <c:v>GAD7 Completion Rate (%)</c:v>
                </c:pt>
              </c:strCache>
            </c:strRef>
          </c:tx>
          <c:spPr>
            <a:ln w="22225" cap="rnd">
              <a:solidFill>
                <a:srgbClr val="00B050"/>
              </a:solidFill>
              <a:round/>
            </a:ln>
            <a:effectLst/>
          </c:spPr>
          <c:marker>
            <c:symbol val="x"/>
            <c:size val="6"/>
            <c:spPr>
              <a:solidFill>
                <a:srgbClr val="00B050"/>
              </a:solidFill>
              <a:ln w="9525">
                <a:solidFill>
                  <a:srgbClr val="00B050"/>
                </a:solidFill>
                <a:round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'Run Charts'!$F$3:$F$13</c:f>
              <c:strCache>
                <c:ptCount val="11"/>
                <c:pt idx="0">
                  <c:v>Cycle 2</c:v>
                </c:pt>
                <c:pt idx="1">
                  <c:v>Cycle 3</c:v>
                </c:pt>
                <c:pt idx="2">
                  <c:v>Cycle 4</c:v>
                </c:pt>
                <c:pt idx="3">
                  <c:v>Cycle 5</c:v>
                </c:pt>
                <c:pt idx="4">
                  <c:v>Cycle 6</c:v>
                </c:pt>
                <c:pt idx="5">
                  <c:v>Cycle 7</c:v>
                </c:pt>
                <c:pt idx="6">
                  <c:v>Cycle 8</c:v>
                </c:pt>
                <c:pt idx="7">
                  <c:v>Cycle 9</c:v>
                </c:pt>
                <c:pt idx="8">
                  <c:v>Cycle 10</c:v>
                </c:pt>
                <c:pt idx="9">
                  <c:v>Cycle 11</c:v>
                </c:pt>
                <c:pt idx="10">
                  <c:v>Cycle 12</c:v>
                </c:pt>
              </c:strCache>
            </c:strRef>
          </c:cat>
          <c:val>
            <c:numRef>
              <c:f>'Run Charts'!$J$3:$J$13</c:f>
              <c:numCache>
                <c:formatCode>0</c:formatCode>
                <c:ptCount val="11"/>
                <c:pt idx="0">
                  <c:v>61.111111111111114</c:v>
                </c:pt>
                <c:pt idx="1">
                  <c:v>45.833333333333329</c:v>
                </c:pt>
                <c:pt idx="2">
                  <c:v>62.5</c:v>
                </c:pt>
                <c:pt idx="3">
                  <c:v>55.555555555555557</c:v>
                </c:pt>
                <c:pt idx="4">
                  <c:v>57.142857142857139</c:v>
                </c:pt>
                <c:pt idx="5">
                  <c:v>42.857142857142854</c:v>
                </c:pt>
                <c:pt idx="6">
                  <c:v>38.70967741935484</c:v>
                </c:pt>
                <c:pt idx="7">
                  <c:v>55.000000000000007</c:v>
                </c:pt>
                <c:pt idx="8" formatCode="General">
                  <c:v>62</c:v>
                </c:pt>
                <c:pt idx="9" formatCode="General">
                  <c:v>45</c:v>
                </c:pt>
                <c:pt idx="10" formatCode="General">
                  <c:v>56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24-E9FD-4A4E-9781-A2218447AAAF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250692352"/>
        <c:axId val="250734256"/>
      </c:lineChart>
      <c:catAx>
        <c:axId val="25069235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50734256"/>
        <c:crosses val="autoZero"/>
        <c:auto val="1"/>
        <c:lblAlgn val="ctr"/>
        <c:lblOffset val="100"/>
        <c:noMultiLvlLbl val="0"/>
      </c:catAx>
      <c:valAx>
        <c:axId val="250734256"/>
        <c:scaling>
          <c:orientation val="minMax"/>
          <c:max val="100"/>
        </c:scaling>
        <c:delete val="0"/>
        <c:axPos val="l"/>
        <c:numFmt formatCode="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506923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1695400520592234"/>
          <c:y val="0.11849374554265682"/>
          <c:w val="0.74078219747775875"/>
          <c:h val="0.1314493373451400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30827487"/>
        <c:axId val="130825823"/>
      </c:barChart>
      <c:catAx>
        <c:axId val="13082748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0825823"/>
        <c:crosses val="autoZero"/>
        <c:auto val="1"/>
        <c:lblAlgn val="ctr"/>
        <c:lblOffset val="100"/>
        <c:noMultiLvlLbl val="0"/>
      </c:catAx>
      <c:valAx>
        <c:axId val="13082582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082748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1800" b="0" i="0" u="none" strike="noStrike" baseline="0">
                <a:effectLst/>
              </a:rPr>
              <a:t>Online Diabetes Questionaire Implementation </a:t>
            </a:r>
            <a:r>
              <a:rPr lang="en-US" sz="1800" b="1" i="0" u="none" strike="noStrike" baseline="0"/>
              <a:t> </a:t>
            </a:r>
            <a:endParaRPr lang="en-US" sz="1400"/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9.9675632826144375E-2"/>
          <c:y val="9.2738270191668096E-2"/>
          <c:w val="0.81824823087673781"/>
          <c:h val="0.71888845917835908"/>
        </c:manualLayout>
      </c:layout>
      <c:lineChart>
        <c:grouping val="standard"/>
        <c:varyColors val="0"/>
        <c:ser>
          <c:idx val="0"/>
          <c:order val="0"/>
          <c:tx>
            <c:strRef>
              <c:f>'RunChart (Rate)'!$D$2</c:f>
              <c:strCache>
                <c:ptCount val="1"/>
                <c:pt idx="0">
                  <c:v>Completion Rate</c:v>
                </c:pt>
              </c:strCache>
            </c:strRef>
          </c:tx>
          <c:spPr>
            <a:ln w="38100"/>
          </c:spPr>
          <c:marker>
            <c:symbol val="diamond"/>
            <c:size val="10"/>
          </c:marker>
          <c:cat>
            <c:strRef>
              <c:f>'RunChart (Rate)'!$A$3:$A$7</c:f>
              <c:strCache>
                <c:ptCount val="2"/>
                <c:pt idx="0">
                  <c:v>Baseline</c:v>
                </c:pt>
                <c:pt idx="1">
                  <c:v>1</c:v>
                </c:pt>
              </c:strCache>
            </c:strRef>
          </c:cat>
          <c:val>
            <c:numRef>
              <c:f>'RunChart (Rate)'!$D$3:$D$7</c:f>
              <c:numCache>
                <c:formatCode>0%</c:formatCode>
                <c:ptCount val="2"/>
                <c:pt idx="0">
                  <c:v>0.375</c:v>
                </c:pt>
                <c:pt idx="1">
                  <c:v>0.54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205-44E3-9C2D-4C4224145B08}"/>
            </c:ext>
          </c:extLst>
        </c:ser>
        <c:ser>
          <c:idx val="1"/>
          <c:order val="1"/>
          <c:tx>
            <c:strRef>
              <c:f>'RunChart (Rate)'!$E$2</c:f>
              <c:strCache>
                <c:ptCount val="1"/>
              </c:strCache>
            </c:strRef>
          </c:tx>
          <c:spPr>
            <a:ln w="38100"/>
          </c:spPr>
          <c:marker>
            <c:symbol val="none"/>
          </c:marker>
          <c:cat>
            <c:strRef>
              <c:f>'RunChart (Rate)'!$A$3:$A$7</c:f>
              <c:strCache>
                <c:ptCount val="2"/>
                <c:pt idx="0">
                  <c:v>Baseline</c:v>
                </c:pt>
                <c:pt idx="1">
                  <c:v>1</c:v>
                </c:pt>
              </c:strCache>
            </c:strRef>
          </c:cat>
          <c:val>
            <c:numRef>
              <c:f>'RunChart (Rate)'!$E$3:$E$7</c:f>
              <c:numCache>
                <c:formatCode>General</c:formatCode>
                <c:ptCount val="2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205-44E3-9C2D-4C4224145B08}"/>
            </c:ext>
          </c:extLst>
        </c:ser>
        <c:ser>
          <c:idx val="2"/>
          <c:order val="2"/>
          <c:tx>
            <c:strRef>
              <c:f>'RunChart (Rate)'!$F$2</c:f>
              <c:strCache>
                <c:ptCount val="1"/>
                <c:pt idx="0">
                  <c:v>Goal</c:v>
                </c:pt>
              </c:strCache>
            </c:strRef>
          </c:tx>
          <c:spPr>
            <a:ln w="38100">
              <a:solidFill>
                <a:srgbClr val="00B050"/>
              </a:solidFill>
            </a:ln>
          </c:spPr>
          <c:marker>
            <c:symbol val="star"/>
            <c:size val="7"/>
            <c:spPr>
              <a:noFill/>
              <a:ln>
                <a:solidFill>
                  <a:srgbClr val="00B050"/>
                </a:solidFill>
              </a:ln>
            </c:spPr>
          </c:marker>
          <c:cat>
            <c:strRef>
              <c:f>'RunChart (Rate)'!$A$3:$A$7</c:f>
              <c:strCache>
                <c:ptCount val="2"/>
                <c:pt idx="0">
                  <c:v>Baseline</c:v>
                </c:pt>
                <c:pt idx="1">
                  <c:v>1</c:v>
                </c:pt>
              </c:strCache>
            </c:strRef>
          </c:cat>
          <c:val>
            <c:numRef>
              <c:f>'RunChart (Rate)'!$F$3:$F$7</c:f>
              <c:numCache>
                <c:formatCode>0%</c:formatCode>
                <c:ptCount val="2"/>
                <c:pt idx="0">
                  <c:v>0.41</c:v>
                </c:pt>
                <c:pt idx="1">
                  <c:v>0.41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B205-44E3-9C2D-4C4224145B0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7683328"/>
        <c:axId val="137685632"/>
      </c:lineChart>
      <c:catAx>
        <c:axId val="13768332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sz="1200" dirty="0"/>
                  <a:t>PDSA Cycle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137685632"/>
        <c:crosses val="autoZero"/>
        <c:auto val="0"/>
        <c:lblAlgn val="ctr"/>
        <c:lblOffset val="100"/>
        <c:noMultiLvlLbl val="1"/>
      </c:catAx>
      <c:valAx>
        <c:axId val="137685632"/>
        <c:scaling>
          <c:orientation val="minMax"/>
        </c:scaling>
        <c:delete val="0"/>
        <c:axPos val="l"/>
        <c:majorGridlines>
          <c:spPr>
            <a:ln>
              <a:noFill/>
            </a:ln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/>
                  <a:t>Completion Rate</a:t>
                </a:r>
              </a:p>
            </c:rich>
          </c:tx>
          <c:overlay val="0"/>
        </c:title>
        <c:numFmt formatCode="0%" sourceLinked="1"/>
        <c:majorTickMark val="out"/>
        <c:minorTickMark val="none"/>
        <c:tickLblPos val="nextTo"/>
        <c:crossAx val="137683328"/>
        <c:crosses val="autoZero"/>
        <c:crossBetween val="between"/>
      </c:valAx>
      <c:spPr>
        <a:ln>
          <a:solidFill>
            <a:schemeClr val="tx1"/>
          </a:solidFill>
        </a:ln>
      </c:spPr>
    </c:plotArea>
    <c:plotVisOnly val="1"/>
    <c:dispBlanksAs val="gap"/>
    <c:showDLblsOverMax val="0"/>
  </c:chart>
  <c:txPr>
    <a:bodyPr/>
    <a:lstStyle/>
    <a:p>
      <a:pPr>
        <a:defRPr>
          <a:latin typeface="Arial" pitchFamily="34" charset="0"/>
          <a:cs typeface="Arial" pitchFamily="34" charset="0"/>
        </a:defRPr>
      </a:pPr>
      <a:endParaRPr lang="en-US"/>
    </a:p>
  </c:txPr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1800" b="0" i="0" u="none" strike="noStrike" baseline="0">
                <a:effectLst/>
              </a:rPr>
              <a:t>Online Diabetes Questionaire Implementation </a:t>
            </a:r>
            <a:r>
              <a:rPr lang="en-US" sz="1800" b="1" i="0" u="none" strike="noStrike" baseline="0"/>
              <a:t> </a:t>
            </a:r>
            <a:endParaRPr lang="en-US" sz="1400"/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9.9675632826144375E-2"/>
          <c:y val="9.2738270191668096E-2"/>
          <c:w val="0.81824823087673781"/>
          <c:h val="0.71888845917835908"/>
        </c:manualLayout>
      </c:layout>
      <c:lineChart>
        <c:grouping val="standard"/>
        <c:varyColors val="0"/>
        <c:ser>
          <c:idx val="0"/>
          <c:order val="0"/>
          <c:tx>
            <c:strRef>
              <c:f>'RunChart (Rate)'!$D$2</c:f>
              <c:strCache>
                <c:ptCount val="1"/>
                <c:pt idx="0">
                  <c:v>Completion Rate</c:v>
                </c:pt>
              </c:strCache>
            </c:strRef>
          </c:tx>
          <c:spPr>
            <a:ln w="38100"/>
          </c:spPr>
          <c:marker>
            <c:symbol val="diamond"/>
            <c:size val="10"/>
          </c:marker>
          <c:cat>
            <c:strRef>
              <c:f>'RunChart (Rate)'!$A$3:$A$7</c:f>
              <c:strCache>
                <c:ptCount val="3"/>
                <c:pt idx="0">
                  <c:v>Baseline</c:v>
                </c:pt>
                <c:pt idx="1">
                  <c:v>1</c:v>
                </c:pt>
                <c:pt idx="2">
                  <c:v>2</c:v>
                </c:pt>
              </c:strCache>
            </c:strRef>
          </c:cat>
          <c:val>
            <c:numRef>
              <c:f>'RunChart (Rate)'!$D$3:$D$7</c:f>
              <c:numCache>
                <c:formatCode>0%</c:formatCode>
                <c:ptCount val="3"/>
                <c:pt idx="0">
                  <c:v>0.375</c:v>
                </c:pt>
                <c:pt idx="1">
                  <c:v>0.54</c:v>
                </c:pt>
                <c:pt idx="2">
                  <c:v>0.372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205-44E3-9C2D-4C4224145B08}"/>
            </c:ext>
          </c:extLst>
        </c:ser>
        <c:ser>
          <c:idx val="1"/>
          <c:order val="1"/>
          <c:tx>
            <c:strRef>
              <c:f>'RunChart (Rate)'!$E$2</c:f>
              <c:strCache>
                <c:ptCount val="1"/>
              </c:strCache>
            </c:strRef>
          </c:tx>
          <c:spPr>
            <a:ln w="38100"/>
          </c:spPr>
          <c:marker>
            <c:symbol val="none"/>
          </c:marker>
          <c:cat>
            <c:strRef>
              <c:f>'RunChart (Rate)'!$A$3:$A$7</c:f>
              <c:strCache>
                <c:ptCount val="3"/>
                <c:pt idx="0">
                  <c:v>Baseline</c:v>
                </c:pt>
                <c:pt idx="1">
                  <c:v>1</c:v>
                </c:pt>
                <c:pt idx="2">
                  <c:v>2</c:v>
                </c:pt>
              </c:strCache>
            </c:strRef>
          </c:cat>
          <c:val>
            <c:numRef>
              <c:f>'RunChart (Rate)'!$E$3:$E$7</c:f>
              <c:numCache>
                <c:formatCode>General</c:formatCode>
                <c:ptCount val="3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205-44E3-9C2D-4C4224145B08}"/>
            </c:ext>
          </c:extLst>
        </c:ser>
        <c:ser>
          <c:idx val="2"/>
          <c:order val="2"/>
          <c:tx>
            <c:strRef>
              <c:f>'RunChart (Rate)'!$F$2</c:f>
              <c:strCache>
                <c:ptCount val="1"/>
                <c:pt idx="0">
                  <c:v>Goal</c:v>
                </c:pt>
              </c:strCache>
            </c:strRef>
          </c:tx>
          <c:spPr>
            <a:ln w="38100">
              <a:solidFill>
                <a:srgbClr val="00B050"/>
              </a:solidFill>
            </a:ln>
          </c:spPr>
          <c:marker>
            <c:symbol val="star"/>
            <c:size val="7"/>
            <c:spPr>
              <a:noFill/>
              <a:ln>
                <a:solidFill>
                  <a:srgbClr val="00B050"/>
                </a:solidFill>
              </a:ln>
            </c:spPr>
          </c:marker>
          <c:cat>
            <c:strRef>
              <c:f>'RunChart (Rate)'!$A$3:$A$7</c:f>
              <c:strCache>
                <c:ptCount val="3"/>
                <c:pt idx="0">
                  <c:v>Baseline</c:v>
                </c:pt>
                <c:pt idx="1">
                  <c:v>1</c:v>
                </c:pt>
                <c:pt idx="2">
                  <c:v>2</c:v>
                </c:pt>
              </c:strCache>
            </c:strRef>
          </c:cat>
          <c:val>
            <c:numRef>
              <c:f>'RunChart (Rate)'!$F$3:$F$7</c:f>
              <c:numCache>
                <c:formatCode>0%</c:formatCode>
                <c:ptCount val="3"/>
                <c:pt idx="0">
                  <c:v>0.41</c:v>
                </c:pt>
                <c:pt idx="1">
                  <c:v>0.41</c:v>
                </c:pt>
                <c:pt idx="2">
                  <c:v>0.41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B205-44E3-9C2D-4C4224145B0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7683328"/>
        <c:axId val="137685632"/>
      </c:lineChart>
      <c:catAx>
        <c:axId val="13768332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sz="1200" dirty="0"/>
                  <a:t>PDSA Cycle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137685632"/>
        <c:crosses val="autoZero"/>
        <c:auto val="0"/>
        <c:lblAlgn val="ctr"/>
        <c:lblOffset val="100"/>
        <c:noMultiLvlLbl val="1"/>
      </c:catAx>
      <c:valAx>
        <c:axId val="137685632"/>
        <c:scaling>
          <c:orientation val="minMax"/>
        </c:scaling>
        <c:delete val="0"/>
        <c:axPos val="l"/>
        <c:majorGridlines>
          <c:spPr>
            <a:ln>
              <a:noFill/>
            </a:ln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/>
                  <a:t>Completion Rate</a:t>
                </a:r>
              </a:p>
            </c:rich>
          </c:tx>
          <c:overlay val="0"/>
        </c:title>
        <c:numFmt formatCode="0%" sourceLinked="1"/>
        <c:majorTickMark val="out"/>
        <c:minorTickMark val="none"/>
        <c:tickLblPos val="nextTo"/>
        <c:crossAx val="137683328"/>
        <c:crosses val="autoZero"/>
        <c:crossBetween val="between"/>
      </c:valAx>
      <c:spPr>
        <a:ln>
          <a:solidFill>
            <a:schemeClr val="tx1"/>
          </a:solidFill>
        </a:ln>
      </c:spPr>
    </c:plotArea>
    <c:plotVisOnly val="1"/>
    <c:dispBlanksAs val="gap"/>
    <c:showDLblsOverMax val="0"/>
  </c:chart>
  <c:txPr>
    <a:bodyPr/>
    <a:lstStyle/>
    <a:p>
      <a:pPr>
        <a:defRPr>
          <a:latin typeface="Arial" pitchFamily="34" charset="0"/>
          <a:cs typeface="Arial" pitchFamily="34" charset="0"/>
        </a:defRPr>
      </a:pPr>
      <a:endParaRPr lang="en-US"/>
    </a:p>
  </c:txPr>
  <c:externalData r:id="rId1">
    <c:autoUpdate val="0"/>
  </c:externalData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1800" b="0" i="0" u="none" strike="noStrike" baseline="0">
                <a:effectLst/>
              </a:rPr>
              <a:t>Online Diabetes Questionaire Implementation </a:t>
            </a:r>
            <a:r>
              <a:rPr lang="en-US" sz="1800" b="1" i="0" u="none" strike="noStrike" baseline="0"/>
              <a:t> </a:t>
            </a:r>
            <a:endParaRPr lang="en-US" sz="1400"/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9.9675632826144375E-2"/>
          <c:y val="9.2738270191668096E-2"/>
          <c:w val="0.81824823087673781"/>
          <c:h val="0.71888845917835908"/>
        </c:manualLayout>
      </c:layout>
      <c:lineChart>
        <c:grouping val="standard"/>
        <c:varyColors val="0"/>
        <c:ser>
          <c:idx val="0"/>
          <c:order val="0"/>
          <c:tx>
            <c:strRef>
              <c:f>'RunChart (Rate)'!$D$2</c:f>
              <c:strCache>
                <c:ptCount val="1"/>
                <c:pt idx="0">
                  <c:v>Completion Rate</c:v>
                </c:pt>
              </c:strCache>
            </c:strRef>
          </c:tx>
          <c:spPr>
            <a:ln w="38100"/>
          </c:spPr>
          <c:marker>
            <c:symbol val="diamond"/>
            <c:size val="10"/>
          </c:marker>
          <c:cat>
            <c:strRef>
              <c:f>'RunChart (Rate)'!$A$3:$A$7</c:f>
              <c:strCache>
                <c:ptCount val="4"/>
                <c:pt idx="0">
                  <c:v>Baseline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</c:strCache>
            </c:strRef>
          </c:cat>
          <c:val>
            <c:numRef>
              <c:f>'RunChart (Rate)'!$D$3:$D$7</c:f>
              <c:numCache>
                <c:formatCode>0%</c:formatCode>
                <c:ptCount val="4"/>
                <c:pt idx="0">
                  <c:v>0.375</c:v>
                </c:pt>
                <c:pt idx="1">
                  <c:v>0.54</c:v>
                </c:pt>
                <c:pt idx="2">
                  <c:v>0.372</c:v>
                </c:pt>
                <c:pt idx="3">
                  <c:v>0.45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B77-4A55-B639-6E70E27373E2}"/>
            </c:ext>
          </c:extLst>
        </c:ser>
        <c:ser>
          <c:idx val="1"/>
          <c:order val="1"/>
          <c:tx>
            <c:strRef>
              <c:f>'RunChart (Rate)'!$E$2</c:f>
              <c:strCache>
                <c:ptCount val="1"/>
              </c:strCache>
            </c:strRef>
          </c:tx>
          <c:spPr>
            <a:ln w="38100"/>
          </c:spPr>
          <c:marker>
            <c:symbol val="none"/>
          </c:marker>
          <c:cat>
            <c:strRef>
              <c:f>'RunChart (Rate)'!$A$3:$A$7</c:f>
              <c:strCache>
                <c:ptCount val="4"/>
                <c:pt idx="0">
                  <c:v>Baseline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</c:strCache>
            </c:strRef>
          </c:cat>
          <c:val>
            <c:numRef>
              <c:f>'RunChart (Rate)'!$E$3:$E$7</c:f>
              <c:numCache>
                <c:formatCode>General</c:formatCode>
                <c:ptCount val="4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1B77-4A55-B639-6E70E27373E2}"/>
            </c:ext>
          </c:extLst>
        </c:ser>
        <c:ser>
          <c:idx val="2"/>
          <c:order val="2"/>
          <c:tx>
            <c:strRef>
              <c:f>'RunChart (Rate)'!$F$2</c:f>
              <c:strCache>
                <c:ptCount val="1"/>
                <c:pt idx="0">
                  <c:v>Goal</c:v>
                </c:pt>
              </c:strCache>
            </c:strRef>
          </c:tx>
          <c:spPr>
            <a:ln w="38100">
              <a:solidFill>
                <a:srgbClr val="00B050"/>
              </a:solidFill>
            </a:ln>
          </c:spPr>
          <c:marker>
            <c:symbol val="star"/>
            <c:size val="7"/>
            <c:spPr>
              <a:noFill/>
              <a:ln>
                <a:solidFill>
                  <a:srgbClr val="00B050"/>
                </a:solidFill>
              </a:ln>
            </c:spPr>
          </c:marker>
          <c:cat>
            <c:strRef>
              <c:f>'RunChart (Rate)'!$A$3:$A$7</c:f>
              <c:strCache>
                <c:ptCount val="4"/>
                <c:pt idx="0">
                  <c:v>Baseline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</c:strCache>
            </c:strRef>
          </c:cat>
          <c:val>
            <c:numRef>
              <c:f>'RunChart (Rate)'!$F$3:$F$7</c:f>
              <c:numCache>
                <c:formatCode>0%</c:formatCode>
                <c:ptCount val="4"/>
                <c:pt idx="0">
                  <c:v>0.41</c:v>
                </c:pt>
                <c:pt idx="1">
                  <c:v>0.41</c:v>
                </c:pt>
                <c:pt idx="2">
                  <c:v>0.41</c:v>
                </c:pt>
                <c:pt idx="3">
                  <c:v>0.41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1B77-4A55-B639-6E70E27373E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7683328"/>
        <c:axId val="137685632"/>
      </c:lineChart>
      <c:catAx>
        <c:axId val="13768332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sz="1200" dirty="0"/>
                  <a:t>PDSA Cycle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137685632"/>
        <c:crosses val="autoZero"/>
        <c:auto val="0"/>
        <c:lblAlgn val="ctr"/>
        <c:lblOffset val="100"/>
        <c:noMultiLvlLbl val="1"/>
      </c:catAx>
      <c:valAx>
        <c:axId val="137685632"/>
        <c:scaling>
          <c:orientation val="minMax"/>
        </c:scaling>
        <c:delete val="0"/>
        <c:axPos val="l"/>
        <c:majorGridlines>
          <c:spPr>
            <a:ln>
              <a:noFill/>
            </a:ln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/>
                  <a:t>Completion Rate</a:t>
                </a:r>
              </a:p>
            </c:rich>
          </c:tx>
          <c:overlay val="0"/>
        </c:title>
        <c:numFmt formatCode="0%" sourceLinked="1"/>
        <c:majorTickMark val="out"/>
        <c:minorTickMark val="none"/>
        <c:tickLblPos val="nextTo"/>
        <c:crossAx val="137683328"/>
        <c:crosses val="autoZero"/>
        <c:crossBetween val="between"/>
      </c:valAx>
      <c:spPr>
        <a:ln>
          <a:solidFill>
            <a:schemeClr val="tx1"/>
          </a:solidFill>
        </a:ln>
      </c:spPr>
    </c:plotArea>
    <c:plotVisOnly val="1"/>
    <c:dispBlanksAs val="gap"/>
    <c:showDLblsOverMax val="0"/>
  </c:chart>
  <c:txPr>
    <a:bodyPr/>
    <a:lstStyle/>
    <a:p>
      <a:pPr>
        <a:defRPr>
          <a:latin typeface="Arial" pitchFamily="34" charset="0"/>
          <a:cs typeface="Arial" pitchFamily="34" charset="0"/>
        </a:defRPr>
      </a:pPr>
      <a:endParaRPr lang="en-US"/>
    </a:p>
  </c:txPr>
  <c:externalData r:id="rId1">
    <c:autoUpdate val="0"/>
  </c:externalData>
  <c:userShapes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1800" b="0" i="0" u="none" strike="noStrike" baseline="0">
                <a:effectLst/>
              </a:rPr>
              <a:t>Online Diabetes Questionaire Implementation </a:t>
            </a:r>
            <a:r>
              <a:rPr lang="en-US" sz="1800" b="1" i="0" u="none" strike="noStrike" baseline="0"/>
              <a:t> </a:t>
            </a:r>
            <a:endParaRPr lang="en-US" sz="1400"/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9.9675632826144375E-2"/>
          <c:y val="9.2738270191668096E-2"/>
          <c:w val="0.81824823087673781"/>
          <c:h val="0.71888845917835908"/>
        </c:manualLayout>
      </c:layout>
      <c:lineChart>
        <c:grouping val="standard"/>
        <c:varyColors val="0"/>
        <c:ser>
          <c:idx val="0"/>
          <c:order val="0"/>
          <c:tx>
            <c:strRef>
              <c:f>'RunChart (Rate)'!$D$2</c:f>
              <c:strCache>
                <c:ptCount val="1"/>
                <c:pt idx="0">
                  <c:v>Completion Rate</c:v>
                </c:pt>
              </c:strCache>
            </c:strRef>
          </c:tx>
          <c:spPr>
            <a:ln w="38100"/>
          </c:spPr>
          <c:marker>
            <c:symbol val="diamond"/>
            <c:size val="10"/>
          </c:marker>
          <c:cat>
            <c:strRef>
              <c:f>'RunChart (Rate)'!$A$3:$A$7</c:f>
              <c:strCache>
                <c:ptCount val="5"/>
                <c:pt idx="0">
                  <c:v>Baseline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</c:strCache>
            </c:strRef>
          </c:cat>
          <c:val>
            <c:numRef>
              <c:f>'RunChart (Rate)'!$D$3:$D$7</c:f>
              <c:numCache>
                <c:formatCode>0%</c:formatCode>
                <c:ptCount val="5"/>
                <c:pt idx="0">
                  <c:v>0.375</c:v>
                </c:pt>
                <c:pt idx="1">
                  <c:v>0.54</c:v>
                </c:pt>
                <c:pt idx="2">
                  <c:v>0.372</c:v>
                </c:pt>
                <c:pt idx="3">
                  <c:v>0.45</c:v>
                </c:pt>
                <c:pt idx="4">
                  <c:v>0.57999999999999996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98D-46E6-9AF5-41E10888F9C3}"/>
            </c:ext>
          </c:extLst>
        </c:ser>
        <c:ser>
          <c:idx val="1"/>
          <c:order val="1"/>
          <c:tx>
            <c:strRef>
              <c:f>'RunChart (Rate)'!$E$2</c:f>
              <c:strCache>
                <c:ptCount val="1"/>
              </c:strCache>
            </c:strRef>
          </c:tx>
          <c:spPr>
            <a:ln w="38100"/>
          </c:spPr>
          <c:marker>
            <c:symbol val="none"/>
          </c:marker>
          <c:cat>
            <c:strRef>
              <c:f>'RunChart (Rate)'!$A$3:$A$7</c:f>
              <c:strCache>
                <c:ptCount val="5"/>
                <c:pt idx="0">
                  <c:v>Baseline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</c:strCache>
            </c:strRef>
          </c:cat>
          <c:val>
            <c:numRef>
              <c:f>'RunChart (Rate)'!$E$3:$E$7</c:f>
              <c:numCache>
                <c:formatCode>General</c:formatCode>
                <c:ptCount val="5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C98D-46E6-9AF5-41E10888F9C3}"/>
            </c:ext>
          </c:extLst>
        </c:ser>
        <c:ser>
          <c:idx val="2"/>
          <c:order val="2"/>
          <c:tx>
            <c:strRef>
              <c:f>'RunChart (Rate)'!$F$2</c:f>
              <c:strCache>
                <c:ptCount val="1"/>
                <c:pt idx="0">
                  <c:v>Goal</c:v>
                </c:pt>
              </c:strCache>
            </c:strRef>
          </c:tx>
          <c:spPr>
            <a:ln w="38100">
              <a:solidFill>
                <a:srgbClr val="00B050"/>
              </a:solidFill>
            </a:ln>
          </c:spPr>
          <c:marker>
            <c:symbol val="star"/>
            <c:size val="7"/>
            <c:spPr>
              <a:noFill/>
              <a:ln>
                <a:solidFill>
                  <a:srgbClr val="00B050"/>
                </a:solidFill>
              </a:ln>
            </c:spPr>
          </c:marker>
          <c:cat>
            <c:strRef>
              <c:f>'RunChart (Rate)'!$A$3:$A$7</c:f>
              <c:strCache>
                <c:ptCount val="5"/>
                <c:pt idx="0">
                  <c:v>Baseline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</c:strCache>
            </c:strRef>
          </c:cat>
          <c:val>
            <c:numRef>
              <c:f>'RunChart (Rate)'!$F$3:$F$7</c:f>
              <c:numCache>
                <c:formatCode>0%</c:formatCode>
                <c:ptCount val="5"/>
                <c:pt idx="0">
                  <c:v>0.41</c:v>
                </c:pt>
                <c:pt idx="1">
                  <c:v>0.41</c:v>
                </c:pt>
                <c:pt idx="2">
                  <c:v>0.41</c:v>
                </c:pt>
                <c:pt idx="3">
                  <c:v>0.41</c:v>
                </c:pt>
                <c:pt idx="4">
                  <c:v>0.41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C98D-46E6-9AF5-41E10888F9C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7683328"/>
        <c:axId val="137685632"/>
      </c:lineChart>
      <c:catAx>
        <c:axId val="13768332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sz="1200" dirty="0"/>
                  <a:t>PDSA Cycle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137685632"/>
        <c:crosses val="autoZero"/>
        <c:auto val="0"/>
        <c:lblAlgn val="ctr"/>
        <c:lblOffset val="100"/>
        <c:noMultiLvlLbl val="1"/>
      </c:catAx>
      <c:valAx>
        <c:axId val="137685632"/>
        <c:scaling>
          <c:orientation val="minMax"/>
        </c:scaling>
        <c:delete val="0"/>
        <c:axPos val="l"/>
        <c:majorGridlines>
          <c:spPr>
            <a:ln>
              <a:noFill/>
            </a:ln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/>
                  <a:t>Completion Rate</a:t>
                </a:r>
              </a:p>
            </c:rich>
          </c:tx>
          <c:overlay val="0"/>
        </c:title>
        <c:numFmt formatCode="0%" sourceLinked="1"/>
        <c:majorTickMark val="out"/>
        <c:minorTickMark val="none"/>
        <c:tickLblPos val="nextTo"/>
        <c:crossAx val="137683328"/>
        <c:crosses val="autoZero"/>
        <c:crossBetween val="between"/>
      </c:valAx>
      <c:spPr>
        <a:ln>
          <a:solidFill>
            <a:schemeClr val="tx1"/>
          </a:solidFill>
        </a:ln>
      </c:spPr>
    </c:plotArea>
    <c:plotVisOnly val="1"/>
    <c:dispBlanksAs val="gap"/>
    <c:showDLblsOverMax val="0"/>
  </c:chart>
  <c:txPr>
    <a:bodyPr/>
    <a:lstStyle/>
    <a:p>
      <a:pPr>
        <a:defRPr>
          <a:latin typeface="Arial" pitchFamily="34" charset="0"/>
          <a:cs typeface="Arial" pitchFamily="34" charset="0"/>
        </a:defRPr>
      </a:pPr>
      <a:endParaRPr lang="en-US"/>
    </a:p>
  </c:txPr>
  <c:externalData r:id="rId1">
    <c:autoUpdate val="0"/>
  </c:externalData>
  <c:userShapes r:id="rId2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3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800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900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8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0.21199</cdr:x>
      <cdr:y>0.38819</cdr:y>
    </cdr:from>
    <cdr:to>
      <cdr:x>0.40791</cdr:x>
      <cdr:y>0.5451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1273419" y="1781134"/>
          <a:ext cx="1176879" cy="71998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n-US" sz="1800" b="1" dirty="0">
              <a:latin typeface="Arial" panose="020B0604020202020204" pitchFamily="34" charset="0"/>
              <a:cs typeface="Arial" panose="020B0604020202020204" pitchFamily="34" charset="0"/>
            </a:rPr>
            <a:t>Baseline</a:t>
          </a:r>
        </a:p>
        <a:p xmlns:a="http://schemas.openxmlformats.org/drawingml/2006/main">
          <a:pPr algn="ctr"/>
          <a:r>
            <a:rPr lang="en-US" sz="1800" b="1" dirty="0">
              <a:latin typeface="Arial" panose="020B0604020202020204" pitchFamily="34" charset="0"/>
              <a:cs typeface="Arial" panose="020B0604020202020204" pitchFamily="34" charset="0"/>
            </a:rPr>
            <a:t>38%</a:t>
          </a:r>
          <a:endParaRPr lang="en-US" sz="1600" b="1" dirty="0"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0.73266</cdr:x>
      <cdr:y>0.1129</cdr:y>
    </cdr:from>
    <cdr:to>
      <cdr:x>0.90572</cdr:x>
      <cdr:y>0.28118</cdr:y>
    </cdr:to>
    <cdr:sp macro="" textlink="">
      <cdr:nvSpPr>
        <cdr:cNvPr id="10" name="TextBox 9"/>
        <cdr:cNvSpPr txBox="1"/>
      </cdr:nvSpPr>
      <cdr:spPr>
        <a:xfrm xmlns:a="http://schemas.openxmlformats.org/drawingml/2006/main">
          <a:off x="4401054" y="518015"/>
          <a:ext cx="1039580" cy="77214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n-US" sz="1800" b="1" dirty="0">
              <a:latin typeface="Arial" panose="020B0604020202020204" pitchFamily="34" charset="0"/>
              <a:cs typeface="Arial" panose="020B0604020202020204" pitchFamily="34" charset="0"/>
            </a:rPr>
            <a:t>PDSA 1</a:t>
          </a:r>
        </a:p>
        <a:p xmlns:a="http://schemas.openxmlformats.org/drawingml/2006/main">
          <a:pPr algn="ctr"/>
          <a:r>
            <a:rPr lang="en-US" sz="1800" b="1" dirty="0">
              <a:latin typeface="Arial" panose="020B0604020202020204" pitchFamily="34" charset="0"/>
              <a:cs typeface="Arial" panose="020B0604020202020204" pitchFamily="34" charset="0"/>
            </a:rPr>
            <a:t>54%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0.14822</cdr:x>
      <cdr:y>0.38819</cdr:y>
    </cdr:from>
    <cdr:to>
      <cdr:x>0.32901</cdr:x>
      <cdr:y>0.54993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890360" y="1698991"/>
          <a:ext cx="1085987" cy="7079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n-US" sz="1800" b="1" dirty="0"/>
            <a:t>Baseline</a:t>
          </a:r>
        </a:p>
        <a:p xmlns:a="http://schemas.openxmlformats.org/drawingml/2006/main">
          <a:pPr algn="ctr"/>
          <a:r>
            <a:rPr lang="en-US" sz="1800" b="1" dirty="0"/>
            <a:t>38%</a:t>
          </a:r>
          <a:endParaRPr lang="en-US" sz="1600" b="1" dirty="0"/>
        </a:p>
      </cdr:txBody>
    </cdr:sp>
  </cdr:relSizeAnchor>
  <cdr:relSizeAnchor xmlns:cdr="http://schemas.openxmlformats.org/drawingml/2006/chartDrawing">
    <cdr:from>
      <cdr:x>0.44261</cdr:x>
      <cdr:y>0.08167</cdr:y>
    </cdr:from>
    <cdr:to>
      <cdr:x>0.59287</cdr:x>
      <cdr:y>0.18719</cdr:y>
    </cdr:to>
    <cdr:sp macro="" textlink="">
      <cdr:nvSpPr>
        <cdr:cNvPr id="10" name="TextBox 9"/>
        <cdr:cNvSpPr txBox="1"/>
      </cdr:nvSpPr>
      <cdr:spPr>
        <a:xfrm xmlns:a="http://schemas.openxmlformats.org/drawingml/2006/main">
          <a:off x="2658752" y="357430"/>
          <a:ext cx="902611" cy="46184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800" b="1" dirty="0"/>
            <a:t>PDSA 1</a:t>
          </a: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0.14822</cdr:x>
      <cdr:y>0.38819</cdr:y>
    </cdr:from>
    <cdr:to>
      <cdr:x>0.32901</cdr:x>
      <cdr:y>0.54993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890360" y="1698991"/>
          <a:ext cx="1085987" cy="7079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n-US" sz="1800" b="1" dirty="0"/>
            <a:t>Baseline</a:t>
          </a:r>
        </a:p>
        <a:p xmlns:a="http://schemas.openxmlformats.org/drawingml/2006/main">
          <a:pPr algn="ctr"/>
          <a:r>
            <a:rPr lang="en-US" sz="1800" b="1" dirty="0"/>
            <a:t>37%</a:t>
          </a:r>
          <a:endParaRPr lang="en-US" sz="1600" b="1" dirty="0"/>
        </a:p>
      </cdr:txBody>
    </cdr:sp>
  </cdr:relSizeAnchor>
  <cdr:relSizeAnchor xmlns:cdr="http://schemas.openxmlformats.org/drawingml/2006/chartDrawing">
    <cdr:from>
      <cdr:x>0.33723</cdr:x>
      <cdr:y>0.08022</cdr:y>
    </cdr:from>
    <cdr:to>
      <cdr:x>0.48749</cdr:x>
      <cdr:y>0.18574</cdr:y>
    </cdr:to>
    <cdr:sp macro="" textlink="">
      <cdr:nvSpPr>
        <cdr:cNvPr id="10" name="TextBox 9"/>
        <cdr:cNvSpPr txBox="1"/>
      </cdr:nvSpPr>
      <cdr:spPr>
        <a:xfrm xmlns:a="http://schemas.openxmlformats.org/drawingml/2006/main">
          <a:off x="2025706" y="351088"/>
          <a:ext cx="902610" cy="46183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800" b="1" dirty="0"/>
            <a:t>PDSA 1</a:t>
          </a:r>
        </a:p>
      </cdr:txBody>
    </cdr:sp>
  </cdr:relSizeAnchor>
  <cdr:relSizeAnchor xmlns:cdr="http://schemas.openxmlformats.org/drawingml/2006/chartDrawing">
    <cdr:from>
      <cdr:x>0.54195</cdr:x>
      <cdr:y>0.37812</cdr:y>
    </cdr:from>
    <cdr:to>
      <cdr:x>0.69221</cdr:x>
      <cdr:y>0.52817</cdr:y>
    </cdr:to>
    <cdr:sp macro="" textlink="">
      <cdr:nvSpPr>
        <cdr:cNvPr id="4" name="TextBox 1"/>
        <cdr:cNvSpPr txBox="1"/>
      </cdr:nvSpPr>
      <cdr:spPr>
        <a:xfrm xmlns:a="http://schemas.openxmlformats.org/drawingml/2006/main">
          <a:off x="3255479" y="1654926"/>
          <a:ext cx="902611" cy="65675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800" b="1" dirty="0"/>
            <a:t>PDSA 2</a:t>
          </a:r>
        </a:p>
        <a:p xmlns:a="http://schemas.openxmlformats.org/drawingml/2006/main">
          <a:pPr algn="ctr"/>
          <a:r>
            <a:rPr lang="en-US" sz="1800" b="1" dirty="0"/>
            <a:t>37.2%</a:t>
          </a: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0.09302</cdr:x>
      <cdr:y>0.43491</cdr:y>
    </cdr:from>
    <cdr:to>
      <cdr:x>0.27381</cdr:x>
      <cdr:y>0.59665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558760" y="1903485"/>
          <a:ext cx="1086003" cy="70789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n-US" sz="1800" b="1" dirty="0"/>
            <a:t>Baseline</a:t>
          </a:r>
        </a:p>
        <a:p xmlns:a="http://schemas.openxmlformats.org/drawingml/2006/main">
          <a:pPr algn="ctr"/>
          <a:r>
            <a:rPr lang="en-US" sz="1800" b="1" dirty="0"/>
            <a:t>37%</a:t>
          </a:r>
          <a:endParaRPr lang="en-US" sz="1600" b="1" dirty="0"/>
        </a:p>
      </cdr:txBody>
    </cdr:sp>
  </cdr:relSizeAnchor>
  <cdr:relSizeAnchor xmlns:cdr="http://schemas.openxmlformats.org/drawingml/2006/chartDrawing">
    <cdr:from>
      <cdr:x>0.26287</cdr:x>
      <cdr:y>0.12933</cdr:y>
    </cdr:from>
    <cdr:to>
      <cdr:x>0.41313</cdr:x>
      <cdr:y>0.25388</cdr:y>
    </cdr:to>
    <cdr:sp macro="" textlink="">
      <cdr:nvSpPr>
        <cdr:cNvPr id="10" name="TextBox 9"/>
        <cdr:cNvSpPr txBox="1"/>
      </cdr:nvSpPr>
      <cdr:spPr>
        <a:xfrm xmlns:a="http://schemas.openxmlformats.org/drawingml/2006/main">
          <a:off x="1579047" y="566064"/>
          <a:ext cx="902610" cy="54512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n-US" sz="1400" b="1" dirty="0"/>
            <a:t>PDSA 1</a:t>
          </a:r>
        </a:p>
        <a:p xmlns:a="http://schemas.openxmlformats.org/drawingml/2006/main">
          <a:pPr algn="ctr"/>
          <a:r>
            <a:rPr lang="en-US" sz="1400" b="1" dirty="0"/>
            <a:t>54%</a:t>
          </a:r>
        </a:p>
      </cdr:txBody>
    </cdr:sp>
  </cdr:relSizeAnchor>
  <cdr:relSizeAnchor xmlns:cdr="http://schemas.openxmlformats.org/drawingml/2006/chartDrawing">
    <cdr:from>
      <cdr:x>0.43824</cdr:x>
      <cdr:y>0.4466</cdr:y>
    </cdr:from>
    <cdr:to>
      <cdr:x>0.5885</cdr:x>
      <cdr:y>0.59665</cdr:y>
    </cdr:to>
    <cdr:sp macro="" textlink="">
      <cdr:nvSpPr>
        <cdr:cNvPr id="4" name="TextBox 1"/>
        <cdr:cNvSpPr txBox="1"/>
      </cdr:nvSpPr>
      <cdr:spPr>
        <a:xfrm xmlns:a="http://schemas.openxmlformats.org/drawingml/2006/main">
          <a:off x="2632488" y="1954649"/>
          <a:ext cx="902610" cy="65673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400" b="1" dirty="0"/>
            <a:t>PDSA 2</a:t>
          </a:r>
        </a:p>
        <a:p xmlns:a="http://schemas.openxmlformats.org/drawingml/2006/main">
          <a:pPr algn="ctr"/>
          <a:r>
            <a:rPr lang="en-US" sz="1400" b="1" dirty="0"/>
            <a:t>37.2%</a:t>
          </a:r>
        </a:p>
      </cdr:txBody>
    </cdr:sp>
  </cdr:relSizeAnchor>
  <cdr:relSizeAnchor xmlns:cdr="http://schemas.openxmlformats.org/drawingml/2006/chartDrawing">
    <cdr:from>
      <cdr:x>0.60551</cdr:x>
      <cdr:y>0.38558</cdr:y>
    </cdr:from>
    <cdr:to>
      <cdr:x>0.75577</cdr:x>
      <cdr:y>0.53564</cdr:y>
    </cdr:to>
    <cdr:sp macro="" textlink="">
      <cdr:nvSpPr>
        <cdr:cNvPr id="6" name="TextBox 1"/>
        <cdr:cNvSpPr txBox="1"/>
      </cdr:nvSpPr>
      <cdr:spPr>
        <a:xfrm xmlns:a="http://schemas.openxmlformats.org/drawingml/2006/main">
          <a:off x="3637315" y="1687583"/>
          <a:ext cx="902611" cy="65675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400" b="1" dirty="0"/>
            <a:t>PDSA 3</a:t>
          </a:r>
        </a:p>
        <a:p xmlns:a="http://schemas.openxmlformats.org/drawingml/2006/main">
          <a:pPr algn="ctr"/>
          <a:r>
            <a:rPr lang="en-US" sz="1400" b="1" dirty="0"/>
            <a:t>45%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32EE98-25E8-40B7-A5CC-DFF5DB67BFA5}" type="datetimeFigureOut">
              <a:t>10/25/2022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2D5B9E-31E8-4111-9260-107E82F592C2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42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g9c3ffc8280_0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" name="Google Shape;41;g9c3ffc8280_0_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13ebb9e4336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13ebb9e4336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Lessons Learned: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- Establishing new workflows takes a lot of time before start up and constant effort throughout the entire process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- It’s essential to get multidisciplinary buy-in for projects to succeed (e.g. psychiatry/psychology, social work, management, providers, and support staff)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- For high patient volume, automated invitations and utilizing the resources of the EHR can improve efficiency and reduce administrative burden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- Patient feedback can be key in identifying ways to improve workflow and making sure resources are accessible.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Documented rates of depression screening in adolescents aged 13-17 with Type 1 and Type 2 diabetes seen at BCH are below USNWR goal</a:t>
            </a:r>
          </a:p>
          <a:p>
            <a:pPr marL="114300" marR="0" lvl="0" indent="-11430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178CCB"/>
              </a:buClr>
              <a:buSzTx/>
              <a:buFont typeface="Arial" pitchFamily="34" charset="0"/>
              <a:buChar char="•"/>
              <a:tabLst/>
              <a:defRPr/>
            </a:pPr>
            <a:r>
              <a:rPr lang="en-US" sz="1200" dirty="0">
                <a:solidFill>
                  <a:srgbClr val="052049"/>
                </a:solidFill>
              </a:rPr>
              <a:t>Depression screening rates of adolescents 13-17 years old with Type 1 (T1D) and Type 2 (T2D) diabetes were 29% and 35% in 2019 and 2020 respectively at the two primary (East and West Bay) diabetes clinics at Benioff Children’s Hospital (BCH)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r"/>
            <a:fld id="{111E5896-917A-4035-A860-408E1EC3CD51}" type="slidenum">
              <a:rPr lang="en-US" smtClean="0">
                <a:solidFill>
                  <a:srgbClr val="052049"/>
                </a:solidFill>
              </a:rPr>
              <a:pPr algn="r"/>
              <a:t>11</a:t>
            </a:fld>
            <a:endParaRPr lang="en-US" dirty="0">
              <a:solidFill>
                <a:srgbClr val="05204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 sz="800">
                <a:solidFill>
                  <a:srgbClr val="052049"/>
                </a:solidFill>
              </a:rPr>
              <a:t>| [footer text here]</a:t>
            </a:r>
            <a:endParaRPr lang="en-US" sz="800" dirty="0">
              <a:solidFill>
                <a:srgbClr val="05204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72643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1447800" y="1817688"/>
            <a:ext cx="16187738" cy="9105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This was already compiled at</a:t>
            </a:r>
            <a:r>
              <a:rPr lang="en-US" baseline="0" dirty="0"/>
              <a:t> previous meeting with SW</a:t>
            </a:r>
            <a:r>
              <a:rPr lang="en-US" baseline="0"/>
              <a:t>. </a:t>
            </a:r>
          </a:p>
          <a:p>
            <a:endParaRPr lang="en-US"/>
          </a:p>
          <a:p>
            <a:pPr marL="0" indent="0">
              <a:buNone/>
            </a:pPr>
            <a:endParaRPr lang="en-US" baseline="0"/>
          </a:p>
          <a:p>
            <a:endParaRPr lang="en-US" dirty="0"/>
          </a:p>
          <a:p>
            <a:r>
              <a:rPr lang="en-US" dirty="0"/>
              <a:t>West</a:t>
            </a:r>
            <a:r>
              <a:rPr lang="en-US" baseline="0" dirty="0"/>
              <a:t> Bay: </a:t>
            </a:r>
          </a:p>
          <a:p>
            <a:pPr lvl="1"/>
            <a:r>
              <a:rPr lang="en-US" baseline="0" dirty="0"/>
              <a:t>Inpatient and Outpatient are in two physically different spaces (1 Marta in 2 different places)</a:t>
            </a:r>
          </a:p>
          <a:p>
            <a:pPr lvl="1"/>
            <a:r>
              <a:rPr lang="en-US" baseline="0" dirty="0"/>
              <a:t>Marta’s role includes seeing patients at satellite and Mission Bay locations. Satellite patients are supposed to come to Madison once yearly and that is where Marta is supposed to see them</a:t>
            </a:r>
          </a:p>
          <a:p>
            <a:pPr lvl="1"/>
            <a:r>
              <a:rPr lang="en-US" baseline="0" dirty="0"/>
              <a:t>Telehealth has allowed Marta to see Santa Rosa patients. Patients identified in pre-clinic huddle.  </a:t>
            </a:r>
          </a:p>
          <a:p>
            <a:pPr lvl="1"/>
            <a:r>
              <a:rPr lang="en-US" baseline="0" dirty="0"/>
              <a:t>Primary care at Mt Zion uses PHQ9 and has been for years. Front desk provides, patient completes, provider scores and SW f/u if indicated</a:t>
            </a:r>
          </a:p>
          <a:p>
            <a:pPr lvl="1"/>
            <a:endParaRPr lang="en-US" baseline="0" dirty="0"/>
          </a:p>
          <a:p>
            <a:pPr lvl="1"/>
            <a:r>
              <a:rPr lang="en-US" baseline="0" dirty="0"/>
              <a:t>East Bay</a:t>
            </a:r>
          </a:p>
          <a:p>
            <a:pPr lvl="1"/>
            <a:r>
              <a:rPr lang="en-US" baseline="0" dirty="0"/>
              <a:t>PCPs administer PHQ9, primary care SW follows up for mod-severe.</a:t>
            </a:r>
          </a:p>
          <a:p>
            <a:pPr lvl="1"/>
            <a:endParaRPr lang="en-US" baseline="0" dirty="0"/>
          </a:p>
          <a:p>
            <a:pPr lvl="1"/>
            <a:r>
              <a:rPr lang="en-US" baseline="0" dirty="0"/>
              <a:t>Preferences:</a:t>
            </a:r>
          </a:p>
          <a:p>
            <a:pPr lvl="1"/>
            <a:r>
              <a:rPr lang="en-US" baseline="0" dirty="0"/>
              <a:t>Try to aim for standardization for a screening program</a:t>
            </a:r>
          </a:p>
          <a:p>
            <a:pPr lvl="1"/>
            <a:endParaRPr lang="en-US" baseline="0" dirty="0"/>
          </a:p>
          <a:p>
            <a:pPr lvl="1"/>
            <a:r>
              <a:rPr lang="en-US" baseline="0" dirty="0"/>
              <a:t>Documentation</a:t>
            </a:r>
          </a:p>
          <a:p>
            <a:pPr lvl="1"/>
            <a:r>
              <a:rPr lang="en-US" baseline="0" dirty="0"/>
              <a:t>Open a note </a:t>
            </a:r>
            <a:r>
              <a:rPr lang="en-US" baseline="0" dirty="0">
                <a:sym typeface="Wingdings"/>
              </a:rPr>
              <a:t>&gt; tab: screening tools (Searchable)  PHQ9 and GAD7 --&gt; screen done on paper with patient, input answer to each question into flowsheet  score computed.  </a:t>
            </a:r>
          </a:p>
          <a:p>
            <a:pPr lvl="1"/>
            <a:r>
              <a:rPr lang="en-US" baseline="0" dirty="0">
                <a:sym typeface="Wingdings"/>
              </a:rPr>
              <a:t>There is a .phrase: .phq if you want to pull it into the note. </a:t>
            </a:r>
          </a:p>
          <a:p>
            <a:pPr lvl="1"/>
            <a:r>
              <a:rPr lang="en-US" baseline="0" dirty="0">
                <a:sym typeface="Wingdings"/>
              </a:rPr>
              <a:t>Marta has another personal dotphrase .mca (table that pulls in all the measures/notes)</a:t>
            </a:r>
            <a:endParaRPr lang="en-US" baseline="0" dirty="0"/>
          </a:p>
          <a:p>
            <a:pPr lvl="2"/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6C842E-2F71-4E91-A6F6-4E46A7910476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90721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Inclusion criteria (T1D and T2D, age 13-17, in-person visits)</a:t>
            </a:r>
          </a:p>
          <a:p>
            <a:r>
              <a:rPr lang="en-US" dirty="0"/>
              <a:t>Exclude telehealth visit due to concerns for confidentiality and lack of social work</a:t>
            </a:r>
          </a:p>
          <a:p>
            <a:r>
              <a:rPr lang="en-US" dirty="0"/>
              <a:t>TC/SW to huddle daily to identify patients who need PHQ-9 screening</a:t>
            </a:r>
          </a:p>
          <a:p>
            <a:pPr lvl="1"/>
            <a:r>
              <a:rPr lang="en-US" dirty="0"/>
              <a:t>Patients to be screened annually at minimum, and additionally as needed if prior PHQ-9 score was 14 or higher or any concerns arise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r"/>
            <a:fld id="{111E5896-917A-4035-A860-408E1EC3CD51}" type="slidenum">
              <a:rPr lang="en-US" smtClean="0">
                <a:solidFill>
                  <a:srgbClr val="052049"/>
                </a:solidFill>
              </a:rPr>
              <a:pPr algn="r"/>
              <a:t>11</a:t>
            </a:fld>
            <a:endParaRPr lang="en-US" dirty="0">
              <a:solidFill>
                <a:srgbClr val="05204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 sz="800">
                <a:solidFill>
                  <a:srgbClr val="052049"/>
                </a:solidFill>
              </a:rPr>
              <a:t>| [footer text here]</a:t>
            </a:r>
            <a:endParaRPr lang="en-US" sz="800" dirty="0">
              <a:solidFill>
                <a:srgbClr val="05204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65588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Screening at satellites and via telehealth has the potential to improve equitable care</a:t>
            </a:r>
          </a:p>
          <a:p>
            <a:r>
              <a:rPr lang="en-US" dirty="0"/>
              <a:t>Include more team member roles in anticipation of staffing changes</a:t>
            </a:r>
          </a:p>
          <a:p>
            <a:r>
              <a:rPr lang="en-US" dirty="0"/>
              <a:t>Patients who appeared clinically “well” when screened for depression were actually suffering emotionally and needed professional evaluation and intervention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r"/>
            <a:fld id="{111E5896-917A-4035-A860-408E1EC3CD51}" type="slidenum">
              <a:rPr lang="en-US" smtClean="0">
                <a:solidFill>
                  <a:srgbClr val="052049"/>
                </a:solidFill>
              </a:rPr>
              <a:pPr algn="r"/>
              <a:t>11</a:t>
            </a:fld>
            <a:endParaRPr lang="en-US" dirty="0">
              <a:solidFill>
                <a:srgbClr val="05204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 sz="800">
                <a:solidFill>
                  <a:srgbClr val="052049"/>
                </a:solidFill>
              </a:rPr>
              <a:t>| [footer text here]</a:t>
            </a:r>
            <a:endParaRPr lang="en-US" sz="800" dirty="0">
              <a:solidFill>
                <a:srgbClr val="05204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35999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2EA5EF-193A-4FDC-8EBB-49796741735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3913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Participation in the ODQ improved. However, due to the small sample size, we couldn’t assess the objectives</a:t>
            </a:r>
          </a:p>
          <a:p>
            <a:r>
              <a:rPr lang="en-US" dirty="0">
                <a:solidFill>
                  <a:schemeClr val="bg1"/>
                </a:solidFill>
              </a:rPr>
              <a:t>Challenges: 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Due to weather challenges: </a:t>
            </a:r>
          </a:p>
          <a:p>
            <a:pPr lvl="2"/>
            <a:r>
              <a:rPr lang="en-US" dirty="0">
                <a:solidFill>
                  <a:schemeClr val="bg1"/>
                </a:solidFill>
              </a:rPr>
              <a:t>Cancellations and no shows resulted in small number of patients to complete the barriers survey 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Notification fatigue: Time of notification?  </a:t>
            </a:r>
          </a:p>
          <a:p>
            <a:pPr lvl="2"/>
            <a:r>
              <a:rPr lang="en-US" dirty="0">
                <a:solidFill>
                  <a:schemeClr val="bg1"/>
                </a:solidFill>
              </a:rPr>
              <a:t>Other notifications?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2EA5EF-193A-4FDC-8EBB-49796741735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9066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Further notification fatigue 	</a:t>
            </a:r>
            <a:r>
              <a:rPr lang="en-US" sz="1200" dirty="0"/>
              <a:t>- ~ 70% of patients read their </a:t>
            </a:r>
            <a:r>
              <a:rPr lang="en-US" sz="1200" dirty="0" err="1"/>
              <a:t>MyChart</a:t>
            </a:r>
            <a:r>
              <a:rPr lang="en-US" sz="1200" dirty="0"/>
              <a:t> message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Intervention not fully sustainable for longer period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2EA5EF-193A-4FDC-8EBB-49796741735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64279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2EA5EF-193A-4FDC-8EBB-49796741735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27544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2EA5EF-193A-4FDC-8EBB-49796741735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3460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gd8e33ba87b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" name="Google Shape;47;gd8e33ba87b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28650" indent="-571500"/>
            <a:r>
              <a:rPr lang="en-US" sz="1200" dirty="0">
                <a:solidFill>
                  <a:schemeClr val="bg1"/>
                </a:solidFill>
              </a:rPr>
              <a:t>Analyze data based on socioeconomic status, education, race/ethnicity to help better understand and improve the participation rate</a:t>
            </a:r>
          </a:p>
          <a:p>
            <a:pPr marL="628650" indent="-571500"/>
            <a:r>
              <a:rPr lang="en-US" sz="1200" dirty="0">
                <a:solidFill>
                  <a:schemeClr val="bg1"/>
                </a:solidFill>
              </a:rPr>
              <a:t>Expand to Cook’s other locations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2EA5EF-193A-4FDC-8EBB-49796741735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87729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2EA5EF-193A-4FDC-8EBB-49796741735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74191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r"/>
            <a:fld id="{111E5896-917A-4035-A860-408E1EC3CD51}" type="slidenum">
              <a:rPr lang="en-US" smtClean="0">
                <a:solidFill>
                  <a:srgbClr val="052049"/>
                </a:solidFill>
              </a:rPr>
              <a:pPr algn="r"/>
              <a:t>34</a:t>
            </a:fld>
            <a:endParaRPr lang="en-US" dirty="0">
              <a:solidFill>
                <a:srgbClr val="05204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 sz="800">
                <a:solidFill>
                  <a:srgbClr val="052049"/>
                </a:solidFill>
              </a:rPr>
              <a:t>| [footer text here]</a:t>
            </a:r>
            <a:endParaRPr lang="en-US" sz="800" dirty="0">
              <a:solidFill>
                <a:srgbClr val="05204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693803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r"/>
            <a:fld id="{111E5896-917A-4035-A860-408E1EC3CD51}" type="slidenum">
              <a:rPr lang="en-US" smtClean="0">
                <a:solidFill>
                  <a:srgbClr val="052049"/>
                </a:solidFill>
              </a:rPr>
              <a:pPr algn="r"/>
              <a:t>34</a:t>
            </a:fld>
            <a:endParaRPr lang="en-US" dirty="0">
              <a:solidFill>
                <a:srgbClr val="05204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 sz="800">
                <a:solidFill>
                  <a:srgbClr val="052049"/>
                </a:solidFill>
              </a:rPr>
              <a:t>| [footer text here]</a:t>
            </a:r>
            <a:endParaRPr lang="en-US" sz="800" dirty="0">
              <a:solidFill>
                <a:srgbClr val="05204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790232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r"/>
            <a:fld id="{111E5896-917A-4035-A860-408E1EC3CD51}" type="slidenum">
              <a:rPr lang="en-US" smtClean="0">
                <a:solidFill>
                  <a:srgbClr val="052049"/>
                </a:solidFill>
                <a:latin typeface="Arial" pitchFamily="34" charset="0"/>
                <a:cs typeface="Arial" pitchFamily="34" charset="0"/>
              </a:rPr>
              <a:pPr algn="r"/>
              <a:t>34</a:t>
            </a:fld>
            <a:endParaRPr lang="en-US" dirty="0">
              <a:solidFill>
                <a:srgbClr val="05204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 sz="800" dirty="0">
                <a:solidFill>
                  <a:srgbClr val="052049"/>
                </a:solidFill>
                <a:latin typeface="+mj-lt"/>
              </a:rPr>
              <a:t>| [footer text here]</a:t>
            </a:r>
          </a:p>
        </p:txBody>
      </p:sp>
    </p:spTree>
    <p:extLst>
      <p:ext uri="{BB962C8B-B14F-4D97-AF65-F5344CB8AC3E}">
        <p14:creationId xmlns:p14="http://schemas.microsoft.com/office/powerpoint/2010/main" val="381781094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r"/>
            <a:fld id="{111E5896-917A-4035-A860-408E1EC3CD51}" type="slidenum">
              <a:rPr lang="en-US" smtClean="0">
                <a:solidFill>
                  <a:srgbClr val="052049"/>
                </a:solidFill>
              </a:rPr>
              <a:pPr algn="r"/>
              <a:t>34</a:t>
            </a:fld>
            <a:endParaRPr lang="en-US" dirty="0">
              <a:solidFill>
                <a:srgbClr val="05204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 sz="800">
                <a:solidFill>
                  <a:srgbClr val="052049"/>
                </a:solidFill>
              </a:rPr>
              <a:t>| [footer text here]</a:t>
            </a:r>
            <a:endParaRPr lang="en-US" sz="800" dirty="0">
              <a:solidFill>
                <a:srgbClr val="05204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247778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r"/>
            <a:fld id="{111E5896-917A-4035-A860-408E1EC3CD51}" type="slidenum">
              <a:rPr lang="en-US" smtClean="0">
                <a:solidFill>
                  <a:srgbClr val="052049"/>
                </a:solidFill>
                <a:latin typeface="Arial" pitchFamily="34" charset="0"/>
                <a:cs typeface="Arial" pitchFamily="34" charset="0"/>
              </a:rPr>
              <a:pPr algn="r"/>
              <a:t>34</a:t>
            </a:fld>
            <a:endParaRPr lang="en-US" dirty="0">
              <a:solidFill>
                <a:srgbClr val="05204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 sz="800">
                <a:solidFill>
                  <a:srgbClr val="052049"/>
                </a:solidFill>
                <a:latin typeface="+mj-lt"/>
              </a:rPr>
              <a:t>| [footer text here]</a:t>
            </a:r>
            <a:endParaRPr lang="en-US" sz="800" dirty="0">
              <a:solidFill>
                <a:srgbClr val="052049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6956310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r"/>
            <a:fld id="{111E5896-917A-4035-A860-408E1EC3CD51}" type="slidenum">
              <a:rPr lang="en-US" smtClean="0">
                <a:solidFill>
                  <a:srgbClr val="052049"/>
                </a:solidFill>
              </a:rPr>
              <a:pPr algn="r"/>
              <a:t>34</a:t>
            </a:fld>
            <a:endParaRPr lang="en-US" dirty="0">
              <a:solidFill>
                <a:srgbClr val="05204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 sz="800">
                <a:solidFill>
                  <a:srgbClr val="052049"/>
                </a:solidFill>
              </a:rPr>
              <a:t>| [footer text here]</a:t>
            </a:r>
            <a:endParaRPr lang="en-US" sz="800" dirty="0">
              <a:solidFill>
                <a:srgbClr val="05204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677560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r"/>
            <a:fld id="{111E5896-917A-4035-A860-408E1EC3CD51}" type="slidenum">
              <a:rPr lang="en-US" smtClean="0">
                <a:solidFill>
                  <a:srgbClr val="052049"/>
                </a:solidFill>
              </a:rPr>
              <a:pPr algn="r"/>
              <a:t>34</a:t>
            </a:fld>
            <a:endParaRPr lang="en-US" dirty="0">
              <a:solidFill>
                <a:srgbClr val="05204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 sz="800">
                <a:solidFill>
                  <a:srgbClr val="052049"/>
                </a:solidFill>
              </a:rPr>
              <a:t>| [footer text here]</a:t>
            </a:r>
            <a:endParaRPr lang="en-US" sz="800" dirty="0">
              <a:solidFill>
                <a:srgbClr val="05204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396755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r"/>
            <a:fld id="{111E5896-917A-4035-A860-408E1EC3CD51}" type="slidenum">
              <a:rPr lang="en-US" smtClean="0">
                <a:solidFill>
                  <a:srgbClr val="052049"/>
                </a:solidFill>
                <a:latin typeface="Arial" pitchFamily="34" charset="0"/>
                <a:cs typeface="Arial" pitchFamily="34" charset="0"/>
              </a:rPr>
              <a:pPr algn="r"/>
              <a:t>34</a:t>
            </a:fld>
            <a:endParaRPr lang="en-US" dirty="0">
              <a:solidFill>
                <a:srgbClr val="05204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 sz="800">
                <a:solidFill>
                  <a:srgbClr val="052049"/>
                </a:solidFill>
                <a:latin typeface="+mj-lt"/>
              </a:rPr>
              <a:t>| [footer text here]</a:t>
            </a:r>
            <a:endParaRPr lang="en-US" sz="800" dirty="0">
              <a:solidFill>
                <a:srgbClr val="052049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462924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d44ebc0f0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d44ebc0f0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r"/>
            <a:fld id="{111E5896-917A-4035-A860-408E1EC3CD51}" type="slidenum">
              <a:rPr lang="en-US" smtClean="0">
                <a:solidFill>
                  <a:srgbClr val="052049"/>
                </a:solidFill>
                <a:latin typeface="Arial" pitchFamily="34" charset="0"/>
                <a:cs typeface="Arial" pitchFamily="34" charset="0"/>
              </a:rPr>
              <a:pPr algn="r"/>
              <a:t>34</a:t>
            </a:fld>
            <a:endParaRPr lang="en-US" dirty="0">
              <a:solidFill>
                <a:srgbClr val="05204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 sz="800">
                <a:solidFill>
                  <a:srgbClr val="052049"/>
                </a:solidFill>
                <a:latin typeface="+mj-lt"/>
              </a:rPr>
              <a:t>| [footer text here]</a:t>
            </a:r>
            <a:endParaRPr lang="en-US" sz="800" dirty="0">
              <a:solidFill>
                <a:srgbClr val="052049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2618380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r"/>
            <a:fld id="{111E5896-917A-4035-A860-408E1EC3CD51}" type="slidenum">
              <a:rPr lang="en-US" smtClean="0">
                <a:solidFill>
                  <a:srgbClr val="052049"/>
                </a:solidFill>
              </a:rPr>
              <a:pPr algn="r"/>
              <a:t>34</a:t>
            </a:fld>
            <a:endParaRPr lang="en-US" dirty="0">
              <a:solidFill>
                <a:srgbClr val="05204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 sz="800">
                <a:solidFill>
                  <a:srgbClr val="052049"/>
                </a:solidFill>
              </a:rPr>
              <a:t>| [footer text here]</a:t>
            </a:r>
            <a:endParaRPr lang="en-US" sz="800" dirty="0">
              <a:solidFill>
                <a:srgbClr val="05204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564865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r"/>
            <a:fld id="{111E5896-917A-4035-A860-408E1EC3CD51}" type="slidenum">
              <a:rPr lang="en-US" smtClean="0">
                <a:solidFill>
                  <a:srgbClr val="052049"/>
                </a:solidFill>
              </a:rPr>
              <a:pPr algn="r"/>
              <a:t>34</a:t>
            </a:fld>
            <a:endParaRPr lang="en-US" dirty="0">
              <a:solidFill>
                <a:srgbClr val="05204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 sz="800">
                <a:solidFill>
                  <a:srgbClr val="052049"/>
                </a:solidFill>
              </a:rPr>
              <a:t>| [footer text here]</a:t>
            </a:r>
            <a:endParaRPr lang="en-US" sz="800" dirty="0">
              <a:solidFill>
                <a:srgbClr val="05204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20573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d531f7f1bd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d531f7f1bd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61950" algn="l" rtl="0"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2100"/>
              <a:buFont typeface="Helvetica Neue"/>
              <a:buChar char="❏"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9c3ffc8280_0_1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9c3ffc8280_0_1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16021f89429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16021f89429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bb5c54296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bb5c54296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d44ebc0f0f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d44ebc0f0f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PDSA 3: ⅕ of patients missed/cancelled/rescheduled their appointment this week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PDSA 7&amp;8: Focus on the reminders to increase the response rate, look in to automated invitations with reminders 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13ebb9e4336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13ebb9e4336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7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7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0.emf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30.jpeg"/><Relationship Id="rId4" Type="http://schemas.openxmlformats.org/officeDocument/2006/relationships/image" Target="../media/image20.emf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38.emf"/><Relationship Id="rId4" Type="http://schemas.openxmlformats.org/officeDocument/2006/relationships/image" Target="../media/image33.jpe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3.jpeg"/><Relationship Id="rId5" Type="http://schemas.openxmlformats.org/officeDocument/2006/relationships/image" Target="../media/image35.svg"/><Relationship Id="rId4" Type="http://schemas.openxmlformats.org/officeDocument/2006/relationships/image" Target="../media/image34.pn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914400" y="2131484"/>
            <a:ext cx="10363200" cy="146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i="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914400" y="3600451"/>
            <a:ext cx="8534400" cy="1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4165600" y="6356349"/>
            <a:ext cx="3860800" cy="36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609600" y="6356349"/>
            <a:ext cx="2844800" cy="36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-Navy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 b="0" i="0"/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 b="0" i="0"/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itle 15"/>
          <p:cNvSpPr>
            <a:spLocks noGrp="1"/>
          </p:cNvSpPr>
          <p:nvPr>
            <p:ph type="title" hasCustomPrompt="1"/>
          </p:nvPr>
        </p:nvSpPr>
        <p:spPr>
          <a:xfrm>
            <a:off x="604780" y="425002"/>
            <a:ext cx="10898107" cy="611449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4800" b="0" i="0">
                <a:latin typeface="Garamond" panose="02020404030301010803" pitchFamily="18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Slide Title Here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609603" y="927655"/>
            <a:ext cx="10893285" cy="47707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400" b="0" i="0">
                <a:latin typeface="Arial" panose="020B0604020202020204" pitchFamily="34" charset="0"/>
              </a:defRPr>
            </a:lvl1pPr>
            <a:lvl2pPr marL="306900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687881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1066747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447728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 dirty="0"/>
              <a:t>Optional Subhead here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idx="1"/>
          </p:nvPr>
        </p:nvSpPr>
        <p:spPr>
          <a:xfrm>
            <a:off x="612914" y="1868557"/>
            <a:ext cx="10850220" cy="39093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>
              <a:buClr>
                <a:schemeClr val="accent1"/>
              </a:buClr>
              <a:buNone/>
              <a:defRPr b="0" i="0"/>
            </a:lvl1pPr>
            <a:lvl2pPr marL="393681" indent="0">
              <a:buClr>
                <a:schemeClr val="accent1"/>
              </a:buClr>
              <a:buNone/>
              <a:defRPr b="0" i="0"/>
            </a:lvl2pPr>
            <a:lvl3pPr marL="772543" indent="0">
              <a:buClr>
                <a:schemeClr val="accent1"/>
              </a:buClr>
              <a:buNone/>
              <a:defRPr b="0" i="0"/>
            </a:lvl3pPr>
            <a:lvl4pPr marL="1075212" indent="0">
              <a:buClr>
                <a:schemeClr val="accent1"/>
              </a:buClr>
              <a:buNone/>
              <a:defRPr b="0" i="0"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705D8D2-9895-784C-9E65-63E90969B1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4701" y="6325026"/>
            <a:ext cx="2172327" cy="453564"/>
          </a:xfrm>
          <a:prstGeom prst="rect">
            <a:avLst/>
          </a:prstGeom>
          <a:solidFill>
            <a:schemeClr val="bg2"/>
          </a:solidFill>
        </p:spPr>
      </p:pic>
    </p:spTree>
    <p:extLst>
      <p:ext uri="{BB962C8B-B14F-4D97-AF65-F5344CB8AC3E}">
        <p14:creationId xmlns:p14="http://schemas.microsoft.com/office/powerpoint/2010/main" val="30928028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Only – Navy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 b="0" i="0"/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 b="0" i="0"/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itle 15"/>
          <p:cNvSpPr>
            <a:spLocks noGrp="1"/>
          </p:cNvSpPr>
          <p:nvPr>
            <p:ph type="title" hasCustomPrompt="1"/>
          </p:nvPr>
        </p:nvSpPr>
        <p:spPr>
          <a:xfrm>
            <a:off x="604780" y="425002"/>
            <a:ext cx="10898107" cy="611449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4800" b="0" i="0">
                <a:latin typeface="Garamond" panose="02020404030301010803" pitchFamily="18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Slide Title Here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609603" y="927655"/>
            <a:ext cx="10893285" cy="47707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400" b="0" i="0">
                <a:latin typeface="Arial" panose="020B0604020202020204" pitchFamily="34" charset="0"/>
              </a:defRPr>
            </a:lvl1pPr>
            <a:lvl2pPr marL="306900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687881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1066747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447728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 dirty="0"/>
              <a:t>Optional Subhead here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705D8D2-9895-784C-9E65-63E90969B1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4701" y="6325026"/>
            <a:ext cx="2172327" cy="453564"/>
          </a:xfrm>
          <a:prstGeom prst="rect">
            <a:avLst/>
          </a:prstGeom>
          <a:solidFill>
            <a:schemeClr val="bg2"/>
          </a:solidFill>
        </p:spPr>
      </p:pic>
    </p:spTree>
    <p:extLst>
      <p:ext uri="{BB962C8B-B14F-4D97-AF65-F5344CB8AC3E}">
        <p14:creationId xmlns:p14="http://schemas.microsoft.com/office/powerpoint/2010/main" val="17498435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 – Navy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 b="0" i="0"/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 b="0" i="0"/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370A42-B677-F941-B69A-3B3C7E8DF76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4701" y="6325026"/>
            <a:ext cx="2172327" cy="453564"/>
          </a:xfrm>
          <a:prstGeom prst="rect">
            <a:avLst/>
          </a:prstGeom>
          <a:solidFill>
            <a:schemeClr val="bg2"/>
          </a:solidFill>
        </p:spPr>
      </p:pic>
    </p:spTree>
    <p:extLst>
      <p:ext uri="{BB962C8B-B14F-4D97-AF65-F5344CB8AC3E}">
        <p14:creationId xmlns:p14="http://schemas.microsoft.com/office/powerpoint/2010/main" val="13755746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 – Navy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 b="0" i="0"/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 b="0" i="0"/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Chart Placeholder 2"/>
          <p:cNvSpPr>
            <a:spLocks noGrp="1"/>
          </p:cNvSpPr>
          <p:nvPr>
            <p:ph type="chart" sz="quarter" idx="14"/>
          </p:nvPr>
        </p:nvSpPr>
        <p:spPr>
          <a:xfrm>
            <a:off x="357813" y="469928"/>
            <a:ext cx="11449876" cy="529708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b="0" i="0"/>
            </a:lvl1pPr>
          </a:lstStyle>
          <a:p>
            <a:r>
              <a:rPr lang="en-US" dirty="0"/>
              <a:t>Click icon to add chart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F94CF04-1AEB-C94F-BFDB-655F9459842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4701" y="6325026"/>
            <a:ext cx="2172327" cy="453564"/>
          </a:xfrm>
          <a:prstGeom prst="rect">
            <a:avLst/>
          </a:prstGeom>
          <a:solidFill>
            <a:schemeClr val="bg2"/>
          </a:solidFill>
        </p:spPr>
      </p:pic>
    </p:spTree>
    <p:extLst>
      <p:ext uri="{BB962C8B-B14F-4D97-AF65-F5344CB8AC3E}">
        <p14:creationId xmlns:p14="http://schemas.microsoft.com/office/powerpoint/2010/main" val="6289266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Slide – Navy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 b="0" i="0"/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 b="0" i="0"/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itle 15"/>
          <p:cNvSpPr>
            <a:spLocks noGrp="1"/>
          </p:cNvSpPr>
          <p:nvPr>
            <p:ph type="title" hasCustomPrompt="1"/>
          </p:nvPr>
        </p:nvSpPr>
        <p:spPr>
          <a:xfrm>
            <a:off x="604780" y="425002"/>
            <a:ext cx="10898107" cy="611449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4800" b="0" i="0">
                <a:latin typeface="Garamond" panose="02020404030301010803" pitchFamily="18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Slide Title Here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609603" y="927656"/>
            <a:ext cx="10893285" cy="44652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400" b="0" i="0">
                <a:latin typeface="Arial" panose="020B0604020202020204" pitchFamily="34" charset="0"/>
              </a:defRPr>
            </a:lvl1pPr>
            <a:lvl2pPr marL="306900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687881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1066747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447728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 dirty="0"/>
              <a:t>Optional Subhead here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quarter" idx="18" hasCustomPrompt="1"/>
          </p:nvPr>
        </p:nvSpPr>
        <p:spPr>
          <a:xfrm>
            <a:off x="609234" y="1894326"/>
            <a:ext cx="5102453" cy="3804111"/>
          </a:xfrm>
          <a:prstGeom prst="rect">
            <a:avLst/>
          </a:prstGeom>
        </p:spPr>
        <p:txBody>
          <a:bodyPr/>
          <a:lstStyle>
            <a:lvl1pPr>
              <a:defRPr b="0" i="0"/>
            </a:lvl1pPr>
            <a:lvl2pPr>
              <a:buClr>
                <a:schemeClr val="tx1"/>
              </a:buClr>
              <a:defRPr b="0" i="0"/>
            </a:lvl2pPr>
            <a:lvl3pPr>
              <a:defRPr b="0" i="0"/>
            </a:lvl3pPr>
            <a:lvl4pPr>
              <a:buClr>
                <a:schemeClr val="tx1"/>
              </a:buClr>
              <a:defRPr b="0" i="0"/>
            </a:lvl4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9" name="Content Placeholder 3"/>
          <p:cNvSpPr>
            <a:spLocks noGrp="1"/>
          </p:cNvSpPr>
          <p:nvPr>
            <p:ph sz="quarter" idx="19" hasCustomPrompt="1"/>
          </p:nvPr>
        </p:nvSpPr>
        <p:spPr>
          <a:xfrm>
            <a:off x="6387182" y="1894326"/>
            <a:ext cx="5102453" cy="3804111"/>
          </a:xfrm>
          <a:prstGeom prst="rect">
            <a:avLst/>
          </a:prstGeom>
        </p:spPr>
        <p:txBody>
          <a:bodyPr/>
          <a:lstStyle>
            <a:lvl1pPr>
              <a:defRPr b="0" i="0"/>
            </a:lvl1pPr>
            <a:lvl2pPr>
              <a:buClr>
                <a:schemeClr val="tx1"/>
              </a:buClr>
              <a:defRPr b="0" i="0"/>
            </a:lvl2pPr>
            <a:lvl3pPr>
              <a:defRPr b="0" i="0"/>
            </a:lvl3pPr>
            <a:lvl4pPr>
              <a:buClr>
                <a:schemeClr val="tx1"/>
              </a:buClr>
              <a:defRPr b="0" i="0"/>
            </a:lvl4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AFB52DC-45B1-1044-B18F-6228331B78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4701" y="6325026"/>
            <a:ext cx="2172327" cy="453564"/>
          </a:xfrm>
          <a:prstGeom prst="rect">
            <a:avLst/>
          </a:prstGeom>
          <a:solidFill>
            <a:schemeClr val="bg2"/>
          </a:solidFill>
        </p:spPr>
      </p:pic>
    </p:spTree>
    <p:extLst>
      <p:ext uri="{BB962C8B-B14F-4D97-AF65-F5344CB8AC3E}">
        <p14:creationId xmlns:p14="http://schemas.microsoft.com/office/powerpoint/2010/main" val="19488187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Slide-Whit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 b="0" i="0"/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 b="0" i="0"/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5"/>
          <p:cNvSpPr>
            <a:spLocks noGrp="1"/>
          </p:cNvSpPr>
          <p:nvPr>
            <p:ph type="title" hasCustomPrompt="1"/>
          </p:nvPr>
        </p:nvSpPr>
        <p:spPr>
          <a:xfrm>
            <a:off x="604780" y="425002"/>
            <a:ext cx="10898107" cy="611449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4800" b="0" i="0">
                <a:latin typeface="Garamond" panose="02020404030301010803" pitchFamily="18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Slide Title Here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609603" y="927656"/>
            <a:ext cx="10893285" cy="44652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400" b="0" i="0">
                <a:latin typeface="Arial" panose="020B0604020202020204" pitchFamily="34" charset="0"/>
              </a:defRPr>
            </a:lvl1pPr>
            <a:lvl2pPr marL="306900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687881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1066747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447728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 dirty="0"/>
              <a:t>Optional Subhead here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idx="1"/>
          </p:nvPr>
        </p:nvSpPr>
        <p:spPr>
          <a:xfrm>
            <a:off x="612914" y="1868557"/>
            <a:ext cx="10850220" cy="39093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defRPr b="0" i="0"/>
            </a:lvl1pPr>
            <a:lvl2pPr>
              <a:defRPr b="0" i="0"/>
            </a:lvl2pPr>
            <a:lvl3pPr>
              <a:defRPr b="0" i="0"/>
            </a:lvl3pPr>
            <a:lvl4pPr>
              <a:defRPr b="0" i="0"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1036582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-Whit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 b="0" i="0"/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 b="0" i="0"/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5"/>
          <p:cNvSpPr>
            <a:spLocks noGrp="1"/>
          </p:cNvSpPr>
          <p:nvPr>
            <p:ph type="title" hasCustomPrompt="1"/>
          </p:nvPr>
        </p:nvSpPr>
        <p:spPr>
          <a:xfrm>
            <a:off x="604780" y="425002"/>
            <a:ext cx="10898107" cy="611449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4800" b="0" i="0">
                <a:latin typeface="Garamond" panose="02020404030301010803" pitchFamily="18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Slide Title Here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609603" y="927656"/>
            <a:ext cx="10893285" cy="44652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400" b="0" i="0">
                <a:latin typeface="Arial" panose="020B0604020202020204" pitchFamily="34" charset="0"/>
              </a:defRPr>
            </a:lvl1pPr>
            <a:lvl2pPr marL="306900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687881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1066747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447728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 dirty="0"/>
              <a:t>Optional Subhead here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idx="1"/>
          </p:nvPr>
        </p:nvSpPr>
        <p:spPr>
          <a:xfrm>
            <a:off x="612914" y="1868557"/>
            <a:ext cx="10850220" cy="39093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b="0" i="0"/>
            </a:lvl1pPr>
            <a:lvl2pPr marL="393681" indent="0">
              <a:buNone/>
              <a:defRPr b="0" i="0"/>
            </a:lvl2pPr>
            <a:lvl3pPr marL="772543" indent="0">
              <a:buNone/>
              <a:defRPr b="0" i="0"/>
            </a:lvl3pPr>
            <a:lvl4pPr marL="1075212" indent="0">
              <a:buNone/>
              <a:defRPr b="0" i="0"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7270812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 –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 b="0" i="0"/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 b="0" i="0"/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Chart Placeholder 2"/>
          <p:cNvSpPr>
            <a:spLocks noGrp="1"/>
          </p:cNvSpPr>
          <p:nvPr>
            <p:ph type="chart" sz="quarter" idx="14"/>
          </p:nvPr>
        </p:nvSpPr>
        <p:spPr>
          <a:xfrm>
            <a:off x="357813" y="469928"/>
            <a:ext cx="11449876" cy="529708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b="0" i="0"/>
            </a:lvl1pPr>
          </a:lstStyle>
          <a:p>
            <a:r>
              <a:rPr lang="en-US" dirty="0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1220903655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Slide –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 b="0" i="0"/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 b="0" i="0"/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itle 15"/>
          <p:cNvSpPr>
            <a:spLocks noGrp="1"/>
          </p:cNvSpPr>
          <p:nvPr>
            <p:ph type="title" hasCustomPrompt="1"/>
          </p:nvPr>
        </p:nvSpPr>
        <p:spPr>
          <a:xfrm>
            <a:off x="604780" y="425002"/>
            <a:ext cx="10898107" cy="611449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4800" b="0" i="0">
                <a:latin typeface="Garamond" panose="02020404030301010803" pitchFamily="18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Slide Title Here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609603" y="927656"/>
            <a:ext cx="10893285" cy="44652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400" b="0" i="0">
                <a:latin typeface="Arial" panose="020B0604020202020204" pitchFamily="34" charset="0"/>
              </a:defRPr>
            </a:lvl1pPr>
            <a:lvl2pPr marL="306900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687881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1066747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447728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 dirty="0"/>
              <a:t>Optional Subhead here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quarter" idx="18" hasCustomPrompt="1"/>
          </p:nvPr>
        </p:nvSpPr>
        <p:spPr>
          <a:xfrm>
            <a:off x="609234" y="1894326"/>
            <a:ext cx="5102453" cy="3804111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defRPr b="0" i="0"/>
            </a:lvl1pPr>
            <a:lvl2pPr>
              <a:buClr>
                <a:schemeClr val="tx1"/>
              </a:buClr>
              <a:defRPr b="0" i="0"/>
            </a:lvl2pPr>
            <a:lvl3pPr>
              <a:buClr>
                <a:schemeClr val="accent1"/>
              </a:buClr>
              <a:defRPr b="0" i="0"/>
            </a:lvl3pPr>
            <a:lvl4pPr>
              <a:buClr>
                <a:schemeClr val="tx1"/>
              </a:buClr>
              <a:defRPr b="0" i="0"/>
            </a:lvl4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9" name="Content Placeholder 3"/>
          <p:cNvSpPr>
            <a:spLocks noGrp="1"/>
          </p:cNvSpPr>
          <p:nvPr>
            <p:ph sz="quarter" idx="19" hasCustomPrompt="1"/>
          </p:nvPr>
        </p:nvSpPr>
        <p:spPr>
          <a:xfrm>
            <a:off x="6387182" y="1894326"/>
            <a:ext cx="5102453" cy="3804111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defRPr b="0" i="0"/>
            </a:lvl1pPr>
            <a:lvl2pPr>
              <a:buClr>
                <a:schemeClr val="tx1"/>
              </a:buClr>
              <a:defRPr b="0" i="0"/>
            </a:lvl2pPr>
            <a:lvl3pPr>
              <a:buClr>
                <a:schemeClr val="accent1"/>
              </a:buClr>
              <a:defRPr b="0" i="0"/>
            </a:lvl3pPr>
            <a:lvl4pPr>
              <a:buClr>
                <a:schemeClr val="tx1"/>
              </a:buClr>
              <a:defRPr b="0" i="0"/>
            </a:lvl4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897927870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–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/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/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83469" y="1908315"/>
            <a:ext cx="10972431" cy="2809461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>
              <a:lnSpc>
                <a:spcPct val="100000"/>
              </a:lnSpc>
              <a:buNone/>
              <a:defRPr sz="3733" b="0" i="0" baseline="0"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  <a:lvl2pPr marL="306900" indent="0">
              <a:buNone/>
              <a:defRPr>
                <a:latin typeface="+mn-lt"/>
              </a:defRPr>
            </a:lvl2pPr>
            <a:lvl3pPr marL="687881" indent="0">
              <a:buNone/>
              <a:defRPr>
                <a:latin typeface="+mn-lt"/>
              </a:defRPr>
            </a:lvl3pPr>
            <a:lvl4pPr marL="1066747" indent="0">
              <a:buNone/>
              <a:defRPr>
                <a:latin typeface="+mn-lt"/>
              </a:defRPr>
            </a:lvl4pPr>
            <a:lvl5pPr marL="1447728" indent="0">
              <a:buNone/>
              <a:defRPr>
                <a:latin typeface="+mn-lt"/>
              </a:defRPr>
            </a:lvl5pPr>
          </a:lstStyle>
          <a:p>
            <a:pPr lvl="0"/>
            <a:r>
              <a:rPr lang="en-US" dirty="0"/>
              <a:t>This page is an option should you wish to utilize a quote as a stand-alone slide within your presentation. The rest is 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.</a:t>
            </a:r>
          </a:p>
        </p:txBody>
      </p:sp>
      <p:sp>
        <p:nvSpPr>
          <p:cNvPr id="10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596899" y="4929106"/>
            <a:ext cx="8685277" cy="57390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400" b="0" i="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Author’s Name</a:t>
            </a:r>
          </a:p>
        </p:txBody>
      </p:sp>
      <p:sp>
        <p:nvSpPr>
          <p:cNvPr id="13" name="Rectangle 12"/>
          <p:cNvSpPr/>
          <p:nvPr userDrawn="1"/>
        </p:nvSpPr>
        <p:spPr bwMode="auto">
          <a:xfrm>
            <a:off x="662608" y="3"/>
            <a:ext cx="1431235" cy="1577005"/>
          </a:xfrm>
          <a:prstGeom prst="rect">
            <a:avLst/>
          </a:prstGeom>
          <a:solidFill>
            <a:schemeClr val="accent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2133" b="0" i="0" dirty="0" err="1">
              <a:solidFill>
                <a:srgbClr val="90BD31"/>
              </a:solidFill>
              <a:latin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 userDrawn="1"/>
        </p:nvSpPr>
        <p:spPr bwMode="auto">
          <a:xfrm>
            <a:off x="579506" y="0"/>
            <a:ext cx="1590260" cy="2831544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8400" b="0" i="0" dirty="0">
                <a:solidFill>
                  <a:schemeClr val="bg2"/>
                </a:solidFill>
                <a:latin typeface="Arial" panose="020B0604020202020204" pitchFamily="34" charset="0"/>
              </a:rPr>
              <a:t>“</a:t>
            </a:r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596899" y="5307938"/>
            <a:ext cx="8685277" cy="58791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2667"/>
              </a:lnSpc>
              <a:buNone/>
              <a:defRPr sz="2400" b="0" i="0" baseline="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Position Title</a:t>
            </a:r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609585" lvl="0" indent="-507987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400"/>
              <a:buChar char="•"/>
              <a:defRPr/>
            </a:lvl1pPr>
            <a:lvl2pPr marL="1219170" lvl="1" indent="-474121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SzPts val="2000"/>
              <a:buChar char="–"/>
              <a:defRPr/>
            </a:lvl2pPr>
            <a:lvl3pPr marL="1828754" lvl="2" indent="-457189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800"/>
              <a:buChar char="•"/>
              <a:defRPr/>
            </a:lvl3pPr>
            <a:lvl4pPr marL="2438339" lvl="3" indent="-440256" algn="l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SzPts val="1600"/>
              <a:buChar char="–"/>
              <a:defRPr/>
            </a:lvl4pPr>
            <a:lvl5pPr marL="3047924" lvl="4" indent="-440256" algn="l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SzPts val="1600"/>
              <a:buChar char="»"/>
              <a:defRPr/>
            </a:lvl5pPr>
            <a:lvl6pPr marL="3657509" lvl="5" indent="-474121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SzPts val="2000"/>
              <a:buChar char="•"/>
              <a:defRPr/>
            </a:lvl6pPr>
            <a:lvl7pPr marL="4267093" lvl="6" indent="-474121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SzPts val="2000"/>
              <a:buChar char="•"/>
              <a:defRPr/>
            </a:lvl7pPr>
            <a:lvl8pPr marL="4876678" lvl="7" indent="-474121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SzPts val="2000"/>
              <a:buChar char="•"/>
              <a:defRPr/>
            </a:lvl8pPr>
            <a:lvl9pPr marL="5486263" lvl="8" indent="-474121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SzPts val="20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–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/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/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83469" y="1908315"/>
            <a:ext cx="10972431" cy="2809461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>
              <a:lnSpc>
                <a:spcPct val="100000"/>
              </a:lnSpc>
              <a:buNone/>
              <a:defRPr sz="3733" b="0" i="0" baseline="0"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  <a:lvl2pPr marL="306900" indent="0">
              <a:buNone/>
              <a:defRPr>
                <a:latin typeface="+mn-lt"/>
              </a:defRPr>
            </a:lvl2pPr>
            <a:lvl3pPr marL="687881" indent="0">
              <a:buNone/>
              <a:defRPr>
                <a:latin typeface="+mn-lt"/>
              </a:defRPr>
            </a:lvl3pPr>
            <a:lvl4pPr marL="1066747" indent="0">
              <a:buNone/>
              <a:defRPr>
                <a:latin typeface="+mn-lt"/>
              </a:defRPr>
            </a:lvl4pPr>
            <a:lvl5pPr marL="1447728" indent="0">
              <a:buNone/>
              <a:defRPr>
                <a:latin typeface="+mn-lt"/>
              </a:defRPr>
            </a:lvl5pPr>
          </a:lstStyle>
          <a:p>
            <a:pPr lvl="0"/>
            <a:r>
              <a:rPr lang="en-US" dirty="0"/>
              <a:t>This page is an option should you wish to utilize a quote as a stand-alone slide within your presentation. The rest is 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.</a:t>
            </a:r>
          </a:p>
        </p:txBody>
      </p:sp>
      <p:sp>
        <p:nvSpPr>
          <p:cNvPr id="13" name="Rectangle 12"/>
          <p:cNvSpPr/>
          <p:nvPr userDrawn="1"/>
        </p:nvSpPr>
        <p:spPr bwMode="auto">
          <a:xfrm>
            <a:off x="662608" y="3"/>
            <a:ext cx="1431235" cy="1577005"/>
          </a:xfrm>
          <a:prstGeom prst="rect">
            <a:avLst/>
          </a:prstGeom>
          <a:solidFill>
            <a:schemeClr val="accent6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2133" b="0" i="0" dirty="0" err="1">
              <a:solidFill>
                <a:srgbClr val="90BD31"/>
              </a:solidFill>
              <a:latin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 userDrawn="1"/>
        </p:nvSpPr>
        <p:spPr bwMode="auto">
          <a:xfrm>
            <a:off x="579506" y="0"/>
            <a:ext cx="1590260" cy="2831544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8400" b="0" i="0" dirty="0">
                <a:solidFill>
                  <a:schemeClr val="bg2"/>
                </a:solidFill>
                <a:latin typeface="Arial" panose="020B0604020202020204" pitchFamily="34" charset="0"/>
              </a:rPr>
              <a:t>“</a:t>
            </a:r>
          </a:p>
        </p:txBody>
      </p:sp>
      <p:sp>
        <p:nvSpPr>
          <p:cNvPr id="10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596899" y="4929106"/>
            <a:ext cx="8685277" cy="57390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400" b="0" i="0">
                <a:solidFill>
                  <a:schemeClr val="accent6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Author’s Name</a:t>
            </a:r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596899" y="5307938"/>
            <a:ext cx="8685277" cy="58791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2667"/>
              </a:lnSpc>
              <a:buNone/>
              <a:defRPr sz="2400" b="0" i="0" baseline="0">
                <a:solidFill>
                  <a:schemeClr val="accent6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Position Title</a:t>
            </a:r>
          </a:p>
        </p:txBody>
      </p:sp>
    </p:spTree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–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/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/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83469" y="1908315"/>
            <a:ext cx="10972431" cy="2809461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>
              <a:lnSpc>
                <a:spcPct val="100000"/>
              </a:lnSpc>
              <a:buNone/>
              <a:defRPr sz="3733" b="0" i="0" baseline="0"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  <a:lvl2pPr marL="306900" indent="0">
              <a:buNone/>
              <a:defRPr>
                <a:latin typeface="+mn-lt"/>
              </a:defRPr>
            </a:lvl2pPr>
            <a:lvl3pPr marL="687881" indent="0">
              <a:buNone/>
              <a:defRPr>
                <a:latin typeface="+mn-lt"/>
              </a:defRPr>
            </a:lvl3pPr>
            <a:lvl4pPr marL="1066747" indent="0">
              <a:buNone/>
              <a:defRPr>
                <a:latin typeface="+mn-lt"/>
              </a:defRPr>
            </a:lvl4pPr>
            <a:lvl5pPr marL="1447728" indent="0">
              <a:buNone/>
              <a:defRPr>
                <a:latin typeface="+mn-lt"/>
              </a:defRPr>
            </a:lvl5pPr>
          </a:lstStyle>
          <a:p>
            <a:pPr lvl="0"/>
            <a:r>
              <a:rPr lang="en-US" dirty="0"/>
              <a:t>This page is an option should you wish to utilize a quote as a stand-alone slide within your presentation. The rest is 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.</a:t>
            </a:r>
          </a:p>
        </p:txBody>
      </p:sp>
      <p:sp>
        <p:nvSpPr>
          <p:cNvPr id="13" name="Rectangle 12"/>
          <p:cNvSpPr/>
          <p:nvPr userDrawn="1"/>
        </p:nvSpPr>
        <p:spPr bwMode="auto">
          <a:xfrm>
            <a:off x="662608" y="3"/>
            <a:ext cx="1431235" cy="1577005"/>
          </a:xfrm>
          <a:prstGeom prst="rect">
            <a:avLst/>
          </a:prstGeom>
          <a:solidFill>
            <a:srgbClr val="90BD3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2133" b="0" i="0" dirty="0" err="1">
              <a:solidFill>
                <a:srgbClr val="90BD31"/>
              </a:solidFill>
              <a:latin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 userDrawn="1"/>
        </p:nvSpPr>
        <p:spPr bwMode="auto">
          <a:xfrm>
            <a:off x="579506" y="0"/>
            <a:ext cx="1590260" cy="2831544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8400" b="0" i="0" dirty="0">
                <a:solidFill>
                  <a:schemeClr val="bg2"/>
                </a:solidFill>
                <a:latin typeface="Arial" panose="020B0604020202020204" pitchFamily="34" charset="0"/>
              </a:rPr>
              <a:t>“</a:t>
            </a:r>
          </a:p>
        </p:txBody>
      </p:sp>
      <p:sp>
        <p:nvSpPr>
          <p:cNvPr id="10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596899" y="4929106"/>
            <a:ext cx="8685277" cy="57390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400" b="0" i="0">
                <a:solidFill>
                  <a:srgbClr val="90BD3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Author’s Name</a:t>
            </a:r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596899" y="5307938"/>
            <a:ext cx="8685277" cy="58791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2667"/>
              </a:lnSpc>
              <a:buNone/>
              <a:defRPr sz="2400" b="0" i="0" baseline="0">
                <a:solidFill>
                  <a:srgbClr val="90BD3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Position Title</a:t>
            </a:r>
          </a:p>
        </p:txBody>
      </p:sp>
    </p:spTree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–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 bwMode="auto">
          <a:xfrm>
            <a:off x="4" y="2363626"/>
            <a:ext cx="9402305" cy="1881809"/>
          </a:xfrm>
          <a:prstGeom prst="rect">
            <a:avLst/>
          </a:prstGeom>
          <a:solidFill>
            <a:schemeClr val="accent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2133" b="0" i="0" dirty="0" err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/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/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itle 15"/>
          <p:cNvSpPr>
            <a:spLocks noGrp="1"/>
          </p:cNvSpPr>
          <p:nvPr>
            <p:ph type="title" hasCustomPrompt="1"/>
          </p:nvPr>
        </p:nvSpPr>
        <p:spPr>
          <a:xfrm>
            <a:off x="604780" y="2559253"/>
            <a:ext cx="8580549" cy="1477195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800" b="0" i="0" baseline="0">
                <a:solidFill>
                  <a:schemeClr val="bg1"/>
                </a:solidFill>
                <a:latin typeface="Garamond" panose="02020404030301010803" pitchFamily="18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Section Header Here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2CCB472-92BE-5E48-80A6-FC260AA96B83}"/>
              </a:ext>
            </a:extLst>
          </p:cNvPr>
          <p:cNvCxnSpPr/>
          <p:nvPr userDrawn="1"/>
        </p:nvCxnSpPr>
        <p:spPr>
          <a:xfrm>
            <a:off x="370417" y="6250080"/>
            <a:ext cx="11460480" cy="0"/>
          </a:xfrm>
          <a:prstGeom prst="line">
            <a:avLst/>
          </a:prstGeom>
          <a:noFill/>
          <a:ln w="3175" cap="flat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–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 bwMode="auto">
          <a:xfrm>
            <a:off x="4" y="2363626"/>
            <a:ext cx="9402305" cy="1881809"/>
          </a:xfrm>
          <a:prstGeom prst="rect">
            <a:avLst/>
          </a:prstGeom>
          <a:solidFill>
            <a:schemeClr val="accent6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2133" b="0" i="0" dirty="0" err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/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/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01C639F-F884-C946-B140-A9518C6FB9A8}"/>
              </a:ext>
            </a:extLst>
          </p:cNvPr>
          <p:cNvCxnSpPr/>
          <p:nvPr userDrawn="1"/>
        </p:nvCxnSpPr>
        <p:spPr>
          <a:xfrm>
            <a:off x="370417" y="6250080"/>
            <a:ext cx="11460480" cy="0"/>
          </a:xfrm>
          <a:prstGeom prst="line">
            <a:avLst/>
          </a:prstGeom>
          <a:noFill/>
          <a:ln w="3175" cap="flat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" name="Title 15">
            <a:extLst>
              <a:ext uri="{FF2B5EF4-FFF2-40B4-BE49-F238E27FC236}">
                <a16:creationId xmlns:a16="http://schemas.microsoft.com/office/drawing/2014/main" id="{013E3FCC-D96C-D344-BBA3-51BB23D2A0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4780" y="2559253"/>
            <a:ext cx="8580549" cy="1477195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800" b="0" i="0" baseline="0">
                <a:solidFill>
                  <a:schemeClr val="bg1"/>
                </a:solidFill>
                <a:latin typeface="Garamond" panose="02020404030301010803" pitchFamily="18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Section Header Here</a:t>
            </a:r>
          </a:p>
        </p:txBody>
      </p:sp>
    </p:spTree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–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 bwMode="auto">
          <a:xfrm>
            <a:off x="4" y="2363626"/>
            <a:ext cx="9402305" cy="1881809"/>
          </a:xfrm>
          <a:prstGeom prst="rect">
            <a:avLst/>
          </a:prstGeom>
          <a:solidFill>
            <a:srgbClr val="90BD3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2133" b="0" i="0" dirty="0" err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/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/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AB58095-3588-1A4E-B981-253E9F1A1AEC}"/>
              </a:ext>
            </a:extLst>
          </p:cNvPr>
          <p:cNvCxnSpPr/>
          <p:nvPr userDrawn="1"/>
        </p:nvCxnSpPr>
        <p:spPr>
          <a:xfrm>
            <a:off x="370417" y="6250080"/>
            <a:ext cx="11460480" cy="0"/>
          </a:xfrm>
          <a:prstGeom prst="line">
            <a:avLst/>
          </a:prstGeom>
          <a:noFill/>
          <a:ln w="3175" cap="flat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" name="Title 15">
            <a:extLst>
              <a:ext uri="{FF2B5EF4-FFF2-40B4-BE49-F238E27FC236}">
                <a16:creationId xmlns:a16="http://schemas.microsoft.com/office/drawing/2014/main" id="{18DED201-C78F-0E4A-B63C-520004DA73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4780" y="2559253"/>
            <a:ext cx="8580549" cy="1477195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800" b="0" i="0" baseline="0">
                <a:solidFill>
                  <a:schemeClr val="bg1"/>
                </a:solidFill>
                <a:latin typeface="Garamond" panose="02020404030301010803" pitchFamily="18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Section Header Here</a:t>
            </a:r>
          </a:p>
        </p:txBody>
      </p:sp>
    </p:spTree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lan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77725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with logo_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E2A98C0-F041-B04C-A68C-6B27CE067C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361905" y="3012623"/>
            <a:ext cx="3678068" cy="762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6384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918B81-659D-442F-91E1-087746B8F8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F3D84C-2950-4E91-8F88-8B124E92FF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C145CD-CF1D-4F6E-8425-CFEA98F58C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FEECC-2195-4F23-8A41-95D0ECF95883}" type="datetimeFigureOut">
              <a:rPr lang="en-US" smtClean="0"/>
              <a:t>10/25/2022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1C5C74-4E11-47BE-AAB0-256654183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5AE70F-7F9B-415A-8AE7-EB71AD393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28523-CCF1-4F5A-813B-1608D8F1D48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65082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99B11434-31E0-B746-A51D-196AD4780B6D}"/>
              </a:ext>
            </a:extLst>
          </p:cNvPr>
          <p:cNvSpPr/>
          <p:nvPr userDrawn="1"/>
        </p:nvSpPr>
        <p:spPr>
          <a:xfrm>
            <a:off x="-85241" y="-147235"/>
            <a:ext cx="12359899" cy="350147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81CD9AC-F93D-6E44-91E4-5D351F5C297E}"/>
              </a:ext>
            </a:extLst>
          </p:cNvPr>
          <p:cNvSpPr/>
          <p:nvPr userDrawn="1"/>
        </p:nvSpPr>
        <p:spPr>
          <a:xfrm>
            <a:off x="-85241" y="3354238"/>
            <a:ext cx="12359899" cy="194644"/>
          </a:xfrm>
          <a:prstGeom prst="rect">
            <a:avLst/>
          </a:prstGeom>
          <a:solidFill>
            <a:srgbClr val="007A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02EFE38-D190-0D42-B5E8-24DDE18493B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18000" y="5446712"/>
            <a:ext cx="3556000" cy="1092200"/>
          </a:xfrm>
          <a:prstGeom prst="rect">
            <a:avLst/>
          </a:prstGeom>
        </p:spPr>
      </p:pic>
      <p:sp>
        <p:nvSpPr>
          <p:cNvPr id="21" name="Title 20">
            <a:extLst>
              <a:ext uri="{FF2B5EF4-FFF2-40B4-BE49-F238E27FC236}">
                <a16:creationId xmlns:a16="http://schemas.microsoft.com/office/drawing/2014/main" id="{4507E948-0CD1-BA4C-9599-85AE25C714F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 of the slide</a:t>
            </a:r>
            <a:br>
              <a:rPr lang="en-US" dirty="0"/>
            </a:br>
            <a:r>
              <a:rPr lang="en-US" dirty="0"/>
              <a:t>in this area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86EA6A14-6208-D545-AD90-C0DD9BF975D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92163" y="3702050"/>
            <a:ext cx="10561637" cy="6477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subtitle of slide here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96A1F2E-2494-7F42-AE29-5100856CCA73}"/>
              </a:ext>
            </a:extLst>
          </p:cNvPr>
          <p:cNvSpPr/>
          <p:nvPr userDrawn="1"/>
        </p:nvSpPr>
        <p:spPr>
          <a:xfrm>
            <a:off x="-85241" y="3548882"/>
            <a:ext cx="334623" cy="35058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E38B230-872F-D940-8E36-7F4E7EB39646}"/>
              </a:ext>
            </a:extLst>
          </p:cNvPr>
          <p:cNvSpPr/>
          <p:nvPr userDrawn="1"/>
        </p:nvSpPr>
        <p:spPr>
          <a:xfrm>
            <a:off x="9585599" y="6279687"/>
            <a:ext cx="2357019" cy="4843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2183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9703A43E-2057-5444-B718-8731368130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86946"/>
            <a:ext cx="10515600" cy="8844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>
                <a:solidFill>
                  <a:srgbClr val="003B5C"/>
                </a:solidFill>
              </a:defRPr>
            </a:lvl1pPr>
          </a:lstStyle>
          <a:p>
            <a:r>
              <a:rPr lang="en-US" dirty="0"/>
              <a:t>Click to add title of slide here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0C461E4-F8E6-5340-8244-16C35B83B2AB}"/>
              </a:ext>
            </a:extLst>
          </p:cNvPr>
          <p:cNvSpPr/>
          <p:nvPr userDrawn="1"/>
        </p:nvSpPr>
        <p:spPr>
          <a:xfrm>
            <a:off x="-85241" y="-147235"/>
            <a:ext cx="316973" cy="1418627"/>
          </a:xfrm>
          <a:prstGeom prst="rect">
            <a:avLst/>
          </a:prstGeom>
          <a:solidFill>
            <a:srgbClr val="003B5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7532CD4-CBD7-1A40-9F8B-BC211F53D744}"/>
              </a:ext>
            </a:extLst>
          </p:cNvPr>
          <p:cNvSpPr/>
          <p:nvPr userDrawn="1"/>
        </p:nvSpPr>
        <p:spPr>
          <a:xfrm>
            <a:off x="-85241" y="1271391"/>
            <a:ext cx="316973" cy="5730657"/>
          </a:xfrm>
          <a:prstGeom prst="rect">
            <a:avLst/>
          </a:prstGeom>
          <a:solidFill>
            <a:srgbClr val="007A5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039F3AA-5019-8B44-B67A-1D5373CE04A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343329"/>
            <a:ext cx="10515600" cy="4941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subtitle of slide here.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020747B3-6730-AA4B-BE31-11718D6D01E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2051050"/>
            <a:ext cx="10515600" cy="2405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569916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ftr" idx="11"/>
          </p:nvPr>
        </p:nvSpPr>
        <p:spPr>
          <a:xfrm>
            <a:off x="4165600" y="6356349"/>
            <a:ext cx="3860800" cy="36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sldNum" idx="12"/>
          </p:nvPr>
        </p:nvSpPr>
        <p:spPr>
          <a:xfrm>
            <a:off x="609600" y="6356349"/>
            <a:ext cx="2844800" cy="36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58DDA4-D9A3-4343-AFFC-1BA42378E6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13800"/>
            <a:ext cx="10515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FF168749-FEE2-EB4B-93C1-F8047552A7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86946"/>
            <a:ext cx="10515600" cy="8844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>
                <a:solidFill>
                  <a:srgbClr val="003B5C"/>
                </a:solidFill>
              </a:defRPr>
            </a:lvl1pPr>
          </a:lstStyle>
          <a:p>
            <a:r>
              <a:rPr lang="en-US" dirty="0"/>
              <a:t>Click to add title of slide here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525A56E9-A54B-F84C-84DB-B8FC138B9C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343329"/>
            <a:ext cx="10515600" cy="4941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subtitle of slide here.</a:t>
            </a:r>
          </a:p>
        </p:txBody>
      </p:sp>
    </p:spTree>
    <p:extLst>
      <p:ext uri="{BB962C8B-B14F-4D97-AF65-F5344CB8AC3E}">
        <p14:creationId xmlns:p14="http://schemas.microsoft.com/office/powerpoint/2010/main" val="28819938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369765-1292-E848-93E4-032B237A6F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022764"/>
            <a:ext cx="10515600" cy="2539711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F20795-F1B8-9043-8BA7-C10E85DC8C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689B8301-D76C-BA46-9038-C6F896FAC8C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343329"/>
            <a:ext cx="10515600" cy="4941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subtitle of slide here.</a:t>
            </a:r>
          </a:p>
        </p:txBody>
      </p:sp>
      <p:sp>
        <p:nvSpPr>
          <p:cNvPr id="19" name="Text Placeholder 16">
            <a:extLst>
              <a:ext uri="{FF2B5EF4-FFF2-40B4-BE49-F238E27FC236}">
                <a16:creationId xmlns:a16="http://schemas.microsoft.com/office/drawing/2014/main" id="{93505C92-D86C-374A-88E4-04FBDF892B1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8200" y="481160"/>
            <a:ext cx="10515600" cy="81563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1">
                <a:solidFill>
                  <a:srgbClr val="003B5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1">
                <a:solidFill>
                  <a:srgbClr val="003B5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1">
                <a:solidFill>
                  <a:srgbClr val="003B5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1">
                <a:solidFill>
                  <a:srgbClr val="003B5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1">
                <a:solidFill>
                  <a:srgbClr val="003B5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add title of slide here</a:t>
            </a:r>
          </a:p>
        </p:txBody>
      </p:sp>
    </p:spTree>
    <p:extLst>
      <p:ext uri="{BB962C8B-B14F-4D97-AF65-F5344CB8AC3E}">
        <p14:creationId xmlns:p14="http://schemas.microsoft.com/office/powerpoint/2010/main" val="65576900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74867F-D1CA-5445-81DF-D08B67CF02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17418" y="1950719"/>
            <a:ext cx="5202382" cy="4226243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BC8386-86FA-AC49-B65D-ADBFCB8C50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51418" y="1950719"/>
            <a:ext cx="5202382" cy="4226243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7E4D3A-9CF9-3141-9A47-D3A8E3DC10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EC77A3-F304-E14F-BFCF-DA16B5B730B0}" type="datetimeFigureOut">
              <a:rPr lang="en-US" smtClean="0"/>
              <a:t>10/25/2022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8AE1DA-AE4C-EB40-9519-FD806B492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2F641F-CC7C-D148-97EF-D17C3A394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6FC09F-6928-A645-B92E-D46B2C7B54F6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4CDAAB34-E171-A342-BA95-0D8FCB8E82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86946"/>
            <a:ext cx="10515600" cy="8844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>
                <a:solidFill>
                  <a:srgbClr val="003B5C"/>
                </a:solidFill>
              </a:defRPr>
            </a:lvl1pPr>
          </a:lstStyle>
          <a:p>
            <a:r>
              <a:rPr lang="en-US" dirty="0"/>
              <a:t>Click to add title of slide here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9A367A38-11B3-794F-9887-9AF2A3D5D52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343329"/>
            <a:ext cx="10515600" cy="4941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subtitle of slide here.</a:t>
            </a:r>
          </a:p>
        </p:txBody>
      </p:sp>
    </p:spTree>
    <p:extLst>
      <p:ext uri="{BB962C8B-B14F-4D97-AF65-F5344CB8AC3E}">
        <p14:creationId xmlns:p14="http://schemas.microsoft.com/office/powerpoint/2010/main" val="69760366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52BBF8-561F-5349-999D-FCCD425E50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08BC12-7110-5D42-B098-9B4B960E54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A498B6F-616E-8145-B5FB-0ABA585868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4EAAE5C-4914-BD43-B760-9B65A3B8D8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BEB62D8-C459-084E-9A5F-D54F205303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EC77A3-F304-E14F-BFCF-DA16B5B730B0}" type="datetimeFigureOut">
              <a:rPr lang="en-US" smtClean="0"/>
              <a:t>10/25/2022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DA0E778-4C54-1B4B-9BE8-70426404F8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FE21E12-CCC3-3247-BC94-7CEAC4CB14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6FC09F-6928-A645-B92E-D46B2C7B54F6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FA56A083-450B-9745-B2E6-7CAACC1C633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86946"/>
            <a:ext cx="10515600" cy="8844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>
                <a:solidFill>
                  <a:srgbClr val="003B5C"/>
                </a:solidFill>
              </a:defRPr>
            </a:lvl1pPr>
          </a:lstStyle>
          <a:p>
            <a:r>
              <a:rPr lang="en-US" dirty="0"/>
              <a:t>Click to add title of slide here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ADC0BD44-5F5B-0342-ACB8-B1B4B93EE9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343329"/>
            <a:ext cx="10515600" cy="4941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subtitle of slide here.</a:t>
            </a:r>
          </a:p>
        </p:txBody>
      </p:sp>
    </p:spTree>
    <p:extLst>
      <p:ext uri="{BB962C8B-B14F-4D97-AF65-F5344CB8AC3E}">
        <p14:creationId xmlns:p14="http://schemas.microsoft.com/office/powerpoint/2010/main" val="158014916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EEDDEAB8-A642-A945-84C1-0E2BC17873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86946"/>
            <a:ext cx="10515600" cy="8844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>
                <a:solidFill>
                  <a:srgbClr val="003B5C"/>
                </a:solidFill>
              </a:defRPr>
            </a:lvl1pPr>
          </a:lstStyle>
          <a:p>
            <a:r>
              <a:rPr lang="en-US" dirty="0"/>
              <a:t>Click to add title of slide here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059A4BCB-CC04-2D42-B507-7FE88DCAE6B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343329"/>
            <a:ext cx="10515600" cy="4941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subtitle of slide here.</a:t>
            </a:r>
          </a:p>
        </p:txBody>
      </p:sp>
    </p:spTree>
    <p:extLst>
      <p:ext uri="{BB962C8B-B14F-4D97-AF65-F5344CB8AC3E}">
        <p14:creationId xmlns:p14="http://schemas.microsoft.com/office/powerpoint/2010/main" val="48674455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224E0887-92D4-3E40-B1B0-1651EDF1DD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86946"/>
            <a:ext cx="10515600" cy="8844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>
                <a:solidFill>
                  <a:srgbClr val="003B5C"/>
                </a:solidFill>
              </a:defRPr>
            </a:lvl1pPr>
          </a:lstStyle>
          <a:p>
            <a:r>
              <a:rPr lang="en-US" dirty="0"/>
              <a:t>Click to add title of slide here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70F1A161-7714-5241-9C54-2417E790AF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343329"/>
            <a:ext cx="10515600" cy="4941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subtitle of slide here.</a:t>
            </a:r>
          </a:p>
        </p:txBody>
      </p:sp>
    </p:spTree>
    <p:extLst>
      <p:ext uri="{BB962C8B-B14F-4D97-AF65-F5344CB8AC3E}">
        <p14:creationId xmlns:p14="http://schemas.microsoft.com/office/powerpoint/2010/main" val="73658980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BEECBE-E27C-F248-8102-C8CB6283A7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2013993"/>
            <a:ext cx="6172200" cy="4270429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3010C0-D1E5-DC4B-A587-A022D138FD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233D941D-CEED-524C-A25B-0FF24F1123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86946"/>
            <a:ext cx="10515600" cy="8844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>
                <a:solidFill>
                  <a:srgbClr val="003B5C"/>
                </a:solidFill>
              </a:defRPr>
            </a:lvl1pPr>
          </a:lstStyle>
          <a:p>
            <a:r>
              <a:rPr lang="en-US" dirty="0"/>
              <a:t>Click to add title of slide here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8646AC74-C5CF-084F-9807-6C9CDA1847C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343329"/>
            <a:ext cx="10515600" cy="4941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subtitle of slide here.</a:t>
            </a:r>
          </a:p>
        </p:txBody>
      </p:sp>
    </p:spTree>
    <p:extLst>
      <p:ext uri="{BB962C8B-B14F-4D97-AF65-F5344CB8AC3E}">
        <p14:creationId xmlns:p14="http://schemas.microsoft.com/office/powerpoint/2010/main" val="164076709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9AF75C2-4A0E-964A-BCB4-C479CDC448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2057400"/>
            <a:ext cx="6172200" cy="38036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1AC7CB-649C-4743-9B63-A60399EA18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B19CCBA9-7101-7340-99F6-F381DB1B7D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86946"/>
            <a:ext cx="10515600" cy="8844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>
                <a:solidFill>
                  <a:srgbClr val="003B5C"/>
                </a:solidFill>
              </a:defRPr>
            </a:lvl1pPr>
          </a:lstStyle>
          <a:p>
            <a:r>
              <a:rPr lang="en-US" dirty="0"/>
              <a:t>Click to add title of slide here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D449CF7A-2E70-374D-AA28-BDFDC3288B4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343329"/>
            <a:ext cx="10515600" cy="4941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subtitle of slide here.</a:t>
            </a:r>
          </a:p>
        </p:txBody>
      </p:sp>
    </p:spTree>
    <p:extLst>
      <p:ext uri="{BB962C8B-B14F-4D97-AF65-F5344CB8AC3E}">
        <p14:creationId xmlns:p14="http://schemas.microsoft.com/office/powerpoint/2010/main" val="293557419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A65348-E300-A444-BFAA-5B411B0D11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B4DACF-8D32-EB47-80DB-59554A3321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783985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2B6A563-67B3-2243-B9E9-E64F392E7C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37464A-3BE9-2E45-82D3-D1F2FAAC21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1183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 txBox="1">
            <a:spLocks noGrp="1"/>
          </p:cNvSpPr>
          <p:nvPr>
            <p:ph type="title"/>
          </p:nvPr>
        </p:nvSpPr>
        <p:spPr>
          <a:xfrm>
            <a:off x="609600" y="275167"/>
            <a:ext cx="10972800" cy="11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ftr" idx="11"/>
          </p:nvPr>
        </p:nvSpPr>
        <p:spPr>
          <a:xfrm>
            <a:off x="4165600" y="6356349"/>
            <a:ext cx="3860800" cy="36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sldNum" idx="12"/>
          </p:nvPr>
        </p:nvSpPr>
        <p:spPr>
          <a:xfrm>
            <a:off x="609600" y="6356349"/>
            <a:ext cx="2844800" cy="36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– Blue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2541" y="322536"/>
            <a:ext cx="11869463" cy="6535464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 bwMode="auto">
          <a:xfrm>
            <a:off x="670561" y="1"/>
            <a:ext cx="7555913" cy="5739619"/>
          </a:xfrm>
          <a:prstGeom prst="rect">
            <a:avLst/>
          </a:prstGeom>
          <a:solidFill>
            <a:schemeClr val="tx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2133" b="0" i="0" dirty="0" err="1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2"/>
          </p:nvPr>
        </p:nvSpPr>
        <p:spPr>
          <a:xfrm>
            <a:off x="915064" y="5159269"/>
            <a:ext cx="2567117" cy="238607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algn="l"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912925" y="4473719"/>
            <a:ext cx="5588615" cy="568959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2133" b="0" i="0" baseline="0" dirty="0" smtClean="0">
                <a:solidFill>
                  <a:schemeClr val="bg1"/>
                </a:solidFill>
                <a:cs typeface="Arial" panose="020B0604020202020204" pitchFamily="34" charset="0"/>
              </a:defRPr>
            </a:lvl1pPr>
            <a:lvl2pPr>
              <a:defRPr lang="en-US" sz="2400" dirty="0" smtClean="0">
                <a:latin typeface="+mn-lt"/>
              </a:defRPr>
            </a:lvl2pPr>
            <a:lvl3pPr>
              <a:defRPr lang="en-US" sz="2400" dirty="0" smtClean="0">
                <a:latin typeface="+mn-lt"/>
              </a:defRPr>
            </a:lvl3pPr>
            <a:lvl4pPr>
              <a:defRPr lang="en-US" sz="2400" dirty="0" smtClean="0">
                <a:latin typeface="+mn-lt"/>
              </a:defRPr>
            </a:lvl4pPr>
            <a:lvl5pPr>
              <a:defRPr lang="en-US" sz="2400" dirty="0">
                <a:latin typeface="+mn-lt"/>
              </a:defRPr>
            </a:lvl5pPr>
          </a:lstStyle>
          <a:p>
            <a:pPr marL="0" lvl="0"/>
            <a:r>
              <a:rPr lang="en-US" dirty="0"/>
              <a:t>Presenter’s Name</a:t>
            </a:r>
          </a:p>
        </p:txBody>
      </p:sp>
      <p:sp>
        <p:nvSpPr>
          <p:cNvPr id="13" name="Title 15">
            <a:extLst>
              <a:ext uri="{FF2B5EF4-FFF2-40B4-BE49-F238E27FC236}">
                <a16:creationId xmlns:a16="http://schemas.microsoft.com/office/drawing/2014/main" id="{7DAA724C-3107-8C4A-A46D-AB498B3D6B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93297" y="1503863"/>
            <a:ext cx="6635263" cy="1749284"/>
          </a:xfrm>
        </p:spPr>
        <p:txBody>
          <a:bodyPr anchor="b">
            <a:noAutofit/>
          </a:bodyPr>
          <a:lstStyle>
            <a:lvl1pPr>
              <a:defRPr sz="4800" b="0" i="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A9573359-3223-304A-9E4E-E3990C97731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98119" y="3368001"/>
            <a:ext cx="6630440" cy="6776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2133" b="0" i="0">
                <a:solidFill>
                  <a:schemeClr val="bg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  <a:lvl2pPr marL="306900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687881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1066747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447728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 dirty="0"/>
              <a:t>Optional Subhead Here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176D520-90F1-FE46-8D82-9EBEB41208E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5697" y="396091"/>
            <a:ext cx="2300979" cy="595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861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640" userDrawn="1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– Teal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334030" y="325677"/>
            <a:ext cx="11857972" cy="6532323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 bwMode="auto">
          <a:xfrm>
            <a:off x="670561" y="1"/>
            <a:ext cx="7555913" cy="5739619"/>
          </a:xfrm>
          <a:prstGeom prst="rect">
            <a:avLst/>
          </a:prstGeom>
          <a:solidFill>
            <a:schemeClr val="accent2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2133" b="0" i="0" dirty="0" err="1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4" name="Date Placeholder 4">
            <a:extLst>
              <a:ext uri="{FF2B5EF4-FFF2-40B4-BE49-F238E27FC236}">
                <a16:creationId xmlns:a16="http://schemas.microsoft.com/office/drawing/2014/main" id="{3BFC587D-F4CD-7648-95B7-35FDAB0070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15064" y="5159269"/>
            <a:ext cx="2567117" cy="238607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algn="l"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2321EFAD-F786-464B-B3E8-5DEEB972AF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2925" y="4473719"/>
            <a:ext cx="5588615" cy="568959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2133" b="0" i="0" baseline="0" dirty="0" smtClean="0">
                <a:solidFill>
                  <a:schemeClr val="bg1"/>
                </a:solidFill>
                <a:cs typeface="Arial" panose="020B0604020202020204" pitchFamily="34" charset="0"/>
              </a:defRPr>
            </a:lvl1pPr>
            <a:lvl2pPr>
              <a:defRPr lang="en-US" sz="2400" dirty="0" smtClean="0">
                <a:latin typeface="+mn-lt"/>
              </a:defRPr>
            </a:lvl2pPr>
            <a:lvl3pPr>
              <a:defRPr lang="en-US" sz="2400" dirty="0" smtClean="0">
                <a:latin typeface="+mn-lt"/>
              </a:defRPr>
            </a:lvl3pPr>
            <a:lvl4pPr>
              <a:defRPr lang="en-US" sz="2400" dirty="0" smtClean="0">
                <a:latin typeface="+mn-lt"/>
              </a:defRPr>
            </a:lvl4pPr>
            <a:lvl5pPr>
              <a:defRPr lang="en-US" sz="2400" dirty="0">
                <a:latin typeface="+mn-lt"/>
              </a:defRPr>
            </a:lvl5pPr>
          </a:lstStyle>
          <a:p>
            <a:pPr marL="0" lvl="0"/>
            <a:r>
              <a:rPr lang="en-US" dirty="0"/>
              <a:t>Presenter’s Name</a:t>
            </a:r>
          </a:p>
        </p:txBody>
      </p:sp>
      <p:sp>
        <p:nvSpPr>
          <p:cNvPr id="10" name="Title 15">
            <a:extLst>
              <a:ext uri="{FF2B5EF4-FFF2-40B4-BE49-F238E27FC236}">
                <a16:creationId xmlns:a16="http://schemas.microsoft.com/office/drawing/2014/main" id="{1D80BBCD-01AA-2048-816B-1926C33826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93297" y="1503863"/>
            <a:ext cx="6635263" cy="1749284"/>
          </a:xfrm>
        </p:spPr>
        <p:txBody>
          <a:bodyPr anchor="b">
            <a:noAutofit/>
          </a:bodyPr>
          <a:lstStyle>
            <a:lvl1pPr>
              <a:defRPr sz="4800" b="0" i="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CF776777-542E-DD44-ADA8-B722AD3865C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98119" y="3368001"/>
            <a:ext cx="6630440" cy="6776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2133" b="0" i="0">
                <a:solidFill>
                  <a:schemeClr val="bg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  <a:lvl2pPr marL="306900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687881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1066747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447728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 dirty="0"/>
              <a:t>Optional Subhead Here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F417615-81C2-2340-AF61-362B348654C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5697" y="396091"/>
            <a:ext cx="2300979" cy="595583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– Blue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2541" y="322536"/>
            <a:ext cx="11877417" cy="6535464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 bwMode="auto">
          <a:xfrm>
            <a:off x="670561" y="1"/>
            <a:ext cx="7555913" cy="5739619"/>
          </a:xfrm>
          <a:prstGeom prst="rect">
            <a:avLst/>
          </a:prstGeom>
          <a:solidFill>
            <a:schemeClr val="accent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2133" b="0" i="0" dirty="0" err="1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5" name="Date Placeholder 4">
            <a:extLst>
              <a:ext uri="{FF2B5EF4-FFF2-40B4-BE49-F238E27FC236}">
                <a16:creationId xmlns:a16="http://schemas.microsoft.com/office/drawing/2014/main" id="{8CD1AB83-6DAD-CB4D-8F80-6559296DFF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15064" y="5159269"/>
            <a:ext cx="2567117" cy="238607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algn="l"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AD076ED3-B4CC-4448-9C8D-EE9C8E4EDB9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2925" y="4473719"/>
            <a:ext cx="5588615" cy="568959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2133" b="0" i="0" baseline="0" dirty="0" smtClean="0">
                <a:solidFill>
                  <a:schemeClr val="bg1"/>
                </a:solidFill>
                <a:cs typeface="Arial" panose="020B0604020202020204" pitchFamily="34" charset="0"/>
              </a:defRPr>
            </a:lvl1pPr>
            <a:lvl2pPr>
              <a:defRPr lang="en-US" sz="2400" dirty="0" smtClean="0">
                <a:latin typeface="+mn-lt"/>
              </a:defRPr>
            </a:lvl2pPr>
            <a:lvl3pPr>
              <a:defRPr lang="en-US" sz="2400" dirty="0" smtClean="0">
                <a:latin typeface="+mn-lt"/>
              </a:defRPr>
            </a:lvl3pPr>
            <a:lvl4pPr>
              <a:defRPr lang="en-US" sz="2400" dirty="0" smtClean="0">
                <a:latin typeface="+mn-lt"/>
              </a:defRPr>
            </a:lvl4pPr>
            <a:lvl5pPr>
              <a:defRPr lang="en-US" sz="2400" dirty="0">
                <a:latin typeface="+mn-lt"/>
              </a:defRPr>
            </a:lvl5pPr>
          </a:lstStyle>
          <a:p>
            <a:pPr marL="0" lvl="0"/>
            <a:r>
              <a:rPr lang="en-US" dirty="0"/>
              <a:t>Presenter’s Name</a:t>
            </a:r>
          </a:p>
        </p:txBody>
      </p:sp>
      <p:sp>
        <p:nvSpPr>
          <p:cNvPr id="12" name="Title 15">
            <a:extLst>
              <a:ext uri="{FF2B5EF4-FFF2-40B4-BE49-F238E27FC236}">
                <a16:creationId xmlns:a16="http://schemas.microsoft.com/office/drawing/2014/main" id="{B315E655-425B-6342-8FC5-549929A12C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93297" y="1503863"/>
            <a:ext cx="6635263" cy="1749284"/>
          </a:xfrm>
        </p:spPr>
        <p:txBody>
          <a:bodyPr anchor="b">
            <a:noAutofit/>
          </a:bodyPr>
          <a:lstStyle>
            <a:lvl1pPr>
              <a:defRPr sz="4800" b="0" i="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59D8CE0E-5F3B-3149-9E62-C9706A69F83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98119" y="3368001"/>
            <a:ext cx="6630440" cy="6776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2133" b="0" i="0">
                <a:solidFill>
                  <a:schemeClr val="bg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  <a:lvl2pPr marL="306900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687881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1066747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447728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 dirty="0"/>
              <a:t>Optional Subhead Here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4359701-E632-0E41-94D2-E6707E383F3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5697" y="396091"/>
            <a:ext cx="2300979" cy="595583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– Teal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2541" y="322536"/>
            <a:ext cx="11869463" cy="6535464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 bwMode="auto">
          <a:xfrm>
            <a:off x="670561" y="1"/>
            <a:ext cx="7555913" cy="5739619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2133" b="0" i="0" dirty="0" err="1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5" name="Date Placeholder 4">
            <a:extLst>
              <a:ext uri="{FF2B5EF4-FFF2-40B4-BE49-F238E27FC236}">
                <a16:creationId xmlns:a16="http://schemas.microsoft.com/office/drawing/2014/main" id="{EA5AAF51-36B8-9940-ACBC-F45CDFBB60D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15064" y="5159269"/>
            <a:ext cx="2567117" cy="238607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algn="l">
              <a:defRPr sz="16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364A4BD1-BDC4-5847-8479-2F6EAA1BF06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2925" y="4473719"/>
            <a:ext cx="5588615" cy="568959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2133" b="0" i="0" baseline="0" dirty="0" smtClean="0">
                <a:solidFill>
                  <a:schemeClr val="tx1"/>
                </a:solidFill>
                <a:cs typeface="Arial" panose="020B0604020202020204" pitchFamily="34" charset="0"/>
              </a:defRPr>
            </a:lvl1pPr>
            <a:lvl2pPr>
              <a:defRPr lang="en-US" sz="2400" dirty="0" smtClean="0">
                <a:latin typeface="+mn-lt"/>
              </a:defRPr>
            </a:lvl2pPr>
            <a:lvl3pPr>
              <a:defRPr lang="en-US" sz="2400" dirty="0" smtClean="0">
                <a:latin typeface="+mn-lt"/>
              </a:defRPr>
            </a:lvl3pPr>
            <a:lvl4pPr>
              <a:defRPr lang="en-US" sz="2400" dirty="0" smtClean="0">
                <a:latin typeface="+mn-lt"/>
              </a:defRPr>
            </a:lvl4pPr>
            <a:lvl5pPr>
              <a:defRPr lang="en-US" sz="2400" dirty="0">
                <a:latin typeface="+mn-lt"/>
              </a:defRPr>
            </a:lvl5pPr>
          </a:lstStyle>
          <a:p>
            <a:pPr marL="0" lvl="0"/>
            <a:r>
              <a:rPr lang="en-US" dirty="0"/>
              <a:t>Presenter’s Name</a:t>
            </a:r>
          </a:p>
        </p:txBody>
      </p:sp>
      <p:sp>
        <p:nvSpPr>
          <p:cNvPr id="10" name="Title 15">
            <a:extLst>
              <a:ext uri="{FF2B5EF4-FFF2-40B4-BE49-F238E27FC236}">
                <a16:creationId xmlns:a16="http://schemas.microsoft.com/office/drawing/2014/main" id="{3D807373-E9A5-9F41-8251-72DE5DC0C0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93297" y="1503863"/>
            <a:ext cx="6635263" cy="1749284"/>
          </a:xfrm>
        </p:spPr>
        <p:txBody>
          <a:bodyPr anchor="b">
            <a:noAutofit/>
          </a:bodyPr>
          <a:lstStyle>
            <a:lvl1pPr>
              <a:defRPr sz="4800" b="0" i="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FA66BC5E-F1DA-6A44-9B69-93266278F91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98119" y="3368001"/>
            <a:ext cx="6630440" cy="6776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2133" b="0" i="0">
                <a:solidFill>
                  <a:schemeClr val="tx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  <a:lvl2pPr marL="306900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687881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1066747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447728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 dirty="0"/>
              <a:t>Optional Subhead Here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E34928E-FDC0-134C-9AC8-7BC99D806C8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5697" y="397313"/>
            <a:ext cx="2300979" cy="593140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– Blue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2538" y="322271"/>
            <a:ext cx="11869463" cy="6535731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 bwMode="auto">
          <a:xfrm>
            <a:off x="670561" y="1"/>
            <a:ext cx="7555913" cy="5739619"/>
          </a:xfrm>
          <a:prstGeom prst="rect">
            <a:avLst/>
          </a:prstGeom>
          <a:solidFill>
            <a:schemeClr val="tx2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2133" b="0" i="0" dirty="0" err="1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5" name="Date Placeholder 4">
            <a:extLst>
              <a:ext uri="{FF2B5EF4-FFF2-40B4-BE49-F238E27FC236}">
                <a16:creationId xmlns:a16="http://schemas.microsoft.com/office/drawing/2014/main" id="{8CD1AB83-6DAD-CB4D-8F80-6559296DFF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15064" y="5159269"/>
            <a:ext cx="2567117" cy="238607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algn="l"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AD076ED3-B4CC-4448-9C8D-EE9C8E4EDB9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2925" y="4473719"/>
            <a:ext cx="5588615" cy="568959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2133" b="0" i="0" baseline="0" dirty="0" smtClean="0">
                <a:solidFill>
                  <a:schemeClr val="bg1"/>
                </a:solidFill>
                <a:cs typeface="Arial" panose="020B0604020202020204" pitchFamily="34" charset="0"/>
              </a:defRPr>
            </a:lvl1pPr>
            <a:lvl2pPr>
              <a:defRPr lang="en-US" sz="2400" dirty="0" smtClean="0">
                <a:latin typeface="+mn-lt"/>
              </a:defRPr>
            </a:lvl2pPr>
            <a:lvl3pPr>
              <a:defRPr lang="en-US" sz="2400" dirty="0" smtClean="0">
                <a:latin typeface="+mn-lt"/>
              </a:defRPr>
            </a:lvl3pPr>
            <a:lvl4pPr>
              <a:defRPr lang="en-US" sz="2400" dirty="0" smtClean="0">
                <a:latin typeface="+mn-lt"/>
              </a:defRPr>
            </a:lvl4pPr>
            <a:lvl5pPr>
              <a:defRPr lang="en-US" sz="2400" dirty="0">
                <a:latin typeface="+mn-lt"/>
              </a:defRPr>
            </a:lvl5pPr>
          </a:lstStyle>
          <a:p>
            <a:pPr marL="0" lvl="0"/>
            <a:r>
              <a:rPr lang="en-US" dirty="0"/>
              <a:t>Presenter’s Name</a:t>
            </a:r>
          </a:p>
        </p:txBody>
      </p:sp>
      <p:sp>
        <p:nvSpPr>
          <p:cNvPr id="12" name="Title 15">
            <a:extLst>
              <a:ext uri="{FF2B5EF4-FFF2-40B4-BE49-F238E27FC236}">
                <a16:creationId xmlns:a16="http://schemas.microsoft.com/office/drawing/2014/main" id="{B315E655-425B-6342-8FC5-549929A12C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93297" y="1503863"/>
            <a:ext cx="6635263" cy="1749284"/>
          </a:xfrm>
        </p:spPr>
        <p:txBody>
          <a:bodyPr anchor="b">
            <a:noAutofit/>
          </a:bodyPr>
          <a:lstStyle>
            <a:lvl1pPr>
              <a:defRPr sz="4800" b="0" i="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59D8CE0E-5F3B-3149-9E62-C9706A69F83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98119" y="3368001"/>
            <a:ext cx="6630440" cy="6776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2133" b="0" i="0">
                <a:solidFill>
                  <a:schemeClr val="bg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  <a:lvl2pPr marL="306900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687881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1066747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447728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 dirty="0"/>
              <a:t>Optional Subhead Here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D731745-D543-2644-B19B-3143CCA96B5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5697" y="396091"/>
            <a:ext cx="2300979" cy="595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4957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– Viole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2538" y="322271"/>
            <a:ext cx="11869463" cy="6535731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 bwMode="auto">
          <a:xfrm>
            <a:off x="670561" y="1"/>
            <a:ext cx="7555913" cy="5739619"/>
          </a:xfrm>
          <a:prstGeom prst="rect">
            <a:avLst/>
          </a:prstGeom>
          <a:solidFill>
            <a:schemeClr val="accent5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2133" b="0" i="0" dirty="0" err="1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5" name="Date Placeholder 4">
            <a:extLst>
              <a:ext uri="{FF2B5EF4-FFF2-40B4-BE49-F238E27FC236}">
                <a16:creationId xmlns:a16="http://schemas.microsoft.com/office/drawing/2014/main" id="{8CD1AB83-6DAD-CB4D-8F80-6559296DFF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15064" y="5159269"/>
            <a:ext cx="2567117" cy="238607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algn="l"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AD076ED3-B4CC-4448-9C8D-EE9C8E4EDB9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2925" y="4473719"/>
            <a:ext cx="5588615" cy="568959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2133" b="0" i="0" baseline="0" dirty="0" smtClean="0">
                <a:solidFill>
                  <a:schemeClr val="bg1"/>
                </a:solidFill>
                <a:cs typeface="Arial" panose="020B0604020202020204" pitchFamily="34" charset="0"/>
              </a:defRPr>
            </a:lvl1pPr>
            <a:lvl2pPr>
              <a:defRPr lang="en-US" sz="2400" dirty="0" smtClean="0">
                <a:latin typeface="+mn-lt"/>
              </a:defRPr>
            </a:lvl2pPr>
            <a:lvl3pPr>
              <a:defRPr lang="en-US" sz="2400" dirty="0" smtClean="0">
                <a:latin typeface="+mn-lt"/>
              </a:defRPr>
            </a:lvl3pPr>
            <a:lvl4pPr>
              <a:defRPr lang="en-US" sz="2400" dirty="0" smtClean="0">
                <a:latin typeface="+mn-lt"/>
              </a:defRPr>
            </a:lvl4pPr>
            <a:lvl5pPr>
              <a:defRPr lang="en-US" sz="2400" dirty="0">
                <a:latin typeface="+mn-lt"/>
              </a:defRPr>
            </a:lvl5pPr>
          </a:lstStyle>
          <a:p>
            <a:pPr marL="0" lvl="0"/>
            <a:r>
              <a:rPr lang="en-US" dirty="0"/>
              <a:t>Presenter’s Name</a:t>
            </a:r>
          </a:p>
        </p:txBody>
      </p:sp>
      <p:sp>
        <p:nvSpPr>
          <p:cNvPr id="12" name="Title 15">
            <a:extLst>
              <a:ext uri="{FF2B5EF4-FFF2-40B4-BE49-F238E27FC236}">
                <a16:creationId xmlns:a16="http://schemas.microsoft.com/office/drawing/2014/main" id="{B315E655-425B-6342-8FC5-549929A12C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93297" y="1503863"/>
            <a:ext cx="6635263" cy="1749284"/>
          </a:xfrm>
        </p:spPr>
        <p:txBody>
          <a:bodyPr anchor="b">
            <a:noAutofit/>
          </a:bodyPr>
          <a:lstStyle>
            <a:lvl1pPr>
              <a:defRPr sz="4800" b="0" i="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59D8CE0E-5F3B-3149-9E62-C9706A69F83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98119" y="3368001"/>
            <a:ext cx="6630440" cy="6776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2133" b="0" i="0">
                <a:solidFill>
                  <a:schemeClr val="bg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  <a:lvl2pPr marL="306900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687881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1066747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447728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 dirty="0"/>
              <a:t>Optional Subhead Here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8048138-A350-B345-A99A-EEDBA939140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5697" y="396091"/>
            <a:ext cx="2300979" cy="595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6850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– Magent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2538" y="322271"/>
            <a:ext cx="11869463" cy="6535731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 bwMode="auto">
          <a:xfrm>
            <a:off x="670561" y="1"/>
            <a:ext cx="7555913" cy="5739619"/>
          </a:xfrm>
          <a:prstGeom prst="rect">
            <a:avLst/>
          </a:prstGeom>
          <a:solidFill>
            <a:schemeClr val="accent6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2133" b="0" i="0" dirty="0" err="1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5" name="Date Placeholder 4">
            <a:extLst>
              <a:ext uri="{FF2B5EF4-FFF2-40B4-BE49-F238E27FC236}">
                <a16:creationId xmlns:a16="http://schemas.microsoft.com/office/drawing/2014/main" id="{8CD1AB83-6DAD-CB4D-8F80-6559296DFF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15064" y="5159269"/>
            <a:ext cx="2567117" cy="238607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algn="l"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AD076ED3-B4CC-4448-9C8D-EE9C8E4EDB9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2925" y="4473719"/>
            <a:ext cx="5588615" cy="568959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2133" b="0" i="0" baseline="0" dirty="0" smtClean="0">
                <a:solidFill>
                  <a:schemeClr val="bg1"/>
                </a:solidFill>
                <a:cs typeface="Arial" panose="020B0604020202020204" pitchFamily="34" charset="0"/>
              </a:defRPr>
            </a:lvl1pPr>
            <a:lvl2pPr>
              <a:defRPr lang="en-US" sz="2400" dirty="0" smtClean="0">
                <a:latin typeface="+mn-lt"/>
              </a:defRPr>
            </a:lvl2pPr>
            <a:lvl3pPr>
              <a:defRPr lang="en-US" sz="2400" dirty="0" smtClean="0">
                <a:latin typeface="+mn-lt"/>
              </a:defRPr>
            </a:lvl3pPr>
            <a:lvl4pPr>
              <a:defRPr lang="en-US" sz="2400" dirty="0" smtClean="0">
                <a:latin typeface="+mn-lt"/>
              </a:defRPr>
            </a:lvl4pPr>
            <a:lvl5pPr>
              <a:defRPr lang="en-US" sz="2400" dirty="0">
                <a:latin typeface="+mn-lt"/>
              </a:defRPr>
            </a:lvl5pPr>
          </a:lstStyle>
          <a:p>
            <a:pPr marL="0" lvl="0"/>
            <a:r>
              <a:rPr lang="en-US" dirty="0"/>
              <a:t>Presenter’s Name</a:t>
            </a:r>
          </a:p>
        </p:txBody>
      </p:sp>
      <p:sp>
        <p:nvSpPr>
          <p:cNvPr id="12" name="Title 15">
            <a:extLst>
              <a:ext uri="{FF2B5EF4-FFF2-40B4-BE49-F238E27FC236}">
                <a16:creationId xmlns:a16="http://schemas.microsoft.com/office/drawing/2014/main" id="{B315E655-425B-6342-8FC5-549929A12C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93297" y="1503863"/>
            <a:ext cx="6635263" cy="1749284"/>
          </a:xfrm>
        </p:spPr>
        <p:txBody>
          <a:bodyPr anchor="b">
            <a:noAutofit/>
          </a:bodyPr>
          <a:lstStyle>
            <a:lvl1pPr>
              <a:defRPr sz="4800" b="0" i="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59D8CE0E-5F3B-3149-9E62-C9706A69F83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98119" y="3368001"/>
            <a:ext cx="6630440" cy="6776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2133" b="0" i="0">
                <a:solidFill>
                  <a:schemeClr val="bg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  <a:lvl2pPr marL="306900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687881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1066747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447728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 dirty="0"/>
              <a:t>Optional Subhead Here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FBF8329-B6F0-0F43-9CD1-01235C057F0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5697" y="396091"/>
            <a:ext cx="2300979" cy="595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0062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– Navy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auto">
          <a:xfrm>
            <a:off x="0" y="5515992"/>
            <a:ext cx="12192000" cy="1342008"/>
          </a:xfrm>
          <a:prstGeom prst="rect">
            <a:avLst/>
          </a:prstGeom>
          <a:solidFill>
            <a:schemeClr val="bg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2133" b="0" i="0" dirty="0" err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5" name="Date Placeholder 4"/>
          <p:cNvSpPr>
            <a:spLocks noGrp="1"/>
          </p:cNvSpPr>
          <p:nvPr>
            <p:ph type="dt" sz="half" idx="2"/>
          </p:nvPr>
        </p:nvSpPr>
        <p:spPr>
          <a:xfrm>
            <a:off x="425600" y="6178905"/>
            <a:ext cx="2567117" cy="238607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algn="l">
              <a:defRPr sz="16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23461" y="5493355"/>
            <a:ext cx="5588615" cy="568959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2133" b="0" i="0" baseline="0" dirty="0" smtClean="0">
                <a:solidFill>
                  <a:schemeClr val="tx1"/>
                </a:solidFill>
                <a:cs typeface="Arial" panose="020B0604020202020204" pitchFamily="34" charset="0"/>
              </a:defRPr>
            </a:lvl1pPr>
            <a:lvl2pPr>
              <a:defRPr lang="en-US" sz="2400" dirty="0" smtClean="0">
                <a:latin typeface="+mn-lt"/>
              </a:defRPr>
            </a:lvl2pPr>
            <a:lvl3pPr>
              <a:defRPr lang="en-US" sz="2400" dirty="0" smtClean="0">
                <a:latin typeface="+mn-lt"/>
              </a:defRPr>
            </a:lvl3pPr>
            <a:lvl4pPr>
              <a:defRPr lang="en-US" sz="2400" dirty="0" smtClean="0">
                <a:latin typeface="+mn-lt"/>
              </a:defRPr>
            </a:lvl4pPr>
            <a:lvl5pPr>
              <a:defRPr lang="en-US" sz="2400" dirty="0">
                <a:latin typeface="+mn-lt"/>
              </a:defRPr>
            </a:lvl5pPr>
          </a:lstStyle>
          <a:p>
            <a:pPr marL="0" lvl="0"/>
            <a:r>
              <a:rPr lang="en-US" dirty="0"/>
              <a:t>Presenter’s Name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E56506E1-BB8B-7045-8D57-C400CDE42A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68552" t="35459" r="2030" b="-21848"/>
          <a:stretch/>
        </p:blipFill>
        <p:spPr>
          <a:xfrm rot="5400000">
            <a:off x="3496733" y="-1837265"/>
            <a:ext cx="6858000" cy="10532533"/>
          </a:xfrm>
          <a:prstGeom prst="rect">
            <a:avLst/>
          </a:prstGeom>
        </p:spPr>
      </p:pic>
      <p:sp>
        <p:nvSpPr>
          <p:cNvPr id="10" name="Title 15">
            <a:extLst>
              <a:ext uri="{FF2B5EF4-FFF2-40B4-BE49-F238E27FC236}">
                <a16:creationId xmlns:a16="http://schemas.microsoft.com/office/drawing/2014/main" id="{65B08227-3138-BB41-8E3C-35CA4778C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951" y="1891791"/>
            <a:ext cx="8583213" cy="1749284"/>
          </a:xfrm>
        </p:spPr>
        <p:txBody>
          <a:bodyPr anchor="b">
            <a:noAutofit/>
          </a:bodyPr>
          <a:lstStyle>
            <a:lvl1pPr>
              <a:defRPr sz="4800" b="0" i="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E34A4266-EC7F-FD4B-9C3E-81E7A229518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4775" y="3755929"/>
            <a:ext cx="8576975" cy="6776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2133" b="0" i="0">
                <a:solidFill>
                  <a:schemeClr val="tx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  <a:lvl2pPr marL="306900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687881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1066747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447728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 dirty="0"/>
              <a:t>Optional Subhead here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0C9BD37-B590-304A-8B49-7ABA28C3067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460" y="534201"/>
            <a:ext cx="2300979" cy="595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3316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52" userDrawn="1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– Navy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Date Placeholder 4"/>
          <p:cNvSpPr>
            <a:spLocks noGrp="1"/>
          </p:cNvSpPr>
          <p:nvPr>
            <p:ph type="dt" sz="half" idx="2"/>
          </p:nvPr>
        </p:nvSpPr>
        <p:spPr>
          <a:xfrm>
            <a:off x="425600" y="6178905"/>
            <a:ext cx="2567117" cy="238607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algn="l">
              <a:defRPr sz="16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23461" y="5493355"/>
            <a:ext cx="5588615" cy="568959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2133" b="0" i="0" baseline="0" dirty="0" smtClean="0">
                <a:solidFill>
                  <a:schemeClr val="tx1"/>
                </a:solidFill>
                <a:cs typeface="Arial" panose="020B0604020202020204" pitchFamily="34" charset="0"/>
              </a:defRPr>
            </a:lvl1pPr>
            <a:lvl2pPr>
              <a:defRPr lang="en-US" sz="2400" dirty="0" smtClean="0">
                <a:latin typeface="+mn-lt"/>
              </a:defRPr>
            </a:lvl2pPr>
            <a:lvl3pPr>
              <a:defRPr lang="en-US" sz="2400" dirty="0" smtClean="0">
                <a:latin typeface="+mn-lt"/>
              </a:defRPr>
            </a:lvl3pPr>
            <a:lvl4pPr>
              <a:defRPr lang="en-US" sz="2400" dirty="0" smtClean="0">
                <a:latin typeface="+mn-lt"/>
              </a:defRPr>
            </a:lvl4pPr>
            <a:lvl5pPr>
              <a:defRPr lang="en-US" sz="2400" dirty="0">
                <a:latin typeface="+mn-lt"/>
              </a:defRPr>
            </a:lvl5pPr>
          </a:lstStyle>
          <a:p>
            <a:pPr marL="0" lvl="0"/>
            <a:r>
              <a:rPr lang="en-US" dirty="0"/>
              <a:t>Presenter’s Name</a:t>
            </a:r>
          </a:p>
        </p:txBody>
      </p:sp>
      <p:sp>
        <p:nvSpPr>
          <p:cNvPr id="10" name="Title 15">
            <a:extLst>
              <a:ext uri="{FF2B5EF4-FFF2-40B4-BE49-F238E27FC236}">
                <a16:creationId xmlns:a16="http://schemas.microsoft.com/office/drawing/2014/main" id="{65B08227-3138-BB41-8E3C-35CA4778C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951" y="1891791"/>
            <a:ext cx="8583213" cy="1749284"/>
          </a:xfrm>
        </p:spPr>
        <p:txBody>
          <a:bodyPr anchor="b">
            <a:noAutofit/>
          </a:bodyPr>
          <a:lstStyle>
            <a:lvl1pPr>
              <a:defRPr sz="4800" b="0" i="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E34A4266-EC7F-FD4B-9C3E-81E7A229518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4775" y="3755929"/>
            <a:ext cx="8576975" cy="6776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2133" b="0" i="0">
                <a:solidFill>
                  <a:schemeClr val="tx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  <a:lvl2pPr marL="306900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687881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1066747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447728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 dirty="0"/>
              <a:t>Optional Subhead here</a:t>
            </a: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29BA6BCF-2F1A-8443-A8DC-13CF462899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60227" t="19283" r="-18229" b="-22843"/>
          <a:stretch/>
        </p:blipFill>
        <p:spPr>
          <a:xfrm rot="5400000">
            <a:off x="2778845" y="-5024034"/>
            <a:ext cx="13816508" cy="129013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2940C55-B0F6-2248-8883-AB5DB7E8FDA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460" y="534201"/>
            <a:ext cx="2300979" cy="595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0650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52" userDrawn="1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ver – Navy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Date Placeholder 4"/>
          <p:cNvSpPr>
            <a:spLocks noGrp="1"/>
          </p:cNvSpPr>
          <p:nvPr>
            <p:ph type="dt" sz="half" idx="2"/>
          </p:nvPr>
        </p:nvSpPr>
        <p:spPr>
          <a:xfrm>
            <a:off x="425600" y="6178905"/>
            <a:ext cx="2567117" cy="238607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algn="l">
              <a:defRPr sz="16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23461" y="5493355"/>
            <a:ext cx="5588615" cy="568959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2133" b="0" i="0" baseline="0" dirty="0" smtClean="0">
                <a:solidFill>
                  <a:schemeClr val="tx1"/>
                </a:solidFill>
                <a:cs typeface="Arial" panose="020B0604020202020204" pitchFamily="34" charset="0"/>
              </a:defRPr>
            </a:lvl1pPr>
            <a:lvl2pPr>
              <a:defRPr lang="en-US" sz="2400" dirty="0" smtClean="0">
                <a:latin typeface="+mn-lt"/>
              </a:defRPr>
            </a:lvl2pPr>
            <a:lvl3pPr>
              <a:defRPr lang="en-US" sz="2400" dirty="0" smtClean="0">
                <a:latin typeface="+mn-lt"/>
              </a:defRPr>
            </a:lvl3pPr>
            <a:lvl4pPr>
              <a:defRPr lang="en-US" sz="2400" dirty="0" smtClean="0">
                <a:latin typeface="+mn-lt"/>
              </a:defRPr>
            </a:lvl4pPr>
            <a:lvl5pPr>
              <a:defRPr lang="en-US" sz="2400" dirty="0">
                <a:latin typeface="+mn-lt"/>
              </a:defRPr>
            </a:lvl5pPr>
          </a:lstStyle>
          <a:p>
            <a:pPr marL="0" lvl="0"/>
            <a:r>
              <a:rPr lang="en-US" dirty="0"/>
              <a:t>Presenter’s Name</a:t>
            </a:r>
          </a:p>
        </p:txBody>
      </p:sp>
      <p:sp>
        <p:nvSpPr>
          <p:cNvPr id="10" name="Title 15">
            <a:extLst>
              <a:ext uri="{FF2B5EF4-FFF2-40B4-BE49-F238E27FC236}">
                <a16:creationId xmlns:a16="http://schemas.microsoft.com/office/drawing/2014/main" id="{65B08227-3138-BB41-8E3C-35CA4778C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951" y="1891791"/>
            <a:ext cx="8583213" cy="1749284"/>
          </a:xfrm>
        </p:spPr>
        <p:txBody>
          <a:bodyPr anchor="b">
            <a:noAutofit/>
          </a:bodyPr>
          <a:lstStyle>
            <a:lvl1pPr>
              <a:defRPr sz="4800" b="0" i="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E34A4266-EC7F-FD4B-9C3E-81E7A229518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4775" y="3755929"/>
            <a:ext cx="8576975" cy="6776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2133" b="0" i="0">
                <a:solidFill>
                  <a:schemeClr val="tx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  <a:lvl2pPr marL="306900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687881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1066747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447728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 dirty="0"/>
              <a:t>Optional Subhead here</a:t>
            </a:r>
          </a:p>
        </p:txBody>
      </p:sp>
      <p:pic>
        <p:nvPicPr>
          <p:cNvPr id="13" name="Picture 12" descr="Background pattern&#10;&#10;Description automatically generated">
            <a:extLst>
              <a:ext uri="{FF2B5EF4-FFF2-40B4-BE49-F238E27FC236}">
                <a16:creationId xmlns:a16="http://schemas.microsoft.com/office/drawing/2014/main" id="{8A9B26ED-91EB-374C-A70F-3562EDE10C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8148"/>
          <a:stretch/>
        </p:blipFill>
        <p:spPr>
          <a:xfrm rot="10800000">
            <a:off x="3217767" y="83425"/>
            <a:ext cx="8974236" cy="26127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9D9345F-D15C-2043-8157-7A75DD361F3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460" y="534201"/>
            <a:ext cx="2300979" cy="595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180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5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 txBox="1">
            <a:spLocks noGrp="1"/>
          </p:cNvSpPr>
          <p:nvPr>
            <p:ph type="title"/>
          </p:nvPr>
        </p:nvSpPr>
        <p:spPr>
          <a:xfrm>
            <a:off x="609600" y="275167"/>
            <a:ext cx="10972800" cy="11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5384800" cy="42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609585" lvl="0" indent="-507987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3200" b="0" i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1219170" lvl="1" indent="-474121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667" b="0" i="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828754" lvl="2" indent="-457189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 b="0" i="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2438339" lvl="3" indent="-440256" algn="l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2133" b="0" i="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3047924" lvl="4" indent="-440256" algn="l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2133" b="0" i="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3657509" lvl="5" indent="-457189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/>
            </a:lvl6pPr>
            <a:lvl7pPr marL="4267093" lvl="6" indent="-457189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/>
            </a:lvl7pPr>
            <a:lvl8pPr marL="4876678" lvl="7" indent="-457189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/>
            </a:lvl8pPr>
            <a:lvl9pPr marL="5486263" lvl="8" indent="-457189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body" idx="2"/>
          </p:nvPr>
        </p:nvSpPr>
        <p:spPr>
          <a:xfrm>
            <a:off x="6197600" y="1600201"/>
            <a:ext cx="5384800" cy="42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609585" lvl="0" indent="-507987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3200" b="0" i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1219170" lvl="1" indent="-474121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667" b="0" i="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828754" lvl="2" indent="-457189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 b="0" i="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2438339" lvl="3" indent="-440256" algn="l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2133" b="0" i="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3047924" lvl="4" indent="-440256" algn="l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2133" b="0" i="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3657509" lvl="5" indent="-457189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/>
            </a:lvl6pPr>
            <a:lvl7pPr marL="4267093" lvl="6" indent="-457189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/>
            </a:lvl7pPr>
            <a:lvl8pPr marL="4876678" lvl="7" indent="-457189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/>
            </a:lvl8pPr>
            <a:lvl9pPr marL="5486263" lvl="8" indent="-457189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/>
            </a:lvl9pPr>
          </a:lstStyle>
          <a:p>
            <a:endParaRPr/>
          </a:p>
        </p:txBody>
      </p:sp>
      <p:sp>
        <p:nvSpPr>
          <p:cNvPr id="32" name="Google Shape;32;p6"/>
          <p:cNvSpPr txBox="1">
            <a:spLocks noGrp="1"/>
          </p:cNvSpPr>
          <p:nvPr>
            <p:ph type="ftr" idx="11"/>
          </p:nvPr>
        </p:nvSpPr>
        <p:spPr>
          <a:xfrm>
            <a:off x="4165600" y="6356349"/>
            <a:ext cx="3860800" cy="36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6"/>
          <p:cNvSpPr txBox="1">
            <a:spLocks noGrp="1"/>
          </p:cNvSpPr>
          <p:nvPr>
            <p:ph type="sldNum" idx="12"/>
          </p:nvPr>
        </p:nvSpPr>
        <p:spPr>
          <a:xfrm>
            <a:off x="609600" y="6356349"/>
            <a:ext cx="2844800" cy="36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ver – Navy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Date Placeholder 4"/>
          <p:cNvSpPr>
            <a:spLocks noGrp="1"/>
          </p:cNvSpPr>
          <p:nvPr>
            <p:ph type="dt" sz="half" idx="2"/>
          </p:nvPr>
        </p:nvSpPr>
        <p:spPr>
          <a:xfrm>
            <a:off x="425600" y="6178905"/>
            <a:ext cx="2567117" cy="238607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algn="l">
              <a:defRPr sz="1600" b="0" i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23461" y="5493355"/>
            <a:ext cx="5588615" cy="568959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2133" b="0" i="0" baseline="0" dirty="0" smtClean="0">
                <a:solidFill>
                  <a:schemeClr val="bg2"/>
                </a:solidFill>
                <a:cs typeface="Arial" panose="020B0604020202020204" pitchFamily="34" charset="0"/>
              </a:defRPr>
            </a:lvl1pPr>
            <a:lvl2pPr>
              <a:defRPr lang="en-US" sz="2400" dirty="0" smtClean="0">
                <a:latin typeface="+mn-lt"/>
              </a:defRPr>
            </a:lvl2pPr>
            <a:lvl3pPr>
              <a:defRPr lang="en-US" sz="2400" dirty="0" smtClean="0">
                <a:latin typeface="+mn-lt"/>
              </a:defRPr>
            </a:lvl3pPr>
            <a:lvl4pPr>
              <a:defRPr lang="en-US" sz="2400" dirty="0" smtClean="0">
                <a:latin typeface="+mn-lt"/>
              </a:defRPr>
            </a:lvl4pPr>
            <a:lvl5pPr>
              <a:defRPr lang="en-US" sz="2400" dirty="0">
                <a:latin typeface="+mn-lt"/>
              </a:defRPr>
            </a:lvl5pPr>
          </a:lstStyle>
          <a:p>
            <a:pPr marL="0" lvl="0"/>
            <a:r>
              <a:rPr lang="en-US" dirty="0"/>
              <a:t>Presenter’s Name</a:t>
            </a:r>
          </a:p>
        </p:txBody>
      </p:sp>
      <p:sp>
        <p:nvSpPr>
          <p:cNvPr id="10" name="Title 15">
            <a:extLst>
              <a:ext uri="{FF2B5EF4-FFF2-40B4-BE49-F238E27FC236}">
                <a16:creationId xmlns:a16="http://schemas.microsoft.com/office/drawing/2014/main" id="{65B08227-3138-BB41-8E3C-35CA4778C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951" y="1891791"/>
            <a:ext cx="8583213" cy="1749284"/>
          </a:xfrm>
        </p:spPr>
        <p:txBody>
          <a:bodyPr anchor="b">
            <a:noAutofit/>
          </a:bodyPr>
          <a:lstStyle>
            <a:lvl1pPr>
              <a:defRPr sz="4800" b="0" i="0" baseline="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E34A4266-EC7F-FD4B-9C3E-81E7A229518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4775" y="3755929"/>
            <a:ext cx="8576975" cy="6776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2133" b="0" i="0">
                <a:solidFill>
                  <a:schemeClr val="bg2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  <a:lvl2pPr marL="306900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687881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1066747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447728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 dirty="0"/>
              <a:t>Optional Subhead here</a:t>
            </a:r>
          </a:p>
        </p:txBody>
      </p:sp>
      <p:sp>
        <p:nvSpPr>
          <p:cNvPr id="18" name="Freeform 77">
            <a:extLst>
              <a:ext uri="{FF2B5EF4-FFF2-40B4-BE49-F238E27FC236}">
                <a16:creationId xmlns:a16="http://schemas.microsoft.com/office/drawing/2014/main" id="{09D6DA44-3D41-5E45-80B2-97B2B0E76C11}"/>
              </a:ext>
            </a:extLst>
          </p:cNvPr>
          <p:cNvSpPr>
            <a:spLocks/>
          </p:cNvSpPr>
          <p:nvPr userDrawn="1"/>
        </p:nvSpPr>
        <p:spPr bwMode="auto">
          <a:xfrm>
            <a:off x="11190818" y="6400801"/>
            <a:ext cx="641349" cy="308099"/>
          </a:xfrm>
          <a:custGeom>
            <a:avLst/>
            <a:gdLst>
              <a:gd name="T0" fmla="*/ 350 w 350"/>
              <a:gd name="T1" fmla="*/ 52 h 168"/>
              <a:gd name="T2" fmla="*/ 270 w 350"/>
              <a:gd name="T3" fmla="*/ 130 h 168"/>
              <a:gd name="T4" fmla="*/ 240 w 350"/>
              <a:gd name="T5" fmla="*/ 100 h 168"/>
              <a:gd name="T6" fmla="*/ 205 w 350"/>
              <a:gd name="T7" fmla="*/ 91 h 168"/>
              <a:gd name="T8" fmla="*/ 201 w 350"/>
              <a:gd name="T9" fmla="*/ 86 h 168"/>
              <a:gd name="T10" fmla="*/ 200 w 350"/>
              <a:gd name="T11" fmla="*/ 82 h 168"/>
              <a:gd name="T12" fmla="*/ 203 w 350"/>
              <a:gd name="T13" fmla="*/ 73 h 168"/>
              <a:gd name="T14" fmla="*/ 203 w 350"/>
              <a:gd name="T15" fmla="*/ 73 h 168"/>
              <a:gd name="T16" fmla="*/ 205 w 350"/>
              <a:gd name="T17" fmla="*/ 72 h 168"/>
              <a:gd name="T18" fmla="*/ 234 w 350"/>
              <a:gd name="T19" fmla="*/ 71 h 168"/>
              <a:gd name="T20" fmla="*/ 266 w 350"/>
              <a:gd name="T21" fmla="*/ 85 h 168"/>
              <a:gd name="T22" fmla="*/ 222 w 350"/>
              <a:gd name="T23" fmla="*/ 48 h 168"/>
              <a:gd name="T24" fmla="*/ 179 w 350"/>
              <a:gd name="T25" fmla="*/ 73 h 168"/>
              <a:gd name="T26" fmla="*/ 178 w 350"/>
              <a:gd name="T27" fmla="*/ 76 h 168"/>
              <a:gd name="T28" fmla="*/ 122 w 350"/>
              <a:gd name="T29" fmla="*/ 60 h 168"/>
              <a:gd name="T30" fmla="*/ 178 w 350"/>
              <a:gd name="T31" fmla="*/ 41 h 168"/>
              <a:gd name="T32" fmla="*/ 153 w 350"/>
              <a:gd name="T33" fmla="*/ 0 h 168"/>
              <a:gd name="T34" fmla="*/ 97 w 350"/>
              <a:gd name="T35" fmla="*/ 2 h 168"/>
              <a:gd name="T36" fmla="*/ 72 w 350"/>
              <a:gd name="T37" fmla="*/ 73 h 168"/>
              <a:gd name="T38" fmla="*/ 25 w 350"/>
              <a:gd name="T39" fmla="*/ 73 h 168"/>
              <a:gd name="T40" fmla="*/ 0 w 350"/>
              <a:gd name="T41" fmla="*/ 2 h 168"/>
              <a:gd name="T42" fmla="*/ 48 w 350"/>
              <a:gd name="T43" fmla="*/ 119 h 168"/>
              <a:gd name="T44" fmla="*/ 97 w 350"/>
              <a:gd name="T45" fmla="*/ 64 h 168"/>
              <a:gd name="T46" fmla="*/ 187 w 350"/>
              <a:gd name="T47" fmla="*/ 107 h 168"/>
              <a:gd name="T48" fmla="*/ 214 w 350"/>
              <a:gd name="T49" fmla="*/ 117 h 168"/>
              <a:gd name="T50" fmla="*/ 242 w 350"/>
              <a:gd name="T51" fmla="*/ 125 h 168"/>
              <a:gd name="T52" fmla="*/ 237 w 350"/>
              <a:gd name="T53" fmla="*/ 147 h 168"/>
              <a:gd name="T54" fmla="*/ 203 w 350"/>
              <a:gd name="T55" fmla="*/ 141 h 168"/>
              <a:gd name="T56" fmla="*/ 176 w 350"/>
              <a:gd name="T57" fmla="*/ 130 h 168"/>
              <a:gd name="T58" fmla="*/ 224 w 350"/>
              <a:gd name="T59" fmla="*/ 168 h 168"/>
              <a:gd name="T60" fmla="*/ 270 w 350"/>
              <a:gd name="T61" fmla="*/ 134 h 168"/>
              <a:gd name="T62" fmla="*/ 295 w 350"/>
              <a:gd name="T63" fmla="*/ 166 h 168"/>
              <a:gd name="T64" fmla="*/ 343 w 350"/>
              <a:gd name="T65" fmla="*/ 119 h 168"/>
              <a:gd name="T66" fmla="*/ 295 w 350"/>
              <a:gd name="T67" fmla="*/ 99 h 168"/>
              <a:gd name="T68" fmla="*/ 350 w 350"/>
              <a:gd name="T69" fmla="*/ 73 h 1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350" h="168">
                <a:moveTo>
                  <a:pt x="350" y="73"/>
                </a:moveTo>
                <a:cubicBezTo>
                  <a:pt x="350" y="52"/>
                  <a:pt x="350" y="52"/>
                  <a:pt x="350" y="52"/>
                </a:cubicBezTo>
                <a:cubicBezTo>
                  <a:pt x="270" y="52"/>
                  <a:pt x="270" y="52"/>
                  <a:pt x="270" y="52"/>
                </a:cubicBezTo>
                <a:cubicBezTo>
                  <a:pt x="270" y="130"/>
                  <a:pt x="270" y="130"/>
                  <a:pt x="270" y="130"/>
                </a:cubicBezTo>
                <a:cubicBezTo>
                  <a:pt x="269" y="121"/>
                  <a:pt x="266" y="114"/>
                  <a:pt x="260" y="109"/>
                </a:cubicBezTo>
                <a:cubicBezTo>
                  <a:pt x="255" y="105"/>
                  <a:pt x="249" y="102"/>
                  <a:pt x="240" y="100"/>
                </a:cubicBezTo>
                <a:cubicBezTo>
                  <a:pt x="220" y="96"/>
                  <a:pt x="220" y="96"/>
                  <a:pt x="220" y="96"/>
                </a:cubicBezTo>
                <a:cubicBezTo>
                  <a:pt x="213" y="94"/>
                  <a:pt x="208" y="92"/>
                  <a:pt x="205" y="91"/>
                </a:cubicBezTo>
                <a:cubicBezTo>
                  <a:pt x="203" y="90"/>
                  <a:pt x="201" y="88"/>
                  <a:pt x="201" y="86"/>
                </a:cubicBezTo>
                <a:cubicBezTo>
                  <a:pt x="201" y="86"/>
                  <a:pt x="201" y="86"/>
                  <a:pt x="201" y="86"/>
                </a:cubicBezTo>
                <a:cubicBezTo>
                  <a:pt x="201" y="86"/>
                  <a:pt x="201" y="86"/>
                  <a:pt x="201" y="86"/>
                </a:cubicBezTo>
                <a:cubicBezTo>
                  <a:pt x="200" y="85"/>
                  <a:pt x="200" y="83"/>
                  <a:pt x="200" y="82"/>
                </a:cubicBezTo>
                <a:cubicBezTo>
                  <a:pt x="200" y="78"/>
                  <a:pt x="201" y="75"/>
                  <a:pt x="203" y="73"/>
                </a:cubicBezTo>
                <a:cubicBezTo>
                  <a:pt x="203" y="73"/>
                  <a:pt x="203" y="73"/>
                  <a:pt x="203" y="73"/>
                </a:cubicBezTo>
                <a:cubicBezTo>
                  <a:pt x="203" y="73"/>
                  <a:pt x="203" y="73"/>
                  <a:pt x="203" y="73"/>
                </a:cubicBezTo>
                <a:cubicBezTo>
                  <a:pt x="203" y="73"/>
                  <a:pt x="203" y="73"/>
                  <a:pt x="203" y="73"/>
                </a:cubicBezTo>
                <a:cubicBezTo>
                  <a:pt x="203" y="73"/>
                  <a:pt x="203" y="73"/>
                  <a:pt x="203" y="73"/>
                </a:cubicBezTo>
                <a:cubicBezTo>
                  <a:pt x="204" y="72"/>
                  <a:pt x="205" y="72"/>
                  <a:pt x="205" y="72"/>
                </a:cubicBezTo>
                <a:cubicBezTo>
                  <a:pt x="209" y="69"/>
                  <a:pt x="214" y="68"/>
                  <a:pt x="220" y="68"/>
                </a:cubicBezTo>
                <a:cubicBezTo>
                  <a:pt x="226" y="68"/>
                  <a:pt x="231" y="69"/>
                  <a:pt x="234" y="71"/>
                </a:cubicBezTo>
                <a:cubicBezTo>
                  <a:pt x="240" y="74"/>
                  <a:pt x="243" y="78"/>
                  <a:pt x="243" y="85"/>
                </a:cubicBezTo>
                <a:cubicBezTo>
                  <a:pt x="266" y="85"/>
                  <a:pt x="266" y="85"/>
                  <a:pt x="266" y="85"/>
                </a:cubicBezTo>
                <a:cubicBezTo>
                  <a:pt x="266" y="73"/>
                  <a:pt x="261" y="64"/>
                  <a:pt x="253" y="58"/>
                </a:cubicBezTo>
                <a:cubicBezTo>
                  <a:pt x="244" y="51"/>
                  <a:pt x="234" y="48"/>
                  <a:pt x="222" y="48"/>
                </a:cubicBezTo>
                <a:cubicBezTo>
                  <a:pt x="207" y="48"/>
                  <a:pt x="196" y="52"/>
                  <a:pt x="189" y="58"/>
                </a:cubicBezTo>
                <a:cubicBezTo>
                  <a:pt x="184" y="62"/>
                  <a:pt x="181" y="67"/>
                  <a:pt x="179" y="73"/>
                </a:cubicBezTo>
                <a:cubicBezTo>
                  <a:pt x="179" y="73"/>
                  <a:pt x="179" y="73"/>
                  <a:pt x="179" y="73"/>
                </a:cubicBezTo>
                <a:cubicBezTo>
                  <a:pt x="179" y="74"/>
                  <a:pt x="179" y="75"/>
                  <a:pt x="178" y="76"/>
                </a:cubicBezTo>
                <a:cubicBezTo>
                  <a:pt x="176" y="89"/>
                  <a:pt x="167" y="98"/>
                  <a:pt x="153" y="98"/>
                </a:cubicBezTo>
                <a:cubicBezTo>
                  <a:pt x="131" y="98"/>
                  <a:pt x="122" y="79"/>
                  <a:pt x="122" y="60"/>
                </a:cubicBezTo>
                <a:cubicBezTo>
                  <a:pt x="122" y="40"/>
                  <a:pt x="131" y="21"/>
                  <a:pt x="153" y="21"/>
                </a:cubicBezTo>
                <a:cubicBezTo>
                  <a:pt x="166" y="21"/>
                  <a:pt x="176" y="29"/>
                  <a:pt x="178" y="41"/>
                </a:cubicBezTo>
                <a:cubicBezTo>
                  <a:pt x="202" y="41"/>
                  <a:pt x="202" y="41"/>
                  <a:pt x="202" y="41"/>
                </a:cubicBezTo>
                <a:cubicBezTo>
                  <a:pt x="199" y="14"/>
                  <a:pt x="178" y="0"/>
                  <a:pt x="153" y="0"/>
                </a:cubicBezTo>
                <a:cubicBezTo>
                  <a:pt x="119" y="0"/>
                  <a:pt x="99" y="24"/>
                  <a:pt x="97" y="55"/>
                </a:cubicBezTo>
                <a:cubicBezTo>
                  <a:pt x="97" y="2"/>
                  <a:pt x="97" y="2"/>
                  <a:pt x="97" y="2"/>
                </a:cubicBezTo>
                <a:cubicBezTo>
                  <a:pt x="72" y="2"/>
                  <a:pt x="72" y="2"/>
                  <a:pt x="72" y="2"/>
                </a:cubicBezTo>
                <a:cubicBezTo>
                  <a:pt x="72" y="73"/>
                  <a:pt x="72" y="73"/>
                  <a:pt x="72" y="73"/>
                </a:cubicBezTo>
                <a:cubicBezTo>
                  <a:pt x="72" y="90"/>
                  <a:pt x="66" y="98"/>
                  <a:pt x="48" y="98"/>
                </a:cubicBezTo>
                <a:cubicBezTo>
                  <a:pt x="28" y="98"/>
                  <a:pt x="25" y="86"/>
                  <a:pt x="25" y="73"/>
                </a:cubicBezTo>
                <a:cubicBezTo>
                  <a:pt x="25" y="2"/>
                  <a:pt x="25" y="2"/>
                  <a:pt x="25" y="2"/>
                </a:cubicBezTo>
                <a:cubicBezTo>
                  <a:pt x="0" y="2"/>
                  <a:pt x="0" y="2"/>
                  <a:pt x="0" y="2"/>
                </a:cubicBezTo>
                <a:cubicBezTo>
                  <a:pt x="0" y="73"/>
                  <a:pt x="0" y="73"/>
                  <a:pt x="0" y="73"/>
                </a:cubicBezTo>
                <a:cubicBezTo>
                  <a:pt x="0" y="104"/>
                  <a:pt x="18" y="119"/>
                  <a:pt x="48" y="119"/>
                </a:cubicBezTo>
                <a:cubicBezTo>
                  <a:pt x="79" y="119"/>
                  <a:pt x="97" y="104"/>
                  <a:pt x="97" y="73"/>
                </a:cubicBezTo>
                <a:cubicBezTo>
                  <a:pt x="97" y="64"/>
                  <a:pt x="97" y="64"/>
                  <a:pt x="97" y="64"/>
                </a:cubicBezTo>
                <a:cubicBezTo>
                  <a:pt x="99" y="95"/>
                  <a:pt x="119" y="119"/>
                  <a:pt x="153" y="119"/>
                </a:cubicBezTo>
                <a:cubicBezTo>
                  <a:pt x="167" y="119"/>
                  <a:pt x="179" y="115"/>
                  <a:pt x="187" y="107"/>
                </a:cubicBezTo>
                <a:cubicBezTo>
                  <a:pt x="188" y="107"/>
                  <a:pt x="189" y="108"/>
                  <a:pt x="189" y="108"/>
                </a:cubicBezTo>
                <a:cubicBezTo>
                  <a:pt x="194" y="111"/>
                  <a:pt x="202" y="114"/>
                  <a:pt x="214" y="117"/>
                </a:cubicBezTo>
                <a:cubicBezTo>
                  <a:pt x="226" y="119"/>
                  <a:pt x="226" y="119"/>
                  <a:pt x="226" y="119"/>
                </a:cubicBezTo>
                <a:cubicBezTo>
                  <a:pt x="234" y="121"/>
                  <a:pt x="239" y="123"/>
                  <a:pt x="242" y="125"/>
                </a:cubicBezTo>
                <a:cubicBezTo>
                  <a:pt x="245" y="127"/>
                  <a:pt x="247" y="130"/>
                  <a:pt x="247" y="133"/>
                </a:cubicBezTo>
                <a:cubicBezTo>
                  <a:pt x="247" y="140"/>
                  <a:pt x="244" y="144"/>
                  <a:pt x="237" y="147"/>
                </a:cubicBezTo>
                <a:cubicBezTo>
                  <a:pt x="233" y="148"/>
                  <a:pt x="229" y="148"/>
                  <a:pt x="223" y="148"/>
                </a:cubicBezTo>
                <a:cubicBezTo>
                  <a:pt x="213" y="148"/>
                  <a:pt x="207" y="146"/>
                  <a:pt x="203" y="141"/>
                </a:cubicBezTo>
                <a:cubicBezTo>
                  <a:pt x="201" y="139"/>
                  <a:pt x="199" y="135"/>
                  <a:pt x="198" y="130"/>
                </a:cubicBezTo>
                <a:cubicBezTo>
                  <a:pt x="176" y="130"/>
                  <a:pt x="176" y="130"/>
                  <a:pt x="176" y="130"/>
                </a:cubicBezTo>
                <a:cubicBezTo>
                  <a:pt x="176" y="142"/>
                  <a:pt x="180" y="151"/>
                  <a:pt x="189" y="158"/>
                </a:cubicBezTo>
                <a:cubicBezTo>
                  <a:pt x="197" y="164"/>
                  <a:pt x="209" y="168"/>
                  <a:pt x="224" y="168"/>
                </a:cubicBezTo>
                <a:cubicBezTo>
                  <a:pt x="239" y="168"/>
                  <a:pt x="250" y="164"/>
                  <a:pt x="258" y="158"/>
                </a:cubicBezTo>
                <a:cubicBezTo>
                  <a:pt x="265" y="151"/>
                  <a:pt x="269" y="143"/>
                  <a:pt x="270" y="134"/>
                </a:cubicBezTo>
                <a:cubicBezTo>
                  <a:pt x="270" y="166"/>
                  <a:pt x="270" y="166"/>
                  <a:pt x="270" y="166"/>
                </a:cubicBezTo>
                <a:cubicBezTo>
                  <a:pt x="295" y="166"/>
                  <a:pt x="295" y="166"/>
                  <a:pt x="295" y="166"/>
                </a:cubicBezTo>
                <a:cubicBezTo>
                  <a:pt x="295" y="119"/>
                  <a:pt x="295" y="119"/>
                  <a:pt x="295" y="119"/>
                </a:cubicBezTo>
                <a:cubicBezTo>
                  <a:pt x="343" y="119"/>
                  <a:pt x="343" y="119"/>
                  <a:pt x="343" y="119"/>
                </a:cubicBezTo>
                <a:cubicBezTo>
                  <a:pt x="343" y="99"/>
                  <a:pt x="343" y="99"/>
                  <a:pt x="343" y="99"/>
                </a:cubicBezTo>
                <a:cubicBezTo>
                  <a:pt x="295" y="99"/>
                  <a:pt x="295" y="99"/>
                  <a:pt x="295" y="99"/>
                </a:cubicBezTo>
                <a:cubicBezTo>
                  <a:pt x="295" y="73"/>
                  <a:pt x="295" y="73"/>
                  <a:pt x="295" y="73"/>
                </a:cubicBezTo>
                <a:lnTo>
                  <a:pt x="350" y="73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b="0" i="0" dirty="0">
              <a:latin typeface="Arial" panose="020B0604020202020204" pitchFamily="34" charset="0"/>
              <a:ea typeface="Helvetica Neue" panose="02000503000000020004" pitchFamily="2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04723CD-1F5B-804C-A079-FE3D1017AF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4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2084"/>
          <a:stretch/>
        </p:blipFill>
        <p:spPr>
          <a:xfrm>
            <a:off x="2992717" y="244782"/>
            <a:ext cx="9199283" cy="22491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E018DBD-9FCE-E143-9B10-EBC91636CA3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3460" y="535422"/>
            <a:ext cx="2300979" cy="593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9842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52" userDrawn="1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Slide-Navy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 b="0" i="0"/>
            </a:lvl1pPr>
          </a:lstStyle>
          <a:p>
            <a:r>
              <a:rPr lang="en-US"/>
              <a:t>"TechQuity" and Peer Support to Reduce Disparities in Glycemic Outcomes in Children with Type 1 Diabetes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 b="0" i="0"/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itle 15"/>
          <p:cNvSpPr>
            <a:spLocks noGrp="1"/>
          </p:cNvSpPr>
          <p:nvPr>
            <p:ph type="title" hasCustomPrompt="1"/>
          </p:nvPr>
        </p:nvSpPr>
        <p:spPr>
          <a:xfrm>
            <a:off x="604780" y="425002"/>
            <a:ext cx="10898107" cy="611449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4800" b="0" i="0">
                <a:latin typeface="Garamond" panose="02020404030301010803" pitchFamily="18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Slide Title Here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609603" y="927655"/>
            <a:ext cx="10893285" cy="47707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400" b="0" i="0">
                <a:latin typeface="Arial" panose="020B0604020202020204" pitchFamily="34" charset="0"/>
              </a:defRPr>
            </a:lvl1pPr>
            <a:lvl2pPr marL="306900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687881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1066747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447728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 dirty="0"/>
              <a:t>Optional Subhead here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idx="1"/>
          </p:nvPr>
        </p:nvSpPr>
        <p:spPr>
          <a:xfrm>
            <a:off x="612914" y="1868557"/>
            <a:ext cx="10850220" cy="39093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buClr>
                <a:schemeClr val="accent1"/>
              </a:buClr>
              <a:defRPr b="0" i="0"/>
            </a:lvl1pPr>
            <a:lvl2pPr>
              <a:buClr>
                <a:schemeClr val="tx1"/>
              </a:buClr>
              <a:defRPr b="0" i="0"/>
            </a:lvl2pPr>
            <a:lvl3pPr>
              <a:buClr>
                <a:schemeClr val="accent1"/>
              </a:buClr>
              <a:defRPr b="0" i="0"/>
            </a:lvl3pPr>
            <a:lvl4pPr>
              <a:buClr>
                <a:schemeClr val="tx1"/>
              </a:buClr>
              <a:defRPr b="0" i="0"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2752162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 – Navy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 b="0" i="0"/>
            </a:lvl1pPr>
          </a:lstStyle>
          <a:p>
            <a:r>
              <a:rPr lang="en-US"/>
              <a:t>"TechQuity" and Peer Support to Reduce Disparities in Glycemic Outcomes in Children with Type 1 Diabetes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 b="0" i="0"/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55746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 – Navy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 b="0" i="0"/>
            </a:lvl1pPr>
          </a:lstStyle>
          <a:p>
            <a:r>
              <a:rPr lang="en-US"/>
              <a:t>"TechQuity" and Peer Support to Reduce Disparities in Glycemic Outcomes in Children with Type 1 Diabetes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 b="0" i="0"/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Chart Placeholder 2"/>
          <p:cNvSpPr>
            <a:spLocks noGrp="1"/>
          </p:cNvSpPr>
          <p:nvPr>
            <p:ph type="chart" sz="quarter" idx="14"/>
          </p:nvPr>
        </p:nvSpPr>
        <p:spPr>
          <a:xfrm>
            <a:off x="357813" y="469928"/>
            <a:ext cx="11449876" cy="529708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b="0" i="0"/>
            </a:lvl1pPr>
          </a:lstStyle>
          <a:p>
            <a:r>
              <a:rPr lang="en-US" dirty="0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6289266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Slide – Navy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 b="0" i="0"/>
            </a:lvl1pPr>
          </a:lstStyle>
          <a:p>
            <a:r>
              <a:rPr lang="en-US"/>
              <a:t>"TechQuity" and Peer Support to Reduce Disparities in Glycemic Outcomes in Children with Type 1 Diabetes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 b="0" i="0"/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itle 15"/>
          <p:cNvSpPr>
            <a:spLocks noGrp="1"/>
          </p:cNvSpPr>
          <p:nvPr>
            <p:ph type="title" hasCustomPrompt="1"/>
          </p:nvPr>
        </p:nvSpPr>
        <p:spPr>
          <a:xfrm>
            <a:off x="604780" y="425002"/>
            <a:ext cx="10898107" cy="611449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4800" b="0" i="0">
                <a:latin typeface="Garamond" panose="02020404030301010803" pitchFamily="18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Slide Title Here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609603" y="927656"/>
            <a:ext cx="10893285" cy="44652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400" b="0" i="0">
                <a:latin typeface="Arial" panose="020B0604020202020204" pitchFamily="34" charset="0"/>
              </a:defRPr>
            </a:lvl1pPr>
            <a:lvl2pPr marL="306900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687881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1066747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447728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 dirty="0"/>
              <a:t>Optional Subhead here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quarter" idx="18" hasCustomPrompt="1"/>
          </p:nvPr>
        </p:nvSpPr>
        <p:spPr>
          <a:xfrm>
            <a:off x="609234" y="1894326"/>
            <a:ext cx="5102453" cy="3804111"/>
          </a:xfrm>
          <a:prstGeom prst="rect">
            <a:avLst/>
          </a:prstGeom>
        </p:spPr>
        <p:txBody>
          <a:bodyPr/>
          <a:lstStyle>
            <a:lvl1pPr>
              <a:defRPr b="0" i="0"/>
            </a:lvl1pPr>
            <a:lvl2pPr>
              <a:buClr>
                <a:schemeClr val="tx1"/>
              </a:buClr>
              <a:defRPr b="0" i="0"/>
            </a:lvl2pPr>
            <a:lvl3pPr>
              <a:defRPr b="0" i="0"/>
            </a:lvl3pPr>
            <a:lvl4pPr>
              <a:buClr>
                <a:schemeClr val="tx1"/>
              </a:buClr>
              <a:defRPr b="0" i="0"/>
            </a:lvl4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9" name="Content Placeholder 3"/>
          <p:cNvSpPr>
            <a:spLocks noGrp="1"/>
          </p:cNvSpPr>
          <p:nvPr>
            <p:ph sz="quarter" idx="19" hasCustomPrompt="1"/>
          </p:nvPr>
        </p:nvSpPr>
        <p:spPr>
          <a:xfrm>
            <a:off x="6387182" y="1894326"/>
            <a:ext cx="5102453" cy="3804111"/>
          </a:xfrm>
          <a:prstGeom prst="rect">
            <a:avLst/>
          </a:prstGeom>
        </p:spPr>
        <p:txBody>
          <a:bodyPr/>
          <a:lstStyle>
            <a:lvl1pPr>
              <a:defRPr b="0" i="0"/>
            </a:lvl1pPr>
            <a:lvl2pPr>
              <a:buClr>
                <a:schemeClr val="tx1"/>
              </a:buClr>
              <a:defRPr b="0" i="0"/>
            </a:lvl2pPr>
            <a:lvl3pPr>
              <a:defRPr b="0" i="0"/>
            </a:lvl3pPr>
            <a:lvl4pPr>
              <a:buClr>
                <a:schemeClr val="tx1"/>
              </a:buClr>
              <a:defRPr b="0" i="0"/>
            </a:lvl4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9488187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Slide-Whit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 b="0" i="0"/>
            </a:lvl1pPr>
          </a:lstStyle>
          <a:p>
            <a:r>
              <a:rPr lang="en-US"/>
              <a:t>"TechQuity" and Peer Support to Reduce Disparities in Glycemic Outcomes in Children with Type 1 Diabetes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 b="0" i="0"/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5"/>
          <p:cNvSpPr>
            <a:spLocks noGrp="1"/>
          </p:cNvSpPr>
          <p:nvPr>
            <p:ph type="title" hasCustomPrompt="1"/>
          </p:nvPr>
        </p:nvSpPr>
        <p:spPr>
          <a:xfrm>
            <a:off x="604780" y="425002"/>
            <a:ext cx="10898107" cy="611449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4800" b="0" i="0">
                <a:latin typeface="Garamond" panose="02020404030301010803" pitchFamily="18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Slide Title Here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609603" y="927656"/>
            <a:ext cx="10893285" cy="44652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400" b="0" i="0">
                <a:latin typeface="Arial" panose="020B0604020202020204" pitchFamily="34" charset="0"/>
              </a:defRPr>
            </a:lvl1pPr>
            <a:lvl2pPr marL="306900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687881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1066747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447728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 dirty="0"/>
              <a:t>Optional Subhead here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idx="1"/>
          </p:nvPr>
        </p:nvSpPr>
        <p:spPr>
          <a:xfrm>
            <a:off x="612914" y="1868557"/>
            <a:ext cx="10850220" cy="39093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defRPr b="0" i="0"/>
            </a:lvl1pPr>
            <a:lvl2pPr>
              <a:defRPr b="0" i="0"/>
            </a:lvl2pPr>
            <a:lvl3pPr>
              <a:defRPr b="0" i="0"/>
            </a:lvl3pPr>
            <a:lvl4pPr>
              <a:defRPr b="0" i="0"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1036582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 –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 b="0" i="0"/>
            </a:lvl1pPr>
          </a:lstStyle>
          <a:p>
            <a:r>
              <a:rPr lang="en-US"/>
              <a:t>"TechQuity" and Peer Support to Reduce Disparities in Glycemic Outcomes in Children with Type 1 Diabetes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 b="0" i="0"/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Chart Placeholder 2"/>
          <p:cNvSpPr>
            <a:spLocks noGrp="1"/>
          </p:cNvSpPr>
          <p:nvPr>
            <p:ph type="chart" sz="quarter" idx="14"/>
          </p:nvPr>
        </p:nvSpPr>
        <p:spPr>
          <a:xfrm>
            <a:off x="357813" y="469928"/>
            <a:ext cx="11449876" cy="529708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b="0" i="0"/>
            </a:lvl1pPr>
          </a:lstStyle>
          <a:p>
            <a:r>
              <a:rPr lang="en-US" dirty="0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1220903655"/>
      </p:ext>
    </p:extLst>
  </p:cSld>
  <p:clrMapOvr>
    <a:masterClrMapping/>
  </p:clrMapOvr>
  <p:transition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Slide –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 b="0" i="0"/>
            </a:lvl1pPr>
          </a:lstStyle>
          <a:p>
            <a:r>
              <a:rPr lang="en-US"/>
              <a:t>"TechQuity" and Peer Support to Reduce Disparities in Glycemic Outcomes in Children with Type 1 Diabetes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 b="0" i="0"/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itle 15"/>
          <p:cNvSpPr>
            <a:spLocks noGrp="1"/>
          </p:cNvSpPr>
          <p:nvPr>
            <p:ph type="title" hasCustomPrompt="1"/>
          </p:nvPr>
        </p:nvSpPr>
        <p:spPr>
          <a:xfrm>
            <a:off x="604780" y="425002"/>
            <a:ext cx="10898107" cy="611449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4800" b="0" i="0">
                <a:latin typeface="Garamond" panose="02020404030301010803" pitchFamily="18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Slide Title Here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609603" y="927656"/>
            <a:ext cx="10893285" cy="44652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400" b="0" i="0">
                <a:latin typeface="Arial" panose="020B0604020202020204" pitchFamily="34" charset="0"/>
              </a:defRPr>
            </a:lvl1pPr>
            <a:lvl2pPr marL="306900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687881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1066747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447728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 dirty="0"/>
              <a:t>Optional Subhead here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quarter" idx="18" hasCustomPrompt="1"/>
          </p:nvPr>
        </p:nvSpPr>
        <p:spPr>
          <a:xfrm>
            <a:off x="609234" y="1894326"/>
            <a:ext cx="5102453" cy="3804111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defRPr b="0" i="0"/>
            </a:lvl1pPr>
            <a:lvl2pPr>
              <a:buClr>
                <a:schemeClr val="accent1"/>
              </a:buClr>
              <a:defRPr b="0" i="0"/>
            </a:lvl2pPr>
            <a:lvl3pPr>
              <a:buClr>
                <a:schemeClr val="accent1"/>
              </a:buClr>
              <a:defRPr b="0" i="0"/>
            </a:lvl3pPr>
            <a:lvl4pPr>
              <a:buClr>
                <a:schemeClr val="accent1"/>
              </a:buClr>
              <a:defRPr b="0" i="0"/>
            </a:lvl4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9" name="Content Placeholder 3"/>
          <p:cNvSpPr>
            <a:spLocks noGrp="1"/>
          </p:cNvSpPr>
          <p:nvPr>
            <p:ph sz="quarter" idx="19" hasCustomPrompt="1"/>
          </p:nvPr>
        </p:nvSpPr>
        <p:spPr>
          <a:xfrm>
            <a:off x="6387182" y="1894326"/>
            <a:ext cx="5102453" cy="3804111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defRPr b="0" i="0"/>
            </a:lvl1pPr>
            <a:lvl2pPr>
              <a:buClr>
                <a:schemeClr val="accent1"/>
              </a:buClr>
              <a:defRPr b="0" i="0"/>
            </a:lvl2pPr>
            <a:lvl3pPr>
              <a:buClr>
                <a:schemeClr val="accent1"/>
              </a:buClr>
              <a:defRPr b="0" i="0"/>
            </a:lvl3pPr>
            <a:lvl4pPr>
              <a:buClr>
                <a:schemeClr val="accent1"/>
              </a:buClr>
              <a:defRPr b="0" i="0"/>
            </a:lvl4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897927870"/>
      </p:ext>
    </p:extLst>
  </p:cSld>
  <p:clrMapOvr>
    <a:masterClrMapping/>
  </p:clrMapOvr>
  <p:transition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–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/>
            </a:lvl1pPr>
          </a:lstStyle>
          <a:p>
            <a:r>
              <a:rPr lang="en-US"/>
              <a:t>"TechQuity" and Peer Support to Reduce Disparities in Glycemic Outcomes in Children with Type 1 Diabetes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/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83469" y="1908315"/>
            <a:ext cx="10972431" cy="2809461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>
              <a:lnSpc>
                <a:spcPct val="100000"/>
              </a:lnSpc>
              <a:buNone/>
              <a:defRPr sz="3733" b="0" i="0" baseline="0"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  <a:lvl2pPr marL="306900" indent="0">
              <a:buNone/>
              <a:defRPr>
                <a:latin typeface="+mn-lt"/>
              </a:defRPr>
            </a:lvl2pPr>
            <a:lvl3pPr marL="687881" indent="0">
              <a:buNone/>
              <a:defRPr>
                <a:latin typeface="+mn-lt"/>
              </a:defRPr>
            </a:lvl3pPr>
            <a:lvl4pPr marL="1066747" indent="0">
              <a:buNone/>
              <a:defRPr>
                <a:latin typeface="+mn-lt"/>
              </a:defRPr>
            </a:lvl4pPr>
            <a:lvl5pPr marL="1447728" indent="0">
              <a:buNone/>
              <a:defRPr>
                <a:latin typeface="+mn-lt"/>
              </a:defRPr>
            </a:lvl5pPr>
          </a:lstStyle>
          <a:p>
            <a:pPr lvl="0"/>
            <a:r>
              <a:rPr lang="en-US" dirty="0"/>
              <a:t>This page is an option should you wish to utilize a quote as a stand-alone slide within your presentation. The rest is 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.</a:t>
            </a:r>
          </a:p>
        </p:txBody>
      </p:sp>
      <p:sp>
        <p:nvSpPr>
          <p:cNvPr id="10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596899" y="4929106"/>
            <a:ext cx="8685277" cy="57390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400" b="0" i="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Author’s Name</a:t>
            </a:r>
          </a:p>
        </p:txBody>
      </p:sp>
      <p:sp>
        <p:nvSpPr>
          <p:cNvPr id="13" name="Rectangle 12"/>
          <p:cNvSpPr/>
          <p:nvPr userDrawn="1"/>
        </p:nvSpPr>
        <p:spPr bwMode="auto">
          <a:xfrm>
            <a:off x="662608" y="3"/>
            <a:ext cx="1431235" cy="1577005"/>
          </a:xfrm>
          <a:prstGeom prst="rect">
            <a:avLst/>
          </a:prstGeom>
          <a:solidFill>
            <a:schemeClr val="accent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2133" b="0" i="0" dirty="0" err="1">
              <a:solidFill>
                <a:srgbClr val="90BD31"/>
              </a:solidFill>
              <a:latin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 userDrawn="1"/>
        </p:nvSpPr>
        <p:spPr bwMode="auto">
          <a:xfrm>
            <a:off x="579506" y="0"/>
            <a:ext cx="1590260" cy="2831544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8400" b="0" i="0" dirty="0">
                <a:solidFill>
                  <a:schemeClr val="bg2"/>
                </a:solidFill>
                <a:latin typeface="Arial" panose="020B0604020202020204" pitchFamily="34" charset="0"/>
              </a:rPr>
              <a:t>“</a:t>
            </a:r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596899" y="5307938"/>
            <a:ext cx="8685277" cy="58791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2667"/>
              </a:lnSpc>
              <a:buNone/>
              <a:defRPr sz="2400" b="0" i="0" baseline="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Position Title</a:t>
            </a:r>
          </a:p>
        </p:txBody>
      </p:sp>
    </p:spTree>
  </p:cSld>
  <p:clrMapOvr>
    <a:masterClrMapping/>
  </p:clrMapOvr>
  <p:transition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–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/>
            </a:lvl1pPr>
          </a:lstStyle>
          <a:p>
            <a:r>
              <a:rPr lang="en-US"/>
              <a:t>"TechQuity" and Peer Support to Reduce Disparities in Glycemic Outcomes in Children with Type 1 Diabetes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/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83469" y="1908315"/>
            <a:ext cx="10972431" cy="2809461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>
              <a:lnSpc>
                <a:spcPct val="100000"/>
              </a:lnSpc>
              <a:buNone/>
              <a:defRPr sz="3733" b="0" i="0" baseline="0"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  <a:lvl2pPr marL="306900" indent="0">
              <a:buNone/>
              <a:defRPr>
                <a:latin typeface="+mn-lt"/>
              </a:defRPr>
            </a:lvl2pPr>
            <a:lvl3pPr marL="687881" indent="0">
              <a:buNone/>
              <a:defRPr>
                <a:latin typeface="+mn-lt"/>
              </a:defRPr>
            </a:lvl3pPr>
            <a:lvl4pPr marL="1066747" indent="0">
              <a:buNone/>
              <a:defRPr>
                <a:latin typeface="+mn-lt"/>
              </a:defRPr>
            </a:lvl4pPr>
            <a:lvl5pPr marL="1447728" indent="0">
              <a:buNone/>
              <a:defRPr>
                <a:latin typeface="+mn-lt"/>
              </a:defRPr>
            </a:lvl5pPr>
          </a:lstStyle>
          <a:p>
            <a:pPr lvl="0"/>
            <a:r>
              <a:rPr lang="en-US" dirty="0"/>
              <a:t>This page is an option should you wish to utilize a quote as a stand-alone slide within your presentation. The rest is 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.</a:t>
            </a:r>
          </a:p>
        </p:txBody>
      </p:sp>
      <p:sp>
        <p:nvSpPr>
          <p:cNvPr id="13" name="Rectangle 12"/>
          <p:cNvSpPr/>
          <p:nvPr userDrawn="1"/>
        </p:nvSpPr>
        <p:spPr bwMode="auto">
          <a:xfrm>
            <a:off x="662608" y="3"/>
            <a:ext cx="1431235" cy="1577005"/>
          </a:xfrm>
          <a:prstGeom prst="rect">
            <a:avLst/>
          </a:prstGeom>
          <a:solidFill>
            <a:schemeClr val="accent2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2133" b="0" i="0" dirty="0" err="1">
              <a:solidFill>
                <a:srgbClr val="90BD31"/>
              </a:solidFill>
              <a:latin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 userDrawn="1"/>
        </p:nvSpPr>
        <p:spPr bwMode="auto">
          <a:xfrm>
            <a:off x="579506" y="0"/>
            <a:ext cx="1590260" cy="2831544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8400" b="0" i="0" dirty="0">
                <a:solidFill>
                  <a:schemeClr val="bg2"/>
                </a:solidFill>
                <a:latin typeface="Arial" panose="020B0604020202020204" pitchFamily="34" charset="0"/>
              </a:rPr>
              <a:t>“</a:t>
            </a:r>
          </a:p>
        </p:txBody>
      </p:sp>
      <p:sp>
        <p:nvSpPr>
          <p:cNvPr id="10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596899" y="4929106"/>
            <a:ext cx="8685277" cy="57390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400" b="0" i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Author’s Name</a:t>
            </a:r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596899" y="5307938"/>
            <a:ext cx="8685277" cy="58791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2667"/>
              </a:lnSpc>
              <a:buNone/>
              <a:defRPr sz="2400" b="0" i="0" baseline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Position Title</a:t>
            </a:r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7"/>
          <p:cNvSpPr txBox="1">
            <a:spLocks noGrp="1"/>
          </p:cNvSpPr>
          <p:nvPr>
            <p:ph type="title"/>
          </p:nvPr>
        </p:nvSpPr>
        <p:spPr>
          <a:xfrm>
            <a:off x="609600" y="275167"/>
            <a:ext cx="10972800" cy="11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7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43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609585" lvl="0" indent="-507987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  <a:defRPr sz="3200" b="0" i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1219170" lvl="1" indent="-474121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667" b="0" i="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828754" lvl="2" indent="-474121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▪"/>
              <a:defRPr sz="2667" b="0" i="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2438339" lvl="3" indent="-457189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2400" b="0" i="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3047924" lvl="4" indent="-457189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urier New"/>
              <a:buChar char="o"/>
              <a:defRPr sz="2400" b="0" i="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3657509" lvl="5" indent="-457189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7"/>
          <p:cNvSpPr txBox="1">
            <a:spLocks noGrp="1"/>
          </p:cNvSpPr>
          <p:nvPr>
            <p:ph type="ftr" idx="11"/>
          </p:nvPr>
        </p:nvSpPr>
        <p:spPr>
          <a:xfrm>
            <a:off x="4165600" y="6356349"/>
            <a:ext cx="3860800" cy="36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sldNum" idx="12"/>
          </p:nvPr>
        </p:nvSpPr>
        <p:spPr>
          <a:xfrm>
            <a:off x="609600" y="6356349"/>
            <a:ext cx="2844800" cy="36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–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/>
            </a:lvl1pPr>
          </a:lstStyle>
          <a:p>
            <a:r>
              <a:rPr lang="en-US"/>
              <a:t>"TechQuity" and Peer Support to Reduce Disparities in Glycemic Outcomes in Children with Type 1 Diabetes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/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83469" y="1908315"/>
            <a:ext cx="10972431" cy="2809461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>
              <a:lnSpc>
                <a:spcPct val="100000"/>
              </a:lnSpc>
              <a:buNone/>
              <a:defRPr sz="3733" b="0" i="0" baseline="0"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  <a:lvl2pPr marL="306900" indent="0">
              <a:buNone/>
              <a:defRPr>
                <a:latin typeface="+mn-lt"/>
              </a:defRPr>
            </a:lvl2pPr>
            <a:lvl3pPr marL="687881" indent="0">
              <a:buNone/>
              <a:defRPr>
                <a:latin typeface="+mn-lt"/>
              </a:defRPr>
            </a:lvl3pPr>
            <a:lvl4pPr marL="1066747" indent="0">
              <a:buNone/>
              <a:defRPr>
                <a:latin typeface="+mn-lt"/>
              </a:defRPr>
            </a:lvl4pPr>
            <a:lvl5pPr marL="1447728" indent="0">
              <a:buNone/>
              <a:defRPr>
                <a:latin typeface="+mn-lt"/>
              </a:defRPr>
            </a:lvl5pPr>
          </a:lstStyle>
          <a:p>
            <a:pPr lvl="0"/>
            <a:r>
              <a:rPr lang="en-US" dirty="0"/>
              <a:t>This page is an option should you wish to utilize a quote as a stand-alone slide within your presentation. The rest is 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.</a:t>
            </a:r>
          </a:p>
        </p:txBody>
      </p:sp>
      <p:sp>
        <p:nvSpPr>
          <p:cNvPr id="13" name="Rectangle 12"/>
          <p:cNvSpPr/>
          <p:nvPr userDrawn="1"/>
        </p:nvSpPr>
        <p:spPr bwMode="auto">
          <a:xfrm>
            <a:off x="662608" y="3"/>
            <a:ext cx="1431235" cy="1577005"/>
          </a:xfrm>
          <a:prstGeom prst="rect">
            <a:avLst/>
          </a:prstGeom>
          <a:solidFill>
            <a:schemeClr val="accent3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2133" b="0" i="0" dirty="0" err="1">
              <a:solidFill>
                <a:srgbClr val="90BD31"/>
              </a:solidFill>
              <a:latin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 userDrawn="1"/>
        </p:nvSpPr>
        <p:spPr bwMode="auto">
          <a:xfrm>
            <a:off x="579506" y="0"/>
            <a:ext cx="1590260" cy="2831544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8400" b="0" i="0" dirty="0">
                <a:solidFill>
                  <a:schemeClr val="bg2"/>
                </a:solidFill>
                <a:latin typeface="Arial" panose="020B0604020202020204" pitchFamily="34" charset="0"/>
              </a:rPr>
              <a:t>“</a:t>
            </a:r>
          </a:p>
        </p:txBody>
      </p:sp>
      <p:sp>
        <p:nvSpPr>
          <p:cNvPr id="10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596899" y="4929106"/>
            <a:ext cx="8685277" cy="57390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400" b="0" i="0">
                <a:solidFill>
                  <a:schemeClr val="accent3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Author’s Name</a:t>
            </a:r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596899" y="5307938"/>
            <a:ext cx="8685277" cy="58791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2667"/>
              </a:lnSpc>
              <a:buNone/>
              <a:defRPr sz="2400" b="0" i="0" baseline="0">
                <a:solidFill>
                  <a:schemeClr val="accent3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Position Title</a:t>
            </a:r>
          </a:p>
        </p:txBody>
      </p:sp>
    </p:spTree>
  </p:cSld>
  <p:clrMapOvr>
    <a:masterClrMapping/>
  </p:clrMapOvr>
  <p:transition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–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D91175AD-5EC8-6C49-8218-F38BDE3E86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68552" t="35459" r="2030" b="-21848"/>
          <a:stretch/>
        </p:blipFill>
        <p:spPr>
          <a:xfrm rot="5400000">
            <a:off x="3496733" y="-1837265"/>
            <a:ext cx="6858000" cy="10532533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 bwMode="auto">
          <a:xfrm>
            <a:off x="4" y="2363626"/>
            <a:ext cx="9402305" cy="1881809"/>
          </a:xfrm>
          <a:prstGeom prst="rect">
            <a:avLst/>
          </a:prstGeom>
          <a:solidFill>
            <a:schemeClr val="accent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2133" b="0" i="0" dirty="0" err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/>
            </a:lvl1pPr>
          </a:lstStyle>
          <a:p>
            <a:r>
              <a:rPr lang="en-US"/>
              <a:t>"TechQuity" and Peer Support to Reduce Disparities in Glycemic Outcomes in Children with Type 1 Diabetes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/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itle 15"/>
          <p:cNvSpPr>
            <a:spLocks noGrp="1"/>
          </p:cNvSpPr>
          <p:nvPr>
            <p:ph type="title" hasCustomPrompt="1"/>
          </p:nvPr>
        </p:nvSpPr>
        <p:spPr>
          <a:xfrm>
            <a:off x="604780" y="2559253"/>
            <a:ext cx="8580549" cy="1477195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800" b="0" i="0" baseline="0">
                <a:solidFill>
                  <a:schemeClr val="bg1"/>
                </a:solidFill>
                <a:latin typeface="Garamond" panose="02020404030301010803" pitchFamily="18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Section Header Here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2CCB472-92BE-5E48-80A6-FC260AA96B83}"/>
              </a:ext>
            </a:extLst>
          </p:cNvPr>
          <p:cNvCxnSpPr/>
          <p:nvPr userDrawn="1"/>
        </p:nvCxnSpPr>
        <p:spPr>
          <a:xfrm>
            <a:off x="370417" y="6250080"/>
            <a:ext cx="11460480" cy="0"/>
          </a:xfrm>
          <a:prstGeom prst="line">
            <a:avLst/>
          </a:prstGeom>
          <a:noFill/>
          <a:ln w="3175" cap="flat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" name="Freeform 77">
            <a:extLst>
              <a:ext uri="{FF2B5EF4-FFF2-40B4-BE49-F238E27FC236}">
                <a16:creationId xmlns:a16="http://schemas.microsoft.com/office/drawing/2014/main" id="{4ABB29B8-DCAF-7B40-9E52-219D904D83D6}"/>
              </a:ext>
            </a:extLst>
          </p:cNvPr>
          <p:cNvSpPr>
            <a:spLocks/>
          </p:cNvSpPr>
          <p:nvPr userDrawn="1"/>
        </p:nvSpPr>
        <p:spPr bwMode="auto">
          <a:xfrm>
            <a:off x="11190818" y="6400801"/>
            <a:ext cx="641349" cy="308099"/>
          </a:xfrm>
          <a:custGeom>
            <a:avLst/>
            <a:gdLst>
              <a:gd name="T0" fmla="*/ 350 w 350"/>
              <a:gd name="T1" fmla="*/ 52 h 168"/>
              <a:gd name="T2" fmla="*/ 270 w 350"/>
              <a:gd name="T3" fmla="*/ 130 h 168"/>
              <a:gd name="T4" fmla="*/ 240 w 350"/>
              <a:gd name="T5" fmla="*/ 100 h 168"/>
              <a:gd name="T6" fmla="*/ 205 w 350"/>
              <a:gd name="T7" fmla="*/ 91 h 168"/>
              <a:gd name="T8" fmla="*/ 201 w 350"/>
              <a:gd name="T9" fmla="*/ 86 h 168"/>
              <a:gd name="T10" fmla="*/ 200 w 350"/>
              <a:gd name="T11" fmla="*/ 82 h 168"/>
              <a:gd name="T12" fmla="*/ 203 w 350"/>
              <a:gd name="T13" fmla="*/ 73 h 168"/>
              <a:gd name="T14" fmla="*/ 203 w 350"/>
              <a:gd name="T15" fmla="*/ 73 h 168"/>
              <a:gd name="T16" fmla="*/ 205 w 350"/>
              <a:gd name="T17" fmla="*/ 72 h 168"/>
              <a:gd name="T18" fmla="*/ 234 w 350"/>
              <a:gd name="T19" fmla="*/ 71 h 168"/>
              <a:gd name="T20" fmla="*/ 266 w 350"/>
              <a:gd name="T21" fmla="*/ 85 h 168"/>
              <a:gd name="T22" fmla="*/ 222 w 350"/>
              <a:gd name="T23" fmla="*/ 48 h 168"/>
              <a:gd name="T24" fmla="*/ 179 w 350"/>
              <a:gd name="T25" fmla="*/ 73 h 168"/>
              <a:gd name="T26" fmla="*/ 178 w 350"/>
              <a:gd name="T27" fmla="*/ 76 h 168"/>
              <a:gd name="T28" fmla="*/ 122 w 350"/>
              <a:gd name="T29" fmla="*/ 60 h 168"/>
              <a:gd name="T30" fmla="*/ 178 w 350"/>
              <a:gd name="T31" fmla="*/ 41 h 168"/>
              <a:gd name="T32" fmla="*/ 153 w 350"/>
              <a:gd name="T33" fmla="*/ 0 h 168"/>
              <a:gd name="T34" fmla="*/ 97 w 350"/>
              <a:gd name="T35" fmla="*/ 2 h 168"/>
              <a:gd name="T36" fmla="*/ 72 w 350"/>
              <a:gd name="T37" fmla="*/ 73 h 168"/>
              <a:gd name="T38" fmla="*/ 25 w 350"/>
              <a:gd name="T39" fmla="*/ 73 h 168"/>
              <a:gd name="T40" fmla="*/ 0 w 350"/>
              <a:gd name="T41" fmla="*/ 2 h 168"/>
              <a:gd name="T42" fmla="*/ 48 w 350"/>
              <a:gd name="T43" fmla="*/ 119 h 168"/>
              <a:gd name="T44" fmla="*/ 97 w 350"/>
              <a:gd name="T45" fmla="*/ 64 h 168"/>
              <a:gd name="T46" fmla="*/ 187 w 350"/>
              <a:gd name="T47" fmla="*/ 107 h 168"/>
              <a:gd name="T48" fmla="*/ 214 w 350"/>
              <a:gd name="T49" fmla="*/ 117 h 168"/>
              <a:gd name="T50" fmla="*/ 242 w 350"/>
              <a:gd name="T51" fmla="*/ 125 h 168"/>
              <a:gd name="T52" fmla="*/ 237 w 350"/>
              <a:gd name="T53" fmla="*/ 147 h 168"/>
              <a:gd name="T54" fmla="*/ 203 w 350"/>
              <a:gd name="T55" fmla="*/ 141 h 168"/>
              <a:gd name="T56" fmla="*/ 176 w 350"/>
              <a:gd name="T57" fmla="*/ 130 h 168"/>
              <a:gd name="T58" fmla="*/ 224 w 350"/>
              <a:gd name="T59" fmla="*/ 168 h 168"/>
              <a:gd name="T60" fmla="*/ 270 w 350"/>
              <a:gd name="T61" fmla="*/ 134 h 168"/>
              <a:gd name="T62" fmla="*/ 295 w 350"/>
              <a:gd name="T63" fmla="*/ 166 h 168"/>
              <a:gd name="T64" fmla="*/ 343 w 350"/>
              <a:gd name="T65" fmla="*/ 119 h 168"/>
              <a:gd name="T66" fmla="*/ 295 w 350"/>
              <a:gd name="T67" fmla="*/ 99 h 168"/>
              <a:gd name="T68" fmla="*/ 350 w 350"/>
              <a:gd name="T69" fmla="*/ 73 h 1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350" h="168">
                <a:moveTo>
                  <a:pt x="350" y="73"/>
                </a:moveTo>
                <a:cubicBezTo>
                  <a:pt x="350" y="52"/>
                  <a:pt x="350" y="52"/>
                  <a:pt x="350" y="52"/>
                </a:cubicBezTo>
                <a:cubicBezTo>
                  <a:pt x="270" y="52"/>
                  <a:pt x="270" y="52"/>
                  <a:pt x="270" y="52"/>
                </a:cubicBezTo>
                <a:cubicBezTo>
                  <a:pt x="270" y="130"/>
                  <a:pt x="270" y="130"/>
                  <a:pt x="270" y="130"/>
                </a:cubicBezTo>
                <a:cubicBezTo>
                  <a:pt x="269" y="121"/>
                  <a:pt x="266" y="114"/>
                  <a:pt x="260" y="109"/>
                </a:cubicBezTo>
                <a:cubicBezTo>
                  <a:pt x="255" y="105"/>
                  <a:pt x="249" y="102"/>
                  <a:pt x="240" y="100"/>
                </a:cubicBezTo>
                <a:cubicBezTo>
                  <a:pt x="220" y="96"/>
                  <a:pt x="220" y="96"/>
                  <a:pt x="220" y="96"/>
                </a:cubicBezTo>
                <a:cubicBezTo>
                  <a:pt x="213" y="94"/>
                  <a:pt x="208" y="92"/>
                  <a:pt x="205" y="91"/>
                </a:cubicBezTo>
                <a:cubicBezTo>
                  <a:pt x="203" y="90"/>
                  <a:pt x="201" y="88"/>
                  <a:pt x="201" y="86"/>
                </a:cubicBezTo>
                <a:cubicBezTo>
                  <a:pt x="201" y="86"/>
                  <a:pt x="201" y="86"/>
                  <a:pt x="201" y="86"/>
                </a:cubicBezTo>
                <a:cubicBezTo>
                  <a:pt x="201" y="86"/>
                  <a:pt x="201" y="86"/>
                  <a:pt x="201" y="86"/>
                </a:cubicBezTo>
                <a:cubicBezTo>
                  <a:pt x="200" y="85"/>
                  <a:pt x="200" y="83"/>
                  <a:pt x="200" y="82"/>
                </a:cubicBezTo>
                <a:cubicBezTo>
                  <a:pt x="200" y="78"/>
                  <a:pt x="201" y="75"/>
                  <a:pt x="203" y="73"/>
                </a:cubicBezTo>
                <a:cubicBezTo>
                  <a:pt x="203" y="73"/>
                  <a:pt x="203" y="73"/>
                  <a:pt x="203" y="73"/>
                </a:cubicBezTo>
                <a:cubicBezTo>
                  <a:pt x="203" y="73"/>
                  <a:pt x="203" y="73"/>
                  <a:pt x="203" y="73"/>
                </a:cubicBezTo>
                <a:cubicBezTo>
                  <a:pt x="203" y="73"/>
                  <a:pt x="203" y="73"/>
                  <a:pt x="203" y="73"/>
                </a:cubicBezTo>
                <a:cubicBezTo>
                  <a:pt x="203" y="73"/>
                  <a:pt x="203" y="73"/>
                  <a:pt x="203" y="73"/>
                </a:cubicBezTo>
                <a:cubicBezTo>
                  <a:pt x="204" y="72"/>
                  <a:pt x="205" y="72"/>
                  <a:pt x="205" y="72"/>
                </a:cubicBezTo>
                <a:cubicBezTo>
                  <a:pt x="209" y="69"/>
                  <a:pt x="214" y="68"/>
                  <a:pt x="220" y="68"/>
                </a:cubicBezTo>
                <a:cubicBezTo>
                  <a:pt x="226" y="68"/>
                  <a:pt x="231" y="69"/>
                  <a:pt x="234" y="71"/>
                </a:cubicBezTo>
                <a:cubicBezTo>
                  <a:pt x="240" y="74"/>
                  <a:pt x="243" y="78"/>
                  <a:pt x="243" y="85"/>
                </a:cubicBezTo>
                <a:cubicBezTo>
                  <a:pt x="266" y="85"/>
                  <a:pt x="266" y="85"/>
                  <a:pt x="266" y="85"/>
                </a:cubicBezTo>
                <a:cubicBezTo>
                  <a:pt x="266" y="73"/>
                  <a:pt x="261" y="64"/>
                  <a:pt x="253" y="58"/>
                </a:cubicBezTo>
                <a:cubicBezTo>
                  <a:pt x="244" y="51"/>
                  <a:pt x="234" y="48"/>
                  <a:pt x="222" y="48"/>
                </a:cubicBezTo>
                <a:cubicBezTo>
                  <a:pt x="207" y="48"/>
                  <a:pt x="196" y="52"/>
                  <a:pt x="189" y="58"/>
                </a:cubicBezTo>
                <a:cubicBezTo>
                  <a:pt x="184" y="62"/>
                  <a:pt x="181" y="67"/>
                  <a:pt x="179" y="73"/>
                </a:cubicBezTo>
                <a:cubicBezTo>
                  <a:pt x="179" y="73"/>
                  <a:pt x="179" y="73"/>
                  <a:pt x="179" y="73"/>
                </a:cubicBezTo>
                <a:cubicBezTo>
                  <a:pt x="179" y="74"/>
                  <a:pt x="179" y="75"/>
                  <a:pt x="178" y="76"/>
                </a:cubicBezTo>
                <a:cubicBezTo>
                  <a:pt x="176" y="89"/>
                  <a:pt x="167" y="98"/>
                  <a:pt x="153" y="98"/>
                </a:cubicBezTo>
                <a:cubicBezTo>
                  <a:pt x="131" y="98"/>
                  <a:pt x="122" y="79"/>
                  <a:pt x="122" y="60"/>
                </a:cubicBezTo>
                <a:cubicBezTo>
                  <a:pt x="122" y="40"/>
                  <a:pt x="131" y="21"/>
                  <a:pt x="153" y="21"/>
                </a:cubicBezTo>
                <a:cubicBezTo>
                  <a:pt x="166" y="21"/>
                  <a:pt x="176" y="29"/>
                  <a:pt x="178" y="41"/>
                </a:cubicBezTo>
                <a:cubicBezTo>
                  <a:pt x="202" y="41"/>
                  <a:pt x="202" y="41"/>
                  <a:pt x="202" y="41"/>
                </a:cubicBezTo>
                <a:cubicBezTo>
                  <a:pt x="199" y="14"/>
                  <a:pt x="178" y="0"/>
                  <a:pt x="153" y="0"/>
                </a:cubicBezTo>
                <a:cubicBezTo>
                  <a:pt x="119" y="0"/>
                  <a:pt x="99" y="24"/>
                  <a:pt x="97" y="55"/>
                </a:cubicBezTo>
                <a:cubicBezTo>
                  <a:pt x="97" y="2"/>
                  <a:pt x="97" y="2"/>
                  <a:pt x="97" y="2"/>
                </a:cubicBezTo>
                <a:cubicBezTo>
                  <a:pt x="72" y="2"/>
                  <a:pt x="72" y="2"/>
                  <a:pt x="72" y="2"/>
                </a:cubicBezTo>
                <a:cubicBezTo>
                  <a:pt x="72" y="73"/>
                  <a:pt x="72" y="73"/>
                  <a:pt x="72" y="73"/>
                </a:cubicBezTo>
                <a:cubicBezTo>
                  <a:pt x="72" y="90"/>
                  <a:pt x="66" y="98"/>
                  <a:pt x="48" y="98"/>
                </a:cubicBezTo>
                <a:cubicBezTo>
                  <a:pt x="28" y="98"/>
                  <a:pt x="25" y="86"/>
                  <a:pt x="25" y="73"/>
                </a:cubicBezTo>
                <a:cubicBezTo>
                  <a:pt x="25" y="2"/>
                  <a:pt x="25" y="2"/>
                  <a:pt x="25" y="2"/>
                </a:cubicBezTo>
                <a:cubicBezTo>
                  <a:pt x="0" y="2"/>
                  <a:pt x="0" y="2"/>
                  <a:pt x="0" y="2"/>
                </a:cubicBezTo>
                <a:cubicBezTo>
                  <a:pt x="0" y="73"/>
                  <a:pt x="0" y="73"/>
                  <a:pt x="0" y="73"/>
                </a:cubicBezTo>
                <a:cubicBezTo>
                  <a:pt x="0" y="104"/>
                  <a:pt x="18" y="119"/>
                  <a:pt x="48" y="119"/>
                </a:cubicBezTo>
                <a:cubicBezTo>
                  <a:pt x="79" y="119"/>
                  <a:pt x="97" y="104"/>
                  <a:pt x="97" y="73"/>
                </a:cubicBezTo>
                <a:cubicBezTo>
                  <a:pt x="97" y="64"/>
                  <a:pt x="97" y="64"/>
                  <a:pt x="97" y="64"/>
                </a:cubicBezTo>
                <a:cubicBezTo>
                  <a:pt x="99" y="95"/>
                  <a:pt x="119" y="119"/>
                  <a:pt x="153" y="119"/>
                </a:cubicBezTo>
                <a:cubicBezTo>
                  <a:pt x="167" y="119"/>
                  <a:pt x="179" y="115"/>
                  <a:pt x="187" y="107"/>
                </a:cubicBezTo>
                <a:cubicBezTo>
                  <a:pt x="188" y="107"/>
                  <a:pt x="189" y="108"/>
                  <a:pt x="189" y="108"/>
                </a:cubicBezTo>
                <a:cubicBezTo>
                  <a:pt x="194" y="111"/>
                  <a:pt x="202" y="114"/>
                  <a:pt x="214" y="117"/>
                </a:cubicBezTo>
                <a:cubicBezTo>
                  <a:pt x="226" y="119"/>
                  <a:pt x="226" y="119"/>
                  <a:pt x="226" y="119"/>
                </a:cubicBezTo>
                <a:cubicBezTo>
                  <a:pt x="234" y="121"/>
                  <a:pt x="239" y="123"/>
                  <a:pt x="242" y="125"/>
                </a:cubicBezTo>
                <a:cubicBezTo>
                  <a:pt x="245" y="127"/>
                  <a:pt x="247" y="130"/>
                  <a:pt x="247" y="133"/>
                </a:cubicBezTo>
                <a:cubicBezTo>
                  <a:pt x="247" y="140"/>
                  <a:pt x="244" y="144"/>
                  <a:pt x="237" y="147"/>
                </a:cubicBezTo>
                <a:cubicBezTo>
                  <a:pt x="233" y="148"/>
                  <a:pt x="229" y="148"/>
                  <a:pt x="223" y="148"/>
                </a:cubicBezTo>
                <a:cubicBezTo>
                  <a:pt x="213" y="148"/>
                  <a:pt x="207" y="146"/>
                  <a:pt x="203" y="141"/>
                </a:cubicBezTo>
                <a:cubicBezTo>
                  <a:pt x="201" y="139"/>
                  <a:pt x="199" y="135"/>
                  <a:pt x="198" y="130"/>
                </a:cubicBezTo>
                <a:cubicBezTo>
                  <a:pt x="176" y="130"/>
                  <a:pt x="176" y="130"/>
                  <a:pt x="176" y="130"/>
                </a:cubicBezTo>
                <a:cubicBezTo>
                  <a:pt x="176" y="142"/>
                  <a:pt x="180" y="151"/>
                  <a:pt x="189" y="158"/>
                </a:cubicBezTo>
                <a:cubicBezTo>
                  <a:pt x="197" y="164"/>
                  <a:pt x="209" y="168"/>
                  <a:pt x="224" y="168"/>
                </a:cubicBezTo>
                <a:cubicBezTo>
                  <a:pt x="239" y="168"/>
                  <a:pt x="250" y="164"/>
                  <a:pt x="258" y="158"/>
                </a:cubicBezTo>
                <a:cubicBezTo>
                  <a:pt x="265" y="151"/>
                  <a:pt x="269" y="143"/>
                  <a:pt x="270" y="134"/>
                </a:cubicBezTo>
                <a:cubicBezTo>
                  <a:pt x="270" y="166"/>
                  <a:pt x="270" y="166"/>
                  <a:pt x="270" y="166"/>
                </a:cubicBezTo>
                <a:cubicBezTo>
                  <a:pt x="295" y="166"/>
                  <a:pt x="295" y="166"/>
                  <a:pt x="295" y="166"/>
                </a:cubicBezTo>
                <a:cubicBezTo>
                  <a:pt x="295" y="119"/>
                  <a:pt x="295" y="119"/>
                  <a:pt x="295" y="119"/>
                </a:cubicBezTo>
                <a:cubicBezTo>
                  <a:pt x="343" y="119"/>
                  <a:pt x="343" y="119"/>
                  <a:pt x="343" y="119"/>
                </a:cubicBezTo>
                <a:cubicBezTo>
                  <a:pt x="343" y="99"/>
                  <a:pt x="343" y="99"/>
                  <a:pt x="343" y="99"/>
                </a:cubicBezTo>
                <a:cubicBezTo>
                  <a:pt x="295" y="99"/>
                  <a:pt x="295" y="99"/>
                  <a:pt x="295" y="99"/>
                </a:cubicBezTo>
                <a:cubicBezTo>
                  <a:pt x="295" y="73"/>
                  <a:pt x="295" y="73"/>
                  <a:pt x="295" y="73"/>
                </a:cubicBezTo>
                <a:lnTo>
                  <a:pt x="350" y="7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b="0" i="0" dirty="0">
              <a:latin typeface="Arial" panose="020B0604020202020204" pitchFamily="34" charset="0"/>
              <a:ea typeface="Helvetica Neue" panose="02000503000000020004" pitchFamily="2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–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452C1D42-AAA3-B04E-A034-F135878603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11183" t="13403" r="10781" b="31145"/>
          <a:stretch/>
        </p:blipFill>
        <p:spPr>
          <a:xfrm>
            <a:off x="-423333" y="-326883"/>
            <a:ext cx="12615333" cy="6858003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 bwMode="auto">
          <a:xfrm>
            <a:off x="4" y="2363626"/>
            <a:ext cx="9402305" cy="1881809"/>
          </a:xfrm>
          <a:prstGeom prst="rect">
            <a:avLst/>
          </a:prstGeom>
          <a:solidFill>
            <a:srgbClr val="18A3AC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2133" b="0" i="0" dirty="0" err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/>
            </a:lvl1pPr>
          </a:lstStyle>
          <a:p>
            <a:r>
              <a:rPr lang="en-US"/>
              <a:t>"TechQuity" and Peer Support to Reduce Disparities in Glycemic Outcomes in Children with Type 1 Diabetes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/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01C639F-F884-C946-B140-A9518C6FB9A8}"/>
              </a:ext>
            </a:extLst>
          </p:cNvPr>
          <p:cNvCxnSpPr/>
          <p:nvPr userDrawn="1"/>
        </p:nvCxnSpPr>
        <p:spPr>
          <a:xfrm>
            <a:off x="370417" y="6250080"/>
            <a:ext cx="11460480" cy="0"/>
          </a:xfrm>
          <a:prstGeom prst="line">
            <a:avLst/>
          </a:prstGeom>
          <a:noFill/>
          <a:ln w="3175" cap="flat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" name="Freeform 77">
            <a:extLst>
              <a:ext uri="{FF2B5EF4-FFF2-40B4-BE49-F238E27FC236}">
                <a16:creationId xmlns:a16="http://schemas.microsoft.com/office/drawing/2014/main" id="{08B3EA4E-B6EE-2549-8EB7-C25BC2142E7C}"/>
              </a:ext>
            </a:extLst>
          </p:cNvPr>
          <p:cNvSpPr>
            <a:spLocks/>
          </p:cNvSpPr>
          <p:nvPr userDrawn="1"/>
        </p:nvSpPr>
        <p:spPr bwMode="auto">
          <a:xfrm>
            <a:off x="11190818" y="6400801"/>
            <a:ext cx="641349" cy="308099"/>
          </a:xfrm>
          <a:custGeom>
            <a:avLst/>
            <a:gdLst>
              <a:gd name="T0" fmla="*/ 350 w 350"/>
              <a:gd name="T1" fmla="*/ 52 h 168"/>
              <a:gd name="T2" fmla="*/ 270 w 350"/>
              <a:gd name="T3" fmla="*/ 130 h 168"/>
              <a:gd name="T4" fmla="*/ 240 w 350"/>
              <a:gd name="T5" fmla="*/ 100 h 168"/>
              <a:gd name="T6" fmla="*/ 205 w 350"/>
              <a:gd name="T7" fmla="*/ 91 h 168"/>
              <a:gd name="T8" fmla="*/ 201 w 350"/>
              <a:gd name="T9" fmla="*/ 86 h 168"/>
              <a:gd name="T10" fmla="*/ 200 w 350"/>
              <a:gd name="T11" fmla="*/ 82 h 168"/>
              <a:gd name="T12" fmla="*/ 203 w 350"/>
              <a:gd name="T13" fmla="*/ 73 h 168"/>
              <a:gd name="T14" fmla="*/ 203 w 350"/>
              <a:gd name="T15" fmla="*/ 73 h 168"/>
              <a:gd name="T16" fmla="*/ 205 w 350"/>
              <a:gd name="T17" fmla="*/ 72 h 168"/>
              <a:gd name="T18" fmla="*/ 234 w 350"/>
              <a:gd name="T19" fmla="*/ 71 h 168"/>
              <a:gd name="T20" fmla="*/ 266 w 350"/>
              <a:gd name="T21" fmla="*/ 85 h 168"/>
              <a:gd name="T22" fmla="*/ 222 w 350"/>
              <a:gd name="T23" fmla="*/ 48 h 168"/>
              <a:gd name="T24" fmla="*/ 179 w 350"/>
              <a:gd name="T25" fmla="*/ 73 h 168"/>
              <a:gd name="T26" fmla="*/ 178 w 350"/>
              <a:gd name="T27" fmla="*/ 76 h 168"/>
              <a:gd name="T28" fmla="*/ 122 w 350"/>
              <a:gd name="T29" fmla="*/ 60 h 168"/>
              <a:gd name="T30" fmla="*/ 178 w 350"/>
              <a:gd name="T31" fmla="*/ 41 h 168"/>
              <a:gd name="T32" fmla="*/ 153 w 350"/>
              <a:gd name="T33" fmla="*/ 0 h 168"/>
              <a:gd name="T34" fmla="*/ 97 w 350"/>
              <a:gd name="T35" fmla="*/ 2 h 168"/>
              <a:gd name="T36" fmla="*/ 72 w 350"/>
              <a:gd name="T37" fmla="*/ 73 h 168"/>
              <a:gd name="T38" fmla="*/ 25 w 350"/>
              <a:gd name="T39" fmla="*/ 73 h 168"/>
              <a:gd name="T40" fmla="*/ 0 w 350"/>
              <a:gd name="T41" fmla="*/ 2 h 168"/>
              <a:gd name="T42" fmla="*/ 48 w 350"/>
              <a:gd name="T43" fmla="*/ 119 h 168"/>
              <a:gd name="T44" fmla="*/ 97 w 350"/>
              <a:gd name="T45" fmla="*/ 64 h 168"/>
              <a:gd name="T46" fmla="*/ 187 w 350"/>
              <a:gd name="T47" fmla="*/ 107 h 168"/>
              <a:gd name="T48" fmla="*/ 214 w 350"/>
              <a:gd name="T49" fmla="*/ 117 h 168"/>
              <a:gd name="T50" fmla="*/ 242 w 350"/>
              <a:gd name="T51" fmla="*/ 125 h 168"/>
              <a:gd name="T52" fmla="*/ 237 w 350"/>
              <a:gd name="T53" fmla="*/ 147 h 168"/>
              <a:gd name="T54" fmla="*/ 203 w 350"/>
              <a:gd name="T55" fmla="*/ 141 h 168"/>
              <a:gd name="T56" fmla="*/ 176 w 350"/>
              <a:gd name="T57" fmla="*/ 130 h 168"/>
              <a:gd name="T58" fmla="*/ 224 w 350"/>
              <a:gd name="T59" fmla="*/ 168 h 168"/>
              <a:gd name="T60" fmla="*/ 270 w 350"/>
              <a:gd name="T61" fmla="*/ 134 h 168"/>
              <a:gd name="T62" fmla="*/ 295 w 350"/>
              <a:gd name="T63" fmla="*/ 166 h 168"/>
              <a:gd name="T64" fmla="*/ 343 w 350"/>
              <a:gd name="T65" fmla="*/ 119 h 168"/>
              <a:gd name="T66" fmla="*/ 295 w 350"/>
              <a:gd name="T67" fmla="*/ 99 h 168"/>
              <a:gd name="T68" fmla="*/ 350 w 350"/>
              <a:gd name="T69" fmla="*/ 73 h 1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350" h="168">
                <a:moveTo>
                  <a:pt x="350" y="73"/>
                </a:moveTo>
                <a:cubicBezTo>
                  <a:pt x="350" y="52"/>
                  <a:pt x="350" y="52"/>
                  <a:pt x="350" y="52"/>
                </a:cubicBezTo>
                <a:cubicBezTo>
                  <a:pt x="270" y="52"/>
                  <a:pt x="270" y="52"/>
                  <a:pt x="270" y="52"/>
                </a:cubicBezTo>
                <a:cubicBezTo>
                  <a:pt x="270" y="130"/>
                  <a:pt x="270" y="130"/>
                  <a:pt x="270" y="130"/>
                </a:cubicBezTo>
                <a:cubicBezTo>
                  <a:pt x="269" y="121"/>
                  <a:pt x="266" y="114"/>
                  <a:pt x="260" y="109"/>
                </a:cubicBezTo>
                <a:cubicBezTo>
                  <a:pt x="255" y="105"/>
                  <a:pt x="249" y="102"/>
                  <a:pt x="240" y="100"/>
                </a:cubicBezTo>
                <a:cubicBezTo>
                  <a:pt x="220" y="96"/>
                  <a:pt x="220" y="96"/>
                  <a:pt x="220" y="96"/>
                </a:cubicBezTo>
                <a:cubicBezTo>
                  <a:pt x="213" y="94"/>
                  <a:pt x="208" y="92"/>
                  <a:pt x="205" y="91"/>
                </a:cubicBezTo>
                <a:cubicBezTo>
                  <a:pt x="203" y="90"/>
                  <a:pt x="201" y="88"/>
                  <a:pt x="201" y="86"/>
                </a:cubicBezTo>
                <a:cubicBezTo>
                  <a:pt x="201" y="86"/>
                  <a:pt x="201" y="86"/>
                  <a:pt x="201" y="86"/>
                </a:cubicBezTo>
                <a:cubicBezTo>
                  <a:pt x="201" y="86"/>
                  <a:pt x="201" y="86"/>
                  <a:pt x="201" y="86"/>
                </a:cubicBezTo>
                <a:cubicBezTo>
                  <a:pt x="200" y="85"/>
                  <a:pt x="200" y="83"/>
                  <a:pt x="200" y="82"/>
                </a:cubicBezTo>
                <a:cubicBezTo>
                  <a:pt x="200" y="78"/>
                  <a:pt x="201" y="75"/>
                  <a:pt x="203" y="73"/>
                </a:cubicBezTo>
                <a:cubicBezTo>
                  <a:pt x="203" y="73"/>
                  <a:pt x="203" y="73"/>
                  <a:pt x="203" y="73"/>
                </a:cubicBezTo>
                <a:cubicBezTo>
                  <a:pt x="203" y="73"/>
                  <a:pt x="203" y="73"/>
                  <a:pt x="203" y="73"/>
                </a:cubicBezTo>
                <a:cubicBezTo>
                  <a:pt x="203" y="73"/>
                  <a:pt x="203" y="73"/>
                  <a:pt x="203" y="73"/>
                </a:cubicBezTo>
                <a:cubicBezTo>
                  <a:pt x="203" y="73"/>
                  <a:pt x="203" y="73"/>
                  <a:pt x="203" y="73"/>
                </a:cubicBezTo>
                <a:cubicBezTo>
                  <a:pt x="204" y="72"/>
                  <a:pt x="205" y="72"/>
                  <a:pt x="205" y="72"/>
                </a:cubicBezTo>
                <a:cubicBezTo>
                  <a:pt x="209" y="69"/>
                  <a:pt x="214" y="68"/>
                  <a:pt x="220" y="68"/>
                </a:cubicBezTo>
                <a:cubicBezTo>
                  <a:pt x="226" y="68"/>
                  <a:pt x="231" y="69"/>
                  <a:pt x="234" y="71"/>
                </a:cubicBezTo>
                <a:cubicBezTo>
                  <a:pt x="240" y="74"/>
                  <a:pt x="243" y="78"/>
                  <a:pt x="243" y="85"/>
                </a:cubicBezTo>
                <a:cubicBezTo>
                  <a:pt x="266" y="85"/>
                  <a:pt x="266" y="85"/>
                  <a:pt x="266" y="85"/>
                </a:cubicBezTo>
                <a:cubicBezTo>
                  <a:pt x="266" y="73"/>
                  <a:pt x="261" y="64"/>
                  <a:pt x="253" y="58"/>
                </a:cubicBezTo>
                <a:cubicBezTo>
                  <a:pt x="244" y="51"/>
                  <a:pt x="234" y="48"/>
                  <a:pt x="222" y="48"/>
                </a:cubicBezTo>
                <a:cubicBezTo>
                  <a:pt x="207" y="48"/>
                  <a:pt x="196" y="52"/>
                  <a:pt x="189" y="58"/>
                </a:cubicBezTo>
                <a:cubicBezTo>
                  <a:pt x="184" y="62"/>
                  <a:pt x="181" y="67"/>
                  <a:pt x="179" y="73"/>
                </a:cubicBezTo>
                <a:cubicBezTo>
                  <a:pt x="179" y="73"/>
                  <a:pt x="179" y="73"/>
                  <a:pt x="179" y="73"/>
                </a:cubicBezTo>
                <a:cubicBezTo>
                  <a:pt x="179" y="74"/>
                  <a:pt x="179" y="75"/>
                  <a:pt x="178" y="76"/>
                </a:cubicBezTo>
                <a:cubicBezTo>
                  <a:pt x="176" y="89"/>
                  <a:pt x="167" y="98"/>
                  <a:pt x="153" y="98"/>
                </a:cubicBezTo>
                <a:cubicBezTo>
                  <a:pt x="131" y="98"/>
                  <a:pt x="122" y="79"/>
                  <a:pt x="122" y="60"/>
                </a:cubicBezTo>
                <a:cubicBezTo>
                  <a:pt x="122" y="40"/>
                  <a:pt x="131" y="21"/>
                  <a:pt x="153" y="21"/>
                </a:cubicBezTo>
                <a:cubicBezTo>
                  <a:pt x="166" y="21"/>
                  <a:pt x="176" y="29"/>
                  <a:pt x="178" y="41"/>
                </a:cubicBezTo>
                <a:cubicBezTo>
                  <a:pt x="202" y="41"/>
                  <a:pt x="202" y="41"/>
                  <a:pt x="202" y="41"/>
                </a:cubicBezTo>
                <a:cubicBezTo>
                  <a:pt x="199" y="14"/>
                  <a:pt x="178" y="0"/>
                  <a:pt x="153" y="0"/>
                </a:cubicBezTo>
                <a:cubicBezTo>
                  <a:pt x="119" y="0"/>
                  <a:pt x="99" y="24"/>
                  <a:pt x="97" y="55"/>
                </a:cubicBezTo>
                <a:cubicBezTo>
                  <a:pt x="97" y="2"/>
                  <a:pt x="97" y="2"/>
                  <a:pt x="97" y="2"/>
                </a:cubicBezTo>
                <a:cubicBezTo>
                  <a:pt x="72" y="2"/>
                  <a:pt x="72" y="2"/>
                  <a:pt x="72" y="2"/>
                </a:cubicBezTo>
                <a:cubicBezTo>
                  <a:pt x="72" y="73"/>
                  <a:pt x="72" y="73"/>
                  <a:pt x="72" y="73"/>
                </a:cubicBezTo>
                <a:cubicBezTo>
                  <a:pt x="72" y="90"/>
                  <a:pt x="66" y="98"/>
                  <a:pt x="48" y="98"/>
                </a:cubicBezTo>
                <a:cubicBezTo>
                  <a:pt x="28" y="98"/>
                  <a:pt x="25" y="86"/>
                  <a:pt x="25" y="73"/>
                </a:cubicBezTo>
                <a:cubicBezTo>
                  <a:pt x="25" y="2"/>
                  <a:pt x="25" y="2"/>
                  <a:pt x="25" y="2"/>
                </a:cubicBezTo>
                <a:cubicBezTo>
                  <a:pt x="0" y="2"/>
                  <a:pt x="0" y="2"/>
                  <a:pt x="0" y="2"/>
                </a:cubicBezTo>
                <a:cubicBezTo>
                  <a:pt x="0" y="73"/>
                  <a:pt x="0" y="73"/>
                  <a:pt x="0" y="73"/>
                </a:cubicBezTo>
                <a:cubicBezTo>
                  <a:pt x="0" y="104"/>
                  <a:pt x="18" y="119"/>
                  <a:pt x="48" y="119"/>
                </a:cubicBezTo>
                <a:cubicBezTo>
                  <a:pt x="79" y="119"/>
                  <a:pt x="97" y="104"/>
                  <a:pt x="97" y="73"/>
                </a:cubicBezTo>
                <a:cubicBezTo>
                  <a:pt x="97" y="64"/>
                  <a:pt x="97" y="64"/>
                  <a:pt x="97" y="64"/>
                </a:cubicBezTo>
                <a:cubicBezTo>
                  <a:pt x="99" y="95"/>
                  <a:pt x="119" y="119"/>
                  <a:pt x="153" y="119"/>
                </a:cubicBezTo>
                <a:cubicBezTo>
                  <a:pt x="167" y="119"/>
                  <a:pt x="179" y="115"/>
                  <a:pt x="187" y="107"/>
                </a:cubicBezTo>
                <a:cubicBezTo>
                  <a:pt x="188" y="107"/>
                  <a:pt x="189" y="108"/>
                  <a:pt x="189" y="108"/>
                </a:cubicBezTo>
                <a:cubicBezTo>
                  <a:pt x="194" y="111"/>
                  <a:pt x="202" y="114"/>
                  <a:pt x="214" y="117"/>
                </a:cubicBezTo>
                <a:cubicBezTo>
                  <a:pt x="226" y="119"/>
                  <a:pt x="226" y="119"/>
                  <a:pt x="226" y="119"/>
                </a:cubicBezTo>
                <a:cubicBezTo>
                  <a:pt x="234" y="121"/>
                  <a:pt x="239" y="123"/>
                  <a:pt x="242" y="125"/>
                </a:cubicBezTo>
                <a:cubicBezTo>
                  <a:pt x="245" y="127"/>
                  <a:pt x="247" y="130"/>
                  <a:pt x="247" y="133"/>
                </a:cubicBezTo>
                <a:cubicBezTo>
                  <a:pt x="247" y="140"/>
                  <a:pt x="244" y="144"/>
                  <a:pt x="237" y="147"/>
                </a:cubicBezTo>
                <a:cubicBezTo>
                  <a:pt x="233" y="148"/>
                  <a:pt x="229" y="148"/>
                  <a:pt x="223" y="148"/>
                </a:cubicBezTo>
                <a:cubicBezTo>
                  <a:pt x="213" y="148"/>
                  <a:pt x="207" y="146"/>
                  <a:pt x="203" y="141"/>
                </a:cubicBezTo>
                <a:cubicBezTo>
                  <a:pt x="201" y="139"/>
                  <a:pt x="199" y="135"/>
                  <a:pt x="198" y="130"/>
                </a:cubicBezTo>
                <a:cubicBezTo>
                  <a:pt x="176" y="130"/>
                  <a:pt x="176" y="130"/>
                  <a:pt x="176" y="130"/>
                </a:cubicBezTo>
                <a:cubicBezTo>
                  <a:pt x="176" y="142"/>
                  <a:pt x="180" y="151"/>
                  <a:pt x="189" y="158"/>
                </a:cubicBezTo>
                <a:cubicBezTo>
                  <a:pt x="197" y="164"/>
                  <a:pt x="209" y="168"/>
                  <a:pt x="224" y="168"/>
                </a:cubicBezTo>
                <a:cubicBezTo>
                  <a:pt x="239" y="168"/>
                  <a:pt x="250" y="164"/>
                  <a:pt x="258" y="158"/>
                </a:cubicBezTo>
                <a:cubicBezTo>
                  <a:pt x="265" y="151"/>
                  <a:pt x="269" y="143"/>
                  <a:pt x="270" y="134"/>
                </a:cubicBezTo>
                <a:cubicBezTo>
                  <a:pt x="270" y="166"/>
                  <a:pt x="270" y="166"/>
                  <a:pt x="270" y="166"/>
                </a:cubicBezTo>
                <a:cubicBezTo>
                  <a:pt x="295" y="166"/>
                  <a:pt x="295" y="166"/>
                  <a:pt x="295" y="166"/>
                </a:cubicBezTo>
                <a:cubicBezTo>
                  <a:pt x="295" y="119"/>
                  <a:pt x="295" y="119"/>
                  <a:pt x="295" y="119"/>
                </a:cubicBezTo>
                <a:cubicBezTo>
                  <a:pt x="343" y="119"/>
                  <a:pt x="343" y="119"/>
                  <a:pt x="343" y="119"/>
                </a:cubicBezTo>
                <a:cubicBezTo>
                  <a:pt x="343" y="99"/>
                  <a:pt x="343" y="99"/>
                  <a:pt x="343" y="99"/>
                </a:cubicBezTo>
                <a:cubicBezTo>
                  <a:pt x="295" y="99"/>
                  <a:pt x="295" y="99"/>
                  <a:pt x="295" y="99"/>
                </a:cubicBezTo>
                <a:cubicBezTo>
                  <a:pt x="295" y="73"/>
                  <a:pt x="295" y="73"/>
                  <a:pt x="295" y="73"/>
                </a:cubicBezTo>
                <a:lnTo>
                  <a:pt x="350" y="7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b="0" i="0" dirty="0">
              <a:latin typeface="Arial" panose="020B0604020202020204" pitchFamily="34" charset="0"/>
              <a:ea typeface="Helvetica Neue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12" name="Title 15">
            <a:extLst>
              <a:ext uri="{FF2B5EF4-FFF2-40B4-BE49-F238E27FC236}">
                <a16:creationId xmlns:a16="http://schemas.microsoft.com/office/drawing/2014/main" id="{013E3FCC-D96C-D344-BBA3-51BB23D2A0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4780" y="2559253"/>
            <a:ext cx="8580549" cy="1477195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800" b="0" i="0" baseline="0">
                <a:solidFill>
                  <a:schemeClr val="bg1"/>
                </a:solidFill>
                <a:latin typeface="Garamond" panose="02020404030301010803" pitchFamily="18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Section Header Here</a:t>
            </a:r>
          </a:p>
        </p:txBody>
      </p:sp>
    </p:spTree>
  </p:cSld>
  <p:clrMapOvr>
    <a:masterClrMapping/>
  </p:clrMapOvr>
  <p:transition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–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9788447-026C-8740-AB11-4D9C4007C6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414"/>
          <a:stretch/>
        </p:blipFill>
        <p:spPr>
          <a:xfrm>
            <a:off x="0" y="534826"/>
            <a:ext cx="12192000" cy="2365425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 bwMode="auto">
          <a:xfrm>
            <a:off x="4" y="2363626"/>
            <a:ext cx="9402305" cy="1881809"/>
          </a:xfrm>
          <a:prstGeom prst="rect">
            <a:avLst/>
          </a:prstGeom>
          <a:solidFill>
            <a:schemeClr val="accent3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2133" b="0" i="0" dirty="0" err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/>
            </a:lvl1pPr>
          </a:lstStyle>
          <a:p>
            <a:r>
              <a:rPr lang="en-US"/>
              <a:t>"TechQuity" and Peer Support to Reduce Disparities in Glycemic Outcomes in Children with Type 1 Diabetes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/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AB58095-3588-1A4E-B981-253E9F1A1AEC}"/>
              </a:ext>
            </a:extLst>
          </p:cNvPr>
          <p:cNvCxnSpPr/>
          <p:nvPr userDrawn="1"/>
        </p:nvCxnSpPr>
        <p:spPr>
          <a:xfrm>
            <a:off x="370417" y="6250080"/>
            <a:ext cx="11460480" cy="0"/>
          </a:xfrm>
          <a:prstGeom prst="line">
            <a:avLst/>
          </a:prstGeom>
          <a:noFill/>
          <a:ln w="3175" cap="flat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" name="Freeform 77">
            <a:extLst>
              <a:ext uri="{FF2B5EF4-FFF2-40B4-BE49-F238E27FC236}">
                <a16:creationId xmlns:a16="http://schemas.microsoft.com/office/drawing/2014/main" id="{81C2D974-A2EE-E349-AD5D-00B5C62A8CB7}"/>
              </a:ext>
            </a:extLst>
          </p:cNvPr>
          <p:cNvSpPr>
            <a:spLocks/>
          </p:cNvSpPr>
          <p:nvPr userDrawn="1"/>
        </p:nvSpPr>
        <p:spPr bwMode="auto">
          <a:xfrm>
            <a:off x="11190818" y="6400801"/>
            <a:ext cx="641349" cy="308099"/>
          </a:xfrm>
          <a:custGeom>
            <a:avLst/>
            <a:gdLst>
              <a:gd name="T0" fmla="*/ 350 w 350"/>
              <a:gd name="T1" fmla="*/ 52 h 168"/>
              <a:gd name="T2" fmla="*/ 270 w 350"/>
              <a:gd name="T3" fmla="*/ 130 h 168"/>
              <a:gd name="T4" fmla="*/ 240 w 350"/>
              <a:gd name="T5" fmla="*/ 100 h 168"/>
              <a:gd name="T6" fmla="*/ 205 w 350"/>
              <a:gd name="T7" fmla="*/ 91 h 168"/>
              <a:gd name="T8" fmla="*/ 201 w 350"/>
              <a:gd name="T9" fmla="*/ 86 h 168"/>
              <a:gd name="T10" fmla="*/ 200 w 350"/>
              <a:gd name="T11" fmla="*/ 82 h 168"/>
              <a:gd name="T12" fmla="*/ 203 w 350"/>
              <a:gd name="T13" fmla="*/ 73 h 168"/>
              <a:gd name="T14" fmla="*/ 203 w 350"/>
              <a:gd name="T15" fmla="*/ 73 h 168"/>
              <a:gd name="T16" fmla="*/ 205 w 350"/>
              <a:gd name="T17" fmla="*/ 72 h 168"/>
              <a:gd name="T18" fmla="*/ 234 w 350"/>
              <a:gd name="T19" fmla="*/ 71 h 168"/>
              <a:gd name="T20" fmla="*/ 266 w 350"/>
              <a:gd name="T21" fmla="*/ 85 h 168"/>
              <a:gd name="T22" fmla="*/ 222 w 350"/>
              <a:gd name="T23" fmla="*/ 48 h 168"/>
              <a:gd name="T24" fmla="*/ 179 w 350"/>
              <a:gd name="T25" fmla="*/ 73 h 168"/>
              <a:gd name="T26" fmla="*/ 178 w 350"/>
              <a:gd name="T27" fmla="*/ 76 h 168"/>
              <a:gd name="T28" fmla="*/ 122 w 350"/>
              <a:gd name="T29" fmla="*/ 60 h 168"/>
              <a:gd name="T30" fmla="*/ 178 w 350"/>
              <a:gd name="T31" fmla="*/ 41 h 168"/>
              <a:gd name="T32" fmla="*/ 153 w 350"/>
              <a:gd name="T33" fmla="*/ 0 h 168"/>
              <a:gd name="T34" fmla="*/ 97 w 350"/>
              <a:gd name="T35" fmla="*/ 2 h 168"/>
              <a:gd name="T36" fmla="*/ 72 w 350"/>
              <a:gd name="T37" fmla="*/ 73 h 168"/>
              <a:gd name="T38" fmla="*/ 25 w 350"/>
              <a:gd name="T39" fmla="*/ 73 h 168"/>
              <a:gd name="T40" fmla="*/ 0 w 350"/>
              <a:gd name="T41" fmla="*/ 2 h 168"/>
              <a:gd name="T42" fmla="*/ 48 w 350"/>
              <a:gd name="T43" fmla="*/ 119 h 168"/>
              <a:gd name="T44" fmla="*/ 97 w 350"/>
              <a:gd name="T45" fmla="*/ 64 h 168"/>
              <a:gd name="T46" fmla="*/ 187 w 350"/>
              <a:gd name="T47" fmla="*/ 107 h 168"/>
              <a:gd name="T48" fmla="*/ 214 w 350"/>
              <a:gd name="T49" fmla="*/ 117 h 168"/>
              <a:gd name="T50" fmla="*/ 242 w 350"/>
              <a:gd name="T51" fmla="*/ 125 h 168"/>
              <a:gd name="T52" fmla="*/ 237 w 350"/>
              <a:gd name="T53" fmla="*/ 147 h 168"/>
              <a:gd name="T54" fmla="*/ 203 w 350"/>
              <a:gd name="T55" fmla="*/ 141 h 168"/>
              <a:gd name="T56" fmla="*/ 176 w 350"/>
              <a:gd name="T57" fmla="*/ 130 h 168"/>
              <a:gd name="T58" fmla="*/ 224 w 350"/>
              <a:gd name="T59" fmla="*/ 168 h 168"/>
              <a:gd name="T60" fmla="*/ 270 w 350"/>
              <a:gd name="T61" fmla="*/ 134 h 168"/>
              <a:gd name="T62" fmla="*/ 295 w 350"/>
              <a:gd name="T63" fmla="*/ 166 h 168"/>
              <a:gd name="T64" fmla="*/ 343 w 350"/>
              <a:gd name="T65" fmla="*/ 119 h 168"/>
              <a:gd name="T66" fmla="*/ 295 w 350"/>
              <a:gd name="T67" fmla="*/ 99 h 168"/>
              <a:gd name="T68" fmla="*/ 350 w 350"/>
              <a:gd name="T69" fmla="*/ 73 h 1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350" h="168">
                <a:moveTo>
                  <a:pt x="350" y="73"/>
                </a:moveTo>
                <a:cubicBezTo>
                  <a:pt x="350" y="52"/>
                  <a:pt x="350" y="52"/>
                  <a:pt x="350" y="52"/>
                </a:cubicBezTo>
                <a:cubicBezTo>
                  <a:pt x="270" y="52"/>
                  <a:pt x="270" y="52"/>
                  <a:pt x="270" y="52"/>
                </a:cubicBezTo>
                <a:cubicBezTo>
                  <a:pt x="270" y="130"/>
                  <a:pt x="270" y="130"/>
                  <a:pt x="270" y="130"/>
                </a:cubicBezTo>
                <a:cubicBezTo>
                  <a:pt x="269" y="121"/>
                  <a:pt x="266" y="114"/>
                  <a:pt x="260" y="109"/>
                </a:cubicBezTo>
                <a:cubicBezTo>
                  <a:pt x="255" y="105"/>
                  <a:pt x="249" y="102"/>
                  <a:pt x="240" y="100"/>
                </a:cubicBezTo>
                <a:cubicBezTo>
                  <a:pt x="220" y="96"/>
                  <a:pt x="220" y="96"/>
                  <a:pt x="220" y="96"/>
                </a:cubicBezTo>
                <a:cubicBezTo>
                  <a:pt x="213" y="94"/>
                  <a:pt x="208" y="92"/>
                  <a:pt x="205" y="91"/>
                </a:cubicBezTo>
                <a:cubicBezTo>
                  <a:pt x="203" y="90"/>
                  <a:pt x="201" y="88"/>
                  <a:pt x="201" y="86"/>
                </a:cubicBezTo>
                <a:cubicBezTo>
                  <a:pt x="201" y="86"/>
                  <a:pt x="201" y="86"/>
                  <a:pt x="201" y="86"/>
                </a:cubicBezTo>
                <a:cubicBezTo>
                  <a:pt x="201" y="86"/>
                  <a:pt x="201" y="86"/>
                  <a:pt x="201" y="86"/>
                </a:cubicBezTo>
                <a:cubicBezTo>
                  <a:pt x="200" y="85"/>
                  <a:pt x="200" y="83"/>
                  <a:pt x="200" y="82"/>
                </a:cubicBezTo>
                <a:cubicBezTo>
                  <a:pt x="200" y="78"/>
                  <a:pt x="201" y="75"/>
                  <a:pt x="203" y="73"/>
                </a:cubicBezTo>
                <a:cubicBezTo>
                  <a:pt x="203" y="73"/>
                  <a:pt x="203" y="73"/>
                  <a:pt x="203" y="73"/>
                </a:cubicBezTo>
                <a:cubicBezTo>
                  <a:pt x="203" y="73"/>
                  <a:pt x="203" y="73"/>
                  <a:pt x="203" y="73"/>
                </a:cubicBezTo>
                <a:cubicBezTo>
                  <a:pt x="203" y="73"/>
                  <a:pt x="203" y="73"/>
                  <a:pt x="203" y="73"/>
                </a:cubicBezTo>
                <a:cubicBezTo>
                  <a:pt x="203" y="73"/>
                  <a:pt x="203" y="73"/>
                  <a:pt x="203" y="73"/>
                </a:cubicBezTo>
                <a:cubicBezTo>
                  <a:pt x="204" y="72"/>
                  <a:pt x="205" y="72"/>
                  <a:pt x="205" y="72"/>
                </a:cubicBezTo>
                <a:cubicBezTo>
                  <a:pt x="209" y="69"/>
                  <a:pt x="214" y="68"/>
                  <a:pt x="220" y="68"/>
                </a:cubicBezTo>
                <a:cubicBezTo>
                  <a:pt x="226" y="68"/>
                  <a:pt x="231" y="69"/>
                  <a:pt x="234" y="71"/>
                </a:cubicBezTo>
                <a:cubicBezTo>
                  <a:pt x="240" y="74"/>
                  <a:pt x="243" y="78"/>
                  <a:pt x="243" y="85"/>
                </a:cubicBezTo>
                <a:cubicBezTo>
                  <a:pt x="266" y="85"/>
                  <a:pt x="266" y="85"/>
                  <a:pt x="266" y="85"/>
                </a:cubicBezTo>
                <a:cubicBezTo>
                  <a:pt x="266" y="73"/>
                  <a:pt x="261" y="64"/>
                  <a:pt x="253" y="58"/>
                </a:cubicBezTo>
                <a:cubicBezTo>
                  <a:pt x="244" y="51"/>
                  <a:pt x="234" y="48"/>
                  <a:pt x="222" y="48"/>
                </a:cubicBezTo>
                <a:cubicBezTo>
                  <a:pt x="207" y="48"/>
                  <a:pt x="196" y="52"/>
                  <a:pt x="189" y="58"/>
                </a:cubicBezTo>
                <a:cubicBezTo>
                  <a:pt x="184" y="62"/>
                  <a:pt x="181" y="67"/>
                  <a:pt x="179" y="73"/>
                </a:cubicBezTo>
                <a:cubicBezTo>
                  <a:pt x="179" y="73"/>
                  <a:pt x="179" y="73"/>
                  <a:pt x="179" y="73"/>
                </a:cubicBezTo>
                <a:cubicBezTo>
                  <a:pt x="179" y="74"/>
                  <a:pt x="179" y="75"/>
                  <a:pt x="178" y="76"/>
                </a:cubicBezTo>
                <a:cubicBezTo>
                  <a:pt x="176" y="89"/>
                  <a:pt x="167" y="98"/>
                  <a:pt x="153" y="98"/>
                </a:cubicBezTo>
                <a:cubicBezTo>
                  <a:pt x="131" y="98"/>
                  <a:pt x="122" y="79"/>
                  <a:pt x="122" y="60"/>
                </a:cubicBezTo>
                <a:cubicBezTo>
                  <a:pt x="122" y="40"/>
                  <a:pt x="131" y="21"/>
                  <a:pt x="153" y="21"/>
                </a:cubicBezTo>
                <a:cubicBezTo>
                  <a:pt x="166" y="21"/>
                  <a:pt x="176" y="29"/>
                  <a:pt x="178" y="41"/>
                </a:cubicBezTo>
                <a:cubicBezTo>
                  <a:pt x="202" y="41"/>
                  <a:pt x="202" y="41"/>
                  <a:pt x="202" y="41"/>
                </a:cubicBezTo>
                <a:cubicBezTo>
                  <a:pt x="199" y="14"/>
                  <a:pt x="178" y="0"/>
                  <a:pt x="153" y="0"/>
                </a:cubicBezTo>
                <a:cubicBezTo>
                  <a:pt x="119" y="0"/>
                  <a:pt x="99" y="24"/>
                  <a:pt x="97" y="55"/>
                </a:cubicBezTo>
                <a:cubicBezTo>
                  <a:pt x="97" y="2"/>
                  <a:pt x="97" y="2"/>
                  <a:pt x="97" y="2"/>
                </a:cubicBezTo>
                <a:cubicBezTo>
                  <a:pt x="72" y="2"/>
                  <a:pt x="72" y="2"/>
                  <a:pt x="72" y="2"/>
                </a:cubicBezTo>
                <a:cubicBezTo>
                  <a:pt x="72" y="73"/>
                  <a:pt x="72" y="73"/>
                  <a:pt x="72" y="73"/>
                </a:cubicBezTo>
                <a:cubicBezTo>
                  <a:pt x="72" y="90"/>
                  <a:pt x="66" y="98"/>
                  <a:pt x="48" y="98"/>
                </a:cubicBezTo>
                <a:cubicBezTo>
                  <a:pt x="28" y="98"/>
                  <a:pt x="25" y="86"/>
                  <a:pt x="25" y="73"/>
                </a:cubicBezTo>
                <a:cubicBezTo>
                  <a:pt x="25" y="2"/>
                  <a:pt x="25" y="2"/>
                  <a:pt x="25" y="2"/>
                </a:cubicBezTo>
                <a:cubicBezTo>
                  <a:pt x="0" y="2"/>
                  <a:pt x="0" y="2"/>
                  <a:pt x="0" y="2"/>
                </a:cubicBezTo>
                <a:cubicBezTo>
                  <a:pt x="0" y="73"/>
                  <a:pt x="0" y="73"/>
                  <a:pt x="0" y="73"/>
                </a:cubicBezTo>
                <a:cubicBezTo>
                  <a:pt x="0" y="104"/>
                  <a:pt x="18" y="119"/>
                  <a:pt x="48" y="119"/>
                </a:cubicBezTo>
                <a:cubicBezTo>
                  <a:pt x="79" y="119"/>
                  <a:pt x="97" y="104"/>
                  <a:pt x="97" y="73"/>
                </a:cubicBezTo>
                <a:cubicBezTo>
                  <a:pt x="97" y="64"/>
                  <a:pt x="97" y="64"/>
                  <a:pt x="97" y="64"/>
                </a:cubicBezTo>
                <a:cubicBezTo>
                  <a:pt x="99" y="95"/>
                  <a:pt x="119" y="119"/>
                  <a:pt x="153" y="119"/>
                </a:cubicBezTo>
                <a:cubicBezTo>
                  <a:pt x="167" y="119"/>
                  <a:pt x="179" y="115"/>
                  <a:pt x="187" y="107"/>
                </a:cubicBezTo>
                <a:cubicBezTo>
                  <a:pt x="188" y="107"/>
                  <a:pt x="189" y="108"/>
                  <a:pt x="189" y="108"/>
                </a:cubicBezTo>
                <a:cubicBezTo>
                  <a:pt x="194" y="111"/>
                  <a:pt x="202" y="114"/>
                  <a:pt x="214" y="117"/>
                </a:cubicBezTo>
                <a:cubicBezTo>
                  <a:pt x="226" y="119"/>
                  <a:pt x="226" y="119"/>
                  <a:pt x="226" y="119"/>
                </a:cubicBezTo>
                <a:cubicBezTo>
                  <a:pt x="234" y="121"/>
                  <a:pt x="239" y="123"/>
                  <a:pt x="242" y="125"/>
                </a:cubicBezTo>
                <a:cubicBezTo>
                  <a:pt x="245" y="127"/>
                  <a:pt x="247" y="130"/>
                  <a:pt x="247" y="133"/>
                </a:cubicBezTo>
                <a:cubicBezTo>
                  <a:pt x="247" y="140"/>
                  <a:pt x="244" y="144"/>
                  <a:pt x="237" y="147"/>
                </a:cubicBezTo>
                <a:cubicBezTo>
                  <a:pt x="233" y="148"/>
                  <a:pt x="229" y="148"/>
                  <a:pt x="223" y="148"/>
                </a:cubicBezTo>
                <a:cubicBezTo>
                  <a:pt x="213" y="148"/>
                  <a:pt x="207" y="146"/>
                  <a:pt x="203" y="141"/>
                </a:cubicBezTo>
                <a:cubicBezTo>
                  <a:pt x="201" y="139"/>
                  <a:pt x="199" y="135"/>
                  <a:pt x="198" y="130"/>
                </a:cubicBezTo>
                <a:cubicBezTo>
                  <a:pt x="176" y="130"/>
                  <a:pt x="176" y="130"/>
                  <a:pt x="176" y="130"/>
                </a:cubicBezTo>
                <a:cubicBezTo>
                  <a:pt x="176" y="142"/>
                  <a:pt x="180" y="151"/>
                  <a:pt x="189" y="158"/>
                </a:cubicBezTo>
                <a:cubicBezTo>
                  <a:pt x="197" y="164"/>
                  <a:pt x="209" y="168"/>
                  <a:pt x="224" y="168"/>
                </a:cubicBezTo>
                <a:cubicBezTo>
                  <a:pt x="239" y="168"/>
                  <a:pt x="250" y="164"/>
                  <a:pt x="258" y="158"/>
                </a:cubicBezTo>
                <a:cubicBezTo>
                  <a:pt x="265" y="151"/>
                  <a:pt x="269" y="143"/>
                  <a:pt x="270" y="134"/>
                </a:cubicBezTo>
                <a:cubicBezTo>
                  <a:pt x="270" y="166"/>
                  <a:pt x="270" y="166"/>
                  <a:pt x="270" y="166"/>
                </a:cubicBezTo>
                <a:cubicBezTo>
                  <a:pt x="295" y="166"/>
                  <a:pt x="295" y="166"/>
                  <a:pt x="295" y="166"/>
                </a:cubicBezTo>
                <a:cubicBezTo>
                  <a:pt x="295" y="119"/>
                  <a:pt x="295" y="119"/>
                  <a:pt x="295" y="119"/>
                </a:cubicBezTo>
                <a:cubicBezTo>
                  <a:pt x="343" y="119"/>
                  <a:pt x="343" y="119"/>
                  <a:pt x="343" y="119"/>
                </a:cubicBezTo>
                <a:cubicBezTo>
                  <a:pt x="343" y="99"/>
                  <a:pt x="343" y="99"/>
                  <a:pt x="343" y="99"/>
                </a:cubicBezTo>
                <a:cubicBezTo>
                  <a:pt x="295" y="99"/>
                  <a:pt x="295" y="99"/>
                  <a:pt x="295" y="99"/>
                </a:cubicBezTo>
                <a:cubicBezTo>
                  <a:pt x="295" y="73"/>
                  <a:pt x="295" y="73"/>
                  <a:pt x="295" y="73"/>
                </a:cubicBezTo>
                <a:lnTo>
                  <a:pt x="350" y="7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b="0" i="0" dirty="0">
              <a:latin typeface="Arial" panose="020B0604020202020204" pitchFamily="34" charset="0"/>
              <a:ea typeface="Helvetica Neue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11" name="Title 15">
            <a:extLst>
              <a:ext uri="{FF2B5EF4-FFF2-40B4-BE49-F238E27FC236}">
                <a16:creationId xmlns:a16="http://schemas.microsoft.com/office/drawing/2014/main" id="{18DED201-C78F-0E4A-B63C-520004DA73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4780" y="2559253"/>
            <a:ext cx="8580549" cy="1477195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800" b="0" i="0" baseline="0">
                <a:solidFill>
                  <a:schemeClr val="bg1"/>
                </a:solidFill>
                <a:latin typeface="Garamond" panose="02020404030301010803" pitchFamily="18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Section Header Here</a:t>
            </a:r>
          </a:p>
        </p:txBody>
      </p:sp>
    </p:spTree>
  </p:cSld>
  <p:clrMapOvr>
    <a:masterClrMapping/>
  </p:clrMapOvr>
  <p:transition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lan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43339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with logo_1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1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invGray">
          <a:xfrm>
            <a:off x="5153582" y="2715240"/>
            <a:ext cx="2094721" cy="13576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4282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with logo_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72533" y="2513068"/>
            <a:ext cx="1831867" cy="1831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6384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– Research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C66F05B-DFA4-6F48-B676-F50E7C038154}"/>
              </a:ext>
            </a:extLst>
          </p:cNvPr>
          <p:cNvSpPr/>
          <p:nvPr userDrawn="1"/>
        </p:nvSpPr>
        <p:spPr bwMode="auto">
          <a:xfrm>
            <a:off x="8199442" y="2194560"/>
            <a:ext cx="3992561" cy="4663440"/>
          </a:xfrm>
          <a:prstGeom prst="rect">
            <a:avLst/>
          </a:prstGeom>
          <a:solidFill>
            <a:schemeClr val="tx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2133" b="1" dirty="0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4494DF8-84C9-4641-9876-C01FAA2F1677}"/>
              </a:ext>
            </a:extLst>
          </p:cNvPr>
          <p:cNvSpPr/>
          <p:nvPr userDrawn="1"/>
        </p:nvSpPr>
        <p:spPr bwMode="auto">
          <a:xfrm>
            <a:off x="3" y="0"/>
            <a:ext cx="8199439" cy="2194560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2133" b="1" dirty="0" err="1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B73C1E6-BC68-894B-BFA0-E9C181FA1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99440" y="1"/>
            <a:ext cx="3992560" cy="268733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AD4098B-43D5-4B4E-A524-530B7E386F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51932"/>
            <a:ext cx="8199440" cy="500606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A1E061F-A72A-5142-8A32-D6BACF33C6D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" y="193193"/>
            <a:ext cx="8199439" cy="13615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6B44D79-B0F4-1A43-9BD5-09FD9E662AC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99438" y="2687340"/>
            <a:ext cx="2153917" cy="2153917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– Mt. Z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C66F05B-DFA4-6F48-B676-F50E7C038154}"/>
              </a:ext>
            </a:extLst>
          </p:cNvPr>
          <p:cNvSpPr/>
          <p:nvPr userDrawn="1"/>
        </p:nvSpPr>
        <p:spPr bwMode="auto">
          <a:xfrm>
            <a:off x="8199442" y="2194560"/>
            <a:ext cx="3992561" cy="4663440"/>
          </a:xfrm>
          <a:prstGeom prst="rect">
            <a:avLst/>
          </a:prstGeom>
          <a:solidFill>
            <a:schemeClr val="accent2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2133" b="1" dirty="0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4494DF8-84C9-4641-9876-C01FAA2F1677}"/>
              </a:ext>
            </a:extLst>
          </p:cNvPr>
          <p:cNvSpPr/>
          <p:nvPr userDrawn="1"/>
        </p:nvSpPr>
        <p:spPr bwMode="auto">
          <a:xfrm>
            <a:off x="3" y="0"/>
            <a:ext cx="8199439" cy="2194560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2133" b="1" dirty="0" err="1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B73C1E6-BC68-894B-BFA0-E9C181FA15C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99440" y="12549"/>
            <a:ext cx="3992560" cy="266224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AD4098B-43D5-4B4E-A524-530B7E386F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851932"/>
            <a:ext cx="8199436" cy="500606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A44FD6C-4722-4647-8824-7BD62CB4991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99436" y="2659757"/>
            <a:ext cx="2153920" cy="2153920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A81F62F8-022A-8040-9203-343FE92FDB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t="35407" b="39964"/>
          <a:stretch/>
        </p:blipFill>
        <p:spPr>
          <a:xfrm>
            <a:off x="-1325089" y="1"/>
            <a:ext cx="9524528" cy="1851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6350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– Patient Car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44FBE2C-79B3-0741-8C4F-E79579E3B5C3}"/>
              </a:ext>
            </a:extLst>
          </p:cNvPr>
          <p:cNvSpPr/>
          <p:nvPr userDrawn="1"/>
        </p:nvSpPr>
        <p:spPr bwMode="auto">
          <a:xfrm>
            <a:off x="1" y="2194561"/>
            <a:ext cx="3992561" cy="4663440"/>
          </a:xfrm>
          <a:prstGeom prst="rect">
            <a:avLst/>
          </a:prstGeom>
          <a:solidFill>
            <a:schemeClr val="accent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2133" b="1" dirty="0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CBA96EE-AE7F-9D47-80E0-948746F73CBD}"/>
              </a:ext>
            </a:extLst>
          </p:cNvPr>
          <p:cNvSpPr/>
          <p:nvPr userDrawn="1"/>
        </p:nvSpPr>
        <p:spPr bwMode="auto">
          <a:xfrm>
            <a:off x="3675677" y="0"/>
            <a:ext cx="8516327" cy="2194560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2133" b="1" dirty="0" err="1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508378B-0C89-E14E-8069-2034FF2D0F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3" y="1"/>
            <a:ext cx="3680812" cy="268733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98C622B-BC71-0F4D-ACEB-367F089BDF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75672" y="1676402"/>
            <a:ext cx="8516328" cy="518159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C4AB437-D405-6C43-9FA5-FD5F04163FC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0933" y="2687339"/>
            <a:ext cx="2153920" cy="2153920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A46CC52-4A32-374A-BF1E-0FA06087FD5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54" t="5935" r="2464" b="11182"/>
          <a:stretch/>
        </p:blipFill>
        <p:spPr>
          <a:xfrm>
            <a:off x="3674855" y="40643"/>
            <a:ext cx="8517148" cy="1635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2871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–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auto">
          <a:xfrm>
            <a:off x="212035" y="5764696"/>
            <a:ext cx="11979965" cy="1093304"/>
          </a:xfrm>
          <a:prstGeom prst="rect">
            <a:avLst/>
          </a:prstGeom>
          <a:solidFill>
            <a:schemeClr val="bg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2133" b="0" i="0" dirty="0" err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2" name="Title 15"/>
          <p:cNvSpPr>
            <a:spLocks noGrp="1"/>
          </p:cNvSpPr>
          <p:nvPr>
            <p:ph type="title" hasCustomPrompt="1"/>
          </p:nvPr>
        </p:nvSpPr>
        <p:spPr>
          <a:xfrm>
            <a:off x="398935" y="2504663"/>
            <a:ext cx="8188479" cy="1749284"/>
          </a:xfrm>
        </p:spPr>
        <p:txBody>
          <a:bodyPr anchor="b">
            <a:noAutofit/>
          </a:bodyPr>
          <a:lstStyle>
            <a:lvl1pPr>
              <a:defRPr sz="4800" b="0" i="0" baseline="0">
                <a:solidFill>
                  <a:schemeClr val="tx1"/>
                </a:solidFill>
                <a:latin typeface="+mj-lt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23" name="Date Placeholder 4"/>
          <p:cNvSpPr>
            <a:spLocks noGrp="1"/>
          </p:cNvSpPr>
          <p:nvPr>
            <p:ph type="dt" sz="half" idx="2"/>
          </p:nvPr>
        </p:nvSpPr>
        <p:spPr>
          <a:xfrm>
            <a:off x="425600" y="6155226"/>
            <a:ext cx="2567117" cy="238607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algn="l">
              <a:defRPr sz="1600" b="0" i="0">
                <a:solidFill>
                  <a:schemeClr val="tx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fld id="{C46E888F-2BD1-E241-97EB-AF2DC078FF1D}" type="datetime1">
              <a:rPr lang="en-US" smtClean="0"/>
              <a:t>10/25/2022</a:t>
            </a:fld>
            <a:endParaRPr lang="en-US" dirty="0"/>
          </a:p>
        </p:txBody>
      </p:sp>
      <p:sp>
        <p:nvSpPr>
          <p:cNvPr id="24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23461" y="5469677"/>
            <a:ext cx="5588615" cy="568959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2133" b="0" i="0" baseline="0" dirty="0" smtClean="0">
                <a:solidFill>
                  <a:schemeClr val="tx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  <a:lvl2pPr>
              <a:defRPr lang="en-US" sz="2400" dirty="0" smtClean="0">
                <a:latin typeface="+mn-lt"/>
              </a:defRPr>
            </a:lvl2pPr>
            <a:lvl3pPr>
              <a:defRPr lang="en-US" sz="2400" dirty="0" smtClean="0">
                <a:latin typeface="+mn-lt"/>
              </a:defRPr>
            </a:lvl3pPr>
            <a:lvl4pPr>
              <a:defRPr lang="en-US" sz="2400" dirty="0" smtClean="0">
                <a:latin typeface="+mn-lt"/>
              </a:defRPr>
            </a:lvl4pPr>
            <a:lvl5pPr>
              <a:defRPr lang="en-US" sz="2400" dirty="0">
                <a:latin typeface="+mn-lt"/>
              </a:defRPr>
            </a:lvl5pPr>
          </a:lstStyle>
          <a:p>
            <a:pPr marL="0" lvl="0"/>
            <a:r>
              <a:rPr lang="en-US" dirty="0"/>
              <a:t>Presenter’s Name</a:t>
            </a:r>
          </a:p>
        </p:txBody>
      </p:sp>
      <p:sp>
        <p:nvSpPr>
          <p:cNvPr id="25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403755" y="4246881"/>
            <a:ext cx="8196909" cy="6776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2133" b="0" i="0">
                <a:solidFill>
                  <a:schemeClr val="tx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  <a:lvl2pPr marL="306900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687881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1066747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447728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 dirty="0"/>
              <a:t>Optional Subhead here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D37E304-2B3F-CD4E-9BE2-A5056F3CC62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33216" y="745466"/>
            <a:ext cx="3678064" cy="762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824119"/>
      </p:ext>
    </p:extLst>
  </p:cSld>
  <p:clrMapOvr>
    <a:masterClrMapping/>
  </p:clrMapOvr>
  <p:transition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– Educa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A4FBBD5-5854-194C-9766-1823F3F5452C}"/>
              </a:ext>
            </a:extLst>
          </p:cNvPr>
          <p:cNvSpPr/>
          <p:nvPr userDrawn="1"/>
        </p:nvSpPr>
        <p:spPr bwMode="auto">
          <a:xfrm>
            <a:off x="1" y="2194561"/>
            <a:ext cx="3992561" cy="4663440"/>
          </a:xfrm>
          <a:prstGeom prst="rect">
            <a:avLst/>
          </a:prstGeom>
          <a:solidFill>
            <a:schemeClr val="accent2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2133" b="1" dirty="0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EB282E7-F7BC-5A48-9E5F-4ECBFDF952A0}"/>
              </a:ext>
            </a:extLst>
          </p:cNvPr>
          <p:cNvSpPr/>
          <p:nvPr userDrawn="1"/>
        </p:nvSpPr>
        <p:spPr bwMode="auto">
          <a:xfrm>
            <a:off x="3675677" y="0"/>
            <a:ext cx="8516327" cy="2194560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2133" b="1" dirty="0" err="1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1C94893-0820-A743-86A6-BDEB411A723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3675671" cy="26873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412EA7E-47D5-4248-9461-6049F4FA2F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75672" y="1676402"/>
            <a:ext cx="8516328" cy="5181599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21F1DBF9-E6D2-EC49-80D7-6EE1B776A5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37974" b="37397"/>
          <a:stretch/>
        </p:blipFill>
        <p:spPr>
          <a:xfrm>
            <a:off x="3674853" y="20340"/>
            <a:ext cx="8517147" cy="165605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656DF26-9AA1-AC46-9695-22DFD8CE98E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0933" y="2687339"/>
            <a:ext cx="2153920" cy="2153920"/>
          </a:xfrm>
          <a:prstGeom prst="rect">
            <a:avLst/>
          </a:prstGeom>
          <a:solidFill>
            <a:schemeClr val="accent1"/>
          </a:solidFill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–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B28BBA8-0F6D-1D43-9A1C-606E08AF3362}"/>
              </a:ext>
            </a:extLst>
          </p:cNvPr>
          <p:cNvSpPr/>
          <p:nvPr userDrawn="1"/>
        </p:nvSpPr>
        <p:spPr bwMode="auto">
          <a:xfrm>
            <a:off x="1" y="-1"/>
            <a:ext cx="12192000" cy="6858001"/>
          </a:xfrm>
          <a:prstGeom prst="rect">
            <a:avLst/>
          </a:prstGeom>
          <a:solidFill>
            <a:schemeClr val="bg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2133" b="1" dirty="0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B07DE6D-3E3F-D64A-860E-929B540B2DC0}"/>
              </a:ext>
            </a:extLst>
          </p:cNvPr>
          <p:cNvSpPr/>
          <p:nvPr userDrawn="1"/>
        </p:nvSpPr>
        <p:spPr bwMode="auto">
          <a:xfrm>
            <a:off x="322538" y="322536"/>
            <a:ext cx="11869463" cy="6535464"/>
          </a:xfrm>
          <a:prstGeom prst="rect">
            <a:avLst/>
          </a:prstGeom>
          <a:solidFill>
            <a:schemeClr val="accent6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2133" b="1" dirty="0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22" name="Title 15"/>
          <p:cNvSpPr>
            <a:spLocks noGrp="1"/>
          </p:cNvSpPr>
          <p:nvPr>
            <p:ph type="title" hasCustomPrompt="1"/>
          </p:nvPr>
        </p:nvSpPr>
        <p:spPr>
          <a:xfrm>
            <a:off x="840939" y="2504663"/>
            <a:ext cx="8188479" cy="1749284"/>
          </a:xfrm>
        </p:spPr>
        <p:txBody>
          <a:bodyPr anchor="b">
            <a:noAutofit/>
          </a:bodyPr>
          <a:lstStyle>
            <a:lvl1pPr>
              <a:defRPr sz="4800" b="0" i="0" baseline="0">
                <a:solidFill>
                  <a:schemeClr val="bg1"/>
                </a:solidFill>
                <a:latin typeface="+mj-lt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23" name="Date Placeholder 4"/>
          <p:cNvSpPr>
            <a:spLocks noGrp="1"/>
          </p:cNvSpPr>
          <p:nvPr>
            <p:ph type="dt" sz="half" idx="2"/>
          </p:nvPr>
        </p:nvSpPr>
        <p:spPr>
          <a:xfrm>
            <a:off x="867604" y="6155226"/>
            <a:ext cx="2567117" cy="238607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algn="l">
              <a:defRPr sz="1600" b="0" i="0">
                <a:solidFill>
                  <a:schemeClr val="bg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fld id="{0B9996D3-8F79-5E47-A87B-10E9D7089C0B}" type="datetime1">
              <a:rPr lang="en-US" smtClean="0"/>
              <a:t>10/25/2022</a:t>
            </a:fld>
            <a:endParaRPr lang="en-US" dirty="0"/>
          </a:p>
        </p:txBody>
      </p:sp>
      <p:sp>
        <p:nvSpPr>
          <p:cNvPr id="24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865465" y="5469677"/>
            <a:ext cx="5588615" cy="568959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2133" b="0" i="0" baseline="0" dirty="0" smtClean="0">
                <a:solidFill>
                  <a:schemeClr val="bg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  <a:lvl2pPr>
              <a:defRPr lang="en-US" sz="2400" dirty="0" smtClean="0">
                <a:latin typeface="+mn-lt"/>
              </a:defRPr>
            </a:lvl2pPr>
            <a:lvl3pPr>
              <a:defRPr lang="en-US" sz="2400" dirty="0" smtClean="0">
                <a:latin typeface="+mn-lt"/>
              </a:defRPr>
            </a:lvl3pPr>
            <a:lvl4pPr>
              <a:defRPr lang="en-US" sz="2400" dirty="0" smtClean="0">
                <a:latin typeface="+mn-lt"/>
              </a:defRPr>
            </a:lvl4pPr>
            <a:lvl5pPr>
              <a:defRPr lang="en-US" sz="2400" dirty="0">
                <a:latin typeface="+mn-lt"/>
              </a:defRPr>
            </a:lvl5pPr>
          </a:lstStyle>
          <a:p>
            <a:pPr marL="0" lvl="0"/>
            <a:r>
              <a:rPr lang="en-US" dirty="0"/>
              <a:t>Presenter’s Name</a:t>
            </a:r>
          </a:p>
        </p:txBody>
      </p:sp>
      <p:sp>
        <p:nvSpPr>
          <p:cNvPr id="25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845759" y="4246881"/>
            <a:ext cx="8196909" cy="6776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2133" b="0" i="0">
                <a:solidFill>
                  <a:schemeClr val="bg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  <a:lvl2pPr marL="306900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687881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1066747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447728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 dirty="0"/>
              <a:t>Optional Subhead here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BD6AE67-B618-EB49-A421-8841C3478D0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7670" y="742951"/>
            <a:ext cx="3678068" cy="767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413162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Slide-Navy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 b="0" i="0"/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 b="0" i="0"/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itle 15"/>
          <p:cNvSpPr>
            <a:spLocks noGrp="1"/>
          </p:cNvSpPr>
          <p:nvPr>
            <p:ph type="title" hasCustomPrompt="1"/>
          </p:nvPr>
        </p:nvSpPr>
        <p:spPr>
          <a:xfrm>
            <a:off x="604780" y="425002"/>
            <a:ext cx="10898107" cy="611449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4800" b="0" i="0">
                <a:latin typeface="Garamond" panose="02020404030301010803" pitchFamily="18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Slide Title Here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609603" y="927655"/>
            <a:ext cx="10893285" cy="47707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400" b="0" i="0">
                <a:latin typeface="Arial" panose="020B0604020202020204" pitchFamily="34" charset="0"/>
              </a:defRPr>
            </a:lvl1pPr>
            <a:lvl2pPr marL="306900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687881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1066747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447728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 dirty="0"/>
              <a:t>Optional Subhead here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idx="1"/>
          </p:nvPr>
        </p:nvSpPr>
        <p:spPr>
          <a:xfrm>
            <a:off x="612914" y="1868557"/>
            <a:ext cx="10850220" cy="39093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buClr>
                <a:schemeClr val="accent1"/>
              </a:buClr>
              <a:defRPr b="0" i="0"/>
            </a:lvl1pPr>
            <a:lvl2pPr>
              <a:buClr>
                <a:schemeClr val="tx1"/>
              </a:buClr>
              <a:defRPr b="0" i="0"/>
            </a:lvl2pPr>
            <a:lvl3pPr>
              <a:buClr>
                <a:schemeClr val="accent1"/>
              </a:buClr>
              <a:defRPr b="0" i="0"/>
            </a:lvl3pPr>
            <a:lvl4pPr>
              <a:buClr>
                <a:schemeClr val="tx1"/>
              </a:buClr>
              <a:defRPr b="0" i="0"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705D8D2-9895-784C-9E65-63E90969B1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4701" y="6325026"/>
            <a:ext cx="2172327" cy="453564"/>
          </a:xfrm>
          <a:prstGeom prst="rect">
            <a:avLst/>
          </a:prstGeom>
          <a:solidFill>
            <a:schemeClr val="bg2"/>
          </a:solidFill>
        </p:spPr>
      </p:pic>
    </p:spTree>
    <p:extLst>
      <p:ext uri="{BB962C8B-B14F-4D97-AF65-F5344CB8AC3E}">
        <p14:creationId xmlns:p14="http://schemas.microsoft.com/office/powerpoint/2010/main" val="12752162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9.xml"/><Relationship Id="rId21" Type="http://schemas.openxmlformats.org/officeDocument/2006/relationships/slideLayout" Target="../slideLayouts/slideLayout27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23.xml"/><Relationship Id="rId2" Type="http://schemas.openxmlformats.org/officeDocument/2006/relationships/slideLayout" Target="../slideLayouts/slideLayout8.xml"/><Relationship Id="rId16" Type="http://schemas.openxmlformats.org/officeDocument/2006/relationships/slideLayout" Target="../slideLayouts/slideLayout22.xml"/><Relationship Id="rId20" Type="http://schemas.openxmlformats.org/officeDocument/2006/relationships/slideLayout" Target="../slideLayouts/slideLayout26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21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20.xml"/><Relationship Id="rId22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image" Target="../media/image5.jp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18" Type="http://schemas.openxmlformats.org/officeDocument/2006/relationships/slideLayout" Target="../slideLayouts/slideLayout57.xml"/><Relationship Id="rId26" Type="http://schemas.openxmlformats.org/officeDocument/2006/relationships/slideLayout" Target="../slideLayouts/slideLayout65.xml"/><Relationship Id="rId3" Type="http://schemas.openxmlformats.org/officeDocument/2006/relationships/slideLayout" Target="../slideLayouts/slideLayout42.xml"/><Relationship Id="rId21" Type="http://schemas.openxmlformats.org/officeDocument/2006/relationships/slideLayout" Target="../slideLayouts/slideLayout60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17" Type="http://schemas.openxmlformats.org/officeDocument/2006/relationships/slideLayout" Target="../slideLayouts/slideLayout56.xml"/><Relationship Id="rId25" Type="http://schemas.openxmlformats.org/officeDocument/2006/relationships/slideLayout" Target="../slideLayouts/slideLayout64.xml"/><Relationship Id="rId2" Type="http://schemas.openxmlformats.org/officeDocument/2006/relationships/slideLayout" Target="../slideLayouts/slideLayout41.xml"/><Relationship Id="rId16" Type="http://schemas.openxmlformats.org/officeDocument/2006/relationships/slideLayout" Target="../slideLayouts/slideLayout55.xml"/><Relationship Id="rId20" Type="http://schemas.openxmlformats.org/officeDocument/2006/relationships/slideLayout" Target="../slideLayouts/slideLayout59.xml"/><Relationship Id="rId29" Type="http://schemas.openxmlformats.org/officeDocument/2006/relationships/slideLayout" Target="../slideLayouts/slideLayout68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24" Type="http://schemas.openxmlformats.org/officeDocument/2006/relationships/slideLayout" Target="../slideLayouts/slideLayout63.xml"/><Relationship Id="rId32" Type="http://schemas.openxmlformats.org/officeDocument/2006/relationships/theme" Target="../theme/theme4.xml"/><Relationship Id="rId5" Type="http://schemas.openxmlformats.org/officeDocument/2006/relationships/slideLayout" Target="../slideLayouts/slideLayout44.xml"/><Relationship Id="rId15" Type="http://schemas.openxmlformats.org/officeDocument/2006/relationships/slideLayout" Target="../slideLayouts/slideLayout54.xml"/><Relationship Id="rId23" Type="http://schemas.openxmlformats.org/officeDocument/2006/relationships/slideLayout" Target="../slideLayouts/slideLayout62.xml"/><Relationship Id="rId28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49.xml"/><Relationship Id="rId19" Type="http://schemas.openxmlformats.org/officeDocument/2006/relationships/slideLayout" Target="../slideLayouts/slideLayout58.xml"/><Relationship Id="rId31" Type="http://schemas.openxmlformats.org/officeDocument/2006/relationships/slideLayout" Target="../slideLayouts/slideLayout70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53.xml"/><Relationship Id="rId22" Type="http://schemas.openxmlformats.org/officeDocument/2006/relationships/slideLayout" Target="../slideLayouts/slideLayout61.xml"/><Relationship Id="rId27" Type="http://schemas.openxmlformats.org/officeDocument/2006/relationships/slideLayout" Target="../slideLayouts/slideLayout66.xml"/><Relationship Id="rId30" Type="http://schemas.openxmlformats.org/officeDocument/2006/relationships/slideLayout" Target="../slideLayouts/slideLayout6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/>
        </p:nvSpPr>
        <p:spPr>
          <a:xfrm>
            <a:off x="-8467" y="6125633"/>
            <a:ext cx="12200400" cy="783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609600" y="275167"/>
            <a:ext cx="10972800" cy="11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chemeClr val="accent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chemeClr val="accent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chemeClr val="accent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chemeClr val="accent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chemeClr val="accent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chemeClr val="accent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chemeClr val="accent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chemeClr val="accent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chemeClr val="accent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43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4165600" y="6356349"/>
            <a:ext cx="3860800" cy="36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609600" y="6356349"/>
            <a:ext cx="2844800" cy="36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8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" name="Google Shape;11;p1" descr="Stanford_Medhoriz_color_LG-1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659283" y="6301316"/>
            <a:ext cx="2908301" cy="465667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4040" r:id="rId1"/>
    <p:sldLayoutId id="2147484041" r:id="rId2"/>
    <p:sldLayoutId id="2147484042" r:id="rId3"/>
    <p:sldLayoutId id="2147484043" r:id="rId4"/>
    <p:sldLayoutId id="2147484044" r:id="rId5"/>
    <p:sldLayoutId id="2147484045" r:id="rId6"/>
  </p:sldLayoutIdLst>
  <p:transition spd="slow"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730870" y="6470130"/>
            <a:ext cx="5747876" cy="137980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33" b="0" i="0">
                <a:solidFill>
                  <a:schemeClr val="tx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12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362810" y="6453506"/>
            <a:ext cx="328081" cy="155233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33" b="0" i="0">
                <a:solidFill>
                  <a:schemeClr val="tx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36" name="Straight Connector 35"/>
          <p:cNvCxnSpPr/>
          <p:nvPr/>
        </p:nvCxnSpPr>
        <p:spPr>
          <a:xfrm>
            <a:off x="486834" y="6250080"/>
            <a:ext cx="11218333" cy="0"/>
          </a:xfrm>
          <a:prstGeom prst="line">
            <a:avLst/>
          </a:prstGeom>
          <a:noFill/>
          <a:ln w="3175" cap="flat">
            <a:solidFill>
              <a:srgbClr val="052049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" name="Straight Connector 8"/>
          <p:cNvCxnSpPr/>
          <p:nvPr userDrawn="1"/>
        </p:nvCxnSpPr>
        <p:spPr>
          <a:xfrm>
            <a:off x="370417" y="6250080"/>
            <a:ext cx="11460480" cy="0"/>
          </a:xfrm>
          <a:prstGeom prst="line">
            <a:avLst/>
          </a:prstGeom>
          <a:noFill/>
          <a:ln w="3175" cap="flat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77A11AC4-0317-9648-9B11-2E4A9F7941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2914" y="1868557"/>
            <a:ext cx="10850220" cy="39093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EEA57C94-8CEE-E147-BA04-64415375E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780" y="425002"/>
            <a:ext cx="10898107" cy="611449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noAutofit/>
          </a:bodyPr>
          <a:lstStyle/>
          <a:p>
            <a:r>
              <a:rPr lang="en-US" dirty="0"/>
              <a:t>Slide Title Here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013FC56-528D-E84C-ACDD-B1778BC9B7C6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rcRect/>
          <a:stretch/>
        </p:blipFill>
        <p:spPr>
          <a:xfrm>
            <a:off x="9663293" y="6327457"/>
            <a:ext cx="2173735" cy="450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549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5" r:id="rId1"/>
    <p:sldLayoutId id="2147484036" r:id="rId2"/>
    <p:sldLayoutId id="2147483944" r:id="rId3"/>
    <p:sldLayoutId id="2147484032" r:id="rId4"/>
    <p:sldLayoutId id="2147484031" r:id="rId5"/>
    <p:sldLayoutId id="2147483951" r:id="rId6"/>
    <p:sldLayoutId id="2147483953" r:id="rId7"/>
    <p:sldLayoutId id="2147484000" r:id="rId8"/>
    <p:sldLayoutId id="2147483950" r:id="rId9"/>
    <p:sldLayoutId id="2147484033" r:id="rId10"/>
    <p:sldLayoutId id="2147483960" r:id="rId11"/>
    <p:sldLayoutId id="2147483961" r:id="rId12"/>
    <p:sldLayoutId id="2147483966" r:id="rId13"/>
    <p:sldLayoutId id="2147483967" r:id="rId14"/>
    <p:sldLayoutId id="2147483968" r:id="rId15"/>
    <p:sldLayoutId id="2147483969" r:id="rId16"/>
    <p:sldLayoutId id="2147483970" r:id="rId17"/>
    <p:sldLayoutId id="2147483971" r:id="rId18"/>
    <p:sldLayoutId id="2147484037" r:id="rId19"/>
    <p:sldLayoutId id="2147483959" r:id="rId20"/>
    <p:sldLayoutId id="2147484039" r:id="rId21"/>
  </p:sldLayoutIdLst>
  <p:transition>
    <p:fade/>
  </p:transition>
  <p:hf hdr="0"/>
  <p:txStyles>
    <p:titleStyle>
      <a:lvl1pPr algn="l" defTabSz="1219140" rtl="0" eaLnBrk="1" latinLnBrk="0" hangingPunct="1">
        <a:lnSpc>
          <a:spcPct val="85000"/>
        </a:lnSpc>
        <a:spcBef>
          <a:spcPct val="0"/>
        </a:spcBef>
        <a:buNone/>
        <a:defRPr lang="en-US" sz="4800" b="0" i="0" kern="1200" cap="none" spc="0" baseline="0" dirty="0" smtClean="0">
          <a:solidFill>
            <a:schemeClr val="tx1"/>
          </a:solidFill>
          <a:latin typeface="Garamond" panose="02020404030301010803" pitchFamily="18" charset="0"/>
          <a:ea typeface="Helvetica Neue" panose="02000503000000020004" pitchFamily="2" charset="0"/>
          <a:cs typeface="Arial" panose="020B0604020202020204" pitchFamily="34" charset="0"/>
        </a:defRPr>
      </a:lvl1pPr>
    </p:titleStyle>
    <p:bodyStyle>
      <a:lvl1pPr marL="311135" indent="-311135" algn="l" defTabSz="853397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accent1"/>
        </a:buClr>
        <a:buSzPct val="80000"/>
        <a:buFont typeface="Wingdings" charset="2"/>
        <a:buChar char="§"/>
        <a:tabLst/>
        <a:defRPr lang="en-US" sz="2933" b="0" i="0" kern="1200" dirty="0" smtClean="0">
          <a:solidFill>
            <a:schemeClr val="tx1"/>
          </a:solidFill>
          <a:latin typeface="Arial" panose="020B0604020202020204" pitchFamily="34" charset="0"/>
          <a:ea typeface="Helvetica Neue" panose="02000503000000020004" pitchFamily="2" charset="0"/>
          <a:cs typeface="Arial" panose="020B0604020202020204" pitchFamily="34" charset="0"/>
        </a:defRPr>
      </a:lvl1pPr>
      <a:lvl2pPr marL="696349" indent="-302668" algn="l" defTabSz="853397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tx2"/>
        </a:buClr>
        <a:buSzPct val="100000"/>
        <a:buFont typeface=".AppleSystemUIFont" charset="0"/>
        <a:buChar char="-"/>
        <a:tabLst/>
        <a:defRPr lang="en-US" sz="2667" b="0" i="0" kern="1200" dirty="0" smtClean="0">
          <a:solidFill>
            <a:schemeClr val="tx1"/>
          </a:solidFill>
          <a:latin typeface="Arial" panose="020B0604020202020204" pitchFamily="34" charset="0"/>
          <a:ea typeface="Helvetica Neue" panose="02000503000000020004" pitchFamily="2" charset="0"/>
          <a:cs typeface="Arial" panose="020B0604020202020204" pitchFamily="34" charset="0"/>
        </a:defRPr>
      </a:lvl2pPr>
      <a:lvl3pPr marL="994783" indent="-222240" algn="l" defTabSz="853397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accent1"/>
        </a:buClr>
        <a:buSzPct val="80000"/>
        <a:buFont typeface="Wingdings" charset="2"/>
        <a:buChar char="§"/>
        <a:tabLst/>
        <a:defRPr lang="en-US" sz="2400" b="0" i="0" kern="1200" dirty="0" smtClean="0">
          <a:solidFill>
            <a:schemeClr val="tx1"/>
          </a:solidFill>
          <a:latin typeface="Arial" panose="020B0604020202020204" pitchFamily="34" charset="0"/>
          <a:ea typeface="Helvetica Neue" panose="02000503000000020004" pitchFamily="2" charset="0"/>
          <a:cs typeface="Arial" panose="020B0604020202020204" pitchFamily="34" charset="0"/>
        </a:defRPr>
      </a:lvl3pPr>
      <a:lvl4pPr marL="1305918" indent="-230706" algn="l" defTabSz="853397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tx2"/>
        </a:buClr>
        <a:buSzPct val="100000"/>
        <a:buFont typeface=".AppleSystemUIFont" charset="0"/>
        <a:buChar char="-"/>
        <a:tabLst/>
        <a:defRPr lang="en-US" sz="2133" b="0" i="0" kern="1200" dirty="0" smtClean="0">
          <a:solidFill>
            <a:schemeClr val="tx1"/>
          </a:solidFill>
          <a:latin typeface="Arial" panose="020B0604020202020204" pitchFamily="34" charset="0"/>
          <a:ea typeface="Helvetica Neue" panose="02000503000000020004" pitchFamily="2" charset="0"/>
          <a:cs typeface="Arial" panose="020B0604020202020204" pitchFamily="34" charset="0"/>
        </a:defRPr>
      </a:lvl4pPr>
      <a:lvl5pPr marL="1750396" indent="-302668" algn="l" defTabSz="853397" rtl="0" eaLnBrk="1" latinLnBrk="0" hangingPunct="1">
        <a:lnSpc>
          <a:spcPct val="200000"/>
        </a:lnSpc>
        <a:spcBef>
          <a:spcPts val="0"/>
        </a:spcBef>
        <a:buClr>
          <a:srgbClr val="18A3AC"/>
        </a:buClr>
        <a:buSzPct val="80000"/>
        <a:buFont typeface="Wingdings" charset="2"/>
        <a:buChar char="§"/>
        <a:defRPr lang="en-US" sz="2667" b="0" kern="1200" dirty="0">
          <a:solidFill>
            <a:schemeClr val="tx1"/>
          </a:solidFill>
          <a:latin typeface="+mj-lt"/>
          <a:ea typeface="+mn-ea"/>
          <a:cs typeface="+mn-cs"/>
        </a:defRPr>
      </a:lvl5pPr>
      <a:lvl6pPr marL="335263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0CD5236-16A5-A74C-A377-15ED6619C1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24941"/>
            <a:ext cx="10515600" cy="18315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the headline section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ECDDE5-51B4-7A43-BC8E-D8F79A18ED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EC77A3-F304-E14F-BFCF-DA16B5B730B0}" type="datetimeFigureOut">
              <a:rPr lang="en-US" smtClean="0"/>
              <a:t>10/25/2022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7CD8DC-68C5-0140-B9C4-F3E3246045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EA65B2-9130-B048-8392-3A83ABC8B7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6FC09F-6928-A645-B92E-D46B2C7B54F6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FE900FF-9E72-0348-AF74-8926BC5F840A}"/>
              </a:ext>
            </a:extLst>
          </p:cNvPr>
          <p:cNvSpPr/>
          <p:nvPr userDrawn="1"/>
        </p:nvSpPr>
        <p:spPr>
          <a:xfrm>
            <a:off x="-85241" y="-147235"/>
            <a:ext cx="316973" cy="1418627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CFE717F-A1E4-9A4C-B1DB-4812EA9800AB}"/>
              </a:ext>
            </a:extLst>
          </p:cNvPr>
          <p:cNvSpPr/>
          <p:nvPr userDrawn="1"/>
        </p:nvSpPr>
        <p:spPr>
          <a:xfrm>
            <a:off x="-85241" y="1271391"/>
            <a:ext cx="316973" cy="5730657"/>
          </a:xfrm>
          <a:prstGeom prst="rect">
            <a:avLst/>
          </a:prstGeom>
          <a:solidFill>
            <a:srgbClr val="007A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F654B780-36BA-9F41-9A88-C629DCD43537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9569884" y="6126589"/>
            <a:ext cx="2381337" cy="731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269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730870" y="6470130"/>
            <a:ext cx="5747876" cy="137980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33" b="0" i="0">
                <a:solidFill>
                  <a:schemeClr val="tx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"TechQuity" and Peer Support to Reduce Disparities in Glycemic Outcomes in Children with Type 1 Diabetes</a:t>
            </a:r>
            <a:endParaRPr lang="en-US" dirty="0"/>
          </a:p>
        </p:txBody>
      </p:sp>
      <p:sp>
        <p:nvSpPr>
          <p:cNvPr id="12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362810" y="6453506"/>
            <a:ext cx="328081" cy="155233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33" b="0" i="0">
                <a:solidFill>
                  <a:schemeClr val="tx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36" name="Straight Connector 35"/>
          <p:cNvCxnSpPr/>
          <p:nvPr/>
        </p:nvCxnSpPr>
        <p:spPr>
          <a:xfrm>
            <a:off x="486834" y="6250080"/>
            <a:ext cx="11218333" cy="0"/>
          </a:xfrm>
          <a:prstGeom prst="line">
            <a:avLst/>
          </a:prstGeom>
          <a:noFill/>
          <a:ln w="3175" cap="flat">
            <a:solidFill>
              <a:srgbClr val="052049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" name="Straight Connector 8"/>
          <p:cNvCxnSpPr/>
          <p:nvPr userDrawn="1"/>
        </p:nvCxnSpPr>
        <p:spPr>
          <a:xfrm>
            <a:off x="370417" y="6250080"/>
            <a:ext cx="11460480" cy="0"/>
          </a:xfrm>
          <a:prstGeom prst="line">
            <a:avLst/>
          </a:prstGeom>
          <a:noFill/>
          <a:ln w="3175" cap="flat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" name="Freeform 77"/>
          <p:cNvSpPr>
            <a:spLocks/>
          </p:cNvSpPr>
          <p:nvPr userDrawn="1"/>
        </p:nvSpPr>
        <p:spPr bwMode="auto">
          <a:xfrm>
            <a:off x="11190818" y="6400801"/>
            <a:ext cx="641349" cy="308099"/>
          </a:xfrm>
          <a:custGeom>
            <a:avLst/>
            <a:gdLst>
              <a:gd name="T0" fmla="*/ 350 w 350"/>
              <a:gd name="T1" fmla="*/ 52 h 168"/>
              <a:gd name="T2" fmla="*/ 270 w 350"/>
              <a:gd name="T3" fmla="*/ 130 h 168"/>
              <a:gd name="T4" fmla="*/ 240 w 350"/>
              <a:gd name="T5" fmla="*/ 100 h 168"/>
              <a:gd name="T6" fmla="*/ 205 w 350"/>
              <a:gd name="T7" fmla="*/ 91 h 168"/>
              <a:gd name="T8" fmla="*/ 201 w 350"/>
              <a:gd name="T9" fmla="*/ 86 h 168"/>
              <a:gd name="T10" fmla="*/ 200 w 350"/>
              <a:gd name="T11" fmla="*/ 82 h 168"/>
              <a:gd name="T12" fmla="*/ 203 w 350"/>
              <a:gd name="T13" fmla="*/ 73 h 168"/>
              <a:gd name="T14" fmla="*/ 203 w 350"/>
              <a:gd name="T15" fmla="*/ 73 h 168"/>
              <a:gd name="T16" fmla="*/ 205 w 350"/>
              <a:gd name="T17" fmla="*/ 72 h 168"/>
              <a:gd name="T18" fmla="*/ 234 w 350"/>
              <a:gd name="T19" fmla="*/ 71 h 168"/>
              <a:gd name="T20" fmla="*/ 266 w 350"/>
              <a:gd name="T21" fmla="*/ 85 h 168"/>
              <a:gd name="T22" fmla="*/ 222 w 350"/>
              <a:gd name="T23" fmla="*/ 48 h 168"/>
              <a:gd name="T24" fmla="*/ 179 w 350"/>
              <a:gd name="T25" fmla="*/ 73 h 168"/>
              <a:gd name="T26" fmla="*/ 178 w 350"/>
              <a:gd name="T27" fmla="*/ 76 h 168"/>
              <a:gd name="T28" fmla="*/ 122 w 350"/>
              <a:gd name="T29" fmla="*/ 60 h 168"/>
              <a:gd name="T30" fmla="*/ 178 w 350"/>
              <a:gd name="T31" fmla="*/ 41 h 168"/>
              <a:gd name="T32" fmla="*/ 153 w 350"/>
              <a:gd name="T33" fmla="*/ 0 h 168"/>
              <a:gd name="T34" fmla="*/ 97 w 350"/>
              <a:gd name="T35" fmla="*/ 2 h 168"/>
              <a:gd name="T36" fmla="*/ 72 w 350"/>
              <a:gd name="T37" fmla="*/ 73 h 168"/>
              <a:gd name="T38" fmla="*/ 25 w 350"/>
              <a:gd name="T39" fmla="*/ 73 h 168"/>
              <a:gd name="T40" fmla="*/ 0 w 350"/>
              <a:gd name="T41" fmla="*/ 2 h 168"/>
              <a:gd name="T42" fmla="*/ 48 w 350"/>
              <a:gd name="T43" fmla="*/ 119 h 168"/>
              <a:gd name="T44" fmla="*/ 97 w 350"/>
              <a:gd name="T45" fmla="*/ 64 h 168"/>
              <a:gd name="T46" fmla="*/ 187 w 350"/>
              <a:gd name="T47" fmla="*/ 107 h 168"/>
              <a:gd name="T48" fmla="*/ 214 w 350"/>
              <a:gd name="T49" fmla="*/ 117 h 168"/>
              <a:gd name="T50" fmla="*/ 242 w 350"/>
              <a:gd name="T51" fmla="*/ 125 h 168"/>
              <a:gd name="T52" fmla="*/ 237 w 350"/>
              <a:gd name="T53" fmla="*/ 147 h 168"/>
              <a:gd name="T54" fmla="*/ 203 w 350"/>
              <a:gd name="T55" fmla="*/ 141 h 168"/>
              <a:gd name="T56" fmla="*/ 176 w 350"/>
              <a:gd name="T57" fmla="*/ 130 h 168"/>
              <a:gd name="T58" fmla="*/ 224 w 350"/>
              <a:gd name="T59" fmla="*/ 168 h 168"/>
              <a:gd name="T60" fmla="*/ 270 w 350"/>
              <a:gd name="T61" fmla="*/ 134 h 168"/>
              <a:gd name="T62" fmla="*/ 295 w 350"/>
              <a:gd name="T63" fmla="*/ 166 h 168"/>
              <a:gd name="T64" fmla="*/ 343 w 350"/>
              <a:gd name="T65" fmla="*/ 119 h 168"/>
              <a:gd name="T66" fmla="*/ 295 w 350"/>
              <a:gd name="T67" fmla="*/ 99 h 168"/>
              <a:gd name="T68" fmla="*/ 350 w 350"/>
              <a:gd name="T69" fmla="*/ 73 h 1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350" h="168">
                <a:moveTo>
                  <a:pt x="350" y="73"/>
                </a:moveTo>
                <a:cubicBezTo>
                  <a:pt x="350" y="52"/>
                  <a:pt x="350" y="52"/>
                  <a:pt x="350" y="52"/>
                </a:cubicBezTo>
                <a:cubicBezTo>
                  <a:pt x="270" y="52"/>
                  <a:pt x="270" y="52"/>
                  <a:pt x="270" y="52"/>
                </a:cubicBezTo>
                <a:cubicBezTo>
                  <a:pt x="270" y="130"/>
                  <a:pt x="270" y="130"/>
                  <a:pt x="270" y="130"/>
                </a:cubicBezTo>
                <a:cubicBezTo>
                  <a:pt x="269" y="121"/>
                  <a:pt x="266" y="114"/>
                  <a:pt x="260" y="109"/>
                </a:cubicBezTo>
                <a:cubicBezTo>
                  <a:pt x="255" y="105"/>
                  <a:pt x="249" y="102"/>
                  <a:pt x="240" y="100"/>
                </a:cubicBezTo>
                <a:cubicBezTo>
                  <a:pt x="220" y="96"/>
                  <a:pt x="220" y="96"/>
                  <a:pt x="220" y="96"/>
                </a:cubicBezTo>
                <a:cubicBezTo>
                  <a:pt x="213" y="94"/>
                  <a:pt x="208" y="92"/>
                  <a:pt x="205" y="91"/>
                </a:cubicBezTo>
                <a:cubicBezTo>
                  <a:pt x="203" y="90"/>
                  <a:pt x="201" y="88"/>
                  <a:pt x="201" y="86"/>
                </a:cubicBezTo>
                <a:cubicBezTo>
                  <a:pt x="201" y="86"/>
                  <a:pt x="201" y="86"/>
                  <a:pt x="201" y="86"/>
                </a:cubicBezTo>
                <a:cubicBezTo>
                  <a:pt x="201" y="86"/>
                  <a:pt x="201" y="86"/>
                  <a:pt x="201" y="86"/>
                </a:cubicBezTo>
                <a:cubicBezTo>
                  <a:pt x="200" y="85"/>
                  <a:pt x="200" y="83"/>
                  <a:pt x="200" y="82"/>
                </a:cubicBezTo>
                <a:cubicBezTo>
                  <a:pt x="200" y="78"/>
                  <a:pt x="201" y="75"/>
                  <a:pt x="203" y="73"/>
                </a:cubicBezTo>
                <a:cubicBezTo>
                  <a:pt x="203" y="73"/>
                  <a:pt x="203" y="73"/>
                  <a:pt x="203" y="73"/>
                </a:cubicBezTo>
                <a:cubicBezTo>
                  <a:pt x="203" y="73"/>
                  <a:pt x="203" y="73"/>
                  <a:pt x="203" y="73"/>
                </a:cubicBezTo>
                <a:cubicBezTo>
                  <a:pt x="203" y="73"/>
                  <a:pt x="203" y="73"/>
                  <a:pt x="203" y="73"/>
                </a:cubicBezTo>
                <a:cubicBezTo>
                  <a:pt x="203" y="73"/>
                  <a:pt x="203" y="73"/>
                  <a:pt x="203" y="73"/>
                </a:cubicBezTo>
                <a:cubicBezTo>
                  <a:pt x="204" y="72"/>
                  <a:pt x="205" y="72"/>
                  <a:pt x="205" y="72"/>
                </a:cubicBezTo>
                <a:cubicBezTo>
                  <a:pt x="209" y="69"/>
                  <a:pt x="214" y="68"/>
                  <a:pt x="220" y="68"/>
                </a:cubicBezTo>
                <a:cubicBezTo>
                  <a:pt x="226" y="68"/>
                  <a:pt x="231" y="69"/>
                  <a:pt x="234" y="71"/>
                </a:cubicBezTo>
                <a:cubicBezTo>
                  <a:pt x="240" y="74"/>
                  <a:pt x="243" y="78"/>
                  <a:pt x="243" y="85"/>
                </a:cubicBezTo>
                <a:cubicBezTo>
                  <a:pt x="266" y="85"/>
                  <a:pt x="266" y="85"/>
                  <a:pt x="266" y="85"/>
                </a:cubicBezTo>
                <a:cubicBezTo>
                  <a:pt x="266" y="73"/>
                  <a:pt x="261" y="64"/>
                  <a:pt x="253" y="58"/>
                </a:cubicBezTo>
                <a:cubicBezTo>
                  <a:pt x="244" y="51"/>
                  <a:pt x="234" y="48"/>
                  <a:pt x="222" y="48"/>
                </a:cubicBezTo>
                <a:cubicBezTo>
                  <a:pt x="207" y="48"/>
                  <a:pt x="196" y="52"/>
                  <a:pt x="189" y="58"/>
                </a:cubicBezTo>
                <a:cubicBezTo>
                  <a:pt x="184" y="62"/>
                  <a:pt x="181" y="67"/>
                  <a:pt x="179" y="73"/>
                </a:cubicBezTo>
                <a:cubicBezTo>
                  <a:pt x="179" y="73"/>
                  <a:pt x="179" y="73"/>
                  <a:pt x="179" y="73"/>
                </a:cubicBezTo>
                <a:cubicBezTo>
                  <a:pt x="179" y="74"/>
                  <a:pt x="179" y="75"/>
                  <a:pt x="178" y="76"/>
                </a:cubicBezTo>
                <a:cubicBezTo>
                  <a:pt x="176" y="89"/>
                  <a:pt x="167" y="98"/>
                  <a:pt x="153" y="98"/>
                </a:cubicBezTo>
                <a:cubicBezTo>
                  <a:pt x="131" y="98"/>
                  <a:pt x="122" y="79"/>
                  <a:pt x="122" y="60"/>
                </a:cubicBezTo>
                <a:cubicBezTo>
                  <a:pt x="122" y="40"/>
                  <a:pt x="131" y="21"/>
                  <a:pt x="153" y="21"/>
                </a:cubicBezTo>
                <a:cubicBezTo>
                  <a:pt x="166" y="21"/>
                  <a:pt x="176" y="29"/>
                  <a:pt x="178" y="41"/>
                </a:cubicBezTo>
                <a:cubicBezTo>
                  <a:pt x="202" y="41"/>
                  <a:pt x="202" y="41"/>
                  <a:pt x="202" y="41"/>
                </a:cubicBezTo>
                <a:cubicBezTo>
                  <a:pt x="199" y="14"/>
                  <a:pt x="178" y="0"/>
                  <a:pt x="153" y="0"/>
                </a:cubicBezTo>
                <a:cubicBezTo>
                  <a:pt x="119" y="0"/>
                  <a:pt x="99" y="24"/>
                  <a:pt x="97" y="55"/>
                </a:cubicBezTo>
                <a:cubicBezTo>
                  <a:pt x="97" y="2"/>
                  <a:pt x="97" y="2"/>
                  <a:pt x="97" y="2"/>
                </a:cubicBezTo>
                <a:cubicBezTo>
                  <a:pt x="72" y="2"/>
                  <a:pt x="72" y="2"/>
                  <a:pt x="72" y="2"/>
                </a:cubicBezTo>
                <a:cubicBezTo>
                  <a:pt x="72" y="73"/>
                  <a:pt x="72" y="73"/>
                  <a:pt x="72" y="73"/>
                </a:cubicBezTo>
                <a:cubicBezTo>
                  <a:pt x="72" y="90"/>
                  <a:pt x="66" y="98"/>
                  <a:pt x="48" y="98"/>
                </a:cubicBezTo>
                <a:cubicBezTo>
                  <a:pt x="28" y="98"/>
                  <a:pt x="25" y="86"/>
                  <a:pt x="25" y="73"/>
                </a:cubicBezTo>
                <a:cubicBezTo>
                  <a:pt x="25" y="2"/>
                  <a:pt x="25" y="2"/>
                  <a:pt x="25" y="2"/>
                </a:cubicBezTo>
                <a:cubicBezTo>
                  <a:pt x="0" y="2"/>
                  <a:pt x="0" y="2"/>
                  <a:pt x="0" y="2"/>
                </a:cubicBezTo>
                <a:cubicBezTo>
                  <a:pt x="0" y="73"/>
                  <a:pt x="0" y="73"/>
                  <a:pt x="0" y="73"/>
                </a:cubicBezTo>
                <a:cubicBezTo>
                  <a:pt x="0" y="104"/>
                  <a:pt x="18" y="119"/>
                  <a:pt x="48" y="119"/>
                </a:cubicBezTo>
                <a:cubicBezTo>
                  <a:pt x="79" y="119"/>
                  <a:pt x="97" y="104"/>
                  <a:pt x="97" y="73"/>
                </a:cubicBezTo>
                <a:cubicBezTo>
                  <a:pt x="97" y="64"/>
                  <a:pt x="97" y="64"/>
                  <a:pt x="97" y="64"/>
                </a:cubicBezTo>
                <a:cubicBezTo>
                  <a:pt x="99" y="95"/>
                  <a:pt x="119" y="119"/>
                  <a:pt x="153" y="119"/>
                </a:cubicBezTo>
                <a:cubicBezTo>
                  <a:pt x="167" y="119"/>
                  <a:pt x="179" y="115"/>
                  <a:pt x="187" y="107"/>
                </a:cubicBezTo>
                <a:cubicBezTo>
                  <a:pt x="188" y="107"/>
                  <a:pt x="189" y="108"/>
                  <a:pt x="189" y="108"/>
                </a:cubicBezTo>
                <a:cubicBezTo>
                  <a:pt x="194" y="111"/>
                  <a:pt x="202" y="114"/>
                  <a:pt x="214" y="117"/>
                </a:cubicBezTo>
                <a:cubicBezTo>
                  <a:pt x="226" y="119"/>
                  <a:pt x="226" y="119"/>
                  <a:pt x="226" y="119"/>
                </a:cubicBezTo>
                <a:cubicBezTo>
                  <a:pt x="234" y="121"/>
                  <a:pt x="239" y="123"/>
                  <a:pt x="242" y="125"/>
                </a:cubicBezTo>
                <a:cubicBezTo>
                  <a:pt x="245" y="127"/>
                  <a:pt x="247" y="130"/>
                  <a:pt x="247" y="133"/>
                </a:cubicBezTo>
                <a:cubicBezTo>
                  <a:pt x="247" y="140"/>
                  <a:pt x="244" y="144"/>
                  <a:pt x="237" y="147"/>
                </a:cubicBezTo>
                <a:cubicBezTo>
                  <a:pt x="233" y="148"/>
                  <a:pt x="229" y="148"/>
                  <a:pt x="223" y="148"/>
                </a:cubicBezTo>
                <a:cubicBezTo>
                  <a:pt x="213" y="148"/>
                  <a:pt x="207" y="146"/>
                  <a:pt x="203" y="141"/>
                </a:cubicBezTo>
                <a:cubicBezTo>
                  <a:pt x="201" y="139"/>
                  <a:pt x="199" y="135"/>
                  <a:pt x="198" y="130"/>
                </a:cubicBezTo>
                <a:cubicBezTo>
                  <a:pt x="176" y="130"/>
                  <a:pt x="176" y="130"/>
                  <a:pt x="176" y="130"/>
                </a:cubicBezTo>
                <a:cubicBezTo>
                  <a:pt x="176" y="142"/>
                  <a:pt x="180" y="151"/>
                  <a:pt x="189" y="158"/>
                </a:cubicBezTo>
                <a:cubicBezTo>
                  <a:pt x="197" y="164"/>
                  <a:pt x="209" y="168"/>
                  <a:pt x="224" y="168"/>
                </a:cubicBezTo>
                <a:cubicBezTo>
                  <a:pt x="239" y="168"/>
                  <a:pt x="250" y="164"/>
                  <a:pt x="258" y="158"/>
                </a:cubicBezTo>
                <a:cubicBezTo>
                  <a:pt x="265" y="151"/>
                  <a:pt x="269" y="143"/>
                  <a:pt x="270" y="134"/>
                </a:cubicBezTo>
                <a:cubicBezTo>
                  <a:pt x="270" y="166"/>
                  <a:pt x="270" y="166"/>
                  <a:pt x="270" y="166"/>
                </a:cubicBezTo>
                <a:cubicBezTo>
                  <a:pt x="295" y="166"/>
                  <a:pt x="295" y="166"/>
                  <a:pt x="295" y="166"/>
                </a:cubicBezTo>
                <a:cubicBezTo>
                  <a:pt x="295" y="119"/>
                  <a:pt x="295" y="119"/>
                  <a:pt x="295" y="119"/>
                </a:cubicBezTo>
                <a:cubicBezTo>
                  <a:pt x="343" y="119"/>
                  <a:pt x="343" y="119"/>
                  <a:pt x="343" y="119"/>
                </a:cubicBezTo>
                <a:cubicBezTo>
                  <a:pt x="343" y="99"/>
                  <a:pt x="343" y="99"/>
                  <a:pt x="343" y="99"/>
                </a:cubicBezTo>
                <a:cubicBezTo>
                  <a:pt x="295" y="99"/>
                  <a:pt x="295" y="99"/>
                  <a:pt x="295" y="99"/>
                </a:cubicBezTo>
                <a:cubicBezTo>
                  <a:pt x="295" y="73"/>
                  <a:pt x="295" y="73"/>
                  <a:pt x="295" y="73"/>
                </a:cubicBezTo>
                <a:lnTo>
                  <a:pt x="350" y="7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b="0" i="0" dirty="0">
              <a:latin typeface="Arial" panose="020B0604020202020204" pitchFamily="34" charset="0"/>
              <a:ea typeface="Helvetica Neue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77A11AC4-0317-9648-9B11-2E4A9F7941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2914" y="1868557"/>
            <a:ext cx="10850220" cy="39093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EEA57C94-8CEE-E147-BA04-64415375E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780" y="425002"/>
            <a:ext cx="10898107" cy="611449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noAutofit/>
          </a:bodyPr>
          <a:lstStyle/>
          <a:p>
            <a:r>
              <a:rPr lang="en-US" dirty="0"/>
              <a:t>Slide Title Here</a:t>
            </a:r>
          </a:p>
        </p:txBody>
      </p:sp>
    </p:spTree>
    <p:extLst>
      <p:ext uri="{BB962C8B-B14F-4D97-AF65-F5344CB8AC3E}">
        <p14:creationId xmlns:p14="http://schemas.microsoft.com/office/powerpoint/2010/main" val="1239549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5" r:id="rId1"/>
    <p:sldLayoutId id="2147483972" r:id="rId2"/>
    <p:sldLayoutId id="2147483975" r:id="rId3"/>
    <p:sldLayoutId id="2147483976" r:id="rId4"/>
    <p:sldLayoutId id="2147484011" r:id="rId5"/>
    <p:sldLayoutId id="2147484012" r:id="rId6"/>
    <p:sldLayoutId id="2147484013" r:id="rId7"/>
    <p:sldLayoutId id="2147484134" r:id="rId8"/>
    <p:sldLayoutId id="2147484135" r:id="rId9"/>
    <p:sldLayoutId id="2147484009" r:id="rId10"/>
    <p:sldLayoutId id="2147484008" r:id="rId11"/>
    <p:sldLayoutId id="2147484048" r:id="rId12"/>
    <p:sldLayoutId id="2147484049" r:id="rId13"/>
    <p:sldLayoutId id="2147484050" r:id="rId14"/>
    <p:sldLayoutId id="2147484051" r:id="rId15"/>
    <p:sldLayoutId id="2147484052" r:id="rId16"/>
    <p:sldLayoutId id="2147484053" r:id="rId17"/>
    <p:sldLayoutId id="2147484054" r:id="rId18"/>
    <p:sldLayoutId id="2147484055" r:id="rId19"/>
    <p:sldLayoutId id="2147484056" r:id="rId20"/>
    <p:sldLayoutId id="2147484057" r:id="rId21"/>
    <p:sldLayoutId id="2147484136" r:id="rId22"/>
    <p:sldLayoutId id="2147484137" r:id="rId23"/>
    <p:sldLayoutId id="2147484060" r:id="rId24"/>
    <p:sldLayoutId id="2147484015" r:id="rId25"/>
    <p:sldLayoutId id="2147483954" r:id="rId26"/>
    <p:sldLayoutId id="2147484061" r:id="rId27"/>
    <p:sldLayoutId id="2147484002" r:id="rId28"/>
    <p:sldLayoutId id="2147484138" r:id="rId29"/>
    <p:sldLayoutId id="2147484010" r:id="rId30"/>
    <p:sldLayoutId id="2147484139" r:id="rId31"/>
  </p:sldLayoutIdLst>
  <p:transition>
    <p:fade/>
  </p:transition>
  <p:hf hdr="0" dt="0"/>
  <p:txStyles>
    <p:titleStyle>
      <a:lvl1pPr algn="l" defTabSz="1219140" rtl="0" eaLnBrk="1" latinLnBrk="0" hangingPunct="1">
        <a:lnSpc>
          <a:spcPct val="85000"/>
        </a:lnSpc>
        <a:spcBef>
          <a:spcPct val="0"/>
        </a:spcBef>
        <a:buNone/>
        <a:defRPr lang="en-US" sz="4800" b="0" i="0" kern="1200" cap="none" spc="0" baseline="0" dirty="0" smtClean="0">
          <a:solidFill>
            <a:schemeClr val="tx1"/>
          </a:solidFill>
          <a:latin typeface="Garamond" panose="02020404030301010803" pitchFamily="18" charset="0"/>
          <a:ea typeface="Helvetica Neue" panose="02000503000000020004" pitchFamily="2" charset="0"/>
          <a:cs typeface="Arial" panose="020B0604020202020204" pitchFamily="34" charset="0"/>
        </a:defRPr>
      </a:lvl1pPr>
    </p:titleStyle>
    <p:bodyStyle>
      <a:lvl1pPr marL="311135" indent="-311135" algn="l" defTabSz="853397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accent1"/>
        </a:buClr>
        <a:buSzPct val="80000"/>
        <a:buFont typeface="Wingdings" charset="2"/>
        <a:buChar char="§"/>
        <a:tabLst/>
        <a:defRPr lang="en-US" sz="2933" b="0" i="0" kern="1200" dirty="0" smtClean="0">
          <a:solidFill>
            <a:schemeClr val="tx1"/>
          </a:solidFill>
          <a:latin typeface="Arial" panose="020B0604020202020204" pitchFamily="34" charset="0"/>
          <a:ea typeface="Helvetica Neue" panose="02000503000000020004" pitchFamily="2" charset="0"/>
          <a:cs typeface="Arial" panose="020B0604020202020204" pitchFamily="34" charset="0"/>
        </a:defRPr>
      </a:lvl1pPr>
      <a:lvl2pPr marL="696349" indent="-302668" algn="l" defTabSz="853397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tx2"/>
        </a:buClr>
        <a:buSzPct val="100000"/>
        <a:buFont typeface=".AppleSystemUIFont" charset="0"/>
        <a:buChar char="-"/>
        <a:tabLst/>
        <a:defRPr lang="en-US" sz="2667" b="0" i="0" kern="1200" dirty="0" smtClean="0">
          <a:solidFill>
            <a:schemeClr val="tx1"/>
          </a:solidFill>
          <a:latin typeface="Arial" panose="020B0604020202020204" pitchFamily="34" charset="0"/>
          <a:ea typeface="Helvetica Neue" panose="02000503000000020004" pitchFamily="2" charset="0"/>
          <a:cs typeface="Arial" panose="020B0604020202020204" pitchFamily="34" charset="0"/>
        </a:defRPr>
      </a:lvl2pPr>
      <a:lvl3pPr marL="994783" indent="-222240" algn="l" defTabSz="853397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accent1"/>
        </a:buClr>
        <a:buSzPct val="80000"/>
        <a:buFont typeface="Wingdings" charset="2"/>
        <a:buChar char="§"/>
        <a:tabLst/>
        <a:defRPr lang="en-US" sz="2400" b="0" i="0" kern="1200" dirty="0" smtClean="0">
          <a:solidFill>
            <a:schemeClr val="tx1"/>
          </a:solidFill>
          <a:latin typeface="Arial" panose="020B0604020202020204" pitchFamily="34" charset="0"/>
          <a:ea typeface="Helvetica Neue" panose="02000503000000020004" pitchFamily="2" charset="0"/>
          <a:cs typeface="Arial" panose="020B0604020202020204" pitchFamily="34" charset="0"/>
        </a:defRPr>
      </a:lvl3pPr>
      <a:lvl4pPr marL="1305918" indent="-230706" algn="l" defTabSz="853397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tx2"/>
        </a:buClr>
        <a:buSzPct val="100000"/>
        <a:buFont typeface=".AppleSystemUIFont" charset="0"/>
        <a:buChar char="-"/>
        <a:tabLst/>
        <a:defRPr lang="en-US" sz="2133" b="0" i="0" kern="1200" dirty="0" smtClean="0">
          <a:solidFill>
            <a:schemeClr val="tx1"/>
          </a:solidFill>
          <a:latin typeface="Arial" panose="020B0604020202020204" pitchFamily="34" charset="0"/>
          <a:ea typeface="Helvetica Neue" panose="02000503000000020004" pitchFamily="2" charset="0"/>
          <a:cs typeface="Arial" panose="020B0604020202020204" pitchFamily="34" charset="0"/>
        </a:defRPr>
      </a:lvl4pPr>
      <a:lvl5pPr marL="1750396" indent="-302668" algn="l" defTabSz="853397" rtl="0" eaLnBrk="1" latinLnBrk="0" hangingPunct="1">
        <a:lnSpc>
          <a:spcPct val="200000"/>
        </a:lnSpc>
        <a:spcBef>
          <a:spcPts val="0"/>
        </a:spcBef>
        <a:buClr>
          <a:srgbClr val="18A3AC"/>
        </a:buClr>
        <a:buSzPct val="80000"/>
        <a:buFont typeface="Wingdings" charset="2"/>
        <a:buChar char="§"/>
        <a:defRPr lang="en-US" sz="2667" b="0" kern="1200" dirty="0">
          <a:solidFill>
            <a:schemeClr val="tx1"/>
          </a:solidFill>
          <a:latin typeface="+mj-lt"/>
          <a:ea typeface="+mn-ea"/>
          <a:cs typeface="+mn-cs"/>
        </a:defRPr>
      </a:lvl5pPr>
      <a:lvl6pPr marL="335263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jp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0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9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4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5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4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4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1.xml"/></Relationships>
</file>

<file path=ppt/slides/_rels/slide4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3.png"/><Relationship Id="rId18" Type="http://schemas.openxmlformats.org/officeDocument/2006/relationships/image" Target="../media/image78.png"/><Relationship Id="rId26" Type="http://schemas.openxmlformats.org/officeDocument/2006/relationships/image" Target="../media/image86.png"/><Relationship Id="rId39" Type="http://schemas.openxmlformats.org/officeDocument/2006/relationships/image" Target="../media/image99.png"/><Relationship Id="rId21" Type="http://schemas.openxmlformats.org/officeDocument/2006/relationships/image" Target="../media/image81.png"/><Relationship Id="rId34" Type="http://schemas.openxmlformats.org/officeDocument/2006/relationships/image" Target="../media/image94.png"/><Relationship Id="rId42" Type="http://schemas.openxmlformats.org/officeDocument/2006/relationships/image" Target="../media/image102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32.xml"/><Relationship Id="rId16" Type="http://schemas.openxmlformats.org/officeDocument/2006/relationships/image" Target="../media/image76.png"/><Relationship Id="rId29" Type="http://schemas.openxmlformats.org/officeDocument/2006/relationships/image" Target="../media/image89.pn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66.png"/><Relationship Id="rId11" Type="http://schemas.openxmlformats.org/officeDocument/2006/relationships/image" Target="../media/image71.png"/><Relationship Id="rId24" Type="http://schemas.openxmlformats.org/officeDocument/2006/relationships/image" Target="../media/image84.png"/><Relationship Id="rId32" Type="http://schemas.openxmlformats.org/officeDocument/2006/relationships/image" Target="../media/image92.png"/><Relationship Id="rId37" Type="http://schemas.openxmlformats.org/officeDocument/2006/relationships/image" Target="../media/image97.png"/><Relationship Id="rId40" Type="http://schemas.openxmlformats.org/officeDocument/2006/relationships/image" Target="../media/image100.png"/><Relationship Id="rId45" Type="http://schemas.openxmlformats.org/officeDocument/2006/relationships/image" Target="../media/image105.png"/><Relationship Id="rId5" Type="http://schemas.openxmlformats.org/officeDocument/2006/relationships/image" Target="../media/image65.png"/><Relationship Id="rId15" Type="http://schemas.openxmlformats.org/officeDocument/2006/relationships/image" Target="../media/image75.png"/><Relationship Id="rId23" Type="http://schemas.openxmlformats.org/officeDocument/2006/relationships/image" Target="../media/image83.png"/><Relationship Id="rId28" Type="http://schemas.openxmlformats.org/officeDocument/2006/relationships/image" Target="../media/image88.png"/><Relationship Id="rId36" Type="http://schemas.openxmlformats.org/officeDocument/2006/relationships/image" Target="../media/image96.png"/><Relationship Id="rId10" Type="http://schemas.openxmlformats.org/officeDocument/2006/relationships/image" Target="../media/image70.png"/><Relationship Id="rId19" Type="http://schemas.openxmlformats.org/officeDocument/2006/relationships/image" Target="../media/image79.png"/><Relationship Id="rId31" Type="http://schemas.openxmlformats.org/officeDocument/2006/relationships/image" Target="../media/image91.png"/><Relationship Id="rId44" Type="http://schemas.openxmlformats.org/officeDocument/2006/relationships/image" Target="../media/image104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Relationship Id="rId14" Type="http://schemas.openxmlformats.org/officeDocument/2006/relationships/image" Target="../media/image74.png"/><Relationship Id="rId22" Type="http://schemas.openxmlformats.org/officeDocument/2006/relationships/image" Target="../media/image82.png"/><Relationship Id="rId27" Type="http://schemas.openxmlformats.org/officeDocument/2006/relationships/image" Target="../media/image87.png"/><Relationship Id="rId30" Type="http://schemas.openxmlformats.org/officeDocument/2006/relationships/image" Target="../media/image90.png"/><Relationship Id="rId35" Type="http://schemas.openxmlformats.org/officeDocument/2006/relationships/image" Target="../media/image95.png"/><Relationship Id="rId43" Type="http://schemas.openxmlformats.org/officeDocument/2006/relationships/image" Target="../media/image103.png"/><Relationship Id="rId8" Type="http://schemas.openxmlformats.org/officeDocument/2006/relationships/image" Target="../media/image68.png"/><Relationship Id="rId3" Type="http://schemas.openxmlformats.org/officeDocument/2006/relationships/image" Target="../media/image63.png"/><Relationship Id="rId12" Type="http://schemas.openxmlformats.org/officeDocument/2006/relationships/image" Target="../media/image72.png"/><Relationship Id="rId17" Type="http://schemas.openxmlformats.org/officeDocument/2006/relationships/image" Target="../media/image77.png"/><Relationship Id="rId25" Type="http://schemas.openxmlformats.org/officeDocument/2006/relationships/image" Target="../media/image85.png"/><Relationship Id="rId33" Type="http://schemas.openxmlformats.org/officeDocument/2006/relationships/image" Target="../media/image93.png"/><Relationship Id="rId38" Type="http://schemas.openxmlformats.org/officeDocument/2006/relationships/image" Target="../media/image98.png"/><Relationship Id="rId20" Type="http://schemas.openxmlformats.org/officeDocument/2006/relationships/image" Target="../media/image80.png"/><Relationship Id="rId41" Type="http://schemas.openxmlformats.org/officeDocument/2006/relationships/image" Target="../media/image10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"/>
          <p:cNvSpPr txBox="1">
            <a:spLocks noGrp="1"/>
          </p:cNvSpPr>
          <p:nvPr>
            <p:ph type="ctrTitle"/>
          </p:nvPr>
        </p:nvSpPr>
        <p:spPr>
          <a:xfrm>
            <a:off x="914400" y="2131484"/>
            <a:ext cx="10363200" cy="1468800"/>
          </a:xfrm>
          <a:prstGeom prst="rect">
            <a:avLst/>
          </a:prstGeom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r>
              <a:rPr lang="en" sz="3733" dirty="0">
                <a:latin typeface="Helvetica Neue"/>
                <a:ea typeface="Helvetica Neue"/>
                <a:cs typeface="Helvetica Neue"/>
                <a:sym typeface="Helvetica Neue"/>
              </a:rPr>
              <a:t>Improving Mental Health Screening at Stanford Adult Endocrinology Clinic</a:t>
            </a:r>
            <a:endParaRPr sz="2133" dirty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4" name="Google Shape;44;p8"/>
          <p:cNvSpPr txBox="1">
            <a:spLocks noGrp="1"/>
          </p:cNvSpPr>
          <p:nvPr>
            <p:ph type="subTitle" idx="1"/>
          </p:nvPr>
        </p:nvSpPr>
        <p:spPr>
          <a:xfrm>
            <a:off x="914400" y="3600451"/>
            <a:ext cx="8534400" cy="1752400"/>
          </a:xfrm>
          <a:prstGeom prst="rect">
            <a:avLst/>
          </a:prstGeom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indent="0">
              <a:spcBef>
                <a:spcPts val="0"/>
              </a:spcBef>
            </a:pPr>
            <a:r>
              <a:rPr lang="en" sz="2667" b="1" dirty="0">
                <a:latin typeface="Helvetica Neue"/>
                <a:ea typeface="Helvetica Neue"/>
                <a:cs typeface="Helvetica Neue"/>
                <a:sym typeface="Helvetica Neue"/>
              </a:rPr>
              <a:t>Deene Mohandas, BA; Jacob Less, BS; Marina Basina, MD</a:t>
            </a:r>
            <a:endParaRPr sz="2667" b="1" dirty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40016247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7"/>
          <p:cNvSpPr txBox="1">
            <a:spLocks noGrp="1"/>
          </p:cNvSpPr>
          <p:nvPr>
            <p:ph type="ctrTitle"/>
          </p:nvPr>
        </p:nvSpPr>
        <p:spPr>
          <a:xfrm>
            <a:off x="865267" y="-51783"/>
            <a:ext cx="10363200" cy="1468800"/>
          </a:xfrm>
          <a:prstGeom prst="rect">
            <a:avLst/>
          </a:prstGeom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r>
              <a:rPr lang="en" dirty="0"/>
              <a:t>Next Steps</a:t>
            </a:r>
            <a:endParaRPr dirty="0"/>
          </a:p>
        </p:txBody>
      </p:sp>
      <p:sp>
        <p:nvSpPr>
          <p:cNvPr id="171" name="Google Shape;171;p17"/>
          <p:cNvSpPr txBox="1">
            <a:spLocks noGrp="1"/>
          </p:cNvSpPr>
          <p:nvPr>
            <p:ph type="body" idx="4294967295"/>
          </p:nvPr>
        </p:nvSpPr>
        <p:spPr>
          <a:xfrm>
            <a:off x="865267" y="898200"/>
            <a:ext cx="10363200" cy="4822800"/>
          </a:xfrm>
          <a:prstGeom prst="rect">
            <a:avLst/>
          </a:prstGeom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marL="609585" indent="0">
              <a:lnSpc>
                <a:spcPct val="115000"/>
              </a:lnSpc>
              <a:spcBef>
                <a:spcPts val="0"/>
              </a:spcBef>
              <a:buNone/>
            </a:pPr>
            <a:endParaRPr sz="2133" dirty="0">
              <a:latin typeface="Calibri"/>
              <a:ea typeface="Calibri"/>
              <a:cs typeface="Calibri"/>
              <a:sym typeface="Calibri"/>
            </a:endParaRPr>
          </a:p>
          <a:p>
            <a:pPr marL="609585" indent="-440256">
              <a:lnSpc>
                <a:spcPct val="115000"/>
              </a:lnSpc>
              <a:spcBef>
                <a:spcPts val="0"/>
              </a:spcBef>
              <a:buSzPts val="1600"/>
              <a:buFont typeface="Calibri"/>
              <a:buChar char="•"/>
            </a:pPr>
            <a:r>
              <a:rPr lang="en" sz="2133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Calibri"/>
              </a:rPr>
              <a:t>Reach out to the other providers in the Adult Endocrine Clinic to gauge interest in starting mental health screening for their patient lists </a:t>
            </a:r>
            <a:endParaRPr sz="2133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  <a:sym typeface="Calibri"/>
            </a:endParaRPr>
          </a:p>
          <a:p>
            <a:pPr marL="609585" indent="0">
              <a:lnSpc>
                <a:spcPct val="115000"/>
              </a:lnSpc>
              <a:spcBef>
                <a:spcPts val="0"/>
              </a:spcBef>
              <a:buNone/>
            </a:pPr>
            <a:endParaRPr sz="2133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  <a:sym typeface="Calibri"/>
            </a:endParaRPr>
          </a:p>
          <a:p>
            <a:pPr marL="609585" indent="-440256">
              <a:lnSpc>
                <a:spcPct val="115000"/>
              </a:lnSpc>
              <a:spcBef>
                <a:spcPts val="0"/>
              </a:spcBef>
              <a:buSzPts val="1600"/>
              <a:buFont typeface="Calibri"/>
              <a:buChar char="•"/>
            </a:pPr>
            <a:r>
              <a:rPr lang="en" sz="2133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Calibri"/>
              </a:rPr>
              <a:t>Further develop the workflow and referral system to connect patients with elevated scores in a timely and effective manner </a:t>
            </a:r>
            <a:endParaRPr sz="2133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  <a:sym typeface="Calibri"/>
            </a:endParaRPr>
          </a:p>
          <a:p>
            <a:pPr marL="609585" indent="0">
              <a:lnSpc>
                <a:spcPct val="115000"/>
              </a:lnSpc>
              <a:spcBef>
                <a:spcPts val="0"/>
              </a:spcBef>
              <a:buNone/>
            </a:pPr>
            <a:endParaRPr sz="2133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  <a:sym typeface="Calibri"/>
            </a:endParaRPr>
          </a:p>
          <a:p>
            <a:pPr marL="609585" indent="-440256">
              <a:lnSpc>
                <a:spcPct val="115000"/>
              </a:lnSpc>
              <a:spcBef>
                <a:spcPts val="0"/>
              </a:spcBef>
              <a:buSzPts val="1600"/>
              <a:buFont typeface="Calibri"/>
              <a:buChar char="•"/>
            </a:pPr>
            <a:r>
              <a:rPr lang="en" sz="2133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Calibri"/>
              </a:rPr>
              <a:t>Look into automated invitations/reminders/ways to more efficiently route positive screens. </a:t>
            </a:r>
            <a:endParaRPr sz="2133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  <a:sym typeface="Calibri"/>
            </a:endParaRPr>
          </a:p>
          <a:p>
            <a:pPr marL="609585" indent="0">
              <a:lnSpc>
                <a:spcPct val="115000"/>
              </a:lnSpc>
              <a:spcBef>
                <a:spcPts val="0"/>
              </a:spcBef>
              <a:buNone/>
            </a:pPr>
            <a:endParaRPr sz="2133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  <a:sym typeface="Calibri"/>
            </a:endParaRPr>
          </a:p>
          <a:p>
            <a:pPr marL="609585" indent="-440256">
              <a:lnSpc>
                <a:spcPct val="115000"/>
              </a:lnSpc>
              <a:spcBef>
                <a:spcPts val="0"/>
              </a:spcBef>
              <a:buSzPts val="1600"/>
              <a:buFont typeface="Calibri"/>
              <a:buChar char="•"/>
            </a:pPr>
            <a:r>
              <a:rPr lang="en" sz="2133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Calibri"/>
              </a:rPr>
              <a:t>Reach out to patients who were not screened and identify barriers to accessing/filling out survey</a:t>
            </a:r>
            <a:endParaRPr sz="2133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  <a:sym typeface="Calibri"/>
            </a:endParaRPr>
          </a:p>
          <a:p>
            <a:pPr marL="0" indent="0">
              <a:lnSpc>
                <a:spcPct val="115000"/>
              </a:lnSpc>
              <a:spcBef>
                <a:spcPts val="0"/>
              </a:spcBef>
              <a:buNone/>
            </a:pPr>
            <a:endParaRPr sz="2133" dirty="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72119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9BECF0-3BF2-5044-B2F9-D2AB07443D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935" y="1781909"/>
            <a:ext cx="11389311" cy="2472039"/>
          </a:xfrm>
        </p:spPr>
        <p:txBody>
          <a:bodyPr/>
          <a:lstStyle/>
          <a:p>
            <a:r>
              <a:rPr lang="en-US" dirty="0"/>
              <a:t>Improvement in Screening for Depression in Adolescents with Diabetes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E22DEC-E2B9-5044-9D67-7CF23B95800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03754" y="4246881"/>
            <a:ext cx="10991076" cy="1061328"/>
          </a:xfrm>
        </p:spPr>
        <p:txBody>
          <a:bodyPr/>
          <a:lstStyle/>
          <a:p>
            <a:pPr algn="ctr">
              <a:defRPr lang="en-US"/>
            </a:pPr>
            <a:r>
              <a:rPr lang="en-US" sz="1467" dirty="0">
                <a:solidFill>
                  <a:srgbClr val="052049"/>
                </a:solidFill>
                <a:latin typeface="Helvetica Neue" panose="02000503000000020004" pitchFamily="2" charset="0"/>
                <a:cs typeface="Helvetica Neue" panose="02000503000000020004" pitchFamily="2" charset="0"/>
              </a:rPr>
              <a:t>Angel Nip, MD; Barbara </a:t>
            </a:r>
            <a:r>
              <a:rPr lang="en-US" sz="1467" dirty="0" err="1">
                <a:solidFill>
                  <a:srgbClr val="052049"/>
                </a:solidFill>
                <a:latin typeface="Helvetica Neue" panose="02000503000000020004" pitchFamily="2" charset="0"/>
                <a:cs typeface="Helvetica Neue" panose="02000503000000020004" pitchFamily="2" charset="0"/>
              </a:rPr>
              <a:t>Liepman</a:t>
            </a:r>
            <a:r>
              <a:rPr lang="en-US" sz="1467" dirty="0">
                <a:solidFill>
                  <a:srgbClr val="052049"/>
                </a:solidFill>
                <a:latin typeface="Helvetica Neue" panose="02000503000000020004" pitchFamily="2" charset="0"/>
                <a:cs typeface="Helvetica Neue" panose="02000503000000020004" pitchFamily="2" charset="0"/>
              </a:rPr>
              <a:t>, RN MS CDCES; Jennifer Olson, MD FAAP; Eda Cengiz, MD MHS; Ayesha </a:t>
            </a:r>
            <a:r>
              <a:rPr lang="en-US" sz="1467" dirty="0" err="1">
                <a:solidFill>
                  <a:srgbClr val="052049"/>
                </a:solidFill>
                <a:latin typeface="Helvetica Neue" panose="02000503000000020004" pitchFamily="2" charset="0"/>
                <a:cs typeface="Helvetica Neue" panose="02000503000000020004" pitchFamily="2" charset="0"/>
              </a:rPr>
              <a:t>Abdut-Tawwaab</a:t>
            </a:r>
            <a:r>
              <a:rPr lang="en-US" sz="1467" dirty="0">
                <a:solidFill>
                  <a:srgbClr val="052049"/>
                </a:solidFill>
                <a:latin typeface="Helvetica Neue" panose="02000503000000020004" pitchFamily="2" charset="0"/>
                <a:cs typeface="Helvetica Neue" panose="02000503000000020004" pitchFamily="2" charset="0"/>
              </a:rPr>
              <a:t>, LCSW; Genesis Ibarra, LCSW; Amy Warner, LCSW; Annapurna </a:t>
            </a:r>
            <a:r>
              <a:rPr lang="en-US" sz="1467" dirty="0" err="1">
                <a:solidFill>
                  <a:srgbClr val="052049"/>
                </a:solidFill>
                <a:latin typeface="Helvetica Neue" panose="02000503000000020004" pitchFamily="2" charset="0"/>
                <a:cs typeface="Helvetica Neue" panose="02000503000000020004" pitchFamily="2" charset="0"/>
              </a:rPr>
              <a:t>Vishnubhotla</a:t>
            </a:r>
            <a:r>
              <a:rPr lang="en-US" sz="1467" dirty="0">
                <a:solidFill>
                  <a:srgbClr val="052049"/>
                </a:solidFill>
                <a:latin typeface="Helvetica Neue" panose="02000503000000020004" pitchFamily="2" charset="0"/>
                <a:cs typeface="Helvetica Neue" panose="02000503000000020004" pitchFamily="2" charset="0"/>
              </a:rPr>
              <a:t>, RN MSN; Jenise Wong, MD PhD </a:t>
            </a:r>
          </a:p>
        </p:txBody>
      </p:sp>
    </p:spTree>
    <p:extLst>
      <p:ext uri="{BB962C8B-B14F-4D97-AF65-F5344CB8AC3E}">
        <p14:creationId xmlns:p14="http://schemas.microsoft.com/office/powerpoint/2010/main" val="330596670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B94C869-882E-A54F-B7FD-1229C7EC9D6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031EE7D-A602-774B-9B15-FB88F9576B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12AABBC-274D-254A-9CD4-D1764666E4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915" y="1298541"/>
            <a:ext cx="6944024" cy="3189377"/>
          </a:xfrm>
        </p:spPr>
        <p:txBody>
          <a:bodyPr/>
          <a:lstStyle/>
          <a:p>
            <a:r>
              <a:rPr lang="en-US" sz="2400" dirty="0"/>
              <a:t>Depression is </a:t>
            </a:r>
            <a:r>
              <a:rPr lang="en-US" sz="2400" dirty="0">
                <a:solidFill>
                  <a:srgbClr val="052049"/>
                </a:solidFill>
              </a:rPr>
              <a:t>common among adolescents, but rates increase significantly with chronic health conditions such as diabetes</a:t>
            </a:r>
          </a:p>
          <a:p>
            <a:r>
              <a:rPr lang="en-US" sz="2400" dirty="0">
                <a:solidFill>
                  <a:srgbClr val="052049"/>
                </a:solidFill>
              </a:rPr>
              <a:t>Associated with suboptimal diabetes outcomes (higher hemoglobin A1c, increased rates of diabetes-related hospitalizations)</a:t>
            </a:r>
          </a:p>
          <a:p>
            <a:r>
              <a:rPr lang="en-US" sz="2400" dirty="0">
                <a:solidFill>
                  <a:srgbClr val="052049"/>
                </a:solidFill>
              </a:rPr>
              <a:t>Standards of care recommend routine psychosocial screening</a:t>
            </a:r>
          </a:p>
          <a:p>
            <a:r>
              <a:rPr lang="en-US" sz="2400" dirty="0">
                <a:solidFill>
                  <a:srgbClr val="052049"/>
                </a:solidFill>
              </a:rPr>
              <a:t>Mental health evaluations were not routinely completed in all patients or with the use of a validated screening tool in our clinics</a:t>
            </a:r>
          </a:p>
          <a:p>
            <a:pPr lvl="2">
              <a:buClr>
                <a:srgbClr val="178CCB"/>
              </a:buClr>
            </a:pPr>
            <a:endParaRPr lang="en-US" sz="1400" dirty="0">
              <a:solidFill>
                <a:srgbClr val="052049"/>
              </a:solidFill>
            </a:endParaRPr>
          </a:p>
          <a:p>
            <a:pPr marL="609585" indent="-609585">
              <a:buFont typeface="+mj-lt"/>
              <a:buAutoNum type="arabicPeriod"/>
            </a:pPr>
            <a:endParaRPr lang="en-US" sz="1600" dirty="0"/>
          </a:p>
          <a:p>
            <a:endParaRPr lang="en-US" sz="2400" dirty="0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97369F70-5068-CD62-D95F-827F3F50059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80336273"/>
              </p:ext>
            </p:extLst>
          </p:nvPr>
        </p:nvGraphicFramePr>
        <p:xfrm>
          <a:off x="7249781" y="2694136"/>
          <a:ext cx="4662696" cy="30140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8775CD28-F580-EA87-BA55-C98A2BC4E9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3454" y="3206011"/>
            <a:ext cx="4582511" cy="2754381"/>
          </a:xfrm>
          <a:prstGeom prst="rect">
            <a:avLst/>
          </a:prstGeom>
        </p:spPr>
      </p:pic>
      <p:sp>
        <p:nvSpPr>
          <p:cNvPr id="8" name="Footer Placeholder 1">
            <a:extLst>
              <a:ext uri="{FF2B5EF4-FFF2-40B4-BE49-F238E27FC236}">
                <a16:creationId xmlns:a16="http://schemas.microsoft.com/office/drawing/2014/main" id="{59F10D0B-DB64-A9C8-C88D-701622C74D9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730870" y="6470130"/>
            <a:ext cx="5747876" cy="137980"/>
          </a:xfrm>
        </p:spPr>
        <p:txBody>
          <a:bodyPr/>
          <a:lstStyle/>
          <a:p>
            <a:r>
              <a:rPr lang="en-US" dirty="0"/>
              <a:t>Improvement in Screening for Depression in Adolescents with Diabetes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3AF2A9B-C367-2CF7-0259-D6A70506261A}"/>
              </a:ext>
            </a:extLst>
          </p:cNvPr>
          <p:cNvSpPr txBox="1"/>
          <p:nvPr/>
        </p:nvSpPr>
        <p:spPr bwMode="auto">
          <a:xfrm>
            <a:off x="7533072" y="5960393"/>
            <a:ext cx="4390754" cy="205121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none" lIns="0" tIns="0" rIns="0" bIns="0" rtlCol="0">
            <a:spAutoFit/>
          </a:bodyPr>
          <a:lstStyle/>
          <a:p>
            <a:r>
              <a:rPr lang="en-US" sz="1333" dirty="0"/>
              <a:t>% Depression screening at BCH (West + East Bay clinics)</a:t>
            </a:r>
          </a:p>
        </p:txBody>
      </p:sp>
    </p:spTree>
    <p:extLst>
      <p:ext uri="{BB962C8B-B14F-4D97-AF65-F5344CB8AC3E}">
        <p14:creationId xmlns:p14="http://schemas.microsoft.com/office/powerpoint/2010/main" val="3451960138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val 17"/>
          <p:cNvSpPr/>
          <p:nvPr/>
        </p:nvSpPr>
        <p:spPr>
          <a:xfrm>
            <a:off x="8925317" y="2650631"/>
            <a:ext cx="1744767" cy="1690431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7071520"/>
              <a:satOff val="-13642"/>
              <a:lumOff val="-36666"/>
              <a:alphaOff val="0"/>
            </a:schemeClr>
          </a:fillRef>
          <a:effectRef idx="0">
            <a:schemeClr val="accent2">
              <a:hueOff val="7071520"/>
              <a:satOff val="-13642"/>
              <a:lumOff val="-36666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0737" tIns="100732" rIns="140737" bIns="100732" numCol="1" spcCol="1270" anchor="ctr" anchorCtr="0">
            <a:noAutofit/>
          </a:bodyPr>
          <a:lstStyle/>
          <a:p>
            <a:pPr algn="ctr" defTabSz="933427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dirty="0">
                <a:solidFill>
                  <a:prstClr val="white"/>
                </a:solidFill>
              </a:rPr>
              <a:t>Adolescents with Diabetes are not systematically screened for depression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7014837" y="1193668"/>
            <a:ext cx="1881151" cy="672531"/>
          </a:xfrm>
          <a:prstGeom prst="round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7071520"/>
              <a:satOff val="-13642"/>
              <a:lumOff val="-36666"/>
              <a:alphaOff val="0"/>
            </a:schemeClr>
          </a:fillRef>
          <a:effectRef idx="0">
            <a:schemeClr val="accent2">
              <a:hueOff val="7071520"/>
              <a:satOff val="-13642"/>
              <a:lumOff val="-36666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0737" tIns="100732" rIns="140737" bIns="100732" numCol="1" spcCol="1270" anchor="ctr" anchorCtr="0">
            <a:noAutofit/>
          </a:bodyPr>
          <a:lstStyle/>
          <a:p>
            <a:pPr algn="ctr" defTabSz="933427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dirty="0">
                <a:solidFill>
                  <a:prstClr val="white"/>
                </a:solidFill>
              </a:rPr>
              <a:t>Workflow Challenges /</a:t>
            </a:r>
          </a:p>
          <a:p>
            <a:pPr algn="ctr" defTabSz="933427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dirty="0">
                <a:solidFill>
                  <a:prstClr val="white"/>
                </a:solidFill>
              </a:rPr>
              <a:t>No Documentation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681973" y="1988156"/>
            <a:ext cx="802308" cy="507831"/>
          </a:xfrm>
          <a:prstGeom prst="rect">
            <a:avLst/>
          </a:prstGeom>
          <a:noFill/>
          <a:ln w="12700"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 defTabSz="342891"/>
            <a:r>
              <a:rPr lang="en-US" sz="900" b="1" dirty="0">
                <a:solidFill>
                  <a:prstClr val="black"/>
                </a:solidFill>
              </a:rPr>
              <a:t>Main Campus vs Satellites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2634089" y="2742436"/>
            <a:ext cx="1055931" cy="230832"/>
          </a:xfrm>
          <a:prstGeom prst="rect">
            <a:avLst/>
          </a:prstGeom>
          <a:noFill/>
          <a:ln w="12700"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defTabSz="342891"/>
            <a:r>
              <a:rPr lang="en-US" sz="900" b="1" dirty="0">
                <a:solidFill>
                  <a:prstClr val="black"/>
                </a:solidFill>
              </a:rPr>
              <a:t>Staffing/Billing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1800472" y="806437"/>
            <a:ext cx="8770536" cy="13571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8860880" y="1277209"/>
            <a:ext cx="35107" cy="4640631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4808968" y="517792"/>
            <a:ext cx="990649" cy="300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891"/>
            <a:r>
              <a:rPr lang="en-US" sz="1351" b="1" dirty="0">
                <a:solidFill>
                  <a:prstClr val="black"/>
                </a:solidFill>
              </a:rPr>
              <a:t>Cause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9221528" y="510823"/>
            <a:ext cx="807541" cy="300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891"/>
            <a:r>
              <a:rPr lang="en-US" sz="1351" b="1" dirty="0">
                <a:solidFill>
                  <a:prstClr val="black"/>
                </a:solidFill>
              </a:rPr>
              <a:t>Effect</a:t>
            </a:r>
          </a:p>
        </p:txBody>
      </p:sp>
      <p:cxnSp>
        <p:nvCxnSpPr>
          <p:cNvPr id="45" name="Straight Arrow Connector 44"/>
          <p:cNvCxnSpPr/>
          <p:nvPr/>
        </p:nvCxnSpPr>
        <p:spPr>
          <a:xfrm>
            <a:off x="1926568" y="3626353"/>
            <a:ext cx="6969419" cy="22113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>
            <a:stCxn id="166" idx="2"/>
          </p:cNvCxnSpPr>
          <p:nvPr/>
        </p:nvCxnSpPr>
        <p:spPr>
          <a:xfrm>
            <a:off x="3535870" y="1390806"/>
            <a:ext cx="539756" cy="223145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>
            <a:stCxn id="26" idx="2"/>
          </p:cNvCxnSpPr>
          <p:nvPr/>
        </p:nvCxnSpPr>
        <p:spPr>
          <a:xfrm>
            <a:off x="7955411" y="1866200"/>
            <a:ext cx="519864" cy="173536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 flipV="1">
            <a:off x="7357653" y="3670250"/>
            <a:ext cx="1016007" cy="181611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>
            <a:stCxn id="12" idx="3"/>
          </p:cNvCxnSpPr>
          <p:nvPr/>
        </p:nvCxnSpPr>
        <p:spPr>
          <a:xfrm flipV="1">
            <a:off x="3484281" y="2080163"/>
            <a:ext cx="205740" cy="16190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6" name="Rounded Rectangle 165"/>
          <p:cNvSpPr/>
          <p:nvPr/>
        </p:nvSpPr>
        <p:spPr>
          <a:xfrm>
            <a:off x="2726723" y="915987"/>
            <a:ext cx="1618292" cy="474819"/>
          </a:xfrm>
          <a:prstGeom prst="round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7071520"/>
              <a:satOff val="-13642"/>
              <a:lumOff val="-36666"/>
              <a:alphaOff val="0"/>
            </a:schemeClr>
          </a:fillRef>
          <a:effectRef idx="0">
            <a:schemeClr val="accent2">
              <a:hueOff val="7071520"/>
              <a:satOff val="-13642"/>
              <a:lumOff val="-36666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0737" tIns="100732" rIns="140737" bIns="100732" numCol="1" spcCol="1270" anchor="ctr" anchorCtr="0">
            <a:noAutofit/>
          </a:bodyPr>
          <a:lstStyle/>
          <a:p>
            <a:pPr algn="ctr" defTabSz="933427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dirty="0">
                <a:solidFill>
                  <a:prstClr val="white"/>
                </a:solidFill>
              </a:rPr>
              <a:t>Resource Limitations</a:t>
            </a:r>
          </a:p>
        </p:txBody>
      </p:sp>
      <p:sp>
        <p:nvSpPr>
          <p:cNvPr id="169" name="Rounded Rectangle 168"/>
          <p:cNvSpPr/>
          <p:nvPr/>
        </p:nvSpPr>
        <p:spPr>
          <a:xfrm>
            <a:off x="6505123" y="5458415"/>
            <a:ext cx="1710232" cy="492263"/>
          </a:xfrm>
          <a:prstGeom prst="round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7071520"/>
              <a:satOff val="-13642"/>
              <a:lumOff val="-36666"/>
              <a:alphaOff val="0"/>
            </a:schemeClr>
          </a:fillRef>
          <a:effectRef idx="0">
            <a:schemeClr val="accent2">
              <a:hueOff val="7071520"/>
              <a:satOff val="-13642"/>
              <a:lumOff val="-36666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0737" tIns="100732" rIns="140737" bIns="100732" numCol="1" spcCol="1270" anchor="ctr" anchorCtr="0">
            <a:noAutofit/>
          </a:bodyPr>
          <a:lstStyle/>
          <a:p>
            <a:pPr algn="ctr" defTabSz="933427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dirty="0">
                <a:solidFill>
                  <a:prstClr val="white"/>
                </a:solidFill>
              </a:rPr>
              <a:t>Patient Accessibility to Screen/SW</a:t>
            </a:r>
          </a:p>
        </p:txBody>
      </p:sp>
      <p:sp>
        <p:nvSpPr>
          <p:cNvPr id="171" name="TextBox 170"/>
          <p:cNvSpPr txBox="1"/>
          <p:nvPr/>
        </p:nvSpPr>
        <p:spPr>
          <a:xfrm>
            <a:off x="6571653" y="2080112"/>
            <a:ext cx="1260619" cy="338554"/>
          </a:xfrm>
          <a:prstGeom prst="rect">
            <a:avLst/>
          </a:prstGeom>
          <a:noFill/>
          <a:ln w="12700"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defTabSz="342891"/>
            <a:r>
              <a:rPr lang="en-US" sz="800" b="1" dirty="0">
                <a:solidFill>
                  <a:prstClr val="black"/>
                </a:solidFill>
              </a:rPr>
              <a:t>SW are the point of screening</a:t>
            </a:r>
          </a:p>
        </p:txBody>
      </p:sp>
      <p:sp>
        <p:nvSpPr>
          <p:cNvPr id="173" name="TextBox 172"/>
          <p:cNvSpPr txBox="1"/>
          <p:nvPr/>
        </p:nvSpPr>
        <p:spPr>
          <a:xfrm>
            <a:off x="6972699" y="2826908"/>
            <a:ext cx="1168684" cy="461665"/>
          </a:xfrm>
          <a:prstGeom prst="rect">
            <a:avLst/>
          </a:prstGeom>
          <a:noFill/>
          <a:ln w="12700"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defTabSz="342891"/>
            <a:r>
              <a:rPr lang="en-US" sz="800" b="1" dirty="0">
                <a:solidFill>
                  <a:prstClr val="black"/>
                </a:solidFill>
              </a:rPr>
              <a:t>No standard or searchable APEX documentation</a:t>
            </a:r>
          </a:p>
        </p:txBody>
      </p:sp>
      <p:cxnSp>
        <p:nvCxnSpPr>
          <p:cNvPr id="174" name="Straight Arrow Connector 173"/>
          <p:cNvCxnSpPr>
            <a:stCxn id="173" idx="3"/>
          </p:cNvCxnSpPr>
          <p:nvPr/>
        </p:nvCxnSpPr>
        <p:spPr>
          <a:xfrm flipV="1">
            <a:off x="8141383" y="2991819"/>
            <a:ext cx="203852" cy="6592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1" name="Straight Connector 320"/>
          <p:cNvCxnSpPr/>
          <p:nvPr/>
        </p:nvCxnSpPr>
        <p:spPr>
          <a:xfrm>
            <a:off x="3789999" y="3164681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171" idx="3"/>
          </p:cNvCxnSpPr>
          <p:nvPr/>
        </p:nvCxnSpPr>
        <p:spPr>
          <a:xfrm flipV="1">
            <a:off x="7832272" y="2183989"/>
            <a:ext cx="234483" cy="654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cxnSpLocks/>
            <a:stCxn id="37" idx="3"/>
          </p:cNvCxnSpPr>
          <p:nvPr/>
        </p:nvCxnSpPr>
        <p:spPr>
          <a:xfrm flipV="1">
            <a:off x="3690020" y="2777070"/>
            <a:ext cx="201856" cy="80782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" name="TextBox 122"/>
          <p:cNvSpPr txBox="1"/>
          <p:nvPr/>
        </p:nvSpPr>
        <p:spPr>
          <a:xfrm>
            <a:off x="6996436" y="3959347"/>
            <a:ext cx="739273" cy="461665"/>
          </a:xfrm>
          <a:prstGeom prst="rect">
            <a:avLst/>
          </a:prstGeom>
          <a:noFill/>
          <a:ln w="12700"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defTabSz="342891"/>
            <a:r>
              <a:rPr lang="en-US" sz="800" b="1" dirty="0">
                <a:solidFill>
                  <a:prstClr val="black"/>
                </a:solidFill>
              </a:rPr>
              <a:t>Limited In-Person SW Exposure</a:t>
            </a:r>
          </a:p>
        </p:txBody>
      </p:sp>
      <p:cxnSp>
        <p:nvCxnSpPr>
          <p:cNvPr id="124" name="Straight Arrow Connector 123"/>
          <p:cNvCxnSpPr>
            <a:stCxn id="123" idx="3"/>
          </p:cNvCxnSpPr>
          <p:nvPr/>
        </p:nvCxnSpPr>
        <p:spPr>
          <a:xfrm flipV="1">
            <a:off x="7735709" y="4040465"/>
            <a:ext cx="405674" cy="14971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6763955" y="4111127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6763955" y="4111127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6" name="TextBox 135"/>
          <p:cNvSpPr txBox="1"/>
          <p:nvPr/>
        </p:nvSpPr>
        <p:spPr>
          <a:xfrm>
            <a:off x="3656654" y="4036078"/>
            <a:ext cx="862652" cy="369332"/>
          </a:xfrm>
          <a:prstGeom prst="rect">
            <a:avLst/>
          </a:prstGeom>
          <a:noFill/>
          <a:ln w="12700"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defTabSz="342891"/>
            <a:r>
              <a:rPr lang="en-US" sz="900" b="1" dirty="0">
                <a:solidFill>
                  <a:prstClr val="black"/>
                </a:solidFill>
              </a:rPr>
              <a:t>Telehalth Limitations</a:t>
            </a:r>
          </a:p>
        </p:txBody>
      </p:sp>
      <p:cxnSp>
        <p:nvCxnSpPr>
          <p:cNvPr id="137" name="Straight Arrow Connector 136"/>
          <p:cNvCxnSpPr>
            <a:cxnSpLocks/>
            <a:stCxn id="136" idx="3"/>
          </p:cNvCxnSpPr>
          <p:nvPr/>
        </p:nvCxnSpPr>
        <p:spPr>
          <a:xfrm flipV="1">
            <a:off x="4519306" y="3930917"/>
            <a:ext cx="188985" cy="28982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0" name="TextBox 139"/>
          <p:cNvSpPr txBox="1"/>
          <p:nvPr/>
        </p:nvSpPr>
        <p:spPr>
          <a:xfrm>
            <a:off x="6603709" y="4567645"/>
            <a:ext cx="705831" cy="338554"/>
          </a:xfrm>
          <a:prstGeom prst="rect">
            <a:avLst/>
          </a:prstGeom>
          <a:noFill/>
          <a:ln w="12700"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defTabSz="342891"/>
            <a:r>
              <a:rPr lang="en-US" sz="800" b="1" dirty="0">
                <a:solidFill>
                  <a:prstClr val="black"/>
                </a:solidFill>
              </a:rPr>
              <a:t>Social Factors</a:t>
            </a:r>
          </a:p>
        </p:txBody>
      </p:sp>
      <p:sp>
        <p:nvSpPr>
          <p:cNvPr id="143" name="Rounded Rectangle 142"/>
          <p:cNvSpPr/>
          <p:nvPr/>
        </p:nvSpPr>
        <p:spPr>
          <a:xfrm>
            <a:off x="3629653" y="5616156"/>
            <a:ext cx="1278312" cy="551457"/>
          </a:xfrm>
          <a:prstGeom prst="round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7071520"/>
              <a:satOff val="-13642"/>
              <a:lumOff val="-36666"/>
              <a:alphaOff val="0"/>
            </a:schemeClr>
          </a:fillRef>
          <a:effectRef idx="0">
            <a:schemeClr val="accent2">
              <a:hueOff val="7071520"/>
              <a:satOff val="-13642"/>
              <a:lumOff val="-36666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0737" tIns="100732" rIns="140737" bIns="100732" numCol="1" spcCol="1270" anchor="ctr" anchorCtr="0">
            <a:noAutofit/>
          </a:bodyPr>
          <a:lstStyle/>
          <a:p>
            <a:pPr algn="ctr" defTabSz="933427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dirty="0">
                <a:solidFill>
                  <a:prstClr val="white"/>
                </a:solidFill>
              </a:rPr>
              <a:t>Different  Screening Approaches</a:t>
            </a:r>
          </a:p>
        </p:txBody>
      </p:sp>
      <p:cxnSp>
        <p:nvCxnSpPr>
          <p:cNvPr id="145" name="Straight Arrow Connector 144"/>
          <p:cNvCxnSpPr>
            <a:stCxn id="143" idx="0"/>
          </p:cNvCxnSpPr>
          <p:nvPr/>
        </p:nvCxnSpPr>
        <p:spPr>
          <a:xfrm flipV="1">
            <a:off x="4268810" y="3792536"/>
            <a:ext cx="623861" cy="182361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Straight Arrow Connector 145"/>
          <p:cNvCxnSpPr>
            <a:stCxn id="140" idx="3"/>
          </p:cNvCxnSpPr>
          <p:nvPr/>
        </p:nvCxnSpPr>
        <p:spPr>
          <a:xfrm>
            <a:off x="7309540" y="4736922"/>
            <a:ext cx="425249" cy="20094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>
            <a:stCxn id="173" idx="1"/>
          </p:cNvCxnSpPr>
          <p:nvPr/>
        </p:nvCxnSpPr>
        <p:spPr>
          <a:xfrm flipH="1">
            <a:off x="6235787" y="3057741"/>
            <a:ext cx="736912" cy="50957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>
            <a:cxnSpLocks/>
            <a:stCxn id="136" idx="1"/>
            <a:endCxn id="152" idx="3"/>
          </p:cNvCxnSpPr>
          <p:nvPr/>
        </p:nvCxnSpPr>
        <p:spPr>
          <a:xfrm flipH="1" flipV="1">
            <a:off x="3151775" y="4057504"/>
            <a:ext cx="504879" cy="16324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/>
          <p:cNvCxnSpPr>
            <a:stCxn id="12" idx="1"/>
          </p:cNvCxnSpPr>
          <p:nvPr/>
        </p:nvCxnSpPr>
        <p:spPr>
          <a:xfrm flipH="1" flipV="1">
            <a:off x="2486345" y="1830099"/>
            <a:ext cx="195628" cy="411973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2" name="Straight Connector 321"/>
          <p:cNvCxnSpPr/>
          <p:nvPr/>
        </p:nvCxnSpPr>
        <p:spPr>
          <a:xfrm flipV="1">
            <a:off x="6505123" y="4749673"/>
            <a:ext cx="73635" cy="406121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7" name="Straight Connector 336"/>
          <p:cNvCxnSpPr/>
          <p:nvPr/>
        </p:nvCxnSpPr>
        <p:spPr>
          <a:xfrm flipH="1">
            <a:off x="2371888" y="3018743"/>
            <a:ext cx="249968" cy="141724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5" name="TextBox 174"/>
          <p:cNvSpPr txBox="1"/>
          <p:nvPr/>
        </p:nvSpPr>
        <p:spPr>
          <a:xfrm>
            <a:off x="3110590" y="4782223"/>
            <a:ext cx="801239" cy="646331"/>
          </a:xfrm>
          <a:prstGeom prst="rect">
            <a:avLst/>
          </a:prstGeom>
          <a:noFill/>
          <a:ln w="12700"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 defTabSz="342891"/>
            <a:r>
              <a:rPr lang="en-US" sz="900" b="1" dirty="0">
                <a:solidFill>
                  <a:prstClr val="black"/>
                </a:solidFill>
              </a:rPr>
              <a:t>No standard Cross-Bay measure</a:t>
            </a:r>
          </a:p>
        </p:txBody>
      </p:sp>
      <p:cxnSp>
        <p:nvCxnSpPr>
          <p:cNvPr id="177" name="Straight Arrow Connector 176"/>
          <p:cNvCxnSpPr>
            <a:stCxn id="175" idx="3"/>
          </p:cNvCxnSpPr>
          <p:nvPr/>
        </p:nvCxnSpPr>
        <p:spPr>
          <a:xfrm flipV="1">
            <a:off x="3911829" y="4891495"/>
            <a:ext cx="341031" cy="213894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Connector 131"/>
          <p:cNvCxnSpPr/>
          <p:nvPr/>
        </p:nvCxnSpPr>
        <p:spPr>
          <a:xfrm flipH="1">
            <a:off x="6734941" y="3253383"/>
            <a:ext cx="261495" cy="148355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Straight Connector 147"/>
          <p:cNvCxnSpPr>
            <a:stCxn id="175" idx="1"/>
          </p:cNvCxnSpPr>
          <p:nvPr/>
        </p:nvCxnSpPr>
        <p:spPr>
          <a:xfrm flipH="1" flipV="1">
            <a:off x="2397503" y="4725789"/>
            <a:ext cx="713087" cy="3796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Straight Connector 149"/>
          <p:cNvCxnSpPr>
            <a:stCxn id="175" idx="1"/>
          </p:cNvCxnSpPr>
          <p:nvPr/>
        </p:nvCxnSpPr>
        <p:spPr>
          <a:xfrm flipH="1">
            <a:off x="2445618" y="5105389"/>
            <a:ext cx="664972" cy="31213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TextBox 108"/>
          <p:cNvSpPr txBox="1"/>
          <p:nvPr/>
        </p:nvSpPr>
        <p:spPr>
          <a:xfrm>
            <a:off x="5857003" y="3174355"/>
            <a:ext cx="1054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891"/>
            <a:r>
              <a:rPr lang="en-US" sz="800" dirty="0">
                <a:solidFill>
                  <a:prstClr val="black"/>
                </a:solidFill>
              </a:rPr>
              <a:t>Patient may be screened by ED/Inpatient SW</a:t>
            </a:r>
          </a:p>
        </p:txBody>
      </p:sp>
      <p:cxnSp>
        <p:nvCxnSpPr>
          <p:cNvPr id="111" name="Straight Connector 110"/>
          <p:cNvCxnSpPr>
            <a:stCxn id="123" idx="1"/>
          </p:cNvCxnSpPr>
          <p:nvPr/>
        </p:nvCxnSpPr>
        <p:spPr>
          <a:xfrm flipH="1" flipV="1">
            <a:off x="6505125" y="4157897"/>
            <a:ext cx="491311" cy="32283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1" name="TextBox 130"/>
          <p:cNvSpPr txBox="1"/>
          <p:nvPr/>
        </p:nvSpPr>
        <p:spPr>
          <a:xfrm>
            <a:off x="6295357" y="5122082"/>
            <a:ext cx="8287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891"/>
            <a:r>
              <a:rPr lang="en-US" sz="800" dirty="0">
                <a:solidFill>
                  <a:prstClr val="black"/>
                </a:solidFill>
              </a:rPr>
              <a:t>Language Barrier</a:t>
            </a:r>
          </a:p>
        </p:txBody>
      </p:sp>
      <p:sp>
        <p:nvSpPr>
          <p:cNvPr id="152" name="TextBox 151"/>
          <p:cNvSpPr txBox="1"/>
          <p:nvPr/>
        </p:nvSpPr>
        <p:spPr>
          <a:xfrm>
            <a:off x="2445618" y="3872838"/>
            <a:ext cx="7061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891"/>
            <a:r>
              <a:rPr lang="en-US" sz="900" dirty="0">
                <a:solidFill>
                  <a:prstClr val="black"/>
                </a:solidFill>
              </a:rPr>
              <a:t>Safety planning</a:t>
            </a:r>
          </a:p>
        </p:txBody>
      </p:sp>
      <p:sp>
        <p:nvSpPr>
          <p:cNvPr id="157" name="TextBox 156"/>
          <p:cNvSpPr txBox="1"/>
          <p:nvPr/>
        </p:nvSpPr>
        <p:spPr>
          <a:xfrm>
            <a:off x="5273390" y="3018744"/>
            <a:ext cx="9477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891"/>
            <a:r>
              <a:rPr lang="en-US" sz="800" dirty="0">
                <a:solidFill>
                  <a:prstClr val="black"/>
                </a:solidFill>
              </a:rPr>
              <a:t>Documentation varies by SW</a:t>
            </a:r>
          </a:p>
        </p:txBody>
      </p:sp>
      <p:sp>
        <p:nvSpPr>
          <p:cNvPr id="160" name="TextBox 159"/>
          <p:cNvSpPr txBox="1"/>
          <p:nvPr/>
        </p:nvSpPr>
        <p:spPr>
          <a:xfrm>
            <a:off x="5684802" y="2588015"/>
            <a:ext cx="8882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891"/>
            <a:r>
              <a:rPr lang="en-US" sz="800" dirty="0">
                <a:solidFill>
                  <a:prstClr val="black"/>
                </a:solidFill>
              </a:rPr>
              <a:t>PHQ9 Documentation tool only</a:t>
            </a:r>
          </a:p>
        </p:txBody>
      </p:sp>
      <p:sp>
        <p:nvSpPr>
          <p:cNvPr id="163" name="TextBox 162"/>
          <p:cNvSpPr txBox="1"/>
          <p:nvPr/>
        </p:nvSpPr>
        <p:spPr>
          <a:xfrm>
            <a:off x="2901723" y="3635995"/>
            <a:ext cx="13444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891"/>
            <a:r>
              <a:rPr lang="en-US" sz="900" dirty="0">
                <a:solidFill>
                  <a:prstClr val="black"/>
                </a:solidFill>
              </a:rPr>
              <a:t>Potential compromise to confidentiality </a:t>
            </a:r>
          </a:p>
        </p:txBody>
      </p:sp>
      <p:cxnSp>
        <p:nvCxnSpPr>
          <p:cNvPr id="178" name="Straight Connector 177"/>
          <p:cNvCxnSpPr>
            <a:cxnSpLocks/>
            <a:stCxn id="136" idx="1"/>
            <a:endCxn id="163" idx="2"/>
          </p:cNvCxnSpPr>
          <p:nvPr/>
        </p:nvCxnSpPr>
        <p:spPr>
          <a:xfrm flipH="1" flipV="1">
            <a:off x="3573942" y="4005327"/>
            <a:ext cx="82712" cy="215417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0" name="TextBox 179"/>
          <p:cNvSpPr txBox="1"/>
          <p:nvPr/>
        </p:nvSpPr>
        <p:spPr>
          <a:xfrm>
            <a:off x="2086140" y="1277558"/>
            <a:ext cx="800405" cy="507831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ctr" defTabSz="342891"/>
            <a:r>
              <a:rPr lang="en-US" sz="900" dirty="0">
                <a:solidFill>
                  <a:prstClr val="black"/>
                </a:solidFill>
              </a:rPr>
              <a:t>No SW at EB Satellites</a:t>
            </a:r>
          </a:p>
        </p:txBody>
      </p:sp>
      <p:sp>
        <p:nvSpPr>
          <p:cNvPr id="187" name="TextBox 186"/>
          <p:cNvSpPr txBox="1"/>
          <p:nvPr/>
        </p:nvSpPr>
        <p:spPr>
          <a:xfrm>
            <a:off x="1474306" y="1780309"/>
            <a:ext cx="929399" cy="507831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ctr" defTabSz="342891"/>
            <a:r>
              <a:rPr lang="en-US" sz="900" dirty="0">
                <a:solidFill>
                  <a:prstClr val="black"/>
                </a:solidFill>
              </a:rPr>
              <a:t>WB has 1 SW for Madison Clinic</a:t>
            </a:r>
          </a:p>
        </p:txBody>
      </p:sp>
      <p:sp>
        <p:nvSpPr>
          <p:cNvPr id="193" name="TextBox 192"/>
          <p:cNvSpPr txBox="1"/>
          <p:nvPr/>
        </p:nvSpPr>
        <p:spPr>
          <a:xfrm>
            <a:off x="1393169" y="3101282"/>
            <a:ext cx="1119615" cy="507831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ctr" defTabSz="342891"/>
            <a:r>
              <a:rPr lang="en-US" sz="900" dirty="0">
                <a:solidFill>
                  <a:prstClr val="black"/>
                </a:solidFill>
              </a:rPr>
              <a:t>Inpatient needs may trump outpatient </a:t>
            </a:r>
          </a:p>
        </p:txBody>
      </p:sp>
      <p:cxnSp>
        <p:nvCxnSpPr>
          <p:cNvPr id="199" name="Straight Connector 198"/>
          <p:cNvCxnSpPr>
            <a:endCxn id="140" idx="1"/>
          </p:cNvCxnSpPr>
          <p:nvPr/>
        </p:nvCxnSpPr>
        <p:spPr>
          <a:xfrm flipV="1">
            <a:off x="5128921" y="4736922"/>
            <a:ext cx="1474788" cy="9904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4" name="Straight Connector 203"/>
          <p:cNvCxnSpPr>
            <a:stCxn id="12" idx="1"/>
          </p:cNvCxnSpPr>
          <p:nvPr/>
        </p:nvCxnSpPr>
        <p:spPr>
          <a:xfrm flipH="1" flipV="1">
            <a:off x="2252526" y="1985928"/>
            <a:ext cx="429447" cy="256144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1" name="TextBox 210"/>
          <p:cNvSpPr txBox="1"/>
          <p:nvPr/>
        </p:nvSpPr>
        <p:spPr>
          <a:xfrm>
            <a:off x="1725298" y="4377806"/>
            <a:ext cx="885364" cy="369332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defTabSz="342891"/>
            <a:r>
              <a:rPr lang="en-US" sz="900" dirty="0">
                <a:solidFill>
                  <a:prstClr val="black"/>
                </a:solidFill>
              </a:rPr>
              <a:t>Different SW leadership </a:t>
            </a:r>
          </a:p>
        </p:txBody>
      </p:sp>
      <p:sp>
        <p:nvSpPr>
          <p:cNvPr id="212" name="TextBox 211"/>
          <p:cNvSpPr txBox="1"/>
          <p:nvPr/>
        </p:nvSpPr>
        <p:spPr>
          <a:xfrm>
            <a:off x="1416267" y="4859904"/>
            <a:ext cx="1311999" cy="646331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defTabSz="342891"/>
            <a:r>
              <a:rPr lang="en-US" sz="900" dirty="0">
                <a:solidFill>
                  <a:prstClr val="black"/>
                </a:solidFill>
              </a:rPr>
              <a:t>East Bay uses a combination of:</a:t>
            </a:r>
          </a:p>
          <a:p>
            <a:pPr defTabSz="342891"/>
            <a:r>
              <a:rPr lang="en-US" sz="900" dirty="0">
                <a:solidFill>
                  <a:prstClr val="black"/>
                </a:solidFill>
              </a:rPr>
              <a:t>SW visit, ASQ, Columbia, PHQ-9</a:t>
            </a:r>
          </a:p>
        </p:txBody>
      </p:sp>
      <p:sp>
        <p:nvSpPr>
          <p:cNvPr id="138" name="TextBox 137"/>
          <p:cNvSpPr txBox="1"/>
          <p:nvPr/>
        </p:nvSpPr>
        <p:spPr>
          <a:xfrm>
            <a:off x="4751582" y="4256066"/>
            <a:ext cx="11054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891"/>
            <a:r>
              <a:rPr lang="en-US" sz="800" dirty="0">
                <a:solidFill>
                  <a:prstClr val="black"/>
                </a:solidFill>
              </a:rPr>
              <a:t>Location of Visit </a:t>
            </a:r>
            <a:r>
              <a:rPr lang="mr-IN" sz="800" dirty="0">
                <a:solidFill>
                  <a:prstClr val="black"/>
                </a:solidFill>
              </a:rPr>
              <a:t>–</a:t>
            </a:r>
            <a:r>
              <a:rPr lang="en-US" sz="800" dirty="0">
                <a:solidFill>
                  <a:prstClr val="black"/>
                </a:solidFill>
              </a:rPr>
              <a:t> Satellite vs Main Campus</a:t>
            </a:r>
          </a:p>
        </p:txBody>
      </p:sp>
      <p:sp>
        <p:nvSpPr>
          <p:cNvPr id="139" name="TextBox 138"/>
          <p:cNvSpPr txBox="1"/>
          <p:nvPr/>
        </p:nvSpPr>
        <p:spPr>
          <a:xfrm>
            <a:off x="4764255" y="5082697"/>
            <a:ext cx="789236" cy="461665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ctr" defTabSz="342891"/>
            <a:r>
              <a:rPr lang="en-US" sz="800" dirty="0">
                <a:solidFill>
                  <a:prstClr val="black"/>
                </a:solidFill>
              </a:rPr>
              <a:t>Differences in MyChart utilization</a:t>
            </a:r>
          </a:p>
        </p:txBody>
      </p:sp>
      <p:cxnSp>
        <p:nvCxnSpPr>
          <p:cNvPr id="142" name="Straight Connector 141"/>
          <p:cNvCxnSpPr>
            <a:endCxn id="138" idx="3"/>
          </p:cNvCxnSpPr>
          <p:nvPr/>
        </p:nvCxnSpPr>
        <p:spPr>
          <a:xfrm flipH="1" flipV="1">
            <a:off x="5857005" y="4486899"/>
            <a:ext cx="767940" cy="255198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4" name="TextBox 143"/>
          <p:cNvSpPr txBox="1"/>
          <p:nvPr/>
        </p:nvSpPr>
        <p:spPr>
          <a:xfrm>
            <a:off x="5792184" y="4054890"/>
            <a:ext cx="70545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891"/>
            <a:r>
              <a:rPr lang="en-US" sz="800" dirty="0">
                <a:solidFill>
                  <a:prstClr val="black"/>
                </a:solidFill>
              </a:rPr>
              <a:t>COVID19</a:t>
            </a:r>
          </a:p>
        </p:txBody>
      </p:sp>
      <p:cxnSp>
        <p:nvCxnSpPr>
          <p:cNvPr id="416" name="Straight Connector 415"/>
          <p:cNvCxnSpPr>
            <a:stCxn id="140" idx="1"/>
          </p:cNvCxnSpPr>
          <p:nvPr/>
        </p:nvCxnSpPr>
        <p:spPr>
          <a:xfrm flipH="1">
            <a:off x="5474089" y="4736922"/>
            <a:ext cx="1129620" cy="39968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" name="TextBox 112"/>
          <p:cNvSpPr txBox="1"/>
          <p:nvPr/>
        </p:nvSpPr>
        <p:spPr>
          <a:xfrm>
            <a:off x="2640491" y="3199098"/>
            <a:ext cx="1085292" cy="369332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ctr" defTabSz="342891"/>
            <a:r>
              <a:rPr lang="en-US" sz="900" dirty="0">
                <a:solidFill>
                  <a:prstClr val="black"/>
                </a:solidFill>
              </a:rPr>
              <a:t>SW get pulled to other depts</a:t>
            </a:r>
          </a:p>
        </p:txBody>
      </p:sp>
      <p:cxnSp>
        <p:nvCxnSpPr>
          <p:cNvPr id="114" name="Straight Connector 113"/>
          <p:cNvCxnSpPr>
            <a:cxnSpLocks/>
            <a:stCxn id="37" idx="2"/>
            <a:endCxn id="113" idx="0"/>
          </p:cNvCxnSpPr>
          <p:nvPr/>
        </p:nvCxnSpPr>
        <p:spPr>
          <a:xfrm>
            <a:off x="3162055" y="2973268"/>
            <a:ext cx="21082" cy="22583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/>
          <p:cNvCxnSpPr>
            <a:cxnSpLocks/>
            <a:stCxn id="37" idx="1"/>
          </p:cNvCxnSpPr>
          <p:nvPr/>
        </p:nvCxnSpPr>
        <p:spPr>
          <a:xfrm flipH="1">
            <a:off x="2304823" y="2857852"/>
            <a:ext cx="329266" cy="32632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5" name="TextBox 124"/>
          <p:cNvSpPr txBox="1"/>
          <p:nvPr/>
        </p:nvSpPr>
        <p:spPr>
          <a:xfrm>
            <a:off x="1587151" y="2612110"/>
            <a:ext cx="826355" cy="507831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ctr" defTabSz="342891"/>
            <a:r>
              <a:rPr lang="en-US" sz="900" dirty="0">
                <a:solidFill>
                  <a:prstClr val="black"/>
                </a:solidFill>
              </a:rPr>
              <a:t>CCS vs Public Ins vs Private</a:t>
            </a:r>
          </a:p>
        </p:txBody>
      </p:sp>
      <p:cxnSp>
        <p:nvCxnSpPr>
          <p:cNvPr id="110" name="Straight Connector 109"/>
          <p:cNvCxnSpPr>
            <a:stCxn id="175" idx="1"/>
          </p:cNvCxnSpPr>
          <p:nvPr/>
        </p:nvCxnSpPr>
        <p:spPr>
          <a:xfrm flipH="1">
            <a:off x="2323911" y="5105389"/>
            <a:ext cx="786679" cy="599158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TextBox 111"/>
          <p:cNvSpPr txBox="1"/>
          <p:nvPr/>
        </p:nvSpPr>
        <p:spPr>
          <a:xfrm>
            <a:off x="1753340" y="5696674"/>
            <a:ext cx="800545" cy="369332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defTabSz="342891"/>
            <a:r>
              <a:rPr lang="en-US" sz="900" dirty="0">
                <a:solidFill>
                  <a:prstClr val="black"/>
                </a:solidFill>
              </a:rPr>
              <a:t>WB uses PHQ-9</a:t>
            </a:r>
          </a:p>
        </p:txBody>
      </p:sp>
      <p:sp>
        <p:nvSpPr>
          <p:cNvPr id="118" name="TextBox 117"/>
          <p:cNvSpPr txBox="1"/>
          <p:nvPr/>
        </p:nvSpPr>
        <p:spPr>
          <a:xfrm>
            <a:off x="5463462" y="1637639"/>
            <a:ext cx="9477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891"/>
            <a:r>
              <a:rPr lang="en-US" sz="800" dirty="0">
                <a:solidFill>
                  <a:prstClr val="black"/>
                </a:solidFill>
              </a:rPr>
              <a:t>Providers do not have the time to devote to screening</a:t>
            </a:r>
          </a:p>
        </p:txBody>
      </p:sp>
      <p:cxnSp>
        <p:nvCxnSpPr>
          <p:cNvPr id="119" name="Straight Connector 118"/>
          <p:cNvCxnSpPr>
            <a:stCxn id="171" idx="1"/>
          </p:cNvCxnSpPr>
          <p:nvPr/>
        </p:nvCxnSpPr>
        <p:spPr>
          <a:xfrm flipH="1" flipV="1">
            <a:off x="6235787" y="1971661"/>
            <a:ext cx="335866" cy="277728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1" name="TextBox 120"/>
          <p:cNvSpPr txBox="1"/>
          <p:nvPr/>
        </p:nvSpPr>
        <p:spPr>
          <a:xfrm>
            <a:off x="5458255" y="5470790"/>
            <a:ext cx="6018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891"/>
            <a:r>
              <a:rPr lang="en-US" sz="800" dirty="0">
                <a:solidFill>
                  <a:prstClr val="black"/>
                </a:solidFill>
              </a:rPr>
              <a:t>Literacy barriers</a:t>
            </a:r>
          </a:p>
        </p:txBody>
      </p:sp>
      <p:cxnSp>
        <p:nvCxnSpPr>
          <p:cNvPr id="122" name="Straight Connector 121"/>
          <p:cNvCxnSpPr>
            <a:stCxn id="140" idx="1"/>
            <a:endCxn id="121" idx="0"/>
          </p:cNvCxnSpPr>
          <p:nvPr/>
        </p:nvCxnSpPr>
        <p:spPr>
          <a:xfrm flipH="1">
            <a:off x="5759171" y="4736922"/>
            <a:ext cx="844538" cy="733868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Straight Connector 150"/>
          <p:cNvCxnSpPr>
            <a:stCxn id="173" idx="1"/>
          </p:cNvCxnSpPr>
          <p:nvPr/>
        </p:nvCxnSpPr>
        <p:spPr>
          <a:xfrm flipH="1" flipV="1">
            <a:off x="6462259" y="2885925"/>
            <a:ext cx="510440" cy="171816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9" name="TextBox 158"/>
          <p:cNvSpPr txBox="1"/>
          <p:nvPr/>
        </p:nvSpPr>
        <p:spPr>
          <a:xfrm>
            <a:off x="6626672" y="2423124"/>
            <a:ext cx="10046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891"/>
            <a:r>
              <a:rPr lang="en-US" sz="800" dirty="0">
                <a:solidFill>
                  <a:prstClr val="black"/>
                </a:solidFill>
              </a:rPr>
              <a:t>APEX build requires time/$</a:t>
            </a:r>
          </a:p>
        </p:txBody>
      </p:sp>
      <p:cxnSp>
        <p:nvCxnSpPr>
          <p:cNvPr id="164" name="Straight Connector 163"/>
          <p:cNvCxnSpPr>
            <a:stCxn id="173" idx="0"/>
          </p:cNvCxnSpPr>
          <p:nvPr/>
        </p:nvCxnSpPr>
        <p:spPr>
          <a:xfrm flipH="1" flipV="1">
            <a:off x="7338041" y="2754999"/>
            <a:ext cx="219000" cy="71909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7" name="TextBox 166"/>
          <p:cNvSpPr txBox="1"/>
          <p:nvPr/>
        </p:nvSpPr>
        <p:spPr>
          <a:xfrm>
            <a:off x="6106719" y="1084263"/>
            <a:ext cx="1009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891"/>
            <a:r>
              <a:rPr lang="en-US" sz="800" dirty="0">
                <a:solidFill>
                  <a:prstClr val="black"/>
                </a:solidFill>
              </a:rPr>
              <a:t>SW ”own” the resources for follow up of positive screens</a:t>
            </a:r>
          </a:p>
        </p:txBody>
      </p:sp>
      <p:cxnSp>
        <p:nvCxnSpPr>
          <p:cNvPr id="168" name="Straight Connector 167"/>
          <p:cNvCxnSpPr/>
          <p:nvPr/>
        </p:nvCxnSpPr>
        <p:spPr>
          <a:xfrm flipH="1" flipV="1">
            <a:off x="6731162" y="1694232"/>
            <a:ext cx="442375" cy="380752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2" name="Straight Connector 181"/>
          <p:cNvCxnSpPr>
            <a:stCxn id="175" idx="1"/>
          </p:cNvCxnSpPr>
          <p:nvPr/>
        </p:nvCxnSpPr>
        <p:spPr>
          <a:xfrm flipH="1" flipV="1">
            <a:off x="2899063" y="4636067"/>
            <a:ext cx="211527" cy="469322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3" name="TextBox 182"/>
          <p:cNvSpPr txBox="1"/>
          <p:nvPr/>
        </p:nvSpPr>
        <p:spPr>
          <a:xfrm>
            <a:off x="2513823" y="4260477"/>
            <a:ext cx="1181823" cy="369332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defTabSz="342891"/>
            <a:r>
              <a:rPr lang="en-US" sz="900" dirty="0">
                <a:solidFill>
                  <a:prstClr val="black"/>
                </a:solidFill>
              </a:rPr>
              <a:t>Suicide Screen vs Depression Screen</a:t>
            </a:r>
          </a:p>
        </p:txBody>
      </p:sp>
      <p:sp>
        <p:nvSpPr>
          <p:cNvPr id="191" name="TextBox 190"/>
          <p:cNvSpPr txBox="1"/>
          <p:nvPr/>
        </p:nvSpPr>
        <p:spPr>
          <a:xfrm>
            <a:off x="4501086" y="4687862"/>
            <a:ext cx="757492" cy="338554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ctr" defTabSz="342891"/>
            <a:r>
              <a:rPr lang="en-US" sz="800" dirty="0">
                <a:solidFill>
                  <a:prstClr val="black"/>
                </a:solidFill>
              </a:rPr>
              <a:t>Insurance type</a:t>
            </a:r>
          </a:p>
        </p:txBody>
      </p:sp>
      <p:sp>
        <p:nvSpPr>
          <p:cNvPr id="221" name="TextBox 220"/>
          <p:cNvSpPr txBox="1"/>
          <p:nvPr/>
        </p:nvSpPr>
        <p:spPr>
          <a:xfrm>
            <a:off x="5127215" y="3671865"/>
            <a:ext cx="10092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891"/>
            <a:r>
              <a:rPr lang="en-US" sz="800" dirty="0">
                <a:solidFill>
                  <a:prstClr val="black"/>
                </a:solidFill>
              </a:rPr>
              <a:t>Location of Visit </a:t>
            </a:r>
            <a:r>
              <a:rPr lang="mr-IN" sz="800" dirty="0">
                <a:solidFill>
                  <a:prstClr val="black"/>
                </a:solidFill>
              </a:rPr>
              <a:t>–</a:t>
            </a:r>
            <a:r>
              <a:rPr lang="en-US" sz="800" dirty="0">
                <a:solidFill>
                  <a:prstClr val="black"/>
                </a:solidFill>
              </a:rPr>
              <a:t> Satellite vs Main Campus</a:t>
            </a:r>
          </a:p>
        </p:txBody>
      </p:sp>
      <p:cxnSp>
        <p:nvCxnSpPr>
          <p:cNvPr id="222" name="Straight Connector 221"/>
          <p:cNvCxnSpPr/>
          <p:nvPr/>
        </p:nvCxnSpPr>
        <p:spPr>
          <a:xfrm flipH="1" flipV="1">
            <a:off x="6140509" y="3888362"/>
            <a:ext cx="878136" cy="269535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5" name="Title 3"/>
          <p:cNvSpPr>
            <a:spLocks noGrp="1"/>
          </p:cNvSpPr>
          <p:nvPr>
            <p:ph type="title"/>
          </p:nvPr>
        </p:nvSpPr>
        <p:spPr>
          <a:xfrm>
            <a:off x="1725298" y="45551"/>
            <a:ext cx="8173580" cy="431571"/>
          </a:xfrm>
        </p:spPr>
        <p:txBody>
          <a:bodyPr/>
          <a:lstStyle/>
          <a:p>
            <a:r>
              <a:rPr lang="en-US" sz="3200" dirty="0"/>
              <a:t>Fishbone Diagram: Why does this Problem Exist?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cxnSp>
        <p:nvCxnSpPr>
          <p:cNvPr id="228" name="Straight Connector 227"/>
          <p:cNvCxnSpPr>
            <a:stCxn id="175" idx="1"/>
            <a:endCxn id="229" idx="0"/>
          </p:cNvCxnSpPr>
          <p:nvPr/>
        </p:nvCxnSpPr>
        <p:spPr>
          <a:xfrm flipH="1">
            <a:off x="2900843" y="5105389"/>
            <a:ext cx="209747" cy="503898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9" name="TextBox 228"/>
          <p:cNvSpPr txBox="1"/>
          <p:nvPr/>
        </p:nvSpPr>
        <p:spPr>
          <a:xfrm>
            <a:off x="2323911" y="5609287"/>
            <a:ext cx="1153863" cy="507831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defTabSz="342891"/>
            <a:r>
              <a:rPr lang="en-US" sz="900" dirty="0">
                <a:solidFill>
                  <a:prstClr val="black"/>
                </a:solidFill>
              </a:rPr>
              <a:t>No clear definition of “depression screen”</a:t>
            </a:r>
          </a:p>
        </p:txBody>
      </p:sp>
      <p:sp>
        <p:nvSpPr>
          <p:cNvPr id="290" name="TextBox 289"/>
          <p:cNvSpPr txBox="1"/>
          <p:nvPr/>
        </p:nvSpPr>
        <p:spPr>
          <a:xfrm>
            <a:off x="3992654" y="1785388"/>
            <a:ext cx="802308" cy="230832"/>
          </a:xfrm>
          <a:prstGeom prst="rect">
            <a:avLst/>
          </a:prstGeom>
          <a:noFill/>
          <a:ln w="12700"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 defTabSz="342891"/>
            <a:r>
              <a:rPr lang="en-US" sz="900" b="1" dirty="0">
                <a:solidFill>
                  <a:prstClr val="black"/>
                </a:solidFill>
              </a:rPr>
              <a:t>Time</a:t>
            </a:r>
          </a:p>
        </p:txBody>
      </p:sp>
      <p:cxnSp>
        <p:nvCxnSpPr>
          <p:cNvPr id="291" name="Straight Connector 290"/>
          <p:cNvCxnSpPr/>
          <p:nvPr/>
        </p:nvCxnSpPr>
        <p:spPr>
          <a:xfrm>
            <a:off x="4792178" y="2016221"/>
            <a:ext cx="146727" cy="197025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2" name="TextBox 291"/>
          <p:cNvSpPr txBox="1"/>
          <p:nvPr/>
        </p:nvSpPr>
        <p:spPr>
          <a:xfrm>
            <a:off x="4376695" y="984667"/>
            <a:ext cx="8075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891"/>
            <a:r>
              <a:rPr lang="en-US" sz="800" dirty="0">
                <a:solidFill>
                  <a:prstClr val="black"/>
                </a:solidFill>
              </a:rPr>
              <a:t>Ongoing f/u needed for high risk patients</a:t>
            </a:r>
          </a:p>
        </p:txBody>
      </p:sp>
      <p:sp>
        <p:nvSpPr>
          <p:cNvPr id="293" name="TextBox 292"/>
          <p:cNvSpPr txBox="1"/>
          <p:nvPr/>
        </p:nvSpPr>
        <p:spPr>
          <a:xfrm>
            <a:off x="4549889" y="2207331"/>
            <a:ext cx="757492" cy="584775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ctr" defTabSz="342891"/>
            <a:r>
              <a:rPr lang="en-US" sz="800" dirty="0">
                <a:solidFill>
                  <a:prstClr val="black"/>
                </a:solidFill>
              </a:rPr>
              <a:t>Legal Concerns if screen not addressed </a:t>
            </a:r>
          </a:p>
        </p:txBody>
      </p:sp>
      <p:cxnSp>
        <p:nvCxnSpPr>
          <p:cNvPr id="294" name="Straight Connector 293"/>
          <p:cNvCxnSpPr>
            <a:stCxn id="290" idx="0"/>
          </p:cNvCxnSpPr>
          <p:nvPr/>
        </p:nvCxnSpPr>
        <p:spPr>
          <a:xfrm flipV="1">
            <a:off x="4393808" y="1528156"/>
            <a:ext cx="272384" cy="257232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5" name="Straight Connector 294"/>
          <p:cNvCxnSpPr>
            <a:stCxn id="290" idx="2"/>
            <a:endCxn id="296" idx="0"/>
          </p:cNvCxnSpPr>
          <p:nvPr/>
        </p:nvCxnSpPr>
        <p:spPr>
          <a:xfrm flipH="1">
            <a:off x="4289047" y="2016220"/>
            <a:ext cx="104761" cy="219573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6" name="TextBox 295"/>
          <p:cNvSpPr txBox="1"/>
          <p:nvPr/>
        </p:nvSpPr>
        <p:spPr>
          <a:xfrm>
            <a:off x="3882651" y="2235793"/>
            <a:ext cx="812791" cy="584775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ctr" defTabSz="342891"/>
            <a:r>
              <a:rPr lang="en-US" sz="800" dirty="0">
                <a:solidFill>
                  <a:prstClr val="black"/>
                </a:solidFill>
              </a:rPr>
              <a:t>Follow up plan for mild/mod risk is unclear</a:t>
            </a:r>
          </a:p>
        </p:txBody>
      </p:sp>
      <p:cxnSp>
        <p:nvCxnSpPr>
          <p:cNvPr id="305" name="Straight Arrow Connector 304"/>
          <p:cNvCxnSpPr>
            <a:stCxn id="290" idx="1"/>
          </p:cNvCxnSpPr>
          <p:nvPr/>
        </p:nvCxnSpPr>
        <p:spPr>
          <a:xfrm flipH="1" flipV="1">
            <a:off x="3664685" y="1775433"/>
            <a:ext cx="327969" cy="12537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lide Number Placeholder 2">
            <a:extLst>
              <a:ext uri="{FF2B5EF4-FFF2-40B4-BE49-F238E27FC236}">
                <a16:creationId xmlns:a16="http://schemas.microsoft.com/office/drawing/2014/main" id="{EC14762F-DB51-F717-799E-95A37D8CC30A}"/>
              </a:ext>
            </a:extLst>
          </p:cNvPr>
          <p:cNvSpPr txBox="1">
            <a:spLocks/>
          </p:cNvSpPr>
          <p:nvPr/>
        </p:nvSpPr>
        <p:spPr>
          <a:xfrm>
            <a:off x="362810" y="6453506"/>
            <a:ext cx="328081" cy="15523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BCC8D0D-EAEC-449D-9161-023DFF90F2E2}" type="slidenum">
              <a:rPr lang="en-US" sz="933"/>
              <a:pPr/>
              <a:t>11</a:t>
            </a:fld>
            <a:endParaRPr lang="en-US" sz="933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C4218A7-C2A1-AE46-CD1C-B6F2554BB621}"/>
              </a:ext>
            </a:extLst>
          </p:cNvPr>
          <p:cNvSpPr txBox="1">
            <a:spLocks/>
          </p:cNvSpPr>
          <p:nvPr/>
        </p:nvSpPr>
        <p:spPr>
          <a:xfrm>
            <a:off x="730870" y="6470130"/>
            <a:ext cx="5747876" cy="137980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700" b="0" i="0" kern="1200">
                <a:solidFill>
                  <a:schemeClr val="tx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33"/>
              <a:t>Improvement in Screening for Depression in Adolescents with Diabetes</a:t>
            </a:r>
            <a:endParaRPr lang="en-US" sz="933" dirty="0"/>
          </a:p>
        </p:txBody>
      </p:sp>
    </p:spTree>
    <p:extLst>
      <p:ext uri="{BB962C8B-B14F-4D97-AF65-F5344CB8AC3E}">
        <p14:creationId xmlns:p14="http://schemas.microsoft.com/office/powerpoint/2010/main" val="21365429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6CCB38B-2056-BD37-A492-ED5BFCE6C5D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40D4EF6-5990-07C1-C82F-5F7BBE337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969" y="887276"/>
            <a:ext cx="10898107" cy="611449"/>
          </a:xfrm>
        </p:spPr>
        <p:txBody>
          <a:bodyPr/>
          <a:lstStyle/>
          <a:p>
            <a:r>
              <a:rPr lang="en-US" dirty="0"/>
              <a:t>Goals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4C216D3-3ECC-6F26-2329-2E5CCBB2AE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850" y="1558078"/>
            <a:ext cx="10850220" cy="3909393"/>
          </a:xfrm>
        </p:spPr>
        <p:txBody>
          <a:bodyPr/>
          <a:lstStyle/>
          <a:p>
            <a:r>
              <a:rPr lang="en-US" dirty="0"/>
              <a:t>Project aim:</a:t>
            </a:r>
          </a:p>
          <a:p>
            <a:pPr lvl="1"/>
            <a:r>
              <a:rPr lang="en-US" dirty="0"/>
              <a:t>To achieve ≥ 50% depression screening for adolescents at all diabetes encounters for at least 9 of 12 months in fiscal year 2022</a:t>
            </a:r>
          </a:p>
          <a:p>
            <a:r>
              <a:rPr lang="en-US" dirty="0"/>
              <a:t>Global aim:</a:t>
            </a:r>
          </a:p>
          <a:p>
            <a:pPr lvl="1"/>
            <a:r>
              <a:rPr lang="en-US" dirty="0"/>
              <a:t>To adequately address the needs of patients with positive depression screens which will improve patient engagement with diabetes care, quality of life and reduce diabetes-related complications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A33D5EA-7A2B-AF57-BABA-6B4449051AF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730870" y="6470130"/>
            <a:ext cx="5747876" cy="137980"/>
          </a:xfrm>
        </p:spPr>
        <p:txBody>
          <a:bodyPr/>
          <a:lstStyle/>
          <a:p>
            <a:r>
              <a:rPr lang="en-US" dirty="0"/>
              <a:t>Improvement in Screening for Depression in Adolescents with Diabetes</a:t>
            </a:r>
          </a:p>
        </p:txBody>
      </p:sp>
    </p:spTree>
    <p:extLst>
      <p:ext uri="{BB962C8B-B14F-4D97-AF65-F5344CB8AC3E}">
        <p14:creationId xmlns:p14="http://schemas.microsoft.com/office/powerpoint/2010/main" val="1270290907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2D6A716-06EC-1E9F-9AC0-0DFCE580E7A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10468E5-3B0D-ABDA-A9B5-BE0A60435E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Interventions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AA42698-781C-BACA-DFB2-97CE14115D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4069" y="1225648"/>
            <a:ext cx="10779528" cy="3998987"/>
          </a:xfrm>
        </p:spPr>
        <p:txBody>
          <a:bodyPr/>
          <a:lstStyle/>
          <a:p>
            <a:r>
              <a:rPr lang="en-US" sz="3200" dirty="0"/>
              <a:t>A multidisciplinary Task Force was formed to develop guidelines and clinic workflow</a:t>
            </a:r>
          </a:p>
          <a:p>
            <a:pPr lvl="1"/>
            <a:r>
              <a:rPr lang="en-US" sz="2133" dirty="0"/>
              <a:t>Providers</a:t>
            </a:r>
          </a:p>
          <a:p>
            <a:pPr lvl="1"/>
            <a:r>
              <a:rPr lang="en-US" sz="2133" dirty="0"/>
              <a:t>Social workers</a:t>
            </a:r>
          </a:p>
          <a:p>
            <a:pPr lvl="1"/>
            <a:r>
              <a:rPr lang="en-US" sz="2133" dirty="0"/>
              <a:t>Transition coordinators</a:t>
            </a:r>
          </a:p>
          <a:p>
            <a:pPr lvl="1"/>
            <a:r>
              <a:rPr lang="en-US" sz="2133" dirty="0"/>
              <a:t>Office assistants</a:t>
            </a:r>
          </a:p>
          <a:p>
            <a:pPr lvl="1"/>
            <a:r>
              <a:rPr lang="en-US" sz="2133" dirty="0"/>
              <a:t>Diabetes educators</a:t>
            </a:r>
          </a:p>
          <a:p>
            <a:pPr lvl="1"/>
            <a:r>
              <a:rPr lang="en-US" sz="2133" dirty="0"/>
              <a:t>Practice administrators</a:t>
            </a:r>
          </a:p>
          <a:p>
            <a:r>
              <a:rPr lang="en-US" sz="3200" dirty="0"/>
              <a:t>Key driver diagram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CF3474D-AE59-A7CC-9AB6-DAD6A7D9DF7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730870" y="6470130"/>
            <a:ext cx="5747876" cy="137980"/>
          </a:xfrm>
        </p:spPr>
        <p:txBody>
          <a:bodyPr/>
          <a:lstStyle/>
          <a:p>
            <a:r>
              <a:rPr lang="en-US" dirty="0"/>
              <a:t>Improvement in Screening for Depression in Adolescents with Diabetes</a:t>
            </a:r>
          </a:p>
        </p:txBody>
      </p:sp>
    </p:spTree>
    <p:extLst>
      <p:ext uri="{BB962C8B-B14F-4D97-AF65-F5344CB8AC3E}">
        <p14:creationId xmlns:p14="http://schemas.microsoft.com/office/powerpoint/2010/main" val="3135145784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6DD419-3352-B441-BEB8-7D85E546F6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267" dirty="0"/>
              <a:t>Key Drive Diagram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4D7951-1522-6185-EB16-A6173D0145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8BA6F-457D-4A08-AB5D-7430DCA38563}" type="datetime1">
              <a:rPr lang="en-US" smtClean="0"/>
              <a:t>10/25/2022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F735BF-3B54-B6DC-E18B-618F7C7DE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28523-CCF1-4F5A-813B-1608D8F1D481}" type="slidenum">
              <a:rPr lang="en-US" smtClean="0"/>
              <a:t>16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170008-394C-F2B1-CC9F-29D4E4C49F4F}"/>
              </a:ext>
            </a:extLst>
          </p:cNvPr>
          <p:cNvSpPr txBox="1"/>
          <p:nvPr/>
        </p:nvSpPr>
        <p:spPr>
          <a:xfrm>
            <a:off x="5138069" y="831266"/>
            <a:ext cx="1915863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67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Primary Drivers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73C4F5B-0E72-3321-351F-9DAC9C27E2A7}"/>
              </a:ext>
            </a:extLst>
          </p:cNvPr>
          <p:cNvSpPr/>
          <p:nvPr/>
        </p:nvSpPr>
        <p:spPr>
          <a:xfrm>
            <a:off x="4876800" y="1836965"/>
            <a:ext cx="2438400" cy="487680"/>
          </a:xfrm>
          <a:prstGeom prst="rect">
            <a:avLst/>
          </a:prstGeom>
          <a:noFill/>
          <a:ln>
            <a:solidFill>
              <a:schemeClr val="accent5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333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Consistent screening method and referral criteria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DB99421-1F61-9915-F501-5EFA3C175092}"/>
              </a:ext>
            </a:extLst>
          </p:cNvPr>
          <p:cNvSpPr/>
          <p:nvPr/>
        </p:nvSpPr>
        <p:spPr>
          <a:xfrm>
            <a:off x="4876800" y="3455123"/>
            <a:ext cx="2438400" cy="487680"/>
          </a:xfrm>
          <a:prstGeom prst="rect">
            <a:avLst/>
          </a:prstGeom>
          <a:noFill/>
          <a:ln>
            <a:solidFill>
              <a:schemeClr val="accent5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333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Integration of screening into clinic workflow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FB1B452-E833-DD24-29DF-DC2E4647C40C}"/>
              </a:ext>
            </a:extLst>
          </p:cNvPr>
          <p:cNvSpPr/>
          <p:nvPr/>
        </p:nvSpPr>
        <p:spPr>
          <a:xfrm>
            <a:off x="4876800" y="5191484"/>
            <a:ext cx="2438400" cy="487680"/>
          </a:xfrm>
          <a:prstGeom prst="rect">
            <a:avLst/>
          </a:prstGeom>
          <a:noFill/>
          <a:ln>
            <a:solidFill>
              <a:schemeClr val="accent5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333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Adequate social work referral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F164A00-B556-F31B-5C72-8EC19278D2EE}"/>
              </a:ext>
            </a:extLst>
          </p:cNvPr>
          <p:cNvCxnSpPr>
            <a:cxnSpLocks/>
            <a:stCxn id="8" idx="1"/>
            <a:endCxn id="28" idx="3"/>
          </p:cNvCxnSpPr>
          <p:nvPr/>
        </p:nvCxnSpPr>
        <p:spPr>
          <a:xfrm flipH="1">
            <a:off x="4273492" y="2080805"/>
            <a:ext cx="603308" cy="1259259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AF62CB8-8417-DE9B-FF1D-18AA7CD07BDD}"/>
              </a:ext>
            </a:extLst>
          </p:cNvPr>
          <p:cNvCxnSpPr>
            <a:cxnSpLocks/>
            <a:stCxn id="9" idx="1"/>
            <a:endCxn id="28" idx="3"/>
          </p:cNvCxnSpPr>
          <p:nvPr/>
        </p:nvCxnSpPr>
        <p:spPr>
          <a:xfrm flipH="1" flipV="1">
            <a:off x="4273492" y="3340064"/>
            <a:ext cx="603308" cy="358899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638D52F1-41F4-1E41-8BDA-F00684936AE5}"/>
              </a:ext>
            </a:extLst>
          </p:cNvPr>
          <p:cNvSpPr/>
          <p:nvPr/>
        </p:nvSpPr>
        <p:spPr>
          <a:xfrm>
            <a:off x="7779184" y="1398350"/>
            <a:ext cx="2560320" cy="658569"/>
          </a:xfrm>
          <a:prstGeom prst="rect">
            <a:avLst/>
          </a:prstGeom>
          <a:noFill/>
          <a:ln>
            <a:solidFill>
              <a:schemeClr val="accent5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333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Use a validated screening tool and algorithm for referral: </a:t>
            </a:r>
          </a:p>
          <a:p>
            <a:pPr marL="228594" indent="-228594">
              <a:buFont typeface="Arial" panose="020B0604020202020204" pitchFamily="34" charset="0"/>
              <a:buChar char="•"/>
            </a:pPr>
            <a:r>
              <a:rPr lang="en-US" sz="1333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PHQ-9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4627FD8-2485-2C52-D9CE-7E6A7D876C53}"/>
              </a:ext>
            </a:extLst>
          </p:cNvPr>
          <p:cNvSpPr/>
          <p:nvPr/>
        </p:nvSpPr>
        <p:spPr>
          <a:xfrm>
            <a:off x="7779184" y="2242275"/>
            <a:ext cx="2560320" cy="694904"/>
          </a:xfrm>
          <a:prstGeom prst="rect">
            <a:avLst/>
          </a:prstGeom>
          <a:noFill/>
          <a:ln>
            <a:solidFill>
              <a:schemeClr val="accent5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333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Use of electronic medical record for:</a:t>
            </a:r>
          </a:p>
          <a:p>
            <a:pPr marL="228594" indent="-228594">
              <a:buFont typeface="Arial" panose="020B0604020202020204" pitchFamily="34" charset="0"/>
              <a:buChar char="•"/>
            </a:pPr>
            <a:r>
              <a:rPr lang="en-US" sz="1333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Consistent documentation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CD20D0C-6CBD-0D72-EE9F-76E17BB6CC83}"/>
              </a:ext>
            </a:extLst>
          </p:cNvPr>
          <p:cNvSpPr/>
          <p:nvPr/>
        </p:nvSpPr>
        <p:spPr>
          <a:xfrm>
            <a:off x="7770527" y="3318725"/>
            <a:ext cx="2560320" cy="693825"/>
          </a:xfrm>
          <a:prstGeom prst="rect">
            <a:avLst/>
          </a:prstGeom>
          <a:noFill/>
          <a:ln>
            <a:solidFill>
              <a:schemeClr val="accent5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333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Involvement of clinic staff, patients and providers in process design and spread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13C46A2-0160-E19E-8AF5-052AA62C58F2}"/>
              </a:ext>
            </a:extLst>
          </p:cNvPr>
          <p:cNvSpPr/>
          <p:nvPr/>
        </p:nvSpPr>
        <p:spPr>
          <a:xfrm>
            <a:off x="7779184" y="4204366"/>
            <a:ext cx="2560320" cy="668596"/>
          </a:xfrm>
          <a:prstGeom prst="rect">
            <a:avLst/>
          </a:prstGeom>
          <a:noFill/>
          <a:ln>
            <a:solidFill>
              <a:schemeClr val="accent5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333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Integration into visit planning and other patient reported intake form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275380D-A41C-6F8A-4B6F-7234A9EFE7FC}"/>
              </a:ext>
            </a:extLst>
          </p:cNvPr>
          <p:cNvSpPr/>
          <p:nvPr/>
        </p:nvSpPr>
        <p:spPr>
          <a:xfrm>
            <a:off x="7779184" y="5191483"/>
            <a:ext cx="2560320" cy="731519"/>
          </a:xfrm>
          <a:prstGeom prst="rect">
            <a:avLst/>
          </a:prstGeom>
          <a:noFill/>
          <a:ln>
            <a:solidFill>
              <a:schemeClr val="accent5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333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Increase in referrals from screening used as justification for staffing of additional SW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CA4DFB9-E5BC-0BBB-8B3F-5618A4478AF7}"/>
              </a:ext>
            </a:extLst>
          </p:cNvPr>
          <p:cNvSpPr txBox="1"/>
          <p:nvPr/>
        </p:nvSpPr>
        <p:spPr>
          <a:xfrm>
            <a:off x="7932120" y="831265"/>
            <a:ext cx="2254448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67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Interventions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3C755192-EF20-2EDB-D4DA-823D66A5B28C}"/>
              </a:ext>
            </a:extLst>
          </p:cNvPr>
          <p:cNvCxnSpPr>
            <a:cxnSpLocks/>
            <a:stCxn id="13" idx="1"/>
            <a:endCxn id="8" idx="3"/>
          </p:cNvCxnSpPr>
          <p:nvPr/>
        </p:nvCxnSpPr>
        <p:spPr>
          <a:xfrm flipH="1">
            <a:off x="7315200" y="1727635"/>
            <a:ext cx="463984" cy="353171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4E6754BC-CC10-D13A-8DA0-9AF233471E55}"/>
              </a:ext>
            </a:extLst>
          </p:cNvPr>
          <p:cNvCxnSpPr>
            <a:cxnSpLocks/>
            <a:stCxn id="14" idx="1"/>
            <a:endCxn id="8" idx="3"/>
          </p:cNvCxnSpPr>
          <p:nvPr/>
        </p:nvCxnSpPr>
        <p:spPr>
          <a:xfrm flipH="1" flipV="1">
            <a:off x="7315200" y="2080806"/>
            <a:ext cx="463984" cy="508921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F049D792-FDD1-9B7E-A205-33AE98FFECC8}"/>
              </a:ext>
            </a:extLst>
          </p:cNvPr>
          <p:cNvCxnSpPr>
            <a:cxnSpLocks/>
            <a:stCxn id="15" idx="1"/>
            <a:endCxn id="9" idx="3"/>
          </p:cNvCxnSpPr>
          <p:nvPr/>
        </p:nvCxnSpPr>
        <p:spPr>
          <a:xfrm flipH="1">
            <a:off x="7315201" y="3665638"/>
            <a:ext cx="455327" cy="33325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D68ACB48-6A2A-D6FC-DB47-082DA65E1B49}"/>
              </a:ext>
            </a:extLst>
          </p:cNvPr>
          <p:cNvCxnSpPr>
            <a:cxnSpLocks/>
            <a:stCxn id="16" idx="1"/>
            <a:endCxn id="9" idx="3"/>
          </p:cNvCxnSpPr>
          <p:nvPr/>
        </p:nvCxnSpPr>
        <p:spPr>
          <a:xfrm flipH="1" flipV="1">
            <a:off x="7315200" y="3698963"/>
            <a:ext cx="463984" cy="839701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2C5018CA-E85E-84D0-F629-5678D5E7A4A3}"/>
              </a:ext>
            </a:extLst>
          </p:cNvPr>
          <p:cNvCxnSpPr>
            <a:cxnSpLocks/>
            <a:stCxn id="17" idx="1"/>
            <a:endCxn id="10" idx="3"/>
          </p:cNvCxnSpPr>
          <p:nvPr/>
        </p:nvCxnSpPr>
        <p:spPr>
          <a:xfrm flipH="1" flipV="1">
            <a:off x="7315200" y="5435325"/>
            <a:ext cx="463984" cy="121919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3FA42740-829C-5684-A931-EC2643DF4B7F}"/>
              </a:ext>
            </a:extLst>
          </p:cNvPr>
          <p:cNvCxnSpPr>
            <a:cxnSpLocks/>
            <a:stCxn id="10" idx="1"/>
            <a:endCxn id="28" idx="3"/>
          </p:cNvCxnSpPr>
          <p:nvPr/>
        </p:nvCxnSpPr>
        <p:spPr>
          <a:xfrm flipH="1" flipV="1">
            <a:off x="4273492" y="3340064"/>
            <a:ext cx="603308" cy="209526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D2BE16FB-3014-D15A-BA38-A592B7E56577}"/>
              </a:ext>
            </a:extLst>
          </p:cNvPr>
          <p:cNvCxnSpPr>
            <a:cxnSpLocks/>
            <a:stCxn id="28" idx="2"/>
            <a:endCxn id="29" idx="0"/>
          </p:cNvCxnSpPr>
          <p:nvPr/>
        </p:nvCxnSpPr>
        <p:spPr>
          <a:xfrm>
            <a:off x="3140104" y="3750305"/>
            <a:ext cx="218988" cy="1256858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9376120-6533-DB93-3A52-C12A969D375F}"/>
              </a:ext>
            </a:extLst>
          </p:cNvPr>
          <p:cNvGrpSpPr/>
          <p:nvPr/>
        </p:nvGrpSpPr>
        <p:grpSpPr>
          <a:xfrm>
            <a:off x="2006716" y="2589727"/>
            <a:ext cx="2266776" cy="1160578"/>
            <a:chOff x="71221" y="1622550"/>
            <a:chExt cx="1371600" cy="983683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374CF0A1-6514-E5F1-4970-69F99AE39A14}"/>
                </a:ext>
              </a:extLst>
            </p:cNvPr>
            <p:cNvSpPr txBox="1"/>
            <p:nvPr/>
          </p:nvSpPr>
          <p:spPr>
            <a:xfrm>
              <a:off x="220159" y="1622550"/>
              <a:ext cx="894884" cy="3217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67" dirty="0"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SMART Aim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F407A2BE-FC4B-E623-6852-0C189C5E327E}"/>
                </a:ext>
              </a:extLst>
            </p:cNvPr>
            <p:cNvSpPr txBox="1"/>
            <p:nvPr/>
          </p:nvSpPr>
          <p:spPr bwMode="auto">
            <a:xfrm>
              <a:off x="71221" y="1910809"/>
              <a:ext cx="1371600" cy="6954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6350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333" dirty="0"/>
                <a:t>Increase screening for depression and appropriate referral to social work for eligible population </a:t>
              </a:r>
              <a:endParaRPr lang="en-US" sz="1400" dirty="0"/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D4D99744-5B92-9CF4-1CE0-ED0F2614904E}"/>
              </a:ext>
            </a:extLst>
          </p:cNvPr>
          <p:cNvSpPr txBox="1"/>
          <p:nvPr/>
        </p:nvSpPr>
        <p:spPr bwMode="auto">
          <a:xfrm>
            <a:off x="2444692" y="5007163"/>
            <a:ext cx="1828800" cy="1230722"/>
          </a:xfrm>
          <a:prstGeom prst="rect">
            <a:avLst/>
          </a:prstGeom>
          <a:noFill/>
          <a:ln w="6350" algn="ctr">
            <a:solidFill>
              <a:srgbClr val="000000"/>
            </a:solidFill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333" b="1" dirty="0"/>
              <a:t>Global Aim:</a:t>
            </a:r>
          </a:p>
          <a:p>
            <a:pPr algn="ctr"/>
            <a:r>
              <a:rPr lang="en-US" sz="1333" i="1" dirty="0"/>
              <a:t>Adequately address the psychosocial needs of patients with positive depression screens at BCH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914116EB-7AB1-BC17-1B24-A9C83D857787}"/>
              </a:ext>
            </a:extLst>
          </p:cNvPr>
          <p:cNvCxnSpPr>
            <a:cxnSpLocks/>
          </p:cNvCxnSpPr>
          <p:nvPr/>
        </p:nvCxnSpPr>
        <p:spPr>
          <a:xfrm flipH="1">
            <a:off x="7353317" y="2758420"/>
            <a:ext cx="427680" cy="725957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BE3276B9-5183-B908-99F7-FFB12B9362CD}"/>
              </a:ext>
            </a:extLst>
          </p:cNvPr>
          <p:cNvSpPr txBox="1">
            <a:spLocks/>
          </p:cNvSpPr>
          <p:nvPr/>
        </p:nvSpPr>
        <p:spPr>
          <a:xfrm>
            <a:off x="730870" y="6470130"/>
            <a:ext cx="5747876" cy="137980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700" b="0" i="0" kern="1200">
                <a:solidFill>
                  <a:schemeClr val="tx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33"/>
              <a:t>Improvement in Screening for Depression in Adolescents with Diabetes</a:t>
            </a:r>
            <a:endParaRPr lang="en-US" sz="933" dirty="0"/>
          </a:p>
        </p:txBody>
      </p:sp>
    </p:spTree>
    <p:extLst>
      <p:ext uri="{BB962C8B-B14F-4D97-AF65-F5344CB8AC3E}">
        <p14:creationId xmlns:p14="http://schemas.microsoft.com/office/powerpoint/2010/main" val="37946928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11AD53-1D28-644D-ABA2-B53AF040484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362810" y="6453506"/>
            <a:ext cx="328081" cy="155233"/>
          </a:xfrm>
        </p:spPr>
        <p:txBody>
          <a:bodyPr wrap="square" anchor="b">
            <a:normAutofit/>
          </a:bodyPr>
          <a:lstStyle/>
          <a:p>
            <a:pPr>
              <a:spcAft>
                <a:spcPts val="800"/>
              </a:spcAft>
            </a:pPr>
            <a:fld id="{EAE28523-CCF1-4F5A-813B-1608D8F1D481}" type="slidenum">
              <a:rPr lang="en-US" smtClean="0"/>
              <a:pPr>
                <a:spcAft>
                  <a:spcPts val="800"/>
                </a:spcAft>
              </a:pPr>
              <a:t>17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BC1964C-395E-A8AD-37B6-88067B02CA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781" y="835552"/>
            <a:ext cx="10898107" cy="611449"/>
          </a:xfrm>
        </p:spPr>
        <p:txBody>
          <a:bodyPr wrap="square" anchor="b">
            <a:noAutofit/>
          </a:bodyPr>
          <a:lstStyle/>
          <a:p>
            <a:r>
              <a:rPr lang="en-US" sz="3733" dirty="0"/>
              <a:t>Clinics workflow </a:t>
            </a:r>
            <a:br>
              <a:rPr lang="en-US" sz="3733" dirty="0"/>
            </a:br>
            <a:endParaRPr lang="en-US" sz="3733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81FB75-8EEE-B0A0-5686-B095215AAE2C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/>
        <p:txBody>
          <a:bodyPr/>
          <a:lstStyle/>
          <a:p>
            <a:pPr>
              <a:spcAft>
                <a:spcPts val="800"/>
              </a:spcAft>
            </a:pPr>
            <a:endParaRPr lang="en-US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D57DBC8C-8230-99FE-D440-2A640F93D560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09234" y="1051036"/>
            <a:ext cx="5102453" cy="4647401"/>
          </a:xfrm>
        </p:spPr>
        <p:txBody>
          <a:bodyPr/>
          <a:lstStyle/>
          <a:p>
            <a:r>
              <a:rPr lang="en-US" sz="1867" dirty="0"/>
              <a:t>Patients aged 13-17 with T1D or T2D for in-person visits are identified for PHQ-9 screening</a:t>
            </a:r>
          </a:p>
          <a:p>
            <a:r>
              <a:rPr lang="en-US" sz="1867" dirty="0"/>
              <a:t>SW/Transition coordinator/front desk staff distribute the paper screening in English or Spanish</a:t>
            </a:r>
          </a:p>
          <a:p>
            <a:r>
              <a:rPr lang="en-US" sz="1867" dirty="0"/>
              <a:t>Patients complete the screening in the waiting/exam room</a:t>
            </a:r>
          </a:p>
          <a:p>
            <a:r>
              <a:rPr lang="en-US" sz="1867" dirty="0"/>
              <a:t>Medical assistants help input the scores into </a:t>
            </a:r>
            <a:r>
              <a:rPr lang="en-US" sz="1867" dirty="0" err="1"/>
              <a:t>ApeX</a:t>
            </a:r>
            <a:r>
              <a:rPr lang="en-US" sz="1867" dirty="0"/>
              <a:t> for providers/SW to review</a:t>
            </a:r>
          </a:p>
          <a:p>
            <a:r>
              <a:rPr lang="en-US" sz="1867" dirty="0"/>
              <a:t>Depending on the scores +/- suicidality, SW will be consulted</a:t>
            </a:r>
          </a:p>
          <a:p>
            <a:r>
              <a:rPr lang="en-US" sz="1867" dirty="0"/>
              <a:t>All patients provided with mental health resources on AVS</a:t>
            </a:r>
          </a:p>
          <a:p>
            <a:pPr marL="0" indent="0">
              <a:buNone/>
            </a:pPr>
            <a:endParaRPr lang="en-US" sz="1867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23E5654-DF77-E98C-9AEF-FAF29A0F10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8728" y="882059"/>
            <a:ext cx="3391217" cy="5381319"/>
          </a:xfrm>
          <a:prstGeom prst="rect">
            <a:avLst/>
          </a:prstGeom>
        </p:spPr>
      </p:pic>
      <p:sp>
        <p:nvSpPr>
          <p:cNvPr id="18" name="Footer Placeholder 1">
            <a:extLst>
              <a:ext uri="{FF2B5EF4-FFF2-40B4-BE49-F238E27FC236}">
                <a16:creationId xmlns:a16="http://schemas.microsoft.com/office/drawing/2014/main" id="{A5702BB8-A9E7-B629-5502-A7754ABA4E5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730870" y="6470130"/>
            <a:ext cx="5747876" cy="137980"/>
          </a:xfrm>
        </p:spPr>
        <p:txBody>
          <a:bodyPr/>
          <a:lstStyle/>
          <a:p>
            <a:r>
              <a:rPr lang="en-US" dirty="0"/>
              <a:t>Improvement in Screening for Depression in Adolescents with Diabetes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6A81EB0E-EE40-0EA8-ECD0-D2866611AE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3925" y="882059"/>
            <a:ext cx="3328076" cy="5427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845030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B58D8F-09FF-CA1F-4C93-D7046E34DF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08662F-50AF-BE99-83A4-AAE6D018A1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/>
              <a:t>1</a:t>
            </a:r>
            <a:r>
              <a:rPr lang="en-US" sz="3200" baseline="30000" dirty="0"/>
              <a:t>st</a:t>
            </a:r>
            <a:r>
              <a:rPr lang="en-US" sz="3200" dirty="0"/>
              <a:t> PDSA cycle was commenced in March 2021</a:t>
            </a:r>
          </a:p>
          <a:p>
            <a:r>
              <a:rPr lang="en-US" sz="3200" dirty="0"/>
              <a:t>Data review every 1-2 weeks after the implementing the project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F8CCF3-A4CF-FCE8-C23E-0643E496F9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49FF25-B67A-CEDC-009E-20FC8B276A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28523-CCF1-4F5A-813B-1608D8F1D481}" type="slidenum">
              <a:rPr lang="en-US" smtClean="0"/>
              <a:t>18</a:t>
            </a:fld>
            <a:endParaRPr lang="en-US" dirty="0"/>
          </a:p>
        </p:txBody>
      </p:sp>
      <p:sp>
        <p:nvSpPr>
          <p:cNvPr id="7" name="Pentagon 6">
            <a:extLst>
              <a:ext uri="{FF2B5EF4-FFF2-40B4-BE49-F238E27FC236}">
                <a16:creationId xmlns:a16="http://schemas.microsoft.com/office/drawing/2014/main" id="{F7EFE8F7-1561-62AD-1227-D676CBA44183}"/>
              </a:ext>
            </a:extLst>
          </p:cNvPr>
          <p:cNvSpPr/>
          <p:nvPr/>
        </p:nvSpPr>
        <p:spPr bwMode="auto">
          <a:xfrm>
            <a:off x="962553" y="4352145"/>
            <a:ext cx="2573339" cy="848140"/>
          </a:xfrm>
          <a:prstGeom prst="homePlate">
            <a:avLst/>
          </a:prstGeom>
          <a:gradFill>
            <a:gsLst>
              <a:gs pos="0">
                <a:srgbClr val="178CCB">
                  <a:lumMod val="5000"/>
                  <a:lumOff val="95000"/>
                </a:srgbClr>
              </a:gs>
              <a:gs pos="74000">
                <a:srgbClr val="178CCB">
                  <a:lumMod val="45000"/>
                  <a:lumOff val="55000"/>
                </a:srgbClr>
              </a:gs>
              <a:gs pos="83000">
                <a:srgbClr val="178CCB">
                  <a:lumMod val="45000"/>
                  <a:lumOff val="55000"/>
                </a:srgbClr>
              </a:gs>
              <a:gs pos="100000">
                <a:srgbClr val="178CCB">
                  <a:lumMod val="30000"/>
                  <a:lumOff val="70000"/>
                </a:srgbClr>
              </a:gs>
            </a:gsLst>
            <a:lin ang="5400000" scaled="1"/>
          </a:gra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  <a:defRPr/>
            </a:pPr>
            <a:endParaRPr lang="en-US" sz="2133" b="1" kern="0" dirty="0" err="1">
              <a:solidFill>
                <a:srgbClr val="FFFFFF"/>
              </a:solidFill>
              <a:latin typeface="Garamond"/>
            </a:endParaRPr>
          </a:p>
        </p:txBody>
      </p:sp>
      <p:sp>
        <p:nvSpPr>
          <p:cNvPr id="8" name="Pentagon 7">
            <a:extLst>
              <a:ext uri="{FF2B5EF4-FFF2-40B4-BE49-F238E27FC236}">
                <a16:creationId xmlns:a16="http://schemas.microsoft.com/office/drawing/2014/main" id="{38D3138B-75E1-7AA6-DD39-849E6FFA7545}"/>
              </a:ext>
            </a:extLst>
          </p:cNvPr>
          <p:cNvSpPr/>
          <p:nvPr/>
        </p:nvSpPr>
        <p:spPr bwMode="auto">
          <a:xfrm>
            <a:off x="3614096" y="4352145"/>
            <a:ext cx="2573339" cy="848140"/>
          </a:xfrm>
          <a:prstGeom prst="homePlate">
            <a:avLst/>
          </a:prstGeom>
          <a:gradFill>
            <a:gsLst>
              <a:gs pos="0">
                <a:srgbClr val="178CCB">
                  <a:lumMod val="5000"/>
                  <a:lumOff val="95000"/>
                </a:srgbClr>
              </a:gs>
              <a:gs pos="74000">
                <a:srgbClr val="178CCB">
                  <a:lumMod val="45000"/>
                  <a:lumOff val="55000"/>
                </a:srgbClr>
              </a:gs>
              <a:gs pos="83000">
                <a:srgbClr val="178CCB">
                  <a:lumMod val="45000"/>
                  <a:lumOff val="55000"/>
                </a:srgbClr>
              </a:gs>
              <a:gs pos="100000">
                <a:srgbClr val="178CCB">
                  <a:lumMod val="30000"/>
                  <a:lumOff val="70000"/>
                </a:srgbClr>
              </a:gs>
            </a:gsLst>
            <a:lin ang="5400000" scaled="1"/>
          </a:gra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  <a:defRPr/>
            </a:pPr>
            <a:endParaRPr lang="en-US" sz="2133" b="1" kern="0" dirty="0" err="1">
              <a:solidFill>
                <a:srgbClr val="FFFFFF"/>
              </a:solidFill>
              <a:latin typeface="Garamond"/>
            </a:endParaRPr>
          </a:p>
        </p:txBody>
      </p:sp>
      <p:sp>
        <p:nvSpPr>
          <p:cNvPr id="9" name="Pentagon 8">
            <a:extLst>
              <a:ext uri="{FF2B5EF4-FFF2-40B4-BE49-F238E27FC236}">
                <a16:creationId xmlns:a16="http://schemas.microsoft.com/office/drawing/2014/main" id="{D81C48D8-4826-C2AB-A418-2431553EFDEC}"/>
              </a:ext>
            </a:extLst>
          </p:cNvPr>
          <p:cNvSpPr/>
          <p:nvPr/>
        </p:nvSpPr>
        <p:spPr bwMode="auto">
          <a:xfrm>
            <a:off x="6214839" y="4352145"/>
            <a:ext cx="2573339" cy="848140"/>
          </a:xfrm>
          <a:prstGeom prst="homePlate">
            <a:avLst/>
          </a:prstGeom>
          <a:gradFill>
            <a:gsLst>
              <a:gs pos="0">
                <a:srgbClr val="178CCB">
                  <a:lumMod val="5000"/>
                  <a:lumOff val="95000"/>
                </a:srgbClr>
              </a:gs>
              <a:gs pos="74000">
                <a:srgbClr val="178CCB">
                  <a:lumMod val="45000"/>
                  <a:lumOff val="55000"/>
                </a:srgbClr>
              </a:gs>
              <a:gs pos="83000">
                <a:srgbClr val="178CCB">
                  <a:lumMod val="45000"/>
                  <a:lumOff val="55000"/>
                </a:srgbClr>
              </a:gs>
              <a:gs pos="100000">
                <a:srgbClr val="178CCB">
                  <a:lumMod val="30000"/>
                  <a:lumOff val="70000"/>
                </a:srgbClr>
              </a:gs>
            </a:gsLst>
            <a:lin ang="5400000" scaled="1"/>
          </a:gra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  <a:defRPr/>
            </a:pPr>
            <a:endParaRPr lang="en-US" sz="2133" b="1" kern="0" dirty="0" err="1">
              <a:solidFill>
                <a:srgbClr val="FFFFFF"/>
              </a:solidFill>
              <a:latin typeface="Garamond"/>
            </a:endParaRPr>
          </a:p>
        </p:txBody>
      </p:sp>
      <p:sp>
        <p:nvSpPr>
          <p:cNvPr id="10" name="Pentagon 9">
            <a:extLst>
              <a:ext uri="{FF2B5EF4-FFF2-40B4-BE49-F238E27FC236}">
                <a16:creationId xmlns:a16="http://schemas.microsoft.com/office/drawing/2014/main" id="{95770C52-788F-D57B-8250-4DBD8769857B}"/>
              </a:ext>
            </a:extLst>
          </p:cNvPr>
          <p:cNvSpPr/>
          <p:nvPr/>
        </p:nvSpPr>
        <p:spPr bwMode="auto">
          <a:xfrm>
            <a:off x="8858855" y="4352145"/>
            <a:ext cx="2573339" cy="848140"/>
          </a:xfrm>
          <a:prstGeom prst="homePlate">
            <a:avLst/>
          </a:prstGeom>
          <a:gradFill>
            <a:gsLst>
              <a:gs pos="0">
                <a:srgbClr val="178CCB">
                  <a:lumMod val="5000"/>
                  <a:lumOff val="95000"/>
                </a:srgbClr>
              </a:gs>
              <a:gs pos="74000">
                <a:srgbClr val="178CCB">
                  <a:lumMod val="45000"/>
                  <a:lumOff val="55000"/>
                </a:srgbClr>
              </a:gs>
              <a:gs pos="83000">
                <a:srgbClr val="178CCB">
                  <a:lumMod val="45000"/>
                  <a:lumOff val="55000"/>
                </a:srgbClr>
              </a:gs>
              <a:gs pos="100000">
                <a:srgbClr val="178CCB">
                  <a:lumMod val="30000"/>
                  <a:lumOff val="70000"/>
                </a:srgbClr>
              </a:gs>
            </a:gsLst>
            <a:lin ang="5400000" scaled="1"/>
          </a:gra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  <a:defRPr/>
            </a:pPr>
            <a:endParaRPr lang="en-US" sz="2133" b="1" kern="0" dirty="0" err="1">
              <a:solidFill>
                <a:srgbClr val="FFFFFF"/>
              </a:solidFill>
              <a:latin typeface="Garamond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E2B10D8-0BBC-D983-61D8-4C859A278AE6}"/>
              </a:ext>
            </a:extLst>
          </p:cNvPr>
          <p:cNvSpPr txBox="1"/>
          <p:nvPr/>
        </p:nvSpPr>
        <p:spPr bwMode="auto">
          <a:xfrm>
            <a:off x="962555" y="4447984"/>
            <a:ext cx="2349167" cy="656462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 anchor="ctr">
            <a:spAutoFit/>
          </a:bodyPr>
          <a:lstStyle/>
          <a:p>
            <a:pPr algn="ctr">
              <a:defRPr/>
            </a:pPr>
            <a:r>
              <a:rPr lang="en-US" sz="2133" kern="0" dirty="0">
                <a:solidFill>
                  <a:srgbClr val="052049"/>
                </a:solidFill>
              </a:rPr>
              <a:t>Finalize Screening Process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72B844D-C72A-3F23-6BD0-7E3149B867A1}"/>
              </a:ext>
            </a:extLst>
          </p:cNvPr>
          <p:cNvSpPr txBox="1"/>
          <p:nvPr/>
        </p:nvSpPr>
        <p:spPr bwMode="auto">
          <a:xfrm>
            <a:off x="3606571" y="4447982"/>
            <a:ext cx="2349167" cy="656462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 anchor="ctr">
            <a:spAutoFit/>
          </a:bodyPr>
          <a:lstStyle/>
          <a:p>
            <a:pPr algn="ctr">
              <a:defRPr/>
            </a:pPr>
            <a:r>
              <a:rPr lang="en-US" sz="2133" kern="0" dirty="0">
                <a:solidFill>
                  <a:srgbClr val="052049"/>
                </a:solidFill>
              </a:rPr>
              <a:t>Implement </a:t>
            </a:r>
          </a:p>
          <a:p>
            <a:pPr algn="ctr">
              <a:defRPr/>
            </a:pPr>
            <a:r>
              <a:rPr lang="en-US" sz="2133" kern="0" dirty="0">
                <a:solidFill>
                  <a:srgbClr val="052049"/>
                </a:solidFill>
              </a:rPr>
              <a:t>Process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C175AAA-F8EF-0FC5-D99B-A7DCF4954A2B}"/>
              </a:ext>
            </a:extLst>
          </p:cNvPr>
          <p:cNvSpPr txBox="1"/>
          <p:nvPr/>
        </p:nvSpPr>
        <p:spPr bwMode="auto">
          <a:xfrm>
            <a:off x="6214841" y="4447982"/>
            <a:ext cx="2349167" cy="656462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 anchor="ctr">
            <a:spAutoFit/>
          </a:bodyPr>
          <a:lstStyle/>
          <a:p>
            <a:pPr algn="ctr">
              <a:defRPr/>
            </a:pPr>
            <a:r>
              <a:rPr lang="en-US" sz="2133" kern="0" dirty="0">
                <a:solidFill>
                  <a:srgbClr val="052049"/>
                </a:solidFill>
              </a:rPr>
              <a:t>Data Review</a:t>
            </a:r>
          </a:p>
          <a:p>
            <a:pPr algn="ctr">
              <a:defRPr/>
            </a:pPr>
            <a:r>
              <a:rPr lang="en-US" sz="2133" kern="0" dirty="0">
                <a:solidFill>
                  <a:srgbClr val="052049"/>
                </a:solidFill>
              </a:rPr>
              <a:t>Q 1-2 weeks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EED5559-59EF-9208-6B8E-A306864D06C3}"/>
              </a:ext>
            </a:extLst>
          </p:cNvPr>
          <p:cNvSpPr txBox="1"/>
          <p:nvPr/>
        </p:nvSpPr>
        <p:spPr bwMode="auto">
          <a:xfrm>
            <a:off x="8880278" y="4488890"/>
            <a:ext cx="2349167" cy="574644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 anchor="ctr">
            <a:spAutoFit/>
          </a:bodyPr>
          <a:lstStyle/>
          <a:p>
            <a:pPr algn="ctr">
              <a:defRPr/>
            </a:pPr>
            <a:r>
              <a:rPr lang="en-US" sz="1867" kern="0" dirty="0">
                <a:solidFill>
                  <a:srgbClr val="052049"/>
                </a:solidFill>
              </a:rPr>
              <a:t>Adjust Process</a:t>
            </a:r>
          </a:p>
          <a:p>
            <a:pPr algn="ctr">
              <a:defRPr/>
            </a:pPr>
            <a:r>
              <a:rPr lang="en-US" sz="1867" kern="0" dirty="0">
                <a:solidFill>
                  <a:srgbClr val="052049"/>
                </a:solidFill>
              </a:rPr>
              <a:t>Formalize Initiative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CC71EE3-0A7F-8004-9294-A4C14021E24E}"/>
              </a:ext>
            </a:extLst>
          </p:cNvPr>
          <p:cNvSpPr txBox="1"/>
          <p:nvPr/>
        </p:nvSpPr>
        <p:spPr bwMode="auto">
          <a:xfrm>
            <a:off x="962555" y="3913959"/>
            <a:ext cx="2349167" cy="328231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 anchor="ctr">
            <a:spAutoFit/>
          </a:bodyPr>
          <a:lstStyle/>
          <a:p>
            <a:pPr algn="ctr">
              <a:defRPr/>
            </a:pPr>
            <a:r>
              <a:rPr lang="en-US" sz="2133" kern="0" dirty="0">
                <a:solidFill>
                  <a:srgbClr val="052049"/>
                </a:solidFill>
              </a:rPr>
              <a:t>Feb 8 - 26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0B7347D-6A8B-97EA-4A19-A7912C647494}"/>
              </a:ext>
            </a:extLst>
          </p:cNvPr>
          <p:cNvSpPr txBox="1"/>
          <p:nvPr/>
        </p:nvSpPr>
        <p:spPr bwMode="auto">
          <a:xfrm>
            <a:off x="3606570" y="3913959"/>
            <a:ext cx="2349167" cy="328231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 anchor="ctr">
            <a:spAutoFit/>
          </a:bodyPr>
          <a:lstStyle/>
          <a:p>
            <a:pPr algn="ctr">
              <a:defRPr/>
            </a:pPr>
            <a:r>
              <a:rPr lang="en-US" sz="2133" kern="0" dirty="0">
                <a:solidFill>
                  <a:srgbClr val="052049"/>
                </a:solidFill>
              </a:rPr>
              <a:t>March 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97ACC9B-1681-151B-8AE3-99BE89785A7C}"/>
              </a:ext>
            </a:extLst>
          </p:cNvPr>
          <p:cNvSpPr txBox="1"/>
          <p:nvPr/>
        </p:nvSpPr>
        <p:spPr bwMode="auto">
          <a:xfrm>
            <a:off x="6214841" y="3913959"/>
            <a:ext cx="2349167" cy="328231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 anchor="ctr">
            <a:spAutoFit/>
          </a:bodyPr>
          <a:lstStyle/>
          <a:p>
            <a:pPr algn="ctr">
              <a:defRPr/>
            </a:pPr>
            <a:r>
              <a:rPr lang="en-US" sz="2133" kern="0" dirty="0">
                <a:solidFill>
                  <a:srgbClr val="052049"/>
                </a:solidFill>
              </a:rPr>
              <a:t>March - July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F91E2F6-4625-5BC1-47E2-A89833507FA4}"/>
              </a:ext>
            </a:extLst>
          </p:cNvPr>
          <p:cNvSpPr txBox="1"/>
          <p:nvPr/>
        </p:nvSpPr>
        <p:spPr bwMode="auto">
          <a:xfrm>
            <a:off x="8788179" y="3913959"/>
            <a:ext cx="2349167" cy="328231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 anchor="ctr">
            <a:spAutoFit/>
          </a:bodyPr>
          <a:lstStyle/>
          <a:p>
            <a:pPr algn="ctr">
              <a:defRPr/>
            </a:pPr>
            <a:r>
              <a:rPr lang="en-US" sz="2133" kern="0" dirty="0">
                <a:solidFill>
                  <a:srgbClr val="052049"/>
                </a:solidFill>
              </a:rPr>
              <a:t>July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5461F88-3C00-265E-795F-E32D3CF27E2C}"/>
              </a:ext>
            </a:extLst>
          </p:cNvPr>
          <p:cNvSpPr txBox="1"/>
          <p:nvPr/>
        </p:nvSpPr>
        <p:spPr bwMode="auto">
          <a:xfrm>
            <a:off x="962556" y="3488506"/>
            <a:ext cx="10266889" cy="328231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 anchor="ctr">
            <a:spAutoFit/>
          </a:bodyPr>
          <a:lstStyle/>
          <a:p>
            <a:pPr algn="ctr">
              <a:defRPr/>
            </a:pPr>
            <a:r>
              <a:rPr lang="en-US" sz="2133" kern="0" dirty="0">
                <a:solidFill>
                  <a:srgbClr val="052049"/>
                </a:solidFill>
              </a:rPr>
              <a:t>2021</a:t>
            </a:r>
          </a:p>
        </p:txBody>
      </p:sp>
      <p:sp>
        <p:nvSpPr>
          <p:cNvPr id="20" name="Footer Placeholder 1">
            <a:extLst>
              <a:ext uri="{FF2B5EF4-FFF2-40B4-BE49-F238E27FC236}">
                <a16:creationId xmlns:a16="http://schemas.microsoft.com/office/drawing/2014/main" id="{FF8EFE4B-19FD-B1E9-0F6F-9B34BE2FAC09}"/>
              </a:ext>
            </a:extLst>
          </p:cNvPr>
          <p:cNvSpPr txBox="1">
            <a:spLocks/>
          </p:cNvSpPr>
          <p:nvPr/>
        </p:nvSpPr>
        <p:spPr>
          <a:xfrm>
            <a:off x="730870" y="6470130"/>
            <a:ext cx="5747876" cy="137980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700" b="0" i="0" kern="1200">
                <a:solidFill>
                  <a:schemeClr val="tx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33"/>
              <a:t>Improvement in Screening for Depression in Adolescents with Diabetes</a:t>
            </a:r>
            <a:endParaRPr lang="en-US" sz="933" dirty="0"/>
          </a:p>
        </p:txBody>
      </p:sp>
    </p:spTree>
    <p:extLst>
      <p:ext uri="{BB962C8B-B14F-4D97-AF65-F5344CB8AC3E}">
        <p14:creationId xmlns:p14="http://schemas.microsoft.com/office/powerpoint/2010/main" val="5498081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2FA1858-12A3-1BCF-92B9-47A4A558F7E0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88E6F01-F343-ED51-E3C9-493DD12758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849" y="765106"/>
            <a:ext cx="10898107" cy="611449"/>
          </a:xfrm>
        </p:spPr>
        <p:txBody>
          <a:bodyPr/>
          <a:lstStyle/>
          <a:p>
            <a:r>
              <a:rPr lang="en-US" dirty="0"/>
              <a:t>Run chart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DC6FECE-71A1-22B9-EE16-0BCE756C9D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004D164-196B-1173-56D8-8611B4F93A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089" y="1376555"/>
            <a:ext cx="11635867" cy="471634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5CC293D-6F25-968C-E7E1-0E5409CFFBC2}"/>
              </a:ext>
            </a:extLst>
          </p:cNvPr>
          <p:cNvSpPr txBox="1"/>
          <p:nvPr/>
        </p:nvSpPr>
        <p:spPr>
          <a:xfrm>
            <a:off x="802823" y="4727207"/>
            <a:ext cx="3149508" cy="502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dirty="0"/>
              <a:t>Baseline screening rates: </a:t>
            </a:r>
            <a:r>
              <a:rPr lang="en-US" sz="1333" dirty="0">
                <a:solidFill>
                  <a:srgbClr val="FF0000"/>
                </a:solidFill>
              </a:rPr>
              <a:t>29%</a:t>
            </a:r>
            <a:r>
              <a:rPr lang="en-US" sz="1333" dirty="0"/>
              <a:t> in FY19 and </a:t>
            </a:r>
            <a:r>
              <a:rPr lang="en-US" sz="1333" dirty="0">
                <a:solidFill>
                  <a:srgbClr val="FF0000"/>
                </a:solidFill>
              </a:rPr>
              <a:t>35% </a:t>
            </a:r>
            <a:r>
              <a:rPr lang="en-US" sz="1333" dirty="0"/>
              <a:t>in FY20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6A132B7-3BAB-6AE2-C7B5-E0EFC624E9B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730870" y="6470130"/>
            <a:ext cx="5747876" cy="137980"/>
          </a:xfrm>
        </p:spPr>
        <p:txBody>
          <a:bodyPr/>
          <a:lstStyle/>
          <a:p>
            <a:r>
              <a:rPr lang="en-US" dirty="0"/>
              <a:t>Improvement in Screening for Depression in Adolescents with Diabetes</a:t>
            </a:r>
          </a:p>
        </p:txBody>
      </p:sp>
    </p:spTree>
    <p:extLst>
      <p:ext uri="{BB962C8B-B14F-4D97-AF65-F5344CB8AC3E}">
        <p14:creationId xmlns:p14="http://schemas.microsoft.com/office/powerpoint/2010/main" val="1856921753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9"/>
          <p:cNvSpPr txBox="1">
            <a:spLocks noGrp="1"/>
          </p:cNvSpPr>
          <p:nvPr>
            <p:ph type="ctrTitle"/>
          </p:nvPr>
        </p:nvSpPr>
        <p:spPr>
          <a:xfrm>
            <a:off x="865267" y="-51767"/>
            <a:ext cx="11108800" cy="1468800"/>
          </a:xfrm>
          <a:prstGeom prst="rect">
            <a:avLst/>
          </a:prstGeom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r>
              <a:rPr lang="en" sz="4000" dirty="0"/>
              <a:t>Stanford University Adult Endocrinology Clinic </a:t>
            </a:r>
            <a:endParaRPr sz="4000" dirty="0"/>
          </a:p>
          <a:p>
            <a:r>
              <a:rPr lang="en" sz="2933" dirty="0"/>
              <a:t>Division of Endocrinology, Gerontology, and Metabolism</a:t>
            </a:r>
            <a:endParaRPr sz="2933" dirty="0"/>
          </a:p>
        </p:txBody>
      </p:sp>
      <p:sp>
        <p:nvSpPr>
          <p:cNvPr id="50" name="Google Shape;50;p9"/>
          <p:cNvSpPr txBox="1"/>
          <p:nvPr/>
        </p:nvSpPr>
        <p:spPr>
          <a:xfrm>
            <a:off x="578233" y="1180667"/>
            <a:ext cx="4490400" cy="28720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en" sz="2133" b="1" dirty="0">
                <a:latin typeface="Helvetica Neue"/>
                <a:ea typeface="Helvetica Neue"/>
                <a:cs typeface="Helvetica Neue"/>
                <a:sym typeface="Helvetica Neue"/>
              </a:rPr>
              <a:t>Multidisciplinary Team Members</a:t>
            </a:r>
            <a:endParaRPr sz="2133" b="1" dirty="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609585" indent="-440256">
              <a:buSzPts val="1600"/>
              <a:buFont typeface="Helvetica Neue Light"/>
              <a:buChar char="❖"/>
            </a:pPr>
            <a:r>
              <a:rPr lang="en" sz="2133" dirty="0">
                <a:latin typeface="Helvetica Neue Light"/>
                <a:ea typeface="Helvetica Neue Light"/>
                <a:cs typeface="Helvetica Neue Light"/>
                <a:sym typeface="Helvetica Neue Light"/>
              </a:rPr>
              <a:t>16 Attending Physicians</a:t>
            </a:r>
            <a:endParaRPr sz="2133" dirty="0"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marL="609585" indent="-440256">
              <a:buSzPts val="1600"/>
              <a:buFont typeface="Helvetica Neue Light"/>
              <a:buChar char="❖"/>
            </a:pPr>
            <a:r>
              <a:rPr lang="en" sz="2133" dirty="0">
                <a:latin typeface="Helvetica Neue Light"/>
                <a:ea typeface="Helvetica Neue Light"/>
                <a:cs typeface="Helvetica Neue Light"/>
                <a:sym typeface="Helvetica Neue Light"/>
              </a:rPr>
              <a:t>5 Endocrinology Fellows</a:t>
            </a:r>
            <a:endParaRPr sz="2133" dirty="0"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marL="609585" indent="-440256">
              <a:buSzPts val="1600"/>
              <a:buFont typeface="Helvetica Neue Light"/>
              <a:buChar char="❖"/>
            </a:pPr>
            <a:r>
              <a:rPr lang="en" sz="2133" dirty="0">
                <a:latin typeface="Helvetica Neue Light"/>
                <a:ea typeface="Helvetica Neue Light"/>
                <a:cs typeface="Helvetica Neue Light"/>
                <a:sym typeface="Helvetica Neue Light"/>
              </a:rPr>
              <a:t>3 Nurse Practitioners (2 PNP-BC/CDCES, 1ANP-BC</a:t>
            </a:r>
            <a:endParaRPr sz="2133" dirty="0"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marL="609585" indent="-440256">
              <a:buSzPts val="1600"/>
              <a:buFont typeface="Helvetica Neue Light"/>
              <a:buChar char="❖"/>
            </a:pPr>
            <a:r>
              <a:rPr lang="en" sz="2133" dirty="0">
                <a:latin typeface="Helvetica Neue Light"/>
                <a:ea typeface="Helvetica Neue Light"/>
                <a:cs typeface="Helvetica Neue Light"/>
                <a:sym typeface="Helvetica Neue Light"/>
              </a:rPr>
              <a:t>5 Certified Diabetes Educators</a:t>
            </a:r>
            <a:endParaRPr sz="2133" dirty="0"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marL="609585" indent="-440256">
              <a:buSzPts val="1600"/>
              <a:buFont typeface="Helvetica Neue Light"/>
              <a:buChar char="❖"/>
            </a:pPr>
            <a:r>
              <a:rPr lang="en" sz="2133" dirty="0">
                <a:latin typeface="Helvetica Neue Light"/>
                <a:ea typeface="Helvetica Neue Light"/>
                <a:cs typeface="Helvetica Neue Light"/>
                <a:sym typeface="Helvetica Neue Light"/>
              </a:rPr>
              <a:t>1 Nutritionist </a:t>
            </a:r>
            <a:endParaRPr sz="2133" dirty="0"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marL="609585" indent="-440256">
              <a:buSzPts val="1600"/>
              <a:buFont typeface="Helvetica Neue Light"/>
              <a:buChar char="❖"/>
            </a:pPr>
            <a:r>
              <a:rPr lang="en" sz="2133" dirty="0">
                <a:latin typeface="Helvetica Neue Light"/>
                <a:ea typeface="Helvetica Neue Light"/>
                <a:cs typeface="Helvetica Neue Light"/>
                <a:sym typeface="Helvetica Neue Light"/>
              </a:rPr>
              <a:t>1 Psychologist</a:t>
            </a:r>
            <a:endParaRPr sz="2133" dirty="0"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51" name="Google Shape;51;p9"/>
          <p:cNvSpPr txBox="1"/>
          <p:nvPr/>
        </p:nvSpPr>
        <p:spPr>
          <a:xfrm>
            <a:off x="578233" y="4291867"/>
            <a:ext cx="4490400" cy="18873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en" sz="2133" b="1" dirty="0">
                <a:latin typeface="Helvetica Neue"/>
                <a:ea typeface="Helvetica Neue"/>
                <a:cs typeface="Helvetica Neue"/>
                <a:sym typeface="Helvetica Neue"/>
              </a:rPr>
              <a:t>Volume</a:t>
            </a:r>
            <a:endParaRPr sz="2133" b="1" dirty="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609585" indent="-440256">
              <a:buSzPts val="1600"/>
              <a:buFont typeface="Helvetica Neue Light"/>
              <a:buChar char="❖"/>
            </a:pPr>
            <a:r>
              <a:rPr lang="en" sz="2133" dirty="0">
                <a:latin typeface="Helvetica Neue Light"/>
                <a:ea typeface="Helvetica Neue Light"/>
                <a:cs typeface="Helvetica Neue Light"/>
                <a:sym typeface="Helvetica Neue Light"/>
              </a:rPr>
              <a:t>1600-1700 established T1D patients </a:t>
            </a:r>
            <a:endParaRPr sz="2133" dirty="0"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marL="609585" indent="-440256">
              <a:buSzPts val="1600"/>
              <a:buFont typeface="Helvetica Neue Light"/>
              <a:buChar char="❖"/>
            </a:pPr>
            <a:r>
              <a:rPr lang="en" sz="2133" dirty="0">
                <a:latin typeface="Helvetica Neue Light"/>
                <a:ea typeface="Helvetica Neue Light"/>
                <a:cs typeface="Helvetica Neue Light"/>
                <a:sym typeface="Helvetica Neue Light"/>
              </a:rPr>
              <a:t>35-45 new/newly diagnosed T1D patients per year</a:t>
            </a:r>
            <a:endParaRPr sz="2133" dirty="0"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52" name="Google Shape;52;p9"/>
          <p:cNvSpPr txBox="1"/>
          <p:nvPr/>
        </p:nvSpPr>
        <p:spPr>
          <a:xfrm>
            <a:off x="6096000" y="1417033"/>
            <a:ext cx="5523600" cy="1374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en" sz="2133" b="1" dirty="0">
                <a:latin typeface="Helvetica Neue"/>
                <a:ea typeface="Helvetica Neue"/>
                <a:cs typeface="Helvetica Neue"/>
                <a:sym typeface="Helvetica Neue"/>
              </a:rPr>
              <a:t>Clinic Contacts</a:t>
            </a:r>
            <a:endParaRPr sz="2133" b="1" dirty="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609585" indent="-414856">
              <a:buSzPts val="1300"/>
              <a:buFont typeface="Helvetica Neue Light"/>
              <a:buChar char="❖"/>
            </a:pPr>
            <a:r>
              <a:rPr lang="en" sz="1733" dirty="0">
                <a:latin typeface="Helvetica Neue Light"/>
                <a:ea typeface="Helvetica Neue Light"/>
                <a:cs typeface="Helvetica Neue Light"/>
                <a:sym typeface="Helvetica Neue Light"/>
              </a:rPr>
              <a:t>Site PI: Marina Basina, MD</a:t>
            </a:r>
            <a:endParaRPr sz="1733"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marL="609585" indent="-414856">
              <a:buSzPts val="1300"/>
              <a:buFont typeface="Helvetica Neue Light"/>
              <a:buChar char="❖"/>
            </a:pPr>
            <a:r>
              <a:rPr lang="en" sz="1733" dirty="0">
                <a:latin typeface="Helvetica Neue Light"/>
                <a:ea typeface="Helvetica Neue Light"/>
                <a:cs typeface="Helvetica Neue Light"/>
                <a:sym typeface="Helvetica Neue Light"/>
              </a:rPr>
              <a:t>Current Site Coordinator: Deene Mohandas, BA</a:t>
            </a:r>
            <a:endParaRPr sz="1733" dirty="0"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marL="609585" indent="-414856">
              <a:buSzPts val="1300"/>
              <a:buFont typeface="Helvetica Neue Light"/>
              <a:buChar char="❖"/>
            </a:pPr>
            <a:r>
              <a:rPr lang="en" sz="1733" dirty="0">
                <a:latin typeface="Helvetica Neue Light"/>
                <a:ea typeface="Helvetica Neue Light"/>
                <a:cs typeface="Helvetica Neue Light"/>
                <a:sym typeface="Helvetica Neue Light"/>
              </a:rPr>
              <a:t>Previous Site Coordinator: Jacob Less, BS</a:t>
            </a:r>
            <a:endParaRPr sz="1733" dirty="0"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53" name="Google Shape;53;p9"/>
          <p:cNvPicPr preferRelativeResize="0"/>
          <p:nvPr/>
        </p:nvPicPr>
        <p:blipFill rotWithShape="1">
          <a:blip r:embed="rId3">
            <a:alphaModFix/>
          </a:blip>
          <a:srcRect t="7720" b="-7719"/>
          <a:stretch/>
        </p:blipFill>
        <p:spPr>
          <a:xfrm>
            <a:off x="6194249" y="2963667"/>
            <a:ext cx="2536167" cy="168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54;p9"/>
          <p:cNvPicPr preferRelativeResize="0"/>
          <p:nvPr/>
        </p:nvPicPr>
        <p:blipFill rotWithShape="1">
          <a:blip r:embed="rId4">
            <a:alphaModFix/>
          </a:blip>
          <a:srcRect l="19087" t="8079"/>
          <a:stretch/>
        </p:blipFill>
        <p:spPr>
          <a:xfrm>
            <a:off x="9713867" y="4676534"/>
            <a:ext cx="1728103" cy="1377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9"/>
          <p:cNvPicPr preferRelativeResize="0"/>
          <p:nvPr/>
        </p:nvPicPr>
        <p:blipFill rotWithShape="1">
          <a:blip r:embed="rId5">
            <a:alphaModFix/>
          </a:blip>
          <a:srcRect l="7080" r="7089"/>
          <a:stretch/>
        </p:blipFill>
        <p:spPr>
          <a:xfrm>
            <a:off x="6194234" y="4822800"/>
            <a:ext cx="2536167" cy="123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9"/>
          <p:cNvPicPr preferRelativeResize="0"/>
          <p:nvPr/>
        </p:nvPicPr>
        <p:blipFill rotWithShape="1">
          <a:blip r:embed="rId6">
            <a:alphaModFix/>
          </a:blip>
          <a:srcRect t="10224" b="16531"/>
          <a:stretch/>
        </p:blipFill>
        <p:spPr>
          <a:xfrm>
            <a:off x="9713867" y="2890534"/>
            <a:ext cx="1728103" cy="1687703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9"/>
          <p:cNvSpPr txBox="1"/>
          <p:nvPr/>
        </p:nvSpPr>
        <p:spPr>
          <a:xfrm>
            <a:off x="8955533" y="4291868"/>
            <a:ext cx="736400" cy="8615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1333" dirty="0">
                <a:latin typeface="Helvetica Neue Light"/>
                <a:ea typeface="Helvetica Neue Light"/>
                <a:cs typeface="Helvetica Neue Light"/>
                <a:sym typeface="Helvetica Neue Light"/>
              </a:rPr>
              <a:t>Deene</a:t>
            </a:r>
            <a:endParaRPr sz="1333" dirty="0"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endParaRPr sz="1333"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r>
              <a:rPr lang="en" sz="1333" dirty="0">
                <a:latin typeface="Helvetica Neue Light"/>
                <a:ea typeface="Helvetica Neue Light"/>
                <a:cs typeface="Helvetica Neue Light"/>
                <a:sym typeface="Helvetica Neue Light"/>
              </a:rPr>
              <a:t>Jacob</a:t>
            </a:r>
            <a:endParaRPr sz="1333" dirty="0"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58" name="Google Shape;58;p9"/>
          <p:cNvSpPr/>
          <p:nvPr/>
        </p:nvSpPr>
        <p:spPr>
          <a:xfrm>
            <a:off x="9292533" y="4108267"/>
            <a:ext cx="358667" cy="250000"/>
          </a:xfrm>
          <a:custGeom>
            <a:avLst/>
            <a:gdLst/>
            <a:ahLst/>
            <a:cxnLst/>
            <a:rect l="l" t="t" r="r" b="b"/>
            <a:pathLst>
              <a:path w="10760" h="7500" extrusionOk="0">
                <a:moveTo>
                  <a:pt x="0" y="7500"/>
                </a:moveTo>
                <a:cubicBezTo>
                  <a:pt x="707" y="6576"/>
                  <a:pt x="2446" y="3207"/>
                  <a:pt x="4239" y="1957"/>
                </a:cubicBezTo>
                <a:cubicBezTo>
                  <a:pt x="6032" y="707"/>
                  <a:pt x="9673" y="326"/>
                  <a:pt x="10760" y="0"/>
                </a:cubicBezTo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sp>
      <p:sp>
        <p:nvSpPr>
          <p:cNvPr id="59" name="Google Shape;59;p9"/>
          <p:cNvSpPr/>
          <p:nvPr/>
        </p:nvSpPr>
        <p:spPr>
          <a:xfrm>
            <a:off x="9287118" y="5105452"/>
            <a:ext cx="369500" cy="260833"/>
          </a:xfrm>
          <a:custGeom>
            <a:avLst/>
            <a:gdLst/>
            <a:ahLst/>
            <a:cxnLst/>
            <a:rect l="l" t="t" r="r" b="b"/>
            <a:pathLst>
              <a:path w="11085" h="7825" extrusionOk="0">
                <a:moveTo>
                  <a:pt x="0" y="0"/>
                </a:moveTo>
                <a:cubicBezTo>
                  <a:pt x="598" y="978"/>
                  <a:pt x="1739" y="4565"/>
                  <a:pt x="3586" y="5869"/>
                </a:cubicBezTo>
                <a:cubicBezTo>
                  <a:pt x="5434" y="7173"/>
                  <a:pt x="9835" y="7499"/>
                  <a:pt x="11085" y="7825"/>
                </a:cubicBezTo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sp>
      <p:sp>
        <p:nvSpPr>
          <p:cNvPr id="60" name="Google Shape;60;p9"/>
          <p:cNvSpPr txBox="1"/>
          <p:nvPr/>
        </p:nvSpPr>
        <p:spPr>
          <a:xfrm>
            <a:off x="8730400" y="3224451"/>
            <a:ext cx="1007600" cy="451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en" sz="1333" dirty="0">
                <a:latin typeface="Helvetica Neue Light"/>
                <a:ea typeface="Helvetica Neue Light"/>
                <a:cs typeface="Helvetica Neue Light"/>
                <a:sym typeface="Helvetica Neue Light"/>
              </a:rPr>
              <a:t>Dr. Basina</a:t>
            </a:r>
            <a:endParaRPr sz="1333" dirty="0"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61" name="Google Shape;61;p9"/>
          <p:cNvSpPr/>
          <p:nvPr/>
        </p:nvSpPr>
        <p:spPr>
          <a:xfrm rot="453043">
            <a:off x="8857801" y="3595579"/>
            <a:ext cx="271692" cy="358656"/>
          </a:xfrm>
          <a:custGeom>
            <a:avLst/>
            <a:gdLst/>
            <a:ahLst/>
            <a:cxnLst/>
            <a:rect l="l" t="t" r="r" b="b"/>
            <a:pathLst>
              <a:path w="8151" h="10760" extrusionOk="0">
                <a:moveTo>
                  <a:pt x="8151" y="0"/>
                </a:moveTo>
                <a:cubicBezTo>
                  <a:pt x="7879" y="1250"/>
                  <a:pt x="7880" y="5706"/>
                  <a:pt x="6521" y="7499"/>
                </a:cubicBezTo>
                <a:cubicBezTo>
                  <a:pt x="5163" y="9292"/>
                  <a:pt x="1087" y="10217"/>
                  <a:pt x="0" y="10760"/>
                </a:cubicBezTo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sp>
    </p:spTree>
    <p:extLst>
      <p:ext uri="{BB962C8B-B14F-4D97-AF65-F5344CB8AC3E}">
        <p14:creationId xmlns:p14="http://schemas.microsoft.com/office/powerpoint/2010/main" val="32681645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20120E5-1D41-BC2E-43E7-139C69E13C1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BADC497-C526-E324-8C42-69389138D9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913" y="605293"/>
            <a:ext cx="10898107" cy="611449"/>
          </a:xfrm>
        </p:spPr>
        <p:txBody>
          <a:bodyPr/>
          <a:lstStyle/>
          <a:p>
            <a:r>
              <a:rPr lang="en-US" dirty="0"/>
              <a:t>Results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5ADC5E7-A70B-248F-ED8F-36942112BC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Depression screening rates were achieved ≥ 50% in 8 of 12 months in FY22</a:t>
            </a:r>
          </a:p>
          <a:p>
            <a:r>
              <a:rPr lang="en-US" dirty="0"/>
              <a:t>The cumulative screening rates was 56% and the rates were improved by 27% over the baseline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1569B11-ABB8-4C26-B11B-D7F49112D21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730870" y="6470130"/>
            <a:ext cx="5747876" cy="137980"/>
          </a:xfrm>
        </p:spPr>
        <p:txBody>
          <a:bodyPr/>
          <a:lstStyle/>
          <a:p>
            <a:r>
              <a:rPr lang="en-US" dirty="0"/>
              <a:t>Improvement in Screening for Depression in Adolescents with Diabetes</a:t>
            </a:r>
          </a:p>
        </p:txBody>
      </p:sp>
    </p:spTree>
    <p:extLst>
      <p:ext uri="{BB962C8B-B14F-4D97-AF65-F5344CB8AC3E}">
        <p14:creationId xmlns:p14="http://schemas.microsoft.com/office/powerpoint/2010/main" val="624002711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3C6DFEE-DD44-60B5-1CDD-E319C3CDC0A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5A9A9C8-2043-58EB-32C8-2C3F7C6FA6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2FD4625-FF90-8A1C-318B-D8E1ABB860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Adolescents with diabetes are routinely screened at least annually at in-person clinic visits at two primary BCH clinics with a standardized workflow and screening tool </a:t>
            </a:r>
          </a:p>
          <a:p>
            <a:r>
              <a:rPr lang="en-US" dirty="0"/>
              <a:t>Patients are referred to clinic social worker based on the screening results criteria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9C0059F-5AD2-7943-788C-FCC975A3B77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730870" y="6470130"/>
            <a:ext cx="5747876" cy="137980"/>
          </a:xfrm>
        </p:spPr>
        <p:txBody>
          <a:bodyPr/>
          <a:lstStyle/>
          <a:p>
            <a:r>
              <a:rPr lang="en-US" dirty="0"/>
              <a:t>Improvement in Screening for Depression in Adolescents with Diabetes</a:t>
            </a:r>
          </a:p>
        </p:txBody>
      </p:sp>
    </p:spTree>
    <p:extLst>
      <p:ext uri="{BB962C8B-B14F-4D97-AF65-F5344CB8AC3E}">
        <p14:creationId xmlns:p14="http://schemas.microsoft.com/office/powerpoint/2010/main" val="1897318044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75EB78A-D2B1-C059-D51A-B08C67F33778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7E89A4D-8326-7B10-7042-9292D1AB8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027" y="667328"/>
            <a:ext cx="10898107" cy="611449"/>
          </a:xfrm>
        </p:spPr>
        <p:txBody>
          <a:bodyPr/>
          <a:lstStyle/>
          <a:p>
            <a:r>
              <a:rPr lang="en-US" dirty="0"/>
              <a:t>Limitations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1FDD805-F735-135A-10EE-384E7964AA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914" y="1186900"/>
            <a:ext cx="10850220" cy="3909393"/>
          </a:xfrm>
        </p:spPr>
        <p:txBody>
          <a:bodyPr/>
          <a:lstStyle/>
          <a:p>
            <a:r>
              <a:rPr lang="en-US" dirty="0"/>
              <a:t>In-person interventions were impacted by increased use of telehealth visits due to the COVID-19 pandemic</a:t>
            </a:r>
          </a:p>
          <a:p>
            <a:r>
              <a:rPr lang="en-US" dirty="0"/>
              <a:t>Staffing changes and resources limitations</a:t>
            </a:r>
          </a:p>
          <a:p>
            <a:r>
              <a:rPr lang="en-US" dirty="0"/>
              <a:t>We are considering</a:t>
            </a:r>
          </a:p>
          <a:p>
            <a:pPr lvl="1"/>
            <a:r>
              <a:rPr lang="en-US" sz="2400" dirty="0"/>
              <a:t>Increasing screening population to all patients ≥ 13 years</a:t>
            </a:r>
          </a:p>
          <a:p>
            <a:pPr lvl="1"/>
            <a:r>
              <a:rPr lang="en-US" sz="2400" dirty="0"/>
              <a:t>Screening via telehealth visits</a:t>
            </a:r>
          </a:p>
          <a:p>
            <a:pPr lvl="1"/>
            <a:r>
              <a:rPr lang="en-US" sz="2400" dirty="0"/>
              <a:t>Expanding depression screening workflows to satellite clinics with social work support</a:t>
            </a:r>
          </a:p>
          <a:p>
            <a:pPr lvl="1"/>
            <a:r>
              <a:rPr lang="en-US" sz="2400" dirty="0"/>
              <a:t>Administering screens electronically so that results can be directly populated into the EHR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7968555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961832C-9C2F-88B2-DE24-4853F46E86E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362810" y="6453506"/>
            <a:ext cx="328081" cy="155233"/>
          </a:xfrm>
        </p:spPr>
        <p:txBody>
          <a:bodyPr wrap="square" anchor="b">
            <a:normAutofit/>
          </a:bodyPr>
          <a:lstStyle/>
          <a:p>
            <a:pPr>
              <a:spcAft>
                <a:spcPts val="800"/>
              </a:spcAft>
            </a:pPr>
            <a:fld id="{7BCC8D0D-EAEC-449D-9161-023DFF90F2E2}" type="slidenum">
              <a:rPr lang="en-US" smtClean="0"/>
              <a:pPr>
                <a:spcAft>
                  <a:spcPts val="800"/>
                </a:spcAft>
              </a:pPr>
              <a:t>23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3094604-9836-A788-0993-B32FDD796E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780" y="425002"/>
            <a:ext cx="10898107" cy="611449"/>
          </a:xfrm>
        </p:spPr>
        <p:txBody>
          <a:bodyPr wrap="square" anchor="b">
            <a:noAutofit/>
          </a:bodyPr>
          <a:lstStyle/>
          <a:p>
            <a:r>
              <a:rPr lang="en-US" sz="4000" dirty="0">
                <a:latin typeface="+mn-lt"/>
              </a:rPr>
              <a:t>Acknowledgement</a:t>
            </a:r>
          </a:p>
        </p:txBody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21FFFF6E-9375-9B7D-6C9E-143C694F7707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04780" y="1674057"/>
            <a:ext cx="5102453" cy="3804111"/>
          </a:xfrm>
        </p:spPr>
        <p:txBody>
          <a:bodyPr/>
          <a:lstStyle/>
          <a:p>
            <a:r>
              <a:rPr lang="en-US" sz="2400" dirty="0"/>
              <a:t>Quality Improvement team</a:t>
            </a:r>
          </a:p>
          <a:p>
            <a:pPr lvl="1"/>
            <a:r>
              <a:rPr lang="en-US" sz="1867" dirty="0"/>
              <a:t>Angel Nip, MD, East Bay Director</a:t>
            </a:r>
          </a:p>
          <a:p>
            <a:pPr lvl="1"/>
            <a:r>
              <a:rPr lang="en-US" sz="1867" dirty="0"/>
              <a:t>Barbara </a:t>
            </a:r>
            <a:r>
              <a:rPr lang="en-US" sz="1867" dirty="0" err="1"/>
              <a:t>Liepman</a:t>
            </a:r>
            <a:r>
              <a:rPr lang="en-US" sz="1867" dirty="0"/>
              <a:t>, RN MS CDCES, Nurse Quality Coordinator</a:t>
            </a:r>
          </a:p>
          <a:p>
            <a:pPr lvl="1"/>
            <a:r>
              <a:rPr lang="en-US" sz="1867" dirty="0"/>
              <a:t>Jenise Wong, MD PhD, West Bay Director</a:t>
            </a:r>
          </a:p>
          <a:p>
            <a:pPr lvl="1"/>
            <a:endParaRPr lang="en-US" sz="1867" dirty="0"/>
          </a:p>
        </p:txBody>
      </p:sp>
      <p:sp>
        <p:nvSpPr>
          <p:cNvPr id="15" name="Content Placeholder 6">
            <a:extLst>
              <a:ext uri="{FF2B5EF4-FFF2-40B4-BE49-F238E27FC236}">
                <a16:creationId xmlns:a16="http://schemas.microsoft.com/office/drawing/2014/main" id="{4A230846-D49C-0126-66BF-387402253015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6170584" y="1539105"/>
            <a:ext cx="5102453" cy="3804111"/>
          </a:xfrm>
        </p:spPr>
        <p:txBody>
          <a:bodyPr/>
          <a:lstStyle/>
          <a:p>
            <a:r>
              <a:rPr lang="en-US" sz="2400" dirty="0"/>
              <a:t>Depression Screening Task Force (continued)</a:t>
            </a:r>
          </a:p>
          <a:p>
            <a:pPr lvl="1"/>
            <a:r>
              <a:rPr lang="en-US" sz="1867" dirty="0"/>
              <a:t>Anastasia Gomes, LCSW</a:t>
            </a:r>
          </a:p>
          <a:p>
            <a:pPr lvl="1"/>
            <a:r>
              <a:rPr lang="en-US" sz="1867" dirty="0" err="1"/>
              <a:t>Annapuma</a:t>
            </a:r>
            <a:r>
              <a:rPr lang="en-US" sz="1867" dirty="0"/>
              <a:t> </a:t>
            </a:r>
            <a:r>
              <a:rPr lang="en-US" sz="1867" dirty="0" err="1"/>
              <a:t>Vishnubhlota</a:t>
            </a:r>
            <a:r>
              <a:rPr lang="en-US" sz="1867" dirty="0"/>
              <a:t>, RN MSN</a:t>
            </a:r>
          </a:p>
          <a:p>
            <a:pPr lvl="1"/>
            <a:r>
              <a:rPr lang="en-US" sz="1867" dirty="0">
                <a:solidFill>
                  <a:srgbClr val="052049"/>
                </a:solidFill>
                <a:latin typeface="+mn-lt"/>
                <a:cs typeface="Helvetica Neue" panose="02000503000000020004" pitchFamily="2" charset="0"/>
              </a:rPr>
              <a:t>Ayesha </a:t>
            </a:r>
            <a:r>
              <a:rPr lang="en-US" sz="1867" dirty="0" err="1">
                <a:solidFill>
                  <a:srgbClr val="052049"/>
                </a:solidFill>
                <a:latin typeface="+mn-lt"/>
                <a:cs typeface="Helvetica Neue" panose="02000503000000020004" pitchFamily="2" charset="0"/>
              </a:rPr>
              <a:t>Abdut-Tawwaab</a:t>
            </a:r>
            <a:r>
              <a:rPr lang="en-US" sz="1867" dirty="0">
                <a:solidFill>
                  <a:srgbClr val="052049"/>
                </a:solidFill>
                <a:latin typeface="+mn-lt"/>
                <a:cs typeface="Helvetica Neue" panose="02000503000000020004" pitchFamily="2" charset="0"/>
              </a:rPr>
              <a:t>, LCSW</a:t>
            </a:r>
          </a:p>
          <a:p>
            <a:pPr lvl="1"/>
            <a:r>
              <a:rPr lang="en-US" sz="1867" dirty="0">
                <a:solidFill>
                  <a:srgbClr val="052049"/>
                </a:solidFill>
                <a:latin typeface="+mn-lt"/>
                <a:cs typeface="Helvetica Neue" panose="02000503000000020004" pitchFamily="2" charset="0"/>
              </a:rPr>
              <a:t>Eda Cengiz, MD MHS</a:t>
            </a:r>
            <a:endParaRPr lang="en-US" sz="1867" dirty="0"/>
          </a:p>
          <a:p>
            <a:pPr lvl="1"/>
            <a:r>
              <a:rPr lang="en-US" sz="1867" dirty="0"/>
              <a:t>Elizabeth Scott, RN CDCES</a:t>
            </a:r>
          </a:p>
          <a:p>
            <a:pPr lvl="1"/>
            <a:r>
              <a:rPr lang="en-US" sz="1867" dirty="0">
                <a:solidFill>
                  <a:srgbClr val="052049"/>
                </a:solidFill>
                <a:latin typeface="+mn-lt"/>
                <a:cs typeface="Helvetica Neue" panose="02000503000000020004" pitchFamily="2" charset="0"/>
              </a:rPr>
              <a:t>Genesis Ibarra, LCSW</a:t>
            </a:r>
            <a:endParaRPr lang="en-US" sz="1867" dirty="0">
              <a:latin typeface="+mn-lt"/>
            </a:endParaRPr>
          </a:p>
          <a:p>
            <a:pPr lvl="1"/>
            <a:r>
              <a:rPr lang="en-US" sz="1867" dirty="0"/>
              <a:t>Jennifer Olson, MD</a:t>
            </a:r>
          </a:p>
          <a:p>
            <a:pPr lvl="1"/>
            <a:r>
              <a:rPr lang="en-US" sz="1867" dirty="0"/>
              <a:t>Kathy Love, RD CDCES</a:t>
            </a:r>
          </a:p>
          <a:p>
            <a:pPr lvl="1"/>
            <a:r>
              <a:rPr lang="en-US" sz="1867" dirty="0"/>
              <a:t>Mackenzie Allen, RD</a:t>
            </a:r>
          </a:p>
          <a:p>
            <a:pPr lvl="1"/>
            <a:r>
              <a:rPr lang="en-US" sz="1867" dirty="0"/>
              <a:t>Sonali </a:t>
            </a:r>
            <a:r>
              <a:rPr lang="en-US" sz="1867" dirty="0" err="1"/>
              <a:t>Belapurkar</a:t>
            </a:r>
            <a:r>
              <a:rPr lang="en-US" sz="1867" dirty="0"/>
              <a:t>, MD</a:t>
            </a:r>
          </a:p>
          <a:p>
            <a:pPr lvl="1"/>
            <a:endParaRPr lang="en-US" sz="1867" dirty="0"/>
          </a:p>
        </p:txBody>
      </p:sp>
      <p:sp>
        <p:nvSpPr>
          <p:cNvPr id="7" name="Footer Placeholder 1">
            <a:extLst>
              <a:ext uri="{FF2B5EF4-FFF2-40B4-BE49-F238E27FC236}">
                <a16:creationId xmlns:a16="http://schemas.microsoft.com/office/drawing/2014/main" id="{BCF872E1-5573-F116-7EF2-980E0D3F4AF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730870" y="6470130"/>
            <a:ext cx="5747876" cy="137980"/>
          </a:xfrm>
        </p:spPr>
        <p:txBody>
          <a:bodyPr/>
          <a:lstStyle/>
          <a:p>
            <a:r>
              <a:rPr lang="en-US" dirty="0"/>
              <a:t>Improvement in Screening for Depression in Adolescents with Diabetes</a:t>
            </a:r>
          </a:p>
        </p:txBody>
      </p:sp>
    </p:spTree>
    <p:extLst>
      <p:ext uri="{BB962C8B-B14F-4D97-AF65-F5344CB8AC3E}">
        <p14:creationId xmlns:p14="http://schemas.microsoft.com/office/powerpoint/2010/main" val="3933090125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BB23E7-F404-604C-9700-774A58535A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en-US" sz="3600" dirty="0"/>
              <a:t>Increasing Patient Engagement </a:t>
            </a:r>
            <a:br>
              <a:rPr lang="en-US" sz="3600" dirty="0"/>
            </a:br>
            <a:r>
              <a:rPr lang="en-US" sz="3600" dirty="0"/>
              <a:t>Through the Use of Online Diabetes Questionnaire: </a:t>
            </a:r>
            <a:br>
              <a:rPr lang="en-US" sz="3600" dirty="0"/>
            </a:br>
            <a:r>
              <a:rPr lang="en-US" sz="3600" dirty="0"/>
              <a:t>Cook Children’s Endocrinology Clinic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265296-B182-8A42-A394-537BF50C70C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92163" y="3702049"/>
            <a:ext cx="10561637" cy="981161"/>
          </a:xfrm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2400" dirty="0"/>
              <a:t>Mouhammad Alwazeer MD, Susan Hsieh MD, Christin Morell RN, BSN, Stephanie Ogburn RN, BSN, CDCES, Candice Williams NP, CDCES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83937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Box 46"/>
          <p:cNvSpPr txBox="1"/>
          <p:nvPr/>
        </p:nvSpPr>
        <p:spPr>
          <a:xfrm>
            <a:off x="390524" y="93314"/>
            <a:ext cx="50577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tx2"/>
                </a:solidFill>
                <a:latin typeface="Arial Black" panose="020B0A04020102020204" pitchFamily="34" charset="0"/>
              </a:rPr>
              <a:t>Cook Children’s </a:t>
            </a:r>
          </a:p>
          <a:p>
            <a:r>
              <a:rPr lang="en-US" sz="1600" b="1" dirty="0">
                <a:solidFill>
                  <a:schemeClr val="tx2"/>
                </a:solidFill>
                <a:latin typeface="Arial Black" panose="020B0A04020102020204" pitchFamily="34" charset="0"/>
              </a:rPr>
              <a:t>T1D Exchange Collaborative</a:t>
            </a:r>
          </a:p>
          <a:p>
            <a:r>
              <a:rPr lang="en-US" sz="2400" b="1" dirty="0">
                <a:solidFill>
                  <a:schemeClr val="tx2"/>
                </a:solidFill>
                <a:latin typeface="Arial Black" panose="020B0A04020102020204" pitchFamily="34" charset="0"/>
              </a:rPr>
              <a:t>Key Driver Diagram</a:t>
            </a:r>
          </a:p>
        </p:txBody>
      </p:sp>
      <p:sp>
        <p:nvSpPr>
          <p:cNvPr id="7" name="Rectángulo 5"/>
          <p:cNvSpPr/>
          <p:nvPr/>
        </p:nvSpPr>
        <p:spPr>
          <a:xfrm>
            <a:off x="6752326" y="480077"/>
            <a:ext cx="5029200" cy="523385"/>
          </a:xfrm>
          <a:prstGeom prst="rect">
            <a:avLst/>
          </a:prstGeom>
          <a:solidFill>
            <a:srgbClr val="EEFBFC"/>
          </a:solidFill>
          <a:ln>
            <a:solidFill>
              <a:srgbClr val="1BA2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14313" indent="-214313" hangingPunct="1">
              <a:buFont typeface="Arial" panose="020B0604020202020204" pitchFamily="34" charset="0"/>
              <a:buChar char="•"/>
            </a:pPr>
            <a:endParaRPr lang="en-US" sz="1050" kern="1200" dirty="0">
              <a:solidFill>
                <a:schemeClr val="tx1"/>
              </a:solidFill>
              <a:latin typeface="+mj-lt"/>
            </a:endParaRPr>
          </a:p>
          <a:p>
            <a:pPr marL="214313" indent="-214313" hangingPunct="1">
              <a:buFont typeface="Arial" panose="020B0604020202020204" pitchFamily="34" charset="0"/>
              <a:buChar char="•"/>
            </a:pPr>
            <a:endParaRPr lang="en-US" sz="1050" kern="1200" dirty="0">
              <a:solidFill>
                <a:schemeClr val="tx1"/>
              </a:solidFill>
              <a:latin typeface="+mj-lt"/>
            </a:endParaRPr>
          </a:p>
          <a:p>
            <a:pPr marL="214313" indent="-214313" hangingPunct="1">
              <a:buFont typeface="Arial" panose="020B0604020202020204" pitchFamily="34" charset="0"/>
              <a:buChar char="•"/>
            </a:pPr>
            <a:r>
              <a:rPr lang="en-US" sz="1050" kern="1200" dirty="0">
                <a:solidFill>
                  <a:schemeClr val="tx1"/>
                </a:solidFill>
                <a:latin typeface="+mj-lt"/>
              </a:rPr>
              <a:t>Engage patients/parents in QI projects</a:t>
            </a:r>
          </a:p>
          <a:p>
            <a:pPr marL="214313" indent="-214313" hangingPunct="1">
              <a:buFont typeface="Arial" panose="020B0604020202020204" pitchFamily="34" charset="0"/>
              <a:buChar char="•"/>
            </a:pPr>
            <a:r>
              <a:rPr lang="en-US" sz="1050" kern="1200" dirty="0">
                <a:solidFill>
                  <a:schemeClr val="tx1"/>
                </a:solidFill>
                <a:latin typeface="+mj-lt"/>
              </a:rPr>
              <a:t>Identify and utilize stakeholders within clinic (providers, clinical staff, SW, therapists)</a:t>
            </a:r>
          </a:p>
          <a:p>
            <a:pPr marL="214313" indent="-214313" hangingPunct="1">
              <a:buFont typeface="Arial" panose="020B0604020202020204" pitchFamily="34" charset="0"/>
              <a:buChar char="•"/>
            </a:pPr>
            <a:r>
              <a:rPr lang="en-US" sz="1050" kern="1200" dirty="0">
                <a:solidFill>
                  <a:schemeClr val="tx1"/>
                </a:solidFill>
                <a:latin typeface="+mj-lt"/>
              </a:rPr>
              <a:t>Engage team members &amp; QI leaders via calls, learning sessions</a:t>
            </a:r>
          </a:p>
          <a:p>
            <a:pPr marL="214313" indent="-214313" hangingPunct="1">
              <a:buFont typeface="Arial" panose="020B0604020202020204" pitchFamily="34" charset="0"/>
              <a:buChar char="•"/>
            </a:pPr>
            <a:endParaRPr lang="en-US" sz="1050" kern="1200" dirty="0">
              <a:solidFill>
                <a:schemeClr val="tx1"/>
              </a:solidFill>
              <a:latin typeface="+mj-lt"/>
            </a:endParaRPr>
          </a:p>
          <a:p>
            <a:pPr marL="214313" indent="-214313" hangingPunct="1">
              <a:buFont typeface="Arial" panose="020B0604020202020204" pitchFamily="34" charset="0"/>
              <a:buChar char="•"/>
            </a:pPr>
            <a:endParaRPr lang="en-US" sz="1050" kern="1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1" name="CuadroTexto 11"/>
          <p:cNvSpPr txBox="1"/>
          <p:nvPr/>
        </p:nvSpPr>
        <p:spPr>
          <a:xfrm>
            <a:off x="6743700" y="79185"/>
            <a:ext cx="502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>
                <a:solidFill>
                  <a:schemeClr val="tx2"/>
                </a:solidFill>
                <a:latin typeface="Arial Black" panose="020B0A04020102020204" pitchFamily="34" charset="0"/>
                <a:ea typeface="MS PGothic" panose="020B0600070205080204" pitchFamily="34" charset="-128"/>
              </a:defRPr>
            </a:lvl1pPr>
          </a:lstStyle>
          <a:p>
            <a:r>
              <a:rPr lang="es-ES" dirty="0" err="1"/>
              <a:t>Change</a:t>
            </a:r>
            <a:r>
              <a:rPr lang="es-ES" dirty="0"/>
              <a:t> Ideas</a:t>
            </a:r>
          </a:p>
        </p:txBody>
      </p:sp>
      <p:sp>
        <p:nvSpPr>
          <p:cNvPr id="18" name="Rectángulo 20"/>
          <p:cNvSpPr/>
          <p:nvPr/>
        </p:nvSpPr>
        <p:spPr>
          <a:xfrm>
            <a:off x="6752326" y="1081149"/>
            <a:ext cx="5029200" cy="375753"/>
          </a:xfrm>
          <a:prstGeom prst="rect">
            <a:avLst/>
          </a:prstGeom>
          <a:solidFill>
            <a:srgbClr val="EEFBFC"/>
          </a:solidFill>
          <a:ln>
            <a:solidFill>
              <a:srgbClr val="1BA2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14313" indent="-214313" hangingPunct="1">
              <a:buFont typeface="Arial" panose="020B0604020202020204" pitchFamily="34" charset="0"/>
              <a:buChar char="•"/>
            </a:pPr>
            <a:r>
              <a:rPr lang="en-US" sz="1050" kern="1200" dirty="0">
                <a:solidFill>
                  <a:schemeClr val="tx1"/>
                </a:solidFill>
                <a:latin typeface="+mj-lt"/>
              </a:rPr>
              <a:t>Involvement in QI continued education through </a:t>
            </a:r>
            <a:r>
              <a:rPr lang="en-US" sz="1050" dirty="0">
                <a:solidFill>
                  <a:schemeClr val="tx1"/>
                </a:solidFill>
                <a:latin typeface="+mj-lt"/>
              </a:rPr>
              <a:t>IHI school </a:t>
            </a:r>
            <a:endParaRPr lang="en-US" sz="1050" kern="1200" dirty="0">
              <a:solidFill>
                <a:schemeClr val="tx1"/>
              </a:solidFill>
              <a:latin typeface="+mj-lt"/>
            </a:endParaRPr>
          </a:p>
          <a:p>
            <a:pPr marL="214313" indent="-214313" hangingPunct="1">
              <a:buFont typeface="Arial" panose="020B0604020202020204" pitchFamily="34" charset="0"/>
              <a:buChar char="•"/>
            </a:pPr>
            <a:r>
              <a:rPr lang="en-US" sz="1050" kern="1200" dirty="0">
                <a:solidFill>
                  <a:schemeClr val="tx1"/>
                </a:solidFill>
                <a:latin typeface="+mj-lt"/>
              </a:rPr>
              <a:t>Utilize Life QI platform</a:t>
            </a:r>
          </a:p>
        </p:txBody>
      </p:sp>
      <p:sp>
        <p:nvSpPr>
          <p:cNvPr id="19" name="Rectángulo 21"/>
          <p:cNvSpPr/>
          <p:nvPr/>
        </p:nvSpPr>
        <p:spPr>
          <a:xfrm>
            <a:off x="6752326" y="1523088"/>
            <a:ext cx="5029200" cy="414147"/>
          </a:xfrm>
          <a:prstGeom prst="rect">
            <a:avLst/>
          </a:prstGeom>
          <a:solidFill>
            <a:srgbClr val="EEFBFC"/>
          </a:solidFill>
          <a:ln>
            <a:solidFill>
              <a:srgbClr val="1BA2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14313" indent="-214313" hangingPunct="1">
              <a:buFont typeface="Arial" panose="020B0604020202020204" pitchFamily="34" charset="0"/>
              <a:buChar char="•"/>
            </a:pPr>
            <a:endParaRPr lang="en-US" sz="1050" kern="1200" dirty="0">
              <a:solidFill>
                <a:schemeClr val="tx1"/>
              </a:solidFill>
              <a:latin typeface="+mj-lt"/>
            </a:endParaRPr>
          </a:p>
          <a:p>
            <a:pPr marL="214313" indent="-214313" hangingPunct="1">
              <a:buFont typeface="Arial" panose="020B0604020202020204" pitchFamily="34" charset="0"/>
              <a:buChar char="•"/>
            </a:pPr>
            <a:r>
              <a:rPr lang="en-US" sz="1050" kern="1200" dirty="0">
                <a:solidFill>
                  <a:schemeClr val="tx1"/>
                </a:solidFill>
                <a:latin typeface="+mj-lt"/>
              </a:rPr>
              <a:t>Automate reporting capabilities to T1D Exchange</a:t>
            </a:r>
          </a:p>
          <a:p>
            <a:pPr marL="214313" indent="-214313" hangingPunct="1">
              <a:buFont typeface="Arial" panose="020B0604020202020204" pitchFamily="34" charset="0"/>
              <a:buChar char="•"/>
            </a:pPr>
            <a:r>
              <a:rPr lang="en-US" sz="1050" kern="1200" dirty="0">
                <a:solidFill>
                  <a:schemeClr val="tx1"/>
                </a:solidFill>
                <a:latin typeface="+mj-lt"/>
              </a:rPr>
              <a:t>Map data to T1D Exchange’s QI Platform</a:t>
            </a:r>
          </a:p>
          <a:p>
            <a:pPr marL="214313" indent="-214313" hangingPunct="1">
              <a:buFont typeface="Arial" panose="020B0604020202020204" pitchFamily="34" charset="0"/>
              <a:buChar char="•"/>
            </a:pPr>
            <a:endParaRPr lang="en-US" sz="1050" kern="1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0" name="Rectángulo 24"/>
          <p:cNvSpPr/>
          <p:nvPr/>
        </p:nvSpPr>
        <p:spPr>
          <a:xfrm>
            <a:off x="6752326" y="2006620"/>
            <a:ext cx="5029200" cy="663363"/>
          </a:xfrm>
          <a:prstGeom prst="rect">
            <a:avLst/>
          </a:prstGeom>
          <a:solidFill>
            <a:srgbClr val="EEFBFC"/>
          </a:solidFill>
          <a:ln>
            <a:solidFill>
              <a:srgbClr val="1BA2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chemeClr val="tx1"/>
                </a:solidFill>
                <a:latin typeface="+mj-lt"/>
              </a:rPr>
              <a:t>Insulin monitoring interactions and active problem solving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050" b="1" dirty="0">
                <a:solidFill>
                  <a:schemeClr val="tx1"/>
                </a:solidFill>
                <a:latin typeface="+mj-lt"/>
              </a:rPr>
              <a:t>Increase diabetes technology awareness for patients and staff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050" b="1" dirty="0">
                <a:solidFill>
                  <a:schemeClr val="tx1"/>
                </a:solidFill>
                <a:latin typeface="+mj-lt"/>
              </a:rPr>
              <a:t>Assess provider prescribing patterns and increase understanding in diabetes technology</a:t>
            </a:r>
          </a:p>
        </p:txBody>
      </p:sp>
      <p:sp>
        <p:nvSpPr>
          <p:cNvPr id="21" name="Rectángulo 25"/>
          <p:cNvSpPr/>
          <p:nvPr/>
        </p:nvSpPr>
        <p:spPr>
          <a:xfrm>
            <a:off x="6752326" y="2761376"/>
            <a:ext cx="5029200" cy="914956"/>
          </a:xfrm>
          <a:prstGeom prst="rect">
            <a:avLst/>
          </a:prstGeom>
          <a:solidFill>
            <a:srgbClr val="EEFBFC"/>
          </a:solidFill>
          <a:ln>
            <a:solidFill>
              <a:srgbClr val="1BA2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14313" indent="-214313" hangingPunct="1">
              <a:buFont typeface="Arial" panose="020B0604020202020204" pitchFamily="34" charset="0"/>
              <a:buChar char="•"/>
            </a:pPr>
            <a:r>
              <a:rPr lang="en-US" sz="1050" kern="1200" dirty="0">
                <a:solidFill>
                  <a:schemeClr val="tx1"/>
                </a:solidFill>
                <a:latin typeface="+mj-lt"/>
              </a:rPr>
              <a:t>Provide resources for BG analysis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050" kern="1200" dirty="0">
                <a:solidFill>
                  <a:schemeClr val="tx1"/>
                </a:solidFill>
                <a:latin typeface="+mj-lt"/>
              </a:rPr>
              <a:t>Shared decision making, goal setting, action planning, problem solving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chemeClr val="tx1"/>
                </a:solidFill>
                <a:latin typeface="+mj-lt"/>
              </a:rPr>
              <a:t>Coach patients (not on CGM therapy) on completing &gt;4 checks/day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chemeClr val="tx1"/>
                </a:solidFill>
                <a:latin typeface="+mj-lt"/>
              </a:rPr>
              <a:t>Increase CGM access and use among families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chemeClr val="tx1"/>
                </a:solidFill>
                <a:latin typeface="+mj-lt"/>
              </a:rPr>
              <a:t>Offer CGM support &amp; problem solving skills</a:t>
            </a:r>
            <a:endParaRPr lang="en-US" sz="1050" kern="1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3" name="Rectángulo 27"/>
          <p:cNvSpPr/>
          <p:nvPr/>
        </p:nvSpPr>
        <p:spPr>
          <a:xfrm>
            <a:off x="6752326" y="5222915"/>
            <a:ext cx="5029200" cy="673626"/>
          </a:xfrm>
          <a:prstGeom prst="rect">
            <a:avLst/>
          </a:prstGeom>
          <a:solidFill>
            <a:srgbClr val="EEFBFC"/>
          </a:solidFill>
          <a:ln>
            <a:solidFill>
              <a:srgbClr val="1BA2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14313" indent="-214313" hangingPunct="1">
              <a:buFont typeface="Arial" panose="020B0604020202020204" pitchFamily="34" charset="0"/>
              <a:buChar char="•"/>
            </a:pPr>
            <a:r>
              <a:rPr lang="en-US" sz="1050" kern="1200" dirty="0">
                <a:solidFill>
                  <a:schemeClr val="tx1"/>
                </a:solidFill>
                <a:latin typeface="+mj-lt"/>
              </a:rPr>
              <a:t>Use staff and automated systems to ensure patients are scheduled regularly </a:t>
            </a:r>
          </a:p>
          <a:p>
            <a:pPr marL="214313" indent="-214313" hangingPunct="1">
              <a:buFont typeface="Arial" panose="020B0604020202020204" pitchFamily="34" charset="0"/>
              <a:buChar char="•"/>
            </a:pPr>
            <a:r>
              <a:rPr lang="en-US" sz="1050" kern="1200" dirty="0">
                <a:solidFill>
                  <a:schemeClr val="tx1"/>
                </a:solidFill>
                <a:latin typeface="+mj-lt"/>
              </a:rPr>
              <a:t>Follow up with high risk patients who have not been seen in clinic in &gt;6 months. </a:t>
            </a:r>
          </a:p>
          <a:p>
            <a:pPr marL="214313" indent="-214313" hangingPunct="1">
              <a:buFont typeface="Arial" panose="020B0604020202020204" pitchFamily="34" charset="0"/>
              <a:buChar char="•"/>
            </a:pPr>
            <a:r>
              <a:rPr lang="en-US" sz="1050" kern="1200" dirty="0">
                <a:solidFill>
                  <a:schemeClr val="tx1"/>
                </a:solidFill>
                <a:latin typeface="+mj-lt"/>
              </a:rPr>
              <a:t>Utilize SW to assess barriers to accessing appointments</a:t>
            </a:r>
          </a:p>
        </p:txBody>
      </p:sp>
      <p:sp>
        <p:nvSpPr>
          <p:cNvPr id="24" name="Rectángulo 28"/>
          <p:cNvSpPr/>
          <p:nvPr/>
        </p:nvSpPr>
        <p:spPr>
          <a:xfrm>
            <a:off x="6752326" y="4494963"/>
            <a:ext cx="5029200" cy="640115"/>
          </a:xfrm>
          <a:prstGeom prst="rect">
            <a:avLst/>
          </a:prstGeom>
          <a:solidFill>
            <a:srgbClr val="EEFBFC"/>
          </a:solidFill>
          <a:ln>
            <a:solidFill>
              <a:srgbClr val="1BA2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 hangingPunct="1">
              <a:buFont typeface="Arial" panose="020B0604020202020204" pitchFamily="34" charset="0"/>
              <a:buChar char="•"/>
            </a:pPr>
            <a:r>
              <a:rPr lang="en-US" sz="1050" b="1" dirty="0">
                <a:solidFill>
                  <a:schemeClr val="tx1"/>
                </a:solidFill>
                <a:latin typeface="+mj-lt"/>
              </a:rPr>
              <a:t>Assess patient needs/concerns at visits</a:t>
            </a:r>
          </a:p>
          <a:p>
            <a:pPr marL="171450" indent="-171450" hangingPunct="1">
              <a:buFont typeface="Arial" panose="020B0604020202020204" pitchFamily="34" charset="0"/>
              <a:buChar char="•"/>
            </a:pPr>
            <a:r>
              <a:rPr lang="en-US" sz="1050" b="1" kern="1200" dirty="0">
                <a:solidFill>
                  <a:schemeClr val="tx1"/>
                </a:solidFill>
                <a:latin typeface="+mj-lt"/>
              </a:rPr>
              <a:t>Increase access to staff through clinic portal</a:t>
            </a:r>
          </a:p>
          <a:p>
            <a:pPr marL="171450" indent="-171450" hangingPunct="1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chemeClr val="tx1"/>
                </a:solidFill>
                <a:latin typeface="+mj-lt"/>
              </a:rPr>
              <a:t>Establish family support network, with family members on team</a:t>
            </a:r>
            <a:endParaRPr lang="en-US" sz="1050" kern="1200" dirty="0">
              <a:solidFill>
                <a:schemeClr val="tx1"/>
              </a:solidFill>
              <a:latin typeface="+mj-lt"/>
            </a:endParaRPr>
          </a:p>
        </p:txBody>
      </p:sp>
      <p:cxnSp>
        <p:nvCxnSpPr>
          <p:cNvPr id="25" name="Conector recto de flecha 31"/>
          <p:cNvCxnSpPr>
            <a:stCxn id="6" idx="1"/>
            <a:endCxn id="5" idx="3"/>
          </p:cNvCxnSpPr>
          <p:nvPr/>
        </p:nvCxnSpPr>
        <p:spPr>
          <a:xfrm flipH="1">
            <a:off x="2851688" y="1201673"/>
            <a:ext cx="1275433" cy="2355243"/>
          </a:xfrm>
          <a:prstGeom prst="straightConnector1">
            <a:avLst/>
          </a:prstGeom>
          <a:ln>
            <a:solidFill>
              <a:srgbClr val="696F7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cto de flecha 33"/>
          <p:cNvCxnSpPr>
            <a:stCxn id="8" idx="1"/>
            <a:endCxn id="5" idx="3"/>
          </p:cNvCxnSpPr>
          <p:nvPr/>
        </p:nvCxnSpPr>
        <p:spPr>
          <a:xfrm flipH="1">
            <a:off x="2851688" y="1779317"/>
            <a:ext cx="1275433" cy="1777599"/>
          </a:xfrm>
          <a:prstGeom prst="straightConnector1">
            <a:avLst/>
          </a:prstGeom>
          <a:ln>
            <a:solidFill>
              <a:srgbClr val="696F7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ector recto de flecha 35"/>
          <p:cNvCxnSpPr>
            <a:stCxn id="12" idx="1"/>
            <a:endCxn id="5" idx="3"/>
          </p:cNvCxnSpPr>
          <p:nvPr/>
        </p:nvCxnSpPr>
        <p:spPr>
          <a:xfrm flipH="1">
            <a:off x="2851688" y="2343982"/>
            <a:ext cx="1275433" cy="1212934"/>
          </a:xfrm>
          <a:prstGeom prst="straightConnector1">
            <a:avLst/>
          </a:prstGeom>
          <a:ln>
            <a:solidFill>
              <a:srgbClr val="696F7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ctor recto de flecha 37"/>
          <p:cNvCxnSpPr>
            <a:stCxn id="13" idx="1"/>
            <a:endCxn id="5" idx="3"/>
          </p:cNvCxnSpPr>
          <p:nvPr/>
        </p:nvCxnSpPr>
        <p:spPr>
          <a:xfrm flipH="1">
            <a:off x="2851688" y="3498300"/>
            <a:ext cx="1275433" cy="58616"/>
          </a:xfrm>
          <a:prstGeom prst="straightConnector1">
            <a:avLst/>
          </a:prstGeom>
          <a:ln>
            <a:solidFill>
              <a:srgbClr val="696F7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ángulo 3"/>
          <p:cNvSpPr/>
          <p:nvPr/>
        </p:nvSpPr>
        <p:spPr>
          <a:xfrm>
            <a:off x="774915" y="1814708"/>
            <a:ext cx="2076773" cy="3484415"/>
          </a:xfrm>
          <a:prstGeom prst="rect">
            <a:avLst/>
          </a:prstGeom>
          <a:solidFill>
            <a:srgbClr val="EEFBFC"/>
          </a:solidFill>
          <a:ln>
            <a:solidFill>
              <a:srgbClr val="1BA2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hangingPunct="1"/>
            <a:endParaRPr lang="es-ES" sz="1300" dirty="0">
              <a:solidFill>
                <a:srgbClr val="535353">
                  <a:lumMod val="50000"/>
                </a:srgbClr>
              </a:solidFill>
              <a:latin typeface="+mj-lt"/>
            </a:endParaRPr>
          </a:p>
          <a:p>
            <a:pPr algn="ctr" hangingPunct="1"/>
            <a:r>
              <a:rPr lang="en-US" sz="1300" b="1" dirty="0">
                <a:solidFill>
                  <a:schemeClr val="tx1"/>
                </a:solidFill>
                <a:latin typeface="+mj-lt"/>
              </a:rPr>
              <a:t>Among People with T1D (duration &gt; 1 </a:t>
            </a:r>
            <a:r>
              <a:rPr lang="en-US" sz="1300" b="1" dirty="0" err="1">
                <a:solidFill>
                  <a:schemeClr val="tx1"/>
                </a:solidFill>
                <a:latin typeface="+mj-lt"/>
              </a:rPr>
              <a:t>yr</a:t>
            </a:r>
            <a:r>
              <a:rPr lang="en-US" sz="1300" b="1" dirty="0">
                <a:solidFill>
                  <a:schemeClr val="tx1"/>
                </a:solidFill>
                <a:latin typeface="+mj-lt"/>
              </a:rPr>
              <a:t>, aged 12-26) </a:t>
            </a:r>
            <a:br>
              <a:rPr lang="en-US" sz="1300" b="1" dirty="0">
                <a:solidFill>
                  <a:schemeClr val="tx1"/>
                </a:solidFill>
                <a:latin typeface="+mj-lt"/>
              </a:rPr>
            </a:br>
            <a:r>
              <a:rPr lang="en-US" sz="1300" b="1" dirty="0">
                <a:solidFill>
                  <a:schemeClr val="tx1"/>
                </a:solidFill>
                <a:latin typeface="+mj-lt"/>
              </a:rPr>
              <a:t>at Learning Collaborative sites, decrease % population with 2 A1cs &gt; 9% by 10% </a:t>
            </a:r>
          </a:p>
          <a:p>
            <a:pPr algn="ctr" hangingPunct="1"/>
            <a:r>
              <a:rPr lang="en-US" sz="1300" b="1" dirty="0">
                <a:solidFill>
                  <a:schemeClr val="tx1"/>
                </a:solidFill>
                <a:latin typeface="+mj-lt"/>
              </a:rPr>
              <a:t>and </a:t>
            </a:r>
          </a:p>
          <a:p>
            <a:pPr algn="ctr" hangingPunct="1"/>
            <a:r>
              <a:rPr lang="en-US" sz="1300" b="1" dirty="0">
                <a:solidFill>
                  <a:schemeClr val="tx1"/>
                </a:solidFill>
                <a:latin typeface="+mj-lt"/>
              </a:rPr>
              <a:t>increase % with ≥0.5% A1c interval improvement by at least 10% over </a:t>
            </a:r>
            <a:r>
              <a:rPr lang="en-US" sz="1300" b="1">
                <a:solidFill>
                  <a:schemeClr val="tx1"/>
                </a:solidFill>
                <a:latin typeface="+mj-lt"/>
              </a:rPr>
              <a:t>3 years. </a:t>
            </a:r>
            <a:endParaRPr lang="es-ES" sz="13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1303540" y="1449559"/>
            <a:ext cx="11220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hangingPunct="1"/>
            <a:r>
              <a:rPr lang="es-ES" kern="1200" dirty="0">
                <a:solidFill>
                  <a:schemeClr val="tx2"/>
                </a:solidFill>
                <a:latin typeface="Arial Black" panose="020B0A04020102020204" pitchFamily="34" charset="0"/>
                <a:ea typeface="MS PGothic" panose="020B0600070205080204" pitchFamily="34" charset="-128"/>
              </a:rPr>
              <a:t>Aim</a:t>
            </a:r>
          </a:p>
        </p:txBody>
      </p:sp>
      <p:cxnSp>
        <p:nvCxnSpPr>
          <p:cNvPr id="30" name="Conector recto de flecha 41"/>
          <p:cNvCxnSpPr>
            <a:stCxn id="15" idx="1"/>
            <a:endCxn id="5" idx="3"/>
          </p:cNvCxnSpPr>
          <p:nvPr/>
        </p:nvCxnSpPr>
        <p:spPr>
          <a:xfrm flipH="1" flipV="1">
            <a:off x="2851688" y="3556916"/>
            <a:ext cx="1275433" cy="574169"/>
          </a:xfrm>
          <a:prstGeom prst="straightConnector1">
            <a:avLst/>
          </a:prstGeom>
          <a:ln>
            <a:solidFill>
              <a:srgbClr val="696F7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ector recto de flecha 43"/>
          <p:cNvCxnSpPr>
            <a:stCxn id="17" idx="1"/>
            <a:endCxn id="5" idx="3"/>
          </p:cNvCxnSpPr>
          <p:nvPr/>
        </p:nvCxnSpPr>
        <p:spPr>
          <a:xfrm flipH="1" flipV="1">
            <a:off x="2851688" y="3556916"/>
            <a:ext cx="1275433" cy="1254084"/>
          </a:xfrm>
          <a:prstGeom prst="straightConnector1">
            <a:avLst/>
          </a:prstGeom>
          <a:ln>
            <a:solidFill>
              <a:srgbClr val="696F7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ector recto de flecha 45"/>
          <p:cNvCxnSpPr>
            <a:stCxn id="16" idx="1"/>
            <a:endCxn id="5" idx="3"/>
          </p:cNvCxnSpPr>
          <p:nvPr/>
        </p:nvCxnSpPr>
        <p:spPr>
          <a:xfrm flipH="1" flipV="1">
            <a:off x="2851688" y="3556916"/>
            <a:ext cx="1275433" cy="1872074"/>
          </a:xfrm>
          <a:prstGeom prst="straightConnector1">
            <a:avLst/>
          </a:prstGeom>
          <a:ln>
            <a:solidFill>
              <a:srgbClr val="696F7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ector recto de flecha 49"/>
          <p:cNvCxnSpPr>
            <a:stCxn id="7" idx="1"/>
            <a:endCxn id="6" idx="3"/>
          </p:cNvCxnSpPr>
          <p:nvPr/>
        </p:nvCxnSpPr>
        <p:spPr>
          <a:xfrm flipH="1">
            <a:off x="5795135" y="741770"/>
            <a:ext cx="957191" cy="459903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ector recto de flecha 53"/>
          <p:cNvCxnSpPr>
            <a:stCxn id="19" idx="1"/>
            <a:endCxn id="12" idx="3"/>
          </p:cNvCxnSpPr>
          <p:nvPr/>
        </p:nvCxnSpPr>
        <p:spPr>
          <a:xfrm flipH="1">
            <a:off x="5795135" y="1730162"/>
            <a:ext cx="957191" cy="613820"/>
          </a:xfrm>
          <a:prstGeom prst="straightConnector1">
            <a:avLst/>
          </a:prstGeom>
          <a:ln>
            <a:solidFill>
              <a:srgbClr val="696F7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ector recto de flecha 55"/>
          <p:cNvCxnSpPr>
            <a:stCxn id="20" idx="1"/>
            <a:endCxn id="42" idx="3"/>
          </p:cNvCxnSpPr>
          <p:nvPr/>
        </p:nvCxnSpPr>
        <p:spPr>
          <a:xfrm flipH="1">
            <a:off x="5795135" y="2338302"/>
            <a:ext cx="957191" cy="574230"/>
          </a:xfrm>
          <a:prstGeom prst="straightConnector1">
            <a:avLst/>
          </a:prstGeom>
          <a:ln>
            <a:solidFill>
              <a:srgbClr val="696F7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ector recto de flecha 59"/>
          <p:cNvCxnSpPr>
            <a:stCxn id="21" idx="1"/>
            <a:endCxn id="13" idx="3"/>
          </p:cNvCxnSpPr>
          <p:nvPr/>
        </p:nvCxnSpPr>
        <p:spPr>
          <a:xfrm flipH="1">
            <a:off x="5795135" y="3218854"/>
            <a:ext cx="957191" cy="279446"/>
          </a:xfrm>
          <a:prstGeom prst="straightConnector1">
            <a:avLst/>
          </a:prstGeom>
          <a:ln>
            <a:solidFill>
              <a:srgbClr val="696F7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ector recto de flecha 61"/>
          <p:cNvCxnSpPr>
            <a:stCxn id="24" idx="1"/>
            <a:endCxn id="17" idx="3"/>
          </p:cNvCxnSpPr>
          <p:nvPr/>
        </p:nvCxnSpPr>
        <p:spPr>
          <a:xfrm flipH="1" flipV="1">
            <a:off x="5795135" y="4811000"/>
            <a:ext cx="957191" cy="4021"/>
          </a:xfrm>
          <a:prstGeom prst="straightConnector1">
            <a:avLst/>
          </a:prstGeom>
          <a:ln>
            <a:solidFill>
              <a:srgbClr val="696F7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ector recto de flecha 63"/>
          <p:cNvCxnSpPr>
            <a:stCxn id="23" idx="1"/>
            <a:endCxn id="16" idx="3"/>
          </p:cNvCxnSpPr>
          <p:nvPr/>
        </p:nvCxnSpPr>
        <p:spPr>
          <a:xfrm flipH="1" flipV="1">
            <a:off x="5795135" y="5428990"/>
            <a:ext cx="957191" cy="130738"/>
          </a:xfrm>
          <a:prstGeom prst="straightConnector1">
            <a:avLst/>
          </a:prstGeom>
          <a:ln>
            <a:solidFill>
              <a:srgbClr val="696F7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ector recto de flecha 65"/>
          <p:cNvCxnSpPr>
            <a:stCxn id="103" idx="1"/>
            <a:endCxn id="15" idx="3"/>
          </p:cNvCxnSpPr>
          <p:nvPr/>
        </p:nvCxnSpPr>
        <p:spPr>
          <a:xfrm flipH="1">
            <a:off x="5795135" y="4073869"/>
            <a:ext cx="957191" cy="57216"/>
          </a:xfrm>
          <a:prstGeom prst="straightConnector1">
            <a:avLst/>
          </a:prstGeom>
          <a:ln>
            <a:solidFill>
              <a:srgbClr val="696F7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ángulo 4"/>
          <p:cNvSpPr/>
          <p:nvPr/>
        </p:nvSpPr>
        <p:spPr>
          <a:xfrm>
            <a:off x="4127121" y="982228"/>
            <a:ext cx="1668014" cy="438889"/>
          </a:xfrm>
          <a:prstGeom prst="rect">
            <a:avLst/>
          </a:prstGeom>
          <a:solidFill>
            <a:srgbClr val="EEFBFC"/>
          </a:solidFill>
          <a:ln>
            <a:solidFill>
              <a:srgbClr val="1BA2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hangingPunct="1"/>
            <a:r>
              <a:rPr lang="es-ES" sz="1050" kern="1200" dirty="0">
                <a:solidFill>
                  <a:schemeClr val="tx1"/>
                </a:solidFill>
                <a:latin typeface="+mj-lt"/>
              </a:rPr>
              <a:t>Patient-centered Learning Collaborative</a:t>
            </a:r>
          </a:p>
        </p:txBody>
      </p:sp>
      <p:sp>
        <p:nvSpPr>
          <p:cNvPr id="8" name="Rectángulo 6"/>
          <p:cNvSpPr/>
          <p:nvPr/>
        </p:nvSpPr>
        <p:spPr>
          <a:xfrm>
            <a:off x="4127121" y="1596321"/>
            <a:ext cx="1668014" cy="365991"/>
          </a:xfrm>
          <a:prstGeom prst="rect">
            <a:avLst/>
          </a:prstGeom>
          <a:solidFill>
            <a:srgbClr val="EEFBFC"/>
          </a:solidFill>
          <a:ln>
            <a:solidFill>
              <a:srgbClr val="1BA2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hangingPunct="1"/>
            <a:r>
              <a:rPr lang="es-ES" sz="1050" kern="1200" dirty="0">
                <a:solidFill>
                  <a:schemeClr val="tx1"/>
                </a:solidFill>
                <a:latin typeface="+mj-lt"/>
              </a:rPr>
              <a:t> </a:t>
            </a:r>
            <a:r>
              <a:rPr lang="es-ES" sz="1050" kern="1200" dirty="0" err="1">
                <a:solidFill>
                  <a:schemeClr val="tx1"/>
                </a:solidFill>
                <a:latin typeface="+mj-lt"/>
              </a:rPr>
              <a:t>Organizational</a:t>
            </a:r>
            <a:r>
              <a:rPr lang="es-ES" sz="1050" kern="1200" dirty="0">
                <a:solidFill>
                  <a:schemeClr val="tx1"/>
                </a:solidFill>
                <a:latin typeface="+mj-lt"/>
              </a:rPr>
              <a:t> QI </a:t>
            </a:r>
            <a:r>
              <a:rPr lang="en-US" sz="1050" kern="1200" dirty="0">
                <a:solidFill>
                  <a:schemeClr val="tx1"/>
                </a:solidFill>
                <a:latin typeface="+mj-lt"/>
              </a:rPr>
              <a:t>Preparedness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4053037" y="315972"/>
            <a:ext cx="18036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>
                <a:solidFill>
                  <a:schemeClr val="tx2"/>
                </a:solidFill>
                <a:latin typeface="Arial Black" panose="020B0A04020102020204" pitchFamily="34" charset="0"/>
                <a:ea typeface="MS PGothic" panose="020B0600070205080204" pitchFamily="34" charset="-128"/>
              </a:defRPr>
            </a:lvl1pPr>
          </a:lstStyle>
          <a:p>
            <a:r>
              <a:rPr lang="es-ES" dirty="0" err="1"/>
              <a:t>Primary</a:t>
            </a:r>
            <a:r>
              <a:rPr lang="es-ES" dirty="0"/>
              <a:t> Drivers</a:t>
            </a:r>
          </a:p>
        </p:txBody>
      </p:sp>
      <p:sp>
        <p:nvSpPr>
          <p:cNvPr id="12" name="Rectángulo 12"/>
          <p:cNvSpPr/>
          <p:nvPr/>
        </p:nvSpPr>
        <p:spPr>
          <a:xfrm>
            <a:off x="4127121" y="2137516"/>
            <a:ext cx="1668014" cy="412931"/>
          </a:xfrm>
          <a:prstGeom prst="rect">
            <a:avLst/>
          </a:prstGeom>
          <a:solidFill>
            <a:srgbClr val="EEFBFC"/>
          </a:solidFill>
          <a:ln>
            <a:solidFill>
              <a:srgbClr val="1BA2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hangingPunct="1"/>
            <a:r>
              <a:rPr lang="es-ES" sz="1050" kern="1200" dirty="0">
                <a:solidFill>
                  <a:schemeClr val="tx1"/>
                </a:solidFill>
                <a:latin typeface="+mj-lt"/>
              </a:rPr>
              <a:t>Use of Data System</a:t>
            </a:r>
          </a:p>
        </p:txBody>
      </p:sp>
      <p:sp>
        <p:nvSpPr>
          <p:cNvPr id="13" name="Rectángulo 13"/>
          <p:cNvSpPr/>
          <p:nvPr/>
        </p:nvSpPr>
        <p:spPr>
          <a:xfrm>
            <a:off x="4127121" y="3274616"/>
            <a:ext cx="1668014" cy="447367"/>
          </a:xfrm>
          <a:prstGeom prst="rect">
            <a:avLst/>
          </a:prstGeom>
          <a:solidFill>
            <a:srgbClr val="EEFBFC"/>
          </a:solidFill>
          <a:ln>
            <a:solidFill>
              <a:srgbClr val="1BA2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hangingPunct="1"/>
            <a:r>
              <a:rPr lang="es-ES" sz="1050" kern="1200" dirty="0" err="1">
                <a:solidFill>
                  <a:schemeClr val="tx1"/>
                </a:solidFill>
                <a:latin typeface="+mj-lt"/>
              </a:rPr>
              <a:t>Improve</a:t>
            </a:r>
            <a:endParaRPr lang="es-ES" sz="1050" dirty="0">
              <a:solidFill>
                <a:schemeClr val="tx1"/>
              </a:solidFill>
              <a:latin typeface="+mj-lt"/>
            </a:endParaRPr>
          </a:p>
          <a:p>
            <a:pPr algn="ctr" hangingPunct="1"/>
            <a:r>
              <a:rPr lang="es-ES" sz="1050" kern="1200" dirty="0" err="1">
                <a:solidFill>
                  <a:schemeClr val="tx1"/>
                </a:solidFill>
                <a:latin typeface="+mj-lt"/>
              </a:rPr>
              <a:t>Glucose</a:t>
            </a:r>
            <a:r>
              <a:rPr lang="es-ES" sz="1050" kern="1200" dirty="0">
                <a:solidFill>
                  <a:schemeClr val="tx1"/>
                </a:solidFill>
                <a:latin typeface="+mj-lt"/>
              </a:rPr>
              <a:t> Monitoring</a:t>
            </a:r>
          </a:p>
        </p:txBody>
      </p:sp>
      <p:sp>
        <p:nvSpPr>
          <p:cNvPr id="15" name="Rectángulo 15"/>
          <p:cNvSpPr/>
          <p:nvPr/>
        </p:nvSpPr>
        <p:spPr>
          <a:xfrm>
            <a:off x="4127121" y="3897187"/>
            <a:ext cx="1668014" cy="467795"/>
          </a:xfrm>
          <a:prstGeom prst="rect">
            <a:avLst/>
          </a:prstGeom>
          <a:solidFill>
            <a:srgbClr val="EEFBFC"/>
          </a:solidFill>
          <a:ln>
            <a:solidFill>
              <a:srgbClr val="1BA2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hangingPunct="1"/>
            <a:r>
              <a:rPr lang="es-ES" sz="1000" kern="1200" dirty="0" err="1">
                <a:solidFill>
                  <a:schemeClr val="tx1"/>
                </a:solidFill>
                <a:latin typeface="+mj-lt"/>
              </a:rPr>
              <a:t>Effective</a:t>
            </a:r>
            <a:r>
              <a:rPr lang="es-ES" sz="1000" kern="1200" dirty="0">
                <a:solidFill>
                  <a:schemeClr val="tx1"/>
                </a:solidFill>
                <a:latin typeface="+mj-lt"/>
              </a:rPr>
              <a:t> </a:t>
            </a:r>
            <a:r>
              <a:rPr lang="es-ES" sz="1000" kern="1200" dirty="0" err="1">
                <a:solidFill>
                  <a:schemeClr val="tx1"/>
                </a:solidFill>
                <a:latin typeface="+mj-lt"/>
              </a:rPr>
              <a:t>Self-management</a:t>
            </a:r>
            <a:endParaRPr lang="es-ES" sz="1000" kern="1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6" name="Rectángulo 17"/>
          <p:cNvSpPr/>
          <p:nvPr/>
        </p:nvSpPr>
        <p:spPr>
          <a:xfrm>
            <a:off x="4127121" y="5249300"/>
            <a:ext cx="1668014" cy="359379"/>
          </a:xfrm>
          <a:prstGeom prst="rect">
            <a:avLst/>
          </a:prstGeom>
          <a:solidFill>
            <a:srgbClr val="EEFBFC"/>
          </a:solidFill>
          <a:ln>
            <a:solidFill>
              <a:srgbClr val="1BA2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hangingPunct="1"/>
            <a:r>
              <a:rPr lang="es-ES" sz="1050" kern="1200" dirty="0">
                <a:solidFill>
                  <a:schemeClr val="tx1"/>
                </a:solidFill>
                <a:latin typeface="+mj-lt"/>
              </a:rPr>
              <a:t>Ensure Access to care and regular follow-up</a:t>
            </a:r>
          </a:p>
        </p:txBody>
      </p:sp>
      <p:sp>
        <p:nvSpPr>
          <p:cNvPr id="17" name="Rectángulo 18"/>
          <p:cNvSpPr/>
          <p:nvPr/>
        </p:nvSpPr>
        <p:spPr>
          <a:xfrm>
            <a:off x="4127121" y="4547903"/>
            <a:ext cx="1668014" cy="526193"/>
          </a:xfrm>
          <a:prstGeom prst="rect">
            <a:avLst/>
          </a:prstGeom>
          <a:solidFill>
            <a:srgbClr val="EEFBFC"/>
          </a:solidFill>
          <a:ln>
            <a:solidFill>
              <a:srgbClr val="1BA2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hangingPunct="1"/>
            <a:r>
              <a:rPr lang="es-ES" sz="1000" kern="1200" dirty="0">
                <a:solidFill>
                  <a:schemeClr val="tx1"/>
                </a:solidFill>
                <a:latin typeface="+mj-lt"/>
              </a:rPr>
              <a:t>Be </a:t>
            </a:r>
            <a:r>
              <a:rPr lang="es-ES" sz="1000" kern="1200" dirty="0" err="1">
                <a:solidFill>
                  <a:schemeClr val="tx1"/>
                </a:solidFill>
                <a:latin typeface="+mj-lt"/>
              </a:rPr>
              <a:t>Patient-centered</a:t>
            </a:r>
            <a:endParaRPr lang="es-ES" sz="1000" kern="1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42" name="Rectángulo 14"/>
          <p:cNvSpPr/>
          <p:nvPr/>
        </p:nvSpPr>
        <p:spPr>
          <a:xfrm>
            <a:off x="4127121" y="2725651"/>
            <a:ext cx="1668014" cy="373761"/>
          </a:xfrm>
          <a:prstGeom prst="rect">
            <a:avLst/>
          </a:prstGeom>
          <a:solidFill>
            <a:srgbClr val="EEFBFC"/>
          </a:solidFill>
          <a:ln>
            <a:solidFill>
              <a:srgbClr val="1BA2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hangingPunct="1"/>
            <a:r>
              <a:rPr lang="es-ES" sz="1050" kern="1200" dirty="0" err="1">
                <a:solidFill>
                  <a:schemeClr val="tx1"/>
                </a:solidFill>
                <a:latin typeface="+mj-lt"/>
              </a:rPr>
              <a:t>Improve</a:t>
            </a:r>
            <a:r>
              <a:rPr lang="es-ES" sz="1050" kern="1200" dirty="0">
                <a:solidFill>
                  <a:schemeClr val="tx1"/>
                </a:solidFill>
                <a:latin typeface="+mj-lt"/>
              </a:rPr>
              <a:t> </a:t>
            </a:r>
            <a:r>
              <a:rPr lang="es-ES" sz="1050" kern="1200" dirty="0" err="1">
                <a:solidFill>
                  <a:schemeClr val="tx1"/>
                </a:solidFill>
                <a:latin typeface="+mj-lt"/>
              </a:rPr>
              <a:t>Insulin</a:t>
            </a:r>
            <a:r>
              <a:rPr lang="es-ES" sz="1050" kern="1200" dirty="0">
                <a:solidFill>
                  <a:schemeClr val="tx1"/>
                </a:solidFill>
                <a:latin typeface="+mj-lt"/>
              </a:rPr>
              <a:t> Therapy</a:t>
            </a:r>
          </a:p>
        </p:txBody>
      </p:sp>
      <p:sp>
        <p:nvSpPr>
          <p:cNvPr id="44" name="Rectángulo 14"/>
          <p:cNvSpPr/>
          <p:nvPr/>
        </p:nvSpPr>
        <p:spPr>
          <a:xfrm>
            <a:off x="4127121" y="5783884"/>
            <a:ext cx="1668014" cy="613247"/>
          </a:xfrm>
          <a:prstGeom prst="rect">
            <a:avLst/>
          </a:prstGeom>
          <a:solidFill>
            <a:srgbClr val="EEFBFC"/>
          </a:solidFill>
          <a:ln>
            <a:solidFill>
              <a:srgbClr val="1BA2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hangingPunct="1"/>
            <a:r>
              <a:rPr lang="es-ES" sz="1050" kern="1200" dirty="0" err="1">
                <a:solidFill>
                  <a:schemeClr val="tx1"/>
                </a:solidFill>
                <a:latin typeface="+mj-lt"/>
              </a:rPr>
              <a:t>Improve</a:t>
            </a:r>
            <a:r>
              <a:rPr lang="es-ES" sz="1050" kern="1200" dirty="0">
                <a:solidFill>
                  <a:schemeClr val="tx1"/>
                </a:solidFill>
                <a:latin typeface="+mj-lt"/>
              </a:rPr>
              <a:t> Psychosocial </a:t>
            </a:r>
            <a:r>
              <a:rPr lang="es-ES" sz="1050" kern="1200" dirty="0" err="1">
                <a:solidFill>
                  <a:schemeClr val="tx1"/>
                </a:solidFill>
                <a:latin typeface="+mj-lt"/>
              </a:rPr>
              <a:t>Support</a:t>
            </a:r>
            <a:endParaRPr lang="es-ES" sz="1050" kern="1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45" name="Rectángulo 26"/>
          <p:cNvSpPr/>
          <p:nvPr/>
        </p:nvSpPr>
        <p:spPr>
          <a:xfrm>
            <a:off x="6752326" y="5984378"/>
            <a:ext cx="5029200" cy="657962"/>
          </a:xfrm>
          <a:prstGeom prst="rect">
            <a:avLst/>
          </a:prstGeom>
          <a:solidFill>
            <a:srgbClr val="EEFBFC"/>
          </a:solidFill>
          <a:ln>
            <a:solidFill>
              <a:srgbClr val="1BA2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050" b="1" dirty="0">
                <a:solidFill>
                  <a:srgbClr val="000000"/>
                </a:solidFill>
                <a:latin typeface="+mj-lt"/>
              </a:rPr>
              <a:t>Screen all patients for depression, eating disorders and social needs</a:t>
            </a:r>
            <a:endParaRPr lang="en-US" sz="1050" b="1" dirty="0">
              <a:solidFill>
                <a:srgbClr val="FFFFFF"/>
              </a:solidFill>
              <a:latin typeface="+mj-lt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chemeClr val="tx1"/>
                </a:solidFill>
                <a:latin typeface="+mj-lt"/>
              </a:rPr>
              <a:t>Formulate plan of care</a:t>
            </a:r>
            <a:r>
              <a:rPr lang="en-US" sz="1050" dirty="0">
                <a:solidFill>
                  <a:srgbClr val="000000"/>
                </a:solidFill>
                <a:latin typeface="+mj-lt"/>
              </a:rPr>
              <a:t> based on </a:t>
            </a:r>
            <a:r>
              <a:rPr lang="en-US" sz="1050" dirty="0">
                <a:solidFill>
                  <a:schemeClr val="tx1"/>
                </a:solidFill>
                <a:latin typeface="+mj-lt"/>
              </a:rPr>
              <a:t>patient reported outcome measures (PROM)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chemeClr val="tx1"/>
                </a:solidFill>
                <a:latin typeface="+mj-lt"/>
              </a:rPr>
              <a:t>Ensure patients who need support receive and complete referrals</a:t>
            </a:r>
            <a:endParaRPr lang="en-US" sz="1050" kern="1200" dirty="0">
              <a:solidFill>
                <a:schemeClr val="tx1"/>
              </a:solidFill>
              <a:latin typeface="+mj-lt"/>
            </a:endParaRPr>
          </a:p>
        </p:txBody>
      </p:sp>
      <p:cxnSp>
        <p:nvCxnSpPr>
          <p:cNvPr id="79" name="Straight Arrow Connector 78"/>
          <p:cNvCxnSpPr>
            <a:stCxn id="45" idx="1"/>
            <a:endCxn id="44" idx="3"/>
          </p:cNvCxnSpPr>
          <p:nvPr/>
        </p:nvCxnSpPr>
        <p:spPr>
          <a:xfrm flipH="1" flipV="1">
            <a:off x="5795135" y="6090508"/>
            <a:ext cx="957191" cy="222851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85" name="Conector recto de flecha 53"/>
          <p:cNvCxnSpPr>
            <a:stCxn id="18" idx="1"/>
            <a:endCxn id="8" idx="3"/>
          </p:cNvCxnSpPr>
          <p:nvPr/>
        </p:nvCxnSpPr>
        <p:spPr>
          <a:xfrm flipH="1">
            <a:off x="5795135" y="1269026"/>
            <a:ext cx="957191" cy="510291"/>
          </a:xfrm>
          <a:prstGeom prst="straightConnector1">
            <a:avLst/>
          </a:prstGeom>
          <a:ln>
            <a:solidFill>
              <a:srgbClr val="696F7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Conector recto de flecha 47"/>
          <p:cNvCxnSpPr>
            <a:stCxn id="44" idx="1"/>
            <a:endCxn id="5" idx="3"/>
          </p:cNvCxnSpPr>
          <p:nvPr/>
        </p:nvCxnSpPr>
        <p:spPr>
          <a:xfrm flipH="1" flipV="1">
            <a:off x="2851688" y="3556916"/>
            <a:ext cx="1275433" cy="2533592"/>
          </a:xfrm>
          <a:prstGeom prst="straightConnector1">
            <a:avLst/>
          </a:prstGeom>
          <a:ln>
            <a:solidFill>
              <a:srgbClr val="696F7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Rectángulo 25"/>
          <p:cNvSpPr/>
          <p:nvPr/>
        </p:nvSpPr>
        <p:spPr>
          <a:xfrm>
            <a:off x="6752326" y="3747627"/>
            <a:ext cx="5029200" cy="652484"/>
          </a:xfrm>
          <a:prstGeom prst="rect">
            <a:avLst/>
          </a:prstGeom>
          <a:solidFill>
            <a:srgbClr val="EEFBFC"/>
          </a:solidFill>
          <a:ln>
            <a:solidFill>
              <a:srgbClr val="1BA2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chemeClr val="tx1"/>
                </a:solidFill>
                <a:latin typeface="+mj-lt"/>
              </a:rPr>
              <a:t>Encourage data review b/t visits with guidance from CDE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chemeClr val="tx1"/>
                </a:solidFill>
                <a:latin typeface="+mj-lt"/>
              </a:rPr>
              <a:t>Provide active problem-solving education for families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050" b="1" dirty="0">
                <a:solidFill>
                  <a:schemeClr val="tx1"/>
                </a:solidFill>
                <a:latin typeface="+mj-lt"/>
              </a:rPr>
              <a:t>Transition current education/policies to digital platform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04800" y="6522720"/>
            <a:ext cx="27693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Updated March 2022</a:t>
            </a:r>
          </a:p>
        </p:txBody>
      </p:sp>
      <p:sp>
        <p:nvSpPr>
          <p:cNvPr id="3" name="Oval 2"/>
          <p:cNvSpPr/>
          <p:nvPr/>
        </p:nvSpPr>
        <p:spPr>
          <a:xfrm>
            <a:off x="3890058" y="4390626"/>
            <a:ext cx="8118440" cy="868733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7940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337D126-1F22-1849-9C2D-8C49F73CB0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44492"/>
            <a:ext cx="10317480" cy="2486961"/>
          </a:xfrm>
        </p:spPr>
        <p:txBody>
          <a:bodyPr/>
          <a:lstStyle/>
          <a:p>
            <a:pPr algn="just">
              <a:lnSpc>
                <a:spcPct val="110000"/>
              </a:lnSpc>
            </a:pPr>
            <a:r>
              <a:rPr lang="en-US" dirty="0"/>
              <a:t>Online health questionnaires engage patients in care and increase efficiency for clinicians. </a:t>
            </a:r>
          </a:p>
          <a:p>
            <a:pPr algn="just">
              <a:lnSpc>
                <a:spcPct val="110000"/>
              </a:lnSpc>
            </a:pPr>
            <a:r>
              <a:rPr lang="en-US" dirty="0"/>
              <a:t>Utilization of the online diabetes questionnaire (ODQ) by patients with type 1 diabetes (T1D) prior to their clinic appointment is approximately </a:t>
            </a:r>
            <a:r>
              <a:rPr lang="en-US" sz="3200" b="1" dirty="0"/>
              <a:t>37%</a:t>
            </a:r>
            <a:r>
              <a:rPr lang="en-US" dirty="0"/>
              <a:t> for our entire clinic.</a:t>
            </a:r>
          </a:p>
          <a:p>
            <a:pPr algn="just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7C8A92E-03B7-7E44-8A18-BF26D546E0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6946"/>
            <a:ext cx="10515600" cy="884445"/>
          </a:xfrm>
        </p:spPr>
        <p:txBody>
          <a:bodyPr/>
          <a:lstStyle/>
          <a:p>
            <a:r>
              <a:rPr lang="en-US" dirty="0"/>
              <a:t>Background</a:t>
            </a: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27C8A92E-03B7-7E44-8A18-BF26D546E033}"/>
              </a:ext>
            </a:extLst>
          </p:cNvPr>
          <p:cNvSpPr txBox="1">
            <a:spLocks/>
          </p:cNvSpPr>
          <p:nvPr/>
        </p:nvSpPr>
        <p:spPr>
          <a:xfrm>
            <a:off x="838200" y="3830309"/>
            <a:ext cx="10515600" cy="8844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B5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Objective</a:t>
            </a:r>
          </a:p>
        </p:txBody>
      </p:sp>
      <p:sp>
        <p:nvSpPr>
          <p:cNvPr id="6" name="Rectangle 5"/>
          <p:cNvSpPr/>
          <p:nvPr/>
        </p:nvSpPr>
        <p:spPr>
          <a:xfrm>
            <a:off x="838200" y="4712564"/>
            <a:ext cx="10317480" cy="14775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To improve utilization of the ODQ, with the aim to increase from baseline by 10%, at one Cook Children’s Endocrinology satellite clinic. </a:t>
            </a:r>
          </a:p>
        </p:txBody>
      </p:sp>
    </p:spTree>
    <p:extLst>
      <p:ext uri="{BB962C8B-B14F-4D97-AF65-F5344CB8AC3E}">
        <p14:creationId xmlns:p14="http://schemas.microsoft.com/office/powerpoint/2010/main" val="28620500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A07F7C-91FC-774C-832E-F7824CF45E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93618" y="1271391"/>
            <a:ext cx="10460182" cy="3028760"/>
          </a:xfrm>
        </p:spPr>
        <p:txBody>
          <a:bodyPr/>
          <a:lstStyle/>
          <a:p>
            <a:pPr marL="0" indent="0">
              <a:lnSpc>
                <a:spcPct val="130000"/>
              </a:lnSpc>
              <a:buNone/>
            </a:pPr>
            <a:r>
              <a:rPr lang="en-US" sz="2200" dirty="0"/>
              <a:t>Patients</a:t>
            </a:r>
            <a:r>
              <a:rPr lang="en-US" sz="2200" b="1" dirty="0"/>
              <a:t> </a:t>
            </a:r>
            <a:r>
              <a:rPr lang="en-US" sz="2200" dirty="0"/>
              <a:t>with upcoming visit have access electronic portal to pre-fill health online diabetes questionnaire (ODQ) with regards to insulin dosing, carb counting, goals and questions.</a:t>
            </a:r>
            <a:br>
              <a:rPr lang="en-US" sz="1400" dirty="0"/>
            </a:br>
            <a:br>
              <a:rPr lang="en-US" sz="2200" b="1" dirty="0"/>
            </a:br>
            <a:r>
              <a:rPr lang="en-US" sz="2200" b="1" dirty="0"/>
              <a:t>Assessment of Barriers Related To Survey Completion</a:t>
            </a:r>
            <a:r>
              <a:rPr lang="ar-SA" sz="2200" b="1" dirty="0"/>
              <a:t> </a:t>
            </a:r>
            <a:r>
              <a:rPr lang="en-US" sz="2200" b="1" dirty="0"/>
              <a:t>(Barriers Survey)</a:t>
            </a:r>
          </a:p>
          <a:p>
            <a:pPr lvl="1"/>
            <a:r>
              <a:rPr lang="en-US" sz="2200" dirty="0"/>
              <a:t>37.5% of patients know the ODQ exists online </a:t>
            </a:r>
          </a:p>
          <a:p>
            <a:pPr lvl="1"/>
            <a:r>
              <a:rPr lang="en-US" sz="2200" dirty="0"/>
              <a:t>25% of patients forget to complete it prior to the visit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E8BB6F1-66E7-3241-BCBC-0A44371095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Methods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893618" y="4442817"/>
            <a:ext cx="10460182" cy="1720914"/>
            <a:chOff x="893618" y="1772847"/>
            <a:chExt cx="10460182" cy="1606378"/>
          </a:xfrm>
        </p:grpSpPr>
        <p:sp>
          <p:nvSpPr>
            <p:cNvPr id="6" name="TextBox 5"/>
            <p:cNvSpPr txBox="1"/>
            <p:nvPr/>
          </p:nvSpPr>
          <p:spPr>
            <a:xfrm>
              <a:off x="893618" y="1772847"/>
              <a:ext cx="2405636" cy="1606378"/>
            </a:xfrm>
            <a:prstGeom prst="roundRect">
              <a:avLst/>
            </a:prstGeom>
            <a:noFill/>
            <a:ln w="28575">
              <a:solidFill>
                <a:schemeClr val="tx2">
                  <a:lumMod val="50000"/>
                </a:schemeClr>
              </a:solidFill>
            </a:ln>
          </p:spPr>
          <p:txBody>
            <a:bodyPr wrap="square" rtlCol="0">
              <a:noAutofit/>
            </a:bodyPr>
            <a:lstStyle/>
            <a:p>
              <a:pPr algn="ctr"/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PDSA 1</a:t>
              </a:r>
            </a:p>
            <a:p>
              <a:pPr algn="ctr"/>
              <a:r>
                <a:rPr 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MyChart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 Message</a:t>
              </a:r>
            </a:p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One week prior to visit</a:t>
              </a: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578467" y="1772847"/>
              <a:ext cx="2405636" cy="1606378"/>
            </a:xfrm>
            <a:prstGeom prst="roundRect">
              <a:avLst/>
            </a:prstGeom>
            <a:noFill/>
            <a:ln w="28575">
              <a:solidFill>
                <a:schemeClr val="tx2">
                  <a:lumMod val="50000"/>
                </a:schemeClr>
              </a:solidFill>
            </a:ln>
          </p:spPr>
          <p:txBody>
            <a:bodyPr wrap="square" rtlCol="0">
              <a:noAutofit/>
            </a:bodyPr>
            <a:lstStyle/>
            <a:p>
              <a:pPr algn="ctr"/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PDSA 2</a:t>
              </a:r>
            </a:p>
            <a:p>
              <a:pPr algn="ctr"/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Late </a:t>
              </a:r>
              <a:r>
                <a:rPr 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MyChart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 Message</a:t>
              </a:r>
            </a:p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4 days prior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263316" y="1772847"/>
              <a:ext cx="2405636" cy="1606378"/>
            </a:xfrm>
            <a:prstGeom prst="roundRect">
              <a:avLst/>
            </a:prstGeom>
            <a:noFill/>
            <a:ln w="28575">
              <a:solidFill>
                <a:schemeClr val="tx2">
                  <a:lumMod val="50000"/>
                </a:schemeClr>
              </a:solidFill>
            </a:ln>
          </p:spPr>
          <p:txBody>
            <a:bodyPr wrap="square" rtlCol="0">
              <a:noAutofit/>
            </a:bodyPr>
            <a:lstStyle/>
            <a:p>
              <a:pPr algn="ctr"/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PDSA 3</a:t>
              </a:r>
            </a:p>
            <a:p>
              <a:pPr algn="ctr"/>
              <a:r>
                <a:rPr lang="en-US" sz="1700" dirty="0">
                  <a:latin typeface="Arial" panose="020B0604020202020204" pitchFamily="34" charset="0"/>
                  <a:cs typeface="Arial" panose="020B0604020202020204" pitchFamily="34" charset="0"/>
                </a:rPr>
                <a:t>Medical Receptionist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 Reminder</a:t>
              </a:r>
            </a:p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While in patient room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8948164" y="1772847"/>
              <a:ext cx="2405636" cy="1606378"/>
            </a:xfrm>
            <a:prstGeom prst="roundRect">
              <a:avLst/>
            </a:prstGeom>
            <a:noFill/>
            <a:ln w="28575">
              <a:solidFill>
                <a:schemeClr val="tx2">
                  <a:lumMod val="50000"/>
                </a:schemeClr>
              </a:solidFill>
            </a:ln>
          </p:spPr>
          <p:txBody>
            <a:bodyPr wrap="square" rtlCol="0">
              <a:noAutofit/>
            </a:bodyPr>
            <a:lstStyle/>
            <a:p>
              <a:pPr algn="ctr"/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PDSA 4</a:t>
              </a:r>
            </a:p>
            <a:p>
              <a:pPr algn="ctr"/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Exam Room Reminder</a:t>
              </a:r>
            </a:p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While in exam room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966431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818EAC-8F98-FA47-9CE5-D7CB6C5D94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1761960"/>
            <a:ext cx="4815945" cy="4960116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en-US" u="sng" dirty="0"/>
              <a:t>Intervention: </a:t>
            </a:r>
          </a:p>
          <a:p>
            <a:pPr lvl="1">
              <a:lnSpc>
                <a:spcPct val="110000"/>
              </a:lnSpc>
            </a:pPr>
            <a:r>
              <a:rPr lang="en-US" dirty="0" err="1"/>
              <a:t>MyChart</a:t>
            </a:r>
            <a:r>
              <a:rPr lang="en-US" dirty="0"/>
              <a:t> message 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Sent one week prior to visit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8 week duration</a:t>
            </a:r>
          </a:p>
          <a:p>
            <a:pPr>
              <a:lnSpc>
                <a:spcPct val="110000"/>
              </a:lnSpc>
            </a:pPr>
            <a:r>
              <a:rPr lang="en-US" u="sng" dirty="0"/>
              <a:t>Results: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Total encounters: 11 </a:t>
            </a:r>
          </a:p>
          <a:p>
            <a:pPr lvl="1">
              <a:lnSpc>
                <a:spcPct val="110000"/>
              </a:lnSpc>
            </a:pPr>
            <a:r>
              <a:rPr lang="en-US" b="1" dirty="0"/>
              <a:t>Improved participation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Possible Notification fatigue? </a:t>
            </a:r>
          </a:p>
          <a:p>
            <a:pPr marL="457200" lvl="1" indent="0">
              <a:lnSpc>
                <a:spcPct val="110000"/>
              </a:lnSpc>
              <a:buNone/>
            </a:pPr>
            <a:r>
              <a:rPr lang="en-US" dirty="0"/>
              <a:t>	</a:t>
            </a:r>
            <a:r>
              <a:rPr lang="en-US" sz="2000" dirty="0"/>
              <a:t>- 70% didn’t read </a:t>
            </a:r>
            <a:r>
              <a:rPr lang="en-US" sz="2000" dirty="0" err="1"/>
              <a:t>MyChart</a:t>
            </a:r>
            <a:r>
              <a:rPr lang="en-US" sz="2000" dirty="0"/>
              <a:t> </a:t>
            </a:r>
            <a:r>
              <a:rPr lang="en-US" sz="2000" dirty="0" err="1"/>
              <a:t>Msg</a:t>
            </a:r>
            <a:endParaRPr lang="en-US" dirty="0"/>
          </a:p>
          <a:p>
            <a:pPr lvl="1">
              <a:lnSpc>
                <a:spcPct val="110000"/>
              </a:lnSpc>
            </a:pPr>
            <a:r>
              <a:rPr lang="en-US" dirty="0"/>
              <a:t>Small population size</a:t>
            </a:r>
          </a:p>
          <a:p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853A41E-7687-1144-9E28-4AE703CA4E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PDSA Cycle 1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CE25E59-845F-BD4A-AD9C-CDA350578C8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9788" y="1267834"/>
            <a:ext cx="10515600" cy="494126"/>
          </a:xfrm>
        </p:spPr>
        <p:txBody>
          <a:bodyPr/>
          <a:lstStyle/>
          <a:p>
            <a:r>
              <a:rPr lang="en-US" b="1" dirty="0"/>
              <a:t>Aim: Improve Patients’ knowledge about the ODQ by 20%</a:t>
            </a: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00000000-0008-0000-0400-0000020000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5089407"/>
              </p:ext>
            </p:extLst>
          </p:nvPr>
        </p:nvGraphicFramePr>
        <p:xfrm>
          <a:off x="5655734" y="1761960"/>
          <a:ext cx="6006986" cy="45883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2731065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818EAC-8F98-FA47-9CE5-D7CB6C5D94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1271391"/>
            <a:ext cx="4815945" cy="5229893"/>
          </a:xfrm>
        </p:spPr>
        <p:txBody>
          <a:bodyPr/>
          <a:lstStyle/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2400" u="sng" dirty="0"/>
              <a:t>Intervention: </a:t>
            </a:r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en-US" sz="2000" dirty="0"/>
              <a:t>Late </a:t>
            </a:r>
            <a:r>
              <a:rPr lang="en-US" sz="2000" dirty="0" err="1"/>
              <a:t>MyChart</a:t>
            </a:r>
            <a:r>
              <a:rPr lang="en-US" sz="2000" dirty="0"/>
              <a:t> message </a:t>
            </a:r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en-US" sz="2000" dirty="0"/>
              <a:t>Sent 4 days prior to visit</a:t>
            </a:r>
          </a:p>
          <a:p>
            <a:pPr marL="457200" lvl="1" indent="4763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2000" dirty="0"/>
              <a:t>- </a:t>
            </a:r>
            <a:r>
              <a:rPr lang="en-US" sz="1800" dirty="0"/>
              <a:t>Included specific education and reminder of benefit</a:t>
            </a:r>
            <a:endParaRPr lang="en-US" sz="2000" dirty="0"/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2400" u="sng" dirty="0"/>
              <a:t>Results:</a:t>
            </a:r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en-US" sz="2200" dirty="0"/>
              <a:t>Total encounters: 18 </a:t>
            </a:r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en-US" sz="2200" b="1" dirty="0"/>
              <a:t>Decreased participation</a:t>
            </a:r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en-US" sz="2200" b="1" dirty="0"/>
              <a:t>Increased awareness of ODQ noted through Barriers Survey</a:t>
            </a:r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en-US" sz="2200" dirty="0"/>
              <a:t>Further notification fatigue</a:t>
            </a:r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en-US" sz="2200" dirty="0"/>
              <a:t>Cancellations and no shows  related to weather challenges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853A41E-7687-1144-9E28-4AE703CA4E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PDSA Cycle 2</a:t>
            </a: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00000000-0008-0000-0400-0000020000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7122713"/>
              </p:ext>
            </p:extLst>
          </p:nvPr>
        </p:nvGraphicFramePr>
        <p:xfrm>
          <a:off x="5655734" y="1622478"/>
          <a:ext cx="6006986" cy="43767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TextBox 1"/>
          <p:cNvSpPr txBox="1"/>
          <p:nvPr/>
        </p:nvSpPr>
        <p:spPr>
          <a:xfrm>
            <a:off x="9944846" y="3332442"/>
            <a:ext cx="902611" cy="656754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/>
              <a:t>PDSA 2</a:t>
            </a:r>
          </a:p>
          <a:p>
            <a:pPr algn="ctr"/>
            <a:r>
              <a:rPr lang="en-US" sz="1800" b="1" dirty="0"/>
              <a:t>37.2%</a:t>
            </a:r>
          </a:p>
        </p:txBody>
      </p:sp>
    </p:spTree>
    <p:extLst>
      <p:ext uri="{BB962C8B-B14F-4D97-AF65-F5344CB8AC3E}">
        <p14:creationId xmlns:p14="http://schemas.microsoft.com/office/powerpoint/2010/main" val="19298557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>
            <a:spLocks noGrp="1"/>
          </p:cNvSpPr>
          <p:nvPr>
            <p:ph type="ctrTitle"/>
          </p:nvPr>
        </p:nvSpPr>
        <p:spPr>
          <a:xfrm>
            <a:off x="865267" y="-51767"/>
            <a:ext cx="11108800" cy="1468800"/>
          </a:xfrm>
          <a:prstGeom prst="rect">
            <a:avLst/>
          </a:prstGeom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r>
              <a:rPr lang="en"/>
              <a:t>Problem Statement</a:t>
            </a:r>
            <a:endParaRPr/>
          </a:p>
        </p:txBody>
      </p:sp>
      <p:sp>
        <p:nvSpPr>
          <p:cNvPr id="67" name="Google Shape;67;p10"/>
          <p:cNvSpPr txBox="1"/>
          <p:nvPr/>
        </p:nvSpPr>
        <p:spPr>
          <a:xfrm>
            <a:off x="578233" y="1180667"/>
            <a:ext cx="11432800" cy="31192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609585" indent="-474121">
              <a:buSzPts val="2000"/>
              <a:buFont typeface="Helvetica Neue Light"/>
              <a:buChar char="❏"/>
            </a:pPr>
            <a:r>
              <a:rPr lang="en" sz="2667" dirty="0">
                <a:latin typeface="Helvetica Neue Light"/>
                <a:ea typeface="Helvetica Neue Light"/>
                <a:cs typeface="Helvetica Neue Light"/>
                <a:sym typeface="Helvetica Neue Light"/>
              </a:rPr>
              <a:t>T1DM has psychosocial implications and higher prevalence among individuals with T1D. </a:t>
            </a:r>
            <a:endParaRPr sz="2667" dirty="0"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marL="609585" indent="-474121">
              <a:buSzPts val="2000"/>
              <a:buFont typeface="Helvetica Neue Light"/>
              <a:buChar char="❏"/>
            </a:pPr>
            <a:r>
              <a:rPr lang="en" sz="2667" dirty="0">
                <a:latin typeface="Helvetica Neue Light"/>
                <a:ea typeface="Helvetica Neue Light"/>
                <a:cs typeface="Helvetica Neue Light"/>
                <a:sym typeface="Helvetica Neue Light"/>
              </a:rPr>
              <a:t>Prior to 2021, the Stanford Adult Endocrine clinic had no established system for routine mental health screening of T1DM patients.</a:t>
            </a:r>
            <a:endParaRPr sz="2667" dirty="0"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marL="609585" indent="-474121">
              <a:buSzPts val="2000"/>
              <a:buFont typeface="Helvetica Neue Light"/>
              <a:buChar char="❏"/>
            </a:pPr>
            <a:r>
              <a:rPr lang="en" sz="2667" dirty="0">
                <a:latin typeface="Helvetica Neue Light"/>
                <a:ea typeface="Helvetica Neue Light"/>
                <a:cs typeface="Helvetica Neue Light"/>
                <a:sym typeface="Helvetica Neue Light"/>
              </a:rPr>
              <a:t>In Winter 2021, Stanford Health Care set out a measurable and time specific aim to start regular mental health screening, and develop appropriate communication of resources and referrals.</a:t>
            </a:r>
            <a:endParaRPr sz="2800" b="1" dirty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419340224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818EAC-8F98-FA47-9CE5-D7CB6C5D94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76102" y="1371910"/>
            <a:ext cx="4815945" cy="5139421"/>
          </a:xfrm>
        </p:spPr>
        <p:txBody>
          <a:bodyPr/>
          <a:lstStyle/>
          <a:p>
            <a:pPr marL="0" indent="0">
              <a:buNone/>
            </a:pPr>
            <a:r>
              <a:rPr lang="en-US" u="sng" dirty="0"/>
              <a:t>Intervention: </a:t>
            </a:r>
          </a:p>
          <a:p>
            <a:pPr lvl="1"/>
            <a:r>
              <a:rPr lang="en-US" sz="2000" dirty="0"/>
              <a:t>Medical Receptionist reminder</a:t>
            </a:r>
          </a:p>
          <a:p>
            <a:pPr lvl="1"/>
            <a:r>
              <a:rPr lang="en-US" sz="2000" dirty="0"/>
              <a:t>Use human interaction to reduce notification fatigue </a:t>
            </a:r>
          </a:p>
          <a:p>
            <a:pPr lvl="1"/>
            <a:r>
              <a:rPr lang="en-US" sz="2000" dirty="0"/>
              <a:t>Expand the patient population to include two additional providers </a:t>
            </a:r>
          </a:p>
          <a:p>
            <a:pPr marL="0" indent="0">
              <a:buNone/>
            </a:pPr>
            <a:r>
              <a:rPr lang="en-US" u="sng" dirty="0"/>
              <a:t>Results:</a:t>
            </a:r>
          </a:p>
          <a:p>
            <a:pPr lvl="1"/>
            <a:r>
              <a:rPr lang="en-US" dirty="0"/>
              <a:t>Total encounters: 66</a:t>
            </a:r>
          </a:p>
          <a:p>
            <a:pPr lvl="1"/>
            <a:r>
              <a:rPr lang="en-US" b="1" dirty="0"/>
              <a:t>Increased participation</a:t>
            </a:r>
          </a:p>
          <a:p>
            <a:pPr lvl="1"/>
            <a:r>
              <a:rPr lang="en-US" dirty="0"/>
              <a:t>Notification fatigue reduced</a:t>
            </a:r>
          </a:p>
          <a:p>
            <a:pPr lvl="1"/>
            <a:r>
              <a:rPr lang="en-US" dirty="0"/>
              <a:t>New barrier: 36% reported they did not have time to do the ODQ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853A41E-7687-1144-9E28-4AE703CA4E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PDSA Cycle 3 </a:t>
            </a:r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00000000-0008-0000-0400-0000020000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7960390"/>
              </p:ext>
            </p:extLst>
          </p:nvPr>
        </p:nvGraphicFramePr>
        <p:xfrm>
          <a:off x="5655734" y="1351815"/>
          <a:ext cx="6006986" cy="43767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TextBox 1"/>
          <p:cNvSpPr txBox="1"/>
          <p:nvPr/>
        </p:nvSpPr>
        <p:spPr>
          <a:xfrm>
            <a:off x="10055921" y="1787508"/>
            <a:ext cx="902611" cy="656754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/>
              <a:t>PDSA 3</a:t>
            </a:r>
          </a:p>
          <a:p>
            <a:pPr algn="ctr"/>
            <a:r>
              <a:rPr lang="en-US" sz="1800" b="1" dirty="0"/>
              <a:t>45%</a:t>
            </a:r>
          </a:p>
        </p:txBody>
      </p:sp>
    </p:spTree>
    <p:extLst>
      <p:ext uri="{BB962C8B-B14F-4D97-AF65-F5344CB8AC3E}">
        <p14:creationId xmlns:p14="http://schemas.microsoft.com/office/powerpoint/2010/main" val="67425944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839788" y="1288474"/>
            <a:ext cx="4716950" cy="5569526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en-US" sz="2800" u="sng" dirty="0"/>
              <a:t>Intervention: </a:t>
            </a:r>
          </a:p>
          <a:p>
            <a:pPr lvl="1" indent="-225425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Medical assistant reminder</a:t>
            </a:r>
          </a:p>
          <a:p>
            <a:pPr lvl="1" indent="-225425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Given more time to complete while waiting for the provider</a:t>
            </a:r>
          </a:p>
          <a:p>
            <a:pPr marL="0" lvl="1">
              <a:lnSpc>
                <a:spcPct val="110000"/>
              </a:lnSpc>
            </a:pPr>
            <a:r>
              <a:rPr lang="en-US" sz="2800" u="sng" dirty="0">
                <a:latin typeface="Arial" panose="020B0604020202020204" pitchFamily="34" charset="0"/>
                <a:cs typeface="Arial" panose="020B0604020202020204" pitchFamily="34" charset="0"/>
              </a:rPr>
              <a:t>Results:</a:t>
            </a:r>
          </a:p>
          <a:p>
            <a:pPr marL="461963" lvl="1" indent="-180975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Total encounters: 52</a:t>
            </a:r>
          </a:p>
          <a:p>
            <a:pPr marL="461963" lvl="1" indent="-180975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Improved participation, with project aim met!</a:t>
            </a:r>
          </a:p>
          <a:p>
            <a:pPr marL="461963" lvl="1" indent="-180975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Reduced barrier of time for completion; efficient use of wait time</a:t>
            </a:r>
          </a:p>
          <a:p>
            <a:pPr marL="461963" lvl="1" indent="-180975">
              <a:buFont typeface="Arial" panose="020B0604020202020204" pitchFamily="34" charset="0"/>
              <a:buChar char="•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PDSA Cycle 4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00000000-0008-0000-0400-0000020000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4822461"/>
              </p:ext>
            </p:extLst>
          </p:nvPr>
        </p:nvGraphicFramePr>
        <p:xfrm>
          <a:off x="5288692" y="1286720"/>
          <a:ext cx="6374028" cy="47186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Box 1"/>
          <p:cNvSpPr txBox="1"/>
          <p:nvPr/>
        </p:nvSpPr>
        <p:spPr>
          <a:xfrm>
            <a:off x="10094853" y="1703453"/>
            <a:ext cx="1086003" cy="707894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/>
              <a:t>PDSA 4</a:t>
            </a:r>
          </a:p>
          <a:p>
            <a:pPr algn="ctr"/>
            <a:r>
              <a:rPr lang="en-US" sz="1800" b="1" dirty="0"/>
              <a:t>58%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345799685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199" y="1316649"/>
            <a:ext cx="10583487" cy="1982605"/>
          </a:xfrm>
        </p:spPr>
        <p:txBody>
          <a:bodyPr/>
          <a:lstStyle/>
          <a:p>
            <a:pPr defTabSz="4389438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2200" kern="0" dirty="0">
                <a:latin typeface="Arial"/>
              </a:rPr>
              <a:t>Completing the ODQ prior to appointments improves visit quality</a:t>
            </a:r>
          </a:p>
          <a:p>
            <a:pPr defTabSz="4389438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2200" kern="0" dirty="0">
                <a:latin typeface="Arial"/>
              </a:rPr>
              <a:t>Online reminders are less effective than human interaction; likely leads to notification fatigue</a:t>
            </a:r>
          </a:p>
          <a:p>
            <a:pPr defTabSz="4389438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2200" kern="0" dirty="0">
                <a:latin typeface="Arial"/>
              </a:rPr>
              <a:t>Most effective method to increase participation was </a:t>
            </a:r>
            <a:r>
              <a:rPr lang="en-US" sz="2200" b="1" kern="0" dirty="0">
                <a:latin typeface="Arial"/>
              </a:rPr>
              <a:t>on-site reminders</a:t>
            </a:r>
            <a:r>
              <a:rPr lang="en-US" sz="2200" kern="0" dirty="0">
                <a:latin typeface="Arial"/>
              </a:rPr>
              <a:t> and </a:t>
            </a:r>
            <a:r>
              <a:rPr lang="en-US" sz="2200" b="1" kern="0" dirty="0">
                <a:latin typeface="Arial"/>
              </a:rPr>
              <a:t>effective use of visit wait time</a:t>
            </a:r>
            <a:endParaRPr lang="en-US" sz="2200" b="1" dirty="0"/>
          </a:p>
          <a:p>
            <a:endParaRPr lang="en-US" sz="1400" dirty="0"/>
          </a:p>
          <a:p>
            <a:endParaRPr lang="en-US" sz="14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199" y="386946"/>
            <a:ext cx="10515600" cy="884445"/>
          </a:xfrm>
        </p:spPr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838199" y="3524118"/>
            <a:ext cx="10515600" cy="8844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B5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Future Considerations</a:t>
            </a:r>
          </a:p>
        </p:txBody>
      </p:sp>
      <p:sp>
        <p:nvSpPr>
          <p:cNvPr id="3" name="Rectangle 2"/>
          <p:cNvSpPr/>
          <p:nvPr/>
        </p:nvSpPr>
        <p:spPr>
          <a:xfrm>
            <a:off x="838199" y="4453820"/>
            <a:ext cx="10447714" cy="17173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defTabSz="4389438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200" kern="0" dirty="0">
                <a:latin typeface="Arial"/>
                <a:cs typeface="Arial" panose="020B0604020202020204" pitchFamily="34" charset="0"/>
              </a:rPr>
              <a:t>Expansion to all endocrine clinics at Cook Children’s (~ 1400 patients with T1D)</a:t>
            </a:r>
          </a:p>
          <a:p>
            <a:pPr marL="342900" indent="-342900" defTabSz="4389438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200" kern="0" dirty="0">
                <a:latin typeface="Arial"/>
                <a:cs typeface="Arial" panose="020B0604020202020204" pitchFamily="34" charset="0"/>
              </a:rPr>
              <a:t>Application of SDOH criteria to improve participation (access to technology, language barriers, education)</a:t>
            </a:r>
          </a:p>
          <a:p>
            <a:pPr marL="342900" lvl="0" indent="-342900" defTabSz="4389438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200" kern="0" dirty="0">
                <a:latin typeface="Arial"/>
                <a:cs typeface="Arial" panose="020B0604020202020204" pitchFamily="34" charset="0"/>
              </a:rPr>
              <a:t>Promote benefit of ODQ participation to patient; Patient-first approach</a:t>
            </a:r>
            <a:endParaRPr lang="en-US" sz="2200" b="1" kern="0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1546225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38199" y="1365771"/>
            <a:ext cx="1012224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Kouri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A., Yamada, J., Sale, J., Straus, S. E., &amp; Gupta, S. (2020). Primary Care Pre-Visit Electronic Patient Questionnaire for Asthma: Uptake Analysis and Predictor Modeling. 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Journal of medical Internet research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 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22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(9), e19358. https://doi.org/10.2196/19358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CC4DBD2-8D16-F847-ABDA-105B439566D1}"/>
              </a:ext>
            </a:extLst>
          </p:cNvPr>
          <p:cNvSpPr txBox="1">
            <a:spLocks/>
          </p:cNvSpPr>
          <p:nvPr/>
        </p:nvSpPr>
        <p:spPr>
          <a:xfrm>
            <a:off x="838199" y="3730279"/>
            <a:ext cx="10704755" cy="8844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B5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Cook Children’s Endocrinology &amp; Diabetes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924699" y="4516906"/>
            <a:ext cx="486245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OUR TEAM</a:t>
            </a:r>
          </a:p>
          <a:p>
            <a:pPr marL="342900" indent="-342900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Doctors:  14 (12 FTE)</a:t>
            </a:r>
          </a:p>
          <a:p>
            <a:pPr marL="342900" indent="-342900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Nurse Practitioners:  3 (2 are CDEs)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Diabetes RN/CDEs:  10 (9.2 FTE) 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Clinical Therapists:  3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Social Worker: 1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Child Life Specialist: 2 (inpatient and outpatient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909877" y="4516906"/>
            <a:ext cx="530800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POPULATION (BASED ON 2021 DATA)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Total Patient &lt;18yo with T1D :  1400 (~2000 total)</a:t>
            </a:r>
          </a:p>
          <a:p>
            <a:pPr marL="800100" lvl="1" indent="-342900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2 or more visits per year 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Newly diagnosed annually: ~300</a:t>
            </a:r>
          </a:p>
          <a:p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Payor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Mix:  37% Medicaid</a:t>
            </a:r>
          </a:p>
        </p:txBody>
      </p:sp>
    </p:spTree>
    <p:extLst>
      <p:ext uri="{BB962C8B-B14F-4D97-AF65-F5344CB8AC3E}">
        <p14:creationId xmlns:p14="http://schemas.microsoft.com/office/powerpoint/2010/main" val="152498192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A65A3F-328C-CFFC-6505-470E67939C4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12924" y="4002551"/>
            <a:ext cx="3360693" cy="1040127"/>
          </a:xfrm>
        </p:spPr>
        <p:txBody>
          <a:bodyPr/>
          <a:lstStyle/>
          <a:p>
            <a:r>
              <a:rPr lang="en-US" sz="1600" dirty="0">
                <a:solidFill>
                  <a:srgbClr val="FFFFFF"/>
                </a:solidFill>
                <a:latin typeface="Helvetica Neue" panose="02000503000000020004" pitchFamily="2" charset="0"/>
                <a:cs typeface="Helvetica Neue" panose="02000503000000020004" pitchFamily="2" charset="0"/>
              </a:rPr>
              <a:t>Jenise C. Wong, MD PhD</a:t>
            </a:r>
          </a:p>
          <a:p>
            <a:r>
              <a:rPr lang="en-US" sz="1600" dirty="0">
                <a:solidFill>
                  <a:srgbClr val="FFFFFF"/>
                </a:solidFill>
                <a:latin typeface="Helvetica Neue" panose="02000503000000020004" pitchFamily="2" charset="0"/>
                <a:cs typeface="Helvetica Neue" panose="02000503000000020004" pitchFamily="2" charset="0"/>
              </a:rPr>
              <a:t>Barbara </a:t>
            </a:r>
            <a:r>
              <a:rPr lang="en-US" sz="1600" dirty="0" err="1">
                <a:solidFill>
                  <a:srgbClr val="FFFFFF"/>
                </a:solidFill>
                <a:latin typeface="Helvetica Neue" panose="02000503000000020004" pitchFamily="2" charset="0"/>
                <a:cs typeface="Helvetica Neue" panose="02000503000000020004" pitchFamily="2" charset="0"/>
              </a:rPr>
              <a:t>Liepman</a:t>
            </a:r>
            <a:r>
              <a:rPr lang="en-US" sz="1600" dirty="0">
                <a:solidFill>
                  <a:srgbClr val="FFFFFF"/>
                </a:solidFill>
                <a:latin typeface="Helvetica Neue" panose="02000503000000020004" pitchFamily="2" charset="0"/>
                <a:cs typeface="Helvetica Neue" panose="02000503000000020004" pitchFamily="2" charset="0"/>
              </a:rPr>
              <a:t>, RN MS CDCES</a:t>
            </a:r>
          </a:p>
          <a:p>
            <a:r>
              <a:rPr lang="en-US" sz="1600" dirty="0">
                <a:solidFill>
                  <a:srgbClr val="FFFFFF"/>
                </a:solidFill>
                <a:latin typeface="Helvetica Neue" panose="02000503000000020004" pitchFamily="2" charset="0"/>
                <a:cs typeface="Helvetica Neue" panose="02000503000000020004" pitchFamily="2" charset="0"/>
              </a:rPr>
              <a:t>Katie Craft BS CCLS</a:t>
            </a:r>
          </a:p>
          <a:p>
            <a:r>
              <a:rPr lang="en-US" sz="1600" dirty="0">
                <a:solidFill>
                  <a:srgbClr val="FFFFFF"/>
                </a:solidFill>
                <a:latin typeface="Helvetica Neue" panose="02000503000000020004" pitchFamily="2" charset="0"/>
                <a:cs typeface="Helvetica Neue" panose="02000503000000020004" pitchFamily="2" charset="0"/>
              </a:rPr>
              <a:t>Diana Arellano RN BSN CDCES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09917ED-68D4-9095-E07B-3EC6F7754F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spc="-125" dirty="0">
                <a:solidFill>
                  <a:srgbClr val="FFFFFF"/>
                </a:solidFill>
                <a:latin typeface="Garamond" charset="77"/>
                <a:ea typeface="Garamond" charset="77"/>
                <a:cs typeface="Garamond" charset="77"/>
              </a:rPr>
              <a:t>“</a:t>
            </a:r>
            <a:r>
              <a:rPr lang="en-US" sz="3200" spc="-125" dirty="0" err="1">
                <a:solidFill>
                  <a:srgbClr val="FFFFFF"/>
                </a:solidFill>
                <a:latin typeface="Garamond" charset="77"/>
                <a:ea typeface="Garamond" charset="77"/>
                <a:cs typeface="Garamond" charset="77"/>
              </a:rPr>
              <a:t>TechQuity</a:t>
            </a:r>
            <a:r>
              <a:rPr lang="en-US" sz="3200" spc="-125" dirty="0">
                <a:solidFill>
                  <a:srgbClr val="FFFFFF"/>
                </a:solidFill>
                <a:latin typeface="Garamond" charset="77"/>
                <a:ea typeface="Garamond" charset="77"/>
                <a:cs typeface="Garamond" charset="77"/>
              </a:rPr>
              <a:t>” and Peer Support to Reduce Disparities in Glycemic Outcomes in Children with Type 1 Diabetes</a:t>
            </a:r>
            <a:endParaRPr lang="en-US" sz="32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89D46AA-BA41-FE89-DF65-E22598C2044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8F8A212-4AA6-1B42-50C7-25727BDE1078}"/>
              </a:ext>
            </a:extLst>
          </p:cNvPr>
          <p:cNvSpPr txBox="1"/>
          <p:nvPr/>
        </p:nvSpPr>
        <p:spPr bwMode="auto">
          <a:xfrm>
            <a:off x="4064602" y="344089"/>
            <a:ext cx="1903716" cy="410241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1333" dirty="0">
                <a:solidFill>
                  <a:schemeClr val="bg1">
                    <a:lumMod val="95000"/>
                  </a:schemeClr>
                </a:solidFill>
                <a:latin typeface="Helvetica Neue Thin" panose="020B0403020202020204" pitchFamily="34" charset="0"/>
                <a:ea typeface="Helvetica Neue Thin" panose="020B0403020202020204" pitchFamily="34" charset="0"/>
                <a:cs typeface="Helvetica Neue Light" charset="0"/>
              </a:rPr>
              <a:t>Department of Pediatrics</a:t>
            </a:r>
          </a:p>
          <a:p>
            <a:r>
              <a:rPr lang="en-US" sz="1333" dirty="0">
                <a:solidFill>
                  <a:schemeClr val="bg1">
                    <a:lumMod val="95000"/>
                  </a:schemeClr>
                </a:solidFill>
                <a:latin typeface="Helvetica Neue Thin" panose="020B0403020202020204" pitchFamily="34" charset="0"/>
                <a:ea typeface="Helvetica Neue Thin" panose="020B0403020202020204" pitchFamily="34" charset="0"/>
                <a:cs typeface="Helvetica Neue Light" charset="0"/>
              </a:rPr>
              <a:t>Division of Endocrinology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A2FB14-3136-DB53-AE33-0D72790206BF}"/>
              </a:ext>
            </a:extLst>
          </p:cNvPr>
          <p:cNvSpPr txBox="1"/>
          <p:nvPr/>
        </p:nvSpPr>
        <p:spPr bwMode="auto">
          <a:xfrm>
            <a:off x="6106685" y="344090"/>
            <a:ext cx="1444201" cy="615361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1333" dirty="0">
                <a:solidFill>
                  <a:schemeClr val="bg1">
                    <a:lumMod val="95000"/>
                  </a:schemeClr>
                </a:solidFill>
                <a:latin typeface="Helvetica Neue Thin" panose="020B0403020202020204" pitchFamily="34" charset="0"/>
                <a:ea typeface="Helvetica Neue Thin" panose="020B0403020202020204" pitchFamily="34" charset="0"/>
                <a:cs typeface="Helvetica Neue Light" charset="0"/>
              </a:rPr>
              <a:t>UCSF Benioff</a:t>
            </a:r>
          </a:p>
          <a:p>
            <a:r>
              <a:rPr lang="en-US" sz="1333" dirty="0">
                <a:solidFill>
                  <a:schemeClr val="bg1">
                    <a:lumMod val="95000"/>
                  </a:schemeClr>
                </a:solidFill>
                <a:latin typeface="Helvetica Neue Thin" panose="020B0403020202020204" pitchFamily="34" charset="0"/>
                <a:ea typeface="Helvetica Neue Thin" panose="020B0403020202020204" pitchFamily="34" charset="0"/>
                <a:cs typeface="Helvetica Neue Light" charset="0"/>
              </a:rPr>
              <a:t>Children’s Hospitals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20A30E8-F46D-9328-603F-1F301A58509C}"/>
              </a:ext>
            </a:extLst>
          </p:cNvPr>
          <p:cNvCxnSpPr/>
          <p:nvPr/>
        </p:nvCxnSpPr>
        <p:spPr>
          <a:xfrm>
            <a:off x="5968317" y="344089"/>
            <a:ext cx="0" cy="492443"/>
          </a:xfrm>
          <a:prstGeom prst="line">
            <a:avLst/>
          </a:prstGeom>
          <a:ln w="127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46EB651B-F5B8-91C3-A6AA-55967EE7BCCD}"/>
              </a:ext>
            </a:extLst>
          </p:cNvPr>
          <p:cNvSpPr txBox="1"/>
          <p:nvPr/>
        </p:nvSpPr>
        <p:spPr bwMode="auto">
          <a:xfrm>
            <a:off x="4324952" y="4002552"/>
            <a:ext cx="3542096" cy="1077218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FFFFFF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Mackenzie Allen RD</a:t>
            </a:r>
          </a:p>
          <a:p>
            <a:r>
              <a:rPr lang="en-US" sz="1600" dirty="0">
                <a:solidFill>
                  <a:srgbClr val="FFFFFF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Kathy Love, RD CDCES</a:t>
            </a:r>
          </a:p>
          <a:p>
            <a:r>
              <a:rPr lang="en-US" sz="1600" dirty="0">
                <a:solidFill>
                  <a:srgbClr val="FFFFFF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Annapurna </a:t>
            </a:r>
            <a:r>
              <a:rPr lang="en-US" sz="1600" dirty="0" err="1">
                <a:solidFill>
                  <a:srgbClr val="FFFFFF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Vishnubhotla</a:t>
            </a:r>
            <a:r>
              <a:rPr lang="en-US" sz="1600" dirty="0">
                <a:solidFill>
                  <a:srgbClr val="FFFFFF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RN MSN</a:t>
            </a:r>
          </a:p>
          <a:p>
            <a:r>
              <a:rPr lang="en-US" sz="1600" dirty="0">
                <a:solidFill>
                  <a:srgbClr val="FFFFFF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Angel Nip, MD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736570685"/>
      </p:ext>
    </p:extLst>
  </p:cSld>
  <p:clrMapOvr>
    <a:masterClrMapping/>
  </p:clrMapOvr>
  <p:transition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C1FC0FD-1CA7-4BF4-0F64-7F98A208281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9B91AA2-F230-7621-BE7C-43F9BC4EF9D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"TechQuity" and Peer Support to Reduce Disparities in Glycemic Outcomes in Children with Type 1 Diabetes</a:t>
            </a:r>
            <a:endParaRPr lang="en-US" dirty="0"/>
          </a:p>
        </p:txBody>
      </p:sp>
      <p:sp>
        <p:nvSpPr>
          <p:cNvPr id="26" name="Title 25">
            <a:extLst>
              <a:ext uri="{FF2B5EF4-FFF2-40B4-BE49-F238E27FC236}">
                <a16:creationId xmlns:a16="http://schemas.microsoft.com/office/drawing/2014/main" id="{0C1E26EA-05FC-5E81-0108-5204962E3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50602827-39BD-E46A-5BCE-A07856CD95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601" y="1081413"/>
            <a:ext cx="5618401" cy="4851337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B2B88627-ACC3-2B27-6AB8-36F15960098A}"/>
              </a:ext>
            </a:extLst>
          </p:cNvPr>
          <p:cNvSpPr/>
          <p:nvPr/>
        </p:nvSpPr>
        <p:spPr bwMode="auto">
          <a:xfrm>
            <a:off x="315263" y="1058123"/>
            <a:ext cx="5751853" cy="5030173"/>
          </a:xfrm>
          <a:prstGeom prst="rect">
            <a:avLst/>
          </a:prstGeom>
          <a:solidFill>
            <a:schemeClr val="bg2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2133" b="1" dirty="0" err="1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38810A4-8084-700B-D04D-E8A398F2DA5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794" r="12745"/>
          <a:stretch/>
        </p:blipFill>
        <p:spPr>
          <a:xfrm>
            <a:off x="357812" y="1323464"/>
            <a:ext cx="5629107" cy="3574792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D80B182C-6780-7877-5769-B05783F2CC08}"/>
              </a:ext>
            </a:extLst>
          </p:cNvPr>
          <p:cNvSpPr/>
          <p:nvPr/>
        </p:nvSpPr>
        <p:spPr bwMode="auto">
          <a:xfrm>
            <a:off x="357813" y="3349545"/>
            <a:ext cx="1360983" cy="644091"/>
          </a:xfrm>
          <a:prstGeom prst="ellipse">
            <a:avLst/>
          </a:prstGeom>
          <a:solidFill>
            <a:srgbClr val="FFFF00"/>
          </a:solidFill>
          <a:ln w="19050" algn="ctr">
            <a:solidFill>
              <a:schemeClr val="accent1"/>
            </a:solidFill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r>
              <a:rPr lang="en-US" sz="1867" dirty="0" err="1">
                <a:solidFill>
                  <a:srgbClr val="FF0000"/>
                </a:solidFill>
              </a:rPr>
              <a:t>B.West</a:t>
            </a:r>
            <a:r>
              <a:rPr lang="en-US" sz="1867" dirty="0">
                <a:solidFill>
                  <a:srgbClr val="FF0000"/>
                </a:solidFill>
              </a:rPr>
              <a:t> Bay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373C96F-2781-483A-CD5A-552DE49E269E}"/>
              </a:ext>
            </a:extLst>
          </p:cNvPr>
          <p:cNvSpPr/>
          <p:nvPr/>
        </p:nvSpPr>
        <p:spPr bwMode="auto">
          <a:xfrm>
            <a:off x="4510553" y="2357764"/>
            <a:ext cx="1360983" cy="644091"/>
          </a:xfrm>
          <a:prstGeom prst="ellipse">
            <a:avLst/>
          </a:prstGeom>
          <a:solidFill>
            <a:srgbClr val="FFFF00"/>
          </a:solidFill>
          <a:ln w="19050" algn="ctr">
            <a:solidFill>
              <a:schemeClr val="accent1"/>
            </a:solidFill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r>
              <a:rPr lang="en-US" sz="1867" dirty="0" err="1">
                <a:solidFill>
                  <a:srgbClr val="FF0000"/>
                </a:solidFill>
              </a:rPr>
              <a:t>A.East</a:t>
            </a:r>
            <a:r>
              <a:rPr lang="en-US" sz="1867" dirty="0">
                <a:solidFill>
                  <a:srgbClr val="FF0000"/>
                </a:solidFill>
              </a:rPr>
              <a:t> Bay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B6F0E7C-6D18-9D1C-F455-10A608335D02}"/>
              </a:ext>
            </a:extLst>
          </p:cNvPr>
          <p:cNvSpPr txBox="1"/>
          <p:nvPr/>
        </p:nvSpPr>
        <p:spPr bwMode="auto">
          <a:xfrm>
            <a:off x="11569684" y="4378647"/>
            <a:ext cx="135467" cy="133434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867" dirty="0">
                <a:solidFill>
                  <a:srgbClr val="5E5E5E"/>
                </a:solidFill>
              </a:rPr>
              <a:t>2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0567E40-0596-509B-8247-199BCD67C243}"/>
              </a:ext>
            </a:extLst>
          </p:cNvPr>
          <p:cNvGrpSpPr/>
          <p:nvPr/>
        </p:nvGrpSpPr>
        <p:grpSpPr>
          <a:xfrm>
            <a:off x="6101798" y="1311116"/>
            <a:ext cx="5632589" cy="2195965"/>
            <a:chOff x="4576348" y="758370"/>
            <a:chExt cx="4224442" cy="1646974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A3828DE-71CC-4258-D98D-7AB94143709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944625" y="758370"/>
              <a:ext cx="3766287" cy="1646974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C873ED3-CC59-EFA0-8DBA-3F4068533849}"/>
                </a:ext>
              </a:extLst>
            </p:cNvPr>
            <p:cNvSpPr txBox="1"/>
            <p:nvPr/>
          </p:nvSpPr>
          <p:spPr bwMode="auto">
            <a:xfrm>
              <a:off x="4576348" y="761310"/>
              <a:ext cx="307066" cy="307825"/>
            </a:xfrm>
            <a:prstGeom prst="rect">
              <a:avLst/>
            </a:prstGeom>
            <a:noFill/>
            <a:ln w="19050" algn="ctr">
              <a:noFill/>
              <a:miter lim="800000"/>
              <a:headEnd/>
              <a:tailEnd/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2667" b="1" dirty="0"/>
                <a:t>A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C0F6B43-AB3A-34DE-AD3D-5AA95D32E10A}"/>
                </a:ext>
              </a:extLst>
            </p:cNvPr>
            <p:cNvSpPr txBox="1"/>
            <p:nvPr/>
          </p:nvSpPr>
          <p:spPr bwMode="auto">
            <a:xfrm>
              <a:off x="8699190" y="1161750"/>
              <a:ext cx="101600" cy="100076"/>
            </a:xfrm>
            <a:prstGeom prst="rect">
              <a:avLst/>
            </a:prstGeom>
            <a:solidFill>
              <a:schemeClr val="bg2"/>
            </a:solidFill>
            <a:ln w="19050" algn="ctr">
              <a:noFill/>
              <a:miter lim="800000"/>
              <a:headEnd/>
              <a:tailEnd/>
            </a:ln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867" dirty="0">
                  <a:solidFill>
                    <a:srgbClr val="5E5E5E"/>
                  </a:solidFill>
                </a:rPr>
                <a:t>45</a:t>
              </a:r>
            </a:p>
          </p:txBody>
        </p:sp>
      </p:grpSp>
      <p:pic>
        <p:nvPicPr>
          <p:cNvPr id="15" name="Chart Placeholder 14">
            <a:extLst>
              <a:ext uri="{FF2B5EF4-FFF2-40B4-BE49-F238E27FC236}">
                <a16:creationId xmlns:a16="http://schemas.microsoft.com/office/drawing/2014/main" id="{9749B4BB-AF17-30F5-5CC7-2EFE46484D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6568041" y="3658694"/>
            <a:ext cx="5011527" cy="215249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DCF0A4B-1327-D1FA-47E9-C75463F4426B}"/>
              </a:ext>
            </a:extLst>
          </p:cNvPr>
          <p:cNvSpPr txBox="1"/>
          <p:nvPr/>
        </p:nvSpPr>
        <p:spPr bwMode="auto">
          <a:xfrm>
            <a:off x="6101798" y="3747415"/>
            <a:ext cx="409421" cy="410433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667" b="1" dirty="0"/>
              <a:t>B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E60EB45-EFE1-16D6-F105-EF87274092D9}"/>
              </a:ext>
            </a:extLst>
          </p:cNvPr>
          <p:cNvSpPr txBox="1"/>
          <p:nvPr/>
        </p:nvSpPr>
        <p:spPr bwMode="auto">
          <a:xfrm>
            <a:off x="346590" y="4976309"/>
            <a:ext cx="6516433" cy="1231299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2937"/>
              </a:spcAft>
              <a:defRPr lang="en-US"/>
            </a:pPr>
            <a:r>
              <a:rPr lang="en-US" sz="2667" spc="35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Disparities in glycemic outcomes exist between publicly and privately insured children with type 1 diabetes (T1D).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8632C0C-7F68-B404-6F56-D4470F295F62}"/>
              </a:ext>
            </a:extLst>
          </p:cNvPr>
          <p:cNvSpPr txBox="1"/>
          <p:nvPr/>
        </p:nvSpPr>
        <p:spPr bwMode="auto">
          <a:xfrm>
            <a:off x="-834190" y="-3015916"/>
            <a:ext cx="65" cy="410433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none" lIns="0" tIns="0" rIns="0" bIns="0" rtlCol="0">
            <a:spAutoFit/>
          </a:bodyPr>
          <a:lstStyle/>
          <a:p>
            <a:endParaRPr lang="en-US" sz="2667" dirty="0" err="1"/>
          </a:p>
        </p:txBody>
      </p:sp>
    </p:spTree>
    <p:extLst>
      <p:ext uri="{BB962C8B-B14F-4D97-AF65-F5344CB8AC3E}">
        <p14:creationId xmlns:p14="http://schemas.microsoft.com/office/powerpoint/2010/main" val="713942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8" grpId="0" animBg="1"/>
      <p:bldP spid="9" grpId="0" animBg="1"/>
      <p:bldP spid="16" grpId="0"/>
      <p:bldP spid="18" grpId="0"/>
      <p:bldP spid="29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0D38F60-AA20-8F24-E617-9622564171D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"TechQuity" and Peer Support to Reduce Disparities in Glycemic Outcomes in Children with Type 1 Diabetes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1265CC1-2742-1B59-CDCA-BE3539AF70E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D4BC42A-CE34-4199-D636-87188D3D73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2D2FE64-DE76-44E6-9147-B941F5B0192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373DBAB-C286-5578-3F94-B15345D57A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Project goal</a:t>
            </a:r>
          </a:p>
          <a:p>
            <a:pPr lvl="1">
              <a:spcAft>
                <a:spcPts val="2937"/>
              </a:spcAft>
              <a:defRPr lang="en-US"/>
            </a:pPr>
            <a:r>
              <a:rPr lang="en-US" sz="2933" spc="35" dirty="0">
                <a:latin typeface="Helvetica Neue" panose="02000503000000020004" pitchFamily="2" charset="0"/>
                <a:cs typeface="Helvetica Neue" panose="02000503000000020004" pitchFamily="2" charset="0"/>
              </a:rPr>
              <a:t>Reduce the monthly median A1c gap to ≤1.24% (5% reduction) between publicly and privately insured children with T1D by end of December 2021, and further reduce to ≤1.17% (10% reduction) in April-June 2022 without either population’s median A1c increasing above baseline (1.3%).</a:t>
            </a:r>
            <a:endParaRPr lang="en-US" sz="2400" spc="35" dirty="0">
              <a:latin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US" dirty="0"/>
              <a:t>Global aim</a:t>
            </a:r>
          </a:p>
          <a:p>
            <a:pPr lvl="1"/>
            <a:r>
              <a:rPr lang="en-US" spc="35" dirty="0">
                <a:latin typeface="Helvetica Neue" panose="02000503000000020004" pitchFamily="2" charset="0"/>
                <a:cs typeface="Helvetica Neue" panose="02000503000000020004" pitchFamily="2" charset="0"/>
              </a:rPr>
              <a:t>Achieve health equity for children with diabetes seen at Benioff Children’s Hospitals (BCH).</a:t>
            </a:r>
          </a:p>
        </p:txBody>
      </p:sp>
    </p:spTree>
    <p:extLst>
      <p:ext uri="{BB962C8B-B14F-4D97-AF65-F5344CB8AC3E}">
        <p14:creationId xmlns:p14="http://schemas.microsoft.com/office/powerpoint/2010/main" val="146226821"/>
      </p:ext>
    </p:extLst>
  </p:cSld>
  <p:clrMapOvr>
    <a:masterClrMapping/>
  </p:clrMapOvr>
  <p:transition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94B30FD-659E-74C0-2EF1-53A4E2FD865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"TechQuity" and Peer Support to Reduce Disparities in Glycemic Outcomes in Children with Type 1 Diabetes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FF313C1-86F4-1F83-AE3E-04ED21F0D87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37</a:t>
            </a:fld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64696A6C-35CA-87EE-AF45-1D1C94908A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Methods: 5 Whys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A26F9F1-E3F7-B171-F19F-49CF1DBF316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F834148-9476-AB06-0772-1E967E571E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070023E-E3B4-E439-A8DC-D5274AB5E1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4795" y="1025861"/>
            <a:ext cx="8534400" cy="4966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206219"/>
      </p:ext>
    </p:extLst>
  </p:cSld>
  <p:clrMapOvr>
    <a:masterClrMapping/>
  </p:clrMapOvr>
  <p:transition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Title 1">
            <a:extLst>
              <a:ext uri="{FF2B5EF4-FFF2-40B4-BE49-F238E27FC236}">
                <a16:creationId xmlns:a16="http://schemas.microsoft.com/office/drawing/2014/main" id="{045D4F88-F3CC-4FE8-A498-CAE6449DD32E}"/>
              </a:ext>
            </a:extLst>
          </p:cNvPr>
          <p:cNvSpPr txBox="1">
            <a:spLocks/>
          </p:cNvSpPr>
          <p:nvPr/>
        </p:nvSpPr>
        <p:spPr>
          <a:xfrm>
            <a:off x="393412" y="185100"/>
            <a:ext cx="2385712" cy="12670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lang="en-US" sz="2800" b="0" kern="1200" cap="none" spc="0" baseline="0" dirty="0" smtClean="0">
                <a:solidFill>
                  <a:schemeClr val="tx1"/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r>
              <a:rPr lang="en-US" sz="3200" b="1" dirty="0"/>
              <a:t>Selected Key Drivers FY22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86E7C9F2-30E9-4AFE-BDA4-143BD8B9E25F}"/>
              </a:ext>
            </a:extLst>
          </p:cNvPr>
          <p:cNvSpPr txBox="1"/>
          <p:nvPr/>
        </p:nvSpPr>
        <p:spPr>
          <a:xfrm>
            <a:off x="3105383" y="214979"/>
            <a:ext cx="1915863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67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Primary Drivers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E6266F1C-3334-4D4B-82C6-0ABC15AC1BF0}"/>
              </a:ext>
            </a:extLst>
          </p:cNvPr>
          <p:cNvSpPr/>
          <p:nvPr/>
        </p:nvSpPr>
        <p:spPr>
          <a:xfrm>
            <a:off x="2844113" y="1637979"/>
            <a:ext cx="2438400" cy="919533"/>
          </a:xfrm>
          <a:prstGeom prst="rect">
            <a:avLst/>
          </a:prstGeom>
          <a:noFill/>
          <a:ln>
            <a:solidFill>
              <a:schemeClr val="accent5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333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Families/patients feel supported in culturally sensitive, age-appropriate ways</a:t>
            </a:r>
          </a:p>
        </p:txBody>
      </p: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8805E560-7522-4954-B44F-C28C16BFD373}"/>
              </a:ext>
            </a:extLst>
          </p:cNvPr>
          <p:cNvCxnSpPr>
            <a:cxnSpLocks/>
            <a:stCxn id="69" idx="1"/>
            <a:endCxn id="205" idx="3"/>
          </p:cNvCxnSpPr>
          <p:nvPr/>
        </p:nvCxnSpPr>
        <p:spPr>
          <a:xfrm flipH="1">
            <a:off x="2222214" y="2097746"/>
            <a:ext cx="621899" cy="962805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>
            <a:extLst>
              <a:ext uri="{FF2B5EF4-FFF2-40B4-BE49-F238E27FC236}">
                <a16:creationId xmlns:a16="http://schemas.microsoft.com/office/drawing/2014/main" id="{9D6D1977-6B21-4474-AD77-AE79656F80E5}"/>
              </a:ext>
            </a:extLst>
          </p:cNvPr>
          <p:cNvSpPr txBox="1"/>
          <p:nvPr/>
        </p:nvSpPr>
        <p:spPr>
          <a:xfrm>
            <a:off x="9392369" y="214979"/>
            <a:ext cx="1601035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67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Interventions </a:t>
            </a: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71793F75-B088-47EB-913C-62D37D0737AA}"/>
              </a:ext>
            </a:extLst>
          </p:cNvPr>
          <p:cNvSpPr/>
          <p:nvPr/>
        </p:nvSpPr>
        <p:spPr>
          <a:xfrm>
            <a:off x="5702849" y="1178001"/>
            <a:ext cx="2560320" cy="459932"/>
          </a:xfrm>
          <a:prstGeom prst="rect">
            <a:avLst/>
          </a:prstGeom>
          <a:noFill/>
          <a:ln>
            <a:solidFill>
              <a:schemeClr val="accent5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333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Families feel supported by peers, not isolated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7AAF359B-3808-4501-9F0E-0F985A56D0B9}"/>
              </a:ext>
            </a:extLst>
          </p:cNvPr>
          <p:cNvSpPr txBox="1"/>
          <p:nvPr/>
        </p:nvSpPr>
        <p:spPr>
          <a:xfrm>
            <a:off x="5855785" y="214979"/>
            <a:ext cx="2254448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67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Secondary Drivers</a:t>
            </a:r>
          </a:p>
        </p:txBody>
      </p: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0F9A6731-A876-49DE-9E10-281F5210EBA8}"/>
              </a:ext>
            </a:extLst>
          </p:cNvPr>
          <p:cNvCxnSpPr>
            <a:cxnSpLocks/>
            <a:stCxn id="78" idx="1"/>
            <a:endCxn id="69" idx="3"/>
          </p:cNvCxnSpPr>
          <p:nvPr/>
        </p:nvCxnSpPr>
        <p:spPr>
          <a:xfrm flipH="1">
            <a:off x="5282513" y="1407967"/>
            <a:ext cx="420336" cy="689779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C7412D2B-9808-42D8-A1CC-ABC4EEB67A69}"/>
              </a:ext>
            </a:extLst>
          </p:cNvPr>
          <p:cNvCxnSpPr>
            <a:cxnSpLocks/>
            <a:stCxn id="205" idx="2"/>
            <a:endCxn id="206" idx="0"/>
          </p:cNvCxnSpPr>
          <p:nvPr/>
        </p:nvCxnSpPr>
        <p:spPr>
          <a:xfrm flipH="1">
            <a:off x="1307812" y="3573352"/>
            <a:ext cx="2" cy="1169847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Rectangle 101">
            <a:extLst>
              <a:ext uri="{FF2B5EF4-FFF2-40B4-BE49-F238E27FC236}">
                <a16:creationId xmlns:a16="http://schemas.microsoft.com/office/drawing/2014/main" id="{5451ACEC-6B63-4273-837D-B8298AD964ED}"/>
              </a:ext>
            </a:extLst>
          </p:cNvPr>
          <p:cNvSpPr/>
          <p:nvPr/>
        </p:nvSpPr>
        <p:spPr>
          <a:xfrm>
            <a:off x="8851767" y="3189376"/>
            <a:ext cx="2682240" cy="421377"/>
          </a:xfrm>
          <a:prstGeom prst="rect">
            <a:avLst/>
          </a:prstGeom>
          <a:solidFill>
            <a:schemeClr val="bg1"/>
          </a:solidFill>
          <a:ln>
            <a:solidFill>
              <a:schemeClr val="accent5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333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Establish workflow to routinely tell patients about CGM/HCL</a:t>
            </a:r>
          </a:p>
        </p:txBody>
      </p:sp>
      <p:sp>
        <p:nvSpPr>
          <p:cNvPr id="153" name="Rectangle 152">
            <a:extLst>
              <a:ext uri="{FF2B5EF4-FFF2-40B4-BE49-F238E27FC236}">
                <a16:creationId xmlns:a16="http://schemas.microsoft.com/office/drawing/2014/main" id="{057FFC2E-4EE6-44A1-813E-0E43E44A2B6D}"/>
              </a:ext>
            </a:extLst>
          </p:cNvPr>
          <p:cNvSpPr/>
          <p:nvPr/>
        </p:nvSpPr>
        <p:spPr>
          <a:xfrm>
            <a:off x="8851767" y="2234114"/>
            <a:ext cx="2682240" cy="421377"/>
          </a:xfrm>
          <a:prstGeom prst="rect">
            <a:avLst/>
          </a:prstGeom>
          <a:noFill/>
          <a:ln>
            <a:solidFill>
              <a:schemeClr val="accent5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333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Establish buddy/mentor program</a:t>
            </a:r>
          </a:p>
        </p:txBody>
      </p:sp>
      <p:sp>
        <p:nvSpPr>
          <p:cNvPr id="167" name="Rectangle 166">
            <a:extLst>
              <a:ext uri="{FF2B5EF4-FFF2-40B4-BE49-F238E27FC236}">
                <a16:creationId xmlns:a16="http://schemas.microsoft.com/office/drawing/2014/main" id="{D042FF29-D265-4268-9569-17F2BBEACB91}"/>
              </a:ext>
            </a:extLst>
          </p:cNvPr>
          <p:cNvSpPr/>
          <p:nvPr/>
        </p:nvSpPr>
        <p:spPr>
          <a:xfrm>
            <a:off x="8851767" y="1388887"/>
            <a:ext cx="2682240" cy="447227"/>
          </a:xfrm>
          <a:prstGeom prst="rect">
            <a:avLst/>
          </a:prstGeom>
          <a:noFill/>
          <a:ln>
            <a:solidFill>
              <a:schemeClr val="accent5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333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Shared appointments and/or group classes</a:t>
            </a:r>
          </a:p>
        </p:txBody>
      </p:sp>
      <p:grpSp>
        <p:nvGrpSpPr>
          <p:cNvPr id="207" name="Group 206">
            <a:extLst>
              <a:ext uri="{FF2B5EF4-FFF2-40B4-BE49-F238E27FC236}">
                <a16:creationId xmlns:a16="http://schemas.microsoft.com/office/drawing/2014/main" id="{90E41999-6D06-4569-A74A-4216F7FF1F37}"/>
              </a:ext>
            </a:extLst>
          </p:cNvPr>
          <p:cNvGrpSpPr/>
          <p:nvPr/>
        </p:nvGrpSpPr>
        <p:grpSpPr>
          <a:xfrm>
            <a:off x="322331" y="2112681"/>
            <a:ext cx="1908408" cy="1460671"/>
            <a:chOff x="17909" y="1584508"/>
            <a:chExt cx="1431306" cy="1095503"/>
          </a:xfrm>
        </p:grpSpPr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8ADAFE0A-8DEB-4510-B0E2-8FC977E9C316}"/>
                </a:ext>
              </a:extLst>
            </p:cNvPr>
            <p:cNvSpPr txBox="1"/>
            <p:nvPr/>
          </p:nvSpPr>
          <p:spPr>
            <a:xfrm>
              <a:off x="17909" y="1584508"/>
              <a:ext cx="1431306" cy="2847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67" dirty="0"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SMARTIE* Goal</a:t>
              </a:r>
            </a:p>
          </p:txBody>
        </p:sp>
        <p:sp>
          <p:nvSpPr>
            <p:cNvPr id="205" name="TextBox 204">
              <a:extLst>
                <a:ext uri="{FF2B5EF4-FFF2-40B4-BE49-F238E27FC236}">
                  <a16:creationId xmlns:a16="http://schemas.microsoft.com/office/drawing/2014/main" id="{BC454246-091F-4C31-AB93-2367EA213120}"/>
                </a:ext>
              </a:extLst>
            </p:cNvPr>
            <p:cNvSpPr txBox="1"/>
            <p:nvPr/>
          </p:nvSpPr>
          <p:spPr bwMode="auto">
            <a:xfrm>
              <a:off x="71221" y="1910809"/>
              <a:ext cx="1371600" cy="76920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6350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333" dirty="0"/>
                <a:t>Reduce the gap in median A1c between privately and publicly insured patients with T1D by 10% in FY22</a:t>
              </a:r>
              <a:endParaRPr lang="en-US" sz="1400" dirty="0"/>
            </a:p>
          </p:txBody>
        </p:sp>
      </p:grpSp>
      <p:sp>
        <p:nvSpPr>
          <p:cNvPr id="206" name="TextBox 205">
            <a:extLst>
              <a:ext uri="{FF2B5EF4-FFF2-40B4-BE49-F238E27FC236}">
                <a16:creationId xmlns:a16="http://schemas.microsoft.com/office/drawing/2014/main" id="{7EF37D1B-5083-4F2A-9B05-680EDD9BF43E}"/>
              </a:ext>
            </a:extLst>
          </p:cNvPr>
          <p:cNvSpPr txBox="1"/>
          <p:nvPr/>
        </p:nvSpPr>
        <p:spPr bwMode="auto">
          <a:xfrm>
            <a:off x="393412" y="4743199"/>
            <a:ext cx="1828800" cy="820481"/>
          </a:xfrm>
          <a:prstGeom prst="rect">
            <a:avLst/>
          </a:prstGeom>
          <a:noFill/>
          <a:ln w="6350" algn="ctr">
            <a:solidFill>
              <a:srgbClr val="000000"/>
            </a:solidFill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333" b="1" dirty="0"/>
              <a:t>Global Aim:</a:t>
            </a:r>
          </a:p>
          <a:p>
            <a:pPr algn="ctr"/>
            <a:r>
              <a:rPr lang="en-US" sz="1333" i="1" dirty="0"/>
              <a:t>Achieve health equity for children with diabetes seen at BCH</a:t>
            </a:r>
          </a:p>
        </p:txBody>
      </p:sp>
      <p:sp>
        <p:nvSpPr>
          <p:cNvPr id="228" name="Rectangle 227">
            <a:extLst>
              <a:ext uri="{FF2B5EF4-FFF2-40B4-BE49-F238E27FC236}">
                <a16:creationId xmlns:a16="http://schemas.microsoft.com/office/drawing/2014/main" id="{4001F7BE-1A47-A84A-9CD4-62D86B3DA91A}"/>
              </a:ext>
            </a:extLst>
          </p:cNvPr>
          <p:cNvSpPr/>
          <p:nvPr/>
        </p:nvSpPr>
        <p:spPr>
          <a:xfrm>
            <a:off x="2819880" y="3584461"/>
            <a:ext cx="2486867" cy="667044"/>
          </a:xfrm>
          <a:prstGeom prst="rect">
            <a:avLst/>
          </a:prstGeom>
          <a:noFill/>
          <a:ln>
            <a:solidFill>
              <a:schemeClr val="accent5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333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Diabetes technology is available and used effectively by all.**</a:t>
            </a:r>
          </a:p>
        </p:txBody>
      </p:sp>
      <p:cxnSp>
        <p:nvCxnSpPr>
          <p:cNvPr id="232" name="Straight Arrow Connector 231">
            <a:extLst>
              <a:ext uri="{FF2B5EF4-FFF2-40B4-BE49-F238E27FC236}">
                <a16:creationId xmlns:a16="http://schemas.microsoft.com/office/drawing/2014/main" id="{F582E099-F28F-514B-A836-F686F7F80420}"/>
              </a:ext>
            </a:extLst>
          </p:cNvPr>
          <p:cNvCxnSpPr>
            <a:cxnSpLocks/>
            <a:stCxn id="228" idx="1"/>
            <a:endCxn id="205" idx="3"/>
          </p:cNvCxnSpPr>
          <p:nvPr/>
        </p:nvCxnSpPr>
        <p:spPr>
          <a:xfrm flipH="1" flipV="1">
            <a:off x="2222214" y="3060551"/>
            <a:ext cx="597666" cy="857432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6" name="Rectangle 275">
            <a:extLst>
              <a:ext uri="{FF2B5EF4-FFF2-40B4-BE49-F238E27FC236}">
                <a16:creationId xmlns:a16="http://schemas.microsoft.com/office/drawing/2014/main" id="{6A138DE4-1EA5-CB45-8A8B-70A80628915B}"/>
              </a:ext>
            </a:extLst>
          </p:cNvPr>
          <p:cNvSpPr/>
          <p:nvPr/>
        </p:nvSpPr>
        <p:spPr>
          <a:xfrm>
            <a:off x="5702849" y="3731069"/>
            <a:ext cx="2560320" cy="247887"/>
          </a:xfrm>
          <a:prstGeom prst="rect">
            <a:avLst/>
          </a:prstGeom>
          <a:noFill/>
          <a:ln>
            <a:solidFill>
              <a:schemeClr val="accent5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333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Offer devices to </a:t>
            </a:r>
            <a:r>
              <a:rPr lang="en-US" sz="1333" b="1" i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all </a:t>
            </a:r>
            <a:r>
              <a:rPr lang="en-US" sz="1333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patients</a:t>
            </a:r>
          </a:p>
        </p:txBody>
      </p:sp>
      <p:cxnSp>
        <p:nvCxnSpPr>
          <p:cNvPr id="277" name="Straight Arrow Connector 276">
            <a:extLst>
              <a:ext uri="{FF2B5EF4-FFF2-40B4-BE49-F238E27FC236}">
                <a16:creationId xmlns:a16="http://schemas.microsoft.com/office/drawing/2014/main" id="{FBEEA763-E9D3-2D43-B80F-E6B8CD0EFD19}"/>
              </a:ext>
            </a:extLst>
          </p:cNvPr>
          <p:cNvCxnSpPr>
            <a:cxnSpLocks/>
            <a:stCxn id="276" idx="1"/>
            <a:endCxn id="228" idx="3"/>
          </p:cNvCxnSpPr>
          <p:nvPr/>
        </p:nvCxnSpPr>
        <p:spPr>
          <a:xfrm flipH="1">
            <a:off x="5306747" y="3855012"/>
            <a:ext cx="396103" cy="62971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3" name="Rectangle 282">
            <a:extLst>
              <a:ext uri="{FF2B5EF4-FFF2-40B4-BE49-F238E27FC236}">
                <a16:creationId xmlns:a16="http://schemas.microsoft.com/office/drawing/2014/main" id="{A488A04F-2856-FA4A-9896-74AE9960372B}"/>
              </a:ext>
            </a:extLst>
          </p:cNvPr>
          <p:cNvSpPr/>
          <p:nvPr/>
        </p:nvSpPr>
        <p:spPr>
          <a:xfrm>
            <a:off x="5702849" y="2503845"/>
            <a:ext cx="2560320" cy="448911"/>
          </a:xfrm>
          <a:prstGeom prst="rect">
            <a:avLst/>
          </a:prstGeom>
          <a:noFill/>
          <a:ln>
            <a:solidFill>
              <a:schemeClr val="accent5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333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Parents feel supported by providers</a:t>
            </a:r>
          </a:p>
        </p:txBody>
      </p:sp>
      <p:cxnSp>
        <p:nvCxnSpPr>
          <p:cNvPr id="284" name="Straight Arrow Connector 283">
            <a:extLst>
              <a:ext uri="{FF2B5EF4-FFF2-40B4-BE49-F238E27FC236}">
                <a16:creationId xmlns:a16="http://schemas.microsoft.com/office/drawing/2014/main" id="{8B9AE459-6E76-0543-86BA-EFAF8F1436DC}"/>
              </a:ext>
            </a:extLst>
          </p:cNvPr>
          <p:cNvCxnSpPr>
            <a:cxnSpLocks/>
            <a:stCxn id="283" idx="1"/>
            <a:endCxn id="69" idx="3"/>
          </p:cNvCxnSpPr>
          <p:nvPr/>
        </p:nvCxnSpPr>
        <p:spPr>
          <a:xfrm flipH="1" flipV="1">
            <a:off x="5282513" y="2097745"/>
            <a:ext cx="420336" cy="630555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Arrow Connector 107">
            <a:extLst>
              <a:ext uri="{FF2B5EF4-FFF2-40B4-BE49-F238E27FC236}">
                <a16:creationId xmlns:a16="http://schemas.microsoft.com/office/drawing/2014/main" id="{5D6B2FA1-1B18-B548-9F4A-038BB37FA50C}"/>
              </a:ext>
            </a:extLst>
          </p:cNvPr>
          <p:cNvCxnSpPr>
            <a:cxnSpLocks/>
            <a:stCxn id="102" idx="1"/>
            <a:endCxn id="276" idx="3"/>
          </p:cNvCxnSpPr>
          <p:nvPr/>
        </p:nvCxnSpPr>
        <p:spPr>
          <a:xfrm flipH="1">
            <a:off x="8263170" y="3400065"/>
            <a:ext cx="588597" cy="454948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Arrow Connector 127">
            <a:extLst>
              <a:ext uri="{FF2B5EF4-FFF2-40B4-BE49-F238E27FC236}">
                <a16:creationId xmlns:a16="http://schemas.microsoft.com/office/drawing/2014/main" id="{FD063669-9E92-4D4C-BD17-8A0510255E7C}"/>
              </a:ext>
            </a:extLst>
          </p:cNvPr>
          <p:cNvCxnSpPr>
            <a:cxnSpLocks/>
            <a:stCxn id="153" idx="1"/>
            <a:endCxn id="78" idx="3"/>
          </p:cNvCxnSpPr>
          <p:nvPr/>
        </p:nvCxnSpPr>
        <p:spPr>
          <a:xfrm flipH="1" flipV="1">
            <a:off x="8263170" y="1407967"/>
            <a:ext cx="588597" cy="1036836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3" name="Straight Arrow Connector 232">
            <a:extLst>
              <a:ext uri="{FF2B5EF4-FFF2-40B4-BE49-F238E27FC236}">
                <a16:creationId xmlns:a16="http://schemas.microsoft.com/office/drawing/2014/main" id="{96B03243-4D60-AF41-BDCD-D142466B1527}"/>
              </a:ext>
            </a:extLst>
          </p:cNvPr>
          <p:cNvCxnSpPr>
            <a:cxnSpLocks/>
            <a:stCxn id="167" idx="1"/>
            <a:endCxn id="78" idx="3"/>
          </p:cNvCxnSpPr>
          <p:nvPr/>
        </p:nvCxnSpPr>
        <p:spPr>
          <a:xfrm flipH="1" flipV="1">
            <a:off x="8263170" y="1407967"/>
            <a:ext cx="588597" cy="204533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6" name="Straight Arrow Connector 235">
            <a:extLst>
              <a:ext uri="{FF2B5EF4-FFF2-40B4-BE49-F238E27FC236}">
                <a16:creationId xmlns:a16="http://schemas.microsoft.com/office/drawing/2014/main" id="{8AC5331F-003E-B347-ABF8-3C1806C84996}"/>
              </a:ext>
            </a:extLst>
          </p:cNvPr>
          <p:cNvCxnSpPr>
            <a:cxnSpLocks/>
            <a:stCxn id="167" idx="1"/>
            <a:endCxn id="283" idx="3"/>
          </p:cNvCxnSpPr>
          <p:nvPr/>
        </p:nvCxnSpPr>
        <p:spPr>
          <a:xfrm flipH="1">
            <a:off x="8263170" y="1612500"/>
            <a:ext cx="588597" cy="111580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7" name="Rectangle 286">
            <a:extLst>
              <a:ext uri="{FF2B5EF4-FFF2-40B4-BE49-F238E27FC236}">
                <a16:creationId xmlns:a16="http://schemas.microsoft.com/office/drawing/2014/main" id="{705050EA-16FA-5945-A4E9-57793DB3DDB2}"/>
              </a:ext>
            </a:extLst>
          </p:cNvPr>
          <p:cNvSpPr/>
          <p:nvPr/>
        </p:nvSpPr>
        <p:spPr>
          <a:xfrm>
            <a:off x="5702849" y="4613222"/>
            <a:ext cx="2560320" cy="477277"/>
          </a:xfrm>
          <a:prstGeom prst="rect">
            <a:avLst/>
          </a:prstGeom>
          <a:noFill/>
          <a:ln>
            <a:solidFill>
              <a:schemeClr val="accent5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333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Technology is acceptable and normalized to patients</a:t>
            </a:r>
          </a:p>
        </p:txBody>
      </p:sp>
      <p:cxnSp>
        <p:nvCxnSpPr>
          <p:cNvPr id="331" name="Straight Arrow Connector 330">
            <a:extLst>
              <a:ext uri="{FF2B5EF4-FFF2-40B4-BE49-F238E27FC236}">
                <a16:creationId xmlns:a16="http://schemas.microsoft.com/office/drawing/2014/main" id="{8BC02A18-6A7A-E441-9AFE-417433AB2817}"/>
              </a:ext>
            </a:extLst>
          </p:cNvPr>
          <p:cNvCxnSpPr>
            <a:cxnSpLocks/>
            <a:stCxn id="287" idx="1"/>
            <a:endCxn id="228" idx="3"/>
          </p:cNvCxnSpPr>
          <p:nvPr/>
        </p:nvCxnSpPr>
        <p:spPr>
          <a:xfrm flipH="1" flipV="1">
            <a:off x="5306747" y="3917983"/>
            <a:ext cx="396103" cy="933877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1" name="Rectangle 350">
            <a:extLst>
              <a:ext uri="{FF2B5EF4-FFF2-40B4-BE49-F238E27FC236}">
                <a16:creationId xmlns:a16="http://schemas.microsoft.com/office/drawing/2014/main" id="{483296F9-B54E-C640-BA82-DA9BD5C25832}"/>
              </a:ext>
            </a:extLst>
          </p:cNvPr>
          <p:cNvSpPr/>
          <p:nvPr/>
        </p:nvSpPr>
        <p:spPr>
          <a:xfrm>
            <a:off x="8851767" y="4027286"/>
            <a:ext cx="2682240" cy="423785"/>
          </a:xfrm>
          <a:prstGeom prst="rect">
            <a:avLst/>
          </a:prstGeom>
          <a:solidFill>
            <a:schemeClr val="bg1"/>
          </a:solidFill>
          <a:ln>
            <a:solidFill>
              <a:schemeClr val="accent5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333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Distribute CGM “starters” in an ethical manner</a:t>
            </a:r>
          </a:p>
        </p:txBody>
      </p:sp>
      <p:sp>
        <p:nvSpPr>
          <p:cNvPr id="353" name="Rectangle 352">
            <a:extLst>
              <a:ext uri="{FF2B5EF4-FFF2-40B4-BE49-F238E27FC236}">
                <a16:creationId xmlns:a16="http://schemas.microsoft.com/office/drawing/2014/main" id="{B5BA6E42-9108-0F4D-BBE1-CED7419CC4D4}"/>
              </a:ext>
            </a:extLst>
          </p:cNvPr>
          <p:cNvSpPr/>
          <p:nvPr/>
        </p:nvSpPr>
        <p:spPr>
          <a:xfrm>
            <a:off x="8851767" y="4702466"/>
            <a:ext cx="2682240" cy="665497"/>
          </a:xfrm>
          <a:prstGeom prst="rect">
            <a:avLst/>
          </a:prstGeom>
          <a:solidFill>
            <a:schemeClr val="bg1"/>
          </a:solidFill>
          <a:ln>
            <a:solidFill>
              <a:schemeClr val="accent5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333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Patient education handout posted and/or distributed in exam rooms</a:t>
            </a:r>
          </a:p>
        </p:txBody>
      </p:sp>
      <p:cxnSp>
        <p:nvCxnSpPr>
          <p:cNvPr id="365" name="Straight Arrow Connector 364">
            <a:extLst>
              <a:ext uri="{FF2B5EF4-FFF2-40B4-BE49-F238E27FC236}">
                <a16:creationId xmlns:a16="http://schemas.microsoft.com/office/drawing/2014/main" id="{84DF2781-84B1-EF4F-BCA7-6905585E7F6F}"/>
              </a:ext>
            </a:extLst>
          </p:cNvPr>
          <p:cNvCxnSpPr>
            <a:cxnSpLocks/>
            <a:stCxn id="351" idx="1"/>
            <a:endCxn id="276" idx="3"/>
          </p:cNvCxnSpPr>
          <p:nvPr/>
        </p:nvCxnSpPr>
        <p:spPr>
          <a:xfrm flipH="1" flipV="1">
            <a:off x="8263170" y="3855013"/>
            <a:ext cx="588597" cy="384167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9" name="Straight Arrow Connector 368">
            <a:extLst>
              <a:ext uri="{FF2B5EF4-FFF2-40B4-BE49-F238E27FC236}">
                <a16:creationId xmlns:a16="http://schemas.microsoft.com/office/drawing/2014/main" id="{37999D2D-5AB6-A84F-B978-B4566A7F954D}"/>
              </a:ext>
            </a:extLst>
          </p:cNvPr>
          <p:cNvCxnSpPr>
            <a:cxnSpLocks/>
            <a:stCxn id="353" idx="1"/>
            <a:endCxn id="287" idx="3"/>
          </p:cNvCxnSpPr>
          <p:nvPr/>
        </p:nvCxnSpPr>
        <p:spPr>
          <a:xfrm flipH="1" flipV="1">
            <a:off x="8263170" y="4851860"/>
            <a:ext cx="588597" cy="183355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CAD1DC-72B2-4454-A443-2F5B9DE8044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362808" y="6367889"/>
            <a:ext cx="328081" cy="155233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defPPr>
              <a:defRPr lang="en-US"/>
            </a:defPPr>
            <a:lvl1pPr marL="0" algn="l" defTabSz="1219170" rtl="0" eaLnBrk="1" latinLnBrk="0" hangingPunct="1">
              <a:defRPr sz="933" i="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BCC8D0D-EAEC-449D-9161-023DFF90F2E2}" type="slidenum">
              <a:rPr lang="en-US" smtClean="0"/>
              <a:pPr/>
              <a:t>38</a:t>
            </a:fld>
            <a:endParaRPr lang="en-US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DC077FB-1EDE-F22F-8832-1036061CDDF6}"/>
              </a:ext>
            </a:extLst>
          </p:cNvPr>
          <p:cNvSpPr txBox="1"/>
          <p:nvPr/>
        </p:nvSpPr>
        <p:spPr>
          <a:xfrm>
            <a:off x="2782893" y="4581237"/>
            <a:ext cx="1531317" cy="22257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33" i="1" u="sng" dirty="0">
                <a:solidFill>
                  <a:schemeClr val="accent3"/>
                </a:solidFill>
              </a:rPr>
              <a:t>*SMARTIE </a:t>
            </a:r>
            <a:r>
              <a:rPr lang="en-US" sz="1333" u="sng" dirty="0">
                <a:solidFill>
                  <a:schemeClr val="accent3"/>
                </a:solidFill>
              </a:rPr>
              <a:t>GOAL</a:t>
            </a:r>
          </a:p>
          <a:p>
            <a:r>
              <a:rPr lang="en-US" sz="1333" dirty="0">
                <a:solidFill>
                  <a:schemeClr val="accent3"/>
                </a:solidFill>
              </a:rPr>
              <a:t> S - Specific</a:t>
            </a:r>
          </a:p>
          <a:p>
            <a:r>
              <a:rPr lang="en-US" sz="1333" dirty="0">
                <a:solidFill>
                  <a:schemeClr val="accent3"/>
                </a:solidFill>
              </a:rPr>
              <a:t> M - Measurable</a:t>
            </a:r>
          </a:p>
          <a:p>
            <a:r>
              <a:rPr lang="en-US" sz="1333" dirty="0">
                <a:solidFill>
                  <a:schemeClr val="accent3"/>
                </a:solidFill>
              </a:rPr>
              <a:t> A - Achievable</a:t>
            </a:r>
          </a:p>
          <a:p>
            <a:r>
              <a:rPr lang="en-US" sz="1333" dirty="0">
                <a:solidFill>
                  <a:schemeClr val="accent3"/>
                </a:solidFill>
              </a:rPr>
              <a:t> R - Realistic</a:t>
            </a:r>
          </a:p>
          <a:p>
            <a:r>
              <a:rPr lang="en-US" sz="1333" dirty="0">
                <a:solidFill>
                  <a:schemeClr val="accent3"/>
                </a:solidFill>
              </a:rPr>
              <a:t> T - Timebound</a:t>
            </a:r>
          </a:p>
          <a:p>
            <a:r>
              <a:rPr lang="en-US" sz="1333" dirty="0">
                <a:solidFill>
                  <a:schemeClr val="accent3"/>
                </a:solidFill>
              </a:rPr>
              <a:t> I - Inclusive</a:t>
            </a:r>
          </a:p>
          <a:p>
            <a:r>
              <a:rPr lang="en-US" sz="1333" dirty="0">
                <a:solidFill>
                  <a:schemeClr val="accent3"/>
                </a:solidFill>
              </a:rPr>
              <a:t> E - Equitable</a:t>
            </a:r>
          </a:p>
          <a:p>
            <a:endParaRPr lang="en-US" sz="3200" dirty="0">
              <a:solidFill>
                <a:schemeClr val="accent3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A44973C-EE82-D7F5-24EB-FCAA5D04586E}"/>
              </a:ext>
            </a:extLst>
          </p:cNvPr>
          <p:cNvSpPr txBox="1"/>
          <p:nvPr/>
        </p:nvSpPr>
        <p:spPr>
          <a:xfrm>
            <a:off x="4783719" y="5648196"/>
            <a:ext cx="4998860" cy="543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67" dirty="0">
                <a:solidFill>
                  <a:schemeClr val="accent4"/>
                </a:solidFill>
              </a:rPr>
              <a:t>**Focus on “</a:t>
            </a:r>
            <a:r>
              <a:rPr lang="en-US" sz="1467" b="1" u="sng" dirty="0" err="1">
                <a:solidFill>
                  <a:schemeClr val="accent4"/>
                </a:solidFill>
              </a:rPr>
              <a:t>TechQuity</a:t>
            </a:r>
            <a:r>
              <a:rPr lang="en-US" sz="1467" dirty="0">
                <a:solidFill>
                  <a:schemeClr val="accent4"/>
                </a:solidFill>
              </a:rPr>
              <a:t>”: the strategic development and deployment of technology to advance health equity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B1633FBC-CA35-6CF9-8072-ECD1C27DB3DC}"/>
              </a:ext>
            </a:extLst>
          </p:cNvPr>
          <p:cNvCxnSpPr>
            <a:cxnSpLocks/>
            <a:stCxn id="102" idx="1"/>
            <a:endCxn id="287" idx="3"/>
          </p:cNvCxnSpPr>
          <p:nvPr/>
        </p:nvCxnSpPr>
        <p:spPr>
          <a:xfrm flipH="1">
            <a:off x="8263170" y="3400065"/>
            <a:ext cx="588597" cy="1451796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68CA25C2-D1F9-0EA5-9B6D-9543AA2CFD8F}"/>
              </a:ext>
            </a:extLst>
          </p:cNvPr>
          <p:cNvCxnSpPr>
            <a:cxnSpLocks/>
            <a:stCxn id="351" idx="1"/>
            <a:endCxn id="287" idx="3"/>
          </p:cNvCxnSpPr>
          <p:nvPr/>
        </p:nvCxnSpPr>
        <p:spPr>
          <a:xfrm flipH="1">
            <a:off x="8263170" y="4239180"/>
            <a:ext cx="588597" cy="612681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val 1">
            <a:extLst>
              <a:ext uri="{FF2B5EF4-FFF2-40B4-BE49-F238E27FC236}">
                <a16:creationId xmlns:a16="http://schemas.microsoft.com/office/drawing/2014/main" id="{0F1161B8-A473-6D1A-E4ED-409CEE326914}"/>
              </a:ext>
            </a:extLst>
          </p:cNvPr>
          <p:cNvSpPr/>
          <p:nvPr/>
        </p:nvSpPr>
        <p:spPr bwMode="auto">
          <a:xfrm>
            <a:off x="8521567" y="4472132"/>
            <a:ext cx="3342640" cy="1151227"/>
          </a:xfrm>
          <a:prstGeom prst="ellipse">
            <a:avLst/>
          </a:prstGeom>
          <a:noFill/>
          <a:ln w="38100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2133" b="1" dirty="0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23A1C38D-D123-3495-D907-08585BBC7DCE}"/>
              </a:ext>
            </a:extLst>
          </p:cNvPr>
          <p:cNvSpPr/>
          <p:nvPr/>
        </p:nvSpPr>
        <p:spPr bwMode="auto">
          <a:xfrm>
            <a:off x="8557468" y="1872724"/>
            <a:ext cx="3342640" cy="1151227"/>
          </a:xfrm>
          <a:prstGeom prst="ellipse">
            <a:avLst/>
          </a:prstGeom>
          <a:noFill/>
          <a:ln w="38100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2133" b="1" dirty="0" err="1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106381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7EA1A5C-92AE-F2A3-26A1-6301B0042B9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"TechQuity" and Peer Support to Reduce Disparities in Glycemic Outcomes in Children with Type 1 Diabetes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D7253A0-8A7D-4070-0312-D550A4CCA2D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39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0503D92-F25A-359A-39DD-74F2AE9566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PDSA #1: CGM Educational Handout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CAB2279-DD40-86BC-1CD9-E6B17A6F9BE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45C7195-E0AF-F055-6705-4FDA007090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914" y="1868556"/>
            <a:ext cx="10850220" cy="4216667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Plan</a:t>
            </a:r>
          </a:p>
          <a:p>
            <a:pPr lvl="1"/>
            <a:r>
              <a:rPr lang="en-US" dirty="0"/>
              <a:t>Created handout/electronic </a:t>
            </a:r>
            <a:r>
              <a:rPr lang="en-US" dirty="0" err="1"/>
              <a:t>SmartPhrase</a:t>
            </a:r>
            <a:r>
              <a:rPr lang="en-US" dirty="0"/>
              <a:t> (for video visits, AVS)</a:t>
            </a:r>
          </a:p>
          <a:p>
            <a:r>
              <a:rPr lang="en-US" dirty="0"/>
              <a:t>Cycle 1: 9/13/21-9/26/21</a:t>
            </a:r>
          </a:p>
          <a:p>
            <a:pPr lvl="1"/>
            <a:r>
              <a:rPr lang="en-US" dirty="0"/>
              <a:t>Handout available in exam rooms as a discussion tool for patients with type 1 diabetes who were not using CGM</a:t>
            </a:r>
          </a:p>
          <a:p>
            <a:pPr lvl="1"/>
            <a:r>
              <a:rPr lang="en-US" dirty="0"/>
              <a:t>Piloted with Task Force members (n=6)</a:t>
            </a:r>
          </a:p>
          <a:p>
            <a:r>
              <a:rPr lang="en-US" dirty="0"/>
              <a:t>Cycle 2: 9/27/21-10/11/21</a:t>
            </a:r>
          </a:p>
          <a:p>
            <a:r>
              <a:rPr lang="en-US" dirty="0"/>
              <a:t>Adopt</a:t>
            </a:r>
          </a:p>
          <a:p>
            <a:pPr lvl="1"/>
            <a:r>
              <a:rPr lang="en-US" dirty="0"/>
              <a:t>Expanded to all diabetes team members, new patient packet</a:t>
            </a:r>
          </a:p>
          <a:p>
            <a:pPr lvl="1"/>
            <a:r>
              <a:rPr lang="en-US" dirty="0"/>
              <a:t>Handout translated into Spanish</a:t>
            </a:r>
          </a:p>
        </p:txBody>
      </p:sp>
    </p:spTree>
    <p:extLst>
      <p:ext uri="{BB962C8B-B14F-4D97-AF65-F5344CB8AC3E}">
        <p14:creationId xmlns:p14="http://schemas.microsoft.com/office/powerpoint/2010/main" val="1960653135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1"/>
          <p:cNvSpPr txBox="1">
            <a:spLocks noGrp="1"/>
          </p:cNvSpPr>
          <p:nvPr>
            <p:ph type="ctrTitle"/>
          </p:nvPr>
        </p:nvSpPr>
        <p:spPr>
          <a:xfrm>
            <a:off x="865267" y="-51767"/>
            <a:ext cx="11108800" cy="1468800"/>
          </a:xfrm>
          <a:prstGeom prst="rect">
            <a:avLst/>
          </a:prstGeom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r>
              <a:rPr lang="en"/>
              <a:t>Aim Statement</a:t>
            </a:r>
            <a:endParaRPr/>
          </a:p>
        </p:txBody>
      </p:sp>
      <p:sp>
        <p:nvSpPr>
          <p:cNvPr id="73" name="Google Shape;73;p11"/>
          <p:cNvSpPr txBox="1"/>
          <p:nvPr/>
        </p:nvSpPr>
        <p:spPr>
          <a:xfrm>
            <a:off x="865267" y="1171993"/>
            <a:ext cx="11108800" cy="45145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>
              <a:buClr>
                <a:schemeClr val="dk1"/>
              </a:buClr>
              <a:buSzPts val="1100"/>
            </a:pPr>
            <a:r>
              <a:rPr lang="en" sz="3467" b="1" dirty="0">
                <a:latin typeface="Helvetica Neue"/>
                <a:ea typeface="Helvetica Neue"/>
                <a:cs typeface="Helvetica Neue"/>
                <a:sym typeface="Helvetica Neue"/>
              </a:rPr>
              <a:t>Increase regular mental health screening, for depression and anxiety of adult T1DM patients seen by Stanford Adult Endocrine Clinic at Stanford Health Care, using the PHQ-2 to 8 and GAD-7, from 0% to 50% for a single provider in 6 months (Dec. 2021 to June 2022) and other interested providers in the clinic in 12 months (Dec. 2021 to Dec. 1, 2022).</a:t>
            </a:r>
          </a:p>
        </p:txBody>
      </p:sp>
    </p:spTree>
    <p:extLst>
      <p:ext uri="{BB962C8B-B14F-4D97-AF65-F5344CB8AC3E}">
        <p14:creationId xmlns:p14="http://schemas.microsoft.com/office/powerpoint/2010/main" val="163984804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Content Placeholder 6">
            <a:extLst>
              <a:ext uri="{FF2B5EF4-FFF2-40B4-BE49-F238E27FC236}">
                <a16:creationId xmlns:a16="http://schemas.microsoft.com/office/drawing/2014/main" id="{22A68195-6C49-4F3E-2811-B62B377CE7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604" y="340797"/>
            <a:ext cx="10633432" cy="3383979"/>
          </a:xfrm>
          <a:prstGeom prst="rect">
            <a:avLst/>
          </a:prstGeom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5449BDD-EF3F-C30E-85B4-D1528AA8D92F}"/>
              </a:ext>
            </a:extLst>
          </p:cNvPr>
          <p:cNvCxnSpPr>
            <a:cxnSpLocks/>
          </p:cNvCxnSpPr>
          <p:nvPr/>
        </p:nvCxnSpPr>
        <p:spPr>
          <a:xfrm>
            <a:off x="7076123" y="1151534"/>
            <a:ext cx="0" cy="402681"/>
          </a:xfrm>
          <a:prstGeom prst="line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E6D293E5-E0B3-E478-A626-F29195A2DD2A}"/>
              </a:ext>
            </a:extLst>
          </p:cNvPr>
          <p:cNvCxnSpPr>
            <a:cxnSpLocks/>
          </p:cNvCxnSpPr>
          <p:nvPr/>
        </p:nvCxnSpPr>
        <p:spPr>
          <a:xfrm>
            <a:off x="9287975" y="1171871"/>
            <a:ext cx="0" cy="446836"/>
          </a:xfrm>
          <a:prstGeom prst="line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CC483BE3-5703-8EC1-5A68-C74A0B118991}"/>
              </a:ext>
            </a:extLst>
          </p:cNvPr>
          <p:cNvCxnSpPr>
            <a:cxnSpLocks/>
          </p:cNvCxnSpPr>
          <p:nvPr/>
        </p:nvCxnSpPr>
        <p:spPr>
          <a:xfrm>
            <a:off x="9662431" y="1151533"/>
            <a:ext cx="0" cy="467175"/>
          </a:xfrm>
          <a:prstGeom prst="line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FE669D60-D627-348A-DDA3-C64BB8BF0B71}"/>
              </a:ext>
            </a:extLst>
          </p:cNvPr>
          <p:cNvCxnSpPr>
            <a:cxnSpLocks/>
          </p:cNvCxnSpPr>
          <p:nvPr/>
        </p:nvCxnSpPr>
        <p:spPr>
          <a:xfrm>
            <a:off x="8831720" y="1283199"/>
            <a:ext cx="0" cy="335508"/>
          </a:xfrm>
          <a:prstGeom prst="line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A532F2F6-D340-AE46-AEAD-77078C6D58F3}"/>
              </a:ext>
            </a:extLst>
          </p:cNvPr>
          <p:cNvCxnSpPr>
            <a:cxnSpLocks/>
          </p:cNvCxnSpPr>
          <p:nvPr/>
        </p:nvCxnSpPr>
        <p:spPr>
          <a:xfrm>
            <a:off x="7394235" y="1171871"/>
            <a:ext cx="0" cy="381196"/>
          </a:xfrm>
          <a:prstGeom prst="line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7E485AD3-F89C-7190-CDF5-F5F8B16C0B61}"/>
              </a:ext>
            </a:extLst>
          </p:cNvPr>
          <p:cNvCxnSpPr>
            <a:cxnSpLocks/>
          </p:cNvCxnSpPr>
          <p:nvPr/>
        </p:nvCxnSpPr>
        <p:spPr>
          <a:xfrm>
            <a:off x="1151353" y="1520699"/>
            <a:ext cx="10015657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DB54FBF8-224F-8431-9B63-59E5D76AA0F7}"/>
              </a:ext>
            </a:extLst>
          </p:cNvPr>
          <p:cNvSpPr txBox="1"/>
          <p:nvPr/>
        </p:nvSpPr>
        <p:spPr bwMode="auto">
          <a:xfrm>
            <a:off x="11182214" y="1364162"/>
            <a:ext cx="838975" cy="32842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67" dirty="0"/>
              <a:t>Run chart median = 1.3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BD0FD25-7020-8EB8-156E-454356A7DA87}"/>
              </a:ext>
            </a:extLst>
          </p:cNvPr>
          <p:cNvSpPr txBox="1"/>
          <p:nvPr/>
        </p:nvSpPr>
        <p:spPr bwMode="auto">
          <a:xfrm>
            <a:off x="690887" y="234029"/>
            <a:ext cx="10763927" cy="410433"/>
          </a:xfrm>
          <a:prstGeom prst="rect">
            <a:avLst/>
          </a:prstGeom>
          <a:solidFill>
            <a:schemeClr val="bg1"/>
          </a:solidFill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endParaRPr lang="en-US" sz="2667" dirty="0" err="1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C12C571-B5E2-FD24-1004-6DFC1699EC5C}"/>
              </a:ext>
            </a:extLst>
          </p:cNvPr>
          <p:cNvSpPr txBox="1"/>
          <p:nvPr/>
        </p:nvSpPr>
        <p:spPr bwMode="auto">
          <a:xfrm>
            <a:off x="6476147" y="479052"/>
            <a:ext cx="671077" cy="692819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067" dirty="0"/>
              <a:t>PDSA #1</a:t>
            </a:r>
          </a:p>
          <a:p>
            <a:pPr algn="ctr"/>
            <a:r>
              <a:rPr lang="en-US" sz="1067" dirty="0"/>
              <a:t>CGM Ed. Handout Cycle 1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58800DD-82E8-79D1-CDC9-F8B165CF7B1D}"/>
              </a:ext>
            </a:extLst>
          </p:cNvPr>
          <p:cNvSpPr txBox="1"/>
          <p:nvPr/>
        </p:nvSpPr>
        <p:spPr bwMode="auto">
          <a:xfrm>
            <a:off x="7176392" y="479052"/>
            <a:ext cx="723845" cy="692819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067" dirty="0"/>
              <a:t>PDSA #1</a:t>
            </a:r>
          </a:p>
          <a:p>
            <a:pPr algn="ctr"/>
            <a:r>
              <a:rPr lang="en-US" sz="1067" dirty="0"/>
              <a:t>CGM Ed. Handout Cycle 2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F38D4A5-245A-E217-52B0-B9FC95C38ADA}"/>
              </a:ext>
            </a:extLst>
          </p:cNvPr>
          <p:cNvSpPr txBox="1"/>
          <p:nvPr/>
        </p:nvSpPr>
        <p:spPr bwMode="auto">
          <a:xfrm>
            <a:off x="8956488" y="454507"/>
            <a:ext cx="617011" cy="702069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067" dirty="0"/>
              <a:t>PDSA #2</a:t>
            </a:r>
          </a:p>
          <a:p>
            <a:pPr algn="ctr"/>
            <a:r>
              <a:rPr lang="en-US" sz="1067" dirty="0"/>
              <a:t>Buddy Program Cycle 1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937D9EC-51D5-B4C6-1444-B1E6DDF35C16}"/>
              </a:ext>
            </a:extLst>
          </p:cNvPr>
          <p:cNvSpPr txBox="1"/>
          <p:nvPr/>
        </p:nvSpPr>
        <p:spPr bwMode="auto">
          <a:xfrm>
            <a:off x="9621232" y="454507"/>
            <a:ext cx="617011" cy="692819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067" dirty="0"/>
              <a:t>PDSA #2</a:t>
            </a:r>
          </a:p>
          <a:p>
            <a:pPr algn="ctr"/>
            <a:r>
              <a:rPr lang="en-US" sz="1067" dirty="0"/>
              <a:t>Buddy Program Cycle 2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6F0BAA53-7EDA-B316-E074-0CB060E0C0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15612" y="123512"/>
            <a:ext cx="895333" cy="466797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3EE37344-1873-FC4B-AFA8-6B15A4792ED6}"/>
              </a:ext>
            </a:extLst>
          </p:cNvPr>
          <p:cNvSpPr txBox="1"/>
          <p:nvPr/>
        </p:nvSpPr>
        <p:spPr bwMode="auto">
          <a:xfrm>
            <a:off x="8268528" y="462812"/>
            <a:ext cx="640227" cy="837411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067" dirty="0"/>
              <a:t>CGM becomes Medi-Cal pharmacy benefit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3E907EA-CCB6-B9E4-9921-4D313B0BD214}"/>
              </a:ext>
            </a:extLst>
          </p:cNvPr>
          <p:cNvSpPr txBox="1"/>
          <p:nvPr/>
        </p:nvSpPr>
        <p:spPr bwMode="auto">
          <a:xfrm rot="16200000">
            <a:off x="108578" y="1285275"/>
            <a:ext cx="1210745" cy="328423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67" dirty="0">
                <a:solidFill>
                  <a:schemeClr val="accent5">
                    <a:lumMod val="10000"/>
                  </a:schemeClr>
                </a:solidFill>
              </a:rPr>
              <a:t>Median A1c Gap</a:t>
            </a:r>
          </a:p>
          <a:p>
            <a:pPr algn="ctr"/>
            <a:r>
              <a:rPr lang="en-US" sz="1067" dirty="0">
                <a:solidFill>
                  <a:schemeClr val="accent5">
                    <a:lumMod val="10000"/>
                  </a:schemeClr>
                </a:solidFill>
              </a:rPr>
              <a:t>(public – private)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5A5E7672-90A2-AB9B-B83F-934D1D5481BE}"/>
              </a:ext>
            </a:extLst>
          </p:cNvPr>
          <p:cNvSpPr txBox="1"/>
          <p:nvPr/>
        </p:nvSpPr>
        <p:spPr bwMode="auto">
          <a:xfrm>
            <a:off x="1168795" y="719682"/>
            <a:ext cx="5207085" cy="410433"/>
          </a:xfrm>
          <a:prstGeom prst="rect">
            <a:avLst/>
          </a:prstGeom>
          <a:solidFill>
            <a:schemeClr val="bg1">
              <a:lumMod val="85000"/>
              <a:alpha val="24574"/>
            </a:schemeClr>
          </a:solidFill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endParaRPr lang="en-US" sz="2667" dirty="0" err="1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7E5818D2-011E-7F6A-4550-05861BA72C95}"/>
              </a:ext>
            </a:extLst>
          </p:cNvPr>
          <p:cNvCxnSpPr>
            <a:cxnSpLocks/>
          </p:cNvCxnSpPr>
          <p:nvPr/>
        </p:nvCxnSpPr>
        <p:spPr>
          <a:xfrm>
            <a:off x="5639464" y="1137872"/>
            <a:ext cx="0" cy="382827"/>
          </a:xfrm>
          <a:prstGeom prst="line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996309E0-98DC-1FDE-E192-3DE888EB6E40}"/>
              </a:ext>
            </a:extLst>
          </p:cNvPr>
          <p:cNvSpPr txBox="1"/>
          <p:nvPr/>
        </p:nvSpPr>
        <p:spPr bwMode="auto">
          <a:xfrm>
            <a:off x="4836965" y="792333"/>
            <a:ext cx="986256" cy="34554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 algn="ctr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067" dirty="0"/>
              <a:t>Commenced A1c Task Force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1E3660F3-3765-5B21-F3D6-26461DD3D4E8}"/>
              </a:ext>
            </a:extLst>
          </p:cNvPr>
          <p:cNvSpPr txBox="1"/>
          <p:nvPr/>
        </p:nvSpPr>
        <p:spPr bwMode="auto">
          <a:xfrm>
            <a:off x="5804392" y="123513"/>
            <a:ext cx="1142976" cy="286412"/>
          </a:xfrm>
          <a:prstGeom prst="rect">
            <a:avLst/>
          </a:prstGeom>
          <a:solidFill>
            <a:srgbClr val="FFFF00"/>
          </a:solidFill>
          <a:ln w="9525" algn="ctr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067" b="1" dirty="0"/>
              <a:t>Project start</a:t>
            </a: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EA0B377B-4DCF-BA3A-0C74-844DCBF8B9BE}"/>
              </a:ext>
            </a:extLst>
          </p:cNvPr>
          <p:cNvCxnSpPr>
            <a:cxnSpLocks/>
          </p:cNvCxnSpPr>
          <p:nvPr/>
        </p:nvCxnSpPr>
        <p:spPr>
          <a:xfrm>
            <a:off x="6375880" y="409925"/>
            <a:ext cx="0" cy="1110775"/>
          </a:xfrm>
          <a:prstGeom prst="line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F00CAB0E-038E-1EA4-F38A-EA8FD9C7A445}"/>
              </a:ext>
            </a:extLst>
          </p:cNvPr>
          <p:cNvSpPr txBox="1"/>
          <p:nvPr/>
        </p:nvSpPr>
        <p:spPr bwMode="auto">
          <a:xfrm>
            <a:off x="1168794" y="2171411"/>
            <a:ext cx="2751459" cy="184666"/>
          </a:xfrm>
          <a:prstGeom prst="rect">
            <a:avLst/>
          </a:prstGeom>
          <a:solidFill>
            <a:srgbClr val="FFFF00"/>
          </a:solidFill>
          <a:ln w="19050" algn="ctr">
            <a:noFill/>
            <a:miter lim="800000"/>
            <a:headEnd/>
            <a:tailEnd/>
          </a:ln>
        </p:spPr>
        <p:txBody>
          <a:bodyPr wrap="none" lIns="0" tIns="0" rIns="0" bIns="0" rtlCol="0">
            <a:spAutoFit/>
          </a:bodyPr>
          <a:lstStyle/>
          <a:p>
            <a:r>
              <a:rPr lang="en-US" sz="1200" b="1" dirty="0"/>
              <a:t>Baseline median A1c gap (FY21) = 1.3</a:t>
            </a:r>
            <a:endParaRPr lang="en-US" sz="1200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6F37FE3-4E62-5591-C95C-F3E0447E9303}"/>
              </a:ext>
            </a:extLst>
          </p:cNvPr>
          <p:cNvSpPr/>
          <p:nvPr/>
        </p:nvSpPr>
        <p:spPr bwMode="auto">
          <a:xfrm>
            <a:off x="11288315" y="222411"/>
            <a:ext cx="245820" cy="236773"/>
          </a:xfrm>
          <a:prstGeom prst="ellipse">
            <a:avLst/>
          </a:prstGeom>
          <a:solidFill>
            <a:srgbClr val="FF0000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2133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4DF4248-6C98-D6EC-DA51-9979187042DE}"/>
              </a:ext>
            </a:extLst>
          </p:cNvPr>
          <p:cNvSpPr txBox="1"/>
          <p:nvPr/>
        </p:nvSpPr>
        <p:spPr bwMode="auto">
          <a:xfrm flipH="1">
            <a:off x="8350556" y="3411810"/>
            <a:ext cx="3251145" cy="656846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1067" b="1" dirty="0">
                <a:solidFill>
                  <a:srgbClr val="000000"/>
                </a:solidFill>
                <a:latin typeface="Arial" panose="020B0604020202020204" pitchFamily="34" charset="0"/>
              </a:rPr>
              <a:t>FY22 Goal: A1c Gap  ≤1.17 (10% reduction from FY21 baseline of 1.3) in April, May and June 2022 without either population’s median A1c increasing above baseline. </a:t>
            </a:r>
            <a:endParaRPr lang="en-US" sz="1067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11F4B33-9032-6BA5-B823-30FF6888054E}"/>
              </a:ext>
            </a:extLst>
          </p:cNvPr>
          <p:cNvSpPr/>
          <p:nvPr/>
        </p:nvSpPr>
        <p:spPr bwMode="auto">
          <a:xfrm>
            <a:off x="7929406" y="39048"/>
            <a:ext cx="4120951" cy="3251200"/>
          </a:xfrm>
          <a:prstGeom prst="rect">
            <a:avLst/>
          </a:prstGeom>
          <a:solidFill>
            <a:schemeClr val="bg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2133" b="1" dirty="0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AFEB574-4E1F-C98A-8393-0F44BB41411A}"/>
              </a:ext>
            </a:extLst>
          </p:cNvPr>
          <p:cNvSpPr/>
          <p:nvPr/>
        </p:nvSpPr>
        <p:spPr bwMode="auto">
          <a:xfrm>
            <a:off x="7676101" y="1357385"/>
            <a:ext cx="1673257" cy="998691"/>
          </a:xfrm>
          <a:prstGeom prst="rect">
            <a:avLst/>
          </a:prstGeom>
          <a:solidFill>
            <a:schemeClr val="bg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2133" b="1" dirty="0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6125958-8FAB-FFA0-B504-89D8E1CAB486}"/>
              </a:ext>
            </a:extLst>
          </p:cNvPr>
          <p:cNvSpPr/>
          <p:nvPr/>
        </p:nvSpPr>
        <p:spPr bwMode="auto">
          <a:xfrm rot="18783216">
            <a:off x="7315142" y="2537529"/>
            <a:ext cx="1315764" cy="276723"/>
          </a:xfrm>
          <a:prstGeom prst="rect">
            <a:avLst/>
          </a:prstGeom>
          <a:solidFill>
            <a:schemeClr val="bg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2133" b="1" dirty="0" err="1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4" name="Content Placeholder 6">
            <a:extLst>
              <a:ext uri="{FF2B5EF4-FFF2-40B4-BE49-F238E27FC236}">
                <a16:creationId xmlns:a16="http://schemas.microsoft.com/office/drawing/2014/main" id="{F559C01D-D78D-3EA0-1F7D-819DF040EC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3555" y="3331612"/>
            <a:ext cx="10478659" cy="3391496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858EBD6-3300-A998-5719-EBBDF700D9A4}"/>
              </a:ext>
            </a:extLst>
          </p:cNvPr>
          <p:cNvCxnSpPr>
            <a:cxnSpLocks/>
          </p:cNvCxnSpPr>
          <p:nvPr/>
        </p:nvCxnSpPr>
        <p:spPr>
          <a:xfrm>
            <a:off x="1171610" y="4528848"/>
            <a:ext cx="9897525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1FAAC7DC-05BE-209F-03E1-88B5D90463BE}"/>
              </a:ext>
            </a:extLst>
          </p:cNvPr>
          <p:cNvSpPr txBox="1"/>
          <p:nvPr/>
        </p:nvSpPr>
        <p:spPr bwMode="auto">
          <a:xfrm>
            <a:off x="11123423" y="4332255"/>
            <a:ext cx="843917" cy="328423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67" dirty="0"/>
              <a:t>Run chart median = 1.3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13FCBD4-281C-476A-1BC3-83382F9007C7}"/>
              </a:ext>
            </a:extLst>
          </p:cNvPr>
          <p:cNvCxnSpPr>
            <a:cxnSpLocks/>
          </p:cNvCxnSpPr>
          <p:nvPr/>
        </p:nvCxnSpPr>
        <p:spPr>
          <a:xfrm>
            <a:off x="6985945" y="4083733"/>
            <a:ext cx="0" cy="445116"/>
          </a:xfrm>
          <a:prstGeom prst="line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1379998-0383-B993-0605-C9274D9E3531}"/>
              </a:ext>
            </a:extLst>
          </p:cNvPr>
          <p:cNvCxnSpPr>
            <a:cxnSpLocks/>
          </p:cNvCxnSpPr>
          <p:nvPr/>
        </p:nvCxnSpPr>
        <p:spPr>
          <a:xfrm>
            <a:off x="7290045" y="4083733"/>
            <a:ext cx="0" cy="445116"/>
          </a:xfrm>
          <a:prstGeom prst="line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40E3FFB-DEA5-596B-FACD-DD6858F427AD}"/>
              </a:ext>
            </a:extLst>
          </p:cNvPr>
          <p:cNvCxnSpPr>
            <a:cxnSpLocks/>
          </p:cNvCxnSpPr>
          <p:nvPr/>
        </p:nvCxnSpPr>
        <p:spPr>
          <a:xfrm>
            <a:off x="8812595" y="4029426"/>
            <a:ext cx="0" cy="586839"/>
          </a:xfrm>
          <a:prstGeom prst="line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1733617-2376-A4C7-0B19-D44EBB6540FD}"/>
              </a:ext>
            </a:extLst>
          </p:cNvPr>
          <p:cNvCxnSpPr>
            <a:cxnSpLocks/>
          </p:cNvCxnSpPr>
          <p:nvPr/>
        </p:nvCxnSpPr>
        <p:spPr>
          <a:xfrm>
            <a:off x="9348767" y="4021794"/>
            <a:ext cx="0" cy="594471"/>
          </a:xfrm>
          <a:prstGeom prst="line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C7AE12A-7D39-1C17-2885-A6915D96916C}"/>
              </a:ext>
            </a:extLst>
          </p:cNvPr>
          <p:cNvCxnSpPr>
            <a:cxnSpLocks/>
          </p:cNvCxnSpPr>
          <p:nvPr/>
        </p:nvCxnSpPr>
        <p:spPr>
          <a:xfrm>
            <a:off x="9615551" y="4021794"/>
            <a:ext cx="0" cy="594471"/>
          </a:xfrm>
          <a:prstGeom prst="line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4C28003C-4136-5827-B7BF-A08ACD5709F9}"/>
              </a:ext>
            </a:extLst>
          </p:cNvPr>
          <p:cNvSpPr txBox="1"/>
          <p:nvPr/>
        </p:nvSpPr>
        <p:spPr bwMode="auto">
          <a:xfrm>
            <a:off x="703554" y="3191489"/>
            <a:ext cx="10763927" cy="410433"/>
          </a:xfrm>
          <a:prstGeom prst="rect">
            <a:avLst/>
          </a:prstGeom>
          <a:solidFill>
            <a:schemeClr val="bg1"/>
          </a:solidFill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endParaRPr lang="en-US" sz="2667" dirty="0" err="1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83A3235-76DE-F4ED-3ACD-3042A94663EB}"/>
              </a:ext>
            </a:extLst>
          </p:cNvPr>
          <p:cNvSpPr txBox="1"/>
          <p:nvPr/>
        </p:nvSpPr>
        <p:spPr bwMode="auto">
          <a:xfrm>
            <a:off x="6522767" y="3391380"/>
            <a:ext cx="634048" cy="703817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067" dirty="0"/>
              <a:t>PDSA #1</a:t>
            </a:r>
          </a:p>
          <a:p>
            <a:pPr algn="ctr"/>
            <a:r>
              <a:rPr lang="en-US" sz="1067" dirty="0"/>
              <a:t>CGM handout Cycle 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EB48DBC-E87D-E662-2458-4B8AEA6FD711}"/>
              </a:ext>
            </a:extLst>
          </p:cNvPr>
          <p:cNvSpPr txBox="1"/>
          <p:nvPr/>
        </p:nvSpPr>
        <p:spPr bwMode="auto">
          <a:xfrm>
            <a:off x="7233420" y="3395177"/>
            <a:ext cx="617011" cy="688556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067" dirty="0"/>
              <a:t>PDSA #1</a:t>
            </a:r>
          </a:p>
          <a:p>
            <a:pPr algn="ctr"/>
            <a:r>
              <a:rPr lang="en-US" sz="1067" dirty="0"/>
              <a:t>CGM handout Cycle 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B21E194-9833-A788-E87A-B609AEABA8C5}"/>
              </a:ext>
            </a:extLst>
          </p:cNvPr>
          <p:cNvSpPr txBox="1"/>
          <p:nvPr/>
        </p:nvSpPr>
        <p:spPr bwMode="auto">
          <a:xfrm>
            <a:off x="8203117" y="3183614"/>
            <a:ext cx="680089" cy="83818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067" dirty="0"/>
              <a:t>CGM becomes Medi-Cal pharmacy benefit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3FE7E9A-D849-11AA-03B9-1F032E0BBC55}"/>
              </a:ext>
            </a:extLst>
          </p:cNvPr>
          <p:cNvSpPr txBox="1"/>
          <p:nvPr/>
        </p:nvSpPr>
        <p:spPr bwMode="auto">
          <a:xfrm>
            <a:off x="8909981" y="3358171"/>
            <a:ext cx="617208" cy="667376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067" dirty="0"/>
              <a:t>PDSA #1</a:t>
            </a:r>
          </a:p>
          <a:p>
            <a:pPr algn="ctr"/>
            <a:r>
              <a:rPr lang="en-US" sz="1067" dirty="0"/>
              <a:t>Buddy Program Cycle 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7399353-9F51-D456-2C13-72E53F3EF494}"/>
              </a:ext>
            </a:extLst>
          </p:cNvPr>
          <p:cNvSpPr txBox="1"/>
          <p:nvPr/>
        </p:nvSpPr>
        <p:spPr bwMode="auto">
          <a:xfrm>
            <a:off x="9572412" y="3358171"/>
            <a:ext cx="607736" cy="663624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067" dirty="0"/>
              <a:t>PDSA #2</a:t>
            </a:r>
          </a:p>
          <a:p>
            <a:pPr algn="ctr"/>
            <a:r>
              <a:rPr lang="en-US" sz="1067" dirty="0"/>
              <a:t>Buddy Program Cycle 2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832925FD-EFE3-1850-0AD9-800435CB32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12458" y="3062035"/>
            <a:ext cx="895333" cy="466797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0DC46790-1412-9F90-1D5A-9CC3A813F8E2}"/>
              </a:ext>
            </a:extLst>
          </p:cNvPr>
          <p:cNvSpPr txBox="1"/>
          <p:nvPr/>
        </p:nvSpPr>
        <p:spPr bwMode="auto">
          <a:xfrm rot="16200000">
            <a:off x="43073" y="4358671"/>
            <a:ext cx="1210745" cy="328423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67" dirty="0">
                <a:solidFill>
                  <a:schemeClr val="accent5">
                    <a:lumMod val="10000"/>
                  </a:schemeClr>
                </a:solidFill>
              </a:rPr>
              <a:t>Median A1c Gap</a:t>
            </a:r>
          </a:p>
          <a:p>
            <a:pPr algn="ctr"/>
            <a:r>
              <a:rPr lang="en-US" sz="1067" dirty="0">
                <a:solidFill>
                  <a:schemeClr val="accent5">
                    <a:lumMod val="10000"/>
                  </a:schemeClr>
                </a:solidFill>
              </a:rPr>
              <a:t>(public – private)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B1DA940C-E9E8-654E-49C4-E802E97005F8}"/>
              </a:ext>
            </a:extLst>
          </p:cNvPr>
          <p:cNvSpPr txBox="1"/>
          <p:nvPr/>
        </p:nvSpPr>
        <p:spPr bwMode="auto">
          <a:xfrm>
            <a:off x="1204495" y="3696222"/>
            <a:ext cx="5139851" cy="410433"/>
          </a:xfrm>
          <a:prstGeom prst="rect">
            <a:avLst/>
          </a:prstGeom>
          <a:solidFill>
            <a:schemeClr val="bg1">
              <a:lumMod val="85000"/>
              <a:alpha val="24574"/>
            </a:schemeClr>
          </a:solidFill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endParaRPr lang="en-US" sz="2667" dirty="0" err="1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E52E3C7E-CC4B-CBD1-4B1E-261B9A4960B5}"/>
              </a:ext>
            </a:extLst>
          </p:cNvPr>
          <p:cNvSpPr txBox="1"/>
          <p:nvPr/>
        </p:nvSpPr>
        <p:spPr bwMode="auto">
          <a:xfrm>
            <a:off x="5189168" y="3720619"/>
            <a:ext cx="1019129" cy="35817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 algn="ctr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067" dirty="0"/>
              <a:t>Commenced A1c Task Force</a:t>
            </a: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FB7CB8D7-B676-0DA0-0BEC-0992080840A5}"/>
              </a:ext>
            </a:extLst>
          </p:cNvPr>
          <p:cNvCxnSpPr>
            <a:cxnSpLocks/>
            <a:stCxn id="47" idx="2"/>
          </p:cNvCxnSpPr>
          <p:nvPr/>
        </p:nvCxnSpPr>
        <p:spPr>
          <a:xfrm>
            <a:off x="5698732" y="4078789"/>
            <a:ext cx="0" cy="450059"/>
          </a:xfrm>
          <a:prstGeom prst="line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56BEC9F5-49EF-70AD-DDBF-861C5F1379C1}"/>
              </a:ext>
            </a:extLst>
          </p:cNvPr>
          <p:cNvSpPr txBox="1"/>
          <p:nvPr/>
        </p:nvSpPr>
        <p:spPr bwMode="auto">
          <a:xfrm>
            <a:off x="5772857" y="3059090"/>
            <a:ext cx="1142976" cy="286412"/>
          </a:xfrm>
          <a:prstGeom prst="rect">
            <a:avLst/>
          </a:prstGeom>
          <a:solidFill>
            <a:srgbClr val="FFFF00"/>
          </a:solidFill>
          <a:ln w="9525" algn="ctr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067" b="1" dirty="0"/>
              <a:t>Project start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C4A83026-71C3-8C30-14A4-ED0175C0B1B6}"/>
              </a:ext>
            </a:extLst>
          </p:cNvPr>
          <p:cNvCxnSpPr>
            <a:cxnSpLocks/>
          </p:cNvCxnSpPr>
          <p:nvPr/>
        </p:nvCxnSpPr>
        <p:spPr>
          <a:xfrm>
            <a:off x="6344345" y="3345501"/>
            <a:ext cx="0" cy="1183347"/>
          </a:xfrm>
          <a:prstGeom prst="line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A5803836-ABFF-1D15-3B3C-7EED8F9F2BD7}"/>
              </a:ext>
            </a:extLst>
          </p:cNvPr>
          <p:cNvSpPr txBox="1"/>
          <p:nvPr/>
        </p:nvSpPr>
        <p:spPr bwMode="auto">
          <a:xfrm>
            <a:off x="1204494" y="5115880"/>
            <a:ext cx="2751459" cy="184666"/>
          </a:xfrm>
          <a:prstGeom prst="rect">
            <a:avLst/>
          </a:prstGeom>
          <a:solidFill>
            <a:srgbClr val="FFFF00"/>
          </a:solidFill>
          <a:ln w="19050" algn="ctr">
            <a:noFill/>
            <a:miter lim="800000"/>
            <a:headEnd/>
            <a:tailEnd/>
          </a:ln>
        </p:spPr>
        <p:txBody>
          <a:bodyPr wrap="none" lIns="0" tIns="0" rIns="0" bIns="0" rtlCol="0">
            <a:spAutoFit/>
          </a:bodyPr>
          <a:lstStyle/>
          <a:p>
            <a:r>
              <a:rPr lang="en-US" sz="1200" b="1" dirty="0"/>
              <a:t>Baseline median A1c gap (FY21) = 1.3</a:t>
            </a:r>
            <a:endParaRPr lang="en-US" sz="1200" dirty="0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5B009697-1217-7B10-8CA1-DB73B0FB4998}"/>
              </a:ext>
            </a:extLst>
          </p:cNvPr>
          <p:cNvSpPr/>
          <p:nvPr/>
        </p:nvSpPr>
        <p:spPr bwMode="auto">
          <a:xfrm>
            <a:off x="11187961" y="3180158"/>
            <a:ext cx="245820" cy="236773"/>
          </a:xfrm>
          <a:prstGeom prst="ellipse">
            <a:avLst/>
          </a:prstGeom>
          <a:solidFill>
            <a:srgbClr val="FF0000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2133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FD311772-51EB-C33E-DD71-B8EB0F4BEE9B}"/>
              </a:ext>
            </a:extLst>
          </p:cNvPr>
          <p:cNvSpPr/>
          <p:nvPr/>
        </p:nvSpPr>
        <p:spPr bwMode="auto">
          <a:xfrm>
            <a:off x="7902701" y="2905059"/>
            <a:ext cx="4120951" cy="3251200"/>
          </a:xfrm>
          <a:prstGeom prst="rect">
            <a:avLst/>
          </a:prstGeom>
          <a:solidFill>
            <a:schemeClr val="bg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2133" b="1" dirty="0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89BF3CE0-DDBA-4267-A5BC-2677DBB2E00B}"/>
              </a:ext>
            </a:extLst>
          </p:cNvPr>
          <p:cNvSpPr/>
          <p:nvPr/>
        </p:nvSpPr>
        <p:spPr bwMode="auto">
          <a:xfrm>
            <a:off x="7728831" y="4351506"/>
            <a:ext cx="1555020" cy="1077967"/>
          </a:xfrm>
          <a:prstGeom prst="rect">
            <a:avLst/>
          </a:prstGeom>
          <a:solidFill>
            <a:schemeClr val="bg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2133" b="1" dirty="0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8E2305A6-3AD5-1620-193A-F0F5A2A87453}"/>
              </a:ext>
            </a:extLst>
          </p:cNvPr>
          <p:cNvSpPr/>
          <p:nvPr/>
        </p:nvSpPr>
        <p:spPr bwMode="auto">
          <a:xfrm rot="18516244">
            <a:off x="7241085" y="5497989"/>
            <a:ext cx="1315764" cy="276723"/>
          </a:xfrm>
          <a:prstGeom prst="rect">
            <a:avLst/>
          </a:prstGeom>
          <a:solidFill>
            <a:schemeClr val="bg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2133" b="1" dirty="0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EDEF78FA-DAF0-9E7C-D644-7018B6867A38}"/>
              </a:ext>
            </a:extLst>
          </p:cNvPr>
          <p:cNvSpPr txBox="1"/>
          <p:nvPr/>
        </p:nvSpPr>
        <p:spPr bwMode="auto">
          <a:xfrm flipH="1">
            <a:off x="8548862" y="6066518"/>
            <a:ext cx="3251145" cy="656846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1067" b="1" dirty="0">
                <a:solidFill>
                  <a:srgbClr val="000000"/>
                </a:solidFill>
                <a:latin typeface="Arial" panose="020B0604020202020204" pitchFamily="34" charset="0"/>
              </a:rPr>
              <a:t>FY22 Goal: A1c Gap ≤1.17 (10% reduction from FY21 baseline of 1.3) in April, May and June 2022 without either population’s median A1c increasing above baseline. </a:t>
            </a:r>
            <a:endParaRPr lang="en-US" sz="1067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CBB00FFC-4429-C332-BA34-70E33186C205}"/>
              </a:ext>
            </a:extLst>
          </p:cNvPr>
          <p:cNvSpPr txBox="1"/>
          <p:nvPr/>
        </p:nvSpPr>
        <p:spPr bwMode="auto">
          <a:xfrm>
            <a:off x="513338" y="182086"/>
            <a:ext cx="2138713" cy="410433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2667" b="1" dirty="0"/>
              <a:t>East Bay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F6A1FA6D-B34E-5CB0-BE30-D64265260A8A}"/>
              </a:ext>
            </a:extLst>
          </p:cNvPr>
          <p:cNvSpPr txBox="1"/>
          <p:nvPr/>
        </p:nvSpPr>
        <p:spPr bwMode="auto">
          <a:xfrm>
            <a:off x="513338" y="3120617"/>
            <a:ext cx="2258703" cy="410433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2667" b="1" dirty="0"/>
              <a:t>West Bay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17BA533D-0106-64C6-3FC2-EB1BF3B0A382}"/>
              </a:ext>
            </a:extLst>
          </p:cNvPr>
          <p:cNvSpPr/>
          <p:nvPr/>
        </p:nvSpPr>
        <p:spPr bwMode="auto">
          <a:xfrm>
            <a:off x="4124529" y="6389993"/>
            <a:ext cx="198876" cy="233463"/>
          </a:xfrm>
          <a:prstGeom prst="rect">
            <a:avLst/>
          </a:prstGeom>
          <a:solidFill>
            <a:schemeClr val="bg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2133" b="1" dirty="0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C4C8107F-0289-18D3-2A04-9FDDA7B8E9F5}"/>
              </a:ext>
            </a:extLst>
          </p:cNvPr>
          <p:cNvSpPr/>
          <p:nvPr/>
        </p:nvSpPr>
        <p:spPr bwMode="auto">
          <a:xfrm>
            <a:off x="5744009" y="6400471"/>
            <a:ext cx="198876" cy="233463"/>
          </a:xfrm>
          <a:prstGeom prst="rect">
            <a:avLst/>
          </a:prstGeom>
          <a:solidFill>
            <a:schemeClr val="bg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2133" b="1" dirty="0" err="1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8690736"/>
      </p:ext>
    </p:extLst>
  </p:cSld>
  <p:clrMapOvr>
    <a:masterClrMapping/>
  </p:clrMapOvr>
  <p:transition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6FF5CD3-9F21-A82E-FBC8-83DD429D74C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"TechQuity" and Peer Support to Reduce Disparities in Glycemic Outcomes in Children with Type 1 Diabetes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7B0F6D4-1B22-5B4D-ACDD-BFCCBCE7BD8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41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C1C44CE-6B7C-29EC-C517-F31C8D759A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PDSA? Capture Patient Voice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904C45D-4E6D-5701-3130-884E1249952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92B8A96-8724-8A91-B104-F27A8352BC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Implemented survey of small number of patients</a:t>
            </a:r>
          </a:p>
          <a:p>
            <a:r>
              <a:rPr lang="en-US" dirty="0"/>
              <a:t>Given choices of interventions, asked patients to select those that they feel would help them</a:t>
            </a:r>
          </a:p>
          <a:p>
            <a:r>
              <a:rPr lang="en-US" dirty="0"/>
              <a:t>50% interested in having a diabetes buddy or shared appointments</a:t>
            </a:r>
          </a:p>
        </p:txBody>
      </p:sp>
    </p:spTree>
    <p:extLst>
      <p:ext uri="{BB962C8B-B14F-4D97-AF65-F5344CB8AC3E}">
        <p14:creationId xmlns:p14="http://schemas.microsoft.com/office/powerpoint/2010/main" val="821442465"/>
      </p:ext>
    </p:extLst>
  </p:cSld>
  <p:clrMapOvr>
    <a:masterClrMapping/>
  </p:clrMapOvr>
  <p:transition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CBEE009-9837-F66D-E92E-7AC97663AC1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"TechQuity" and Peer Support to Reduce Disparities in Glycemic Outcomes in Children with Type 1 Diabetes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73AB4F1-39E8-FBC1-4C41-BCED3CD6768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42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F9F4D1F-2D85-E021-EC7A-1214CBEB46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PDSA #2: Buddy/mentor program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9FFE68B-78E2-8C81-46D1-E4AAD30D0C0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1E805FE-E8F5-D2A4-1F34-5F91F78F92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Plan</a:t>
            </a:r>
          </a:p>
          <a:p>
            <a:pPr lvl="1"/>
            <a:r>
              <a:rPr lang="en-US" dirty="0"/>
              <a:t>Teamed with Diabetes Youth Families (501(c)(3) diabetes organization) to facilitate the </a:t>
            </a:r>
            <a:r>
              <a:rPr lang="en-US" dirty="0" err="1"/>
              <a:t>Insulliance</a:t>
            </a:r>
            <a:r>
              <a:rPr lang="en-US" dirty="0"/>
              <a:t> buddy/mentor program</a:t>
            </a:r>
          </a:p>
          <a:p>
            <a:pPr lvl="1"/>
            <a:r>
              <a:rPr lang="en-US" dirty="0"/>
              <a:t>Flyers created and translated into Spanish</a:t>
            </a:r>
          </a:p>
          <a:p>
            <a:pPr lvl="1"/>
            <a:r>
              <a:rPr lang="en-US" dirty="0"/>
              <a:t>Establish referral system (online registration)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08604D5-707E-AC47-3136-BB0BB747F9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0350" y="4640301"/>
            <a:ext cx="2589965" cy="11376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9C1BE9A-65E5-38C4-5E80-D59E83E877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5011" y="4668946"/>
            <a:ext cx="3346643" cy="1109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961006"/>
      </p:ext>
    </p:extLst>
  </p:cSld>
  <p:clrMapOvr>
    <a:masterClrMapping/>
  </p:clrMapOvr>
  <p:transition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CBEE009-9837-F66D-E92E-7AC97663AC1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"TechQuity" and Peer Support to Reduce Disparities in Glycemic Outcomes in Children with Type 1 Diabetes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73AB4F1-39E8-FBC1-4C41-BCED3CD6768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43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F9F4D1F-2D85-E021-EC7A-1214CBEB46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PDSA #2: Buddy/mentor program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F13DE72-2CD2-F8B8-94C7-60067C3D257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1E805FE-E8F5-D2A4-1F34-5F91F78F92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914" y="1868556"/>
            <a:ext cx="10850220" cy="4216667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Cycle 1: 1/25/22-2/7/22</a:t>
            </a:r>
          </a:p>
          <a:p>
            <a:pPr lvl="1"/>
            <a:r>
              <a:rPr lang="en-US" dirty="0"/>
              <a:t>Flyers and electronic </a:t>
            </a:r>
            <a:r>
              <a:rPr lang="en-US" dirty="0" err="1"/>
              <a:t>SmartPhrase</a:t>
            </a:r>
            <a:r>
              <a:rPr lang="en-US" dirty="0"/>
              <a:t> distributed</a:t>
            </a:r>
          </a:p>
          <a:p>
            <a:pPr lvl="1"/>
            <a:r>
              <a:rPr lang="en-US" dirty="0"/>
              <a:t>Patients with type 1 diabetes encouraged to register online</a:t>
            </a:r>
          </a:p>
          <a:p>
            <a:pPr lvl="1"/>
            <a:r>
              <a:rPr lang="en-US" dirty="0"/>
              <a:t>Piloted with Task Force members (n=3, transition coordinator, social work, CDCES)</a:t>
            </a:r>
          </a:p>
          <a:p>
            <a:r>
              <a:rPr lang="en-US" dirty="0"/>
              <a:t>Cycle 2: 2/8/22</a:t>
            </a:r>
          </a:p>
          <a:p>
            <a:pPr lvl="1"/>
            <a:r>
              <a:rPr lang="en-US" dirty="0"/>
              <a:t>Expanded to all diabetes team members</a:t>
            </a:r>
          </a:p>
          <a:p>
            <a:r>
              <a:rPr lang="en-US" dirty="0"/>
              <a:t>Adapt</a:t>
            </a:r>
          </a:p>
          <a:p>
            <a:pPr lvl="1"/>
            <a:r>
              <a:rPr lang="en-US" dirty="0"/>
              <a:t>Proactively guide patients to register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0582642"/>
      </p:ext>
    </p:extLst>
  </p:cSld>
  <p:clrMapOvr>
    <a:masterClrMapping/>
  </p:clrMapOvr>
  <p:transition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Content Placeholder 6">
            <a:extLst>
              <a:ext uri="{FF2B5EF4-FFF2-40B4-BE49-F238E27FC236}">
                <a16:creationId xmlns:a16="http://schemas.microsoft.com/office/drawing/2014/main" id="{22A68195-6C49-4F3E-2811-B62B377CE7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604" y="340797"/>
            <a:ext cx="10633432" cy="3383979"/>
          </a:xfrm>
          <a:prstGeom prst="rect">
            <a:avLst/>
          </a:prstGeom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5449BDD-EF3F-C30E-85B4-D1528AA8D92F}"/>
              </a:ext>
            </a:extLst>
          </p:cNvPr>
          <p:cNvCxnSpPr>
            <a:cxnSpLocks/>
          </p:cNvCxnSpPr>
          <p:nvPr/>
        </p:nvCxnSpPr>
        <p:spPr>
          <a:xfrm>
            <a:off x="7076123" y="1151534"/>
            <a:ext cx="0" cy="402681"/>
          </a:xfrm>
          <a:prstGeom prst="line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E6D293E5-E0B3-E478-A626-F29195A2DD2A}"/>
              </a:ext>
            </a:extLst>
          </p:cNvPr>
          <p:cNvCxnSpPr>
            <a:cxnSpLocks/>
          </p:cNvCxnSpPr>
          <p:nvPr/>
        </p:nvCxnSpPr>
        <p:spPr>
          <a:xfrm>
            <a:off x="9287975" y="1171871"/>
            <a:ext cx="0" cy="446836"/>
          </a:xfrm>
          <a:prstGeom prst="line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CC483BE3-5703-8EC1-5A68-C74A0B118991}"/>
              </a:ext>
            </a:extLst>
          </p:cNvPr>
          <p:cNvCxnSpPr>
            <a:cxnSpLocks/>
          </p:cNvCxnSpPr>
          <p:nvPr/>
        </p:nvCxnSpPr>
        <p:spPr>
          <a:xfrm>
            <a:off x="9662431" y="1151533"/>
            <a:ext cx="0" cy="467175"/>
          </a:xfrm>
          <a:prstGeom prst="line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FE669D60-D627-348A-DDA3-C64BB8BF0B71}"/>
              </a:ext>
            </a:extLst>
          </p:cNvPr>
          <p:cNvCxnSpPr>
            <a:cxnSpLocks/>
          </p:cNvCxnSpPr>
          <p:nvPr/>
        </p:nvCxnSpPr>
        <p:spPr>
          <a:xfrm>
            <a:off x="8831720" y="1283199"/>
            <a:ext cx="0" cy="335508"/>
          </a:xfrm>
          <a:prstGeom prst="line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A532F2F6-D340-AE46-AEAD-77078C6D58F3}"/>
              </a:ext>
            </a:extLst>
          </p:cNvPr>
          <p:cNvCxnSpPr>
            <a:cxnSpLocks/>
          </p:cNvCxnSpPr>
          <p:nvPr/>
        </p:nvCxnSpPr>
        <p:spPr>
          <a:xfrm>
            <a:off x="7394235" y="1171871"/>
            <a:ext cx="0" cy="381196"/>
          </a:xfrm>
          <a:prstGeom prst="line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7E485AD3-F89C-7190-CDF5-F5F8B16C0B61}"/>
              </a:ext>
            </a:extLst>
          </p:cNvPr>
          <p:cNvCxnSpPr>
            <a:cxnSpLocks/>
          </p:cNvCxnSpPr>
          <p:nvPr/>
        </p:nvCxnSpPr>
        <p:spPr>
          <a:xfrm>
            <a:off x="1151353" y="1520699"/>
            <a:ext cx="10015657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DB54FBF8-224F-8431-9B63-59E5D76AA0F7}"/>
              </a:ext>
            </a:extLst>
          </p:cNvPr>
          <p:cNvSpPr txBox="1"/>
          <p:nvPr/>
        </p:nvSpPr>
        <p:spPr bwMode="auto">
          <a:xfrm>
            <a:off x="11182214" y="1364162"/>
            <a:ext cx="838975" cy="32842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67" dirty="0"/>
              <a:t>Run chart median = 1.3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BD0FD25-7020-8EB8-156E-454356A7DA87}"/>
              </a:ext>
            </a:extLst>
          </p:cNvPr>
          <p:cNvSpPr txBox="1"/>
          <p:nvPr/>
        </p:nvSpPr>
        <p:spPr bwMode="auto">
          <a:xfrm>
            <a:off x="690887" y="234029"/>
            <a:ext cx="10763927" cy="410433"/>
          </a:xfrm>
          <a:prstGeom prst="rect">
            <a:avLst/>
          </a:prstGeom>
          <a:solidFill>
            <a:schemeClr val="bg1"/>
          </a:solidFill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endParaRPr lang="en-US" sz="2667" dirty="0" err="1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C12C571-B5E2-FD24-1004-6DFC1699EC5C}"/>
              </a:ext>
            </a:extLst>
          </p:cNvPr>
          <p:cNvSpPr txBox="1"/>
          <p:nvPr/>
        </p:nvSpPr>
        <p:spPr bwMode="auto">
          <a:xfrm>
            <a:off x="6476147" y="479052"/>
            <a:ext cx="671077" cy="692819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067" dirty="0"/>
              <a:t>PDSA #1</a:t>
            </a:r>
          </a:p>
          <a:p>
            <a:pPr algn="ctr"/>
            <a:r>
              <a:rPr lang="en-US" sz="1067" dirty="0"/>
              <a:t>CGM Ed. Handout Cycle 1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58800DD-82E8-79D1-CDC9-F8B165CF7B1D}"/>
              </a:ext>
            </a:extLst>
          </p:cNvPr>
          <p:cNvSpPr txBox="1"/>
          <p:nvPr/>
        </p:nvSpPr>
        <p:spPr bwMode="auto">
          <a:xfrm>
            <a:off x="7176392" y="479052"/>
            <a:ext cx="723845" cy="692819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067" dirty="0"/>
              <a:t>PDSA #1</a:t>
            </a:r>
          </a:p>
          <a:p>
            <a:pPr algn="ctr"/>
            <a:r>
              <a:rPr lang="en-US" sz="1067" dirty="0"/>
              <a:t>CGM Ed. Handout Cycle 2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F38D4A5-245A-E217-52B0-B9FC95C38ADA}"/>
              </a:ext>
            </a:extLst>
          </p:cNvPr>
          <p:cNvSpPr txBox="1"/>
          <p:nvPr/>
        </p:nvSpPr>
        <p:spPr bwMode="auto">
          <a:xfrm>
            <a:off x="8956488" y="454507"/>
            <a:ext cx="617011" cy="702069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067" dirty="0"/>
              <a:t>PDSA #2</a:t>
            </a:r>
          </a:p>
          <a:p>
            <a:pPr algn="ctr"/>
            <a:r>
              <a:rPr lang="en-US" sz="1067" dirty="0"/>
              <a:t>Buddy Program Cycle 1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937D9EC-51D5-B4C6-1444-B1E6DDF35C16}"/>
              </a:ext>
            </a:extLst>
          </p:cNvPr>
          <p:cNvSpPr txBox="1"/>
          <p:nvPr/>
        </p:nvSpPr>
        <p:spPr bwMode="auto">
          <a:xfrm>
            <a:off x="9621232" y="454507"/>
            <a:ext cx="617011" cy="692819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067" dirty="0"/>
              <a:t>PDSA #2</a:t>
            </a:r>
          </a:p>
          <a:p>
            <a:pPr algn="ctr"/>
            <a:r>
              <a:rPr lang="en-US" sz="1067" dirty="0"/>
              <a:t>Buddy Program Cycle 2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6F0BAA53-7EDA-B316-E074-0CB060E0C0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15612" y="123512"/>
            <a:ext cx="895333" cy="466797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3EE37344-1873-FC4B-AFA8-6B15A4792ED6}"/>
              </a:ext>
            </a:extLst>
          </p:cNvPr>
          <p:cNvSpPr txBox="1"/>
          <p:nvPr/>
        </p:nvSpPr>
        <p:spPr bwMode="auto">
          <a:xfrm>
            <a:off x="8268528" y="462812"/>
            <a:ext cx="640227" cy="837411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067" dirty="0"/>
              <a:t>CGM becomes Medi-Cal pharmacy benefit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3E907EA-CCB6-B9E4-9921-4D313B0BD214}"/>
              </a:ext>
            </a:extLst>
          </p:cNvPr>
          <p:cNvSpPr txBox="1"/>
          <p:nvPr/>
        </p:nvSpPr>
        <p:spPr bwMode="auto">
          <a:xfrm rot="16200000">
            <a:off x="108578" y="1285275"/>
            <a:ext cx="1210745" cy="328423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67" dirty="0">
                <a:solidFill>
                  <a:schemeClr val="accent5">
                    <a:lumMod val="10000"/>
                  </a:schemeClr>
                </a:solidFill>
              </a:rPr>
              <a:t>Median A1c Gap</a:t>
            </a:r>
          </a:p>
          <a:p>
            <a:pPr algn="ctr"/>
            <a:r>
              <a:rPr lang="en-US" sz="1067" dirty="0">
                <a:solidFill>
                  <a:schemeClr val="accent5">
                    <a:lumMod val="10000"/>
                  </a:schemeClr>
                </a:solidFill>
              </a:rPr>
              <a:t>(public – private)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5A5E7672-90A2-AB9B-B83F-934D1D5481BE}"/>
              </a:ext>
            </a:extLst>
          </p:cNvPr>
          <p:cNvSpPr txBox="1"/>
          <p:nvPr/>
        </p:nvSpPr>
        <p:spPr bwMode="auto">
          <a:xfrm>
            <a:off x="1168795" y="719682"/>
            <a:ext cx="5207085" cy="410433"/>
          </a:xfrm>
          <a:prstGeom prst="rect">
            <a:avLst/>
          </a:prstGeom>
          <a:solidFill>
            <a:schemeClr val="bg1">
              <a:lumMod val="85000"/>
              <a:alpha val="24574"/>
            </a:schemeClr>
          </a:solidFill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endParaRPr lang="en-US" sz="2667" dirty="0" err="1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7E5818D2-011E-7F6A-4550-05861BA72C95}"/>
              </a:ext>
            </a:extLst>
          </p:cNvPr>
          <p:cNvCxnSpPr>
            <a:cxnSpLocks/>
          </p:cNvCxnSpPr>
          <p:nvPr/>
        </p:nvCxnSpPr>
        <p:spPr>
          <a:xfrm>
            <a:off x="5639464" y="1137872"/>
            <a:ext cx="0" cy="382827"/>
          </a:xfrm>
          <a:prstGeom prst="line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996309E0-98DC-1FDE-E192-3DE888EB6E40}"/>
              </a:ext>
            </a:extLst>
          </p:cNvPr>
          <p:cNvSpPr txBox="1"/>
          <p:nvPr/>
        </p:nvSpPr>
        <p:spPr bwMode="auto">
          <a:xfrm>
            <a:off x="4836965" y="792333"/>
            <a:ext cx="986256" cy="34554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 algn="ctr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067" dirty="0"/>
              <a:t>Commenced A1c Task Force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1E3660F3-3765-5B21-F3D6-26461DD3D4E8}"/>
              </a:ext>
            </a:extLst>
          </p:cNvPr>
          <p:cNvSpPr txBox="1"/>
          <p:nvPr/>
        </p:nvSpPr>
        <p:spPr bwMode="auto">
          <a:xfrm>
            <a:off x="5804392" y="123513"/>
            <a:ext cx="1142976" cy="286412"/>
          </a:xfrm>
          <a:prstGeom prst="rect">
            <a:avLst/>
          </a:prstGeom>
          <a:solidFill>
            <a:srgbClr val="FFFF00"/>
          </a:solidFill>
          <a:ln w="9525" algn="ctr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067" b="1" dirty="0"/>
              <a:t>Project start</a:t>
            </a: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EA0B377B-4DCF-BA3A-0C74-844DCBF8B9BE}"/>
              </a:ext>
            </a:extLst>
          </p:cNvPr>
          <p:cNvCxnSpPr>
            <a:cxnSpLocks/>
          </p:cNvCxnSpPr>
          <p:nvPr/>
        </p:nvCxnSpPr>
        <p:spPr>
          <a:xfrm>
            <a:off x="6375880" y="409925"/>
            <a:ext cx="0" cy="1110775"/>
          </a:xfrm>
          <a:prstGeom prst="line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F00CAB0E-038E-1EA4-F38A-EA8FD9C7A445}"/>
              </a:ext>
            </a:extLst>
          </p:cNvPr>
          <p:cNvSpPr txBox="1"/>
          <p:nvPr/>
        </p:nvSpPr>
        <p:spPr bwMode="auto">
          <a:xfrm>
            <a:off x="1168794" y="2171411"/>
            <a:ext cx="2751459" cy="184666"/>
          </a:xfrm>
          <a:prstGeom prst="rect">
            <a:avLst/>
          </a:prstGeom>
          <a:solidFill>
            <a:srgbClr val="FFFF00"/>
          </a:solidFill>
          <a:ln w="19050" algn="ctr">
            <a:noFill/>
            <a:miter lim="800000"/>
            <a:headEnd/>
            <a:tailEnd/>
          </a:ln>
        </p:spPr>
        <p:txBody>
          <a:bodyPr wrap="none" lIns="0" tIns="0" rIns="0" bIns="0" rtlCol="0">
            <a:spAutoFit/>
          </a:bodyPr>
          <a:lstStyle/>
          <a:p>
            <a:r>
              <a:rPr lang="en-US" sz="1200" b="1" dirty="0"/>
              <a:t>Baseline median A1c gap (FY21) = 1.3</a:t>
            </a:r>
            <a:endParaRPr lang="en-US" sz="1200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6F37FE3-4E62-5591-C95C-F3E0447E9303}"/>
              </a:ext>
            </a:extLst>
          </p:cNvPr>
          <p:cNvSpPr/>
          <p:nvPr/>
        </p:nvSpPr>
        <p:spPr bwMode="auto">
          <a:xfrm>
            <a:off x="11288315" y="222411"/>
            <a:ext cx="245820" cy="236773"/>
          </a:xfrm>
          <a:prstGeom prst="ellipse">
            <a:avLst/>
          </a:prstGeom>
          <a:solidFill>
            <a:srgbClr val="FF0000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2133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4DF4248-6C98-D6EC-DA51-9979187042DE}"/>
              </a:ext>
            </a:extLst>
          </p:cNvPr>
          <p:cNvSpPr txBox="1"/>
          <p:nvPr/>
        </p:nvSpPr>
        <p:spPr bwMode="auto">
          <a:xfrm flipH="1">
            <a:off x="8350556" y="3411810"/>
            <a:ext cx="3251145" cy="656846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1067" b="1" dirty="0">
                <a:solidFill>
                  <a:srgbClr val="000000"/>
                </a:solidFill>
                <a:latin typeface="Arial" panose="020B0604020202020204" pitchFamily="34" charset="0"/>
              </a:rPr>
              <a:t>FY22 Goal: A1c Gap  ≤1.17 (10% reduction from FY21 baseline of 1.3) in April, May and June 2022 without either population’s median A1c increasing above baseline. </a:t>
            </a:r>
            <a:endParaRPr lang="en-US" sz="1067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11F4B33-9032-6BA5-B823-30FF6888054E}"/>
              </a:ext>
            </a:extLst>
          </p:cNvPr>
          <p:cNvSpPr/>
          <p:nvPr/>
        </p:nvSpPr>
        <p:spPr bwMode="auto">
          <a:xfrm>
            <a:off x="7929406" y="39048"/>
            <a:ext cx="4120951" cy="3251200"/>
          </a:xfrm>
          <a:prstGeom prst="rect">
            <a:avLst/>
          </a:prstGeom>
          <a:solidFill>
            <a:schemeClr val="bg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2133" b="1" dirty="0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AFEB574-4E1F-C98A-8393-0F44BB41411A}"/>
              </a:ext>
            </a:extLst>
          </p:cNvPr>
          <p:cNvSpPr/>
          <p:nvPr/>
        </p:nvSpPr>
        <p:spPr bwMode="auto">
          <a:xfrm>
            <a:off x="7676101" y="1357385"/>
            <a:ext cx="1673257" cy="998691"/>
          </a:xfrm>
          <a:prstGeom prst="rect">
            <a:avLst/>
          </a:prstGeom>
          <a:solidFill>
            <a:schemeClr val="bg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2133" b="1" dirty="0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6125958-8FAB-FFA0-B504-89D8E1CAB486}"/>
              </a:ext>
            </a:extLst>
          </p:cNvPr>
          <p:cNvSpPr/>
          <p:nvPr/>
        </p:nvSpPr>
        <p:spPr bwMode="auto">
          <a:xfrm rot="18783216">
            <a:off x="7315142" y="2537529"/>
            <a:ext cx="1315764" cy="276723"/>
          </a:xfrm>
          <a:prstGeom prst="rect">
            <a:avLst/>
          </a:prstGeom>
          <a:solidFill>
            <a:schemeClr val="bg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2133" b="1" dirty="0" err="1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4" name="Content Placeholder 6">
            <a:extLst>
              <a:ext uri="{FF2B5EF4-FFF2-40B4-BE49-F238E27FC236}">
                <a16:creationId xmlns:a16="http://schemas.microsoft.com/office/drawing/2014/main" id="{F559C01D-D78D-3EA0-1F7D-819DF040EC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3555" y="3331612"/>
            <a:ext cx="10478659" cy="3391496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858EBD6-3300-A998-5719-EBBDF700D9A4}"/>
              </a:ext>
            </a:extLst>
          </p:cNvPr>
          <p:cNvCxnSpPr>
            <a:cxnSpLocks/>
          </p:cNvCxnSpPr>
          <p:nvPr/>
        </p:nvCxnSpPr>
        <p:spPr>
          <a:xfrm>
            <a:off x="1171610" y="4528848"/>
            <a:ext cx="9897525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1FAAC7DC-05BE-209F-03E1-88B5D90463BE}"/>
              </a:ext>
            </a:extLst>
          </p:cNvPr>
          <p:cNvSpPr txBox="1"/>
          <p:nvPr/>
        </p:nvSpPr>
        <p:spPr bwMode="auto">
          <a:xfrm>
            <a:off x="11123423" y="4332255"/>
            <a:ext cx="843917" cy="328423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67" dirty="0"/>
              <a:t>Run chart median = 1.3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13FCBD4-281C-476A-1BC3-83382F9007C7}"/>
              </a:ext>
            </a:extLst>
          </p:cNvPr>
          <p:cNvCxnSpPr>
            <a:cxnSpLocks/>
          </p:cNvCxnSpPr>
          <p:nvPr/>
        </p:nvCxnSpPr>
        <p:spPr>
          <a:xfrm>
            <a:off x="6985945" y="4083733"/>
            <a:ext cx="0" cy="445116"/>
          </a:xfrm>
          <a:prstGeom prst="line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1379998-0383-B993-0605-C9274D9E3531}"/>
              </a:ext>
            </a:extLst>
          </p:cNvPr>
          <p:cNvCxnSpPr>
            <a:cxnSpLocks/>
          </p:cNvCxnSpPr>
          <p:nvPr/>
        </p:nvCxnSpPr>
        <p:spPr>
          <a:xfrm>
            <a:off x="7290045" y="4083733"/>
            <a:ext cx="0" cy="445116"/>
          </a:xfrm>
          <a:prstGeom prst="line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40E3FFB-DEA5-596B-FACD-DD6858F427AD}"/>
              </a:ext>
            </a:extLst>
          </p:cNvPr>
          <p:cNvCxnSpPr>
            <a:cxnSpLocks/>
          </p:cNvCxnSpPr>
          <p:nvPr/>
        </p:nvCxnSpPr>
        <p:spPr>
          <a:xfrm>
            <a:off x="8812595" y="4029426"/>
            <a:ext cx="0" cy="586839"/>
          </a:xfrm>
          <a:prstGeom prst="line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1733617-2376-A4C7-0B19-D44EBB6540FD}"/>
              </a:ext>
            </a:extLst>
          </p:cNvPr>
          <p:cNvCxnSpPr>
            <a:cxnSpLocks/>
          </p:cNvCxnSpPr>
          <p:nvPr/>
        </p:nvCxnSpPr>
        <p:spPr>
          <a:xfrm>
            <a:off x="9348767" y="4021794"/>
            <a:ext cx="0" cy="594471"/>
          </a:xfrm>
          <a:prstGeom prst="line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C7AE12A-7D39-1C17-2885-A6915D96916C}"/>
              </a:ext>
            </a:extLst>
          </p:cNvPr>
          <p:cNvCxnSpPr>
            <a:cxnSpLocks/>
          </p:cNvCxnSpPr>
          <p:nvPr/>
        </p:nvCxnSpPr>
        <p:spPr>
          <a:xfrm>
            <a:off x="9615551" y="4021794"/>
            <a:ext cx="0" cy="594471"/>
          </a:xfrm>
          <a:prstGeom prst="line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4C28003C-4136-5827-B7BF-A08ACD5709F9}"/>
              </a:ext>
            </a:extLst>
          </p:cNvPr>
          <p:cNvSpPr txBox="1"/>
          <p:nvPr/>
        </p:nvSpPr>
        <p:spPr bwMode="auto">
          <a:xfrm>
            <a:off x="703554" y="3191489"/>
            <a:ext cx="10763927" cy="410433"/>
          </a:xfrm>
          <a:prstGeom prst="rect">
            <a:avLst/>
          </a:prstGeom>
          <a:solidFill>
            <a:schemeClr val="bg1"/>
          </a:solidFill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endParaRPr lang="en-US" sz="2667" dirty="0" err="1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83A3235-76DE-F4ED-3ACD-3042A94663EB}"/>
              </a:ext>
            </a:extLst>
          </p:cNvPr>
          <p:cNvSpPr txBox="1"/>
          <p:nvPr/>
        </p:nvSpPr>
        <p:spPr bwMode="auto">
          <a:xfrm>
            <a:off x="6522767" y="3391380"/>
            <a:ext cx="634048" cy="703817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067" dirty="0"/>
              <a:t>PDSA #1</a:t>
            </a:r>
          </a:p>
          <a:p>
            <a:pPr algn="ctr"/>
            <a:r>
              <a:rPr lang="en-US" sz="1067" dirty="0"/>
              <a:t>CGM handout Cycle 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EB48DBC-E87D-E662-2458-4B8AEA6FD711}"/>
              </a:ext>
            </a:extLst>
          </p:cNvPr>
          <p:cNvSpPr txBox="1"/>
          <p:nvPr/>
        </p:nvSpPr>
        <p:spPr bwMode="auto">
          <a:xfrm>
            <a:off x="7233420" y="3395177"/>
            <a:ext cx="617011" cy="688556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067" dirty="0"/>
              <a:t>PDSA #1</a:t>
            </a:r>
          </a:p>
          <a:p>
            <a:pPr algn="ctr"/>
            <a:r>
              <a:rPr lang="en-US" sz="1067" dirty="0"/>
              <a:t>CGM handout Cycle 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B21E194-9833-A788-E87A-B609AEABA8C5}"/>
              </a:ext>
            </a:extLst>
          </p:cNvPr>
          <p:cNvSpPr txBox="1"/>
          <p:nvPr/>
        </p:nvSpPr>
        <p:spPr bwMode="auto">
          <a:xfrm>
            <a:off x="8203117" y="3183614"/>
            <a:ext cx="680089" cy="83818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067" dirty="0"/>
              <a:t>CGM becomes Medi-Cal pharmacy benefit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3FE7E9A-D849-11AA-03B9-1F032E0BBC55}"/>
              </a:ext>
            </a:extLst>
          </p:cNvPr>
          <p:cNvSpPr txBox="1"/>
          <p:nvPr/>
        </p:nvSpPr>
        <p:spPr bwMode="auto">
          <a:xfrm>
            <a:off x="8909981" y="3358171"/>
            <a:ext cx="617208" cy="667376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067" dirty="0"/>
              <a:t>PDSA #1</a:t>
            </a:r>
          </a:p>
          <a:p>
            <a:pPr algn="ctr"/>
            <a:r>
              <a:rPr lang="en-US" sz="1067" dirty="0"/>
              <a:t>Buddy Program Cycle 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7399353-9F51-D456-2C13-72E53F3EF494}"/>
              </a:ext>
            </a:extLst>
          </p:cNvPr>
          <p:cNvSpPr txBox="1"/>
          <p:nvPr/>
        </p:nvSpPr>
        <p:spPr bwMode="auto">
          <a:xfrm>
            <a:off x="9572412" y="3358171"/>
            <a:ext cx="607736" cy="663624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067" dirty="0"/>
              <a:t>PDSA #2</a:t>
            </a:r>
          </a:p>
          <a:p>
            <a:pPr algn="ctr"/>
            <a:r>
              <a:rPr lang="en-US" sz="1067" dirty="0"/>
              <a:t>Buddy Program Cycle 2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832925FD-EFE3-1850-0AD9-800435CB32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12458" y="3062035"/>
            <a:ext cx="895333" cy="466797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0DC46790-1412-9F90-1D5A-9CC3A813F8E2}"/>
              </a:ext>
            </a:extLst>
          </p:cNvPr>
          <p:cNvSpPr txBox="1"/>
          <p:nvPr/>
        </p:nvSpPr>
        <p:spPr bwMode="auto">
          <a:xfrm rot="16200000">
            <a:off x="43073" y="4358671"/>
            <a:ext cx="1210745" cy="328423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67" dirty="0">
                <a:solidFill>
                  <a:schemeClr val="accent5">
                    <a:lumMod val="10000"/>
                  </a:schemeClr>
                </a:solidFill>
              </a:rPr>
              <a:t>Median A1c Gap</a:t>
            </a:r>
          </a:p>
          <a:p>
            <a:pPr algn="ctr"/>
            <a:r>
              <a:rPr lang="en-US" sz="1067" dirty="0">
                <a:solidFill>
                  <a:schemeClr val="accent5">
                    <a:lumMod val="10000"/>
                  </a:schemeClr>
                </a:solidFill>
              </a:rPr>
              <a:t>(public – private)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B1DA940C-E9E8-654E-49C4-E802E97005F8}"/>
              </a:ext>
            </a:extLst>
          </p:cNvPr>
          <p:cNvSpPr txBox="1"/>
          <p:nvPr/>
        </p:nvSpPr>
        <p:spPr bwMode="auto">
          <a:xfrm>
            <a:off x="1204495" y="3696222"/>
            <a:ext cx="5139851" cy="410433"/>
          </a:xfrm>
          <a:prstGeom prst="rect">
            <a:avLst/>
          </a:prstGeom>
          <a:solidFill>
            <a:schemeClr val="bg1">
              <a:lumMod val="85000"/>
              <a:alpha val="24574"/>
            </a:schemeClr>
          </a:solidFill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endParaRPr lang="en-US" sz="2667" dirty="0" err="1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E52E3C7E-CC4B-CBD1-4B1E-261B9A4960B5}"/>
              </a:ext>
            </a:extLst>
          </p:cNvPr>
          <p:cNvSpPr txBox="1"/>
          <p:nvPr/>
        </p:nvSpPr>
        <p:spPr bwMode="auto">
          <a:xfrm>
            <a:off x="5189168" y="3720619"/>
            <a:ext cx="1019129" cy="35817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 algn="ctr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067" dirty="0"/>
              <a:t>Commenced A1c Task Force</a:t>
            </a: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FB7CB8D7-B676-0DA0-0BEC-0992080840A5}"/>
              </a:ext>
            </a:extLst>
          </p:cNvPr>
          <p:cNvCxnSpPr>
            <a:cxnSpLocks/>
            <a:stCxn id="47" idx="2"/>
          </p:cNvCxnSpPr>
          <p:nvPr/>
        </p:nvCxnSpPr>
        <p:spPr>
          <a:xfrm>
            <a:off x="5698732" y="4078789"/>
            <a:ext cx="0" cy="450059"/>
          </a:xfrm>
          <a:prstGeom prst="line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56BEC9F5-49EF-70AD-DDBF-861C5F1379C1}"/>
              </a:ext>
            </a:extLst>
          </p:cNvPr>
          <p:cNvSpPr txBox="1"/>
          <p:nvPr/>
        </p:nvSpPr>
        <p:spPr bwMode="auto">
          <a:xfrm>
            <a:off x="5772857" y="3059090"/>
            <a:ext cx="1142976" cy="286412"/>
          </a:xfrm>
          <a:prstGeom prst="rect">
            <a:avLst/>
          </a:prstGeom>
          <a:solidFill>
            <a:srgbClr val="FFFF00"/>
          </a:solidFill>
          <a:ln w="9525" algn="ctr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067" b="1" dirty="0"/>
              <a:t>Project start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C4A83026-71C3-8C30-14A4-ED0175C0B1B6}"/>
              </a:ext>
            </a:extLst>
          </p:cNvPr>
          <p:cNvCxnSpPr>
            <a:cxnSpLocks/>
          </p:cNvCxnSpPr>
          <p:nvPr/>
        </p:nvCxnSpPr>
        <p:spPr>
          <a:xfrm>
            <a:off x="6344345" y="3345501"/>
            <a:ext cx="0" cy="1183347"/>
          </a:xfrm>
          <a:prstGeom prst="line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A5803836-ABFF-1D15-3B3C-7EED8F9F2BD7}"/>
              </a:ext>
            </a:extLst>
          </p:cNvPr>
          <p:cNvSpPr txBox="1"/>
          <p:nvPr/>
        </p:nvSpPr>
        <p:spPr bwMode="auto">
          <a:xfrm>
            <a:off x="1204494" y="5115880"/>
            <a:ext cx="2751459" cy="184666"/>
          </a:xfrm>
          <a:prstGeom prst="rect">
            <a:avLst/>
          </a:prstGeom>
          <a:solidFill>
            <a:srgbClr val="FFFF00"/>
          </a:solidFill>
          <a:ln w="19050" algn="ctr">
            <a:noFill/>
            <a:miter lim="800000"/>
            <a:headEnd/>
            <a:tailEnd/>
          </a:ln>
        </p:spPr>
        <p:txBody>
          <a:bodyPr wrap="none" lIns="0" tIns="0" rIns="0" bIns="0" rtlCol="0">
            <a:spAutoFit/>
          </a:bodyPr>
          <a:lstStyle/>
          <a:p>
            <a:r>
              <a:rPr lang="en-US" sz="1200" b="1" dirty="0"/>
              <a:t>Baseline median A1c gap (FY21) = 1.3</a:t>
            </a:r>
            <a:endParaRPr lang="en-US" sz="1200" dirty="0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5B009697-1217-7B10-8CA1-DB73B0FB4998}"/>
              </a:ext>
            </a:extLst>
          </p:cNvPr>
          <p:cNvSpPr/>
          <p:nvPr/>
        </p:nvSpPr>
        <p:spPr bwMode="auto">
          <a:xfrm>
            <a:off x="11187961" y="3180158"/>
            <a:ext cx="245820" cy="236773"/>
          </a:xfrm>
          <a:prstGeom prst="ellipse">
            <a:avLst/>
          </a:prstGeom>
          <a:solidFill>
            <a:srgbClr val="FF0000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2133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FD311772-51EB-C33E-DD71-B8EB0F4BEE9B}"/>
              </a:ext>
            </a:extLst>
          </p:cNvPr>
          <p:cNvSpPr/>
          <p:nvPr/>
        </p:nvSpPr>
        <p:spPr bwMode="auto">
          <a:xfrm>
            <a:off x="7902701" y="2905059"/>
            <a:ext cx="4120951" cy="3251200"/>
          </a:xfrm>
          <a:prstGeom prst="rect">
            <a:avLst/>
          </a:prstGeom>
          <a:solidFill>
            <a:schemeClr val="bg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2133" b="1" dirty="0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89BF3CE0-DDBA-4267-A5BC-2677DBB2E00B}"/>
              </a:ext>
            </a:extLst>
          </p:cNvPr>
          <p:cNvSpPr/>
          <p:nvPr/>
        </p:nvSpPr>
        <p:spPr bwMode="auto">
          <a:xfrm>
            <a:off x="7728831" y="4351506"/>
            <a:ext cx="1555020" cy="1077967"/>
          </a:xfrm>
          <a:prstGeom prst="rect">
            <a:avLst/>
          </a:prstGeom>
          <a:solidFill>
            <a:schemeClr val="bg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2133" b="1" dirty="0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8E2305A6-3AD5-1620-193A-F0F5A2A87453}"/>
              </a:ext>
            </a:extLst>
          </p:cNvPr>
          <p:cNvSpPr/>
          <p:nvPr/>
        </p:nvSpPr>
        <p:spPr bwMode="auto">
          <a:xfrm rot="18516244">
            <a:off x="7241085" y="5497989"/>
            <a:ext cx="1315764" cy="276723"/>
          </a:xfrm>
          <a:prstGeom prst="rect">
            <a:avLst/>
          </a:prstGeom>
          <a:solidFill>
            <a:schemeClr val="bg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2133" b="1" dirty="0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EDEF78FA-DAF0-9E7C-D644-7018B6867A38}"/>
              </a:ext>
            </a:extLst>
          </p:cNvPr>
          <p:cNvSpPr txBox="1"/>
          <p:nvPr/>
        </p:nvSpPr>
        <p:spPr bwMode="auto">
          <a:xfrm flipH="1">
            <a:off x="8548862" y="6066518"/>
            <a:ext cx="3251145" cy="656846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1067" b="1" dirty="0">
                <a:solidFill>
                  <a:srgbClr val="000000"/>
                </a:solidFill>
                <a:latin typeface="Arial" panose="020B0604020202020204" pitchFamily="34" charset="0"/>
              </a:rPr>
              <a:t>FY22 Goal: A1c Gap ≤1.17 (10% reduction from FY21 baseline of 1.3) in April, May and June 2022 without either population’s median A1c increasing above baseline. </a:t>
            </a:r>
            <a:endParaRPr lang="en-US" sz="1067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CBB00FFC-4429-C332-BA34-70E33186C205}"/>
              </a:ext>
            </a:extLst>
          </p:cNvPr>
          <p:cNvSpPr txBox="1"/>
          <p:nvPr/>
        </p:nvSpPr>
        <p:spPr bwMode="auto">
          <a:xfrm>
            <a:off x="513338" y="182086"/>
            <a:ext cx="2138713" cy="410433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2667" b="1" dirty="0"/>
              <a:t>East Bay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F6A1FA6D-B34E-5CB0-BE30-D64265260A8A}"/>
              </a:ext>
            </a:extLst>
          </p:cNvPr>
          <p:cNvSpPr txBox="1"/>
          <p:nvPr/>
        </p:nvSpPr>
        <p:spPr bwMode="auto">
          <a:xfrm>
            <a:off x="513338" y="3120617"/>
            <a:ext cx="2258703" cy="410433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2667" b="1" dirty="0"/>
              <a:t>West Bay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41505DD-1675-1D1E-D484-73D09E72FD6F}"/>
              </a:ext>
            </a:extLst>
          </p:cNvPr>
          <p:cNvSpPr/>
          <p:nvPr/>
        </p:nvSpPr>
        <p:spPr bwMode="auto">
          <a:xfrm>
            <a:off x="4124529" y="6389993"/>
            <a:ext cx="198876" cy="233463"/>
          </a:xfrm>
          <a:prstGeom prst="rect">
            <a:avLst/>
          </a:prstGeom>
          <a:solidFill>
            <a:schemeClr val="bg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2133" b="1" dirty="0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92CFEFF-8ACA-3051-49C6-078FEFD66E2C}"/>
              </a:ext>
            </a:extLst>
          </p:cNvPr>
          <p:cNvSpPr/>
          <p:nvPr/>
        </p:nvSpPr>
        <p:spPr bwMode="auto">
          <a:xfrm>
            <a:off x="5772858" y="6389991"/>
            <a:ext cx="198876" cy="233463"/>
          </a:xfrm>
          <a:prstGeom prst="rect">
            <a:avLst/>
          </a:prstGeom>
          <a:solidFill>
            <a:schemeClr val="bg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2133" b="1" dirty="0" err="1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47399588"/>
      </p:ext>
    </p:extLst>
  </p:cSld>
  <p:clrMapOvr>
    <a:masterClrMapping/>
  </p:clrMapOvr>
  <p:transition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Content Placeholder 6">
            <a:extLst>
              <a:ext uri="{FF2B5EF4-FFF2-40B4-BE49-F238E27FC236}">
                <a16:creationId xmlns:a16="http://schemas.microsoft.com/office/drawing/2014/main" id="{22A68195-6C49-4F3E-2811-B62B377CE7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604" y="340797"/>
            <a:ext cx="10633432" cy="3383979"/>
          </a:xfrm>
          <a:prstGeom prst="rect">
            <a:avLst/>
          </a:prstGeom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5449BDD-EF3F-C30E-85B4-D1528AA8D92F}"/>
              </a:ext>
            </a:extLst>
          </p:cNvPr>
          <p:cNvCxnSpPr>
            <a:cxnSpLocks/>
          </p:cNvCxnSpPr>
          <p:nvPr/>
        </p:nvCxnSpPr>
        <p:spPr>
          <a:xfrm>
            <a:off x="7076123" y="1151534"/>
            <a:ext cx="0" cy="402681"/>
          </a:xfrm>
          <a:prstGeom prst="line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E6D293E5-E0B3-E478-A626-F29195A2DD2A}"/>
              </a:ext>
            </a:extLst>
          </p:cNvPr>
          <p:cNvCxnSpPr>
            <a:cxnSpLocks/>
          </p:cNvCxnSpPr>
          <p:nvPr/>
        </p:nvCxnSpPr>
        <p:spPr>
          <a:xfrm>
            <a:off x="9287975" y="1171871"/>
            <a:ext cx="0" cy="446836"/>
          </a:xfrm>
          <a:prstGeom prst="line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CC483BE3-5703-8EC1-5A68-C74A0B118991}"/>
              </a:ext>
            </a:extLst>
          </p:cNvPr>
          <p:cNvCxnSpPr>
            <a:cxnSpLocks/>
          </p:cNvCxnSpPr>
          <p:nvPr/>
        </p:nvCxnSpPr>
        <p:spPr>
          <a:xfrm>
            <a:off x="9662431" y="1151533"/>
            <a:ext cx="0" cy="467175"/>
          </a:xfrm>
          <a:prstGeom prst="line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FE669D60-D627-348A-DDA3-C64BB8BF0B71}"/>
              </a:ext>
            </a:extLst>
          </p:cNvPr>
          <p:cNvCxnSpPr>
            <a:cxnSpLocks/>
          </p:cNvCxnSpPr>
          <p:nvPr/>
        </p:nvCxnSpPr>
        <p:spPr>
          <a:xfrm>
            <a:off x="8831720" y="1283199"/>
            <a:ext cx="0" cy="335508"/>
          </a:xfrm>
          <a:prstGeom prst="line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A532F2F6-D340-AE46-AEAD-77078C6D58F3}"/>
              </a:ext>
            </a:extLst>
          </p:cNvPr>
          <p:cNvCxnSpPr>
            <a:cxnSpLocks/>
          </p:cNvCxnSpPr>
          <p:nvPr/>
        </p:nvCxnSpPr>
        <p:spPr>
          <a:xfrm>
            <a:off x="7394235" y="1171871"/>
            <a:ext cx="0" cy="381196"/>
          </a:xfrm>
          <a:prstGeom prst="line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7E485AD3-F89C-7190-CDF5-F5F8B16C0B61}"/>
              </a:ext>
            </a:extLst>
          </p:cNvPr>
          <p:cNvCxnSpPr>
            <a:cxnSpLocks/>
          </p:cNvCxnSpPr>
          <p:nvPr/>
        </p:nvCxnSpPr>
        <p:spPr>
          <a:xfrm>
            <a:off x="1151353" y="1520699"/>
            <a:ext cx="10015657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DB54FBF8-224F-8431-9B63-59E5D76AA0F7}"/>
              </a:ext>
            </a:extLst>
          </p:cNvPr>
          <p:cNvSpPr txBox="1"/>
          <p:nvPr/>
        </p:nvSpPr>
        <p:spPr bwMode="auto">
          <a:xfrm>
            <a:off x="11182214" y="1364162"/>
            <a:ext cx="838975" cy="32842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67" dirty="0"/>
              <a:t>Run chart median = 1.3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BD0FD25-7020-8EB8-156E-454356A7DA87}"/>
              </a:ext>
            </a:extLst>
          </p:cNvPr>
          <p:cNvSpPr txBox="1"/>
          <p:nvPr/>
        </p:nvSpPr>
        <p:spPr bwMode="auto">
          <a:xfrm>
            <a:off x="690887" y="234029"/>
            <a:ext cx="10763927" cy="410433"/>
          </a:xfrm>
          <a:prstGeom prst="rect">
            <a:avLst/>
          </a:prstGeom>
          <a:solidFill>
            <a:schemeClr val="bg1"/>
          </a:solidFill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endParaRPr lang="en-US" sz="2667" dirty="0" err="1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C12C571-B5E2-FD24-1004-6DFC1699EC5C}"/>
              </a:ext>
            </a:extLst>
          </p:cNvPr>
          <p:cNvSpPr txBox="1"/>
          <p:nvPr/>
        </p:nvSpPr>
        <p:spPr bwMode="auto">
          <a:xfrm>
            <a:off x="6476147" y="479052"/>
            <a:ext cx="671077" cy="692819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067" dirty="0"/>
              <a:t>PDSA #1</a:t>
            </a:r>
          </a:p>
          <a:p>
            <a:pPr algn="ctr"/>
            <a:r>
              <a:rPr lang="en-US" sz="1067" dirty="0"/>
              <a:t>CGM Ed. Handout Cycle 1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58800DD-82E8-79D1-CDC9-F8B165CF7B1D}"/>
              </a:ext>
            </a:extLst>
          </p:cNvPr>
          <p:cNvSpPr txBox="1"/>
          <p:nvPr/>
        </p:nvSpPr>
        <p:spPr bwMode="auto">
          <a:xfrm>
            <a:off x="7176392" y="479052"/>
            <a:ext cx="723845" cy="692819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067" dirty="0"/>
              <a:t>PDSA #1</a:t>
            </a:r>
          </a:p>
          <a:p>
            <a:pPr algn="ctr"/>
            <a:r>
              <a:rPr lang="en-US" sz="1067" dirty="0"/>
              <a:t>CGM Ed. Handout Cycle 2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F38D4A5-245A-E217-52B0-B9FC95C38ADA}"/>
              </a:ext>
            </a:extLst>
          </p:cNvPr>
          <p:cNvSpPr txBox="1"/>
          <p:nvPr/>
        </p:nvSpPr>
        <p:spPr bwMode="auto">
          <a:xfrm>
            <a:off x="8956488" y="454507"/>
            <a:ext cx="617011" cy="702069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067" dirty="0"/>
              <a:t>PDSA #2</a:t>
            </a:r>
          </a:p>
          <a:p>
            <a:pPr algn="ctr"/>
            <a:r>
              <a:rPr lang="en-US" sz="1067" dirty="0"/>
              <a:t>Buddy Program Cycle 1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937D9EC-51D5-B4C6-1444-B1E6DDF35C16}"/>
              </a:ext>
            </a:extLst>
          </p:cNvPr>
          <p:cNvSpPr txBox="1"/>
          <p:nvPr/>
        </p:nvSpPr>
        <p:spPr bwMode="auto">
          <a:xfrm>
            <a:off x="9621232" y="454507"/>
            <a:ext cx="617011" cy="692819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067" dirty="0"/>
              <a:t>PDSA #2</a:t>
            </a:r>
          </a:p>
          <a:p>
            <a:pPr algn="ctr"/>
            <a:r>
              <a:rPr lang="en-US" sz="1067" dirty="0"/>
              <a:t>Buddy Program Cycle 2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6F0BAA53-7EDA-B316-E074-0CB060E0C0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15612" y="123512"/>
            <a:ext cx="895333" cy="466797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3EE37344-1873-FC4B-AFA8-6B15A4792ED6}"/>
              </a:ext>
            </a:extLst>
          </p:cNvPr>
          <p:cNvSpPr txBox="1"/>
          <p:nvPr/>
        </p:nvSpPr>
        <p:spPr bwMode="auto">
          <a:xfrm>
            <a:off x="8268528" y="462812"/>
            <a:ext cx="640227" cy="83741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 algn="ctr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067" dirty="0"/>
              <a:t>CGM becomes Medi-Cal pharmacy benefit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3E907EA-CCB6-B9E4-9921-4D313B0BD214}"/>
              </a:ext>
            </a:extLst>
          </p:cNvPr>
          <p:cNvSpPr txBox="1"/>
          <p:nvPr/>
        </p:nvSpPr>
        <p:spPr bwMode="auto">
          <a:xfrm rot="16200000">
            <a:off x="108578" y="1285275"/>
            <a:ext cx="1210745" cy="328423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67" dirty="0">
                <a:solidFill>
                  <a:schemeClr val="accent5">
                    <a:lumMod val="10000"/>
                  </a:schemeClr>
                </a:solidFill>
              </a:rPr>
              <a:t>Median A1c Gap</a:t>
            </a:r>
          </a:p>
          <a:p>
            <a:pPr algn="ctr"/>
            <a:r>
              <a:rPr lang="en-US" sz="1067" dirty="0">
                <a:solidFill>
                  <a:schemeClr val="accent5">
                    <a:lumMod val="10000"/>
                  </a:schemeClr>
                </a:solidFill>
              </a:rPr>
              <a:t>(public – private)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5A5E7672-90A2-AB9B-B83F-934D1D5481BE}"/>
              </a:ext>
            </a:extLst>
          </p:cNvPr>
          <p:cNvSpPr txBox="1"/>
          <p:nvPr/>
        </p:nvSpPr>
        <p:spPr bwMode="auto">
          <a:xfrm>
            <a:off x="1168795" y="719682"/>
            <a:ext cx="5207085" cy="410433"/>
          </a:xfrm>
          <a:prstGeom prst="rect">
            <a:avLst/>
          </a:prstGeom>
          <a:solidFill>
            <a:schemeClr val="bg1">
              <a:lumMod val="85000"/>
              <a:alpha val="24574"/>
            </a:schemeClr>
          </a:solidFill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endParaRPr lang="en-US" sz="2667" dirty="0" err="1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7E5818D2-011E-7F6A-4550-05861BA72C95}"/>
              </a:ext>
            </a:extLst>
          </p:cNvPr>
          <p:cNvCxnSpPr>
            <a:cxnSpLocks/>
          </p:cNvCxnSpPr>
          <p:nvPr/>
        </p:nvCxnSpPr>
        <p:spPr>
          <a:xfrm>
            <a:off x="5639464" y="1137872"/>
            <a:ext cx="0" cy="382827"/>
          </a:xfrm>
          <a:prstGeom prst="line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996309E0-98DC-1FDE-E192-3DE888EB6E40}"/>
              </a:ext>
            </a:extLst>
          </p:cNvPr>
          <p:cNvSpPr txBox="1"/>
          <p:nvPr/>
        </p:nvSpPr>
        <p:spPr bwMode="auto">
          <a:xfrm>
            <a:off x="4836965" y="792333"/>
            <a:ext cx="986256" cy="34554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 algn="ctr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067" dirty="0"/>
              <a:t>Commenced A1c Task Force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1E3660F3-3765-5B21-F3D6-26461DD3D4E8}"/>
              </a:ext>
            </a:extLst>
          </p:cNvPr>
          <p:cNvSpPr txBox="1"/>
          <p:nvPr/>
        </p:nvSpPr>
        <p:spPr bwMode="auto">
          <a:xfrm>
            <a:off x="5804392" y="123513"/>
            <a:ext cx="1142976" cy="286412"/>
          </a:xfrm>
          <a:prstGeom prst="rect">
            <a:avLst/>
          </a:prstGeom>
          <a:solidFill>
            <a:srgbClr val="FFFF00"/>
          </a:solidFill>
          <a:ln w="9525" algn="ctr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067" b="1" dirty="0"/>
              <a:t>Project start</a:t>
            </a: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EA0B377B-4DCF-BA3A-0C74-844DCBF8B9BE}"/>
              </a:ext>
            </a:extLst>
          </p:cNvPr>
          <p:cNvCxnSpPr>
            <a:cxnSpLocks/>
          </p:cNvCxnSpPr>
          <p:nvPr/>
        </p:nvCxnSpPr>
        <p:spPr>
          <a:xfrm>
            <a:off x="6375880" y="409925"/>
            <a:ext cx="0" cy="1110775"/>
          </a:xfrm>
          <a:prstGeom prst="line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F00CAB0E-038E-1EA4-F38A-EA8FD9C7A445}"/>
              </a:ext>
            </a:extLst>
          </p:cNvPr>
          <p:cNvSpPr txBox="1"/>
          <p:nvPr/>
        </p:nvSpPr>
        <p:spPr bwMode="auto">
          <a:xfrm>
            <a:off x="1168794" y="2171411"/>
            <a:ext cx="2751459" cy="184666"/>
          </a:xfrm>
          <a:prstGeom prst="rect">
            <a:avLst/>
          </a:prstGeom>
          <a:solidFill>
            <a:srgbClr val="FFFF00"/>
          </a:solidFill>
          <a:ln w="19050" algn="ctr">
            <a:noFill/>
            <a:miter lim="800000"/>
            <a:headEnd/>
            <a:tailEnd/>
          </a:ln>
        </p:spPr>
        <p:txBody>
          <a:bodyPr wrap="none" lIns="0" tIns="0" rIns="0" bIns="0" rtlCol="0">
            <a:spAutoFit/>
          </a:bodyPr>
          <a:lstStyle/>
          <a:p>
            <a:r>
              <a:rPr lang="en-US" sz="1200" b="1" dirty="0"/>
              <a:t>Baseline median A1c gap (FY21) = 1.3</a:t>
            </a:r>
            <a:endParaRPr lang="en-US" sz="1200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6F37FE3-4E62-5591-C95C-F3E0447E9303}"/>
              </a:ext>
            </a:extLst>
          </p:cNvPr>
          <p:cNvSpPr/>
          <p:nvPr/>
        </p:nvSpPr>
        <p:spPr bwMode="auto">
          <a:xfrm>
            <a:off x="11288315" y="222411"/>
            <a:ext cx="245820" cy="236773"/>
          </a:xfrm>
          <a:prstGeom prst="ellipse">
            <a:avLst/>
          </a:prstGeom>
          <a:solidFill>
            <a:srgbClr val="FF0000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2133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4" name="Content Placeholder 6">
            <a:extLst>
              <a:ext uri="{FF2B5EF4-FFF2-40B4-BE49-F238E27FC236}">
                <a16:creationId xmlns:a16="http://schemas.microsoft.com/office/drawing/2014/main" id="{F559C01D-D78D-3EA0-1F7D-819DF040EC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3555" y="3331612"/>
            <a:ext cx="10478659" cy="3391496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858EBD6-3300-A998-5719-EBBDF700D9A4}"/>
              </a:ext>
            </a:extLst>
          </p:cNvPr>
          <p:cNvCxnSpPr>
            <a:cxnSpLocks/>
          </p:cNvCxnSpPr>
          <p:nvPr/>
        </p:nvCxnSpPr>
        <p:spPr>
          <a:xfrm>
            <a:off x="1171610" y="4528848"/>
            <a:ext cx="9897525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1FAAC7DC-05BE-209F-03E1-88B5D90463BE}"/>
              </a:ext>
            </a:extLst>
          </p:cNvPr>
          <p:cNvSpPr txBox="1"/>
          <p:nvPr/>
        </p:nvSpPr>
        <p:spPr bwMode="auto">
          <a:xfrm>
            <a:off x="11123423" y="4332255"/>
            <a:ext cx="843917" cy="328423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67" dirty="0"/>
              <a:t>Run chart median = 1.3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13FCBD4-281C-476A-1BC3-83382F9007C7}"/>
              </a:ext>
            </a:extLst>
          </p:cNvPr>
          <p:cNvCxnSpPr>
            <a:cxnSpLocks/>
          </p:cNvCxnSpPr>
          <p:nvPr/>
        </p:nvCxnSpPr>
        <p:spPr>
          <a:xfrm>
            <a:off x="6985945" y="4083733"/>
            <a:ext cx="0" cy="445116"/>
          </a:xfrm>
          <a:prstGeom prst="line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1379998-0383-B993-0605-C9274D9E3531}"/>
              </a:ext>
            </a:extLst>
          </p:cNvPr>
          <p:cNvCxnSpPr>
            <a:cxnSpLocks/>
          </p:cNvCxnSpPr>
          <p:nvPr/>
        </p:nvCxnSpPr>
        <p:spPr>
          <a:xfrm>
            <a:off x="7290045" y="4083733"/>
            <a:ext cx="0" cy="445116"/>
          </a:xfrm>
          <a:prstGeom prst="line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40E3FFB-DEA5-596B-FACD-DD6858F427AD}"/>
              </a:ext>
            </a:extLst>
          </p:cNvPr>
          <p:cNvCxnSpPr>
            <a:cxnSpLocks/>
          </p:cNvCxnSpPr>
          <p:nvPr/>
        </p:nvCxnSpPr>
        <p:spPr>
          <a:xfrm>
            <a:off x="8812595" y="4029426"/>
            <a:ext cx="0" cy="586839"/>
          </a:xfrm>
          <a:prstGeom prst="line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1733617-2376-A4C7-0B19-D44EBB6540FD}"/>
              </a:ext>
            </a:extLst>
          </p:cNvPr>
          <p:cNvCxnSpPr>
            <a:cxnSpLocks/>
          </p:cNvCxnSpPr>
          <p:nvPr/>
        </p:nvCxnSpPr>
        <p:spPr>
          <a:xfrm>
            <a:off x="9348767" y="4021794"/>
            <a:ext cx="0" cy="594471"/>
          </a:xfrm>
          <a:prstGeom prst="line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C7AE12A-7D39-1C17-2885-A6915D96916C}"/>
              </a:ext>
            </a:extLst>
          </p:cNvPr>
          <p:cNvCxnSpPr>
            <a:cxnSpLocks/>
          </p:cNvCxnSpPr>
          <p:nvPr/>
        </p:nvCxnSpPr>
        <p:spPr>
          <a:xfrm>
            <a:off x="9615551" y="4021794"/>
            <a:ext cx="0" cy="594471"/>
          </a:xfrm>
          <a:prstGeom prst="line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4C28003C-4136-5827-B7BF-A08ACD5709F9}"/>
              </a:ext>
            </a:extLst>
          </p:cNvPr>
          <p:cNvSpPr txBox="1"/>
          <p:nvPr/>
        </p:nvSpPr>
        <p:spPr bwMode="auto">
          <a:xfrm>
            <a:off x="703554" y="3191489"/>
            <a:ext cx="10763927" cy="410433"/>
          </a:xfrm>
          <a:prstGeom prst="rect">
            <a:avLst/>
          </a:prstGeom>
          <a:solidFill>
            <a:schemeClr val="bg1"/>
          </a:solidFill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endParaRPr lang="en-US" sz="2667" dirty="0" err="1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83A3235-76DE-F4ED-3ACD-3042A94663EB}"/>
              </a:ext>
            </a:extLst>
          </p:cNvPr>
          <p:cNvSpPr txBox="1"/>
          <p:nvPr/>
        </p:nvSpPr>
        <p:spPr bwMode="auto">
          <a:xfrm>
            <a:off x="6522767" y="3391380"/>
            <a:ext cx="634048" cy="703817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067" dirty="0"/>
              <a:t>PDSA #1</a:t>
            </a:r>
          </a:p>
          <a:p>
            <a:pPr algn="ctr"/>
            <a:r>
              <a:rPr lang="en-US" sz="1067" dirty="0"/>
              <a:t>CGM handout Cycle 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EB48DBC-E87D-E662-2458-4B8AEA6FD711}"/>
              </a:ext>
            </a:extLst>
          </p:cNvPr>
          <p:cNvSpPr txBox="1"/>
          <p:nvPr/>
        </p:nvSpPr>
        <p:spPr bwMode="auto">
          <a:xfrm>
            <a:off x="7233420" y="3395177"/>
            <a:ext cx="617011" cy="688556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067" dirty="0"/>
              <a:t>PDSA #1</a:t>
            </a:r>
          </a:p>
          <a:p>
            <a:pPr algn="ctr"/>
            <a:r>
              <a:rPr lang="en-US" sz="1067" dirty="0"/>
              <a:t>CGM handout Cycle 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B21E194-9833-A788-E87A-B609AEABA8C5}"/>
              </a:ext>
            </a:extLst>
          </p:cNvPr>
          <p:cNvSpPr txBox="1"/>
          <p:nvPr/>
        </p:nvSpPr>
        <p:spPr bwMode="auto">
          <a:xfrm>
            <a:off x="8203117" y="3183614"/>
            <a:ext cx="680089" cy="83818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 algn="ctr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067" dirty="0"/>
              <a:t>CGM becomes Medi-Cal pharmacy benefit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3FE7E9A-D849-11AA-03B9-1F032E0BBC55}"/>
              </a:ext>
            </a:extLst>
          </p:cNvPr>
          <p:cNvSpPr txBox="1"/>
          <p:nvPr/>
        </p:nvSpPr>
        <p:spPr bwMode="auto">
          <a:xfrm>
            <a:off x="8909981" y="3358171"/>
            <a:ext cx="617208" cy="667376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067" dirty="0"/>
              <a:t>PDSA #1</a:t>
            </a:r>
          </a:p>
          <a:p>
            <a:pPr algn="ctr"/>
            <a:r>
              <a:rPr lang="en-US" sz="1067" dirty="0"/>
              <a:t>Buddy Program Cycle 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7399353-9F51-D456-2C13-72E53F3EF494}"/>
              </a:ext>
            </a:extLst>
          </p:cNvPr>
          <p:cNvSpPr txBox="1"/>
          <p:nvPr/>
        </p:nvSpPr>
        <p:spPr bwMode="auto">
          <a:xfrm>
            <a:off x="9572412" y="3358171"/>
            <a:ext cx="607736" cy="663624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067" dirty="0"/>
              <a:t>PDSA #2</a:t>
            </a:r>
          </a:p>
          <a:p>
            <a:pPr algn="ctr"/>
            <a:r>
              <a:rPr lang="en-US" sz="1067" dirty="0"/>
              <a:t>Buddy Program Cycle 2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832925FD-EFE3-1850-0AD9-800435CB32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12458" y="3062035"/>
            <a:ext cx="895333" cy="466797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0DC46790-1412-9F90-1D5A-9CC3A813F8E2}"/>
              </a:ext>
            </a:extLst>
          </p:cNvPr>
          <p:cNvSpPr txBox="1"/>
          <p:nvPr/>
        </p:nvSpPr>
        <p:spPr bwMode="auto">
          <a:xfrm rot="16200000">
            <a:off x="43073" y="4358671"/>
            <a:ext cx="1210745" cy="328423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67" dirty="0">
                <a:solidFill>
                  <a:schemeClr val="accent5">
                    <a:lumMod val="10000"/>
                  </a:schemeClr>
                </a:solidFill>
              </a:rPr>
              <a:t>Median A1c Gap</a:t>
            </a:r>
          </a:p>
          <a:p>
            <a:pPr algn="ctr"/>
            <a:r>
              <a:rPr lang="en-US" sz="1067" dirty="0">
                <a:solidFill>
                  <a:schemeClr val="accent5">
                    <a:lumMod val="10000"/>
                  </a:schemeClr>
                </a:solidFill>
              </a:rPr>
              <a:t>(public – private)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B1DA940C-E9E8-654E-49C4-E802E97005F8}"/>
              </a:ext>
            </a:extLst>
          </p:cNvPr>
          <p:cNvSpPr txBox="1"/>
          <p:nvPr/>
        </p:nvSpPr>
        <p:spPr bwMode="auto">
          <a:xfrm>
            <a:off x="1204495" y="3696222"/>
            <a:ext cx="5139851" cy="410433"/>
          </a:xfrm>
          <a:prstGeom prst="rect">
            <a:avLst/>
          </a:prstGeom>
          <a:solidFill>
            <a:schemeClr val="bg1">
              <a:lumMod val="85000"/>
              <a:alpha val="24574"/>
            </a:schemeClr>
          </a:solidFill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endParaRPr lang="en-US" sz="2667" dirty="0" err="1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E52E3C7E-CC4B-CBD1-4B1E-261B9A4960B5}"/>
              </a:ext>
            </a:extLst>
          </p:cNvPr>
          <p:cNvSpPr txBox="1"/>
          <p:nvPr/>
        </p:nvSpPr>
        <p:spPr bwMode="auto">
          <a:xfrm>
            <a:off x="5189168" y="3720619"/>
            <a:ext cx="1019129" cy="35817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 algn="ctr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067" dirty="0"/>
              <a:t>Commenced A1c Task Force</a:t>
            </a: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FB7CB8D7-B676-0DA0-0BEC-0992080840A5}"/>
              </a:ext>
            </a:extLst>
          </p:cNvPr>
          <p:cNvCxnSpPr>
            <a:cxnSpLocks/>
            <a:stCxn id="47" idx="2"/>
          </p:cNvCxnSpPr>
          <p:nvPr/>
        </p:nvCxnSpPr>
        <p:spPr>
          <a:xfrm>
            <a:off x="5698732" y="4078789"/>
            <a:ext cx="0" cy="450059"/>
          </a:xfrm>
          <a:prstGeom prst="line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56BEC9F5-49EF-70AD-DDBF-861C5F1379C1}"/>
              </a:ext>
            </a:extLst>
          </p:cNvPr>
          <p:cNvSpPr txBox="1"/>
          <p:nvPr/>
        </p:nvSpPr>
        <p:spPr bwMode="auto">
          <a:xfrm>
            <a:off x="5772857" y="3059090"/>
            <a:ext cx="1142976" cy="286412"/>
          </a:xfrm>
          <a:prstGeom prst="rect">
            <a:avLst/>
          </a:prstGeom>
          <a:solidFill>
            <a:srgbClr val="FFFF00"/>
          </a:solidFill>
          <a:ln w="9525" algn="ctr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067" b="1" dirty="0"/>
              <a:t>Project start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C4A83026-71C3-8C30-14A4-ED0175C0B1B6}"/>
              </a:ext>
            </a:extLst>
          </p:cNvPr>
          <p:cNvCxnSpPr>
            <a:cxnSpLocks/>
          </p:cNvCxnSpPr>
          <p:nvPr/>
        </p:nvCxnSpPr>
        <p:spPr>
          <a:xfrm>
            <a:off x="6344345" y="3345501"/>
            <a:ext cx="0" cy="1183347"/>
          </a:xfrm>
          <a:prstGeom prst="line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A5803836-ABFF-1D15-3B3C-7EED8F9F2BD7}"/>
              </a:ext>
            </a:extLst>
          </p:cNvPr>
          <p:cNvSpPr txBox="1"/>
          <p:nvPr/>
        </p:nvSpPr>
        <p:spPr bwMode="auto">
          <a:xfrm>
            <a:off x="1204494" y="5115880"/>
            <a:ext cx="2751459" cy="184666"/>
          </a:xfrm>
          <a:prstGeom prst="rect">
            <a:avLst/>
          </a:prstGeom>
          <a:solidFill>
            <a:srgbClr val="FFFF00"/>
          </a:solidFill>
          <a:ln w="19050" algn="ctr">
            <a:noFill/>
            <a:miter lim="800000"/>
            <a:headEnd/>
            <a:tailEnd/>
          </a:ln>
        </p:spPr>
        <p:txBody>
          <a:bodyPr wrap="none" lIns="0" tIns="0" rIns="0" bIns="0" rtlCol="0">
            <a:spAutoFit/>
          </a:bodyPr>
          <a:lstStyle/>
          <a:p>
            <a:r>
              <a:rPr lang="en-US" sz="1200" b="1" dirty="0"/>
              <a:t>Baseline median A1c gap (FY21) = 1.3</a:t>
            </a:r>
            <a:endParaRPr lang="en-US" sz="1200" dirty="0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5B009697-1217-7B10-8CA1-DB73B0FB4998}"/>
              </a:ext>
            </a:extLst>
          </p:cNvPr>
          <p:cNvSpPr/>
          <p:nvPr/>
        </p:nvSpPr>
        <p:spPr bwMode="auto">
          <a:xfrm>
            <a:off x="11187961" y="3180158"/>
            <a:ext cx="245820" cy="236773"/>
          </a:xfrm>
          <a:prstGeom prst="ellipse">
            <a:avLst/>
          </a:prstGeom>
          <a:solidFill>
            <a:srgbClr val="FF0000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2133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EDEF78FA-DAF0-9E7C-D644-7018B6867A38}"/>
              </a:ext>
            </a:extLst>
          </p:cNvPr>
          <p:cNvSpPr txBox="1"/>
          <p:nvPr/>
        </p:nvSpPr>
        <p:spPr bwMode="auto">
          <a:xfrm flipH="1">
            <a:off x="8548862" y="6066518"/>
            <a:ext cx="3251145" cy="656846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1067" b="1" dirty="0">
                <a:solidFill>
                  <a:srgbClr val="000000"/>
                </a:solidFill>
                <a:latin typeface="Arial" panose="020B0604020202020204" pitchFamily="34" charset="0"/>
              </a:rPr>
              <a:t>FY22 Goal: A1c Gap ≤1.17 (10% reduction from FY21 baseline of 1.3) in April, May and June 2022 without either population’s median A1c increasing above baseline. </a:t>
            </a:r>
            <a:endParaRPr lang="en-US" sz="1067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0DEECAD-B2DB-77D9-4A51-E17C16F31B7B}"/>
              </a:ext>
            </a:extLst>
          </p:cNvPr>
          <p:cNvSpPr txBox="1"/>
          <p:nvPr/>
        </p:nvSpPr>
        <p:spPr bwMode="auto">
          <a:xfrm>
            <a:off x="513338" y="182086"/>
            <a:ext cx="2138713" cy="410433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2667" b="1" dirty="0"/>
              <a:t>East Bay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BD88318-B6D7-20BC-80C7-D2042968BAA3}"/>
              </a:ext>
            </a:extLst>
          </p:cNvPr>
          <p:cNvSpPr txBox="1"/>
          <p:nvPr/>
        </p:nvSpPr>
        <p:spPr bwMode="auto">
          <a:xfrm>
            <a:off x="513338" y="3120617"/>
            <a:ext cx="2258703" cy="410433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2667" b="1" dirty="0"/>
              <a:t>West Bay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9530E3B0-0FFD-1EF4-23C9-8E0C85A5462F}"/>
              </a:ext>
            </a:extLst>
          </p:cNvPr>
          <p:cNvSpPr txBox="1"/>
          <p:nvPr/>
        </p:nvSpPr>
        <p:spPr bwMode="auto">
          <a:xfrm>
            <a:off x="6375881" y="2179738"/>
            <a:ext cx="2640851" cy="184666"/>
          </a:xfrm>
          <a:prstGeom prst="rect">
            <a:avLst/>
          </a:prstGeom>
          <a:solidFill>
            <a:srgbClr val="FFFF00"/>
          </a:solidFill>
          <a:ln w="19050" algn="ctr">
            <a:noFill/>
            <a:miter lim="800000"/>
            <a:headEnd/>
            <a:tailEnd/>
          </a:ln>
        </p:spPr>
        <p:txBody>
          <a:bodyPr wrap="none" lIns="0" tIns="0" rIns="0" bIns="0" rtlCol="0">
            <a:spAutoFit/>
          </a:bodyPr>
          <a:lstStyle/>
          <a:p>
            <a:r>
              <a:rPr lang="en-US" sz="1200" b="1" dirty="0"/>
              <a:t>Project median A1c gap (FY22) = 0.9</a:t>
            </a:r>
            <a:endParaRPr lang="en-US" sz="1200" dirty="0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37D7226C-E610-B785-D050-EB6679845AF5}"/>
              </a:ext>
            </a:extLst>
          </p:cNvPr>
          <p:cNvSpPr txBox="1"/>
          <p:nvPr/>
        </p:nvSpPr>
        <p:spPr bwMode="auto">
          <a:xfrm>
            <a:off x="6339843" y="5108100"/>
            <a:ext cx="2640851" cy="184666"/>
          </a:xfrm>
          <a:prstGeom prst="rect">
            <a:avLst/>
          </a:prstGeom>
          <a:solidFill>
            <a:srgbClr val="FFFF00"/>
          </a:solidFill>
          <a:ln w="19050" algn="ctr">
            <a:noFill/>
            <a:miter lim="800000"/>
            <a:headEnd/>
            <a:tailEnd/>
          </a:ln>
        </p:spPr>
        <p:txBody>
          <a:bodyPr wrap="none" lIns="0" tIns="0" rIns="0" bIns="0" rtlCol="0">
            <a:spAutoFit/>
          </a:bodyPr>
          <a:lstStyle/>
          <a:p>
            <a:r>
              <a:rPr lang="en-US" sz="1200" b="1" dirty="0"/>
              <a:t>Project median A1c gap (FY22) = 1.1</a:t>
            </a:r>
            <a:endParaRPr lang="en-US" sz="1200" dirty="0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6462DFB7-447D-20B1-D922-C9A63DBEE34B}"/>
              </a:ext>
            </a:extLst>
          </p:cNvPr>
          <p:cNvSpPr/>
          <p:nvPr/>
        </p:nvSpPr>
        <p:spPr bwMode="auto">
          <a:xfrm>
            <a:off x="4124529" y="6389993"/>
            <a:ext cx="198876" cy="233463"/>
          </a:xfrm>
          <a:prstGeom prst="rect">
            <a:avLst/>
          </a:prstGeom>
          <a:solidFill>
            <a:schemeClr val="bg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2133" b="1" dirty="0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82641708-70F3-C915-4E50-ABD04AFA9EFC}"/>
              </a:ext>
            </a:extLst>
          </p:cNvPr>
          <p:cNvSpPr/>
          <p:nvPr/>
        </p:nvSpPr>
        <p:spPr bwMode="auto">
          <a:xfrm>
            <a:off x="5744009" y="6389991"/>
            <a:ext cx="198876" cy="233463"/>
          </a:xfrm>
          <a:prstGeom prst="rect">
            <a:avLst/>
          </a:prstGeom>
          <a:solidFill>
            <a:schemeClr val="bg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2133" b="1" dirty="0" err="1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8614695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20" grpId="0" animBg="1"/>
      <p:bldP spid="62" grpId="0" animBg="1"/>
      <p:bldP spid="63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3191778-9854-BE4D-EBE8-8C4FEE1FC42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"TechQuity" and Peer Support to Reduce Disparities in Glycemic Outcomes in Children with Type 1 Diabetes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45DE89C-0C94-21E9-E4FB-168AD759E8E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46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802A76C-2544-7655-55C3-008A9D7B8E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08BD385-34DF-3201-D566-6B4A20A04B2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742CFBE-6904-33BA-46E6-03274C4EE3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914" y="1868556"/>
            <a:ext cx="10850220" cy="4325965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Task force, CGM education and awareness, connecting with peer support associated with reduction in A1c disparities</a:t>
            </a:r>
          </a:p>
          <a:p>
            <a:r>
              <a:rPr lang="en-US" dirty="0"/>
              <a:t>Limitations</a:t>
            </a:r>
          </a:p>
          <a:p>
            <a:pPr lvl="1"/>
            <a:r>
              <a:rPr lang="en-US" dirty="0"/>
              <a:t>Focused on high impact, lower effort interventions due to limited staffing and resources</a:t>
            </a:r>
          </a:p>
          <a:p>
            <a:pPr lvl="1"/>
            <a:r>
              <a:rPr lang="en-US" dirty="0"/>
              <a:t>In person interventions impacted by increased telehealth due to COVID-19</a:t>
            </a:r>
          </a:p>
          <a:p>
            <a:r>
              <a:rPr lang="en-US" dirty="0"/>
              <a:t>Future interventions</a:t>
            </a:r>
          </a:p>
          <a:p>
            <a:pPr lvl="1"/>
            <a:r>
              <a:rPr lang="en-US" dirty="0"/>
              <a:t>Continue to focus on increasing CGM use</a:t>
            </a:r>
          </a:p>
          <a:p>
            <a:pPr lvl="1"/>
            <a:r>
              <a:rPr lang="en-US" dirty="0"/>
              <a:t>Outreach specifically to patients with A1c levels above goal</a:t>
            </a:r>
          </a:p>
        </p:txBody>
      </p:sp>
    </p:spTree>
    <p:extLst>
      <p:ext uri="{BB962C8B-B14F-4D97-AF65-F5344CB8AC3E}">
        <p14:creationId xmlns:p14="http://schemas.microsoft.com/office/powerpoint/2010/main" val="3713060322"/>
      </p:ext>
    </p:extLst>
  </p:cSld>
  <p:clrMapOvr>
    <a:masterClrMapping/>
  </p:clrMapOvr>
  <p:transition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F1ACD47-7AA1-E540-7297-77DD23051B4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" y="0"/>
            <a:ext cx="12191999" cy="6858000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07F881-1724-1DF9-83AB-B35F6086AB64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09234" y="2055909"/>
            <a:ext cx="5102453" cy="3804111"/>
          </a:xfrm>
          <a:solidFill>
            <a:schemeClr val="bg1">
              <a:alpha val="69651"/>
            </a:schemeClr>
          </a:solidFill>
        </p:spPr>
        <p:txBody>
          <a:bodyPr>
            <a:normAutofit fontScale="62500" lnSpcReduction="20000"/>
          </a:bodyPr>
          <a:lstStyle/>
          <a:p>
            <a:r>
              <a:rPr lang="en-US" dirty="0"/>
              <a:t>Quality Improvement team</a:t>
            </a:r>
          </a:p>
          <a:p>
            <a:pPr lvl="1"/>
            <a:r>
              <a:rPr lang="en-US" dirty="0"/>
              <a:t>Angel Nip, MD, East Bay Director</a:t>
            </a:r>
          </a:p>
          <a:p>
            <a:pPr lvl="1"/>
            <a:r>
              <a:rPr lang="en-US" dirty="0"/>
              <a:t>Barbara </a:t>
            </a:r>
            <a:r>
              <a:rPr lang="en-US" dirty="0" err="1"/>
              <a:t>Liepman</a:t>
            </a:r>
            <a:r>
              <a:rPr lang="en-US" dirty="0"/>
              <a:t>, RN MS CDCES, Nurse Quality Coordinator</a:t>
            </a:r>
          </a:p>
          <a:p>
            <a:pPr lvl="1"/>
            <a:r>
              <a:rPr lang="en-US" dirty="0"/>
              <a:t>Jenise Wong, MD PhD, West Bay Director</a:t>
            </a:r>
          </a:p>
          <a:p>
            <a:r>
              <a:rPr lang="en-US" dirty="0"/>
              <a:t>A1c Health Equity Task Force</a:t>
            </a:r>
          </a:p>
          <a:p>
            <a:pPr lvl="1"/>
            <a:r>
              <a:rPr lang="en-US" dirty="0"/>
              <a:t>Alison Reed, MD</a:t>
            </a:r>
          </a:p>
          <a:p>
            <a:pPr lvl="1"/>
            <a:r>
              <a:rPr lang="en-US" dirty="0"/>
              <a:t>Amelia Baker, RD, CDCES</a:t>
            </a:r>
          </a:p>
          <a:p>
            <a:pPr lvl="1"/>
            <a:r>
              <a:rPr lang="en-US" dirty="0"/>
              <a:t>Anastasia Gomes, LCSW</a:t>
            </a:r>
          </a:p>
          <a:p>
            <a:pPr lvl="1"/>
            <a:r>
              <a:rPr lang="en-US" dirty="0"/>
              <a:t>Annapurna </a:t>
            </a:r>
            <a:r>
              <a:rPr lang="en-US" dirty="0" err="1"/>
              <a:t>Vishnubhlota</a:t>
            </a:r>
            <a:r>
              <a:rPr lang="en-US" dirty="0"/>
              <a:t>, RN MSN</a:t>
            </a:r>
          </a:p>
          <a:p>
            <a:pPr lvl="1"/>
            <a:r>
              <a:rPr lang="en-US" dirty="0"/>
              <a:t>Anita Markoff, NP CDCES</a:t>
            </a:r>
          </a:p>
          <a:p>
            <a:pPr lvl="1"/>
            <a:r>
              <a:rPr lang="en-US" dirty="0"/>
              <a:t>Diana Arellano, RN BSN CDCES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8BB5F36F-211D-5F57-0188-A045BEA9AC8B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6387182" y="2055909"/>
            <a:ext cx="5102453" cy="3804111"/>
          </a:xfrm>
          <a:solidFill>
            <a:schemeClr val="bg1">
              <a:alpha val="69946"/>
            </a:schemeClr>
          </a:solidFill>
        </p:spPr>
        <p:txBody>
          <a:bodyPr>
            <a:normAutofit fontScale="62500" lnSpcReduction="20000"/>
          </a:bodyPr>
          <a:lstStyle/>
          <a:p>
            <a:r>
              <a:rPr lang="en-US" dirty="0"/>
              <a:t>A1c Health Equity Task Force (continued)</a:t>
            </a:r>
          </a:p>
          <a:p>
            <a:pPr lvl="1"/>
            <a:r>
              <a:rPr lang="en-US" dirty="0"/>
              <a:t>Elizabeth Scott, RN CDCES</a:t>
            </a:r>
          </a:p>
          <a:p>
            <a:pPr lvl="1"/>
            <a:r>
              <a:rPr lang="en-US" dirty="0"/>
              <a:t>Hannah </a:t>
            </a:r>
            <a:r>
              <a:rPr lang="en-US" dirty="0" err="1"/>
              <a:t>Chesser</a:t>
            </a:r>
            <a:r>
              <a:rPr lang="en-US" dirty="0"/>
              <a:t>, MD</a:t>
            </a:r>
          </a:p>
          <a:p>
            <a:pPr lvl="1"/>
            <a:r>
              <a:rPr lang="en-US" dirty="0"/>
              <a:t>Jennifer Olson, MD</a:t>
            </a:r>
          </a:p>
          <a:p>
            <a:pPr lvl="1"/>
            <a:r>
              <a:rPr lang="en-US" dirty="0"/>
              <a:t>Kathy Love, RD CDCES</a:t>
            </a:r>
          </a:p>
          <a:p>
            <a:pPr lvl="1"/>
            <a:r>
              <a:rPr lang="en-US" dirty="0"/>
              <a:t>Katie Craft, CCLS, Transition Coordinator</a:t>
            </a:r>
          </a:p>
          <a:p>
            <a:pPr lvl="1"/>
            <a:r>
              <a:rPr lang="en-US" dirty="0"/>
              <a:t>Mackenzie Allen, RD</a:t>
            </a:r>
          </a:p>
          <a:p>
            <a:pPr lvl="1"/>
            <a:r>
              <a:rPr lang="en-US" dirty="0"/>
              <a:t>Marta </a:t>
            </a:r>
            <a:r>
              <a:rPr lang="en-US" dirty="0" err="1"/>
              <a:t>Rebelo</a:t>
            </a:r>
            <a:r>
              <a:rPr lang="en-US" dirty="0"/>
              <a:t>, MSW</a:t>
            </a:r>
          </a:p>
          <a:p>
            <a:pPr lvl="1"/>
            <a:r>
              <a:rPr lang="en-US" dirty="0"/>
              <a:t>Maureen McGrath, MS NP BC-ADM</a:t>
            </a:r>
          </a:p>
          <a:p>
            <a:pPr lvl="1"/>
            <a:r>
              <a:rPr lang="en-US" dirty="0"/>
              <a:t>Nicole Rotter, NP</a:t>
            </a:r>
          </a:p>
          <a:p>
            <a:pPr lvl="1"/>
            <a:r>
              <a:rPr lang="en-US" dirty="0" err="1"/>
              <a:t>Rosibel</a:t>
            </a:r>
            <a:r>
              <a:rPr lang="en-US" dirty="0"/>
              <a:t> Jones, RD CDCES</a:t>
            </a:r>
          </a:p>
          <a:p>
            <a:pPr lvl="1"/>
            <a:r>
              <a:rPr lang="en-US" dirty="0"/>
              <a:t>Sonali </a:t>
            </a:r>
            <a:r>
              <a:rPr lang="en-US" dirty="0" err="1"/>
              <a:t>Belapurkar</a:t>
            </a:r>
            <a:r>
              <a:rPr lang="en-US" dirty="0"/>
              <a:t>, MD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DB415D7-40FA-049C-A58C-42F62351F027}"/>
              </a:ext>
            </a:extLst>
          </p:cNvPr>
          <p:cNvSpPr txBox="1"/>
          <p:nvPr/>
        </p:nvSpPr>
        <p:spPr bwMode="auto">
          <a:xfrm>
            <a:off x="2096253" y="1284193"/>
            <a:ext cx="3162465" cy="338554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2200" dirty="0">
                <a:solidFill>
                  <a:schemeClr val="tx1">
                    <a:lumMod val="95000"/>
                  </a:schemeClr>
                </a:solidFill>
                <a:latin typeface="Helvetica Neue Thin" panose="020B0403020202020204" pitchFamily="34" charset="0"/>
                <a:ea typeface="Helvetica Neue Thin" panose="020B0403020202020204" pitchFamily="34" charset="0"/>
                <a:cs typeface="Arial" panose="020B0604020202020204" pitchFamily="34" charset="0"/>
              </a:rPr>
              <a:t>Division of Endocrinology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6ACD45A-4A36-C149-A691-48C71C012B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13632" y="6057967"/>
            <a:ext cx="2276003" cy="602085"/>
          </a:xfrm>
          <a:prstGeom prst="rect">
            <a:avLst/>
          </a:prstGeom>
          <a:solidFill>
            <a:schemeClr val="tx1">
              <a:alpha val="69556"/>
            </a:schemeClr>
          </a:solidFill>
        </p:spPr>
      </p:pic>
      <p:pic>
        <p:nvPicPr>
          <p:cNvPr id="1028" name="Picture 4" descr="page1image42548608">
            <a:extLst>
              <a:ext uri="{FF2B5EF4-FFF2-40B4-BE49-F238E27FC236}">
                <a16:creationId xmlns:a16="http://schemas.microsoft.com/office/drawing/2014/main" id="{868E5935-7928-B905-279B-2EA919A7EB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38667" cy="40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page1image42548800">
            <a:extLst>
              <a:ext uri="{FF2B5EF4-FFF2-40B4-BE49-F238E27FC236}">
                <a16:creationId xmlns:a16="http://schemas.microsoft.com/office/drawing/2014/main" id="{0CAA9F2D-E52A-3EE0-AAA7-39138CD045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04800" cy="389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age1image42548992">
            <a:extLst>
              <a:ext uri="{FF2B5EF4-FFF2-40B4-BE49-F238E27FC236}">
                <a16:creationId xmlns:a16="http://schemas.microsoft.com/office/drawing/2014/main" id="{CF00DE98-8FC8-30DE-1BBA-D76FE00C1A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3867" cy="389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page1image42560576">
            <a:extLst>
              <a:ext uri="{FF2B5EF4-FFF2-40B4-BE49-F238E27FC236}">
                <a16:creationId xmlns:a16="http://schemas.microsoft.com/office/drawing/2014/main" id="{2FADED1D-4379-4EF4-5A62-0467CC367A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5467" cy="389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page1image42559424">
            <a:extLst>
              <a:ext uri="{FF2B5EF4-FFF2-40B4-BE49-F238E27FC236}">
                <a16:creationId xmlns:a16="http://schemas.microsoft.com/office/drawing/2014/main" id="{B6D3A5D4-9B74-A4B6-7261-1C48BA6E7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5467" cy="389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page1image42560384">
            <a:extLst>
              <a:ext uri="{FF2B5EF4-FFF2-40B4-BE49-F238E27FC236}">
                <a16:creationId xmlns:a16="http://schemas.microsoft.com/office/drawing/2014/main" id="{2A5F366C-31B1-CBEB-576B-C0756F6BA0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20133" cy="389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page1image42558848">
            <a:extLst>
              <a:ext uri="{FF2B5EF4-FFF2-40B4-BE49-F238E27FC236}">
                <a16:creationId xmlns:a16="http://schemas.microsoft.com/office/drawing/2014/main" id="{0EAA2897-B73F-F537-DDF8-A2FFDF2294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3867" cy="389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page1image42560000">
            <a:extLst>
              <a:ext uri="{FF2B5EF4-FFF2-40B4-BE49-F238E27FC236}">
                <a16:creationId xmlns:a16="http://schemas.microsoft.com/office/drawing/2014/main" id="{E1CB518F-33FD-B80C-8C58-A0D3FB6D07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3867" cy="389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page1image42558464">
            <a:extLst>
              <a:ext uri="{FF2B5EF4-FFF2-40B4-BE49-F238E27FC236}">
                <a16:creationId xmlns:a16="http://schemas.microsoft.com/office/drawing/2014/main" id="{CADF8C5F-31F7-91D0-F7F0-560A6A8B02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4000" cy="389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page1image42559040">
            <a:extLst>
              <a:ext uri="{FF2B5EF4-FFF2-40B4-BE49-F238E27FC236}">
                <a16:creationId xmlns:a16="http://schemas.microsoft.com/office/drawing/2014/main" id="{FB5E9EC5-4437-E216-D1A1-BA674B953A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800" cy="135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page1image42560192">
            <a:extLst>
              <a:ext uri="{FF2B5EF4-FFF2-40B4-BE49-F238E27FC236}">
                <a16:creationId xmlns:a16="http://schemas.microsoft.com/office/drawing/2014/main" id="{CD7B5A00-2FD0-F86D-38F3-1C303EFF92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04800" cy="389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9" name="Picture 15" descr="page1image42558656">
            <a:extLst>
              <a:ext uri="{FF2B5EF4-FFF2-40B4-BE49-F238E27FC236}">
                <a16:creationId xmlns:a16="http://schemas.microsoft.com/office/drawing/2014/main" id="{B5C78739-827E-E4F5-D1BE-2D53C12BB5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3867" cy="389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page1image42559808">
            <a:extLst>
              <a:ext uri="{FF2B5EF4-FFF2-40B4-BE49-F238E27FC236}">
                <a16:creationId xmlns:a16="http://schemas.microsoft.com/office/drawing/2014/main" id="{BA7A3157-3315-ADED-6695-C407DCAB5D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3867" cy="389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1" name="Picture 17" descr="page1image42558272">
            <a:extLst>
              <a:ext uri="{FF2B5EF4-FFF2-40B4-BE49-F238E27FC236}">
                <a16:creationId xmlns:a16="http://schemas.microsoft.com/office/drawing/2014/main" id="{1D8D36C2-EEB1-3F9D-F4E1-06B7C0CFB9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5467" cy="35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page1image42564608">
            <a:extLst>
              <a:ext uri="{FF2B5EF4-FFF2-40B4-BE49-F238E27FC236}">
                <a16:creationId xmlns:a16="http://schemas.microsoft.com/office/drawing/2014/main" id="{4F1846D5-C3CA-0A96-9899-EC0C000601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4000" cy="287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3" name="Picture 19" descr="page1image42555200">
            <a:extLst>
              <a:ext uri="{FF2B5EF4-FFF2-40B4-BE49-F238E27FC236}">
                <a16:creationId xmlns:a16="http://schemas.microsoft.com/office/drawing/2014/main" id="{3DC0950B-97A5-E736-B2A9-5059FB4288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20133" cy="287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page1image42554624">
            <a:extLst>
              <a:ext uri="{FF2B5EF4-FFF2-40B4-BE49-F238E27FC236}">
                <a16:creationId xmlns:a16="http://schemas.microsoft.com/office/drawing/2014/main" id="{3FC1569D-A037-225C-3EAA-CEC861994B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4000" cy="287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5" name="Picture 21" descr="page1image42553472">
            <a:extLst>
              <a:ext uri="{FF2B5EF4-FFF2-40B4-BE49-F238E27FC236}">
                <a16:creationId xmlns:a16="http://schemas.microsoft.com/office/drawing/2014/main" id="{DA925EAC-0A38-098D-266F-10DB51BBEF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4000" cy="287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page1image42525888">
            <a:extLst>
              <a:ext uri="{FF2B5EF4-FFF2-40B4-BE49-F238E27FC236}">
                <a16:creationId xmlns:a16="http://schemas.microsoft.com/office/drawing/2014/main" id="{4630ED63-FFEF-79EB-8D33-690BC1F307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20133" cy="287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7" name="Picture 23" descr="page1image42529536">
            <a:extLst>
              <a:ext uri="{FF2B5EF4-FFF2-40B4-BE49-F238E27FC236}">
                <a16:creationId xmlns:a16="http://schemas.microsoft.com/office/drawing/2014/main" id="{BD1CC62B-76F5-0823-F708-52299033D8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20133" cy="287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page1image42529728">
            <a:extLst>
              <a:ext uri="{FF2B5EF4-FFF2-40B4-BE49-F238E27FC236}">
                <a16:creationId xmlns:a16="http://schemas.microsoft.com/office/drawing/2014/main" id="{28C0C117-DC33-ABE2-A172-81E06367DB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4000" cy="287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9" name="Picture 25" descr="page1image42523392">
            <a:extLst>
              <a:ext uri="{FF2B5EF4-FFF2-40B4-BE49-F238E27FC236}">
                <a16:creationId xmlns:a16="http://schemas.microsoft.com/office/drawing/2014/main" id="{8CC1A599-C556-F358-6589-3E7900457B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20133" cy="287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page1image42523584">
            <a:extLst>
              <a:ext uri="{FF2B5EF4-FFF2-40B4-BE49-F238E27FC236}">
                <a16:creationId xmlns:a16="http://schemas.microsoft.com/office/drawing/2014/main" id="{5ECC4FF8-4B3D-0608-FE34-FDC453971D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4000" cy="389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1" name="Picture 27" descr="page1image42525696">
            <a:extLst>
              <a:ext uri="{FF2B5EF4-FFF2-40B4-BE49-F238E27FC236}">
                <a16:creationId xmlns:a16="http://schemas.microsoft.com/office/drawing/2014/main" id="{EC0510AB-56C4-6752-B9FE-15EA879DA0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4000" cy="287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page1image42523776">
            <a:extLst>
              <a:ext uri="{FF2B5EF4-FFF2-40B4-BE49-F238E27FC236}">
                <a16:creationId xmlns:a16="http://schemas.microsoft.com/office/drawing/2014/main" id="{330AECCD-381E-FEA9-FB8E-6B543AB7DA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20133" cy="287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3" name="Picture 29" descr="page1image42530112">
            <a:extLst>
              <a:ext uri="{FF2B5EF4-FFF2-40B4-BE49-F238E27FC236}">
                <a16:creationId xmlns:a16="http://schemas.microsoft.com/office/drawing/2014/main" id="{85C72E46-65CF-ABD1-363C-EB773F2906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5467" cy="287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page1image42529920">
            <a:extLst>
              <a:ext uri="{FF2B5EF4-FFF2-40B4-BE49-F238E27FC236}">
                <a16:creationId xmlns:a16="http://schemas.microsoft.com/office/drawing/2014/main" id="{73D0D170-CA0E-A08A-854D-3FEEE8F19A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933" cy="35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5" name="Picture 31" descr="page1image42530304">
            <a:extLst>
              <a:ext uri="{FF2B5EF4-FFF2-40B4-BE49-F238E27FC236}">
                <a16:creationId xmlns:a16="http://schemas.microsoft.com/office/drawing/2014/main" id="{62BAAE20-A69C-1BC7-AF28-DE6833F572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37067" cy="270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 descr="page1image42517632">
            <a:extLst>
              <a:ext uri="{FF2B5EF4-FFF2-40B4-BE49-F238E27FC236}">
                <a16:creationId xmlns:a16="http://schemas.microsoft.com/office/drawing/2014/main" id="{76DDE6F0-6309-03F6-8848-D8D864B8FC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03200" cy="270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7" name="Picture 33" descr="page1image42530688">
            <a:extLst>
              <a:ext uri="{FF2B5EF4-FFF2-40B4-BE49-F238E27FC236}">
                <a16:creationId xmlns:a16="http://schemas.microsoft.com/office/drawing/2014/main" id="{FB448E73-9203-DB2F-B660-2F1D1E3284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2400" cy="25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page1image42527808">
            <a:extLst>
              <a:ext uri="{FF2B5EF4-FFF2-40B4-BE49-F238E27FC236}">
                <a16:creationId xmlns:a16="http://schemas.microsoft.com/office/drawing/2014/main" id="{1139D368-6760-2543-B8E5-65C757EE61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933" cy="25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9" name="Picture 35" descr="page1image42527616">
            <a:extLst>
              <a:ext uri="{FF2B5EF4-FFF2-40B4-BE49-F238E27FC236}">
                <a16:creationId xmlns:a16="http://schemas.microsoft.com/office/drawing/2014/main" id="{44839D26-3C80-D5D6-A44D-394A3A2D55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9333" cy="25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 descr="page1image42528192">
            <a:extLst>
              <a:ext uri="{FF2B5EF4-FFF2-40B4-BE49-F238E27FC236}">
                <a16:creationId xmlns:a16="http://schemas.microsoft.com/office/drawing/2014/main" id="{A5335239-DE0E-2857-EA93-9D43717B74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9333" cy="25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1" name="Picture 37" descr="page1image42518400">
            <a:extLst>
              <a:ext uri="{FF2B5EF4-FFF2-40B4-BE49-F238E27FC236}">
                <a16:creationId xmlns:a16="http://schemas.microsoft.com/office/drawing/2014/main" id="{D4149C93-0A2C-8FC9-B75F-449C4F43E4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933" cy="25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38" descr="page1image42532224">
            <a:extLst>
              <a:ext uri="{FF2B5EF4-FFF2-40B4-BE49-F238E27FC236}">
                <a16:creationId xmlns:a16="http://schemas.microsoft.com/office/drawing/2014/main" id="{961A4995-1485-5B32-02D6-6B87E71B6E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9333" cy="20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3" name="Picture 39" descr="page1image42484288">
            <a:extLst>
              <a:ext uri="{FF2B5EF4-FFF2-40B4-BE49-F238E27FC236}">
                <a16:creationId xmlns:a16="http://schemas.microsoft.com/office/drawing/2014/main" id="{2ADC3A74-08D4-5CD9-CA8A-BA9FDA2C39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9333" cy="20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4" name="Picture 40" descr="page1image42486784">
            <a:extLst>
              <a:ext uri="{FF2B5EF4-FFF2-40B4-BE49-F238E27FC236}">
                <a16:creationId xmlns:a16="http://schemas.microsoft.com/office/drawing/2014/main" id="{F0C62CA7-1FC2-4BE9-33FA-6AFB825E5A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2400" cy="186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5" name="Picture 41" descr="page1image42497728">
            <a:extLst>
              <a:ext uri="{FF2B5EF4-FFF2-40B4-BE49-F238E27FC236}">
                <a16:creationId xmlns:a16="http://schemas.microsoft.com/office/drawing/2014/main" id="{5A8A0CC9-85CE-EC84-3BD8-23DB65730C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9333" cy="20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6" name="Picture 42" descr="page1image42959616">
            <a:extLst>
              <a:ext uri="{FF2B5EF4-FFF2-40B4-BE49-F238E27FC236}">
                <a16:creationId xmlns:a16="http://schemas.microsoft.com/office/drawing/2014/main" id="{FADCA1A9-9B6B-075D-C761-EB6340BE98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2400" cy="186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7" name="Picture 43" descr="page1image42963264">
            <a:extLst>
              <a:ext uri="{FF2B5EF4-FFF2-40B4-BE49-F238E27FC236}">
                <a16:creationId xmlns:a16="http://schemas.microsoft.com/office/drawing/2014/main" id="{45CF4243-D43C-61A3-CD0A-4DCA8ECE8C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9333" cy="20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8" name="Picture 44" descr="page1image42972096">
            <a:extLst>
              <a:ext uri="{FF2B5EF4-FFF2-40B4-BE49-F238E27FC236}">
                <a16:creationId xmlns:a16="http://schemas.microsoft.com/office/drawing/2014/main" id="{D046F3CF-02FF-C492-C42B-2C31301966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2400" cy="186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9" name="Picture 45" descr="page1image42972288">
            <a:extLst>
              <a:ext uri="{FF2B5EF4-FFF2-40B4-BE49-F238E27FC236}">
                <a16:creationId xmlns:a16="http://schemas.microsoft.com/office/drawing/2014/main" id="{FBC908AA-42EC-61E7-6666-EACBC39F2E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9333" cy="20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0" name="Picture 46" descr="page1image42972672">
            <a:extLst>
              <a:ext uri="{FF2B5EF4-FFF2-40B4-BE49-F238E27FC236}">
                <a16:creationId xmlns:a16="http://schemas.microsoft.com/office/drawing/2014/main" id="{93B4AC34-9599-3A30-844D-A1E65D8666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2400" cy="20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1" name="Picture 47" descr="page1image42972480">
            <a:extLst>
              <a:ext uri="{FF2B5EF4-FFF2-40B4-BE49-F238E27FC236}">
                <a16:creationId xmlns:a16="http://schemas.microsoft.com/office/drawing/2014/main" id="{9A5F4969-C4F0-8625-D160-B654FB9EB2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9333" cy="20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2" name="Picture 48" descr="page1image42954752">
            <a:extLst>
              <a:ext uri="{FF2B5EF4-FFF2-40B4-BE49-F238E27FC236}">
                <a16:creationId xmlns:a16="http://schemas.microsoft.com/office/drawing/2014/main" id="{3FDA3373-F9CC-5DED-BD6D-D9ED1BC9D4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9333" cy="20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3" name="Picture 49" descr="page1image42957824">
            <a:extLst>
              <a:ext uri="{FF2B5EF4-FFF2-40B4-BE49-F238E27FC236}">
                <a16:creationId xmlns:a16="http://schemas.microsoft.com/office/drawing/2014/main" id="{DED48070-C9F9-71E1-C5AF-92365ED680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4667" cy="186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1485291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2"/>
          <p:cNvSpPr txBox="1">
            <a:spLocks noGrp="1"/>
          </p:cNvSpPr>
          <p:nvPr>
            <p:ph type="ctrTitle"/>
          </p:nvPr>
        </p:nvSpPr>
        <p:spPr>
          <a:xfrm>
            <a:off x="914400" y="163396"/>
            <a:ext cx="10363200" cy="1110800"/>
          </a:xfrm>
          <a:prstGeom prst="rect">
            <a:avLst/>
          </a:prstGeom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r>
              <a:rPr lang="en" sz="3733">
                <a:latin typeface="Helvetica Neue"/>
                <a:ea typeface="Helvetica Neue"/>
                <a:cs typeface="Helvetica Neue"/>
                <a:sym typeface="Helvetica Neue"/>
              </a:rPr>
              <a:t>Baseline Screening</a:t>
            </a:r>
            <a:endParaRPr sz="3733">
              <a:latin typeface="Helvetica Neue"/>
              <a:ea typeface="Helvetica Neue"/>
              <a:cs typeface="Helvetica Neue"/>
              <a:sym typeface="Helvetica Neue"/>
            </a:endParaRPr>
          </a:p>
          <a:p>
            <a:r>
              <a:rPr lang="en" sz="3733">
                <a:latin typeface="Helvetica Neue"/>
                <a:ea typeface="Helvetica Neue"/>
                <a:cs typeface="Helvetica Neue"/>
                <a:sym typeface="Helvetica Neue"/>
              </a:rPr>
              <a:t>(N = 16) [12/1/21 - 12/17/21]</a:t>
            </a:r>
            <a:endParaRPr sz="3733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9" name="Google Shape;79;p12"/>
          <p:cNvSpPr txBox="1">
            <a:spLocks noGrp="1"/>
          </p:cNvSpPr>
          <p:nvPr>
            <p:ph type="subTitle" idx="1"/>
          </p:nvPr>
        </p:nvSpPr>
        <p:spPr>
          <a:xfrm>
            <a:off x="312400" y="4029400"/>
            <a:ext cx="11567200" cy="1809200"/>
          </a:xfrm>
          <a:prstGeom prst="rect">
            <a:avLst/>
          </a:prstGeom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marL="609585" indent="-389457">
              <a:lnSpc>
                <a:spcPct val="150000"/>
              </a:lnSpc>
              <a:spcBef>
                <a:spcPts val="0"/>
              </a:spcBef>
              <a:buSzPts val="1000"/>
              <a:buChar char="●"/>
            </a:pPr>
            <a:r>
              <a:rPr lang="en" sz="1333" dirty="0"/>
              <a:t>Figure 1: </a:t>
            </a:r>
            <a:r>
              <a:rPr lang="en" sz="1333" b="1" dirty="0">
                <a:latin typeface="Helvetica Neue"/>
                <a:ea typeface="Helvetica Neue"/>
                <a:cs typeface="Helvetica Neue"/>
                <a:sym typeface="Helvetica Neue"/>
              </a:rPr>
              <a:t>14/16 (87.5%)</a:t>
            </a:r>
            <a:r>
              <a:rPr lang="en" sz="1333" dirty="0"/>
              <a:t> of patients completed the assigned surveys during this period. Surveys were assigned 1 week prior to the scheduled visit. </a:t>
            </a:r>
            <a:endParaRPr sz="1333" dirty="0"/>
          </a:p>
          <a:p>
            <a:pPr marL="609585" indent="-389457">
              <a:lnSpc>
                <a:spcPct val="150000"/>
              </a:lnSpc>
              <a:spcBef>
                <a:spcPts val="0"/>
              </a:spcBef>
              <a:buSzPts val="1000"/>
              <a:buChar char="●"/>
            </a:pPr>
            <a:r>
              <a:rPr lang="en" sz="1333" dirty="0"/>
              <a:t>Figure 2: </a:t>
            </a:r>
            <a:r>
              <a:rPr lang="en" sz="1333" b="1" dirty="0">
                <a:latin typeface="Helvetica Neue"/>
                <a:ea typeface="Helvetica Neue"/>
                <a:cs typeface="Helvetica Neue"/>
                <a:sym typeface="Helvetica Neue"/>
              </a:rPr>
              <a:t>2/14 (14.3%)</a:t>
            </a:r>
            <a:r>
              <a:rPr lang="en" sz="1333" dirty="0"/>
              <a:t> of patients had moderately elevated GAD7. </a:t>
            </a:r>
            <a:r>
              <a:rPr lang="en" sz="1333" b="1" dirty="0">
                <a:latin typeface="Helvetica Neue"/>
                <a:ea typeface="Helvetica Neue"/>
                <a:cs typeface="Helvetica Neue"/>
                <a:sym typeface="Helvetica Neue"/>
              </a:rPr>
              <a:t>12/14 (85.7%)</a:t>
            </a:r>
            <a:r>
              <a:rPr lang="en" sz="1333" dirty="0"/>
              <a:t> of patients did not have elevated scores.</a:t>
            </a:r>
            <a:endParaRPr sz="1333" dirty="0"/>
          </a:p>
          <a:p>
            <a:pPr marL="1219170" indent="-389457">
              <a:lnSpc>
                <a:spcPct val="150000"/>
              </a:lnSpc>
              <a:spcBef>
                <a:spcPts val="0"/>
              </a:spcBef>
              <a:buSzPts val="1000"/>
              <a:buChar char="-"/>
            </a:pPr>
            <a:r>
              <a:rPr lang="en" sz="1333" u="sng" dirty="0"/>
              <a:t>14 patients completed assigned surveys:</a:t>
            </a:r>
            <a:r>
              <a:rPr lang="en" sz="1333" dirty="0"/>
              <a:t> 12 did not have elevated scores for either PHQ-2 to 8 or GAD7. 2 patients had moderately elevated GAD7 (moderate range: 10-14) and no elevated PHQ-2 to 8.  </a:t>
            </a:r>
            <a:endParaRPr sz="1333" dirty="0"/>
          </a:p>
          <a:p>
            <a:pPr marL="1219170" indent="-389457">
              <a:lnSpc>
                <a:spcPct val="150000"/>
              </a:lnSpc>
              <a:spcBef>
                <a:spcPts val="0"/>
              </a:spcBef>
              <a:buSzPts val="1000"/>
              <a:buChar char="-"/>
            </a:pPr>
            <a:r>
              <a:rPr lang="en" sz="1333" u="sng" dirty="0"/>
              <a:t>2 patients did not complete assigned surveys.</a:t>
            </a:r>
            <a:endParaRPr sz="1333" dirty="0"/>
          </a:p>
          <a:p>
            <a:pPr marL="0" indent="0">
              <a:lnSpc>
                <a:spcPct val="150000"/>
              </a:lnSpc>
              <a:spcBef>
                <a:spcPts val="0"/>
              </a:spcBef>
            </a:pPr>
            <a:endParaRPr sz="1333" dirty="0"/>
          </a:p>
        </p:txBody>
      </p:sp>
      <p:sp>
        <p:nvSpPr>
          <p:cNvPr id="80" name="Google Shape;80;p12"/>
          <p:cNvSpPr txBox="1"/>
          <p:nvPr/>
        </p:nvSpPr>
        <p:spPr>
          <a:xfrm>
            <a:off x="3307900" y="2492633"/>
            <a:ext cx="1044800" cy="49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1600" b="1">
                <a:latin typeface="Helvetica Neue"/>
                <a:ea typeface="Helvetica Neue"/>
                <a:cs typeface="Helvetica Neue"/>
                <a:sym typeface="Helvetica Neue"/>
              </a:rPr>
              <a:t>65.5%</a:t>
            </a:r>
            <a:endParaRPr sz="1600"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1" name="Google Shape;81;p12"/>
          <p:cNvSpPr txBox="1"/>
          <p:nvPr/>
        </p:nvSpPr>
        <p:spPr>
          <a:xfrm>
            <a:off x="2261467" y="2492633"/>
            <a:ext cx="890800" cy="49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1600" b="1">
                <a:latin typeface="Helvetica Neue"/>
                <a:ea typeface="Helvetica Neue"/>
                <a:cs typeface="Helvetica Neue"/>
                <a:sym typeface="Helvetica Neue"/>
              </a:rPr>
              <a:t>34.5%</a:t>
            </a:r>
            <a:endParaRPr sz="1600"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2" name="Google Shape;82;p12"/>
          <p:cNvSpPr txBox="1"/>
          <p:nvPr/>
        </p:nvSpPr>
        <p:spPr>
          <a:xfrm>
            <a:off x="8888000" y="2492633"/>
            <a:ext cx="731200" cy="49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1600" b="1">
                <a:latin typeface="Helvetica Neue"/>
                <a:ea typeface="Helvetica Neue"/>
                <a:cs typeface="Helvetica Neue"/>
                <a:sym typeface="Helvetica Neue"/>
              </a:rPr>
              <a:t>38%</a:t>
            </a:r>
            <a:endParaRPr sz="1600"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3" name="Google Shape;83;p12"/>
          <p:cNvSpPr txBox="1"/>
          <p:nvPr/>
        </p:nvSpPr>
        <p:spPr>
          <a:xfrm>
            <a:off x="7769200" y="2492633"/>
            <a:ext cx="731200" cy="49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1600" b="1">
                <a:latin typeface="Helvetica Neue"/>
                <a:ea typeface="Helvetica Neue"/>
                <a:cs typeface="Helvetica Neue"/>
                <a:sym typeface="Helvetica Neue"/>
              </a:rPr>
              <a:t>62%</a:t>
            </a:r>
            <a:endParaRPr sz="1600"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84" name="Google Shape;84;p12" title="Points scored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4401" y="1274199"/>
            <a:ext cx="4455860" cy="275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2" title="Figure 2. Baseline Score Distribution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16467" y="1274200"/>
            <a:ext cx="4455868" cy="2755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259987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3"/>
          <p:cNvSpPr txBox="1"/>
          <p:nvPr/>
        </p:nvSpPr>
        <p:spPr>
          <a:xfrm>
            <a:off x="4516067" y="3851482"/>
            <a:ext cx="7498000" cy="2257615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>
              <a:buClr>
                <a:schemeClr val="dk1"/>
              </a:buClr>
              <a:buSzPts val="1100"/>
            </a:pPr>
            <a:r>
              <a:rPr lang="en" sz="1067" b="1">
                <a:latin typeface="Helvetica Neue"/>
                <a:ea typeface="Helvetica Neue"/>
                <a:cs typeface="Helvetica Neue"/>
                <a:sym typeface="Helvetica Neue"/>
              </a:rPr>
              <a:t>People</a:t>
            </a:r>
            <a:endParaRPr sz="1067" b="1">
              <a:latin typeface="Helvetica Neue"/>
              <a:ea typeface="Helvetica Neue"/>
              <a:cs typeface="Helvetica Neue"/>
              <a:sym typeface="Helvetica Neue"/>
            </a:endParaRPr>
          </a:p>
          <a:p>
            <a:pPr>
              <a:buClr>
                <a:schemeClr val="dk1"/>
              </a:buClr>
              <a:buSzPts val="1100"/>
            </a:pPr>
            <a:r>
              <a:rPr lang="en" sz="1067">
                <a:latin typeface="Helvetica Neue Light"/>
                <a:ea typeface="Helvetica Neue Light"/>
                <a:cs typeface="Helvetica Neue Light"/>
                <a:sym typeface="Helvetica Neue Light"/>
              </a:rPr>
              <a:t>Planning &amp; Pilot Team: </a:t>
            </a:r>
            <a:endParaRPr sz="1067"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>
              <a:buClr>
                <a:schemeClr val="dk1"/>
              </a:buClr>
              <a:buSzPts val="1100"/>
            </a:pPr>
            <a:r>
              <a:rPr lang="en" sz="1067">
                <a:latin typeface="Helvetica Neue Light"/>
                <a:ea typeface="Helvetica Neue Light"/>
                <a:cs typeface="Helvetica Neue Light"/>
                <a:sym typeface="Helvetica Neue Light"/>
              </a:rPr>
              <a:t>- Medical provider</a:t>
            </a:r>
            <a:endParaRPr sz="1067"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>
              <a:buClr>
                <a:schemeClr val="dk1"/>
              </a:buClr>
              <a:buSzPts val="1100"/>
            </a:pPr>
            <a:r>
              <a:rPr lang="en" sz="1067">
                <a:latin typeface="Helvetica Neue Light"/>
                <a:ea typeface="Helvetica Neue Light"/>
                <a:cs typeface="Helvetica Neue Light"/>
                <a:sym typeface="Helvetica Neue Light"/>
              </a:rPr>
              <a:t>- DM Psychologist (has limited schedule, 2 half days per week)</a:t>
            </a:r>
            <a:endParaRPr sz="1067"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>
              <a:buClr>
                <a:schemeClr val="dk1"/>
              </a:buClr>
              <a:buSzPts val="1100"/>
            </a:pPr>
            <a:r>
              <a:rPr lang="en" sz="1067">
                <a:latin typeface="Helvetica Neue Light"/>
                <a:ea typeface="Helvetica Neue Light"/>
                <a:cs typeface="Helvetica Neue Light"/>
                <a:sym typeface="Helvetica Neue Light"/>
              </a:rPr>
              <a:t>- QI Coordinator</a:t>
            </a:r>
            <a:endParaRPr sz="1067"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>
              <a:buClr>
                <a:schemeClr val="dk1"/>
              </a:buClr>
              <a:buSzPts val="1100"/>
            </a:pPr>
            <a:endParaRPr sz="533"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>
              <a:buClr>
                <a:schemeClr val="dk1"/>
              </a:buClr>
              <a:buSzPts val="1100"/>
            </a:pPr>
            <a:r>
              <a:rPr lang="en" sz="1067">
                <a:latin typeface="Helvetica Neue Light"/>
                <a:ea typeface="Helvetica Neue Light"/>
                <a:cs typeface="Helvetica Neue Light"/>
                <a:sym typeface="Helvetica Neue Light"/>
              </a:rPr>
              <a:t>Patients: T1DM with no screening done in last year or with moderate to severe symptoms within one year</a:t>
            </a:r>
            <a:endParaRPr sz="1067"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>
              <a:buClr>
                <a:schemeClr val="dk1"/>
              </a:buClr>
              <a:buSzPts val="1100"/>
            </a:pPr>
            <a:r>
              <a:rPr lang="en" sz="1067">
                <a:latin typeface="Helvetica Neue Light"/>
                <a:ea typeface="Helvetica Neue Light"/>
                <a:cs typeface="Helvetica Neue Light"/>
                <a:sym typeface="Helvetica Neue Light"/>
              </a:rPr>
              <a:t>Providers: hope to expand to all T1DM in Adult Endo Clinic</a:t>
            </a:r>
            <a:endParaRPr sz="1067"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>
              <a:buClr>
                <a:schemeClr val="dk1"/>
              </a:buClr>
              <a:buSzPts val="1100"/>
            </a:pPr>
            <a:r>
              <a:rPr lang="en" sz="1067">
                <a:latin typeface="Helvetica Neue Light"/>
                <a:ea typeface="Helvetica Neue Light"/>
                <a:cs typeface="Helvetica Neue Light"/>
                <a:sym typeface="Helvetica Neue Light"/>
              </a:rPr>
              <a:t>Support staff: will hope to include in MA work flow eventually </a:t>
            </a:r>
            <a:endParaRPr sz="1067"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>
              <a:buClr>
                <a:schemeClr val="dk1"/>
              </a:buClr>
              <a:buSzPts val="1100"/>
            </a:pPr>
            <a:r>
              <a:rPr lang="en" sz="1067">
                <a:latin typeface="Helvetica Neue Light"/>
                <a:ea typeface="Helvetica Neue Light"/>
                <a:cs typeface="Helvetica Neue Light"/>
                <a:sym typeface="Helvetica Neue Light"/>
              </a:rPr>
              <a:t>- CDE/APP/RDs can put in referrals and share resources as well</a:t>
            </a:r>
            <a:endParaRPr sz="1067"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r>
              <a:rPr lang="en" sz="1067">
                <a:latin typeface="Helvetica Neue Light"/>
                <a:ea typeface="Helvetica Neue Light"/>
                <a:cs typeface="Helvetica Neue Light"/>
                <a:sym typeface="Helvetica Neue Light"/>
              </a:rPr>
              <a:t>- Cannot get LCSW effort at this time, only SW is in ED and supporting 20+ specialty clinics </a:t>
            </a:r>
            <a:endParaRPr sz="1067"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>
              <a:buClr>
                <a:schemeClr val="dk1"/>
              </a:buClr>
              <a:buSzPts val="1100"/>
            </a:pPr>
            <a:endParaRPr sz="533"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>
              <a:buClr>
                <a:schemeClr val="dk1"/>
              </a:buClr>
              <a:buSzPts val="1100"/>
            </a:pPr>
            <a:r>
              <a:rPr lang="en" sz="1067">
                <a:latin typeface="Helvetica Neue Light"/>
                <a:ea typeface="Helvetica Neue Light"/>
                <a:cs typeface="Helvetica Neue Light"/>
                <a:sym typeface="Helvetica Neue Light"/>
              </a:rPr>
              <a:t>Psychiatry: </a:t>
            </a:r>
            <a:endParaRPr sz="1067"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r>
              <a:rPr lang="en" sz="1067">
                <a:latin typeface="Helvetica Neue Light"/>
                <a:ea typeface="Helvetica Neue Light"/>
                <a:cs typeface="Helvetica Neue Light"/>
                <a:sym typeface="Helvetica Neue Light"/>
              </a:rPr>
              <a:t>- Strict referral policy, backed up for several months, only takes specific insurances identified on intake</a:t>
            </a:r>
            <a:endParaRPr sz="1067"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cxnSp>
        <p:nvCxnSpPr>
          <p:cNvPr id="91" name="Google Shape;91;p13"/>
          <p:cNvCxnSpPr>
            <a:stCxn id="92" idx="1"/>
          </p:cNvCxnSpPr>
          <p:nvPr/>
        </p:nvCxnSpPr>
        <p:spPr>
          <a:xfrm>
            <a:off x="609600" y="3225800"/>
            <a:ext cx="10967200" cy="19200"/>
          </a:xfrm>
          <a:prstGeom prst="straightConnector1">
            <a:avLst/>
          </a:prstGeom>
          <a:noFill/>
          <a:ln w="28575" cap="flat" cmpd="sng">
            <a:solidFill>
              <a:srgbClr val="0563C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3" name="Google Shape;93;p13"/>
          <p:cNvSpPr txBox="1">
            <a:spLocks noGrp="1"/>
          </p:cNvSpPr>
          <p:nvPr>
            <p:ph type="title"/>
          </p:nvPr>
        </p:nvSpPr>
        <p:spPr>
          <a:xfrm>
            <a:off x="153800" y="5"/>
            <a:ext cx="10972800" cy="1143200"/>
          </a:xfrm>
          <a:prstGeom prst="rect">
            <a:avLst/>
          </a:prstGeom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>
              <a:buClr>
                <a:schemeClr val="dk1"/>
              </a:buClr>
              <a:buSzPts val="1100"/>
            </a:pPr>
            <a:r>
              <a:rPr lang="en" sz="3867"/>
              <a:t>Fishbone: Cause and Effect Diagram</a:t>
            </a:r>
            <a:endParaRPr/>
          </a:p>
        </p:txBody>
      </p:sp>
      <p:pic>
        <p:nvPicPr>
          <p:cNvPr id="94" name="Google Shape;9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791667" y="1866367"/>
            <a:ext cx="2539767" cy="2445067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3"/>
          <p:cNvSpPr txBox="1"/>
          <p:nvPr/>
        </p:nvSpPr>
        <p:spPr>
          <a:xfrm>
            <a:off x="8945200" y="2631134"/>
            <a:ext cx="3202000" cy="779903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r>
              <a:rPr lang="en" sz="1067">
                <a:latin typeface="Helvetica Neue Light"/>
                <a:ea typeface="Helvetica Neue Light"/>
                <a:cs typeface="Helvetica Neue Light"/>
                <a:sym typeface="Helvetica Neue Light"/>
              </a:rPr>
              <a:t>T1DM has psychosocial implications and higher prevalence among individuals with T1D. But no routine screening is done for many T1DM patients in Stanford Adult Endo Clinic.</a:t>
            </a:r>
            <a:endParaRPr sz="1067"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96" name="Google Shape;96;p13"/>
          <p:cNvSpPr txBox="1"/>
          <p:nvPr/>
        </p:nvSpPr>
        <p:spPr>
          <a:xfrm>
            <a:off x="153800" y="1612267"/>
            <a:ext cx="4488000" cy="1436749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>
              <a:buClr>
                <a:schemeClr val="dk1"/>
              </a:buClr>
              <a:buSzPts val="1100"/>
            </a:pPr>
            <a:r>
              <a:rPr lang="en" sz="1067" b="1" dirty="0">
                <a:latin typeface="Helvetica Neue"/>
                <a:ea typeface="Helvetica Neue"/>
                <a:cs typeface="Helvetica Neue"/>
                <a:sym typeface="Helvetica Neue"/>
              </a:rPr>
              <a:t>Policies &amp; Procedures</a:t>
            </a:r>
            <a:endParaRPr sz="1067" b="1" dirty="0">
              <a:latin typeface="Helvetica Neue"/>
              <a:ea typeface="Helvetica Neue"/>
              <a:cs typeface="Helvetica Neue"/>
              <a:sym typeface="Helvetica Neue"/>
            </a:endParaRPr>
          </a:p>
          <a:p>
            <a:pPr>
              <a:buClr>
                <a:schemeClr val="dk1"/>
              </a:buClr>
              <a:buSzPts val="1100"/>
            </a:pPr>
            <a:r>
              <a:rPr lang="en" sz="1067" dirty="0">
                <a:latin typeface="Helvetica Neue Light"/>
                <a:ea typeface="Helvetica Neue Light"/>
                <a:cs typeface="Helvetica Neue Light"/>
                <a:sym typeface="Helvetica Neue Light"/>
              </a:rPr>
              <a:t>- Management indicated that depression and anxiety screening may fall under primary care (no official policy)</a:t>
            </a:r>
            <a:endParaRPr sz="1067" dirty="0"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>
              <a:buClr>
                <a:schemeClr val="dk1"/>
              </a:buClr>
              <a:buSzPts val="1100"/>
            </a:pPr>
            <a:r>
              <a:rPr lang="en" sz="1067" dirty="0">
                <a:latin typeface="Helvetica Neue Light"/>
                <a:ea typeface="Helvetica Neue Light"/>
                <a:cs typeface="Helvetica Neue Light"/>
                <a:sym typeface="Helvetica Neue Light"/>
              </a:rPr>
              <a:t>- No procedure for mental health screening in Adult Endo clinic</a:t>
            </a:r>
            <a:endParaRPr sz="1067" dirty="0"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>
              <a:buClr>
                <a:schemeClr val="dk1"/>
              </a:buClr>
              <a:buSzPts val="1100"/>
            </a:pPr>
            <a:r>
              <a:rPr lang="en" sz="1067" dirty="0">
                <a:latin typeface="Helvetica Neue Light"/>
                <a:ea typeface="Helvetica Neue Light"/>
                <a:cs typeface="Helvetica Neue Light"/>
                <a:sym typeface="Helvetica Neue Light"/>
              </a:rPr>
              <a:t>- No procedure for diabetes care team for routine mental health screening </a:t>
            </a:r>
            <a:endParaRPr sz="1067" dirty="0"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r>
              <a:rPr lang="en" sz="1067" dirty="0">
                <a:latin typeface="Helvetica Neue Light"/>
                <a:ea typeface="Helvetica Neue Light"/>
                <a:cs typeface="Helvetica Neue Light"/>
                <a:sym typeface="Helvetica Neue Light"/>
              </a:rPr>
              <a:t>- No procedure for depression and anxiety follow-up care in Endo. Clinic, including resources and appropriate wording for suicidal ideation</a:t>
            </a:r>
            <a:endParaRPr sz="1067" dirty="0"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97" name="Google Shape;97;p13"/>
          <p:cNvSpPr txBox="1"/>
          <p:nvPr/>
        </p:nvSpPr>
        <p:spPr>
          <a:xfrm>
            <a:off x="4752833" y="935530"/>
            <a:ext cx="6728000" cy="1436749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r>
              <a:rPr lang="en" sz="1067" b="1">
                <a:latin typeface="Helvetica Neue"/>
                <a:ea typeface="Helvetica Neue"/>
                <a:cs typeface="Helvetica Neue"/>
                <a:sym typeface="Helvetica Neue"/>
              </a:rPr>
              <a:t>Product/Materials</a:t>
            </a:r>
            <a:r>
              <a:rPr lang="en" sz="1067">
                <a:latin typeface="Helvetica Neue Light"/>
                <a:ea typeface="Helvetica Neue Light"/>
                <a:cs typeface="Helvetica Neue Light"/>
                <a:sym typeface="Helvetica Neue Light"/>
              </a:rPr>
              <a:t> – EPIC, PHQ-2 to 8, GAD-7, DDS-2</a:t>
            </a:r>
            <a:endParaRPr sz="1067"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r>
              <a:rPr lang="en" sz="1067">
                <a:latin typeface="Helvetica Neue Light"/>
                <a:ea typeface="Helvetica Neue Light"/>
                <a:cs typeface="Helvetica Neue Light"/>
                <a:sym typeface="Helvetica Neue Light"/>
              </a:rPr>
              <a:t>- EPIC includes capabilities to assign patients questionnaires on specific dates with scheduled visits</a:t>
            </a:r>
            <a:endParaRPr sz="1067"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r>
              <a:rPr lang="en" sz="1067">
                <a:latin typeface="Helvetica Neue Light"/>
                <a:ea typeface="Helvetica Neue Light"/>
                <a:cs typeface="Helvetica Neue Light"/>
                <a:sym typeface="Helvetica Neue Light"/>
              </a:rPr>
              <a:t>- (PHQ-8): a multipurpose instrument for screening, diagnosing, monitoring, and measuring the severity of depression (#9 screens for the presence and duration of suicide ideation)</a:t>
            </a:r>
            <a:endParaRPr sz="1067"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r>
              <a:rPr lang="en" sz="1067">
                <a:latin typeface="Helvetica Neue Light"/>
                <a:ea typeface="Helvetica Neue Light"/>
                <a:cs typeface="Helvetica Neue Light"/>
                <a:sym typeface="Helvetica Neue Light"/>
              </a:rPr>
              <a:t>- (GAD-7): seven-item, self-report anxiety questionnaire designed to assess the patient’s health status during the previous 2 weeks</a:t>
            </a:r>
            <a:endParaRPr sz="1067"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r>
              <a:rPr lang="en" sz="1067">
                <a:latin typeface="Helvetica Neue Light"/>
                <a:ea typeface="Helvetica Neue Light"/>
                <a:cs typeface="Helvetica Neue Light"/>
                <a:sym typeface="Helvetica Neue Light"/>
              </a:rPr>
              <a:t>- (DDS-2): The T1-DDS is a self-report survey that has 28 items. The T1-DDS is in English and in Spanish. The scale asks you to rate each of the 28 items from 1 to 6, from “not a problem” to “a very serious problem.”</a:t>
            </a:r>
            <a:endParaRPr sz="1067"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98" name="Google Shape;98;p13"/>
          <p:cNvSpPr txBox="1"/>
          <p:nvPr/>
        </p:nvSpPr>
        <p:spPr>
          <a:xfrm>
            <a:off x="153800" y="3672100"/>
            <a:ext cx="1887600" cy="1436749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>
              <a:buClr>
                <a:schemeClr val="dk1"/>
              </a:buClr>
              <a:buSzPts val="1100"/>
            </a:pPr>
            <a:r>
              <a:rPr lang="en" sz="1067" b="1">
                <a:latin typeface="Helvetica Neue"/>
                <a:ea typeface="Helvetica Neue"/>
                <a:cs typeface="Helvetica Neue"/>
                <a:sym typeface="Helvetica Neue"/>
              </a:rPr>
              <a:t>Place</a:t>
            </a:r>
            <a:endParaRPr sz="1067" b="1">
              <a:latin typeface="Helvetica Neue"/>
              <a:ea typeface="Helvetica Neue"/>
              <a:cs typeface="Helvetica Neue"/>
              <a:sym typeface="Helvetica Neue"/>
            </a:endParaRPr>
          </a:p>
          <a:p>
            <a:pPr>
              <a:buClr>
                <a:schemeClr val="dk1"/>
              </a:buClr>
              <a:buSzPts val="1100"/>
            </a:pPr>
            <a:r>
              <a:rPr lang="en" sz="1067">
                <a:latin typeface="Helvetica Neue Light"/>
                <a:ea typeface="Helvetica Neue Light"/>
                <a:cs typeface="Helvetica Neue Light"/>
                <a:sym typeface="Helvetica Neue Light"/>
              </a:rPr>
              <a:t>- My Health Messages are the only places for patient communication </a:t>
            </a:r>
            <a:endParaRPr sz="1067"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r>
              <a:rPr lang="en" sz="1067">
                <a:latin typeface="Helvetica Neue Light"/>
                <a:ea typeface="Helvetica Neue Light"/>
                <a:cs typeface="Helvetica Neue Light"/>
                <a:sym typeface="Helvetica Neue Light"/>
              </a:rPr>
              <a:t>- Team communication will be conducted via email, staff messages, and clinic specific blue sticky note </a:t>
            </a:r>
            <a:endParaRPr sz="1733"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99" name="Google Shape;99;p13"/>
          <p:cNvSpPr txBox="1"/>
          <p:nvPr/>
        </p:nvSpPr>
        <p:spPr>
          <a:xfrm>
            <a:off x="2402535" y="3735867"/>
            <a:ext cx="1850000" cy="2257808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>
              <a:buClr>
                <a:schemeClr val="dk1"/>
              </a:buClr>
              <a:buSzPts val="1100"/>
            </a:pPr>
            <a:r>
              <a:rPr lang="en" sz="1067" b="1">
                <a:latin typeface="Helvetica Neue"/>
                <a:ea typeface="Helvetica Neue"/>
                <a:cs typeface="Helvetica Neue"/>
                <a:sym typeface="Helvetica Neue"/>
              </a:rPr>
              <a:t>Process</a:t>
            </a:r>
            <a:endParaRPr sz="1067" b="1">
              <a:latin typeface="Helvetica Neue"/>
              <a:ea typeface="Helvetica Neue"/>
              <a:cs typeface="Helvetica Neue"/>
              <a:sym typeface="Helvetica Neue"/>
            </a:endParaRPr>
          </a:p>
          <a:p>
            <a:pPr>
              <a:buClr>
                <a:schemeClr val="dk1"/>
              </a:buClr>
              <a:buSzPts val="1100"/>
            </a:pPr>
            <a:r>
              <a:rPr lang="en" sz="1067">
                <a:latin typeface="Helvetica Neue Light"/>
                <a:ea typeface="Helvetica Neue Light"/>
                <a:cs typeface="Helvetica Neue Light"/>
                <a:sym typeface="Helvetica Neue Light"/>
              </a:rPr>
              <a:t>- QI Coordinator reviews the schedule bi-weekly, Friday AM and Wednesday PM for T1DM patients on medical provider’s Schedule </a:t>
            </a:r>
            <a:endParaRPr sz="1067"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r>
              <a:rPr lang="en" sz="1067">
                <a:latin typeface="Helvetica Neue Light"/>
                <a:ea typeface="Helvetica Neue Light"/>
                <a:cs typeface="Helvetica Neue Light"/>
                <a:sym typeface="Helvetica Neue Light"/>
              </a:rPr>
              <a:t>- For patients who have not had the screening done in the last year, QI coordinator assigns PHQ-2 to 8, DDS-2, and GAD7 Questionnaires</a:t>
            </a:r>
            <a:endParaRPr sz="1067"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cxnSp>
        <p:nvCxnSpPr>
          <p:cNvPr id="100" name="Google Shape;100;p13"/>
          <p:cNvCxnSpPr/>
          <p:nvPr/>
        </p:nvCxnSpPr>
        <p:spPr>
          <a:xfrm>
            <a:off x="8193233" y="3215767"/>
            <a:ext cx="201200" cy="614800"/>
          </a:xfrm>
          <a:prstGeom prst="straightConnector1">
            <a:avLst/>
          </a:prstGeom>
          <a:noFill/>
          <a:ln w="9525" cap="flat" cmpd="sng">
            <a:solidFill>
              <a:srgbClr val="0563C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1" name="Google Shape;101;p13"/>
          <p:cNvCxnSpPr>
            <a:endCxn id="99" idx="0"/>
          </p:cNvCxnSpPr>
          <p:nvPr/>
        </p:nvCxnSpPr>
        <p:spPr>
          <a:xfrm flipH="1">
            <a:off x="3327535" y="3215867"/>
            <a:ext cx="880800" cy="520000"/>
          </a:xfrm>
          <a:prstGeom prst="straightConnector1">
            <a:avLst/>
          </a:prstGeom>
          <a:noFill/>
          <a:ln w="9525" cap="flat" cmpd="sng">
            <a:solidFill>
              <a:srgbClr val="0563C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2" name="Google Shape;102;p13"/>
          <p:cNvCxnSpPr>
            <a:endCxn id="96" idx="2"/>
          </p:cNvCxnSpPr>
          <p:nvPr/>
        </p:nvCxnSpPr>
        <p:spPr>
          <a:xfrm flipH="1" flipV="1">
            <a:off x="2397800" y="3049016"/>
            <a:ext cx="559200" cy="188451"/>
          </a:xfrm>
          <a:prstGeom prst="straightConnector1">
            <a:avLst/>
          </a:prstGeom>
          <a:noFill/>
          <a:ln w="9525" cap="flat" cmpd="sng">
            <a:solidFill>
              <a:srgbClr val="0563C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3" name="Google Shape;103;p13"/>
          <p:cNvCxnSpPr>
            <a:endCxn id="98" idx="0"/>
          </p:cNvCxnSpPr>
          <p:nvPr/>
        </p:nvCxnSpPr>
        <p:spPr>
          <a:xfrm flipH="1">
            <a:off x="1097600" y="3243700"/>
            <a:ext cx="622000" cy="428400"/>
          </a:xfrm>
          <a:prstGeom prst="straightConnector1">
            <a:avLst/>
          </a:prstGeom>
          <a:noFill/>
          <a:ln w="9525" cap="flat" cmpd="sng">
            <a:solidFill>
              <a:srgbClr val="0563C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4" name="Google Shape;104;p13"/>
          <p:cNvCxnSpPr/>
          <p:nvPr/>
        </p:nvCxnSpPr>
        <p:spPr>
          <a:xfrm rot="10800000">
            <a:off x="7647867" y="2390967"/>
            <a:ext cx="377600" cy="838800"/>
          </a:xfrm>
          <a:prstGeom prst="straightConnector1">
            <a:avLst/>
          </a:prstGeom>
          <a:noFill/>
          <a:ln w="9525" cap="flat" cmpd="sng">
            <a:solidFill>
              <a:srgbClr val="0563C1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166129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4"/>
          <p:cNvSpPr txBox="1">
            <a:spLocks noGrp="1"/>
          </p:cNvSpPr>
          <p:nvPr>
            <p:ph type="title"/>
          </p:nvPr>
        </p:nvSpPr>
        <p:spPr>
          <a:xfrm>
            <a:off x="609600" y="275167"/>
            <a:ext cx="10972800" cy="1143200"/>
          </a:xfrm>
          <a:prstGeom prst="rect">
            <a:avLst/>
          </a:prstGeom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r>
              <a:rPr lang="en"/>
              <a:t>Change Idea: Proposed Workflow</a:t>
            </a:r>
            <a:endParaRPr/>
          </a:p>
        </p:txBody>
      </p:sp>
      <p:grpSp>
        <p:nvGrpSpPr>
          <p:cNvPr id="110" name="Google Shape;110;p14"/>
          <p:cNvGrpSpPr/>
          <p:nvPr/>
        </p:nvGrpSpPr>
        <p:grpSpPr>
          <a:xfrm>
            <a:off x="473699" y="1283003"/>
            <a:ext cx="1123992" cy="656422"/>
            <a:chOff x="412300" y="1997474"/>
            <a:chExt cx="920400" cy="492316"/>
          </a:xfrm>
        </p:grpSpPr>
        <p:cxnSp>
          <p:nvCxnSpPr>
            <p:cNvPr id="111" name="Google Shape;111;p14"/>
            <p:cNvCxnSpPr/>
            <p:nvPr/>
          </p:nvCxnSpPr>
          <p:spPr>
            <a:xfrm>
              <a:off x="497950" y="2251925"/>
              <a:ext cx="749100" cy="0"/>
            </a:xfrm>
            <a:prstGeom prst="straightConnector1">
              <a:avLst/>
            </a:prstGeom>
            <a:noFill/>
            <a:ln w="19050" cap="flat" cmpd="sng">
              <a:solidFill>
                <a:srgbClr val="0563C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12" name="Google Shape;112;p14"/>
            <p:cNvSpPr txBox="1"/>
            <p:nvPr/>
          </p:nvSpPr>
          <p:spPr>
            <a:xfrm>
              <a:off x="412300" y="1997474"/>
              <a:ext cx="920400" cy="4923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spAutoFit/>
            </a:bodyPr>
            <a:lstStyle/>
            <a:p>
              <a:r>
                <a:rPr lang="en" sz="1333">
                  <a:latin typeface="Calibri"/>
                  <a:ea typeface="Calibri"/>
                  <a:cs typeface="Calibri"/>
                  <a:sym typeface="Calibri"/>
                </a:rPr>
                <a:t>1 week </a:t>
              </a:r>
              <a:endParaRPr sz="1333">
                <a:latin typeface="Calibri"/>
                <a:ea typeface="Calibri"/>
                <a:cs typeface="Calibri"/>
                <a:sym typeface="Calibri"/>
              </a:endParaRPr>
            </a:p>
            <a:p>
              <a:r>
                <a:rPr lang="en" sz="1333">
                  <a:latin typeface="Calibri"/>
                  <a:ea typeface="Calibri"/>
                  <a:cs typeface="Calibri"/>
                  <a:sym typeface="Calibri"/>
                </a:rPr>
                <a:t>prior to visit</a:t>
              </a:r>
              <a:endParaRPr sz="1333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3" name="Google Shape;113;p14"/>
          <p:cNvGrpSpPr/>
          <p:nvPr/>
        </p:nvGrpSpPr>
        <p:grpSpPr>
          <a:xfrm>
            <a:off x="3517652" y="1168757"/>
            <a:ext cx="1765200" cy="656422"/>
            <a:chOff x="4120425" y="3204390"/>
            <a:chExt cx="1323900" cy="492316"/>
          </a:xfrm>
        </p:grpSpPr>
        <p:cxnSp>
          <p:nvCxnSpPr>
            <p:cNvPr id="114" name="Google Shape;114;p14"/>
            <p:cNvCxnSpPr/>
            <p:nvPr/>
          </p:nvCxnSpPr>
          <p:spPr>
            <a:xfrm>
              <a:off x="4235775" y="3629675"/>
              <a:ext cx="944400" cy="2100"/>
            </a:xfrm>
            <a:prstGeom prst="straightConnector1">
              <a:avLst/>
            </a:prstGeom>
            <a:noFill/>
            <a:ln w="19050" cap="flat" cmpd="sng">
              <a:solidFill>
                <a:srgbClr val="0563C1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115" name="Google Shape;115;p14"/>
            <p:cNvSpPr txBox="1"/>
            <p:nvPr/>
          </p:nvSpPr>
          <p:spPr>
            <a:xfrm>
              <a:off x="4120425" y="3204390"/>
              <a:ext cx="1323900" cy="4923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spAutoFit/>
            </a:bodyPr>
            <a:lstStyle/>
            <a:p>
              <a:r>
                <a:rPr lang="en" sz="1333">
                  <a:latin typeface="Calibri"/>
                  <a:ea typeface="Calibri"/>
                  <a:cs typeface="Calibri"/>
                  <a:sym typeface="Calibri"/>
                </a:rPr>
                <a:t>Re-check 2-3 days</a:t>
              </a:r>
              <a:endParaRPr sz="1333">
                <a:latin typeface="Calibri"/>
                <a:ea typeface="Calibri"/>
                <a:cs typeface="Calibri"/>
                <a:sym typeface="Calibri"/>
              </a:endParaRPr>
            </a:p>
            <a:p>
              <a:r>
                <a:rPr lang="en" sz="1333">
                  <a:latin typeface="Calibri"/>
                  <a:ea typeface="Calibri"/>
                  <a:cs typeface="Calibri"/>
                  <a:sym typeface="Calibri"/>
                </a:rPr>
                <a:t>before visit</a:t>
              </a:r>
              <a:endParaRPr sz="1333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6" name="Google Shape;116;p14"/>
          <p:cNvSpPr/>
          <p:nvPr/>
        </p:nvSpPr>
        <p:spPr>
          <a:xfrm>
            <a:off x="1599252" y="1271367"/>
            <a:ext cx="1918400" cy="656800"/>
          </a:xfrm>
          <a:prstGeom prst="roundRect">
            <a:avLst>
              <a:gd name="adj" fmla="val 16667"/>
            </a:avLst>
          </a:prstGeom>
          <a:solidFill>
            <a:srgbClr val="CFE2F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lnSpc>
                <a:spcPct val="115000"/>
              </a:lnSpc>
              <a:buClr>
                <a:schemeClr val="dk1"/>
              </a:buClr>
              <a:buSzPts val="1100"/>
            </a:pPr>
            <a:r>
              <a:rPr lang="en" sz="1333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QI Coordinator Assigns Surveys</a:t>
            </a:r>
            <a:r>
              <a:rPr lang="en" sz="1333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endParaRPr sz="13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lnSpc>
                <a:spcPct val="115000"/>
              </a:lnSpc>
              <a:buClr>
                <a:schemeClr val="dk1"/>
              </a:buClr>
              <a:buSzPts val="1100"/>
            </a:pPr>
            <a:r>
              <a:rPr lang="en" sz="1333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PHQ-2 to 8 and GAD-7</a:t>
            </a:r>
            <a:endParaRPr sz="2533"/>
          </a:p>
        </p:txBody>
      </p:sp>
      <p:sp>
        <p:nvSpPr>
          <p:cNvPr id="117" name="Google Shape;117;p14"/>
          <p:cNvSpPr/>
          <p:nvPr/>
        </p:nvSpPr>
        <p:spPr>
          <a:xfrm>
            <a:off x="4979352" y="1401800"/>
            <a:ext cx="1309600" cy="4192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chemeClr val="dk1"/>
              </a:buClr>
              <a:buSzPts val="1100"/>
            </a:pPr>
            <a:r>
              <a:rPr lang="en" sz="1333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Did patient fill out surveys?</a:t>
            </a:r>
            <a:endParaRPr sz="1333" b="1"/>
          </a:p>
        </p:txBody>
      </p:sp>
      <p:grpSp>
        <p:nvGrpSpPr>
          <p:cNvPr id="118" name="Google Shape;118;p14"/>
          <p:cNvGrpSpPr/>
          <p:nvPr/>
        </p:nvGrpSpPr>
        <p:grpSpPr>
          <a:xfrm>
            <a:off x="6393320" y="1373977"/>
            <a:ext cx="642800" cy="451302"/>
            <a:chOff x="858701" y="3276080"/>
            <a:chExt cx="482100" cy="338476"/>
          </a:xfrm>
        </p:grpSpPr>
        <p:cxnSp>
          <p:nvCxnSpPr>
            <p:cNvPr id="119" name="Google Shape;119;p14"/>
            <p:cNvCxnSpPr/>
            <p:nvPr/>
          </p:nvCxnSpPr>
          <p:spPr>
            <a:xfrm>
              <a:off x="858708" y="3543125"/>
              <a:ext cx="452400" cy="0"/>
            </a:xfrm>
            <a:prstGeom prst="straightConnector1">
              <a:avLst/>
            </a:prstGeom>
            <a:noFill/>
            <a:ln w="19050" cap="flat" cmpd="sng">
              <a:solidFill>
                <a:srgbClr val="0563C1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120" name="Google Shape;120;p14"/>
            <p:cNvSpPr txBox="1"/>
            <p:nvPr/>
          </p:nvSpPr>
          <p:spPr>
            <a:xfrm>
              <a:off x="858701" y="3276080"/>
              <a:ext cx="482100" cy="3384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spAutoFit/>
            </a:bodyPr>
            <a:lstStyle/>
            <a:p>
              <a:r>
                <a:rPr lang="en" sz="1333">
                  <a:latin typeface="Calibri"/>
                  <a:ea typeface="Calibri"/>
                  <a:cs typeface="Calibri"/>
                  <a:sym typeface="Calibri"/>
                </a:rPr>
                <a:t>NO</a:t>
              </a:r>
              <a:endParaRPr sz="1333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1" name="Google Shape;121;p14"/>
          <p:cNvSpPr/>
          <p:nvPr/>
        </p:nvSpPr>
        <p:spPr>
          <a:xfrm>
            <a:off x="7036119" y="1195611"/>
            <a:ext cx="1837600" cy="9620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>
              <a:buClr>
                <a:schemeClr val="dk1"/>
              </a:buClr>
              <a:buSzPts val="1100"/>
            </a:pPr>
            <a:r>
              <a:rPr lang="en" sz="1333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Send reminder message and re-assign surveys. Re-check for completion 1-2 days prior to visit.</a:t>
            </a:r>
            <a:endParaRPr sz="1333"/>
          </a:p>
        </p:txBody>
      </p:sp>
      <p:grpSp>
        <p:nvGrpSpPr>
          <p:cNvPr id="122" name="Google Shape;122;p14"/>
          <p:cNvGrpSpPr/>
          <p:nvPr/>
        </p:nvGrpSpPr>
        <p:grpSpPr>
          <a:xfrm>
            <a:off x="8971217" y="1066166"/>
            <a:ext cx="1600000" cy="861542"/>
            <a:chOff x="770149" y="3284225"/>
            <a:chExt cx="1200000" cy="646157"/>
          </a:xfrm>
        </p:grpSpPr>
        <p:cxnSp>
          <p:nvCxnSpPr>
            <p:cNvPr id="123" name="Google Shape;123;p14"/>
            <p:cNvCxnSpPr/>
            <p:nvPr/>
          </p:nvCxnSpPr>
          <p:spPr>
            <a:xfrm>
              <a:off x="858708" y="3861025"/>
              <a:ext cx="1021800" cy="0"/>
            </a:xfrm>
            <a:prstGeom prst="straightConnector1">
              <a:avLst/>
            </a:prstGeom>
            <a:noFill/>
            <a:ln w="19050" cap="flat" cmpd="sng">
              <a:solidFill>
                <a:srgbClr val="0563C1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124" name="Google Shape;124;p14"/>
            <p:cNvSpPr txBox="1"/>
            <p:nvPr/>
          </p:nvSpPr>
          <p:spPr>
            <a:xfrm>
              <a:off x="770149" y="3284225"/>
              <a:ext cx="1200000" cy="64615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spAutoFit/>
            </a:bodyPr>
            <a:lstStyle/>
            <a:p>
              <a:r>
                <a:rPr lang="en" sz="1333">
                  <a:latin typeface="Calibri"/>
                  <a:ea typeface="Calibri"/>
                  <a:cs typeface="Calibri"/>
                  <a:sym typeface="Calibri"/>
                </a:rPr>
                <a:t>If surveys are still incomplete at the time of the visit</a:t>
              </a:r>
              <a:endParaRPr sz="1333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5" name="Google Shape;125;p14"/>
          <p:cNvSpPr/>
          <p:nvPr/>
        </p:nvSpPr>
        <p:spPr>
          <a:xfrm>
            <a:off x="10495552" y="1016411"/>
            <a:ext cx="1369200" cy="13204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r>
              <a:rPr lang="en" sz="1333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Re-assign for next scheduled visit and make note on blue sticky/ follow-up appt. note</a:t>
            </a:r>
            <a:endParaRPr sz="13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26" name="Google Shape;126;p14"/>
          <p:cNvGrpSpPr/>
          <p:nvPr/>
        </p:nvGrpSpPr>
        <p:grpSpPr>
          <a:xfrm>
            <a:off x="5312753" y="1827339"/>
            <a:ext cx="642800" cy="900799"/>
            <a:chOff x="858701" y="2998930"/>
            <a:chExt cx="482100" cy="675599"/>
          </a:xfrm>
        </p:grpSpPr>
        <p:cxnSp>
          <p:nvCxnSpPr>
            <p:cNvPr id="127" name="Google Shape;127;p14"/>
            <p:cNvCxnSpPr/>
            <p:nvPr/>
          </p:nvCxnSpPr>
          <p:spPr>
            <a:xfrm flipH="1">
              <a:off x="1039583" y="3257829"/>
              <a:ext cx="6600" cy="416700"/>
            </a:xfrm>
            <a:prstGeom prst="straightConnector1">
              <a:avLst/>
            </a:prstGeom>
            <a:noFill/>
            <a:ln w="19050" cap="flat" cmpd="sng">
              <a:solidFill>
                <a:srgbClr val="0563C1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128" name="Google Shape;128;p14"/>
            <p:cNvSpPr txBox="1"/>
            <p:nvPr/>
          </p:nvSpPr>
          <p:spPr>
            <a:xfrm>
              <a:off x="858701" y="2998930"/>
              <a:ext cx="482100" cy="3384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spAutoFit/>
            </a:bodyPr>
            <a:lstStyle/>
            <a:p>
              <a:r>
                <a:rPr lang="en" sz="1333">
                  <a:latin typeface="Calibri"/>
                  <a:ea typeface="Calibri"/>
                  <a:cs typeface="Calibri"/>
                  <a:sym typeface="Calibri"/>
                </a:rPr>
                <a:t>YES</a:t>
              </a:r>
              <a:endParaRPr sz="1333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9" name="Google Shape;129;p14"/>
          <p:cNvSpPr/>
          <p:nvPr/>
        </p:nvSpPr>
        <p:spPr>
          <a:xfrm>
            <a:off x="3517667" y="2444667"/>
            <a:ext cx="1202400" cy="794000"/>
          </a:xfrm>
          <a:prstGeom prst="roundRect">
            <a:avLst>
              <a:gd name="adj" fmla="val 16667"/>
            </a:avLst>
          </a:prstGeom>
          <a:solidFill>
            <a:srgbClr val="B6D7A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r>
              <a:rPr lang="en" sz="1333" b="1">
                <a:latin typeface="Calibri"/>
                <a:ea typeface="Calibri"/>
                <a:cs typeface="Calibri"/>
                <a:sym typeface="Calibri"/>
              </a:rPr>
              <a:t>PHQ 2-8 &lt; 10</a:t>
            </a:r>
            <a:endParaRPr sz="1333" b="1">
              <a:latin typeface="Calibri"/>
              <a:ea typeface="Calibri"/>
              <a:cs typeface="Calibri"/>
              <a:sym typeface="Calibri"/>
            </a:endParaRPr>
          </a:p>
          <a:p>
            <a:r>
              <a:rPr lang="en" sz="1333">
                <a:latin typeface="Calibri"/>
                <a:ea typeface="Calibri"/>
                <a:cs typeface="Calibri"/>
                <a:sym typeface="Calibri"/>
              </a:rPr>
              <a:t>AND</a:t>
            </a:r>
            <a:endParaRPr sz="1333">
              <a:latin typeface="Calibri"/>
              <a:ea typeface="Calibri"/>
              <a:cs typeface="Calibri"/>
              <a:sym typeface="Calibri"/>
            </a:endParaRPr>
          </a:p>
          <a:p>
            <a:r>
              <a:rPr lang="en" sz="1333" b="1">
                <a:latin typeface="Calibri"/>
                <a:ea typeface="Calibri"/>
                <a:cs typeface="Calibri"/>
                <a:sym typeface="Calibri"/>
              </a:rPr>
              <a:t>GAD-7 &lt;10</a:t>
            </a:r>
            <a:endParaRPr sz="800"/>
          </a:p>
        </p:txBody>
      </p:sp>
      <p:cxnSp>
        <p:nvCxnSpPr>
          <p:cNvPr id="130" name="Google Shape;130;p14"/>
          <p:cNvCxnSpPr/>
          <p:nvPr/>
        </p:nvCxnSpPr>
        <p:spPr>
          <a:xfrm flipH="1">
            <a:off x="4774229" y="2146737"/>
            <a:ext cx="590800" cy="341200"/>
          </a:xfrm>
          <a:prstGeom prst="straightConnector1">
            <a:avLst/>
          </a:prstGeom>
          <a:noFill/>
          <a:ln w="19050" cap="flat" cmpd="sng">
            <a:solidFill>
              <a:srgbClr val="0563C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31" name="Google Shape;131;p14"/>
          <p:cNvSpPr/>
          <p:nvPr/>
        </p:nvSpPr>
        <p:spPr>
          <a:xfrm>
            <a:off x="1688400" y="3599600"/>
            <a:ext cx="1124000" cy="739600"/>
          </a:xfrm>
          <a:prstGeom prst="roundRect">
            <a:avLst>
              <a:gd name="adj" fmla="val 16667"/>
            </a:avLst>
          </a:prstGeom>
          <a:solidFill>
            <a:srgbClr val="D9EAD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r>
              <a:rPr lang="en" sz="1333">
                <a:latin typeface="Calibri"/>
                <a:ea typeface="Calibri"/>
                <a:cs typeface="Calibri"/>
                <a:sym typeface="Calibri"/>
              </a:rPr>
              <a:t>Smartphrase acknowledging completion</a:t>
            </a:r>
            <a:endParaRPr sz="1333"/>
          </a:p>
        </p:txBody>
      </p:sp>
      <p:cxnSp>
        <p:nvCxnSpPr>
          <p:cNvPr id="132" name="Google Shape;132;p14"/>
          <p:cNvCxnSpPr/>
          <p:nvPr/>
        </p:nvCxnSpPr>
        <p:spPr>
          <a:xfrm flipH="1">
            <a:off x="2926863" y="3258404"/>
            <a:ext cx="590800" cy="341200"/>
          </a:xfrm>
          <a:prstGeom prst="straightConnector1">
            <a:avLst/>
          </a:prstGeom>
          <a:noFill/>
          <a:ln w="19050" cap="flat" cmpd="sng">
            <a:solidFill>
              <a:srgbClr val="0563C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33" name="Google Shape;133;p14"/>
          <p:cNvSpPr/>
          <p:nvPr/>
        </p:nvSpPr>
        <p:spPr>
          <a:xfrm>
            <a:off x="4979367" y="2809100"/>
            <a:ext cx="1202400" cy="794000"/>
          </a:xfrm>
          <a:prstGeom prst="roundRect">
            <a:avLst>
              <a:gd name="adj" fmla="val 16667"/>
            </a:avLst>
          </a:prstGeom>
          <a:solidFill>
            <a:srgbClr val="FFD96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>
              <a:buClr>
                <a:schemeClr val="dk1"/>
              </a:buClr>
              <a:buSzPts val="1100"/>
            </a:pPr>
            <a:r>
              <a:rPr lang="en" sz="1333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PHQ 2-8 ≥ 10</a:t>
            </a:r>
            <a:endParaRPr sz="1333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buClr>
                <a:schemeClr val="dk1"/>
              </a:buClr>
              <a:buSzPts val="1100"/>
            </a:pPr>
            <a:r>
              <a:rPr lang="en" sz="1333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AND/OR</a:t>
            </a:r>
            <a:endParaRPr sz="13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buClr>
                <a:schemeClr val="dk1"/>
              </a:buClr>
              <a:buSzPts val="1100"/>
            </a:pPr>
            <a:r>
              <a:rPr lang="en" sz="1333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GAD-7 ≥ 10</a:t>
            </a:r>
            <a:endParaRPr sz="1333"/>
          </a:p>
        </p:txBody>
      </p:sp>
      <p:sp>
        <p:nvSpPr>
          <p:cNvPr id="134" name="Google Shape;134;p14"/>
          <p:cNvSpPr/>
          <p:nvPr/>
        </p:nvSpPr>
        <p:spPr>
          <a:xfrm>
            <a:off x="4455367" y="4339200"/>
            <a:ext cx="2489600" cy="1403200"/>
          </a:xfrm>
          <a:prstGeom prst="roundRect">
            <a:avLst>
              <a:gd name="adj" fmla="val 16667"/>
            </a:avLst>
          </a:prstGeom>
          <a:solidFill>
            <a:srgbClr val="FFE59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>
              <a:buClr>
                <a:schemeClr val="dk1"/>
              </a:buClr>
              <a:buSzPts val="1100"/>
            </a:pPr>
            <a:r>
              <a:rPr lang="en" sz="1333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 Just one elevated → offer MGV</a:t>
            </a:r>
            <a:endParaRPr sz="1333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buClr>
                <a:schemeClr val="dk1"/>
              </a:buClr>
              <a:buSzPts val="1100"/>
            </a:pPr>
            <a:r>
              <a:rPr lang="en" sz="1333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2. Both elevated → add other options and psychiatry info</a:t>
            </a:r>
            <a:endParaRPr sz="1333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buClr>
                <a:schemeClr val="dk1"/>
              </a:buClr>
              <a:buSzPts val="1100"/>
            </a:pPr>
            <a:r>
              <a:rPr lang="en" sz="1333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3. Also offer direct referral for one-time evaluation/visit with DM psychologist.</a:t>
            </a:r>
            <a:endParaRPr sz="1333" dirty="0"/>
          </a:p>
        </p:txBody>
      </p:sp>
      <p:cxnSp>
        <p:nvCxnSpPr>
          <p:cNvPr id="135" name="Google Shape;135;p14"/>
          <p:cNvCxnSpPr/>
          <p:nvPr/>
        </p:nvCxnSpPr>
        <p:spPr>
          <a:xfrm flipH="1">
            <a:off x="5576163" y="3693353"/>
            <a:ext cx="8800" cy="555600"/>
          </a:xfrm>
          <a:prstGeom prst="straightConnector1">
            <a:avLst/>
          </a:prstGeom>
          <a:noFill/>
          <a:ln w="19050" cap="flat" cmpd="sng">
            <a:solidFill>
              <a:srgbClr val="0563C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36" name="Google Shape;136;p14"/>
          <p:cNvSpPr/>
          <p:nvPr/>
        </p:nvSpPr>
        <p:spPr>
          <a:xfrm>
            <a:off x="6548267" y="2444667"/>
            <a:ext cx="1048800" cy="794000"/>
          </a:xfrm>
          <a:prstGeom prst="roundRect">
            <a:avLst>
              <a:gd name="adj" fmla="val 16667"/>
            </a:avLst>
          </a:prstGeom>
          <a:solidFill>
            <a:srgbClr val="E0666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>
              <a:buClr>
                <a:schemeClr val="dk1"/>
              </a:buClr>
              <a:buSzPts val="1100"/>
            </a:pPr>
            <a:r>
              <a:rPr lang="en" sz="1333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PHQ 2-8 ≥ 15</a:t>
            </a:r>
            <a:endParaRPr sz="1333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buClr>
                <a:schemeClr val="dk1"/>
              </a:buClr>
              <a:buSzPts val="1100"/>
            </a:pPr>
            <a:r>
              <a:rPr lang="en" sz="1333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AND</a:t>
            </a:r>
            <a:endParaRPr sz="13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buClr>
                <a:schemeClr val="dk1"/>
              </a:buClr>
              <a:buSzPts val="1100"/>
            </a:pPr>
            <a:r>
              <a:rPr lang="en" sz="1333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GAD-7 ≥ 15</a:t>
            </a:r>
            <a:endParaRPr sz="1333"/>
          </a:p>
        </p:txBody>
      </p:sp>
      <p:cxnSp>
        <p:nvCxnSpPr>
          <p:cNvPr id="137" name="Google Shape;137;p14"/>
          <p:cNvCxnSpPr/>
          <p:nvPr/>
        </p:nvCxnSpPr>
        <p:spPr>
          <a:xfrm>
            <a:off x="5863729" y="2092404"/>
            <a:ext cx="615600" cy="355200"/>
          </a:xfrm>
          <a:prstGeom prst="straightConnector1">
            <a:avLst/>
          </a:prstGeom>
          <a:noFill/>
          <a:ln w="19050" cap="flat" cmpd="sng">
            <a:solidFill>
              <a:srgbClr val="0563C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38" name="Google Shape;138;p14"/>
          <p:cNvSpPr/>
          <p:nvPr/>
        </p:nvSpPr>
        <p:spPr>
          <a:xfrm>
            <a:off x="8243367" y="3286767"/>
            <a:ext cx="1918400" cy="1320400"/>
          </a:xfrm>
          <a:prstGeom prst="roundRect">
            <a:avLst>
              <a:gd name="adj" fmla="val 16667"/>
            </a:avLst>
          </a:prstGeom>
          <a:solidFill>
            <a:srgbClr val="EA999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>
              <a:buClr>
                <a:schemeClr val="dk1"/>
              </a:buClr>
              <a:buSzPts val="1100"/>
            </a:pPr>
            <a:r>
              <a:rPr lang="en" sz="1333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Offer direct referral for one-time evaluation/visit with DM psychologist. Provide other options and psychiatry info in message.</a:t>
            </a:r>
            <a:endParaRPr sz="1333"/>
          </a:p>
        </p:txBody>
      </p:sp>
      <p:cxnSp>
        <p:nvCxnSpPr>
          <p:cNvPr id="139" name="Google Shape;139;p14"/>
          <p:cNvCxnSpPr/>
          <p:nvPr/>
        </p:nvCxnSpPr>
        <p:spPr>
          <a:xfrm>
            <a:off x="7649963" y="3238653"/>
            <a:ext cx="505600" cy="292000"/>
          </a:xfrm>
          <a:prstGeom prst="straightConnector1">
            <a:avLst/>
          </a:prstGeom>
          <a:noFill/>
          <a:ln w="19050" cap="flat" cmpd="sng">
            <a:solidFill>
              <a:srgbClr val="0563C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40" name="Google Shape;140;p14"/>
          <p:cNvSpPr txBox="1"/>
          <p:nvPr/>
        </p:nvSpPr>
        <p:spPr>
          <a:xfrm>
            <a:off x="7698867" y="4828166"/>
            <a:ext cx="1099200" cy="6564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1333">
                <a:latin typeface="Calibri"/>
                <a:ea typeface="Calibri"/>
                <a:cs typeface="Calibri"/>
                <a:sym typeface="Calibri"/>
              </a:rPr>
              <a:t>Follow up in 2 weeks</a:t>
            </a:r>
            <a:endParaRPr sz="1333"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41" name="Google Shape;141;p14"/>
          <p:cNvCxnSpPr/>
          <p:nvPr/>
        </p:nvCxnSpPr>
        <p:spPr>
          <a:xfrm>
            <a:off x="7012700" y="5419767"/>
            <a:ext cx="2627600" cy="0"/>
          </a:xfrm>
          <a:prstGeom prst="straightConnector1">
            <a:avLst/>
          </a:prstGeom>
          <a:noFill/>
          <a:ln w="19050" cap="flat" cmpd="sng">
            <a:solidFill>
              <a:srgbClr val="0563C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42" name="Google Shape;142;p14"/>
          <p:cNvSpPr/>
          <p:nvPr/>
        </p:nvSpPr>
        <p:spPr>
          <a:xfrm>
            <a:off x="9800033" y="4711996"/>
            <a:ext cx="1837600" cy="13204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r>
              <a:rPr lang="en" sz="1333" dirty="0">
                <a:solidFill>
                  <a:schemeClr val="dk1"/>
                </a:solidFill>
                <a:latin typeface="Calibri"/>
                <a:ea typeface="Helvetica Neue" panose="02000503000000020004" pitchFamily="2" charset="0"/>
                <a:cs typeface="Calibri"/>
                <a:sym typeface="Calibri"/>
              </a:rPr>
              <a:t>Send follow up message asking if patient was able to access any of the resources and offering additional support with accessing resources.  </a:t>
            </a:r>
            <a:endParaRPr sz="1333" dirty="0"/>
          </a:p>
        </p:txBody>
      </p:sp>
      <p:cxnSp>
        <p:nvCxnSpPr>
          <p:cNvPr id="143" name="Google Shape;143;p14"/>
          <p:cNvCxnSpPr/>
          <p:nvPr/>
        </p:nvCxnSpPr>
        <p:spPr>
          <a:xfrm>
            <a:off x="8694829" y="4657620"/>
            <a:ext cx="462000" cy="765600"/>
          </a:xfrm>
          <a:prstGeom prst="straightConnector1">
            <a:avLst/>
          </a:prstGeom>
          <a:noFill/>
          <a:ln w="19050" cap="flat" cmpd="sng">
            <a:solidFill>
              <a:srgbClr val="0563C1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526923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1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r>
              <a:rPr lang="en" i="0"/>
              <a:t>Run-Chart: PHQ-2 to PHQ-8 and GAD7</a:t>
            </a:r>
            <a:endParaRPr i="0"/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DD5BED5F-9477-9947-B2B9-11C9EBE49DC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66071163"/>
              </p:ext>
            </p:extLst>
          </p:nvPr>
        </p:nvGraphicFramePr>
        <p:xfrm>
          <a:off x="1413801" y="1193157"/>
          <a:ext cx="9934799" cy="47730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50" name="Google Shape;150;p15"/>
          <p:cNvSpPr txBox="1"/>
          <p:nvPr/>
        </p:nvSpPr>
        <p:spPr>
          <a:xfrm>
            <a:off x="1983500" y="2511620"/>
            <a:ext cx="1006800" cy="615553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60" tIns="60960" rIns="60960" bIns="60960" anchor="t" anchorCtr="0">
            <a:spAutoFit/>
          </a:bodyPr>
          <a:lstStyle/>
          <a:p>
            <a:r>
              <a:rPr lang="en" sz="800">
                <a:latin typeface="Helvetica Neue Light"/>
                <a:ea typeface="Helvetica Neue Light"/>
                <a:cs typeface="Helvetica Neue Light"/>
                <a:sym typeface="Helvetica Neue Light"/>
              </a:rPr>
              <a:t>PDSA 2: Assign surveys 1 week before visit &amp; 3 Week F/U</a:t>
            </a:r>
            <a:endParaRPr sz="800"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52" name="Google Shape;152;p15"/>
          <p:cNvSpPr txBox="1"/>
          <p:nvPr/>
        </p:nvSpPr>
        <p:spPr>
          <a:xfrm>
            <a:off x="3829400" y="2493934"/>
            <a:ext cx="1253600" cy="492443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60" tIns="60960" rIns="60960" bIns="60960" anchor="t" anchorCtr="0">
            <a:spAutoFit/>
          </a:bodyPr>
          <a:lstStyle/>
          <a:p>
            <a:r>
              <a:rPr lang="en" sz="800" dirty="0">
                <a:latin typeface="Helvetica Neue Light"/>
                <a:ea typeface="Helvetica Neue Light"/>
                <a:cs typeface="Helvetica Neue Light"/>
                <a:sym typeface="Helvetica Neue Light"/>
              </a:rPr>
              <a:t>PDSA 4: Compare assigning surveys 1 vs 2 weeks pre-visit</a:t>
            </a:r>
            <a:endParaRPr sz="800" dirty="0"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53" name="Google Shape;153;p15"/>
          <p:cNvSpPr txBox="1"/>
          <p:nvPr/>
        </p:nvSpPr>
        <p:spPr>
          <a:xfrm>
            <a:off x="4252033" y="4043301"/>
            <a:ext cx="1253600" cy="492443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60" tIns="60960" rIns="60960" bIns="60960" anchor="t" anchorCtr="0">
            <a:spAutoFit/>
          </a:bodyPr>
          <a:lstStyle/>
          <a:p>
            <a:r>
              <a:rPr lang="en" sz="800" dirty="0">
                <a:latin typeface="Helvetica Neue Light"/>
                <a:ea typeface="Helvetica Neue Light"/>
                <a:cs typeface="Helvetica Neue Light"/>
                <a:sym typeface="Helvetica Neue Light"/>
              </a:rPr>
              <a:t>PDSA 5: Return to assigning surveys 1 week prior</a:t>
            </a:r>
            <a:endParaRPr sz="800" dirty="0"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54" name="Google Shape;154;p15"/>
          <p:cNvSpPr txBox="1"/>
          <p:nvPr/>
        </p:nvSpPr>
        <p:spPr>
          <a:xfrm>
            <a:off x="5652772" y="2203843"/>
            <a:ext cx="1253600" cy="615553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60" tIns="60960" rIns="60960" bIns="60960" anchor="t" anchorCtr="0">
            <a:spAutoFit/>
          </a:bodyPr>
          <a:lstStyle/>
          <a:p>
            <a:r>
              <a:rPr lang="en" sz="800" dirty="0">
                <a:latin typeface="Helvetica Neue Light"/>
                <a:ea typeface="Helvetica Neue Light"/>
                <a:cs typeface="Helvetica Neue Light"/>
                <a:sym typeface="Helvetica Neue Light"/>
              </a:rPr>
              <a:t>PDSA 6: Adjust workflow to better assist positively scoring patients (4 this cycle)</a:t>
            </a:r>
            <a:endParaRPr sz="800" dirty="0"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55" name="Google Shape;155;p15"/>
          <p:cNvSpPr txBox="1"/>
          <p:nvPr/>
        </p:nvSpPr>
        <p:spPr>
          <a:xfrm>
            <a:off x="6154549" y="4797675"/>
            <a:ext cx="1467200" cy="615553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60" tIns="60960" rIns="60960" bIns="60960" anchor="t" anchorCtr="0">
            <a:spAutoFit/>
          </a:bodyPr>
          <a:lstStyle/>
          <a:p>
            <a:r>
              <a:rPr lang="en" sz="800">
                <a:latin typeface="Helvetica Neue Light"/>
                <a:ea typeface="Helvetica Neue Light"/>
                <a:cs typeface="Helvetica Neue Light"/>
                <a:sym typeface="Helvetica Neue Light"/>
              </a:rPr>
              <a:t>PDSA 7&amp;8: Share PDF summary for MyHealth Message (in addition to smartphrases)</a:t>
            </a:r>
            <a:endParaRPr sz="800"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56" name="Google Shape;156;p15"/>
          <p:cNvSpPr txBox="1"/>
          <p:nvPr/>
        </p:nvSpPr>
        <p:spPr>
          <a:xfrm>
            <a:off x="7843800" y="2370823"/>
            <a:ext cx="1467200" cy="738664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60" tIns="60960" rIns="60960" bIns="60960" anchor="t" anchorCtr="0">
            <a:spAutoFit/>
          </a:bodyPr>
          <a:lstStyle/>
          <a:p>
            <a:r>
              <a:rPr lang="en" sz="800" dirty="0">
                <a:latin typeface="Helvetica Neue Light"/>
                <a:ea typeface="Helvetica Neue Light"/>
                <a:cs typeface="Helvetica Neue Light"/>
                <a:sym typeface="Helvetica Neue Light"/>
              </a:rPr>
              <a:t>PDSA </a:t>
            </a:r>
            <a:r>
              <a:rPr lang="en" sz="800">
                <a:latin typeface="Helvetica Neue Light"/>
                <a:ea typeface="Helvetica Neue Light"/>
                <a:cs typeface="Helvetica Neue Light"/>
                <a:sym typeface="Helvetica Neue Light"/>
              </a:rPr>
              <a:t>9&amp;10: </a:t>
            </a:r>
            <a:r>
              <a:rPr lang="en" sz="800" dirty="0">
                <a:latin typeface="Helvetica Neue Light"/>
                <a:ea typeface="Helvetica Neue Light"/>
                <a:cs typeface="Helvetica Neue Light"/>
                <a:sym typeface="Helvetica Neue Light"/>
              </a:rPr>
              <a:t>Send reminders to patients who read MHM but do not fill out surveys. Focus on patient F/U (i.e. did they use/pursue resources)</a:t>
            </a:r>
            <a:endParaRPr sz="800" dirty="0"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3" name="Google Shape;151;p15">
            <a:extLst>
              <a:ext uri="{FF2B5EF4-FFF2-40B4-BE49-F238E27FC236}">
                <a16:creationId xmlns:a16="http://schemas.microsoft.com/office/drawing/2014/main" id="{FC387523-6176-E04B-568E-20DCC9C887AF}"/>
              </a:ext>
            </a:extLst>
          </p:cNvPr>
          <p:cNvSpPr txBox="1"/>
          <p:nvPr/>
        </p:nvSpPr>
        <p:spPr>
          <a:xfrm>
            <a:off x="2641300" y="4616034"/>
            <a:ext cx="1253600" cy="615553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60" tIns="60960" rIns="60960" bIns="60960" anchor="t" anchorCtr="0">
            <a:spAutoFit/>
          </a:bodyPr>
          <a:lstStyle/>
          <a:p>
            <a:r>
              <a:rPr lang="en" sz="800">
                <a:latin typeface="Helvetica Neue Light"/>
                <a:ea typeface="Helvetica Neue Light"/>
                <a:cs typeface="Helvetica Neue Light"/>
                <a:sym typeface="Helvetica Neue Light"/>
              </a:rPr>
              <a:t>PDSA 3: Increased our screening by 1.5x</a:t>
            </a:r>
            <a:endParaRPr sz="800"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r>
              <a:rPr lang="en" sz="800">
                <a:latin typeface="Helvetica Neue Light"/>
                <a:ea typeface="Helvetica Neue Light"/>
                <a:cs typeface="Helvetica Neue Light"/>
                <a:sym typeface="Helvetica Neue Light"/>
              </a:rPr>
              <a:t>- Positive screen discussed during visit</a:t>
            </a:r>
            <a:endParaRPr sz="800"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57" name="Google Shape;157;p15"/>
          <p:cNvSpPr txBox="1"/>
          <p:nvPr/>
        </p:nvSpPr>
        <p:spPr>
          <a:xfrm>
            <a:off x="9311000" y="4658901"/>
            <a:ext cx="1467200" cy="738664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60" tIns="60960" rIns="60960" bIns="60960" anchor="t" anchorCtr="0">
            <a:spAutoFit/>
          </a:bodyPr>
          <a:lstStyle/>
          <a:p>
            <a:r>
              <a:rPr lang="en" sz="800">
                <a:latin typeface="Helvetica Neue Light"/>
                <a:ea typeface="Helvetica Neue Light"/>
                <a:cs typeface="Helvetica Neue Light"/>
                <a:sym typeface="Helvetica Neue Light"/>
              </a:rPr>
              <a:t>PDSA 11&amp;12: </a:t>
            </a:r>
            <a:endParaRPr sz="800"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r>
              <a:rPr lang="en" sz="800">
                <a:latin typeface="Helvetica Neue Light"/>
                <a:ea typeface="Helvetica Neue Light"/>
                <a:cs typeface="Helvetica Neue Light"/>
                <a:sym typeface="Helvetica Neue Light"/>
              </a:rPr>
              <a:t>- Discussed moving database and survey distribution to REDCap (will see question length in intro email) </a:t>
            </a:r>
            <a:endParaRPr sz="800"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19351599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6"/>
          <p:cNvSpPr txBox="1">
            <a:spLocks noGrp="1"/>
          </p:cNvSpPr>
          <p:nvPr>
            <p:ph type="ctrTitle"/>
          </p:nvPr>
        </p:nvSpPr>
        <p:spPr>
          <a:xfrm>
            <a:off x="865267" y="-51783"/>
            <a:ext cx="10363200" cy="1468800"/>
          </a:xfrm>
          <a:prstGeom prst="rect">
            <a:avLst/>
          </a:prstGeom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r>
              <a:rPr lang="en" dirty="0"/>
              <a:t>Summary of All Data</a:t>
            </a:r>
            <a:endParaRPr dirty="0"/>
          </a:p>
        </p:txBody>
      </p:sp>
      <p:sp>
        <p:nvSpPr>
          <p:cNvPr id="163" name="Google Shape;163;p16"/>
          <p:cNvSpPr txBox="1">
            <a:spLocks noGrp="1"/>
          </p:cNvSpPr>
          <p:nvPr>
            <p:ph type="body" idx="4294967295"/>
          </p:nvPr>
        </p:nvSpPr>
        <p:spPr>
          <a:xfrm>
            <a:off x="865267" y="1077144"/>
            <a:ext cx="10363200" cy="2351857"/>
          </a:xfrm>
          <a:prstGeom prst="rect">
            <a:avLst/>
          </a:prstGeom>
        </p:spPr>
        <p:txBody>
          <a:bodyPr spcFirstLastPara="1" wrap="square" lIns="121900" tIns="60933" rIns="121900" bIns="60933" anchor="t" anchorCtr="0">
            <a:normAutofit fontScale="92500"/>
          </a:bodyPr>
          <a:lstStyle/>
          <a:p>
            <a:pPr marL="609585" indent="-440256">
              <a:lnSpc>
                <a:spcPct val="115000"/>
              </a:lnSpc>
              <a:spcBef>
                <a:spcPts val="0"/>
              </a:spcBef>
              <a:buSzPts val="1600"/>
              <a:buFont typeface="Calibri"/>
              <a:buChar char="•"/>
            </a:pPr>
            <a:r>
              <a:rPr lang="en" sz="2133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Calibri"/>
              </a:rPr>
              <a:t>Current response rate is 55.7% (205 completed surveys/368 assigned surveys)</a:t>
            </a:r>
            <a:endParaRPr sz="2133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  <a:sym typeface="Calibri"/>
            </a:endParaRPr>
          </a:p>
          <a:p>
            <a:pPr marL="609585" indent="-440256">
              <a:lnSpc>
                <a:spcPct val="115000"/>
              </a:lnSpc>
              <a:spcBef>
                <a:spcPts val="0"/>
              </a:spcBef>
              <a:buSzPts val="1600"/>
              <a:buFont typeface="Calibri"/>
              <a:buChar char="•"/>
            </a:pPr>
            <a:r>
              <a:rPr lang="en" sz="2133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Calibri"/>
              </a:rPr>
              <a:t>19 patients have had a positive screen for GAD7 and/or PHQ-2 to 8.</a:t>
            </a:r>
            <a:endParaRPr sz="2133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  <a:sym typeface="Calibri"/>
            </a:endParaRPr>
          </a:p>
          <a:p>
            <a:pPr marL="609585" indent="-440256">
              <a:lnSpc>
                <a:spcPct val="115000"/>
              </a:lnSpc>
              <a:spcBef>
                <a:spcPts val="0"/>
              </a:spcBef>
              <a:buSzPts val="1600"/>
              <a:buFont typeface="Calibri"/>
              <a:buChar char="•"/>
            </a:pPr>
            <a:r>
              <a:rPr lang="en" sz="2133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Calibri"/>
              </a:rPr>
              <a:t>Response rate increased from 0%, for a single provider, compared to December 2021, prior to start of QI project. </a:t>
            </a:r>
            <a:endParaRPr sz="2133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  <a:sym typeface="Calibri"/>
            </a:endParaRPr>
          </a:p>
          <a:p>
            <a:pPr marL="609585" indent="-440256">
              <a:lnSpc>
                <a:spcPct val="115000"/>
              </a:lnSpc>
              <a:spcBef>
                <a:spcPts val="0"/>
              </a:spcBef>
              <a:buSzPts val="1600"/>
              <a:buFont typeface="Calibri"/>
              <a:buChar char="•"/>
            </a:pPr>
            <a:r>
              <a:rPr lang="en" sz="2133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Calibri"/>
              </a:rPr>
              <a:t>During this time, one provider had 458 unique T1D patient visits where 368 patients were assigned surveys.</a:t>
            </a:r>
            <a:endParaRPr sz="2133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  <a:sym typeface="Calibri"/>
            </a:endParaRPr>
          </a:p>
          <a:p>
            <a:pPr marL="0" indent="0">
              <a:lnSpc>
                <a:spcPct val="115000"/>
              </a:lnSpc>
              <a:spcBef>
                <a:spcPts val="0"/>
              </a:spcBef>
              <a:buNone/>
            </a:pPr>
            <a:endParaRPr sz="2133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4" name="Google Shape;164;p16" title="Points scored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33567" y="3372434"/>
            <a:ext cx="4353200" cy="2691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16" title="Points scored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72701" y="3372434"/>
            <a:ext cx="4353196" cy="26917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55531995"/>
      </p:ext>
    </p:extLst>
  </p:cSld>
  <p:clrMapOvr>
    <a:masterClrMapping/>
  </p:clrMapOvr>
</p:sld>
</file>

<file path=ppt/theme/theme1.xml><?xml version="1.0" encoding="utf-8"?>
<a:theme xmlns:a="http://schemas.openxmlformats.org/drawingml/2006/main" name="Red Bar">
  <a:themeElements>
    <a:clrScheme name="Stanford Medicine">
      <a:dk1>
        <a:srgbClr val="000000"/>
      </a:dk1>
      <a:lt1>
        <a:srgbClr val="FFFFFF"/>
      </a:lt1>
      <a:dk2>
        <a:srgbClr val="696253"/>
      </a:dk2>
      <a:lt2>
        <a:srgbClr val="B9AE98"/>
      </a:lt2>
      <a:accent1>
        <a:srgbClr val="C1C1C1"/>
      </a:accent1>
      <a:accent2>
        <a:srgbClr val="780811"/>
      </a:accent2>
      <a:accent3>
        <a:srgbClr val="0B3248"/>
      </a:accent3>
      <a:accent4>
        <a:srgbClr val="0D697F"/>
      </a:accent4>
      <a:accent5>
        <a:srgbClr val="6E8920"/>
      </a:accent5>
      <a:accent6>
        <a:srgbClr val="435119"/>
      </a:accent6>
      <a:hlink>
        <a:srgbClr val="1188AD"/>
      </a:hlink>
      <a:folHlink>
        <a:srgbClr val="1188A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UCSF Contemporary Pattern 1">
  <a:themeElements>
    <a:clrScheme name="UCSF">
      <a:dk1>
        <a:srgbClr val="052049"/>
      </a:dk1>
      <a:lt1>
        <a:srgbClr val="FFFFFF"/>
      </a:lt1>
      <a:dk2>
        <a:srgbClr val="052049"/>
      </a:dk2>
      <a:lt2>
        <a:srgbClr val="FFFFFF"/>
      </a:lt2>
      <a:accent1>
        <a:srgbClr val="0093D0"/>
      </a:accent1>
      <a:accent2>
        <a:srgbClr val="16A0AC"/>
      </a:accent2>
      <a:accent3>
        <a:srgbClr val="32A03E"/>
      </a:accent3>
      <a:accent4>
        <a:srgbClr val="443E8C"/>
      </a:accent4>
      <a:accent5>
        <a:srgbClr val="C32882"/>
      </a:accent5>
      <a:accent6>
        <a:srgbClr val="6C61D0"/>
      </a:accent6>
      <a:hlink>
        <a:srgbClr val="178CCB"/>
      </a:hlink>
      <a:folHlink>
        <a:srgbClr val="5F5F5F"/>
      </a:folHlink>
    </a:clrScheme>
    <a:fontScheme name="UCSF">
      <a:majorFont>
        <a:latin typeface="Garamon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19050" algn="ctr">
          <a:noFill/>
          <a:miter lim="800000"/>
          <a:headEnd/>
          <a:tailEnd/>
        </a:ln>
      </a:spPr>
      <a:bodyPr wrap="none" rtlCol="0" anchor="ctr"/>
      <a:lstStyle>
        <a:defPPr algn="ctr">
          <a:lnSpc>
            <a:spcPct val="90000"/>
          </a:lnSpc>
          <a:defRPr sz="1600" b="1" dirty="0" err="1" smtClean="0">
            <a:solidFill>
              <a:schemeClr val="bg1"/>
            </a:solidFill>
            <a:latin typeface="+mj-lt"/>
          </a:defRPr>
        </a:defPPr>
      </a:lstStyle>
    </a:spDef>
    <a:lnDef>
      <a:spPr>
        <a:ln w="28575"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auto">
        <a:noFill/>
        <a:ln w="19050" algn="ctr">
          <a:noFill/>
          <a:miter lim="800000"/>
          <a:headEnd/>
          <a:tailEnd/>
        </a:ln>
      </a:spPr>
      <a:bodyPr wrap="square" lIns="0" tIns="0" rIns="0" bIns="0" rtlCol="0">
        <a:spAutoFit/>
      </a:bodyPr>
      <a:lstStyle>
        <a:defPPr>
          <a:defRPr sz="20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e3_UCSF-16x9-FontA_test2" id="{24DA3907-1B0C-0B4F-8531-D21433304D1E}" vid="{5AF78529-A89B-1E41-BE10-0E2BEF66F84E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C_Presentation_Template_A" id="{ABA9FA27-5503-9449-83BD-44DC62A3E264}" vid="{CFE25157-2996-8B40-BA42-859ACB361630}"/>
    </a:ext>
  </a:extLst>
</a:theme>
</file>

<file path=ppt/theme/theme4.xml><?xml version="1.0" encoding="utf-8"?>
<a:theme xmlns:a="http://schemas.openxmlformats.org/drawingml/2006/main" name="UCSF Contemporary Pattern 1">
  <a:themeElements>
    <a:clrScheme name="USCF Template">
      <a:dk1>
        <a:srgbClr val="052049"/>
      </a:dk1>
      <a:lt1>
        <a:srgbClr val="FFFFFF"/>
      </a:lt1>
      <a:dk2>
        <a:srgbClr val="052049"/>
      </a:dk2>
      <a:lt2>
        <a:srgbClr val="FFFFFF"/>
      </a:lt2>
      <a:accent1>
        <a:srgbClr val="178CCB"/>
      </a:accent1>
      <a:accent2>
        <a:srgbClr val="16A0AC"/>
      </a:accent2>
      <a:accent3>
        <a:srgbClr val="32A03E"/>
      </a:accent3>
      <a:accent4>
        <a:srgbClr val="6E61D7"/>
      </a:accent4>
      <a:accent5>
        <a:srgbClr val="A238BA"/>
      </a:accent5>
      <a:accent6>
        <a:srgbClr val="C32882"/>
      </a:accent6>
      <a:hlink>
        <a:srgbClr val="178CCB"/>
      </a:hlink>
      <a:folHlink>
        <a:srgbClr val="5F5F5F"/>
      </a:folHlink>
    </a:clrScheme>
    <a:fontScheme name="UCSF">
      <a:majorFont>
        <a:latin typeface="Garamon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19050" algn="ctr">
          <a:noFill/>
          <a:miter lim="800000"/>
          <a:headEnd/>
          <a:tailEnd/>
        </a:ln>
      </a:spPr>
      <a:bodyPr wrap="none" rtlCol="0" anchor="ctr"/>
      <a:lstStyle>
        <a:defPPr algn="ctr">
          <a:lnSpc>
            <a:spcPct val="90000"/>
          </a:lnSpc>
          <a:defRPr sz="1600" b="1" dirty="0" err="1" smtClean="0">
            <a:solidFill>
              <a:schemeClr val="bg1"/>
            </a:solidFill>
            <a:latin typeface="+mj-lt"/>
          </a:defRPr>
        </a:defPPr>
      </a:lstStyle>
    </a:spDef>
    <a:lnDef>
      <a:spPr>
        <a:ln w="28575"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auto">
        <a:noFill/>
        <a:ln w="19050" algn="ctr">
          <a:noFill/>
          <a:miter lim="800000"/>
          <a:headEnd/>
          <a:tailEnd/>
        </a:ln>
      </a:spPr>
      <a:bodyPr wrap="square" lIns="0" tIns="0" rIns="0" bIns="0" rtlCol="0">
        <a:spAutoFit/>
      </a:bodyPr>
      <a:lstStyle>
        <a:defPPr>
          <a:defRPr sz="20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e3_UCSF-16x9-FontA_test2" id="{24DA3907-1B0C-0B4F-8531-D21433304D1E}" vid="{5AF78529-A89B-1E41-BE10-0E2BEF66F84E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626cb74e-9669-4fd8-87b3-351e3976c142">
      <Terms xmlns="http://schemas.microsoft.com/office/infopath/2007/PartnerControls"/>
    </lcf76f155ced4ddcb4097134ff3c332f>
    <TaxCatchAll xmlns="2f7b054f-be38-41d2-978f-3d651b980644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84B7EC0BF2544418F02C0F48049A820" ma:contentTypeVersion="16" ma:contentTypeDescription="Create a new document." ma:contentTypeScope="" ma:versionID="48fa7ca24aa9b59388d568a3f57132ed">
  <xsd:schema xmlns:xsd="http://www.w3.org/2001/XMLSchema" xmlns:xs="http://www.w3.org/2001/XMLSchema" xmlns:p="http://schemas.microsoft.com/office/2006/metadata/properties" xmlns:ns2="626cb74e-9669-4fd8-87b3-351e3976c142" xmlns:ns3="2f7b054f-be38-41d2-978f-3d651b980644" targetNamespace="http://schemas.microsoft.com/office/2006/metadata/properties" ma:root="true" ma:fieldsID="f667681e49a1a5b3b09ebbda51b4f5e6" ns2:_="" ns3:_="">
    <xsd:import namespace="626cb74e-9669-4fd8-87b3-351e3976c142"/>
    <xsd:import namespace="2f7b054f-be38-41d2-978f-3d651b98064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26cb74e-9669-4fd8-87b3-351e3976c14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35708ab6-8f93-4a47-82a9-702180f093a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f7b054f-be38-41d2-978f-3d651b980644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604988c3-2911-4884-b1bb-ab625c693b77}" ma:internalName="TaxCatchAll" ma:showField="CatchAllData" ma:web="2f7b054f-be38-41d2-978f-3d651b98064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440C817-B843-4B37-95B0-84AB5E62565C}">
  <ds:schemaRefs>
    <ds:schemaRef ds:uri="http://schemas.microsoft.com/office/2006/metadata/properties"/>
    <ds:schemaRef ds:uri="http://schemas.microsoft.com/office/infopath/2007/PartnerControls"/>
    <ds:schemaRef ds:uri="626cb74e-9669-4fd8-87b3-351e3976c142"/>
    <ds:schemaRef ds:uri="2f7b054f-be38-41d2-978f-3d651b980644"/>
  </ds:schemaRefs>
</ds:datastoreItem>
</file>

<file path=customXml/itemProps2.xml><?xml version="1.0" encoding="utf-8"?>
<ds:datastoreItem xmlns:ds="http://schemas.openxmlformats.org/officeDocument/2006/customXml" ds:itemID="{D5565628-4E74-4F89-905E-831188AC6E1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A054668-0681-4E39-9344-622CA0C78C7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26cb74e-9669-4fd8-87b3-351e3976c142"/>
    <ds:schemaRef ds:uri="2f7b054f-be38-41d2-978f-3d651b98064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0</Words>
  <Application>Microsoft Office PowerPoint</Application>
  <PresentationFormat>Widescreen</PresentationFormat>
  <Paragraphs>0</Paragraphs>
  <Slides>47</Slides>
  <Notes>32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47</vt:i4>
      </vt:variant>
    </vt:vector>
  </HeadingPairs>
  <TitlesOfParts>
    <vt:vector size="51" baseType="lpstr">
      <vt:lpstr>Red Bar</vt:lpstr>
      <vt:lpstr>UCSF Contemporary Pattern 1</vt:lpstr>
      <vt:lpstr>Office Theme</vt:lpstr>
      <vt:lpstr>UCSF Contemporary Pattern 1</vt:lpstr>
      <vt:lpstr>Improving Mental Health Screening at Stanford Adult Endocrinology Clinic</vt:lpstr>
      <vt:lpstr>Stanford University Adult Endocrinology Clinic  Division of Endocrinology, Gerontology, and Metabolism</vt:lpstr>
      <vt:lpstr>Problem Statement</vt:lpstr>
      <vt:lpstr>Aim Statement</vt:lpstr>
      <vt:lpstr>Baseline Screening (N = 16) [12/1/21 - 12/17/21]</vt:lpstr>
      <vt:lpstr>Fishbone: Cause and Effect Diagram</vt:lpstr>
      <vt:lpstr>Change Idea: Proposed Workflow</vt:lpstr>
      <vt:lpstr>Run-Chart: PHQ-2 to PHQ-8 and GAD7</vt:lpstr>
      <vt:lpstr>Summary of All Data</vt:lpstr>
      <vt:lpstr>Next Steps</vt:lpstr>
      <vt:lpstr>Improvement in Screening for Depression in Adolescents with Diabetes</vt:lpstr>
      <vt:lpstr>Background</vt:lpstr>
      <vt:lpstr>Fishbone Diagram: Why does this Problem Exist?  </vt:lpstr>
      <vt:lpstr>Goals</vt:lpstr>
      <vt:lpstr>Interventions</vt:lpstr>
      <vt:lpstr>Key Drive Diagram</vt:lpstr>
      <vt:lpstr>Clinics workflow  </vt:lpstr>
      <vt:lpstr>PowerPoint Presentation</vt:lpstr>
      <vt:lpstr>Run chart </vt:lpstr>
      <vt:lpstr>Results</vt:lpstr>
      <vt:lpstr>Conclusions</vt:lpstr>
      <vt:lpstr>Limitations</vt:lpstr>
      <vt:lpstr>Acknowledgement</vt:lpstr>
      <vt:lpstr>Increasing Patient Engagement  Through the Use of Online Diabetes Questionnaire:  Cook Children’s Endocrinology Clinic</vt:lpstr>
      <vt:lpstr>PowerPoint Presentation</vt:lpstr>
      <vt:lpstr>Background</vt:lpstr>
      <vt:lpstr>Methods</vt:lpstr>
      <vt:lpstr>PDSA Cycle 1</vt:lpstr>
      <vt:lpstr>PDSA Cycle 2</vt:lpstr>
      <vt:lpstr>PDSA Cycle 3 </vt:lpstr>
      <vt:lpstr>PDSA Cycle 4</vt:lpstr>
      <vt:lpstr>Conclusions</vt:lpstr>
      <vt:lpstr>References</vt:lpstr>
      <vt:lpstr>“TechQuity” and Peer Support to Reduce Disparities in Glycemic Outcomes in Children with Type 1 Diabetes</vt:lpstr>
      <vt:lpstr>Background</vt:lpstr>
      <vt:lpstr>Objectives</vt:lpstr>
      <vt:lpstr>Methods: 5 Whys</vt:lpstr>
      <vt:lpstr>PowerPoint Presentation</vt:lpstr>
      <vt:lpstr>PDSA #1: CGM Educational Handout</vt:lpstr>
      <vt:lpstr>PowerPoint Presentation</vt:lpstr>
      <vt:lpstr>Next PDSA? Capture Patient Voice</vt:lpstr>
      <vt:lpstr>PDSA #2: Buddy/mentor program</vt:lpstr>
      <vt:lpstr>PDSA #2: Buddy/mentor program</vt:lpstr>
      <vt:lpstr>PowerPoint Presentation</vt:lpstr>
      <vt:lpstr>PowerPoint Presentation</vt:lpstr>
      <vt:lpstr>Conclusions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/>
  <cp:revision>7</cp:revision>
  <dcterms:created xsi:type="dcterms:W3CDTF">2022-10-18T18:35:57Z</dcterms:created>
  <dcterms:modified xsi:type="dcterms:W3CDTF">2022-10-25T11:53:31Z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0x010100B84B7EC0BF2544418F02C0F48049A820</vt:lpwstr>
  </property>
  <property fmtid="{D5CDD505-2E9C-101B-9397-08002B2CF9AE}" pid="3" name="MediaServiceImageTags">
    <vt:lpwstr/>
  </property>
</Properties>
</file>