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1"/>
  </p:sldMasterIdLst>
  <p:notesMasterIdLst>
    <p:notesMasterId r:id="rId31"/>
  </p:notesMasterIdLst>
  <p:sldIdLst>
    <p:sldId id="2899" r:id="rId2"/>
    <p:sldId id="3192" r:id="rId3"/>
    <p:sldId id="3198" r:id="rId4"/>
    <p:sldId id="259" r:id="rId5"/>
    <p:sldId id="3193" r:id="rId6"/>
    <p:sldId id="2965" r:id="rId7"/>
    <p:sldId id="3180" r:id="rId8"/>
    <p:sldId id="2939" r:id="rId9"/>
    <p:sldId id="2940" r:id="rId10"/>
    <p:sldId id="819" r:id="rId11"/>
    <p:sldId id="2943" r:id="rId12"/>
    <p:sldId id="3194" r:id="rId13"/>
    <p:sldId id="3195" r:id="rId14"/>
    <p:sldId id="3196" r:id="rId15"/>
    <p:sldId id="2986" r:id="rId16"/>
    <p:sldId id="3093" r:id="rId17"/>
    <p:sldId id="816" r:id="rId18"/>
    <p:sldId id="817" r:id="rId19"/>
    <p:sldId id="746" r:id="rId20"/>
    <p:sldId id="750" r:id="rId21"/>
    <p:sldId id="751" r:id="rId22"/>
    <p:sldId id="3197" r:id="rId23"/>
    <p:sldId id="2995" r:id="rId24"/>
    <p:sldId id="3182" r:id="rId25"/>
    <p:sldId id="3184" r:id="rId26"/>
    <p:sldId id="3191" r:id="rId27"/>
    <p:sldId id="3189" r:id="rId28"/>
    <p:sldId id="2877" r:id="rId29"/>
    <p:sldId id="3176" r:id="rId30"/>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4E8D"/>
    <a:srgbClr val="8493CF"/>
    <a:srgbClr val="78E6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38" autoAdjust="0"/>
    <p:restoredTop sz="94712"/>
  </p:normalViewPr>
  <p:slideViewPr>
    <p:cSldViewPr>
      <p:cViewPr varScale="1">
        <p:scale>
          <a:sx n="90" d="100"/>
          <a:sy n="90" d="100"/>
        </p:scale>
        <p:origin x="240" y="416"/>
      </p:cViewPr>
      <p:guideLst>
        <p:guide orient="horz" pos="2880"/>
        <p:guide pos="216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t1dexchangeinc-my.sharepoint.com/personal/jliu_t1dexchange_org/Documents/Research%20Projects/Vertex%20staff%20meeting%20graph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t1dexchangeinc-my.sharepoint.com/personal/jliu_t1dexchange_org/Documents/Research%20Projects/Vertex%20staff%20meeting%20graph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t1dexchangeinc-my.sharepoint.com/personal/jliu_t1dexchange_org/Documents/Research%20Projects/Vertex%20staff%20meeting%20graph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aseline="0" dirty="0"/>
              <a:t>Funding Forecast</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Study Promotion</c:v>
                </c:pt>
              </c:strCache>
            </c:strRef>
          </c:tx>
          <c:spPr>
            <a:solidFill>
              <a:schemeClr val="accent1"/>
            </a:solidFill>
            <a:ln>
              <a:noFill/>
            </a:ln>
            <a:effectLst/>
          </c:spPr>
          <c:invertIfNegative val="0"/>
          <c:cat>
            <c:numRef>
              <c:f>Sheet1!$A$2:$A$5</c:f>
              <c:numCache>
                <c:formatCode>General</c:formatCode>
                <c:ptCount val="4"/>
                <c:pt idx="0">
                  <c:v>2020</c:v>
                </c:pt>
                <c:pt idx="1">
                  <c:v>2021</c:v>
                </c:pt>
                <c:pt idx="2">
                  <c:v>2022</c:v>
                </c:pt>
                <c:pt idx="3">
                  <c:v>2023</c:v>
                </c:pt>
              </c:numCache>
            </c:numRef>
          </c:cat>
          <c:val>
            <c:numRef>
              <c:f>Sheet1!$B$2:$B$5</c:f>
              <c:numCache>
                <c:formatCode>0.00</c:formatCode>
                <c:ptCount val="4"/>
                <c:pt idx="0">
                  <c:v>0.03</c:v>
                </c:pt>
                <c:pt idx="1">
                  <c:v>0.125</c:v>
                </c:pt>
                <c:pt idx="2">
                  <c:v>0.2</c:v>
                </c:pt>
                <c:pt idx="3">
                  <c:v>0.3</c:v>
                </c:pt>
              </c:numCache>
            </c:numRef>
          </c:val>
          <c:extLst>
            <c:ext xmlns:c16="http://schemas.microsoft.com/office/drawing/2014/chart" uri="{C3380CC4-5D6E-409C-BE32-E72D297353CC}">
              <c16:uniqueId val="{00000000-CCCC-0046-A9C7-BBC3DD578D39}"/>
            </c:ext>
          </c:extLst>
        </c:ser>
        <c:ser>
          <c:idx val="1"/>
          <c:order val="1"/>
          <c:tx>
            <c:strRef>
              <c:f>Sheet1!$C$1</c:f>
              <c:strCache>
                <c:ptCount val="1"/>
                <c:pt idx="0">
                  <c:v>Annual Memberships</c:v>
                </c:pt>
              </c:strCache>
            </c:strRef>
          </c:tx>
          <c:spPr>
            <a:solidFill>
              <a:schemeClr val="accent2"/>
            </a:solidFill>
            <a:ln>
              <a:noFill/>
            </a:ln>
            <a:effectLst/>
          </c:spPr>
          <c:invertIfNegative val="0"/>
          <c:cat>
            <c:numRef>
              <c:f>Sheet1!$A$2:$A$5</c:f>
              <c:numCache>
                <c:formatCode>General</c:formatCode>
                <c:ptCount val="4"/>
                <c:pt idx="0">
                  <c:v>2020</c:v>
                </c:pt>
                <c:pt idx="1">
                  <c:v>2021</c:v>
                </c:pt>
                <c:pt idx="2">
                  <c:v>2022</c:v>
                </c:pt>
                <c:pt idx="3">
                  <c:v>2023</c:v>
                </c:pt>
              </c:numCache>
            </c:numRef>
          </c:cat>
          <c:val>
            <c:numRef>
              <c:f>Sheet1!$C$2:$C$5</c:f>
              <c:numCache>
                <c:formatCode>0.00</c:formatCode>
                <c:ptCount val="4"/>
                <c:pt idx="0">
                  <c:v>0.18</c:v>
                </c:pt>
                <c:pt idx="1">
                  <c:v>0.22</c:v>
                </c:pt>
                <c:pt idx="2">
                  <c:v>0.25</c:v>
                </c:pt>
                <c:pt idx="3">
                  <c:v>0.35</c:v>
                </c:pt>
              </c:numCache>
            </c:numRef>
          </c:val>
          <c:extLst>
            <c:ext xmlns:c16="http://schemas.microsoft.com/office/drawing/2014/chart" uri="{C3380CC4-5D6E-409C-BE32-E72D297353CC}">
              <c16:uniqueId val="{00000001-CCCC-0046-A9C7-BBC3DD578D39}"/>
            </c:ext>
          </c:extLst>
        </c:ser>
        <c:ser>
          <c:idx val="2"/>
          <c:order val="2"/>
          <c:tx>
            <c:strRef>
              <c:f>Sheet1!$D$1</c:f>
              <c:strCache>
                <c:ptCount val="1"/>
                <c:pt idx="0">
                  <c:v>Custom Research</c:v>
                </c:pt>
              </c:strCache>
            </c:strRef>
          </c:tx>
          <c:spPr>
            <a:solidFill>
              <a:schemeClr val="accent3"/>
            </a:solidFill>
            <a:ln>
              <a:noFill/>
            </a:ln>
            <a:effectLst/>
          </c:spPr>
          <c:invertIfNegative val="0"/>
          <c:cat>
            <c:numRef>
              <c:f>Sheet1!$A$2:$A$5</c:f>
              <c:numCache>
                <c:formatCode>General</c:formatCode>
                <c:ptCount val="4"/>
                <c:pt idx="0">
                  <c:v>2020</c:v>
                </c:pt>
                <c:pt idx="1">
                  <c:v>2021</c:v>
                </c:pt>
                <c:pt idx="2">
                  <c:v>2022</c:v>
                </c:pt>
                <c:pt idx="3">
                  <c:v>2023</c:v>
                </c:pt>
              </c:numCache>
            </c:numRef>
          </c:cat>
          <c:val>
            <c:numRef>
              <c:f>Sheet1!$D$2:$D$5</c:f>
              <c:numCache>
                <c:formatCode>0.00</c:formatCode>
                <c:ptCount val="4"/>
                <c:pt idx="0">
                  <c:v>0.65</c:v>
                </c:pt>
                <c:pt idx="1">
                  <c:v>2.7</c:v>
                </c:pt>
                <c:pt idx="2">
                  <c:v>4</c:v>
                </c:pt>
                <c:pt idx="3">
                  <c:v>4.5</c:v>
                </c:pt>
              </c:numCache>
            </c:numRef>
          </c:val>
          <c:extLst>
            <c:ext xmlns:c16="http://schemas.microsoft.com/office/drawing/2014/chart" uri="{C3380CC4-5D6E-409C-BE32-E72D297353CC}">
              <c16:uniqueId val="{00000002-CCCC-0046-A9C7-BBC3DD578D39}"/>
            </c:ext>
          </c:extLst>
        </c:ser>
        <c:ser>
          <c:idx val="3"/>
          <c:order val="3"/>
          <c:tx>
            <c:strRef>
              <c:f>Sheet1!$E$1</c:f>
              <c:strCache>
                <c:ptCount val="1"/>
                <c:pt idx="0">
                  <c:v>Other Philanthropy</c:v>
                </c:pt>
              </c:strCache>
            </c:strRef>
          </c:tx>
          <c:spPr>
            <a:solidFill>
              <a:schemeClr val="accent4"/>
            </a:solidFill>
            <a:ln>
              <a:noFill/>
            </a:ln>
            <a:effectLst/>
          </c:spPr>
          <c:invertIfNegative val="0"/>
          <c:cat>
            <c:numRef>
              <c:f>Sheet1!$A$2:$A$5</c:f>
              <c:numCache>
                <c:formatCode>General</c:formatCode>
                <c:ptCount val="4"/>
                <c:pt idx="0">
                  <c:v>2020</c:v>
                </c:pt>
                <c:pt idx="1">
                  <c:v>2021</c:v>
                </c:pt>
                <c:pt idx="2">
                  <c:v>2022</c:v>
                </c:pt>
                <c:pt idx="3">
                  <c:v>2023</c:v>
                </c:pt>
              </c:numCache>
            </c:numRef>
          </c:cat>
          <c:val>
            <c:numRef>
              <c:f>Sheet1!$E$2:$E$5</c:f>
              <c:numCache>
                <c:formatCode>0.00</c:formatCode>
                <c:ptCount val="4"/>
                <c:pt idx="0">
                  <c:v>0.04</c:v>
                </c:pt>
                <c:pt idx="1">
                  <c:v>0.4</c:v>
                </c:pt>
                <c:pt idx="2">
                  <c:v>0.5</c:v>
                </c:pt>
                <c:pt idx="3">
                  <c:v>1.5</c:v>
                </c:pt>
              </c:numCache>
            </c:numRef>
          </c:val>
          <c:extLst>
            <c:ext xmlns:c16="http://schemas.microsoft.com/office/drawing/2014/chart" uri="{C3380CC4-5D6E-409C-BE32-E72D297353CC}">
              <c16:uniqueId val="{00000001-328E-E149-B16C-EF5D10B3CBE4}"/>
            </c:ext>
          </c:extLst>
        </c:ser>
        <c:ser>
          <c:idx val="4"/>
          <c:order val="4"/>
          <c:tx>
            <c:strRef>
              <c:f>Sheet1!$F$1</c:f>
              <c:strCache>
                <c:ptCount val="1"/>
                <c:pt idx="0">
                  <c:v>PPP</c:v>
                </c:pt>
              </c:strCache>
            </c:strRef>
          </c:tx>
          <c:spPr>
            <a:solidFill>
              <a:srgbClr val="C299D0"/>
            </a:solidFill>
            <a:ln>
              <a:noFill/>
            </a:ln>
            <a:effectLst/>
          </c:spPr>
          <c:invertIfNegative val="0"/>
          <c:cat>
            <c:numRef>
              <c:f>Sheet1!$A$2:$A$5</c:f>
              <c:numCache>
                <c:formatCode>General</c:formatCode>
                <c:ptCount val="4"/>
                <c:pt idx="0">
                  <c:v>2020</c:v>
                </c:pt>
                <c:pt idx="1">
                  <c:v>2021</c:v>
                </c:pt>
                <c:pt idx="2">
                  <c:v>2022</c:v>
                </c:pt>
                <c:pt idx="3">
                  <c:v>2023</c:v>
                </c:pt>
              </c:numCache>
            </c:numRef>
          </c:cat>
          <c:val>
            <c:numRef>
              <c:f>Sheet1!$F$2:$F$5</c:f>
              <c:numCache>
                <c:formatCode>0.00</c:formatCode>
                <c:ptCount val="4"/>
                <c:pt idx="0">
                  <c:v>1.41</c:v>
                </c:pt>
                <c:pt idx="1">
                  <c:v>0.66</c:v>
                </c:pt>
              </c:numCache>
            </c:numRef>
          </c:val>
          <c:extLst>
            <c:ext xmlns:c16="http://schemas.microsoft.com/office/drawing/2014/chart" uri="{C3380CC4-5D6E-409C-BE32-E72D297353CC}">
              <c16:uniqueId val="{00000002-328E-E149-B16C-EF5D10B3CBE4}"/>
            </c:ext>
          </c:extLst>
        </c:ser>
        <c:ser>
          <c:idx val="5"/>
          <c:order val="5"/>
          <c:tx>
            <c:strRef>
              <c:f>Sheet1!$G$1</c:f>
              <c:strCache>
                <c:ptCount val="1"/>
                <c:pt idx="0">
                  <c:v>Helmsley</c:v>
                </c:pt>
              </c:strCache>
            </c:strRef>
          </c:tx>
          <c:spPr>
            <a:solidFill>
              <a:schemeClr val="accent6">
                <a:lumMod val="40000"/>
                <a:lumOff val="60000"/>
              </a:schemeClr>
            </a:solidFill>
            <a:ln>
              <a:noFill/>
            </a:ln>
            <a:effectLst/>
          </c:spPr>
          <c:invertIfNegative val="0"/>
          <c:cat>
            <c:numRef>
              <c:f>Sheet1!$A$2:$A$5</c:f>
              <c:numCache>
                <c:formatCode>General</c:formatCode>
                <c:ptCount val="4"/>
                <c:pt idx="0">
                  <c:v>2020</c:v>
                </c:pt>
                <c:pt idx="1">
                  <c:v>2021</c:v>
                </c:pt>
                <c:pt idx="2">
                  <c:v>2022</c:v>
                </c:pt>
                <c:pt idx="3">
                  <c:v>2023</c:v>
                </c:pt>
              </c:numCache>
            </c:numRef>
          </c:cat>
          <c:val>
            <c:numRef>
              <c:f>Sheet1!$G$2:$G$5</c:f>
              <c:numCache>
                <c:formatCode>0.00</c:formatCode>
                <c:ptCount val="4"/>
                <c:pt idx="0">
                  <c:v>6</c:v>
                </c:pt>
                <c:pt idx="1">
                  <c:v>5.0999999999999996</c:v>
                </c:pt>
                <c:pt idx="2">
                  <c:v>5.0999999999999996</c:v>
                </c:pt>
                <c:pt idx="3">
                  <c:v>5.0999999999999996</c:v>
                </c:pt>
              </c:numCache>
            </c:numRef>
          </c:val>
          <c:extLst>
            <c:ext xmlns:c16="http://schemas.microsoft.com/office/drawing/2014/chart" uri="{C3380CC4-5D6E-409C-BE32-E72D297353CC}">
              <c16:uniqueId val="{00000003-328E-E149-B16C-EF5D10B3CBE4}"/>
            </c:ext>
          </c:extLst>
        </c:ser>
        <c:dLbls>
          <c:showLegendKey val="0"/>
          <c:showVal val="0"/>
          <c:showCatName val="0"/>
          <c:showSerName val="0"/>
          <c:showPercent val="0"/>
          <c:showBubbleSize val="0"/>
        </c:dLbls>
        <c:gapWidth val="219"/>
        <c:overlap val="100"/>
        <c:axId val="637528031"/>
        <c:axId val="637390415"/>
      </c:barChart>
      <c:catAx>
        <c:axId val="637528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37390415"/>
        <c:crosses val="autoZero"/>
        <c:auto val="1"/>
        <c:lblAlgn val="ctr"/>
        <c:lblOffset val="100"/>
        <c:noMultiLvlLbl val="0"/>
      </c:catAx>
      <c:valAx>
        <c:axId val="637390415"/>
        <c:scaling>
          <c:orientation val="minMax"/>
          <c:max val="15"/>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375280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accent6">
                    <a:lumMod val="50000"/>
                  </a:schemeClr>
                </a:solidFill>
                <a:latin typeface="+mn-lt"/>
                <a:ea typeface="+mn-ea"/>
                <a:cs typeface="+mn-cs"/>
              </a:defRPr>
            </a:pPr>
            <a:r>
              <a:rPr lang="en-US" sz="1800" baseline="0" dirty="0">
                <a:solidFill>
                  <a:schemeClr val="accent6">
                    <a:lumMod val="50000"/>
                  </a:schemeClr>
                </a:solidFill>
                <a:latin typeface="Montserrat" panose="00000500000000000000" pitchFamily="2" charset="0"/>
              </a:rPr>
              <a:t>Percentage of participants reporting 1 or more events</a:t>
            </a:r>
            <a:endParaRPr lang="en-US" sz="1600" i="1" dirty="0">
              <a:solidFill>
                <a:schemeClr val="accent6">
                  <a:lumMod val="50000"/>
                </a:schemeClr>
              </a:solidFill>
              <a:latin typeface="Montserrat" panose="00000500000000000000" pitchFamily="2" charset="0"/>
            </a:endParaRPr>
          </a:p>
        </c:rich>
      </c:tx>
      <c:layout>
        <c:manualLayout>
          <c:xMode val="edge"/>
          <c:yMode val="edge"/>
          <c:x val="0.17570441466179193"/>
          <c:y val="4.7437025396296108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accent6">
                  <a:lumMod val="50000"/>
                </a:schemeClr>
              </a:solidFill>
              <a:latin typeface="+mn-lt"/>
              <a:ea typeface="+mn-ea"/>
              <a:cs typeface="+mn-cs"/>
            </a:defRPr>
          </a:pPr>
          <a:endParaRPr lang="en-US"/>
        </a:p>
      </c:txPr>
    </c:title>
    <c:autoTitleDeleted val="0"/>
    <c:plotArea>
      <c:layout>
        <c:manualLayout>
          <c:layoutTarget val="inner"/>
          <c:xMode val="edge"/>
          <c:yMode val="edge"/>
          <c:x val="0.12902564406077463"/>
          <c:y val="0.24607322768861456"/>
          <c:w val="0.85360427346303991"/>
          <c:h val="0.51818832143197613"/>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4-7797-41B4-AFEE-2E4833791A19}"/>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7797-41B4-AFEE-2E4833791A19}"/>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3-7797-41B4-AFEE-2E4833791A19}"/>
              </c:ext>
            </c:extLst>
          </c:dPt>
          <c:dPt>
            <c:idx val="6"/>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5-7797-41B4-AFEE-2E4833791A19}"/>
              </c:ext>
            </c:extLst>
          </c:dPt>
          <c:cat>
            <c:strRef>
              <c:f>SHE!$N$5:$T$5</c:f>
              <c:strCache>
                <c:ptCount val="7"/>
                <c:pt idx="0">
                  <c:v>CGM Users + Pump</c:v>
                </c:pt>
                <c:pt idx="1">
                  <c:v>CGM Users + MDI</c:v>
                </c:pt>
                <c:pt idx="2">
                  <c:v>CGM users</c:v>
                </c:pt>
                <c:pt idx="3">
                  <c:v>Non-CGM Users + Pump</c:v>
                </c:pt>
                <c:pt idx="4">
                  <c:v>Non-CGM Users + MDI</c:v>
                </c:pt>
                <c:pt idx="5">
                  <c:v>Non-CGM users</c:v>
                </c:pt>
                <c:pt idx="6">
                  <c:v>Total</c:v>
                </c:pt>
              </c:strCache>
            </c:strRef>
          </c:cat>
          <c:val>
            <c:numRef>
              <c:f>SHE!$N$8:$T$8</c:f>
              <c:numCache>
                <c:formatCode>General</c:formatCode>
                <c:ptCount val="7"/>
                <c:pt idx="0">
                  <c:v>17.5</c:v>
                </c:pt>
                <c:pt idx="1">
                  <c:v>23</c:v>
                </c:pt>
                <c:pt idx="2">
                  <c:v>18.5</c:v>
                </c:pt>
                <c:pt idx="3">
                  <c:v>30.5</c:v>
                </c:pt>
                <c:pt idx="4">
                  <c:v>37.1</c:v>
                </c:pt>
                <c:pt idx="5">
                  <c:v>34.299999999999997</c:v>
                </c:pt>
                <c:pt idx="6">
                  <c:v>19.8</c:v>
                </c:pt>
              </c:numCache>
            </c:numRef>
          </c:val>
          <c:extLst>
            <c:ext xmlns:c16="http://schemas.microsoft.com/office/drawing/2014/chart" uri="{C3380CC4-5D6E-409C-BE32-E72D297353CC}">
              <c16:uniqueId val="{00000000-7797-41B4-AFEE-2E4833791A19}"/>
            </c:ext>
          </c:extLst>
        </c:ser>
        <c:dLbls>
          <c:showLegendKey val="0"/>
          <c:showVal val="0"/>
          <c:showCatName val="0"/>
          <c:showSerName val="0"/>
          <c:showPercent val="0"/>
          <c:showBubbleSize val="0"/>
        </c:dLbls>
        <c:gapWidth val="93"/>
        <c:overlap val="-27"/>
        <c:axId val="1174926767"/>
        <c:axId val="1174928431"/>
      </c:barChart>
      <c:catAx>
        <c:axId val="11749267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174928431"/>
        <c:crosses val="autoZero"/>
        <c:auto val="1"/>
        <c:lblAlgn val="ctr"/>
        <c:lblOffset val="100"/>
        <c:noMultiLvlLbl val="0"/>
      </c:catAx>
      <c:valAx>
        <c:axId val="11749284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174926767"/>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latin typeface="Montserrat" panose="00000500000000000000" pitchFamily="2" charset="0"/>
              </a:rPr>
              <a:t>Annualized rate of level</a:t>
            </a:r>
            <a:r>
              <a:rPr lang="en-US" baseline="0" dirty="0">
                <a:latin typeface="Montserrat" panose="00000500000000000000" pitchFamily="2" charset="0"/>
              </a:rPr>
              <a:t>-2 hypoglycemia events</a:t>
            </a:r>
            <a:endParaRPr lang="en-US" dirty="0">
              <a:latin typeface="Montserrat" panose="00000500000000000000" pitchFamily="2"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'Level 2 Hypo'!$N$4:$R$4</c:f>
              <c:strCache>
                <c:ptCount val="5"/>
                <c:pt idx="0">
                  <c:v>Pump excluding HCLS</c:v>
                </c:pt>
                <c:pt idx="1">
                  <c:v>Pump - HCLS</c:v>
                </c:pt>
                <c:pt idx="2">
                  <c:v>All Pump</c:v>
                </c:pt>
                <c:pt idx="3">
                  <c:v>MDI</c:v>
                </c:pt>
                <c:pt idx="4">
                  <c:v>Total</c:v>
                </c:pt>
              </c:strCache>
            </c:strRef>
          </c:cat>
          <c:val>
            <c:numRef>
              <c:f>'Level 2 Hypo'!$N$5:$R$5</c:f>
              <c:numCache>
                <c:formatCode>General</c:formatCode>
                <c:ptCount val="5"/>
                <c:pt idx="0">
                  <c:v>59.6</c:v>
                </c:pt>
                <c:pt idx="1">
                  <c:v>35.799999999999997</c:v>
                </c:pt>
                <c:pt idx="2">
                  <c:v>45</c:v>
                </c:pt>
                <c:pt idx="3">
                  <c:v>47.9</c:v>
                </c:pt>
                <c:pt idx="4">
                  <c:v>45.5</c:v>
                </c:pt>
              </c:numCache>
            </c:numRef>
          </c:val>
          <c:extLst>
            <c:ext xmlns:c16="http://schemas.microsoft.com/office/drawing/2014/chart" uri="{C3380CC4-5D6E-409C-BE32-E72D297353CC}">
              <c16:uniqueId val="{00000000-8D0B-4EB8-AB28-4E8BBF485926}"/>
            </c:ext>
          </c:extLst>
        </c:ser>
        <c:dLbls>
          <c:showLegendKey val="0"/>
          <c:showVal val="0"/>
          <c:showCatName val="0"/>
          <c:showSerName val="0"/>
          <c:showPercent val="0"/>
          <c:showBubbleSize val="0"/>
        </c:dLbls>
        <c:gapWidth val="219"/>
        <c:overlap val="-27"/>
        <c:axId val="1224822911"/>
        <c:axId val="1224824991"/>
      </c:barChart>
      <c:catAx>
        <c:axId val="12248229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1224824991"/>
        <c:crosses val="autoZero"/>
        <c:auto val="1"/>
        <c:lblAlgn val="ctr"/>
        <c:lblOffset val="100"/>
        <c:noMultiLvlLbl val="0"/>
      </c:catAx>
      <c:valAx>
        <c:axId val="122482499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2248229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latin typeface="Montserrat" panose="00000500000000000000" pitchFamily="2" charset="0"/>
              </a:rPr>
              <a:t>Annualized rate of </a:t>
            </a:r>
            <a:r>
              <a:rPr lang="en-US" u="sng" dirty="0">
                <a:latin typeface="Montserrat" panose="00000500000000000000" pitchFamily="2" charset="0"/>
              </a:rPr>
              <a:t>prolonged</a:t>
            </a:r>
            <a:r>
              <a:rPr lang="en-US" dirty="0">
                <a:latin typeface="Montserrat" panose="00000500000000000000" pitchFamily="2" charset="0"/>
              </a:rPr>
              <a:t> level-2 hypoglycemia events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'Level 2 Hypo'!$N$4:$R$4</c:f>
              <c:strCache>
                <c:ptCount val="5"/>
                <c:pt idx="0">
                  <c:v>Pump excluding HCLS</c:v>
                </c:pt>
                <c:pt idx="1">
                  <c:v>Pump - HCLS</c:v>
                </c:pt>
                <c:pt idx="2">
                  <c:v>All Pump</c:v>
                </c:pt>
                <c:pt idx="3">
                  <c:v>MDI</c:v>
                </c:pt>
                <c:pt idx="4">
                  <c:v>Total</c:v>
                </c:pt>
              </c:strCache>
            </c:strRef>
          </c:cat>
          <c:val>
            <c:numRef>
              <c:f>'Level 2 Hypo'!$N$7:$R$7</c:f>
              <c:numCache>
                <c:formatCode>General</c:formatCode>
                <c:ptCount val="5"/>
                <c:pt idx="0">
                  <c:v>1.5</c:v>
                </c:pt>
                <c:pt idx="1">
                  <c:v>0.7</c:v>
                </c:pt>
                <c:pt idx="2">
                  <c:v>1</c:v>
                </c:pt>
                <c:pt idx="3">
                  <c:v>1.7</c:v>
                </c:pt>
                <c:pt idx="4">
                  <c:v>1.1000000000000001</c:v>
                </c:pt>
              </c:numCache>
            </c:numRef>
          </c:val>
          <c:extLst>
            <c:ext xmlns:c16="http://schemas.microsoft.com/office/drawing/2014/chart" uri="{C3380CC4-5D6E-409C-BE32-E72D297353CC}">
              <c16:uniqueId val="{00000000-CE76-429E-A278-7B5A4C189EC3}"/>
            </c:ext>
          </c:extLst>
        </c:ser>
        <c:dLbls>
          <c:showLegendKey val="0"/>
          <c:showVal val="0"/>
          <c:showCatName val="0"/>
          <c:showSerName val="0"/>
          <c:showPercent val="0"/>
          <c:showBubbleSize val="0"/>
        </c:dLbls>
        <c:gapWidth val="219"/>
        <c:overlap val="-27"/>
        <c:axId val="1224822911"/>
        <c:axId val="1224824991"/>
      </c:barChart>
      <c:catAx>
        <c:axId val="12248229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1224824991"/>
        <c:crosses val="autoZero"/>
        <c:auto val="1"/>
        <c:lblAlgn val="ctr"/>
        <c:lblOffset val="100"/>
        <c:noMultiLvlLbl val="0"/>
      </c:catAx>
      <c:valAx>
        <c:axId val="122482499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224822911"/>
        <c:crosses val="autoZero"/>
        <c:crossBetween val="between"/>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atin typeface="Montserrat" panose="00000500000000000000" pitchFamily="2" charset="0"/>
              </a:defRPr>
            </a:lvl1pPr>
          </a:lstStyle>
          <a:p>
            <a:endParaRPr lang="en-US" dirty="0"/>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atin typeface="Montserrat" panose="00000500000000000000" pitchFamily="2" charset="0"/>
              </a:defRPr>
            </a:lvl1pPr>
          </a:lstStyle>
          <a:p>
            <a:fld id="{3466F62D-188C-4377-BA5E-407A9B93D813}" type="datetimeFigureOut">
              <a:rPr lang="en-US" smtClean="0"/>
              <a:pPr/>
              <a:t>11/3/22</a:t>
            </a:fld>
            <a:endParaRPr lang="en-US" dirty="0"/>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atin typeface="Montserrat" panose="00000500000000000000" pitchFamily="2" charset="0"/>
              </a:defRPr>
            </a:lvl1pPr>
          </a:lstStyle>
          <a:p>
            <a:endParaRPr lang="en-US" dirty="0"/>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atin typeface="Montserrat" panose="00000500000000000000" pitchFamily="2" charset="0"/>
              </a:defRPr>
            </a:lvl1pPr>
          </a:lstStyle>
          <a:p>
            <a:fld id="{124CD239-7251-477B-BE83-A253CCB80645}" type="slidenum">
              <a:rPr lang="en-US" smtClean="0"/>
              <a:pPr/>
              <a:t>‹#›</a:t>
            </a:fld>
            <a:endParaRPr lang="en-US" dirty="0"/>
          </a:p>
        </p:txBody>
      </p:sp>
    </p:spTree>
    <p:extLst>
      <p:ext uri="{BB962C8B-B14F-4D97-AF65-F5344CB8AC3E}">
        <p14:creationId xmlns:p14="http://schemas.microsoft.com/office/powerpoint/2010/main" val="2112744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ontserrat" panose="00000500000000000000" pitchFamily="2" charset="0"/>
        <a:ea typeface="+mn-ea"/>
        <a:cs typeface="+mn-cs"/>
      </a:defRPr>
    </a:lvl1pPr>
    <a:lvl2pPr marL="457200" algn="l" defTabSz="914400" rtl="0" eaLnBrk="1" latinLnBrk="0" hangingPunct="1">
      <a:defRPr sz="1200" kern="1200">
        <a:solidFill>
          <a:schemeClr val="tx1"/>
        </a:solidFill>
        <a:latin typeface="Montserrat" panose="00000500000000000000" pitchFamily="2" charset="0"/>
        <a:ea typeface="+mn-ea"/>
        <a:cs typeface="+mn-cs"/>
      </a:defRPr>
    </a:lvl2pPr>
    <a:lvl3pPr marL="914400" algn="l" defTabSz="914400" rtl="0" eaLnBrk="1" latinLnBrk="0" hangingPunct="1">
      <a:defRPr sz="1200" kern="1200">
        <a:solidFill>
          <a:schemeClr val="tx1"/>
        </a:solidFill>
        <a:latin typeface="Montserrat" panose="00000500000000000000" pitchFamily="2" charset="0"/>
        <a:ea typeface="+mn-ea"/>
        <a:cs typeface="+mn-cs"/>
      </a:defRPr>
    </a:lvl3pPr>
    <a:lvl4pPr marL="1371600" algn="l" defTabSz="914400" rtl="0" eaLnBrk="1" latinLnBrk="0" hangingPunct="1">
      <a:defRPr sz="1200" kern="1200">
        <a:solidFill>
          <a:schemeClr val="tx1"/>
        </a:solidFill>
        <a:latin typeface="Montserrat" panose="00000500000000000000" pitchFamily="2" charset="0"/>
        <a:ea typeface="+mn-ea"/>
        <a:cs typeface="+mn-cs"/>
      </a:defRPr>
    </a:lvl4pPr>
    <a:lvl5pPr marL="1828800" algn="l" defTabSz="914400" rtl="0" eaLnBrk="1" latinLnBrk="0" hangingPunct="1">
      <a:defRPr sz="1200" kern="1200">
        <a:solidFill>
          <a:schemeClr val="tx1"/>
        </a:solidFill>
        <a:latin typeface="Montserrat" panose="000005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Outlined – will fix on Tuesday. </a:t>
            </a:r>
          </a:p>
        </p:txBody>
      </p:sp>
      <p:sp>
        <p:nvSpPr>
          <p:cNvPr id="4" name="Slide Number Placeholder 3"/>
          <p:cNvSpPr>
            <a:spLocks noGrp="1"/>
          </p:cNvSpPr>
          <p:nvPr>
            <p:ph type="sldNum" sz="quarter" idx="5"/>
          </p:nvPr>
        </p:nvSpPr>
        <p:spPr/>
        <p:txBody>
          <a:bodyPr/>
          <a:lstStyle/>
          <a:p>
            <a:fld id="{9A0C2A16-E831-4982-B14D-4D072FE2BF6C}" type="slidenum">
              <a:rPr lang="en-US" smtClean="0"/>
              <a:t>10</a:t>
            </a:fld>
            <a:endParaRPr lang="en-US" dirty="0"/>
          </a:p>
        </p:txBody>
      </p:sp>
    </p:spTree>
    <p:extLst>
      <p:ext uri="{BB962C8B-B14F-4D97-AF65-F5344CB8AC3E}">
        <p14:creationId xmlns:p14="http://schemas.microsoft.com/office/powerpoint/2010/main" val="2994996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Outlined – will fix on Tuesday. </a:t>
            </a:r>
          </a:p>
        </p:txBody>
      </p:sp>
      <p:sp>
        <p:nvSpPr>
          <p:cNvPr id="4" name="Slide Number Placeholder 3"/>
          <p:cNvSpPr>
            <a:spLocks noGrp="1"/>
          </p:cNvSpPr>
          <p:nvPr>
            <p:ph type="sldNum" sz="quarter" idx="5"/>
          </p:nvPr>
        </p:nvSpPr>
        <p:spPr/>
        <p:txBody>
          <a:bodyPr/>
          <a:lstStyle/>
          <a:p>
            <a:fld id="{9A0C2A16-E831-4982-B14D-4D072FE2BF6C}" type="slidenum">
              <a:rPr lang="en-US" smtClean="0"/>
              <a:t>17</a:t>
            </a:fld>
            <a:endParaRPr lang="en-US" dirty="0"/>
          </a:p>
        </p:txBody>
      </p:sp>
    </p:spTree>
    <p:extLst>
      <p:ext uri="{BB962C8B-B14F-4D97-AF65-F5344CB8AC3E}">
        <p14:creationId xmlns:p14="http://schemas.microsoft.com/office/powerpoint/2010/main" val="2758753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Outlined – will fix on Tuesday. </a:t>
            </a:r>
          </a:p>
        </p:txBody>
      </p:sp>
      <p:sp>
        <p:nvSpPr>
          <p:cNvPr id="4" name="Slide Number Placeholder 3"/>
          <p:cNvSpPr>
            <a:spLocks noGrp="1"/>
          </p:cNvSpPr>
          <p:nvPr>
            <p:ph type="sldNum" sz="quarter" idx="5"/>
          </p:nvPr>
        </p:nvSpPr>
        <p:spPr/>
        <p:txBody>
          <a:bodyPr/>
          <a:lstStyle/>
          <a:p>
            <a:fld id="{9A0C2A16-E831-4982-B14D-4D072FE2BF6C}" type="slidenum">
              <a:rPr lang="en-US" smtClean="0"/>
              <a:t>18</a:t>
            </a:fld>
            <a:endParaRPr lang="en-US" dirty="0"/>
          </a:p>
        </p:txBody>
      </p:sp>
    </p:spTree>
    <p:extLst>
      <p:ext uri="{BB962C8B-B14F-4D97-AF65-F5344CB8AC3E}">
        <p14:creationId xmlns:p14="http://schemas.microsoft.com/office/powerpoint/2010/main" val="1370118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5814B4-B262-496A-A3C7-A2E1203D1CE9}" type="slidenum">
              <a:rPr kumimoji="0" lang="en-US" sz="1200" b="0" i="0" u="none" strike="noStrike" kern="1200" cap="none" spc="0" normalizeH="0" baseline="0" noProof="0" smtClean="0">
                <a:ln>
                  <a:noFill/>
                </a:ln>
                <a:solidFill>
                  <a:prstClr val="black"/>
                </a:solidFill>
                <a:effectLst/>
                <a:uLnTx/>
                <a:uFillTx/>
                <a:latin typeface="Montserrat"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2878514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800" b="0" i="0" u="none" strike="noStrike" dirty="0">
                <a:solidFill>
                  <a:srgbClr val="000000"/>
                </a:solidFill>
                <a:effectLst/>
                <a:latin typeface="Montserrat" panose="00000500000000000000" pitchFamily="2" charset="0"/>
                <a:ea typeface="Times New Roman" panose="02020603050405020304" pitchFamily="18" charset="0"/>
              </a:rPr>
              <a:t>n</a:t>
            </a:r>
            <a:r>
              <a:rPr lang="pt-BR" dirty="0"/>
              <a:t> </a:t>
            </a:r>
            <a:r>
              <a:rPr lang="pt-BR" sz="1800" b="0" i="0" u="none" strike="noStrike" dirty="0">
                <a:solidFill>
                  <a:srgbClr val="000000"/>
                </a:solidFill>
                <a:effectLst/>
                <a:latin typeface="Montserrat" panose="00000500000000000000" pitchFamily="2" charset="0"/>
                <a:ea typeface="Times New Roman" panose="02020603050405020304" pitchFamily="18" charset="0"/>
              </a:rPr>
              <a:t>293</a:t>
            </a:r>
            <a:r>
              <a:rPr lang="pt-BR" dirty="0"/>
              <a:t> </a:t>
            </a:r>
            <a:r>
              <a:rPr lang="pt-BR" sz="1800" b="0" i="0" u="none" strike="noStrike" dirty="0">
                <a:solidFill>
                  <a:srgbClr val="000000"/>
                </a:solidFill>
                <a:effectLst/>
                <a:latin typeface="Montserrat" panose="00000500000000000000" pitchFamily="2" charset="0"/>
                <a:ea typeface="Times New Roman" panose="02020603050405020304" pitchFamily="18" charset="0"/>
              </a:rPr>
              <a:t>470</a:t>
            </a:r>
            <a:r>
              <a:rPr lang="pt-BR" dirty="0"/>
              <a:t> </a:t>
            </a:r>
            <a:r>
              <a:rPr lang="pt-BR" sz="1800" b="0" i="0" u="none" strike="noStrike" dirty="0">
                <a:solidFill>
                  <a:srgbClr val="000000"/>
                </a:solidFill>
                <a:effectLst/>
                <a:latin typeface="Montserrat" panose="00000500000000000000" pitchFamily="2" charset="0"/>
                <a:ea typeface="Times New Roman" panose="02020603050405020304" pitchFamily="18" charset="0"/>
              </a:rPr>
              <a:t>764</a:t>
            </a:r>
            <a:r>
              <a:rPr lang="pt-BR" dirty="0"/>
              <a:t> </a:t>
            </a:r>
            <a:r>
              <a:rPr lang="pt-BR" sz="1800" b="0" i="0" u="none" strike="noStrike" dirty="0">
                <a:solidFill>
                  <a:srgbClr val="000000"/>
                </a:solidFill>
                <a:effectLst/>
                <a:latin typeface="Montserrat" panose="00000500000000000000" pitchFamily="2" charset="0"/>
                <a:ea typeface="Times New Roman" panose="02020603050405020304" pitchFamily="18" charset="0"/>
              </a:rPr>
              <a:t>162</a:t>
            </a:r>
            <a:r>
              <a:rPr lang="pt-BR" dirty="0"/>
              <a:t> </a:t>
            </a:r>
            <a:r>
              <a:rPr lang="pt-BR" sz="1800" b="0" i="0" u="none" strike="noStrike" dirty="0">
                <a:solidFill>
                  <a:srgbClr val="000000"/>
                </a:solidFill>
                <a:effectLst/>
                <a:latin typeface="Montserrat" panose="00000500000000000000" pitchFamily="2" charset="0"/>
                <a:ea typeface="Times New Roman" panose="02020603050405020304" pitchFamily="18" charset="0"/>
              </a:rPr>
              <a:t>926</a:t>
            </a:r>
            <a:r>
              <a:rPr lang="pt-BR" dirty="0"/>
              <a:t> </a:t>
            </a:r>
            <a:endParaRPr lang="en-US" dirty="0"/>
          </a:p>
        </p:txBody>
      </p:sp>
      <p:sp>
        <p:nvSpPr>
          <p:cNvPr id="4" name="Slide Number Placeholder 3"/>
          <p:cNvSpPr>
            <a:spLocks noGrp="1"/>
          </p:cNvSpPr>
          <p:nvPr>
            <p:ph type="sldNum" sz="quarter" idx="5"/>
          </p:nvPr>
        </p:nvSpPr>
        <p:spPr/>
        <p:txBody>
          <a:bodyPr/>
          <a:lstStyle/>
          <a:p>
            <a:fld id="{6C36E4FC-465C-4943-BDA5-C8434DDD13A5}" type="slidenum">
              <a:rPr lang="en-US" smtClean="0"/>
              <a:t>21</a:t>
            </a:fld>
            <a:endParaRPr lang="en-US"/>
          </a:p>
        </p:txBody>
      </p:sp>
    </p:spTree>
    <p:extLst>
      <p:ext uri="{BB962C8B-B14F-4D97-AF65-F5344CB8AC3E}">
        <p14:creationId xmlns:p14="http://schemas.microsoft.com/office/powerpoint/2010/main" val="4918006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000D1B-05A0-40CF-BB28-3F8A81CE02DD}"/>
              </a:ext>
            </a:extLst>
          </p:cNvPr>
          <p:cNvPicPr>
            <a:picLocks noChangeAspect="1"/>
          </p:cNvPicPr>
          <p:nvPr/>
        </p:nvPicPr>
        <p:blipFill>
          <a:blip r:embed="rId2"/>
          <a:stretch>
            <a:fillRect/>
          </a:stretch>
        </p:blipFill>
        <p:spPr>
          <a:xfrm>
            <a:off x="0" y="-20519"/>
            <a:ext cx="12344400" cy="6999275"/>
          </a:xfrm>
          <a:prstGeom prst="rect">
            <a:avLst/>
          </a:prstGeom>
        </p:spPr>
      </p:pic>
      <p:sp>
        <p:nvSpPr>
          <p:cNvPr id="5" name="Text Placeholder 4">
            <a:extLst>
              <a:ext uri="{FF2B5EF4-FFF2-40B4-BE49-F238E27FC236}">
                <a16:creationId xmlns:a16="http://schemas.microsoft.com/office/drawing/2014/main" id="{24099B34-4F3B-40C6-B579-B0291A938029}"/>
              </a:ext>
            </a:extLst>
          </p:cNvPr>
          <p:cNvSpPr>
            <a:spLocks noGrp="1"/>
          </p:cNvSpPr>
          <p:nvPr>
            <p:ph type="body" sz="quarter" idx="10" hasCustomPrompt="1"/>
          </p:nvPr>
        </p:nvSpPr>
        <p:spPr>
          <a:xfrm>
            <a:off x="4412306" y="4584700"/>
            <a:ext cx="7802562" cy="755396"/>
          </a:xfrm>
          <a:prstGeom prst="rect">
            <a:avLst/>
          </a:prstGeom>
        </p:spPr>
        <p:txBody>
          <a:bodyPr>
            <a:noAutofit/>
          </a:bodyPr>
          <a:lstStyle>
            <a:lvl1pPr>
              <a:defRPr sz="3600">
                <a:solidFill>
                  <a:schemeClr val="accent3"/>
                </a:solidFill>
                <a:latin typeface="Montserrat SemiBold" panose="00000700000000000000" pitchFamily="2" charset="0"/>
              </a:defRPr>
            </a:lvl1pPr>
          </a:lstStyle>
          <a:p>
            <a:pPr lvl="0"/>
            <a:r>
              <a:rPr lang="en-US" dirty="0"/>
              <a:t>Presentation Name</a:t>
            </a:r>
          </a:p>
        </p:txBody>
      </p:sp>
      <p:sp>
        <p:nvSpPr>
          <p:cNvPr id="7" name="Text Placeholder 6">
            <a:extLst>
              <a:ext uri="{FF2B5EF4-FFF2-40B4-BE49-F238E27FC236}">
                <a16:creationId xmlns:a16="http://schemas.microsoft.com/office/drawing/2014/main" id="{7A49A6F4-9859-47BA-B88A-A992A9860449}"/>
              </a:ext>
            </a:extLst>
          </p:cNvPr>
          <p:cNvSpPr>
            <a:spLocks noGrp="1"/>
          </p:cNvSpPr>
          <p:nvPr>
            <p:ph type="body" sz="quarter" idx="11" hasCustomPrompt="1"/>
          </p:nvPr>
        </p:nvSpPr>
        <p:spPr>
          <a:xfrm>
            <a:off x="4412306" y="5486400"/>
            <a:ext cx="7802562" cy="585788"/>
          </a:xfrm>
          <a:prstGeom prst="rect">
            <a:avLst/>
          </a:prstGeom>
        </p:spPr>
        <p:txBody>
          <a:bodyPr>
            <a:noAutofit/>
          </a:bodyPr>
          <a:lstStyle>
            <a:lvl1pPr>
              <a:defRPr>
                <a:solidFill>
                  <a:schemeClr val="accent3"/>
                </a:solidFill>
              </a:defRPr>
            </a:lvl1pPr>
          </a:lstStyle>
          <a:p>
            <a:pPr lvl="0"/>
            <a:r>
              <a:rPr lang="en-US" dirty="0"/>
              <a:t>Date</a:t>
            </a:r>
          </a:p>
        </p:txBody>
      </p:sp>
      <p:pic>
        <p:nvPicPr>
          <p:cNvPr id="6" name="Picture 5">
            <a:extLst>
              <a:ext uri="{FF2B5EF4-FFF2-40B4-BE49-F238E27FC236}">
                <a16:creationId xmlns:a16="http://schemas.microsoft.com/office/drawing/2014/main" id="{1222A719-D54E-427D-AD45-11399B87C6DD}"/>
              </a:ext>
            </a:extLst>
          </p:cNvPr>
          <p:cNvPicPr>
            <a:picLocks noChangeAspect="1"/>
          </p:cNvPicPr>
          <p:nvPr/>
        </p:nvPicPr>
        <p:blipFill>
          <a:blip r:embed="rId2"/>
          <a:stretch>
            <a:fillRect/>
          </a:stretch>
        </p:blipFill>
        <p:spPr>
          <a:xfrm>
            <a:off x="0" y="-20519"/>
            <a:ext cx="12344400" cy="6999275"/>
          </a:xfrm>
          <a:prstGeom prst="rect">
            <a:avLst/>
          </a:prstGeom>
        </p:spPr>
      </p:pic>
    </p:spTree>
    <p:extLst>
      <p:ext uri="{BB962C8B-B14F-4D97-AF65-F5344CB8AC3E}">
        <p14:creationId xmlns:p14="http://schemas.microsoft.com/office/powerpoint/2010/main" val="605922866"/>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4" name="Title Text">
            <a:extLst>
              <a:ext uri="{FF2B5EF4-FFF2-40B4-BE49-F238E27FC236}">
                <a16:creationId xmlns:a16="http://schemas.microsoft.com/office/drawing/2014/main" id="{AA6BC4EE-9385-8048-94F7-C8E9B0881855}"/>
              </a:ext>
            </a:extLst>
          </p:cNvPr>
          <p:cNvSpPr txBox="1">
            <a:spLocks noGrp="1"/>
          </p:cNvSpPr>
          <p:nvPr>
            <p:ph type="title"/>
          </p:nvPr>
        </p:nvSpPr>
        <p:spPr>
          <a:xfrm>
            <a:off x="548640" y="228600"/>
            <a:ext cx="10972800" cy="457200"/>
          </a:xfrm>
          <a:prstGeom prst="rect">
            <a:avLst/>
          </a:prstGeom>
        </p:spPr>
        <p:txBody>
          <a:bodyPr/>
          <a:lstStyle/>
          <a:p>
            <a:r>
              <a:rPr lang="en-US"/>
              <a:t>Click to edit Master title style</a:t>
            </a:r>
            <a:endParaRPr/>
          </a:p>
        </p:txBody>
      </p:sp>
    </p:spTree>
    <p:extLst>
      <p:ext uri="{BB962C8B-B14F-4D97-AF65-F5344CB8AC3E}">
        <p14:creationId xmlns:p14="http://schemas.microsoft.com/office/powerpoint/2010/main" val="35290264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5" name="Title Text"/>
          <p:cNvSpPr txBox="1">
            <a:spLocks noGrp="1"/>
          </p:cNvSpPr>
          <p:nvPr>
            <p:ph type="title" hasCustomPrompt="1"/>
          </p:nvPr>
        </p:nvSpPr>
        <p:spPr>
          <a:xfrm>
            <a:off x="548640" y="228600"/>
            <a:ext cx="10972800" cy="457200"/>
          </a:xfrm>
          <a:prstGeom prst="rect">
            <a:avLst/>
          </a:prstGeom>
        </p:spPr>
        <p:txBody>
          <a:bodyPr/>
          <a:lstStyle>
            <a:lvl1pPr>
              <a:defRPr>
                <a:solidFill>
                  <a:schemeClr val="accent3"/>
                </a:solidFill>
              </a:defRPr>
            </a:lvl1pPr>
          </a:lstStyle>
          <a:p>
            <a:r>
              <a:rPr lang="en-US" dirty="0"/>
              <a:t>Click to Edit Master Title Style</a:t>
            </a:r>
            <a:endParaRPr dirty="0"/>
          </a:p>
        </p:txBody>
      </p:sp>
    </p:spTree>
    <p:extLst>
      <p:ext uri="{BB962C8B-B14F-4D97-AF65-F5344CB8AC3E}">
        <p14:creationId xmlns:p14="http://schemas.microsoft.com/office/powerpoint/2010/main" val="249187919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sp>
        <p:nvSpPr>
          <p:cNvPr id="35" name="Title Text"/>
          <p:cNvSpPr txBox="1">
            <a:spLocks noGrp="1"/>
          </p:cNvSpPr>
          <p:nvPr>
            <p:ph type="title" hasCustomPrompt="1"/>
          </p:nvPr>
        </p:nvSpPr>
        <p:spPr>
          <a:xfrm>
            <a:off x="548640" y="228600"/>
            <a:ext cx="10972800" cy="457200"/>
          </a:xfrm>
          <a:prstGeom prst="rect">
            <a:avLst/>
          </a:prstGeom>
        </p:spPr>
        <p:txBody>
          <a:bodyPr/>
          <a:lstStyle>
            <a:lvl1pPr>
              <a:defRPr>
                <a:solidFill>
                  <a:schemeClr val="accent3"/>
                </a:solidFill>
              </a:defRPr>
            </a:lvl1pPr>
          </a:lstStyle>
          <a:p>
            <a:r>
              <a:rPr lang="en-US" dirty="0"/>
              <a:t>Click to Edit Master Title Style</a:t>
            </a:r>
            <a:endParaRPr dirty="0"/>
          </a:p>
        </p:txBody>
      </p:sp>
      <p:sp>
        <p:nvSpPr>
          <p:cNvPr id="4" name="Text Placeholder 3">
            <a:extLst>
              <a:ext uri="{FF2B5EF4-FFF2-40B4-BE49-F238E27FC236}">
                <a16:creationId xmlns:a16="http://schemas.microsoft.com/office/drawing/2014/main" id="{4D37F3FF-5884-4A1E-8629-AB45FB5A415E}"/>
              </a:ext>
            </a:extLst>
          </p:cNvPr>
          <p:cNvSpPr>
            <a:spLocks noGrp="1"/>
          </p:cNvSpPr>
          <p:nvPr>
            <p:ph type="body" sz="quarter" idx="10" hasCustomPrompt="1"/>
          </p:nvPr>
        </p:nvSpPr>
        <p:spPr>
          <a:xfrm>
            <a:off x="549275" y="877888"/>
            <a:ext cx="10972800" cy="5132387"/>
          </a:xfrm>
          <a:prstGeom prst="rect">
            <a:avLst/>
          </a:prstGeom>
        </p:spPr>
        <p:txBody>
          <a:bodyPr>
            <a:normAutofit/>
          </a:bodyPr>
          <a:lstStyle>
            <a:lvl1pPr>
              <a:defRPr sz="2000">
                <a:solidFill>
                  <a:schemeClr val="accent6">
                    <a:lumMod val="75000"/>
                  </a:schemeClr>
                </a:solidFill>
              </a:defRPr>
            </a:lvl1pPr>
          </a:lstStyle>
          <a:p>
            <a:pPr lvl="0"/>
            <a:r>
              <a:rPr lang="en-US" dirty="0"/>
              <a:t>Click to edit Master text styles. </a:t>
            </a:r>
          </a:p>
        </p:txBody>
      </p:sp>
    </p:spTree>
    <p:extLst>
      <p:ext uri="{BB962C8B-B14F-4D97-AF65-F5344CB8AC3E}">
        <p14:creationId xmlns:p14="http://schemas.microsoft.com/office/powerpoint/2010/main" val="196768812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Bullets, 1 Columns">
    <p:spTree>
      <p:nvGrpSpPr>
        <p:cNvPr id="1" name=""/>
        <p:cNvGrpSpPr/>
        <p:nvPr/>
      </p:nvGrpSpPr>
      <p:grpSpPr>
        <a:xfrm>
          <a:off x="0" y="0"/>
          <a:ext cx="0" cy="0"/>
          <a:chOff x="0" y="0"/>
          <a:chExt cx="0" cy="0"/>
        </a:xfrm>
      </p:grpSpPr>
      <p:sp>
        <p:nvSpPr>
          <p:cNvPr id="70" name="Title Text"/>
          <p:cNvSpPr txBox="1">
            <a:spLocks noGrp="1"/>
          </p:cNvSpPr>
          <p:nvPr>
            <p:ph type="title" hasCustomPrompt="1"/>
          </p:nvPr>
        </p:nvSpPr>
        <p:spPr>
          <a:xfrm>
            <a:off x="548640" y="228600"/>
            <a:ext cx="10972800" cy="457200"/>
          </a:xfrm>
          <a:prstGeom prst="rect">
            <a:avLst/>
          </a:prstGeom>
        </p:spPr>
        <p:txBody>
          <a:bodyPr/>
          <a:lstStyle>
            <a:lvl1pPr>
              <a:defRPr>
                <a:solidFill>
                  <a:schemeClr val="accent3"/>
                </a:solidFill>
              </a:defRPr>
            </a:lvl1pPr>
          </a:lstStyle>
          <a:p>
            <a:r>
              <a:rPr lang="en-US" dirty="0"/>
              <a:t>Click to Edit Master Title Style</a:t>
            </a:r>
            <a:endParaRPr dirty="0"/>
          </a:p>
        </p:txBody>
      </p:sp>
      <p:sp>
        <p:nvSpPr>
          <p:cNvPr id="3" name="Content Placeholder 2"/>
          <p:cNvSpPr>
            <a:spLocks noGrp="1"/>
          </p:cNvSpPr>
          <p:nvPr>
            <p:ph sz="quarter" idx="10"/>
          </p:nvPr>
        </p:nvSpPr>
        <p:spPr>
          <a:xfrm>
            <a:off x="549274" y="914400"/>
            <a:ext cx="10972166" cy="4876800"/>
          </a:xfrm>
          <a:prstGeom prst="rect">
            <a:avLst/>
          </a:prstGeo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11AA361F-9EAB-B64D-8795-E7A20B30FD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5" name="Picture 4">
            <a:extLst>
              <a:ext uri="{FF2B5EF4-FFF2-40B4-BE49-F238E27FC236}">
                <a16:creationId xmlns:a16="http://schemas.microsoft.com/office/drawing/2014/main" id="{1C38F97F-BE0E-489D-A955-BE7D6E06FA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155985614"/>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Bullets, 2 Columns">
    <p:spTree>
      <p:nvGrpSpPr>
        <p:cNvPr id="1" name=""/>
        <p:cNvGrpSpPr/>
        <p:nvPr/>
      </p:nvGrpSpPr>
      <p:grpSpPr>
        <a:xfrm>
          <a:off x="0" y="0"/>
          <a:ext cx="0" cy="0"/>
          <a:chOff x="0" y="0"/>
          <a:chExt cx="0" cy="0"/>
        </a:xfrm>
      </p:grpSpPr>
      <p:sp>
        <p:nvSpPr>
          <p:cNvPr id="70" name="Title Text"/>
          <p:cNvSpPr txBox="1">
            <a:spLocks noGrp="1"/>
          </p:cNvSpPr>
          <p:nvPr>
            <p:ph type="title" hasCustomPrompt="1"/>
          </p:nvPr>
        </p:nvSpPr>
        <p:spPr>
          <a:xfrm>
            <a:off x="548640" y="228600"/>
            <a:ext cx="10972800" cy="457200"/>
          </a:xfrm>
          <a:prstGeom prst="rect">
            <a:avLst/>
          </a:prstGeom>
        </p:spPr>
        <p:txBody>
          <a:bodyPr/>
          <a:lstStyle>
            <a:lvl1pPr>
              <a:defRPr>
                <a:solidFill>
                  <a:schemeClr val="accent3"/>
                </a:solidFill>
              </a:defRPr>
            </a:lvl1pPr>
          </a:lstStyle>
          <a:p>
            <a:r>
              <a:rPr lang="en-US" dirty="0"/>
              <a:t>Click to Edit Master Title Style</a:t>
            </a:r>
            <a:endParaRPr dirty="0"/>
          </a:p>
        </p:txBody>
      </p:sp>
      <p:sp>
        <p:nvSpPr>
          <p:cNvPr id="3" name="Content Placeholder 2"/>
          <p:cNvSpPr>
            <a:spLocks noGrp="1"/>
          </p:cNvSpPr>
          <p:nvPr>
            <p:ph sz="quarter" idx="10"/>
          </p:nvPr>
        </p:nvSpPr>
        <p:spPr>
          <a:xfrm>
            <a:off x="549274" y="914400"/>
            <a:ext cx="5257800" cy="4876800"/>
          </a:xfrm>
          <a:prstGeom prst="rect">
            <a:avLst/>
          </a:prstGeo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sz="quarter" idx="11"/>
          </p:nvPr>
        </p:nvSpPr>
        <p:spPr>
          <a:xfrm>
            <a:off x="6263640" y="914400"/>
            <a:ext cx="5257800" cy="4876800"/>
          </a:xfrm>
          <a:prstGeom prst="rect">
            <a:avLst/>
          </a:prstGeo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11AA361F-9EAB-B64D-8795-E7A20B30FD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8" name="Picture 7">
            <a:extLst>
              <a:ext uri="{FF2B5EF4-FFF2-40B4-BE49-F238E27FC236}">
                <a16:creationId xmlns:a16="http://schemas.microsoft.com/office/drawing/2014/main" id="{69C8CB91-F673-4733-AD84-53B0F748F2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244907450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cSld name="Section Header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371F90-DBFE-EE46-A019-9095DD2D10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Text">
            <a:extLst>
              <a:ext uri="{FF2B5EF4-FFF2-40B4-BE49-F238E27FC236}">
                <a16:creationId xmlns:a16="http://schemas.microsoft.com/office/drawing/2014/main" id="{16FE7423-261B-4945-8D6D-F1144DE94F11}"/>
              </a:ext>
            </a:extLst>
          </p:cNvPr>
          <p:cNvSpPr txBox="1">
            <a:spLocks noGrp="1"/>
          </p:cNvSpPr>
          <p:nvPr>
            <p:ph type="title"/>
          </p:nvPr>
        </p:nvSpPr>
        <p:spPr>
          <a:xfrm>
            <a:off x="2170841" y="1813515"/>
            <a:ext cx="7850318" cy="1447800"/>
          </a:xfrm>
          <a:prstGeom prst="rect">
            <a:avLst/>
          </a:prstGeom>
        </p:spPr>
        <p:txBody>
          <a:bodyPr anchor="ctr" anchorCtr="0">
            <a:noAutofit/>
          </a:bodyPr>
          <a:lstStyle>
            <a:lvl1pPr algn="ctr">
              <a:defRPr sz="3600" spc="-73">
                <a:solidFill>
                  <a:srgbClr val="369FB2"/>
                </a:solidFill>
              </a:defRPr>
            </a:lvl1pPr>
          </a:lstStyle>
          <a:p>
            <a:r>
              <a:rPr lang="en-US"/>
              <a:t>Click to edit Master title style</a:t>
            </a:r>
            <a:endParaRPr dirty="0"/>
          </a:p>
        </p:txBody>
      </p:sp>
      <p:pic>
        <p:nvPicPr>
          <p:cNvPr id="8" name="Picture 7">
            <a:extLst>
              <a:ext uri="{FF2B5EF4-FFF2-40B4-BE49-F238E27FC236}">
                <a16:creationId xmlns:a16="http://schemas.microsoft.com/office/drawing/2014/main" id="{43482279-DE8F-CD44-8DDC-705DE6C881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5" name="Picture 4">
            <a:extLst>
              <a:ext uri="{FF2B5EF4-FFF2-40B4-BE49-F238E27FC236}">
                <a16:creationId xmlns:a16="http://schemas.microsoft.com/office/drawing/2014/main" id="{E402B409-4F07-4884-83A0-157E188D5F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6C550E40-D558-47DA-8C1B-3C8FF777AF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155742265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cSld name="Closing Slide">
    <p:spTree>
      <p:nvGrpSpPr>
        <p:cNvPr id="1" name=""/>
        <p:cNvGrpSpPr/>
        <p:nvPr/>
      </p:nvGrpSpPr>
      <p:grpSpPr>
        <a:xfrm>
          <a:off x="0" y="0"/>
          <a:ext cx="0" cy="0"/>
          <a:chOff x="0" y="0"/>
          <a:chExt cx="0" cy="0"/>
        </a:xfrm>
      </p:grpSpPr>
      <p:sp>
        <p:nvSpPr>
          <p:cNvPr id="124" name="Rectangle"/>
          <p:cNvSpPr/>
          <p:nvPr/>
        </p:nvSpPr>
        <p:spPr>
          <a:xfrm>
            <a:off x="0" y="5962506"/>
            <a:ext cx="12192000" cy="908194"/>
          </a:xfrm>
          <a:prstGeom prst="rect">
            <a:avLst/>
          </a:prstGeom>
          <a:solidFill>
            <a:srgbClr val="3E4E8D"/>
          </a:solidFill>
          <a:ln w="12700">
            <a:miter lim="400000"/>
          </a:ln>
          <a:effectLst>
            <a:outerShdw blurRad="38100" dist="23000" dir="5400000" rotWithShape="0">
              <a:srgbClr val="000000">
                <a:alpha val="35000"/>
              </a:srgbClr>
            </a:outerShdw>
          </a:effectLst>
        </p:spPr>
        <p:txBody>
          <a:bodyPr lIns="45718" tIns="45718" rIns="45718" bIns="45718" anchor="ctr"/>
          <a:lstStyle/>
          <a:p>
            <a:pPr>
              <a:defRPr sz="1800">
                <a:solidFill>
                  <a:srgbClr val="1BA2AC"/>
                </a:solidFill>
                <a:latin typeface="Hind Regular"/>
                <a:ea typeface="Hind Regular"/>
                <a:cs typeface="Hind Regular"/>
                <a:sym typeface="Hind Regular"/>
              </a:defRPr>
            </a:pPr>
            <a:endParaRPr dirty="0">
              <a:latin typeface="Montserrat" panose="00000500000000000000" pitchFamily="2" charset="0"/>
            </a:endParaRPr>
          </a:p>
        </p:txBody>
      </p:sp>
      <p:pic>
        <p:nvPicPr>
          <p:cNvPr id="3" name="Picture 2">
            <a:extLst>
              <a:ext uri="{FF2B5EF4-FFF2-40B4-BE49-F238E27FC236}">
                <a16:creationId xmlns:a16="http://schemas.microsoft.com/office/drawing/2014/main" id="{5DBBAD7F-97A3-A549-8DD2-3F48709C6F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35EDA66-8AEA-0C45-845A-C94FE84991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9271" y="781955"/>
            <a:ext cx="6433458" cy="4288971"/>
          </a:xfrm>
          <a:prstGeom prst="rect">
            <a:avLst/>
          </a:prstGeom>
        </p:spPr>
      </p:pic>
      <p:pic>
        <p:nvPicPr>
          <p:cNvPr id="6" name="Picture 5">
            <a:extLst>
              <a:ext uri="{FF2B5EF4-FFF2-40B4-BE49-F238E27FC236}">
                <a16:creationId xmlns:a16="http://schemas.microsoft.com/office/drawing/2014/main" id="{09B961E7-C6AD-42BC-A97E-F71724CD7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228B1C1D-F7D4-4C65-9FC6-203EE26DD1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9271" y="781955"/>
            <a:ext cx="6433458" cy="4288971"/>
          </a:xfrm>
          <a:prstGeom prst="rect">
            <a:avLst/>
          </a:prstGeom>
        </p:spPr>
      </p:pic>
    </p:spTree>
    <p:extLst>
      <p:ext uri="{BB962C8B-B14F-4D97-AF65-F5344CB8AC3E}">
        <p14:creationId xmlns:p14="http://schemas.microsoft.com/office/powerpoint/2010/main" val="346653467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35" name="Title Text"/>
          <p:cNvSpPr txBox="1">
            <a:spLocks noGrp="1"/>
          </p:cNvSpPr>
          <p:nvPr>
            <p:ph type="title"/>
          </p:nvPr>
        </p:nvSpPr>
        <p:spPr>
          <a:xfrm>
            <a:off x="548640" y="228600"/>
            <a:ext cx="10972800" cy="457200"/>
          </a:xfrm>
          <a:prstGeom prst="rect">
            <a:avLst/>
          </a:prstGeom>
        </p:spPr>
        <p:txBody>
          <a:bodyPr/>
          <a:lstStyle/>
          <a:p>
            <a:r>
              <a:rPr lang="en-US" dirty="0"/>
              <a:t>Click to edit Master title style</a:t>
            </a:r>
            <a:endParaRPr dirty="0"/>
          </a:p>
        </p:txBody>
      </p:sp>
    </p:spTree>
    <p:extLst>
      <p:ext uri="{BB962C8B-B14F-4D97-AF65-F5344CB8AC3E}">
        <p14:creationId xmlns:p14="http://schemas.microsoft.com/office/powerpoint/2010/main" val="3857800687"/>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BFC50-5CCA-FC75-DCF9-B0E05E5B2D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76D1B0-1E7F-C402-1FD8-6E628B6E5C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7B561-80D8-6D63-7CC5-1C38305CCFE1}"/>
              </a:ext>
            </a:extLst>
          </p:cNvPr>
          <p:cNvSpPr>
            <a:spLocks noGrp="1"/>
          </p:cNvSpPr>
          <p:nvPr>
            <p:ph type="dt" sz="half" idx="10"/>
          </p:nvPr>
        </p:nvSpPr>
        <p:spPr/>
        <p:txBody>
          <a:bodyPr/>
          <a:lstStyle/>
          <a:p>
            <a:fld id="{15B4D544-9EF4-4598-8CC3-4FF0A10AF285}" type="datetimeFigureOut">
              <a:rPr lang="en-US" smtClean="0"/>
              <a:t>11/3/22</a:t>
            </a:fld>
            <a:endParaRPr lang="en-US"/>
          </a:p>
        </p:txBody>
      </p:sp>
      <p:sp>
        <p:nvSpPr>
          <p:cNvPr id="5" name="Footer Placeholder 4">
            <a:extLst>
              <a:ext uri="{FF2B5EF4-FFF2-40B4-BE49-F238E27FC236}">
                <a16:creationId xmlns:a16="http://schemas.microsoft.com/office/drawing/2014/main" id="{A36A2378-0B42-70E1-51D4-12FBAE9063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E8985C-74F8-8890-5C0A-7541F0BC75F0}"/>
              </a:ext>
            </a:extLst>
          </p:cNvPr>
          <p:cNvSpPr>
            <a:spLocks noGrp="1"/>
          </p:cNvSpPr>
          <p:nvPr>
            <p:ph type="sldNum" sz="quarter" idx="12"/>
          </p:nvPr>
        </p:nvSpPr>
        <p:spPr/>
        <p:txBody>
          <a:bodyPr/>
          <a:lstStyle/>
          <a:p>
            <a:fld id="{ECB204FC-88D2-4DC3-9EAF-B15DE409A0BF}" type="slidenum">
              <a:rPr lang="en-US" smtClean="0"/>
              <a:t>‹#›</a:t>
            </a:fld>
            <a:endParaRPr lang="en-US"/>
          </a:p>
        </p:txBody>
      </p:sp>
    </p:spTree>
    <p:extLst>
      <p:ext uri="{BB962C8B-B14F-4D97-AF65-F5344CB8AC3E}">
        <p14:creationId xmlns:p14="http://schemas.microsoft.com/office/powerpoint/2010/main" val="1657582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itle Text"/>
          <p:cNvSpPr txBox="1">
            <a:spLocks noGrp="1"/>
          </p:cNvSpPr>
          <p:nvPr>
            <p:ph type="title"/>
          </p:nvPr>
        </p:nvSpPr>
        <p:spPr>
          <a:xfrm>
            <a:off x="548640" y="228600"/>
            <a:ext cx="10972800" cy="4572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Autofit/>
          </a:bodyPr>
          <a:lstStyle/>
          <a:p>
            <a:r>
              <a:rPr dirty="0"/>
              <a:t>Title Text</a:t>
            </a:r>
          </a:p>
        </p:txBody>
      </p:sp>
      <p:pic>
        <p:nvPicPr>
          <p:cNvPr id="4" name="Picture 3">
            <a:extLst>
              <a:ext uri="{FF2B5EF4-FFF2-40B4-BE49-F238E27FC236}">
                <a16:creationId xmlns:a16="http://schemas.microsoft.com/office/drawing/2014/main" id="{946FCCF0-8AC0-ED4C-8D03-7FA5EC43323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5" name="Picture 4">
            <a:extLst>
              <a:ext uri="{FF2B5EF4-FFF2-40B4-BE49-F238E27FC236}">
                <a16:creationId xmlns:a16="http://schemas.microsoft.com/office/drawing/2014/main" id="{488315DD-4F26-4103-BE4B-A385B4DC8FE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346906000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74" r:id="rId3"/>
    <p:sldLayoutId id="2147483669" r:id="rId4"/>
    <p:sldLayoutId id="2147483670" r:id="rId5"/>
    <p:sldLayoutId id="2147483672" r:id="rId6"/>
    <p:sldLayoutId id="2147483673" r:id="rId7"/>
    <p:sldLayoutId id="2147483675" r:id="rId8"/>
    <p:sldLayoutId id="2147483678" r:id="rId9"/>
    <p:sldLayoutId id="2147483679" r:id="rId10"/>
  </p:sldLayoutIdLst>
  <p:transition spd="med"/>
  <p:txStyles>
    <p:titleStyle>
      <a:lvl1pPr marL="0" marR="0" indent="0" algn="l" defTabSz="342900" rtl="0" eaLnBrk="1" latinLnBrk="0" hangingPunct="1">
        <a:lnSpc>
          <a:spcPct val="100000"/>
        </a:lnSpc>
        <a:spcBef>
          <a:spcPts val="0"/>
        </a:spcBef>
        <a:spcAft>
          <a:spcPts val="0"/>
        </a:spcAft>
        <a:buClrTx/>
        <a:buSzTx/>
        <a:buFontTx/>
        <a:buNone/>
        <a:tabLst/>
        <a:defRPr sz="3200" b="0" i="0" u="none" strike="noStrike" cap="none" spc="-45" baseline="0">
          <a:ln>
            <a:noFill/>
          </a:ln>
          <a:solidFill>
            <a:schemeClr val="accent3"/>
          </a:solidFill>
          <a:uFillTx/>
          <a:latin typeface="Montserrat SemiBold" pitchFamily="2" charset="77"/>
          <a:ea typeface="Montserrat SemiBold" pitchFamily="2" charset="77"/>
          <a:cs typeface="Hind Medium" panose="02000000000000000000" pitchFamily="2" charset="77"/>
          <a:sym typeface="Hind Bold"/>
        </a:defRPr>
      </a:lvl1pPr>
      <a:lvl2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2pPr>
      <a:lvl3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3pPr>
      <a:lvl4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4pPr>
      <a:lvl5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5pPr>
      <a:lvl6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6pPr>
      <a:lvl7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7pPr>
      <a:lvl8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8pPr>
      <a:lvl9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9pPr>
    </p:titleStyle>
    <p:bodyStyle>
      <a:lvl1pPr marL="0" marR="0" indent="0" algn="l" defTabSz="342900" rtl="0" eaLnBrk="1" latinLnBrk="0" hangingPunct="1">
        <a:lnSpc>
          <a:spcPct val="100000"/>
        </a:lnSpc>
        <a:spcBef>
          <a:spcPts val="400"/>
        </a:spcBef>
        <a:spcAft>
          <a:spcPts val="0"/>
        </a:spcAft>
        <a:buClr>
          <a:srgbClr val="52CAE0"/>
        </a:buClr>
        <a:buSzPct val="110000"/>
        <a:buFontTx/>
        <a:buNone/>
        <a:tabLst/>
        <a:defRPr sz="2000" b="0" i="0" u="none" strike="noStrike" cap="none" spc="0" baseline="0">
          <a:ln>
            <a:noFill/>
          </a:ln>
          <a:solidFill>
            <a:schemeClr val="accent6">
              <a:lumMod val="75000"/>
            </a:schemeClr>
          </a:solidFill>
          <a:uFillTx/>
          <a:latin typeface="Montserrat" pitchFamily="2" charset="77"/>
          <a:ea typeface="Montserrat" pitchFamily="2" charset="77"/>
          <a:cs typeface="Montserrat" panose="00000500000000000000" pitchFamily="2" charset="0"/>
          <a:sym typeface="Hind Regular"/>
        </a:defRPr>
      </a:lvl1pPr>
      <a:lvl2pPr marL="584000" marR="0" indent="-241101" algn="l" defTabSz="342900" rtl="0" eaLnBrk="1" latinLnBrk="0" hangingPunct="1">
        <a:lnSpc>
          <a:spcPct val="100000"/>
        </a:lnSpc>
        <a:spcBef>
          <a:spcPts val="400"/>
        </a:spcBef>
        <a:spcAft>
          <a:spcPts val="0"/>
        </a:spcAft>
        <a:buClr>
          <a:srgbClr val="52CAE0"/>
        </a:buClr>
        <a:buSzPct val="110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2pPr>
      <a:lvl3pPr marL="891538" marR="0" indent="-205738"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3pPr>
      <a:lvl4pPr marL="12660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4pPr>
      <a:lvl5pPr marL="16089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5pPr>
      <a:lvl6pPr marL="19888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6pPr>
      <a:lvl7pPr marL="23317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7pPr>
      <a:lvl8pPr marL="26746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8pPr>
      <a:lvl9pPr marL="30175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9pPr>
    </p:bodyStyle>
    <p:other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chart" Target="../charts/chart4.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1227176-583B-4FCE-A510-0C78FEF1FEF7}"/>
              </a:ext>
            </a:extLst>
          </p:cNvPr>
          <p:cNvSpPr>
            <a:spLocks noGrp="1"/>
          </p:cNvSpPr>
          <p:nvPr>
            <p:ph type="body" sz="quarter" idx="10"/>
          </p:nvPr>
        </p:nvSpPr>
        <p:spPr/>
        <p:txBody>
          <a:bodyPr/>
          <a:lstStyle/>
          <a:p>
            <a:r>
              <a:rPr lang="en-US" dirty="0"/>
              <a:t>T1D Exchange Overview</a:t>
            </a:r>
          </a:p>
          <a:p>
            <a:endParaRPr lang="en-US" dirty="0"/>
          </a:p>
          <a:p>
            <a:endParaRPr lang="en-US" dirty="0"/>
          </a:p>
        </p:txBody>
      </p:sp>
      <p:sp>
        <p:nvSpPr>
          <p:cNvPr id="5" name="Text Placeholder 4">
            <a:extLst>
              <a:ext uri="{FF2B5EF4-FFF2-40B4-BE49-F238E27FC236}">
                <a16:creationId xmlns:a16="http://schemas.microsoft.com/office/drawing/2014/main" id="{4ED3C7B7-4DF5-4691-81E5-69E339717EFA}"/>
              </a:ext>
            </a:extLst>
          </p:cNvPr>
          <p:cNvSpPr>
            <a:spLocks noGrp="1"/>
          </p:cNvSpPr>
          <p:nvPr>
            <p:ph type="body" sz="quarter" idx="11"/>
          </p:nvPr>
        </p:nvSpPr>
        <p:spPr>
          <a:xfrm>
            <a:off x="4412306" y="5967412"/>
            <a:ext cx="7802562" cy="585788"/>
          </a:xfrm>
        </p:spPr>
        <p:txBody>
          <a:bodyPr/>
          <a:lstStyle/>
          <a:p>
            <a:r>
              <a:rPr lang="en-US" spc="-5" dirty="0">
                <a:solidFill>
                  <a:srgbClr val="3E4E8D"/>
                </a:solidFill>
                <a:latin typeface="Montserrat" panose="00000500000000000000" pitchFamily="2" charset="0"/>
                <a:cs typeface="Calibri"/>
              </a:rPr>
              <a:t>Nov</a:t>
            </a:r>
            <a:r>
              <a:rPr lang="en-US" spc="-65" dirty="0">
                <a:solidFill>
                  <a:srgbClr val="3E4E8D"/>
                </a:solidFill>
                <a:latin typeface="Montserrat" panose="00000500000000000000" pitchFamily="2" charset="0"/>
                <a:cs typeface="Calibri"/>
              </a:rPr>
              <a:t> </a:t>
            </a:r>
            <a:r>
              <a:rPr lang="en-US" spc="-5" dirty="0">
                <a:solidFill>
                  <a:srgbClr val="3E4E8D"/>
                </a:solidFill>
                <a:latin typeface="Montserrat" panose="00000500000000000000" pitchFamily="2" charset="0"/>
                <a:cs typeface="Calibri"/>
              </a:rPr>
              <a:t>2022 Learning Sessions</a:t>
            </a:r>
            <a:endParaRPr lang="en-US" dirty="0"/>
          </a:p>
        </p:txBody>
      </p:sp>
    </p:spTree>
    <p:extLst>
      <p:ext uri="{BB962C8B-B14F-4D97-AF65-F5344CB8AC3E}">
        <p14:creationId xmlns:p14="http://schemas.microsoft.com/office/powerpoint/2010/main" val="127843449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4D42D6-79AF-1178-C37A-3E496C2A5A23}"/>
              </a:ext>
            </a:extLst>
          </p:cNvPr>
          <p:cNvSpPr>
            <a:spLocks noGrp="1"/>
          </p:cNvSpPr>
          <p:nvPr>
            <p:ph type="title"/>
          </p:nvPr>
        </p:nvSpPr>
        <p:spPr>
          <a:xfrm>
            <a:off x="-76200" y="152400"/>
            <a:ext cx="12344400" cy="457200"/>
          </a:xfrm>
        </p:spPr>
        <p:txBody>
          <a:bodyPr/>
          <a:lstStyle/>
          <a:p>
            <a:pPr algn="ctr"/>
            <a:r>
              <a:rPr lang="en-US" dirty="0"/>
              <a:t>Diabetes Distress questions now in Registry questionnaires</a:t>
            </a:r>
          </a:p>
        </p:txBody>
      </p:sp>
      <p:sp>
        <p:nvSpPr>
          <p:cNvPr id="6" name="Body Level One…">
            <a:extLst>
              <a:ext uri="{FF2B5EF4-FFF2-40B4-BE49-F238E27FC236}">
                <a16:creationId xmlns:a16="http://schemas.microsoft.com/office/drawing/2014/main" id="{7A1935A5-5534-21D9-CFDB-129967E4DA71}"/>
              </a:ext>
            </a:extLst>
          </p:cNvPr>
          <p:cNvSpPr txBox="1">
            <a:spLocks/>
          </p:cNvSpPr>
          <p:nvPr/>
        </p:nvSpPr>
        <p:spPr>
          <a:xfrm>
            <a:off x="609600" y="1000432"/>
            <a:ext cx="10972800" cy="52578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lvl1pPr marL="257175" marR="0" indent="-257175" algn="l" defTabSz="342900" rtl="0" eaLnBrk="1" latinLnBrk="0" hangingPunct="1">
              <a:lnSpc>
                <a:spcPct val="100000"/>
              </a:lnSpc>
              <a:spcBef>
                <a:spcPts val="400"/>
              </a:spcBef>
              <a:spcAft>
                <a:spcPts val="0"/>
              </a:spcAft>
              <a:buClr>
                <a:srgbClr val="52CAE0"/>
              </a:buClr>
              <a:buSzPct val="110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1pPr>
            <a:lvl2pPr marL="584000" marR="0" indent="-241101" algn="l" defTabSz="342900" rtl="0" eaLnBrk="1" latinLnBrk="0" hangingPunct="1">
              <a:lnSpc>
                <a:spcPct val="100000"/>
              </a:lnSpc>
              <a:spcBef>
                <a:spcPts val="400"/>
              </a:spcBef>
              <a:spcAft>
                <a:spcPts val="0"/>
              </a:spcAft>
              <a:buClr>
                <a:srgbClr val="52CAE0"/>
              </a:buClr>
              <a:buSzPct val="110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2pPr>
            <a:lvl3pPr marL="891538" marR="0" indent="-205738"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3pPr>
            <a:lvl4pPr marL="12660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4pPr>
            <a:lvl5pPr marL="16089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5pPr>
            <a:lvl6pPr marL="19888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6pPr>
            <a:lvl7pPr marL="23317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7pPr>
            <a:lvl8pPr marL="26746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8pPr>
            <a:lvl9pPr marL="30175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9pPr>
          </a:lstStyle>
          <a:p>
            <a:pPr marL="685800" lvl="2" indent="0">
              <a:buNone/>
            </a:pPr>
            <a:endParaRPr lang="en-US" kern="0" dirty="0"/>
          </a:p>
        </p:txBody>
      </p:sp>
      <p:pic>
        <p:nvPicPr>
          <p:cNvPr id="7" name="Picture 6">
            <a:extLst>
              <a:ext uri="{FF2B5EF4-FFF2-40B4-BE49-F238E27FC236}">
                <a16:creationId xmlns:a16="http://schemas.microsoft.com/office/drawing/2014/main" id="{41DDF9C5-CDCD-446E-E11B-207BEF8455D9}"/>
              </a:ext>
            </a:extLst>
          </p:cNvPr>
          <p:cNvPicPr>
            <a:picLocks noChangeAspect="1"/>
          </p:cNvPicPr>
          <p:nvPr/>
        </p:nvPicPr>
        <p:blipFill>
          <a:blip r:embed="rId3"/>
          <a:stretch>
            <a:fillRect/>
          </a:stretch>
        </p:blipFill>
        <p:spPr>
          <a:xfrm>
            <a:off x="2005856" y="990600"/>
            <a:ext cx="7976344" cy="5750622"/>
          </a:xfrm>
          <a:prstGeom prst="rect">
            <a:avLst/>
          </a:prstGeom>
        </p:spPr>
      </p:pic>
    </p:spTree>
    <p:extLst>
      <p:ext uri="{BB962C8B-B14F-4D97-AF65-F5344CB8AC3E}">
        <p14:creationId xmlns:p14="http://schemas.microsoft.com/office/powerpoint/2010/main" val="57649425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2FB203-D285-A84B-B59E-32D314568B60}"/>
              </a:ext>
            </a:extLst>
          </p:cNvPr>
          <p:cNvSpPr>
            <a:spLocks noGrp="1"/>
          </p:cNvSpPr>
          <p:nvPr>
            <p:ph type="title"/>
          </p:nvPr>
        </p:nvSpPr>
        <p:spPr/>
        <p:txBody>
          <a:bodyPr/>
          <a:lstStyle/>
          <a:p>
            <a:r>
              <a:rPr lang="en-US" spc="-50" dirty="0"/>
              <a:t>Registry Cohort Spans all 50 States and Puerto Rico</a:t>
            </a:r>
            <a:endParaRPr lang="en-US" dirty="0"/>
          </a:p>
        </p:txBody>
      </p:sp>
      <p:pic>
        <p:nvPicPr>
          <p:cNvPr id="3" name="Picture 2">
            <a:extLst>
              <a:ext uri="{FF2B5EF4-FFF2-40B4-BE49-F238E27FC236}">
                <a16:creationId xmlns:a16="http://schemas.microsoft.com/office/drawing/2014/main" id="{9B569350-6586-A24A-B804-11EAD2A459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870" y="1143000"/>
            <a:ext cx="9700260" cy="4854300"/>
          </a:xfrm>
          <a:prstGeom prst="rect">
            <a:avLst/>
          </a:prstGeom>
        </p:spPr>
      </p:pic>
    </p:spTree>
    <p:extLst>
      <p:ext uri="{BB962C8B-B14F-4D97-AF65-F5344CB8AC3E}">
        <p14:creationId xmlns:p14="http://schemas.microsoft.com/office/powerpoint/2010/main" val="146008464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2913F-43C1-9C51-B7BA-F61B506D0EC9}"/>
              </a:ext>
            </a:extLst>
          </p:cNvPr>
          <p:cNvSpPr>
            <a:spLocks noGrp="1"/>
          </p:cNvSpPr>
          <p:nvPr>
            <p:ph type="title"/>
          </p:nvPr>
        </p:nvSpPr>
        <p:spPr/>
        <p:txBody>
          <a:bodyPr/>
          <a:lstStyle/>
          <a:p>
            <a:r>
              <a:rPr lang="en-US" dirty="0"/>
              <a:t>Comorbidities</a:t>
            </a:r>
          </a:p>
        </p:txBody>
      </p:sp>
      <p:pic>
        <p:nvPicPr>
          <p:cNvPr id="6" name="Picture 5">
            <a:extLst>
              <a:ext uri="{FF2B5EF4-FFF2-40B4-BE49-F238E27FC236}">
                <a16:creationId xmlns:a16="http://schemas.microsoft.com/office/drawing/2014/main" id="{37CB2604-B696-E50C-C668-6A5AE307C900}"/>
              </a:ext>
            </a:extLst>
          </p:cNvPr>
          <p:cNvPicPr>
            <a:picLocks noChangeAspect="1"/>
          </p:cNvPicPr>
          <p:nvPr/>
        </p:nvPicPr>
        <p:blipFill>
          <a:blip r:embed="rId2"/>
          <a:stretch>
            <a:fillRect/>
          </a:stretch>
        </p:blipFill>
        <p:spPr>
          <a:xfrm>
            <a:off x="685800" y="974558"/>
            <a:ext cx="5114364" cy="5883442"/>
          </a:xfrm>
          <a:prstGeom prst="rect">
            <a:avLst/>
          </a:prstGeom>
        </p:spPr>
      </p:pic>
      <p:sp>
        <p:nvSpPr>
          <p:cNvPr id="7" name="TextBox 6">
            <a:extLst>
              <a:ext uri="{FF2B5EF4-FFF2-40B4-BE49-F238E27FC236}">
                <a16:creationId xmlns:a16="http://schemas.microsoft.com/office/drawing/2014/main" id="{890B7C1C-0B98-B476-1F54-75C1E5CACE9C}"/>
              </a:ext>
            </a:extLst>
          </p:cNvPr>
          <p:cNvSpPr txBox="1"/>
          <p:nvPr/>
        </p:nvSpPr>
        <p:spPr>
          <a:xfrm>
            <a:off x="5945333" y="1143000"/>
            <a:ext cx="379267" cy="24468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696F70"/>
                </a:solidFill>
                <a:effectLst/>
                <a:uFillTx/>
                <a:latin typeface="Hind Bold"/>
                <a:ea typeface="Hind Bold"/>
                <a:cs typeface="Hind Bold"/>
                <a:sym typeface="Hind Bold"/>
              </a:rPr>
              <a:t>28%</a:t>
            </a:r>
          </a:p>
          <a:p>
            <a:pPr marL="0" marR="0" indent="0" algn="l"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dirty="0">
              <a:ln>
                <a:noFill/>
              </a:ln>
              <a:solidFill>
                <a:srgbClr val="696F70"/>
              </a:solidFill>
              <a:effectLst/>
              <a:uFillTx/>
              <a:latin typeface="Hind Bold"/>
              <a:ea typeface="Hind Bold"/>
              <a:cs typeface="Hind Bold"/>
              <a:sym typeface="Hind Bold"/>
            </a:endParaRPr>
          </a:p>
          <a:p>
            <a:pPr marL="0" marR="0" indent="0" algn="l" defTabSz="914400" rtl="0" fontAlgn="auto" latinLnBrk="0" hangingPunct="0">
              <a:lnSpc>
                <a:spcPct val="100000"/>
              </a:lnSpc>
              <a:spcBef>
                <a:spcPts val="0"/>
              </a:spcBef>
              <a:spcAft>
                <a:spcPts val="0"/>
              </a:spcAft>
              <a:buClrTx/>
              <a:buSzTx/>
              <a:buFontTx/>
              <a:buNone/>
              <a:tabLst/>
            </a:pPr>
            <a:endParaRPr lang="en-US" sz="1200" dirty="0">
              <a:solidFill>
                <a:srgbClr val="696F70"/>
              </a:solidFill>
              <a:latin typeface="Hind Bold"/>
              <a:ea typeface="Hind Bold"/>
              <a:cs typeface="Hind Bold"/>
              <a:sym typeface="Hind Bold"/>
            </a:endParaRPr>
          </a:p>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696F70"/>
                </a:solidFill>
                <a:effectLst/>
                <a:uFillTx/>
                <a:latin typeface="Hind Bold"/>
                <a:ea typeface="Hind Bold"/>
                <a:cs typeface="Hind Bold"/>
                <a:sym typeface="Hind Bold"/>
              </a:rPr>
              <a:t>27%</a:t>
            </a:r>
          </a:p>
          <a:p>
            <a:pPr marL="0" marR="0" indent="0" algn="l" defTabSz="914400" rtl="0" fontAlgn="auto" latinLnBrk="0" hangingPunct="0">
              <a:lnSpc>
                <a:spcPct val="100000"/>
              </a:lnSpc>
              <a:spcBef>
                <a:spcPts val="0"/>
              </a:spcBef>
              <a:spcAft>
                <a:spcPts val="0"/>
              </a:spcAft>
              <a:buClrTx/>
              <a:buSzTx/>
              <a:buFontTx/>
              <a:buNone/>
              <a:tabLst/>
            </a:pPr>
            <a:endParaRPr lang="en-US" sz="1050" dirty="0">
              <a:solidFill>
                <a:srgbClr val="696F70"/>
              </a:solidFill>
              <a:latin typeface="Hind Bold"/>
              <a:ea typeface="Hind Bold"/>
              <a:cs typeface="Hind Bold"/>
              <a:sym typeface="Hind Bold"/>
            </a:endParaRPr>
          </a:p>
          <a:p>
            <a:pPr marL="0" marR="0" indent="0" algn="l" defTabSz="914400" rtl="0" fontAlgn="auto" latinLnBrk="0" hangingPunct="0">
              <a:lnSpc>
                <a:spcPct val="100000"/>
              </a:lnSpc>
              <a:spcBef>
                <a:spcPts val="0"/>
              </a:spcBef>
              <a:spcAft>
                <a:spcPts val="0"/>
              </a:spcAft>
              <a:buClrTx/>
              <a:buSzTx/>
              <a:buFontTx/>
              <a:buNone/>
              <a:tabLst/>
            </a:pPr>
            <a:endParaRPr lang="en-US" sz="1200" dirty="0">
              <a:solidFill>
                <a:srgbClr val="696F70"/>
              </a:solidFill>
              <a:latin typeface="Hind Bold"/>
              <a:ea typeface="Hind Bold"/>
              <a:cs typeface="Hind Bold"/>
              <a:sym typeface="Hind Bold"/>
            </a:endParaRPr>
          </a:p>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696F70"/>
                </a:solidFill>
                <a:effectLst/>
                <a:uFillTx/>
                <a:latin typeface="Hind Bold"/>
                <a:ea typeface="Hind Bold"/>
                <a:cs typeface="Hind Bold"/>
                <a:sym typeface="Hind Bold"/>
              </a:rPr>
              <a:t>19%</a:t>
            </a:r>
          </a:p>
          <a:p>
            <a:pPr marL="0" marR="0" indent="0" algn="l" defTabSz="914400" rtl="0" fontAlgn="auto" latinLnBrk="0" hangingPunct="0">
              <a:lnSpc>
                <a:spcPct val="100000"/>
              </a:lnSpc>
              <a:spcBef>
                <a:spcPts val="0"/>
              </a:spcBef>
              <a:spcAft>
                <a:spcPts val="0"/>
              </a:spcAft>
              <a:buClrTx/>
              <a:buSzTx/>
              <a:buFontTx/>
              <a:buNone/>
              <a:tabLst/>
            </a:pPr>
            <a:endParaRPr lang="en-US" sz="1200" dirty="0">
              <a:solidFill>
                <a:srgbClr val="696F70"/>
              </a:solidFill>
              <a:latin typeface="Hind Bold"/>
              <a:ea typeface="Hind Bold"/>
              <a:cs typeface="Hind Bold"/>
              <a:sym typeface="Hind Bold"/>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rgbClr val="696F70"/>
              </a:solidFill>
              <a:effectLst/>
              <a:uFillTx/>
              <a:latin typeface="Hind Bold"/>
              <a:ea typeface="Hind Bold"/>
              <a:cs typeface="Hind Bold"/>
              <a:sym typeface="Hind Bold"/>
            </a:endParaRPr>
          </a:p>
          <a:p>
            <a:pPr marL="0" marR="0" indent="0" algn="l" defTabSz="914400" rtl="0" fontAlgn="auto" latinLnBrk="0" hangingPunct="0">
              <a:lnSpc>
                <a:spcPct val="100000"/>
              </a:lnSpc>
              <a:spcBef>
                <a:spcPts val="0"/>
              </a:spcBef>
              <a:spcAft>
                <a:spcPts val="0"/>
              </a:spcAft>
              <a:buClrTx/>
              <a:buSzTx/>
              <a:buFontTx/>
              <a:buNone/>
              <a:tabLst/>
            </a:pPr>
            <a:r>
              <a:rPr lang="en-US" sz="1200" dirty="0">
                <a:solidFill>
                  <a:srgbClr val="696F70"/>
                </a:solidFill>
                <a:latin typeface="Hind Bold"/>
                <a:ea typeface="Hind Bold"/>
                <a:cs typeface="Hind Bold"/>
                <a:sym typeface="Hind Bold"/>
              </a:rPr>
              <a:t>17%</a:t>
            </a:r>
          </a:p>
          <a:p>
            <a:pPr marL="0" marR="0" indent="0" algn="l" defTabSz="914400" rtl="0" fontAlgn="auto" latinLnBrk="0" hangingPunct="0">
              <a:lnSpc>
                <a:spcPct val="100000"/>
              </a:lnSpc>
              <a:spcBef>
                <a:spcPts val="0"/>
              </a:spcBef>
              <a:spcAft>
                <a:spcPts val="0"/>
              </a:spcAft>
              <a:buClrTx/>
              <a:buSzTx/>
              <a:buFontTx/>
              <a:buNone/>
              <a:tabLst/>
            </a:pPr>
            <a:endParaRPr lang="en-US" sz="1200" dirty="0">
              <a:solidFill>
                <a:srgbClr val="696F70"/>
              </a:solidFill>
              <a:latin typeface="Hind Bold"/>
              <a:ea typeface="Hind Bold"/>
              <a:cs typeface="Hind Bold"/>
              <a:sym typeface="Hind Bold"/>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dirty="0">
              <a:ln>
                <a:noFill/>
              </a:ln>
              <a:solidFill>
                <a:srgbClr val="696F70"/>
              </a:solidFill>
              <a:effectLst/>
              <a:uFillTx/>
              <a:latin typeface="Hind Bold"/>
              <a:ea typeface="Hind Bold"/>
              <a:cs typeface="Hind Bold"/>
              <a:sym typeface="Hind Bold"/>
            </a:endParaRPr>
          </a:p>
          <a:p>
            <a:pPr marL="0" marR="0" indent="0" algn="l" defTabSz="914400" rtl="0" fontAlgn="auto" latinLnBrk="0" hangingPunct="0">
              <a:lnSpc>
                <a:spcPct val="100000"/>
              </a:lnSpc>
              <a:spcBef>
                <a:spcPts val="0"/>
              </a:spcBef>
              <a:spcAft>
                <a:spcPts val="0"/>
              </a:spcAft>
              <a:buClrTx/>
              <a:buSzTx/>
              <a:buFontTx/>
              <a:buNone/>
              <a:tabLst/>
            </a:pPr>
            <a:r>
              <a:rPr lang="en-US" sz="1200" dirty="0">
                <a:solidFill>
                  <a:srgbClr val="696F70"/>
                </a:solidFill>
                <a:latin typeface="Hind Bold"/>
                <a:ea typeface="Hind Bold"/>
                <a:cs typeface="Hind Bold"/>
                <a:sym typeface="Hind Bold"/>
              </a:rPr>
              <a:t>17%</a:t>
            </a:r>
            <a:endParaRPr kumimoji="0" lang="en-US" sz="1200" b="0" i="0" u="none" strike="noStrike" cap="none" spc="0" normalizeH="0" baseline="0" dirty="0">
              <a:ln>
                <a:noFill/>
              </a:ln>
              <a:solidFill>
                <a:srgbClr val="696F70"/>
              </a:solidFill>
              <a:effectLst/>
              <a:uFillTx/>
              <a:latin typeface="Hind Bold"/>
              <a:ea typeface="Hind Bold"/>
              <a:cs typeface="Hind Bold"/>
              <a:sym typeface="Hind Bold"/>
            </a:endParaRPr>
          </a:p>
        </p:txBody>
      </p:sp>
      <p:pic>
        <p:nvPicPr>
          <p:cNvPr id="8" name="Picture 7">
            <a:extLst>
              <a:ext uri="{FF2B5EF4-FFF2-40B4-BE49-F238E27FC236}">
                <a16:creationId xmlns:a16="http://schemas.microsoft.com/office/drawing/2014/main" id="{A6117D78-1AE6-FA8A-0DB9-0306626D6A13}"/>
              </a:ext>
            </a:extLst>
          </p:cNvPr>
          <p:cNvPicPr>
            <a:picLocks noChangeAspect="1"/>
          </p:cNvPicPr>
          <p:nvPr/>
        </p:nvPicPr>
        <p:blipFill>
          <a:blip r:embed="rId3"/>
          <a:stretch>
            <a:fillRect/>
          </a:stretch>
        </p:blipFill>
        <p:spPr>
          <a:xfrm>
            <a:off x="7267014" y="2312916"/>
            <a:ext cx="4572000" cy="2411484"/>
          </a:xfrm>
          <a:prstGeom prst="rect">
            <a:avLst/>
          </a:prstGeom>
        </p:spPr>
      </p:pic>
      <p:sp>
        <p:nvSpPr>
          <p:cNvPr id="9" name="TextBox 8">
            <a:extLst>
              <a:ext uri="{FF2B5EF4-FFF2-40B4-BE49-F238E27FC236}">
                <a16:creationId xmlns:a16="http://schemas.microsoft.com/office/drawing/2014/main" id="{980E0122-4258-FB68-5FCA-D67248D7C510}"/>
              </a:ext>
            </a:extLst>
          </p:cNvPr>
          <p:cNvSpPr txBox="1"/>
          <p:nvPr/>
        </p:nvSpPr>
        <p:spPr>
          <a:xfrm>
            <a:off x="7924800" y="1499179"/>
            <a:ext cx="3851371"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sng" strike="noStrike" cap="none" spc="0" normalizeH="0" baseline="0" dirty="0">
                <a:ln>
                  <a:noFill/>
                </a:ln>
                <a:solidFill>
                  <a:srgbClr val="696F70"/>
                </a:solidFill>
                <a:effectLst/>
                <a:uFillTx/>
                <a:latin typeface="Hind Bold"/>
                <a:ea typeface="Hind Bold"/>
                <a:cs typeface="Hind Bold"/>
                <a:sym typeface="Hind Bold"/>
              </a:rPr>
              <a:t>Average Number of Comorbidities</a:t>
            </a:r>
          </a:p>
        </p:txBody>
      </p:sp>
      <p:sp>
        <p:nvSpPr>
          <p:cNvPr id="10" name="TextBox 9">
            <a:extLst>
              <a:ext uri="{FF2B5EF4-FFF2-40B4-BE49-F238E27FC236}">
                <a16:creationId xmlns:a16="http://schemas.microsoft.com/office/drawing/2014/main" id="{3CE76055-151A-7EB8-8C85-BC0E6FC987F4}"/>
              </a:ext>
            </a:extLst>
          </p:cNvPr>
          <p:cNvSpPr txBox="1"/>
          <p:nvPr/>
        </p:nvSpPr>
        <p:spPr>
          <a:xfrm>
            <a:off x="5639105" y="685800"/>
            <a:ext cx="1033292"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b="0" i="0" u="sng" strike="noStrike" cap="none" spc="0" normalizeH="0" baseline="0" dirty="0">
                <a:ln>
                  <a:noFill/>
                </a:ln>
                <a:solidFill>
                  <a:srgbClr val="696F70"/>
                </a:solidFill>
                <a:effectLst/>
                <a:uFillTx/>
                <a:latin typeface="Hind Bold"/>
                <a:ea typeface="Hind Bold"/>
                <a:cs typeface="Hind Bold"/>
                <a:sym typeface="Hind Bold"/>
              </a:rPr>
              <a:t>Top 5 (%)</a:t>
            </a:r>
          </a:p>
        </p:txBody>
      </p:sp>
    </p:spTree>
    <p:extLst>
      <p:ext uri="{BB962C8B-B14F-4D97-AF65-F5344CB8AC3E}">
        <p14:creationId xmlns:p14="http://schemas.microsoft.com/office/powerpoint/2010/main" val="373188852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2913F-43C1-9C51-B7BA-F61B506D0EC9}"/>
              </a:ext>
            </a:extLst>
          </p:cNvPr>
          <p:cNvSpPr>
            <a:spLocks noGrp="1"/>
          </p:cNvSpPr>
          <p:nvPr>
            <p:ph type="title"/>
          </p:nvPr>
        </p:nvSpPr>
        <p:spPr/>
        <p:txBody>
          <a:bodyPr/>
          <a:lstStyle/>
          <a:p>
            <a:r>
              <a:rPr lang="en-US" dirty="0"/>
              <a:t>Autoimmune Comorbidities</a:t>
            </a:r>
          </a:p>
        </p:txBody>
      </p:sp>
      <p:pic>
        <p:nvPicPr>
          <p:cNvPr id="6" name="Picture 5">
            <a:extLst>
              <a:ext uri="{FF2B5EF4-FFF2-40B4-BE49-F238E27FC236}">
                <a16:creationId xmlns:a16="http://schemas.microsoft.com/office/drawing/2014/main" id="{549AA668-0929-5C3E-94D4-A5ADB47A6B9D}"/>
              </a:ext>
            </a:extLst>
          </p:cNvPr>
          <p:cNvPicPr>
            <a:picLocks noChangeAspect="1"/>
          </p:cNvPicPr>
          <p:nvPr/>
        </p:nvPicPr>
        <p:blipFill>
          <a:blip r:embed="rId2"/>
          <a:stretch>
            <a:fillRect/>
          </a:stretch>
        </p:blipFill>
        <p:spPr>
          <a:xfrm>
            <a:off x="1295400" y="1243256"/>
            <a:ext cx="5410200" cy="5614744"/>
          </a:xfrm>
          <a:prstGeom prst="rect">
            <a:avLst/>
          </a:prstGeom>
        </p:spPr>
      </p:pic>
      <p:sp>
        <p:nvSpPr>
          <p:cNvPr id="7" name="TextBox 6">
            <a:extLst>
              <a:ext uri="{FF2B5EF4-FFF2-40B4-BE49-F238E27FC236}">
                <a16:creationId xmlns:a16="http://schemas.microsoft.com/office/drawing/2014/main" id="{03BC300A-3273-5D38-85D6-F6F5ACC6F939}"/>
              </a:ext>
            </a:extLst>
          </p:cNvPr>
          <p:cNvSpPr txBox="1"/>
          <p:nvPr/>
        </p:nvSpPr>
        <p:spPr>
          <a:xfrm>
            <a:off x="6781800" y="1318502"/>
            <a:ext cx="342397" cy="23390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100" dirty="0">
                <a:solidFill>
                  <a:srgbClr val="696F70"/>
                </a:solidFill>
                <a:latin typeface="Hind Bold"/>
                <a:ea typeface="Hind Bold"/>
                <a:cs typeface="Hind Bold"/>
                <a:sym typeface="Hind Bold"/>
              </a:rPr>
              <a:t>16</a:t>
            </a:r>
            <a:r>
              <a:rPr kumimoji="0" lang="en-US" sz="1100" b="0" i="0" u="none" strike="noStrike" cap="none" spc="0" normalizeH="0" baseline="0" dirty="0">
                <a:ln>
                  <a:noFill/>
                </a:ln>
                <a:solidFill>
                  <a:srgbClr val="696F70"/>
                </a:solidFill>
                <a:effectLst/>
                <a:uFillTx/>
                <a:latin typeface="Hind Bold"/>
                <a:ea typeface="Hind Bold"/>
                <a:cs typeface="Hind Bold"/>
                <a:sym typeface="Hind Bold"/>
              </a:rPr>
              <a:t>%</a:t>
            </a:r>
          </a:p>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dirty="0">
              <a:ln>
                <a:noFill/>
              </a:ln>
              <a:solidFill>
                <a:srgbClr val="696F70"/>
              </a:solidFill>
              <a:effectLst/>
              <a:uFillTx/>
              <a:latin typeface="Hind Bold"/>
              <a:ea typeface="Hind Bold"/>
              <a:cs typeface="Hind Bold"/>
              <a:sym typeface="Hind Bold"/>
            </a:endParaRPr>
          </a:p>
          <a:p>
            <a:pPr marL="0" marR="0" indent="0" algn="l" defTabSz="914400" rtl="0" fontAlgn="auto" latinLnBrk="0" hangingPunct="0">
              <a:lnSpc>
                <a:spcPct val="100000"/>
              </a:lnSpc>
              <a:spcBef>
                <a:spcPts val="0"/>
              </a:spcBef>
              <a:spcAft>
                <a:spcPts val="0"/>
              </a:spcAft>
              <a:buClrTx/>
              <a:buSzTx/>
              <a:buFontTx/>
              <a:buNone/>
              <a:tabLst/>
            </a:pPr>
            <a:endParaRPr lang="en-US" sz="1100" dirty="0">
              <a:solidFill>
                <a:srgbClr val="696F70"/>
              </a:solidFill>
              <a:latin typeface="Hind Bold"/>
              <a:ea typeface="Hind Bold"/>
              <a:cs typeface="Hind Bold"/>
              <a:sym typeface="Hind Bold"/>
            </a:endParaRPr>
          </a:p>
          <a:p>
            <a:pPr marL="0" marR="0" indent="0" algn="l" defTabSz="914400" rtl="0" fontAlgn="auto" latinLnBrk="0" hangingPunct="0">
              <a:lnSpc>
                <a:spcPct val="100000"/>
              </a:lnSpc>
              <a:spcBef>
                <a:spcPts val="0"/>
              </a:spcBef>
              <a:spcAft>
                <a:spcPts val="0"/>
              </a:spcAft>
              <a:buClrTx/>
              <a:buSzTx/>
              <a:buFontTx/>
              <a:buNone/>
              <a:tabLst/>
            </a:pPr>
            <a:r>
              <a:rPr lang="en-US" sz="1100" dirty="0">
                <a:solidFill>
                  <a:srgbClr val="696F70"/>
                </a:solidFill>
                <a:latin typeface="Hind Bold"/>
                <a:ea typeface="Hind Bold"/>
                <a:cs typeface="Hind Bold"/>
                <a:sym typeface="Hind Bold"/>
              </a:rPr>
              <a:t> 7</a:t>
            </a:r>
            <a:r>
              <a:rPr kumimoji="0" lang="en-US" sz="1100" b="0" i="0" u="none" strike="noStrike" cap="none" spc="0" normalizeH="0" baseline="0" dirty="0">
                <a:ln>
                  <a:noFill/>
                </a:ln>
                <a:solidFill>
                  <a:srgbClr val="696F70"/>
                </a:solidFill>
                <a:effectLst/>
                <a:uFillTx/>
                <a:latin typeface="Hind Bold"/>
                <a:ea typeface="Hind Bold"/>
                <a:cs typeface="Hind Bold"/>
                <a:sym typeface="Hind Bold"/>
              </a:rPr>
              <a:t>%</a:t>
            </a:r>
          </a:p>
          <a:p>
            <a:pPr marL="0" marR="0" indent="0" algn="l" defTabSz="914400" rtl="0" fontAlgn="auto" latinLnBrk="0" hangingPunct="0">
              <a:lnSpc>
                <a:spcPct val="100000"/>
              </a:lnSpc>
              <a:spcBef>
                <a:spcPts val="0"/>
              </a:spcBef>
              <a:spcAft>
                <a:spcPts val="0"/>
              </a:spcAft>
              <a:buClrTx/>
              <a:buSzTx/>
              <a:buFontTx/>
              <a:buNone/>
              <a:tabLst/>
            </a:pPr>
            <a:endParaRPr lang="en-US" sz="1100" dirty="0">
              <a:solidFill>
                <a:srgbClr val="696F70"/>
              </a:solidFill>
              <a:latin typeface="Hind Bold"/>
              <a:ea typeface="Hind Bold"/>
              <a:cs typeface="Hind Bold"/>
              <a:sym typeface="Hind Bold"/>
            </a:endParaRPr>
          </a:p>
          <a:p>
            <a:pPr marL="0" marR="0" indent="0" algn="l" defTabSz="914400" rtl="0" fontAlgn="auto" latinLnBrk="0" hangingPunct="0">
              <a:lnSpc>
                <a:spcPct val="100000"/>
              </a:lnSpc>
              <a:spcBef>
                <a:spcPts val="0"/>
              </a:spcBef>
              <a:spcAft>
                <a:spcPts val="0"/>
              </a:spcAft>
              <a:buClrTx/>
              <a:buSzTx/>
              <a:buFontTx/>
              <a:buNone/>
              <a:tabLst/>
            </a:pPr>
            <a:endParaRPr lang="en-US" sz="1100" dirty="0">
              <a:solidFill>
                <a:srgbClr val="696F70"/>
              </a:solidFill>
              <a:latin typeface="Hind Bold"/>
              <a:ea typeface="Hind Bold"/>
              <a:cs typeface="Hind Bold"/>
              <a:sym typeface="Hind Bold"/>
            </a:endParaRPr>
          </a:p>
          <a:p>
            <a:pPr marL="0" marR="0" indent="0" algn="l" defTabSz="914400" rtl="0" fontAlgn="auto" latinLnBrk="0" hangingPunct="0">
              <a:lnSpc>
                <a:spcPct val="100000"/>
              </a:lnSpc>
              <a:spcBef>
                <a:spcPts val="0"/>
              </a:spcBef>
              <a:spcAft>
                <a:spcPts val="0"/>
              </a:spcAft>
              <a:buClrTx/>
              <a:buSzTx/>
              <a:buFontTx/>
              <a:buNone/>
              <a:tabLst/>
            </a:pPr>
            <a:r>
              <a:rPr lang="en-US" sz="1100" dirty="0">
                <a:solidFill>
                  <a:srgbClr val="696F70"/>
                </a:solidFill>
                <a:latin typeface="Hind Bold"/>
                <a:ea typeface="Hind Bold"/>
                <a:cs typeface="Hind Bold"/>
                <a:sym typeface="Hind Bold"/>
              </a:rPr>
              <a:t> 7</a:t>
            </a:r>
            <a:r>
              <a:rPr kumimoji="0" lang="en-US" sz="1100" b="0" i="0" u="none" strike="noStrike" cap="none" spc="0" normalizeH="0" baseline="0" dirty="0">
                <a:ln>
                  <a:noFill/>
                </a:ln>
                <a:solidFill>
                  <a:srgbClr val="696F70"/>
                </a:solidFill>
                <a:effectLst/>
                <a:uFillTx/>
                <a:latin typeface="Hind Bold"/>
                <a:ea typeface="Hind Bold"/>
                <a:cs typeface="Hind Bold"/>
                <a:sym typeface="Hind Bold"/>
              </a:rPr>
              <a:t>%</a:t>
            </a:r>
          </a:p>
          <a:p>
            <a:pPr marL="0" marR="0" indent="0" algn="l" defTabSz="914400" rtl="0" fontAlgn="auto" latinLnBrk="0" hangingPunct="0">
              <a:lnSpc>
                <a:spcPct val="100000"/>
              </a:lnSpc>
              <a:spcBef>
                <a:spcPts val="0"/>
              </a:spcBef>
              <a:spcAft>
                <a:spcPts val="0"/>
              </a:spcAft>
              <a:buClrTx/>
              <a:buSzTx/>
              <a:buFontTx/>
              <a:buNone/>
              <a:tabLst/>
            </a:pPr>
            <a:endParaRPr lang="en-US" sz="1100" dirty="0">
              <a:solidFill>
                <a:srgbClr val="696F70"/>
              </a:solidFill>
              <a:latin typeface="Hind Bold"/>
              <a:ea typeface="Hind Bold"/>
              <a:cs typeface="Hind Bold"/>
              <a:sym typeface="Hind Bold"/>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900" b="0" i="0" u="none" strike="noStrike" cap="none" spc="0" normalizeH="0" baseline="0" dirty="0">
              <a:ln>
                <a:noFill/>
              </a:ln>
              <a:solidFill>
                <a:srgbClr val="696F70"/>
              </a:solidFill>
              <a:effectLst/>
              <a:uFillTx/>
              <a:latin typeface="Hind Bold"/>
              <a:ea typeface="Hind Bold"/>
              <a:cs typeface="Hind Bold"/>
              <a:sym typeface="Hind Bold"/>
            </a:endParaRPr>
          </a:p>
          <a:p>
            <a:pPr marL="0" marR="0" indent="0" algn="l" defTabSz="914400" rtl="0" fontAlgn="auto" latinLnBrk="0" hangingPunct="0">
              <a:lnSpc>
                <a:spcPct val="100000"/>
              </a:lnSpc>
              <a:spcBef>
                <a:spcPts val="0"/>
              </a:spcBef>
              <a:spcAft>
                <a:spcPts val="0"/>
              </a:spcAft>
              <a:buClrTx/>
              <a:buSzTx/>
              <a:buFontTx/>
              <a:buNone/>
              <a:tabLst/>
            </a:pPr>
            <a:r>
              <a:rPr lang="en-US" sz="1100" dirty="0">
                <a:solidFill>
                  <a:srgbClr val="696F70"/>
                </a:solidFill>
                <a:latin typeface="Hind Bold"/>
                <a:ea typeface="Hind Bold"/>
                <a:cs typeface="Hind Bold"/>
                <a:sym typeface="Hind Bold"/>
              </a:rPr>
              <a:t> 5%</a:t>
            </a:r>
          </a:p>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dirty="0">
              <a:ln>
                <a:noFill/>
              </a:ln>
              <a:solidFill>
                <a:srgbClr val="696F70"/>
              </a:solidFill>
              <a:effectLst/>
              <a:uFillTx/>
              <a:latin typeface="Hind Bold"/>
              <a:ea typeface="Hind Bold"/>
              <a:cs typeface="Hind Bold"/>
              <a:sym typeface="Hind Bold"/>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dirty="0">
              <a:ln>
                <a:noFill/>
              </a:ln>
              <a:solidFill>
                <a:srgbClr val="696F70"/>
              </a:solidFill>
              <a:effectLst/>
              <a:uFillTx/>
              <a:latin typeface="Hind Bold"/>
              <a:ea typeface="Hind Bold"/>
              <a:cs typeface="Hind Bold"/>
              <a:sym typeface="Hind Bold"/>
            </a:endParaRPr>
          </a:p>
          <a:p>
            <a:pPr marL="0" marR="0" indent="0" algn="l" defTabSz="914400" rtl="0" fontAlgn="auto" latinLnBrk="0" hangingPunct="0">
              <a:lnSpc>
                <a:spcPct val="100000"/>
              </a:lnSpc>
              <a:spcBef>
                <a:spcPts val="0"/>
              </a:spcBef>
              <a:spcAft>
                <a:spcPts val="0"/>
              </a:spcAft>
              <a:buClrTx/>
              <a:buSzTx/>
              <a:buFontTx/>
              <a:buNone/>
              <a:tabLst/>
            </a:pPr>
            <a:r>
              <a:rPr lang="en-US" sz="1100" dirty="0">
                <a:solidFill>
                  <a:srgbClr val="696F70"/>
                </a:solidFill>
                <a:latin typeface="Hind Bold"/>
                <a:ea typeface="Hind Bold"/>
                <a:cs typeface="Hind Bold"/>
                <a:sym typeface="Hind Bold"/>
              </a:rPr>
              <a:t> 4%</a:t>
            </a:r>
            <a:endParaRPr kumimoji="0" lang="en-US" sz="1100" b="0" i="0" u="none" strike="noStrike" cap="none" spc="0" normalizeH="0" baseline="0" dirty="0">
              <a:ln>
                <a:noFill/>
              </a:ln>
              <a:solidFill>
                <a:srgbClr val="696F70"/>
              </a:solidFill>
              <a:effectLst/>
              <a:uFillTx/>
              <a:latin typeface="Hind Bold"/>
              <a:ea typeface="Hind Bold"/>
              <a:cs typeface="Hind Bold"/>
              <a:sym typeface="Hind Bold"/>
            </a:endParaRPr>
          </a:p>
        </p:txBody>
      </p:sp>
      <p:sp>
        <p:nvSpPr>
          <p:cNvPr id="8" name="TextBox 7">
            <a:extLst>
              <a:ext uri="{FF2B5EF4-FFF2-40B4-BE49-F238E27FC236}">
                <a16:creationId xmlns:a16="http://schemas.microsoft.com/office/drawing/2014/main" id="{E03517E5-7BEA-6233-1305-60C0B45227D2}"/>
              </a:ext>
            </a:extLst>
          </p:cNvPr>
          <p:cNvSpPr txBox="1"/>
          <p:nvPr/>
        </p:nvSpPr>
        <p:spPr>
          <a:xfrm>
            <a:off x="6554915" y="797484"/>
            <a:ext cx="1033292"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b="0" i="0" u="sng" strike="noStrike" cap="none" spc="0" normalizeH="0" baseline="0" dirty="0">
                <a:ln>
                  <a:noFill/>
                </a:ln>
                <a:solidFill>
                  <a:srgbClr val="696F70"/>
                </a:solidFill>
                <a:effectLst/>
                <a:uFillTx/>
                <a:latin typeface="Hind Bold"/>
                <a:ea typeface="Hind Bold"/>
                <a:cs typeface="Hind Bold"/>
                <a:sym typeface="Hind Bold"/>
              </a:rPr>
              <a:t>Top 5 (%)</a:t>
            </a:r>
          </a:p>
        </p:txBody>
      </p:sp>
    </p:spTree>
    <p:extLst>
      <p:ext uri="{BB962C8B-B14F-4D97-AF65-F5344CB8AC3E}">
        <p14:creationId xmlns:p14="http://schemas.microsoft.com/office/powerpoint/2010/main" val="147215285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2913F-43C1-9C51-B7BA-F61B506D0EC9}"/>
              </a:ext>
            </a:extLst>
          </p:cNvPr>
          <p:cNvSpPr>
            <a:spLocks noGrp="1"/>
          </p:cNvSpPr>
          <p:nvPr>
            <p:ph type="title"/>
          </p:nvPr>
        </p:nvSpPr>
        <p:spPr/>
        <p:txBody>
          <a:bodyPr/>
          <a:lstStyle/>
          <a:p>
            <a:r>
              <a:rPr lang="en-US" dirty="0"/>
              <a:t>Age Breakdown</a:t>
            </a:r>
          </a:p>
        </p:txBody>
      </p:sp>
      <p:pic>
        <p:nvPicPr>
          <p:cNvPr id="3" name="Picture 2">
            <a:extLst>
              <a:ext uri="{FF2B5EF4-FFF2-40B4-BE49-F238E27FC236}">
                <a16:creationId xmlns:a16="http://schemas.microsoft.com/office/drawing/2014/main" id="{9B390B1C-3385-E42D-DC69-4B47E9360695}"/>
              </a:ext>
            </a:extLst>
          </p:cNvPr>
          <p:cNvPicPr>
            <a:picLocks noChangeAspect="1"/>
          </p:cNvPicPr>
          <p:nvPr/>
        </p:nvPicPr>
        <p:blipFill>
          <a:blip r:embed="rId2"/>
          <a:stretch>
            <a:fillRect/>
          </a:stretch>
        </p:blipFill>
        <p:spPr>
          <a:xfrm>
            <a:off x="134302" y="1752600"/>
            <a:ext cx="11353800" cy="3684583"/>
          </a:xfrm>
          <a:prstGeom prst="rect">
            <a:avLst/>
          </a:prstGeom>
        </p:spPr>
      </p:pic>
      <p:sp>
        <p:nvSpPr>
          <p:cNvPr id="4" name="TextBox 3">
            <a:extLst>
              <a:ext uri="{FF2B5EF4-FFF2-40B4-BE49-F238E27FC236}">
                <a16:creationId xmlns:a16="http://schemas.microsoft.com/office/drawing/2014/main" id="{EE63EA97-8EA7-16EA-B358-00E8C38B1960}"/>
              </a:ext>
            </a:extLst>
          </p:cNvPr>
          <p:cNvSpPr txBox="1"/>
          <p:nvPr/>
        </p:nvSpPr>
        <p:spPr>
          <a:xfrm>
            <a:off x="2362200" y="1420817"/>
            <a:ext cx="619717"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sng" strike="noStrike" cap="none" spc="0" normalizeH="0" baseline="0" dirty="0">
                <a:ln>
                  <a:noFill/>
                </a:ln>
                <a:effectLst/>
                <a:uFillTx/>
                <a:latin typeface="Hind Bold"/>
                <a:ea typeface="Hind Bold"/>
                <a:cs typeface="Hind Bold"/>
                <a:sym typeface="Hind Bold"/>
              </a:rPr>
              <a:t>Age</a:t>
            </a:r>
          </a:p>
        </p:txBody>
      </p:sp>
      <p:sp>
        <p:nvSpPr>
          <p:cNvPr id="5" name="TextBox 4">
            <a:extLst>
              <a:ext uri="{FF2B5EF4-FFF2-40B4-BE49-F238E27FC236}">
                <a16:creationId xmlns:a16="http://schemas.microsoft.com/office/drawing/2014/main" id="{984DC716-BF8C-179E-317D-07C4D88D03B3}"/>
              </a:ext>
            </a:extLst>
          </p:cNvPr>
          <p:cNvSpPr txBox="1"/>
          <p:nvPr/>
        </p:nvSpPr>
        <p:spPr>
          <a:xfrm>
            <a:off x="7543800" y="1355878"/>
            <a:ext cx="2294855"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sng" strike="noStrike" cap="none" spc="0" normalizeH="0" baseline="0" dirty="0">
                <a:ln>
                  <a:noFill/>
                </a:ln>
                <a:effectLst/>
                <a:uFillTx/>
                <a:latin typeface="Hind Bold"/>
                <a:ea typeface="Hind Bold"/>
                <a:cs typeface="Hind Bold"/>
                <a:sym typeface="Hind Bold"/>
              </a:rPr>
              <a:t>Age at Diagnosis</a:t>
            </a:r>
          </a:p>
        </p:txBody>
      </p:sp>
      <p:sp>
        <p:nvSpPr>
          <p:cNvPr id="9" name="TextBox 8">
            <a:extLst>
              <a:ext uri="{FF2B5EF4-FFF2-40B4-BE49-F238E27FC236}">
                <a16:creationId xmlns:a16="http://schemas.microsoft.com/office/drawing/2014/main" id="{B5E4A6BF-FF0E-D23B-95E0-5C10488DDCB7}"/>
              </a:ext>
            </a:extLst>
          </p:cNvPr>
          <p:cNvSpPr txBox="1"/>
          <p:nvPr/>
        </p:nvSpPr>
        <p:spPr>
          <a:xfrm>
            <a:off x="7391400" y="5764203"/>
            <a:ext cx="3274290"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effectLst/>
                <a:uFillTx/>
                <a:latin typeface="Hind Bold"/>
                <a:ea typeface="Hind Bold"/>
                <a:cs typeface="Hind Bold"/>
                <a:sym typeface="Hind Bold"/>
              </a:rPr>
              <a:t>46% diagnosed at 18 or older</a:t>
            </a:r>
          </a:p>
        </p:txBody>
      </p:sp>
      <p:sp>
        <p:nvSpPr>
          <p:cNvPr id="10" name="TextBox 9">
            <a:extLst>
              <a:ext uri="{FF2B5EF4-FFF2-40B4-BE49-F238E27FC236}">
                <a16:creationId xmlns:a16="http://schemas.microsoft.com/office/drawing/2014/main" id="{C4850BD7-D8DB-35B7-2F69-91538BF4CBD0}"/>
              </a:ext>
            </a:extLst>
          </p:cNvPr>
          <p:cNvSpPr txBox="1"/>
          <p:nvPr/>
        </p:nvSpPr>
        <p:spPr>
          <a:xfrm>
            <a:off x="1344772" y="5759440"/>
            <a:ext cx="2197072"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effectLst/>
                <a:uFillTx/>
                <a:latin typeface="Hind Bold"/>
                <a:ea typeface="Hind Bold"/>
                <a:cs typeface="Hind Bold"/>
                <a:sym typeface="Hind Bold"/>
              </a:rPr>
              <a:t>84% are 18 or older</a:t>
            </a:r>
          </a:p>
        </p:txBody>
      </p:sp>
    </p:spTree>
    <p:extLst>
      <p:ext uri="{BB962C8B-B14F-4D97-AF65-F5344CB8AC3E}">
        <p14:creationId xmlns:p14="http://schemas.microsoft.com/office/powerpoint/2010/main" val="260784956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86BAB-5285-45A2-91ED-4834C4D8F467}"/>
              </a:ext>
            </a:extLst>
          </p:cNvPr>
          <p:cNvSpPr>
            <a:spLocks noGrp="1"/>
          </p:cNvSpPr>
          <p:nvPr>
            <p:ph type="title"/>
          </p:nvPr>
        </p:nvSpPr>
        <p:spPr/>
        <p:txBody>
          <a:bodyPr/>
          <a:lstStyle/>
          <a:p>
            <a:r>
              <a:rPr lang="en-US" dirty="0"/>
              <a:t>Custom Research</a:t>
            </a:r>
          </a:p>
        </p:txBody>
      </p:sp>
      <p:sp>
        <p:nvSpPr>
          <p:cNvPr id="3" name="Text Placeholder 2">
            <a:extLst>
              <a:ext uri="{FF2B5EF4-FFF2-40B4-BE49-F238E27FC236}">
                <a16:creationId xmlns:a16="http://schemas.microsoft.com/office/drawing/2014/main" id="{4CBD2F93-A5EB-476D-8640-01652FCE78B9}"/>
              </a:ext>
            </a:extLst>
          </p:cNvPr>
          <p:cNvSpPr>
            <a:spLocks noGrp="1"/>
          </p:cNvSpPr>
          <p:nvPr>
            <p:ph type="body" sz="quarter" idx="10"/>
          </p:nvPr>
        </p:nvSpPr>
        <p:spPr/>
        <p:txBody>
          <a:bodyPr lIns="45718" tIns="45718" rIns="45718" bIns="45718" anchor="t">
            <a:noAutofit/>
          </a:bodyPr>
          <a:lstStyle/>
          <a:p>
            <a:pPr>
              <a:lnSpc>
                <a:spcPct val="150000"/>
              </a:lnSpc>
              <a:spcBef>
                <a:spcPts val="0"/>
              </a:spcBef>
            </a:pPr>
            <a:r>
              <a:rPr lang="en-US" sz="2400" dirty="0"/>
              <a:t>Expertise:</a:t>
            </a:r>
          </a:p>
          <a:p>
            <a:pPr marL="736600" indent="-342900">
              <a:lnSpc>
                <a:spcPct val="150000"/>
              </a:lnSpc>
              <a:spcBef>
                <a:spcPts val="0"/>
              </a:spcBef>
              <a:buFont typeface="Arial" panose="020B0604020202020204" pitchFamily="34" charset="0"/>
              <a:buChar char="•"/>
            </a:pPr>
            <a:r>
              <a:rPr lang="en-US" sz="2400" dirty="0"/>
              <a:t>Interviews</a:t>
            </a:r>
          </a:p>
          <a:p>
            <a:pPr marL="736600" indent="-342900">
              <a:lnSpc>
                <a:spcPct val="150000"/>
              </a:lnSpc>
              <a:spcBef>
                <a:spcPts val="0"/>
              </a:spcBef>
              <a:buFont typeface="Arial" panose="020B0604020202020204" pitchFamily="34" charset="0"/>
              <a:buChar char="•"/>
            </a:pPr>
            <a:r>
              <a:rPr lang="en-US" sz="2400" dirty="0"/>
              <a:t>Focus groups</a:t>
            </a:r>
          </a:p>
          <a:p>
            <a:pPr marL="736600" indent="-342900">
              <a:lnSpc>
                <a:spcPct val="150000"/>
              </a:lnSpc>
              <a:spcBef>
                <a:spcPts val="0"/>
              </a:spcBef>
              <a:buFont typeface="Arial" panose="020B0604020202020204" pitchFamily="34" charset="0"/>
              <a:buChar char="•"/>
            </a:pPr>
            <a:r>
              <a:rPr lang="en-US" sz="2400" dirty="0"/>
              <a:t>Cross-sectional surveys</a:t>
            </a:r>
          </a:p>
          <a:p>
            <a:pPr marL="736600" indent="-342900">
              <a:lnSpc>
                <a:spcPct val="150000"/>
              </a:lnSpc>
              <a:spcBef>
                <a:spcPts val="0"/>
              </a:spcBef>
              <a:buFont typeface="Arial" panose="020B0604020202020204" pitchFamily="34" charset="0"/>
              <a:buChar char="•"/>
            </a:pPr>
            <a:r>
              <a:rPr lang="en-US" sz="2400" dirty="0"/>
              <a:t>Longitudinal surveys</a:t>
            </a:r>
          </a:p>
          <a:p>
            <a:pPr marL="736600" indent="-342900">
              <a:lnSpc>
                <a:spcPct val="150000"/>
              </a:lnSpc>
              <a:spcBef>
                <a:spcPts val="0"/>
              </a:spcBef>
              <a:buFont typeface="Arial" panose="020B0604020202020204" pitchFamily="34" charset="0"/>
              <a:buChar char="•"/>
            </a:pPr>
            <a:r>
              <a:rPr lang="en-US" sz="2400" dirty="0"/>
              <a:t>Mixed method design</a:t>
            </a:r>
          </a:p>
          <a:p>
            <a:pPr marL="736600" indent="-342900">
              <a:lnSpc>
                <a:spcPct val="150000"/>
              </a:lnSpc>
              <a:spcBef>
                <a:spcPts val="0"/>
              </a:spcBef>
              <a:buFont typeface="Arial" panose="020B0604020202020204" pitchFamily="34" charset="0"/>
              <a:buChar char="•"/>
            </a:pPr>
            <a:r>
              <a:rPr lang="en-US" sz="2400" dirty="0"/>
              <a:t>Patient reported outcomes</a:t>
            </a:r>
          </a:p>
          <a:p>
            <a:pPr marL="736600" indent="-342900">
              <a:lnSpc>
                <a:spcPct val="150000"/>
              </a:lnSpc>
              <a:spcBef>
                <a:spcPts val="0"/>
              </a:spcBef>
              <a:buFont typeface="Arial" panose="020B0604020202020204" pitchFamily="34" charset="0"/>
              <a:buChar char="•"/>
            </a:pPr>
            <a:r>
              <a:rPr lang="en-US" sz="2400" dirty="0"/>
              <a:t>CGM trace analysis linked to survey responses</a:t>
            </a:r>
          </a:p>
          <a:p>
            <a:pPr marL="736600" indent="-342900">
              <a:lnSpc>
                <a:spcPct val="150000"/>
              </a:lnSpc>
              <a:spcBef>
                <a:spcPts val="0"/>
              </a:spcBef>
              <a:buFont typeface="Arial" panose="020B0604020202020204" pitchFamily="34" charset="0"/>
              <a:buChar char="•"/>
            </a:pPr>
            <a:r>
              <a:rPr lang="en-US" sz="2400" dirty="0">
                <a:latin typeface="Montserrat"/>
              </a:rPr>
              <a:t>Quantitative and qualitative data analyses</a:t>
            </a:r>
            <a:endParaRPr lang="en-US" sz="2400" dirty="0"/>
          </a:p>
          <a:p>
            <a:pPr marL="736600" indent="-342900">
              <a:lnSpc>
                <a:spcPct val="150000"/>
              </a:lnSpc>
              <a:spcBef>
                <a:spcPts val="0"/>
              </a:spcBef>
              <a:buFont typeface="Arial" panose="020B0604020202020204" pitchFamily="34" charset="0"/>
              <a:buChar char="•"/>
            </a:pPr>
            <a:r>
              <a:rPr lang="en-US" sz="2400" dirty="0">
                <a:latin typeface="Montserrat"/>
              </a:rPr>
              <a:t>Abstract/publication development &amp; presentations </a:t>
            </a:r>
            <a:endParaRPr lang="en-US" sz="2400" dirty="0"/>
          </a:p>
          <a:p>
            <a:pPr marL="342900" indent="-342900">
              <a:lnSpc>
                <a:spcPct val="150000"/>
              </a:lnSpc>
              <a:spcBef>
                <a:spcPts val="0"/>
              </a:spcBef>
              <a:buFont typeface="Arial" panose="020B0604020202020204" pitchFamily="34" charset="0"/>
              <a:buChar char="•"/>
            </a:pPr>
            <a:endParaRPr lang="en-US" sz="2400" dirty="0"/>
          </a:p>
          <a:p>
            <a:pPr marL="342900" indent="-342900">
              <a:lnSpc>
                <a:spcPct val="150000"/>
              </a:lnSpc>
              <a:spcBef>
                <a:spcPts val="0"/>
              </a:spcBef>
              <a:buFont typeface="Arial" panose="020B0604020202020204" pitchFamily="34" charset="0"/>
              <a:buChar char="•"/>
            </a:pPr>
            <a:endParaRPr lang="en-US" sz="2400" dirty="0"/>
          </a:p>
        </p:txBody>
      </p:sp>
    </p:spTree>
    <p:extLst>
      <p:ext uri="{BB962C8B-B14F-4D97-AF65-F5344CB8AC3E}">
        <p14:creationId xmlns:p14="http://schemas.microsoft.com/office/powerpoint/2010/main" val="415848453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526485" y="5878284"/>
            <a:ext cx="1665514" cy="979715"/>
          </a:xfrm>
          <a:prstGeom prst="rect">
            <a:avLst/>
          </a:prstGeom>
          <a:blipFill>
            <a:blip r:embed="rId2" cstate="print"/>
            <a:stretch>
              <a:fillRect/>
            </a:stretch>
          </a:blipFill>
        </p:spPr>
        <p:txBody>
          <a:bodyPr wrap="square" lIns="0" tIns="0" rIns="0" bIns="0" rtlCol="0"/>
          <a:lstStyle/>
          <a:p>
            <a:endParaRPr dirty="0">
              <a:latin typeface="Montserrat" panose="00000500000000000000" pitchFamily="2" charset="0"/>
            </a:endParaRPr>
          </a:p>
        </p:txBody>
      </p:sp>
      <p:sp>
        <p:nvSpPr>
          <p:cNvPr id="3" name="object 3"/>
          <p:cNvSpPr txBox="1">
            <a:spLocks noGrp="1"/>
          </p:cNvSpPr>
          <p:nvPr>
            <p:ph type="title"/>
          </p:nvPr>
        </p:nvSpPr>
        <p:spPr>
          <a:xfrm>
            <a:off x="419895" y="273204"/>
            <a:ext cx="10972800" cy="505267"/>
          </a:xfrm>
          <a:prstGeom prst="rect">
            <a:avLst/>
          </a:prstGeom>
          <a:ln w="12700">
            <a:miter lim="400000"/>
          </a:ln>
        </p:spPr>
        <p:txBody>
          <a:bodyPr vert="horz" wrap="square" lIns="0" tIns="12700" rIns="0" bIns="0" rtlCol="0" anchor="ctr">
            <a:spAutoFit/>
          </a:bodyPr>
          <a:lstStyle/>
          <a:p>
            <a:pPr marL="12700">
              <a:spcBef>
                <a:spcPts val="100"/>
              </a:spcBef>
            </a:pPr>
            <a:r>
              <a:rPr lang="en-US" dirty="0">
                <a:latin typeface="Montserrat SemiBold" panose="00000700000000000000" pitchFamily="2" charset="0"/>
              </a:rPr>
              <a:t>Select Custom Sponsored Research 2022</a:t>
            </a:r>
            <a:endParaRPr dirty="0">
              <a:latin typeface="Montserrat SemiBold" panose="00000700000000000000" pitchFamily="2" charset="0"/>
            </a:endParaRPr>
          </a:p>
        </p:txBody>
      </p:sp>
      <p:sp>
        <p:nvSpPr>
          <p:cNvPr id="4" name="object 4"/>
          <p:cNvSpPr txBox="1"/>
          <p:nvPr/>
        </p:nvSpPr>
        <p:spPr>
          <a:xfrm>
            <a:off x="323113" y="1526410"/>
            <a:ext cx="11166363" cy="3721532"/>
          </a:xfrm>
          <a:prstGeom prst="rect">
            <a:avLst/>
          </a:prstGeom>
        </p:spPr>
        <p:txBody>
          <a:bodyPr vert="horz" wrap="square" lIns="0" tIns="12700" rIns="0" bIns="0" rtlCol="0">
            <a:spAutoFit/>
          </a:bodyPr>
          <a:lstStyle/>
          <a:p>
            <a:pPr marL="355600" indent="-342900">
              <a:spcBef>
                <a:spcPts val="600"/>
              </a:spcBef>
              <a:buClr>
                <a:srgbClr val="52CAE0"/>
              </a:buClr>
              <a:buSzPct val="125000"/>
              <a:buFont typeface="Arial"/>
              <a:buChar char="•"/>
              <a:tabLst>
                <a:tab pos="354965" algn="l"/>
                <a:tab pos="355600" algn="l"/>
              </a:tabLst>
            </a:pPr>
            <a:r>
              <a:rPr lang="en-US" sz="2400" spc="-5" dirty="0">
                <a:latin typeface="Montserrat" panose="00000500000000000000" pitchFamily="2" charset="0"/>
                <a:cs typeface="Calibri"/>
              </a:rPr>
              <a:t>Psychosocial experiences with severe hypoglycemia and nasal glucagon in young adults and caregivers</a:t>
            </a:r>
          </a:p>
          <a:p>
            <a:pPr marL="355600" indent="-342900">
              <a:spcBef>
                <a:spcPts val="600"/>
              </a:spcBef>
              <a:buClr>
                <a:srgbClr val="52CAE0"/>
              </a:buClr>
              <a:buSzPct val="125000"/>
              <a:buFont typeface="Arial"/>
              <a:buChar char="•"/>
              <a:tabLst>
                <a:tab pos="354965" algn="l"/>
                <a:tab pos="355600" algn="l"/>
              </a:tabLst>
            </a:pPr>
            <a:r>
              <a:rPr lang="en-US" sz="2400" spc="-5" dirty="0">
                <a:latin typeface="Montserrat" panose="00000500000000000000" pitchFamily="2" charset="0"/>
                <a:cs typeface="Calibri"/>
              </a:rPr>
              <a:t>Development of Fear of Hypoglycemia (FOH) screener </a:t>
            </a:r>
          </a:p>
          <a:p>
            <a:pPr marL="355600" indent="-342900">
              <a:spcBef>
                <a:spcPts val="600"/>
              </a:spcBef>
              <a:buClr>
                <a:srgbClr val="52CAE0"/>
              </a:buClr>
              <a:buSzPct val="125000"/>
              <a:buFont typeface="Arial"/>
              <a:buChar char="•"/>
              <a:tabLst>
                <a:tab pos="354965" algn="l"/>
                <a:tab pos="355600" algn="l"/>
              </a:tabLst>
            </a:pPr>
            <a:r>
              <a:rPr lang="en-US" sz="2400" spc="-5" dirty="0">
                <a:latin typeface="Montserrat" panose="00000500000000000000" pitchFamily="2" charset="0"/>
                <a:cs typeface="Calibri"/>
              </a:rPr>
              <a:t>Awareness, experience and attitudes of ”Screening” market research in T1Ds, family members and providers	</a:t>
            </a:r>
          </a:p>
          <a:p>
            <a:pPr marL="355600" indent="-342900">
              <a:spcBef>
                <a:spcPts val="600"/>
              </a:spcBef>
              <a:buClr>
                <a:srgbClr val="52CAE0"/>
              </a:buClr>
              <a:buSzPct val="125000"/>
              <a:buFont typeface="Arial"/>
              <a:buChar char="•"/>
              <a:tabLst>
                <a:tab pos="354965" algn="l"/>
                <a:tab pos="355600" algn="l"/>
              </a:tabLst>
            </a:pPr>
            <a:r>
              <a:rPr lang="en-US" sz="2400" spc="-5" dirty="0">
                <a:latin typeface="Montserrat" panose="00000500000000000000" pitchFamily="2" charset="0"/>
                <a:cs typeface="Calibri"/>
              </a:rPr>
              <a:t>Follow-on study of severe hypoglycemia and impaired hypoglycemia awareness survey and CGM analysis</a:t>
            </a:r>
            <a:endParaRPr lang="en-US" sz="2400" spc="-5" baseline="30000" dirty="0">
              <a:latin typeface="Montserrat" panose="00000500000000000000" pitchFamily="2" charset="0"/>
              <a:cs typeface="Calibri"/>
            </a:endParaRPr>
          </a:p>
          <a:p>
            <a:pPr marL="355600" indent="-342900">
              <a:spcBef>
                <a:spcPts val="600"/>
              </a:spcBef>
              <a:buClr>
                <a:srgbClr val="52CAE0"/>
              </a:buClr>
              <a:buSzPct val="125000"/>
              <a:buFont typeface="Arial"/>
              <a:buChar char="•"/>
              <a:tabLst>
                <a:tab pos="354965" algn="l"/>
                <a:tab pos="355600" algn="l"/>
              </a:tabLst>
            </a:pPr>
            <a:r>
              <a:rPr lang="en-US" sz="2400" spc="-5" dirty="0">
                <a:latin typeface="Montserrat" panose="00000500000000000000" pitchFamily="2" charset="0"/>
                <a:cs typeface="Calibri"/>
              </a:rPr>
              <a:t>Market research on glucagon use in adults </a:t>
            </a:r>
          </a:p>
          <a:p>
            <a:pPr marL="355600" indent="-342900">
              <a:spcBef>
                <a:spcPts val="600"/>
              </a:spcBef>
              <a:buClr>
                <a:srgbClr val="52CAE0"/>
              </a:buClr>
              <a:buSzPct val="125000"/>
              <a:buFont typeface="Arial"/>
              <a:buChar char="•"/>
              <a:tabLst>
                <a:tab pos="354965" algn="l"/>
                <a:tab pos="355600" algn="l"/>
              </a:tabLst>
            </a:pPr>
            <a:r>
              <a:rPr lang="en-US" sz="2400" spc="-5" dirty="0">
                <a:latin typeface="Montserrat" panose="00000500000000000000" pitchFamily="2" charset="0"/>
                <a:cs typeface="Calibri"/>
              </a:rPr>
              <a:t>Assessment of CGM adhesives with custom survey &amp; site photo upload</a:t>
            </a:r>
          </a:p>
        </p:txBody>
      </p:sp>
    </p:spTree>
    <p:extLst>
      <p:ext uri="{BB962C8B-B14F-4D97-AF65-F5344CB8AC3E}">
        <p14:creationId xmlns:p14="http://schemas.microsoft.com/office/powerpoint/2010/main" val="287185653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4D42D6-79AF-1178-C37A-3E496C2A5A23}"/>
              </a:ext>
            </a:extLst>
          </p:cNvPr>
          <p:cNvSpPr>
            <a:spLocks noGrp="1"/>
          </p:cNvSpPr>
          <p:nvPr>
            <p:ph type="title"/>
          </p:nvPr>
        </p:nvSpPr>
        <p:spPr>
          <a:xfrm>
            <a:off x="548640" y="228600"/>
            <a:ext cx="10972800" cy="457200"/>
          </a:xfrm>
        </p:spPr>
        <p:txBody>
          <a:bodyPr lIns="45718" tIns="45718" rIns="45718" bIns="45718" anchor="ctr">
            <a:noAutofit/>
          </a:bodyPr>
          <a:lstStyle/>
          <a:p>
            <a:pPr>
              <a:lnSpc>
                <a:spcPct val="90000"/>
              </a:lnSpc>
            </a:pPr>
            <a:r>
              <a:rPr lang="en-US" sz="2800" dirty="0"/>
              <a:t>Internal Project Example: Diabetes Distress &amp; CGM</a:t>
            </a:r>
          </a:p>
        </p:txBody>
      </p:sp>
      <p:sp>
        <p:nvSpPr>
          <p:cNvPr id="6" name="Body Level One…">
            <a:extLst>
              <a:ext uri="{FF2B5EF4-FFF2-40B4-BE49-F238E27FC236}">
                <a16:creationId xmlns:a16="http://schemas.microsoft.com/office/drawing/2014/main" id="{7A1935A5-5534-21D9-CFDB-129967E4DA71}"/>
              </a:ext>
            </a:extLst>
          </p:cNvPr>
          <p:cNvSpPr txBox="1">
            <a:spLocks/>
          </p:cNvSpPr>
          <p:nvPr/>
        </p:nvSpPr>
        <p:spPr>
          <a:xfrm>
            <a:off x="549274" y="914400"/>
            <a:ext cx="5257800" cy="487680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fontScale="92500" lnSpcReduction="10000"/>
          </a:bodyPr>
          <a:lstStyle>
            <a:lvl1pPr marL="257175" marR="0" indent="-257175" algn="l" defTabSz="342900" rtl="0" eaLnBrk="1" latinLnBrk="0" hangingPunct="1">
              <a:lnSpc>
                <a:spcPct val="100000"/>
              </a:lnSpc>
              <a:spcBef>
                <a:spcPts val="400"/>
              </a:spcBef>
              <a:spcAft>
                <a:spcPts val="0"/>
              </a:spcAft>
              <a:buClr>
                <a:srgbClr val="52CAE0"/>
              </a:buClr>
              <a:buSzPct val="110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1pPr>
            <a:lvl2pPr marL="584000" marR="0" indent="-241101" algn="l" defTabSz="342900" rtl="0" eaLnBrk="1" latinLnBrk="0" hangingPunct="1">
              <a:lnSpc>
                <a:spcPct val="100000"/>
              </a:lnSpc>
              <a:spcBef>
                <a:spcPts val="400"/>
              </a:spcBef>
              <a:spcAft>
                <a:spcPts val="0"/>
              </a:spcAft>
              <a:buClr>
                <a:srgbClr val="52CAE0"/>
              </a:buClr>
              <a:buSzPct val="110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2pPr>
            <a:lvl3pPr marL="891538" marR="0" indent="-205738"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3pPr>
            <a:lvl4pPr marL="12660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4pPr>
            <a:lvl5pPr marL="16089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5pPr>
            <a:lvl6pPr marL="19888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6pPr>
            <a:lvl7pPr marL="23317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7pPr>
            <a:lvl8pPr marL="26746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8pPr>
            <a:lvl9pPr marL="30175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9pPr>
          </a:lstStyle>
          <a:p>
            <a:pPr>
              <a:lnSpc>
                <a:spcPct val="90000"/>
              </a:lnSpc>
            </a:pPr>
            <a:r>
              <a:rPr lang="en-US" b="1" kern="0" dirty="0"/>
              <a:t>Goal</a:t>
            </a:r>
            <a:r>
              <a:rPr lang="en-US" kern="0" dirty="0"/>
              <a:t>: Pilot a 2-item measure of diabetes distress in adults using CGM </a:t>
            </a:r>
          </a:p>
          <a:p>
            <a:pPr lvl="1">
              <a:lnSpc>
                <a:spcPct val="90000"/>
              </a:lnSpc>
            </a:pPr>
            <a:r>
              <a:rPr lang="en-US" kern="0" dirty="0"/>
              <a:t>244 adults completed survey measures (fewer for CGM data capture)</a:t>
            </a:r>
          </a:p>
          <a:p>
            <a:pPr lvl="1">
              <a:lnSpc>
                <a:spcPct val="90000"/>
              </a:lnSpc>
            </a:pPr>
            <a:endParaRPr lang="en-US" kern="0" dirty="0"/>
          </a:p>
          <a:p>
            <a:pPr>
              <a:lnSpc>
                <a:spcPct val="90000"/>
              </a:lnSpc>
            </a:pPr>
            <a:r>
              <a:rPr lang="en-US" b="1" kern="0" dirty="0"/>
              <a:t>Results</a:t>
            </a:r>
          </a:p>
          <a:p>
            <a:pPr lvl="1">
              <a:lnSpc>
                <a:spcPct val="90000"/>
              </a:lnSpc>
            </a:pPr>
            <a:r>
              <a:rPr lang="en-US" kern="0" dirty="0"/>
              <a:t>Adults who use CGM still experience diabetes distress</a:t>
            </a:r>
          </a:p>
          <a:p>
            <a:pPr lvl="2">
              <a:lnSpc>
                <a:spcPct val="90000"/>
              </a:lnSpc>
            </a:pPr>
            <a:r>
              <a:rPr lang="en-US" kern="0" dirty="0"/>
              <a:t>Average distress was ‘moderate’</a:t>
            </a:r>
          </a:p>
          <a:p>
            <a:pPr lvl="2">
              <a:lnSpc>
                <a:spcPct val="90000"/>
              </a:lnSpc>
            </a:pPr>
            <a:r>
              <a:rPr lang="en-US" kern="0" dirty="0"/>
              <a:t>About half of individuals reported moderate </a:t>
            </a:r>
            <a:r>
              <a:rPr lang="en-US" i="1" kern="0" dirty="0"/>
              <a:t>or higher </a:t>
            </a:r>
            <a:r>
              <a:rPr lang="en-US" kern="0" dirty="0"/>
              <a:t>distress</a:t>
            </a:r>
          </a:p>
          <a:p>
            <a:pPr lvl="1">
              <a:lnSpc>
                <a:spcPct val="90000"/>
              </a:lnSpc>
            </a:pPr>
            <a:r>
              <a:rPr lang="en-US" kern="0" dirty="0"/>
              <a:t>Brief diabetes distress scale – 2 item screener was strongly related to the longer subscales</a:t>
            </a:r>
          </a:p>
          <a:p>
            <a:pPr lvl="2">
              <a:lnSpc>
                <a:spcPct val="90000"/>
              </a:lnSpc>
            </a:pPr>
            <a:r>
              <a:rPr lang="en-US" kern="0" dirty="0"/>
              <a:t>Indicates it is an appropriate brief measure to gauge diabetes distress</a:t>
            </a:r>
          </a:p>
        </p:txBody>
      </p:sp>
      <p:pic>
        <p:nvPicPr>
          <p:cNvPr id="2" name="Picture 1" descr="Chart, box and whisker chart&#10;&#10;Description automatically generated">
            <a:extLst>
              <a:ext uri="{FF2B5EF4-FFF2-40B4-BE49-F238E27FC236}">
                <a16:creationId xmlns:a16="http://schemas.microsoft.com/office/drawing/2014/main" id="{F2B16B89-DE27-4290-C22C-61BA3C890A45}"/>
              </a:ext>
            </a:extLst>
          </p:cNvPr>
          <p:cNvPicPr>
            <a:picLocks noChangeAspect="1"/>
          </p:cNvPicPr>
          <p:nvPr/>
        </p:nvPicPr>
        <p:blipFill>
          <a:blip r:embed="rId3"/>
          <a:stretch>
            <a:fillRect/>
          </a:stretch>
        </p:blipFill>
        <p:spPr>
          <a:xfrm>
            <a:off x="27012443" y="29524960"/>
            <a:ext cx="1786240" cy="1071744"/>
          </a:xfrm>
          <a:prstGeom prst="rect">
            <a:avLst/>
          </a:prstGeom>
        </p:spPr>
      </p:pic>
      <p:pic>
        <p:nvPicPr>
          <p:cNvPr id="4" name="Content Placeholder 3">
            <a:extLst>
              <a:ext uri="{FF2B5EF4-FFF2-40B4-BE49-F238E27FC236}">
                <a16:creationId xmlns:a16="http://schemas.microsoft.com/office/drawing/2014/main" id="{7DE2CF41-2300-98BF-70A6-1667D5182958}"/>
              </a:ext>
            </a:extLst>
          </p:cNvPr>
          <p:cNvPicPr>
            <a:picLocks noGrp="1" noChangeAspect="1"/>
          </p:cNvPicPr>
          <p:nvPr>
            <p:ph sz="quarter" idx="11"/>
          </p:nvPr>
        </p:nvPicPr>
        <p:blipFill>
          <a:blip r:embed="rId3"/>
          <a:stretch>
            <a:fillRect/>
          </a:stretch>
        </p:blipFill>
        <p:spPr>
          <a:xfrm>
            <a:off x="6248400" y="1447800"/>
            <a:ext cx="5842197" cy="3505319"/>
          </a:xfrm>
          <a:prstGeom prst="rect">
            <a:avLst/>
          </a:prstGeom>
        </p:spPr>
      </p:pic>
    </p:spTree>
    <p:extLst>
      <p:ext uri="{BB962C8B-B14F-4D97-AF65-F5344CB8AC3E}">
        <p14:creationId xmlns:p14="http://schemas.microsoft.com/office/powerpoint/2010/main" val="297600439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4D42D6-79AF-1178-C37A-3E496C2A5A23}"/>
              </a:ext>
            </a:extLst>
          </p:cNvPr>
          <p:cNvSpPr>
            <a:spLocks noGrp="1"/>
          </p:cNvSpPr>
          <p:nvPr>
            <p:ph type="title"/>
          </p:nvPr>
        </p:nvSpPr>
        <p:spPr/>
        <p:txBody>
          <a:bodyPr/>
          <a:lstStyle/>
          <a:p>
            <a:pPr algn="ctr"/>
            <a:r>
              <a:rPr lang="en-US" sz="3200" dirty="0"/>
              <a:t>Internal Project: Diabetes Distress</a:t>
            </a:r>
            <a:br>
              <a:rPr lang="en-US" sz="3200" dirty="0"/>
            </a:br>
            <a:r>
              <a:rPr lang="en-US" sz="2400" dirty="0"/>
              <a:t>Impact and Next Steps</a:t>
            </a:r>
          </a:p>
        </p:txBody>
      </p:sp>
      <p:sp>
        <p:nvSpPr>
          <p:cNvPr id="6" name="Body Level One…">
            <a:extLst>
              <a:ext uri="{FF2B5EF4-FFF2-40B4-BE49-F238E27FC236}">
                <a16:creationId xmlns:a16="http://schemas.microsoft.com/office/drawing/2014/main" id="{7A1935A5-5534-21D9-CFDB-129967E4DA71}"/>
              </a:ext>
            </a:extLst>
          </p:cNvPr>
          <p:cNvSpPr txBox="1">
            <a:spLocks/>
          </p:cNvSpPr>
          <p:nvPr/>
        </p:nvSpPr>
        <p:spPr>
          <a:xfrm>
            <a:off x="609600" y="1000432"/>
            <a:ext cx="10972800" cy="52578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lvl1pPr marL="257175" marR="0" indent="-257175" algn="l" defTabSz="342900" rtl="0" eaLnBrk="1" latinLnBrk="0" hangingPunct="1">
              <a:lnSpc>
                <a:spcPct val="100000"/>
              </a:lnSpc>
              <a:spcBef>
                <a:spcPts val="400"/>
              </a:spcBef>
              <a:spcAft>
                <a:spcPts val="0"/>
              </a:spcAft>
              <a:buClr>
                <a:srgbClr val="52CAE0"/>
              </a:buClr>
              <a:buSzPct val="110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1pPr>
            <a:lvl2pPr marL="584000" marR="0" indent="-241101" algn="l" defTabSz="342900" rtl="0" eaLnBrk="1" latinLnBrk="0" hangingPunct="1">
              <a:lnSpc>
                <a:spcPct val="100000"/>
              </a:lnSpc>
              <a:spcBef>
                <a:spcPts val="400"/>
              </a:spcBef>
              <a:spcAft>
                <a:spcPts val="0"/>
              </a:spcAft>
              <a:buClr>
                <a:srgbClr val="52CAE0"/>
              </a:buClr>
              <a:buSzPct val="110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2pPr>
            <a:lvl3pPr marL="891538" marR="0" indent="-205738"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3pPr>
            <a:lvl4pPr marL="12660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4pPr>
            <a:lvl5pPr marL="16089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5pPr>
            <a:lvl6pPr marL="19888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6pPr>
            <a:lvl7pPr marL="23317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7pPr>
            <a:lvl8pPr marL="26746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8pPr>
            <a:lvl9pPr marL="30175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9pPr>
          </a:lstStyle>
          <a:p>
            <a:r>
              <a:rPr lang="en-US" b="1" kern="0" dirty="0"/>
              <a:t>Impact</a:t>
            </a:r>
          </a:p>
          <a:p>
            <a:pPr lvl="1"/>
            <a:r>
              <a:rPr lang="en-US" kern="0" dirty="0"/>
              <a:t>Initial findings were presented at ADCES and generated a lot of positive interest</a:t>
            </a:r>
          </a:p>
          <a:p>
            <a:pPr lvl="2"/>
            <a:r>
              <a:rPr lang="en-US" sz="1800" kern="0" dirty="0"/>
              <a:t>Including interview and article published online with Healio</a:t>
            </a:r>
          </a:p>
          <a:p>
            <a:pPr lvl="1"/>
            <a:r>
              <a:rPr lang="en-US" kern="0" dirty="0"/>
              <a:t>Provided evidence to use 2-item screener in the CQ and AQ for </a:t>
            </a:r>
            <a:r>
              <a:rPr lang="en-US" i="1" kern="0" dirty="0"/>
              <a:t>all adult registry participants</a:t>
            </a:r>
            <a:endParaRPr lang="en-US" kern="0" dirty="0"/>
          </a:p>
          <a:p>
            <a:pPr lvl="2"/>
            <a:r>
              <a:rPr lang="en-US" sz="1800" kern="0" dirty="0"/>
              <a:t>Increasing psychosocial data capture for adults</a:t>
            </a:r>
          </a:p>
          <a:p>
            <a:pPr lvl="2"/>
            <a:r>
              <a:rPr lang="en-US" sz="1800" kern="0" dirty="0"/>
              <a:t>Similar question was modified for Caregiver surveys (though not validated)</a:t>
            </a:r>
          </a:p>
          <a:p>
            <a:r>
              <a:rPr lang="en-US" b="1" kern="0" dirty="0"/>
              <a:t>Next steps</a:t>
            </a:r>
          </a:p>
          <a:p>
            <a:pPr lvl="1"/>
            <a:r>
              <a:rPr lang="en-US" kern="0" dirty="0"/>
              <a:t>Planning for a publication</a:t>
            </a:r>
          </a:p>
          <a:p>
            <a:pPr lvl="1"/>
            <a:r>
              <a:rPr lang="en-US" kern="0" dirty="0"/>
              <a:t>Publication will explore:</a:t>
            </a:r>
          </a:p>
          <a:p>
            <a:pPr lvl="2"/>
            <a:r>
              <a:rPr lang="en-US" sz="1800" kern="0" dirty="0"/>
              <a:t>Benefits of the 2-item screener</a:t>
            </a:r>
          </a:p>
          <a:p>
            <a:pPr lvl="2"/>
            <a:r>
              <a:rPr lang="en-US" sz="1800" kern="0" dirty="0"/>
              <a:t>Differences in CGM metrics in people who have lower vs. higher distress</a:t>
            </a:r>
          </a:p>
        </p:txBody>
      </p:sp>
    </p:spTree>
    <p:extLst>
      <p:ext uri="{BB962C8B-B14F-4D97-AF65-F5344CB8AC3E}">
        <p14:creationId xmlns:p14="http://schemas.microsoft.com/office/powerpoint/2010/main" val="55093027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EA58A-F707-4BC9-9834-0FC53BD4303A}"/>
              </a:ext>
            </a:extLst>
          </p:cNvPr>
          <p:cNvSpPr>
            <a:spLocks noGrp="1"/>
          </p:cNvSpPr>
          <p:nvPr>
            <p:ph type="title"/>
          </p:nvPr>
        </p:nvSpPr>
        <p:spPr/>
        <p:txBody>
          <a:bodyPr>
            <a:noAutofit/>
          </a:bodyPr>
          <a:lstStyle/>
          <a:p>
            <a:r>
              <a:rPr lang="en-US" dirty="0">
                <a:solidFill>
                  <a:srgbClr val="3E4E8D"/>
                </a:solidFill>
              </a:rPr>
              <a:t>Sponsored </a:t>
            </a:r>
            <a:r>
              <a:rPr lang="en-US" b="0" kern="0" spc="-45" dirty="0">
                <a:solidFill>
                  <a:srgbClr val="3E4E8D"/>
                </a:solidFill>
                <a:latin typeface="Montserrat SemiBold" pitchFamily="2" charset="77"/>
                <a:cs typeface="Hind Medium" panose="02000000000000000000" pitchFamily="2" charset="77"/>
                <a:sym typeface="Hind Bold"/>
              </a:rPr>
              <a:t>Project Summary</a:t>
            </a:r>
            <a:endParaRPr lang="en-US" b="0" dirty="0"/>
          </a:p>
        </p:txBody>
      </p:sp>
      <p:sp>
        <p:nvSpPr>
          <p:cNvPr id="3" name="Content Placeholder 2">
            <a:extLst>
              <a:ext uri="{FF2B5EF4-FFF2-40B4-BE49-F238E27FC236}">
                <a16:creationId xmlns:a16="http://schemas.microsoft.com/office/drawing/2014/main" id="{CCF73634-F856-4F85-AD41-5038DB7E178B}"/>
              </a:ext>
            </a:extLst>
          </p:cNvPr>
          <p:cNvSpPr>
            <a:spLocks noGrp="1"/>
          </p:cNvSpPr>
          <p:nvPr>
            <p:ph type="body" sz="quarter" idx="10"/>
          </p:nvPr>
        </p:nvSpPr>
        <p:spPr/>
        <p:txBody>
          <a:bodyPr vert="horz" lIns="91440" tIns="45720" rIns="91440" bIns="45720" rtlCol="0" anchor="t">
            <a:noAutofit/>
          </a:bodyPr>
          <a:lstStyle/>
          <a:p>
            <a:r>
              <a:rPr lang="en-US" sz="2400" dirty="0">
                <a:solidFill>
                  <a:schemeClr val="tx1"/>
                </a:solidFill>
                <a:latin typeface="Montserrat "/>
              </a:rPr>
              <a:t>Primary Objectives </a:t>
            </a:r>
          </a:p>
          <a:p>
            <a:r>
              <a:rPr lang="en-US" sz="2400" dirty="0">
                <a:solidFill>
                  <a:schemeClr val="tx1"/>
                </a:solidFill>
                <a:latin typeface="Montserrat "/>
              </a:rPr>
              <a:t>Among the T1D Exchange community:</a:t>
            </a:r>
          </a:p>
          <a:p>
            <a:pPr marL="682625" indent="-342900">
              <a:lnSpc>
                <a:spcPct val="80000"/>
              </a:lnSpc>
              <a:spcBef>
                <a:spcPts val="2400"/>
              </a:spcBef>
              <a:buSzPct val="125000"/>
              <a:buFont typeface="Arial" panose="020B0604020202020204" pitchFamily="34" charset="0"/>
              <a:buChar char="•"/>
            </a:pPr>
            <a:r>
              <a:rPr lang="en-US" sz="2400" dirty="0">
                <a:solidFill>
                  <a:schemeClr val="tx1"/>
                </a:solidFill>
                <a:latin typeface="Montserrat "/>
              </a:rPr>
              <a:t>To estimate the proportion of adults with T1D who have </a:t>
            </a:r>
            <a:r>
              <a:rPr lang="en-US" sz="2400" u="sng" dirty="0">
                <a:solidFill>
                  <a:schemeClr val="tx1"/>
                </a:solidFill>
                <a:latin typeface="Montserrat "/>
              </a:rPr>
              <a:t>impaired hypoglycemic awareness</a:t>
            </a:r>
          </a:p>
          <a:p>
            <a:pPr marL="682625" indent="-342900">
              <a:lnSpc>
                <a:spcPct val="80000"/>
              </a:lnSpc>
              <a:spcBef>
                <a:spcPts val="2400"/>
              </a:spcBef>
              <a:buSzPct val="125000"/>
              <a:buFont typeface="Arial" panose="020B0604020202020204" pitchFamily="34" charset="0"/>
              <a:buChar char="•"/>
            </a:pPr>
            <a:r>
              <a:rPr lang="en-US" sz="2400" dirty="0">
                <a:solidFill>
                  <a:schemeClr val="tx1"/>
                </a:solidFill>
                <a:latin typeface="Montserrat "/>
              </a:rPr>
              <a:t>To estimate the proportion of adults with T1D who have experienced </a:t>
            </a:r>
            <a:r>
              <a:rPr lang="en-US" sz="2400" u="sng" dirty="0">
                <a:solidFill>
                  <a:schemeClr val="tx1"/>
                </a:solidFill>
                <a:latin typeface="Montserrat "/>
              </a:rPr>
              <a:t>severe hypoglycemic events (SHEs) </a:t>
            </a:r>
          </a:p>
          <a:p>
            <a:pPr marL="682625" indent="-342900">
              <a:lnSpc>
                <a:spcPct val="80000"/>
              </a:lnSpc>
              <a:spcBef>
                <a:spcPts val="2400"/>
              </a:spcBef>
              <a:buSzPct val="125000"/>
              <a:buFont typeface="Arial" panose="020B0604020202020204" pitchFamily="34" charset="0"/>
              <a:buChar char="•"/>
            </a:pPr>
            <a:r>
              <a:rPr lang="en-US" sz="2400" dirty="0">
                <a:solidFill>
                  <a:schemeClr val="tx1"/>
                </a:solidFill>
                <a:latin typeface="Montserrat "/>
                <a:cs typeface="Hind"/>
              </a:rPr>
              <a:t>To characterize </a:t>
            </a:r>
            <a:r>
              <a:rPr lang="en-US" sz="2400" u="sng" dirty="0">
                <a:solidFill>
                  <a:schemeClr val="tx1"/>
                </a:solidFill>
                <a:latin typeface="Montserrat "/>
                <a:cs typeface="Hind"/>
              </a:rPr>
              <a:t>glycemic outcomes </a:t>
            </a:r>
            <a:r>
              <a:rPr lang="en-US" sz="2400" dirty="0">
                <a:solidFill>
                  <a:schemeClr val="tx1"/>
                </a:solidFill>
                <a:latin typeface="Montserrat "/>
                <a:cs typeface="Hind"/>
              </a:rPr>
              <a:t>as measured by HbA1c and continuous glucose monitoring (CGM) metrics</a:t>
            </a:r>
          </a:p>
          <a:p>
            <a:pPr marL="583565" lvl="1" indent="0">
              <a:lnSpc>
                <a:spcPct val="80000"/>
              </a:lnSpc>
              <a:spcBef>
                <a:spcPts val="1200"/>
              </a:spcBef>
              <a:buNone/>
            </a:pPr>
            <a:endParaRPr lang="en-US" sz="2400" dirty="0">
              <a:solidFill>
                <a:schemeClr val="tx1"/>
              </a:solidFill>
              <a:latin typeface="Montserrat "/>
            </a:endParaRPr>
          </a:p>
          <a:p>
            <a:pPr>
              <a:spcBef>
                <a:spcPts val="0"/>
              </a:spcBef>
            </a:pPr>
            <a:endParaRPr lang="en-US" sz="2400" dirty="0">
              <a:solidFill>
                <a:schemeClr val="tx1"/>
              </a:solidFill>
              <a:latin typeface="Montserrat "/>
            </a:endParaRPr>
          </a:p>
          <a:p>
            <a:pPr>
              <a:spcBef>
                <a:spcPts val="0"/>
              </a:spcBef>
            </a:pPr>
            <a:endParaRPr lang="en-US" sz="2400" dirty="0">
              <a:solidFill>
                <a:schemeClr val="tx1"/>
              </a:solidFill>
              <a:latin typeface="Montserrat "/>
            </a:endParaRPr>
          </a:p>
        </p:txBody>
      </p:sp>
    </p:spTree>
    <p:extLst>
      <p:ext uri="{BB962C8B-B14F-4D97-AF65-F5344CB8AC3E}">
        <p14:creationId xmlns:p14="http://schemas.microsoft.com/office/powerpoint/2010/main" val="2537707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2913F-43C1-9C51-B7BA-F61B506D0EC9}"/>
              </a:ext>
            </a:extLst>
          </p:cNvPr>
          <p:cNvSpPr>
            <a:spLocks noGrp="1"/>
          </p:cNvSpPr>
          <p:nvPr>
            <p:ph type="title"/>
          </p:nvPr>
        </p:nvSpPr>
        <p:spPr/>
        <p:txBody>
          <a:bodyPr/>
          <a:lstStyle/>
          <a:p>
            <a:r>
              <a:rPr lang="en-US" dirty="0"/>
              <a:t>The QIC Learning Session has grown</a:t>
            </a:r>
          </a:p>
        </p:txBody>
      </p:sp>
      <p:pic>
        <p:nvPicPr>
          <p:cNvPr id="6" name="Picture 5">
            <a:extLst>
              <a:ext uri="{FF2B5EF4-FFF2-40B4-BE49-F238E27FC236}">
                <a16:creationId xmlns:a16="http://schemas.microsoft.com/office/drawing/2014/main" id="{4C4CC729-E759-BF85-BC14-481521C6832F}"/>
              </a:ext>
            </a:extLst>
          </p:cNvPr>
          <p:cNvPicPr>
            <a:picLocks noChangeAspect="1"/>
          </p:cNvPicPr>
          <p:nvPr/>
        </p:nvPicPr>
        <p:blipFill>
          <a:blip r:embed="rId2"/>
          <a:stretch>
            <a:fillRect/>
          </a:stretch>
        </p:blipFill>
        <p:spPr>
          <a:xfrm>
            <a:off x="165570" y="2514600"/>
            <a:ext cx="11860859" cy="2438400"/>
          </a:xfrm>
          <a:prstGeom prst="rect">
            <a:avLst/>
          </a:prstGeom>
        </p:spPr>
      </p:pic>
      <p:sp>
        <p:nvSpPr>
          <p:cNvPr id="7" name="TextBox 6">
            <a:extLst>
              <a:ext uri="{FF2B5EF4-FFF2-40B4-BE49-F238E27FC236}">
                <a16:creationId xmlns:a16="http://schemas.microsoft.com/office/drawing/2014/main" id="{F911096B-BC31-790B-B61D-39004B7347D2}"/>
              </a:ext>
            </a:extLst>
          </p:cNvPr>
          <p:cNvSpPr txBox="1"/>
          <p:nvPr/>
        </p:nvSpPr>
        <p:spPr>
          <a:xfrm>
            <a:off x="5457524" y="2057701"/>
            <a:ext cx="1276949"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696F70"/>
                </a:solidFill>
                <a:effectLst/>
                <a:uFillTx/>
                <a:latin typeface="Hind Bold"/>
                <a:ea typeface="Hind Bold"/>
                <a:cs typeface="Hind Bold"/>
                <a:sym typeface="Hind Bold"/>
              </a:rPr>
              <a:t>Nov 2019</a:t>
            </a:r>
          </a:p>
        </p:txBody>
      </p:sp>
    </p:spTree>
    <p:extLst>
      <p:ext uri="{BB962C8B-B14F-4D97-AF65-F5344CB8AC3E}">
        <p14:creationId xmlns:p14="http://schemas.microsoft.com/office/powerpoint/2010/main" val="338556344"/>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7F799-4019-4BAC-A624-0CDF040BEE44}"/>
              </a:ext>
            </a:extLst>
          </p:cNvPr>
          <p:cNvSpPr>
            <a:spLocks noGrp="1"/>
          </p:cNvSpPr>
          <p:nvPr>
            <p:ph type="title"/>
          </p:nvPr>
        </p:nvSpPr>
        <p:spPr/>
        <p:txBody>
          <a:bodyPr/>
          <a:lstStyle/>
          <a:p>
            <a:r>
              <a:rPr lang="en-US" b="0" dirty="0"/>
              <a:t>Key Results – Self Reported Severe Hypoglycemia</a:t>
            </a:r>
          </a:p>
        </p:txBody>
      </p:sp>
      <p:sp>
        <p:nvSpPr>
          <p:cNvPr id="3" name="Text Placeholder 2">
            <a:extLst>
              <a:ext uri="{FF2B5EF4-FFF2-40B4-BE49-F238E27FC236}">
                <a16:creationId xmlns:a16="http://schemas.microsoft.com/office/drawing/2014/main" id="{0364018C-E8DF-4190-8459-6404F92CDC1E}"/>
              </a:ext>
            </a:extLst>
          </p:cNvPr>
          <p:cNvSpPr>
            <a:spLocks noGrp="1"/>
          </p:cNvSpPr>
          <p:nvPr>
            <p:ph type="body" sz="quarter" idx="10"/>
          </p:nvPr>
        </p:nvSpPr>
        <p:spPr/>
        <p:txBody>
          <a:bodyPr/>
          <a:lstStyle/>
          <a:p>
            <a:endParaRPr lang="en-US" dirty="0"/>
          </a:p>
          <a:p>
            <a:endParaRPr lang="en-US" dirty="0"/>
          </a:p>
          <a:p>
            <a:endParaRPr lang="en-US" dirty="0"/>
          </a:p>
          <a:p>
            <a:endParaRPr lang="en-US" dirty="0"/>
          </a:p>
        </p:txBody>
      </p:sp>
      <p:graphicFrame>
        <p:nvGraphicFramePr>
          <p:cNvPr id="4" name="Chart 3">
            <a:extLst>
              <a:ext uri="{FF2B5EF4-FFF2-40B4-BE49-F238E27FC236}">
                <a16:creationId xmlns:a16="http://schemas.microsoft.com/office/drawing/2014/main" id="{CB62D4F2-61EA-4AEC-8DB6-166FBBD8CBC5}"/>
              </a:ext>
            </a:extLst>
          </p:cNvPr>
          <p:cNvGraphicFramePr>
            <a:graphicFrameLocks/>
          </p:cNvGraphicFramePr>
          <p:nvPr/>
        </p:nvGraphicFramePr>
        <p:xfrm>
          <a:off x="1215735" y="2001115"/>
          <a:ext cx="8510155" cy="349567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A32AF7BA-BA51-4F9F-87A5-EEA615045175}"/>
              </a:ext>
            </a:extLst>
          </p:cNvPr>
          <p:cNvSpPr txBox="1"/>
          <p:nvPr/>
        </p:nvSpPr>
        <p:spPr>
          <a:xfrm>
            <a:off x="944793" y="1038044"/>
            <a:ext cx="10180493"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000" dirty="0">
                <a:effectLst/>
                <a:latin typeface="Montserrat" panose="00000500000000000000" pitchFamily="2" charset="0"/>
                <a:ea typeface="Calibri" panose="020F0502020204030204" pitchFamily="34" charset="0"/>
              </a:rPr>
              <a:t>“In the past 12 months, how many times did you experience severe low blood sugars that you were unable to treat yourself and needed help from others?” </a:t>
            </a:r>
            <a:endParaRPr lang="en-US" sz="2000" dirty="0">
              <a:latin typeface="Montserrat" panose="00000500000000000000" pitchFamily="2" charset="0"/>
            </a:endParaRPr>
          </a:p>
        </p:txBody>
      </p:sp>
    </p:spTree>
    <p:extLst>
      <p:ext uri="{BB962C8B-B14F-4D97-AF65-F5344CB8AC3E}">
        <p14:creationId xmlns:p14="http://schemas.microsoft.com/office/powerpoint/2010/main" val="269999657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DBCF3-E494-4475-BAD9-0E5C5E93B21F}"/>
              </a:ext>
            </a:extLst>
          </p:cNvPr>
          <p:cNvSpPr>
            <a:spLocks noGrp="1"/>
          </p:cNvSpPr>
          <p:nvPr>
            <p:ph type="title"/>
          </p:nvPr>
        </p:nvSpPr>
        <p:spPr/>
        <p:txBody>
          <a:bodyPr/>
          <a:lstStyle/>
          <a:p>
            <a:r>
              <a:rPr lang="en-US" b="0" dirty="0"/>
              <a:t>Key</a:t>
            </a:r>
            <a:r>
              <a:rPr lang="en-US" dirty="0"/>
              <a:t> Results – CGM Derived Hypoglycemia</a:t>
            </a:r>
          </a:p>
        </p:txBody>
      </p:sp>
      <p:sp>
        <p:nvSpPr>
          <p:cNvPr id="3" name="Text Placeholder 2">
            <a:extLst>
              <a:ext uri="{FF2B5EF4-FFF2-40B4-BE49-F238E27FC236}">
                <a16:creationId xmlns:a16="http://schemas.microsoft.com/office/drawing/2014/main" id="{0C6DFCD5-9E25-46A0-BA5D-464C90EF6F2D}"/>
              </a:ext>
            </a:extLst>
          </p:cNvPr>
          <p:cNvSpPr>
            <a:spLocks noGrp="1"/>
          </p:cNvSpPr>
          <p:nvPr>
            <p:ph type="body" sz="quarter" idx="10"/>
          </p:nvPr>
        </p:nvSpPr>
        <p:spPr>
          <a:xfrm>
            <a:off x="549275" y="877888"/>
            <a:ext cx="10972165" cy="5594032"/>
          </a:xfrm>
        </p:spPr>
        <p:txBody>
          <a:bodyPr lIns="45718" tIns="45718" rIns="45718" bIns="45718" anchor="t">
            <a:normAutofit lnSpcReduction="10000"/>
          </a:bodyPr>
          <a:lstStyle/>
          <a:p>
            <a:pPr marL="342900" indent="-342900">
              <a:buSzPct val="125000"/>
              <a:buFont typeface="Arial" panose="020B0604020202020204" pitchFamily="34" charset="0"/>
              <a:buChar char="•"/>
            </a:pPr>
            <a:r>
              <a:rPr lang="en-US" dirty="0">
                <a:latin typeface="Montserrat"/>
                <a:cs typeface="Hind"/>
              </a:rPr>
              <a:t>Level-2 hypoglycemia events:  </a:t>
            </a:r>
          </a:p>
          <a:p>
            <a:pPr marL="926900" lvl="1" indent="-342900">
              <a:buSzPct val="85000"/>
              <a:buFont typeface="Courier New" panose="02070309020205020404" pitchFamily="49" charset="0"/>
              <a:buChar char="o"/>
            </a:pPr>
            <a:r>
              <a:rPr lang="en-US" dirty="0">
                <a:solidFill>
                  <a:schemeClr val="accent6">
                    <a:lumMod val="50000"/>
                  </a:schemeClr>
                </a:solidFill>
                <a:latin typeface="Montserrat"/>
                <a:cs typeface="Hind"/>
              </a:rPr>
              <a:t>BG &lt; 54 mg/dl for &gt;=15 minutes </a:t>
            </a:r>
            <a:endParaRPr lang="en-US" dirty="0">
              <a:solidFill>
                <a:schemeClr val="accent6">
                  <a:lumMod val="50000"/>
                </a:schemeClr>
              </a:solidFill>
            </a:endParaRPr>
          </a:p>
          <a:p>
            <a:pPr marL="926900" lvl="1" indent="-342900">
              <a:buSzPct val="85000"/>
              <a:buFont typeface="Courier New" panose="02070309020205020404" pitchFamily="49" charset="0"/>
              <a:buChar char="o"/>
            </a:pPr>
            <a:r>
              <a:rPr lang="en-US" dirty="0">
                <a:solidFill>
                  <a:schemeClr val="accent6">
                    <a:lumMod val="50000"/>
                  </a:schemeClr>
                </a:solidFill>
                <a:latin typeface="Montserrat"/>
                <a:cs typeface="Hind"/>
              </a:rPr>
              <a:t>Prolonged: BG &lt; 54 mg/dl for &gt;=120 minutes </a:t>
            </a:r>
            <a:endParaRPr lang="en-US" dirty="0">
              <a:solidFill>
                <a:schemeClr val="accent6">
                  <a:lumMod val="50000"/>
                </a:schemeClr>
              </a:solidFill>
            </a:endParaRPr>
          </a:p>
          <a:p>
            <a:pPr marL="926900" lvl="1" indent="-342900">
              <a:buSzPct val="85000"/>
              <a:buFont typeface="Courier New" panose="02070309020205020404" pitchFamily="49" charset="0"/>
              <a:buChar char="o"/>
            </a:pPr>
            <a:r>
              <a:rPr lang="en-US" dirty="0">
                <a:solidFill>
                  <a:schemeClr val="accent6">
                    <a:lumMod val="50000"/>
                  </a:schemeClr>
                </a:solidFill>
                <a:latin typeface="Montserrat"/>
                <a:cs typeface="Hind"/>
              </a:rPr>
              <a:t>Annualized rate: Estimated total events per year </a:t>
            </a:r>
            <a:endParaRPr lang="en-US" dirty="0">
              <a:solidFill>
                <a:schemeClr val="accent6">
                  <a:lumMod val="50000"/>
                </a:schemeClr>
              </a:solidFill>
            </a:endParaRPr>
          </a:p>
          <a:p>
            <a:endParaRPr lang="en-US" sz="1800" dirty="0">
              <a:latin typeface="Montserrat"/>
              <a:cs typeface="Hind"/>
            </a:endParaRPr>
          </a:p>
          <a:p>
            <a:endParaRPr lang="en-US" sz="1800" dirty="0">
              <a:latin typeface="Montserrat"/>
              <a:cs typeface="Hind"/>
            </a:endParaRPr>
          </a:p>
          <a:p>
            <a:endParaRPr lang="en-US" sz="1800" dirty="0">
              <a:latin typeface="Montserrat"/>
              <a:cs typeface="Hind"/>
            </a:endParaRPr>
          </a:p>
          <a:p>
            <a:endParaRPr lang="en-US" sz="1800" dirty="0">
              <a:latin typeface="Montserrat"/>
              <a:cs typeface="Hind"/>
            </a:endParaRPr>
          </a:p>
          <a:p>
            <a:endParaRPr lang="en-US" sz="1800" dirty="0">
              <a:latin typeface="Montserrat"/>
              <a:cs typeface="Hind"/>
            </a:endParaRPr>
          </a:p>
          <a:p>
            <a:endParaRPr lang="en-US" sz="1800" dirty="0">
              <a:latin typeface="Montserrat"/>
              <a:cs typeface="Hind"/>
            </a:endParaRPr>
          </a:p>
          <a:p>
            <a:endParaRPr lang="en-US" sz="1800" dirty="0">
              <a:latin typeface="Montserrat"/>
              <a:cs typeface="Hind"/>
            </a:endParaRPr>
          </a:p>
          <a:p>
            <a:endParaRPr lang="en-US" sz="1800" dirty="0">
              <a:latin typeface="Montserrat"/>
              <a:cs typeface="Hind"/>
            </a:endParaRPr>
          </a:p>
          <a:p>
            <a:endParaRPr lang="en-US" sz="1800" dirty="0">
              <a:latin typeface="Montserrat"/>
              <a:cs typeface="Hind"/>
            </a:endParaRPr>
          </a:p>
          <a:p>
            <a:endParaRPr lang="en-US" sz="1800" dirty="0">
              <a:latin typeface="Montserrat"/>
              <a:cs typeface="Hind"/>
            </a:endParaRPr>
          </a:p>
          <a:p>
            <a:endParaRPr lang="en-US" sz="1800" dirty="0">
              <a:latin typeface="Montserrat"/>
              <a:cs typeface="Hind"/>
            </a:endParaRPr>
          </a:p>
          <a:p>
            <a:r>
              <a:rPr lang="en-US" sz="1800" dirty="0">
                <a:latin typeface="Montserrat"/>
                <a:cs typeface="Hind"/>
              </a:rPr>
              <a:t>HCLS: Hybrid closed-loop, “insulin adjusted based on both high and low blood sugar thresholds, mealtime input needed”</a:t>
            </a:r>
          </a:p>
          <a:p>
            <a:endParaRPr lang="en-US" dirty="0"/>
          </a:p>
          <a:p>
            <a:endParaRPr lang="en-US" dirty="0"/>
          </a:p>
          <a:p>
            <a:endParaRPr lang="en-US" dirty="0"/>
          </a:p>
          <a:p>
            <a:endParaRPr lang="en-US" dirty="0"/>
          </a:p>
        </p:txBody>
      </p:sp>
      <p:graphicFrame>
        <p:nvGraphicFramePr>
          <p:cNvPr id="4" name="Chart 3">
            <a:extLst>
              <a:ext uri="{FF2B5EF4-FFF2-40B4-BE49-F238E27FC236}">
                <a16:creationId xmlns:a16="http://schemas.microsoft.com/office/drawing/2014/main" id="{7E34943C-643F-4FE6-891F-01263AB07D60}"/>
              </a:ext>
            </a:extLst>
          </p:cNvPr>
          <p:cNvGraphicFramePr>
            <a:graphicFrameLocks/>
          </p:cNvGraphicFramePr>
          <p:nvPr/>
        </p:nvGraphicFramePr>
        <p:xfrm>
          <a:off x="548640" y="2333105"/>
          <a:ext cx="5197533" cy="28575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0D959650-DEDC-4A19-9397-8978D2B37FAA}"/>
              </a:ext>
            </a:extLst>
          </p:cNvPr>
          <p:cNvGraphicFramePr>
            <a:graphicFrameLocks/>
          </p:cNvGraphicFramePr>
          <p:nvPr/>
        </p:nvGraphicFramePr>
        <p:xfrm>
          <a:off x="5982710" y="2333104"/>
          <a:ext cx="5302827" cy="285750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5602300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95BE74-1983-165E-6AED-9A6A98C24A67}"/>
              </a:ext>
            </a:extLst>
          </p:cNvPr>
          <p:cNvSpPr>
            <a:spLocks noGrp="1"/>
          </p:cNvSpPr>
          <p:nvPr>
            <p:ph type="title"/>
          </p:nvPr>
        </p:nvSpPr>
        <p:spPr/>
        <p:txBody>
          <a:bodyPr/>
          <a:lstStyle/>
          <a:p>
            <a:r>
              <a:rPr lang="en-US" dirty="0"/>
              <a:t>Study Recruitment Assistance</a:t>
            </a:r>
          </a:p>
        </p:txBody>
      </p:sp>
      <p:pic>
        <p:nvPicPr>
          <p:cNvPr id="5" name="Picture 4">
            <a:extLst>
              <a:ext uri="{FF2B5EF4-FFF2-40B4-BE49-F238E27FC236}">
                <a16:creationId xmlns:a16="http://schemas.microsoft.com/office/drawing/2014/main" id="{AE80EACA-C60C-8CAA-CA6B-6718477A7B94}"/>
              </a:ext>
            </a:extLst>
          </p:cNvPr>
          <p:cNvPicPr>
            <a:picLocks noChangeAspect="1"/>
          </p:cNvPicPr>
          <p:nvPr/>
        </p:nvPicPr>
        <p:blipFill>
          <a:blip r:embed="rId2"/>
          <a:stretch>
            <a:fillRect/>
          </a:stretch>
        </p:blipFill>
        <p:spPr>
          <a:xfrm>
            <a:off x="304800" y="1476439"/>
            <a:ext cx="6553200" cy="4095750"/>
          </a:xfrm>
          <a:prstGeom prst="rect">
            <a:avLst/>
          </a:prstGeom>
        </p:spPr>
      </p:pic>
      <p:sp>
        <p:nvSpPr>
          <p:cNvPr id="6" name="TextBox 5">
            <a:extLst>
              <a:ext uri="{FF2B5EF4-FFF2-40B4-BE49-F238E27FC236}">
                <a16:creationId xmlns:a16="http://schemas.microsoft.com/office/drawing/2014/main" id="{A7F24B5B-7665-6A7E-6284-03AB9246DAE8}"/>
              </a:ext>
            </a:extLst>
          </p:cNvPr>
          <p:cNvSpPr txBox="1"/>
          <p:nvPr/>
        </p:nvSpPr>
        <p:spPr>
          <a:xfrm>
            <a:off x="7315200" y="1262158"/>
            <a:ext cx="4572000" cy="45243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algn="l">
              <a:spcBef>
                <a:spcPts val="0"/>
              </a:spcBef>
              <a:spcAft>
                <a:spcPts val="0"/>
              </a:spcAft>
            </a:pPr>
            <a:r>
              <a:rPr lang="en-US" sz="1600" b="0" i="0" u="none" strike="noStrike" dirty="0">
                <a:solidFill>
                  <a:srgbClr val="000000"/>
                </a:solidFill>
                <a:effectLst/>
                <a:latin typeface="Montserrat" pitchFamily="2" charset="77"/>
              </a:rPr>
              <a:t> </a:t>
            </a:r>
            <a:endParaRPr lang="en-US" sz="1600" b="0" i="0" u="none" strike="noStrike" dirty="0">
              <a:solidFill>
                <a:srgbClr val="000000"/>
              </a:solidFill>
              <a:effectLst/>
              <a:latin typeface="Times New Roman" panose="02020603050405020304" pitchFamily="18" charset="0"/>
            </a:endParaRPr>
          </a:p>
          <a:p>
            <a:pPr marL="239713" marR="0" indent="-239713" algn="l">
              <a:spcBef>
                <a:spcPts val="0"/>
              </a:spcBef>
              <a:spcAft>
                <a:spcPts val="0"/>
              </a:spcAft>
              <a:buFont typeface="Arial" panose="020B0604020202020204" pitchFamily="34" charset="0"/>
              <a:buChar char="•"/>
            </a:pPr>
            <a:r>
              <a:rPr lang="en-US" sz="1600" dirty="0">
                <a:solidFill>
                  <a:srgbClr val="000000"/>
                </a:solidFill>
                <a:latin typeface="Montserrat" pitchFamily="2" charset="77"/>
              </a:rPr>
              <a:t>C</a:t>
            </a:r>
            <a:r>
              <a:rPr lang="en-US" sz="1600" b="0" i="0" u="none" strike="noStrike" dirty="0">
                <a:solidFill>
                  <a:srgbClr val="000000"/>
                </a:solidFill>
                <a:effectLst/>
                <a:latin typeface="Montserrat" pitchFamily="2" charset="77"/>
              </a:rPr>
              <a:t>linical trial of a novel biologic for newly diagnosed</a:t>
            </a:r>
            <a:endParaRPr lang="en-US" sz="1600" b="0" i="0" u="none" strike="noStrike" dirty="0">
              <a:solidFill>
                <a:srgbClr val="000000"/>
              </a:solidFill>
              <a:effectLst/>
              <a:latin typeface="Times New Roman" panose="02020603050405020304" pitchFamily="18" charset="0"/>
            </a:endParaRPr>
          </a:p>
          <a:p>
            <a:pPr marL="239713" marR="0" indent="-239713" algn="l">
              <a:spcBef>
                <a:spcPts val="0"/>
              </a:spcBef>
              <a:spcAft>
                <a:spcPts val="0"/>
              </a:spcAft>
            </a:pPr>
            <a:r>
              <a:rPr lang="en-US" sz="1600" b="0" i="0" u="none" strike="noStrike" dirty="0">
                <a:solidFill>
                  <a:srgbClr val="000000"/>
                </a:solidFill>
                <a:effectLst/>
                <a:latin typeface="Montserrat" pitchFamily="2" charset="77"/>
              </a:rPr>
              <a:t> </a:t>
            </a:r>
            <a:endParaRPr lang="en-US" sz="1600" b="0" i="0" u="none" strike="noStrike" dirty="0">
              <a:solidFill>
                <a:srgbClr val="000000"/>
              </a:solidFill>
              <a:effectLst/>
              <a:latin typeface="Times New Roman" panose="02020603050405020304" pitchFamily="18" charset="0"/>
            </a:endParaRPr>
          </a:p>
          <a:p>
            <a:pPr marL="239713" marR="0" indent="-239713" algn="l">
              <a:spcBef>
                <a:spcPts val="0"/>
              </a:spcBef>
              <a:spcAft>
                <a:spcPts val="0"/>
              </a:spcAft>
              <a:buFont typeface="Arial" panose="020B0604020202020204" pitchFamily="34" charset="0"/>
              <a:buChar char="•"/>
            </a:pPr>
            <a:r>
              <a:rPr lang="en-US" sz="1600" dirty="0">
                <a:solidFill>
                  <a:srgbClr val="000000"/>
                </a:solidFill>
                <a:latin typeface="Montserrat" pitchFamily="2" charset="77"/>
              </a:rPr>
              <a:t>C</a:t>
            </a:r>
            <a:r>
              <a:rPr lang="en-US" sz="1600" b="0" i="0" u="none" strike="noStrike" dirty="0">
                <a:solidFill>
                  <a:srgbClr val="000000"/>
                </a:solidFill>
                <a:effectLst/>
                <a:latin typeface="Montserrat" pitchFamily="2" charset="77"/>
              </a:rPr>
              <a:t>linical trial of a cell therapy replacement for those with impaired hypoglycemia awareness</a:t>
            </a:r>
            <a:endParaRPr lang="en-US" sz="1600" b="0" i="0" u="none" strike="noStrike" dirty="0">
              <a:solidFill>
                <a:srgbClr val="000000"/>
              </a:solidFill>
              <a:effectLst/>
              <a:latin typeface="Times New Roman" panose="02020603050405020304" pitchFamily="18" charset="0"/>
            </a:endParaRPr>
          </a:p>
          <a:p>
            <a:pPr marL="239713" marR="0" indent="-239713" algn="l">
              <a:spcBef>
                <a:spcPts val="0"/>
              </a:spcBef>
              <a:spcAft>
                <a:spcPts val="0"/>
              </a:spcAft>
            </a:pPr>
            <a:r>
              <a:rPr lang="en-US" sz="1600" b="0" i="0" u="none" strike="noStrike" dirty="0">
                <a:solidFill>
                  <a:srgbClr val="000000"/>
                </a:solidFill>
                <a:effectLst/>
                <a:latin typeface="Montserrat" pitchFamily="2" charset="77"/>
              </a:rPr>
              <a:t> </a:t>
            </a:r>
            <a:endParaRPr lang="en-US" sz="1600" b="0" i="0" u="none" strike="noStrike" dirty="0">
              <a:solidFill>
                <a:srgbClr val="000000"/>
              </a:solidFill>
              <a:effectLst/>
              <a:latin typeface="Times New Roman" panose="02020603050405020304" pitchFamily="18" charset="0"/>
            </a:endParaRPr>
          </a:p>
          <a:p>
            <a:pPr marL="239713" marR="0" indent="-239713" algn="l">
              <a:spcBef>
                <a:spcPts val="0"/>
              </a:spcBef>
              <a:spcAft>
                <a:spcPts val="0"/>
              </a:spcAft>
              <a:buFont typeface="Arial" panose="020B0604020202020204" pitchFamily="34" charset="0"/>
              <a:buChar char="•"/>
            </a:pPr>
            <a:r>
              <a:rPr lang="en-US" sz="1600" dirty="0">
                <a:solidFill>
                  <a:srgbClr val="000000"/>
                </a:solidFill>
                <a:latin typeface="Montserrat" pitchFamily="2" charset="77"/>
              </a:rPr>
              <a:t>A</a:t>
            </a:r>
            <a:r>
              <a:rPr lang="en-US" sz="1600" b="0" i="0" u="none" strike="noStrike" dirty="0">
                <a:solidFill>
                  <a:srgbClr val="000000"/>
                </a:solidFill>
                <a:effectLst/>
                <a:latin typeface="Montserrat" pitchFamily="2" charset="77"/>
              </a:rPr>
              <a:t>t-home CGM adhesive studies for new longer-lasting CGM sensor</a:t>
            </a:r>
            <a:endParaRPr lang="en-US" sz="1600" b="0" i="0" u="none" strike="noStrike" dirty="0">
              <a:solidFill>
                <a:srgbClr val="000000"/>
              </a:solidFill>
              <a:effectLst/>
              <a:latin typeface="Times New Roman" panose="02020603050405020304" pitchFamily="18" charset="0"/>
            </a:endParaRPr>
          </a:p>
          <a:p>
            <a:pPr marL="239713" marR="0" indent="-239713" algn="l">
              <a:spcBef>
                <a:spcPts val="0"/>
              </a:spcBef>
              <a:spcAft>
                <a:spcPts val="0"/>
              </a:spcAft>
            </a:pPr>
            <a:r>
              <a:rPr lang="en-US" sz="1600" b="0" i="0" u="none" strike="noStrike" dirty="0">
                <a:solidFill>
                  <a:srgbClr val="000000"/>
                </a:solidFill>
                <a:effectLst/>
                <a:latin typeface="Montserrat" pitchFamily="2" charset="77"/>
              </a:rPr>
              <a:t> </a:t>
            </a:r>
            <a:endParaRPr lang="en-US" sz="1600" b="0" i="0" u="none" strike="noStrike" dirty="0">
              <a:solidFill>
                <a:srgbClr val="000000"/>
              </a:solidFill>
              <a:effectLst/>
              <a:latin typeface="Times New Roman" panose="02020603050405020304" pitchFamily="18" charset="0"/>
            </a:endParaRPr>
          </a:p>
          <a:p>
            <a:pPr marL="239713" marR="0" indent="-239713" algn="l">
              <a:spcBef>
                <a:spcPts val="0"/>
              </a:spcBef>
              <a:spcAft>
                <a:spcPts val="0"/>
              </a:spcAft>
              <a:buFont typeface="Arial" panose="020B0604020202020204" pitchFamily="34" charset="0"/>
              <a:buChar char="•"/>
            </a:pPr>
            <a:r>
              <a:rPr lang="en-US" sz="1600" dirty="0">
                <a:solidFill>
                  <a:srgbClr val="000000"/>
                </a:solidFill>
                <a:latin typeface="Montserrat" pitchFamily="2" charset="77"/>
              </a:rPr>
              <a:t>A</a:t>
            </a:r>
            <a:r>
              <a:rPr lang="en-US" sz="1600" b="0" i="0" u="none" strike="noStrike" dirty="0">
                <a:solidFill>
                  <a:srgbClr val="000000"/>
                </a:solidFill>
                <a:effectLst/>
                <a:latin typeface="Montserrat" pitchFamily="2" charset="77"/>
              </a:rPr>
              <a:t>t-home CGM and exercise study</a:t>
            </a:r>
            <a:endParaRPr lang="en-US" sz="1600" b="0" i="0" u="none" strike="noStrike" dirty="0">
              <a:solidFill>
                <a:srgbClr val="000000"/>
              </a:solidFill>
              <a:effectLst/>
              <a:latin typeface="Times New Roman" panose="02020603050405020304" pitchFamily="18" charset="0"/>
            </a:endParaRPr>
          </a:p>
          <a:p>
            <a:pPr marL="239713" marR="0" indent="-239713" algn="l">
              <a:spcBef>
                <a:spcPts val="0"/>
              </a:spcBef>
              <a:spcAft>
                <a:spcPts val="0"/>
              </a:spcAft>
            </a:pPr>
            <a:r>
              <a:rPr lang="en-US" sz="1600" b="0" i="0" u="none" strike="noStrike" dirty="0">
                <a:solidFill>
                  <a:srgbClr val="000000"/>
                </a:solidFill>
                <a:effectLst/>
                <a:latin typeface="Montserrat" pitchFamily="2" charset="77"/>
              </a:rPr>
              <a:t> </a:t>
            </a:r>
            <a:endParaRPr lang="en-US" sz="1600" b="0" i="0" u="none" strike="noStrike" dirty="0">
              <a:solidFill>
                <a:srgbClr val="000000"/>
              </a:solidFill>
              <a:effectLst/>
              <a:latin typeface="Times New Roman" panose="02020603050405020304" pitchFamily="18" charset="0"/>
            </a:endParaRPr>
          </a:p>
          <a:p>
            <a:pPr marL="239713" marR="0" indent="-239713" algn="l">
              <a:spcBef>
                <a:spcPts val="0"/>
              </a:spcBef>
              <a:spcAft>
                <a:spcPts val="0"/>
              </a:spcAft>
              <a:buFont typeface="Arial" panose="020B0604020202020204" pitchFamily="34" charset="0"/>
              <a:buChar char="•"/>
            </a:pPr>
            <a:r>
              <a:rPr lang="en-US" sz="1600" dirty="0">
                <a:solidFill>
                  <a:srgbClr val="000000"/>
                </a:solidFill>
                <a:latin typeface="Montserrat" pitchFamily="2" charset="77"/>
              </a:rPr>
              <a:t>Vi</a:t>
            </a:r>
            <a:r>
              <a:rPr lang="en-US" sz="1600" b="0" i="0" u="none" strike="noStrike" dirty="0">
                <a:solidFill>
                  <a:srgbClr val="000000"/>
                </a:solidFill>
                <a:effectLst/>
                <a:latin typeface="Montserrat" pitchFamily="2" charset="77"/>
              </a:rPr>
              <a:t>rtual participation in a global study of a closed loop system</a:t>
            </a:r>
            <a:endParaRPr lang="en-US" sz="1600" b="0" i="0" u="none" strike="noStrike" dirty="0">
              <a:solidFill>
                <a:srgbClr val="000000"/>
              </a:solidFill>
              <a:effectLst/>
              <a:latin typeface="Times New Roman" panose="02020603050405020304" pitchFamily="18" charset="0"/>
            </a:endParaRPr>
          </a:p>
          <a:p>
            <a:pPr marL="239713" marR="0" indent="-239713" algn="l">
              <a:spcBef>
                <a:spcPts val="0"/>
              </a:spcBef>
              <a:spcAft>
                <a:spcPts val="0"/>
              </a:spcAft>
            </a:pPr>
            <a:r>
              <a:rPr lang="en-US" sz="1600" b="0" i="0" u="none" strike="noStrike" dirty="0">
                <a:solidFill>
                  <a:srgbClr val="000000"/>
                </a:solidFill>
                <a:effectLst/>
                <a:latin typeface="Montserrat" pitchFamily="2" charset="77"/>
              </a:rPr>
              <a:t> </a:t>
            </a:r>
            <a:endParaRPr lang="en-US" sz="1600" b="0" i="0" u="none" strike="noStrike" dirty="0">
              <a:solidFill>
                <a:srgbClr val="000000"/>
              </a:solidFill>
              <a:effectLst/>
              <a:latin typeface="Times New Roman" panose="02020603050405020304" pitchFamily="18" charset="0"/>
            </a:endParaRPr>
          </a:p>
          <a:p>
            <a:pPr marL="239713" marR="0" indent="-239713" algn="l">
              <a:spcBef>
                <a:spcPts val="0"/>
              </a:spcBef>
              <a:spcAft>
                <a:spcPts val="0"/>
              </a:spcAft>
              <a:buFont typeface="Arial" panose="020B0604020202020204" pitchFamily="34" charset="0"/>
              <a:buChar char="•"/>
            </a:pPr>
            <a:r>
              <a:rPr lang="en-US" sz="1600" dirty="0">
                <a:solidFill>
                  <a:srgbClr val="000000"/>
                </a:solidFill>
                <a:latin typeface="Montserrat" pitchFamily="2" charset="77"/>
              </a:rPr>
              <a:t>F</a:t>
            </a:r>
            <a:r>
              <a:rPr lang="en-US" sz="1600" b="0" i="0" u="none" strike="noStrike" dirty="0">
                <a:solidFill>
                  <a:srgbClr val="000000"/>
                </a:solidFill>
                <a:effectLst/>
                <a:latin typeface="Montserrat" pitchFamily="2" charset="77"/>
              </a:rPr>
              <a:t>ocus groups to understand CGM user experience</a:t>
            </a:r>
            <a:endParaRPr lang="en-US" sz="1600" b="0" i="0" u="none" strike="noStrike" dirty="0">
              <a:solidFill>
                <a:srgbClr val="000000"/>
              </a:solidFill>
              <a:effectLst/>
              <a:latin typeface="Times New Roman" panose="02020603050405020304" pitchFamily="18" charset="0"/>
            </a:endParaRPr>
          </a:p>
        </p:txBody>
      </p:sp>
      <p:sp>
        <p:nvSpPr>
          <p:cNvPr id="7" name="TextBox 6">
            <a:extLst>
              <a:ext uri="{FF2B5EF4-FFF2-40B4-BE49-F238E27FC236}">
                <a16:creationId xmlns:a16="http://schemas.microsoft.com/office/drawing/2014/main" id="{4FE77E42-EF36-2DFB-37C9-108C1558D226}"/>
              </a:ext>
            </a:extLst>
          </p:cNvPr>
          <p:cNvSpPr txBox="1"/>
          <p:nvPr/>
        </p:nvSpPr>
        <p:spPr>
          <a:xfrm>
            <a:off x="8796623" y="1062105"/>
            <a:ext cx="1185577"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sng" strike="noStrike" cap="none" spc="0" normalizeH="0" baseline="0" dirty="0">
                <a:ln>
                  <a:noFill/>
                </a:ln>
                <a:effectLst/>
                <a:uFillTx/>
                <a:latin typeface="Hind Bold"/>
                <a:ea typeface="Hind Bold"/>
                <a:cs typeface="Hind Bold"/>
                <a:sym typeface="Hind Bold"/>
              </a:rPr>
              <a:t>Examples:</a:t>
            </a:r>
          </a:p>
        </p:txBody>
      </p:sp>
    </p:spTree>
    <p:extLst>
      <p:ext uri="{BB962C8B-B14F-4D97-AF65-F5344CB8AC3E}">
        <p14:creationId xmlns:p14="http://schemas.microsoft.com/office/powerpoint/2010/main" val="73449457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E37A4-2C77-5745-A40F-DDF26C57F541}"/>
              </a:ext>
            </a:extLst>
          </p:cNvPr>
          <p:cNvSpPr>
            <a:spLocks noGrp="1"/>
          </p:cNvSpPr>
          <p:nvPr>
            <p:ph type="title"/>
          </p:nvPr>
        </p:nvSpPr>
        <p:spPr/>
        <p:txBody>
          <a:bodyPr>
            <a:noAutofit/>
          </a:bodyPr>
          <a:lstStyle/>
          <a:p>
            <a:r>
              <a:rPr lang="en-US" b="0" dirty="0"/>
              <a:t>Online Community &amp; Resources</a:t>
            </a:r>
          </a:p>
        </p:txBody>
      </p:sp>
      <p:sp>
        <p:nvSpPr>
          <p:cNvPr id="7" name="Text Placeholder 1">
            <a:extLst>
              <a:ext uri="{FF2B5EF4-FFF2-40B4-BE49-F238E27FC236}">
                <a16:creationId xmlns:a16="http://schemas.microsoft.com/office/drawing/2014/main" id="{EABFF4C6-2861-4E45-93E2-7A5948B281D8}"/>
              </a:ext>
            </a:extLst>
          </p:cNvPr>
          <p:cNvSpPr txBox="1">
            <a:spLocks/>
          </p:cNvSpPr>
          <p:nvPr/>
        </p:nvSpPr>
        <p:spPr>
          <a:xfrm>
            <a:off x="152400" y="1219200"/>
            <a:ext cx="5227320" cy="5486400"/>
          </a:xfrm>
          <a:prstGeom prst="rect">
            <a:avLst/>
          </a:prstGeom>
        </p:spPr>
        <p:txBody>
          <a:bodyPr>
            <a:noAutofit/>
          </a:bodyPr>
          <a:lstStyle>
            <a:lvl1pPr marL="257175" marR="0" indent="-257175" algn="l" defTabSz="342900" rtl="0" eaLnBrk="1" latinLnBrk="0" hangingPunct="1">
              <a:lnSpc>
                <a:spcPct val="100000"/>
              </a:lnSpc>
              <a:spcBef>
                <a:spcPts val="400"/>
              </a:spcBef>
              <a:spcAft>
                <a:spcPts val="0"/>
              </a:spcAft>
              <a:buClr>
                <a:srgbClr val="7FD0D9"/>
              </a:buClr>
              <a:buSzPct val="110000"/>
              <a:buFont typeface="Arial"/>
              <a:buChar char="•"/>
              <a:tabLst/>
              <a:defRPr sz="2400" b="0" i="0" u="none" strike="noStrike" cap="none" spc="0" baseline="0">
                <a:ln>
                  <a:noFill/>
                </a:ln>
                <a:solidFill>
                  <a:srgbClr val="47606D"/>
                </a:solidFill>
                <a:uFillTx/>
                <a:latin typeface="Hind" panose="02000000000000000000" pitchFamily="2" charset="77"/>
                <a:ea typeface="Hind" panose="02000000000000000000" pitchFamily="2" charset="77"/>
                <a:cs typeface="Hind" panose="02000000000000000000" pitchFamily="2" charset="77"/>
                <a:sym typeface="Hind Regular"/>
              </a:defRPr>
            </a:lvl1pPr>
            <a:lvl2pPr marL="584000" marR="0" indent="-241101" algn="l" defTabSz="342900" rtl="0" eaLnBrk="1" latinLnBrk="0" hangingPunct="1">
              <a:lnSpc>
                <a:spcPct val="100000"/>
              </a:lnSpc>
              <a:spcBef>
                <a:spcPts val="400"/>
              </a:spcBef>
              <a:spcAft>
                <a:spcPts val="0"/>
              </a:spcAft>
              <a:buClr>
                <a:srgbClr val="7FD0D9"/>
              </a:buClr>
              <a:buSzPct val="110000"/>
              <a:buFont typeface="Arial"/>
              <a:buChar char="•"/>
              <a:tabLst/>
              <a:defRPr sz="2400" b="0" i="0" u="none" strike="noStrike" cap="none" spc="0" baseline="0">
                <a:ln>
                  <a:noFill/>
                </a:ln>
                <a:solidFill>
                  <a:srgbClr val="47606D"/>
                </a:solidFill>
                <a:uFillTx/>
                <a:latin typeface="Hind" panose="02000000000000000000" pitchFamily="2" charset="77"/>
                <a:ea typeface="Hind" panose="02000000000000000000" pitchFamily="2" charset="77"/>
                <a:cs typeface="Hind" panose="02000000000000000000" pitchFamily="2" charset="77"/>
                <a:sym typeface="Hind Regular"/>
              </a:defRPr>
            </a:lvl2pPr>
            <a:lvl3pPr marL="891538" marR="0" indent="-205738" algn="l" defTabSz="342900" rtl="0" eaLnBrk="1" latinLnBrk="0" hangingPunct="1">
              <a:lnSpc>
                <a:spcPct val="100000"/>
              </a:lnSpc>
              <a:spcBef>
                <a:spcPts val="400"/>
              </a:spcBef>
              <a:spcAft>
                <a:spcPts val="0"/>
              </a:spcAft>
              <a:buClr>
                <a:srgbClr val="7FD0D9"/>
              </a:buClr>
              <a:buSzPct val="99000"/>
              <a:buFont typeface="Arial"/>
              <a:buChar char="•"/>
              <a:tabLst/>
              <a:defRPr sz="2400" b="0" i="0" u="none" strike="noStrike" cap="none" spc="0" baseline="0">
                <a:ln>
                  <a:noFill/>
                </a:ln>
                <a:solidFill>
                  <a:srgbClr val="47606D"/>
                </a:solidFill>
                <a:uFillTx/>
                <a:latin typeface="Hind" panose="02000000000000000000" pitchFamily="2" charset="77"/>
                <a:ea typeface="Hind" panose="02000000000000000000" pitchFamily="2" charset="77"/>
                <a:cs typeface="Hind" panose="02000000000000000000" pitchFamily="2" charset="77"/>
                <a:sym typeface="Hind Regular"/>
              </a:defRPr>
            </a:lvl3pPr>
            <a:lvl4pPr marL="1266092" marR="0" indent="-237392" algn="l" defTabSz="342900" rtl="0" eaLnBrk="1" latinLnBrk="0" hangingPunct="1">
              <a:lnSpc>
                <a:spcPct val="100000"/>
              </a:lnSpc>
              <a:spcBef>
                <a:spcPts val="400"/>
              </a:spcBef>
              <a:spcAft>
                <a:spcPts val="0"/>
              </a:spcAft>
              <a:buClr>
                <a:srgbClr val="7FD0D9"/>
              </a:buClr>
              <a:buSzPct val="99000"/>
              <a:buFont typeface="Arial"/>
              <a:buChar char="•"/>
              <a:tabLst/>
              <a:defRPr sz="2400" b="0" i="0" u="none" strike="noStrike" cap="none" spc="0" baseline="0">
                <a:ln>
                  <a:noFill/>
                </a:ln>
                <a:solidFill>
                  <a:srgbClr val="47606D"/>
                </a:solidFill>
                <a:uFillTx/>
                <a:latin typeface="Hind" panose="02000000000000000000" pitchFamily="2" charset="77"/>
                <a:ea typeface="Hind" panose="02000000000000000000" pitchFamily="2" charset="77"/>
                <a:cs typeface="Hind" panose="02000000000000000000" pitchFamily="2" charset="77"/>
                <a:sym typeface="Hind Regular"/>
              </a:defRPr>
            </a:lvl4pPr>
            <a:lvl5pPr marL="1608992" marR="0" indent="-237392" algn="l" defTabSz="342900" rtl="0" eaLnBrk="1" latinLnBrk="0" hangingPunct="1">
              <a:lnSpc>
                <a:spcPct val="100000"/>
              </a:lnSpc>
              <a:spcBef>
                <a:spcPts val="400"/>
              </a:spcBef>
              <a:spcAft>
                <a:spcPts val="0"/>
              </a:spcAft>
              <a:buClr>
                <a:srgbClr val="7FD0D9"/>
              </a:buClr>
              <a:buSzPct val="99000"/>
              <a:buFont typeface="Arial"/>
              <a:buChar char="•"/>
              <a:tabLst/>
              <a:defRPr sz="2400" b="0" i="0" u="none" strike="noStrike" cap="none" spc="0" baseline="0">
                <a:ln>
                  <a:noFill/>
                </a:ln>
                <a:solidFill>
                  <a:srgbClr val="47606D"/>
                </a:solidFill>
                <a:uFillTx/>
                <a:latin typeface="Hind" panose="02000000000000000000" pitchFamily="2" charset="77"/>
                <a:ea typeface="Hind" panose="02000000000000000000" pitchFamily="2" charset="77"/>
                <a:cs typeface="Hind" panose="02000000000000000000" pitchFamily="2" charset="77"/>
                <a:sym typeface="Hind Regular"/>
              </a:defRPr>
            </a:lvl5pPr>
            <a:lvl6pPr marL="19888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6pPr>
            <a:lvl7pPr marL="23317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7pPr>
            <a:lvl8pPr marL="26746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8pPr>
            <a:lvl9pPr marL="30175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9pPr>
          </a:lstStyle>
          <a:p>
            <a:pPr>
              <a:spcBef>
                <a:spcPts val="1000"/>
              </a:spcBef>
              <a:buSzPct val="125000"/>
            </a:pPr>
            <a:r>
              <a:rPr lang="en-US" sz="2000" kern="0" dirty="0">
                <a:latin typeface="Montserrat" panose="00000500000000000000" pitchFamily="2" charset="0"/>
                <a:cs typeface="Calibri" panose="020F0502020204030204" pitchFamily="34" charset="0"/>
              </a:rPr>
              <a:t>Nearly 30,000 email addresses (75%+ are T1Ds)</a:t>
            </a:r>
          </a:p>
          <a:p>
            <a:pPr>
              <a:spcBef>
                <a:spcPts val="1000"/>
              </a:spcBef>
              <a:buSzPct val="125000"/>
            </a:pPr>
            <a:r>
              <a:rPr lang="en-US" sz="2000" kern="0" dirty="0">
                <a:latin typeface="Montserrat" panose="00000500000000000000" pitchFamily="2" charset="0"/>
                <a:cs typeface="Calibri" panose="020F0502020204030204" pitchFamily="34" charset="0"/>
              </a:rPr>
              <a:t>More than 30,000 social media followers </a:t>
            </a:r>
          </a:p>
          <a:p>
            <a:pPr>
              <a:spcBef>
                <a:spcPts val="1000"/>
              </a:spcBef>
              <a:buSzPct val="125000"/>
            </a:pPr>
            <a:r>
              <a:rPr lang="en-US" sz="2000" kern="0" dirty="0">
                <a:latin typeface="Montserrat" panose="00000500000000000000" pitchFamily="2" charset="0"/>
                <a:cs typeface="Calibri" panose="020F0502020204030204" pitchFamily="34" charset="0"/>
              </a:rPr>
              <a:t>Post Question of the Day</a:t>
            </a:r>
          </a:p>
          <a:p>
            <a:pPr>
              <a:spcBef>
                <a:spcPts val="1000"/>
              </a:spcBef>
              <a:buSzPct val="125000"/>
            </a:pPr>
            <a:r>
              <a:rPr lang="en-US" sz="2000" kern="0" dirty="0">
                <a:latin typeface="Montserrat" panose="00000500000000000000" pitchFamily="2" charset="0"/>
                <a:cs typeface="Calibri" panose="020F0502020204030204" pitchFamily="34" charset="0"/>
              </a:rPr>
              <a:t>Send featured articles (for industry sponsors)</a:t>
            </a:r>
          </a:p>
          <a:p>
            <a:pPr>
              <a:spcBef>
                <a:spcPts val="1000"/>
              </a:spcBef>
              <a:buSzPct val="125000"/>
            </a:pPr>
            <a:r>
              <a:rPr lang="en-US" sz="2000" kern="0" dirty="0">
                <a:latin typeface="Montserrat" panose="00000500000000000000" pitchFamily="2" charset="0"/>
                <a:cs typeface="Calibri" panose="020F0502020204030204" pitchFamily="34" charset="0"/>
              </a:rPr>
              <a:t>Send other articles of interest to community (product or technology overviews, reimbursement topics, etc.)</a:t>
            </a:r>
          </a:p>
          <a:p>
            <a:pPr>
              <a:spcBef>
                <a:spcPts val="1000"/>
              </a:spcBef>
              <a:buSzPct val="125000"/>
            </a:pPr>
            <a:r>
              <a:rPr lang="en-US" sz="2000" kern="0" dirty="0">
                <a:latin typeface="Montserrat" panose="00000500000000000000" pitchFamily="2" charset="0"/>
                <a:cs typeface="Calibri" panose="020F0502020204030204" pitchFamily="34" charset="0"/>
              </a:rPr>
              <a:t>Provide resources on website (e.g., Automated Insulin Delivery review)</a:t>
            </a:r>
          </a:p>
          <a:p>
            <a:pPr>
              <a:lnSpc>
                <a:spcPct val="150000"/>
              </a:lnSpc>
              <a:spcBef>
                <a:spcPts val="1000"/>
              </a:spcBef>
              <a:buSzPct val="125000"/>
            </a:pPr>
            <a:endParaRPr lang="en-US" sz="2000" kern="0" dirty="0">
              <a:latin typeface="Montserrat" panose="00000500000000000000" pitchFamily="2" charset="0"/>
              <a:cs typeface="Calibri" panose="020F0502020204030204" pitchFamily="34" charset="0"/>
            </a:endParaRPr>
          </a:p>
          <a:p>
            <a:pPr marL="0" indent="0">
              <a:lnSpc>
                <a:spcPct val="150000"/>
              </a:lnSpc>
              <a:spcBef>
                <a:spcPts val="1000"/>
              </a:spcBef>
              <a:buSzPct val="125000"/>
              <a:buNone/>
            </a:pPr>
            <a:endParaRPr lang="en-US" sz="2000" kern="0" dirty="0">
              <a:latin typeface="Montserrat" panose="00000500000000000000" pitchFamily="2" charset="0"/>
            </a:endParaRPr>
          </a:p>
        </p:txBody>
      </p:sp>
      <p:pic>
        <p:nvPicPr>
          <p:cNvPr id="6" name="Picture 5">
            <a:extLst>
              <a:ext uri="{FF2B5EF4-FFF2-40B4-BE49-F238E27FC236}">
                <a16:creationId xmlns:a16="http://schemas.microsoft.com/office/drawing/2014/main" id="{88BE04BE-095A-1CE7-B252-129B196129F3}"/>
              </a:ext>
            </a:extLst>
          </p:cNvPr>
          <p:cNvPicPr>
            <a:picLocks noChangeAspect="1"/>
          </p:cNvPicPr>
          <p:nvPr/>
        </p:nvPicPr>
        <p:blipFill>
          <a:blip r:embed="rId2"/>
          <a:stretch>
            <a:fillRect/>
          </a:stretch>
        </p:blipFill>
        <p:spPr>
          <a:xfrm>
            <a:off x="5455920" y="1219200"/>
            <a:ext cx="6583680" cy="4114800"/>
          </a:xfrm>
          <a:prstGeom prst="rect">
            <a:avLst/>
          </a:prstGeom>
        </p:spPr>
      </p:pic>
    </p:spTree>
    <p:extLst>
      <p:ext uri="{BB962C8B-B14F-4D97-AF65-F5344CB8AC3E}">
        <p14:creationId xmlns:p14="http://schemas.microsoft.com/office/powerpoint/2010/main" val="52135536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E37A4-2C77-5745-A40F-DDF26C57F541}"/>
              </a:ext>
            </a:extLst>
          </p:cNvPr>
          <p:cNvSpPr>
            <a:spLocks noGrp="1"/>
          </p:cNvSpPr>
          <p:nvPr>
            <p:ph type="title"/>
          </p:nvPr>
        </p:nvSpPr>
        <p:spPr/>
        <p:txBody>
          <a:bodyPr>
            <a:noAutofit/>
          </a:bodyPr>
          <a:lstStyle/>
          <a:p>
            <a:r>
              <a:rPr lang="en-US" b="0" dirty="0"/>
              <a:t>Sample QOTDs on AID use</a:t>
            </a:r>
          </a:p>
        </p:txBody>
      </p:sp>
      <p:sp>
        <p:nvSpPr>
          <p:cNvPr id="7" name="Text Placeholder 1">
            <a:extLst>
              <a:ext uri="{FF2B5EF4-FFF2-40B4-BE49-F238E27FC236}">
                <a16:creationId xmlns:a16="http://schemas.microsoft.com/office/drawing/2014/main" id="{EABFF4C6-2861-4E45-93E2-7A5948B281D8}"/>
              </a:ext>
            </a:extLst>
          </p:cNvPr>
          <p:cNvSpPr txBox="1">
            <a:spLocks/>
          </p:cNvSpPr>
          <p:nvPr/>
        </p:nvSpPr>
        <p:spPr>
          <a:xfrm>
            <a:off x="381000" y="990600"/>
            <a:ext cx="11430000" cy="5486400"/>
          </a:xfrm>
          <a:prstGeom prst="rect">
            <a:avLst/>
          </a:prstGeom>
        </p:spPr>
        <p:txBody>
          <a:bodyPr>
            <a:noAutofit/>
          </a:bodyPr>
          <a:lstStyle>
            <a:lvl1pPr marL="257175" marR="0" indent="-257175" algn="l" defTabSz="342900" rtl="0" eaLnBrk="1" latinLnBrk="0" hangingPunct="1">
              <a:lnSpc>
                <a:spcPct val="100000"/>
              </a:lnSpc>
              <a:spcBef>
                <a:spcPts val="400"/>
              </a:spcBef>
              <a:spcAft>
                <a:spcPts val="0"/>
              </a:spcAft>
              <a:buClr>
                <a:srgbClr val="7FD0D9"/>
              </a:buClr>
              <a:buSzPct val="110000"/>
              <a:buFont typeface="Arial"/>
              <a:buChar char="•"/>
              <a:tabLst/>
              <a:defRPr sz="2400" b="0" i="0" u="none" strike="noStrike" cap="none" spc="0" baseline="0">
                <a:ln>
                  <a:noFill/>
                </a:ln>
                <a:solidFill>
                  <a:srgbClr val="47606D"/>
                </a:solidFill>
                <a:uFillTx/>
                <a:latin typeface="Hind" panose="02000000000000000000" pitchFamily="2" charset="77"/>
                <a:ea typeface="Hind" panose="02000000000000000000" pitchFamily="2" charset="77"/>
                <a:cs typeface="Hind" panose="02000000000000000000" pitchFamily="2" charset="77"/>
                <a:sym typeface="Hind Regular"/>
              </a:defRPr>
            </a:lvl1pPr>
            <a:lvl2pPr marL="584000" marR="0" indent="-241101" algn="l" defTabSz="342900" rtl="0" eaLnBrk="1" latinLnBrk="0" hangingPunct="1">
              <a:lnSpc>
                <a:spcPct val="100000"/>
              </a:lnSpc>
              <a:spcBef>
                <a:spcPts val="400"/>
              </a:spcBef>
              <a:spcAft>
                <a:spcPts val="0"/>
              </a:spcAft>
              <a:buClr>
                <a:srgbClr val="7FD0D9"/>
              </a:buClr>
              <a:buSzPct val="110000"/>
              <a:buFont typeface="Arial"/>
              <a:buChar char="•"/>
              <a:tabLst/>
              <a:defRPr sz="2400" b="0" i="0" u="none" strike="noStrike" cap="none" spc="0" baseline="0">
                <a:ln>
                  <a:noFill/>
                </a:ln>
                <a:solidFill>
                  <a:srgbClr val="47606D"/>
                </a:solidFill>
                <a:uFillTx/>
                <a:latin typeface="Hind" panose="02000000000000000000" pitchFamily="2" charset="77"/>
                <a:ea typeface="Hind" panose="02000000000000000000" pitchFamily="2" charset="77"/>
                <a:cs typeface="Hind" panose="02000000000000000000" pitchFamily="2" charset="77"/>
                <a:sym typeface="Hind Regular"/>
              </a:defRPr>
            </a:lvl2pPr>
            <a:lvl3pPr marL="891538" marR="0" indent="-205738" algn="l" defTabSz="342900" rtl="0" eaLnBrk="1" latinLnBrk="0" hangingPunct="1">
              <a:lnSpc>
                <a:spcPct val="100000"/>
              </a:lnSpc>
              <a:spcBef>
                <a:spcPts val="400"/>
              </a:spcBef>
              <a:spcAft>
                <a:spcPts val="0"/>
              </a:spcAft>
              <a:buClr>
                <a:srgbClr val="7FD0D9"/>
              </a:buClr>
              <a:buSzPct val="99000"/>
              <a:buFont typeface="Arial"/>
              <a:buChar char="•"/>
              <a:tabLst/>
              <a:defRPr sz="2400" b="0" i="0" u="none" strike="noStrike" cap="none" spc="0" baseline="0">
                <a:ln>
                  <a:noFill/>
                </a:ln>
                <a:solidFill>
                  <a:srgbClr val="47606D"/>
                </a:solidFill>
                <a:uFillTx/>
                <a:latin typeface="Hind" panose="02000000000000000000" pitchFamily="2" charset="77"/>
                <a:ea typeface="Hind" panose="02000000000000000000" pitchFamily="2" charset="77"/>
                <a:cs typeface="Hind" panose="02000000000000000000" pitchFamily="2" charset="77"/>
                <a:sym typeface="Hind Regular"/>
              </a:defRPr>
            </a:lvl3pPr>
            <a:lvl4pPr marL="1266092" marR="0" indent="-237392" algn="l" defTabSz="342900" rtl="0" eaLnBrk="1" latinLnBrk="0" hangingPunct="1">
              <a:lnSpc>
                <a:spcPct val="100000"/>
              </a:lnSpc>
              <a:spcBef>
                <a:spcPts val="400"/>
              </a:spcBef>
              <a:spcAft>
                <a:spcPts val="0"/>
              </a:spcAft>
              <a:buClr>
                <a:srgbClr val="7FD0D9"/>
              </a:buClr>
              <a:buSzPct val="99000"/>
              <a:buFont typeface="Arial"/>
              <a:buChar char="•"/>
              <a:tabLst/>
              <a:defRPr sz="2400" b="0" i="0" u="none" strike="noStrike" cap="none" spc="0" baseline="0">
                <a:ln>
                  <a:noFill/>
                </a:ln>
                <a:solidFill>
                  <a:srgbClr val="47606D"/>
                </a:solidFill>
                <a:uFillTx/>
                <a:latin typeface="Hind" panose="02000000000000000000" pitchFamily="2" charset="77"/>
                <a:ea typeface="Hind" panose="02000000000000000000" pitchFamily="2" charset="77"/>
                <a:cs typeface="Hind" panose="02000000000000000000" pitchFamily="2" charset="77"/>
                <a:sym typeface="Hind Regular"/>
              </a:defRPr>
            </a:lvl4pPr>
            <a:lvl5pPr marL="1608992" marR="0" indent="-237392" algn="l" defTabSz="342900" rtl="0" eaLnBrk="1" latinLnBrk="0" hangingPunct="1">
              <a:lnSpc>
                <a:spcPct val="100000"/>
              </a:lnSpc>
              <a:spcBef>
                <a:spcPts val="400"/>
              </a:spcBef>
              <a:spcAft>
                <a:spcPts val="0"/>
              </a:spcAft>
              <a:buClr>
                <a:srgbClr val="7FD0D9"/>
              </a:buClr>
              <a:buSzPct val="99000"/>
              <a:buFont typeface="Arial"/>
              <a:buChar char="•"/>
              <a:tabLst/>
              <a:defRPr sz="2400" b="0" i="0" u="none" strike="noStrike" cap="none" spc="0" baseline="0">
                <a:ln>
                  <a:noFill/>
                </a:ln>
                <a:solidFill>
                  <a:srgbClr val="47606D"/>
                </a:solidFill>
                <a:uFillTx/>
                <a:latin typeface="Hind" panose="02000000000000000000" pitchFamily="2" charset="77"/>
                <a:ea typeface="Hind" panose="02000000000000000000" pitchFamily="2" charset="77"/>
                <a:cs typeface="Hind" panose="02000000000000000000" pitchFamily="2" charset="77"/>
                <a:sym typeface="Hind Regular"/>
              </a:defRPr>
            </a:lvl5pPr>
            <a:lvl6pPr marL="19888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6pPr>
            <a:lvl7pPr marL="23317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7pPr>
            <a:lvl8pPr marL="26746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8pPr>
            <a:lvl9pPr marL="30175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9pPr>
          </a:lstStyle>
          <a:p>
            <a:pPr marL="0" indent="0">
              <a:buNone/>
            </a:pPr>
            <a:r>
              <a:rPr lang="en-US" sz="1800" b="1" dirty="0"/>
              <a:t>If you use an insulin pump, is it an “automated insulin delivery” system? (August 2022)</a:t>
            </a:r>
            <a:endParaRPr lang="en-US" sz="1800" dirty="0"/>
          </a:p>
          <a:p>
            <a:r>
              <a:rPr lang="en-US" sz="1800" dirty="0"/>
              <a:t>Yes: 63% (n=296)</a:t>
            </a:r>
          </a:p>
          <a:p>
            <a:r>
              <a:rPr lang="en-US" sz="1800" dirty="0"/>
              <a:t>No: 20% (n=95)</a:t>
            </a:r>
          </a:p>
          <a:p>
            <a:r>
              <a:rPr lang="en-US" sz="1800" dirty="0"/>
              <a:t>I do not use an insulin pump 16% (n=73)</a:t>
            </a:r>
          </a:p>
          <a:p>
            <a:pPr marL="0" indent="0">
              <a:buNone/>
            </a:pPr>
            <a:endParaRPr lang="en-US" sz="1800" kern="0" dirty="0">
              <a:latin typeface="Montserrat" panose="00000500000000000000" pitchFamily="2" charset="0"/>
              <a:cs typeface="Calibri" panose="020F0502020204030204" pitchFamily="34" charset="0"/>
            </a:endParaRPr>
          </a:p>
          <a:p>
            <a:pPr marL="0" indent="0">
              <a:buNone/>
            </a:pPr>
            <a:r>
              <a:rPr lang="en-US" sz="1800" b="1" dirty="0"/>
              <a:t>If you use both an insulin pump and CGM, do you currently use any of the following automated insulin delivery (also known as “predictive low glucose suspend” or “hybrid closed loop”) algorithms to help keep your glucose in-range? (March 2022)</a:t>
            </a:r>
            <a:endParaRPr lang="en-US" sz="1800" dirty="0"/>
          </a:p>
          <a:p>
            <a:r>
              <a:rPr lang="en-US" sz="1800" dirty="0"/>
              <a:t>Medtronic </a:t>
            </a:r>
            <a:r>
              <a:rPr lang="en-US" sz="1800" dirty="0" err="1"/>
              <a:t>SmartGuard</a:t>
            </a:r>
            <a:r>
              <a:rPr lang="en-US" sz="1800" dirty="0"/>
              <a:t> (Suspend): 2% (n=9)</a:t>
            </a:r>
          </a:p>
          <a:p>
            <a:r>
              <a:rPr lang="en-US" sz="1800" dirty="0"/>
              <a:t>Medtronic </a:t>
            </a:r>
            <a:r>
              <a:rPr lang="en-US" sz="1800" dirty="0" err="1"/>
              <a:t>SmartGuard</a:t>
            </a:r>
            <a:r>
              <a:rPr lang="en-US" sz="1800" dirty="0"/>
              <a:t> Auto Mode: 9% (n=47)</a:t>
            </a:r>
          </a:p>
          <a:p>
            <a:r>
              <a:rPr lang="en-US" sz="1800" dirty="0" err="1"/>
              <a:t>Omnipod</a:t>
            </a:r>
            <a:r>
              <a:rPr lang="en-US" sz="1800" dirty="0"/>
              <a:t> 5 </a:t>
            </a:r>
            <a:r>
              <a:rPr lang="en-US" sz="1800" dirty="0" err="1"/>
              <a:t>SmartAdjust</a:t>
            </a:r>
            <a:r>
              <a:rPr lang="en-US" sz="1800" dirty="0"/>
              <a:t> : 0% (n=2)</a:t>
            </a:r>
          </a:p>
          <a:p>
            <a:r>
              <a:rPr lang="en-US" sz="1800" dirty="0"/>
              <a:t>Tandem Basal-IQ: 2% (n=12)</a:t>
            </a:r>
          </a:p>
          <a:p>
            <a:r>
              <a:rPr lang="en-US" sz="1800" dirty="0"/>
              <a:t>Tandem Control-IQ: 41% (n=207)</a:t>
            </a:r>
          </a:p>
          <a:p>
            <a:r>
              <a:rPr lang="en-US" sz="1800" dirty="0"/>
              <a:t>Loop / </a:t>
            </a:r>
            <a:r>
              <a:rPr lang="en-US" sz="1800" dirty="0" err="1"/>
              <a:t>OpenAPS</a:t>
            </a:r>
            <a:r>
              <a:rPr lang="en-US" sz="1800" dirty="0"/>
              <a:t> / </a:t>
            </a:r>
            <a:r>
              <a:rPr lang="en-US" sz="1800" dirty="0" err="1"/>
              <a:t>AndroidAPS</a:t>
            </a:r>
            <a:r>
              <a:rPr lang="en-US" sz="1800" dirty="0"/>
              <a:t> (not FDA-approved but available to build with certain combinations of insulin pumps and CGMs): 4% (n=21)</a:t>
            </a:r>
          </a:p>
          <a:p>
            <a:r>
              <a:rPr lang="en-US" sz="1800" dirty="0"/>
              <a:t>I use an insulin pump and CGM but I do not use an algorithm: 24% (n=121)</a:t>
            </a:r>
          </a:p>
          <a:p>
            <a:r>
              <a:rPr lang="en-US" sz="1800" dirty="0"/>
              <a:t>I do not use both an insulin pump and CGM: 17% (n=83)</a:t>
            </a:r>
          </a:p>
          <a:p>
            <a:pPr>
              <a:lnSpc>
                <a:spcPct val="150000"/>
              </a:lnSpc>
              <a:buSzPct val="125000"/>
            </a:pPr>
            <a:endParaRPr lang="en-US" kern="0" dirty="0">
              <a:latin typeface="Montserrat" panose="00000500000000000000" pitchFamily="2" charset="0"/>
              <a:cs typeface="Calibri" panose="020F0502020204030204" pitchFamily="34" charset="0"/>
            </a:endParaRPr>
          </a:p>
          <a:p>
            <a:pPr marL="0" indent="0">
              <a:lnSpc>
                <a:spcPct val="150000"/>
              </a:lnSpc>
              <a:buSzPct val="125000"/>
              <a:buNone/>
            </a:pPr>
            <a:endParaRPr lang="en-US" kern="0" dirty="0">
              <a:latin typeface="Montserrat" panose="00000500000000000000" pitchFamily="2" charset="0"/>
            </a:endParaRPr>
          </a:p>
        </p:txBody>
      </p:sp>
    </p:spTree>
    <p:extLst>
      <p:ext uri="{BB962C8B-B14F-4D97-AF65-F5344CB8AC3E}">
        <p14:creationId xmlns:p14="http://schemas.microsoft.com/office/powerpoint/2010/main" val="2207622063"/>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E37A4-2C77-5745-A40F-DDF26C57F541}"/>
              </a:ext>
            </a:extLst>
          </p:cNvPr>
          <p:cNvSpPr>
            <a:spLocks noGrp="1"/>
          </p:cNvSpPr>
          <p:nvPr>
            <p:ph type="title"/>
          </p:nvPr>
        </p:nvSpPr>
        <p:spPr/>
        <p:txBody>
          <a:bodyPr>
            <a:noAutofit/>
          </a:bodyPr>
          <a:lstStyle/>
          <a:p>
            <a:r>
              <a:rPr lang="en-US" b="0" dirty="0"/>
              <a:t>2022 - Areas of Growth</a:t>
            </a:r>
          </a:p>
        </p:txBody>
      </p:sp>
      <p:sp>
        <p:nvSpPr>
          <p:cNvPr id="7" name="Text Placeholder 1">
            <a:extLst>
              <a:ext uri="{FF2B5EF4-FFF2-40B4-BE49-F238E27FC236}">
                <a16:creationId xmlns:a16="http://schemas.microsoft.com/office/drawing/2014/main" id="{EABFF4C6-2861-4E45-93E2-7A5948B281D8}"/>
              </a:ext>
            </a:extLst>
          </p:cNvPr>
          <p:cNvSpPr txBox="1">
            <a:spLocks/>
          </p:cNvSpPr>
          <p:nvPr/>
        </p:nvSpPr>
        <p:spPr>
          <a:xfrm>
            <a:off x="381000" y="1219200"/>
            <a:ext cx="11582400" cy="5486400"/>
          </a:xfrm>
          <a:prstGeom prst="rect">
            <a:avLst/>
          </a:prstGeom>
        </p:spPr>
        <p:txBody>
          <a:bodyPr>
            <a:noAutofit/>
          </a:bodyPr>
          <a:lstStyle>
            <a:lvl1pPr marL="257175" marR="0" indent="-257175" algn="l" defTabSz="342900" rtl="0" eaLnBrk="1" latinLnBrk="0" hangingPunct="1">
              <a:lnSpc>
                <a:spcPct val="100000"/>
              </a:lnSpc>
              <a:spcBef>
                <a:spcPts val="400"/>
              </a:spcBef>
              <a:spcAft>
                <a:spcPts val="0"/>
              </a:spcAft>
              <a:buClr>
                <a:srgbClr val="7FD0D9"/>
              </a:buClr>
              <a:buSzPct val="110000"/>
              <a:buFont typeface="Arial"/>
              <a:buChar char="•"/>
              <a:tabLst/>
              <a:defRPr sz="2400" b="0" i="0" u="none" strike="noStrike" cap="none" spc="0" baseline="0">
                <a:ln>
                  <a:noFill/>
                </a:ln>
                <a:solidFill>
                  <a:srgbClr val="47606D"/>
                </a:solidFill>
                <a:uFillTx/>
                <a:latin typeface="Hind" panose="02000000000000000000" pitchFamily="2" charset="77"/>
                <a:ea typeface="Hind" panose="02000000000000000000" pitchFamily="2" charset="77"/>
                <a:cs typeface="Hind" panose="02000000000000000000" pitchFamily="2" charset="77"/>
                <a:sym typeface="Hind Regular"/>
              </a:defRPr>
            </a:lvl1pPr>
            <a:lvl2pPr marL="584000" marR="0" indent="-241101" algn="l" defTabSz="342900" rtl="0" eaLnBrk="1" latinLnBrk="0" hangingPunct="1">
              <a:lnSpc>
                <a:spcPct val="100000"/>
              </a:lnSpc>
              <a:spcBef>
                <a:spcPts val="400"/>
              </a:spcBef>
              <a:spcAft>
                <a:spcPts val="0"/>
              </a:spcAft>
              <a:buClr>
                <a:srgbClr val="7FD0D9"/>
              </a:buClr>
              <a:buSzPct val="110000"/>
              <a:buFont typeface="Arial"/>
              <a:buChar char="•"/>
              <a:tabLst/>
              <a:defRPr sz="2400" b="0" i="0" u="none" strike="noStrike" cap="none" spc="0" baseline="0">
                <a:ln>
                  <a:noFill/>
                </a:ln>
                <a:solidFill>
                  <a:srgbClr val="47606D"/>
                </a:solidFill>
                <a:uFillTx/>
                <a:latin typeface="Hind" panose="02000000000000000000" pitchFamily="2" charset="77"/>
                <a:ea typeface="Hind" panose="02000000000000000000" pitchFamily="2" charset="77"/>
                <a:cs typeface="Hind" panose="02000000000000000000" pitchFamily="2" charset="77"/>
                <a:sym typeface="Hind Regular"/>
              </a:defRPr>
            </a:lvl2pPr>
            <a:lvl3pPr marL="891538" marR="0" indent="-205738" algn="l" defTabSz="342900" rtl="0" eaLnBrk="1" latinLnBrk="0" hangingPunct="1">
              <a:lnSpc>
                <a:spcPct val="100000"/>
              </a:lnSpc>
              <a:spcBef>
                <a:spcPts val="400"/>
              </a:spcBef>
              <a:spcAft>
                <a:spcPts val="0"/>
              </a:spcAft>
              <a:buClr>
                <a:srgbClr val="7FD0D9"/>
              </a:buClr>
              <a:buSzPct val="99000"/>
              <a:buFont typeface="Arial"/>
              <a:buChar char="•"/>
              <a:tabLst/>
              <a:defRPr sz="2400" b="0" i="0" u="none" strike="noStrike" cap="none" spc="0" baseline="0">
                <a:ln>
                  <a:noFill/>
                </a:ln>
                <a:solidFill>
                  <a:srgbClr val="47606D"/>
                </a:solidFill>
                <a:uFillTx/>
                <a:latin typeface="Hind" panose="02000000000000000000" pitchFamily="2" charset="77"/>
                <a:ea typeface="Hind" panose="02000000000000000000" pitchFamily="2" charset="77"/>
                <a:cs typeface="Hind" panose="02000000000000000000" pitchFamily="2" charset="77"/>
                <a:sym typeface="Hind Regular"/>
              </a:defRPr>
            </a:lvl3pPr>
            <a:lvl4pPr marL="1266092" marR="0" indent="-237392" algn="l" defTabSz="342900" rtl="0" eaLnBrk="1" latinLnBrk="0" hangingPunct="1">
              <a:lnSpc>
                <a:spcPct val="100000"/>
              </a:lnSpc>
              <a:spcBef>
                <a:spcPts val="400"/>
              </a:spcBef>
              <a:spcAft>
                <a:spcPts val="0"/>
              </a:spcAft>
              <a:buClr>
                <a:srgbClr val="7FD0D9"/>
              </a:buClr>
              <a:buSzPct val="99000"/>
              <a:buFont typeface="Arial"/>
              <a:buChar char="•"/>
              <a:tabLst/>
              <a:defRPr sz="2400" b="0" i="0" u="none" strike="noStrike" cap="none" spc="0" baseline="0">
                <a:ln>
                  <a:noFill/>
                </a:ln>
                <a:solidFill>
                  <a:srgbClr val="47606D"/>
                </a:solidFill>
                <a:uFillTx/>
                <a:latin typeface="Hind" panose="02000000000000000000" pitchFamily="2" charset="77"/>
                <a:ea typeface="Hind" panose="02000000000000000000" pitchFamily="2" charset="77"/>
                <a:cs typeface="Hind" panose="02000000000000000000" pitchFamily="2" charset="77"/>
                <a:sym typeface="Hind Regular"/>
              </a:defRPr>
            </a:lvl4pPr>
            <a:lvl5pPr marL="1608992" marR="0" indent="-237392" algn="l" defTabSz="342900" rtl="0" eaLnBrk="1" latinLnBrk="0" hangingPunct="1">
              <a:lnSpc>
                <a:spcPct val="100000"/>
              </a:lnSpc>
              <a:spcBef>
                <a:spcPts val="400"/>
              </a:spcBef>
              <a:spcAft>
                <a:spcPts val="0"/>
              </a:spcAft>
              <a:buClr>
                <a:srgbClr val="7FD0D9"/>
              </a:buClr>
              <a:buSzPct val="99000"/>
              <a:buFont typeface="Arial"/>
              <a:buChar char="•"/>
              <a:tabLst/>
              <a:defRPr sz="2400" b="0" i="0" u="none" strike="noStrike" cap="none" spc="0" baseline="0">
                <a:ln>
                  <a:noFill/>
                </a:ln>
                <a:solidFill>
                  <a:srgbClr val="47606D"/>
                </a:solidFill>
                <a:uFillTx/>
                <a:latin typeface="Hind" panose="02000000000000000000" pitchFamily="2" charset="77"/>
                <a:ea typeface="Hind" panose="02000000000000000000" pitchFamily="2" charset="77"/>
                <a:cs typeface="Hind" panose="02000000000000000000" pitchFamily="2" charset="77"/>
                <a:sym typeface="Hind Regular"/>
              </a:defRPr>
            </a:lvl5pPr>
            <a:lvl6pPr marL="19888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6pPr>
            <a:lvl7pPr marL="23317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7pPr>
            <a:lvl8pPr marL="26746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8pPr>
            <a:lvl9pPr marL="30175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9pPr>
          </a:lstStyle>
          <a:p>
            <a:pPr>
              <a:lnSpc>
                <a:spcPct val="150000"/>
              </a:lnSpc>
              <a:buSzPct val="125000"/>
            </a:pPr>
            <a:r>
              <a:rPr lang="en-US" kern="0" dirty="0">
                <a:latin typeface="Montserrat" panose="00000500000000000000" pitchFamily="2" charset="0"/>
                <a:cs typeface="Calibri" panose="020F0502020204030204" pitchFamily="34" charset="0"/>
              </a:rPr>
              <a:t>Expanded data integration (CGM, lab, claims, EMR, other device)</a:t>
            </a:r>
          </a:p>
          <a:p>
            <a:pPr>
              <a:lnSpc>
                <a:spcPct val="150000"/>
              </a:lnSpc>
              <a:buSzPct val="125000"/>
            </a:pPr>
            <a:r>
              <a:rPr lang="en-US" kern="0" dirty="0">
                <a:latin typeface="Montserrat" panose="00000500000000000000" pitchFamily="2" charset="0"/>
                <a:cs typeface="Calibri" panose="020F0502020204030204" pitchFamily="34" charset="0"/>
              </a:rPr>
              <a:t>Custom Registry modules (screening, product-specific, etc.)</a:t>
            </a:r>
          </a:p>
          <a:p>
            <a:pPr>
              <a:lnSpc>
                <a:spcPct val="150000"/>
              </a:lnSpc>
              <a:buSzPct val="125000"/>
            </a:pPr>
            <a:r>
              <a:rPr lang="en-US" kern="0" dirty="0">
                <a:latin typeface="Montserrat" panose="00000500000000000000" pitchFamily="2" charset="0"/>
                <a:cs typeface="Calibri" panose="020F0502020204030204" pitchFamily="34" charset="0"/>
              </a:rPr>
              <a:t>Health economic analysis and policy / reimbursement support</a:t>
            </a:r>
          </a:p>
          <a:p>
            <a:pPr>
              <a:lnSpc>
                <a:spcPct val="150000"/>
              </a:lnSpc>
              <a:buSzPct val="125000"/>
            </a:pPr>
            <a:r>
              <a:rPr lang="en-US" kern="0" dirty="0">
                <a:latin typeface="Montserrat" panose="00000500000000000000" pitchFamily="2" charset="0"/>
                <a:cs typeface="Calibri" panose="020F0502020204030204" pitchFamily="34" charset="0"/>
              </a:rPr>
              <a:t>Study promotion &amp; recruitment</a:t>
            </a:r>
          </a:p>
          <a:p>
            <a:pPr>
              <a:lnSpc>
                <a:spcPct val="150000"/>
              </a:lnSpc>
              <a:buSzPct val="125000"/>
            </a:pPr>
            <a:r>
              <a:rPr lang="en-US" kern="0" dirty="0">
                <a:latin typeface="Montserrat" panose="00000500000000000000" pitchFamily="2" charset="0"/>
                <a:cs typeface="Calibri" panose="020F0502020204030204" pitchFamily="34" charset="0"/>
              </a:rPr>
              <a:t>Expanded market research / marketing services</a:t>
            </a:r>
          </a:p>
          <a:p>
            <a:pPr>
              <a:lnSpc>
                <a:spcPct val="150000"/>
              </a:lnSpc>
              <a:buSzPct val="125000"/>
            </a:pPr>
            <a:r>
              <a:rPr lang="en-US" kern="0" dirty="0">
                <a:latin typeface="Montserrat" panose="00000500000000000000" pitchFamily="2" charset="0"/>
                <a:cs typeface="Calibri" panose="020F0502020204030204" pitchFamily="34" charset="0"/>
              </a:rPr>
              <a:t>Health equity work</a:t>
            </a:r>
          </a:p>
          <a:p>
            <a:pPr>
              <a:lnSpc>
                <a:spcPct val="150000"/>
              </a:lnSpc>
              <a:buSzPct val="125000"/>
            </a:pPr>
            <a:r>
              <a:rPr lang="en-US" kern="0" dirty="0">
                <a:latin typeface="Montserrat" panose="00000500000000000000" pitchFamily="2" charset="0"/>
                <a:cs typeface="Calibri" panose="020F0502020204030204" pitchFamily="34" charset="0"/>
              </a:rPr>
              <a:t>Operational assessments / real world evaluations of usage</a:t>
            </a:r>
          </a:p>
          <a:p>
            <a:pPr>
              <a:lnSpc>
                <a:spcPct val="150000"/>
              </a:lnSpc>
              <a:buSzPct val="125000"/>
            </a:pPr>
            <a:r>
              <a:rPr lang="en-US" kern="0" dirty="0">
                <a:latin typeface="Montserrat" panose="00000500000000000000" pitchFamily="2" charset="0"/>
                <a:cs typeface="Calibri" panose="020F0502020204030204" pitchFamily="34" charset="0"/>
              </a:rPr>
              <a:t>Virtual / at-home studies and real-world data collection</a:t>
            </a:r>
          </a:p>
          <a:p>
            <a:pPr>
              <a:lnSpc>
                <a:spcPct val="150000"/>
              </a:lnSpc>
              <a:buSzPct val="125000"/>
            </a:pPr>
            <a:r>
              <a:rPr lang="en-US" kern="0" dirty="0">
                <a:latin typeface="Montserrat" panose="00000500000000000000" pitchFamily="2" charset="0"/>
                <a:cs typeface="Calibri" panose="020F0502020204030204" pitchFamily="34" charset="0"/>
              </a:rPr>
              <a:t>T2D pilot expansion</a:t>
            </a:r>
          </a:p>
          <a:p>
            <a:pPr>
              <a:lnSpc>
                <a:spcPct val="150000"/>
              </a:lnSpc>
              <a:buSzPct val="125000"/>
            </a:pPr>
            <a:endParaRPr lang="en-US" kern="0" dirty="0">
              <a:latin typeface="Montserrat" panose="00000500000000000000" pitchFamily="2" charset="0"/>
              <a:cs typeface="Calibri" panose="020F0502020204030204" pitchFamily="34" charset="0"/>
            </a:endParaRPr>
          </a:p>
          <a:p>
            <a:pPr>
              <a:lnSpc>
                <a:spcPct val="150000"/>
              </a:lnSpc>
              <a:buSzPct val="125000"/>
            </a:pPr>
            <a:endParaRPr lang="en-US" kern="0" dirty="0">
              <a:latin typeface="Montserrat" panose="00000500000000000000" pitchFamily="2" charset="0"/>
            </a:endParaRPr>
          </a:p>
        </p:txBody>
      </p:sp>
    </p:spTree>
    <p:extLst>
      <p:ext uri="{BB962C8B-B14F-4D97-AF65-F5344CB8AC3E}">
        <p14:creationId xmlns:p14="http://schemas.microsoft.com/office/powerpoint/2010/main" val="1829267138"/>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43166-4A5D-EE2D-4B16-E6A14D49F36B}"/>
              </a:ext>
            </a:extLst>
          </p:cNvPr>
          <p:cNvSpPr>
            <a:spLocks noGrp="1"/>
          </p:cNvSpPr>
          <p:nvPr>
            <p:ph type="title"/>
          </p:nvPr>
        </p:nvSpPr>
        <p:spPr>
          <a:xfrm>
            <a:off x="381000" y="232156"/>
            <a:ext cx="10972800" cy="457200"/>
          </a:xfrm>
        </p:spPr>
        <p:txBody>
          <a:bodyPr/>
          <a:lstStyle/>
          <a:p>
            <a:r>
              <a:rPr lang="en-US" dirty="0"/>
              <a:t>Recently signed JDRF Collaboration - Screening</a:t>
            </a:r>
          </a:p>
        </p:txBody>
      </p:sp>
      <p:sp>
        <p:nvSpPr>
          <p:cNvPr id="3" name="Content Placeholder 2">
            <a:extLst>
              <a:ext uri="{FF2B5EF4-FFF2-40B4-BE49-F238E27FC236}">
                <a16:creationId xmlns:a16="http://schemas.microsoft.com/office/drawing/2014/main" id="{AC45A52F-3F68-B7A6-FEFF-D9EA915B9282}"/>
              </a:ext>
            </a:extLst>
          </p:cNvPr>
          <p:cNvSpPr>
            <a:spLocks noGrp="1"/>
          </p:cNvSpPr>
          <p:nvPr>
            <p:ph idx="1"/>
          </p:nvPr>
        </p:nvSpPr>
        <p:spPr/>
        <p:txBody>
          <a:bodyPr/>
          <a:lstStyle/>
          <a:p>
            <a:r>
              <a:rPr lang="en-US" dirty="0"/>
              <a:t>   </a:t>
            </a:r>
          </a:p>
        </p:txBody>
      </p:sp>
      <p:sp>
        <p:nvSpPr>
          <p:cNvPr id="6" name="Content Placeholder 2">
            <a:extLst>
              <a:ext uri="{FF2B5EF4-FFF2-40B4-BE49-F238E27FC236}">
                <a16:creationId xmlns:a16="http://schemas.microsoft.com/office/drawing/2014/main" id="{A8562A42-5E21-8321-2A63-00630D643C42}"/>
              </a:ext>
            </a:extLst>
          </p:cNvPr>
          <p:cNvSpPr txBox="1">
            <a:spLocks/>
          </p:cNvSpPr>
          <p:nvPr/>
        </p:nvSpPr>
        <p:spPr>
          <a:xfrm>
            <a:off x="457200" y="1295400"/>
            <a:ext cx="10972800" cy="5257800"/>
          </a:xfrm>
        </p:spPr>
        <p:txBody>
          <a:bodyPr/>
          <a:lstStyle>
            <a:lvl1pPr marL="0" marR="0" indent="0" algn="l" defTabSz="342900" rtl="0" eaLnBrk="1" latinLnBrk="0" hangingPunct="1">
              <a:lnSpc>
                <a:spcPct val="100000"/>
              </a:lnSpc>
              <a:spcBef>
                <a:spcPts val="400"/>
              </a:spcBef>
              <a:spcAft>
                <a:spcPts val="0"/>
              </a:spcAft>
              <a:buClr>
                <a:srgbClr val="52CAE0"/>
              </a:buClr>
              <a:buSzPct val="110000"/>
              <a:buFontTx/>
              <a:buNone/>
              <a:tabLst/>
              <a:defRPr sz="2000" b="0" i="0" u="none" strike="noStrike" cap="none" spc="0" baseline="0">
                <a:ln>
                  <a:noFill/>
                </a:ln>
                <a:solidFill>
                  <a:schemeClr val="accent6">
                    <a:lumMod val="75000"/>
                  </a:schemeClr>
                </a:solidFill>
                <a:uFillTx/>
                <a:latin typeface="Montserrat" pitchFamily="2" charset="77"/>
                <a:ea typeface="Montserrat" pitchFamily="2" charset="77"/>
                <a:cs typeface="Montserrat" panose="00000500000000000000" pitchFamily="2" charset="0"/>
                <a:sym typeface="Hind Regular"/>
              </a:defRPr>
            </a:lvl1pPr>
            <a:lvl2pPr marL="584000" marR="0" indent="-241101" algn="l" defTabSz="342900" rtl="0" eaLnBrk="1" latinLnBrk="0" hangingPunct="1">
              <a:lnSpc>
                <a:spcPct val="100000"/>
              </a:lnSpc>
              <a:spcBef>
                <a:spcPts val="400"/>
              </a:spcBef>
              <a:spcAft>
                <a:spcPts val="0"/>
              </a:spcAft>
              <a:buClr>
                <a:srgbClr val="52CAE0"/>
              </a:buClr>
              <a:buSzPct val="110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2pPr>
            <a:lvl3pPr marL="891538" marR="0" indent="-205738"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3pPr>
            <a:lvl4pPr marL="12660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4pPr>
            <a:lvl5pPr marL="16089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5pPr>
            <a:lvl6pPr marL="19888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6pPr>
            <a:lvl7pPr marL="23317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7pPr>
            <a:lvl8pPr marL="26746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8pPr>
            <a:lvl9pPr marL="30175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9pPr>
          </a:lstStyle>
          <a:p>
            <a:pPr marL="342900" indent="-342900">
              <a:buFont typeface="Arial" panose="020B0604020202020204" pitchFamily="34" charset="0"/>
              <a:buChar char="•"/>
            </a:pPr>
            <a:r>
              <a:rPr lang="en-US" dirty="0"/>
              <a:t>Develop the framework for a companion registry of individuals screened for T1D in addition to the existing T1D Exchange Registry of individuals with Stage 3 diabetes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The goal of the screening registry is to track individuals screened for T1D and to follow and collect data on those with Stage 1 and Stage 2 diabetes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We envision the registry to be a useful tool for </a:t>
            </a:r>
          </a:p>
          <a:p>
            <a:pPr marL="926900" lvl="1" indent="-342900">
              <a:buFont typeface="Arial" panose="020B0604020202020204" pitchFamily="34" charset="0"/>
              <a:buChar char="•"/>
            </a:pPr>
            <a:r>
              <a:rPr lang="en-US" sz="1800" dirty="0"/>
              <a:t>Monitoring the progression to stage 3 and individual experiences through the collection of quantitative and qualitative data</a:t>
            </a:r>
          </a:p>
          <a:p>
            <a:pPr marL="926900" lvl="1" indent="-342900">
              <a:buFont typeface="Arial" panose="020B0604020202020204" pitchFamily="34" charset="0"/>
              <a:buChar char="•"/>
            </a:pPr>
            <a:r>
              <a:rPr lang="en-US" sz="1800" dirty="0"/>
              <a:t>Assessing progression to Stage 3 disease</a:t>
            </a:r>
          </a:p>
          <a:p>
            <a:pPr marL="926900" lvl="1" indent="-342900">
              <a:buFont typeface="Arial" panose="020B0604020202020204" pitchFamily="34" charset="0"/>
              <a:buChar char="•"/>
            </a:pPr>
            <a:r>
              <a:rPr lang="en-US" sz="1800" dirty="0"/>
              <a:t>Evaluating use of potential treatments in real-world</a:t>
            </a:r>
          </a:p>
          <a:p>
            <a:pPr marL="926900" lvl="1" indent="-342900">
              <a:buFont typeface="Arial" panose="020B0604020202020204" pitchFamily="34" charset="0"/>
              <a:buChar char="•"/>
            </a:pPr>
            <a:r>
              <a:rPr lang="en-US" sz="1800" dirty="0"/>
              <a:t>Communicating monitoring guidelines</a:t>
            </a:r>
          </a:p>
          <a:p>
            <a:pPr marL="926900" lvl="1" indent="-342900">
              <a:buFont typeface="Arial" panose="020B0604020202020204" pitchFamily="34" charset="0"/>
              <a:buChar char="•"/>
            </a:pPr>
            <a:r>
              <a:rPr lang="en-US" sz="1800" dirty="0"/>
              <a:t>Referral to clinics for monitoring</a:t>
            </a:r>
          </a:p>
          <a:p>
            <a:pPr marL="926900" lvl="1" indent="-342900">
              <a:buFont typeface="Arial" panose="020B0604020202020204" pitchFamily="34" charset="0"/>
              <a:buChar char="•"/>
            </a:pPr>
            <a:r>
              <a:rPr lang="en-US" sz="1800" dirty="0"/>
              <a:t>Facilitating referrals to clinical trials. </a:t>
            </a:r>
          </a:p>
        </p:txBody>
      </p:sp>
    </p:spTree>
    <p:extLst>
      <p:ext uri="{BB962C8B-B14F-4D97-AF65-F5344CB8AC3E}">
        <p14:creationId xmlns:p14="http://schemas.microsoft.com/office/powerpoint/2010/main" val="2434147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43166-4A5D-EE2D-4B16-E6A14D49F36B}"/>
              </a:ext>
            </a:extLst>
          </p:cNvPr>
          <p:cNvSpPr>
            <a:spLocks noGrp="1"/>
          </p:cNvSpPr>
          <p:nvPr>
            <p:ph type="title"/>
          </p:nvPr>
        </p:nvSpPr>
        <p:spPr>
          <a:xfrm>
            <a:off x="381000" y="232156"/>
            <a:ext cx="11430000" cy="457200"/>
          </a:xfrm>
        </p:spPr>
        <p:txBody>
          <a:bodyPr/>
          <a:lstStyle/>
          <a:p>
            <a:r>
              <a:rPr lang="en-US" dirty="0"/>
              <a:t>Recently signed JDRF Collaboration - Screening (Oct)</a:t>
            </a:r>
          </a:p>
        </p:txBody>
      </p:sp>
      <p:sp>
        <p:nvSpPr>
          <p:cNvPr id="3" name="Content Placeholder 2">
            <a:extLst>
              <a:ext uri="{FF2B5EF4-FFF2-40B4-BE49-F238E27FC236}">
                <a16:creationId xmlns:a16="http://schemas.microsoft.com/office/drawing/2014/main" id="{AC45A52F-3F68-B7A6-FEFF-D9EA915B9282}"/>
              </a:ext>
            </a:extLst>
          </p:cNvPr>
          <p:cNvSpPr>
            <a:spLocks noGrp="1"/>
          </p:cNvSpPr>
          <p:nvPr>
            <p:ph idx="1"/>
          </p:nvPr>
        </p:nvSpPr>
        <p:spPr/>
        <p:txBody>
          <a:bodyPr/>
          <a:lstStyle/>
          <a:p>
            <a:r>
              <a:rPr lang="en-US" dirty="0"/>
              <a:t>   </a:t>
            </a:r>
          </a:p>
        </p:txBody>
      </p:sp>
      <p:sp>
        <p:nvSpPr>
          <p:cNvPr id="6" name="Content Placeholder 2">
            <a:extLst>
              <a:ext uri="{FF2B5EF4-FFF2-40B4-BE49-F238E27FC236}">
                <a16:creationId xmlns:a16="http://schemas.microsoft.com/office/drawing/2014/main" id="{A8562A42-5E21-8321-2A63-00630D643C42}"/>
              </a:ext>
            </a:extLst>
          </p:cNvPr>
          <p:cNvSpPr txBox="1">
            <a:spLocks/>
          </p:cNvSpPr>
          <p:nvPr/>
        </p:nvSpPr>
        <p:spPr>
          <a:xfrm>
            <a:off x="457200" y="1861808"/>
            <a:ext cx="10972800" cy="4495800"/>
          </a:xfrm>
        </p:spPr>
        <p:txBody>
          <a:bodyPr/>
          <a:lstStyle>
            <a:lvl1pPr marL="0" marR="0" indent="0" algn="l" defTabSz="342900" rtl="0" eaLnBrk="1" latinLnBrk="0" hangingPunct="1">
              <a:lnSpc>
                <a:spcPct val="100000"/>
              </a:lnSpc>
              <a:spcBef>
                <a:spcPts val="400"/>
              </a:spcBef>
              <a:spcAft>
                <a:spcPts val="0"/>
              </a:spcAft>
              <a:buClr>
                <a:srgbClr val="52CAE0"/>
              </a:buClr>
              <a:buSzPct val="110000"/>
              <a:buFontTx/>
              <a:buNone/>
              <a:tabLst/>
              <a:defRPr sz="2000" b="0" i="0" u="none" strike="noStrike" cap="none" spc="0" baseline="0">
                <a:ln>
                  <a:noFill/>
                </a:ln>
                <a:solidFill>
                  <a:schemeClr val="accent6">
                    <a:lumMod val="75000"/>
                  </a:schemeClr>
                </a:solidFill>
                <a:uFillTx/>
                <a:latin typeface="Montserrat" pitchFamily="2" charset="77"/>
                <a:ea typeface="Montserrat" pitchFamily="2" charset="77"/>
                <a:cs typeface="Montserrat" panose="00000500000000000000" pitchFamily="2" charset="0"/>
                <a:sym typeface="Hind Regular"/>
              </a:defRPr>
            </a:lvl1pPr>
            <a:lvl2pPr marL="584000" marR="0" indent="-241101" algn="l" defTabSz="342900" rtl="0" eaLnBrk="1" latinLnBrk="0" hangingPunct="1">
              <a:lnSpc>
                <a:spcPct val="100000"/>
              </a:lnSpc>
              <a:spcBef>
                <a:spcPts val="400"/>
              </a:spcBef>
              <a:spcAft>
                <a:spcPts val="0"/>
              </a:spcAft>
              <a:buClr>
                <a:srgbClr val="52CAE0"/>
              </a:buClr>
              <a:buSzPct val="110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2pPr>
            <a:lvl3pPr marL="891538" marR="0" indent="-205738"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3pPr>
            <a:lvl4pPr marL="12660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4pPr>
            <a:lvl5pPr marL="16089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5pPr>
            <a:lvl6pPr marL="19888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6pPr>
            <a:lvl7pPr marL="23317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7pPr>
            <a:lvl8pPr marL="26746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8pPr>
            <a:lvl9pPr marL="30175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9pPr>
          </a:lstStyle>
          <a:p>
            <a:pPr marL="342900" indent="-342900">
              <a:buFont typeface="Arial" panose="020B0604020202020204" pitchFamily="34" charset="0"/>
              <a:buChar char="•"/>
            </a:pPr>
            <a:r>
              <a:rPr lang="en-US" sz="2400" dirty="0"/>
              <a:t>Test consensus evidence for autoantibody screening and monitoring recommendations in a real-world setting using QI</a:t>
            </a:r>
          </a:p>
          <a:p>
            <a:pPr marL="342900" indent="-342900">
              <a:buFont typeface="Arial" panose="020B0604020202020204" pitchFamily="34" charset="0"/>
              <a:buChar char="•"/>
            </a:pPr>
            <a:r>
              <a:rPr lang="en-US" sz="2400" dirty="0"/>
              <a:t>Focus on innovative operational strategies to scale center-based and remote screening approaches</a:t>
            </a:r>
          </a:p>
          <a:p>
            <a:pPr marL="342900" indent="-342900">
              <a:buFont typeface="Arial" panose="020B0604020202020204" pitchFamily="34" charset="0"/>
              <a:buChar char="•"/>
            </a:pPr>
            <a:r>
              <a:rPr lang="en-US" sz="2400" dirty="0"/>
              <a:t>Conduct pilot in two centers over 18 months to develop and test these new workflows, utilizing T1DX QIC coaching</a:t>
            </a:r>
          </a:p>
          <a:p>
            <a:pPr marL="342900" indent="-342900">
              <a:buFont typeface="Arial" panose="020B0604020202020204" pitchFamily="34" charset="0"/>
              <a:buChar char="•"/>
            </a:pPr>
            <a:r>
              <a:rPr lang="en-US" sz="2400" dirty="0"/>
              <a:t>Create a T1DX screening change package summarizing findings and tools for use in the clinical setting</a:t>
            </a:r>
          </a:p>
        </p:txBody>
      </p:sp>
      <p:sp>
        <p:nvSpPr>
          <p:cNvPr id="4" name="TextBox 3">
            <a:extLst>
              <a:ext uri="{FF2B5EF4-FFF2-40B4-BE49-F238E27FC236}">
                <a16:creationId xmlns:a16="http://schemas.microsoft.com/office/drawing/2014/main" id="{C34F23A5-39B8-6D2A-3D86-63D308A2F9DE}"/>
              </a:ext>
            </a:extLst>
          </p:cNvPr>
          <p:cNvSpPr txBox="1"/>
          <p:nvPr/>
        </p:nvSpPr>
        <p:spPr>
          <a:xfrm>
            <a:off x="2515900" y="1056177"/>
            <a:ext cx="6855399"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696F70"/>
                </a:solidFill>
                <a:effectLst/>
                <a:uFillTx/>
                <a:latin typeface="Montserrat" pitchFamily="2" charset="77"/>
                <a:ea typeface="Hind Bold"/>
                <a:cs typeface="Hind Bold"/>
                <a:sym typeface="Hind Bold"/>
              </a:rPr>
              <a:t>QI Collaborative Preliminary Project</a:t>
            </a:r>
          </a:p>
        </p:txBody>
      </p:sp>
    </p:spTree>
    <p:extLst>
      <p:ext uri="{BB962C8B-B14F-4D97-AF65-F5344CB8AC3E}">
        <p14:creationId xmlns:p14="http://schemas.microsoft.com/office/powerpoint/2010/main" val="23324167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E37A4-2C77-5745-A40F-DDF26C57F541}"/>
              </a:ext>
            </a:extLst>
          </p:cNvPr>
          <p:cNvSpPr>
            <a:spLocks noGrp="1"/>
          </p:cNvSpPr>
          <p:nvPr>
            <p:ph type="title"/>
          </p:nvPr>
        </p:nvSpPr>
        <p:spPr>
          <a:xfrm>
            <a:off x="195072" y="352350"/>
            <a:ext cx="11544210" cy="457200"/>
          </a:xfrm>
        </p:spPr>
        <p:txBody>
          <a:bodyPr/>
          <a:lstStyle/>
          <a:p>
            <a:r>
              <a:rPr lang="en-US" dirty="0"/>
              <a:t>Thank you to our partners and collaborators!</a:t>
            </a:r>
          </a:p>
        </p:txBody>
      </p:sp>
      <p:sp>
        <p:nvSpPr>
          <p:cNvPr id="3" name="TextBox 2">
            <a:extLst>
              <a:ext uri="{FF2B5EF4-FFF2-40B4-BE49-F238E27FC236}">
                <a16:creationId xmlns:a16="http://schemas.microsoft.com/office/drawing/2014/main" id="{EBC0B012-F356-6A47-8E36-5A3A31CD6481}"/>
              </a:ext>
            </a:extLst>
          </p:cNvPr>
          <p:cNvSpPr txBox="1"/>
          <p:nvPr/>
        </p:nvSpPr>
        <p:spPr>
          <a:xfrm>
            <a:off x="368673" y="1369369"/>
            <a:ext cx="4604628"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1" u="none" strike="noStrike" cap="none" spc="0" normalizeH="0" baseline="0" dirty="0">
                <a:ln>
                  <a:noFill/>
                </a:ln>
                <a:solidFill>
                  <a:srgbClr val="47606D"/>
                </a:solidFill>
                <a:effectLst/>
                <a:uFillTx/>
                <a:latin typeface="Hind SemiBold" panose="02000000000000000000" pitchFamily="2" charset="77"/>
                <a:ea typeface="Hind Bold"/>
                <a:cs typeface="Hind SemiBold" panose="02000000000000000000" pitchFamily="2" charset="77"/>
                <a:sym typeface="Hind Bold"/>
              </a:rPr>
              <a:t>Funding Partners/ Collaborators</a:t>
            </a:r>
          </a:p>
        </p:txBody>
      </p:sp>
      <p:sp>
        <p:nvSpPr>
          <p:cNvPr id="7" name="TextBox 6">
            <a:extLst>
              <a:ext uri="{FF2B5EF4-FFF2-40B4-BE49-F238E27FC236}">
                <a16:creationId xmlns:a16="http://schemas.microsoft.com/office/drawing/2014/main" id="{8FE69DB5-50A5-C918-9F7B-2E5D50E2CCBA}"/>
              </a:ext>
            </a:extLst>
          </p:cNvPr>
          <p:cNvSpPr txBox="1"/>
          <p:nvPr/>
        </p:nvSpPr>
        <p:spPr>
          <a:xfrm>
            <a:off x="5410200" y="2189971"/>
            <a:ext cx="3351234" cy="30469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342900" marR="0" indent="-3429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400" dirty="0">
                <a:solidFill>
                  <a:srgbClr val="696F70"/>
                </a:solidFill>
                <a:latin typeface="Hind Bold"/>
                <a:ea typeface="Hind Bold"/>
                <a:cs typeface="Hind Bold"/>
                <a:sym typeface="Hind Bold"/>
              </a:rPr>
              <a:t>Abbott Diabetes Care</a:t>
            </a:r>
          </a:p>
          <a:p>
            <a:pPr marL="342900" marR="0" indent="-3429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400" b="0" i="0" u="none" strike="noStrike" cap="none" spc="0" normalizeH="0" baseline="0" dirty="0" err="1">
                <a:ln>
                  <a:noFill/>
                </a:ln>
                <a:solidFill>
                  <a:srgbClr val="696F70"/>
                </a:solidFill>
                <a:effectLst/>
                <a:uFillTx/>
                <a:latin typeface="Hind Bold"/>
                <a:ea typeface="Hind Bold"/>
                <a:cs typeface="Hind Bold"/>
                <a:sym typeface="Hind Bold"/>
              </a:rPr>
              <a:t>Abvance</a:t>
            </a:r>
            <a:r>
              <a:rPr kumimoji="0" lang="en-US" sz="2400" b="0" i="0" u="none" strike="noStrike" cap="none" spc="0" normalizeH="0" baseline="0" dirty="0">
                <a:ln>
                  <a:noFill/>
                </a:ln>
                <a:solidFill>
                  <a:srgbClr val="696F70"/>
                </a:solidFill>
                <a:effectLst/>
                <a:uFillTx/>
                <a:latin typeface="Hind Bold"/>
                <a:ea typeface="Hind Bold"/>
                <a:cs typeface="Hind Bold"/>
                <a:sym typeface="Hind Bold"/>
              </a:rPr>
              <a:t> Therapeutics</a:t>
            </a:r>
          </a:p>
          <a:p>
            <a:pPr marL="342900" marR="0" indent="-3429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400" dirty="0">
                <a:solidFill>
                  <a:srgbClr val="696F70"/>
                </a:solidFill>
                <a:latin typeface="Hind Bold"/>
                <a:ea typeface="Hind Bold"/>
                <a:cs typeface="Hind Bold"/>
                <a:sym typeface="Hind Bold"/>
              </a:rPr>
              <a:t>Admetsys</a:t>
            </a:r>
          </a:p>
          <a:p>
            <a:pPr marL="342900" marR="0" indent="-3429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400" b="0" i="0" u="none" strike="noStrike" cap="none" spc="0" normalizeH="0" baseline="0" dirty="0">
                <a:ln>
                  <a:noFill/>
                </a:ln>
                <a:solidFill>
                  <a:srgbClr val="696F70"/>
                </a:solidFill>
                <a:effectLst/>
                <a:uFillTx/>
                <a:latin typeface="Hind Bold"/>
                <a:ea typeface="Hind Bold"/>
                <a:cs typeface="Hind Bold"/>
                <a:sym typeface="Hind Bold"/>
              </a:rPr>
              <a:t>Bi</a:t>
            </a:r>
            <a:r>
              <a:rPr lang="en-US" sz="2400" dirty="0">
                <a:solidFill>
                  <a:srgbClr val="696F70"/>
                </a:solidFill>
                <a:latin typeface="Hind Bold"/>
                <a:ea typeface="Hind Bold"/>
                <a:cs typeface="Hind Bold"/>
                <a:sym typeface="Hind Bold"/>
              </a:rPr>
              <a:t>gfoot Biomedical</a:t>
            </a:r>
          </a:p>
          <a:p>
            <a:pPr marL="342900" marR="0" indent="-3429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400" b="0" i="0" u="none" strike="noStrike" cap="none" spc="0" normalizeH="0" baseline="0" dirty="0">
                <a:ln>
                  <a:noFill/>
                </a:ln>
                <a:solidFill>
                  <a:srgbClr val="696F70"/>
                </a:solidFill>
                <a:effectLst/>
                <a:uFillTx/>
                <a:latin typeface="Hind Bold"/>
                <a:ea typeface="Hind Bold"/>
                <a:cs typeface="Hind Bold"/>
                <a:sym typeface="Hind Bold"/>
              </a:rPr>
              <a:t>Dexcom</a:t>
            </a:r>
          </a:p>
          <a:p>
            <a:pPr marL="342900" marR="0" indent="-3429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400" b="0" i="0" u="none" strike="noStrike" cap="none" spc="0" normalizeH="0" baseline="0" dirty="0" err="1">
                <a:ln>
                  <a:noFill/>
                </a:ln>
                <a:solidFill>
                  <a:srgbClr val="696F70"/>
                </a:solidFill>
                <a:effectLst/>
                <a:uFillTx/>
                <a:latin typeface="Hind Bold"/>
                <a:ea typeface="Hind Bold"/>
                <a:cs typeface="Hind Bold"/>
                <a:sym typeface="Hind Bold"/>
              </a:rPr>
              <a:t>Glooko</a:t>
            </a:r>
            <a:endParaRPr kumimoji="0" lang="en-US" sz="2400" b="0" i="0" u="none" strike="noStrike" cap="none" spc="0" normalizeH="0" baseline="0" dirty="0">
              <a:ln>
                <a:noFill/>
              </a:ln>
              <a:solidFill>
                <a:srgbClr val="696F70"/>
              </a:solidFill>
              <a:effectLst/>
              <a:uFillTx/>
              <a:latin typeface="Hind Bold"/>
              <a:ea typeface="Hind Bold"/>
              <a:cs typeface="Hind Bold"/>
              <a:sym typeface="Hind Bold"/>
            </a:endParaRPr>
          </a:p>
          <a:p>
            <a:pPr marL="342900" marR="0" indent="-3429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400" dirty="0" err="1">
                <a:solidFill>
                  <a:srgbClr val="696F70"/>
                </a:solidFill>
                <a:latin typeface="Hind Bold"/>
                <a:ea typeface="Hind Bold"/>
                <a:cs typeface="Hind Bold"/>
                <a:sym typeface="Hind Bold"/>
              </a:rPr>
              <a:t>Intuity</a:t>
            </a:r>
            <a:r>
              <a:rPr lang="en-US" sz="2400" dirty="0">
                <a:solidFill>
                  <a:srgbClr val="696F70"/>
                </a:solidFill>
                <a:latin typeface="Hind Bold"/>
                <a:ea typeface="Hind Bold"/>
                <a:cs typeface="Hind Bold"/>
                <a:sym typeface="Hind Bold"/>
              </a:rPr>
              <a:t> Medical</a:t>
            </a:r>
          </a:p>
          <a:p>
            <a:pPr marL="342900" marR="0" indent="-3429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400" b="0" i="0" u="none" strike="noStrike" cap="none" spc="0" normalizeH="0" baseline="0" dirty="0">
                <a:ln>
                  <a:noFill/>
                </a:ln>
                <a:solidFill>
                  <a:srgbClr val="696F70"/>
                </a:solidFill>
                <a:effectLst/>
                <a:uFillTx/>
                <a:latin typeface="Hind Bold"/>
                <a:ea typeface="Hind Bold"/>
                <a:cs typeface="Hind Bold"/>
                <a:sym typeface="Hind Bold"/>
              </a:rPr>
              <a:t>Janssen</a:t>
            </a:r>
          </a:p>
        </p:txBody>
      </p:sp>
      <p:sp>
        <p:nvSpPr>
          <p:cNvPr id="8" name="TextBox 7">
            <a:extLst>
              <a:ext uri="{FF2B5EF4-FFF2-40B4-BE49-F238E27FC236}">
                <a16:creationId xmlns:a16="http://schemas.microsoft.com/office/drawing/2014/main" id="{6592B1A4-8214-5376-7C6A-A3BD9C868BF2}"/>
              </a:ext>
            </a:extLst>
          </p:cNvPr>
          <p:cNvSpPr txBox="1"/>
          <p:nvPr/>
        </p:nvSpPr>
        <p:spPr>
          <a:xfrm>
            <a:off x="8915400" y="2189971"/>
            <a:ext cx="3408942" cy="2677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342900" marR="0" indent="-3429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400" dirty="0">
                <a:solidFill>
                  <a:srgbClr val="696F70"/>
                </a:solidFill>
                <a:latin typeface="Hind Bold"/>
                <a:ea typeface="Hind Bold"/>
                <a:cs typeface="Hind Bold"/>
                <a:sym typeface="Hind Bold"/>
              </a:rPr>
              <a:t>Lilly</a:t>
            </a:r>
          </a:p>
          <a:p>
            <a:pPr marL="342900" marR="0" indent="-3429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400" b="0" i="0" u="none" strike="noStrike" cap="none" spc="0" normalizeH="0" baseline="0" dirty="0" err="1">
                <a:ln>
                  <a:noFill/>
                </a:ln>
                <a:solidFill>
                  <a:srgbClr val="696F70"/>
                </a:solidFill>
                <a:effectLst/>
                <a:uFillTx/>
                <a:latin typeface="Hind Bold"/>
                <a:ea typeface="Hind Bold"/>
                <a:cs typeface="Hind Bold"/>
                <a:sym typeface="Hind Bold"/>
              </a:rPr>
              <a:t>Lifescan</a:t>
            </a:r>
            <a:endParaRPr kumimoji="0" lang="en-US" sz="2400" b="0" i="0" u="none" strike="noStrike" cap="none" spc="0" normalizeH="0" baseline="0" dirty="0">
              <a:ln>
                <a:noFill/>
              </a:ln>
              <a:solidFill>
                <a:srgbClr val="696F70"/>
              </a:solidFill>
              <a:effectLst/>
              <a:uFillTx/>
              <a:latin typeface="Hind Bold"/>
              <a:ea typeface="Hind Bold"/>
              <a:cs typeface="Hind Bold"/>
              <a:sym typeface="Hind Bold"/>
            </a:endParaRPr>
          </a:p>
          <a:p>
            <a:pPr marL="342900" marR="0" indent="-3429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400" dirty="0">
                <a:solidFill>
                  <a:srgbClr val="696F70"/>
                </a:solidFill>
                <a:latin typeface="Hind Bold"/>
                <a:ea typeface="Hind Bold"/>
                <a:cs typeface="Hind Bold"/>
                <a:sym typeface="Hind Bold"/>
              </a:rPr>
              <a:t>Mannkind Corporation</a:t>
            </a:r>
          </a:p>
          <a:p>
            <a:pPr marL="342900" marR="0" indent="-3429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400" b="0" i="0" u="none" strike="noStrike" cap="none" spc="0" normalizeH="0" baseline="0" dirty="0">
                <a:ln>
                  <a:noFill/>
                </a:ln>
                <a:solidFill>
                  <a:srgbClr val="696F70"/>
                </a:solidFill>
                <a:effectLst/>
                <a:uFillTx/>
                <a:latin typeface="Hind Bold"/>
                <a:ea typeface="Hind Bold"/>
                <a:cs typeface="Hind Bold"/>
                <a:sym typeface="Hind Bold"/>
              </a:rPr>
              <a:t>Medtronic Diabetes</a:t>
            </a:r>
          </a:p>
          <a:p>
            <a:pPr marL="342900" marR="0" indent="-3429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400" b="0" i="0" u="none" strike="noStrike" cap="none" spc="0" normalizeH="0" baseline="0" dirty="0">
                <a:ln>
                  <a:noFill/>
                </a:ln>
                <a:solidFill>
                  <a:srgbClr val="696F70"/>
                </a:solidFill>
                <a:effectLst/>
                <a:uFillTx/>
                <a:latin typeface="Hind Bold"/>
                <a:ea typeface="Hind Bold"/>
                <a:cs typeface="Hind Bold"/>
                <a:sym typeface="Hind Bold"/>
              </a:rPr>
              <a:t>Vertex</a:t>
            </a:r>
          </a:p>
          <a:p>
            <a:pPr marL="342900" marR="0" indent="-3429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400" dirty="0" err="1">
                <a:solidFill>
                  <a:srgbClr val="696F70"/>
                </a:solidFill>
                <a:latin typeface="Hind Bold"/>
                <a:ea typeface="Hind Bold"/>
                <a:cs typeface="Hind Bold"/>
                <a:sym typeface="Hind Bold"/>
              </a:rPr>
              <a:t>Xeris</a:t>
            </a:r>
            <a:endParaRPr lang="en-US" sz="2400" dirty="0">
              <a:solidFill>
                <a:srgbClr val="696F70"/>
              </a:solidFill>
              <a:latin typeface="Hind Bold"/>
              <a:ea typeface="Hind Bold"/>
              <a:cs typeface="Hind Bold"/>
              <a:sym typeface="Hind Bold"/>
            </a:endParaRPr>
          </a:p>
          <a:p>
            <a:pPr marL="342900" marR="0" indent="-3429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400" b="0" i="0" u="none" strike="noStrike" cap="none" spc="0" normalizeH="0" baseline="0" dirty="0">
                <a:ln>
                  <a:noFill/>
                </a:ln>
                <a:solidFill>
                  <a:srgbClr val="696F70"/>
                </a:solidFill>
                <a:effectLst/>
                <a:uFillTx/>
                <a:latin typeface="Hind Bold"/>
                <a:ea typeface="Hind Bold"/>
                <a:cs typeface="Hind Bold"/>
                <a:sym typeface="Hind Bold"/>
              </a:rPr>
              <a:t>Zealand</a:t>
            </a:r>
          </a:p>
        </p:txBody>
      </p:sp>
      <p:sp>
        <p:nvSpPr>
          <p:cNvPr id="10" name="TextBox 9">
            <a:extLst>
              <a:ext uri="{FF2B5EF4-FFF2-40B4-BE49-F238E27FC236}">
                <a16:creationId xmlns:a16="http://schemas.microsoft.com/office/drawing/2014/main" id="{9BCBFC88-74D1-CF68-40C8-85EC6AA03FBE}"/>
              </a:ext>
            </a:extLst>
          </p:cNvPr>
          <p:cNvSpPr txBox="1"/>
          <p:nvPr/>
        </p:nvSpPr>
        <p:spPr>
          <a:xfrm>
            <a:off x="5638800" y="1390214"/>
            <a:ext cx="5426876"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1" u="none" strike="noStrike" cap="none" spc="0" normalizeH="0" baseline="0" dirty="0">
                <a:ln>
                  <a:noFill/>
                </a:ln>
                <a:solidFill>
                  <a:srgbClr val="47606D"/>
                </a:solidFill>
                <a:effectLst/>
                <a:uFillTx/>
                <a:latin typeface="Hind SemiBold" panose="02000000000000000000" pitchFamily="2" charset="77"/>
                <a:ea typeface="Hind Bold"/>
                <a:cs typeface="Hind SemiBold" panose="02000000000000000000" pitchFamily="2" charset="77"/>
                <a:sym typeface="Hind Bold"/>
              </a:rPr>
              <a:t>Industry Members / Collaborators</a:t>
            </a:r>
          </a:p>
        </p:txBody>
      </p:sp>
      <p:sp>
        <p:nvSpPr>
          <p:cNvPr id="11" name="TextBox 10">
            <a:extLst>
              <a:ext uri="{FF2B5EF4-FFF2-40B4-BE49-F238E27FC236}">
                <a16:creationId xmlns:a16="http://schemas.microsoft.com/office/drawing/2014/main" id="{78AD5DA6-526A-9035-97A0-308A3824473B}"/>
              </a:ext>
            </a:extLst>
          </p:cNvPr>
          <p:cNvSpPr txBox="1"/>
          <p:nvPr/>
        </p:nvSpPr>
        <p:spPr>
          <a:xfrm>
            <a:off x="228600" y="2210816"/>
            <a:ext cx="4884775" cy="30469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342900" marR="0" indent="-3429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400" b="1" dirty="0">
                <a:solidFill>
                  <a:srgbClr val="696F70"/>
                </a:solidFill>
                <a:latin typeface="Hind Bold"/>
                <a:ea typeface="Hind Bold"/>
                <a:cs typeface="Hind Bold"/>
                <a:sym typeface="Hind Bold"/>
              </a:rPr>
              <a:t>The Leona M. and Harry B. Helmsley Charitable Trust</a:t>
            </a:r>
          </a:p>
          <a:p>
            <a:pPr marL="342900" marR="0" indent="-3429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400" b="1" dirty="0">
                <a:solidFill>
                  <a:srgbClr val="696F70"/>
                </a:solidFill>
                <a:latin typeface="Hind Bold"/>
                <a:ea typeface="Hind Bold"/>
                <a:cs typeface="Hind Bold"/>
                <a:sym typeface="Hind Bold"/>
              </a:rPr>
              <a:t>JDRF</a:t>
            </a:r>
          </a:p>
          <a:p>
            <a:pPr marL="342900" marR="0" indent="-3429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400" b="0" i="0" u="none" strike="noStrike" cap="none" spc="0" normalizeH="0" baseline="0" dirty="0">
                <a:ln>
                  <a:noFill/>
                </a:ln>
                <a:solidFill>
                  <a:srgbClr val="696F70"/>
                </a:solidFill>
                <a:effectLst/>
                <a:uFillTx/>
                <a:latin typeface="Hind Bold"/>
                <a:ea typeface="Hind Bold"/>
                <a:cs typeface="Hind Bold"/>
                <a:sym typeface="Hind Bold"/>
              </a:rPr>
              <a:t>American Association of Diabetes Care &amp; Education Specialists</a:t>
            </a:r>
          </a:p>
          <a:p>
            <a:pPr marL="342900" marR="0" indent="-3429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400" b="0" i="0" u="none" strike="noStrike" cap="none" spc="0" normalizeH="0" baseline="0" dirty="0">
                <a:ln>
                  <a:noFill/>
                </a:ln>
                <a:solidFill>
                  <a:srgbClr val="696F70"/>
                </a:solidFill>
                <a:effectLst/>
                <a:uFillTx/>
                <a:latin typeface="Hind Bold"/>
                <a:ea typeface="Hind Bold"/>
                <a:cs typeface="Hind Bold"/>
                <a:sym typeface="Hind Bold"/>
              </a:rPr>
              <a:t>American Diabetes Association</a:t>
            </a:r>
          </a:p>
          <a:p>
            <a:pPr marL="342900" marR="0" indent="-3429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400" dirty="0">
                <a:solidFill>
                  <a:srgbClr val="696F70"/>
                </a:solidFill>
                <a:latin typeface="Hind Bold"/>
                <a:ea typeface="Hind Bold"/>
                <a:cs typeface="Hind Bold"/>
                <a:sym typeface="Hind Bold"/>
              </a:rPr>
              <a:t>Children with Diabetes</a:t>
            </a:r>
          </a:p>
          <a:p>
            <a:pPr marL="342900" marR="0" indent="-3429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400" dirty="0">
                <a:solidFill>
                  <a:srgbClr val="696F70"/>
                </a:solidFill>
                <a:latin typeface="Hind Bold"/>
                <a:ea typeface="Hind Bold"/>
                <a:cs typeface="Hind Bold"/>
                <a:sym typeface="Hind Bold"/>
              </a:rPr>
              <a:t>College Diabetes Network</a:t>
            </a:r>
          </a:p>
        </p:txBody>
      </p:sp>
      <p:cxnSp>
        <p:nvCxnSpPr>
          <p:cNvPr id="13" name="Straight Connector 12">
            <a:extLst>
              <a:ext uri="{FF2B5EF4-FFF2-40B4-BE49-F238E27FC236}">
                <a16:creationId xmlns:a16="http://schemas.microsoft.com/office/drawing/2014/main" id="{33C13E3B-6034-3FA5-61FB-965FE07AD120}"/>
              </a:ext>
            </a:extLst>
          </p:cNvPr>
          <p:cNvCxnSpPr>
            <a:cxnSpLocks/>
          </p:cNvCxnSpPr>
          <p:nvPr/>
        </p:nvCxnSpPr>
        <p:spPr>
          <a:xfrm>
            <a:off x="5257800" y="2057400"/>
            <a:ext cx="0" cy="3199384"/>
          </a:xfrm>
          <a:prstGeom prst="line">
            <a:avLst/>
          </a:prstGeom>
          <a:no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41429056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2846791"/>
            <a:ext cx="11468100" cy="689932"/>
          </a:xfrm>
          <a:prstGeom prst="rect">
            <a:avLst/>
          </a:prstGeom>
        </p:spPr>
        <p:txBody>
          <a:bodyPr vert="horz" wrap="square" lIns="0" tIns="12700" rIns="0" bIns="0" rtlCol="0">
            <a:spAutoFit/>
          </a:bodyPr>
          <a:lstStyle/>
          <a:p>
            <a:pPr marL="12700" algn="ctr">
              <a:lnSpc>
                <a:spcPct val="100000"/>
              </a:lnSpc>
              <a:spcBef>
                <a:spcPts val="100"/>
              </a:spcBef>
            </a:pPr>
            <a:r>
              <a:rPr lang="en-US" sz="4400" b="0" spc="-30" dirty="0"/>
              <a:t>Thank you QIC Members!!!!!</a:t>
            </a:r>
            <a:endParaRPr sz="4400" b="0" spc="-50" dirty="0">
              <a:solidFill>
                <a:srgbClr val="FF0000"/>
              </a:solidFill>
            </a:endParaRPr>
          </a:p>
        </p:txBody>
      </p:sp>
    </p:spTree>
    <p:extLst>
      <p:ext uri="{BB962C8B-B14F-4D97-AF65-F5344CB8AC3E}">
        <p14:creationId xmlns:p14="http://schemas.microsoft.com/office/powerpoint/2010/main" val="163285865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2913F-43C1-9C51-B7BA-F61B506D0EC9}"/>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0A8FE423-2507-D480-42F6-01EAEA6AB1C7}"/>
              </a:ext>
            </a:extLst>
          </p:cNvPr>
          <p:cNvSpPr>
            <a:spLocks noGrp="1"/>
          </p:cNvSpPr>
          <p:nvPr>
            <p:ph sz="quarter" idx="10"/>
          </p:nvPr>
        </p:nvSpPr>
        <p:spPr>
          <a:xfrm>
            <a:off x="549274" y="1140031"/>
            <a:ext cx="10972166" cy="4876800"/>
          </a:xfrm>
        </p:spPr>
        <p:txBody>
          <a:bodyPr/>
          <a:lstStyle/>
          <a:p>
            <a:r>
              <a:rPr lang="en-US" sz="2800" dirty="0"/>
              <a:t>Organization overview</a:t>
            </a:r>
          </a:p>
          <a:p>
            <a:r>
              <a:rPr lang="en-US" sz="2800" dirty="0"/>
              <a:t>Registry</a:t>
            </a:r>
          </a:p>
          <a:p>
            <a:r>
              <a:rPr lang="en-US" sz="2800" dirty="0"/>
              <a:t>Custom Research</a:t>
            </a:r>
          </a:p>
          <a:p>
            <a:r>
              <a:rPr lang="en-US" sz="2800" dirty="0"/>
              <a:t>Online Community</a:t>
            </a:r>
          </a:p>
          <a:p>
            <a:endParaRPr lang="en-US" dirty="0"/>
          </a:p>
        </p:txBody>
      </p:sp>
    </p:spTree>
    <p:extLst>
      <p:ext uri="{BB962C8B-B14F-4D97-AF65-F5344CB8AC3E}">
        <p14:creationId xmlns:p14="http://schemas.microsoft.com/office/powerpoint/2010/main" val="300817812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ited States Map Vector Art, Icons, and Graphics for Free Download">
            <a:extLst>
              <a:ext uri="{FF2B5EF4-FFF2-40B4-BE49-F238E27FC236}">
                <a16:creationId xmlns:a16="http://schemas.microsoft.com/office/drawing/2014/main" id="{9344DB6E-B68D-A154-E9D6-0F038B2642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2"/>
          <p:cNvSpPr txBox="1">
            <a:spLocks noGrp="1"/>
          </p:cNvSpPr>
          <p:nvPr>
            <p:ph type="title"/>
          </p:nvPr>
        </p:nvSpPr>
        <p:spPr>
          <a:xfrm>
            <a:off x="457200" y="152400"/>
            <a:ext cx="11468100" cy="474489"/>
          </a:xfrm>
          <a:prstGeom prst="rect">
            <a:avLst/>
          </a:prstGeom>
        </p:spPr>
        <p:txBody>
          <a:bodyPr vert="horz" wrap="square" lIns="0" tIns="12700" rIns="0" bIns="0" rtlCol="0">
            <a:spAutoFit/>
          </a:bodyPr>
          <a:lstStyle/>
          <a:p>
            <a:pPr marL="12700">
              <a:lnSpc>
                <a:spcPct val="100000"/>
              </a:lnSpc>
              <a:spcBef>
                <a:spcPts val="100"/>
              </a:spcBef>
            </a:pPr>
            <a:r>
              <a:rPr lang="en-US" sz="3000" b="0" spc="-30" dirty="0"/>
              <a:t>T1D Exchange Overview </a:t>
            </a:r>
            <a:endParaRPr sz="3000" b="0" spc="-50" dirty="0">
              <a:solidFill>
                <a:srgbClr val="FF0000"/>
              </a:solidFill>
            </a:endParaRPr>
          </a:p>
        </p:txBody>
      </p:sp>
      <p:sp>
        <p:nvSpPr>
          <p:cNvPr id="3" name="object 3"/>
          <p:cNvSpPr txBox="1"/>
          <p:nvPr/>
        </p:nvSpPr>
        <p:spPr>
          <a:xfrm>
            <a:off x="190500" y="1198932"/>
            <a:ext cx="3352800" cy="4882683"/>
          </a:xfrm>
          <a:prstGeom prst="rect">
            <a:avLst/>
          </a:prstGeom>
        </p:spPr>
        <p:txBody>
          <a:bodyPr vert="horz" wrap="square" lIns="0" tIns="12700" rIns="0" bIns="0" rtlCol="0">
            <a:spAutoFit/>
          </a:bodyPr>
          <a:lstStyle/>
          <a:p>
            <a:pPr marL="355600" indent="-342900">
              <a:lnSpc>
                <a:spcPct val="110000"/>
              </a:lnSpc>
              <a:spcBef>
                <a:spcPts val="100"/>
              </a:spcBef>
              <a:buClr>
                <a:srgbClr val="52CAE0"/>
              </a:buClr>
              <a:buSzPct val="125000"/>
              <a:buFont typeface="Arial"/>
              <a:buChar char="•"/>
              <a:tabLst>
                <a:tab pos="354965" algn="l"/>
                <a:tab pos="355600" algn="l"/>
              </a:tabLst>
            </a:pPr>
            <a:r>
              <a:rPr lang="en-US" sz="2400" spc="-5" dirty="0">
                <a:solidFill>
                  <a:schemeClr val="accent5">
                    <a:lumMod val="25000"/>
                  </a:schemeClr>
                </a:solidFill>
                <a:latin typeface="Montserrat" panose="00000500000000000000" pitchFamily="2" charset="0"/>
              </a:rPr>
              <a:t>HQ in Boston</a:t>
            </a:r>
          </a:p>
          <a:p>
            <a:pPr marL="355600" indent="-342900">
              <a:lnSpc>
                <a:spcPct val="110000"/>
              </a:lnSpc>
              <a:spcBef>
                <a:spcPts val="100"/>
              </a:spcBef>
              <a:buClr>
                <a:srgbClr val="52CAE0"/>
              </a:buClr>
              <a:buSzPct val="125000"/>
              <a:buFont typeface="Arial"/>
              <a:buChar char="•"/>
              <a:tabLst>
                <a:tab pos="354965" algn="l"/>
                <a:tab pos="355600" algn="l"/>
              </a:tabLst>
            </a:pPr>
            <a:r>
              <a:rPr lang="en-US" sz="2400" spc="-5" dirty="0">
                <a:solidFill>
                  <a:schemeClr val="accent5">
                    <a:lumMod val="25000"/>
                  </a:schemeClr>
                </a:solidFill>
                <a:latin typeface="Montserrat" panose="00000500000000000000" pitchFamily="2" charset="0"/>
              </a:rPr>
              <a:t>32 people</a:t>
            </a:r>
          </a:p>
          <a:p>
            <a:pPr marL="355600" indent="-342900">
              <a:lnSpc>
                <a:spcPct val="110000"/>
              </a:lnSpc>
              <a:spcBef>
                <a:spcPts val="100"/>
              </a:spcBef>
              <a:buClr>
                <a:srgbClr val="52CAE0"/>
              </a:buClr>
              <a:buSzPct val="125000"/>
              <a:buFont typeface="Arial"/>
              <a:buChar char="•"/>
              <a:tabLst>
                <a:tab pos="354965" algn="l"/>
                <a:tab pos="355600" algn="l"/>
              </a:tabLst>
            </a:pPr>
            <a:r>
              <a:rPr lang="en-US" sz="2400" spc="-5" dirty="0">
                <a:solidFill>
                  <a:schemeClr val="accent5">
                    <a:lumMod val="25000"/>
                  </a:schemeClr>
                </a:solidFill>
                <a:latin typeface="Montserrat" panose="00000500000000000000" pitchFamily="2" charset="0"/>
              </a:rPr>
              <a:t>Dynamic mix</a:t>
            </a:r>
          </a:p>
          <a:p>
            <a:pPr marL="812800" lvl="1" indent="-342900">
              <a:lnSpc>
                <a:spcPct val="110000"/>
              </a:lnSpc>
              <a:spcBef>
                <a:spcPts val="100"/>
              </a:spcBef>
              <a:buClr>
                <a:srgbClr val="52CAE0"/>
              </a:buClr>
              <a:buSzPct val="125000"/>
              <a:buFont typeface="Arial"/>
              <a:buChar char="•"/>
              <a:tabLst>
                <a:tab pos="354965" algn="l"/>
                <a:tab pos="355600" algn="l"/>
              </a:tabLst>
            </a:pPr>
            <a:r>
              <a:rPr lang="en-US" sz="2400" spc="-5" dirty="0">
                <a:solidFill>
                  <a:schemeClr val="accent5">
                    <a:lumMod val="25000"/>
                  </a:schemeClr>
                </a:solidFill>
                <a:latin typeface="Montserrat" panose="00000500000000000000" pitchFamily="2" charset="0"/>
                <a:cs typeface="Calibri"/>
              </a:rPr>
              <a:t>2 w/ MD</a:t>
            </a:r>
          </a:p>
          <a:p>
            <a:pPr marL="812800" lvl="1" indent="-342900">
              <a:lnSpc>
                <a:spcPct val="110000"/>
              </a:lnSpc>
              <a:spcBef>
                <a:spcPts val="100"/>
              </a:spcBef>
              <a:buClr>
                <a:srgbClr val="52CAE0"/>
              </a:buClr>
              <a:buSzPct val="125000"/>
              <a:buFont typeface="Arial"/>
              <a:buChar char="•"/>
              <a:tabLst>
                <a:tab pos="354965" algn="l"/>
                <a:tab pos="355600" algn="l"/>
              </a:tabLst>
            </a:pPr>
            <a:r>
              <a:rPr lang="en-US" sz="2400" spc="-5" dirty="0">
                <a:solidFill>
                  <a:schemeClr val="accent5">
                    <a:lumMod val="25000"/>
                  </a:schemeClr>
                </a:solidFill>
                <a:latin typeface="Montserrat" panose="00000500000000000000" pitchFamily="2" charset="0"/>
                <a:cs typeface="Calibri"/>
              </a:rPr>
              <a:t>8 w/ PhD</a:t>
            </a:r>
          </a:p>
          <a:p>
            <a:pPr marL="812800" lvl="1" indent="-342900">
              <a:lnSpc>
                <a:spcPct val="110000"/>
              </a:lnSpc>
              <a:spcBef>
                <a:spcPts val="100"/>
              </a:spcBef>
              <a:buClr>
                <a:srgbClr val="52CAE0"/>
              </a:buClr>
              <a:buSzPct val="125000"/>
              <a:buFont typeface="Arial"/>
              <a:buChar char="•"/>
              <a:tabLst>
                <a:tab pos="354965" algn="l"/>
                <a:tab pos="355600" algn="l"/>
              </a:tabLst>
            </a:pPr>
            <a:r>
              <a:rPr lang="en-US" sz="2400" spc="-5" dirty="0">
                <a:solidFill>
                  <a:schemeClr val="accent5">
                    <a:lumMod val="25000"/>
                  </a:schemeClr>
                </a:solidFill>
                <a:latin typeface="Montserrat" panose="00000500000000000000" pitchFamily="2" charset="0"/>
                <a:cs typeface="Calibri"/>
              </a:rPr>
              <a:t>8 w/ MPH</a:t>
            </a:r>
          </a:p>
          <a:p>
            <a:pPr marL="812800" lvl="1" indent="-342900">
              <a:lnSpc>
                <a:spcPct val="110000"/>
              </a:lnSpc>
              <a:spcBef>
                <a:spcPts val="100"/>
              </a:spcBef>
              <a:buClr>
                <a:srgbClr val="52CAE0"/>
              </a:buClr>
              <a:buSzPct val="125000"/>
              <a:buFont typeface="Arial"/>
              <a:buChar char="•"/>
              <a:tabLst>
                <a:tab pos="354965" algn="l"/>
                <a:tab pos="355600" algn="l"/>
              </a:tabLst>
            </a:pPr>
            <a:r>
              <a:rPr lang="en-US" sz="2400" spc="-5" dirty="0">
                <a:solidFill>
                  <a:schemeClr val="accent5">
                    <a:lumMod val="25000"/>
                  </a:schemeClr>
                </a:solidFill>
                <a:latin typeface="Montserrat" panose="00000500000000000000" pitchFamily="2" charset="0"/>
                <a:cs typeface="Calibri"/>
              </a:rPr>
              <a:t>8 w/ T1D</a:t>
            </a:r>
          </a:p>
          <a:p>
            <a:pPr marL="812800" lvl="1" indent="-342900">
              <a:lnSpc>
                <a:spcPct val="110000"/>
              </a:lnSpc>
              <a:spcBef>
                <a:spcPts val="100"/>
              </a:spcBef>
              <a:buClr>
                <a:srgbClr val="52CAE0"/>
              </a:buClr>
              <a:buSzPct val="125000"/>
              <a:buFont typeface="Arial"/>
              <a:buChar char="•"/>
              <a:tabLst>
                <a:tab pos="354965" algn="l"/>
                <a:tab pos="355600" algn="l"/>
              </a:tabLst>
            </a:pPr>
            <a:r>
              <a:rPr lang="en-US" sz="2400" spc="-5" dirty="0">
                <a:solidFill>
                  <a:schemeClr val="accent5">
                    <a:lumMod val="25000"/>
                  </a:schemeClr>
                </a:solidFill>
                <a:latin typeface="Montserrat" panose="00000500000000000000" pitchFamily="2" charset="0"/>
                <a:cs typeface="Calibri"/>
              </a:rPr>
              <a:t>32 who care about our mission</a:t>
            </a:r>
          </a:p>
          <a:p>
            <a:pPr marL="812800" lvl="1" indent="-342900">
              <a:lnSpc>
                <a:spcPct val="110000"/>
              </a:lnSpc>
              <a:spcBef>
                <a:spcPts val="100"/>
              </a:spcBef>
              <a:buClr>
                <a:srgbClr val="52CAE0"/>
              </a:buClr>
              <a:buSzPct val="125000"/>
              <a:buFont typeface="Arial"/>
              <a:buChar char="•"/>
              <a:tabLst>
                <a:tab pos="354965" algn="l"/>
                <a:tab pos="355600" algn="l"/>
              </a:tabLst>
            </a:pPr>
            <a:endParaRPr lang="en-US" sz="2400" spc="-15" dirty="0">
              <a:solidFill>
                <a:schemeClr val="accent5">
                  <a:lumMod val="25000"/>
                </a:schemeClr>
              </a:solidFill>
              <a:latin typeface="Montserrat" panose="00000500000000000000" pitchFamily="2" charset="0"/>
              <a:cs typeface="Calibri"/>
            </a:endParaRPr>
          </a:p>
          <a:p>
            <a:pPr marL="355600" indent="-342900">
              <a:lnSpc>
                <a:spcPct val="110000"/>
              </a:lnSpc>
              <a:spcBef>
                <a:spcPts val="100"/>
              </a:spcBef>
              <a:buClr>
                <a:srgbClr val="52CAE0"/>
              </a:buClr>
              <a:buSzPct val="125000"/>
              <a:buFont typeface="Arial"/>
              <a:buChar char="•"/>
              <a:tabLst>
                <a:tab pos="354965" algn="l"/>
                <a:tab pos="355600" algn="l"/>
              </a:tabLst>
            </a:pPr>
            <a:endParaRPr lang="en-US" spc="-15" dirty="0">
              <a:solidFill>
                <a:schemeClr val="accent5">
                  <a:lumMod val="25000"/>
                </a:schemeClr>
              </a:solidFill>
              <a:latin typeface="Montserrat" panose="00000500000000000000" pitchFamily="2" charset="0"/>
              <a:cs typeface="Calibri"/>
            </a:endParaRPr>
          </a:p>
        </p:txBody>
      </p:sp>
      <p:sp>
        <p:nvSpPr>
          <p:cNvPr id="7" name="Oval 6">
            <a:extLst>
              <a:ext uri="{FF2B5EF4-FFF2-40B4-BE49-F238E27FC236}">
                <a16:creationId xmlns:a16="http://schemas.microsoft.com/office/drawing/2014/main" id="{019DDE36-B051-1C2D-0CB7-0A6DD15F52AA}"/>
              </a:ext>
            </a:extLst>
          </p:cNvPr>
          <p:cNvSpPr/>
          <p:nvPr/>
        </p:nvSpPr>
        <p:spPr>
          <a:xfrm>
            <a:off x="9906000" y="2209800"/>
            <a:ext cx="457200" cy="474489"/>
          </a:xfrm>
          <a:prstGeom prst="ellipse">
            <a:avLst/>
          </a:prstGeom>
          <a:solidFill>
            <a:schemeClr val="bg2"/>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47616E"/>
              </a:solidFill>
              <a:effectLst/>
              <a:uFillTx/>
              <a:latin typeface="Hind Regular"/>
              <a:ea typeface="Hind Regular"/>
              <a:cs typeface="Hind Regular"/>
              <a:sym typeface="Hind Regular"/>
            </a:endParaRPr>
          </a:p>
        </p:txBody>
      </p:sp>
      <p:sp>
        <p:nvSpPr>
          <p:cNvPr id="8" name="Oval 7">
            <a:extLst>
              <a:ext uri="{FF2B5EF4-FFF2-40B4-BE49-F238E27FC236}">
                <a16:creationId xmlns:a16="http://schemas.microsoft.com/office/drawing/2014/main" id="{DE87FF6F-9223-A812-3599-C8D08CF5D2DC}"/>
              </a:ext>
            </a:extLst>
          </p:cNvPr>
          <p:cNvSpPr/>
          <p:nvPr/>
        </p:nvSpPr>
        <p:spPr>
          <a:xfrm>
            <a:off x="9067800" y="4876800"/>
            <a:ext cx="152400" cy="152400"/>
          </a:xfrm>
          <a:prstGeom prst="ellipse">
            <a:avLst/>
          </a:prstGeom>
          <a:solidFill>
            <a:schemeClr val="bg2"/>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47616E"/>
              </a:solidFill>
              <a:effectLst/>
              <a:uFillTx/>
              <a:latin typeface="Hind Regular"/>
              <a:ea typeface="Hind Regular"/>
              <a:cs typeface="Hind Regular"/>
              <a:sym typeface="Hind Regular"/>
            </a:endParaRPr>
          </a:p>
        </p:txBody>
      </p:sp>
      <p:sp>
        <p:nvSpPr>
          <p:cNvPr id="9" name="Oval 8">
            <a:extLst>
              <a:ext uri="{FF2B5EF4-FFF2-40B4-BE49-F238E27FC236}">
                <a16:creationId xmlns:a16="http://schemas.microsoft.com/office/drawing/2014/main" id="{3B6F9EE2-9B3D-2465-5E29-8BD945A2BC37}"/>
              </a:ext>
            </a:extLst>
          </p:cNvPr>
          <p:cNvSpPr/>
          <p:nvPr/>
        </p:nvSpPr>
        <p:spPr>
          <a:xfrm>
            <a:off x="9525000" y="2819400"/>
            <a:ext cx="228600" cy="228600"/>
          </a:xfrm>
          <a:prstGeom prst="ellipse">
            <a:avLst/>
          </a:prstGeom>
          <a:solidFill>
            <a:schemeClr val="bg2"/>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47616E"/>
              </a:solidFill>
              <a:effectLst/>
              <a:uFillTx/>
              <a:latin typeface="Hind Regular"/>
              <a:ea typeface="Hind Regular"/>
              <a:cs typeface="Hind Regular"/>
              <a:sym typeface="Hind Regular"/>
            </a:endParaRPr>
          </a:p>
        </p:txBody>
      </p:sp>
      <p:sp>
        <p:nvSpPr>
          <p:cNvPr id="10" name="Oval 9">
            <a:extLst>
              <a:ext uri="{FF2B5EF4-FFF2-40B4-BE49-F238E27FC236}">
                <a16:creationId xmlns:a16="http://schemas.microsoft.com/office/drawing/2014/main" id="{1310CBFD-F57E-9EF8-D8DC-187BF7ACBD2A}"/>
              </a:ext>
            </a:extLst>
          </p:cNvPr>
          <p:cNvSpPr/>
          <p:nvPr/>
        </p:nvSpPr>
        <p:spPr>
          <a:xfrm>
            <a:off x="9220200" y="4572000"/>
            <a:ext cx="152400" cy="152400"/>
          </a:xfrm>
          <a:prstGeom prst="ellipse">
            <a:avLst/>
          </a:prstGeom>
          <a:solidFill>
            <a:schemeClr val="bg2"/>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47616E"/>
              </a:solidFill>
              <a:effectLst/>
              <a:uFillTx/>
              <a:latin typeface="Hind Regular"/>
              <a:ea typeface="Hind Regular"/>
              <a:cs typeface="Hind Regular"/>
              <a:sym typeface="Hind Regular"/>
            </a:endParaRPr>
          </a:p>
        </p:txBody>
      </p:sp>
      <p:sp>
        <p:nvSpPr>
          <p:cNvPr id="11" name="Oval 10">
            <a:extLst>
              <a:ext uri="{FF2B5EF4-FFF2-40B4-BE49-F238E27FC236}">
                <a16:creationId xmlns:a16="http://schemas.microsoft.com/office/drawing/2014/main" id="{18E08E0C-63BB-4803-2EC2-B7439FB09E96}"/>
              </a:ext>
            </a:extLst>
          </p:cNvPr>
          <p:cNvSpPr/>
          <p:nvPr/>
        </p:nvSpPr>
        <p:spPr>
          <a:xfrm>
            <a:off x="9372600" y="4800600"/>
            <a:ext cx="152400" cy="152400"/>
          </a:xfrm>
          <a:prstGeom prst="ellipse">
            <a:avLst/>
          </a:prstGeom>
          <a:solidFill>
            <a:schemeClr val="bg2"/>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47616E"/>
              </a:solidFill>
              <a:effectLst/>
              <a:uFillTx/>
              <a:latin typeface="Hind Regular"/>
              <a:ea typeface="Hind Regular"/>
              <a:cs typeface="Hind Regular"/>
              <a:sym typeface="Hind Regular"/>
            </a:endParaRPr>
          </a:p>
        </p:txBody>
      </p:sp>
      <p:sp>
        <p:nvSpPr>
          <p:cNvPr id="12" name="Oval 11">
            <a:extLst>
              <a:ext uri="{FF2B5EF4-FFF2-40B4-BE49-F238E27FC236}">
                <a16:creationId xmlns:a16="http://schemas.microsoft.com/office/drawing/2014/main" id="{AA949DEB-71EA-C6ED-6FE6-CBCF2059C4F1}"/>
              </a:ext>
            </a:extLst>
          </p:cNvPr>
          <p:cNvSpPr/>
          <p:nvPr/>
        </p:nvSpPr>
        <p:spPr>
          <a:xfrm>
            <a:off x="9829800" y="2667000"/>
            <a:ext cx="152400" cy="152400"/>
          </a:xfrm>
          <a:prstGeom prst="ellipse">
            <a:avLst/>
          </a:prstGeom>
          <a:solidFill>
            <a:schemeClr val="bg2"/>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47616E"/>
              </a:solidFill>
              <a:effectLst/>
              <a:uFillTx/>
              <a:latin typeface="Hind Regular"/>
              <a:ea typeface="Hind Regular"/>
              <a:cs typeface="Hind Regular"/>
              <a:sym typeface="Hind Regular"/>
            </a:endParaRPr>
          </a:p>
        </p:txBody>
      </p:sp>
      <p:sp>
        <p:nvSpPr>
          <p:cNvPr id="13" name="Oval 12">
            <a:extLst>
              <a:ext uri="{FF2B5EF4-FFF2-40B4-BE49-F238E27FC236}">
                <a16:creationId xmlns:a16="http://schemas.microsoft.com/office/drawing/2014/main" id="{938C39BD-1108-D0A5-2D70-2581B58D5388}"/>
              </a:ext>
            </a:extLst>
          </p:cNvPr>
          <p:cNvSpPr/>
          <p:nvPr/>
        </p:nvSpPr>
        <p:spPr>
          <a:xfrm>
            <a:off x="8458200" y="3657600"/>
            <a:ext cx="152400" cy="152400"/>
          </a:xfrm>
          <a:prstGeom prst="ellipse">
            <a:avLst/>
          </a:prstGeom>
          <a:solidFill>
            <a:schemeClr val="bg2"/>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47616E"/>
              </a:solidFill>
              <a:effectLst/>
              <a:uFillTx/>
              <a:latin typeface="Hind Regular"/>
              <a:ea typeface="Hind Regular"/>
              <a:cs typeface="Hind Regular"/>
              <a:sym typeface="Hind Regular"/>
            </a:endParaRPr>
          </a:p>
        </p:txBody>
      </p:sp>
      <p:sp>
        <p:nvSpPr>
          <p:cNvPr id="14" name="Oval 13">
            <a:extLst>
              <a:ext uri="{FF2B5EF4-FFF2-40B4-BE49-F238E27FC236}">
                <a16:creationId xmlns:a16="http://schemas.microsoft.com/office/drawing/2014/main" id="{BC93EA77-C1EE-1B2B-7DAF-EF8162B0CC5D}"/>
              </a:ext>
            </a:extLst>
          </p:cNvPr>
          <p:cNvSpPr/>
          <p:nvPr/>
        </p:nvSpPr>
        <p:spPr>
          <a:xfrm>
            <a:off x="8077200" y="3810000"/>
            <a:ext cx="152400" cy="152400"/>
          </a:xfrm>
          <a:prstGeom prst="ellipse">
            <a:avLst/>
          </a:prstGeom>
          <a:solidFill>
            <a:schemeClr val="bg2"/>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47616E"/>
              </a:solidFill>
              <a:effectLst/>
              <a:uFillTx/>
              <a:latin typeface="Hind Regular"/>
              <a:ea typeface="Hind Regular"/>
              <a:cs typeface="Hind Regular"/>
              <a:sym typeface="Hind Regular"/>
            </a:endParaRPr>
          </a:p>
        </p:txBody>
      </p:sp>
      <p:sp>
        <p:nvSpPr>
          <p:cNvPr id="15" name="Oval 14">
            <a:extLst>
              <a:ext uri="{FF2B5EF4-FFF2-40B4-BE49-F238E27FC236}">
                <a16:creationId xmlns:a16="http://schemas.microsoft.com/office/drawing/2014/main" id="{F378F68B-7B8F-42B8-1884-7F24938C5A88}"/>
              </a:ext>
            </a:extLst>
          </p:cNvPr>
          <p:cNvSpPr/>
          <p:nvPr/>
        </p:nvSpPr>
        <p:spPr>
          <a:xfrm>
            <a:off x="4419600" y="1447800"/>
            <a:ext cx="152400" cy="152400"/>
          </a:xfrm>
          <a:prstGeom prst="ellipse">
            <a:avLst/>
          </a:prstGeom>
          <a:solidFill>
            <a:schemeClr val="bg2"/>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47616E"/>
              </a:solidFill>
              <a:effectLst/>
              <a:uFillTx/>
              <a:latin typeface="Hind Regular"/>
              <a:ea typeface="Hind Regular"/>
              <a:cs typeface="Hind Regular"/>
              <a:sym typeface="Hind Regular"/>
            </a:endParaRPr>
          </a:p>
        </p:txBody>
      </p:sp>
      <p:sp>
        <p:nvSpPr>
          <p:cNvPr id="16" name="Oval 15">
            <a:extLst>
              <a:ext uri="{FF2B5EF4-FFF2-40B4-BE49-F238E27FC236}">
                <a16:creationId xmlns:a16="http://schemas.microsoft.com/office/drawing/2014/main" id="{A1FDFB13-0317-0E88-04E9-5E7EA0B4692C}"/>
              </a:ext>
            </a:extLst>
          </p:cNvPr>
          <p:cNvSpPr/>
          <p:nvPr/>
        </p:nvSpPr>
        <p:spPr>
          <a:xfrm>
            <a:off x="10210800" y="4724400"/>
            <a:ext cx="152400" cy="152400"/>
          </a:xfrm>
          <a:prstGeom prst="ellipse">
            <a:avLst/>
          </a:prstGeom>
          <a:solidFill>
            <a:schemeClr val="bg2"/>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47616E"/>
              </a:solidFill>
              <a:effectLst/>
              <a:uFillTx/>
              <a:latin typeface="Hind Regular"/>
              <a:ea typeface="Hind Regular"/>
              <a:cs typeface="Hind Regular"/>
              <a:sym typeface="Hind Regular"/>
            </a:endParaRPr>
          </a:p>
        </p:txBody>
      </p:sp>
      <p:sp>
        <p:nvSpPr>
          <p:cNvPr id="17" name="TextBox 16">
            <a:extLst>
              <a:ext uri="{FF2B5EF4-FFF2-40B4-BE49-F238E27FC236}">
                <a16:creationId xmlns:a16="http://schemas.microsoft.com/office/drawing/2014/main" id="{B8DCDA85-297A-3DCF-6100-BDFF415CB0FC}"/>
              </a:ext>
            </a:extLst>
          </p:cNvPr>
          <p:cNvSpPr txBox="1"/>
          <p:nvPr/>
        </p:nvSpPr>
        <p:spPr>
          <a:xfrm>
            <a:off x="10496995" y="4704580"/>
            <a:ext cx="1123060" cy="276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696F70"/>
                </a:solidFill>
                <a:effectLst/>
                <a:uFillTx/>
                <a:latin typeface="Hind Bold"/>
                <a:ea typeface="Hind Bold"/>
                <a:cs typeface="Hind Bold"/>
                <a:sym typeface="Hind Bold"/>
              </a:rPr>
              <a:t>= T1D Employee</a:t>
            </a:r>
          </a:p>
        </p:txBody>
      </p:sp>
      <p:sp>
        <p:nvSpPr>
          <p:cNvPr id="18" name="Oval 17">
            <a:extLst>
              <a:ext uri="{FF2B5EF4-FFF2-40B4-BE49-F238E27FC236}">
                <a16:creationId xmlns:a16="http://schemas.microsoft.com/office/drawing/2014/main" id="{2ECC0B22-08B7-EDFF-4B76-4F260240B144}"/>
              </a:ext>
            </a:extLst>
          </p:cNvPr>
          <p:cNvSpPr/>
          <p:nvPr/>
        </p:nvSpPr>
        <p:spPr>
          <a:xfrm>
            <a:off x="9753600" y="2057400"/>
            <a:ext cx="152400" cy="152400"/>
          </a:xfrm>
          <a:prstGeom prst="ellipse">
            <a:avLst/>
          </a:prstGeom>
          <a:solidFill>
            <a:schemeClr val="bg2"/>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47616E"/>
              </a:solidFill>
              <a:effectLst/>
              <a:uFillTx/>
              <a:latin typeface="Hind Regular"/>
              <a:ea typeface="Hind Regular"/>
              <a:cs typeface="Hind Regular"/>
              <a:sym typeface="Hind Regular"/>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152400"/>
            <a:ext cx="11468100" cy="474489"/>
          </a:xfrm>
          <a:prstGeom prst="rect">
            <a:avLst/>
          </a:prstGeom>
        </p:spPr>
        <p:txBody>
          <a:bodyPr vert="horz" wrap="square" lIns="0" tIns="12700" rIns="0" bIns="0" rtlCol="0">
            <a:spAutoFit/>
          </a:bodyPr>
          <a:lstStyle/>
          <a:p>
            <a:pPr marL="12700">
              <a:lnSpc>
                <a:spcPct val="100000"/>
              </a:lnSpc>
              <a:spcBef>
                <a:spcPts val="100"/>
              </a:spcBef>
            </a:pPr>
            <a:r>
              <a:rPr sz="3000" b="0" spc="-30" dirty="0"/>
              <a:t>T1D </a:t>
            </a:r>
            <a:r>
              <a:rPr sz="3000" b="0" spc="-45" dirty="0"/>
              <a:t>Exchange</a:t>
            </a:r>
            <a:r>
              <a:rPr lang="en-US" sz="3000" b="0" spc="-45" dirty="0"/>
              <a:t>:  Key </a:t>
            </a:r>
            <a:r>
              <a:rPr lang="en-US" sz="3000" dirty="0"/>
              <a:t>focus areas</a:t>
            </a:r>
            <a:endParaRPr sz="3000" b="0" spc="-50" dirty="0">
              <a:solidFill>
                <a:srgbClr val="FF0000"/>
              </a:solidFill>
            </a:endParaRPr>
          </a:p>
        </p:txBody>
      </p:sp>
      <p:sp>
        <p:nvSpPr>
          <p:cNvPr id="3" name="object 3"/>
          <p:cNvSpPr txBox="1"/>
          <p:nvPr/>
        </p:nvSpPr>
        <p:spPr>
          <a:xfrm>
            <a:off x="228600" y="762000"/>
            <a:ext cx="11963400" cy="6063006"/>
          </a:xfrm>
          <a:prstGeom prst="rect">
            <a:avLst/>
          </a:prstGeom>
        </p:spPr>
        <p:txBody>
          <a:bodyPr vert="horz" wrap="square" lIns="0" tIns="12700" rIns="0" bIns="0" rtlCol="0">
            <a:spAutoFit/>
          </a:bodyPr>
          <a:lstStyle/>
          <a:p>
            <a:pPr marL="355600" indent="-342900">
              <a:lnSpc>
                <a:spcPct val="110000"/>
              </a:lnSpc>
              <a:spcBef>
                <a:spcPts val="100"/>
              </a:spcBef>
              <a:buClr>
                <a:srgbClr val="52CAE0"/>
              </a:buClr>
              <a:buSzPct val="125000"/>
              <a:buFont typeface="Arial"/>
              <a:buChar char="•"/>
              <a:tabLst>
                <a:tab pos="354965" algn="l"/>
                <a:tab pos="355600" algn="l"/>
              </a:tabLst>
            </a:pPr>
            <a:r>
              <a:rPr lang="en-US" sz="2400" spc="-5" dirty="0">
                <a:solidFill>
                  <a:schemeClr val="accent5">
                    <a:lumMod val="25000"/>
                  </a:schemeClr>
                </a:solidFill>
                <a:latin typeface="Montserrat" panose="00000500000000000000" pitchFamily="2" charset="0"/>
              </a:rPr>
              <a:t>Quality Improvement Collaborative</a:t>
            </a:r>
          </a:p>
          <a:p>
            <a:pPr marL="927100" lvl="1" indent="-457200">
              <a:lnSpc>
                <a:spcPct val="110000"/>
              </a:lnSpc>
              <a:buClr>
                <a:schemeClr val="accent1"/>
              </a:buClr>
              <a:buSzPct val="75000"/>
              <a:buFont typeface="Courier New"/>
              <a:buChar char="o"/>
              <a:tabLst>
                <a:tab pos="926465" algn="l"/>
                <a:tab pos="927100" algn="l"/>
              </a:tabLst>
            </a:pPr>
            <a:r>
              <a:rPr lang="en-US" dirty="0">
                <a:solidFill>
                  <a:schemeClr val="accent5">
                    <a:lumMod val="25000"/>
                  </a:schemeClr>
                </a:solidFill>
                <a:latin typeface="Montserrat" panose="00000500000000000000" pitchFamily="2" charset="0"/>
              </a:rPr>
              <a:t>52 US diabetes centers (almost 80,000 T1D patients) working collaboratively to improve care</a:t>
            </a:r>
          </a:p>
          <a:p>
            <a:pPr marL="927100" lvl="1" indent="-457200">
              <a:lnSpc>
                <a:spcPct val="110000"/>
              </a:lnSpc>
              <a:buClr>
                <a:schemeClr val="accent1"/>
              </a:buClr>
              <a:buSzPct val="75000"/>
              <a:buFont typeface="Courier New"/>
              <a:buChar char="o"/>
              <a:tabLst>
                <a:tab pos="926465" algn="l"/>
                <a:tab pos="927100" algn="l"/>
              </a:tabLst>
            </a:pPr>
            <a:r>
              <a:rPr lang="en-US" dirty="0">
                <a:solidFill>
                  <a:schemeClr val="accent5">
                    <a:lumMod val="25000"/>
                  </a:schemeClr>
                </a:solidFill>
                <a:latin typeface="Montserrat" panose="00000500000000000000" pitchFamily="2" charset="0"/>
              </a:rPr>
              <a:t>Collaborate with centers, providing coaching, benchmarking, joint publication development</a:t>
            </a:r>
          </a:p>
          <a:p>
            <a:pPr marL="927100" lvl="1" indent="-457200">
              <a:lnSpc>
                <a:spcPct val="110000"/>
              </a:lnSpc>
              <a:buClr>
                <a:schemeClr val="accent1"/>
              </a:buClr>
              <a:buSzPct val="75000"/>
              <a:buFont typeface="Courier New"/>
              <a:buChar char="o"/>
              <a:tabLst>
                <a:tab pos="926465" algn="l"/>
                <a:tab pos="927100" algn="l"/>
              </a:tabLst>
            </a:pPr>
            <a:r>
              <a:rPr lang="en-US" dirty="0">
                <a:solidFill>
                  <a:schemeClr val="accent5">
                    <a:lumMod val="25000"/>
                  </a:schemeClr>
                </a:solidFill>
                <a:latin typeface="Montserrat" panose="00000500000000000000" pitchFamily="2" charset="0"/>
              </a:rPr>
              <a:t>Specific EMR data provided by centers to T1D Exchange via Data Use Agreements</a:t>
            </a:r>
            <a:endParaRPr lang="en-US" sz="2000" spc="-5" dirty="0">
              <a:solidFill>
                <a:schemeClr val="accent5">
                  <a:lumMod val="25000"/>
                </a:schemeClr>
              </a:solidFill>
              <a:latin typeface="Montserrat" panose="00000500000000000000" pitchFamily="2" charset="0"/>
              <a:cs typeface="Calibri"/>
            </a:endParaRPr>
          </a:p>
          <a:p>
            <a:pPr marL="355600" indent="-342900">
              <a:lnSpc>
                <a:spcPct val="110000"/>
              </a:lnSpc>
              <a:spcBef>
                <a:spcPts val="100"/>
              </a:spcBef>
              <a:buClr>
                <a:srgbClr val="52CAE0"/>
              </a:buClr>
              <a:buSzPct val="125000"/>
              <a:buFont typeface="Arial" panose="020B0604020202020204" pitchFamily="34" charset="0"/>
              <a:buChar char="•"/>
              <a:tabLst>
                <a:tab pos="354965" algn="l"/>
                <a:tab pos="355600" algn="l"/>
              </a:tabLst>
            </a:pPr>
            <a:r>
              <a:rPr sz="2400" spc="-5" dirty="0">
                <a:solidFill>
                  <a:schemeClr val="accent5">
                    <a:lumMod val="25000"/>
                  </a:schemeClr>
                </a:solidFill>
                <a:latin typeface="Montserrat" panose="00000500000000000000" pitchFamily="2" charset="0"/>
                <a:cs typeface="Calibri"/>
              </a:rPr>
              <a:t>Online Patient Registry</a:t>
            </a:r>
          </a:p>
          <a:p>
            <a:pPr marL="927100" lvl="1" indent="-457200">
              <a:lnSpc>
                <a:spcPct val="110000"/>
              </a:lnSpc>
              <a:buClr>
                <a:schemeClr val="accent1"/>
              </a:buClr>
              <a:buSzPct val="75000"/>
              <a:buFont typeface="Courier New"/>
              <a:buChar char="o"/>
              <a:tabLst>
                <a:tab pos="926465" algn="l"/>
                <a:tab pos="927100" algn="l"/>
              </a:tabLst>
            </a:pPr>
            <a:r>
              <a:rPr lang="en-US" spc="-15" dirty="0">
                <a:solidFill>
                  <a:schemeClr val="accent5">
                    <a:lumMod val="25000"/>
                  </a:schemeClr>
                </a:solidFill>
                <a:latin typeface="Montserrat" panose="00000500000000000000" pitchFamily="2" charset="0"/>
                <a:cs typeface="Calibri"/>
              </a:rPr>
              <a:t>Patients are screened, consented and join a longitudinal study</a:t>
            </a:r>
          </a:p>
          <a:p>
            <a:pPr marL="927100" lvl="1" indent="-457200">
              <a:lnSpc>
                <a:spcPct val="110000"/>
              </a:lnSpc>
              <a:spcBef>
                <a:spcPts val="45"/>
              </a:spcBef>
              <a:buClr>
                <a:schemeClr val="accent1"/>
              </a:buClr>
              <a:buSzPct val="75000"/>
              <a:buFont typeface="Courier New"/>
              <a:buChar char="o"/>
              <a:tabLst>
                <a:tab pos="926465" algn="l"/>
                <a:tab pos="927100" algn="l"/>
              </a:tabLst>
            </a:pPr>
            <a:r>
              <a:rPr lang="en-US" spc="-25" dirty="0">
                <a:solidFill>
                  <a:schemeClr val="accent5">
                    <a:lumMod val="25000"/>
                  </a:schemeClr>
                </a:solidFill>
                <a:latin typeface="Montserrat" panose="00000500000000000000" pitchFamily="2" charset="0"/>
                <a:cs typeface="Calibri"/>
              </a:rPr>
              <a:t>Nearly 16,400 </a:t>
            </a:r>
            <a:r>
              <a:rPr spc="-25" dirty="0">
                <a:solidFill>
                  <a:schemeClr val="accent5">
                    <a:lumMod val="25000"/>
                  </a:schemeClr>
                </a:solidFill>
                <a:latin typeface="Montserrat" panose="00000500000000000000" pitchFamily="2" charset="0"/>
                <a:cs typeface="Calibri"/>
              </a:rPr>
              <a:t>have </a:t>
            </a:r>
            <a:r>
              <a:rPr spc="-15" dirty="0">
                <a:solidFill>
                  <a:schemeClr val="accent5">
                    <a:lumMod val="25000"/>
                  </a:schemeClr>
                </a:solidFill>
                <a:latin typeface="Montserrat" panose="00000500000000000000" pitchFamily="2" charset="0"/>
                <a:cs typeface="Calibri"/>
              </a:rPr>
              <a:t>completed</a:t>
            </a:r>
            <a:r>
              <a:rPr spc="30" dirty="0">
                <a:solidFill>
                  <a:schemeClr val="accent5">
                    <a:lumMod val="25000"/>
                  </a:schemeClr>
                </a:solidFill>
                <a:latin typeface="Montserrat" panose="00000500000000000000" pitchFamily="2" charset="0"/>
                <a:cs typeface="Calibri"/>
              </a:rPr>
              <a:t> </a:t>
            </a:r>
            <a:r>
              <a:rPr lang="en-US" spc="30" dirty="0">
                <a:solidFill>
                  <a:schemeClr val="accent5">
                    <a:lumMod val="25000"/>
                  </a:schemeClr>
                </a:solidFill>
                <a:latin typeface="Montserrat" panose="00000500000000000000" pitchFamily="2" charset="0"/>
                <a:cs typeface="Calibri"/>
              </a:rPr>
              <a:t>baseline </a:t>
            </a:r>
            <a:r>
              <a:rPr spc="-10" dirty="0">
                <a:solidFill>
                  <a:schemeClr val="accent5">
                    <a:lumMod val="25000"/>
                  </a:schemeClr>
                </a:solidFill>
                <a:latin typeface="Montserrat" panose="00000500000000000000" pitchFamily="2" charset="0"/>
                <a:cs typeface="Calibri"/>
              </a:rPr>
              <a:t>questionnaire</a:t>
            </a:r>
            <a:r>
              <a:rPr lang="en-US" spc="-10" dirty="0">
                <a:solidFill>
                  <a:schemeClr val="accent5">
                    <a:lumMod val="25000"/>
                  </a:schemeClr>
                </a:solidFill>
                <a:latin typeface="Montserrat" panose="00000500000000000000" pitchFamily="2" charset="0"/>
                <a:cs typeface="Calibri"/>
              </a:rPr>
              <a:t> (14,</a:t>
            </a:r>
            <a:r>
              <a:rPr dirty="0">
                <a:solidFill>
                  <a:schemeClr val="accent5">
                    <a:lumMod val="25000"/>
                  </a:schemeClr>
                </a:solidFill>
                <a:latin typeface="Montserrat" panose="00000500000000000000" pitchFamily="2" charset="0"/>
                <a:cs typeface="Calibri"/>
              </a:rPr>
              <a:t>0</a:t>
            </a:r>
            <a:r>
              <a:rPr lang="en-US" dirty="0">
                <a:solidFill>
                  <a:schemeClr val="accent5">
                    <a:lumMod val="25000"/>
                  </a:schemeClr>
                </a:solidFill>
                <a:latin typeface="Montserrat" panose="00000500000000000000" pitchFamily="2" charset="0"/>
                <a:cs typeface="Calibri"/>
              </a:rPr>
              <a:t>0</a:t>
            </a:r>
            <a:r>
              <a:rPr dirty="0">
                <a:solidFill>
                  <a:schemeClr val="accent5">
                    <a:lumMod val="25000"/>
                  </a:schemeClr>
                </a:solidFill>
                <a:latin typeface="Montserrat" panose="00000500000000000000" pitchFamily="2" charset="0"/>
                <a:cs typeface="Calibri"/>
              </a:rPr>
              <a:t>0+ </a:t>
            </a:r>
            <a:r>
              <a:rPr spc="-15" dirty="0">
                <a:solidFill>
                  <a:schemeClr val="accent5">
                    <a:lumMod val="25000"/>
                  </a:schemeClr>
                </a:solidFill>
                <a:latin typeface="Montserrat" panose="00000500000000000000" pitchFamily="2" charset="0"/>
                <a:cs typeface="Calibri"/>
              </a:rPr>
              <a:t>CGM </a:t>
            </a:r>
            <a:r>
              <a:rPr lang="en-US" spc="-15" dirty="0">
                <a:solidFill>
                  <a:schemeClr val="accent5">
                    <a:lumMod val="25000"/>
                  </a:schemeClr>
                </a:solidFill>
                <a:latin typeface="Montserrat" panose="00000500000000000000" pitchFamily="2" charset="0"/>
                <a:cs typeface="Calibri"/>
              </a:rPr>
              <a:t>and 11,800+ pump users)</a:t>
            </a:r>
          </a:p>
          <a:p>
            <a:pPr marL="927100" lvl="1" indent="-457200">
              <a:lnSpc>
                <a:spcPct val="110000"/>
              </a:lnSpc>
              <a:spcBef>
                <a:spcPts val="45"/>
              </a:spcBef>
              <a:buClr>
                <a:schemeClr val="accent1"/>
              </a:buClr>
              <a:buSzPct val="75000"/>
              <a:buFont typeface="Courier New"/>
              <a:buChar char="o"/>
              <a:tabLst>
                <a:tab pos="926465" algn="l"/>
                <a:tab pos="927100" algn="l"/>
              </a:tabLst>
            </a:pPr>
            <a:r>
              <a:rPr lang="en-US" spc="-15" dirty="0">
                <a:solidFill>
                  <a:schemeClr val="accent5">
                    <a:lumMod val="25000"/>
                  </a:schemeClr>
                </a:solidFill>
                <a:latin typeface="Montserrat" panose="00000500000000000000" pitchFamily="2" charset="0"/>
                <a:cs typeface="Calibri"/>
              </a:rPr>
              <a:t>1,200 have linked CGM data and another 2,000 are targeted to do so by Q1 2023</a:t>
            </a:r>
          </a:p>
          <a:p>
            <a:pPr marL="355600" indent="-342900">
              <a:lnSpc>
                <a:spcPct val="110000"/>
              </a:lnSpc>
              <a:spcBef>
                <a:spcPts val="100"/>
              </a:spcBef>
              <a:buClr>
                <a:srgbClr val="52CAE0"/>
              </a:buClr>
              <a:buSzPct val="125000"/>
              <a:buFont typeface="Arial"/>
              <a:buChar char="•"/>
              <a:tabLst>
                <a:tab pos="354965" algn="l"/>
                <a:tab pos="355600" algn="l"/>
              </a:tabLst>
            </a:pPr>
            <a:r>
              <a:rPr lang="en-US" sz="2400" spc="-5" dirty="0">
                <a:solidFill>
                  <a:schemeClr val="accent5">
                    <a:lumMod val="25000"/>
                  </a:schemeClr>
                </a:solidFill>
                <a:latin typeface="Montserrat" panose="00000500000000000000" pitchFamily="2" charset="0"/>
              </a:rPr>
              <a:t>Custom Research</a:t>
            </a:r>
          </a:p>
          <a:p>
            <a:pPr marL="927100" lvl="1" indent="-457200">
              <a:lnSpc>
                <a:spcPct val="110000"/>
              </a:lnSpc>
              <a:buClr>
                <a:schemeClr val="accent1"/>
              </a:buClr>
              <a:buSzPct val="75000"/>
              <a:buFont typeface="Courier New"/>
              <a:buChar char="o"/>
              <a:tabLst>
                <a:tab pos="926465" algn="l"/>
                <a:tab pos="927100" algn="l"/>
              </a:tabLst>
            </a:pPr>
            <a:r>
              <a:rPr lang="en-US" spc="-5" dirty="0">
                <a:solidFill>
                  <a:schemeClr val="accent5">
                    <a:lumMod val="25000"/>
                  </a:schemeClr>
                </a:solidFill>
                <a:latin typeface="Montserrat" panose="00000500000000000000" pitchFamily="2" charset="0"/>
              </a:rPr>
              <a:t>Sponsored projects include</a:t>
            </a:r>
            <a:r>
              <a:rPr lang="en-US" sz="1600" spc="-5" dirty="0">
                <a:solidFill>
                  <a:schemeClr val="accent5">
                    <a:lumMod val="25000"/>
                  </a:schemeClr>
                </a:solidFill>
                <a:latin typeface="Montserrat" panose="00000500000000000000" pitchFamily="2" charset="0"/>
              </a:rPr>
              <a:t> </a:t>
            </a:r>
            <a:r>
              <a:rPr lang="en-US" spc="-5" dirty="0">
                <a:solidFill>
                  <a:schemeClr val="accent5">
                    <a:lumMod val="25000"/>
                  </a:schemeClr>
                </a:solidFill>
                <a:latin typeface="Montserrat" panose="00000500000000000000" pitchFamily="2" charset="0"/>
              </a:rPr>
              <a:t>surveys, focus groups, interviews and data analysis</a:t>
            </a:r>
          </a:p>
          <a:p>
            <a:pPr marL="927100" lvl="1" indent="-457200">
              <a:lnSpc>
                <a:spcPct val="110000"/>
              </a:lnSpc>
              <a:buClr>
                <a:schemeClr val="accent1"/>
              </a:buClr>
              <a:buSzPct val="75000"/>
              <a:buFont typeface="Courier New"/>
              <a:buChar char="o"/>
              <a:tabLst>
                <a:tab pos="926465" algn="l"/>
                <a:tab pos="927100" algn="l"/>
              </a:tabLst>
            </a:pPr>
            <a:r>
              <a:rPr lang="en-US" spc="-5" dirty="0">
                <a:solidFill>
                  <a:schemeClr val="accent5">
                    <a:lumMod val="25000"/>
                  </a:schemeClr>
                </a:solidFill>
                <a:latin typeface="Montserrat" panose="00000500000000000000" pitchFamily="2" charset="0"/>
              </a:rPr>
              <a:t>Work with pump, CGM, smart pen, glucagon, SGLT-2, cell therapy and immune disruptor partners as well as some advocacy / nonprofit partners</a:t>
            </a:r>
          </a:p>
          <a:p>
            <a:pPr marL="355600" indent="-342900">
              <a:lnSpc>
                <a:spcPct val="110000"/>
              </a:lnSpc>
              <a:spcBef>
                <a:spcPts val="100"/>
              </a:spcBef>
              <a:buClr>
                <a:srgbClr val="52CAE0"/>
              </a:buClr>
              <a:buSzPct val="125000"/>
              <a:buFont typeface="Arial"/>
              <a:buChar char="•"/>
              <a:tabLst>
                <a:tab pos="354965" algn="l"/>
                <a:tab pos="355600" algn="l"/>
              </a:tabLst>
            </a:pPr>
            <a:r>
              <a:rPr lang="en-US" sz="2400" spc="-5" dirty="0">
                <a:solidFill>
                  <a:schemeClr val="accent5">
                    <a:lumMod val="25000"/>
                  </a:schemeClr>
                </a:solidFill>
                <a:latin typeface="Montserrat" panose="00000500000000000000" pitchFamily="2" charset="0"/>
              </a:rPr>
              <a:t>Online Community (formerly called “Glu”)</a:t>
            </a:r>
          </a:p>
          <a:p>
            <a:pPr marL="927100" lvl="1" indent="-457200">
              <a:lnSpc>
                <a:spcPct val="110000"/>
              </a:lnSpc>
              <a:buClr>
                <a:schemeClr val="accent1"/>
              </a:buClr>
              <a:buSzPct val="75000"/>
              <a:buFont typeface="Courier New"/>
              <a:buChar char="o"/>
              <a:tabLst>
                <a:tab pos="926465" algn="l"/>
                <a:tab pos="927100" algn="l"/>
              </a:tabLst>
            </a:pPr>
            <a:r>
              <a:rPr lang="en-US" dirty="0">
                <a:solidFill>
                  <a:schemeClr val="accent5">
                    <a:lumMod val="25000"/>
                  </a:schemeClr>
                </a:solidFill>
                <a:latin typeface="Montserrat" panose="00000500000000000000" pitchFamily="2" charset="0"/>
              </a:rPr>
              <a:t>29,000+ total subscribers (14,000+ active users)</a:t>
            </a:r>
          </a:p>
          <a:p>
            <a:pPr marL="927100" lvl="1" indent="-457200">
              <a:lnSpc>
                <a:spcPct val="110000"/>
              </a:lnSpc>
              <a:spcBef>
                <a:spcPts val="45"/>
              </a:spcBef>
              <a:buClr>
                <a:schemeClr val="accent1"/>
              </a:buClr>
              <a:buSzPct val="75000"/>
              <a:buFont typeface="Courier New"/>
              <a:buChar char="o"/>
              <a:tabLst>
                <a:tab pos="926465" algn="l"/>
                <a:tab pos="927100" algn="l"/>
              </a:tabLst>
            </a:pPr>
            <a:r>
              <a:rPr lang="en-US" dirty="0">
                <a:solidFill>
                  <a:schemeClr val="accent5">
                    <a:lumMod val="25000"/>
                  </a:schemeClr>
                </a:solidFill>
                <a:latin typeface="Montserrat" panose="00000500000000000000" pitchFamily="2" charset="0"/>
              </a:rPr>
              <a:t>Individuals sign up via email (3/4 are living with T1D and 1/4 are caregivers/other)</a:t>
            </a:r>
          </a:p>
          <a:p>
            <a:pPr marL="355600" indent="-342900">
              <a:lnSpc>
                <a:spcPct val="110000"/>
              </a:lnSpc>
              <a:spcBef>
                <a:spcPts val="100"/>
              </a:spcBef>
              <a:buClr>
                <a:srgbClr val="52CAE0"/>
              </a:buClr>
              <a:buSzPct val="125000"/>
              <a:buFont typeface="Arial"/>
              <a:buChar char="•"/>
              <a:tabLst>
                <a:tab pos="354965" algn="l"/>
                <a:tab pos="355600" algn="l"/>
              </a:tabLst>
            </a:pPr>
            <a:r>
              <a:rPr lang="en-US" sz="2400" spc="-5" dirty="0">
                <a:solidFill>
                  <a:schemeClr val="accent5">
                    <a:lumMod val="25000"/>
                  </a:schemeClr>
                </a:solidFill>
                <a:latin typeface="Montserrat" panose="00000500000000000000" pitchFamily="2" charset="0"/>
              </a:rPr>
              <a:t>Study Promotion &amp; Recruitment</a:t>
            </a:r>
          </a:p>
          <a:p>
            <a:pPr marL="927100" lvl="1" indent="-457200">
              <a:lnSpc>
                <a:spcPct val="110000"/>
              </a:lnSpc>
              <a:spcBef>
                <a:spcPts val="100"/>
              </a:spcBef>
              <a:buClr>
                <a:schemeClr val="accent1"/>
              </a:buClr>
              <a:buSzPct val="75000"/>
              <a:buFont typeface="Courier New"/>
              <a:buChar char="o"/>
              <a:tabLst>
                <a:tab pos="926465" algn="l"/>
                <a:tab pos="927100" algn="l"/>
              </a:tabLst>
            </a:pPr>
            <a:r>
              <a:rPr lang="en-US" spc="-5" dirty="0">
                <a:solidFill>
                  <a:schemeClr val="accent5">
                    <a:lumMod val="25000"/>
                  </a:schemeClr>
                </a:solidFill>
                <a:latin typeface="Montserrat" panose="00000500000000000000" pitchFamily="2" charset="0"/>
              </a:rPr>
              <a:t>Recruiting assistance for research studies conducted by others</a:t>
            </a:r>
          </a:p>
          <a:p>
            <a:pPr marL="927100" lvl="1" indent="-457200">
              <a:lnSpc>
                <a:spcPct val="110000"/>
              </a:lnSpc>
              <a:spcBef>
                <a:spcPts val="100"/>
              </a:spcBef>
              <a:buClr>
                <a:schemeClr val="accent1"/>
              </a:buClr>
              <a:buSzPct val="75000"/>
              <a:buFont typeface="Courier New"/>
              <a:buChar char="o"/>
              <a:tabLst>
                <a:tab pos="926465" algn="l"/>
                <a:tab pos="927100" algn="l"/>
              </a:tabLst>
            </a:pPr>
            <a:r>
              <a:rPr lang="en-US" spc="-5" dirty="0">
                <a:solidFill>
                  <a:schemeClr val="accent5">
                    <a:lumMod val="25000"/>
                  </a:schemeClr>
                </a:solidFill>
                <a:latin typeface="Montserrat" panose="00000500000000000000" pitchFamily="2" charset="0"/>
              </a:rPr>
              <a:t>Range from simple online research surveys to in-person clinical studies</a:t>
            </a:r>
          </a:p>
        </p:txBody>
      </p:sp>
    </p:spTree>
    <p:extLst>
      <p:ext uri="{BB962C8B-B14F-4D97-AF65-F5344CB8AC3E}">
        <p14:creationId xmlns:p14="http://schemas.microsoft.com/office/powerpoint/2010/main" val="243022931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526485" y="5878284"/>
            <a:ext cx="1665514" cy="979715"/>
          </a:xfrm>
          <a:prstGeom prst="rect">
            <a:avLst/>
          </a:prstGeom>
          <a:blipFill>
            <a:blip r:embed="rId2" cstate="print"/>
            <a:stretch>
              <a:fillRect/>
            </a:stretch>
          </a:blipFill>
        </p:spPr>
        <p:txBody>
          <a:bodyPr wrap="square" lIns="0" tIns="0" rIns="0" bIns="0" rtlCol="0"/>
          <a:lstStyle/>
          <a:p>
            <a:endParaRPr dirty="0">
              <a:latin typeface="Montserrat" panose="00000500000000000000" pitchFamily="2" charset="0"/>
            </a:endParaRPr>
          </a:p>
        </p:txBody>
      </p:sp>
      <p:sp>
        <p:nvSpPr>
          <p:cNvPr id="3" name="object 3"/>
          <p:cNvSpPr txBox="1">
            <a:spLocks noGrp="1"/>
          </p:cNvSpPr>
          <p:nvPr>
            <p:ph type="title"/>
          </p:nvPr>
        </p:nvSpPr>
        <p:spPr>
          <a:xfrm>
            <a:off x="386442" y="214399"/>
            <a:ext cx="10972800" cy="505267"/>
          </a:xfrm>
          <a:prstGeom prst="rect">
            <a:avLst/>
          </a:prstGeom>
          <a:ln w="12700">
            <a:miter lim="400000"/>
          </a:ln>
        </p:spPr>
        <p:txBody>
          <a:bodyPr vert="horz" wrap="square" lIns="0" tIns="12700" rIns="0" bIns="0" rtlCol="0" anchor="ctr">
            <a:spAutoFit/>
          </a:bodyPr>
          <a:lstStyle/>
          <a:p>
            <a:pPr marL="12700">
              <a:spcBef>
                <a:spcPts val="100"/>
              </a:spcBef>
            </a:pPr>
            <a:r>
              <a:rPr lang="en-US" b="0" dirty="0">
                <a:latin typeface="Montserrat SemiBold" panose="00000700000000000000" pitchFamily="2" charset="0"/>
              </a:rPr>
              <a:t>Funding Overview 2020-2023</a:t>
            </a:r>
            <a:endParaRPr b="0" dirty="0">
              <a:latin typeface="Montserrat SemiBold" panose="00000700000000000000" pitchFamily="2" charset="0"/>
            </a:endParaRPr>
          </a:p>
        </p:txBody>
      </p:sp>
      <p:graphicFrame>
        <p:nvGraphicFramePr>
          <p:cNvPr id="6" name="Chart 5">
            <a:extLst>
              <a:ext uri="{FF2B5EF4-FFF2-40B4-BE49-F238E27FC236}">
                <a16:creationId xmlns:a16="http://schemas.microsoft.com/office/drawing/2014/main" id="{591D7037-9246-1542-9AD8-B419607DBDAC}"/>
              </a:ext>
            </a:extLst>
          </p:cNvPr>
          <p:cNvGraphicFramePr/>
          <p:nvPr>
            <p:extLst>
              <p:ext uri="{D42A27DB-BD31-4B8C-83A1-F6EECF244321}">
                <p14:modId xmlns:p14="http://schemas.microsoft.com/office/powerpoint/2010/main" val="2611162782"/>
              </p:ext>
            </p:extLst>
          </p:nvPr>
        </p:nvGraphicFramePr>
        <p:xfrm>
          <a:off x="1549400" y="949474"/>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60556D3B-BCBF-80C7-E30F-1542AC602F68}"/>
              </a:ext>
            </a:extLst>
          </p:cNvPr>
          <p:cNvSpPr txBox="1"/>
          <p:nvPr/>
        </p:nvSpPr>
        <p:spPr>
          <a:xfrm>
            <a:off x="10058400" y="2151729"/>
            <a:ext cx="1799736" cy="31700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effectLst/>
                <a:uFillTx/>
                <a:latin typeface="Hind Bold"/>
                <a:ea typeface="Hind Bold"/>
                <a:cs typeface="Hind Bold"/>
                <a:sym typeface="Hind Bold"/>
              </a:rPr>
              <a:t>T1DX has become more productive given output in key program areas  like the Quality Improvement Collaborative</a:t>
            </a:r>
          </a:p>
        </p:txBody>
      </p:sp>
      <p:sp>
        <p:nvSpPr>
          <p:cNvPr id="5" name="TextBox 4">
            <a:extLst>
              <a:ext uri="{FF2B5EF4-FFF2-40B4-BE49-F238E27FC236}">
                <a16:creationId xmlns:a16="http://schemas.microsoft.com/office/drawing/2014/main" id="{DAD73C54-17DB-3303-4CB9-5753F26B49E2}"/>
              </a:ext>
            </a:extLst>
          </p:cNvPr>
          <p:cNvSpPr txBox="1"/>
          <p:nvPr/>
        </p:nvSpPr>
        <p:spPr>
          <a:xfrm>
            <a:off x="1549034" y="5715000"/>
            <a:ext cx="505904"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696F70"/>
                </a:solidFill>
                <a:effectLst/>
                <a:uFillTx/>
                <a:latin typeface="Hind Bold"/>
                <a:ea typeface="Hind Bold"/>
                <a:cs typeface="Hind Bold"/>
                <a:sym typeface="Hind Bold"/>
              </a:rPr>
              <a:t>$MM</a:t>
            </a:r>
          </a:p>
        </p:txBody>
      </p:sp>
    </p:spTree>
    <p:extLst>
      <p:ext uri="{BB962C8B-B14F-4D97-AF65-F5344CB8AC3E}">
        <p14:creationId xmlns:p14="http://schemas.microsoft.com/office/powerpoint/2010/main" val="167994159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2846791"/>
            <a:ext cx="11468100" cy="689932"/>
          </a:xfrm>
          <a:prstGeom prst="rect">
            <a:avLst/>
          </a:prstGeom>
        </p:spPr>
        <p:txBody>
          <a:bodyPr vert="horz" wrap="square" lIns="0" tIns="12700" rIns="0" bIns="0" rtlCol="0">
            <a:spAutoFit/>
          </a:bodyPr>
          <a:lstStyle/>
          <a:p>
            <a:pPr marL="12700" algn="ctr">
              <a:lnSpc>
                <a:spcPct val="100000"/>
              </a:lnSpc>
              <a:spcBef>
                <a:spcPts val="100"/>
              </a:spcBef>
            </a:pPr>
            <a:r>
              <a:rPr lang="en-US" sz="4400" b="0" spc="-30" dirty="0"/>
              <a:t>Registry, Research &amp; Recruitment</a:t>
            </a:r>
            <a:endParaRPr sz="4400" b="0" spc="-50" dirty="0">
              <a:solidFill>
                <a:srgbClr val="FF0000"/>
              </a:solidFill>
            </a:endParaRPr>
          </a:p>
        </p:txBody>
      </p:sp>
    </p:spTree>
    <p:extLst>
      <p:ext uri="{BB962C8B-B14F-4D97-AF65-F5344CB8AC3E}">
        <p14:creationId xmlns:p14="http://schemas.microsoft.com/office/powerpoint/2010/main" val="276678700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16E1D-07E2-4219-B32E-EFC1C35FA366}"/>
              </a:ext>
            </a:extLst>
          </p:cNvPr>
          <p:cNvSpPr>
            <a:spLocks noGrp="1"/>
          </p:cNvSpPr>
          <p:nvPr>
            <p:ph type="title"/>
          </p:nvPr>
        </p:nvSpPr>
        <p:spPr/>
        <p:txBody>
          <a:bodyPr/>
          <a:lstStyle/>
          <a:p>
            <a:r>
              <a:rPr lang="en-US" dirty="0"/>
              <a:t>Registry Overview</a:t>
            </a:r>
          </a:p>
        </p:txBody>
      </p:sp>
      <p:sp>
        <p:nvSpPr>
          <p:cNvPr id="3" name="Content Placeholder 2">
            <a:extLst>
              <a:ext uri="{FF2B5EF4-FFF2-40B4-BE49-F238E27FC236}">
                <a16:creationId xmlns:a16="http://schemas.microsoft.com/office/drawing/2014/main" id="{A0BDB6A5-E2CF-4EC1-8A34-90F577B78093}"/>
              </a:ext>
            </a:extLst>
          </p:cNvPr>
          <p:cNvSpPr>
            <a:spLocks noGrp="1"/>
          </p:cNvSpPr>
          <p:nvPr>
            <p:ph type="body" sz="quarter" idx="4294967295"/>
          </p:nvPr>
        </p:nvSpPr>
        <p:spPr>
          <a:xfrm>
            <a:off x="527031" y="850447"/>
            <a:ext cx="8077200" cy="5132388"/>
          </a:xfrm>
          <a:prstGeom prst="rect">
            <a:avLst/>
          </a:prstGeom>
        </p:spPr>
        <p:txBody>
          <a:bodyPr>
            <a:noAutofit/>
          </a:bodyPr>
          <a:lstStyle/>
          <a:p>
            <a:pPr>
              <a:buClr>
                <a:srgbClr val="7FD0D9"/>
              </a:buClr>
              <a:buSzPct val="110000"/>
              <a:defRPr/>
            </a:pPr>
            <a:r>
              <a:rPr lang="en-US" sz="2400" dirty="0"/>
              <a:t>Longitudinal study that seeks to create a well-characterized cohort of people living with type 1 diabetes in the US </a:t>
            </a:r>
          </a:p>
          <a:p>
            <a:pPr marL="0" indent="0">
              <a:buClr>
                <a:srgbClr val="7FD0D9"/>
              </a:buClr>
              <a:buSzPct val="110000"/>
              <a:buNone/>
              <a:defRPr/>
            </a:pPr>
            <a:endParaRPr lang="en-US" sz="1800" dirty="0"/>
          </a:p>
          <a:p>
            <a:pPr>
              <a:buClr>
                <a:srgbClr val="7FD0D9"/>
              </a:buClr>
              <a:buSzPct val="110000"/>
              <a:defRPr/>
            </a:pPr>
            <a:r>
              <a:rPr lang="en-US" sz="2400" dirty="0"/>
              <a:t>Participants can sign up for other studies on various topics related to T1D</a:t>
            </a:r>
          </a:p>
          <a:p>
            <a:pPr marL="0" indent="-101799">
              <a:buClr>
                <a:srgbClr val="7FD0D9"/>
              </a:buClr>
              <a:buSzPct val="110000"/>
              <a:buNone/>
              <a:defRPr/>
            </a:pPr>
            <a:endParaRPr lang="en-US" sz="1800" dirty="0"/>
          </a:p>
          <a:p>
            <a:pPr marL="0" indent="-101799">
              <a:buClr>
                <a:srgbClr val="7FD0D9"/>
              </a:buClr>
              <a:buSzPct val="110000"/>
              <a:buNone/>
              <a:defRPr/>
            </a:pPr>
            <a:r>
              <a:rPr lang="en-US" sz="2400" dirty="0"/>
              <a:t>Goals:</a:t>
            </a:r>
          </a:p>
          <a:p>
            <a:pPr marL="614163" lvl="1" indent="-287338">
              <a:buClr>
                <a:srgbClr val="7FD0D9"/>
              </a:buClr>
              <a:buSzPct val="125000"/>
              <a:buFont typeface="Arial" panose="020B0604020202020204" pitchFamily="34" charset="0"/>
              <a:buChar char="•"/>
              <a:defRPr/>
            </a:pPr>
            <a:r>
              <a:rPr lang="en-US" dirty="0"/>
              <a:t>Create a well-characterized cohort of T1D patients, including underrepresented populations in research</a:t>
            </a:r>
          </a:p>
          <a:p>
            <a:pPr marL="614163" lvl="1" indent="-287338">
              <a:buClr>
                <a:srgbClr val="7FD0D9"/>
              </a:buClr>
              <a:buSzPct val="125000"/>
              <a:buFont typeface="Arial" panose="020B0604020202020204" pitchFamily="34" charset="0"/>
              <a:buChar char="•"/>
              <a:defRPr/>
            </a:pPr>
            <a:r>
              <a:rPr lang="en-US" dirty="0"/>
              <a:t>Improve awareness of and facilitate enrollment into T1D research studies and clinical trials</a:t>
            </a:r>
          </a:p>
          <a:p>
            <a:pPr marL="614163" lvl="1" indent="-287338">
              <a:buClr>
                <a:srgbClr val="7FD0D9"/>
              </a:buClr>
              <a:buSzPct val="125000"/>
              <a:buFont typeface="Arial" panose="020B0604020202020204" pitchFamily="34" charset="0"/>
              <a:buChar char="•"/>
              <a:defRPr/>
            </a:pPr>
            <a:r>
              <a:rPr lang="en-US" dirty="0"/>
              <a:t>Gather longitudinal data on disease, health status, and self-reported outcomes</a:t>
            </a:r>
          </a:p>
          <a:p>
            <a:pPr marL="614163" lvl="1" indent="-287338">
              <a:buClr>
                <a:srgbClr val="7FD0D9"/>
              </a:buClr>
              <a:buSzPct val="125000"/>
              <a:buFont typeface="Arial" panose="020B0604020202020204" pitchFamily="34" charset="0"/>
              <a:buChar char="•"/>
              <a:defRPr/>
            </a:pPr>
            <a:r>
              <a:rPr lang="en-US" dirty="0"/>
              <a:t>Generate evidence to support policy/insurance coverage changes that help the T1D community</a:t>
            </a:r>
          </a:p>
          <a:p>
            <a:pPr marL="614163" lvl="1" indent="-287338">
              <a:buClr>
                <a:srgbClr val="7FD0D9"/>
              </a:buClr>
              <a:buSzPct val="110000"/>
              <a:buFont typeface="Arial" panose="020B0604020202020204" pitchFamily="34" charset="0"/>
              <a:buChar char="•"/>
              <a:defRPr/>
            </a:pPr>
            <a:endParaRPr lang="en-US" dirty="0">
              <a:latin typeface="Montserrat" panose="00000500000000000000" pitchFamily="2" charset="0"/>
            </a:endParaRPr>
          </a:p>
          <a:p>
            <a:endParaRPr lang="en-US" dirty="0"/>
          </a:p>
        </p:txBody>
      </p:sp>
      <p:pic>
        <p:nvPicPr>
          <p:cNvPr id="4" name="Picture 3" descr="A screenshot of a cell phone&#10;&#10;Description automatically generated">
            <a:extLst>
              <a:ext uri="{FF2B5EF4-FFF2-40B4-BE49-F238E27FC236}">
                <a16:creationId xmlns:a16="http://schemas.microsoft.com/office/drawing/2014/main" id="{C920DE00-1F52-FF45-8BB7-53304B9A7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4161" y="862805"/>
            <a:ext cx="2317279" cy="5107673"/>
          </a:xfrm>
          <a:prstGeom prst="rect">
            <a:avLst/>
          </a:prstGeom>
        </p:spPr>
      </p:pic>
    </p:spTree>
    <p:extLst>
      <p:ext uri="{BB962C8B-B14F-4D97-AF65-F5344CB8AC3E}">
        <p14:creationId xmlns:p14="http://schemas.microsoft.com/office/powerpoint/2010/main" val="400924034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AA3B0-BC3B-4905-87E2-E47E66279F8C}"/>
              </a:ext>
            </a:extLst>
          </p:cNvPr>
          <p:cNvSpPr>
            <a:spLocks noGrp="1"/>
          </p:cNvSpPr>
          <p:nvPr>
            <p:ph type="title"/>
          </p:nvPr>
        </p:nvSpPr>
        <p:spPr/>
        <p:txBody>
          <a:bodyPr/>
          <a:lstStyle/>
          <a:p>
            <a:r>
              <a:rPr lang="en-US" sz="2800" dirty="0"/>
              <a:t>Primary Data Collected in Registry (Patient-Reported)</a:t>
            </a:r>
            <a:endParaRPr lang="en-US" sz="2800" dirty="0">
              <a:solidFill>
                <a:srgbClr val="FF0000"/>
              </a:solidFill>
            </a:endParaRPr>
          </a:p>
        </p:txBody>
      </p:sp>
      <p:sp>
        <p:nvSpPr>
          <p:cNvPr id="3" name="Content Placeholder 2">
            <a:extLst>
              <a:ext uri="{FF2B5EF4-FFF2-40B4-BE49-F238E27FC236}">
                <a16:creationId xmlns:a16="http://schemas.microsoft.com/office/drawing/2014/main" id="{23AC48E1-E845-43F6-8920-756630E48929}"/>
              </a:ext>
            </a:extLst>
          </p:cNvPr>
          <p:cNvSpPr>
            <a:spLocks noGrp="1"/>
          </p:cNvSpPr>
          <p:nvPr>
            <p:ph sz="quarter" idx="10"/>
          </p:nvPr>
        </p:nvSpPr>
        <p:spPr>
          <a:xfrm>
            <a:off x="549274" y="1156648"/>
            <a:ext cx="5257800" cy="5486400"/>
          </a:xfrm>
        </p:spPr>
        <p:txBody>
          <a:bodyPr/>
          <a:lstStyle/>
          <a:p>
            <a:pPr marL="0" indent="0">
              <a:buNone/>
            </a:pPr>
            <a:r>
              <a:rPr lang="en-US" sz="2400" u="sng" dirty="0"/>
              <a:t>Baseline Questionnaire*</a:t>
            </a:r>
          </a:p>
          <a:p>
            <a:pPr marL="0" indent="0">
              <a:buNone/>
            </a:pPr>
            <a:endParaRPr lang="en-US" sz="1600" u="sng" dirty="0"/>
          </a:p>
          <a:p>
            <a:r>
              <a:rPr lang="en-US" dirty="0"/>
              <a:t>Demographic</a:t>
            </a:r>
          </a:p>
          <a:p>
            <a:r>
              <a:rPr lang="en-US" dirty="0"/>
              <a:t>Socioeconomic</a:t>
            </a:r>
          </a:p>
          <a:p>
            <a:r>
              <a:rPr lang="en-US" dirty="0"/>
              <a:t>Clinical</a:t>
            </a:r>
          </a:p>
          <a:p>
            <a:pPr lvl="1"/>
            <a:r>
              <a:rPr lang="en-US" sz="1800" dirty="0"/>
              <a:t>Age and date diagnosis</a:t>
            </a:r>
          </a:p>
          <a:p>
            <a:pPr lvl="1"/>
            <a:r>
              <a:rPr lang="en-US" sz="1800" dirty="0"/>
              <a:t>A1C</a:t>
            </a:r>
          </a:p>
          <a:p>
            <a:pPr lvl="1"/>
            <a:r>
              <a:rPr lang="en-US" sz="1800" dirty="0"/>
              <a:t>Care team</a:t>
            </a:r>
          </a:p>
          <a:p>
            <a:pPr lvl="1"/>
            <a:r>
              <a:rPr lang="en-US" sz="1800" dirty="0"/>
              <a:t>Family history T1D, T2D</a:t>
            </a:r>
          </a:p>
          <a:p>
            <a:pPr lvl="1"/>
            <a:r>
              <a:rPr lang="en-US" sz="1800" dirty="0"/>
              <a:t>Other comorbidities</a:t>
            </a:r>
          </a:p>
          <a:p>
            <a:r>
              <a:rPr lang="en-US" dirty="0"/>
              <a:t>Diabetes management</a:t>
            </a:r>
          </a:p>
          <a:p>
            <a:pPr lvl="1"/>
            <a:r>
              <a:rPr lang="en-US" sz="1800" dirty="0"/>
              <a:t>Insulin brand</a:t>
            </a:r>
          </a:p>
          <a:p>
            <a:pPr lvl="1"/>
            <a:r>
              <a:rPr lang="en-US" sz="1800" dirty="0"/>
              <a:t>Insulin delivery method &amp; brand</a:t>
            </a:r>
          </a:p>
          <a:p>
            <a:pPr lvl="1"/>
            <a:r>
              <a:rPr lang="en-US" sz="1800" dirty="0"/>
              <a:t>BGM/CGM use and brand</a:t>
            </a:r>
          </a:p>
          <a:p>
            <a:r>
              <a:rPr lang="en-US" dirty="0"/>
              <a:t>Diabetes distress</a:t>
            </a:r>
          </a:p>
          <a:p>
            <a:pPr marL="0" indent="0">
              <a:buNone/>
            </a:pPr>
            <a:endParaRPr lang="en-US" dirty="0"/>
          </a:p>
          <a:p>
            <a:endParaRPr lang="en-US" dirty="0"/>
          </a:p>
        </p:txBody>
      </p:sp>
      <p:sp>
        <p:nvSpPr>
          <p:cNvPr id="4" name="Content Placeholder 3">
            <a:extLst>
              <a:ext uri="{FF2B5EF4-FFF2-40B4-BE49-F238E27FC236}">
                <a16:creationId xmlns:a16="http://schemas.microsoft.com/office/drawing/2014/main" id="{F33518C6-46FF-4258-B686-60C7FE70ACCF}"/>
              </a:ext>
            </a:extLst>
          </p:cNvPr>
          <p:cNvSpPr>
            <a:spLocks noGrp="1"/>
          </p:cNvSpPr>
          <p:nvPr>
            <p:ph sz="quarter" idx="11"/>
          </p:nvPr>
        </p:nvSpPr>
        <p:spPr>
          <a:xfrm>
            <a:off x="6263640" y="1156648"/>
            <a:ext cx="5257800" cy="5234152"/>
          </a:xfrm>
        </p:spPr>
        <p:txBody>
          <a:bodyPr/>
          <a:lstStyle/>
          <a:p>
            <a:pPr marL="0" indent="0">
              <a:buNone/>
            </a:pPr>
            <a:r>
              <a:rPr lang="en-US" sz="2400" u="sng" dirty="0"/>
              <a:t>Annual Questionnaire*</a:t>
            </a:r>
          </a:p>
          <a:p>
            <a:pPr marL="0" indent="0">
              <a:buNone/>
            </a:pPr>
            <a:endParaRPr lang="en-US" sz="1600" u="sng" dirty="0"/>
          </a:p>
          <a:p>
            <a:r>
              <a:rPr lang="en-US" dirty="0"/>
              <a:t>Longitudinal data collection</a:t>
            </a:r>
          </a:p>
          <a:p>
            <a:pPr lvl="1"/>
            <a:r>
              <a:rPr lang="en-US" sz="1800" dirty="0"/>
              <a:t>Selected demographic</a:t>
            </a:r>
          </a:p>
          <a:p>
            <a:pPr lvl="1"/>
            <a:r>
              <a:rPr lang="en-US" sz="1800" dirty="0"/>
              <a:t>Selected socioeconomic</a:t>
            </a:r>
          </a:p>
          <a:p>
            <a:pPr lvl="1"/>
            <a:r>
              <a:rPr lang="en-US" sz="1800" dirty="0"/>
              <a:t>General health information</a:t>
            </a:r>
          </a:p>
          <a:p>
            <a:pPr lvl="1"/>
            <a:r>
              <a:rPr lang="en-US" sz="1800" dirty="0"/>
              <a:t>A1Cs</a:t>
            </a:r>
          </a:p>
          <a:p>
            <a:pPr lvl="1"/>
            <a:r>
              <a:rPr lang="en-US" sz="1800" dirty="0"/>
              <a:t>Diabetes management</a:t>
            </a:r>
          </a:p>
          <a:p>
            <a:r>
              <a:rPr lang="en-US" dirty="0"/>
              <a:t>Self-reported outcomes</a:t>
            </a:r>
          </a:p>
          <a:p>
            <a:pPr lvl="1"/>
            <a:r>
              <a:rPr lang="en-US" sz="1800" dirty="0"/>
              <a:t>DKA</a:t>
            </a:r>
          </a:p>
          <a:p>
            <a:pPr lvl="1"/>
            <a:r>
              <a:rPr lang="en-US" sz="1800" dirty="0"/>
              <a:t>Hyperglycemic events</a:t>
            </a:r>
          </a:p>
          <a:p>
            <a:pPr lvl="1"/>
            <a:r>
              <a:rPr lang="en-US" sz="1800" dirty="0"/>
              <a:t>Hypoglycemic events</a:t>
            </a:r>
          </a:p>
          <a:p>
            <a:r>
              <a:rPr lang="en-US" dirty="0"/>
              <a:t>Glucagon prescribing</a:t>
            </a:r>
          </a:p>
          <a:p>
            <a:r>
              <a:rPr lang="en-US" dirty="0"/>
              <a:t>Diabetes distress</a:t>
            </a:r>
          </a:p>
          <a:p>
            <a:endParaRPr lang="en-US" dirty="0"/>
          </a:p>
          <a:p>
            <a:pPr marL="0" indent="0">
              <a:buNone/>
            </a:pPr>
            <a:endParaRPr lang="en-US" dirty="0"/>
          </a:p>
        </p:txBody>
      </p:sp>
      <p:sp>
        <p:nvSpPr>
          <p:cNvPr id="5" name="TextBox 4">
            <a:extLst>
              <a:ext uri="{FF2B5EF4-FFF2-40B4-BE49-F238E27FC236}">
                <a16:creationId xmlns:a16="http://schemas.microsoft.com/office/drawing/2014/main" id="{A64C3138-B12C-457A-992B-50B24B76428B}"/>
              </a:ext>
            </a:extLst>
          </p:cNvPr>
          <p:cNvSpPr txBox="1"/>
          <p:nvPr/>
        </p:nvSpPr>
        <p:spPr>
          <a:xfrm>
            <a:off x="576642" y="6412472"/>
            <a:ext cx="8657174" cy="338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696F70"/>
                </a:solidFill>
                <a:effectLst/>
                <a:uLnTx/>
                <a:uFillTx/>
                <a:latin typeface="Montserrat SemiBold" panose="00000700000000000000" pitchFamily="2" charset="0"/>
                <a:ea typeface="Hind Bold"/>
                <a:cs typeface="Hind Bold"/>
                <a:sym typeface="Hind Bold"/>
              </a:rPr>
              <a:t>* </a:t>
            </a:r>
            <a:r>
              <a:rPr kumimoji="0" lang="en-US" sz="1600" b="0" i="0" u="none" strike="noStrike" kern="1200" cap="none" spc="0" normalizeH="0" baseline="0" noProof="0" dirty="0">
                <a:ln>
                  <a:noFill/>
                </a:ln>
                <a:solidFill>
                  <a:srgbClr val="696F70"/>
                </a:solidFill>
                <a:effectLst/>
                <a:uLnTx/>
                <a:uFillTx/>
                <a:latin typeface="Montserrat "/>
                <a:ea typeface="Hind Bold"/>
                <a:cs typeface="Hind" panose="02000000000000000000" pitchFamily="2" charset="0"/>
                <a:sym typeface="Hind Bold"/>
              </a:rPr>
              <a:t>COVID-19 questions added May 2020; Diabetes distress questions added Sep 2022 </a:t>
            </a:r>
          </a:p>
        </p:txBody>
      </p:sp>
    </p:spTree>
    <p:extLst>
      <p:ext uri="{BB962C8B-B14F-4D97-AF65-F5344CB8AC3E}">
        <p14:creationId xmlns:p14="http://schemas.microsoft.com/office/powerpoint/2010/main" val="2411215743"/>
      </p:ext>
    </p:extLst>
  </p:cSld>
  <p:clrMapOvr>
    <a:masterClrMapping/>
  </p:clrMapOvr>
  <p:transition spd="med"/>
</p:sld>
</file>

<file path=ppt/theme/theme1.xml><?xml version="1.0" encoding="utf-8"?>
<a:theme xmlns:a="http://schemas.openxmlformats.org/drawingml/2006/main" name="T1D Exchange">
  <a:themeElements>
    <a:clrScheme name="T1D Exchange">
      <a:dk1>
        <a:srgbClr val="0C0C0C"/>
      </a:dk1>
      <a:lt1>
        <a:srgbClr val="FFFFFF"/>
      </a:lt1>
      <a:dk2>
        <a:srgbClr val="369FB2"/>
      </a:dk2>
      <a:lt2>
        <a:srgbClr val="78E6FA"/>
      </a:lt2>
      <a:accent1>
        <a:srgbClr val="52CAE0"/>
      </a:accent1>
      <a:accent2>
        <a:srgbClr val="8493CF"/>
      </a:accent2>
      <a:accent3>
        <a:srgbClr val="3E4E8D"/>
      </a:accent3>
      <a:accent4>
        <a:srgbClr val="222D57"/>
      </a:accent4>
      <a:accent5>
        <a:srgbClr val="F9F9F9"/>
      </a:accent5>
      <a:accent6>
        <a:srgbClr val="777777"/>
      </a:accent6>
      <a:hlink>
        <a:srgbClr val="5E5E5E"/>
      </a:hlink>
      <a:folHlink>
        <a:srgbClr val="0079BF"/>
      </a:folHlink>
    </a:clrScheme>
    <a:fontScheme name="T1D Exchange">
      <a:majorFont>
        <a:latin typeface="Hind"/>
        <a:ea typeface="Helvetica"/>
        <a:cs typeface="Helvetica"/>
      </a:majorFont>
      <a:minorFont>
        <a:latin typeface="Hind"/>
        <a:ea typeface="Calibri"/>
        <a:cs typeface="Calibri"/>
      </a:minorFont>
    </a:fontScheme>
    <a:fmtScheme name="1_T1D Exchange Annual Meeting Template 20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7616E"/>
            </a:solidFill>
            <a:effectLst/>
            <a:uFillTx/>
            <a:latin typeface="Hind Regular"/>
            <a:ea typeface="Hind Regular"/>
            <a:cs typeface="Hind Regular"/>
            <a:sym typeface="Hind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696F70"/>
            </a:solidFill>
            <a:effectLst/>
            <a:uFillTx/>
            <a:latin typeface="Hind Bold"/>
            <a:ea typeface="Hind Bold"/>
            <a:cs typeface="Hind Bold"/>
            <a:sym typeface="Hind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T1D Exchange" id="{35B0DDC3-1A99-4ED2-B308-F19E419C87B0}" vid="{7AECE4AE-9559-413D-A4A3-20F5F6E4F1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89213</TotalTime>
  <Words>1719</Words>
  <Application>Microsoft Macintosh PowerPoint</Application>
  <PresentationFormat>Widescreen</PresentationFormat>
  <Paragraphs>294</Paragraphs>
  <Slides>29</Slides>
  <Notes>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29</vt:i4>
      </vt:variant>
    </vt:vector>
  </HeadingPairs>
  <TitlesOfParts>
    <vt:vector size="41" baseType="lpstr">
      <vt:lpstr>Arial</vt:lpstr>
      <vt:lpstr>Courier New</vt:lpstr>
      <vt:lpstr>Hind</vt:lpstr>
      <vt:lpstr>Hind Bold</vt:lpstr>
      <vt:lpstr>Hind Regular</vt:lpstr>
      <vt:lpstr>Hind SemiBold</vt:lpstr>
      <vt:lpstr>Montserrat</vt:lpstr>
      <vt:lpstr>Montserrat </vt:lpstr>
      <vt:lpstr>Montserrat SemiBold</vt:lpstr>
      <vt:lpstr>Times New Roman</vt:lpstr>
      <vt:lpstr>Wingdings</vt:lpstr>
      <vt:lpstr>T1D Exchange</vt:lpstr>
      <vt:lpstr>PowerPoint Presentation</vt:lpstr>
      <vt:lpstr>The QIC Learning Session has grown</vt:lpstr>
      <vt:lpstr>Overview</vt:lpstr>
      <vt:lpstr>T1D Exchange Overview </vt:lpstr>
      <vt:lpstr>T1D Exchange:  Key focus areas</vt:lpstr>
      <vt:lpstr>Funding Overview 2020-2023</vt:lpstr>
      <vt:lpstr>Registry, Research &amp; Recruitment</vt:lpstr>
      <vt:lpstr>Registry Overview</vt:lpstr>
      <vt:lpstr>Primary Data Collected in Registry (Patient-Reported)</vt:lpstr>
      <vt:lpstr>Diabetes Distress questions now in Registry questionnaires</vt:lpstr>
      <vt:lpstr>Registry Cohort Spans all 50 States and Puerto Rico</vt:lpstr>
      <vt:lpstr>Comorbidities</vt:lpstr>
      <vt:lpstr>Autoimmune Comorbidities</vt:lpstr>
      <vt:lpstr>Age Breakdown</vt:lpstr>
      <vt:lpstr>Custom Research</vt:lpstr>
      <vt:lpstr>Select Custom Sponsored Research 2022</vt:lpstr>
      <vt:lpstr>Internal Project Example: Diabetes Distress &amp; CGM</vt:lpstr>
      <vt:lpstr>Internal Project: Diabetes Distress Impact and Next Steps</vt:lpstr>
      <vt:lpstr>Sponsored Project Summary</vt:lpstr>
      <vt:lpstr>Key Results – Self Reported Severe Hypoglycemia</vt:lpstr>
      <vt:lpstr>Key Results – CGM Derived Hypoglycemia</vt:lpstr>
      <vt:lpstr>Study Recruitment Assistance</vt:lpstr>
      <vt:lpstr>Online Community &amp; Resources</vt:lpstr>
      <vt:lpstr>Sample QOTDs on AID use</vt:lpstr>
      <vt:lpstr>2022 - Areas of Growth</vt:lpstr>
      <vt:lpstr>Recently signed JDRF Collaboration - Screening</vt:lpstr>
      <vt:lpstr>Recently signed JDRF Collaboration - Screening (Oct)</vt:lpstr>
      <vt:lpstr>Thank you to our partners and collaborators!</vt:lpstr>
      <vt:lpstr>Thank you QIC Members!!!!!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T1D Exchange Strategy Discussion</dc:title>
  <dc:creator>Linda.Crasco</dc:creator>
  <cp:lastModifiedBy>Dave Walton</cp:lastModifiedBy>
  <cp:revision>610</cp:revision>
  <dcterms:created xsi:type="dcterms:W3CDTF">2021-01-04T21:08:26Z</dcterms:created>
  <dcterms:modified xsi:type="dcterms:W3CDTF">2022-11-04T19:12:45Z</dcterms:modified>
</cp:coreProperties>
</file>