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 id="2147483667" r:id="rId5"/>
    <p:sldMasterId id="2147483672" r:id="rId6"/>
    <p:sldMasterId id="2147483721" r:id="rId7"/>
    <p:sldMasterId id="2147483682" r:id="rId8"/>
  </p:sldMasterIdLst>
  <p:notesMasterIdLst>
    <p:notesMasterId r:id="rId55"/>
  </p:notesMasterIdLst>
  <p:sldIdLst>
    <p:sldId id="270" r:id="rId9"/>
    <p:sldId id="269" r:id="rId10"/>
    <p:sldId id="268" r:id="rId11"/>
    <p:sldId id="267" r:id="rId12"/>
    <p:sldId id="266" r:id="rId13"/>
    <p:sldId id="265" r:id="rId14"/>
    <p:sldId id="264" r:id="rId15"/>
    <p:sldId id="263" r:id="rId16"/>
    <p:sldId id="262" r:id="rId17"/>
    <p:sldId id="261" r:id="rId18"/>
    <p:sldId id="260" r:id="rId19"/>
    <p:sldId id="259" r:id="rId20"/>
    <p:sldId id="258" r:id="rId21"/>
    <p:sldId id="257" r:id="rId22"/>
    <p:sldId id="281" r:id="rId23"/>
    <p:sldId id="280" r:id="rId24"/>
    <p:sldId id="279" r:id="rId25"/>
    <p:sldId id="278" r:id="rId26"/>
    <p:sldId id="277" r:id="rId27"/>
    <p:sldId id="276" r:id="rId28"/>
    <p:sldId id="275" r:id="rId29"/>
    <p:sldId id="274" r:id="rId30"/>
    <p:sldId id="273" r:id="rId31"/>
    <p:sldId id="272" r:id="rId32"/>
    <p:sldId id="314" r:id="rId33"/>
    <p:sldId id="313" r:id="rId34"/>
    <p:sldId id="312" r:id="rId35"/>
    <p:sldId id="311" r:id="rId36"/>
    <p:sldId id="310" r:id="rId37"/>
    <p:sldId id="309" r:id="rId38"/>
    <p:sldId id="308" r:id="rId39"/>
    <p:sldId id="307" r:id="rId40"/>
    <p:sldId id="306" r:id="rId41"/>
    <p:sldId id="305" r:id="rId42"/>
    <p:sldId id="304" r:id="rId43"/>
    <p:sldId id="303" r:id="rId44"/>
    <p:sldId id="302" r:id="rId45"/>
    <p:sldId id="301" r:id="rId46"/>
    <p:sldId id="300" r:id="rId47"/>
    <p:sldId id="299" r:id="rId48"/>
    <p:sldId id="298" r:id="rId49"/>
    <p:sldId id="297" r:id="rId50"/>
    <p:sldId id="296" r:id="rId51"/>
    <p:sldId id="295" r:id="rId52"/>
    <p:sldId id="294" r:id="rId53"/>
    <p:sldId id="29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09FBE-1CA6-50F3-FAC6-92688C72327D}" v="22" dt="2022-11-01T15:05:03.882"/>
    <p1510:client id="{55937F53-0F34-446E-97E3-C1CBBBAD10BF}" v="77" dt="2022-10-18T16:43:49.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Hardison" userId="S::hhardison@t1dexchange.org::43d0da57-f0fe-4343-8618-bb5051cd9fb3" providerId="AD" clId="Web-{55937F53-0F34-446E-97E3-C1CBBBAD10BF}"/>
    <pc:docChg chg="addSld delSld addMainMaster modMainMaster">
      <pc:chgData name="Holly Hardison" userId="S::hhardison@t1dexchange.org::43d0da57-f0fe-4343-8618-bb5051cd9fb3" providerId="AD" clId="Web-{55937F53-0F34-446E-97E3-C1CBBBAD10BF}" dt="2022-10-18T16:43:49.443" v="76"/>
      <pc:docMkLst>
        <pc:docMk/>
      </pc:docMkLst>
      <pc:sldChg chg="del">
        <pc:chgData name="Holly Hardison" userId="S::hhardison@t1dexchange.org::43d0da57-f0fe-4343-8618-bb5051cd9fb3" providerId="AD" clId="Web-{55937F53-0F34-446E-97E3-C1CBBBAD10BF}" dt="2022-10-18T16:42:04.798" v="42"/>
        <pc:sldMkLst>
          <pc:docMk/>
          <pc:sldMk cId="109857222" sldId="256"/>
        </pc:sldMkLst>
      </pc:sldChg>
      <pc:sldChg chg="add del">
        <pc:chgData name="Holly Hardison" userId="S::hhardison@t1dexchange.org::43d0da57-f0fe-4343-8618-bb5051cd9fb3" providerId="AD" clId="Web-{55937F53-0F34-446E-97E3-C1CBBBAD10BF}" dt="2022-10-18T16:41:56.657" v="41"/>
        <pc:sldMkLst>
          <pc:docMk/>
          <pc:sldMk cId="4190595659" sldId="257"/>
        </pc:sldMkLst>
      </pc:sldChg>
      <pc:sldChg chg="add del">
        <pc:chgData name="Holly Hardison" userId="S::hhardison@t1dexchange.org::43d0da57-f0fe-4343-8618-bb5051cd9fb3" providerId="AD" clId="Web-{55937F53-0F34-446E-97E3-C1CBBBAD10BF}" dt="2022-10-18T16:41:56.595" v="40"/>
        <pc:sldMkLst>
          <pc:docMk/>
          <pc:sldMk cId="232701647" sldId="258"/>
        </pc:sldMkLst>
      </pc:sldChg>
      <pc:sldChg chg="add del">
        <pc:chgData name="Holly Hardison" userId="S::hhardison@t1dexchange.org::43d0da57-f0fe-4343-8618-bb5051cd9fb3" providerId="AD" clId="Web-{55937F53-0F34-446E-97E3-C1CBBBAD10BF}" dt="2022-10-18T16:41:56.470" v="39"/>
        <pc:sldMkLst>
          <pc:docMk/>
          <pc:sldMk cId="1241444869" sldId="259"/>
        </pc:sldMkLst>
      </pc:sldChg>
      <pc:sldChg chg="add del">
        <pc:chgData name="Holly Hardison" userId="S::hhardison@t1dexchange.org::43d0da57-f0fe-4343-8618-bb5051cd9fb3" providerId="AD" clId="Web-{55937F53-0F34-446E-97E3-C1CBBBAD10BF}" dt="2022-10-18T16:41:56.345" v="38"/>
        <pc:sldMkLst>
          <pc:docMk/>
          <pc:sldMk cId="1789492686" sldId="260"/>
        </pc:sldMkLst>
      </pc:sldChg>
      <pc:sldChg chg="add del">
        <pc:chgData name="Holly Hardison" userId="S::hhardison@t1dexchange.org::43d0da57-f0fe-4343-8618-bb5051cd9fb3" providerId="AD" clId="Web-{55937F53-0F34-446E-97E3-C1CBBBAD10BF}" dt="2022-10-18T16:41:56.220" v="37"/>
        <pc:sldMkLst>
          <pc:docMk/>
          <pc:sldMk cId="1875122131" sldId="261"/>
        </pc:sldMkLst>
      </pc:sldChg>
      <pc:sldChg chg="add del">
        <pc:chgData name="Holly Hardison" userId="S::hhardison@t1dexchange.org::43d0da57-f0fe-4343-8618-bb5051cd9fb3" providerId="AD" clId="Web-{55937F53-0F34-446E-97E3-C1CBBBAD10BF}" dt="2022-10-18T16:41:56.064" v="36"/>
        <pc:sldMkLst>
          <pc:docMk/>
          <pc:sldMk cId="988592283" sldId="262"/>
        </pc:sldMkLst>
      </pc:sldChg>
      <pc:sldChg chg="add del">
        <pc:chgData name="Holly Hardison" userId="S::hhardison@t1dexchange.org::43d0da57-f0fe-4343-8618-bb5051cd9fb3" providerId="AD" clId="Web-{55937F53-0F34-446E-97E3-C1CBBBAD10BF}" dt="2022-10-18T16:41:56.001" v="35"/>
        <pc:sldMkLst>
          <pc:docMk/>
          <pc:sldMk cId="3309913941" sldId="263"/>
        </pc:sldMkLst>
      </pc:sldChg>
      <pc:sldChg chg="add del">
        <pc:chgData name="Holly Hardison" userId="S::hhardison@t1dexchange.org::43d0da57-f0fe-4343-8618-bb5051cd9fb3" providerId="AD" clId="Web-{55937F53-0F34-446E-97E3-C1CBBBAD10BF}" dt="2022-10-18T16:41:55.923" v="34"/>
        <pc:sldMkLst>
          <pc:docMk/>
          <pc:sldMk cId="1360800879" sldId="264"/>
        </pc:sldMkLst>
      </pc:sldChg>
      <pc:sldChg chg="add del">
        <pc:chgData name="Holly Hardison" userId="S::hhardison@t1dexchange.org::43d0da57-f0fe-4343-8618-bb5051cd9fb3" providerId="AD" clId="Web-{55937F53-0F34-446E-97E3-C1CBBBAD10BF}" dt="2022-10-18T16:41:55.876" v="33"/>
        <pc:sldMkLst>
          <pc:docMk/>
          <pc:sldMk cId="112199237" sldId="265"/>
        </pc:sldMkLst>
      </pc:sldChg>
      <pc:sldChg chg="add del">
        <pc:chgData name="Holly Hardison" userId="S::hhardison@t1dexchange.org::43d0da57-f0fe-4343-8618-bb5051cd9fb3" providerId="AD" clId="Web-{55937F53-0F34-446E-97E3-C1CBBBAD10BF}" dt="2022-10-18T16:41:55.767" v="32"/>
        <pc:sldMkLst>
          <pc:docMk/>
          <pc:sldMk cId="658166460" sldId="266"/>
        </pc:sldMkLst>
      </pc:sldChg>
      <pc:sldChg chg="add del">
        <pc:chgData name="Holly Hardison" userId="S::hhardison@t1dexchange.org::43d0da57-f0fe-4343-8618-bb5051cd9fb3" providerId="AD" clId="Web-{55937F53-0F34-446E-97E3-C1CBBBAD10BF}" dt="2022-10-18T16:41:55.657" v="31"/>
        <pc:sldMkLst>
          <pc:docMk/>
          <pc:sldMk cId="1161317194" sldId="267"/>
        </pc:sldMkLst>
      </pc:sldChg>
      <pc:sldChg chg="add del">
        <pc:chgData name="Holly Hardison" userId="S::hhardison@t1dexchange.org::43d0da57-f0fe-4343-8618-bb5051cd9fb3" providerId="AD" clId="Web-{55937F53-0F34-446E-97E3-C1CBBBAD10BF}" dt="2022-10-18T16:41:55.517" v="30"/>
        <pc:sldMkLst>
          <pc:docMk/>
          <pc:sldMk cId="2174565185" sldId="268"/>
        </pc:sldMkLst>
      </pc:sldChg>
      <pc:sldChg chg="add del">
        <pc:chgData name="Holly Hardison" userId="S::hhardison@t1dexchange.org::43d0da57-f0fe-4343-8618-bb5051cd9fb3" providerId="AD" clId="Web-{55937F53-0F34-446E-97E3-C1CBBBAD10BF}" dt="2022-10-18T16:41:55.423" v="29"/>
        <pc:sldMkLst>
          <pc:docMk/>
          <pc:sldMk cId="3668967515" sldId="269"/>
        </pc:sldMkLst>
      </pc:sldChg>
      <pc:sldChg chg="add del">
        <pc:chgData name="Holly Hardison" userId="S::hhardison@t1dexchange.org::43d0da57-f0fe-4343-8618-bb5051cd9fb3" providerId="AD" clId="Web-{55937F53-0F34-446E-97E3-C1CBBBAD10BF}" dt="2022-10-18T16:41:55.314" v="28"/>
        <pc:sldMkLst>
          <pc:docMk/>
          <pc:sldMk cId="891584814" sldId="270"/>
        </pc:sldMkLst>
      </pc:sldChg>
      <pc:sldChg chg="new del">
        <pc:chgData name="Holly Hardison" userId="S::hhardison@t1dexchange.org::43d0da57-f0fe-4343-8618-bb5051cd9fb3" providerId="AD" clId="Web-{55937F53-0F34-446E-97E3-C1CBBBAD10BF}" dt="2022-10-18T16:42:38.534" v="54"/>
        <pc:sldMkLst>
          <pc:docMk/>
          <pc:sldMk cId="590927366" sldId="271"/>
        </pc:sldMkLst>
      </pc:sldChg>
      <pc:sldChg chg="add">
        <pc:chgData name="Holly Hardison" userId="S::hhardison@t1dexchange.org::43d0da57-f0fe-4343-8618-bb5051cd9fb3" providerId="AD" clId="Web-{55937F53-0F34-446E-97E3-C1CBBBAD10BF}" dt="2022-10-18T16:42:31.330" v="44"/>
        <pc:sldMkLst>
          <pc:docMk/>
          <pc:sldMk cId="1831304464" sldId="272"/>
        </pc:sldMkLst>
      </pc:sldChg>
      <pc:sldChg chg="add">
        <pc:chgData name="Holly Hardison" userId="S::hhardison@t1dexchange.org::43d0da57-f0fe-4343-8618-bb5051cd9fb3" providerId="AD" clId="Web-{55937F53-0F34-446E-97E3-C1CBBBAD10BF}" dt="2022-10-18T16:42:31.471" v="45"/>
        <pc:sldMkLst>
          <pc:docMk/>
          <pc:sldMk cId="134590479" sldId="273"/>
        </pc:sldMkLst>
      </pc:sldChg>
      <pc:sldChg chg="add">
        <pc:chgData name="Holly Hardison" userId="S::hhardison@t1dexchange.org::43d0da57-f0fe-4343-8618-bb5051cd9fb3" providerId="AD" clId="Web-{55937F53-0F34-446E-97E3-C1CBBBAD10BF}" dt="2022-10-18T16:42:31.549" v="46"/>
        <pc:sldMkLst>
          <pc:docMk/>
          <pc:sldMk cId="1962529822" sldId="274"/>
        </pc:sldMkLst>
      </pc:sldChg>
      <pc:sldChg chg="add">
        <pc:chgData name="Holly Hardison" userId="S::hhardison@t1dexchange.org::43d0da57-f0fe-4343-8618-bb5051cd9fb3" providerId="AD" clId="Web-{55937F53-0F34-446E-97E3-C1CBBBAD10BF}" dt="2022-10-18T16:42:31.784" v="47"/>
        <pc:sldMkLst>
          <pc:docMk/>
          <pc:sldMk cId="3607731613" sldId="275"/>
        </pc:sldMkLst>
      </pc:sldChg>
      <pc:sldChg chg="add">
        <pc:chgData name="Holly Hardison" userId="S::hhardison@t1dexchange.org::43d0da57-f0fe-4343-8618-bb5051cd9fb3" providerId="AD" clId="Web-{55937F53-0F34-446E-97E3-C1CBBBAD10BF}" dt="2022-10-18T16:42:31.846" v="48"/>
        <pc:sldMkLst>
          <pc:docMk/>
          <pc:sldMk cId="1730292019" sldId="276"/>
        </pc:sldMkLst>
      </pc:sldChg>
      <pc:sldChg chg="add">
        <pc:chgData name="Holly Hardison" userId="S::hhardison@t1dexchange.org::43d0da57-f0fe-4343-8618-bb5051cd9fb3" providerId="AD" clId="Web-{55937F53-0F34-446E-97E3-C1CBBBAD10BF}" dt="2022-10-18T16:42:31.971" v="49"/>
        <pc:sldMkLst>
          <pc:docMk/>
          <pc:sldMk cId="422637619" sldId="277"/>
        </pc:sldMkLst>
      </pc:sldChg>
      <pc:sldChg chg="add">
        <pc:chgData name="Holly Hardison" userId="S::hhardison@t1dexchange.org::43d0da57-f0fe-4343-8618-bb5051cd9fb3" providerId="AD" clId="Web-{55937F53-0F34-446E-97E3-C1CBBBAD10BF}" dt="2022-10-18T16:42:32.190" v="50"/>
        <pc:sldMkLst>
          <pc:docMk/>
          <pc:sldMk cId="3152849915" sldId="278"/>
        </pc:sldMkLst>
      </pc:sldChg>
      <pc:sldChg chg="add">
        <pc:chgData name="Holly Hardison" userId="S::hhardison@t1dexchange.org::43d0da57-f0fe-4343-8618-bb5051cd9fb3" providerId="AD" clId="Web-{55937F53-0F34-446E-97E3-C1CBBBAD10BF}" dt="2022-10-18T16:42:32.284" v="51"/>
        <pc:sldMkLst>
          <pc:docMk/>
          <pc:sldMk cId="86772022" sldId="279"/>
        </pc:sldMkLst>
      </pc:sldChg>
      <pc:sldChg chg="add">
        <pc:chgData name="Holly Hardison" userId="S::hhardison@t1dexchange.org::43d0da57-f0fe-4343-8618-bb5051cd9fb3" providerId="AD" clId="Web-{55937F53-0F34-446E-97E3-C1CBBBAD10BF}" dt="2022-10-18T16:42:32.362" v="52"/>
        <pc:sldMkLst>
          <pc:docMk/>
          <pc:sldMk cId="1740962741" sldId="280"/>
        </pc:sldMkLst>
      </pc:sldChg>
      <pc:sldChg chg="add">
        <pc:chgData name="Holly Hardison" userId="S::hhardison@t1dexchange.org::43d0da57-f0fe-4343-8618-bb5051cd9fb3" providerId="AD" clId="Web-{55937F53-0F34-446E-97E3-C1CBBBAD10BF}" dt="2022-10-18T16:42:32.440" v="53"/>
        <pc:sldMkLst>
          <pc:docMk/>
          <pc:sldMk cId="1064096099" sldId="281"/>
        </pc:sldMkLst>
      </pc:sldChg>
      <pc:sldChg chg="add">
        <pc:chgData name="Holly Hardison" userId="S::hhardison@t1dexchange.org::43d0da57-f0fe-4343-8618-bb5051cd9fb3" providerId="AD" clId="Web-{55937F53-0F34-446E-97E3-C1CBBBAD10BF}" dt="2022-10-18T16:43:18.316" v="55"/>
        <pc:sldMkLst>
          <pc:docMk/>
          <pc:sldMk cId="152725418" sldId="282"/>
        </pc:sldMkLst>
      </pc:sldChg>
      <pc:sldChg chg="add">
        <pc:chgData name="Holly Hardison" userId="S::hhardison@t1dexchange.org::43d0da57-f0fe-4343-8618-bb5051cd9fb3" providerId="AD" clId="Web-{55937F53-0F34-446E-97E3-C1CBBBAD10BF}" dt="2022-10-18T16:43:18.457" v="56"/>
        <pc:sldMkLst>
          <pc:docMk/>
          <pc:sldMk cId="171807977" sldId="283"/>
        </pc:sldMkLst>
      </pc:sldChg>
      <pc:sldChg chg="add">
        <pc:chgData name="Holly Hardison" userId="S::hhardison@t1dexchange.org::43d0da57-f0fe-4343-8618-bb5051cd9fb3" providerId="AD" clId="Web-{55937F53-0F34-446E-97E3-C1CBBBAD10BF}" dt="2022-10-18T16:43:18.613" v="57"/>
        <pc:sldMkLst>
          <pc:docMk/>
          <pc:sldMk cId="3378686704" sldId="284"/>
        </pc:sldMkLst>
      </pc:sldChg>
      <pc:sldChg chg="add">
        <pc:chgData name="Holly Hardison" userId="S::hhardison@t1dexchange.org::43d0da57-f0fe-4343-8618-bb5051cd9fb3" providerId="AD" clId="Web-{55937F53-0F34-446E-97E3-C1CBBBAD10BF}" dt="2022-10-18T16:43:18.801" v="58"/>
        <pc:sldMkLst>
          <pc:docMk/>
          <pc:sldMk cId="407495899" sldId="285"/>
        </pc:sldMkLst>
      </pc:sldChg>
      <pc:sldChg chg="add">
        <pc:chgData name="Holly Hardison" userId="S::hhardison@t1dexchange.org::43d0da57-f0fe-4343-8618-bb5051cd9fb3" providerId="AD" clId="Web-{55937F53-0F34-446E-97E3-C1CBBBAD10BF}" dt="2022-10-18T16:43:19.020" v="59"/>
        <pc:sldMkLst>
          <pc:docMk/>
          <pc:sldMk cId="2495627495" sldId="286"/>
        </pc:sldMkLst>
      </pc:sldChg>
      <pc:sldChg chg="add">
        <pc:chgData name="Holly Hardison" userId="S::hhardison@t1dexchange.org::43d0da57-f0fe-4343-8618-bb5051cd9fb3" providerId="AD" clId="Web-{55937F53-0F34-446E-97E3-C1CBBBAD10BF}" dt="2022-10-18T16:43:19.129" v="60"/>
        <pc:sldMkLst>
          <pc:docMk/>
          <pc:sldMk cId="2176624648" sldId="287"/>
        </pc:sldMkLst>
      </pc:sldChg>
      <pc:sldChg chg="add">
        <pc:chgData name="Holly Hardison" userId="S::hhardison@t1dexchange.org::43d0da57-f0fe-4343-8618-bb5051cd9fb3" providerId="AD" clId="Web-{55937F53-0F34-446E-97E3-C1CBBBAD10BF}" dt="2022-10-18T16:43:19.223" v="61"/>
        <pc:sldMkLst>
          <pc:docMk/>
          <pc:sldMk cId="2400866534" sldId="288"/>
        </pc:sldMkLst>
      </pc:sldChg>
      <pc:sldChg chg="add">
        <pc:chgData name="Holly Hardison" userId="S::hhardison@t1dexchange.org::43d0da57-f0fe-4343-8618-bb5051cd9fb3" providerId="AD" clId="Web-{55937F53-0F34-446E-97E3-C1CBBBAD10BF}" dt="2022-10-18T16:43:19.410" v="62"/>
        <pc:sldMkLst>
          <pc:docMk/>
          <pc:sldMk cId="3797624768" sldId="289"/>
        </pc:sldMkLst>
      </pc:sldChg>
      <pc:sldChg chg="add">
        <pc:chgData name="Holly Hardison" userId="S::hhardison@t1dexchange.org::43d0da57-f0fe-4343-8618-bb5051cd9fb3" providerId="AD" clId="Web-{55937F53-0F34-446E-97E3-C1CBBBAD10BF}" dt="2022-10-18T16:43:19.488" v="63"/>
        <pc:sldMkLst>
          <pc:docMk/>
          <pc:sldMk cId="2312585131" sldId="290"/>
        </pc:sldMkLst>
      </pc:sldChg>
      <pc:sldChg chg="add">
        <pc:chgData name="Holly Hardison" userId="S::hhardison@t1dexchange.org::43d0da57-f0fe-4343-8618-bb5051cd9fb3" providerId="AD" clId="Web-{55937F53-0F34-446E-97E3-C1CBBBAD10BF}" dt="2022-10-18T16:43:19.582" v="64"/>
        <pc:sldMkLst>
          <pc:docMk/>
          <pc:sldMk cId="3433193928" sldId="291"/>
        </pc:sldMkLst>
      </pc:sldChg>
      <pc:sldChg chg="add">
        <pc:chgData name="Holly Hardison" userId="S::hhardison@t1dexchange.org::43d0da57-f0fe-4343-8618-bb5051cd9fb3" providerId="AD" clId="Web-{55937F53-0F34-446E-97E3-C1CBBBAD10BF}" dt="2022-10-18T16:43:19.676" v="65"/>
        <pc:sldMkLst>
          <pc:docMk/>
          <pc:sldMk cId="897475510" sldId="292"/>
        </pc:sldMkLst>
      </pc:sldChg>
      <pc:sldChg chg="add">
        <pc:chgData name="Holly Hardison" userId="S::hhardison@t1dexchange.org::43d0da57-f0fe-4343-8618-bb5051cd9fb3" providerId="AD" clId="Web-{55937F53-0F34-446E-97E3-C1CBBBAD10BF}" dt="2022-10-18T16:43:47.942" v="66"/>
        <pc:sldMkLst>
          <pc:docMk/>
          <pc:sldMk cId="3021443377" sldId="293"/>
        </pc:sldMkLst>
      </pc:sldChg>
      <pc:sldChg chg="add">
        <pc:chgData name="Holly Hardison" userId="S::hhardison@t1dexchange.org::43d0da57-f0fe-4343-8618-bb5051cd9fb3" providerId="AD" clId="Web-{55937F53-0F34-446E-97E3-C1CBBBAD10BF}" dt="2022-10-18T16:43:48.052" v="67"/>
        <pc:sldMkLst>
          <pc:docMk/>
          <pc:sldMk cId="2443737135" sldId="294"/>
        </pc:sldMkLst>
      </pc:sldChg>
      <pc:sldChg chg="add">
        <pc:chgData name="Holly Hardison" userId="S::hhardison@t1dexchange.org::43d0da57-f0fe-4343-8618-bb5051cd9fb3" providerId="AD" clId="Web-{55937F53-0F34-446E-97E3-C1CBBBAD10BF}" dt="2022-10-18T16:43:48.192" v="68"/>
        <pc:sldMkLst>
          <pc:docMk/>
          <pc:sldMk cId="3302241441" sldId="295"/>
        </pc:sldMkLst>
      </pc:sldChg>
      <pc:sldChg chg="add">
        <pc:chgData name="Holly Hardison" userId="S::hhardison@t1dexchange.org::43d0da57-f0fe-4343-8618-bb5051cd9fb3" providerId="AD" clId="Web-{55937F53-0F34-446E-97E3-C1CBBBAD10BF}" dt="2022-10-18T16:43:48.317" v="69"/>
        <pc:sldMkLst>
          <pc:docMk/>
          <pc:sldMk cId="4263873588" sldId="296"/>
        </pc:sldMkLst>
      </pc:sldChg>
      <pc:sldChg chg="add">
        <pc:chgData name="Holly Hardison" userId="S::hhardison@t1dexchange.org::43d0da57-f0fe-4343-8618-bb5051cd9fb3" providerId="AD" clId="Web-{55937F53-0F34-446E-97E3-C1CBBBAD10BF}" dt="2022-10-18T16:43:48.458" v="70"/>
        <pc:sldMkLst>
          <pc:docMk/>
          <pc:sldMk cId="3706569750" sldId="297"/>
        </pc:sldMkLst>
      </pc:sldChg>
      <pc:sldChg chg="add">
        <pc:chgData name="Holly Hardison" userId="S::hhardison@t1dexchange.org::43d0da57-f0fe-4343-8618-bb5051cd9fb3" providerId="AD" clId="Web-{55937F53-0F34-446E-97E3-C1CBBBAD10BF}" dt="2022-10-18T16:43:48.630" v="71"/>
        <pc:sldMkLst>
          <pc:docMk/>
          <pc:sldMk cId="665997278" sldId="298"/>
        </pc:sldMkLst>
      </pc:sldChg>
      <pc:sldChg chg="add">
        <pc:chgData name="Holly Hardison" userId="S::hhardison@t1dexchange.org::43d0da57-f0fe-4343-8618-bb5051cd9fb3" providerId="AD" clId="Web-{55937F53-0F34-446E-97E3-C1CBBBAD10BF}" dt="2022-10-18T16:43:48.739" v="72"/>
        <pc:sldMkLst>
          <pc:docMk/>
          <pc:sldMk cId="2580223501" sldId="299"/>
        </pc:sldMkLst>
      </pc:sldChg>
      <pc:sldChg chg="add">
        <pc:chgData name="Holly Hardison" userId="S::hhardison@t1dexchange.org::43d0da57-f0fe-4343-8618-bb5051cd9fb3" providerId="AD" clId="Web-{55937F53-0F34-446E-97E3-C1CBBBAD10BF}" dt="2022-10-18T16:43:48.833" v="73"/>
        <pc:sldMkLst>
          <pc:docMk/>
          <pc:sldMk cId="945080777" sldId="300"/>
        </pc:sldMkLst>
      </pc:sldChg>
      <pc:sldChg chg="add">
        <pc:chgData name="Holly Hardison" userId="S::hhardison@t1dexchange.org::43d0da57-f0fe-4343-8618-bb5051cd9fb3" providerId="AD" clId="Web-{55937F53-0F34-446E-97E3-C1CBBBAD10BF}" dt="2022-10-18T16:43:48.989" v="74"/>
        <pc:sldMkLst>
          <pc:docMk/>
          <pc:sldMk cId="4063084028" sldId="301"/>
        </pc:sldMkLst>
      </pc:sldChg>
      <pc:sldChg chg="add">
        <pc:chgData name="Holly Hardison" userId="S::hhardison@t1dexchange.org::43d0da57-f0fe-4343-8618-bb5051cd9fb3" providerId="AD" clId="Web-{55937F53-0F34-446E-97E3-C1CBBBAD10BF}" dt="2022-10-18T16:43:49.083" v="75"/>
        <pc:sldMkLst>
          <pc:docMk/>
          <pc:sldMk cId="1654038740" sldId="302"/>
        </pc:sldMkLst>
      </pc:sldChg>
      <pc:sldChg chg="add">
        <pc:chgData name="Holly Hardison" userId="S::hhardison@t1dexchange.org::43d0da57-f0fe-4343-8618-bb5051cd9fb3" providerId="AD" clId="Web-{55937F53-0F34-446E-97E3-C1CBBBAD10BF}" dt="2022-10-18T16:43:49.443" v="76"/>
        <pc:sldMkLst>
          <pc:docMk/>
          <pc:sldMk cId="1783542609" sldId="303"/>
        </pc:sldMkLst>
      </pc:sldChg>
      <pc:sldMasterChg chg="add addSldLayout">
        <pc:chgData name="Holly Hardison" userId="S::hhardison@t1dexchange.org::43d0da57-f0fe-4343-8618-bb5051cd9fb3" providerId="AD" clId="Web-{55937F53-0F34-446E-97E3-C1CBBBAD10BF}" dt="2022-10-18T16:42:31.330" v="44"/>
        <pc:sldMasterMkLst>
          <pc:docMk/>
          <pc:sldMasterMk cId="3876019238" sldId="2147483667"/>
        </pc:sldMasterMkLst>
        <pc:sldLayoutChg chg="add">
          <pc:chgData name="Holly Hardison" userId="S::hhardison@t1dexchange.org::43d0da57-f0fe-4343-8618-bb5051cd9fb3" providerId="AD" clId="Web-{55937F53-0F34-446E-97E3-C1CBBBAD10BF}" dt="2022-10-18T16:42:31.330" v="44"/>
          <pc:sldLayoutMkLst>
            <pc:docMk/>
            <pc:sldMasterMk cId="3876019238" sldId="2147483667"/>
            <pc:sldLayoutMk cId="1408721737" sldId="2147483665"/>
          </pc:sldLayoutMkLst>
        </pc:sldLayoutChg>
        <pc:sldLayoutChg chg="add">
          <pc:chgData name="Holly Hardison" userId="S::hhardison@t1dexchange.org::43d0da57-f0fe-4343-8618-bb5051cd9fb3" providerId="AD" clId="Web-{55937F53-0F34-446E-97E3-C1CBBBAD10BF}" dt="2022-10-18T16:42:31.330" v="44"/>
          <pc:sldLayoutMkLst>
            <pc:docMk/>
            <pc:sldMasterMk cId="3876019238" sldId="2147483667"/>
            <pc:sldLayoutMk cId="4114970330" sldId="2147483669"/>
          </pc:sldLayoutMkLst>
        </pc:sldLayoutChg>
      </pc:sldMasterChg>
      <pc:sldMasterChg chg="add addSldLayout modSldLayout">
        <pc:chgData name="Holly Hardison" userId="S::hhardison@t1dexchange.org::43d0da57-f0fe-4343-8618-bb5051cd9fb3" providerId="AD" clId="Web-{55937F53-0F34-446E-97E3-C1CBBBAD10BF}" dt="2022-10-18T16:43:47.942" v="66"/>
        <pc:sldMasterMkLst>
          <pc:docMk/>
          <pc:sldMasterMk cId="2283465701" sldId="2147483672"/>
        </pc:sldMasterMkLst>
        <pc:sldLayoutChg chg="add">
          <pc:chgData name="Holly Hardison" userId="S::hhardison@t1dexchange.org::43d0da57-f0fe-4343-8618-bb5051cd9fb3" providerId="AD" clId="Web-{55937F53-0F34-446E-97E3-C1CBBBAD10BF}" dt="2022-10-18T16:43:18.316" v="55"/>
          <pc:sldLayoutMkLst>
            <pc:docMk/>
            <pc:sldMasterMk cId="2283465701" sldId="2147483672"/>
            <pc:sldLayoutMk cId="111092194" sldId="2147483673"/>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2333192977" sldId="2147483674"/>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3919748524" sldId="2147483675"/>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640631834" sldId="2147483676"/>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3859887773" sldId="2147483677"/>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2533281286" sldId="2147483678"/>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2070602082" sldId="2147483679"/>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3811632280" sldId="2147483680"/>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2510690766" sldId="2147483681"/>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284336414" sldId="2147483687"/>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693916495" sldId="2147483688"/>
          </pc:sldLayoutMkLst>
        </pc:sldLayoutChg>
        <pc:sldLayoutChg chg="add">
          <pc:chgData name="Holly Hardison" userId="S::hhardison@t1dexchange.org::43d0da57-f0fe-4343-8618-bb5051cd9fb3" providerId="AD" clId="Web-{55937F53-0F34-446E-97E3-C1CBBBAD10BF}" dt="2022-10-18T16:43:18.316" v="55"/>
          <pc:sldLayoutMkLst>
            <pc:docMk/>
            <pc:sldMasterMk cId="2283465701" sldId="2147483672"/>
            <pc:sldLayoutMk cId="3840640860" sldId="2147483703"/>
          </pc:sldLayoutMkLst>
        </pc:sldLayoutChg>
        <pc:sldLayoutChg chg="add replId">
          <pc:chgData name="Holly Hardison" userId="S::hhardison@t1dexchange.org::43d0da57-f0fe-4343-8618-bb5051cd9fb3" providerId="AD" clId="Web-{55937F53-0F34-446E-97E3-C1CBBBAD10BF}" dt="2022-10-18T16:43:47.942" v="66"/>
          <pc:sldLayoutMkLst>
            <pc:docMk/>
            <pc:sldMasterMk cId="2283465701" sldId="2147483672"/>
            <pc:sldLayoutMk cId="3264670787" sldId="2147483716"/>
          </pc:sldLayoutMkLst>
        </pc:sldLayoutChg>
        <pc:sldLayoutChg chg="add replId">
          <pc:chgData name="Holly Hardison" userId="S::hhardison@t1dexchange.org::43d0da57-f0fe-4343-8618-bb5051cd9fb3" providerId="AD" clId="Web-{55937F53-0F34-446E-97E3-C1CBBBAD10BF}" dt="2022-10-18T16:43:47.942" v="66"/>
          <pc:sldLayoutMkLst>
            <pc:docMk/>
            <pc:sldMasterMk cId="2283465701" sldId="2147483672"/>
            <pc:sldLayoutMk cId="3372361125" sldId="2147483717"/>
          </pc:sldLayoutMkLst>
        </pc:sldLayoutChg>
        <pc:sldLayoutChg chg="add replId">
          <pc:chgData name="Holly Hardison" userId="S::hhardison@t1dexchange.org::43d0da57-f0fe-4343-8618-bb5051cd9fb3" providerId="AD" clId="Web-{55937F53-0F34-446E-97E3-C1CBBBAD10BF}" dt="2022-10-18T16:43:47.942" v="66"/>
          <pc:sldLayoutMkLst>
            <pc:docMk/>
            <pc:sldMasterMk cId="2283465701" sldId="2147483672"/>
            <pc:sldLayoutMk cId="2348894742" sldId="2147483718"/>
          </pc:sldLayoutMkLst>
        </pc:sldLayoutChg>
        <pc:sldLayoutChg chg="add replId">
          <pc:chgData name="Holly Hardison" userId="S::hhardison@t1dexchange.org::43d0da57-f0fe-4343-8618-bb5051cd9fb3" providerId="AD" clId="Web-{55937F53-0F34-446E-97E3-C1CBBBAD10BF}" dt="2022-10-18T16:43:47.942" v="66"/>
          <pc:sldLayoutMkLst>
            <pc:docMk/>
            <pc:sldMasterMk cId="2283465701" sldId="2147483672"/>
            <pc:sldLayoutMk cId="1117765295" sldId="2147483719"/>
          </pc:sldLayoutMkLst>
        </pc:sldLayoutChg>
        <pc:sldLayoutChg chg="add replId">
          <pc:chgData name="Holly Hardison" userId="S::hhardison@t1dexchange.org::43d0da57-f0fe-4343-8618-bb5051cd9fb3" providerId="AD" clId="Web-{55937F53-0F34-446E-97E3-C1CBBBAD10BF}" dt="2022-10-18T16:43:47.942" v="66"/>
          <pc:sldLayoutMkLst>
            <pc:docMk/>
            <pc:sldMasterMk cId="2283465701" sldId="2147483672"/>
            <pc:sldLayoutMk cId="1004725832" sldId="2147483720"/>
          </pc:sldLayoutMkLst>
        </pc:sldLayoutChg>
      </pc:sldMasterChg>
      <pc:sldMasterChg chg="add addSldLayout">
        <pc:chgData name="Holly Hardison" userId="S::hhardison@t1dexchange.org::43d0da57-f0fe-4343-8618-bb5051cd9fb3" providerId="AD" clId="Web-{55937F53-0F34-446E-97E3-C1CBBBAD10BF}" dt="2022-10-18T16:43:47.942" v="66"/>
        <pc:sldMasterMkLst>
          <pc:docMk/>
          <pc:sldMasterMk cId="4233086360" sldId="2147483682"/>
        </pc:sldMasterMkLst>
        <pc:sldLayoutChg chg="add">
          <pc:chgData name="Holly Hardison" userId="S::hhardison@t1dexchange.org::43d0da57-f0fe-4343-8618-bb5051cd9fb3" providerId="AD" clId="Web-{55937F53-0F34-446E-97E3-C1CBBBAD10BF}" dt="2022-10-18T16:43:47.942" v="66"/>
          <pc:sldLayoutMkLst>
            <pc:docMk/>
            <pc:sldMasterMk cId="4233086360" sldId="2147483682"/>
            <pc:sldLayoutMk cId="3073284730" sldId="2147483683"/>
          </pc:sldLayoutMkLst>
        </pc:sldLayoutChg>
        <pc:sldLayoutChg chg="add">
          <pc:chgData name="Holly Hardison" userId="S::hhardison@t1dexchange.org::43d0da57-f0fe-4343-8618-bb5051cd9fb3" providerId="AD" clId="Web-{55937F53-0F34-446E-97E3-C1CBBBAD10BF}" dt="2022-10-18T16:43:47.942" v="66"/>
          <pc:sldLayoutMkLst>
            <pc:docMk/>
            <pc:sldMasterMk cId="4233086360" sldId="2147483682"/>
            <pc:sldLayoutMk cId="922752789" sldId="2147483684"/>
          </pc:sldLayoutMkLst>
        </pc:sldLayoutChg>
        <pc:sldLayoutChg chg="add">
          <pc:chgData name="Holly Hardison" userId="S::hhardison@t1dexchange.org::43d0da57-f0fe-4343-8618-bb5051cd9fb3" providerId="AD" clId="Web-{55937F53-0F34-446E-97E3-C1CBBBAD10BF}" dt="2022-10-18T16:43:47.942" v="66"/>
          <pc:sldLayoutMkLst>
            <pc:docMk/>
            <pc:sldMasterMk cId="4233086360" sldId="2147483682"/>
            <pc:sldLayoutMk cId="3927085854" sldId="2147483685"/>
          </pc:sldLayoutMkLst>
        </pc:sldLayoutChg>
        <pc:sldLayoutChg chg="add">
          <pc:chgData name="Holly Hardison" userId="S::hhardison@t1dexchange.org::43d0da57-f0fe-4343-8618-bb5051cd9fb3" providerId="AD" clId="Web-{55937F53-0F34-446E-97E3-C1CBBBAD10BF}" dt="2022-10-18T16:43:47.942" v="66"/>
          <pc:sldLayoutMkLst>
            <pc:docMk/>
            <pc:sldMasterMk cId="4233086360" sldId="2147483682"/>
            <pc:sldLayoutMk cId="3156669946" sldId="2147483686"/>
          </pc:sldLayoutMkLst>
        </pc:sldLayoutChg>
        <pc:sldLayoutChg chg="add">
          <pc:chgData name="Holly Hardison" userId="S::hhardison@t1dexchange.org::43d0da57-f0fe-4343-8618-bb5051cd9fb3" providerId="AD" clId="Web-{55937F53-0F34-446E-97E3-C1CBBBAD10BF}" dt="2022-10-18T16:43:47.942" v="66"/>
          <pc:sldLayoutMkLst>
            <pc:docMk/>
            <pc:sldMasterMk cId="4233086360" sldId="2147483682"/>
            <pc:sldLayoutMk cId="3187417283" sldId="2147483689"/>
          </pc:sldLayoutMkLst>
        </pc:sldLayoutChg>
        <pc:sldLayoutChg chg="add">
          <pc:chgData name="Holly Hardison" userId="S::hhardison@t1dexchange.org::43d0da57-f0fe-4343-8618-bb5051cd9fb3" providerId="AD" clId="Web-{55937F53-0F34-446E-97E3-C1CBBBAD10BF}" dt="2022-10-18T16:43:47.942" v="66"/>
          <pc:sldLayoutMkLst>
            <pc:docMk/>
            <pc:sldMasterMk cId="4233086360" sldId="2147483682"/>
            <pc:sldLayoutMk cId="697931764" sldId="2147483690"/>
          </pc:sldLayoutMkLst>
        </pc:sldLayoutChg>
      </pc:sldMasterChg>
      <pc:sldMasterChg chg="add replId addSldLayout modSldLayout">
        <pc:chgData name="Holly Hardison" userId="S::hhardison@t1dexchange.org::43d0da57-f0fe-4343-8618-bb5051cd9fb3" providerId="AD" clId="Web-{55937F53-0F34-446E-97E3-C1CBBBAD10BF}" dt="2022-10-18T16:43:19.020" v="59"/>
        <pc:sldMasterMkLst>
          <pc:docMk/>
          <pc:sldMasterMk cId="1828643614" sldId="2147483709"/>
        </pc:sldMasterMkLst>
        <pc:sldLayoutChg chg="add">
          <pc:chgData name="Holly Hardison" userId="S::hhardison@t1dexchange.org::43d0da57-f0fe-4343-8618-bb5051cd9fb3" providerId="AD" clId="Web-{55937F53-0F34-446E-97E3-C1CBBBAD10BF}" dt="2022-10-18T16:41:44.094" v="0"/>
          <pc:sldLayoutMkLst>
            <pc:docMk/>
            <pc:sldMasterMk cId="1828643614" sldId="2147483709"/>
            <pc:sldLayoutMk cId="186310523" sldId="2147483704"/>
          </pc:sldLayoutMkLst>
        </pc:sldLayoutChg>
        <pc:sldLayoutChg chg="add">
          <pc:chgData name="Holly Hardison" userId="S::hhardison@t1dexchange.org::43d0da57-f0fe-4343-8618-bb5051cd9fb3" providerId="AD" clId="Web-{55937F53-0F34-446E-97E3-C1CBBBAD10BF}" dt="2022-10-18T16:41:44.094" v="0"/>
          <pc:sldLayoutMkLst>
            <pc:docMk/>
            <pc:sldMasterMk cId="1828643614" sldId="2147483709"/>
            <pc:sldLayoutMk cId="3228623939" sldId="2147483705"/>
          </pc:sldLayoutMkLst>
        </pc:sldLayoutChg>
        <pc:sldLayoutChg chg="add">
          <pc:chgData name="Holly Hardison" userId="S::hhardison@t1dexchange.org::43d0da57-f0fe-4343-8618-bb5051cd9fb3" providerId="AD" clId="Web-{55937F53-0F34-446E-97E3-C1CBBBAD10BF}" dt="2022-10-18T16:41:44.094" v="0"/>
          <pc:sldLayoutMkLst>
            <pc:docMk/>
            <pc:sldMasterMk cId="1828643614" sldId="2147483709"/>
            <pc:sldLayoutMk cId="4164096603" sldId="2147483706"/>
          </pc:sldLayoutMkLst>
        </pc:sldLayoutChg>
        <pc:sldLayoutChg chg="add">
          <pc:chgData name="Holly Hardison" userId="S::hhardison@t1dexchange.org::43d0da57-f0fe-4343-8618-bb5051cd9fb3" providerId="AD" clId="Web-{55937F53-0F34-446E-97E3-C1CBBBAD10BF}" dt="2022-10-18T16:41:44.094" v="0"/>
          <pc:sldLayoutMkLst>
            <pc:docMk/>
            <pc:sldMasterMk cId="1828643614" sldId="2147483709"/>
            <pc:sldLayoutMk cId="3051125783" sldId="2147483707"/>
          </pc:sldLayoutMkLst>
        </pc:sldLayoutChg>
        <pc:sldLayoutChg chg="add replId">
          <pc:chgData name="Holly Hardison" userId="S::hhardison@t1dexchange.org::43d0da57-f0fe-4343-8618-bb5051cd9fb3" providerId="AD" clId="Web-{55937F53-0F34-446E-97E3-C1CBBBAD10BF}" dt="2022-10-18T16:43:18.316" v="55"/>
          <pc:sldLayoutMkLst>
            <pc:docMk/>
            <pc:sldMasterMk cId="1828643614" sldId="2147483709"/>
            <pc:sldLayoutMk cId="3456545851" sldId="2147483708"/>
          </pc:sldLayoutMkLst>
        </pc:sldLayoutChg>
        <pc:sldLayoutChg chg="add replId">
          <pc:chgData name="Holly Hardison" userId="S::hhardison@t1dexchange.org::43d0da57-f0fe-4343-8618-bb5051cd9fb3" providerId="AD" clId="Web-{55937F53-0F34-446E-97E3-C1CBBBAD10BF}" dt="2022-10-18T16:43:19.020" v="59"/>
          <pc:sldLayoutMkLst>
            <pc:docMk/>
            <pc:sldMasterMk cId="1828643614" sldId="2147483709"/>
            <pc:sldLayoutMk cId="3672538853" sldId="2147483710"/>
          </pc:sldLayoutMkLst>
        </pc:sldLayoutChg>
        <pc:sldLayoutChg chg="add replId">
          <pc:chgData name="Holly Hardison" userId="S::hhardison@t1dexchange.org::43d0da57-f0fe-4343-8618-bb5051cd9fb3" providerId="AD" clId="Web-{55937F53-0F34-446E-97E3-C1CBBBAD10BF}" dt="2022-10-18T16:43:19.020" v="59"/>
          <pc:sldLayoutMkLst>
            <pc:docMk/>
            <pc:sldMasterMk cId="1828643614" sldId="2147483709"/>
            <pc:sldLayoutMk cId="3877812310" sldId="2147483711"/>
          </pc:sldLayoutMkLst>
        </pc:sldLayoutChg>
        <pc:sldLayoutChg chg="add replId">
          <pc:chgData name="Holly Hardison" userId="S::hhardison@t1dexchange.org::43d0da57-f0fe-4343-8618-bb5051cd9fb3" providerId="AD" clId="Web-{55937F53-0F34-446E-97E3-C1CBBBAD10BF}" dt="2022-10-18T16:43:19.020" v="59"/>
          <pc:sldLayoutMkLst>
            <pc:docMk/>
            <pc:sldMasterMk cId="1828643614" sldId="2147483709"/>
            <pc:sldLayoutMk cId="575382207" sldId="2147483712"/>
          </pc:sldLayoutMkLst>
        </pc:sldLayoutChg>
        <pc:sldLayoutChg chg="add replId">
          <pc:chgData name="Holly Hardison" userId="S::hhardison@t1dexchange.org::43d0da57-f0fe-4343-8618-bb5051cd9fb3" providerId="AD" clId="Web-{55937F53-0F34-446E-97E3-C1CBBBAD10BF}" dt="2022-10-18T16:43:19.020" v="59"/>
          <pc:sldLayoutMkLst>
            <pc:docMk/>
            <pc:sldMasterMk cId="1828643614" sldId="2147483709"/>
            <pc:sldLayoutMk cId="250279659" sldId="2147483713"/>
          </pc:sldLayoutMkLst>
        </pc:sldLayoutChg>
        <pc:sldLayoutChg chg="add replId">
          <pc:chgData name="Holly Hardison" userId="S::hhardison@t1dexchange.org::43d0da57-f0fe-4343-8618-bb5051cd9fb3" providerId="AD" clId="Web-{55937F53-0F34-446E-97E3-C1CBBBAD10BF}" dt="2022-10-18T16:43:19.020" v="59"/>
          <pc:sldLayoutMkLst>
            <pc:docMk/>
            <pc:sldMasterMk cId="1828643614" sldId="2147483709"/>
            <pc:sldLayoutMk cId="3220240466" sldId="2147483714"/>
          </pc:sldLayoutMkLst>
        </pc:sldLayoutChg>
        <pc:sldLayoutChg chg="add replId">
          <pc:chgData name="Holly Hardison" userId="S::hhardison@t1dexchange.org::43d0da57-f0fe-4343-8618-bb5051cd9fb3" providerId="AD" clId="Web-{55937F53-0F34-446E-97E3-C1CBBBAD10BF}" dt="2022-10-18T16:43:19.020" v="59"/>
          <pc:sldLayoutMkLst>
            <pc:docMk/>
            <pc:sldMasterMk cId="1828643614" sldId="2147483709"/>
            <pc:sldLayoutMk cId="349575481" sldId="2147483715"/>
          </pc:sldLayoutMkLst>
        </pc:sldLayoutChg>
      </pc:sldMasterChg>
      <pc:sldMasterChg chg="add replId addSldLayout modSldLayout">
        <pc:chgData name="Holly Hardison" userId="S::hhardison@t1dexchange.org::43d0da57-f0fe-4343-8618-bb5051cd9fb3" providerId="AD" clId="Web-{55937F53-0F34-446E-97E3-C1CBBBAD10BF}" dt="2022-10-18T16:43:47.942" v="66"/>
        <pc:sldMasterMkLst>
          <pc:docMk/>
          <pc:sldMasterMk cId="2590689241" sldId="2147483721"/>
        </pc:sldMasterMkLst>
        <pc:sldLayoutChg chg="add">
          <pc:chgData name="Holly Hardison" userId="S::hhardison@t1dexchange.org::43d0da57-f0fe-4343-8618-bb5051cd9fb3" providerId="AD" clId="Web-{55937F53-0F34-446E-97E3-C1CBBBAD10BF}" dt="2022-10-18T16:43:19.020" v="59"/>
          <pc:sldLayoutMkLst>
            <pc:docMk/>
            <pc:sldMasterMk cId="2590689241" sldId="2147483721"/>
            <pc:sldLayoutMk cId="907778587" sldId="2147483691"/>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58963882" sldId="2147483692"/>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2376869394" sldId="2147483693"/>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1018887875" sldId="2147483694"/>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2012229540" sldId="2147483695"/>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3375024659" sldId="2147483696"/>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363455685" sldId="2147483697"/>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421731904" sldId="2147483698"/>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150634585" sldId="2147483699"/>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2718646816" sldId="2147483700"/>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3121085690" sldId="2147483701"/>
          </pc:sldLayoutMkLst>
        </pc:sldLayoutChg>
        <pc:sldLayoutChg chg="add">
          <pc:chgData name="Holly Hardison" userId="S::hhardison@t1dexchange.org::43d0da57-f0fe-4343-8618-bb5051cd9fb3" providerId="AD" clId="Web-{55937F53-0F34-446E-97E3-C1CBBBAD10BF}" dt="2022-10-18T16:43:19.020" v="59"/>
          <pc:sldLayoutMkLst>
            <pc:docMk/>
            <pc:sldMasterMk cId="2590689241" sldId="2147483721"/>
            <pc:sldLayoutMk cId="3987121036" sldId="2147483702"/>
          </pc:sldLayoutMkLst>
        </pc:sldLayoutChg>
        <pc:sldLayoutChg chg="add replId">
          <pc:chgData name="Holly Hardison" userId="S::hhardison@t1dexchange.org::43d0da57-f0fe-4343-8618-bb5051cd9fb3" providerId="AD" clId="Web-{55937F53-0F34-446E-97E3-C1CBBBAD10BF}" dt="2022-10-18T16:43:47.942" v="66"/>
          <pc:sldLayoutMkLst>
            <pc:docMk/>
            <pc:sldMasterMk cId="2590689241" sldId="2147483721"/>
            <pc:sldLayoutMk cId="3739747749" sldId="2147483722"/>
          </pc:sldLayoutMkLst>
        </pc:sldLayoutChg>
      </pc:sldMasterChg>
    </pc:docChg>
  </pc:docChgLst>
  <pc:docChgLst>
    <pc:chgData name="Holly Hardison" userId="S::hhardison@t1dexchange.org::43d0da57-f0fe-4343-8618-bb5051cd9fb3" providerId="AD" clId="Web-{3B109FBE-1CA6-50F3-FAC6-92688C72327D}"/>
    <pc:docChg chg="addSld delSld">
      <pc:chgData name="Holly Hardison" userId="S::hhardison@t1dexchange.org::43d0da57-f0fe-4343-8618-bb5051cd9fb3" providerId="AD" clId="Web-{3B109FBE-1CA6-50F3-FAC6-92688C72327D}" dt="2022-11-01T15:05:03.882" v="21"/>
      <pc:docMkLst>
        <pc:docMk/>
      </pc:docMkLst>
      <pc:sldChg chg="del">
        <pc:chgData name="Holly Hardison" userId="S::hhardison@t1dexchange.org::43d0da57-f0fe-4343-8618-bb5051cd9fb3" providerId="AD" clId="Web-{3B109FBE-1CA6-50F3-FAC6-92688C72327D}" dt="2022-11-01T15:04:35.459" v="10"/>
        <pc:sldMkLst>
          <pc:docMk/>
          <pc:sldMk cId="152725418" sldId="282"/>
        </pc:sldMkLst>
      </pc:sldChg>
      <pc:sldChg chg="del">
        <pc:chgData name="Holly Hardison" userId="S::hhardison@t1dexchange.org::43d0da57-f0fe-4343-8618-bb5051cd9fb3" providerId="AD" clId="Web-{3B109FBE-1CA6-50F3-FAC6-92688C72327D}" dt="2022-11-01T15:04:34.740" v="9"/>
        <pc:sldMkLst>
          <pc:docMk/>
          <pc:sldMk cId="171807977" sldId="283"/>
        </pc:sldMkLst>
      </pc:sldChg>
      <pc:sldChg chg="del">
        <pc:chgData name="Holly Hardison" userId="S::hhardison@t1dexchange.org::43d0da57-f0fe-4343-8618-bb5051cd9fb3" providerId="AD" clId="Web-{3B109FBE-1CA6-50F3-FAC6-92688C72327D}" dt="2022-11-01T15:04:33.772" v="8"/>
        <pc:sldMkLst>
          <pc:docMk/>
          <pc:sldMk cId="3378686704" sldId="284"/>
        </pc:sldMkLst>
      </pc:sldChg>
      <pc:sldChg chg="del">
        <pc:chgData name="Holly Hardison" userId="S::hhardison@t1dexchange.org::43d0da57-f0fe-4343-8618-bb5051cd9fb3" providerId="AD" clId="Web-{3B109FBE-1CA6-50F3-FAC6-92688C72327D}" dt="2022-11-01T15:04:31.756" v="7"/>
        <pc:sldMkLst>
          <pc:docMk/>
          <pc:sldMk cId="407495899" sldId="285"/>
        </pc:sldMkLst>
      </pc:sldChg>
      <pc:sldChg chg="del">
        <pc:chgData name="Holly Hardison" userId="S::hhardison@t1dexchange.org::43d0da57-f0fe-4343-8618-bb5051cd9fb3" providerId="AD" clId="Web-{3B109FBE-1CA6-50F3-FAC6-92688C72327D}" dt="2022-11-01T15:04:30.068" v="6"/>
        <pc:sldMkLst>
          <pc:docMk/>
          <pc:sldMk cId="2495627495" sldId="286"/>
        </pc:sldMkLst>
      </pc:sldChg>
      <pc:sldChg chg="del">
        <pc:chgData name="Holly Hardison" userId="S::hhardison@t1dexchange.org::43d0da57-f0fe-4343-8618-bb5051cd9fb3" providerId="AD" clId="Web-{3B109FBE-1CA6-50F3-FAC6-92688C72327D}" dt="2022-11-01T15:04:27.818" v="5"/>
        <pc:sldMkLst>
          <pc:docMk/>
          <pc:sldMk cId="2176624648" sldId="287"/>
        </pc:sldMkLst>
      </pc:sldChg>
      <pc:sldChg chg="del">
        <pc:chgData name="Holly Hardison" userId="S::hhardison@t1dexchange.org::43d0da57-f0fe-4343-8618-bb5051cd9fb3" providerId="AD" clId="Web-{3B109FBE-1CA6-50F3-FAC6-92688C72327D}" dt="2022-11-01T15:04:27.178" v="4"/>
        <pc:sldMkLst>
          <pc:docMk/>
          <pc:sldMk cId="2400866534" sldId="288"/>
        </pc:sldMkLst>
      </pc:sldChg>
      <pc:sldChg chg="del">
        <pc:chgData name="Holly Hardison" userId="S::hhardison@t1dexchange.org::43d0da57-f0fe-4343-8618-bb5051cd9fb3" providerId="AD" clId="Web-{3B109FBE-1CA6-50F3-FAC6-92688C72327D}" dt="2022-11-01T15:04:26.397" v="3"/>
        <pc:sldMkLst>
          <pc:docMk/>
          <pc:sldMk cId="3797624768" sldId="289"/>
        </pc:sldMkLst>
      </pc:sldChg>
      <pc:sldChg chg="del">
        <pc:chgData name="Holly Hardison" userId="S::hhardison@t1dexchange.org::43d0da57-f0fe-4343-8618-bb5051cd9fb3" providerId="AD" clId="Web-{3B109FBE-1CA6-50F3-FAC6-92688C72327D}" dt="2022-11-01T15:04:22.850" v="2"/>
        <pc:sldMkLst>
          <pc:docMk/>
          <pc:sldMk cId="2312585131" sldId="290"/>
        </pc:sldMkLst>
      </pc:sldChg>
      <pc:sldChg chg="del">
        <pc:chgData name="Holly Hardison" userId="S::hhardison@t1dexchange.org::43d0da57-f0fe-4343-8618-bb5051cd9fb3" providerId="AD" clId="Web-{3B109FBE-1CA6-50F3-FAC6-92688C72327D}" dt="2022-11-01T15:04:22.178" v="1"/>
        <pc:sldMkLst>
          <pc:docMk/>
          <pc:sldMk cId="3433193928" sldId="291"/>
        </pc:sldMkLst>
      </pc:sldChg>
      <pc:sldChg chg="del">
        <pc:chgData name="Holly Hardison" userId="S::hhardison@t1dexchange.org::43d0da57-f0fe-4343-8618-bb5051cd9fb3" providerId="AD" clId="Web-{3B109FBE-1CA6-50F3-FAC6-92688C72327D}" dt="2022-11-01T15:04:19.474" v="0"/>
        <pc:sldMkLst>
          <pc:docMk/>
          <pc:sldMk cId="897475510" sldId="292"/>
        </pc:sldMkLst>
      </pc:sldChg>
      <pc:sldChg chg="add">
        <pc:chgData name="Holly Hardison" userId="S::hhardison@t1dexchange.org::43d0da57-f0fe-4343-8618-bb5051cd9fb3" providerId="AD" clId="Web-{3B109FBE-1CA6-50F3-FAC6-92688C72327D}" dt="2022-11-01T15:05:02.241" v="11"/>
        <pc:sldMkLst>
          <pc:docMk/>
          <pc:sldMk cId="3795721513" sldId="304"/>
        </pc:sldMkLst>
      </pc:sldChg>
      <pc:sldChg chg="add">
        <pc:chgData name="Holly Hardison" userId="S::hhardison@t1dexchange.org::43d0da57-f0fe-4343-8618-bb5051cd9fb3" providerId="AD" clId="Web-{3B109FBE-1CA6-50F3-FAC6-92688C72327D}" dt="2022-11-01T15:05:02.397" v="12"/>
        <pc:sldMkLst>
          <pc:docMk/>
          <pc:sldMk cId="449273620" sldId="305"/>
        </pc:sldMkLst>
      </pc:sldChg>
      <pc:sldChg chg="add">
        <pc:chgData name="Holly Hardison" userId="S::hhardison@t1dexchange.org::43d0da57-f0fe-4343-8618-bb5051cd9fb3" providerId="AD" clId="Web-{3B109FBE-1CA6-50F3-FAC6-92688C72327D}" dt="2022-11-01T15:05:02.616" v="13"/>
        <pc:sldMkLst>
          <pc:docMk/>
          <pc:sldMk cId="3346122050" sldId="306"/>
        </pc:sldMkLst>
      </pc:sldChg>
      <pc:sldChg chg="add">
        <pc:chgData name="Holly Hardison" userId="S::hhardison@t1dexchange.org::43d0da57-f0fe-4343-8618-bb5051cd9fb3" providerId="AD" clId="Web-{3B109FBE-1CA6-50F3-FAC6-92688C72327D}" dt="2022-11-01T15:05:02.804" v="14"/>
        <pc:sldMkLst>
          <pc:docMk/>
          <pc:sldMk cId="3591981927" sldId="307"/>
        </pc:sldMkLst>
      </pc:sldChg>
      <pc:sldChg chg="add">
        <pc:chgData name="Holly Hardison" userId="S::hhardison@t1dexchange.org::43d0da57-f0fe-4343-8618-bb5051cd9fb3" providerId="AD" clId="Web-{3B109FBE-1CA6-50F3-FAC6-92688C72327D}" dt="2022-11-01T15:05:03.054" v="15"/>
        <pc:sldMkLst>
          <pc:docMk/>
          <pc:sldMk cId="3820178151" sldId="308"/>
        </pc:sldMkLst>
      </pc:sldChg>
      <pc:sldChg chg="add">
        <pc:chgData name="Holly Hardison" userId="S::hhardison@t1dexchange.org::43d0da57-f0fe-4343-8618-bb5051cd9fb3" providerId="AD" clId="Web-{3B109FBE-1CA6-50F3-FAC6-92688C72327D}" dt="2022-11-01T15:05:03.179" v="16"/>
        <pc:sldMkLst>
          <pc:docMk/>
          <pc:sldMk cId="1089523222" sldId="309"/>
        </pc:sldMkLst>
      </pc:sldChg>
      <pc:sldChg chg="add">
        <pc:chgData name="Holly Hardison" userId="S::hhardison@t1dexchange.org::43d0da57-f0fe-4343-8618-bb5051cd9fb3" providerId="AD" clId="Web-{3B109FBE-1CA6-50F3-FAC6-92688C72327D}" dt="2022-11-01T15:05:03.288" v="17"/>
        <pc:sldMkLst>
          <pc:docMk/>
          <pc:sldMk cId="4014042870" sldId="310"/>
        </pc:sldMkLst>
      </pc:sldChg>
      <pc:sldChg chg="add">
        <pc:chgData name="Holly Hardison" userId="S::hhardison@t1dexchange.org::43d0da57-f0fe-4343-8618-bb5051cd9fb3" providerId="AD" clId="Web-{3B109FBE-1CA6-50F3-FAC6-92688C72327D}" dt="2022-11-01T15:05:03.507" v="18"/>
        <pc:sldMkLst>
          <pc:docMk/>
          <pc:sldMk cId="4267582975" sldId="311"/>
        </pc:sldMkLst>
      </pc:sldChg>
      <pc:sldChg chg="add">
        <pc:chgData name="Holly Hardison" userId="S::hhardison@t1dexchange.org::43d0da57-f0fe-4343-8618-bb5051cd9fb3" providerId="AD" clId="Web-{3B109FBE-1CA6-50F3-FAC6-92688C72327D}" dt="2022-11-01T15:05:03.616" v="19"/>
        <pc:sldMkLst>
          <pc:docMk/>
          <pc:sldMk cId="2020991697" sldId="312"/>
        </pc:sldMkLst>
      </pc:sldChg>
      <pc:sldChg chg="add">
        <pc:chgData name="Holly Hardison" userId="S::hhardison@t1dexchange.org::43d0da57-f0fe-4343-8618-bb5051cd9fb3" providerId="AD" clId="Web-{3B109FBE-1CA6-50F3-FAC6-92688C72327D}" dt="2022-11-01T15:05:03.726" v="20"/>
        <pc:sldMkLst>
          <pc:docMk/>
          <pc:sldMk cId="1225608121" sldId="313"/>
        </pc:sldMkLst>
      </pc:sldChg>
      <pc:sldChg chg="add">
        <pc:chgData name="Holly Hardison" userId="S::hhardison@t1dexchange.org::43d0da57-f0fe-4343-8618-bb5051cd9fb3" providerId="AD" clId="Web-{3B109FBE-1CA6-50F3-FAC6-92688C72327D}" dt="2022-11-01T15:05:03.882" v="21"/>
        <pc:sldMkLst>
          <pc:docMk/>
          <pc:sldMk cId="619110951" sldId="31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priyankamathias\Desktop\Diabetes%20QI%20collaborative\Data%20for%20Smartsheet%20CGM:Pumps\SEAD%20Cohort%20CGM:IP%20data\SEAD%20data%20Jan%2019-Dec%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riyankamathias\Desktop\Diabetes%20QI%20collaborative\Data%20for%20Smartsheet%20CGM:Pumps\SEAD%20Cohort%20CGM:IP%20data\SEAD%20data%20Jan%2019-Dec%20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riyankamathias\Desktop\Diabetes%20QI%20collaborative\Data%20for%20Smartsheet%20CGM:Pumps\SEAD%20Cohort%20CGM:IP%20data\SEAD%20data%20Jan%2019-Dec%202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riyankamathias\Desktop\Diabetes%20QI%20collaborative\Data%20for%20Smartsheet%20CGM:Pumps\SEAD%20Cohort%20CGM:IP%20data\SEAD%20data%20Jan%2019-Dec%202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gracenelson\Downloads\CGM%20poster%20graph-%20thru%20Jul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tx1"/>
                </a:solidFill>
                <a:latin typeface="Times" pitchFamily="2" charset="0"/>
              </a:rPr>
              <a:t>Young Adults CGM Prescription Rates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462686738109203E-2"/>
          <c:y val="7.584841491918716E-2"/>
          <c:w val="0.90572223607342994"/>
          <c:h val="0.76764806375034678"/>
        </c:manualLayout>
      </c:layout>
      <c:lineChart>
        <c:grouping val="standard"/>
        <c:varyColors val="0"/>
        <c:ser>
          <c:idx val="0"/>
          <c:order val="0"/>
          <c:tx>
            <c:strRef>
              <c:f>'CGM SEAD '!$D$1</c:f>
              <c:strCache>
                <c:ptCount val="1"/>
                <c:pt idx="0">
                  <c:v>Overall</c:v>
                </c:pt>
              </c:strCache>
            </c:strRef>
          </c:tx>
          <c:spPr>
            <a:ln w="31750" cap="rnd">
              <a:solidFill>
                <a:srgbClr val="C00000"/>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'!$D$2:$D$38</c:f>
              <c:numCache>
                <c:formatCode>0.0</c:formatCode>
                <c:ptCount val="37"/>
                <c:pt idx="1">
                  <c:v>30.76923076923077</c:v>
                </c:pt>
                <c:pt idx="2">
                  <c:v>25</c:v>
                </c:pt>
                <c:pt idx="3">
                  <c:v>46.428571428571431</c:v>
                </c:pt>
                <c:pt idx="4">
                  <c:v>47.826086956521742</c:v>
                </c:pt>
                <c:pt idx="5">
                  <c:v>62.5</c:v>
                </c:pt>
                <c:pt idx="6">
                  <c:v>50</c:v>
                </c:pt>
                <c:pt idx="7">
                  <c:v>57.142857142857139</c:v>
                </c:pt>
                <c:pt idx="8">
                  <c:v>58.333333333333336</c:v>
                </c:pt>
                <c:pt idx="9">
                  <c:v>57.142857142857139</c:v>
                </c:pt>
                <c:pt idx="10">
                  <c:v>61.53846153846154</c:v>
                </c:pt>
                <c:pt idx="11">
                  <c:v>66.666666666666657</c:v>
                </c:pt>
                <c:pt idx="12">
                  <c:v>60.606060606060609</c:v>
                </c:pt>
                <c:pt idx="13">
                  <c:v>72.727272727272734</c:v>
                </c:pt>
                <c:pt idx="14">
                  <c:v>62.222222222222221</c:v>
                </c:pt>
                <c:pt idx="15">
                  <c:v>57.692307692307686</c:v>
                </c:pt>
                <c:pt idx="16">
                  <c:v>57.142857142857139</c:v>
                </c:pt>
                <c:pt idx="17">
                  <c:v>73.529411764705884</c:v>
                </c:pt>
                <c:pt idx="18">
                  <c:v>54.838709677419352</c:v>
                </c:pt>
                <c:pt idx="19">
                  <c:v>65.714285714285708</c:v>
                </c:pt>
                <c:pt idx="20">
                  <c:v>71.428571428571431</c:v>
                </c:pt>
                <c:pt idx="21">
                  <c:v>50</c:v>
                </c:pt>
                <c:pt idx="22">
                  <c:v>67.307692307692307</c:v>
                </c:pt>
                <c:pt idx="23">
                  <c:v>68.292682926829272</c:v>
                </c:pt>
                <c:pt idx="24">
                  <c:v>68.181818181818173</c:v>
                </c:pt>
                <c:pt idx="25">
                  <c:v>76.470588235294116</c:v>
                </c:pt>
                <c:pt idx="26">
                  <c:v>70.731707317073173</c:v>
                </c:pt>
                <c:pt idx="27">
                  <c:v>65.789473684210535</c:v>
                </c:pt>
                <c:pt idx="28">
                  <c:v>70.689655172413794</c:v>
                </c:pt>
                <c:pt idx="29">
                  <c:v>68.085106382978722</c:v>
                </c:pt>
                <c:pt idx="30">
                  <c:v>73.91304347826086</c:v>
                </c:pt>
                <c:pt idx="31">
                  <c:v>78.787878787878782</c:v>
                </c:pt>
                <c:pt idx="32">
                  <c:v>72.549019607843135</c:v>
                </c:pt>
                <c:pt idx="33">
                  <c:v>72.881355932203391</c:v>
                </c:pt>
                <c:pt idx="34">
                  <c:v>74.576271186440678</c:v>
                </c:pt>
                <c:pt idx="35">
                  <c:v>70.370370370370367</c:v>
                </c:pt>
                <c:pt idx="36">
                  <c:v>68.627450980392155</c:v>
                </c:pt>
              </c:numCache>
            </c:numRef>
          </c:val>
          <c:smooth val="0"/>
          <c:extLst>
            <c:ext xmlns:c16="http://schemas.microsoft.com/office/drawing/2014/chart" uri="{C3380CC4-5D6E-409C-BE32-E72D297353CC}">
              <c16:uniqueId val="{00000000-C4AA-F149-8BEE-D94A1A78D129}"/>
            </c:ext>
          </c:extLst>
        </c:ser>
        <c:ser>
          <c:idx val="1"/>
          <c:order val="1"/>
          <c:tx>
            <c:strRef>
              <c:f>'CGM SEAD '!$G$1</c:f>
              <c:strCache>
                <c:ptCount val="1"/>
                <c:pt idx="0">
                  <c:v>Hispanic</c:v>
                </c:pt>
              </c:strCache>
            </c:strRef>
          </c:tx>
          <c:spPr>
            <a:ln w="31750" cap="rnd">
              <a:solidFill>
                <a:schemeClr val="accent6"/>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'!$G$2:$G$38</c:f>
              <c:numCache>
                <c:formatCode>0.0</c:formatCode>
                <c:ptCount val="37"/>
                <c:pt idx="1">
                  <c:v>12.5</c:v>
                </c:pt>
                <c:pt idx="2">
                  <c:v>30</c:v>
                </c:pt>
                <c:pt idx="3">
                  <c:v>50</c:v>
                </c:pt>
                <c:pt idx="4">
                  <c:v>53.333333333333336</c:v>
                </c:pt>
                <c:pt idx="5">
                  <c:v>52.173913043478258</c:v>
                </c:pt>
                <c:pt idx="6">
                  <c:v>37.5</c:v>
                </c:pt>
                <c:pt idx="7">
                  <c:v>52.941176470588239</c:v>
                </c:pt>
                <c:pt idx="8">
                  <c:v>66.666666666666657</c:v>
                </c:pt>
                <c:pt idx="9">
                  <c:v>50</c:v>
                </c:pt>
                <c:pt idx="10">
                  <c:v>65.217391304347828</c:v>
                </c:pt>
                <c:pt idx="11">
                  <c:v>70</c:v>
                </c:pt>
                <c:pt idx="12">
                  <c:v>57.894736842105267</c:v>
                </c:pt>
                <c:pt idx="13">
                  <c:v>63.636363636363633</c:v>
                </c:pt>
                <c:pt idx="14">
                  <c:v>62.068965517241381</c:v>
                </c:pt>
                <c:pt idx="15">
                  <c:v>53.333333333333336</c:v>
                </c:pt>
                <c:pt idx="16">
                  <c:v>54.54545454545454</c:v>
                </c:pt>
                <c:pt idx="17">
                  <c:v>73.68421052631578</c:v>
                </c:pt>
                <c:pt idx="18">
                  <c:v>56.25</c:v>
                </c:pt>
                <c:pt idx="19">
                  <c:v>64</c:v>
                </c:pt>
                <c:pt idx="20">
                  <c:v>70.588235294117652</c:v>
                </c:pt>
                <c:pt idx="21">
                  <c:v>48</c:v>
                </c:pt>
                <c:pt idx="22">
                  <c:v>62.962962962962962</c:v>
                </c:pt>
                <c:pt idx="23">
                  <c:v>72.727272727272734</c:v>
                </c:pt>
                <c:pt idx="24">
                  <c:v>64</c:v>
                </c:pt>
                <c:pt idx="25">
                  <c:v>82.758620689655174</c:v>
                </c:pt>
                <c:pt idx="26">
                  <c:v>71.428571428571431</c:v>
                </c:pt>
                <c:pt idx="27">
                  <c:v>57.894736842105267</c:v>
                </c:pt>
                <c:pt idx="28">
                  <c:v>75</c:v>
                </c:pt>
                <c:pt idx="29">
                  <c:v>86.956521739130437</c:v>
                </c:pt>
                <c:pt idx="30">
                  <c:v>78.571428571428569</c:v>
                </c:pt>
                <c:pt idx="31">
                  <c:v>84.210526315789465</c:v>
                </c:pt>
                <c:pt idx="32">
                  <c:v>60</c:v>
                </c:pt>
                <c:pt idx="33">
                  <c:v>71.428571428571431</c:v>
                </c:pt>
                <c:pt idx="34">
                  <c:v>78.571428571428569</c:v>
                </c:pt>
                <c:pt idx="35">
                  <c:v>75.862068965517238</c:v>
                </c:pt>
                <c:pt idx="36">
                  <c:v>70.967741935483872</c:v>
                </c:pt>
              </c:numCache>
            </c:numRef>
          </c:val>
          <c:smooth val="0"/>
          <c:extLst>
            <c:ext xmlns:c16="http://schemas.microsoft.com/office/drawing/2014/chart" uri="{C3380CC4-5D6E-409C-BE32-E72D297353CC}">
              <c16:uniqueId val="{00000001-C4AA-F149-8BEE-D94A1A78D129}"/>
            </c:ext>
          </c:extLst>
        </c:ser>
        <c:ser>
          <c:idx val="2"/>
          <c:order val="2"/>
          <c:tx>
            <c:strRef>
              <c:f>'CGM SEAD '!$J$1</c:f>
              <c:strCache>
                <c:ptCount val="1"/>
                <c:pt idx="0">
                  <c:v>NHB</c:v>
                </c:pt>
              </c:strCache>
            </c:strRef>
          </c:tx>
          <c:spPr>
            <a:ln w="31750" cap="rnd">
              <a:solidFill>
                <a:srgbClr val="FFC000"/>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'!$J$2:$J$38</c:f>
              <c:numCache>
                <c:formatCode>0.0</c:formatCode>
                <c:ptCount val="37"/>
                <c:pt idx="1">
                  <c:v>33.333333333333329</c:v>
                </c:pt>
                <c:pt idx="2">
                  <c:v>20</c:v>
                </c:pt>
                <c:pt idx="3">
                  <c:v>42.857142857142854</c:v>
                </c:pt>
                <c:pt idx="4">
                  <c:v>33.333333333333329</c:v>
                </c:pt>
                <c:pt idx="5">
                  <c:v>85.714285714285708</c:v>
                </c:pt>
                <c:pt idx="6">
                  <c:v>100</c:v>
                </c:pt>
                <c:pt idx="7">
                  <c:v>50</c:v>
                </c:pt>
                <c:pt idx="8">
                  <c:v>50</c:v>
                </c:pt>
                <c:pt idx="9">
                  <c:v>60</c:v>
                </c:pt>
                <c:pt idx="10">
                  <c:v>62.5</c:v>
                </c:pt>
                <c:pt idx="11">
                  <c:v>58.333333333333336</c:v>
                </c:pt>
                <c:pt idx="12">
                  <c:v>57.142857142857139</c:v>
                </c:pt>
                <c:pt idx="13">
                  <c:v>76.923076923076934</c:v>
                </c:pt>
                <c:pt idx="14">
                  <c:v>83.333333333333343</c:v>
                </c:pt>
                <c:pt idx="15">
                  <c:v>85.714285714285708</c:v>
                </c:pt>
                <c:pt idx="16">
                  <c:v>66.666666666666657</c:v>
                </c:pt>
                <c:pt idx="17">
                  <c:v>75</c:v>
                </c:pt>
                <c:pt idx="18">
                  <c:v>75</c:v>
                </c:pt>
                <c:pt idx="19">
                  <c:v>80</c:v>
                </c:pt>
                <c:pt idx="20">
                  <c:v>87.5</c:v>
                </c:pt>
                <c:pt idx="21">
                  <c:v>60</c:v>
                </c:pt>
                <c:pt idx="22">
                  <c:v>73.333333333333329</c:v>
                </c:pt>
                <c:pt idx="23">
                  <c:v>54.54545454545454</c:v>
                </c:pt>
                <c:pt idx="24">
                  <c:v>77.777777777777786</c:v>
                </c:pt>
                <c:pt idx="25">
                  <c:v>73.333333333333329</c:v>
                </c:pt>
                <c:pt idx="26">
                  <c:v>75</c:v>
                </c:pt>
                <c:pt idx="27">
                  <c:v>62.5</c:v>
                </c:pt>
                <c:pt idx="28">
                  <c:v>82.35294117647058</c:v>
                </c:pt>
                <c:pt idx="29">
                  <c:v>57.142857142857139</c:v>
                </c:pt>
                <c:pt idx="30">
                  <c:v>62.5</c:v>
                </c:pt>
                <c:pt idx="31">
                  <c:v>66.666666666666657</c:v>
                </c:pt>
                <c:pt idx="32">
                  <c:v>93.75</c:v>
                </c:pt>
                <c:pt idx="33">
                  <c:v>84.615384615384613</c:v>
                </c:pt>
                <c:pt idx="34">
                  <c:v>85.714285714285708</c:v>
                </c:pt>
                <c:pt idx="35">
                  <c:v>78.571428571428569</c:v>
                </c:pt>
                <c:pt idx="36">
                  <c:v>54.54545454545454</c:v>
                </c:pt>
              </c:numCache>
            </c:numRef>
          </c:val>
          <c:smooth val="0"/>
          <c:extLst>
            <c:ext xmlns:c16="http://schemas.microsoft.com/office/drawing/2014/chart" uri="{C3380CC4-5D6E-409C-BE32-E72D297353CC}">
              <c16:uniqueId val="{00000002-C4AA-F149-8BEE-D94A1A78D129}"/>
            </c:ext>
          </c:extLst>
        </c:ser>
        <c:dLbls>
          <c:showLegendKey val="0"/>
          <c:showVal val="0"/>
          <c:showCatName val="0"/>
          <c:showSerName val="0"/>
          <c:showPercent val="0"/>
          <c:showBubbleSize val="0"/>
        </c:dLbls>
        <c:smooth val="0"/>
        <c:axId val="907733311"/>
        <c:axId val="907734959"/>
      </c:lineChart>
      <c:catAx>
        <c:axId val="9077333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solidFill>
                      <a:schemeClr val="tx1"/>
                    </a:solidFill>
                    <a:latin typeface="Times" pitchFamily="2" charset="0"/>
                  </a:rPr>
                  <a:t>Year-Month</a:t>
                </a:r>
              </a:p>
            </c:rich>
          </c:tx>
          <c:layout>
            <c:manualLayout>
              <c:xMode val="edge"/>
              <c:yMode val="edge"/>
              <c:x val="0.45895210848666373"/>
              <c:y val="0.9337962841635971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pitchFamily="2" charset="0"/>
                <a:ea typeface="+mn-ea"/>
                <a:cs typeface="+mn-cs"/>
              </a:defRPr>
            </a:pPr>
            <a:endParaRPr lang="en-US"/>
          </a:p>
        </c:txPr>
        <c:crossAx val="907734959"/>
        <c:crosses val="autoZero"/>
        <c:auto val="1"/>
        <c:lblAlgn val="ctr"/>
        <c:lblOffset val="100"/>
        <c:noMultiLvlLbl val="0"/>
      </c:catAx>
      <c:valAx>
        <c:axId val="90773495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pitchFamily="2" charset="0"/>
                    <a:ea typeface="+mn-ea"/>
                    <a:cs typeface="+mn-cs"/>
                  </a:defRPr>
                </a:pPr>
                <a:r>
                  <a:rPr lang="en-US" sz="1600" b="1" dirty="0">
                    <a:solidFill>
                      <a:schemeClr val="tx1"/>
                    </a:solidFill>
                    <a:latin typeface="Times" pitchFamily="2" charset="0"/>
                  </a:rPr>
                  <a:t>CGM Prescription Rates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Times" pitchFamily="2"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Times" pitchFamily="2" charset="0"/>
                <a:ea typeface="+mn-ea"/>
                <a:cs typeface="+mn-cs"/>
              </a:defRPr>
            </a:pPr>
            <a:endParaRPr lang="en-US"/>
          </a:p>
        </c:txPr>
        <c:crossAx val="907733311"/>
        <c:crosses val="autoZero"/>
        <c:crossBetween val="between"/>
      </c:valAx>
      <c:spPr>
        <a:noFill/>
        <a:ln>
          <a:noFill/>
        </a:ln>
        <a:effectLst/>
      </c:spPr>
    </c:plotArea>
    <c:legend>
      <c:legendPos val="b"/>
      <c:layout>
        <c:manualLayout>
          <c:xMode val="edge"/>
          <c:yMode val="edge"/>
          <c:x val="0.59669889518421004"/>
          <c:y val="0.92924473646431682"/>
          <c:w val="0.38621939812334971"/>
          <c:h val="5.835210423310678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Times" pitchFamily="2" charset="0"/>
              </a:rPr>
              <a:t>YA CGM Prescription Rates Overall and by Race/Ethnicity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289302319596618E-2"/>
          <c:y val="9.2297092671108416E-2"/>
          <c:w val="0.92528093825436497"/>
          <c:h val="0.753630291405882"/>
        </c:manualLayout>
      </c:layout>
      <c:lineChart>
        <c:grouping val="standard"/>
        <c:varyColors val="0"/>
        <c:ser>
          <c:idx val="0"/>
          <c:order val="0"/>
          <c:tx>
            <c:strRef>
              <c:f>'CGM SEAD '!$D$1</c:f>
              <c:strCache>
                <c:ptCount val="1"/>
                <c:pt idx="0">
                  <c:v>Overall</c:v>
                </c:pt>
              </c:strCache>
            </c:strRef>
          </c:tx>
          <c:spPr>
            <a:ln w="31750" cap="rnd">
              <a:solidFill>
                <a:srgbClr val="C00000"/>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'!$D$2:$D$38</c:f>
              <c:numCache>
                <c:formatCode>0.0</c:formatCode>
                <c:ptCount val="37"/>
                <c:pt idx="1">
                  <c:v>30.76923076923077</c:v>
                </c:pt>
                <c:pt idx="2">
                  <c:v>25</c:v>
                </c:pt>
                <c:pt idx="3">
                  <c:v>46.428571428571431</c:v>
                </c:pt>
                <c:pt idx="4">
                  <c:v>47.826086956521742</c:v>
                </c:pt>
                <c:pt idx="5">
                  <c:v>62.5</c:v>
                </c:pt>
                <c:pt idx="6">
                  <c:v>50</c:v>
                </c:pt>
                <c:pt idx="7">
                  <c:v>57.142857142857139</c:v>
                </c:pt>
                <c:pt idx="8">
                  <c:v>58.333333333333336</c:v>
                </c:pt>
                <c:pt idx="9">
                  <c:v>57.142857142857139</c:v>
                </c:pt>
                <c:pt idx="10">
                  <c:v>61.53846153846154</c:v>
                </c:pt>
                <c:pt idx="11">
                  <c:v>66.666666666666657</c:v>
                </c:pt>
                <c:pt idx="12">
                  <c:v>60.606060606060609</c:v>
                </c:pt>
                <c:pt idx="13">
                  <c:v>72.727272727272734</c:v>
                </c:pt>
                <c:pt idx="14">
                  <c:v>62.222222222222221</c:v>
                </c:pt>
                <c:pt idx="15">
                  <c:v>57.692307692307686</c:v>
                </c:pt>
                <c:pt idx="16">
                  <c:v>57.142857142857139</c:v>
                </c:pt>
                <c:pt idx="17">
                  <c:v>73.529411764705884</c:v>
                </c:pt>
                <c:pt idx="18">
                  <c:v>54.838709677419352</c:v>
                </c:pt>
                <c:pt idx="19">
                  <c:v>65.714285714285708</c:v>
                </c:pt>
                <c:pt idx="20">
                  <c:v>71.428571428571431</c:v>
                </c:pt>
                <c:pt idx="21">
                  <c:v>50</c:v>
                </c:pt>
                <c:pt idx="22">
                  <c:v>67.307692307692307</c:v>
                </c:pt>
                <c:pt idx="23">
                  <c:v>68.292682926829272</c:v>
                </c:pt>
                <c:pt idx="24">
                  <c:v>68.181818181818173</c:v>
                </c:pt>
                <c:pt idx="25">
                  <c:v>76.470588235294116</c:v>
                </c:pt>
                <c:pt idx="26">
                  <c:v>70.731707317073173</c:v>
                </c:pt>
                <c:pt idx="27">
                  <c:v>65.789473684210535</c:v>
                </c:pt>
                <c:pt idx="28">
                  <c:v>70.689655172413794</c:v>
                </c:pt>
                <c:pt idx="29">
                  <c:v>68.085106382978722</c:v>
                </c:pt>
                <c:pt idx="30">
                  <c:v>73.91304347826086</c:v>
                </c:pt>
                <c:pt idx="31">
                  <c:v>78.787878787878782</c:v>
                </c:pt>
                <c:pt idx="32">
                  <c:v>72.549019607843135</c:v>
                </c:pt>
                <c:pt idx="33">
                  <c:v>72.881355932203391</c:v>
                </c:pt>
                <c:pt idx="34">
                  <c:v>74.576271186440678</c:v>
                </c:pt>
                <c:pt idx="35">
                  <c:v>70.370370370370367</c:v>
                </c:pt>
                <c:pt idx="36">
                  <c:v>68.627450980392155</c:v>
                </c:pt>
              </c:numCache>
            </c:numRef>
          </c:val>
          <c:smooth val="0"/>
          <c:extLst>
            <c:ext xmlns:c16="http://schemas.microsoft.com/office/drawing/2014/chart" uri="{C3380CC4-5D6E-409C-BE32-E72D297353CC}">
              <c16:uniqueId val="{00000000-6826-114B-89BD-D7DC50778DB7}"/>
            </c:ext>
          </c:extLst>
        </c:ser>
        <c:ser>
          <c:idx val="1"/>
          <c:order val="1"/>
          <c:tx>
            <c:strRef>
              <c:f>'CGM SEAD '!$G$1</c:f>
              <c:strCache>
                <c:ptCount val="1"/>
                <c:pt idx="0">
                  <c:v>Hispanic</c:v>
                </c:pt>
              </c:strCache>
            </c:strRef>
          </c:tx>
          <c:spPr>
            <a:ln w="31750" cap="rnd">
              <a:solidFill>
                <a:schemeClr val="accent6"/>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'!$G$2:$G$38</c:f>
              <c:numCache>
                <c:formatCode>0.0</c:formatCode>
                <c:ptCount val="37"/>
                <c:pt idx="1">
                  <c:v>12.5</c:v>
                </c:pt>
                <c:pt idx="2">
                  <c:v>30</c:v>
                </c:pt>
                <c:pt idx="3">
                  <c:v>50</c:v>
                </c:pt>
                <c:pt idx="4">
                  <c:v>53.333333333333336</c:v>
                </c:pt>
                <c:pt idx="5">
                  <c:v>52.173913043478258</c:v>
                </c:pt>
                <c:pt idx="6">
                  <c:v>37.5</c:v>
                </c:pt>
                <c:pt idx="7">
                  <c:v>52.941176470588239</c:v>
                </c:pt>
                <c:pt idx="8">
                  <c:v>66.666666666666657</c:v>
                </c:pt>
                <c:pt idx="9">
                  <c:v>50</c:v>
                </c:pt>
                <c:pt idx="10">
                  <c:v>65.217391304347828</c:v>
                </c:pt>
                <c:pt idx="11">
                  <c:v>70</c:v>
                </c:pt>
                <c:pt idx="12">
                  <c:v>57.894736842105267</c:v>
                </c:pt>
                <c:pt idx="13">
                  <c:v>63.636363636363633</c:v>
                </c:pt>
                <c:pt idx="14">
                  <c:v>62.068965517241381</c:v>
                </c:pt>
                <c:pt idx="15">
                  <c:v>53.333333333333336</c:v>
                </c:pt>
                <c:pt idx="16">
                  <c:v>54.54545454545454</c:v>
                </c:pt>
                <c:pt idx="17">
                  <c:v>73.68421052631578</c:v>
                </c:pt>
                <c:pt idx="18">
                  <c:v>56.25</c:v>
                </c:pt>
                <c:pt idx="19">
                  <c:v>64</c:v>
                </c:pt>
                <c:pt idx="20">
                  <c:v>70.588235294117652</c:v>
                </c:pt>
                <c:pt idx="21">
                  <c:v>48</c:v>
                </c:pt>
                <c:pt idx="22">
                  <c:v>62.962962962962962</c:v>
                </c:pt>
                <c:pt idx="23">
                  <c:v>72.727272727272734</c:v>
                </c:pt>
                <c:pt idx="24">
                  <c:v>64</c:v>
                </c:pt>
                <c:pt idx="25">
                  <c:v>82.758620689655174</c:v>
                </c:pt>
                <c:pt idx="26">
                  <c:v>71.428571428571431</c:v>
                </c:pt>
                <c:pt idx="27">
                  <c:v>57.894736842105267</c:v>
                </c:pt>
                <c:pt idx="28">
                  <c:v>75</c:v>
                </c:pt>
                <c:pt idx="29">
                  <c:v>86.956521739130437</c:v>
                </c:pt>
                <c:pt idx="30">
                  <c:v>78.571428571428569</c:v>
                </c:pt>
                <c:pt idx="31">
                  <c:v>84.210526315789465</c:v>
                </c:pt>
                <c:pt idx="32">
                  <c:v>60</c:v>
                </c:pt>
                <c:pt idx="33">
                  <c:v>71.428571428571431</c:v>
                </c:pt>
                <c:pt idx="34">
                  <c:v>78.571428571428569</c:v>
                </c:pt>
                <c:pt idx="35">
                  <c:v>75.862068965517238</c:v>
                </c:pt>
                <c:pt idx="36">
                  <c:v>70.967741935483872</c:v>
                </c:pt>
              </c:numCache>
            </c:numRef>
          </c:val>
          <c:smooth val="0"/>
          <c:extLst>
            <c:ext xmlns:c16="http://schemas.microsoft.com/office/drawing/2014/chart" uri="{C3380CC4-5D6E-409C-BE32-E72D297353CC}">
              <c16:uniqueId val="{00000001-6826-114B-89BD-D7DC50778DB7}"/>
            </c:ext>
          </c:extLst>
        </c:ser>
        <c:ser>
          <c:idx val="2"/>
          <c:order val="2"/>
          <c:tx>
            <c:strRef>
              <c:f>'CGM SEAD '!$J$1</c:f>
              <c:strCache>
                <c:ptCount val="1"/>
                <c:pt idx="0">
                  <c:v>NHB</c:v>
                </c:pt>
              </c:strCache>
            </c:strRef>
          </c:tx>
          <c:spPr>
            <a:ln w="31750" cap="rnd">
              <a:solidFill>
                <a:srgbClr val="FFC000"/>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'!$J$2:$J$38</c:f>
              <c:numCache>
                <c:formatCode>0.0</c:formatCode>
                <c:ptCount val="37"/>
                <c:pt idx="1">
                  <c:v>33.333333333333329</c:v>
                </c:pt>
                <c:pt idx="2">
                  <c:v>20</c:v>
                </c:pt>
                <c:pt idx="3">
                  <c:v>42.857142857142854</c:v>
                </c:pt>
                <c:pt idx="4">
                  <c:v>33.333333333333329</c:v>
                </c:pt>
                <c:pt idx="5">
                  <c:v>85.714285714285708</c:v>
                </c:pt>
                <c:pt idx="6">
                  <c:v>100</c:v>
                </c:pt>
                <c:pt idx="7">
                  <c:v>50</c:v>
                </c:pt>
                <c:pt idx="8">
                  <c:v>50</c:v>
                </c:pt>
                <c:pt idx="9">
                  <c:v>60</c:v>
                </c:pt>
                <c:pt idx="10">
                  <c:v>62.5</c:v>
                </c:pt>
                <c:pt idx="11">
                  <c:v>58.333333333333336</c:v>
                </c:pt>
                <c:pt idx="12">
                  <c:v>57.142857142857139</c:v>
                </c:pt>
                <c:pt idx="13">
                  <c:v>76.923076923076934</c:v>
                </c:pt>
                <c:pt idx="14">
                  <c:v>83.333333333333343</c:v>
                </c:pt>
                <c:pt idx="15">
                  <c:v>85.714285714285708</c:v>
                </c:pt>
                <c:pt idx="16">
                  <c:v>66.666666666666657</c:v>
                </c:pt>
                <c:pt idx="17">
                  <c:v>75</c:v>
                </c:pt>
                <c:pt idx="18">
                  <c:v>75</c:v>
                </c:pt>
                <c:pt idx="19">
                  <c:v>80</c:v>
                </c:pt>
                <c:pt idx="20">
                  <c:v>87.5</c:v>
                </c:pt>
                <c:pt idx="21">
                  <c:v>60</c:v>
                </c:pt>
                <c:pt idx="22">
                  <c:v>73.333333333333329</c:v>
                </c:pt>
                <c:pt idx="23">
                  <c:v>54.54545454545454</c:v>
                </c:pt>
                <c:pt idx="24">
                  <c:v>77.777777777777786</c:v>
                </c:pt>
                <c:pt idx="25">
                  <c:v>73.333333333333329</c:v>
                </c:pt>
                <c:pt idx="26">
                  <c:v>75</c:v>
                </c:pt>
                <c:pt idx="27">
                  <c:v>62.5</c:v>
                </c:pt>
                <c:pt idx="28">
                  <c:v>82.35294117647058</c:v>
                </c:pt>
                <c:pt idx="29">
                  <c:v>57.142857142857139</c:v>
                </c:pt>
                <c:pt idx="30">
                  <c:v>62.5</c:v>
                </c:pt>
                <c:pt idx="31">
                  <c:v>66.666666666666657</c:v>
                </c:pt>
                <c:pt idx="32">
                  <c:v>93.75</c:v>
                </c:pt>
                <c:pt idx="33">
                  <c:v>84.615384615384613</c:v>
                </c:pt>
                <c:pt idx="34">
                  <c:v>85.714285714285708</c:v>
                </c:pt>
                <c:pt idx="35">
                  <c:v>78.571428571428569</c:v>
                </c:pt>
                <c:pt idx="36">
                  <c:v>54.54545454545454</c:v>
                </c:pt>
              </c:numCache>
            </c:numRef>
          </c:val>
          <c:smooth val="0"/>
          <c:extLst>
            <c:ext xmlns:c16="http://schemas.microsoft.com/office/drawing/2014/chart" uri="{C3380CC4-5D6E-409C-BE32-E72D297353CC}">
              <c16:uniqueId val="{00000002-6826-114B-89BD-D7DC50778DB7}"/>
            </c:ext>
          </c:extLst>
        </c:ser>
        <c:ser>
          <c:idx val="3"/>
          <c:order val="3"/>
          <c:tx>
            <c:strRef>
              <c:f>'CGM SEAD '!$M$1</c:f>
              <c:strCache>
                <c:ptCount val="1"/>
                <c:pt idx="0">
                  <c:v>White</c:v>
                </c:pt>
              </c:strCache>
            </c:strRef>
          </c:tx>
          <c:spPr>
            <a:ln w="31750" cap="rnd">
              <a:solidFill>
                <a:schemeClr val="accent1">
                  <a:lumMod val="60000"/>
                  <a:lumOff val="40000"/>
                </a:schemeClr>
              </a:solidFill>
              <a:round/>
            </a:ln>
            <a:effectLst/>
          </c:spPr>
          <c:marker>
            <c:symbol val="none"/>
          </c:marker>
          <c:cat>
            <c:strRef>
              <c:f>'CGM SEAD '!$A$2:$A$38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'CGM SEAD '!$M$2:$M$38</c:f>
              <c:numCache>
                <c:formatCode>General</c:formatCode>
                <c:ptCount val="37"/>
                <c:pt idx="1">
                  <c:v>0</c:v>
                </c:pt>
                <c:pt idx="2">
                  <c:v>0</c:v>
                </c:pt>
                <c:pt idx="3" formatCode="0.0">
                  <c:v>33.333333333333329</c:v>
                </c:pt>
                <c:pt idx="4" formatCode="0.0">
                  <c:v>0</c:v>
                </c:pt>
                <c:pt idx="5" formatCode="0.0">
                  <c:v>0</c:v>
                </c:pt>
                <c:pt idx="6" formatCode="0.0">
                  <c:v>0</c:v>
                </c:pt>
                <c:pt idx="7" formatCode="0.0">
                  <c:v>66.666666666666657</c:v>
                </c:pt>
                <c:pt idx="8" formatCode="0.0">
                  <c:v>33.333333333333329</c:v>
                </c:pt>
                <c:pt idx="9" formatCode="0.0">
                  <c:v>66.666666666666657</c:v>
                </c:pt>
                <c:pt idx="10" formatCode="0.0">
                  <c:v>20</c:v>
                </c:pt>
                <c:pt idx="11" formatCode="0.0">
                  <c:v>100</c:v>
                </c:pt>
                <c:pt idx="12" formatCode="0.0">
                  <c:v>80</c:v>
                </c:pt>
                <c:pt idx="13" formatCode="0.0">
                  <c:v>100</c:v>
                </c:pt>
                <c:pt idx="14" formatCode="0.0">
                  <c:v>57.142857142857139</c:v>
                </c:pt>
                <c:pt idx="15" formatCode="0.0">
                  <c:v>33.333333333333329</c:v>
                </c:pt>
                <c:pt idx="16" formatCode="0.0">
                  <c:v>50</c:v>
                </c:pt>
                <c:pt idx="17" formatCode="0.0">
                  <c:v>50</c:v>
                </c:pt>
                <c:pt idx="18" formatCode="0.0">
                  <c:v>0</c:v>
                </c:pt>
                <c:pt idx="19" formatCode="0.0">
                  <c:v>100</c:v>
                </c:pt>
                <c:pt idx="20" formatCode="0.0">
                  <c:v>66.666666666666657</c:v>
                </c:pt>
                <c:pt idx="21" formatCode="0.0">
                  <c:v>71.428571428571431</c:v>
                </c:pt>
                <c:pt idx="22" formatCode="0.0">
                  <c:v>100</c:v>
                </c:pt>
                <c:pt idx="23" formatCode="0.0">
                  <c:v>100</c:v>
                </c:pt>
                <c:pt idx="24" formatCode="0.0">
                  <c:v>75</c:v>
                </c:pt>
                <c:pt idx="25" formatCode="0.0">
                  <c:v>66.666666666666657</c:v>
                </c:pt>
                <c:pt idx="26" formatCode="0.0">
                  <c:v>75</c:v>
                </c:pt>
                <c:pt idx="27" formatCode="0.0">
                  <c:v>100</c:v>
                </c:pt>
                <c:pt idx="28" formatCode="0.0">
                  <c:v>33.333333333333329</c:v>
                </c:pt>
                <c:pt idx="29" formatCode="0.0">
                  <c:v>0</c:v>
                </c:pt>
                <c:pt idx="30" formatCode="0.0">
                  <c:v>80</c:v>
                </c:pt>
                <c:pt idx="31" formatCode="0.0">
                  <c:v>0</c:v>
                </c:pt>
                <c:pt idx="32" formatCode="0.0">
                  <c:v>66.666666666666657</c:v>
                </c:pt>
                <c:pt idx="33" formatCode="0.0">
                  <c:v>70</c:v>
                </c:pt>
                <c:pt idx="34" formatCode="0.0">
                  <c:v>50</c:v>
                </c:pt>
                <c:pt idx="35" formatCode="0.0">
                  <c:v>100</c:v>
                </c:pt>
                <c:pt idx="36" formatCode="0.0">
                  <c:v>75</c:v>
                </c:pt>
              </c:numCache>
            </c:numRef>
          </c:val>
          <c:smooth val="0"/>
          <c:extLst>
            <c:ext xmlns:c16="http://schemas.microsoft.com/office/drawing/2014/chart" uri="{C3380CC4-5D6E-409C-BE32-E72D297353CC}">
              <c16:uniqueId val="{00000003-6826-114B-89BD-D7DC50778DB7}"/>
            </c:ext>
          </c:extLst>
        </c:ser>
        <c:dLbls>
          <c:showLegendKey val="0"/>
          <c:showVal val="0"/>
          <c:showCatName val="0"/>
          <c:showSerName val="0"/>
          <c:showPercent val="0"/>
          <c:showBubbleSize val="0"/>
        </c:dLbls>
        <c:smooth val="0"/>
        <c:axId val="875016543"/>
        <c:axId val="973492527"/>
      </c:lineChart>
      <c:catAx>
        <c:axId val="875016543"/>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latin typeface="Times" pitchFamily="2" charset="0"/>
                  </a:rPr>
                  <a:t>Year Month</a:t>
                </a:r>
              </a:p>
            </c:rich>
          </c:tx>
          <c:layout>
            <c:manualLayout>
              <c:xMode val="edge"/>
              <c:yMode val="edge"/>
              <c:x val="0.47826692410239785"/>
              <c:y val="0.9490598290598292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pitchFamily="2" charset="0"/>
                <a:ea typeface="+mn-ea"/>
                <a:cs typeface="+mn-cs"/>
              </a:defRPr>
            </a:pPr>
            <a:endParaRPr lang="en-US"/>
          </a:p>
        </c:txPr>
        <c:crossAx val="973492527"/>
        <c:crosses val="autoZero"/>
        <c:auto val="1"/>
        <c:lblAlgn val="ctr"/>
        <c:lblOffset val="100"/>
        <c:noMultiLvlLbl val="0"/>
      </c:catAx>
      <c:valAx>
        <c:axId val="973492527"/>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latin typeface="Times" pitchFamily="2" charset="0"/>
                  </a:rPr>
                  <a:t>CGM Prescription Rates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pitchFamily="2" charset="0"/>
                <a:ea typeface="+mn-ea"/>
                <a:cs typeface="+mn-cs"/>
              </a:defRPr>
            </a:pPr>
            <a:endParaRPr lang="en-US"/>
          </a:p>
        </c:txPr>
        <c:crossAx val="875016543"/>
        <c:crosses val="autoZero"/>
        <c:crossBetween val="between"/>
      </c:valAx>
      <c:spPr>
        <a:noFill/>
        <a:ln>
          <a:noFill/>
        </a:ln>
        <a:effectLst/>
      </c:spPr>
    </c:plotArea>
    <c:legend>
      <c:legendPos val="b"/>
      <c:layout>
        <c:manualLayout>
          <c:xMode val="edge"/>
          <c:yMode val="edge"/>
          <c:x val="0.64166595275882776"/>
          <c:y val="0.95333333333333337"/>
          <c:w val="0.35312390268414673"/>
          <c:h val="4.666666666666666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latin typeface="Times" pitchFamily="2" charset="0"/>
              </a:rPr>
              <a:t>YA</a:t>
            </a:r>
            <a:r>
              <a:rPr lang="en-US" sz="2000" b="1" baseline="0" dirty="0">
                <a:latin typeface="Times" pitchFamily="2" charset="0"/>
              </a:rPr>
              <a:t> </a:t>
            </a:r>
            <a:r>
              <a:rPr lang="en-US" sz="2000" b="1" dirty="0">
                <a:latin typeface="Times" pitchFamily="2" charset="0"/>
              </a:rPr>
              <a:t>IP Rates Overall and by Race Ethnicity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6429705671973E-2"/>
          <c:y val="9.1054520686672968E-2"/>
          <c:w val="0.92711716381373532"/>
          <c:h val="0.73806804891491873"/>
        </c:manualLayout>
      </c:layout>
      <c:lineChart>
        <c:grouping val="standard"/>
        <c:varyColors val="0"/>
        <c:ser>
          <c:idx val="0"/>
          <c:order val="0"/>
          <c:tx>
            <c:strRef>
              <c:f>'IP SEAD'!$D$1</c:f>
              <c:strCache>
                <c:ptCount val="1"/>
                <c:pt idx="0">
                  <c:v>Overall</c:v>
                </c:pt>
              </c:strCache>
            </c:strRef>
          </c:tx>
          <c:spPr>
            <a:ln w="31750" cap="rnd">
              <a:solidFill>
                <a:srgbClr val="C00000"/>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SEAD'!$D$2:$D$38</c:f>
              <c:numCache>
                <c:formatCode>0.0</c:formatCode>
                <c:ptCount val="37"/>
                <c:pt idx="1">
                  <c:v>0</c:v>
                </c:pt>
                <c:pt idx="2">
                  <c:v>6.25</c:v>
                </c:pt>
                <c:pt idx="3">
                  <c:v>14.285714285714285</c:v>
                </c:pt>
                <c:pt idx="4">
                  <c:v>26.086956521739129</c:v>
                </c:pt>
                <c:pt idx="5">
                  <c:v>31.25</c:v>
                </c:pt>
                <c:pt idx="6">
                  <c:v>25</c:v>
                </c:pt>
                <c:pt idx="7">
                  <c:v>32.142857142857146</c:v>
                </c:pt>
                <c:pt idx="8">
                  <c:v>20.833333333333336</c:v>
                </c:pt>
                <c:pt idx="9">
                  <c:v>20</c:v>
                </c:pt>
                <c:pt idx="10">
                  <c:v>30.76923076923077</c:v>
                </c:pt>
                <c:pt idx="11">
                  <c:v>16.666666666666664</c:v>
                </c:pt>
                <c:pt idx="12">
                  <c:v>30.303030303030305</c:v>
                </c:pt>
                <c:pt idx="13">
                  <c:v>18.181818181818183</c:v>
                </c:pt>
                <c:pt idx="14">
                  <c:v>24.444444444444443</c:v>
                </c:pt>
                <c:pt idx="15">
                  <c:v>19.230769230769234</c:v>
                </c:pt>
                <c:pt idx="16">
                  <c:v>14.285714285714285</c:v>
                </c:pt>
                <c:pt idx="17">
                  <c:v>23.52941176470588</c:v>
                </c:pt>
                <c:pt idx="18">
                  <c:v>19.35483870967742</c:v>
                </c:pt>
                <c:pt idx="19">
                  <c:v>37.142857142857146</c:v>
                </c:pt>
                <c:pt idx="20">
                  <c:v>25.714285714285712</c:v>
                </c:pt>
                <c:pt idx="21">
                  <c:v>35.416666666666671</c:v>
                </c:pt>
                <c:pt idx="22">
                  <c:v>32.692307692307693</c:v>
                </c:pt>
                <c:pt idx="23">
                  <c:v>24.390243902439025</c:v>
                </c:pt>
                <c:pt idx="24">
                  <c:v>34.090909090909086</c:v>
                </c:pt>
                <c:pt idx="25">
                  <c:v>39.215686274509807</c:v>
                </c:pt>
                <c:pt idx="26">
                  <c:v>29.268292682926827</c:v>
                </c:pt>
                <c:pt idx="27">
                  <c:v>18.421052631578945</c:v>
                </c:pt>
                <c:pt idx="28">
                  <c:v>31.03448275862069</c:v>
                </c:pt>
                <c:pt idx="29">
                  <c:v>29.787234042553191</c:v>
                </c:pt>
                <c:pt idx="30">
                  <c:v>30.434782608695656</c:v>
                </c:pt>
                <c:pt idx="31">
                  <c:v>15.151515151515152</c:v>
                </c:pt>
                <c:pt idx="32">
                  <c:v>25.490196078431371</c:v>
                </c:pt>
                <c:pt idx="33">
                  <c:v>25.423728813559322</c:v>
                </c:pt>
                <c:pt idx="34">
                  <c:v>28.8135593220339</c:v>
                </c:pt>
                <c:pt idx="35">
                  <c:v>24.074074074074073</c:v>
                </c:pt>
                <c:pt idx="36">
                  <c:v>31.372549019607842</c:v>
                </c:pt>
              </c:numCache>
            </c:numRef>
          </c:val>
          <c:smooth val="0"/>
          <c:extLst>
            <c:ext xmlns:c16="http://schemas.microsoft.com/office/drawing/2014/chart" uri="{C3380CC4-5D6E-409C-BE32-E72D297353CC}">
              <c16:uniqueId val="{00000000-4DC9-9A41-B164-1173051BBEC7}"/>
            </c:ext>
          </c:extLst>
        </c:ser>
        <c:ser>
          <c:idx val="1"/>
          <c:order val="1"/>
          <c:tx>
            <c:strRef>
              <c:f>'IP SEAD'!$G$1</c:f>
              <c:strCache>
                <c:ptCount val="1"/>
                <c:pt idx="0">
                  <c:v>Hispanic</c:v>
                </c:pt>
              </c:strCache>
            </c:strRef>
          </c:tx>
          <c:spPr>
            <a:ln w="31750" cap="rnd">
              <a:solidFill>
                <a:schemeClr val="accent6"/>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SEAD'!$G$2:$G$38</c:f>
              <c:numCache>
                <c:formatCode>0.0</c:formatCode>
                <c:ptCount val="37"/>
                <c:pt idx="1">
                  <c:v>0</c:v>
                </c:pt>
                <c:pt idx="2">
                  <c:v>10</c:v>
                </c:pt>
                <c:pt idx="3">
                  <c:v>28.571428571428569</c:v>
                </c:pt>
                <c:pt idx="4">
                  <c:v>40</c:v>
                </c:pt>
                <c:pt idx="5">
                  <c:v>34.782608695652172</c:v>
                </c:pt>
                <c:pt idx="6">
                  <c:v>12.5</c:v>
                </c:pt>
                <c:pt idx="7">
                  <c:v>41.17647058823529</c:v>
                </c:pt>
                <c:pt idx="8">
                  <c:v>33.333333333333329</c:v>
                </c:pt>
                <c:pt idx="9">
                  <c:v>30</c:v>
                </c:pt>
                <c:pt idx="10">
                  <c:v>47.826086956521742</c:v>
                </c:pt>
                <c:pt idx="11">
                  <c:v>30</c:v>
                </c:pt>
                <c:pt idx="12">
                  <c:v>52.631578947368418</c:v>
                </c:pt>
                <c:pt idx="13">
                  <c:v>27.27272727272727</c:v>
                </c:pt>
                <c:pt idx="14">
                  <c:v>34.482758620689658</c:v>
                </c:pt>
                <c:pt idx="15">
                  <c:v>33.333333333333329</c:v>
                </c:pt>
                <c:pt idx="16">
                  <c:v>18.181818181818183</c:v>
                </c:pt>
                <c:pt idx="17">
                  <c:v>31.578947368421051</c:v>
                </c:pt>
                <c:pt idx="18">
                  <c:v>31.25</c:v>
                </c:pt>
                <c:pt idx="19">
                  <c:v>44</c:v>
                </c:pt>
                <c:pt idx="20">
                  <c:v>35.294117647058826</c:v>
                </c:pt>
                <c:pt idx="21">
                  <c:v>52</c:v>
                </c:pt>
                <c:pt idx="22">
                  <c:v>37.037037037037038</c:v>
                </c:pt>
                <c:pt idx="23">
                  <c:v>36.363636363636367</c:v>
                </c:pt>
                <c:pt idx="24">
                  <c:v>40</c:v>
                </c:pt>
                <c:pt idx="25">
                  <c:v>48.275862068965516</c:v>
                </c:pt>
                <c:pt idx="26">
                  <c:v>38.095238095238095</c:v>
                </c:pt>
                <c:pt idx="27">
                  <c:v>21.052631578947366</c:v>
                </c:pt>
                <c:pt idx="28">
                  <c:v>28.125</c:v>
                </c:pt>
                <c:pt idx="29">
                  <c:v>43.478260869565219</c:v>
                </c:pt>
                <c:pt idx="30">
                  <c:v>32.142857142857146</c:v>
                </c:pt>
                <c:pt idx="31">
                  <c:v>21.052631578947366</c:v>
                </c:pt>
                <c:pt idx="32">
                  <c:v>28.000000000000004</c:v>
                </c:pt>
                <c:pt idx="33">
                  <c:v>25</c:v>
                </c:pt>
                <c:pt idx="34">
                  <c:v>39.285714285714285</c:v>
                </c:pt>
                <c:pt idx="35">
                  <c:v>31.03448275862069</c:v>
                </c:pt>
                <c:pt idx="36">
                  <c:v>38.70967741935484</c:v>
                </c:pt>
              </c:numCache>
            </c:numRef>
          </c:val>
          <c:smooth val="0"/>
          <c:extLst>
            <c:ext xmlns:c16="http://schemas.microsoft.com/office/drawing/2014/chart" uri="{C3380CC4-5D6E-409C-BE32-E72D297353CC}">
              <c16:uniqueId val="{00000001-4DC9-9A41-B164-1173051BBEC7}"/>
            </c:ext>
          </c:extLst>
        </c:ser>
        <c:ser>
          <c:idx val="2"/>
          <c:order val="2"/>
          <c:tx>
            <c:strRef>
              <c:f>'IP SEAD'!$J$1</c:f>
              <c:strCache>
                <c:ptCount val="1"/>
                <c:pt idx="0">
                  <c:v>NHB</c:v>
                </c:pt>
              </c:strCache>
            </c:strRef>
          </c:tx>
          <c:spPr>
            <a:ln w="31750" cap="rnd">
              <a:solidFill>
                <a:srgbClr val="FFC000"/>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SEAD'!$J$2:$J$38</c:f>
              <c:numCache>
                <c:formatCode>0.0</c:formatCode>
                <c:ptCount val="37"/>
                <c:pt idx="1">
                  <c:v>0</c:v>
                </c:pt>
                <c:pt idx="2">
                  <c:v>0</c:v>
                </c:pt>
                <c:pt idx="3">
                  <c:v>0</c:v>
                </c:pt>
                <c:pt idx="4">
                  <c:v>0</c:v>
                </c:pt>
                <c:pt idx="5">
                  <c:v>28.571428571428569</c:v>
                </c:pt>
                <c:pt idx="6">
                  <c:v>66.666666666666657</c:v>
                </c:pt>
                <c:pt idx="7">
                  <c:v>33.333333333333329</c:v>
                </c:pt>
                <c:pt idx="8">
                  <c:v>16.666666666666664</c:v>
                </c:pt>
                <c:pt idx="9">
                  <c:v>10</c:v>
                </c:pt>
                <c:pt idx="10">
                  <c:v>12.5</c:v>
                </c:pt>
                <c:pt idx="11">
                  <c:v>8.3333333333333321</c:v>
                </c:pt>
                <c:pt idx="12">
                  <c:v>0</c:v>
                </c:pt>
                <c:pt idx="13">
                  <c:v>15.384615384615385</c:v>
                </c:pt>
                <c:pt idx="14">
                  <c:v>16.666666666666664</c:v>
                </c:pt>
                <c:pt idx="15">
                  <c:v>0</c:v>
                </c:pt>
                <c:pt idx="16">
                  <c:v>16.666666666666664</c:v>
                </c:pt>
                <c:pt idx="17">
                  <c:v>25</c:v>
                </c:pt>
                <c:pt idx="18">
                  <c:v>12.5</c:v>
                </c:pt>
                <c:pt idx="19">
                  <c:v>20</c:v>
                </c:pt>
                <c:pt idx="20">
                  <c:v>12.5</c:v>
                </c:pt>
                <c:pt idx="21">
                  <c:v>0</c:v>
                </c:pt>
                <c:pt idx="22">
                  <c:v>26.666666666666668</c:v>
                </c:pt>
                <c:pt idx="23">
                  <c:v>0</c:v>
                </c:pt>
                <c:pt idx="24">
                  <c:v>33.333333333333329</c:v>
                </c:pt>
                <c:pt idx="25">
                  <c:v>20</c:v>
                </c:pt>
                <c:pt idx="26">
                  <c:v>33.333333333333329</c:v>
                </c:pt>
                <c:pt idx="27">
                  <c:v>25</c:v>
                </c:pt>
                <c:pt idx="28">
                  <c:v>41.17647058823529</c:v>
                </c:pt>
                <c:pt idx="29">
                  <c:v>21.428571428571427</c:v>
                </c:pt>
                <c:pt idx="30">
                  <c:v>37.5</c:v>
                </c:pt>
                <c:pt idx="31">
                  <c:v>0</c:v>
                </c:pt>
                <c:pt idx="32">
                  <c:v>31.25</c:v>
                </c:pt>
                <c:pt idx="33">
                  <c:v>46.153846153846153</c:v>
                </c:pt>
                <c:pt idx="34">
                  <c:v>35.714285714285715</c:v>
                </c:pt>
                <c:pt idx="35">
                  <c:v>21.428571428571427</c:v>
                </c:pt>
                <c:pt idx="36">
                  <c:v>36.363636363636367</c:v>
                </c:pt>
              </c:numCache>
            </c:numRef>
          </c:val>
          <c:smooth val="0"/>
          <c:extLst>
            <c:ext xmlns:c16="http://schemas.microsoft.com/office/drawing/2014/chart" uri="{C3380CC4-5D6E-409C-BE32-E72D297353CC}">
              <c16:uniqueId val="{00000002-4DC9-9A41-B164-1173051BBEC7}"/>
            </c:ext>
          </c:extLst>
        </c:ser>
        <c:dLbls>
          <c:showLegendKey val="0"/>
          <c:showVal val="0"/>
          <c:showCatName val="0"/>
          <c:showSerName val="0"/>
          <c:showPercent val="0"/>
          <c:showBubbleSize val="0"/>
        </c:dLbls>
        <c:smooth val="0"/>
        <c:axId val="976986191"/>
        <c:axId val="977035615"/>
      </c:lineChart>
      <c:catAx>
        <c:axId val="97698619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latin typeface="Times" pitchFamily="2" charset="0"/>
                  </a:rPr>
                  <a:t>Year Month </a:t>
                </a:r>
              </a:p>
            </c:rich>
          </c:tx>
          <c:layout>
            <c:manualLayout>
              <c:xMode val="edge"/>
              <c:yMode val="edge"/>
              <c:x val="0.48213597381991624"/>
              <c:y val="0.943546197174262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pitchFamily="2" charset="0"/>
                <a:ea typeface="+mn-ea"/>
                <a:cs typeface="+mn-cs"/>
              </a:defRPr>
            </a:pPr>
            <a:endParaRPr lang="en-US"/>
          </a:p>
        </c:txPr>
        <c:crossAx val="977035615"/>
        <c:crosses val="autoZero"/>
        <c:auto val="1"/>
        <c:lblAlgn val="ctr"/>
        <c:lblOffset val="100"/>
        <c:noMultiLvlLbl val="0"/>
      </c:catAx>
      <c:valAx>
        <c:axId val="977035615"/>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latin typeface="Times" pitchFamily="2" charset="0"/>
                  </a:rPr>
                  <a:t>IP Prescription Rates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pitchFamily="2" charset="0"/>
                <a:ea typeface="+mn-ea"/>
                <a:cs typeface="+mn-cs"/>
              </a:defRPr>
            </a:pPr>
            <a:endParaRPr lang="en-US"/>
          </a:p>
        </c:txPr>
        <c:crossAx val="976986191"/>
        <c:crosses val="autoZero"/>
        <c:crossBetween val="between"/>
      </c:valAx>
      <c:spPr>
        <a:noFill/>
        <a:ln>
          <a:noFill/>
        </a:ln>
        <a:effectLst/>
      </c:spPr>
    </c:plotArea>
    <c:legend>
      <c:legendPos val="b"/>
      <c:layout>
        <c:manualLayout>
          <c:xMode val="edge"/>
          <c:yMode val="edge"/>
          <c:x val="0.5965814690033463"/>
          <c:y val="0.9592986292530572"/>
          <c:w val="0.40214923979657818"/>
          <c:h val="4.0701370746942821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Time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latin typeface="Times" pitchFamily="2" charset="0"/>
              </a:rPr>
              <a:t>YA IP rates overall</a:t>
            </a:r>
            <a:r>
              <a:rPr lang="en-US" sz="2000" b="1" baseline="0" dirty="0">
                <a:latin typeface="Times" pitchFamily="2" charset="0"/>
              </a:rPr>
              <a:t> and by Race/ethnicity</a:t>
            </a:r>
            <a:endParaRPr lang="en-US" sz="2000" b="1" dirty="0">
              <a:latin typeface="Times"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6706351859695029E-2"/>
          <c:y val="8.4417059491260923E-2"/>
          <c:w val="0.95124081618637524"/>
          <c:h val="0.76349297851137166"/>
        </c:manualLayout>
      </c:layout>
      <c:lineChart>
        <c:grouping val="standard"/>
        <c:varyColors val="0"/>
        <c:ser>
          <c:idx val="0"/>
          <c:order val="0"/>
          <c:tx>
            <c:strRef>
              <c:f>'IP SEAD'!$D$1</c:f>
              <c:strCache>
                <c:ptCount val="1"/>
                <c:pt idx="0">
                  <c:v>Overall</c:v>
                </c:pt>
              </c:strCache>
            </c:strRef>
          </c:tx>
          <c:spPr>
            <a:ln w="31750" cap="rnd">
              <a:solidFill>
                <a:srgbClr val="C00000"/>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SEAD'!$D$2:$D$38</c:f>
              <c:numCache>
                <c:formatCode>0.0</c:formatCode>
                <c:ptCount val="37"/>
                <c:pt idx="1">
                  <c:v>0</c:v>
                </c:pt>
                <c:pt idx="2">
                  <c:v>6.25</c:v>
                </c:pt>
                <c:pt idx="3">
                  <c:v>14.285714285714285</c:v>
                </c:pt>
                <c:pt idx="4">
                  <c:v>26.086956521739129</c:v>
                </c:pt>
                <c:pt idx="5">
                  <c:v>31.25</c:v>
                </c:pt>
                <c:pt idx="6">
                  <c:v>25</c:v>
                </c:pt>
                <c:pt idx="7">
                  <c:v>32.142857142857146</c:v>
                </c:pt>
                <c:pt idx="8">
                  <c:v>20.833333333333336</c:v>
                </c:pt>
                <c:pt idx="9">
                  <c:v>20</c:v>
                </c:pt>
                <c:pt idx="10">
                  <c:v>30.76923076923077</c:v>
                </c:pt>
                <c:pt idx="11">
                  <c:v>16.666666666666664</c:v>
                </c:pt>
                <c:pt idx="12">
                  <c:v>30.303030303030305</c:v>
                </c:pt>
                <c:pt idx="13">
                  <c:v>18.181818181818183</c:v>
                </c:pt>
                <c:pt idx="14">
                  <c:v>24.444444444444443</c:v>
                </c:pt>
                <c:pt idx="15">
                  <c:v>19.230769230769234</c:v>
                </c:pt>
                <c:pt idx="16">
                  <c:v>14.285714285714285</c:v>
                </c:pt>
                <c:pt idx="17">
                  <c:v>23.52941176470588</c:v>
                </c:pt>
                <c:pt idx="18">
                  <c:v>19.35483870967742</c:v>
                </c:pt>
                <c:pt idx="19">
                  <c:v>37.142857142857146</c:v>
                </c:pt>
                <c:pt idx="20">
                  <c:v>25.714285714285712</c:v>
                </c:pt>
                <c:pt idx="21">
                  <c:v>35.416666666666671</c:v>
                </c:pt>
                <c:pt idx="22">
                  <c:v>32.692307692307693</c:v>
                </c:pt>
                <c:pt idx="23">
                  <c:v>24.390243902439025</c:v>
                </c:pt>
                <c:pt idx="24">
                  <c:v>34.090909090909086</c:v>
                </c:pt>
                <c:pt idx="25">
                  <c:v>39.215686274509807</c:v>
                </c:pt>
                <c:pt idx="26">
                  <c:v>29.268292682926827</c:v>
                </c:pt>
                <c:pt idx="27">
                  <c:v>18.421052631578945</c:v>
                </c:pt>
                <c:pt idx="28">
                  <c:v>31.03448275862069</c:v>
                </c:pt>
                <c:pt idx="29">
                  <c:v>29.787234042553191</c:v>
                </c:pt>
                <c:pt idx="30">
                  <c:v>30.434782608695656</c:v>
                </c:pt>
                <c:pt idx="31">
                  <c:v>15.151515151515152</c:v>
                </c:pt>
                <c:pt idx="32">
                  <c:v>25.490196078431371</c:v>
                </c:pt>
                <c:pt idx="33">
                  <c:v>25.423728813559322</c:v>
                </c:pt>
                <c:pt idx="34">
                  <c:v>28.8135593220339</c:v>
                </c:pt>
                <c:pt idx="35">
                  <c:v>24.074074074074073</c:v>
                </c:pt>
                <c:pt idx="36">
                  <c:v>31.372549019607842</c:v>
                </c:pt>
              </c:numCache>
            </c:numRef>
          </c:val>
          <c:smooth val="0"/>
          <c:extLst>
            <c:ext xmlns:c16="http://schemas.microsoft.com/office/drawing/2014/chart" uri="{C3380CC4-5D6E-409C-BE32-E72D297353CC}">
              <c16:uniqueId val="{00000000-678E-9340-832E-54EB01A514D2}"/>
            </c:ext>
          </c:extLst>
        </c:ser>
        <c:ser>
          <c:idx val="1"/>
          <c:order val="1"/>
          <c:tx>
            <c:strRef>
              <c:f>'IP SEAD'!$G$1</c:f>
              <c:strCache>
                <c:ptCount val="1"/>
                <c:pt idx="0">
                  <c:v>Hispanic</c:v>
                </c:pt>
              </c:strCache>
            </c:strRef>
          </c:tx>
          <c:spPr>
            <a:ln w="31750" cap="rnd">
              <a:solidFill>
                <a:schemeClr val="accent6"/>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SEAD'!$G$2:$G$38</c:f>
              <c:numCache>
                <c:formatCode>0.0</c:formatCode>
                <c:ptCount val="37"/>
                <c:pt idx="1">
                  <c:v>0</c:v>
                </c:pt>
                <c:pt idx="2">
                  <c:v>10</c:v>
                </c:pt>
                <c:pt idx="3">
                  <c:v>28.571428571428569</c:v>
                </c:pt>
                <c:pt idx="4">
                  <c:v>40</c:v>
                </c:pt>
                <c:pt idx="5">
                  <c:v>34.782608695652172</c:v>
                </c:pt>
                <c:pt idx="6">
                  <c:v>12.5</c:v>
                </c:pt>
                <c:pt idx="7">
                  <c:v>41.17647058823529</c:v>
                </c:pt>
                <c:pt idx="8">
                  <c:v>33.333333333333329</c:v>
                </c:pt>
                <c:pt idx="9">
                  <c:v>30</c:v>
                </c:pt>
                <c:pt idx="10">
                  <c:v>47.826086956521742</c:v>
                </c:pt>
                <c:pt idx="11">
                  <c:v>30</c:v>
                </c:pt>
                <c:pt idx="12">
                  <c:v>52.631578947368418</c:v>
                </c:pt>
                <c:pt idx="13">
                  <c:v>27.27272727272727</c:v>
                </c:pt>
                <c:pt idx="14">
                  <c:v>34.482758620689658</c:v>
                </c:pt>
                <c:pt idx="15">
                  <c:v>33.333333333333329</c:v>
                </c:pt>
                <c:pt idx="16">
                  <c:v>18.181818181818183</c:v>
                </c:pt>
                <c:pt idx="17">
                  <c:v>31.578947368421051</c:v>
                </c:pt>
                <c:pt idx="18">
                  <c:v>31.25</c:v>
                </c:pt>
                <c:pt idx="19">
                  <c:v>44</c:v>
                </c:pt>
                <c:pt idx="20">
                  <c:v>35.294117647058826</c:v>
                </c:pt>
                <c:pt idx="21">
                  <c:v>52</c:v>
                </c:pt>
                <c:pt idx="22">
                  <c:v>37.037037037037038</c:v>
                </c:pt>
                <c:pt idx="23">
                  <c:v>36.363636363636367</c:v>
                </c:pt>
                <c:pt idx="24">
                  <c:v>40</c:v>
                </c:pt>
                <c:pt idx="25">
                  <c:v>48.275862068965516</c:v>
                </c:pt>
                <c:pt idx="26">
                  <c:v>38.095238095238095</c:v>
                </c:pt>
                <c:pt idx="27">
                  <c:v>21.052631578947366</c:v>
                </c:pt>
                <c:pt idx="28">
                  <c:v>28.125</c:v>
                </c:pt>
                <c:pt idx="29">
                  <c:v>43.478260869565219</c:v>
                </c:pt>
                <c:pt idx="30">
                  <c:v>32.142857142857146</c:v>
                </c:pt>
                <c:pt idx="31">
                  <c:v>21.052631578947366</c:v>
                </c:pt>
                <c:pt idx="32">
                  <c:v>28.000000000000004</c:v>
                </c:pt>
                <c:pt idx="33">
                  <c:v>25</c:v>
                </c:pt>
                <c:pt idx="34">
                  <c:v>39.285714285714285</c:v>
                </c:pt>
                <c:pt idx="35">
                  <c:v>31.03448275862069</c:v>
                </c:pt>
                <c:pt idx="36">
                  <c:v>38.70967741935484</c:v>
                </c:pt>
              </c:numCache>
            </c:numRef>
          </c:val>
          <c:smooth val="0"/>
          <c:extLst>
            <c:ext xmlns:c16="http://schemas.microsoft.com/office/drawing/2014/chart" uri="{C3380CC4-5D6E-409C-BE32-E72D297353CC}">
              <c16:uniqueId val="{00000001-678E-9340-832E-54EB01A514D2}"/>
            </c:ext>
          </c:extLst>
        </c:ser>
        <c:ser>
          <c:idx val="2"/>
          <c:order val="2"/>
          <c:tx>
            <c:strRef>
              <c:f>'IP SEAD'!$J$1</c:f>
              <c:strCache>
                <c:ptCount val="1"/>
                <c:pt idx="0">
                  <c:v>NHB</c:v>
                </c:pt>
              </c:strCache>
            </c:strRef>
          </c:tx>
          <c:spPr>
            <a:ln w="31750" cap="rnd">
              <a:solidFill>
                <a:srgbClr val="FFC000"/>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SEAD'!$J$2:$J$38</c:f>
              <c:numCache>
                <c:formatCode>0.0</c:formatCode>
                <c:ptCount val="37"/>
                <c:pt idx="1">
                  <c:v>0</c:v>
                </c:pt>
                <c:pt idx="2">
                  <c:v>0</c:v>
                </c:pt>
                <c:pt idx="3">
                  <c:v>0</c:v>
                </c:pt>
                <c:pt idx="4">
                  <c:v>0</c:v>
                </c:pt>
                <c:pt idx="5">
                  <c:v>28.571428571428569</c:v>
                </c:pt>
                <c:pt idx="6">
                  <c:v>66.666666666666657</c:v>
                </c:pt>
                <c:pt idx="7">
                  <c:v>33.333333333333329</c:v>
                </c:pt>
                <c:pt idx="8">
                  <c:v>16.666666666666664</c:v>
                </c:pt>
                <c:pt idx="9">
                  <c:v>10</c:v>
                </c:pt>
                <c:pt idx="10">
                  <c:v>12.5</c:v>
                </c:pt>
                <c:pt idx="11">
                  <c:v>8.3333333333333321</c:v>
                </c:pt>
                <c:pt idx="12">
                  <c:v>0</c:v>
                </c:pt>
                <c:pt idx="13">
                  <c:v>15.384615384615385</c:v>
                </c:pt>
                <c:pt idx="14">
                  <c:v>16.666666666666664</c:v>
                </c:pt>
                <c:pt idx="15">
                  <c:v>0</c:v>
                </c:pt>
                <c:pt idx="16">
                  <c:v>16.666666666666664</c:v>
                </c:pt>
                <c:pt idx="17">
                  <c:v>25</c:v>
                </c:pt>
                <c:pt idx="18">
                  <c:v>12.5</c:v>
                </c:pt>
                <c:pt idx="19">
                  <c:v>20</c:v>
                </c:pt>
                <c:pt idx="20">
                  <c:v>12.5</c:v>
                </c:pt>
                <c:pt idx="21">
                  <c:v>0</c:v>
                </c:pt>
                <c:pt idx="22">
                  <c:v>26.666666666666668</c:v>
                </c:pt>
                <c:pt idx="23">
                  <c:v>0</c:v>
                </c:pt>
                <c:pt idx="24">
                  <c:v>33.333333333333329</c:v>
                </c:pt>
                <c:pt idx="25">
                  <c:v>20</c:v>
                </c:pt>
                <c:pt idx="26">
                  <c:v>33.333333333333329</c:v>
                </c:pt>
                <c:pt idx="27">
                  <c:v>25</c:v>
                </c:pt>
                <c:pt idx="28">
                  <c:v>41.17647058823529</c:v>
                </c:pt>
                <c:pt idx="29">
                  <c:v>21.428571428571427</c:v>
                </c:pt>
                <c:pt idx="30">
                  <c:v>37.5</c:v>
                </c:pt>
                <c:pt idx="31">
                  <c:v>0</c:v>
                </c:pt>
                <c:pt idx="32">
                  <c:v>31.25</c:v>
                </c:pt>
                <c:pt idx="33">
                  <c:v>46.153846153846153</c:v>
                </c:pt>
                <c:pt idx="34">
                  <c:v>35.714285714285715</c:v>
                </c:pt>
                <c:pt idx="35">
                  <c:v>21.428571428571427</c:v>
                </c:pt>
                <c:pt idx="36">
                  <c:v>36.363636363636367</c:v>
                </c:pt>
              </c:numCache>
            </c:numRef>
          </c:val>
          <c:smooth val="0"/>
          <c:extLst>
            <c:ext xmlns:c16="http://schemas.microsoft.com/office/drawing/2014/chart" uri="{C3380CC4-5D6E-409C-BE32-E72D297353CC}">
              <c16:uniqueId val="{00000002-678E-9340-832E-54EB01A514D2}"/>
            </c:ext>
          </c:extLst>
        </c:ser>
        <c:ser>
          <c:idx val="3"/>
          <c:order val="3"/>
          <c:tx>
            <c:strRef>
              <c:f>'IP SEAD'!$M$1</c:f>
              <c:strCache>
                <c:ptCount val="1"/>
                <c:pt idx="0">
                  <c:v>White </c:v>
                </c:pt>
              </c:strCache>
            </c:strRef>
          </c:tx>
          <c:spPr>
            <a:ln w="31750" cap="rnd">
              <a:solidFill>
                <a:schemeClr val="accent1">
                  <a:lumMod val="60000"/>
                  <a:lumOff val="40000"/>
                </a:schemeClr>
              </a:solidFill>
              <a:round/>
            </a:ln>
            <a:effectLst/>
          </c:spPr>
          <c:marker>
            <c:symbol val="none"/>
          </c:marker>
          <c:cat>
            <c:strRef>
              <c:f>'IP SEAD'!$A$2:$A$38</c:f>
              <c:strCache>
                <c:ptCount val="37"/>
                <c:pt idx="1">
                  <c:v>2019-01</c:v>
                </c:pt>
                <c:pt idx="2">
                  <c:v>2019-02</c:v>
                </c:pt>
                <c:pt idx="3">
                  <c:v>2019-03</c:v>
                </c:pt>
                <c:pt idx="4">
                  <c:v>2019-04</c:v>
                </c:pt>
                <c:pt idx="5">
                  <c:v>2019-05</c:v>
                </c:pt>
                <c:pt idx="6">
                  <c:v>2019-06</c:v>
                </c:pt>
                <c:pt idx="7">
                  <c:v>2019-07</c:v>
                </c:pt>
                <c:pt idx="8">
                  <c:v>2019-08</c:v>
                </c:pt>
                <c:pt idx="9">
                  <c:v>2019-09</c:v>
                </c:pt>
                <c:pt idx="10">
                  <c:v>2019-10</c:v>
                </c:pt>
                <c:pt idx="11">
                  <c:v>2019-11</c:v>
                </c:pt>
                <c:pt idx="12">
                  <c:v>2019-12</c:v>
                </c:pt>
                <c:pt idx="13">
                  <c:v>2020-01</c:v>
                </c:pt>
                <c:pt idx="14">
                  <c:v>2020-02</c:v>
                </c:pt>
                <c:pt idx="15">
                  <c:v>2020-03</c:v>
                </c:pt>
                <c:pt idx="16">
                  <c:v>2020-04</c:v>
                </c:pt>
                <c:pt idx="17">
                  <c:v>2020-05</c:v>
                </c:pt>
                <c:pt idx="18">
                  <c:v>2020-06</c:v>
                </c:pt>
                <c:pt idx="19">
                  <c:v>2020-07</c:v>
                </c:pt>
                <c:pt idx="20">
                  <c:v>2020-08</c:v>
                </c:pt>
                <c:pt idx="21">
                  <c:v>2020-09</c:v>
                </c:pt>
                <c:pt idx="22">
                  <c:v>2020-10</c:v>
                </c:pt>
                <c:pt idx="23">
                  <c:v>2020-11</c:v>
                </c:pt>
                <c:pt idx="24">
                  <c:v>2020-12</c:v>
                </c:pt>
                <c:pt idx="25">
                  <c:v>2021-01</c:v>
                </c:pt>
                <c:pt idx="26">
                  <c:v>2021-02</c:v>
                </c:pt>
                <c:pt idx="27">
                  <c:v>2021-03</c:v>
                </c:pt>
                <c:pt idx="28">
                  <c:v>2021-04</c:v>
                </c:pt>
                <c:pt idx="29">
                  <c:v>2021-05</c:v>
                </c:pt>
                <c:pt idx="30">
                  <c:v>2021-06</c:v>
                </c:pt>
                <c:pt idx="31">
                  <c:v>2021-07</c:v>
                </c:pt>
                <c:pt idx="32">
                  <c:v>2021-08</c:v>
                </c:pt>
                <c:pt idx="33">
                  <c:v>2021-09</c:v>
                </c:pt>
                <c:pt idx="34">
                  <c:v>2021-10</c:v>
                </c:pt>
                <c:pt idx="35">
                  <c:v>2021-11</c:v>
                </c:pt>
                <c:pt idx="36">
                  <c:v>2021-12</c:v>
                </c:pt>
              </c:strCache>
            </c:strRef>
          </c:cat>
          <c:val>
            <c:numRef>
              <c:f>'IP SEAD'!$M$2:$M$38</c:f>
              <c:numCache>
                <c:formatCode>General</c:formatCode>
                <c:ptCount val="37"/>
                <c:pt idx="1">
                  <c:v>0</c:v>
                </c:pt>
                <c:pt idx="2">
                  <c:v>0</c:v>
                </c:pt>
                <c:pt idx="3">
                  <c:v>0</c:v>
                </c:pt>
                <c:pt idx="4">
                  <c:v>0</c:v>
                </c:pt>
                <c:pt idx="5">
                  <c:v>0</c:v>
                </c:pt>
                <c:pt idx="6" formatCode="0.0">
                  <c:v>0</c:v>
                </c:pt>
                <c:pt idx="7" formatCode="0.0">
                  <c:v>0</c:v>
                </c:pt>
                <c:pt idx="8" formatCode="0.0">
                  <c:v>0</c:v>
                </c:pt>
                <c:pt idx="9" formatCode="0.0">
                  <c:v>0</c:v>
                </c:pt>
                <c:pt idx="10" formatCode="0.0">
                  <c:v>0</c:v>
                </c:pt>
                <c:pt idx="11" formatCode="0.0">
                  <c:v>0</c:v>
                </c:pt>
                <c:pt idx="12" formatCode="0.0">
                  <c:v>0</c:v>
                </c:pt>
                <c:pt idx="13" formatCode="0.0">
                  <c:v>0</c:v>
                </c:pt>
                <c:pt idx="14" formatCode="0.0">
                  <c:v>0</c:v>
                </c:pt>
                <c:pt idx="15" formatCode="0.0">
                  <c:v>0</c:v>
                </c:pt>
                <c:pt idx="16" formatCode="0.0">
                  <c:v>0</c:v>
                </c:pt>
                <c:pt idx="17" formatCode="0.0">
                  <c:v>0</c:v>
                </c:pt>
                <c:pt idx="18" formatCode="0.0">
                  <c:v>0</c:v>
                </c:pt>
                <c:pt idx="19" formatCode="0.0">
                  <c:v>0</c:v>
                </c:pt>
                <c:pt idx="20" formatCode="0.0">
                  <c:v>16.666666666666664</c:v>
                </c:pt>
                <c:pt idx="21" formatCode="0.0">
                  <c:v>42.857142857142854</c:v>
                </c:pt>
                <c:pt idx="22" formatCode="0.0">
                  <c:v>25</c:v>
                </c:pt>
                <c:pt idx="23" formatCode="0.0">
                  <c:v>0</c:v>
                </c:pt>
                <c:pt idx="24" formatCode="0.0">
                  <c:v>25</c:v>
                </c:pt>
                <c:pt idx="25" formatCode="0.0">
                  <c:v>66.666666666666657</c:v>
                </c:pt>
                <c:pt idx="26" formatCode="0.0">
                  <c:v>0</c:v>
                </c:pt>
                <c:pt idx="27" formatCode="0.0">
                  <c:v>20</c:v>
                </c:pt>
                <c:pt idx="28" formatCode="0.0">
                  <c:v>33.333333333333329</c:v>
                </c:pt>
                <c:pt idx="29" formatCode="0.0">
                  <c:v>50</c:v>
                </c:pt>
                <c:pt idx="30" formatCode="0.0">
                  <c:v>20</c:v>
                </c:pt>
                <c:pt idx="31" formatCode="0.0">
                  <c:v>50</c:v>
                </c:pt>
                <c:pt idx="32" formatCode="0.0">
                  <c:v>0</c:v>
                </c:pt>
                <c:pt idx="33" formatCode="0.0">
                  <c:v>10</c:v>
                </c:pt>
                <c:pt idx="34" formatCode="0.0">
                  <c:v>16.666666666666664</c:v>
                </c:pt>
                <c:pt idx="35" formatCode="0.0">
                  <c:v>0</c:v>
                </c:pt>
                <c:pt idx="36" formatCode="0.0">
                  <c:v>0</c:v>
                </c:pt>
              </c:numCache>
            </c:numRef>
          </c:val>
          <c:smooth val="0"/>
          <c:extLst>
            <c:ext xmlns:c16="http://schemas.microsoft.com/office/drawing/2014/chart" uri="{C3380CC4-5D6E-409C-BE32-E72D297353CC}">
              <c16:uniqueId val="{00000003-678E-9340-832E-54EB01A514D2}"/>
            </c:ext>
          </c:extLst>
        </c:ser>
        <c:dLbls>
          <c:showLegendKey val="0"/>
          <c:showVal val="0"/>
          <c:showCatName val="0"/>
          <c:showSerName val="0"/>
          <c:showPercent val="0"/>
          <c:showBubbleSize val="0"/>
        </c:dLbls>
        <c:smooth val="0"/>
        <c:axId val="907513359"/>
        <c:axId val="907722543"/>
      </c:lineChart>
      <c:catAx>
        <c:axId val="90751335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dirty="0">
                    <a:latin typeface="Times" pitchFamily="2" charset="0"/>
                  </a:rPr>
                  <a:t>Year Month</a:t>
                </a:r>
              </a:p>
            </c:rich>
          </c:tx>
          <c:layout>
            <c:manualLayout>
              <c:xMode val="edge"/>
              <c:yMode val="edge"/>
              <c:x val="0.47756805773487676"/>
              <c:y val="0.9561031290645444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pitchFamily="2" charset="0"/>
                <a:ea typeface="+mn-ea"/>
                <a:cs typeface="+mn-cs"/>
              </a:defRPr>
            </a:pPr>
            <a:endParaRPr lang="en-US"/>
          </a:p>
        </c:txPr>
        <c:crossAx val="907722543"/>
        <c:crosses val="autoZero"/>
        <c:auto val="1"/>
        <c:lblAlgn val="ctr"/>
        <c:lblOffset val="100"/>
        <c:noMultiLvlLbl val="0"/>
      </c:catAx>
      <c:valAx>
        <c:axId val="90772254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pitchFamily="2" charset="0"/>
                <a:ea typeface="+mn-ea"/>
                <a:cs typeface="+mn-cs"/>
              </a:defRPr>
            </a:pPr>
            <a:endParaRPr lang="en-US"/>
          </a:p>
        </c:txPr>
        <c:crossAx val="907513359"/>
        <c:crosses val="autoZero"/>
        <c:crossBetween val="between"/>
      </c:valAx>
      <c:spPr>
        <a:noFill/>
        <a:ln>
          <a:noFill/>
        </a:ln>
        <a:effectLst/>
      </c:spPr>
    </c:plotArea>
    <c:legend>
      <c:legendPos val="b"/>
      <c:layout>
        <c:manualLayout>
          <c:xMode val="edge"/>
          <c:yMode val="edge"/>
          <c:x val="0.53623799968888686"/>
          <c:y val="0.17313490228309925"/>
          <c:w val="0.44250855237723347"/>
          <c:h val="5.4449003371863293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Times"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CGM Use</a:t>
            </a:r>
            <a:r>
              <a:rPr lang="en-US" baseline="0"/>
              <a:t> by Race, NH White vs. NH Black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'Graph Tot Pop and NH Blk &amp; Wh'!$G$1</c:f>
              <c:strCache>
                <c:ptCount val="1"/>
                <c:pt idx="0">
                  <c:v>Combined Population</c:v>
                </c:pt>
              </c:strCache>
            </c:strRef>
          </c:tx>
          <c:spPr>
            <a:solidFill>
              <a:schemeClr val="bg1">
                <a:lumMod val="85000"/>
              </a:schemeClr>
            </a:solidFill>
            <a:ln>
              <a:solidFill>
                <a:schemeClr val="bg1">
                  <a:lumMod val="75000"/>
                </a:schemeClr>
              </a:solidFill>
            </a:ln>
            <a:effectLst/>
          </c:spPr>
          <c:invertIfNegative val="0"/>
          <c:cat>
            <c:strRef>
              <c:f>'Graph Tot Pop and NH Blk &amp; Wh'!$B$2:$B$21</c:f>
              <c:strCache>
                <c:ptCount val="19"/>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June</c:v>
                </c:pt>
                <c:pt idx="18">
                  <c:v>July</c:v>
                </c:pt>
              </c:strCache>
              <c:extLst/>
            </c:strRef>
          </c:cat>
          <c:val>
            <c:numRef>
              <c:f>'Graph Tot Pop and NH Blk &amp; Wh'!$G$2:$G$21</c:f>
              <c:numCache>
                <c:formatCode>General</c:formatCode>
                <c:ptCount val="19"/>
                <c:pt idx="0">
                  <c:v>132</c:v>
                </c:pt>
                <c:pt idx="1">
                  <c:v>86</c:v>
                </c:pt>
                <c:pt idx="2">
                  <c:v>112</c:v>
                </c:pt>
                <c:pt idx="3">
                  <c:v>124</c:v>
                </c:pt>
                <c:pt idx="4">
                  <c:v>132</c:v>
                </c:pt>
                <c:pt idx="5">
                  <c:v>136</c:v>
                </c:pt>
                <c:pt idx="6">
                  <c:v>118</c:v>
                </c:pt>
                <c:pt idx="7">
                  <c:v>122</c:v>
                </c:pt>
                <c:pt idx="8">
                  <c:v>147</c:v>
                </c:pt>
                <c:pt idx="9">
                  <c:v>123</c:v>
                </c:pt>
                <c:pt idx="10">
                  <c:v>125</c:v>
                </c:pt>
                <c:pt idx="11">
                  <c:v>90</c:v>
                </c:pt>
                <c:pt idx="12">
                  <c:v>130</c:v>
                </c:pt>
                <c:pt idx="13">
                  <c:v>118</c:v>
                </c:pt>
                <c:pt idx="14">
                  <c:v>156</c:v>
                </c:pt>
                <c:pt idx="15">
                  <c:v>140</c:v>
                </c:pt>
                <c:pt idx="16">
                  <c:v>107</c:v>
                </c:pt>
                <c:pt idx="17">
                  <c:v>131</c:v>
                </c:pt>
                <c:pt idx="18">
                  <c:v>124</c:v>
                </c:pt>
              </c:numCache>
            </c:numRef>
          </c:val>
          <c:extLst>
            <c:ext xmlns:c16="http://schemas.microsoft.com/office/drawing/2014/chart" uri="{C3380CC4-5D6E-409C-BE32-E72D297353CC}">
              <c16:uniqueId val="{00000000-87B9-DF42-A785-96878D1391F1}"/>
            </c:ext>
          </c:extLst>
        </c:ser>
        <c:dLbls>
          <c:showLegendKey val="0"/>
          <c:showVal val="0"/>
          <c:showCatName val="0"/>
          <c:showSerName val="0"/>
          <c:showPercent val="0"/>
          <c:showBubbleSize val="0"/>
        </c:dLbls>
        <c:gapWidth val="219"/>
        <c:overlap val="-27"/>
        <c:axId val="613204496"/>
        <c:axId val="613199904"/>
      </c:barChart>
      <c:lineChart>
        <c:grouping val="standard"/>
        <c:varyColors val="0"/>
        <c:ser>
          <c:idx val="1"/>
          <c:order val="1"/>
          <c:tx>
            <c:strRef>
              <c:f>'Graph Tot Pop and NH Blk &amp; Wh'!$H$1</c:f>
              <c:strCache>
                <c:ptCount val="1"/>
                <c:pt idx="0">
                  <c:v>%Blk/NH</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chemeClr val="accent2"/>
                </a:solidFill>
                <a:prstDash val="sysDot"/>
              </a:ln>
              <a:effectLst/>
            </c:spPr>
            <c:trendlineType val="linear"/>
            <c:dispRSqr val="0"/>
            <c:dispEq val="0"/>
          </c:trendline>
          <c:cat>
            <c:strRef>
              <c:f>'Graph Tot Pop and NH Blk &amp; Wh'!$B$2:$B$21</c:f>
              <c:strCache>
                <c:ptCount val="19"/>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June</c:v>
                </c:pt>
                <c:pt idx="18">
                  <c:v>July</c:v>
                </c:pt>
              </c:strCache>
              <c:extLst/>
            </c:strRef>
          </c:cat>
          <c:val>
            <c:numRef>
              <c:f>'Graph Tot Pop and NH Blk &amp; Wh'!$H$2:$H$21</c:f>
              <c:numCache>
                <c:formatCode>0.0%</c:formatCode>
                <c:ptCount val="19"/>
                <c:pt idx="0">
                  <c:v>0.35555555555555557</c:v>
                </c:pt>
                <c:pt idx="1">
                  <c:v>0.41379310344827586</c:v>
                </c:pt>
                <c:pt idx="2">
                  <c:v>0.40425531914893614</c:v>
                </c:pt>
                <c:pt idx="3">
                  <c:v>0.29166666666666669</c:v>
                </c:pt>
                <c:pt idx="4">
                  <c:v>0.39285714285714285</c:v>
                </c:pt>
                <c:pt idx="5">
                  <c:v>0.47368421052631576</c:v>
                </c:pt>
                <c:pt idx="6">
                  <c:v>0.31707317073170732</c:v>
                </c:pt>
                <c:pt idx="7">
                  <c:v>0.42592592592592593</c:v>
                </c:pt>
                <c:pt idx="8">
                  <c:v>0.42307692307692307</c:v>
                </c:pt>
                <c:pt idx="9">
                  <c:v>0.29166666666666669</c:v>
                </c:pt>
                <c:pt idx="10">
                  <c:v>0.61702127659574468</c:v>
                </c:pt>
                <c:pt idx="11">
                  <c:v>0.59375</c:v>
                </c:pt>
                <c:pt idx="12">
                  <c:v>0.36</c:v>
                </c:pt>
                <c:pt idx="13">
                  <c:v>0.53333333333333333</c:v>
                </c:pt>
                <c:pt idx="14">
                  <c:v>0.58730158730158732</c:v>
                </c:pt>
                <c:pt idx="15">
                  <c:v>0.4642857142857143</c:v>
                </c:pt>
                <c:pt idx="16">
                  <c:v>0.58139534883720934</c:v>
                </c:pt>
                <c:pt idx="17">
                  <c:v>0.5957446808510638</c:v>
                </c:pt>
                <c:pt idx="18">
                  <c:v>0.41860465116279072</c:v>
                </c:pt>
              </c:numCache>
            </c:numRef>
          </c:val>
          <c:smooth val="0"/>
          <c:extLst>
            <c:ext xmlns:c16="http://schemas.microsoft.com/office/drawing/2014/chart" uri="{C3380CC4-5D6E-409C-BE32-E72D297353CC}">
              <c16:uniqueId val="{00000002-87B9-DF42-A785-96878D1391F1}"/>
            </c:ext>
          </c:extLst>
        </c:ser>
        <c:ser>
          <c:idx val="2"/>
          <c:order val="2"/>
          <c:tx>
            <c:strRef>
              <c:f>'Graph Tot Pop and NH Blk &amp; Wh'!$I$1</c:f>
              <c:strCache>
                <c:ptCount val="1"/>
                <c:pt idx="0">
                  <c:v>%Wh/NH</c:v>
                </c:pt>
              </c:strCache>
            </c:strRef>
          </c:tx>
          <c:spPr>
            <a:ln w="28575" cap="rnd">
              <a:solidFill>
                <a:schemeClr val="accent1">
                  <a:lumMod val="7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chemeClr val="accent3"/>
                </a:solidFill>
                <a:prstDash val="sysDot"/>
              </a:ln>
              <a:effectLst/>
            </c:spPr>
            <c:trendlineType val="linear"/>
            <c:dispRSqr val="0"/>
            <c:dispEq val="0"/>
          </c:trendline>
          <c:cat>
            <c:strRef>
              <c:f>'Graph Tot Pop and NH Blk &amp; Wh'!$B$2:$B$21</c:f>
              <c:strCache>
                <c:ptCount val="19"/>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June</c:v>
                </c:pt>
                <c:pt idx="18">
                  <c:v>July</c:v>
                </c:pt>
              </c:strCache>
              <c:extLst/>
            </c:strRef>
          </c:cat>
          <c:val>
            <c:numRef>
              <c:f>'Graph Tot Pop and NH Blk &amp; Wh'!$I$2:$I$21</c:f>
              <c:numCache>
                <c:formatCode>0.0%</c:formatCode>
                <c:ptCount val="19"/>
                <c:pt idx="0">
                  <c:v>0.68493150684931503</c:v>
                </c:pt>
                <c:pt idx="1">
                  <c:v>0.74468085106382975</c:v>
                </c:pt>
                <c:pt idx="2">
                  <c:v>0.53703703703703709</c:v>
                </c:pt>
                <c:pt idx="3">
                  <c:v>0.74603174603174605</c:v>
                </c:pt>
                <c:pt idx="4">
                  <c:v>0.73015873015873012</c:v>
                </c:pt>
                <c:pt idx="5">
                  <c:v>0.67796610169491522</c:v>
                </c:pt>
                <c:pt idx="6">
                  <c:v>0.82352941176470584</c:v>
                </c:pt>
                <c:pt idx="7">
                  <c:v>0.7142857142857143</c:v>
                </c:pt>
                <c:pt idx="8">
                  <c:v>0.68831168831168832</c:v>
                </c:pt>
                <c:pt idx="9">
                  <c:v>0.88709677419354838</c:v>
                </c:pt>
                <c:pt idx="10">
                  <c:v>0.796875</c:v>
                </c:pt>
                <c:pt idx="11">
                  <c:v>0.79166666666666663</c:v>
                </c:pt>
                <c:pt idx="12">
                  <c:v>0.89230769230769236</c:v>
                </c:pt>
                <c:pt idx="13">
                  <c:v>0.80645161290322576</c:v>
                </c:pt>
                <c:pt idx="14">
                  <c:v>0.73417721518987344</c:v>
                </c:pt>
                <c:pt idx="15">
                  <c:v>0.83076923076923082</c:v>
                </c:pt>
                <c:pt idx="16">
                  <c:v>0.87037037037037035</c:v>
                </c:pt>
                <c:pt idx="17">
                  <c:v>0.83561643835616439</c:v>
                </c:pt>
                <c:pt idx="18">
                  <c:v>0.81967213114754101</c:v>
                </c:pt>
              </c:numCache>
            </c:numRef>
          </c:val>
          <c:smooth val="0"/>
          <c:extLst>
            <c:ext xmlns:c16="http://schemas.microsoft.com/office/drawing/2014/chart" uri="{C3380CC4-5D6E-409C-BE32-E72D297353CC}">
              <c16:uniqueId val="{00000004-87B9-DF42-A785-96878D1391F1}"/>
            </c:ext>
          </c:extLst>
        </c:ser>
        <c:dLbls>
          <c:showLegendKey val="0"/>
          <c:showVal val="0"/>
          <c:showCatName val="0"/>
          <c:showSerName val="0"/>
          <c:showPercent val="0"/>
          <c:showBubbleSize val="0"/>
        </c:dLbls>
        <c:marker val="1"/>
        <c:smooth val="0"/>
        <c:axId val="614150120"/>
        <c:axId val="614149464"/>
      </c:lineChart>
      <c:catAx>
        <c:axId val="614150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614149464"/>
        <c:crosses val="autoZero"/>
        <c:auto val="1"/>
        <c:lblAlgn val="ctr"/>
        <c:lblOffset val="100"/>
        <c:noMultiLvlLbl val="0"/>
      </c:catAx>
      <c:valAx>
        <c:axId val="614149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14150120"/>
        <c:crosses val="autoZero"/>
        <c:crossBetween val="between"/>
      </c:valAx>
      <c:valAx>
        <c:axId val="613199904"/>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13204496"/>
        <c:crosses val="max"/>
        <c:crossBetween val="between"/>
      </c:valAx>
      <c:catAx>
        <c:axId val="613204496"/>
        <c:scaling>
          <c:orientation val="minMax"/>
        </c:scaling>
        <c:delete val="1"/>
        <c:axPos val="b"/>
        <c:numFmt formatCode="General" sourceLinked="1"/>
        <c:majorTickMark val="none"/>
        <c:minorTickMark val="none"/>
        <c:tickLblPos val="nextTo"/>
        <c:crossAx val="6131999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i="0" u="none" strike="noStrike" baseline="0">
                <a:solidFill>
                  <a:srgbClr val="000000"/>
                </a:solidFill>
                <a:latin typeface="Arial" panose="020B0604020202020204" pitchFamily="34" charset="0"/>
                <a:ea typeface="Arial"/>
                <a:cs typeface="Times New Roman" panose="02020603050405020304" pitchFamily="18" charset="0"/>
              </a:defRPr>
            </a:pPr>
            <a:r>
              <a:rPr lang="en-US" sz="1800" b="1" i="0" dirty="0">
                <a:solidFill>
                  <a:srgbClr val="000000"/>
                </a:solidFill>
                <a:latin typeface="Arial" panose="020B0604020202020204" pitchFamily="34" charset="0"/>
              </a:rPr>
              <a:t>T1D CGM Utilization Disparity</a:t>
            </a:r>
          </a:p>
          <a:p>
            <a:pPr>
              <a:defRPr sz="1800" b="1" i="0" u="none" strike="noStrike" baseline="0">
                <a:solidFill>
                  <a:srgbClr val="000000"/>
                </a:solidFill>
                <a:latin typeface="Arial" panose="020B0604020202020204" pitchFamily="34" charset="0"/>
                <a:ea typeface="Arial"/>
                <a:cs typeface="Times New Roman" panose="02020603050405020304" pitchFamily="18" charset="0"/>
              </a:defRPr>
            </a:pPr>
            <a:r>
              <a:rPr lang="en-US" sz="1800" b="1" i="0" dirty="0">
                <a:solidFill>
                  <a:srgbClr val="000000"/>
                </a:solidFill>
                <a:latin typeface="Arial" panose="020B0604020202020204" pitchFamily="34" charset="0"/>
              </a:rPr>
              <a:t>Funnel Diagram</a:t>
            </a:r>
          </a:p>
        </c:rich>
      </c:tx>
      <c:layout>
        <c:manualLayout>
          <c:xMode val="edge"/>
          <c:yMode val="edge"/>
          <c:x val="0.34686215838302054"/>
          <c:y val="1.1335550812616934E-2"/>
        </c:manualLayout>
      </c:layout>
      <c:overlay val="0"/>
      <c:spPr>
        <a:noFill/>
        <a:ln w="25400">
          <a:noFill/>
        </a:ln>
      </c:spPr>
    </c:title>
    <c:autoTitleDeleted val="0"/>
    <c:plotArea>
      <c:layout>
        <c:manualLayout>
          <c:layoutTarget val="inner"/>
          <c:xMode val="edge"/>
          <c:yMode val="edge"/>
          <c:x val="8.1865284974093261E-2"/>
          <c:y val="0.1359270497199864"/>
          <c:w val="0.88923280046844333"/>
          <c:h val="0.65258928389432969"/>
        </c:manualLayout>
      </c:layout>
      <c:lineChart>
        <c:grouping val="standard"/>
        <c:varyColors val="0"/>
        <c:ser>
          <c:idx val="0"/>
          <c:order val="0"/>
          <c:tx>
            <c:strRef>
              <c:f>'[P-Chart Funnel CGM Equity Use.xlsm]P Chart'!$D$1</c:f>
              <c:strCache>
                <c:ptCount val="1"/>
                <c:pt idx="0">
                  <c:v>P</c:v>
                </c:pt>
              </c:strCache>
            </c:strRef>
          </c:tx>
          <c:spPr>
            <a:ln w="12700" cap="rnd" cmpd="sng" algn="ctr">
              <a:noFill/>
              <a:prstDash val="solid"/>
              <a:round/>
            </a:ln>
            <a:effectLst/>
            <a:extLst>
              <a:ext uri="{91240B29-F687-4F45-9708-019B960494DF}">
                <a14:hiddenLine xmlns:a14="http://schemas.microsoft.com/office/drawing/2010/main" w="12700" cap="rnd" cmpd="sng" algn="ctr">
                  <a:solidFill>
                    <a:srgbClr val="FFFFFF"/>
                  </a:solidFill>
                  <a:prstDash val="solid"/>
                  <a:round/>
                </a14:hiddenLine>
              </a:ext>
            </a:extLst>
          </c:spPr>
          <c:marker>
            <c:symbol val="diamond"/>
            <c:size val="6"/>
            <c:spPr>
              <a:solidFill>
                <a:srgbClr val="0070C0"/>
              </a:solidFill>
              <a:ln w="12700">
                <a:solidFill>
                  <a:srgbClr val="002060"/>
                </a:solidFill>
                <a:prstDash val="solid"/>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6A-4996-AAFE-2DA7B6E983EF}"/>
                </c:ext>
              </c:extLst>
            </c:dLbl>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66A-4996-AAFE-2DA7B6E983EF}"/>
                </c:ext>
              </c:extLst>
            </c:dLbl>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66A-4996-AAFE-2DA7B6E983EF}"/>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66A-4996-AAFE-2DA7B6E983EF}"/>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66A-4996-AAFE-2DA7B6E983EF}"/>
                </c:ext>
              </c:extLst>
            </c:dLbl>
            <c:dLbl>
              <c:idx val="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66A-4996-AAFE-2DA7B6E983EF}"/>
                </c:ext>
              </c:extLst>
            </c:dLbl>
            <c:numFmt formatCode="#,##0" sourceLinked="0"/>
            <c:spPr>
              <a:noFill/>
              <a:ln>
                <a:noFill/>
              </a:ln>
              <a:effectLst/>
            </c:spPr>
            <c:txPr>
              <a:bodyPr wrap="square" lIns="38100" tIns="19050" rIns="38100" bIns="19050" anchor="ctr">
                <a:spAutoFit/>
              </a:bodyPr>
              <a:lstStyle/>
              <a:p>
                <a:pPr>
                  <a:defRPr sz="1400"/>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'[P-Chart Funnel CGM Equity Use.xlsm]P Chart'!$A$2:$A$51</c:f>
              <c:strCache>
                <c:ptCount val="6"/>
                <c:pt idx="0">
                  <c:v>Undeclared</c:v>
                </c:pt>
                <c:pt idx="1">
                  <c:v>Asian</c:v>
                </c:pt>
                <c:pt idx="2">
                  <c:v>Hispanic</c:v>
                </c:pt>
                <c:pt idx="3">
                  <c:v>Others</c:v>
                </c:pt>
                <c:pt idx="4">
                  <c:v>Black</c:v>
                </c:pt>
                <c:pt idx="5">
                  <c:v>White</c:v>
                </c:pt>
              </c:strCache>
            </c:strRef>
          </c:cat>
          <c:val>
            <c:numRef>
              <c:f>'[P-Chart Funnel CGM Equity Use.xlsm]P Chart'!$D$2:$D$51</c:f>
              <c:numCache>
                <c:formatCode>0.00</c:formatCode>
                <c:ptCount val="6"/>
                <c:pt idx="0">
                  <c:v>42.857142857142854</c:v>
                </c:pt>
                <c:pt idx="1">
                  <c:v>75</c:v>
                </c:pt>
                <c:pt idx="2">
                  <c:v>52.777777777777779</c:v>
                </c:pt>
                <c:pt idx="3">
                  <c:v>62.874251497005986</c:v>
                </c:pt>
                <c:pt idx="4">
                  <c:v>42.743221690590111</c:v>
                </c:pt>
                <c:pt idx="5">
                  <c:v>66.219555241793145</c:v>
                </c:pt>
              </c:numCache>
            </c:numRef>
          </c:val>
          <c:smooth val="0"/>
          <c:extLst>
            <c:ext xmlns:c16="http://schemas.microsoft.com/office/drawing/2014/chart" uri="{C3380CC4-5D6E-409C-BE32-E72D297353CC}">
              <c16:uniqueId val="{00000006-366A-4996-AAFE-2DA7B6E983EF}"/>
            </c:ext>
          </c:extLst>
        </c:ser>
        <c:ser>
          <c:idx val="4"/>
          <c:order val="4"/>
          <c:tx>
            <c:strRef>
              <c:f>'[P-Chart Funnel CGM Equity Use.xlsm]P Chart'!$H$1</c:f>
              <c:strCache>
                <c:ptCount val="1"/>
                <c:pt idx="0">
                  <c:v>Average</c:v>
                </c:pt>
              </c:strCache>
            </c:strRef>
          </c:tx>
          <c:spPr>
            <a:ln w="25400">
              <a:solidFill>
                <a:srgbClr val="FF0000"/>
              </a:solidFill>
              <a:prstDash val="solid"/>
            </a:ln>
          </c:spPr>
          <c:marker>
            <c:symbol val="none"/>
          </c:marker>
          <c:dPt>
            <c:idx val="1"/>
            <c:bubble3D val="0"/>
            <c:spPr>
              <a:ln w="25400">
                <a:solidFill>
                  <a:srgbClr val="FF0000"/>
                </a:solidFill>
                <a:prstDash val="dash"/>
              </a:ln>
            </c:spPr>
            <c:extLst>
              <c:ext xmlns:c16="http://schemas.microsoft.com/office/drawing/2014/chart" uri="{C3380CC4-5D6E-409C-BE32-E72D297353CC}">
                <c16:uniqueId val="{00000008-366A-4996-AAFE-2DA7B6E983EF}"/>
              </c:ext>
            </c:extLst>
          </c:dPt>
          <c:dPt>
            <c:idx val="2"/>
            <c:bubble3D val="0"/>
            <c:spPr>
              <a:ln w="25400">
                <a:solidFill>
                  <a:srgbClr val="FF0000"/>
                </a:solidFill>
                <a:prstDash val="dash"/>
              </a:ln>
            </c:spPr>
            <c:extLst>
              <c:ext xmlns:c16="http://schemas.microsoft.com/office/drawing/2014/chart" uri="{C3380CC4-5D6E-409C-BE32-E72D297353CC}">
                <c16:uniqueId val="{0000000A-366A-4996-AAFE-2DA7B6E983EF}"/>
              </c:ext>
            </c:extLst>
          </c:dPt>
          <c:dPt>
            <c:idx val="3"/>
            <c:bubble3D val="0"/>
            <c:spPr>
              <a:ln w="25400">
                <a:solidFill>
                  <a:srgbClr val="FF0000"/>
                </a:solidFill>
                <a:prstDash val="dash"/>
              </a:ln>
            </c:spPr>
            <c:extLst>
              <c:ext xmlns:c16="http://schemas.microsoft.com/office/drawing/2014/chart" uri="{C3380CC4-5D6E-409C-BE32-E72D297353CC}">
                <c16:uniqueId val="{0000000C-366A-4996-AAFE-2DA7B6E983EF}"/>
              </c:ext>
            </c:extLst>
          </c:dPt>
          <c:dPt>
            <c:idx val="4"/>
            <c:bubble3D val="0"/>
            <c:spPr>
              <a:ln w="25400">
                <a:solidFill>
                  <a:srgbClr val="FF0000"/>
                </a:solidFill>
                <a:prstDash val="dash"/>
              </a:ln>
            </c:spPr>
            <c:extLst>
              <c:ext xmlns:c16="http://schemas.microsoft.com/office/drawing/2014/chart" uri="{C3380CC4-5D6E-409C-BE32-E72D297353CC}">
                <c16:uniqueId val="{0000000E-366A-4996-AAFE-2DA7B6E983EF}"/>
              </c:ext>
            </c:extLst>
          </c:dPt>
          <c:dPt>
            <c:idx val="5"/>
            <c:bubble3D val="0"/>
            <c:spPr>
              <a:ln w="25400">
                <a:solidFill>
                  <a:srgbClr val="FF0000"/>
                </a:solidFill>
                <a:prstDash val="dash"/>
              </a:ln>
            </c:spPr>
            <c:extLst>
              <c:ext xmlns:c16="http://schemas.microsoft.com/office/drawing/2014/chart" uri="{C3380CC4-5D6E-409C-BE32-E72D297353CC}">
                <c16:uniqueId val="{00000010-366A-4996-AAFE-2DA7B6E983EF}"/>
              </c:ext>
            </c:extLst>
          </c:dPt>
          <c:dPt>
            <c:idx val="6"/>
            <c:bubble3D val="0"/>
            <c:extLst>
              <c:ext xmlns:c16="http://schemas.microsoft.com/office/drawing/2014/chart" uri="{C3380CC4-5D6E-409C-BE32-E72D297353CC}">
                <c16:uniqueId val="{00000011-366A-4996-AAFE-2DA7B6E983EF}"/>
              </c:ext>
            </c:extLst>
          </c:dPt>
          <c:dPt>
            <c:idx val="7"/>
            <c:bubble3D val="0"/>
            <c:extLst>
              <c:ext xmlns:c16="http://schemas.microsoft.com/office/drawing/2014/chart" uri="{C3380CC4-5D6E-409C-BE32-E72D297353CC}">
                <c16:uniqueId val="{00000012-366A-4996-AAFE-2DA7B6E983EF}"/>
              </c:ext>
            </c:extLst>
          </c:dPt>
          <c:dPt>
            <c:idx val="8"/>
            <c:bubble3D val="0"/>
            <c:extLst>
              <c:ext xmlns:c16="http://schemas.microsoft.com/office/drawing/2014/chart" uri="{C3380CC4-5D6E-409C-BE32-E72D297353CC}">
                <c16:uniqueId val="{00000013-366A-4996-AAFE-2DA7B6E983EF}"/>
              </c:ext>
            </c:extLst>
          </c:dPt>
          <c:dPt>
            <c:idx val="9"/>
            <c:bubble3D val="0"/>
            <c:extLst>
              <c:ext xmlns:c16="http://schemas.microsoft.com/office/drawing/2014/chart" uri="{C3380CC4-5D6E-409C-BE32-E72D297353CC}">
                <c16:uniqueId val="{00000014-366A-4996-AAFE-2DA7B6E983EF}"/>
              </c:ext>
            </c:extLst>
          </c:dPt>
          <c:dPt>
            <c:idx val="10"/>
            <c:bubble3D val="0"/>
            <c:extLst>
              <c:ext xmlns:c16="http://schemas.microsoft.com/office/drawing/2014/chart" uri="{C3380CC4-5D6E-409C-BE32-E72D297353CC}">
                <c16:uniqueId val="{00000015-366A-4996-AAFE-2DA7B6E983EF}"/>
              </c:ext>
            </c:extLst>
          </c:dPt>
          <c:dPt>
            <c:idx val="11"/>
            <c:bubble3D val="0"/>
            <c:extLst>
              <c:ext xmlns:c16="http://schemas.microsoft.com/office/drawing/2014/chart" uri="{C3380CC4-5D6E-409C-BE32-E72D297353CC}">
                <c16:uniqueId val="{00000016-366A-4996-AAFE-2DA7B6E983EF}"/>
              </c:ext>
            </c:extLst>
          </c:dPt>
          <c:dPt>
            <c:idx val="12"/>
            <c:bubble3D val="0"/>
            <c:extLst>
              <c:ext xmlns:c16="http://schemas.microsoft.com/office/drawing/2014/chart" uri="{C3380CC4-5D6E-409C-BE32-E72D297353CC}">
                <c16:uniqueId val="{00000017-366A-4996-AAFE-2DA7B6E983EF}"/>
              </c:ext>
            </c:extLst>
          </c:dPt>
          <c:dPt>
            <c:idx val="15"/>
            <c:bubble3D val="0"/>
            <c:extLst>
              <c:ext xmlns:c16="http://schemas.microsoft.com/office/drawing/2014/chart" uri="{C3380CC4-5D6E-409C-BE32-E72D297353CC}">
                <c16:uniqueId val="{00000018-366A-4996-AAFE-2DA7B6E983EF}"/>
              </c:ext>
            </c:extLst>
          </c:dPt>
          <c:dPt>
            <c:idx val="16"/>
            <c:bubble3D val="0"/>
            <c:extLst>
              <c:ext xmlns:c16="http://schemas.microsoft.com/office/drawing/2014/chart" uri="{C3380CC4-5D6E-409C-BE32-E72D297353CC}">
                <c16:uniqueId val="{00000019-366A-4996-AAFE-2DA7B6E983EF}"/>
              </c:ext>
            </c:extLst>
          </c:dPt>
          <c:dPt>
            <c:idx val="17"/>
            <c:bubble3D val="0"/>
            <c:extLst>
              <c:ext xmlns:c16="http://schemas.microsoft.com/office/drawing/2014/chart" uri="{C3380CC4-5D6E-409C-BE32-E72D297353CC}">
                <c16:uniqueId val="{0000001A-366A-4996-AAFE-2DA7B6E983EF}"/>
              </c:ext>
            </c:extLst>
          </c:dPt>
          <c:dPt>
            <c:idx val="18"/>
            <c:bubble3D val="0"/>
            <c:extLst>
              <c:ext xmlns:c16="http://schemas.microsoft.com/office/drawing/2014/chart" uri="{C3380CC4-5D6E-409C-BE32-E72D297353CC}">
                <c16:uniqueId val="{0000001B-366A-4996-AAFE-2DA7B6E983EF}"/>
              </c:ext>
            </c:extLst>
          </c:dPt>
          <c:dPt>
            <c:idx val="19"/>
            <c:bubble3D val="0"/>
            <c:extLst>
              <c:ext xmlns:c16="http://schemas.microsoft.com/office/drawing/2014/chart" uri="{C3380CC4-5D6E-409C-BE32-E72D297353CC}">
                <c16:uniqueId val="{0000001C-366A-4996-AAFE-2DA7B6E983EF}"/>
              </c:ext>
            </c:extLst>
          </c:dPt>
          <c:dPt>
            <c:idx val="20"/>
            <c:bubble3D val="0"/>
            <c:extLst>
              <c:ext xmlns:c16="http://schemas.microsoft.com/office/drawing/2014/chart" uri="{C3380CC4-5D6E-409C-BE32-E72D297353CC}">
                <c16:uniqueId val="{0000001D-366A-4996-AAFE-2DA7B6E983EF}"/>
              </c:ext>
            </c:extLst>
          </c:dPt>
          <c:dPt>
            <c:idx val="21"/>
            <c:bubble3D val="0"/>
            <c:extLst>
              <c:ext xmlns:c16="http://schemas.microsoft.com/office/drawing/2014/chart" uri="{C3380CC4-5D6E-409C-BE32-E72D297353CC}">
                <c16:uniqueId val="{0000001E-366A-4996-AAFE-2DA7B6E983EF}"/>
              </c:ext>
            </c:extLst>
          </c:dPt>
          <c:dPt>
            <c:idx val="22"/>
            <c:bubble3D val="0"/>
            <c:extLst>
              <c:ext xmlns:c16="http://schemas.microsoft.com/office/drawing/2014/chart" uri="{C3380CC4-5D6E-409C-BE32-E72D297353CC}">
                <c16:uniqueId val="{0000001F-366A-4996-AAFE-2DA7B6E983EF}"/>
              </c:ext>
            </c:extLst>
          </c:dPt>
          <c:dPt>
            <c:idx val="23"/>
            <c:bubble3D val="0"/>
            <c:extLst>
              <c:ext xmlns:c16="http://schemas.microsoft.com/office/drawing/2014/chart" uri="{C3380CC4-5D6E-409C-BE32-E72D297353CC}">
                <c16:uniqueId val="{00000020-366A-4996-AAFE-2DA7B6E983EF}"/>
              </c:ext>
            </c:extLst>
          </c:dPt>
          <c:dPt>
            <c:idx val="24"/>
            <c:bubble3D val="0"/>
            <c:extLst>
              <c:ext xmlns:c16="http://schemas.microsoft.com/office/drawing/2014/chart" uri="{C3380CC4-5D6E-409C-BE32-E72D297353CC}">
                <c16:uniqueId val="{00000021-366A-4996-AAFE-2DA7B6E983EF}"/>
              </c:ext>
            </c:extLst>
          </c:dPt>
          <c:dPt>
            <c:idx val="25"/>
            <c:bubble3D val="0"/>
            <c:extLst>
              <c:ext xmlns:c16="http://schemas.microsoft.com/office/drawing/2014/chart" uri="{C3380CC4-5D6E-409C-BE32-E72D297353CC}">
                <c16:uniqueId val="{00000022-366A-4996-AAFE-2DA7B6E983EF}"/>
              </c:ext>
            </c:extLst>
          </c:dPt>
          <c:dPt>
            <c:idx val="26"/>
            <c:bubble3D val="0"/>
            <c:extLst>
              <c:ext xmlns:c16="http://schemas.microsoft.com/office/drawing/2014/chart" uri="{C3380CC4-5D6E-409C-BE32-E72D297353CC}">
                <c16:uniqueId val="{00000023-366A-4996-AAFE-2DA7B6E983EF}"/>
              </c:ext>
            </c:extLst>
          </c:dPt>
          <c:dPt>
            <c:idx val="32"/>
            <c:bubble3D val="0"/>
            <c:extLst>
              <c:ext xmlns:c16="http://schemas.microsoft.com/office/drawing/2014/chart" uri="{C3380CC4-5D6E-409C-BE32-E72D297353CC}">
                <c16:uniqueId val="{00000024-366A-4996-AAFE-2DA7B6E983EF}"/>
              </c:ext>
            </c:extLst>
          </c:dPt>
          <c:dPt>
            <c:idx val="33"/>
            <c:bubble3D val="0"/>
            <c:extLst>
              <c:ext xmlns:c16="http://schemas.microsoft.com/office/drawing/2014/chart" uri="{C3380CC4-5D6E-409C-BE32-E72D297353CC}">
                <c16:uniqueId val="{00000025-366A-4996-AAFE-2DA7B6E983EF}"/>
              </c:ext>
            </c:extLst>
          </c:dPt>
          <c:dPt>
            <c:idx val="34"/>
            <c:bubble3D val="0"/>
            <c:extLst>
              <c:ext xmlns:c16="http://schemas.microsoft.com/office/drawing/2014/chart" uri="{C3380CC4-5D6E-409C-BE32-E72D297353CC}">
                <c16:uniqueId val="{00000026-366A-4996-AAFE-2DA7B6E983EF}"/>
              </c:ext>
            </c:extLst>
          </c:dPt>
          <c:dPt>
            <c:idx val="35"/>
            <c:bubble3D val="0"/>
            <c:extLst>
              <c:ext xmlns:c16="http://schemas.microsoft.com/office/drawing/2014/chart" uri="{C3380CC4-5D6E-409C-BE32-E72D297353CC}">
                <c16:uniqueId val="{00000027-366A-4996-AAFE-2DA7B6E983EF}"/>
              </c:ext>
            </c:extLst>
          </c:dPt>
          <c:dPt>
            <c:idx val="36"/>
            <c:bubble3D val="0"/>
            <c:extLst>
              <c:ext xmlns:c16="http://schemas.microsoft.com/office/drawing/2014/chart" uri="{C3380CC4-5D6E-409C-BE32-E72D297353CC}">
                <c16:uniqueId val="{00000028-366A-4996-AAFE-2DA7B6E983EF}"/>
              </c:ext>
            </c:extLst>
          </c:dPt>
          <c:dPt>
            <c:idx val="37"/>
            <c:bubble3D val="0"/>
            <c:extLst>
              <c:ext xmlns:c16="http://schemas.microsoft.com/office/drawing/2014/chart" uri="{C3380CC4-5D6E-409C-BE32-E72D297353CC}">
                <c16:uniqueId val="{00000029-366A-4996-AAFE-2DA7B6E983EF}"/>
              </c:ext>
            </c:extLst>
          </c:dPt>
          <c:dPt>
            <c:idx val="38"/>
            <c:bubble3D val="0"/>
            <c:extLst>
              <c:ext xmlns:c16="http://schemas.microsoft.com/office/drawing/2014/chart" uri="{C3380CC4-5D6E-409C-BE32-E72D297353CC}">
                <c16:uniqueId val="{0000002A-366A-4996-AAFE-2DA7B6E983EF}"/>
              </c:ext>
            </c:extLst>
          </c:dPt>
          <c:dPt>
            <c:idx val="39"/>
            <c:bubble3D val="0"/>
            <c:extLst>
              <c:ext xmlns:c16="http://schemas.microsoft.com/office/drawing/2014/chart" uri="{C3380CC4-5D6E-409C-BE32-E72D297353CC}">
                <c16:uniqueId val="{0000002B-366A-4996-AAFE-2DA7B6E983EF}"/>
              </c:ext>
            </c:extLst>
          </c:dPt>
          <c:dLbls>
            <c:dLbl>
              <c:idx val="1"/>
              <c:layout>
                <c:manualLayout>
                  <c:x val="-4.7728212259010111E-2"/>
                  <c:y val="-2.5415451147951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66A-4996-AAFE-2DA7B6E983EF}"/>
                </c:ext>
              </c:extLst>
            </c:dLbl>
            <c:spPr>
              <a:noFill/>
              <a:ln>
                <a:noFill/>
              </a:ln>
              <a:effectLst/>
            </c:spPr>
            <c:txPr>
              <a:bodyPr wrap="square" lIns="38100" tIns="19050" rIns="38100" bIns="19050" anchor="ctr">
                <a:spAutoFit/>
              </a:bodyPr>
              <a:lstStyle/>
              <a:p>
                <a:pPr>
                  <a:defRPr sz="1400">
                    <a:solidFill>
                      <a:srgbClr val="FF0000"/>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ext>
            </c:extLst>
          </c:dLbls>
          <c:val>
            <c:numRef>
              <c:f>'[P-Chart Funnel CGM Equity Use.xlsm]P Chart'!$H$2:$H$51</c:f>
              <c:numCache>
                <c:formatCode>0.00</c:formatCode>
                <c:ptCount val="6"/>
                <c:pt idx="0">
                  <c:v>61.817226890756302</c:v>
                </c:pt>
                <c:pt idx="1">
                  <c:v>61.817226890756302</c:v>
                </c:pt>
                <c:pt idx="2">
                  <c:v>61.817226890756302</c:v>
                </c:pt>
                <c:pt idx="3">
                  <c:v>61.817226890756302</c:v>
                </c:pt>
                <c:pt idx="4">
                  <c:v>61.817226890756302</c:v>
                </c:pt>
                <c:pt idx="5">
                  <c:v>61.817226890756302</c:v>
                </c:pt>
              </c:numCache>
            </c:numRef>
          </c:val>
          <c:smooth val="0"/>
          <c:extLst>
            <c:ext xmlns:c16="http://schemas.microsoft.com/office/drawing/2014/chart" uri="{C3380CC4-5D6E-409C-BE32-E72D297353CC}">
              <c16:uniqueId val="{0000002C-366A-4996-AAFE-2DA7B6E983EF}"/>
            </c:ext>
          </c:extLst>
        </c:ser>
        <c:dLbls>
          <c:showLegendKey val="0"/>
          <c:showVal val="0"/>
          <c:showCatName val="0"/>
          <c:showSerName val="0"/>
          <c:showPercent val="0"/>
          <c:showBubbleSize val="0"/>
        </c:dLbls>
        <c:marker val="1"/>
        <c:smooth val="0"/>
        <c:axId val="259488000"/>
        <c:axId val="260572288"/>
      </c:lineChart>
      <c:lineChart>
        <c:grouping val="standard"/>
        <c:varyColors val="0"/>
        <c:ser>
          <c:idx val="2"/>
          <c:order val="2"/>
          <c:tx>
            <c:strRef>
              <c:f>'[P-Chart Funnel CGM Equity Use.xlsm]P Chart'!$F$1</c:f>
              <c:strCache>
                <c:ptCount val="1"/>
                <c:pt idx="0">
                  <c:v>+2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A5A5A5">
                      <a:shade val="76000"/>
                    </a:srgbClr>
                  </a:solidFill>
                  <a:prstDash val="solid"/>
                  <a:round/>
                </a14:hiddenLine>
              </a:ext>
            </a:extLst>
          </c:spPr>
          <c:marker>
            <c:symbol val="none"/>
          </c:marker>
          <c:val>
            <c:numRef>
              <c:f>'[P-Chart Funnel CGM Equity Use.xlsm]P Chart'!$F$2:$F$51</c:f>
              <c:numCache>
                <c:formatCode>0.00</c:formatCode>
                <c:ptCount val="6"/>
                <c:pt idx="0">
                  <c:v>83.020789702844482</c:v>
                </c:pt>
                <c:pt idx="1">
                  <c:v>75.29185589553181</c:v>
                </c:pt>
                <c:pt idx="2">
                  <c:v>71.167119242310093</c:v>
                </c:pt>
                <c:pt idx="3">
                  <c:v>69.336229800529836</c:v>
                </c:pt>
                <c:pt idx="4">
                  <c:v>65.697700355852618</c:v>
                </c:pt>
                <c:pt idx="5">
                  <c:v>63.642783065112148</c:v>
                </c:pt>
              </c:numCache>
            </c:numRef>
          </c:val>
          <c:smooth val="0"/>
          <c:extLst>
            <c:ext xmlns:c16="http://schemas.microsoft.com/office/drawing/2014/chart" uri="{C3380CC4-5D6E-409C-BE32-E72D297353CC}">
              <c16:uniqueId val="{0000002D-366A-4996-AAFE-2DA7B6E983EF}"/>
            </c:ext>
          </c:extLst>
        </c:ser>
        <c:ser>
          <c:idx val="3"/>
          <c:order val="3"/>
          <c:tx>
            <c:strRef>
              <c:f>'[P-Chart Funnel CGM Equity Use.xlsm]P Chart'!$G$1</c:f>
              <c:strCache>
                <c:ptCount val="1"/>
                <c:pt idx="0">
                  <c:v>+1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FFC000">
                      <a:shade val="76000"/>
                    </a:srgbClr>
                  </a:solidFill>
                  <a:prstDash val="solid"/>
                  <a:round/>
                </a14:hiddenLine>
              </a:ext>
            </a:extLst>
          </c:spPr>
          <c:marker>
            <c:symbol val="none"/>
          </c:marker>
          <c:val>
            <c:numRef>
              <c:f>'[P-Chart Funnel CGM Equity Use.xlsm]P Chart'!$G$2:$G$51</c:f>
              <c:numCache>
                <c:formatCode>0.00</c:formatCode>
                <c:ptCount val="6"/>
                <c:pt idx="0">
                  <c:v>72.419008296800399</c:v>
                </c:pt>
                <c:pt idx="1">
                  <c:v>68.554541393144063</c:v>
                </c:pt>
                <c:pt idx="2">
                  <c:v>66.492173066533198</c:v>
                </c:pt>
                <c:pt idx="3">
                  <c:v>65.576728345643076</c:v>
                </c:pt>
                <c:pt idx="4">
                  <c:v>63.75746362330446</c:v>
                </c:pt>
                <c:pt idx="5">
                  <c:v>62.730004977934222</c:v>
                </c:pt>
              </c:numCache>
            </c:numRef>
          </c:val>
          <c:smooth val="0"/>
          <c:extLst>
            <c:ext xmlns:c16="http://schemas.microsoft.com/office/drawing/2014/chart" uri="{C3380CC4-5D6E-409C-BE32-E72D297353CC}">
              <c16:uniqueId val="{0000002E-366A-4996-AAFE-2DA7B6E983EF}"/>
            </c:ext>
          </c:extLst>
        </c:ser>
        <c:ser>
          <c:idx val="5"/>
          <c:order val="5"/>
          <c:tx>
            <c:strRef>
              <c:f>'[P-Chart Funnel CGM Equity Use.xlsm]P Chart'!$I$1</c:f>
              <c:strCache>
                <c:ptCount val="1"/>
                <c:pt idx="0">
                  <c:v>-1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70AD47">
                      <a:shade val="76000"/>
                    </a:srgbClr>
                  </a:solidFill>
                  <a:prstDash val="solid"/>
                  <a:round/>
                </a14:hiddenLine>
              </a:ext>
            </a:extLst>
          </c:spPr>
          <c:marker>
            <c:symbol val="none"/>
          </c:marker>
          <c:val>
            <c:numRef>
              <c:f>'[P-Chart Funnel CGM Equity Use.xlsm]P Chart'!$I$2:$I$51</c:f>
              <c:numCache>
                <c:formatCode>0.00</c:formatCode>
                <c:ptCount val="6"/>
                <c:pt idx="0">
                  <c:v>51.215445484712212</c:v>
                </c:pt>
                <c:pt idx="1">
                  <c:v>55.079912388368548</c:v>
                </c:pt>
                <c:pt idx="2">
                  <c:v>57.142280714979407</c:v>
                </c:pt>
                <c:pt idx="3">
                  <c:v>58.057725435869536</c:v>
                </c:pt>
                <c:pt idx="4">
                  <c:v>59.876990158208145</c:v>
                </c:pt>
                <c:pt idx="5">
                  <c:v>60.904448803578383</c:v>
                </c:pt>
              </c:numCache>
            </c:numRef>
          </c:val>
          <c:smooth val="0"/>
          <c:extLst>
            <c:ext xmlns:c16="http://schemas.microsoft.com/office/drawing/2014/chart" uri="{C3380CC4-5D6E-409C-BE32-E72D297353CC}">
              <c16:uniqueId val="{0000002F-366A-4996-AAFE-2DA7B6E983EF}"/>
            </c:ext>
          </c:extLst>
        </c:ser>
        <c:ser>
          <c:idx val="6"/>
          <c:order val="6"/>
          <c:tx>
            <c:strRef>
              <c:f>'[P-Chart Funnel CGM Equity Use.xlsm]P Chart'!$J$1</c:f>
              <c:strCache>
                <c:ptCount val="1"/>
                <c:pt idx="0">
                  <c:v>-2 sigma</c:v>
                </c:pt>
              </c:strCache>
            </c:strRef>
          </c:tx>
          <c:spPr>
            <a:ln w="19050" cap="rnd" cmpd="sng" algn="ctr">
              <a:noFill/>
              <a:prstDash val="solid"/>
              <a:round/>
            </a:ln>
            <a:effectLst/>
            <a:extLst>
              <a:ext uri="{91240B29-F687-4F45-9708-019B960494DF}">
                <a14:hiddenLine xmlns:a14="http://schemas.microsoft.com/office/drawing/2010/main" w="19050" cap="rnd" cmpd="sng" algn="ctr">
                  <a:solidFill>
                    <a:srgbClr val="5B9BD5">
                      <a:tint val="77000"/>
                    </a:srgbClr>
                  </a:solidFill>
                  <a:prstDash val="solid"/>
                  <a:round/>
                </a14:hiddenLine>
              </a:ext>
            </a:extLst>
          </c:spPr>
          <c:marker>
            <c:symbol val="none"/>
          </c:marker>
          <c:val>
            <c:numRef>
              <c:f>'[P-Chart Funnel CGM Equity Use.xlsm]P Chart'!$J$2:$J$51</c:f>
              <c:numCache>
                <c:formatCode>0.00</c:formatCode>
                <c:ptCount val="6"/>
                <c:pt idx="0">
                  <c:v>40.613664078668123</c:v>
                </c:pt>
                <c:pt idx="1">
                  <c:v>48.342597885980794</c:v>
                </c:pt>
                <c:pt idx="2">
                  <c:v>52.467334539202518</c:v>
                </c:pt>
                <c:pt idx="3">
                  <c:v>54.298223980982769</c:v>
                </c:pt>
                <c:pt idx="4">
                  <c:v>57.93675342565998</c:v>
                </c:pt>
                <c:pt idx="5">
                  <c:v>59.991670716400456</c:v>
                </c:pt>
              </c:numCache>
            </c:numRef>
          </c:val>
          <c:smooth val="0"/>
          <c:extLst>
            <c:ext xmlns:c16="http://schemas.microsoft.com/office/drawing/2014/chart" uri="{C3380CC4-5D6E-409C-BE32-E72D297353CC}">
              <c16:uniqueId val="{00000030-366A-4996-AAFE-2DA7B6E983EF}"/>
            </c:ext>
          </c:extLst>
        </c:ser>
        <c:dLbls>
          <c:showLegendKey val="0"/>
          <c:showVal val="0"/>
          <c:showCatName val="0"/>
          <c:showSerName val="0"/>
          <c:showPercent val="0"/>
          <c:showBubbleSize val="0"/>
        </c:dLbls>
        <c:marker val="1"/>
        <c:smooth val="0"/>
        <c:axId val="260574208"/>
        <c:axId val="265540352"/>
      </c:lineChart>
      <c:scatterChart>
        <c:scatterStyle val="lineMarker"/>
        <c:varyColors val="0"/>
        <c:ser>
          <c:idx val="1"/>
          <c:order val="1"/>
          <c:tx>
            <c:strRef>
              <c:f>'[P-Chart Funnel CGM Equity Use.xlsm]P Chart'!$E$1</c:f>
              <c:strCache>
                <c:ptCount val="1"/>
                <c:pt idx="0">
                  <c:v>UCL</c:v>
                </c:pt>
              </c:strCache>
            </c:strRef>
          </c:tx>
          <c:spPr>
            <a:ln w="19050">
              <a:noFill/>
            </a:ln>
          </c:spPr>
          <c:marker>
            <c:symbol val="none"/>
          </c:marker>
          <c:errBars>
            <c:errDir val="x"/>
            <c:errBarType val="both"/>
            <c:errValType val="cust"/>
            <c:noEndCap val="1"/>
            <c:plus>
              <c:numRef>
                <c:f>'[P-Chart Funnel CGM Equity Use.xlsm]P Chart'!$M$2:$M$100</c:f>
                <c:numCache>
                  <c:formatCode>General</c:formatCode>
                  <c:ptCount val="55"/>
                  <c:pt idx="0">
                    <c:v>1</c:v>
                  </c:pt>
                  <c:pt idx="1">
                    <c:v>1</c:v>
                  </c:pt>
                  <c:pt idx="2">
                    <c:v>1</c:v>
                  </c:pt>
                  <c:pt idx="3">
                    <c:v>1</c:v>
                  </c:pt>
                  <c:pt idx="4">
                    <c:v>1</c:v>
                  </c:pt>
                  <c:pt idx="5">
                    <c:v>1</c:v>
                  </c:pt>
                </c:numCache>
              </c:numRef>
            </c:plus>
            <c:minus>
              <c:numRef>
                <c:f>'[P-Chart Funnel CGM Equity Use.xlsm]P Chart'!$T$2:$T$100</c:f>
                <c:numCache>
                  <c:formatCode>General</c:formatCode>
                  <c:ptCount val="55"/>
                </c:numCache>
              </c:numRef>
            </c:minus>
            <c:spPr>
              <a:ln w="12700">
                <a:solidFill>
                  <a:srgbClr val="FF0000"/>
                </a:solidFill>
                <a:prstDash val="sysDash"/>
              </a:ln>
            </c:spPr>
          </c:errBars>
          <c:errBars>
            <c:errDir val="y"/>
            <c:errBarType val="both"/>
            <c:errValType val="cust"/>
            <c:noEndCap val="1"/>
            <c:plus>
              <c:numRef>
                <c:f>'[P-Chart Funnel CGM Equity Use.xlsm]P Chart'!$T$2:$T$100</c:f>
                <c:numCache>
                  <c:formatCode>General</c:formatCode>
                  <c:ptCount val="55"/>
                </c:numCache>
              </c:numRef>
            </c:plus>
            <c:minus>
              <c:numRef>
                <c:f>'[P-Chart Funnel CGM Equity Use.xlsm]P Chart'!$N$2:$N$100</c:f>
                <c:numCache>
                  <c:formatCode>General</c:formatCode>
                  <c:ptCount val="55"/>
                  <c:pt idx="0">
                    <c:v>0</c:v>
                  </c:pt>
                  <c:pt idx="1">
                    <c:v>-11.593400710969007</c:v>
                  </c:pt>
                  <c:pt idx="2">
                    <c:v>-6.1871049798325828</c:v>
                  </c:pt>
                  <c:pt idx="3">
                    <c:v>-2.7463341626703652</c:v>
                  </c:pt>
                  <c:pt idx="4">
                    <c:v>-5.4577941670158197</c:v>
                  </c:pt>
                  <c:pt idx="5">
                    <c:v>-3.0823759361107221</c:v>
                  </c:pt>
                </c:numCache>
              </c:numRef>
            </c:minus>
            <c:spPr>
              <a:ln>
                <a:solidFill>
                  <a:srgbClr val="FF0000"/>
                </a:solidFill>
                <a:prstDash val="sysDash"/>
              </a:ln>
            </c:spPr>
          </c:errBars>
          <c:yVal>
            <c:numRef>
              <c:f>'[P-Chart Funnel CGM Equity Use.xlsm]P Chart'!$E$2:$E$51</c:f>
              <c:numCache>
                <c:formatCode>0.00</c:formatCode>
                <c:ptCount val="6"/>
                <c:pt idx="0">
                  <c:v>93.622571108888565</c:v>
                </c:pt>
                <c:pt idx="1">
                  <c:v>82.029170397919557</c:v>
                </c:pt>
                <c:pt idx="2">
                  <c:v>75.842065418086975</c:v>
                </c:pt>
                <c:pt idx="3">
                  <c:v>73.095731255416609</c:v>
                </c:pt>
                <c:pt idx="4">
                  <c:v>67.63793708840079</c:v>
                </c:pt>
                <c:pt idx="5">
                  <c:v>64.555561152290068</c:v>
                </c:pt>
              </c:numCache>
            </c:numRef>
          </c:yVal>
          <c:smooth val="0"/>
          <c:extLst>
            <c:ext xmlns:c16="http://schemas.microsoft.com/office/drawing/2014/chart" uri="{C3380CC4-5D6E-409C-BE32-E72D297353CC}">
              <c16:uniqueId val="{00000032-366A-4996-AAFE-2DA7B6E983EF}"/>
            </c:ext>
          </c:extLst>
        </c:ser>
        <c:ser>
          <c:idx val="7"/>
          <c:order val="7"/>
          <c:tx>
            <c:strRef>
              <c:f>'[P-Chart Funnel CGM Equity Use.xlsm]P Chart'!$K$1</c:f>
              <c:strCache>
                <c:ptCount val="1"/>
                <c:pt idx="0">
                  <c:v>LCL</c:v>
                </c:pt>
              </c:strCache>
            </c:strRef>
          </c:tx>
          <c:spPr>
            <a:ln w="19050">
              <a:noFill/>
            </a:ln>
          </c:spPr>
          <c:marker>
            <c:symbol val="none"/>
          </c:marker>
          <c:errBars>
            <c:errDir val="x"/>
            <c:errBarType val="both"/>
            <c:errValType val="cust"/>
            <c:noEndCap val="1"/>
            <c:plus>
              <c:numRef>
                <c:f>'[P-Chart Funnel CGM Equity Use.xlsm]P Chart'!$M$2:$M$70</c:f>
                <c:numCache>
                  <c:formatCode>General</c:formatCode>
                  <c:ptCount val="25"/>
                  <c:pt idx="0">
                    <c:v>1</c:v>
                  </c:pt>
                  <c:pt idx="1">
                    <c:v>1</c:v>
                  </c:pt>
                  <c:pt idx="2">
                    <c:v>1</c:v>
                  </c:pt>
                  <c:pt idx="3">
                    <c:v>1</c:v>
                  </c:pt>
                  <c:pt idx="4">
                    <c:v>1</c:v>
                  </c:pt>
                  <c:pt idx="5">
                    <c:v>1</c:v>
                  </c:pt>
                </c:numCache>
              </c:numRef>
            </c:plus>
            <c:minus>
              <c:numRef>
                <c:f>'[P-Chart Funnel CGM Equity Use.xlsm]P Chart'!$T$2:$T$100</c:f>
                <c:numCache>
                  <c:formatCode>General</c:formatCode>
                  <c:ptCount val="55"/>
                </c:numCache>
              </c:numRef>
            </c:minus>
            <c:spPr>
              <a:ln w="12700">
                <a:solidFill>
                  <a:srgbClr val="FF0000"/>
                </a:solidFill>
                <a:prstDash val="sysDash"/>
              </a:ln>
            </c:spPr>
          </c:errBars>
          <c:errBars>
            <c:errDir val="y"/>
            <c:errBarType val="both"/>
            <c:errValType val="cust"/>
            <c:noEndCap val="1"/>
            <c:plus>
              <c:numRef>
                <c:f>'[P-Chart Funnel CGM Equity Use.xlsm]P Chart'!$T$2:$T$100</c:f>
                <c:numCache>
                  <c:formatCode>General</c:formatCode>
                  <c:ptCount val="55"/>
                </c:numCache>
              </c:numRef>
            </c:plus>
            <c:minus>
              <c:numRef>
                <c:f>'[P-Chart Funnel CGM Equity Use.xlsm]P Chart'!$S$2:$S$100</c:f>
                <c:numCache>
                  <c:formatCode>General</c:formatCode>
                  <c:ptCount val="55"/>
                  <c:pt idx="0">
                    <c:v>0</c:v>
                  </c:pt>
                  <c:pt idx="1">
                    <c:v>11.593400710969007</c:v>
                  </c:pt>
                  <c:pt idx="2">
                    <c:v>6.1871049798325899</c:v>
                  </c:pt>
                  <c:pt idx="3">
                    <c:v>2.7463341626703652</c:v>
                  </c:pt>
                  <c:pt idx="4">
                    <c:v>5.4577941670158268</c:v>
                  </c:pt>
                  <c:pt idx="5">
                    <c:v>3.082375936110715</c:v>
                  </c:pt>
                </c:numCache>
              </c:numRef>
            </c:minus>
            <c:spPr>
              <a:ln>
                <a:solidFill>
                  <a:srgbClr val="FF0000"/>
                </a:solidFill>
                <a:prstDash val="sysDash"/>
              </a:ln>
            </c:spPr>
          </c:errBars>
          <c:yVal>
            <c:numRef>
              <c:f>'[P-Chart Funnel CGM Equity Use.xlsm]P Chart'!$K$2:$K$51</c:f>
              <c:numCache>
                <c:formatCode>0.00</c:formatCode>
                <c:ptCount val="6"/>
                <c:pt idx="0">
                  <c:v>30.011882672624033</c:v>
                </c:pt>
                <c:pt idx="1">
                  <c:v>41.60528338359304</c:v>
                </c:pt>
                <c:pt idx="2">
                  <c:v>47.79238836342563</c:v>
                </c:pt>
                <c:pt idx="3">
                  <c:v>50.538722526095995</c:v>
                </c:pt>
                <c:pt idx="4">
                  <c:v>55.996516693111822</c:v>
                </c:pt>
                <c:pt idx="5">
                  <c:v>59.078892629222537</c:v>
                </c:pt>
              </c:numCache>
            </c:numRef>
          </c:yVal>
          <c:smooth val="0"/>
          <c:extLst>
            <c:ext xmlns:c16="http://schemas.microsoft.com/office/drawing/2014/chart" uri="{C3380CC4-5D6E-409C-BE32-E72D297353CC}">
              <c16:uniqueId val="{00000033-366A-4996-AAFE-2DA7B6E983EF}"/>
            </c:ext>
          </c:extLst>
        </c:ser>
        <c:dLbls>
          <c:showLegendKey val="0"/>
          <c:showVal val="0"/>
          <c:showCatName val="0"/>
          <c:showSerName val="0"/>
          <c:showPercent val="0"/>
          <c:showBubbleSize val="0"/>
        </c:dLbls>
        <c:axId val="260574208"/>
        <c:axId val="265540352"/>
      </c:scatterChart>
      <c:catAx>
        <c:axId val="259488000"/>
        <c:scaling>
          <c:orientation val="minMax"/>
        </c:scaling>
        <c:delete val="0"/>
        <c:axPos val="b"/>
        <c:numFmt formatCode="General" sourceLinked="1"/>
        <c:majorTickMark val="out"/>
        <c:minorTickMark val="none"/>
        <c:tickLblPos val="nextTo"/>
        <c:spPr>
          <a:ln w="3175">
            <a:solidFill>
              <a:srgbClr val="000000"/>
            </a:solidFill>
            <a:prstDash val="solid"/>
          </a:ln>
        </c:spPr>
        <c:txPr>
          <a:bodyPr rot="-5400000" vert="horz"/>
          <a:lstStyle/>
          <a:p>
            <a:pPr>
              <a:defRPr sz="1400" b="1" i="0" u="none" strike="noStrike" baseline="0">
                <a:solidFill>
                  <a:srgbClr val="000000"/>
                </a:solidFill>
                <a:latin typeface="Arial"/>
                <a:ea typeface="Arial"/>
                <a:cs typeface="Arial"/>
              </a:defRPr>
            </a:pPr>
            <a:endParaRPr lang="en-US"/>
          </a:p>
        </c:txPr>
        <c:crossAx val="260572288"/>
        <c:crosses val="autoZero"/>
        <c:auto val="0"/>
        <c:lblAlgn val="ctr"/>
        <c:lblOffset val="100"/>
        <c:tickLblSkip val="1"/>
        <c:tickMarkSkip val="1"/>
        <c:noMultiLvlLbl val="0"/>
      </c:catAx>
      <c:valAx>
        <c:axId val="260572288"/>
        <c:scaling>
          <c:orientation val="minMax"/>
          <c:max val="100"/>
        </c:scaling>
        <c:delete val="0"/>
        <c:axPos val="l"/>
        <c:majorGridlines/>
        <c:title>
          <c:tx>
            <c:rich>
              <a:bodyPr/>
              <a:lstStyle/>
              <a:p>
                <a:pPr>
                  <a:defRPr sz="1600" b="1" i="0" u="none" strike="noStrike" baseline="0">
                    <a:solidFill>
                      <a:srgbClr val="000000"/>
                    </a:solidFill>
                    <a:latin typeface="Arial" panose="020B0604020202020204" pitchFamily="34" charset="0"/>
                    <a:ea typeface="Arial"/>
                    <a:cs typeface="Times New Roman" panose="02020603050405020304" pitchFamily="18" charset="0"/>
                  </a:defRPr>
                </a:pPr>
                <a:r>
                  <a:rPr lang="en-US" sz="1600" b="1" i="0">
                    <a:solidFill>
                      <a:srgbClr val="000000"/>
                    </a:solidFill>
                    <a:latin typeface="Arial" panose="020B0604020202020204" pitchFamily="34" charset="0"/>
                    <a:cs typeface="Times New Roman" panose="02020603050405020304" pitchFamily="18" charset="0"/>
                  </a:rPr>
                  <a:t>Percentage</a:t>
                </a:r>
              </a:p>
            </c:rich>
          </c:tx>
          <c:layout>
            <c:manualLayout>
              <c:xMode val="edge"/>
              <c:yMode val="edge"/>
              <c:x val="1.4215200302739492E-2"/>
              <c:y val="0.3716799058625133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000" b="1" i="0" u="none" strike="noStrike" baseline="0">
                <a:solidFill>
                  <a:srgbClr val="000000"/>
                </a:solidFill>
                <a:latin typeface="Arial"/>
                <a:ea typeface="Arial"/>
                <a:cs typeface="Arial"/>
              </a:defRPr>
            </a:pPr>
            <a:endParaRPr lang="en-US"/>
          </a:p>
        </c:txPr>
        <c:crossAx val="259488000"/>
        <c:crosses val="autoZero"/>
        <c:crossBetween val="between"/>
      </c:valAx>
      <c:catAx>
        <c:axId val="260574208"/>
        <c:scaling>
          <c:orientation val="minMax"/>
        </c:scaling>
        <c:delete val="0"/>
        <c:axPos val="t"/>
        <c:majorTickMark val="none"/>
        <c:minorTickMark val="none"/>
        <c:tickLblPos val="none"/>
        <c:spPr>
          <a:ln w="25400">
            <a:noFill/>
          </a:ln>
        </c:spPr>
        <c:crossAx val="265540352"/>
        <c:crosses val="max"/>
        <c:auto val="1"/>
        <c:lblAlgn val="ctr"/>
        <c:lblOffset val="100"/>
        <c:noMultiLvlLbl val="1"/>
      </c:catAx>
      <c:valAx>
        <c:axId val="265540352"/>
        <c:scaling>
          <c:orientation val="minMax"/>
        </c:scaling>
        <c:delete val="1"/>
        <c:axPos val="r"/>
        <c:numFmt formatCode="0.00" sourceLinked="1"/>
        <c:majorTickMark val="out"/>
        <c:minorTickMark val="none"/>
        <c:tickLblPos val="nextTo"/>
        <c:crossAx val="260574208"/>
        <c:crosses val="max"/>
        <c:crossBetween val="midCat"/>
      </c:valAx>
      <c:spPr>
        <a:noFill/>
        <a:ln w="25400">
          <a:noFill/>
        </a:ln>
      </c:spPr>
    </c:plotArea>
    <c:plotVisOnly val="1"/>
    <c:dispBlanksAs val="gap"/>
    <c:showDLblsOverMax val="0"/>
  </c:chart>
  <c:spPr>
    <a:solidFill>
      <a:srgbClr val="FFFFFF"/>
    </a:solidFill>
    <a:ln w="6350">
      <a:solidFill>
        <a:schemeClr val="tx1"/>
      </a:solid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5C4446-4417-524E-9259-7C76DEB9C435}" type="doc">
      <dgm:prSet loTypeId="urn:microsoft.com/office/officeart/2005/8/layout/chevron1" loCatId="process" qsTypeId="urn:microsoft.com/office/officeart/2005/8/quickstyle/simple1" qsCatId="simple" csTypeId="urn:microsoft.com/office/officeart/2005/8/colors/accent1_2" csCatId="accent1" phldr="1"/>
      <dgm:spPr/>
    </dgm:pt>
    <dgm:pt modelId="{B7D43361-2720-4640-BF5D-3525A75B28A8}">
      <dgm:prSet phldrT="[Text]"/>
      <dgm:spPr/>
      <dgm:t>
        <a:bodyPr/>
        <a:lstStyle/>
        <a:p>
          <a:r>
            <a:rPr lang="en-US" dirty="0"/>
            <a:t>2018	</a:t>
          </a:r>
        </a:p>
      </dgm:t>
    </dgm:pt>
    <dgm:pt modelId="{902EB7EE-E39F-0E4F-917F-55C0ECE68F55}" type="parTrans" cxnId="{2939D7F3-4BD3-3B41-8990-D0D215714063}">
      <dgm:prSet/>
      <dgm:spPr/>
      <dgm:t>
        <a:bodyPr/>
        <a:lstStyle/>
        <a:p>
          <a:endParaRPr lang="en-US"/>
        </a:p>
      </dgm:t>
    </dgm:pt>
    <dgm:pt modelId="{72CABDE8-5EC2-B04F-A87D-BF8A50668A57}" type="sibTrans" cxnId="{2939D7F3-4BD3-3B41-8990-D0D215714063}">
      <dgm:prSet/>
      <dgm:spPr/>
      <dgm:t>
        <a:bodyPr/>
        <a:lstStyle/>
        <a:p>
          <a:endParaRPr lang="en-US"/>
        </a:p>
      </dgm:t>
    </dgm:pt>
    <dgm:pt modelId="{C974457C-66D2-3F4A-9F0D-D3EB667E3E1C}">
      <dgm:prSet phldrT="[Text]"/>
      <dgm:spPr/>
      <dgm:t>
        <a:bodyPr/>
        <a:lstStyle/>
        <a:p>
          <a:r>
            <a:rPr lang="en-US" dirty="0"/>
            <a:t>2019</a:t>
          </a:r>
        </a:p>
      </dgm:t>
    </dgm:pt>
    <dgm:pt modelId="{9823BB22-C052-E542-A0C7-15A7A4E65A70}" type="parTrans" cxnId="{C5065660-E7B5-2D47-B791-2A2A11EE02B3}">
      <dgm:prSet/>
      <dgm:spPr/>
      <dgm:t>
        <a:bodyPr/>
        <a:lstStyle/>
        <a:p>
          <a:endParaRPr lang="en-US"/>
        </a:p>
      </dgm:t>
    </dgm:pt>
    <dgm:pt modelId="{8E8DB4D6-088D-2D4B-9FE6-0EDD0B5FEBA5}" type="sibTrans" cxnId="{C5065660-E7B5-2D47-B791-2A2A11EE02B3}">
      <dgm:prSet/>
      <dgm:spPr/>
      <dgm:t>
        <a:bodyPr/>
        <a:lstStyle/>
        <a:p>
          <a:endParaRPr lang="en-US"/>
        </a:p>
      </dgm:t>
    </dgm:pt>
    <dgm:pt modelId="{CC1E4C0F-1E8E-8341-B7F4-E0040FD14E6B}">
      <dgm:prSet phldrT="[Text]"/>
      <dgm:spPr/>
      <dgm:t>
        <a:bodyPr/>
        <a:lstStyle/>
        <a:p>
          <a:r>
            <a:rPr lang="en-US" dirty="0"/>
            <a:t>2020</a:t>
          </a:r>
        </a:p>
      </dgm:t>
    </dgm:pt>
    <dgm:pt modelId="{D86C5779-DB60-244D-812C-A8F053DFB8AB}" type="parTrans" cxnId="{4A0B5BC5-FC2D-9547-B17E-C3FCB23CE1AD}">
      <dgm:prSet/>
      <dgm:spPr/>
      <dgm:t>
        <a:bodyPr/>
        <a:lstStyle/>
        <a:p>
          <a:endParaRPr lang="en-US"/>
        </a:p>
      </dgm:t>
    </dgm:pt>
    <dgm:pt modelId="{385164BC-9818-3D46-A4F1-FC33BA9E5264}" type="sibTrans" cxnId="{4A0B5BC5-FC2D-9547-B17E-C3FCB23CE1AD}">
      <dgm:prSet/>
      <dgm:spPr/>
      <dgm:t>
        <a:bodyPr/>
        <a:lstStyle/>
        <a:p>
          <a:endParaRPr lang="en-US"/>
        </a:p>
      </dgm:t>
    </dgm:pt>
    <dgm:pt modelId="{7F87EBB3-6E0E-6B46-AEEA-884D7E1AB1EE}">
      <dgm:prSet/>
      <dgm:spPr/>
      <dgm:t>
        <a:bodyPr/>
        <a:lstStyle/>
        <a:p>
          <a:r>
            <a:rPr lang="en-US" dirty="0"/>
            <a:t>2022- present</a:t>
          </a:r>
        </a:p>
      </dgm:t>
    </dgm:pt>
    <dgm:pt modelId="{5E421796-4144-184D-9FBF-06D20E297AB0}" type="parTrans" cxnId="{9AEE2571-E36A-B642-BCF1-ED55C526A2F8}">
      <dgm:prSet/>
      <dgm:spPr/>
      <dgm:t>
        <a:bodyPr/>
        <a:lstStyle/>
        <a:p>
          <a:endParaRPr lang="en-US"/>
        </a:p>
      </dgm:t>
    </dgm:pt>
    <dgm:pt modelId="{BA5021F1-D101-7449-B0C5-08ED7F54C7B4}" type="sibTrans" cxnId="{9AEE2571-E36A-B642-BCF1-ED55C526A2F8}">
      <dgm:prSet/>
      <dgm:spPr/>
      <dgm:t>
        <a:bodyPr/>
        <a:lstStyle/>
        <a:p>
          <a:endParaRPr lang="en-US"/>
        </a:p>
      </dgm:t>
    </dgm:pt>
    <dgm:pt modelId="{4F30C9EE-C059-344F-AD65-7524331D5519}">
      <dgm:prSet/>
      <dgm:spPr/>
      <dgm:t>
        <a:bodyPr/>
        <a:lstStyle/>
        <a:p>
          <a:r>
            <a:rPr lang="en-US" dirty="0"/>
            <a:t>2021</a:t>
          </a:r>
        </a:p>
      </dgm:t>
    </dgm:pt>
    <dgm:pt modelId="{4F7F92A6-2A92-814C-B048-2381BDAC3B65}" type="parTrans" cxnId="{8A4422C0-5AFE-204C-9D1A-06A05014843A}">
      <dgm:prSet/>
      <dgm:spPr/>
      <dgm:t>
        <a:bodyPr/>
        <a:lstStyle/>
        <a:p>
          <a:endParaRPr lang="en-US"/>
        </a:p>
      </dgm:t>
    </dgm:pt>
    <dgm:pt modelId="{3D903D1F-DCCA-FA44-B9CE-87194D60E630}" type="sibTrans" cxnId="{8A4422C0-5AFE-204C-9D1A-06A05014843A}">
      <dgm:prSet/>
      <dgm:spPr/>
      <dgm:t>
        <a:bodyPr/>
        <a:lstStyle/>
        <a:p>
          <a:endParaRPr lang="en-US"/>
        </a:p>
      </dgm:t>
    </dgm:pt>
    <dgm:pt modelId="{691887B2-03FD-2446-A515-E9317FB69024}" type="pres">
      <dgm:prSet presAssocID="{2D5C4446-4417-524E-9259-7C76DEB9C435}" presName="Name0" presStyleCnt="0">
        <dgm:presLayoutVars>
          <dgm:dir/>
          <dgm:animLvl val="lvl"/>
          <dgm:resizeHandles val="exact"/>
        </dgm:presLayoutVars>
      </dgm:prSet>
      <dgm:spPr/>
    </dgm:pt>
    <dgm:pt modelId="{93251F31-FB34-7841-912E-25F7826E634A}" type="pres">
      <dgm:prSet presAssocID="{B7D43361-2720-4640-BF5D-3525A75B28A8}" presName="parTxOnly" presStyleLbl="node1" presStyleIdx="0" presStyleCnt="5">
        <dgm:presLayoutVars>
          <dgm:chMax val="0"/>
          <dgm:chPref val="0"/>
          <dgm:bulletEnabled val="1"/>
        </dgm:presLayoutVars>
      </dgm:prSet>
      <dgm:spPr/>
    </dgm:pt>
    <dgm:pt modelId="{1E9DADA2-FDCC-4742-B4E4-3C4FDDAEC05C}" type="pres">
      <dgm:prSet presAssocID="{72CABDE8-5EC2-B04F-A87D-BF8A50668A57}" presName="parTxOnlySpace" presStyleCnt="0"/>
      <dgm:spPr/>
    </dgm:pt>
    <dgm:pt modelId="{07101930-35E4-5945-9A91-AA28C401200E}" type="pres">
      <dgm:prSet presAssocID="{C974457C-66D2-3F4A-9F0D-D3EB667E3E1C}" presName="parTxOnly" presStyleLbl="node1" presStyleIdx="1" presStyleCnt="5">
        <dgm:presLayoutVars>
          <dgm:chMax val="0"/>
          <dgm:chPref val="0"/>
          <dgm:bulletEnabled val="1"/>
        </dgm:presLayoutVars>
      </dgm:prSet>
      <dgm:spPr/>
    </dgm:pt>
    <dgm:pt modelId="{156FC258-D114-C641-BCCC-71FF590BD6CD}" type="pres">
      <dgm:prSet presAssocID="{8E8DB4D6-088D-2D4B-9FE6-0EDD0B5FEBA5}" presName="parTxOnlySpace" presStyleCnt="0"/>
      <dgm:spPr/>
    </dgm:pt>
    <dgm:pt modelId="{D2A97D77-EBFB-EE42-A16D-16A6EB201D93}" type="pres">
      <dgm:prSet presAssocID="{CC1E4C0F-1E8E-8341-B7F4-E0040FD14E6B}" presName="parTxOnly" presStyleLbl="node1" presStyleIdx="2" presStyleCnt="5">
        <dgm:presLayoutVars>
          <dgm:chMax val="0"/>
          <dgm:chPref val="0"/>
          <dgm:bulletEnabled val="1"/>
        </dgm:presLayoutVars>
      </dgm:prSet>
      <dgm:spPr/>
    </dgm:pt>
    <dgm:pt modelId="{642C0DBB-8572-F84A-A24F-02BD07197644}" type="pres">
      <dgm:prSet presAssocID="{385164BC-9818-3D46-A4F1-FC33BA9E5264}" presName="parTxOnlySpace" presStyleCnt="0"/>
      <dgm:spPr/>
    </dgm:pt>
    <dgm:pt modelId="{7A2293E7-6284-0C4C-9062-55E7B24AB1F5}" type="pres">
      <dgm:prSet presAssocID="{4F30C9EE-C059-344F-AD65-7524331D5519}" presName="parTxOnly" presStyleLbl="node1" presStyleIdx="3" presStyleCnt="5">
        <dgm:presLayoutVars>
          <dgm:chMax val="0"/>
          <dgm:chPref val="0"/>
          <dgm:bulletEnabled val="1"/>
        </dgm:presLayoutVars>
      </dgm:prSet>
      <dgm:spPr/>
    </dgm:pt>
    <dgm:pt modelId="{9DC9D51D-0572-7648-BE4F-F2CDF5AEE4BB}" type="pres">
      <dgm:prSet presAssocID="{3D903D1F-DCCA-FA44-B9CE-87194D60E630}" presName="parTxOnlySpace" presStyleCnt="0"/>
      <dgm:spPr/>
    </dgm:pt>
    <dgm:pt modelId="{E1D8B22A-2114-0A43-B4DB-C91D938703D1}" type="pres">
      <dgm:prSet presAssocID="{7F87EBB3-6E0E-6B46-AEEA-884D7E1AB1EE}" presName="parTxOnly" presStyleLbl="node1" presStyleIdx="4" presStyleCnt="5">
        <dgm:presLayoutVars>
          <dgm:chMax val="0"/>
          <dgm:chPref val="0"/>
          <dgm:bulletEnabled val="1"/>
        </dgm:presLayoutVars>
      </dgm:prSet>
      <dgm:spPr/>
    </dgm:pt>
  </dgm:ptLst>
  <dgm:cxnLst>
    <dgm:cxn modelId="{EA3FC61A-0E9D-4D4A-9A00-86BFBC5B14E9}" type="presOf" srcId="{7F87EBB3-6E0E-6B46-AEEA-884D7E1AB1EE}" destId="{E1D8B22A-2114-0A43-B4DB-C91D938703D1}" srcOrd="0" destOrd="0" presId="urn:microsoft.com/office/officeart/2005/8/layout/chevron1"/>
    <dgm:cxn modelId="{C5065660-E7B5-2D47-B791-2A2A11EE02B3}" srcId="{2D5C4446-4417-524E-9259-7C76DEB9C435}" destId="{C974457C-66D2-3F4A-9F0D-D3EB667E3E1C}" srcOrd="1" destOrd="0" parTransId="{9823BB22-C052-E542-A0C7-15A7A4E65A70}" sibTransId="{8E8DB4D6-088D-2D4B-9FE6-0EDD0B5FEBA5}"/>
    <dgm:cxn modelId="{6038764E-3267-4140-AA96-324DD2EFA0B6}" type="presOf" srcId="{CC1E4C0F-1E8E-8341-B7F4-E0040FD14E6B}" destId="{D2A97D77-EBFB-EE42-A16D-16A6EB201D93}" srcOrd="0" destOrd="0" presId="urn:microsoft.com/office/officeart/2005/8/layout/chevron1"/>
    <dgm:cxn modelId="{04AC6870-D56A-0344-A33E-9AD2911DF521}" type="presOf" srcId="{2D5C4446-4417-524E-9259-7C76DEB9C435}" destId="{691887B2-03FD-2446-A515-E9317FB69024}" srcOrd="0" destOrd="0" presId="urn:microsoft.com/office/officeart/2005/8/layout/chevron1"/>
    <dgm:cxn modelId="{9AEE2571-E36A-B642-BCF1-ED55C526A2F8}" srcId="{2D5C4446-4417-524E-9259-7C76DEB9C435}" destId="{7F87EBB3-6E0E-6B46-AEEA-884D7E1AB1EE}" srcOrd="4" destOrd="0" parTransId="{5E421796-4144-184D-9FBF-06D20E297AB0}" sibTransId="{BA5021F1-D101-7449-B0C5-08ED7F54C7B4}"/>
    <dgm:cxn modelId="{21B40299-EE47-774E-9466-FAF4289FAFB5}" type="presOf" srcId="{4F30C9EE-C059-344F-AD65-7524331D5519}" destId="{7A2293E7-6284-0C4C-9062-55E7B24AB1F5}" srcOrd="0" destOrd="0" presId="urn:microsoft.com/office/officeart/2005/8/layout/chevron1"/>
    <dgm:cxn modelId="{8A4422C0-5AFE-204C-9D1A-06A05014843A}" srcId="{2D5C4446-4417-524E-9259-7C76DEB9C435}" destId="{4F30C9EE-C059-344F-AD65-7524331D5519}" srcOrd="3" destOrd="0" parTransId="{4F7F92A6-2A92-814C-B048-2381BDAC3B65}" sibTransId="{3D903D1F-DCCA-FA44-B9CE-87194D60E630}"/>
    <dgm:cxn modelId="{4A0B5BC5-FC2D-9547-B17E-C3FCB23CE1AD}" srcId="{2D5C4446-4417-524E-9259-7C76DEB9C435}" destId="{CC1E4C0F-1E8E-8341-B7F4-E0040FD14E6B}" srcOrd="2" destOrd="0" parTransId="{D86C5779-DB60-244D-812C-A8F053DFB8AB}" sibTransId="{385164BC-9818-3D46-A4F1-FC33BA9E5264}"/>
    <dgm:cxn modelId="{B02343CE-9207-B949-B301-702E5757662E}" type="presOf" srcId="{C974457C-66D2-3F4A-9F0D-D3EB667E3E1C}" destId="{07101930-35E4-5945-9A91-AA28C401200E}" srcOrd="0" destOrd="0" presId="urn:microsoft.com/office/officeart/2005/8/layout/chevron1"/>
    <dgm:cxn modelId="{A1349CEE-0D65-954B-8781-486ECFA6EE3B}" type="presOf" srcId="{B7D43361-2720-4640-BF5D-3525A75B28A8}" destId="{93251F31-FB34-7841-912E-25F7826E634A}" srcOrd="0" destOrd="0" presId="urn:microsoft.com/office/officeart/2005/8/layout/chevron1"/>
    <dgm:cxn modelId="{2939D7F3-4BD3-3B41-8990-D0D215714063}" srcId="{2D5C4446-4417-524E-9259-7C76DEB9C435}" destId="{B7D43361-2720-4640-BF5D-3525A75B28A8}" srcOrd="0" destOrd="0" parTransId="{902EB7EE-E39F-0E4F-917F-55C0ECE68F55}" sibTransId="{72CABDE8-5EC2-B04F-A87D-BF8A50668A57}"/>
    <dgm:cxn modelId="{AE15608D-2C99-5D4C-BFA0-1BB8E5E11A49}" type="presParOf" srcId="{691887B2-03FD-2446-A515-E9317FB69024}" destId="{93251F31-FB34-7841-912E-25F7826E634A}" srcOrd="0" destOrd="0" presId="urn:microsoft.com/office/officeart/2005/8/layout/chevron1"/>
    <dgm:cxn modelId="{626610B1-FA5B-3445-A10C-8E0F8752756A}" type="presParOf" srcId="{691887B2-03FD-2446-A515-E9317FB69024}" destId="{1E9DADA2-FDCC-4742-B4E4-3C4FDDAEC05C}" srcOrd="1" destOrd="0" presId="urn:microsoft.com/office/officeart/2005/8/layout/chevron1"/>
    <dgm:cxn modelId="{F5577D0B-941E-BE4F-9078-EDF81265014E}" type="presParOf" srcId="{691887B2-03FD-2446-A515-E9317FB69024}" destId="{07101930-35E4-5945-9A91-AA28C401200E}" srcOrd="2" destOrd="0" presId="urn:microsoft.com/office/officeart/2005/8/layout/chevron1"/>
    <dgm:cxn modelId="{3A398230-501E-9F4D-A0B7-9B926F7A5F45}" type="presParOf" srcId="{691887B2-03FD-2446-A515-E9317FB69024}" destId="{156FC258-D114-C641-BCCC-71FF590BD6CD}" srcOrd="3" destOrd="0" presId="urn:microsoft.com/office/officeart/2005/8/layout/chevron1"/>
    <dgm:cxn modelId="{DF46F744-3C31-1B4D-8292-CC7C853BD277}" type="presParOf" srcId="{691887B2-03FD-2446-A515-E9317FB69024}" destId="{D2A97D77-EBFB-EE42-A16D-16A6EB201D93}" srcOrd="4" destOrd="0" presId="urn:microsoft.com/office/officeart/2005/8/layout/chevron1"/>
    <dgm:cxn modelId="{EA5CA757-5022-144D-A822-5DA3A83B0C85}" type="presParOf" srcId="{691887B2-03FD-2446-A515-E9317FB69024}" destId="{642C0DBB-8572-F84A-A24F-02BD07197644}" srcOrd="5" destOrd="0" presId="urn:microsoft.com/office/officeart/2005/8/layout/chevron1"/>
    <dgm:cxn modelId="{878F90C3-26E5-9E48-87EB-9B1D1BE0FEFF}" type="presParOf" srcId="{691887B2-03FD-2446-A515-E9317FB69024}" destId="{7A2293E7-6284-0C4C-9062-55E7B24AB1F5}" srcOrd="6" destOrd="0" presId="urn:microsoft.com/office/officeart/2005/8/layout/chevron1"/>
    <dgm:cxn modelId="{BD923819-A5C4-A14D-AFA2-E0F7AA2C35CF}" type="presParOf" srcId="{691887B2-03FD-2446-A515-E9317FB69024}" destId="{9DC9D51D-0572-7648-BE4F-F2CDF5AEE4BB}" srcOrd="7" destOrd="0" presId="urn:microsoft.com/office/officeart/2005/8/layout/chevron1"/>
    <dgm:cxn modelId="{2574E80A-3838-2E41-97AE-64AE802053A7}" type="presParOf" srcId="{691887B2-03FD-2446-A515-E9317FB69024}" destId="{E1D8B22A-2114-0A43-B4DB-C91D938703D1}"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51F31-FB34-7841-912E-25F7826E634A}">
      <dsp:nvSpPr>
        <dsp:cNvPr id="0" name=""/>
        <dsp:cNvSpPr/>
      </dsp:nvSpPr>
      <dsp:spPr>
        <a:xfrm>
          <a:off x="2754" y="2219014"/>
          <a:ext cx="2451596" cy="980638"/>
        </a:xfrm>
        <a:prstGeom prst="chevron">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2018	</a:t>
          </a:r>
        </a:p>
      </dsp:txBody>
      <dsp:txXfrm>
        <a:off x="493073" y="2219014"/>
        <a:ext cx="1470958" cy="980638"/>
      </dsp:txXfrm>
    </dsp:sp>
    <dsp:sp modelId="{07101930-35E4-5945-9A91-AA28C401200E}">
      <dsp:nvSpPr>
        <dsp:cNvPr id="0" name=""/>
        <dsp:cNvSpPr/>
      </dsp:nvSpPr>
      <dsp:spPr>
        <a:xfrm>
          <a:off x="2209191" y="2219014"/>
          <a:ext cx="2451596" cy="980638"/>
        </a:xfrm>
        <a:prstGeom prst="chevron">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2019</a:t>
          </a:r>
        </a:p>
      </dsp:txBody>
      <dsp:txXfrm>
        <a:off x="2699510" y="2219014"/>
        <a:ext cx="1470958" cy="980638"/>
      </dsp:txXfrm>
    </dsp:sp>
    <dsp:sp modelId="{D2A97D77-EBFB-EE42-A16D-16A6EB201D93}">
      <dsp:nvSpPr>
        <dsp:cNvPr id="0" name=""/>
        <dsp:cNvSpPr/>
      </dsp:nvSpPr>
      <dsp:spPr>
        <a:xfrm>
          <a:off x="4415629" y="2219014"/>
          <a:ext cx="2451596" cy="980638"/>
        </a:xfrm>
        <a:prstGeom prst="chevron">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2020</a:t>
          </a:r>
        </a:p>
      </dsp:txBody>
      <dsp:txXfrm>
        <a:off x="4905948" y="2219014"/>
        <a:ext cx="1470958" cy="980638"/>
      </dsp:txXfrm>
    </dsp:sp>
    <dsp:sp modelId="{7A2293E7-6284-0C4C-9062-55E7B24AB1F5}">
      <dsp:nvSpPr>
        <dsp:cNvPr id="0" name=""/>
        <dsp:cNvSpPr/>
      </dsp:nvSpPr>
      <dsp:spPr>
        <a:xfrm>
          <a:off x="6622066" y="2219014"/>
          <a:ext cx="2451596" cy="980638"/>
        </a:xfrm>
        <a:prstGeom prst="chevron">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2021</a:t>
          </a:r>
        </a:p>
      </dsp:txBody>
      <dsp:txXfrm>
        <a:off x="7112385" y="2219014"/>
        <a:ext cx="1470958" cy="980638"/>
      </dsp:txXfrm>
    </dsp:sp>
    <dsp:sp modelId="{E1D8B22A-2114-0A43-B4DB-C91D938703D1}">
      <dsp:nvSpPr>
        <dsp:cNvPr id="0" name=""/>
        <dsp:cNvSpPr/>
      </dsp:nvSpPr>
      <dsp:spPr>
        <a:xfrm>
          <a:off x="8828503" y="2219014"/>
          <a:ext cx="2451596" cy="980638"/>
        </a:xfrm>
        <a:prstGeom prst="chevron">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2022- present</a:t>
          </a:r>
        </a:p>
      </dsp:txBody>
      <dsp:txXfrm>
        <a:off x="9318822" y="2219014"/>
        <a:ext cx="1470958" cy="98063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0.02447</cdr:x>
      <cdr:y>0.00689</cdr:y>
    </cdr:from>
    <cdr:to>
      <cdr:x>0.32897</cdr:x>
      <cdr:y>0.10105</cdr:y>
    </cdr:to>
    <cdr:pic>
      <cdr:nvPicPr>
        <cdr:cNvPr id="2" name="chart">
          <a:extLst xmlns:a="http://schemas.openxmlformats.org/drawingml/2006/main">
            <a:ext uri="{FF2B5EF4-FFF2-40B4-BE49-F238E27FC236}">
              <a16:creationId xmlns:a16="http://schemas.microsoft.com/office/drawing/2014/main" id="{A87D1A6A-075C-4472-B4C5-B4130EB87F5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40796" y="51616"/>
          <a:ext cx="2996524" cy="705769"/>
        </a:xfrm>
        <a:prstGeom xmlns:a="http://schemas.openxmlformats.org/drawingml/2006/main" prst="rect">
          <a:avLst/>
        </a:prstGeom>
      </cdr:spPr>
    </cdr:pic>
  </cdr:relSizeAnchor>
  <cdr:relSizeAnchor xmlns:cdr="http://schemas.openxmlformats.org/drawingml/2006/chartDrawing">
    <cdr:from>
      <cdr:x>0.81513</cdr:x>
      <cdr:y>0.00839</cdr:y>
    </cdr:from>
    <cdr:to>
      <cdr:x>0.95902</cdr:x>
      <cdr:y>0.12538</cdr:y>
    </cdr:to>
    <cdr:pic>
      <cdr:nvPicPr>
        <cdr:cNvPr id="6" name="Picture 5">
          <a:extLst xmlns:a="http://schemas.openxmlformats.org/drawingml/2006/main">
            <a:ext uri="{FF2B5EF4-FFF2-40B4-BE49-F238E27FC236}">
              <a16:creationId xmlns:a16="http://schemas.microsoft.com/office/drawing/2014/main" id="{00000000-0008-0000-0200-00000300000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8021562" y="62894"/>
          <a:ext cx="1415919" cy="876905"/>
        </a:xfrm>
        <a:prstGeom xmlns:a="http://schemas.openxmlformats.org/drawingml/2006/main" prst="rect">
          <a:avLst/>
        </a:prstGeom>
      </cdr:spPr>
    </cdr:pic>
  </cdr:relSizeAnchor>
  <cdr:relSizeAnchor xmlns:cdr="http://schemas.openxmlformats.org/drawingml/2006/chartDrawing">
    <cdr:from>
      <cdr:x>0.66574</cdr:x>
      <cdr:y>0.19002</cdr:y>
    </cdr:from>
    <cdr:to>
      <cdr:x>0.98947</cdr:x>
      <cdr:y>0.64056</cdr:y>
    </cdr:to>
    <cdr:sp macro="" textlink="">
      <cdr:nvSpPr>
        <cdr:cNvPr id="4" name="Oval 3">
          <a:extLst xmlns:a="http://schemas.openxmlformats.org/drawingml/2006/main">
            <a:ext uri="{FF2B5EF4-FFF2-40B4-BE49-F238E27FC236}">
              <a16:creationId xmlns:a16="http://schemas.microsoft.com/office/drawing/2014/main" id="{B2DA2B4E-C1B2-4519-B58C-6A7DF7EC5FAA}"/>
            </a:ext>
          </a:extLst>
        </cdr:cNvPr>
        <cdr:cNvSpPr/>
      </cdr:nvSpPr>
      <cdr:spPr>
        <a:xfrm xmlns:a="http://schemas.openxmlformats.org/drawingml/2006/main">
          <a:off x="5137226" y="1106725"/>
          <a:ext cx="2498104" cy="2624103"/>
        </a:xfrm>
        <a:prstGeom xmlns:a="http://schemas.openxmlformats.org/drawingml/2006/main" prst="ellipse">
          <a:avLst/>
        </a:prstGeom>
        <a:noFill xmlns:a="http://schemas.openxmlformats.org/drawingml/2006/main"/>
        <a:ln xmlns:a="http://schemas.openxmlformats.org/drawingml/2006/main">
          <a:prstDash val="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no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8C96A-3E9A-4D02-873D-9559D28D2BF8}" type="datetimeFigureOut">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A233C-858E-4C64-80F0-31B0CD6A04AD}" type="slidenum">
              <a:t>‹#›</a:t>
            </a:fld>
            <a:endParaRPr lang="en-US"/>
          </a:p>
        </p:txBody>
      </p:sp>
    </p:spTree>
    <p:extLst>
      <p:ext uri="{BB962C8B-B14F-4D97-AF65-F5344CB8AC3E}">
        <p14:creationId xmlns:p14="http://schemas.microsoft.com/office/powerpoint/2010/main" val="472529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The program care model </a:t>
            </a:r>
            <a:endParaRPr lang="en-US" dirty="0"/>
          </a:p>
        </p:txBody>
      </p:sp>
      <p:sp>
        <p:nvSpPr>
          <p:cNvPr id="4" name="Slide Number Placeholder 3"/>
          <p:cNvSpPr>
            <a:spLocks noGrp="1"/>
          </p:cNvSpPr>
          <p:nvPr>
            <p:ph type="sldNum" sz="quarter" idx="5"/>
          </p:nvPr>
        </p:nvSpPr>
        <p:spPr/>
        <p:txBody>
          <a:bodyPr/>
          <a:lstStyle/>
          <a:p>
            <a:fld id="{E2205283-19A9-4484-9B63-EDACBDC21BCD}" type="slidenum">
              <a:rPr lang="en-US" smtClean="0"/>
              <a:t>4</a:t>
            </a:fld>
            <a:endParaRPr lang="en-US"/>
          </a:p>
        </p:txBody>
      </p:sp>
    </p:spTree>
    <p:extLst>
      <p:ext uri="{BB962C8B-B14F-4D97-AF65-F5344CB8AC3E}">
        <p14:creationId xmlns:p14="http://schemas.microsoft.com/office/powerpoint/2010/main" val="3491907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057FE4A-4439-413A-A529-5F93587798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C419DE1B-70FC-4118-BD63-BA2167D3E0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12CD1740-007F-404D-BA47-2CB6214B38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5EF91CB-7CFD-4C38-9034-549F65253D5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460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1651911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100166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
        <p:nvSpPr>
          <p:cNvPr id="4" name="Slide Number Placeholder 3"/>
          <p:cNvSpPr>
            <a:spLocks noGrp="1"/>
          </p:cNvSpPr>
          <p:nvPr>
            <p:ph type="sldNum" sz="quarter" idx="5"/>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3214456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2555182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532311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131099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solidFill>
                  <a:srgbClr val="000000"/>
                </a:solidFill>
                <a:effectLst/>
                <a:latin typeface="Times" pitchFamily="2" charset="0"/>
                <a:ea typeface="Times New Roman" panose="02020603050405020304" pitchFamily="18" charset="0"/>
              </a:rPr>
              <a:t>Overall, CGM prescription rates increased from 31% to 69% (p&lt;0.001)</a:t>
            </a:r>
          </a:p>
          <a:p>
            <a:pPr marL="285750" indent="-285750">
              <a:buFont typeface="Arial" panose="020B0604020202020204" pitchFamily="34" charset="0"/>
              <a:buChar char="•"/>
            </a:pPr>
            <a:r>
              <a:rPr lang="en-US" sz="1200" dirty="0">
                <a:solidFill>
                  <a:srgbClr val="000000"/>
                </a:solidFill>
                <a:effectLst/>
                <a:latin typeface="Times" pitchFamily="2" charset="0"/>
                <a:ea typeface="Times New Roman" panose="02020603050405020304" pitchFamily="18" charset="0"/>
              </a:rPr>
              <a:t>Equal improvements </a:t>
            </a:r>
            <a:r>
              <a:rPr lang="en-US" sz="1200" dirty="0">
                <a:solidFill>
                  <a:srgbClr val="000000"/>
                </a:solidFill>
                <a:latin typeface="Times" pitchFamily="2" charset="0"/>
                <a:ea typeface="Times New Roman" panose="02020603050405020304" pitchFamily="18" charset="0"/>
              </a:rPr>
              <a:t>in </a:t>
            </a:r>
            <a:r>
              <a:rPr lang="en-US" sz="1200" dirty="0">
                <a:solidFill>
                  <a:srgbClr val="000000"/>
                </a:solidFill>
                <a:effectLst/>
                <a:latin typeface="Times" pitchFamily="2" charset="0"/>
                <a:ea typeface="Times New Roman" panose="02020603050405020304" pitchFamily="18" charset="0"/>
              </a:rPr>
              <a:t>Hispanic (12.5 to 71%) and NHB (33 to 55%), compared with White (33 to 75%)</a:t>
            </a:r>
            <a:r>
              <a:rPr lang="en-US" sz="1200" dirty="0">
                <a:effectLst/>
                <a:latin typeface="Times" pitchFamily="2" charset="0"/>
              </a:rPr>
              <a:t> </a:t>
            </a:r>
          </a:p>
          <a:p>
            <a:pPr marL="285750" indent="-285750">
              <a:buFont typeface="Arial" panose="020B0604020202020204" pitchFamily="34" charset="0"/>
              <a:buChar char="•"/>
            </a:pPr>
            <a:r>
              <a:rPr lang="en-US" sz="1200" dirty="0">
                <a:effectLst/>
                <a:latin typeface="Times" pitchFamily="2" charset="0"/>
              </a:rPr>
              <a:t>Disclaimer: White date, numbers few so data initially not shown </a:t>
            </a:r>
            <a:endParaRPr lang="en-US" sz="1200" dirty="0">
              <a:latin typeface="Times" pitchFamily="2" charset="0"/>
            </a:endParaRPr>
          </a:p>
        </p:txBody>
      </p:sp>
      <p:sp>
        <p:nvSpPr>
          <p:cNvPr id="4" name="Slide Number Placeholder 3"/>
          <p:cNvSpPr>
            <a:spLocks noGrp="1"/>
          </p:cNvSpPr>
          <p:nvPr>
            <p:ph type="sldNum" sz="quarter" idx="5"/>
          </p:nvPr>
        </p:nvSpPr>
        <p:spPr/>
        <p:txBody>
          <a:bodyPr/>
          <a:lstStyle/>
          <a:p>
            <a:fld id="{37210CC9-F67F-F947-A5D1-56E15295B6A0}" type="slidenum">
              <a:rPr lang="en-US" smtClean="0"/>
              <a:t>9</a:t>
            </a:fld>
            <a:endParaRPr lang="en-US"/>
          </a:p>
        </p:txBody>
      </p:sp>
    </p:spTree>
    <p:extLst>
      <p:ext uri="{BB962C8B-B14F-4D97-AF65-F5344CB8AC3E}">
        <p14:creationId xmlns:p14="http://schemas.microsoft.com/office/powerpoint/2010/main" val="363935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solidFill>
                  <a:srgbClr val="000000"/>
                </a:solidFill>
                <a:latin typeface="Times" pitchFamily="2" charset="0"/>
                <a:ea typeface="Times New Roman" panose="02020603050405020304" pitchFamily="18" charset="0"/>
                <a:cs typeface="Times New Roman" panose="02020603050405020304" pitchFamily="18" charset="0"/>
              </a:rPr>
              <a:t>Equal Improvements seen in Hispanic (0 to 39%), NGB (0-37%) compared to White </a:t>
            </a:r>
            <a:r>
              <a:rPr lang="en-US" sz="1200" dirty="0">
                <a:solidFill>
                  <a:srgbClr val="000000"/>
                </a:solidFill>
                <a:effectLst/>
                <a:latin typeface="Times" pitchFamily="2" charset="0"/>
                <a:ea typeface="Times New Roman" panose="02020603050405020304" pitchFamily="18" charset="0"/>
                <a:cs typeface="Times New Roman" panose="02020603050405020304" pitchFamily="18" charset="0"/>
              </a:rPr>
              <a:t>(0 to 17%)</a:t>
            </a:r>
            <a:endParaRPr lang="en-US" sz="1200" dirty="0">
              <a:effectLst/>
              <a:latin typeface="Times" pitchFamily="2"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7210CC9-F67F-F947-A5D1-56E15295B6A0}" type="slidenum">
              <a:rPr lang="en-US" smtClean="0"/>
              <a:t>11</a:t>
            </a:fld>
            <a:endParaRPr lang="en-US"/>
          </a:p>
        </p:txBody>
      </p:sp>
    </p:spTree>
    <p:extLst>
      <p:ext uri="{BB962C8B-B14F-4D97-AF65-F5344CB8AC3E}">
        <p14:creationId xmlns:p14="http://schemas.microsoft.com/office/powerpoint/2010/main" val="151341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210CC9-F67F-F947-A5D1-56E15295B6A0}" type="slidenum">
              <a:rPr lang="en-US" smtClean="0"/>
              <a:t>14</a:t>
            </a:fld>
            <a:endParaRPr lang="en-US"/>
          </a:p>
        </p:txBody>
      </p:sp>
    </p:spTree>
    <p:extLst>
      <p:ext uri="{BB962C8B-B14F-4D97-AF65-F5344CB8AC3E}">
        <p14:creationId xmlns:p14="http://schemas.microsoft.com/office/powerpoint/2010/main" val="359003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8676B-AA56-4D6C-B471-8F551A92C3A8}"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2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0879F-29E6-0C4B-9C40-E119042B7270}" type="slidenum">
              <a:rPr lang="en-US" smtClean="0"/>
              <a:t>19</a:t>
            </a:fld>
            <a:endParaRPr lang="en-US"/>
          </a:p>
        </p:txBody>
      </p:sp>
    </p:spTree>
    <p:extLst>
      <p:ext uri="{BB962C8B-B14F-4D97-AF65-F5344CB8AC3E}">
        <p14:creationId xmlns:p14="http://schemas.microsoft.com/office/powerpoint/2010/main" val="360998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0879F-29E6-0C4B-9C40-E119042B7270}" type="slidenum">
              <a:rPr lang="en-US" smtClean="0"/>
              <a:t>20</a:t>
            </a:fld>
            <a:endParaRPr lang="en-US"/>
          </a:p>
        </p:txBody>
      </p:sp>
    </p:spTree>
    <p:extLst>
      <p:ext uri="{BB962C8B-B14F-4D97-AF65-F5344CB8AC3E}">
        <p14:creationId xmlns:p14="http://schemas.microsoft.com/office/powerpoint/2010/main" val="88277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409258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5CA3CA7-4303-4EDD-A274-C66B387343C9}" type="slidenum">
              <a:rPr lang="en-US" smtClean="0"/>
              <a:t>25</a:t>
            </a:fld>
            <a:endParaRPr lang="en-US"/>
          </a:p>
        </p:txBody>
      </p:sp>
    </p:spTree>
    <p:extLst>
      <p:ext uri="{BB962C8B-B14F-4D97-AF65-F5344CB8AC3E}">
        <p14:creationId xmlns:p14="http://schemas.microsoft.com/office/powerpoint/2010/main" val="364667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Users/mbr003/Desktop/Zero%20Hero_New%20Brand%20Type%20Treatment/2015/NCH_ZH%20CoBrand_openingslide_b_ppt_2015.jpg" TargetMode="External"/><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3" Type="http://schemas.openxmlformats.org/officeDocument/2006/relationships/image" Target="/Users/mbr003/Desktop/Zero%20Hero_New%20Brand%20Type%20Treatment/2015/NCH_ZH%20CoBrand_openingslide_a_ppt_2015.jpg" TargetMode="External"/><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E58ADDD-A720-8D43-8D6D-861521B11D67}" type="datetimeFigureOut">
              <a:rPr lang="en-US" smtClean="0"/>
              <a:t>11/1/2022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E5D2B4D2-ACF1-7F42-AC4F-FFFA13875B5F}" type="slidenum">
              <a:rPr lang="en-US" smtClean="0"/>
              <a:t>‹#›</a:t>
            </a:fld>
            <a:endParaRPr lang="en-US"/>
          </a:p>
        </p:txBody>
      </p:sp>
    </p:spTree>
    <p:extLst>
      <p:ext uri="{BB962C8B-B14F-4D97-AF65-F5344CB8AC3E}">
        <p14:creationId xmlns:p14="http://schemas.microsoft.com/office/powerpoint/2010/main" val="3672538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8ADDD-A720-8D43-8D6D-861521B11D6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D2B4D2-ACF1-7F42-AC4F-FFFA13875B5F}" type="slidenum">
              <a:rPr lang="en-US" smtClean="0"/>
              <a:t>‹#›</a:t>
            </a:fld>
            <a:endParaRPr lang="en-US"/>
          </a:p>
        </p:txBody>
      </p:sp>
    </p:spTree>
    <p:extLst>
      <p:ext uri="{BB962C8B-B14F-4D97-AF65-F5344CB8AC3E}">
        <p14:creationId xmlns:p14="http://schemas.microsoft.com/office/powerpoint/2010/main" val="416409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E58ADDD-A720-8D43-8D6D-861521B11D67}" type="datetimeFigureOut">
              <a:rPr lang="en-US" smtClean="0"/>
              <a:t>11/1/2022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E5D2B4D2-ACF1-7F42-AC4F-FFFA13875B5F}" type="slidenum">
              <a:rPr lang="en-US" smtClean="0"/>
              <a:t>‹#›</a:t>
            </a:fld>
            <a:endParaRPr lang="en-US"/>
          </a:p>
        </p:txBody>
      </p:sp>
    </p:spTree>
    <p:extLst>
      <p:ext uri="{BB962C8B-B14F-4D97-AF65-F5344CB8AC3E}">
        <p14:creationId xmlns:p14="http://schemas.microsoft.com/office/powerpoint/2010/main" val="3051125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03120" y="704088"/>
            <a:ext cx="9144000" cy="1389888"/>
          </a:xfrm>
        </p:spPr>
        <p:txBody>
          <a:bodyPr vert="horz" lIns="91440" tIns="45720" rIns="91440" bIns="45720" rtlCol="0" anchor="ctr">
            <a:normAutofit/>
          </a:bodyPr>
          <a:lstStyle>
            <a:lvl1pPr>
              <a:defRPr lang="en-US">
                <a:solidFill>
                  <a:schemeClr val="accent1">
                    <a:lumMod val="75000"/>
                  </a:schemeClr>
                </a:solidFill>
                <a:latin typeface="+mn-lt"/>
                <a:cs typeface="Arial" charset="0"/>
              </a:defRPr>
            </a:lvl1pPr>
          </a:lstStyle>
          <a:p>
            <a:pPr lvl="0"/>
            <a:r>
              <a:rPr lang="en-US"/>
              <a:t>Click to edit Master title style</a:t>
            </a:r>
            <a:endParaRPr lang="en-US" dirty="0"/>
          </a:p>
        </p:txBody>
      </p:sp>
      <p:sp>
        <p:nvSpPr>
          <p:cNvPr id="3" name="Subtitle 2"/>
          <p:cNvSpPr>
            <a:spLocks noGrp="1"/>
          </p:cNvSpPr>
          <p:nvPr>
            <p:ph type="subTitle" idx="1"/>
          </p:nvPr>
        </p:nvSpPr>
        <p:spPr>
          <a:xfrm>
            <a:off x="2404872" y="2350008"/>
            <a:ext cx="8842248" cy="1655762"/>
          </a:xfrm>
        </p:spPr>
        <p:txBody>
          <a:bodyPr vert="horz" lIns="91440" tIns="45720" rIns="91440" bIns="45720" rtlCol="0">
            <a:normAutofit/>
          </a:bodyPr>
          <a:lstStyle>
            <a:lvl1pPr marL="0" indent="0">
              <a:buNone/>
              <a:defRPr lang="en-US" dirty="0">
                <a:solidFill>
                  <a:schemeClr val="accent1">
                    <a:lumMod val="75000"/>
                  </a:schemeClr>
                </a:solidFill>
                <a:latin typeface="+mn-lt"/>
              </a:defRPr>
            </a:lvl1pPr>
          </a:lstStyle>
          <a:p>
            <a:pPr marL="228600" lvl="0" indent="-228600"/>
            <a:r>
              <a:rPr lang="en-US"/>
              <a:t>Click to edit Master subtitle style</a:t>
            </a:r>
            <a:endParaRPr lang="en-US" dirty="0"/>
          </a:p>
        </p:txBody>
      </p:sp>
      <p:sp>
        <p:nvSpPr>
          <p:cNvPr id="7" name="Rectangle 6">
            <a:extLst>
              <a:ext uri="{FF2B5EF4-FFF2-40B4-BE49-F238E27FC236}">
                <a16:creationId xmlns:a16="http://schemas.microsoft.com/office/drawing/2014/main" id="{DC4E379B-8F23-4238-973B-89B9F94A059D}"/>
              </a:ext>
            </a:extLst>
          </p:cNvPr>
          <p:cNvSpPr/>
          <p:nvPr userDrawn="1"/>
        </p:nvSpPr>
        <p:spPr>
          <a:xfrm>
            <a:off x="-6016" y="0"/>
            <a:ext cx="1359673" cy="6858000"/>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0253F31-D3B5-4676-A8C3-45F7A9966979}"/>
              </a:ext>
            </a:extLst>
          </p:cNvPr>
          <p:cNvCxnSpPr/>
          <p:nvPr userDrawn="1"/>
        </p:nvCxnSpPr>
        <p:spPr>
          <a:xfrm>
            <a:off x="1264257" y="0"/>
            <a:ext cx="0" cy="683966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6634AB9-E1D6-4C18-A55E-492513613671}"/>
              </a:ext>
            </a:extLst>
          </p:cNvPr>
          <p:cNvPicPr>
            <a:picLocks noChangeAspect="1"/>
          </p:cNvPicPr>
          <p:nvPr userDrawn="1"/>
        </p:nvPicPr>
        <p:blipFill>
          <a:blip r:embed="rId3"/>
          <a:stretch>
            <a:fillRect/>
          </a:stretch>
        </p:blipFill>
        <p:spPr>
          <a:xfrm>
            <a:off x="679836" y="756724"/>
            <a:ext cx="1373429" cy="1283368"/>
          </a:xfrm>
          <a:prstGeom prst="rect">
            <a:avLst/>
          </a:prstGeom>
        </p:spPr>
      </p:pic>
      <p:pic>
        <p:nvPicPr>
          <p:cNvPr id="10" name="Picture 9">
            <a:extLst>
              <a:ext uri="{FF2B5EF4-FFF2-40B4-BE49-F238E27FC236}">
                <a16:creationId xmlns:a16="http://schemas.microsoft.com/office/drawing/2014/main" id="{194EB239-5809-40DF-984E-C2CA4747766F}"/>
              </a:ext>
            </a:extLst>
          </p:cNvPr>
          <p:cNvPicPr>
            <a:picLocks noChangeAspect="1"/>
          </p:cNvPicPr>
          <p:nvPr userDrawn="1"/>
        </p:nvPicPr>
        <p:blipFill>
          <a:blip r:embed="rId4"/>
          <a:stretch>
            <a:fillRect/>
          </a:stretch>
        </p:blipFill>
        <p:spPr>
          <a:xfrm>
            <a:off x="9027893" y="5708163"/>
            <a:ext cx="2728617" cy="784712"/>
          </a:xfrm>
          <a:prstGeom prst="rect">
            <a:avLst/>
          </a:prstGeom>
        </p:spPr>
      </p:pic>
      <p:sp>
        <p:nvSpPr>
          <p:cNvPr id="15" name="Date Placeholder 3">
            <a:extLst>
              <a:ext uri="{FF2B5EF4-FFF2-40B4-BE49-F238E27FC236}">
                <a16:creationId xmlns:a16="http://schemas.microsoft.com/office/drawing/2014/main" id="{4414973F-17BB-4F38-B7D3-ADDE4718BF6B}"/>
              </a:ext>
            </a:extLst>
          </p:cNvPr>
          <p:cNvSpPr>
            <a:spLocks noGrp="1"/>
          </p:cNvSpPr>
          <p:nvPr>
            <p:ph type="dt" sz="half" idx="10"/>
          </p:nvPr>
        </p:nvSpPr>
        <p:spPr>
          <a:xfrm>
            <a:off x="1536568" y="6356350"/>
            <a:ext cx="113310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AA6A90-9627-B343-B2F9-B70A478D12D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6" name="Footer Placeholder 4">
            <a:extLst>
              <a:ext uri="{FF2B5EF4-FFF2-40B4-BE49-F238E27FC236}">
                <a16:creationId xmlns:a16="http://schemas.microsoft.com/office/drawing/2014/main" id="{832598BD-158A-460B-849C-FF9C3905803D}"/>
              </a:ext>
            </a:extLst>
          </p:cNvPr>
          <p:cNvSpPr>
            <a:spLocks noGrp="1"/>
          </p:cNvSpPr>
          <p:nvPr>
            <p:ph type="ftr" sz="quarter" idx="11"/>
          </p:nvPr>
        </p:nvSpPr>
        <p:spPr>
          <a:xfrm>
            <a:off x="2852583" y="6356350"/>
            <a:ext cx="476121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7" name="Slide Number Placeholder 5">
            <a:extLst>
              <a:ext uri="{FF2B5EF4-FFF2-40B4-BE49-F238E27FC236}">
                <a16:creationId xmlns:a16="http://schemas.microsoft.com/office/drawing/2014/main" id="{3C05B3C9-7DF4-4A4A-BC38-AFEE1BE4BD00}"/>
              </a:ext>
            </a:extLst>
          </p:cNvPr>
          <p:cNvSpPr>
            <a:spLocks noGrp="1"/>
          </p:cNvSpPr>
          <p:nvPr>
            <p:ph type="sldNum" sz="quarter" idx="12"/>
          </p:nvPr>
        </p:nvSpPr>
        <p:spPr>
          <a:xfrm>
            <a:off x="7754294" y="6356350"/>
            <a:ext cx="113310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D0FDCF-5A94-7346-B741-93B1747BC9C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08721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428F9-EF5C-4CE5-868A-178DDF162E9D}"/>
              </a:ext>
            </a:extLst>
          </p:cNvPr>
          <p:cNvSpPr>
            <a:spLocks noGrp="1"/>
          </p:cNvSpPr>
          <p:nvPr>
            <p:ph type="title"/>
          </p:nvPr>
        </p:nvSpPr>
        <p:spPr/>
        <p:txBody>
          <a:bodyPr/>
          <a:lstStyle>
            <a:lvl1pPr>
              <a:defRPr>
                <a:solidFill>
                  <a:schemeClr val="accent1">
                    <a:lumMod val="75000"/>
                  </a:schemeClr>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156CD7-FA9C-4CAA-AB3F-7262A5D22A77}"/>
              </a:ext>
            </a:extLst>
          </p:cNvPr>
          <p:cNvSpPr>
            <a:spLocks noGrp="1"/>
          </p:cNvSpPr>
          <p:nvPr>
            <p:ph idx="1"/>
          </p:nvPr>
        </p:nvSpPr>
        <p:spPr/>
        <p:txBody>
          <a:bodyPr/>
          <a:lstStyle>
            <a:lvl1pPr>
              <a:defRPr>
                <a:solidFill>
                  <a:schemeClr val="accent1">
                    <a:lumMod val="75000"/>
                  </a:schemeClr>
                </a:solidFill>
                <a:latin typeface="+mn-lt"/>
              </a:defRPr>
            </a:lvl1pPr>
            <a:lvl2pPr>
              <a:defRPr>
                <a:solidFill>
                  <a:schemeClr val="accent1">
                    <a:lumMod val="75000"/>
                  </a:schemeClr>
                </a:solidFill>
                <a:latin typeface="+mn-lt"/>
              </a:defRPr>
            </a:lvl2pPr>
            <a:lvl3pPr>
              <a:defRPr>
                <a:solidFill>
                  <a:schemeClr val="accent1">
                    <a:lumMod val="75000"/>
                  </a:schemeClr>
                </a:solidFill>
                <a:latin typeface="+mn-lt"/>
              </a:defRPr>
            </a:lvl3pPr>
            <a:lvl4pPr>
              <a:defRPr>
                <a:solidFill>
                  <a:schemeClr val="accent1">
                    <a:lumMod val="75000"/>
                  </a:schemeClr>
                </a:solidFill>
                <a:latin typeface="+mn-lt"/>
              </a:defRPr>
            </a:lvl4pPr>
            <a:lvl5pPr>
              <a:defRPr>
                <a:solidFill>
                  <a:schemeClr val="accent1">
                    <a:lumMod val="7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5226DE-9CDF-4BA8-8905-25AE2FCF8D66}"/>
              </a:ext>
            </a:extLst>
          </p:cNvPr>
          <p:cNvSpPr>
            <a:spLocks noGrp="1"/>
          </p:cNvSpPr>
          <p:nvPr>
            <p:ph type="dt" sz="half" idx="10"/>
          </p:nvPr>
        </p:nvSpPr>
        <p:spPr>
          <a:xfrm>
            <a:off x="838200" y="6356350"/>
            <a:ext cx="1447800" cy="365125"/>
          </a:xfrm>
        </p:spPr>
        <p:txBody>
          <a:bodyPr/>
          <a:lstStyle/>
          <a:p>
            <a:fld id="{5A46D723-07D8-470A-B478-9DA894F4E64D}" type="datetimeFigureOut">
              <a:rPr lang="en-US" smtClean="0"/>
              <a:t>11/1/2022</a:t>
            </a:fld>
            <a:endParaRPr lang="en-US"/>
          </a:p>
        </p:txBody>
      </p:sp>
      <p:sp>
        <p:nvSpPr>
          <p:cNvPr id="5" name="Footer Placeholder 4">
            <a:extLst>
              <a:ext uri="{FF2B5EF4-FFF2-40B4-BE49-F238E27FC236}">
                <a16:creationId xmlns:a16="http://schemas.microsoft.com/office/drawing/2014/main" id="{82C4B51D-AD31-404F-AF53-663515ABF2A7}"/>
              </a:ext>
            </a:extLst>
          </p:cNvPr>
          <p:cNvSpPr>
            <a:spLocks noGrp="1"/>
          </p:cNvSpPr>
          <p:nvPr>
            <p:ph type="ftr" sz="quarter" idx="11"/>
          </p:nvPr>
        </p:nvSpPr>
        <p:spPr>
          <a:xfrm>
            <a:off x="2735891" y="6352240"/>
            <a:ext cx="5359238" cy="365125"/>
          </a:xfrm>
        </p:spPr>
        <p:txBody>
          <a:bodyPr/>
          <a:lstStyle/>
          <a:p>
            <a:endParaRPr lang="en-US" dirty="0"/>
          </a:p>
        </p:txBody>
      </p:sp>
      <p:sp>
        <p:nvSpPr>
          <p:cNvPr id="6" name="Slide Number Placeholder 5">
            <a:extLst>
              <a:ext uri="{FF2B5EF4-FFF2-40B4-BE49-F238E27FC236}">
                <a16:creationId xmlns:a16="http://schemas.microsoft.com/office/drawing/2014/main" id="{94D0EF86-72F7-48D6-83ED-5D4A029102BF}"/>
              </a:ext>
            </a:extLst>
          </p:cNvPr>
          <p:cNvSpPr>
            <a:spLocks noGrp="1"/>
          </p:cNvSpPr>
          <p:nvPr>
            <p:ph type="sldNum" sz="quarter" idx="12"/>
          </p:nvPr>
        </p:nvSpPr>
        <p:spPr>
          <a:xfrm>
            <a:off x="8545020" y="6352239"/>
            <a:ext cx="1447800" cy="365125"/>
          </a:xfrm>
        </p:spPr>
        <p:txBody>
          <a:bodyPr/>
          <a:lstStyle/>
          <a:p>
            <a:fld id="{E4C3D464-1176-4854-A654-D5A3D9DC7F94}" type="slidenum">
              <a:rPr lang="en-US" smtClean="0"/>
              <a:t>‹#›</a:t>
            </a:fld>
            <a:endParaRPr lang="en-US"/>
          </a:p>
        </p:txBody>
      </p:sp>
      <p:sp>
        <p:nvSpPr>
          <p:cNvPr id="7" name="Rectangle 6">
            <a:extLst>
              <a:ext uri="{FF2B5EF4-FFF2-40B4-BE49-F238E27FC236}">
                <a16:creationId xmlns:a16="http://schemas.microsoft.com/office/drawing/2014/main" id="{BFFA927A-4B2B-4329-BEA1-ED67AA0727C7}"/>
              </a:ext>
            </a:extLst>
          </p:cNvPr>
          <p:cNvSpPr/>
          <p:nvPr userDrawn="1"/>
        </p:nvSpPr>
        <p:spPr>
          <a:xfrm>
            <a:off x="-1" y="-9168"/>
            <a:ext cx="482177" cy="68671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0CBDA96-97DD-4175-B8CF-88BD4D5E9579}"/>
              </a:ext>
            </a:extLst>
          </p:cNvPr>
          <p:cNvCxnSpPr/>
          <p:nvPr userDrawn="1"/>
        </p:nvCxnSpPr>
        <p:spPr>
          <a:xfrm>
            <a:off x="386761" y="0"/>
            <a:ext cx="0" cy="683966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DA8731-AD3A-46B2-A372-CCB34B5A70EE}"/>
              </a:ext>
            </a:extLst>
          </p:cNvPr>
          <p:cNvPicPr>
            <a:picLocks noChangeAspect="1"/>
          </p:cNvPicPr>
          <p:nvPr userDrawn="1"/>
        </p:nvPicPr>
        <p:blipFill>
          <a:blip r:embed="rId2"/>
          <a:stretch>
            <a:fillRect/>
          </a:stretch>
        </p:blipFill>
        <p:spPr>
          <a:xfrm>
            <a:off x="214063" y="777374"/>
            <a:ext cx="536226" cy="501064"/>
          </a:xfrm>
          <a:prstGeom prst="rect">
            <a:avLst/>
          </a:prstGeom>
        </p:spPr>
      </p:pic>
      <p:pic>
        <p:nvPicPr>
          <p:cNvPr id="10" name="Picture 9">
            <a:extLst>
              <a:ext uri="{FF2B5EF4-FFF2-40B4-BE49-F238E27FC236}">
                <a16:creationId xmlns:a16="http://schemas.microsoft.com/office/drawing/2014/main" id="{260E7486-FEB3-47B5-BD58-A0A761AAD846}"/>
              </a:ext>
            </a:extLst>
          </p:cNvPr>
          <p:cNvPicPr>
            <a:picLocks noChangeAspect="1"/>
          </p:cNvPicPr>
          <p:nvPr userDrawn="1"/>
        </p:nvPicPr>
        <p:blipFill>
          <a:blip r:embed="rId3"/>
          <a:stretch>
            <a:fillRect/>
          </a:stretch>
        </p:blipFill>
        <p:spPr>
          <a:xfrm>
            <a:off x="10270243" y="6234116"/>
            <a:ext cx="1741959" cy="500963"/>
          </a:xfrm>
          <a:prstGeom prst="rect">
            <a:avLst/>
          </a:prstGeom>
        </p:spPr>
      </p:pic>
    </p:spTree>
    <p:extLst>
      <p:ext uri="{BB962C8B-B14F-4D97-AF65-F5344CB8AC3E}">
        <p14:creationId xmlns:p14="http://schemas.microsoft.com/office/powerpoint/2010/main" val="4114970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NCH_ZH CoBrand_openingslide_b_ppt_2015.jpg">
            <a:extLst>
              <a:ext uri="{FF2B5EF4-FFF2-40B4-BE49-F238E27FC236}">
                <a16:creationId xmlns:a16="http://schemas.microsoft.com/office/drawing/2014/main" id="{7811EE7F-8170-4495-B93C-CCC15EC5BEFF}"/>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b="17085"/>
          <a:stretch>
            <a:fillRect/>
          </a:stretch>
        </p:blipFill>
        <p:spPr bwMode="auto">
          <a:xfrm>
            <a:off x="1524000" y="1"/>
            <a:ext cx="9144000" cy="568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59D19D0E-DAB5-4516-8B57-9209385A3DED}"/>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4074585" y="5685367"/>
            <a:ext cx="4042833"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609600" y="274639"/>
            <a:ext cx="10972800" cy="1143000"/>
          </a:xfrm>
        </p:spPr>
        <p:txBody>
          <a:bodyPr/>
          <a:lstStyle/>
          <a:p>
            <a:endParaRPr lang="en-US"/>
          </a:p>
        </p:txBody>
      </p:sp>
    </p:spTree>
    <p:extLst>
      <p:ext uri="{BB962C8B-B14F-4D97-AF65-F5344CB8AC3E}">
        <p14:creationId xmlns:p14="http://schemas.microsoft.com/office/powerpoint/2010/main" val="111092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NCH_ZH CoBrand_openingslide_a_ppt_2015.jpg">
            <a:extLst>
              <a:ext uri="{FF2B5EF4-FFF2-40B4-BE49-F238E27FC236}">
                <a16:creationId xmlns:a16="http://schemas.microsoft.com/office/drawing/2014/main" id="{65D3DEAE-4C15-4461-9855-F1C94613D846}"/>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b="19521"/>
          <a:stretch>
            <a:fillRect/>
          </a:stretch>
        </p:blipFill>
        <p:spPr bwMode="auto">
          <a:xfrm>
            <a:off x="1528234" y="4234"/>
            <a:ext cx="9135533" cy="551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C60FD7AE-D065-4AA3-8E5B-C6909A87435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4074585" y="5685367"/>
            <a:ext cx="4042833" cy="8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p:nvPr>
        </p:nvSpPr>
        <p:spPr>
          <a:xfrm>
            <a:off x="609600" y="274639"/>
            <a:ext cx="10972800" cy="1143000"/>
          </a:xfrm>
        </p:spPr>
        <p:txBody>
          <a:bodyPr/>
          <a:lstStyle/>
          <a:p>
            <a:endParaRPr lang="en-US"/>
          </a:p>
        </p:txBody>
      </p:sp>
    </p:spTree>
    <p:extLst>
      <p:ext uri="{BB962C8B-B14F-4D97-AF65-F5344CB8AC3E}">
        <p14:creationId xmlns:p14="http://schemas.microsoft.com/office/powerpoint/2010/main" val="2333192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3FC020FB-C324-453A-BD01-0D8EEC1B0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2708785-EEC5-4203-842C-7E559AB73253}"/>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dirty="0">
                <a:latin typeface="Times New Roman" panose="02020603050405020304" pitchFamily="18" charset="0"/>
              </a:rPr>
              <a:t>………………..……………………………………………………………………………………………………………………………………..</a:t>
            </a:r>
          </a:p>
        </p:txBody>
      </p:sp>
      <p:pic>
        <p:nvPicPr>
          <p:cNvPr id="6" name="Picture 8">
            <a:extLst>
              <a:ext uri="{FF2B5EF4-FFF2-40B4-BE49-F238E27FC236}">
                <a16:creationId xmlns:a16="http://schemas.microsoft.com/office/drawing/2014/main" id="{DD659D81-B3E4-4BF4-AD6C-E0386BF1BD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028700"/>
            <a:ext cx="458893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600197"/>
            <a:ext cx="6096000" cy="2743200"/>
          </a:xfrm>
        </p:spPr>
        <p:txBody>
          <a:bodyPr>
            <a:noAutofit/>
          </a:bodyPr>
          <a:lstStyle>
            <a:lvl1pPr marL="0" marR="0" indent="0" algn="l" defTabSz="609570" rtl="0" eaLnBrk="1" fontAlgn="auto" latinLnBrk="0" hangingPunct="1">
              <a:lnSpc>
                <a:spcPct val="100000"/>
              </a:lnSpc>
              <a:spcBef>
                <a:spcPct val="0"/>
              </a:spcBef>
              <a:spcAft>
                <a:spcPts val="0"/>
              </a:spcAft>
              <a:buClrTx/>
              <a:buSzTx/>
              <a:buFontTx/>
              <a:buNone/>
              <a:tabLst/>
              <a:defRPr sz="7200" b="1" i="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828800" y="4800600"/>
            <a:ext cx="8534400" cy="914400"/>
          </a:xfrm>
        </p:spPr>
        <p:txBody>
          <a:bodyPr>
            <a:normAutofit/>
          </a:bodyPr>
          <a:lstStyle>
            <a:lvl1pPr marL="0" indent="0" algn="ctr">
              <a:buNone/>
              <a:defRPr sz="3200">
                <a:solidFill>
                  <a:schemeClr val="bg1">
                    <a:lumMod val="50000"/>
                  </a:schemeClr>
                </a:solidFill>
                <a:latin typeface="Arial"/>
                <a:cs typeface="Aria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1974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893B1B-1182-443D-857E-A953F16E548B}"/>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8">
            <a:extLst>
              <a:ext uri="{FF2B5EF4-FFF2-40B4-BE49-F238E27FC236}">
                <a16:creationId xmlns:a16="http://schemas.microsoft.com/office/drawing/2014/main" id="{1FD10AC4-5595-4A75-AEEA-2061BA83FB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20017" y="6064251"/>
            <a:ext cx="5145616"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8C96D724-7989-4FD8-88DD-C7BCA0F68A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10400" y="1028700"/>
            <a:ext cx="458893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600197"/>
            <a:ext cx="6096000" cy="2743200"/>
          </a:xfrm>
        </p:spPr>
        <p:txBody>
          <a:bodyPr>
            <a:noAutofit/>
          </a:bodyPr>
          <a:lstStyle>
            <a:lvl1pPr marL="0" marR="0" indent="0" algn="l" defTabSz="609570" rtl="0" eaLnBrk="1" fontAlgn="auto" latinLnBrk="0" hangingPunct="1">
              <a:lnSpc>
                <a:spcPct val="100000"/>
              </a:lnSpc>
              <a:spcBef>
                <a:spcPct val="0"/>
              </a:spcBef>
              <a:spcAft>
                <a:spcPts val="0"/>
              </a:spcAft>
              <a:buClrTx/>
              <a:buSzTx/>
              <a:buFontTx/>
              <a:buNone/>
              <a:tabLst/>
              <a:defRPr sz="7200" b="1" i="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828800" y="4800600"/>
            <a:ext cx="8534400" cy="914400"/>
          </a:xfrm>
        </p:spPr>
        <p:txBody>
          <a:bodyPr>
            <a:normAutofit/>
          </a:bodyPr>
          <a:lstStyle>
            <a:lvl1pPr marL="0" indent="0" algn="ctr">
              <a:buNone/>
              <a:defRPr sz="3200">
                <a:solidFill>
                  <a:schemeClr val="tx1"/>
                </a:solidFill>
                <a:latin typeface="Arial"/>
                <a:cs typeface="Aria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4063183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1634D2-7210-46A0-8C9B-88492A002519}"/>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dirty="0">
                <a:latin typeface="Times New Roman" panose="02020603050405020304" pitchFamily="18" charset="0"/>
              </a:rPr>
              <a:t>………………..……………………………………………………………………………………………………………………………………..</a:t>
            </a:r>
          </a:p>
        </p:txBody>
      </p:sp>
      <p:pic>
        <p:nvPicPr>
          <p:cNvPr id="5" name="Picture 7">
            <a:extLst>
              <a:ext uri="{FF2B5EF4-FFF2-40B4-BE49-F238E27FC236}">
                <a16:creationId xmlns:a16="http://schemas.microsoft.com/office/drawing/2014/main" id="{D7F0F4F7-146C-4EA1-B813-68CF301C8C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20017" y="6064251"/>
            <a:ext cx="5145616"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1600197"/>
            <a:ext cx="10972800" cy="2743200"/>
          </a:xfrm>
        </p:spPr>
        <p:txBody>
          <a:bodyPr>
            <a:noAutofit/>
          </a:bodyPr>
          <a:lstStyle>
            <a:lvl1pPr marL="0" marR="0" indent="0" algn="l" defTabSz="609570" rtl="0" eaLnBrk="1" fontAlgn="auto" latinLnBrk="0" hangingPunct="1">
              <a:lnSpc>
                <a:spcPct val="100000"/>
              </a:lnSpc>
              <a:spcBef>
                <a:spcPct val="0"/>
              </a:spcBef>
              <a:spcAft>
                <a:spcPts val="0"/>
              </a:spcAft>
              <a:buClrTx/>
              <a:buSzTx/>
              <a:buFontTx/>
              <a:buNone/>
              <a:tabLst/>
              <a:defRPr sz="7200" b="1" i="0">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828800" y="4800600"/>
            <a:ext cx="8534400" cy="914400"/>
          </a:xfrm>
        </p:spPr>
        <p:txBody>
          <a:bodyPr>
            <a:normAutofit/>
          </a:bodyPr>
          <a:lstStyle>
            <a:lvl1pPr marL="0" indent="0" algn="ctr">
              <a:buNone/>
              <a:defRPr sz="3200">
                <a:solidFill>
                  <a:schemeClr val="tx1"/>
                </a:solidFill>
                <a:latin typeface="Arial"/>
                <a:cs typeface="Aria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2F518BB6-00AB-46AB-98C2-406BCF063D3A}"/>
              </a:ext>
            </a:extLst>
          </p:cNvPr>
          <p:cNvSpPr>
            <a:spLocks noGrp="1"/>
          </p:cNvSpPr>
          <p:nvPr>
            <p:ph type="dt" sz="half" idx="10"/>
          </p:nvPr>
        </p:nvSpPr>
        <p:spPr/>
        <p:txBody>
          <a:bodyPr/>
          <a:lstStyle>
            <a:lvl1pPr>
              <a:defRPr/>
            </a:lvl1pPr>
          </a:lstStyle>
          <a:p>
            <a:pPr>
              <a:defRPr/>
            </a:pPr>
            <a:fld id="{D7DFA986-55DA-406D-A162-7D4251C85301}" type="datetime1">
              <a:rPr lang="en-US" altLang="en-US"/>
              <a:pPr>
                <a:defRPr/>
              </a:pPr>
              <a:t>11/1/2022</a:t>
            </a:fld>
            <a:endParaRPr lang="en-US" altLang="en-US"/>
          </a:p>
        </p:txBody>
      </p:sp>
      <p:sp>
        <p:nvSpPr>
          <p:cNvPr id="7" name="Footer Placeholder 4">
            <a:extLst>
              <a:ext uri="{FF2B5EF4-FFF2-40B4-BE49-F238E27FC236}">
                <a16:creationId xmlns:a16="http://schemas.microsoft.com/office/drawing/2014/main" id="{628181AC-25A3-4AE4-99A4-E98A42C3A5F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ECDD389-8038-44B0-A1E7-370BC0E88D4A}"/>
              </a:ext>
            </a:extLst>
          </p:cNvPr>
          <p:cNvSpPr>
            <a:spLocks noGrp="1"/>
          </p:cNvSpPr>
          <p:nvPr>
            <p:ph type="sldNum" sz="quarter" idx="12"/>
          </p:nvPr>
        </p:nvSpPr>
        <p:spPr/>
        <p:txBody>
          <a:bodyPr/>
          <a:lstStyle>
            <a:lvl1pPr>
              <a:defRPr/>
            </a:lvl1pPr>
          </a:lstStyle>
          <a:p>
            <a:fld id="{14B15B37-C308-44B6-88F2-34906348604D}" type="slidenum">
              <a:rPr lang="en-US" altLang="en-US"/>
              <a:pPr/>
              <a:t>‹#›</a:t>
            </a:fld>
            <a:endParaRPr lang="en-US" altLang="en-US"/>
          </a:p>
        </p:txBody>
      </p:sp>
    </p:spTree>
    <p:extLst>
      <p:ext uri="{BB962C8B-B14F-4D97-AF65-F5344CB8AC3E}">
        <p14:creationId xmlns:p14="http://schemas.microsoft.com/office/powerpoint/2010/main" val="3859887773"/>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C5F03E-AB44-4B18-B575-A5DCD7D0988A}"/>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6">
            <a:extLst>
              <a:ext uri="{FF2B5EF4-FFF2-40B4-BE49-F238E27FC236}">
                <a16:creationId xmlns:a16="http://schemas.microsoft.com/office/drawing/2014/main" id="{5A8B724F-0E1C-4256-97DD-8C9FF5BD3C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609600" y="1600202"/>
            <a:ext cx="10972800"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E67843E4-B913-4929-B517-EF238899F893}"/>
              </a:ext>
            </a:extLst>
          </p:cNvPr>
          <p:cNvSpPr>
            <a:spLocks noGrp="1"/>
          </p:cNvSpPr>
          <p:nvPr>
            <p:ph type="dt" sz="half" idx="10"/>
          </p:nvPr>
        </p:nvSpPr>
        <p:spPr/>
        <p:txBody>
          <a:bodyPr/>
          <a:lstStyle>
            <a:lvl1pPr>
              <a:defRPr/>
            </a:lvl1pPr>
          </a:lstStyle>
          <a:p>
            <a:pPr>
              <a:defRPr/>
            </a:pPr>
            <a:fld id="{EFB176A7-F661-4028-BA3A-A7FB0805B42B}" type="datetime1">
              <a:rPr lang="en-US" altLang="en-US"/>
              <a:pPr>
                <a:defRPr/>
              </a:pPr>
              <a:t>11/1/2022</a:t>
            </a:fld>
            <a:endParaRPr lang="en-US" altLang="en-US"/>
          </a:p>
        </p:txBody>
      </p:sp>
      <p:sp>
        <p:nvSpPr>
          <p:cNvPr id="7" name="Footer Placeholder 4">
            <a:extLst>
              <a:ext uri="{FF2B5EF4-FFF2-40B4-BE49-F238E27FC236}">
                <a16:creationId xmlns:a16="http://schemas.microsoft.com/office/drawing/2014/main" id="{FAAFC792-2E8B-4908-A619-6495D78C8BC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E67FBAC-BD40-4079-9BC1-5C49FEC91A2E}"/>
              </a:ext>
            </a:extLst>
          </p:cNvPr>
          <p:cNvSpPr>
            <a:spLocks noGrp="1"/>
          </p:cNvSpPr>
          <p:nvPr>
            <p:ph type="sldNum" sz="quarter" idx="12"/>
          </p:nvPr>
        </p:nvSpPr>
        <p:spPr/>
        <p:txBody>
          <a:bodyPr/>
          <a:lstStyle>
            <a:lvl1pPr>
              <a:defRPr/>
            </a:lvl1pPr>
          </a:lstStyle>
          <a:p>
            <a:fld id="{A2AA9BAA-7E80-45C9-914D-AB924E42DB11}" type="slidenum">
              <a:rPr lang="en-US" altLang="en-US"/>
              <a:pPr/>
              <a:t>‹#›</a:t>
            </a:fld>
            <a:endParaRPr lang="en-US" altLang="en-US"/>
          </a:p>
        </p:txBody>
      </p:sp>
    </p:spTree>
    <p:extLst>
      <p:ext uri="{BB962C8B-B14F-4D97-AF65-F5344CB8AC3E}">
        <p14:creationId xmlns:p14="http://schemas.microsoft.com/office/powerpoint/2010/main" val="253328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8ADDD-A720-8D43-8D6D-861521B11D67}"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E5D2B4D2-ACF1-7F42-AC4F-FFFA13875B5F}" type="slidenum">
              <a:rPr lang="en-US" smtClean="0"/>
              <a:t>‹#›</a:t>
            </a:fld>
            <a:endParaRPr lang="en-US"/>
          </a:p>
        </p:txBody>
      </p:sp>
    </p:spTree>
    <p:extLst>
      <p:ext uri="{BB962C8B-B14F-4D97-AF65-F5344CB8AC3E}">
        <p14:creationId xmlns:p14="http://schemas.microsoft.com/office/powerpoint/2010/main" val="3877812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mpty White Backgroun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8D0C62-7E98-43B6-B3FF-44876B4DC4A8}"/>
              </a:ext>
            </a:extLst>
          </p:cNvPr>
          <p:cNvSpPr>
            <a:spLocks noGrp="1"/>
          </p:cNvSpPr>
          <p:nvPr>
            <p:ph type="dt" sz="half" idx="10"/>
          </p:nvPr>
        </p:nvSpPr>
        <p:spPr/>
        <p:txBody>
          <a:bodyPr/>
          <a:lstStyle>
            <a:lvl1pPr>
              <a:defRPr/>
            </a:lvl1pPr>
          </a:lstStyle>
          <a:p>
            <a:pPr>
              <a:defRPr/>
            </a:pPr>
            <a:fld id="{9634438E-230C-4BB2-AE6E-C7C245C0D79C}" type="datetime1">
              <a:rPr lang="en-US" altLang="en-US"/>
              <a:pPr>
                <a:defRPr/>
              </a:pPr>
              <a:t>11/1/2022</a:t>
            </a:fld>
            <a:endParaRPr lang="en-US" altLang="en-US"/>
          </a:p>
        </p:txBody>
      </p:sp>
      <p:sp>
        <p:nvSpPr>
          <p:cNvPr id="3" name="Footer Placeholder 4">
            <a:extLst>
              <a:ext uri="{FF2B5EF4-FFF2-40B4-BE49-F238E27FC236}">
                <a16:creationId xmlns:a16="http://schemas.microsoft.com/office/drawing/2014/main" id="{69F3EFDF-C880-49AC-9A8D-9466E6469C3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0FE14D4-DDA8-4DE8-841E-4E8EDF120749}"/>
              </a:ext>
            </a:extLst>
          </p:cNvPr>
          <p:cNvSpPr>
            <a:spLocks noGrp="1"/>
          </p:cNvSpPr>
          <p:nvPr>
            <p:ph type="sldNum" sz="quarter" idx="12"/>
          </p:nvPr>
        </p:nvSpPr>
        <p:spPr/>
        <p:txBody>
          <a:bodyPr/>
          <a:lstStyle>
            <a:lvl1pPr>
              <a:defRPr/>
            </a:lvl1pPr>
          </a:lstStyle>
          <a:p>
            <a:fld id="{959DAD2A-2FD5-4C4D-9921-045AD0AE7EA2}" type="slidenum">
              <a:rPr lang="en-US" altLang="en-US"/>
              <a:pPr/>
              <a:t>‹#›</a:t>
            </a:fld>
            <a:endParaRPr lang="en-US" altLang="en-US"/>
          </a:p>
        </p:txBody>
      </p:sp>
    </p:spTree>
    <p:extLst>
      <p:ext uri="{BB962C8B-B14F-4D97-AF65-F5344CB8AC3E}">
        <p14:creationId xmlns:p14="http://schemas.microsoft.com/office/powerpoint/2010/main" val="2070602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pty Black Backgroun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0AB5D2F9-D82F-461F-A4ED-DB7AF58FA574}"/>
              </a:ext>
            </a:extLst>
          </p:cNvPr>
          <p:cNvSpPr>
            <a:spLocks noGrp="1"/>
          </p:cNvSpPr>
          <p:nvPr>
            <p:ph type="dt" sz="half" idx="10"/>
          </p:nvPr>
        </p:nvSpPr>
        <p:spPr/>
        <p:txBody>
          <a:bodyPr/>
          <a:lstStyle>
            <a:lvl1pPr>
              <a:defRPr>
                <a:solidFill>
                  <a:srgbClr val="FFFFFF"/>
                </a:solidFill>
              </a:defRPr>
            </a:lvl1pPr>
          </a:lstStyle>
          <a:p>
            <a:pPr>
              <a:defRPr/>
            </a:pPr>
            <a:fld id="{E657F764-6087-48C6-B938-DD0DAA05BDDC}" type="datetime1">
              <a:rPr lang="en-US" altLang="en-US"/>
              <a:pPr>
                <a:defRPr/>
              </a:pPr>
              <a:t>11/1/2022</a:t>
            </a:fld>
            <a:endParaRPr lang="en-US" altLang="en-US"/>
          </a:p>
        </p:txBody>
      </p:sp>
      <p:sp>
        <p:nvSpPr>
          <p:cNvPr id="3" name="Footer Placeholder 3">
            <a:extLst>
              <a:ext uri="{FF2B5EF4-FFF2-40B4-BE49-F238E27FC236}">
                <a16:creationId xmlns:a16="http://schemas.microsoft.com/office/drawing/2014/main" id="{ED54EEA0-B83E-403C-AEFB-F121161E9C2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4">
            <a:extLst>
              <a:ext uri="{FF2B5EF4-FFF2-40B4-BE49-F238E27FC236}">
                <a16:creationId xmlns:a16="http://schemas.microsoft.com/office/drawing/2014/main" id="{B870F099-C5D9-4F4F-9F89-D708A70E858A}"/>
              </a:ext>
            </a:extLst>
          </p:cNvPr>
          <p:cNvSpPr>
            <a:spLocks noGrp="1"/>
          </p:cNvSpPr>
          <p:nvPr>
            <p:ph type="sldNum" sz="quarter" idx="12"/>
          </p:nvPr>
        </p:nvSpPr>
        <p:spPr/>
        <p:txBody>
          <a:bodyPr/>
          <a:lstStyle>
            <a:lvl1pPr>
              <a:defRPr>
                <a:solidFill>
                  <a:srgbClr val="FFFFFF"/>
                </a:solidFill>
              </a:defRPr>
            </a:lvl1pPr>
          </a:lstStyle>
          <a:p>
            <a:fld id="{B67F3239-24E9-4D2C-A4ED-1DD89FA9C16E}" type="slidenum">
              <a:rPr lang="en-US" altLang="en-US"/>
              <a:pPr/>
              <a:t>‹#›</a:t>
            </a:fld>
            <a:endParaRPr lang="en-US" altLang="en-US"/>
          </a:p>
        </p:txBody>
      </p:sp>
    </p:spTree>
    <p:extLst>
      <p:ext uri="{BB962C8B-B14F-4D97-AF65-F5344CB8AC3E}">
        <p14:creationId xmlns:p14="http://schemas.microsoft.com/office/powerpoint/2010/main" val="381163228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565DCD-F994-4264-9A29-456EDE328159}"/>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8">
            <a:extLst>
              <a:ext uri="{FF2B5EF4-FFF2-40B4-BE49-F238E27FC236}">
                <a16:creationId xmlns:a16="http://schemas.microsoft.com/office/drawing/2014/main" id="{4FAC3340-B1C8-470B-8E56-0A19CB0D8A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34" y="1418167"/>
            <a:ext cx="164253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291847A-EC3A-4748-A9FE-A587E9978AD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839714" y="1600202"/>
            <a:ext cx="9742689"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AA3C1A8-614C-47EA-A7AD-AD602C14D0C2}"/>
              </a:ext>
            </a:extLst>
          </p:cNvPr>
          <p:cNvSpPr>
            <a:spLocks noGrp="1"/>
          </p:cNvSpPr>
          <p:nvPr>
            <p:ph type="dt" sz="half" idx="10"/>
          </p:nvPr>
        </p:nvSpPr>
        <p:spPr/>
        <p:txBody>
          <a:bodyPr/>
          <a:lstStyle>
            <a:lvl1pPr>
              <a:defRPr/>
            </a:lvl1pPr>
          </a:lstStyle>
          <a:p>
            <a:pPr>
              <a:defRPr/>
            </a:pPr>
            <a:fld id="{2C81B053-E772-45C2-A6C9-D4E7D90E814E}" type="datetime1">
              <a:rPr lang="en-US" altLang="en-US"/>
              <a:pPr>
                <a:defRPr/>
              </a:pPr>
              <a:t>11/1/2022</a:t>
            </a:fld>
            <a:endParaRPr lang="en-US" altLang="en-US"/>
          </a:p>
        </p:txBody>
      </p:sp>
      <p:sp>
        <p:nvSpPr>
          <p:cNvPr id="8" name="Footer Placeholder 4">
            <a:extLst>
              <a:ext uri="{FF2B5EF4-FFF2-40B4-BE49-F238E27FC236}">
                <a16:creationId xmlns:a16="http://schemas.microsoft.com/office/drawing/2014/main" id="{834FE3EE-CD28-4FF9-93B5-D75A8884C7D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B6A44F-CF57-46B2-86BC-74FE6A08D44C}"/>
              </a:ext>
            </a:extLst>
          </p:cNvPr>
          <p:cNvSpPr>
            <a:spLocks noGrp="1"/>
          </p:cNvSpPr>
          <p:nvPr>
            <p:ph type="sldNum" sz="quarter" idx="12"/>
          </p:nvPr>
        </p:nvSpPr>
        <p:spPr/>
        <p:txBody>
          <a:bodyPr/>
          <a:lstStyle>
            <a:lvl1pPr>
              <a:defRPr/>
            </a:lvl1pPr>
          </a:lstStyle>
          <a:p>
            <a:fld id="{48C482C7-9C9F-44A5-8057-572DC6A233DA}" type="slidenum">
              <a:rPr lang="en-US" altLang="en-US"/>
              <a:pPr/>
              <a:t>‹#›</a:t>
            </a:fld>
            <a:endParaRPr lang="en-US" altLang="en-US"/>
          </a:p>
        </p:txBody>
      </p:sp>
    </p:spTree>
    <p:extLst>
      <p:ext uri="{BB962C8B-B14F-4D97-AF65-F5344CB8AC3E}">
        <p14:creationId xmlns:p14="http://schemas.microsoft.com/office/powerpoint/2010/main" val="25106907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25F289-1D9E-4927-AFB5-2068AE44750B}"/>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8">
            <a:extLst>
              <a:ext uri="{FF2B5EF4-FFF2-40B4-BE49-F238E27FC236}">
                <a16:creationId xmlns:a16="http://schemas.microsoft.com/office/drawing/2014/main" id="{89F47F29-3625-4FBA-AADB-14E2977F9C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251" y="1418167"/>
            <a:ext cx="1320800" cy="125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077E48BF-E891-4F66-AAC2-47216555EA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839714" y="1600202"/>
            <a:ext cx="9742689"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8937C75-2C7B-4BF5-B056-5759AD939A0C}"/>
              </a:ext>
            </a:extLst>
          </p:cNvPr>
          <p:cNvSpPr>
            <a:spLocks noGrp="1"/>
          </p:cNvSpPr>
          <p:nvPr>
            <p:ph type="dt" sz="half" idx="10"/>
          </p:nvPr>
        </p:nvSpPr>
        <p:spPr/>
        <p:txBody>
          <a:bodyPr/>
          <a:lstStyle>
            <a:lvl1pPr>
              <a:defRPr/>
            </a:lvl1pPr>
          </a:lstStyle>
          <a:p>
            <a:pPr>
              <a:defRPr/>
            </a:pPr>
            <a:fld id="{F39191F7-642C-4E8A-8D8F-61C0CE38A158}" type="datetime1">
              <a:rPr lang="en-US" altLang="en-US"/>
              <a:pPr>
                <a:defRPr/>
              </a:pPr>
              <a:t>11/1/2022</a:t>
            </a:fld>
            <a:endParaRPr lang="en-US" altLang="en-US"/>
          </a:p>
        </p:txBody>
      </p:sp>
      <p:sp>
        <p:nvSpPr>
          <p:cNvPr id="8" name="Footer Placeholder 4">
            <a:extLst>
              <a:ext uri="{FF2B5EF4-FFF2-40B4-BE49-F238E27FC236}">
                <a16:creationId xmlns:a16="http://schemas.microsoft.com/office/drawing/2014/main" id="{E3954F05-9F3F-4A46-AE90-089DA92244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BABF6B6-1C7A-4704-B75D-F767ED6866BE}"/>
              </a:ext>
            </a:extLst>
          </p:cNvPr>
          <p:cNvSpPr>
            <a:spLocks noGrp="1"/>
          </p:cNvSpPr>
          <p:nvPr>
            <p:ph type="sldNum" sz="quarter" idx="12"/>
          </p:nvPr>
        </p:nvSpPr>
        <p:spPr/>
        <p:txBody>
          <a:bodyPr/>
          <a:lstStyle>
            <a:lvl1pPr>
              <a:defRPr/>
            </a:lvl1pPr>
          </a:lstStyle>
          <a:p>
            <a:fld id="{81398B08-B606-4E36-BA3E-B5AC495D3A0A}" type="slidenum">
              <a:rPr lang="en-US" altLang="en-US"/>
              <a:pPr/>
              <a:t>‹#›</a:t>
            </a:fld>
            <a:endParaRPr lang="en-US" altLang="en-US"/>
          </a:p>
        </p:txBody>
      </p:sp>
    </p:spTree>
    <p:extLst>
      <p:ext uri="{BB962C8B-B14F-4D97-AF65-F5344CB8AC3E}">
        <p14:creationId xmlns:p14="http://schemas.microsoft.com/office/powerpoint/2010/main" val="3264670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FD4540-7B42-4026-AABB-5F0715B53881}"/>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8">
            <a:extLst>
              <a:ext uri="{FF2B5EF4-FFF2-40B4-BE49-F238E27FC236}">
                <a16:creationId xmlns:a16="http://schemas.microsoft.com/office/drawing/2014/main" id="{A3968FF4-8208-4C03-91D9-E178CC6226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18167"/>
            <a:ext cx="1202267" cy="125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14A07735-4AE2-4F82-9448-A4E261B306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839714" y="1600202"/>
            <a:ext cx="9742689"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7F634916-DBD6-46EE-971E-26EDF0F3AAE6}"/>
              </a:ext>
            </a:extLst>
          </p:cNvPr>
          <p:cNvSpPr>
            <a:spLocks noGrp="1"/>
          </p:cNvSpPr>
          <p:nvPr>
            <p:ph type="dt" sz="half" idx="10"/>
          </p:nvPr>
        </p:nvSpPr>
        <p:spPr/>
        <p:txBody>
          <a:bodyPr/>
          <a:lstStyle>
            <a:lvl1pPr>
              <a:defRPr/>
            </a:lvl1pPr>
          </a:lstStyle>
          <a:p>
            <a:pPr>
              <a:defRPr/>
            </a:pPr>
            <a:fld id="{6E931162-AB37-4F6A-9508-C4910BEE52C4}" type="datetime1">
              <a:rPr lang="en-US" altLang="en-US"/>
              <a:pPr>
                <a:defRPr/>
              </a:pPr>
              <a:t>11/1/2022</a:t>
            </a:fld>
            <a:endParaRPr lang="en-US" altLang="en-US"/>
          </a:p>
        </p:txBody>
      </p:sp>
      <p:sp>
        <p:nvSpPr>
          <p:cNvPr id="8" name="Footer Placeholder 4">
            <a:extLst>
              <a:ext uri="{FF2B5EF4-FFF2-40B4-BE49-F238E27FC236}">
                <a16:creationId xmlns:a16="http://schemas.microsoft.com/office/drawing/2014/main" id="{F6871832-3F01-421B-A619-DACE203F970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1743C6C-5FDE-4A39-8ED6-63E0E9AFC1C6}"/>
              </a:ext>
            </a:extLst>
          </p:cNvPr>
          <p:cNvSpPr>
            <a:spLocks noGrp="1"/>
          </p:cNvSpPr>
          <p:nvPr>
            <p:ph type="sldNum" sz="quarter" idx="12"/>
          </p:nvPr>
        </p:nvSpPr>
        <p:spPr/>
        <p:txBody>
          <a:bodyPr/>
          <a:lstStyle>
            <a:lvl1pPr>
              <a:defRPr/>
            </a:lvl1pPr>
          </a:lstStyle>
          <a:p>
            <a:fld id="{6838EC5A-A409-4909-9D75-1F30622C1B56}" type="slidenum">
              <a:rPr lang="en-US" altLang="en-US"/>
              <a:pPr/>
              <a:t>‹#›</a:t>
            </a:fld>
            <a:endParaRPr lang="en-US" altLang="en-US"/>
          </a:p>
        </p:txBody>
      </p:sp>
    </p:spTree>
    <p:extLst>
      <p:ext uri="{BB962C8B-B14F-4D97-AF65-F5344CB8AC3E}">
        <p14:creationId xmlns:p14="http://schemas.microsoft.com/office/powerpoint/2010/main" val="3372361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B31AB3-6915-40F3-B9A6-3DB0AEDBCB00}"/>
              </a:ext>
            </a:extLst>
          </p:cNvPr>
          <p:cNvSpPr txBox="1"/>
          <p:nvPr/>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5" name="Picture 8">
            <a:extLst>
              <a:ext uri="{FF2B5EF4-FFF2-40B4-BE49-F238E27FC236}">
                <a16:creationId xmlns:a16="http://schemas.microsoft.com/office/drawing/2014/main" id="{E0DD9502-2D60-4FA2-969F-A879701C6E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451" y="1418167"/>
            <a:ext cx="1540933" cy="154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CBFA146F-0BAD-45C8-8737-F809C79A83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b="1">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1839714" y="1600202"/>
            <a:ext cx="9742689" cy="4157745"/>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E345EF24-FCF3-421E-A859-C1BCEAD8A169}"/>
              </a:ext>
            </a:extLst>
          </p:cNvPr>
          <p:cNvSpPr>
            <a:spLocks noGrp="1"/>
          </p:cNvSpPr>
          <p:nvPr>
            <p:ph type="dt" sz="half" idx="10"/>
          </p:nvPr>
        </p:nvSpPr>
        <p:spPr/>
        <p:txBody>
          <a:bodyPr/>
          <a:lstStyle>
            <a:lvl1pPr>
              <a:defRPr/>
            </a:lvl1pPr>
          </a:lstStyle>
          <a:p>
            <a:pPr>
              <a:defRPr/>
            </a:pPr>
            <a:fld id="{BD76720F-BCBB-42D2-B789-DC3C1FACA7CD}" type="datetime1">
              <a:rPr lang="en-US" altLang="en-US"/>
              <a:pPr>
                <a:defRPr/>
              </a:pPr>
              <a:t>11/1/2022</a:t>
            </a:fld>
            <a:endParaRPr lang="en-US" altLang="en-US"/>
          </a:p>
        </p:txBody>
      </p:sp>
      <p:sp>
        <p:nvSpPr>
          <p:cNvPr id="8" name="Footer Placeholder 4">
            <a:extLst>
              <a:ext uri="{FF2B5EF4-FFF2-40B4-BE49-F238E27FC236}">
                <a16:creationId xmlns:a16="http://schemas.microsoft.com/office/drawing/2014/main" id="{63543A89-C761-4166-A697-72E4337304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C35AA12-D576-45BC-8F91-5E014F64FE4F}"/>
              </a:ext>
            </a:extLst>
          </p:cNvPr>
          <p:cNvSpPr>
            <a:spLocks noGrp="1"/>
          </p:cNvSpPr>
          <p:nvPr>
            <p:ph type="sldNum" sz="quarter" idx="12"/>
          </p:nvPr>
        </p:nvSpPr>
        <p:spPr/>
        <p:txBody>
          <a:bodyPr/>
          <a:lstStyle>
            <a:lvl1pPr>
              <a:defRPr/>
            </a:lvl1pPr>
          </a:lstStyle>
          <a:p>
            <a:fld id="{3D678A86-BEFB-4E43-AF07-7B2AC2789A55}" type="slidenum">
              <a:rPr lang="en-US" altLang="en-US"/>
              <a:pPr/>
              <a:t>‹#›</a:t>
            </a:fld>
            <a:endParaRPr lang="en-US" altLang="en-US"/>
          </a:p>
        </p:txBody>
      </p:sp>
    </p:spTree>
    <p:extLst>
      <p:ext uri="{BB962C8B-B14F-4D97-AF65-F5344CB8AC3E}">
        <p14:creationId xmlns:p14="http://schemas.microsoft.com/office/powerpoint/2010/main" val="2348894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D37967A-16F5-4F36-8A01-D70CBCF31200}"/>
              </a:ext>
            </a:extLst>
          </p:cNvPr>
          <p:cNvSpPr>
            <a:spLocks noGrp="1"/>
          </p:cNvSpPr>
          <p:nvPr>
            <p:ph type="dt" sz="half" idx="10"/>
          </p:nvPr>
        </p:nvSpPr>
        <p:spPr/>
        <p:txBody>
          <a:bodyPr/>
          <a:lstStyle>
            <a:lvl1pPr>
              <a:defRPr/>
            </a:lvl1pPr>
          </a:lstStyle>
          <a:p>
            <a:pPr>
              <a:defRPr/>
            </a:pPr>
            <a:fld id="{C807F2DE-D90F-467F-96CA-667E1FCFD52E}" type="datetime1">
              <a:rPr lang="en-US" altLang="en-US"/>
              <a:pPr>
                <a:defRPr/>
              </a:pPr>
              <a:t>11/1/2022</a:t>
            </a:fld>
            <a:endParaRPr lang="en-US" altLang="en-US"/>
          </a:p>
        </p:txBody>
      </p:sp>
      <p:sp>
        <p:nvSpPr>
          <p:cNvPr id="3" name="Footer Placeholder 4">
            <a:extLst>
              <a:ext uri="{FF2B5EF4-FFF2-40B4-BE49-F238E27FC236}">
                <a16:creationId xmlns:a16="http://schemas.microsoft.com/office/drawing/2014/main" id="{F36B984C-4ED5-488F-94FF-559AD469743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16B09B6-1B81-4F44-962F-E9199CD339AC}"/>
              </a:ext>
            </a:extLst>
          </p:cNvPr>
          <p:cNvSpPr>
            <a:spLocks noGrp="1"/>
          </p:cNvSpPr>
          <p:nvPr>
            <p:ph type="sldNum" sz="quarter" idx="12"/>
          </p:nvPr>
        </p:nvSpPr>
        <p:spPr/>
        <p:txBody>
          <a:bodyPr/>
          <a:lstStyle>
            <a:lvl1pPr>
              <a:defRPr/>
            </a:lvl1pPr>
          </a:lstStyle>
          <a:p>
            <a:fld id="{0C82D9D0-5574-4335-936E-E621FC9CAF56}" type="slidenum">
              <a:rPr lang="en-US" altLang="en-US"/>
              <a:pPr/>
              <a:t>‹#›</a:t>
            </a:fld>
            <a:endParaRPr lang="en-US" altLang="en-US"/>
          </a:p>
        </p:txBody>
      </p:sp>
    </p:spTree>
    <p:extLst>
      <p:ext uri="{BB962C8B-B14F-4D97-AF65-F5344CB8AC3E}">
        <p14:creationId xmlns:p14="http://schemas.microsoft.com/office/powerpoint/2010/main" val="111776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mpty White Backgroun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332D7-72F6-4196-9595-C9BEC46A7E02}"/>
              </a:ext>
            </a:extLst>
          </p:cNvPr>
          <p:cNvSpPr txBox="1"/>
          <p:nvPr userDrawn="1"/>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3" name="Picture 7">
            <a:extLst>
              <a:ext uri="{FF2B5EF4-FFF2-40B4-BE49-F238E27FC236}">
                <a16:creationId xmlns:a16="http://schemas.microsoft.com/office/drawing/2014/main" id="{B6B4303F-9FB1-48EB-A37F-64860587E5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2367" y="6066367"/>
            <a:ext cx="5143500" cy="713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F72FE6FE-FAF2-4358-BC0C-1AAFD464983B}"/>
              </a:ext>
            </a:extLst>
          </p:cNvPr>
          <p:cNvSpPr>
            <a:spLocks noGrp="1"/>
          </p:cNvSpPr>
          <p:nvPr>
            <p:ph type="dt" sz="half" idx="10"/>
          </p:nvPr>
        </p:nvSpPr>
        <p:spPr/>
        <p:txBody>
          <a:bodyPr/>
          <a:lstStyle>
            <a:lvl1pPr>
              <a:defRPr/>
            </a:lvl1pPr>
          </a:lstStyle>
          <a:p>
            <a:pPr>
              <a:defRPr/>
            </a:pPr>
            <a:fld id="{BE8C98D1-F19E-44EA-B697-A1A9D946DBB6}" type="datetime1">
              <a:rPr lang="en-US" altLang="en-US"/>
              <a:pPr>
                <a:defRPr/>
              </a:pPr>
              <a:t>11/1/2022</a:t>
            </a:fld>
            <a:endParaRPr lang="en-US" altLang="en-US"/>
          </a:p>
        </p:txBody>
      </p:sp>
      <p:sp>
        <p:nvSpPr>
          <p:cNvPr id="5" name="Footer Placeholder 4">
            <a:extLst>
              <a:ext uri="{FF2B5EF4-FFF2-40B4-BE49-F238E27FC236}">
                <a16:creationId xmlns:a16="http://schemas.microsoft.com/office/drawing/2014/main" id="{E61D9E85-7F49-426A-967E-91A66C44E8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FF9768-1CAB-459E-B44E-D3414885831D}"/>
              </a:ext>
            </a:extLst>
          </p:cNvPr>
          <p:cNvSpPr>
            <a:spLocks noGrp="1"/>
          </p:cNvSpPr>
          <p:nvPr>
            <p:ph type="sldNum" sz="quarter" idx="12"/>
          </p:nvPr>
        </p:nvSpPr>
        <p:spPr/>
        <p:txBody>
          <a:bodyPr/>
          <a:lstStyle>
            <a:lvl1pPr>
              <a:defRPr/>
            </a:lvl1pPr>
          </a:lstStyle>
          <a:p>
            <a:fld id="{EAB69E5A-BCFE-4E07-8978-B0941C6BC00E}" type="slidenum">
              <a:rPr lang="en-US" altLang="en-US"/>
              <a:pPr/>
              <a:t>‹#›</a:t>
            </a:fld>
            <a:endParaRPr lang="en-US" altLang="en-US"/>
          </a:p>
        </p:txBody>
      </p:sp>
    </p:spTree>
    <p:extLst>
      <p:ext uri="{BB962C8B-B14F-4D97-AF65-F5344CB8AC3E}">
        <p14:creationId xmlns:p14="http://schemas.microsoft.com/office/powerpoint/2010/main" val="1004725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Empty Black Backgroun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06508D-4969-4A3E-A293-1F5A3C0208FF}"/>
              </a:ext>
            </a:extLst>
          </p:cNvPr>
          <p:cNvSpPr txBox="1"/>
          <p:nvPr userDrawn="1"/>
        </p:nvSpPr>
        <p:spPr>
          <a:xfrm>
            <a:off x="169333" y="5757334"/>
            <a:ext cx="11846984" cy="33855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600">
                <a:latin typeface="Times New Roman" panose="02020603050405020304" pitchFamily="18" charset="0"/>
              </a:rPr>
              <a:t>………………..……………………………………………………………………………………………………………………………………..</a:t>
            </a:r>
          </a:p>
        </p:txBody>
      </p:sp>
      <p:pic>
        <p:nvPicPr>
          <p:cNvPr id="3" name="Picture 7">
            <a:extLst>
              <a:ext uri="{FF2B5EF4-FFF2-40B4-BE49-F238E27FC236}">
                <a16:creationId xmlns:a16="http://schemas.microsoft.com/office/drawing/2014/main" id="{60041A12-1245-4C51-8832-1828F549BCE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20017" y="6064251"/>
            <a:ext cx="5145616" cy="72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2">
            <a:extLst>
              <a:ext uri="{FF2B5EF4-FFF2-40B4-BE49-F238E27FC236}">
                <a16:creationId xmlns:a16="http://schemas.microsoft.com/office/drawing/2014/main" id="{218B108B-4C55-440F-8DDC-4DBA4D886102}"/>
              </a:ext>
            </a:extLst>
          </p:cNvPr>
          <p:cNvSpPr>
            <a:spLocks noGrp="1"/>
          </p:cNvSpPr>
          <p:nvPr>
            <p:ph type="dt" sz="half" idx="10"/>
          </p:nvPr>
        </p:nvSpPr>
        <p:spPr/>
        <p:txBody>
          <a:bodyPr/>
          <a:lstStyle>
            <a:lvl1pPr>
              <a:defRPr>
                <a:solidFill>
                  <a:srgbClr val="FFFFFF"/>
                </a:solidFill>
              </a:defRPr>
            </a:lvl1pPr>
          </a:lstStyle>
          <a:p>
            <a:pPr>
              <a:defRPr/>
            </a:pPr>
            <a:fld id="{958182E7-7B2B-479D-B655-4769B9785FF2}" type="datetime1">
              <a:rPr lang="en-US" altLang="en-US"/>
              <a:pPr>
                <a:defRPr/>
              </a:pPr>
              <a:t>11/1/2022</a:t>
            </a:fld>
            <a:endParaRPr lang="en-US" altLang="en-US"/>
          </a:p>
        </p:txBody>
      </p:sp>
      <p:sp>
        <p:nvSpPr>
          <p:cNvPr id="5" name="Footer Placeholder 3">
            <a:extLst>
              <a:ext uri="{FF2B5EF4-FFF2-40B4-BE49-F238E27FC236}">
                <a16:creationId xmlns:a16="http://schemas.microsoft.com/office/drawing/2014/main" id="{FC86881E-CFBD-435D-A2F3-598F14B5DF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3CFC79E6-7413-4CA3-82EC-9066648F864D}"/>
              </a:ext>
            </a:extLst>
          </p:cNvPr>
          <p:cNvSpPr>
            <a:spLocks noGrp="1"/>
          </p:cNvSpPr>
          <p:nvPr>
            <p:ph type="sldNum" sz="quarter" idx="12"/>
          </p:nvPr>
        </p:nvSpPr>
        <p:spPr/>
        <p:txBody>
          <a:bodyPr/>
          <a:lstStyle>
            <a:lvl1pPr>
              <a:defRPr>
                <a:solidFill>
                  <a:srgbClr val="FFFFFF"/>
                </a:solidFill>
              </a:defRPr>
            </a:lvl1pPr>
          </a:lstStyle>
          <a:p>
            <a:fld id="{70B13CA0-D11E-411D-A8E0-AFD948FB3255}" type="slidenum">
              <a:rPr lang="en-US" altLang="en-US"/>
              <a:pPr/>
              <a:t>‹#›</a:t>
            </a:fld>
            <a:endParaRPr lang="en-US" altLang="en-US"/>
          </a:p>
        </p:txBody>
      </p:sp>
    </p:spTree>
    <p:extLst>
      <p:ext uri="{BB962C8B-B14F-4D97-AF65-F5344CB8AC3E}">
        <p14:creationId xmlns:p14="http://schemas.microsoft.com/office/powerpoint/2010/main" val="284336414"/>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3BA93-2F5D-483E-8859-3607AACBAD64}"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693916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E58ADDD-A720-8D43-8D6D-861521B11D67}" type="datetimeFigureOut">
              <a:rPr lang="en-US" smtClean="0"/>
              <a:t>11/1/2022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5D2B4D2-ACF1-7F42-AC4F-FFFA13875B5F}" type="slidenum">
              <a:rPr lang="en-US" smtClean="0"/>
              <a:t>‹#›</a:t>
            </a:fld>
            <a:endParaRPr lang="en-US"/>
          </a:p>
        </p:txBody>
      </p:sp>
    </p:spTree>
    <p:extLst>
      <p:ext uri="{BB962C8B-B14F-4D97-AF65-F5344CB8AC3E}">
        <p14:creationId xmlns:p14="http://schemas.microsoft.com/office/powerpoint/2010/main" val="575382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2" name="Picture 6" descr="Graphical user interface, application&#10;&#10;Description automatically generated">
            <a:extLst>
              <a:ext uri="{FF2B5EF4-FFF2-40B4-BE49-F238E27FC236}">
                <a16:creationId xmlns:a16="http://schemas.microsoft.com/office/drawing/2014/main" id="{AFB60A19-1560-4616-A6B8-289BD9951C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640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3BA93-2F5D-483E-8859-3607AACBAD6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3739747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3BA93-2F5D-483E-8859-3607AACBAD6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907778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3BA93-2F5D-483E-8859-3607AACBAD6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58963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3BA93-2F5D-483E-8859-3607AACBAD6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23768693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3BA93-2F5D-483E-8859-3607AACBAD64}"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1018887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3BA93-2F5D-483E-8859-3607AACBAD64}"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2012229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3BA93-2F5D-483E-8859-3607AACBAD64}"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3375024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3BA93-2F5D-483E-8859-3607AACBAD6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363455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C3BA93-2F5D-483E-8859-3607AACBAD64}"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42173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58ADDD-A720-8D43-8D6D-861521B11D6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2B4D2-ACF1-7F42-AC4F-FFFA13875B5F}" type="slidenum">
              <a:rPr lang="en-US" smtClean="0"/>
              <a:t>‹#›</a:t>
            </a:fld>
            <a:endParaRPr lang="en-US"/>
          </a:p>
        </p:txBody>
      </p:sp>
    </p:spTree>
    <p:extLst>
      <p:ext uri="{BB962C8B-B14F-4D97-AF65-F5344CB8AC3E}">
        <p14:creationId xmlns:p14="http://schemas.microsoft.com/office/powerpoint/2010/main" val="25027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3BA93-2F5D-483E-8859-3607AACBAD6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1506345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3BA93-2F5D-483E-8859-3607AACBAD64}"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24B19-B4D2-4A96-AA06-C7B450251F44}" type="slidenum">
              <a:rPr lang="en-US" smtClean="0"/>
              <a:t>‹#›</a:t>
            </a:fld>
            <a:endParaRPr lang="en-US"/>
          </a:p>
        </p:txBody>
      </p:sp>
    </p:spTree>
    <p:extLst>
      <p:ext uri="{BB962C8B-B14F-4D97-AF65-F5344CB8AC3E}">
        <p14:creationId xmlns:p14="http://schemas.microsoft.com/office/powerpoint/2010/main" val="2718646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312108569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Bullets, 2 Columns">
    <p:spTree>
      <p:nvGrpSpPr>
        <p:cNvPr id="1" name=""/>
        <p:cNvGrpSpPr/>
        <p:nvPr/>
      </p:nvGrpSpPr>
      <p:grpSpPr>
        <a:xfrm>
          <a:off x="0" y="0"/>
          <a:ext cx="0" cy="0"/>
          <a:chOff x="0" y="0"/>
          <a:chExt cx="0" cy="0"/>
        </a:xfrm>
      </p:grpSpPr>
      <p:sp>
        <p:nvSpPr>
          <p:cNvPr id="67"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68" name="T1D_horizontal_white.png" descr="T1D_horizontal_white.png"/>
          <p:cNvPicPr>
            <a:picLocks noChangeAspect="1"/>
          </p:cNvPicPr>
          <p:nvPr/>
        </p:nvPicPr>
        <p:blipFill>
          <a:blip r:embed="rId2"/>
          <a:stretch>
            <a:fillRect/>
          </a:stretch>
        </p:blipFill>
        <p:spPr>
          <a:xfrm>
            <a:off x="9146547" y="6227431"/>
            <a:ext cx="2142447" cy="443477"/>
          </a:xfrm>
          <a:prstGeom prst="rect">
            <a:avLst/>
          </a:prstGeom>
          <a:ln w="12700">
            <a:miter lim="400000"/>
          </a:ln>
        </p:spPr>
      </p:pic>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chemeClr val="tx1"/>
              </a:buClr>
              <a:buSzPct val="125000"/>
              <a:defRPr>
                <a:solidFill>
                  <a:schemeClr val="tx1"/>
                </a:solidFill>
              </a:defRPr>
            </a:lvl1pPr>
            <a:lvl2pPr marL="685799" indent="-342900">
              <a:buClr>
                <a:schemeClr val="tx1"/>
              </a:buClr>
              <a:buSzPct val="90000"/>
              <a:buFont typeface="Courier New" panose="02070309020205020404" pitchFamily="49" charset="0"/>
              <a:buChar char="o"/>
              <a:defRPr>
                <a:solidFill>
                  <a:schemeClr val="tx1"/>
                </a:solidFill>
              </a:defRPr>
            </a:lvl2pPr>
            <a:lvl3pPr marL="891538" indent="-205738">
              <a:buClr>
                <a:schemeClr val="tx1"/>
              </a:buClr>
              <a:buSzPct val="110000"/>
              <a:buFont typeface="Wingdings" panose="05000000000000000000" pitchFamily="2" charset="2"/>
              <a:buChar char="§"/>
              <a:defRPr>
                <a:solidFill>
                  <a:schemeClr val="tx1"/>
                </a:solidFill>
              </a:defRPr>
            </a:lvl3pPr>
            <a:lvl4pPr marL="1266092" indent="-237392">
              <a:buClr>
                <a:schemeClr val="tx1"/>
              </a:buClr>
              <a:buSzPct val="60000"/>
              <a:buFont typeface="Wingdings" panose="05000000000000000000" pitchFamily="2" charset="2"/>
              <a:buChar char="q"/>
              <a:defRPr>
                <a:solidFill>
                  <a:schemeClr val="tx1"/>
                </a:solidFill>
              </a:defRPr>
            </a:lvl4pPr>
            <a:lvl5pPr marL="1608992" indent="-237392">
              <a:buClr>
                <a:schemeClr val="tx1"/>
              </a:buClr>
              <a:buSzPct val="80000"/>
              <a:buFont typeface="Wingdings" panose="05000000000000000000" pitchFamily="2" charset="2"/>
              <a:buChar char="Ø"/>
              <a:defRPr>
                <a:solidFill>
                  <a:schemeClr val="tx1"/>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quarter" idx="11"/>
          </p:nvPr>
        </p:nvSpPr>
        <p:spPr>
          <a:xfrm>
            <a:off x="6263640" y="914400"/>
            <a:ext cx="5257800" cy="4876800"/>
          </a:xfrm>
        </p:spPr>
        <p:txBody>
          <a:bodyPr>
            <a:noAutofit/>
          </a:bodyPr>
          <a:lstStyle>
            <a:lvl1pPr>
              <a:buClr>
                <a:schemeClr val="tx1"/>
              </a:buClr>
              <a:buSzPct val="125000"/>
              <a:defRPr>
                <a:solidFill>
                  <a:schemeClr val="tx1"/>
                </a:solidFill>
              </a:defRPr>
            </a:lvl1pPr>
            <a:lvl2pPr marL="685799" indent="-342900">
              <a:buClr>
                <a:schemeClr val="tx1"/>
              </a:buClr>
              <a:buSzPct val="90000"/>
              <a:buFont typeface="Courier New" panose="02070309020205020404" pitchFamily="49" charset="0"/>
              <a:buChar char="o"/>
              <a:defRPr>
                <a:solidFill>
                  <a:schemeClr val="tx1"/>
                </a:solidFill>
              </a:defRPr>
            </a:lvl2pPr>
            <a:lvl3pPr marL="891538" indent="-205738">
              <a:buClr>
                <a:schemeClr val="tx1"/>
              </a:buClr>
              <a:buSzPct val="110000"/>
              <a:buFont typeface="Wingdings" panose="05000000000000000000" pitchFamily="2" charset="2"/>
              <a:buChar char="§"/>
              <a:defRPr>
                <a:solidFill>
                  <a:schemeClr val="tx1"/>
                </a:solidFill>
              </a:defRPr>
            </a:lvl3pPr>
            <a:lvl4pPr marL="1266092" indent="-237392">
              <a:buClr>
                <a:schemeClr val="tx1"/>
              </a:buClr>
              <a:buSzPct val="60000"/>
              <a:buFont typeface="Wingdings" panose="05000000000000000000" pitchFamily="2" charset="2"/>
              <a:buChar char="q"/>
              <a:defRPr>
                <a:solidFill>
                  <a:schemeClr val="tx1"/>
                </a:solidFill>
              </a:defRPr>
            </a:lvl4pPr>
            <a:lvl5pPr marL="1608992" indent="-237392">
              <a:buClr>
                <a:schemeClr val="tx1"/>
              </a:buClr>
              <a:buSzPct val="80000"/>
              <a:buFont typeface="Wingdings" panose="05000000000000000000" pitchFamily="2" charset="2"/>
              <a:buChar char="Ø"/>
              <a:defRPr>
                <a:solidFill>
                  <a:schemeClr val="tx1"/>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712103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7328473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92275278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92708585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56669946"/>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3187417283"/>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93176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58ADDD-A720-8D43-8D6D-861521B11D67}"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D2B4D2-ACF1-7F42-AC4F-FFFA13875B5F}" type="slidenum">
              <a:rPr lang="en-US" smtClean="0"/>
              <a:t>‹#›</a:t>
            </a:fld>
            <a:endParaRPr lang="en-US"/>
          </a:p>
        </p:txBody>
      </p:sp>
    </p:spTree>
    <p:extLst>
      <p:ext uri="{BB962C8B-B14F-4D97-AF65-F5344CB8AC3E}">
        <p14:creationId xmlns:p14="http://schemas.microsoft.com/office/powerpoint/2010/main" val="322024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E58ADDD-A720-8D43-8D6D-861521B11D67}"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D2B4D2-ACF1-7F42-AC4F-FFFA13875B5F}"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49575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8ADDD-A720-8D43-8D6D-861521B11D67}"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D2B4D2-ACF1-7F42-AC4F-FFFA13875B5F}" type="slidenum">
              <a:rPr lang="en-US" smtClean="0"/>
              <a:t>‹#›</a:t>
            </a:fld>
            <a:endParaRPr lang="en-US"/>
          </a:p>
        </p:txBody>
      </p:sp>
    </p:spTree>
    <p:extLst>
      <p:ext uri="{BB962C8B-B14F-4D97-AF65-F5344CB8AC3E}">
        <p14:creationId xmlns:p14="http://schemas.microsoft.com/office/powerpoint/2010/main" val="345654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E58ADDD-A720-8D43-8D6D-861521B11D67}" type="datetimeFigureOut">
              <a:rPr lang="en-US" smtClean="0"/>
              <a:t>11/1/2022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5D2B4D2-ACF1-7F42-AC4F-FFFA13875B5F}" type="slidenum">
              <a:rPr lang="en-US" smtClean="0"/>
              <a:t>‹#›</a:t>
            </a:fld>
            <a:endParaRPr lang="en-US"/>
          </a:p>
        </p:txBody>
      </p:sp>
    </p:spTree>
    <p:extLst>
      <p:ext uri="{BB962C8B-B14F-4D97-AF65-F5344CB8AC3E}">
        <p14:creationId xmlns:p14="http://schemas.microsoft.com/office/powerpoint/2010/main" val="18631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8ADDD-A720-8D43-8D6D-861521B11D67}"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D2B4D2-ACF1-7F42-AC4F-FFFA13875B5F}" type="slidenum">
              <a:rPr lang="en-US" smtClean="0"/>
              <a:t>‹#›</a:t>
            </a:fld>
            <a:endParaRPr lang="en-US"/>
          </a:p>
        </p:txBody>
      </p:sp>
    </p:spTree>
    <p:extLst>
      <p:ext uri="{BB962C8B-B14F-4D97-AF65-F5344CB8AC3E}">
        <p14:creationId xmlns:p14="http://schemas.microsoft.com/office/powerpoint/2010/main" val="3228623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E58ADDD-A720-8D43-8D6D-861521B11D67}" type="datetimeFigureOut">
              <a:rPr lang="en-US" smtClean="0"/>
              <a:t>11/1/2022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5D2B4D2-ACF1-7F42-AC4F-FFFA13875B5F}"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28643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08"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8B555-4683-4C1A-8CA0-8DD217AB2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8489E7-AF52-4857-8F6E-96E0CB821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956A24-05AD-40E5-BADF-CBDF684608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6D723-07D8-470A-B478-9DA894F4E64D}" type="datetimeFigureOut">
              <a:rPr lang="en-US" smtClean="0"/>
              <a:t>11/1/2022</a:t>
            </a:fld>
            <a:endParaRPr lang="en-US"/>
          </a:p>
        </p:txBody>
      </p:sp>
      <p:sp>
        <p:nvSpPr>
          <p:cNvPr id="5" name="Footer Placeholder 4">
            <a:extLst>
              <a:ext uri="{FF2B5EF4-FFF2-40B4-BE49-F238E27FC236}">
                <a16:creationId xmlns:a16="http://schemas.microsoft.com/office/drawing/2014/main" id="{3F8041F4-CEEE-40D9-B232-E8DD6C02C1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2C72B5-20FE-4EB1-8F24-7864FB5A19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3D464-1176-4854-A654-D5A3D9DC7F94}" type="slidenum">
              <a:rPr lang="en-US" smtClean="0"/>
              <a:t>‹#›</a:t>
            </a:fld>
            <a:endParaRPr lang="en-US"/>
          </a:p>
        </p:txBody>
      </p:sp>
    </p:spTree>
    <p:extLst>
      <p:ext uri="{BB962C8B-B14F-4D97-AF65-F5344CB8AC3E}">
        <p14:creationId xmlns:p14="http://schemas.microsoft.com/office/powerpoint/2010/main" val="3876019238"/>
      </p:ext>
    </p:extLst>
  </p:cSld>
  <p:clrMap bg1="lt1" tx1="dk1" bg2="lt2" tx2="dk2" accent1="accent1" accent2="accent2" accent3="accent3" accent4="accent4" accent5="accent5" accent6="accent6" hlink="hlink" folHlink="folHlink"/>
  <p:sldLayoutIdLst>
    <p:sldLayoutId id="2147483665" r:id="rId1"/>
    <p:sldLayoutId id="21474836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1EBB29E-5AF6-4247-8BB6-7FC9FC7D94C9}"/>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0D2B380-B548-4E7B-AD4E-6A1B60B31160}"/>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CCBD09F-9939-4278-9A8B-AD36AF66754B}"/>
              </a:ext>
            </a:extLst>
          </p:cNvPr>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b="1">
                <a:solidFill>
                  <a:srgbClr val="898989"/>
                </a:solidFill>
                <a:cs typeface="Arial" panose="020B0604020202020204" pitchFamily="34" charset="0"/>
              </a:defRPr>
            </a:lvl1pPr>
          </a:lstStyle>
          <a:p>
            <a:pPr>
              <a:defRPr/>
            </a:pPr>
            <a:fld id="{9D1E0534-656B-4CAD-85D1-75CDBEF2E54B}" type="datetime1">
              <a:rPr lang="en-US" altLang="en-US"/>
              <a:pPr>
                <a:defRPr/>
              </a:pPr>
              <a:t>11/1/2022</a:t>
            </a:fld>
            <a:endParaRPr lang="en-US" altLang="en-US"/>
          </a:p>
        </p:txBody>
      </p:sp>
      <p:sp>
        <p:nvSpPr>
          <p:cNvPr id="5" name="Footer Placeholder 4">
            <a:extLst>
              <a:ext uri="{FF2B5EF4-FFF2-40B4-BE49-F238E27FC236}">
                <a16:creationId xmlns:a16="http://schemas.microsoft.com/office/drawing/2014/main" id="{A1940BDA-72B4-442C-A5EA-8F5A5B8D76B5}"/>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eaLnBrk="1" fontAlgn="auto" hangingPunct="1">
              <a:spcBef>
                <a:spcPts val="0"/>
              </a:spcBef>
              <a:spcAft>
                <a:spcPts val="0"/>
              </a:spcAft>
              <a:defRPr sz="1600" b="1">
                <a:solidFill>
                  <a:schemeClr val="tx1">
                    <a:tint val="75000"/>
                  </a:schemeClr>
                </a:solidFill>
                <a:latin typeface="Arial"/>
                <a:ea typeface="+mn-ea"/>
                <a:cs typeface="Arial"/>
              </a:defRPr>
            </a:lvl1pPr>
          </a:lstStyle>
          <a:p>
            <a:pPr>
              <a:defRPr/>
            </a:pPr>
            <a:endParaRPr lang="en-US"/>
          </a:p>
        </p:txBody>
      </p:sp>
      <p:sp>
        <p:nvSpPr>
          <p:cNvPr id="6" name="Slide Number Placeholder 5">
            <a:extLst>
              <a:ext uri="{FF2B5EF4-FFF2-40B4-BE49-F238E27FC236}">
                <a16:creationId xmlns:a16="http://schemas.microsoft.com/office/drawing/2014/main" id="{D247EF96-25C4-4F77-8D3F-2FBB1ECDAF4F}"/>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b="1">
                <a:solidFill>
                  <a:srgbClr val="898989"/>
                </a:solidFill>
                <a:cs typeface="Arial" panose="020B0604020202020204" pitchFamily="34" charset="0"/>
              </a:defRPr>
            </a:lvl1pPr>
          </a:lstStyle>
          <a:p>
            <a:fld id="{58C87B0C-1719-4C14-B2D1-CD25F3F0E9B4}" type="slidenum">
              <a:rPr lang="en-US" altLang="en-US"/>
              <a:pPr/>
              <a:t>‹#›</a:t>
            </a:fld>
            <a:endParaRPr lang="en-US" altLang="en-US"/>
          </a:p>
        </p:txBody>
      </p:sp>
    </p:spTree>
    <p:extLst>
      <p:ext uri="{BB962C8B-B14F-4D97-AF65-F5344CB8AC3E}">
        <p14:creationId xmlns:p14="http://schemas.microsoft.com/office/powerpoint/2010/main" val="2283465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716" r:id="rId10"/>
    <p:sldLayoutId id="2147483717" r:id="rId11"/>
    <p:sldLayoutId id="2147483718" r:id="rId12"/>
    <p:sldLayoutId id="2147483719" r:id="rId13"/>
    <p:sldLayoutId id="2147483720" r:id="rId14"/>
    <p:sldLayoutId id="2147483687" r:id="rId15"/>
    <p:sldLayoutId id="2147483688" r:id="rId16"/>
    <p:sldLayoutId id="2147483703" r:id="rId17"/>
  </p:sldLayoutIdLst>
  <p:txStyles>
    <p:titleStyle>
      <a:lvl1pPr algn="ctr" defTabSz="607469" rtl="0" eaLnBrk="0" fontAlgn="base" hangingPunct="0">
        <a:spcBef>
          <a:spcPct val="0"/>
        </a:spcBef>
        <a:spcAft>
          <a:spcPct val="0"/>
        </a:spcAft>
        <a:defRPr sz="5867" b="1" kern="1200">
          <a:solidFill>
            <a:schemeClr val="tx1"/>
          </a:solidFill>
          <a:latin typeface="Arial"/>
          <a:ea typeface="ＭＳ Ｐゴシック" charset="-128"/>
          <a:cs typeface="ＭＳ Ｐゴシック" charset="-128"/>
        </a:defRPr>
      </a:lvl1pPr>
      <a:lvl2pPr algn="ctr" defTabSz="607469" rtl="0" eaLnBrk="0" fontAlgn="base" hangingPunct="0">
        <a:spcBef>
          <a:spcPct val="0"/>
        </a:spcBef>
        <a:spcAft>
          <a:spcPct val="0"/>
        </a:spcAft>
        <a:defRPr sz="5867" b="1">
          <a:solidFill>
            <a:schemeClr val="tx1"/>
          </a:solidFill>
          <a:latin typeface="Arial" charset="0"/>
          <a:ea typeface="ＭＳ Ｐゴシック" charset="-128"/>
          <a:cs typeface="ＭＳ Ｐゴシック" charset="-128"/>
        </a:defRPr>
      </a:lvl2pPr>
      <a:lvl3pPr algn="ctr" defTabSz="607469" rtl="0" eaLnBrk="0" fontAlgn="base" hangingPunct="0">
        <a:spcBef>
          <a:spcPct val="0"/>
        </a:spcBef>
        <a:spcAft>
          <a:spcPct val="0"/>
        </a:spcAft>
        <a:defRPr sz="5867" b="1">
          <a:solidFill>
            <a:schemeClr val="tx1"/>
          </a:solidFill>
          <a:latin typeface="Arial" charset="0"/>
          <a:ea typeface="ＭＳ Ｐゴシック" charset="-128"/>
          <a:cs typeface="ＭＳ Ｐゴシック" charset="-128"/>
        </a:defRPr>
      </a:lvl3pPr>
      <a:lvl4pPr algn="ctr" defTabSz="607469" rtl="0" eaLnBrk="0" fontAlgn="base" hangingPunct="0">
        <a:spcBef>
          <a:spcPct val="0"/>
        </a:spcBef>
        <a:spcAft>
          <a:spcPct val="0"/>
        </a:spcAft>
        <a:defRPr sz="5867" b="1">
          <a:solidFill>
            <a:schemeClr val="tx1"/>
          </a:solidFill>
          <a:latin typeface="Arial" charset="0"/>
          <a:ea typeface="ＭＳ Ｐゴシック" charset="-128"/>
          <a:cs typeface="ＭＳ Ｐゴシック" charset="-128"/>
        </a:defRPr>
      </a:lvl4pPr>
      <a:lvl5pPr algn="ctr" defTabSz="607469" rtl="0" eaLnBrk="0" fontAlgn="base" hangingPunct="0">
        <a:spcBef>
          <a:spcPct val="0"/>
        </a:spcBef>
        <a:spcAft>
          <a:spcPct val="0"/>
        </a:spcAft>
        <a:defRPr sz="5867" b="1">
          <a:solidFill>
            <a:schemeClr val="tx1"/>
          </a:solidFill>
          <a:latin typeface="Arial" charset="0"/>
          <a:ea typeface="ＭＳ Ｐゴシック" charset="-128"/>
          <a:cs typeface="ＭＳ Ｐゴシック" charset="-128"/>
        </a:defRPr>
      </a:lvl5pPr>
      <a:lvl6pPr marL="609570" algn="ctr" defTabSz="609570" rtl="0" eaLnBrk="1" fontAlgn="base" hangingPunct="1">
        <a:spcBef>
          <a:spcPct val="0"/>
        </a:spcBef>
        <a:spcAft>
          <a:spcPct val="0"/>
        </a:spcAft>
        <a:defRPr sz="5867">
          <a:solidFill>
            <a:schemeClr val="tx1"/>
          </a:solidFill>
          <a:latin typeface="Times New Roman" charset="0"/>
          <a:ea typeface="ＭＳ Ｐゴシック" charset="-128"/>
        </a:defRPr>
      </a:lvl6pPr>
      <a:lvl7pPr marL="1219139" algn="ctr" defTabSz="609570" rtl="0" eaLnBrk="1" fontAlgn="base" hangingPunct="1">
        <a:spcBef>
          <a:spcPct val="0"/>
        </a:spcBef>
        <a:spcAft>
          <a:spcPct val="0"/>
        </a:spcAft>
        <a:defRPr sz="5867">
          <a:solidFill>
            <a:schemeClr val="tx1"/>
          </a:solidFill>
          <a:latin typeface="Times New Roman" charset="0"/>
          <a:ea typeface="ＭＳ Ｐゴシック" charset="-128"/>
        </a:defRPr>
      </a:lvl7pPr>
      <a:lvl8pPr marL="1828709" algn="ctr" defTabSz="609570" rtl="0" eaLnBrk="1" fontAlgn="base" hangingPunct="1">
        <a:spcBef>
          <a:spcPct val="0"/>
        </a:spcBef>
        <a:spcAft>
          <a:spcPct val="0"/>
        </a:spcAft>
        <a:defRPr sz="5867">
          <a:solidFill>
            <a:schemeClr val="tx1"/>
          </a:solidFill>
          <a:latin typeface="Times New Roman" charset="0"/>
          <a:ea typeface="ＭＳ Ｐゴシック" charset="-128"/>
        </a:defRPr>
      </a:lvl8pPr>
      <a:lvl9pPr marL="2438278" algn="ctr" defTabSz="609570" rtl="0" eaLnBrk="1" fontAlgn="base" hangingPunct="1">
        <a:spcBef>
          <a:spcPct val="0"/>
        </a:spcBef>
        <a:spcAft>
          <a:spcPct val="0"/>
        </a:spcAft>
        <a:defRPr sz="5867">
          <a:solidFill>
            <a:schemeClr val="tx1"/>
          </a:solidFill>
          <a:latin typeface="Times New Roman" charset="0"/>
          <a:ea typeface="ＭＳ Ｐゴシック" charset="-128"/>
        </a:defRPr>
      </a:lvl9pPr>
    </p:titleStyle>
    <p:bodyStyle>
      <a:lvl1pPr marL="455073" indent="-455073" algn="l" defTabSz="607469" rtl="0" eaLnBrk="0" fontAlgn="base" hangingPunct="0">
        <a:spcBef>
          <a:spcPct val="20000"/>
        </a:spcBef>
        <a:spcAft>
          <a:spcPct val="0"/>
        </a:spcAft>
        <a:buFont typeface="Arial" panose="020B0604020202020204" pitchFamily="34" charset="0"/>
        <a:buChar char="•"/>
        <a:defRPr sz="4267" kern="1200">
          <a:solidFill>
            <a:schemeClr val="tx1"/>
          </a:solidFill>
          <a:latin typeface="Arial"/>
          <a:ea typeface="ＭＳ Ｐゴシック" charset="-128"/>
          <a:cs typeface="ＭＳ Ｐゴシック" charset="-128"/>
        </a:defRPr>
      </a:lvl1pPr>
      <a:lvl2pPr marL="988459" indent="-378875" algn="l" defTabSz="607469" rtl="0" eaLnBrk="0" fontAlgn="base" hangingPunct="0">
        <a:spcBef>
          <a:spcPct val="20000"/>
        </a:spcBef>
        <a:spcAft>
          <a:spcPct val="0"/>
        </a:spcAft>
        <a:buFont typeface="Arial" panose="020B0604020202020204" pitchFamily="34" charset="0"/>
        <a:buChar char="–"/>
        <a:defRPr sz="3733" kern="1200">
          <a:solidFill>
            <a:schemeClr val="tx1"/>
          </a:solidFill>
          <a:latin typeface="Arial"/>
          <a:ea typeface="ＭＳ Ｐゴシック" charset="-128"/>
          <a:cs typeface="Arial"/>
        </a:defRPr>
      </a:lvl2pPr>
      <a:lvl3pPr marL="1521846" indent="-302676" algn="l" defTabSz="607469"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Arial" charset="0"/>
          <a:cs typeface="Arial"/>
        </a:defRPr>
      </a:lvl3pPr>
      <a:lvl4pPr marL="2131431" indent="-302676" algn="l" defTabSz="607469"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Arial" charset="0"/>
          <a:cs typeface="Arial"/>
        </a:defRPr>
      </a:lvl4pPr>
      <a:lvl5pPr marL="2741015" indent="-302676" algn="l" defTabSz="607469" rtl="0" eaLnBrk="0" fontAlgn="base" hangingPunct="0">
        <a:spcBef>
          <a:spcPct val="20000"/>
        </a:spcBef>
        <a:spcAft>
          <a:spcPct val="0"/>
        </a:spcAft>
        <a:buFont typeface="Arial" panose="020B0604020202020204" pitchFamily="34" charset="0"/>
        <a:buChar char="»"/>
        <a:defRPr sz="2667" kern="1200">
          <a:solidFill>
            <a:schemeClr val="tx1"/>
          </a:solidFill>
          <a:latin typeface="Arial"/>
          <a:ea typeface="Arial" charset="0"/>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3BA93-2F5D-483E-8859-3607AACBAD64}" type="datetimeFigureOut">
              <a:rPr lang="en-US" smtClean="0"/>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24B19-B4D2-4A96-AA06-C7B450251F44}" type="slidenum">
              <a:rPr lang="en-US" smtClean="0"/>
              <a:t>‹#›</a:t>
            </a:fld>
            <a:endParaRPr lang="en-US"/>
          </a:p>
        </p:txBody>
      </p:sp>
    </p:spTree>
    <p:extLst>
      <p:ext uri="{BB962C8B-B14F-4D97-AF65-F5344CB8AC3E}">
        <p14:creationId xmlns:p14="http://schemas.microsoft.com/office/powerpoint/2010/main" val="2590689241"/>
      </p:ext>
    </p:extLst>
  </p:cSld>
  <p:clrMap bg1="lt1" tx1="dk1" bg2="lt2" tx2="dk2" accent1="accent1" accent2="accent2" accent3="accent3" accent4="accent4" accent5="accent5" accent6="accent6" hlink="hlink" folHlink="folHlink"/>
  <p:sldLayoutIdLst>
    <p:sldLayoutId id="2147483722"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30863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9" r:id="rId5"/>
    <p:sldLayoutId id="2147483690" r:id="rId6"/>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Montserrat" panose="00000500000000000000" pitchFamily="2" charset="0"/>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0.em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25.jpe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47A564-1246-A349-931C-026AE7465844}"/>
              </a:ext>
            </a:extLst>
          </p:cNvPr>
          <p:cNvPicPr>
            <a:picLocks noChangeAspect="1"/>
          </p:cNvPicPr>
          <p:nvPr/>
        </p:nvPicPr>
        <p:blipFill>
          <a:blip r:embed="rId2"/>
          <a:stretch>
            <a:fillRect/>
          </a:stretch>
        </p:blipFill>
        <p:spPr>
          <a:xfrm>
            <a:off x="-20196" y="-12192"/>
            <a:ext cx="2494914" cy="6961632"/>
          </a:xfrm>
          <a:prstGeom prst="rect">
            <a:avLst/>
          </a:prstGeom>
        </p:spPr>
      </p:pic>
      <p:pic>
        <p:nvPicPr>
          <p:cNvPr id="3" name="Picture 2">
            <a:extLst>
              <a:ext uri="{FF2B5EF4-FFF2-40B4-BE49-F238E27FC236}">
                <a16:creationId xmlns:a16="http://schemas.microsoft.com/office/drawing/2014/main" id="{2755DDDC-B61B-C741-A6D8-12D719E75D7E}"/>
              </a:ext>
            </a:extLst>
          </p:cNvPr>
          <p:cNvPicPr>
            <a:picLocks noChangeAspect="1"/>
          </p:cNvPicPr>
          <p:nvPr/>
        </p:nvPicPr>
        <p:blipFill>
          <a:blip r:embed="rId3"/>
          <a:stretch>
            <a:fillRect/>
          </a:stretch>
        </p:blipFill>
        <p:spPr>
          <a:xfrm>
            <a:off x="2474717" y="393156"/>
            <a:ext cx="4640261" cy="1314314"/>
          </a:xfrm>
          <a:prstGeom prst="rect">
            <a:avLst/>
          </a:prstGeom>
        </p:spPr>
      </p:pic>
      <p:pic>
        <p:nvPicPr>
          <p:cNvPr id="5" name="Picture 2" descr="Image preview">
            <a:extLst>
              <a:ext uri="{FF2B5EF4-FFF2-40B4-BE49-F238E27FC236}">
                <a16:creationId xmlns:a16="http://schemas.microsoft.com/office/drawing/2014/main" id="{8242B2D9-FE6B-6F4E-8E15-027ECD4E75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7396" y="393155"/>
            <a:ext cx="1978731" cy="137847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8990888-24E5-6C4F-9272-FE81B28CA744}"/>
              </a:ext>
            </a:extLst>
          </p:cNvPr>
          <p:cNvSpPr txBox="1">
            <a:spLocks/>
          </p:cNvSpPr>
          <p:nvPr/>
        </p:nvSpPr>
        <p:spPr>
          <a:xfrm>
            <a:off x="2712127" y="2349824"/>
            <a:ext cx="9144000" cy="2387600"/>
          </a:xfrm>
          <a:prstGeom prst="rect">
            <a:avLst/>
          </a:prstGeom>
        </p:spPr>
        <p:txBody>
          <a:bodyP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solidFill>
                  <a:schemeClr val="tx1"/>
                </a:solidFill>
                <a:latin typeface="Times" pitchFamily="2" charset="0"/>
                <a:cs typeface="Calibri" panose="020F0502020204030204" pitchFamily="34" charset="0"/>
              </a:rPr>
              <a:t>INTERVENTIONS TO IMPROVE TECHNOLOGY EQUITY IN YOUNG ADULTS WITH TYPE 1 DIABETES</a:t>
            </a:r>
          </a:p>
        </p:txBody>
      </p:sp>
      <p:sp>
        <p:nvSpPr>
          <p:cNvPr id="7" name="Subtitle 2">
            <a:extLst>
              <a:ext uri="{FF2B5EF4-FFF2-40B4-BE49-F238E27FC236}">
                <a16:creationId xmlns:a16="http://schemas.microsoft.com/office/drawing/2014/main" id="{F5527AE2-D0B3-B547-8D7D-B56D69BFD517}"/>
              </a:ext>
            </a:extLst>
          </p:cNvPr>
          <p:cNvSpPr txBox="1">
            <a:spLocks/>
          </p:cNvSpPr>
          <p:nvPr/>
        </p:nvSpPr>
        <p:spPr>
          <a:xfrm>
            <a:off x="3193139" y="5132355"/>
            <a:ext cx="8181975" cy="1655762"/>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2000" b="1" dirty="0">
                <a:latin typeface="Times" pitchFamily="2" charset="0"/>
                <a:cs typeface="Calibri" panose="020F0502020204030204" pitchFamily="34" charset="0"/>
              </a:rPr>
              <a:t>Priyanka Mathias, MD</a:t>
            </a:r>
            <a:r>
              <a:rPr lang="en-US" sz="2000" b="1" baseline="30000" dirty="0">
                <a:latin typeface="Times" pitchFamily="2" charset="0"/>
                <a:cs typeface="Calibri" panose="020F0502020204030204" pitchFamily="34" charset="0"/>
              </a:rPr>
              <a:t> </a:t>
            </a:r>
            <a:r>
              <a:rPr lang="en-US" sz="2000" b="1" dirty="0">
                <a:latin typeface="Times" pitchFamily="2" charset="0"/>
                <a:cs typeface="Calibri" panose="020F0502020204030204" pitchFamily="34" charset="0"/>
              </a:rPr>
              <a:t>and Shivani Agarwal, MD, MPH</a:t>
            </a:r>
            <a:endParaRPr lang="en-US" sz="2000" dirty="0">
              <a:latin typeface="Times" pitchFamily="2" charset="0"/>
              <a:cs typeface="Calibri" panose="020F0502020204030204" pitchFamily="34" charset="0"/>
            </a:endParaRPr>
          </a:p>
          <a:p>
            <a:pPr marL="0" indent="0" algn="ctr">
              <a:buNone/>
            </a:pPr>
            <a:r>
              <a:rPr lang="en-US" sz="2000" dirty="0">
                <a:latin typeface="Times" pitchFamily="2" charset="0"/>
                <a:cs typeface="Calibri" panose="020F0502020204030204" pitchFamily="34" charset="0"/>
              </a:rPr>
              <a:t>Albert Einstein College of Medicine, Montefiore Medical Center, Bronx, NY</a:t>
            </a:r>
          </a:p>
        </p:txBody>
      </p:sp>
      <p:pic>
        <p:nvPicPr>
          <p:cNvPr id="8" name="Picture 7">
            <a:extLst>
              <a:ext uri="{FF2B5EF4-FFF2-40B4-BE49-F238E27FC236}">
                <a16:creationId xmlns:a16="http://schemas.microsoft.com/office/drawing/2014/main" id="{5F929918-6D1E-4A92-BDC2-089301D528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4979" y="393156"/>
            <a:ext cx="2762416" cy="1378473"/>
          </a:xfrm>
          <a:prstGeom prst="rect">
            <a:avLst/>
          </a:prstGeom>
        </p:spPr>
      </p:pic>
    </p:spTree>
    <p:extLst>
      <p:ext uri="{BB962C8B-B14F-4D97-AF65-F5344CB8AC3E}">
        <p14:creationId xmlns:p14="http://schemas.microsoft.com/office/powerpoint/2010/main" val="891584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6FF819BA-8815-A5AA-318A-7572CC57241E}"/>
              </a:ext>
            </a:extLst>
          </p:cNvPr>
          <p:cNvGraphicFramePr>
            <a:graphicFrameLocks/>
          </p:cNvGraphicFramePr>
          <p:nvPr>
            <p:extLst>
              <p:ext uri="{D42A27DB-BD31-4B8C-83A1-F6EECF244321}">
                <p14:modId xmlns:p14="http://schemas.microsoft.com/office/powerpoint/2010/main" val="2239069640"/>
              </p:ext>
            </p:extLst>
          </p:nvPr>
        </p:nvGraphicFramePr>
        <p:xfrm>
          <a:off x="136068" y="667265"/>
          <a:ext cx="11812916" cy="5943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5122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337850AA-589E-594B-57B8-842DABCF1FDC}"/>
              </a:ext>
            </a:extLst>
          </p:cNvPr>
          <p:cNvGraphicFramePr>
            <a:graphicFrameLocks/>
          </p:cNvGraphicFramePr>
          <p:nvPr>
            <p:extLst>
              <p:ext uri="{D42A27DB-BD31-4B8C-83A1-F6EECF244321}">
                <p14:modId xmlns:p14="http://schemas.microsoft.com/office/powerpoint/2010/main" val="2948598002"/>
              </p:ext>
            </p:extLst>
          </p:nvPr>
        </p:nvGraphicFramePr>
        <p:xfrm>
          <a:off x="401595" y="895865"/>
          <a:ext cx="11388810" cy="5579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5">
            <a:extLst>
              <a:ext uri="{FF2B5EF4-FFF2-40B4-BE49-F238E27FC236}">
                <a16:creationId xmlns:a16="http://schemas.microsoft.com/office/drawing/2014/main" id="{95E66F83-9695-D550-BDCB-CB0A4C22BC17}"/>
              </a:ext>
            </a:extLst>
          </p:cNvPr>
          <p:cNvGraphicFramePr>
            <a:graphicFrameLocks noGrp="1"/>
          </p:cNvGraphicFramePr>
          <p:nvPr>
            <p:extLst>
              <p:ext uri="{D42A27DB-BD31-4B8C-83A1-F6EECF244321}">
                <p14:modId xmlns:p14="http://schemas.microsoft.com/office/powerpoint/2010/main" val="3907359038"/>
              </p:ext>
            </p:extLst>
          </p:nvPr>
        </p:nvGraphicFramePr>
        <p:xfrm>
          <a:off x="6371739" y="1510499"/>
          <a:ext cx="5418666" cy="1483360"/>
        </p:xfrm>
        <a:graphic>
          <a:graphicData uri="http://schemas.openxmlformats.org/drawingml/2006/table">
            <a:tbl>
              <a:tblPr firstRow="1" bandRow="1">
                <a:tableStyleId>{616DA210-FB5B-4158-B5E0-FEB733F419BA}</a:tableStyleId>
              </a:tblPr>
              <a:tblGrid>
                <a:gridCol w="2709333">
                  <a:extLst>
                    <a:ext uri="{9D8B030D-6E8A-4147-A177-3AD203B41FA5}">
                      <a16:colId xmlns:a16="http://schemas.microsoft.com/office/drawing/2014/main" val="3988343269"/>
                    </a:ext>
                  </a:extLst>
                </a:gridCol>
                <a:gridCol w="2709333">
                  <a:extLst>
                    <a:ext uri="{9D8B030D-6E8A-4147-A177-3AD203B41FA5}">
                      <a16:colId xmlns:a16="http://schemas.microsoft.com/office/drawing/2014/main" val="1211297630"/>
                    </a:ext>
                  </a:extLst>
                </a:gridCol>
              </a:tblGrid>
              <a:tr h="370840">
                <a:tc>
                  <a:txBody>
                    <a:bodyPr/>
                    <a:lstStyle/>
                    <a:p>
                      <a:r>
                        <a:rPr lang="en-US" sz="1600" b="1" dirty="0">
                          <a:solidFill>
                            <a:srgbClr val="C00000"/>
                          </a:solidFill>
                          <a:latin typeface="Times" pitchFamily="2" charset="0"/>
                        </a:rPr>
                        <a:t>Overall</a:t>
                      </a:r>
                    </a:p>
                  </a:txBody>
                  <a:tcPr/>
                </a:tc>
                <a:tc>
                  <a:txBody>
                    <a:bodyPr/>
                    <a:lstStyle/>
                    <a:p>
                      <a:r>
                        <a:rPr lang="en-US" sz="1600" b="0" dirty="0">
                          <a:latin typeface="Times" pitchFamily="2" charset="0"/>
                        </a:rPr>
                        <a:t>6.3% (Feb 2019) </a:t>
                      </a:r>
                      <a:r>
                        <a:rPr lang="en-US" sz="1600" b="0" dirty="0">
                          <a:latin typeface="Times" pitchFamily="2" charset="0"/>
                          <a:sym typeface="Wingdings" pitchFamily="2" charset="2"/>
                        </a:rPr>
                        <a:t> 31%</a:t>
                      </a:r>
                      <a:endParaRPr lang="en-US" sz="1600" b="0" dirty="0">
                        <a:latin typeface="Times" pitchFamily="2" charset="0"/>
                      </a:endParaRPr>
                    </a:p>
                  </a:txBody>
                  <a:tcPr/>
                </a:tc>
                <a:extLst>
                  <a:ext uri="{0D108BD9-81ED-4DB2-BD59-A6C34878D82A}">
                    <a16:rowId xmlns:a16="http://schemas.microsoft.com/office/drawing/2014/main" val="1236983979"/>
                  </a:ext>
                </a:extLst>
              </a:tr>
              <a:tr h="370840">
                <a:tc>
                  <a:txBody>
                    <a:bodyPr/>
                    <a:lstStyle/>
                    <a:p>
                      <a:r>
                        <a:rPr lang="en-US" sz="1600" b="1" dirty="0">
                          <a:solidFill>
                            <a:schemeClr val="accent6"/>
                          </a:solidFill>
                          <a:latin typeface="Times" pitchFamily="2" charset="0"/>
                        </a:rPr>
                        <a:t>Hispanic</a:t>
                      </a:r>
                    </a:p>
                  </a:txBody>
                  <a:tcPr/>
                </a:tc>
                <a:tc>
                  <a:txBody>
                    <a:bodyPr/>
                    <a:lstStyle/>
                    <a:p>
                      <a:r>
                        <a:rPr lang="en-US" sz="1600" b="0" dirty="0">
                          <a:latin typeface="Times" pitchFamily="2" charset="0"/>
                        </a:rPr>
                        <a:t>0 </a:t>
                      </a:r>
                      <a:r>
                        <a:rPr lang="en-US" sz="1600" b="0" dirty="0">
                          <a:latin typeface="Times" pitchFamily="2" charset="0"/>
                          <a:sym typeface="Wingdings" pitchFamily="2" charset="2"/>
                        </a:rPr>
                        <a:t> 39%</a:t>
                      </a:r>
                      <a:endParaRPr lang="en-US" sz="1600" b="0" dirty="0">
                        <a:latin typeface="Times" pitchFamily="2" charset="0"/>
                      </a:endParaRPr>
                    </a:p>
                  </a:txBody>
                  <a:tcPr/>
                </a:tc>
                <a:extLst>
                  <a:ext uri="{0D108BD9-81ED-4DB2-BD59-A6C34878D82A}">
                    <a16:rowId xmlns:a16="http://schemas.microsoft.com/office/drawing/2014/main" val="4157306846"/>
                  </a:ext>
                </a:extLst>
              </a:tr>
              <a:tr h="370840">
                <a:tc>
                  <a:txBody>
                    <a:bodyPr/>
                    <a:lstStyle/>
                    <a:p>
                      <a:r>
                        <a:rPr lang="en-US" sz="1600" b="1" dirty="0">
                          <a:solidFill>
                            <a:srgbClr val="FFC000"/>
                          </a:solidFill>
                          <a:latin typeface="Times" pitchFamily="2" charset="0"/>
                        </a:rPr>
                        <a:t>NHB</a:t>
                      </a:r>
                    </a:p>
                  </a:txBody>
                  <a:tcPr/>
                </a:tc>
                <a:tc>
                  <a:txBody>
                    <a:bodyPr/>
                    <a:lstStyle/>
                    <a:p>
                      <a:r>
                        <a:rPr lang="en-US" sz="1600" b="0" dirty="0">
                          <a:latin typeface="Times" pitchFamily="2" charset="0"/>
                        </a:rPr>
                        <a:t>0 </a:t>
                      </a:r>
                      <a:r>
                        <a:rPr lang="en-US" sz="1600" b="0" dirty="0">
                          <a:latin typeface="Times" pitchFamily="2" charset="0"/>
                          <a:sym typeface="Wingdings" pitchFamily="2" charset="2"/>
                        </a:rPr>
                        <a:t> 37%</a:t>
                      </a:r>
                      <a:endParaRPr lang="en-US" sz="1600" b="0" dirty="0">
                        <a:latin typeface="Times" pitchFamily="2" charset="0"/>
                      </a:endParaRPr>
                    </a:p>
                  </a:txBody>
                  <a:tcPr/>
                </a:tc>
                <a:extLst>
                  <a:ext uri="{0D108BD9-81ED-4DB2-BD59-A6C34878D82A}">
                    <a16:rowId xmlns:a16="http://schemas.microsoft.com/office/drawing/2014/main" val="401541612"/>
                  </a:ext>
                </a:extLst>
              </a:tr>
              <a:tr h="370840">
                <a:tc>
                  <a:txBody>
                    <a:bodyPr/>
                    <a:lstStyle/>
                    <a:p>
                      <a:r>
                        <a:rPr lang="en-US" sz="1600" b="1" dirty="0">
                          <a:latin typeface="Times" pitchFamily="2" charset="0"/>
                        </a:rPr>
                        <a:t>White  </a:t>
                      </a:r>
                    </a:p>
                  </a:txBody>
                  <a:tcPr/>
                </a:tc>
                <a:tc>
                  <a:txBody>
                    <a:bodyPr/>
                    <a:lstStyle/>
                    <a:p>
                      <a:r>
                        <a:rPr lang="en-US" sz="1600" b="0" dirty="0">
                          <a:latin typeface="Times" pitchFamily="2" charset="0"/>
                        </a:rPr>
                        <a:t>0</a:t>
                      </a:r>
                      <a:r>
                        <a:rPr lang="en-US" sz="1600" b="0" dirty="0">
                          <a:latin typeface="Times" pitchFamily="2" charset="0"/>
                          <a:sym typeface="Wingdings" pitchFamily="2" charset="2"/>
                        </a:rPr>
                        <a:t> 17%</a:t>
                      </a:r>
                      <a:endParaRPr lang="en-US" sz="1600" b="0" dirty="0">
                        <a:latin typeface="Times" pitchFamily="2" charset="0"/>
                      </a:endParaRPr>
                    </a:p>
                  </a:txBody>
                  <a:tcPr/>
                </a:tc>
                <a:extLst>
                  <a:ext uri="{0D108BD9-81ED-4DB2-BD59-A6C34878D82A}">
                    <a16:rowId xmlns:a16="http://schemas.microsoft.com/office/drawing/2014/main" val="1811304073"/>
                  </a:ext>
                </a:extLst>
              </a:tr>
            </a:tbl>
          </a:graphicData>
        </a:graphic>
      </p:graphicFrame>
    </p:spTree>
    <p:extLst>
      <p:ext uri="{BB962C8B-B14F-4D97-AF65-F5344CB8AC3E}">
        <p14:creationId xmlns:p14="http://schemas.microsoft.com/office/powerpoint/2010/main" val="1789492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EDA7500-9595-434C-C17E-527F0FC8331F}"/>
              </a:ext>
            </a:extLst>
          </p:cNvPr>
          <p:cNvGraphicFramePr>
            <a:graphicFrameLocks/>
          </p:cNvGraphicFramePr>
          <p:nvPr>
            <p:extLst>
              <p:ext uri="{D42A27DB-BD31-4B8C-83A1-F6EECF244321}">
                <p14:modId xmlns:p14="http://schemas.microsoft.com/office/powerpoint/2010/main" val="1339756190"/>
              </p:ext>
            </p:extLst>
          </p:nvPr>
        </p:nvGraphicFramePr>
        <p:xfrm>
          <a:off x="271849" y="704335"/>
          <a:ext cx="11590637" cy="60177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144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4254-D5BA-6726-B380-073F1C889170}"/>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18EE87F1-502A-260C-8AE6-F2C0DDA1DA85}"/>
              </a:ext>
            </a:extLst>
          </p:cNvPr>
          <p:cNvSpPr>
            <a:spLocks noGrp="1"/>
          </p:cNvSpPr>
          <p:nvPr>
            <p:ph idx="1"/>
          </p:nvPr>
        </p:nvSpPr>
        <p:spPr>
          <a:xfrm>
            <a:off x="482337" y="1715956"/>
            <a:ext cx="11029615" cy="4859380"/>
          </a:xfrm>
        </p:spPr>
        <p:txBody>
          <a:bodyPr>
            <a:normAutofit/>
          </a:bodyPr>
          <a:lstStyle/>
          <a:p>
            <a:r>
              <a:rPr lang="en-US" sz="2000" dirty="0">
                <a:solidFill>
                  <a:srgbClr val="212121"/>
                </a:solidFill>
                <a:latin typeface="Times" pitchFamily="2" charset="0"/>
              </a:rPr>
              <a:t>Tailored programs for YA with T1D that address equity can improve </a:t>
            </a:r>
            <a:r>
              <a:rPr lang="en-US" sz="2000" dirty="0">
                <a:solidFill>
                  <a:srgbClr val="000000"/>
                </a:solidFill>
                <a:effectLst/>
                <a:latin typeface="Times" pitchFamily="2" charset="0"/>
                <a:ea typeface="Times New Roman" panose="02020603050405020304" pitchFamily="18" charset="0"/>
              </a:rPr>
              <a:t>technology uptake</a:t>
            </a:r>
          </a:p>
          <a:p>
            <a:r>
              <a:rPr lang="en-US" sz="2000" dirty="0">
                <a:solidFill>
                  <a:srgbClr val="000000"/>
                </a:solidFill>
                <a:effectLst/>
                <a:latin typeface="Times" pitchFamily="2" charset="0"/>
                <a:ea typeface="Times New Roman" panose="02020603050405020304" pitchFamily="18" charset="0"/>
              </a:rPr>
              <a:t>Future studies are needed to examine the long-term impact on care engagement measures and patient-reported outcomes</a:t>
            </a:r>
          </a:p>
          <a:p>
            <a:r>
              <a:rPr lang="en-US" sz="2000" dirty="0">
                <a:solidFill>
                  <a:schemeClr val="tx1"/>
                </a:solidFill>
                <a:latin typeface="Times" pitchFamily="2" charset="0"/>
                <a:cs typeface="Calibri" panose="020F0502020204030204" pitchFamily="34" charset="0"/>
              </a:rPr>
              <a:t>As a participating site in the T1DX-QIC</a:t>
            </a:r>
          </a:p>
          <a:p>
            <a:pPr lvl="1"/>
            <a:r>
              <a:rPr lang="en-US" sz="2000" dirty="0">
                <a:solidFill>
                  <a:schemeClr val="tx1"/>
                </a:solidFill>
                <a:latin typeface="Times" pitchFamily="2" charset="0"/>
                <a:cs typeface="Calibri" panose="020F0502020204030204" pitchFamily="34" charset="0"/>
              </a:rPr>
              <a:t>Continue working on interventions to maintain technology prescriptions </a:t>
            </a:r>
          </a:p>
          <a:p>
            <a:pPr lvl="1"/>
            <a:r>
              <a:rPr lang="en-US" sz="2000" dirty="0">
                <a:solidFill>
                  <a:schemeClr val="tx1"/>
                </a:solidFill>
                <a:latin typeface="Times" pitchFamily="2" charset="0"/>
                <a:cs typeface="Calibri" panose="020F0502020204030204" pitchFamily="34" charset="0"/>
              </a:rPr>
              <a:t>Focus on translation to actual patient use</a:t>
            </a:r>
          </a:p>
          <a:p>
            <a:pPr lvl="1"/>
            <a:r>
              <a:rPr lang="en-US" sz="2000" dirty="0">
                <a:solidFill>
                  <a:schemeClr val="tx1"/>
                </a:solidFill>
                <a:latin typeface="Times" pitchFamily="2" charset="0"/>
                <a:cs typeface="Calibri" panose="020F0502020204030204" pitchFamily="34" charset="0"/>
              </a:rPr>
              <a:t>Shared learnings with collaborative</a:t>
            </a:r>
          </a:p>
          <a:p>
            <a:endParaRPr lang="en-US" sz="2400" dirty="0">
              <a:latin typeface="Times" pitchFamily="2" charset="0"/>
            </a:endParaRPr>
          </a:p>
        </p:txBody>
      </p:sp>
      <p:pic>
        <p:nvPicPr>
          <p:cNvPr id="5" name="Picture 4">
            <a:extLst>
              <a:ext uri="{FF2B5EF4-FFF2-40B4-BE49-F238E27FC236}">
                <a16:creationId xmlns:a16="http://schemas.microsoft.com/office/drawing/2014/main" id="{652FB5E0-55CA-C0A1-324D-107FFB22C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584" y="564496"/>
            <a:ext cx="2762416" cy="1325563"/>
          </a:xfrm>
          <a:prstGeom prst="rect">
            <a:avLst/>
          </a:prstGeom>
        </p:spPr>
      </p:pic>
    </p:spTree>
    <p:extLst>
      <p:ext uri="{BB962C8B-B14F-4D97-AF65-F5344CB8AC3E}">
        <p14:creationId xmlns:p14="http://schemas.microsoft.com/office/powerpoint/2010/main" val="232701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9A880-0B76-0644-9227-03488B46F03F}"/>
              </a:ext>
            </a:extLst>
          </p:cNvPr>
          <p:cNvSpPr>
            <a:spLocks noGrp="1"/>
          </p:cNvSpPr>
          <p:nvPr>
            <p:ph type="title"/>
          </p:nvPr>
        </p:nvSpPr>
        <p:spPr>
          <a:xfrm>
            <a:off x="2013748" y="-1161536"/>
            <a:ext cx="10515600" cy="4097002"/>
          </a:xfrm>
        </p:spPr>
        <p:txBody>
          <a:bodyPr>
            <a:normAutofit/>
          </a:bodyPr>
          <a:lstStyle/>
          <a:p>
            <a:pPr algn="ctr"/>
            <a:br>
              <a:rPr lang="en-US" sz="3600" dirty="0">
                <a:solidFill>
                  <a:schemeClr val="tx1"/>
                </a:solidFill>
                <a:latin typeface="Calibri" panose="020F0502020204030204" pitchFamily="34" charset="0"/>
                <a:cs typeface="Calibri" panose="020F0502020204030204" pitchFamily="34" charset="0"/>
              </a:rPr>
            </a:br>
            <a:br>
              <a:rPr lang="en-US" sz="3600" dirty="0">
                <a:solidFill>
                  <a:schemeClr val="tx1"/>
                </a:solidFill>
                <a:latin typeface="Calibri" panose="020F0502020204030204" pitchFamily="34" charset="0"/>
                <a:cs typeface="Calibri" panose="020F0502020204030204" pitchFamily="34" charset="0"/>
              </a:rPr>
            </a:br>
            <a:r>
              <a:rPr lang="en-US" sz="3600" dirty="0">
                <a:solidFill>
                  <a:schemeClr val="tx1"/>
                </a:solidFill>
                <a:latin typeface="Times" pitchFamily="2" charset="0"/>
                <a:cs typeface="Calibri" panose="020F0502020204030204" pitchFamily="34" charset="0"/>
              </a:rPr>
              <a:t>THANK YOU </a:t>
            </a:r>
          </a:p>
        </p:txBody>
      </p:sp>
      <p:pic>
        <p:nvPicPr>
          <p:cNvPr id="4" name="Picture 3">
            <a:extLst>
              <a:ext uri="{FF2B5EF4-FFF2-40B4-BE49-F238E27FC236}">
                <a16:creationId xmlns:a16="http://schemas.microsoft.com/office/drawing/2014/main" id="{5729A3C9-8334-D64B-B2CE-B4F3F7C776FB}"/>
              </a:ext>
            </a:extLst>
          </p:cNvPr>
          <p:cNvPicPr>
            <a:picLocks noChangeAspect="1"/>
          </p:cNvPicPr>
          <p:nvPr/>
        </p:nvPicPr>
        <p:blipFill>
          <a:blip r:embed="rId3"/>
          <a:stretch>
            <a:fillRect/>
          </a:stretch>
        </p:blipFill>
        <p:spPr>
          <a:xfrm>
            <a:off x="0" y="0"/>
            <a:ext cx="2494914" cy="6858000"/>
          </a:xfrm>
          <a:prstGeom prst="rect">
            <a:avLst/>
          </a:prstGeom>
        </p:spPr>
      </p:pic>
      <p:pic>
        <p:nvPicPr>
          <p:cNvPr id="5" name="Picture 4">
            <a:extLst>
              <a:ext uri="{FF2B5EF4-FFF2-40B4-BE49-F238E27FC236}">
                <a16:creationId xmlns:a16="http://schemas.microsoft.com/office/drawing/2014/main" id="{B563DB02-F9E7-5842-B771-9E68A076C484}"/>
              </a:ext>
            </a:extLst>
          </p:cNvPr>
          <p:cNvPicPr>
            <a:picLocks noChangeAspect="1"/>
          </p:cNvPicPr>
          <p:nvPr/>
        </p:nvPicPr>
        <p:blipFill>
          <a:blip r:embed="rId4"/>
          <a:stretch>
            <a:fillRect/>
          </a:stretch>
        </p:blipFill>
        <p:spPr>
          <a:xfrm>
            <a:off x="2494914" y="432386"/>
            <a:ext cx="4457700" cy="1392777"/>
          </a:xfrm>
          <a:prstGeom prst="rect">
            <a:avLst/>
          </a:prstGeom>
        </p:spPr>
      </p:pic>
      <p:pic>
        <p:nvPicPr>
          <p:cNvPr id="6" name="Picture 5">
            <a:extLst>
              <a:ext uri="{FF2B5EF4-FFF2-40B4-BE49-F238E27FC236}">
                <a16:creationId xmlns:a16="http://schemas.microsoft.com/office/drawing/2014/main" id="{4EA3F1B8-9750-7846-AB3E-E9804B20E697}"/>
              </a:ext>
            </a:extLst>
          </p:cNvPr>
          <p:cNvPicPr>
            <a:picLocks noChangeAspect="1"/>
          </p:cNvPicPr>
          <p:nvPr/>
        </p:nvPicPr>
        <p:blipFill>
          <a:blip r:embed="rId5"/>
          <a:stretch>
            <a:fillRect/>
          </a:stretch>
        </p:blipFill>
        <p:spPr>
          <a:xfrm>
            <a:off x="6952614" y="432387"/>
            <a:ext cx="2943225" cy="1392777"/>
          </a:xfrm>
          <a:prstGeom prst="rect">
            <a:avLst/>
          </a:prstGeom>
        </p:spPr>
      </p:pic>
      <p:pic>
        <p:nvPicPr>
          <p:cNvPr id="7" name="Picture 2" descr="Image preview">
            <a:extLst>
              <a:ext uri="{FF2B5EF4-FFF2-40B4-BE49-F238E27FC236}">
                <a16:creationId xmlns:a16="http://schemas.microsoft.com/office/drawing/2014/main" id="{266369A3-C515-2842-A839-C4D91F5DC9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5839" y="205370"/>
            <a:ext cx="2019936" cy="1603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8AB35C-E3C2-514D-8F6E-DC920265E686}"/>
              </a:ext>
            </a:extLst>
          </p:cNvPr>
          <p:cNvSpPr txBox="1"/>
          <p:nvPr/>
        </p:nvSpPr>
        <p:spPr>
          <a:xfrm>
            <a:off x="2967896" y="3328643"/>
            <a:ext cx="8854440"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pitchFamily="2" charset="0"/>
                <a:cs typeface="Calibri" panose="020F0502020204030204" pitchFamily="34" charset="0"/>
              </a:rPr>
              <a:t>T1Dx QI collaborative and Helmsley Charitable Trust </a:t>
            </a:r>
          </a:p>
          <a:p>
            <a:pPr marL="285750" indent="-285750">
              <a:buFont typeface="Arial" panose="020B0604020202020204" pitchFamily="34" charset="0"/>
              <a:buChar char="•"/>
            </a:pPr>
            <a:r>
              <a:rPr lang="en-US" sz="2000" dirty="0">
                <a:latin typeface="Times" pitchFamily="2" charset="0"/>
                <a:cs typeface="Calibri" panose="020F0502020204030204" pitchFamily="34" charset="0"/>
              </a:rPr>
              <a:t>Dr. Shivani Agarwal </a:t>
            </a:r>
          </a:p>
          <a:p>
            <a:pPr marL="285750" indent="-285750">
              <a:buFont typeface="Arial" panose="020B0604020202020204" pitchFamily="34" charset="0"/>
              <a:buChar char="•"/>
            </a:pPr>
            <a:r>
              <a:rPr lang="en-US" sz="2000" dirty="0">
                <a:latin typeface="Times" pitchFamily="2" charset="0"/>
                <a:cs typeface="Calibri" panose="020F0502020204030204" pitchFamily="34" charset="0"/>
              </a:rPr>
              <a:t>Dr. Jill Crandall </a:t>
            </a:r>
          </a:p>
          <a:p>
            <a:pPr marL="285750" indent="-285750">
              <a:buFont typeface="Arial" panose="020B0604020202020204" pitchFamily="34" charset="0"/>
              <a:buChar char="•"/>
            </a:pPr>
            <a:r>
              <a:rPr lang="en-US" sz="2000" dirty="0">
                <a:latin typeface="Times" pitchFamily="2" charset="0"/>
                <a:cs typeface="Calibri" panose="020F0502020204030204" pitchFamily="34" charset="0"/>
              </a:rPr>
              <a:t>Fleischer institute for Diabetes and Metabolism and our diabetes providers  </a:t>
            </a:r>
          </a:p>
          <a:p>
            <a:pPr marL="285750" indent="-285750">
              <a:buFont typeface="Arial" panose="020B0604020202020204" pitchFamily="34" charset="0"/>
              <a:buChar char="•"/>
            </a:pPr>
            <a:r>
              <a:rPr lang="en-US" sz="2000" dirty="0">
                <a:latin typeface="Times" pitchFamily="2" charset="0"/>
                <a:cs typeface="Calibri" panose="020F0502020204030204" pitchFamily="34" charset="0"/>
              </a:rPr>
              <a:t>SEAD program </a:t>
            </a:r>
          </a:p>
          <a:p>
            <a:pPr marL="285750" indent="-285750">
              <a:buFont typeface="Arial" panose="020B0604020202020204" pitchFamily="34" charset="0"/>
              <a:buChar char="•"/>
            </a:pPr>
            <a:r>
              <a:rPr lang="en-US" sz="2000" dirty="0">
                <a:latin typeface="Times" pitchFamily="2" charset="0"/>
                <a:cs typeface="Calibri" panose="020F0502020204030204" pitchFamily="34" charset="0"/>
              </a:rPr>
              <a:t>Nursing staff  </a:t>
            </a:r>
          </a:p>
          <a:p>
            <a:pPr marL="285750" indent="-285750">
              <a:buFont typeface="Arial" panose="020B0604020202020204" pitchFamily="34" charset="0"/>
              <a:buChar char="•"/>
            </a:pPr>
            <a:r>
              <a:rPr lang="en-US" sz="2000" dirty="0">
                <a:latin typeface="Times" pitchFamily="2" charset="0"/>
                <a:cs typeface="Calibri" panose="020F0502020204030204" pitchFamily="34" charset="0"/>
              </a:rPr>
              <a:t>Patient advisors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19059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AE5E-3083-4FBE-8042-99DBDCF08F50}"/>
              </a:ext>
            </a:extLst>
          </p:cNvPr>
          <p:cNvSpPr>
            <a:spLocks noGrp="1"/>
          </p:cNvSpPr>
          <p:nvPr>
            <p:ph type="ctrTitle"/>
          </p:nvPr>
        </p:nvSpPr>
        <p:spPr/>
        <p:txBody>
          <a:bodyPr>
            <a:normAutofit fontScale="90000"/>
          </a:bodyPr>
          <a:lstStyle/>
          <a:p>
            <a:pPr algn="ctr"/>
            <a:r>
              <a:rPr lang="en-US" sz="4400" b="1" dirty="0"/>
              <a:t>Increasing accessibility to CGM in an equitable fashion</a:t>
            </a:r>
            <a:br>
              <a:rPr lang="en-US" sz="4400" dirty="0"/>
            </a:br>
            <a:r>
              <a:rPr lang="en-US" dirty="0"/>
              <a:t> </a:t>
            </a:r>
          </a:p>
        </p:txBody>
      </p:sp>
      <p:sp>
        <p:nvSpPr>
          <p:cNvPr id="3" name="Subtitle 2">
            <a:extLst>
              <a:ext uri="{FF2B5EF4-FFF2-40B4-BE49-F238E27FC236}">
                <a16:creationId xmlns:a16="http://schemas.microsoft.com/office/drawing/2014/main" id="{FADC4078-7317-4E38-AF19-D1215FB732C8}"/>
              </a:ext>
            </a:extLst>
          </p:cNvPr>
          <p:cNvSpPr>
            <a:spLocks noGrp="1"/>
          </p:cNvSpPr>
          <p:nvPr>
            <p:ph type="subTitle" idx="1"/>
          </p:nvPr>
        </p:nvSpPr>
        <p:spPr/>
        <p:txBody>
          <a:bodyPr>
            <a:normAutofit fontScale="92500" lnSpcReduction="10000"/>
          </a:bodyPr>
          <a:lstStyle/>
          <a:p>
            <a:pPr algn="ctr" defTabSz="2595107">
              <a:spcBef>
                <a:spcPts val="1856"/>
              </a:spcBef>
              <a:defRPr sz="1800"/>
            </a:pPr>
            <a:r>
              <a:rPr lang="en-US" sz="2800" b="1" i="1" dirty="0"/>
              <a:t>Blake Adams, BSN; Jayme Wasson, BSN; Kathryn Sumpter, MD; Grace Nelson, MD;</a:t>
            </a:r>
          </a:p>
          <a:p>
            <a:pPr algn="ctr" defTabSz="2595107">
              <a:spcBef>
                <a:spcPts val="1856"/>
              </a:spcBef>
              <a:defRPr sz="1800"/>
            </a:pPr>
            <a:r>
              <a:rPr lang="en-US" sz="2800" b="1" i="1" dirty="0"/>
              <a:t>University of Tennessee Health Science Center and </a:t>
            </a:r>
            <a:r>
              <a:rPr lang="en-US" sz="2800" b="1" i="1" dirty="0" err="1"/>
              <a:t>LeBonheur</a:t>
            </a:r>
            <a:r>
              <a:rPr lang="en-US" sz="2800" b="1" i="1" dirty="0"/>
              <a:t> Children’s Hospital</a:t>
            </a:r>
            <a:endParaRPr lang="en-US" sz="1600" dirty="0"/>
          </a:p>
        </p:txBody>
      </p:sp>
      <p:pic>
        <p:nvPicPr>
          <p:cNvPr id="4" name="image4.png">
            <a:extLst>
              <a:ext uri="{FF2B5EF4-FFF2-40B4-BE49-F238E27FC236}">
                <a16:creationId xmlns:a16="http://schemas.microsoft.com/office/drawing/2014/main" id="{FCBAADB5-687F-F145-BBBF-322237E36DCC}"/>
              </a:ext>
            </a:extLst>
          </p:cNvPr>
          <p:cNvPicPr/>
          <p:nvPr/>
        </p:nvPicPr>
        <p:blipFill>
          <a:blip r:embed="rId2"/>
          <a:stretch>
            <a:fillRect/>
          </a:stretch>
        </p:blipFill>
        <p:spPr>
          <a:xfrm>
            <a:off x="633047" y="5816766"/>
            <a:ext cx="2004646" cy="674291"/>
          </a:xfrm>
          <a:prstGeom prst="rect">
            <a:avLst/>
          </a:prstGeom>
          <a:ln w="12700">
            <a:miter lim="400000"/>
          </a:ln>
        </p:spPr>
      </p:pic>
    </p:spTree>
    <p:extLst>
      <p:ext uri="{BB962C8B-B14F-4D97-AF65-F5344CB8AC3E}">
        <p14:creationId xmlns:p14="http://schemas.microsoft.com/office/powerpoint/2010/main" val="106409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F567-F1CD-9247-B944-B435955AD2D3}"/>
              </a:ext>
            </a:extLst>
          </p:cNvPr>
          <p:cNvSpPr>
            <a:spLocks noGrp="1"/>
          </p:cNvSpPr>
          <p:nvPr>
            <p:ph type="title"/>
          </p:nvPr>
        </p:nvSpPr>
        <p:spPr/>
        <p:txBody>
          <a:bodyPr/>
          <a:lstStyle/>
          <a:p>
            <a:r>
              <a:rPr lang="en-US" dirty="0"/>
              <a:t>Introduction</a:t>
            </a:r>
          </a:p>
        </p:txBody>
      </p:sp>
      <p:pic>
        <p:nvPicPr>
          <p:cNvPr id="4" name="image4.png">
            <a:extLst>
              <a:ext uri="{FF2B5EF4-FFF2-40B4-BE49-F238E27FC236}">
                <a16:creationId xmlns:a16="http://schemas.microsoft.com/office/drawing/2014/main" id="{9F3DA8CF-B94E-C744-8C60-08A0C62FE24B}"/>
              </a:ext>
            </a:extLst>
          </p:cNvPr>
          <p:cNvPicPr/>
          <p:nvPr/>
        </p:nvPicPr>
        <p:blipFill>
          <a:blip r:embed="rId2"/>
          <a:stretch>
            <a:fillRect/>
          </a:stretch>
        </p:blipFill>
        <p:spPr>
          <a:xfrm>
            <a:off x="580293" y="5974754"/>
            <a:ext cx="2004646" cy="674291"/>
          </a:xfrm>
          <a:prstGeom prst="rect">
            <a:avLst/>
          </a:prstGeom>
          <a:ln w="12700">
            <a:miter lim="400000"/>
          </a:ln>
        </p:spPr>
      </p:pic>
      <p:sp>
        <p:nvSpPr>
          <p:cNvPr id="7" name="Content Placeholder 6">
            <a:extLst>
              <a:ext uri="{FF2B5EF4-FFF2-40B4-BE49-F238E27FC236}">
                <a16:creationId xmlns:a16="http://schemas.microsoft.com/office/drawing/2014/main" id="{9FA0D333-29F3-8149-BDBD-89FE46FA1E15}"/>
              </a:ext>
            </a:extLst>
          </p:cNvPr>
          <p:cNvSpPr>
            <a:spLocks noGrp="1"/>
          </p:cNvSpPr>
          <p:nvPr>
            <p:ph idx="1"/>
          </p:nvPr>
        </p:nvSpPr>
        <p:spPr/>
        <p:txBody>
          <a:bodyPr/>
          <a:lstStyle/>
          <a:p>
            <a:pPr marL="457200" indent="-457200">
              <a:buFont typeface="Arial" panose="020B0604020202020204" pitchFamily="34" charset="0"/>
              <a:buChar char="•"/>
            </a:pPr>
            <a:r>
              <a:rPr lang="en-US" sz="2800" dirty="0"/>
              <a:t>Our mission at Le Bonheur Diabetes Clinic is to partner with families to aid them in finding the best ways to manage their Diabetes. </a:t>
            </a:r>
          </a:p>
          <a:p>
            <a:pPr marL="457200" indent="-457200">
              <a:buFont typeface="Arial" panose="020B0604020202020204" pitchFamily="34" charset="0"/>
              <a:buChar char="•"/>
            </a:pPr>
            <a:r>
              <a:rPr lang="en-US" sz="2800" dirty="0"/>
              <a:t>Technology has shown to improve overall outcomes, specifically continuous glucose monitoring (CGM).Unfortunately, the process in still limited by insurance qualifications and a lengthy authorization process. </a:t>
            </a:r>
          </a:p>
          <a:p>
            <a:pPr marL="457200" indent="-457200">
              <a:buFont typeface="Arial" panose="020B0604020202020204" pitchFamily="34" charset="0"/>
              <a:buChar char="•"/>
            </a:pPr>
            <a:r>
              <a:rPr lang="en-US" sz="2800" dirty="0"/>
              <a:t> Our AIM is to reduce the Inequities in CGM use between NH White and NH Black T1D Patients by increasing CGM use in NH-Black patients from 35% to at least 45% by June 2022 and by decreasing the use difference by 10% in that same timeframe</a:t>
            </a:r>
            <a:endParaRPr lang="en-US" dirty="0"/>
          </a:p>
        </p:txBody>
      </p:sp>
    </p:spTree>
    <p:extLst>
      <p:ext uri="{BB962C8B-B14F-4D97-AF65-F5344CB8AC3E}">
        <p14:creationId xmlns:p14="http://schemas.microsoft.com/office/powerpoint/2010/main" val="174096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C30D9-7E86-4649-BC75-D2AF5BD6AC1D}"/>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1EED3736-5CF5-8B43-B3C1-D4DB669EFBC6}"/>
              </a:ext>
            </a:extLst>
          </p:cNvPr>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sz="2800" dirty="0"/>
              <a:t>A CGM champion was identified and created a streamline process for initiating CGM to prevent extra work on staff and delays for patients receiving the device. </a:t>
            </a:r>
          </a:p>
          <a:p>
            <a:pPr marL="457200" indent="-457200">
              <a:buFont typeface="Arial" panose="020B0604020202020204" pitchFamily="34" charset="0"/>
              <a:buChar char="•"/>
            </a:pPr>
            <a:r>
              <a:rPr lang="en-US" sz="2800" dirty="0"/>
              <a:t>Relationships were formed with DME company and a patient education folders with up-to-date information for our families were created.</a:t>
            </a:r>
          </a:p>
          <a:p>
            <a:pPr marL="457200" indent="-457200">
              <a:buFont typeface="Arial" panose="020B0604020202020204" pitchFamily="34" charset="0"/>
              <a:buChar char="•"/>
            </a:pPr>
            <a:r>
              <a:rPr lang="en-US" sz="2800" dirty="0"/>
              <a:t>We worked with staff to increase knowledge of CGM and utilized </a:t>
            </a:r>
            <a:r>
              <a:rPr lang="en-US" sz="2800" dirty="0" err="1"/>
              <a:t>smartext</a:t>
            </a:r>
            <a:r>
              <a:rPr lang="en-US" sz="2800" dirty="0"/>
              <a:t> to make sure all orders were entered and trackable documentation.</a:t>
            </a:r>
          </a:p>
          <a:p>
            <a:pPr marL="457200" indent="-457200">
              <a:buFont typeface="Arial" panose="020B0604020202020204" pitchFamily="34" charset="0"/>
              <a:buChar char="•"/>
            </a:pPr>
            <a:r>
              <a:rPr lang="en-US" sz="2800" dirty="0"/>
              <a:t>Staff attended bias training.</a:t>
            </a:r>
          </a:p>
          <a:p>
            <a:pPr marL="457200" indent="-457200"/>
            <a:r>
              <a:rPr lang="en-US" sz="2800" dirty="0"/>
              <a:t>Future changes include changing the new onset education process to be sure all patient have equal access to CGM and working to change insurance requirements</a:t>
            </a:r>
          </a:p>
          <a:p>
            <a:pPr marL="457200" indent="-457200">
              <a:buFont typeface="Arial" panose="020B0604020202020204" pitchFamily="34" charset="0"/>
              <a:buChar char="•"/>
            </a:pPr>
            <a:endParaRPr lang="en-US" sz="2800" dirty="0"/>
          </a:p>
          <a:p>
            <a:endParaRPr lang="en-US" dirty="0"/>
          </a:p>
        </p:txBody>
      </p:sp>
      <p:pic>
        <p:nvPicPr>
          <p:cNvPr id="4" name="image4.png">
            <a:extLst>
              <a:ext uri="{FF2B5EF4-FFF2-40B4-BE49-F238E27FC236}">
                <a16:creationId xmlns:a16="http://schemas.microsoft.com/office/drawing/2014/main" id="{1D0787A1-3105-F741-BE05-66522D3DE285}"/>
              </a:ext>
            </a:extLst>
          </p:cNvPr>
          <p:cNvPicPr/>
          <p:nvPr/>
        </p:nvPicPr>
        <p:blipFill>
          <a:blip r:embed="rId2"/>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8677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847" y="8645"/>
            <a:ext cx="10972800" cy="391621"/>
          </a:xfrm>
        </p:spPr>
        <p:txBody>
          <a:bodyPr>
            <a:noAutofit/>
          </a:bodyPr>
          <a:lstStyle/>
          <a:p>
            <a:pPr algn="ctr"/>
            <a:r>
              <a:rPr lang="en-US" sz="2400" b="1" dirty="0"/>
              <a:t>Equity Project KDD (CGM)</a:t>
            </a:r>
          </a:p>
        </p:txBody>
      </p:sp>
      <p:sp>
        <p:nvSpPr>
          <p:cNvPr id="4" name="Rectangle 3"/>
          <p:cNvSpPr/>
          <p:nvPr/>
        </p:nvSpPr>
        <p:spPr>
          <a:xfrm>
            <a:off x="264338" y="1212245"/>
            <a:ext cx="1891244" cy="455140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1400" b="1" dirty="0">
              <a:solidFill>
                <a:prstClr val="black"/>
              </a:solidFill>
              <a:latin typeface="Abadi" panose="020B0604020104020204" pitchFamily="34" charset="0"/>
              <a:ea typeface="Times New Roman" panose="02020603050405020304" pitchFamily="18" charset="0"/>
            </a:endParaRPr>
          </a:p>
          <a:p>
            <a:pPr lvl="0" algn="ctr"/>
            <a:r>
              <a:rPr lang="en-US" sz="1400" b="1" dirty="0">
                <a:solidFill>
                  <a:prstClr val="black"/>
                </a:solidFill>
                <a:latin typeface="Abadi" panose="020B0604020104020204" pitchFamily="34" charset="0"/>
                <a:ea typeface="Times New Roman" panose="02020603050405020304" pitchFamily="18" charset="0"/>
              </a:rPr>
              <a:t>LBCH will increase use of CGM in Black T1D Patients from 35% to 45% by June 2022.</a:t>
            </a:r>
          </a:p>
          <a:p>
            <a:pPr lvl="0" algn="ctr"/>
            <a:r>
              <a:rPr lang="en-US" sz="1400" b="1" dirty="0">
                <a:solidFill>
                  <a:prstClr val="black"/>
                </a:solidFill>
                <a:latin typeface="Abadi" panose="020B0604020104020204" pitchFamily="34" charset="0"/>
                <a:ea typeface="Times New Roman" panose="02020603050405020304" pitchFamily="18" charset="0"/>
              </a:rPr>
              <a:t>LBCH will reduce the difference in CGM use between NHW and NHB patients by 10%.</a:t>
            </a:r>
          </a:p>
          <a:p>
            <a:pPr lvl="0" algn="ctr"/>
            <a:r>
              <a:rPr lang="en-US" sz="1400" b="1" dirty="0">
                <a:solidFill>
                  <a:prstClr val="black"/>
                </a:solidFill>
                <a:latin typeface="Abadi" panose="020B0604020104020204" pitchFamily="34" charset="0"/>
                <a:ea typeface="Times New Roman" panose="02020603050405020304" pitchFamily="18" charset="0"/>
              </a:rPr>
              <a:t>LBCH will increase use of CGM in the clinic by 10% by June 2022.</a:t>
            </a:r>
          </a:p>
        </p:txBody>
      </p:sp>
      <p:sp>
        <p:nvSpPr>
          <p:cNvPr id="10" name="TextBox 9"/>
          <p:cNvSpPr txBox="1"/>
          <p:nvPr/>
        </p:nvSpPr>
        <p:spPr>
          <a:xfrm>
            <a:off x="613054" y="682251"/>
            <a:ext cx="66118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Aim</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2466990" y="647897"/>
            <a:ext cx="193800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SemiBold" panose="00000700000000000000"/>
                <a:ea typeface="+mn-ea"/>
                <a:cs typeface="+mn-cs"/>
              </a:rPr>
              <a:t>Primary Drivers</a:t>
            </a:r>
          </a:p>
        </p:txBody>
      </p:sp>
      <p:sp>
        <p:nvSpPr>
          <p:cNvPr id="12" name="Rectangle 11"/>
          <p:cNvSpPr/>
          <p:nvPr/>
        </p:nvSpPr>
        <p:spPr>
          <a:xfrm>
            <a:off x="4899163" y="1098262"/>
            <a:ext cx="6949440" cy="904758"/>
          </a:xfrm>
          <a:prstGeom prst="rect">
            <a:avLst/>
          </a:prstGeom>
          <a:solidFill>
            <a:srgbClr val="33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Have SW work with Black and NHB patients to address SDOH </a:t>
            </a:r>
          </a:p>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Utilize community outreach staff to help families with some of the more difficult steps</a:t>
            </a:r>
            <a:endParaRPr kumimoji="0" lang="en-US" sz="1100" b="1" i="0" u="none" strike="noStrike" kern="1200" cap="none" spc="0" normalizeH="0" baseline="0" noProof="0" dirty="0">
              <a:ln>
                <a:noFill/>
              </a:ln>
              <a:solidFill>
                <a:prstClr val="black"/>
              </a:solidFill>
              <a:effectLst/>
              <a:uLnTx/>
              <a:uFillTx/>
              <a:latin typeface="+mj-lt"/>
            </a:endParaRPr>
          </a:p>
          <a:p>
            <a:pPr lvl="0" fontAlgn="base">
              <a:spcBef>
                <a:spcPct val="0"/>
              </a:spcBef>
              <a:spcAft>
                <a:spcPct val="0"/>
              </a:spcAft>
              <a:defRPr/>
            </a:pPr>
            <a:endParaRPr kumimoji="0" lang="en-US" sz="1100" b="1" i="0" u="none" strike="noStrike" kern="1200" cap="none" spc="0" normalizeH="0" baseline="0" noProof="0" dirty="0">
              <a:ln>
                <a:noFill/>
              </a:ln>
              <a:solidFill>
                <a:prstClr val="black"/>
              </a:solidFill>
              <a:effectLst/>
              <a:uLnTx/>
              <a:uFillTx/>
              <a:latin typeface="+mj-lt"/>
            </a:endParaRPr>
          </a:p>
        </p:txBody>
      </p:sp>
      <p:sp>
        <p:nvSpPr>
          <p:cNvPr id="13" name="Rectangle 12"/>
          <p:cNvSpPr/>
          <p:nvPr/>
        </p:nvSpPr>
        <p:spPr>
          <a:xfrm>
            <a:off x="4825272" y="469343"/>
            <a:ext cx="6949440" cy="372042"/>
          </a:xfrm>
          <a:prstGeom prst="rect">
            <a:avLst/>
          </a:prstGeom>
          <a:solidFill>
            <a:srgbClr val="33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marR="0" lvl="0" indent="-171450" algn="l" defTabSz="914400" rtl="0" eaLnBrk="1" fontAlgn="base" latinLnBrk="0" hangingPunct="1">
              <a:lnSpc>
                <a:spcPct val="100000"/>
              </a:lnSpc>
              <a:spcBef>
                <a:spcPct val="0"/>
              </a:spcBef>
              <a:spcAft>
                <a:spcPct val="0"/>
              </a:spcAft>
              <a:buClrTx/>
              <a:buSzTx/>
              <a:buFont typeface="Arial"/>
              <a:buChar char="•"/>
              <a:tabLst/>
              <a:defRPr/>
            </a:pPr>
            <a:r>
              <a:rPr lang="en-US" sz="1100" b="1" dirty="0">
                <a:solidFill>
                  <a:prstClr val="black"/>
                </a:solidFill>
                <a:latin typeface="+mj-lt"/>
              </a:rPr>
              <a:t>Equity/unconscious bias training		Present clinic date to staff to show disparity</a:t>
            </a:r>
            <a:endParaRPr kumimoji="0" lang="en-US" sz="1100" b="1" i="0" u="none" strike="noStrike" kern="1200" cap="none" spc="0" normalizeH="0" baseline="0" noProof="0" dirty="0">
              <a:ln>
                <a:noFill/>
              </a:ln>
              <a:solidFill>
                <a:prstClr val="black"/>
              </a:solidFill>
              <a:effectLst/>
              <a:uLnTx/>
              <a:uFillTx/>
              <a:latin typeface="+mj-lt"/>
            </a:endParaRPr>
          </a:p>
        </p:txBody>
      </p:sp>
      <p:sp>
        <p:nvSpPr>
          <p:cNvPr id="17" name="TextBox 16"/>
          <p:cNvSpPr txBox="1"/>
          <p:nvPr/>
        </p:nvSpPr>
        <p:spPr>
          <a:xfrm>
            <a:off x="6539789" y="60845"/>
            <a:ext cx="216355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Montserrat SemiBold" panose="00000700000000000000"/>
                <a:ea typeface="+mn-ea"/>
                <a:cs typeface="+mn-cs"/>
              </a:rPr>
              <a:t>Change Ideas</a:t>
            </a:r>
          </a:p>
        </p:txBody>
      </p:sp>
      <p:cxnSp>
        <p:nvCxnSpPr>
          <p:cNvPr id="25" name="Straight Connector 24"/>
          <p:cNvCxnSpPr>
            <a:cxnSpLocks/>
            <a:stCxn id="13" idx="1"/>
            <a:endCxn id="96" idx="3"/>
          </p:cNvCxnSpPr>
          <p:nvPr/>
        </p:nvCxnSpPr>
        <p:spPr>
          <a:xfrm flipH="1">
            <a:off x="4350391" y="655364"/>
            <a:ext cx="474881" cy="1462680"/>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a:stCxn id="104" idx="1"/>
            <a:endCxn id="44" idx="3"/>
          </p:cNvCxnSpPr>
          <p:nvPr/>
        </p:nvCxnSpPr>
        <p:spPr>
          <a:xfrm flipH="1">
            <a:off x="4350391" y="2727004"/>
            <a:ext cx="548772" cy="120161"/>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2521591" y="5195675"/>
            <a:ext cx="1828800" cy="548640"/>
          </a:xfrm>
          <a:prstGeom prst="rect">
            <a:avLst/>
          </a:prstGeom>
          <a:solidFill>
            <a:srgbClr val="41F7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a:solidFill>
                  <a:prstClr val="black"/>
                </a:solidFill>
                <a:latin typeface="Montserrat SemiBold" panose="00000700000000000000"/>
              </a:rPr>
              <a:t>Communication/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a:solidFill>
                  <a:prstClr val="black"/>
                </a:solidFill>
                <a:latin typeface="Montserrat SemiBold" panose="00000700000000000000"/>
              </a:rPr>
              <a:t>Shared decision</a:t>
            </a:r>
            <a:endParaRPr kumimoji="0" lang="en-US" sz="1200" b="0" i="0" u="none" strike="noStrike" kern="1200" cap="none" spc="0" normalizeH="0" baseline="0" noProof="0" dirty="0">
              <a:ln>
                <a:noFill/>
              </a:ln>
              <a:solidFill>
                <a:prstClr val="black"/>
              </a:solidFill>
              <a:effectLst/>
              <a:uLnTx/>
              <a:uFillTx/>
              <a:latin typeface="Montserrat SemiBold" panose="00000700000000000000"/>
              <a:ea typeface="+mn-ea"/>
              <a:cs typeface="+mn-cs"/>
            </a:endParaRPr>
          </a:p>
        </p:txBody>
      </p:sp>
      <p:cxnSp>
        <p:nvCxnSpPr>
          <p:cNvPr id="180" name="Straight Connector 179"/>
          <p:cNvCxnSpPr>
            <a:cxnSpLocks/>
            <a:stCxn id="74" idx="1"/>
            <a:endCxn id="4" idx="3"/>
          </p:cNvCxnSpPr>
          <p:nvPr/>
        </p:nvCxnSpPr>
        <p:spPr>
          <a:xfrm flipH="1" flipV="1">
            <a:off x="2155582" y="3487947"/>
            <a:ext cx="366009" cy="198204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57442F8-364D-464C-9921-B7B72E3E16E2}"/>
              </a:ext>
            </a:extLst>
          </p:cNvPr>
          <p:cNvSpPr/>
          <p:nvPr/>
        </p:nvSpPr>
        <p:spPr>
          <a:xfrm>
            <a:off x="2521591" y="2572845"/>
            <a:ext cx="1828800" cy="548640"/>
          </a:xfrm>
          <a:prstGeom prst="rect">
            <a:avLst/>
          </a:prstGeom>
          <a:solidFill>
            <a:srgbClr val="41F7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a:solidFill>
                  <a:prstClr val="black"/>
                </a:solidFill>
                <a:latin typeface="Montserrat SemiBold" panose="00000700000000000000"/>
              </a:rPr>
              <a:t>Education/Training</a:t>
            </a:r>
            <a:endParaRPr kumimoji="0" lang="en-US" sz="1200" b="0" i="0" u="none" strike="noStrike" kern="1200" cap="none" spc="0" normalizeH="0" baseline="0" noProof="0" dirty="0">
              <a:ln>
                <a:noFill/>
              </a:ln>
              <a:solidFill>
                <a:prstClr val="black"/>
              </a:solidFill>
              <a:effectLst/>
              <a:uLnTx/>
              <a:uFillTx/>
              <a:latin typeface="Montserrat SemiBold" panose="00000700000000000000"/>
              <a:ea typeface="+mn-ea"/>
              <a:cs typeface="+mn-cs"/>
            </a:endParaRPr>
          </a:p>
        </p:txBody>
      </p:sp>
      <p:sp>
        <p:nvSpPr>
          <p:cNvPr id="57" name="Rectangle 56">
            <a:extLst>
              <a:ext uri="{FF2B5EF4-FFF2-40B4-BE49-F238E27FC236}">
                <a16:creationId xmlns:a16="http://schemas.microsoft.com/office/drawing/2014/main" id="{4207B1A8-3333-45FB-93CB-EEDF7606D9FD}"/>
              </a:ext>
            </a:extLst>
          </p:cNvPr>
          <p:cNvSpPr/>
          <p:nvPr/>
        </p:nvSpPr>
        <p:spPr>
          <a:xfrm>
            <a:off x="4839768" y="3486891"/>
            <a:ext cx="6949440" cy="1005376"/>
          </a:xfrm>
          <a:prstGeom prst="rect">
            <a:avLst/>
          </a:prstGeom>
          <a:solidFill>
            <a:srgbClr val="33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a:buChar char="•"/>
              <a:defRPr/>
            </a:pPr>
            <a:r>
              <a:rPr lang="en-US" sz="1100" b="1" dirty="0">
                <a:solidFill>
                  <a:prstClr val="black"/>
                </a:solidFill>
                <a:latin typeface="+mj-lt"/>
              </a:rPr>
              <a:t>Tracking insurance forms/refills/initial starts</a:t>
            </a:r>
          </a:p>
          <a:p>
            <a:pPr marL="171450" lvl="0" indent="-171450" fontAlgn="base">
              <a:spcBef>
                <a:spcPct val="0"/>
              </a:spcBef>
              <a:spcAft>
                <a:spcPct val="0"/>
              </a:spcAft>
              <a:buFont typeface="Arial"/>
              <a:buChar char="•"/>
              <a:defRPr/>
            </a:pPr>
            <a:r>
              <a:rPr lang="en-US" sz="1100" b="1" dirty="0">
                <a:solidFill>
                  <a:prstClr val="black"/>
                </a:solidFill>
                <a:latin typeface="+mj-lt"/>
              </a:rPr>
              <a:t>Create process for CGM start based on insurance type</a:t>
            </a:r>
          </a:p>
          <a:p>
            <a:pPr marL="171450" lvl="0" indent="-171450" fontAlgn="base">
              <a:spcBef>
                <a:spcPct val="0"/>
              </a:spcBef>
              <a:spcAft>
                <a:spcPct val="0"/>
              </a:spcAft>
              <a:buFont typeface="Arial"/>
              <a:buChar char="•"/>
              <a:defRPr/>
            </a:pPr>
            <a:r>
              <a:rPr lang="en-US" sz="1100" b="1" dirty="0">
                <a:solidFill>
                  <a:prstClr val="black"/>
                </a:solidFill>
                <a:latin typeface="+mj-lt"/>
              </a:rPr>
              <a:t>CGM champion create workflow for CGM initiation</a:t>
            </a:r>
            <a:endParaRPr kumimoji="0" lang="en-US" sz="1100" b="1" i="0" u="none" strike="noStrike" kern="1200" cap="none" spc="0" normalizeH="0" baseline="0" noProof="0" dirty="0">
              <a:ln>
                <a:noFill/>
              </a:ln>
              <a:solidFill>
                <a:prstClr val="black"/>
              </a:solidFill>
              <a:effectLst/>
              <a:uLnTx/>
              <a:uFillTx/>
              <a:latin typeface="+mj-lt"/>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mj-lt"/>
              </a:rPr>
              <a:t>Provide contact information for device reps/patient support</a:t>
            </a:r>
          </a:p>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Write letter to Insurance company to advocate for better coverage of CGM</a:t>
            </a:r>
          </a:p>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Create CGM message pool and new CGM order</a:t>
            </a:r>
          </a:p>
          <a:p>
            <a:pPr lvl="0" fontAlgn="base">
              <a:spcBef>
                <a:spcPct val="0"/>
              </a:spcBef>
              <a:spcAft>
                <a:spcPct val="0"/>
              </a:spcAft>
              <a:defRPr/>
            </a:pPr>
            <a:endParaRPr lang="en-US" sz="1100" b="1" dirty="0">
              <a:solidFill>
                <a:prstClr val="black"/>
              </a:solidFill>
              <a:latin typeface="+mj-lt"/>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mj-lt"/>
            </a:endParaRPr>
          </a:p>
        </p:txBody>
      </p:sp>
      <p:sp>
        <p:nvSpPr>
          <p:cNvPr id="96" name="Rectangle 95">
            <a:extLst>
              <a:ext uri="{FF2B5EF4-FFF2-40B4-BE49-F238E27FC236}">
                <a16:creationId xmlns:a16="http://schemas.microsoft.com/office/drawing/2014/main" id="{498A2942-6289-4360-9EF6-9A6D650B486B}"/>
              </a:ext>
            </a:extLst>
          </p:cNvPr>
          <p:cNvSpPr/>
          <p:nvPr/>
        </p:nvSpPr>
        <p:spPr>
          <a:xfrm>
            <a:off x="2521591" y="1843724"/>
            <a:ext cx="1828800" cy="548640"/>
          </a:xfrm>
          <a:prstGeom prst="rect">
            <a:avLst/>
          </a:prstGeom>
          <a:solidFill>
            <a:srgbClr val="41F7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ontserrat SemiBold" panose="0000070000000000000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a:solidFill>
                  <a:prstClr val="black"/>
                </a:solidFill>
                <a:latin typeface="Montserrat SemiBold" panose="00000700000000000000"/>
              </a:rPr>
              <a:t>Equity/SDOH</a:t>
            </a:r>
            <a:endParaRPr kumimoji="0" lang="en-US" sz="1200" b="0" i="0" u="none" strike="noStrike" kern="1200" cap="none" spc="0" normalizeH="0" baseline="0" noProof="0" dirty="0">
              <a:ln>
                <a:noFill/>
              </a:ln>
              <a:solidFill>
                <a:prstClr val="black"/>
              </a:solidFill>
              <a:effectLst/>
              <a:uLnTx/>
              <a:uFillTx/>
              <a:latin typeface="Montserrat SemiBold" panose="0000070000000000000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Montserrat SemiBold" panose="00000700000000000000"/>
              <a:ea typeface="+mn-ea"/>
              <a:cs typeface="+mn-cs"/>
            </a:endParaRPr>
          </a:p>
        </p:txBody>
      </p:sp>
      <p:cxnSp>
        <p:nvCxnSpPr>
          <p:cNvPr id="301" name="Straight Connector 300">
            <a:extLst>
              <a:ext uri="{FF2B5EF4-FFF2-40B4-BE49-F238E27FC236}">
                <a16:creationId xmlns:a16="http://schemas.microsoft.com/office/drawing/2014/main" id="{69F43410-F089-453B-8562-D5DF63EB04EA}"/>
              </a:ext>
            </a:extLst>
          </p:cNvPr>
          <p:cNvCxnSpPr>
            <a:cxnSpLocks/>
            <a:stCxn id="96" idx="1"/>
            <a:endCxn id="4" idx="3"/>
          </p:cNvCxnSpPr>
          <p:nvPr/>
        </p:nvCxnSpPr>
        <p:spPr>
          <a:xfrm flipH="1">
            <a:off x="2155582" y="2118044"/>
            <a:ext cx="366009" cy="136990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A5016972-E806-42BB-9604-A875BCDDB741}"/>
              </a:ext>
            </a:extLst>
          </p:cNvPr>
          <p:cNvCxnSpPr>
            <a:cxnSpLocks/>
            <a:stCxn id="44" idx="1"/>
            <a:endCxn id="4" idx="3"/>
          </p:cNvCxnSpPr>
          <p:nvPr/>
        </p:nvCxnSpPr>
        <p:spPr>
          <a:xfrm flipH="1">
            <a:off x="2155582" y="2847165"/>
            <a:ext cx="366009" cy="64078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CF68740-621E-4284-9883-B3A8B50362AA}"/>
              </a:ext>
            </a:extLst>
          </p:cNvPr>
          <p:cNvSpPr/>
          <p:nvPr/>
        </p:nvSpPr>
        <p:spPr>
          <a:xfrm>
            <a:off x="2521591" y="3421821"/>
            <a:ext cx="1828800" cy="548640"/>
          </a:xfrm>
          <a:prstGeom prst="rect">
            <a:avLst/>
          </a:prstGeom>
          <a:solidFill>
            <a:srgbClr val="41F7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SemiBold" panose="00000700000000000000"/>
                <a:ea typeface="+mn-ea"/>
                <a:cs typeface="+mn-cs"/>
              </a:rPr>
              <a:t>Policies/Insurance</a:t>
            </a:r>
          </a:p>
        </p:txBody>
      </p:sp>
      <p:sp>
        <p:nvSpPr>
          <p:cNvPr id="97" name="Rectangle 96">
            <a:extLst>
              <a:ext uri="{FF2B5EF4-FFF2-40B4-BE49-F238E27FC236}">
                <a16:creationId xmlns:a16="http://schemas.microsoft.com/office/drawing/2014/main" id="{9E291AB5-55DE-4E9B-B70D-37311600B436}"/>
              </a:ext>
            </a:extLst>
          </p:cNvPr>
          <p:cNvSpPr/>
          <p:nvPr/>
        </p:nvSpPr>
        <p:spPr>
          <a:xfrm>
            <a:off x="2570469" y="4305730"/>
            <a:ext cx="1828800" cy="548640"/>
          </a:xfrm>
          <a:prstGeom prst="rect">
            <a:avLst/>
          </a:prstGeom>
          <a:solidFill>
            <a:srgbClr val="41F7E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noProof="0" dirty="0">
                <a:solidFill>
                  <a:prstClr val="black"/>
                </a:solidFill>
                <a:latin typeface="Montserrat SemiBold" panose="00000700000000000000"/>
              </a:rPr>
              <a:t>Access</a:t>
            </a:r>
            <a:endParaRPr kumimoji="0" lang="en-US" sz="1200" b="0" i="0" u="none" strike="noStrike" kern="1200" cap="none" spc="0" normalizeH="0" baseline="0" noProof="0" dirty="0">
              <a:ln>
                <a:noFill/>
              </a:ln>
              <a:solidFill>
                <a:prstClr val="black"/>
              </a:solidFill>
              <a:effectLst/>
              <a:uLnTx/>
              <a:uFillTx/>
              <a:latin typeface="Montserrat SemiBold" panose="00000700000000000000"/>
              <a:ea typeface="+mn-ea"/>
              <a:cs typeface="+mn-cs"/>
            </a:endParaRPr>
          </a:p>
        </p:txBody>
      </p:sp>
      <p:cxnSp>
        <p:nvCxnSpPr>
          <p:cNvPr id="100" name="Straight Connector 99">
            <a:extLst>
              <a:ext uri="{FF2B5EF4-FFF2-40B4-BE49-F238E27FC236}">
                <a16:creationId xmlns:a16="http://schemas.microsoft.com/office/drawing/2014/main" id="{380C96E2-EC7F-4D15-96EC-E8032B0A92FD}"/>
              </a:ext>
            </a:extLst>
          </p:cNvPr>
          <p:cNvCxnSpPr>
            <a:cxnSpLocks/>
            <a:stCxn id="12" idx="1"/>
            <a:endCxn id="96" idx="3"/>
          </p:cNvCxnSpPr>
          <p:nvPr/>
        </p:nvCxnSpPr>
        <p:spPr>
          <a:xfrm flipH="1">
            <a:off x="4350391" y="1550641"/>
            <a:ext cx="548772" cy="56740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D5DD6EA-D308-4D5B-B185-E605B8957322}"/>
              </a:ext>
            </a:extLst>
          </p:cNvPr>
          <p:cNvCxnSpPr>
            <a:cxnSpLocks/>
            <a:stCxn id="104" idx="1"/>
            <a:endCxn id="97" idx="3"/>
          </p:cNvCxnSpPr>
          <p:nvPr/>
        </p:nvCxnSpPr>
        <p:spPr>
          <a:xfrm flipH="1">
            <a:off x="4399269" y="2727004"/>
            <a:ext cx="499894" cy="1853046"/>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F351B35-D96B-4332-AD7F-6B712ADF71A3}"/>
              </a:ext>
            </a:extLst>
          </p:cNvPr>
          <p:cNvCxnSpPr>
            <a:cxnSpLocks/>
            <a:stCxn id="97" idx="1"/>
            <a:endCxn id="4" idx="3"/>
          </p:cNvCxnSpPr>
          <p:nvPr/>
        </p:nvCxnSpPr>
        <p:spPr>
          <a:xfrm flipH="1" flipV="1">
            <a:off x="2155582" y="3487947"/>
            <a:ext cx="414887" cy="1092103"/>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68B5C0F-32CF-4375-9AEC-AB02FC2E4EAA}"/>
              </a:ext>
            </a:extLst>
          </p:cNvPr>
          <p:cNvCxnSpPr>
            <a:cxnSpLocks/>
            <a:stCxn id="3" idx="1"/>
            <a:endCxn id="4" idx="3"/>
          </p:cNvCxnSpPr>
          <p:nvPr/>
        </p:nvCxnSpPr>
        <p:spPr>
          <a:xfrm flipH="1" flipV="1">
            <a:off x="2155582" y="3487947"/>
            <a:ext cx="366009" cy="208194"/>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1B9E46F-C3DA-49E1-98AD-9037D6834554}"/>
              </a:ext>
            </a:extLst>
          </p:cNvPr>
          <p:cNvSpPr/>
          <p:nvPr/>
        </p:nvSpPr>
        <p:spPr>
          <a:xfrm>
            <a:off x="4836719" y="5672041"/>
            <a:ext cx="6949440" cy="646912"/>
          </a:xfrm>
          <a:prstGeom prst="rect">
            <a:avLst/>
          </a:prstGeom>
          <a:solidFill>
            <a:srgbClr val="33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b="1" dirty="0">
                <a:solidFill>
                  <a:prstClr val="black"/>
                </a:solidFill>
                <a:latin typeface="+mj-lt"/>
              </a:rPr>
              <a:t>Provide contact info to families at initiation</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100" b="1" noProof="0" dirty="0">
                <a:solidFill>
                  <a:prstClr val="black"/>
                </a:solidFill>
                <a:latin typeface="+mj-lt"/>
              </a:rPr>
              <a:t>My Diabetes Journey</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100" b="1" i="0" u="none" strike="noStrike" kern="1200" cap="none" spc="0" normalizeH="0" dirty="0">
                <a:ln>
                  <a:noFill/>
                </a:ln>
                <a:solidFill>
                  <a:prstClr val="black"/>
                </a:solidFill>
                <a:effectLst/>
                <a:uLnTx/>
                <a:uFillTx/>
                <a:latin typeface="+mj-lt"/>
              </a:rPr>
              <a:t>Standardized documentation n EMR</a:t>
            </a:r>
            <a:endParaRPr kumimoji="0" lang="en-US" sz="1100" b="1" i="0" u="none" strike="noStrike" kern="1200" cap="none" spc="0" normalizeH="0" noProof="0" dirty="0">
              <a:ln>
                <a:noFill/>
              </a:ln>
              <a:solidFill>
                <a:prstClr val="black"/>
              </a:solidFill>
              <a:effectLst/>
              <a:uLnTx/>
              <a:uFillTx/>
              <a:latin typeface="+mj-lt"/>
            </a:endParaRPr>
          </a:p>
        </p:txBody>
      </p:sp>
      <p:cxnSp>
        <p:nvCxnSpPr>
          <p:cNvPr id="47" name="Straight Connector 46">
            <a:extLst>
              <a:ext uri="{FF2B5EF4-FFF2-40B4-BE49-F238E27FC236}">
                <a16:creationId xmlns:a16="http://schemas.microsoft.com/office/drawing/2014/main" id="{A283CF7F-21F0-4B8D-82F4-3CA26CC54FFA}"/>
              </a:ext>
            </a:extLst>
          </p:cNvPr>
          <p:cNvCxnSpPr>
            <a:cxnSpLocks/>
            <a:stCxn id="74" idx="3"/>
            <a:endCxn id="43" idx="1"/>
          </p:cNvCxnSpPr>
          <p:nvPr/>
        </p:nvCxnSpPr>
        <p:spPr>
          <a:xfrm>
            <a:off x="4350391" y="5469995"/>
            <a:ext cx="486328" cy="52550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4EA4FAC-ED3E-4332-845B-39D6264364F7}"/>
              </a:ext>
            </a:extLst>
          </p:cNvPr>
          <p:cNvCxnSpPr>
            <a:cxnSpLocks/>
            <a:stCxn id="57" idx="1"/>
            <a:endCxn id="3" idx="3"/>
          </p:cNvCxnSpPr>
          <p:nvPr/>
        </p:nvCxnSpPr>
        <p:spPr>
          <a:xfrm flipH="1" flipV="1">
            <a:off x="4350391" y="3696141"/>
            <a:ext cx="489377" cy="293438"/>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B50D948-2115-49F3-A460-B12CE581D142}"/>
              </a:ext>
            </a:extLst>
          </p:cNvPr>
          <p:cNvSpPr/>
          <p:nvPr/>
        </p:nvSpPr>
        <p:spPr>
          <a:xfrm>
            <a:off x="4836719" y="4755018"/>
            <a:ext cx="6949440" cy="791007"/>
          </a:xfrm>
          <a:prstGeom prst="rect">
            <a:avLst/>
          </a:prstGeom>
          <a:solidFill>
            <a:srgbClr val="33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Require patients to provide logs at initiation if insurance requires</a:t>
            </a:r>
          </a:p>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FAQ, clinic and rep contact , troubleshooting, alarm guide education sheets provided</a:t>
            </a:r>
          </a:p>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“CGM champion” to help follow up with family</a:t>
            </a:r>
          </a:p>
          <a:p>
            <a:pPr marL="171450" lvl="0" indent="-171450" fontAlgn="base">
              <a:spcBef>
                <a:spcPct val="0"/>
              </a:spcBef>
              <a:spcAft>
                <a:spcPct val="0"/>
              </a:spcAft>
              <a:buFont typeface="Arial" panose="020B0604020202020204" pitchFamily="34" charset="0"/>
              <a:buChar char="•"/>
              <a:defRPr/>
            </a:pPr>
            <a:r>
              <a:rPr lang="en-US" sz="1100" b="1" dirty="0">
                <a:solidFill>
                  <a:prstClr val="black"/>
                </a:solidFill>
                <a:latin typeface="+mj-lt"/>
              </a:rPr>
              <a:t>Create process for Inpatient CGM start for patients &lt;5yo.</a:t>
            </a:r>
          </a:p>
          <a:p>
            <a:pPr marL="171450" lvl="0" indent="-171450" fontAlgn="base">
              <a:spcBef>
                <a:spcPct val="0"/>
              </a:spcBef>
              <a:spcAft>
                <a:spcPct val="0"/>
              </a:spcAft>
              <a:buFont typeface="Arial" panose="020B0604020202020204" pitchFamily="34" charset="0"/>
              <a:buChar char="•"/>
              <a:defRPr/>
            </a:pPr>
            <a:r>
              <a:rPr kumimoji="0" lang="en-US" sz="1100" b="1" i="0" u="none" strike="noStrike" kern="1200" cap="none" spc="0" normalizeH="0" baseline="0" noProof="0" dirty="0">
                <a:ln>
                  <a:noFill/>
                </a:ln>
                <a:solidFill>
                  <a:prstClr val="black"/>
                </a:solidFill>
                <a:effectLst/>
                <a:uLnTx/>
                <a:uFillTx/>
                <a:latin typeface="+mj-lt"/>
              </a:rPr>
              <a:t>Train staff on how to apply Dexcom while in clinic</a:t>
            </a:r>
          </a:p>
        </p:txBody>
      </p:sp>
      <p:cxnSp>
        <p:nvCxnSpPr>
          <p:cNvPr id="62" name="Straight Connector 61">
            <a:extLst>
              <a:ext uri="{FF2B5EF4-FFF2-40B4-BE49-F238E27FC236}">
                <a16:creationId xmlns:a16="http://schemas.microsoft.com/office/drawing/2014/main" id="{864E3FA7-D255-4D18-86E8-A6A9C79AC324}"/>
              </a:ext>
            </a:extLst>
          </p:cNvPr>
          <p:cNvCxnSpPr>
            <a:cxnSpLocks/>
            <a:stCxn id="97" idx="3"/>
            <a:endCxn id="50" idx="1"/>
          </p:cNvCxnSpPr>
          <p:nvPr/>
        </p:nvCxnSpPr>
        <p:spPr>
          <a:xfrm>
            <a:off x="4399269" y="4580050"/>
            <a:ext cx="437450" cy="570472"/>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F5AA29C5-372C-4308-A1F4-F6D5221AC19D}"/>
              </a:ext>
            </a:extLst>
          </p:cNvPr>
          <p:cNvSpPr/>
          <p:nvPr/>
        </p:nvSpPr>
        <p:spPr>
          <a:xfrm>
            <a:off x="4899163" y="2301917"/>
            <a:ext cx="6949440" cy="850173"/>
          </a:xfrm>
          <a:prstGeom prst="rect">
            <a:avLst/>
          </a:prstGeom>
          <a:solidFill>
            <a:srgbClr val="33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ctr"/>
          <a:lstStyle/>
          <a:p>
            <a:pPr marL="171450" lvl="0" indent="-171450" fontAlgn="base">
              <a:spcBef>
                <a:spcPct val="0"/>
              </a:spcBef>
              <a:spcAft>
                <a:spcPct val="0"/>
              </a:spcAft>
              <a:buFont typeface="Arial" panose="020B0604020202020204" pitchFamily="34" charset="0"/>
              <a:buChar char="•"/>
              <a:defRPr/>
            </a:pPr>
            <a:endParaRPr lang="en-US" sz="1100" b="1" dirty="0">
              <a:solidFill>
                <a:prstClr val="black"/>
              </a:solidFill>
              <a:latin typeface="+mj-lt"/>
            </a:endParaRPr>
          </a:p>
          <a:p>
            <a:pPr marL="171450" lvl="0" indent="-171450" fontAlgn="base">
              <a:spcBef>
                <a:spcPct val="0"/>
              </a:spcBef>
              <a:spcAft>
                <a:spcPct val="0"/>
              </a:spcAft>
              <a:buFont typeface="Arial"/>
              <a:buChar char="•"/>
              <a:defRPr/>
            </a:pPr>
            <a:r>
              <a:rPr lang="en-US" sz="1100" b="1" dirty="0">
                <a:solidFill>
                  <a:prstClr val="black"/>
                </a:solidFill>
                <a:latin typeface="+mj-lt"/>
              </a:rPr>
              <a:t>Create  CGM education folder and keep updates</a:t>
            </a:r>
          </a:p>
          <a:p>
            <a:pPr marL="171450" lvl="0" indent="-171450" fontAlgn="base">
              <a:spcBef>
                <a:spcPct val="0"/>
              </a:spcBef>
              <a:spcAft>
                <a:spcPct val="0"/>
              </a:spcAft>
              <a:buFont typeface="Arial"/>
              <a:buChar char="•"/>
              <a:defRPr/>
            </a:pPr>
            <a:r>
              <a:rPr lang="en-US" sz="1100" b="1" dirty="0">
                <a:solidFill>
                  <a:prstClr val="black"/>
                </a:solidFill>
                <a:latin typeface="+mj-lt"/>
              </a:rPr>
              <a:t>Partner with Dexcom to provide families with virtual training</a:t>
            </a:r>
          </a:p>
          <a:p>
            <a:pPr marL="171450" lvl="0" indent="-171450" fontAlgn="base">
              <a:spcBef>
                <a:spcPct val="0"/>
              </a:spcBef>
              <a:spcAft>
                <a:spcPct val="0"/>
              </a:spcAft>
              <a:buFont typeface="Arial"/>
              <a:buChar char="•"/>
              <a:defRPr/>
            </a:pPr>
            <a:endParaRPr lang="en-US" sz="1100" b="1" dirty="0">
              <a:solidFill>
                <a:prstClr val="black"/>
              </a:solidFill>
              <a:latin typeface="+mj-lt"/>
            </a:endParaRPr>
          </a:p>
          <a:p>
            <a:pPr marL="171450" lvl="0" indent="-171450" fontAlgn="base">
              <a:spcBef>
                <a:spcPct val="0"/>
              </a:spcBef>
              <a:spcAft>
                <a:spcPct val="0"/>
              </a:spcAft>
              <a:buFont typeface="Arial"/>
              <a:buChar char="•"/>
              <a:defRPr/>
            </a:pPr>
            <a:r>
              <a:rPr lang="en-US" sz="1100" b="1" dirty="0">
                <a:solidFill>
                  <a:prstClr val="black"/>
                </a:solidFill>
                <a:latin typeface="+mj-lt"/>
              </a:rPr>
              <a:t>Have staff attend Dexcom training session</a:t>
            </a:r>
          </a:p>
          <a:p>
            <a:pPr marL="171450" lvl="0" indent="-171450" fontAlgn="base">
              <a:spcBef>
                <a:spcPct val="0"/>
              </a:spcBef>
              <a:spcAft>
                <a:spcPct val="0"/>
              </a:spcAft>
              <a:buFont typeface="Arial"/>
              <a:buChar char="•"/>
              <a:defRPr/>
            </a:pPr>
            <a:endParaRPr lang="en-US" sz="1100" dirty="0">
              <a:solidFill>
                <a:prstClr val="black"/>
              </a:solidFill>
              <a:latin typeface="+mj-lt"/>
            </a:endParaRPr>
          </a:p>
        </p:txBody>
      </p:sp>
      <p:cxnSp>
        <p:nvCxnSpPr>
          <p:cNvPr id="122" name="Straight Connector 121">
            <a:extLst>
              <a:ext uri="{FF2B5EF4-FFF2-40B4-BE49-F238E27FC236}">
                <a16:creationId xmlns:a16="http://schemas.microsoft.com/office/drawing/2014/main" id="{E3A802D0-CEAE-47D1-B177-830CEEDE5881}"/>
              </a:ext>
            </a:extLst>
          </p:cNvPr>
          <p:cNvCxnSpPr>
            <a:cxnSpLocks/>
            <a:stCxn id="97" idx="3"/>
            <a:endCxn id="43" idx="1"/>
          </p:cNvCxnSpPr>
          <p:nvPr/>
        </p:nvCxnSpPr>
        <p:spPr>
          <a:xfrm>
            <a:off x="4399269" y="4580050"/>
            <a:ext cx="437450" cy="1415447"/>
          </a:xfrm>
          <a:prstGeom prst="line">
            <a:avLst/>
          </a:prstGeom>
          <a:ln w="12700">
            <a:solidFill>
              <a:srgbClr val="0F629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921888-841E-BB44-BB5B-C403F0E723B4}"/>
              </a:ext>
            </a:extLst>
          </p:cNvPr>
          <p:cNvCxnSpPr>
            <a:cxnSpLocks/>
            <a:endCxn id="44" idx="3"/>
          </p:cNvCxnSpPr>
          <p:nvPr/>
        </p:nvCxnSpPr>
        <p:spPr>
          <a:xfrm flipH="1" flipV="1">
            <a:off x="4350391" y="2847165"/>
            <a:ext cx="486330" cy="2097328"/>
          </a:xfrm>
          <a:prstGeom prst="line">
            <a:avLst/>
          </a:prstGeom>
        </p:spPr>
        <p:style>
          <a:lnRef idx="1">
            <a:schemeClr val="accent1"/>
          </a:lnRef>
          <a:fillRef idx="0">
            <a:schemeClr val="accent1"/>
          </a:fillRef>
          <a:effectRef idx="0">
            <a:schemeClr val="accent1"/>
          </a:effectRef>
          <a:fontRef idx="minor">
            <a:schemeClr val="tx1"/>
          </a:fontRef>
        </p:style>
      </p:cxnSp>
      <p:pic>
        <p:nvPicPr>
          <p:cNvPr id="33" name="image4.png">
            <a:extLst>
              <a:ext uri="{FF2B5EF4-FFF2-40B4-BE49-F238E27FC236}">
                <a16:creationId xmlns:a16="http://schemas.microsoft.com/office/drawing/2014/main" id="{8A717EB9-4E82-A646-9AEC-2B595F9F17DF}"/>
              </a:ext>
            </a:extLst>
          </p:cNvPr>
          <p:cNvPicPr/>
          <p:nvPr/>
        </p:nvPicPr>
        <p:blipFill>
          <a:blip r:embed="rId3"/>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31528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fade">
                                      <p:cBhvr>
                                        <p:cTn id="12" dur="1000"/>
                                        <p:tgtEl>
                                          <p:spTgt spid="180"/>
                                        </p:tgtEl>
                                      </p:cBhvr>
                                    </p:animEffect>
                                    <p:anim calcmode="lin" valueType="num">
                                      <p:cBhvr>
                                        <p:cTn id="13" dur="1000" fill="hold"/>
                                        <p:tgtEl>
                                          <p:spTgt spid="180"/>
                                        </p:tgtEl>
                                        <p:attrNameLst>
                                          <p:attrName>ppt_x</p:attrName>
                                        </p:attrNameLst>
                                      </p:cBhvr>
                                      <p:tavLst>
                                        <p:tav tm="0">
                                          <p:val>
                                            <p:strVal val="#ppt_x"/>
                                          </p:val>
                                        </p:tav>
                                        <p:tav tm="100000">
                                          <p:val>
                                            <p:strVal val="#ppt_x"/>
                                          </p:val>
                                        </p:tav>
                                      </p:tavLst>
                                    </p:anim>
                                    <p:anim calcmode="lin" valueType="num">
                                      <p:cBhvr>
                                        <p:cTn id="14" dur="1000" fill="hold"/>
                                        <p:tgtEl>
                                          <p:spTgt spid="18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1000"/>
                                        <p:tgtEl>
                                          <p:spTgt spid="74"/>
                                        </p:tgtEl>
                                      </p:cBhvr>
                                    </p:animEffect>
                                    <p:anim calcmode="lin" valueType="num">
                                      <p:cBhvr>
                                        <p:cTn id="18" dur="1000" fill="hold"/>
                                        <p:tgtEl>
                                          <p:spTgt spid="74"/>
                                        </p:tgtEl>
                                        <p:attrNameLst>
                                          <p:attrName>ppt_x</p:attrName>
                                        </p:attrNameLst>
                                      </p:cBhvr>
                                      <p:tavLst>
                                        <p:tav tm="0">
                                          <p:val>
                                            <p:strVal val="#ppt_x"/>
                                          </p:val>
                                        </p:tav>
                                        <p:tav tm="100000">
                                          <p:val>
                                            <p:strVal val="#ppt_x"/>
                                          </p:val>
                                        </p:tav>
                                      </p:tavLst>
                                    </p:anim>
                                    <p:anim calcmode="lin" valueType="num">
                                      <p:cBhvr>
                                        <p:cTn id="1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96"/>
                                        </p:tgtEl>
                                        <p:attrNameLst>
                                          <p:attrName>style.visibility</p:attrName>
                                        </p:attrNameLst>
                                      </p:cBhvr>
                                      <p:to>
                                        <p:strVal val="visible"/>
                                      </p:to>
                                    </p:set>
                                    <p:animEffect transition="in" filter="fade">
                                      <p:cBhvr>
                                        <p:cTn id="54" dur="1000"/>
                                        <p:tgtEl>
                                          <p:spTgt spid="96"/>
                                        </p:tgtEl>
                                      </p:cBhvr>
                                    </p:animEffect>
                                    <p:anim calcmode="lin" valueType="num">
                                      <p:cBhvr>
                                        <p:cTn id="55" dur="1000" fill="hold"/>
                                        <p:tgtEl>
                                          <p:spTgt spid="96"/>
                                        </p:tgtEl>
                                        <p:attrNameLst>
                                          <p:attrName>ppt_x</p:attrName>
                                        </p:attrNameLst>
                                      </p:cBhvr>
                                      <p:tavLst>
                                        <p:tav tm="0">
                                          <p:val>
                                            <p:strVal val="#ppt_x"/>
                                          </p:val>
                                        </p:tav>
                                        <p:tav tm="100000">
                                          <p:val>
                                            <p:strVal val="#ppt_x"/>
                                          </p:val>
                                        </p:tav>
                                      </p:tavLst>
                                    </p:anim>
                                    <p:anim calcmode="lin" valueType="num">
                                      <p:cBhvr>
                                        <p:cTn id="56" dur="1000" fill="hold"/>
                                        <p:tgtEl>
                                          <p:spTgt spid="9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01"/>
                                        </p:tgtEl>
                                        <p:attrNameLst>
                                          <p:attrName>style.visibility</p:attrName>
                                        </p:attrNameLst>
                                      </p:cBhvr>
                                      <p:to>
                                        <p:strVal val="visible"/>
                                      </p:to>
                                    </p:set>
                                    <p:animEffect transition="in" filter="fade">
                                      <p:cBhvr>
                                        <p:cTn id="59" dur="1000"/>
                                        <p:tgtEl>
                                          <p:spTgt spid="301"/>
                                        </p:tgtEl>
                                      </p:cBhvr>
                                    </p:animEffect>
                                    <p:anim calcmode="lin" valueType="num">
                                      <p:cBhvr>
                                        <p:cTn id="60" dur="1000" fill="hold"/>
                                        <p:tgtEl>
                                          <p:spTgt spid="301"/>
                                        </p:tgtEl>
                                        <p:attrNameLst>
                                          <p:attrName>ppt_x</p:attrName>
                                        </p:attrNameLst>
                                      </p:cBhvr>
                                      <p:tavLst>
                                        <p:tav tm="0">
                                          <p:val>
                                            <p:strVal val="#ppt_x"/>
                                          </p:val>
                                        </p:tav>
                                        <p:tav tm="100000">
                                          <p:val>
                                            <p:strVal val="#ppt_x"/>
                                          </p:val>
                                        </p:tav>
                                      </p:tavLst>
                                    </p:anim>
                                    <p:anim calcmode="lin" valueType="num">
                                      <p:cBhvr>
                                        <p:cTn id="61" dur="1000" fill="hold"/>
                                        <p:tgtEl>
                                          <p:spTgt spid="301"/>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04"/>
                                        </p:tgtEl>
                                        <p:attrNameLst>
                                          <p:attrName>style.visibility</p:attrName>
                                        </p:attrNameLst>
                                      </p:cBhvr>
                                      <p:to>
                                        <p:strVal val="visible"/>
                                      </p:to>
                                    </p:set>
                                    <p:animEffect transition="in" filter="fade">
                                      <p:cBhvr>
                                        <p:cTn id="64" dur="1000"/>
                                        <p:tgtEl>
                                          <p:spTgt spid="304"/>
                                        </p:tgtEl>
                                      </p:cBhvr>
                                    </p:animEffect>
                                    <p:anim calcmode="lin" valueType="num">
                                      <p:cBhvr>
                                        <p:cTn id="65" dur="1000" fill="hold"/>
                                        <p:tgtEl>
                                          <p:spTgt spid="304"/>
                                        </p:tgtEl>
                                        <p:attrNameLst>
                                          <p:attrName>ppt_x</p:attrName>
                                        </p:attrNameLst>
                                      </p:cBhvr>
                                      <p:tavLst>
                                        <p:tav tm="0">
                                          <p:val>
                                            <p:strVal val="#ppt_x"/>
                                          </p:val>
                                        </p:tav>
                                        <p:tav tm="100000">
                                          <p:val>
                                            <p:strVal val="#ppt_x"/>
                                          </p:val>
                                        </p:tav>
                                      </p:tavLst>
                                    </p:anim>
                                    <p:anim calcmode="lin" valueType="num">
                                      <p:cBhvr>
                                        <p:cTn id="66" dur="1000" fill="hold"/>
                                        <p:tgtEl>
                                          <p:spTgt spid="30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97"/>
                                        </p:tgtEl>
                                        <p:attrNameLst>
                                          <p:attrName>style.visibility</p:attrName>
                                        </p:attrNameLst>
                                      </p:cBhvr>
                                      <p:to>
                                        <p:strVal val="visible"/>
                                      </p:to>
                                    </p:set>
                                    <p:animEffect transition="in" filter="fade">
                                      <p:cBhvr>
                                        <p:cTn id="74" dur="1000"/>
                                        <p:tgtEl>
                                          <p:spTgt spid="97"/>
                                        </p:tgtEl>
                                      </p:cBhvr>
                                    </p:animEffect>
                                    <p:anim calcmode="lin" valueType="num">
                                      <p:cBhvr>
                                        <p:cTn id="75" dur="1000" fill="hold"/>
                                        <p:tgtEl>
                                          <p:spTgt spid="97"/>
                                        </p:tgtEl>
                                        <p:attrNameLst>
                                          <p:attrName>ppt_x</p:attrName>
                                        </p:attrNameLst>
                                      </p:cBhvr>
                                      <p:tavLst>
                                        <p:tav tm="0">
                                          <p:val>
                                            <p:strVal val="#ppt_x"/>
                                          </p:val>
                                        </p:tav>
                                        <p:tav tm="100000">
                                          <p:val>
                                            <p:strVal val="#ppt_x"/>
                                          </p:val>
                                        </p:tav>
                                      </p:tavLst>
                                    </p:anim>
                                    <p:anim calcmode="lin" valueType="num">
                                      <p:cBhvr>
                                        <p:cTn id="76" dur="1000" fill="hold"/>
                                        <p:tgtEl>
                                          <p:spTgt spid="9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00"/>
                                        </p:tgtEl>
                                        <p:attrNameLst>
                                          <p:attrName>style.visibility</p:attrName>
                                        </p:attrNameLst>
                                      </p:cBhvr>
                                      <p:to>
                                        <p:strVal val="visible"/>
                                      </p:to>
                                    </p:set>
                                    <p:animEffect transition="in" filter="fade">
                                      <p:cBhvr>
                                        <p:cTn id="79" dur="1000"/>
                                        <p:tgtEl>
                                          <p:spTgt spid="100"/>
                                        </p:tgtEl>
                                      </p:cBhvr>
                                    </p:animEffect>
                                    <p:anim calcmode="lin" valueType="num">
                                      <p:cBhvr>
                                        <p:cTn id="80" dur="1000" fill="hold"/>
                                        <p:tgtEl>
                                          <p:spTgt spid="100"/>
                                        </p:tgtEl>
                                        <p:attrNameLst>
                                          <p:attrName>ppt_x</p:attrName>
                                        </p:attrNameLst>
                                      </p:cBhvr>
                                      <p:tavLst>
                                        <p:tav tm="0">
                                          <p:val>
                                            <p:strVal val="#ppt_x"/>
                                          </p:val>
                                        </p:tav>
                                        <p:tav tm="100000">
                                          <p:val>
                                            <p:strVal val="#ppt_x"/>
                                          </p:val>
                                        </p:tav>
                                      </p:tavLst>
                                    </p:anim>
                                    <p:anim calcmode="lin" valueType="num">
                                      <p:cBhvr>
                                        <p:cTn id="81" dur="1000" fill="hold"/>
                                        <p:tgtEl>
                                          <p:spTgt spid="100"/>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03"/>
                                        </p:tgtEl>
                                        <p:attrNameLst>
                                          <p:attrName>style.visibility</p:attrName>
                                        </p:attrNameLst>
                                      </p:cBhvr>
                                      <p:to>
                                        <p:strVal val="visible"/>
                                      </p:to>
                                    </p:set>
                                    <p:animEffect transition="in" filter="fade">
                                      <p:cBhvr>
                                        <p:cTn id="84" dur="1000"/>
                                        <p:tgtEl>
                                          <p:spTgt spid="103"/>
                                        </p:tgtEl>
                                      </p:cBhvr>
                                    </p:animEffect>
                                    <p:anim calcmode="lin" valueType="num">
                                      <p:cBhvr>
                                        <p:cTn id="85" dur="1000" fill="hold"/>
                                        <p:tgtEl>
                                          <p:spTgt spid="103"/>
                                        </p:tgtEl>
                                        <p:attrNameLst>
                                          <p:attrName>ppt_x</p:attrName>
                                        </p:attrNameLst>
                                      </p:cBhvr>
                                      <p:tavLst>
                                        <p:tav tm="0">
                                          <p:val>
                                            <p:strVal val="#ppt_x"/>
                                          </p:val>
                                        </p:tav>
                                        <p:tav tm="100000">
                                          <p:val>
                                            <p:strVal val="#ppt_x"/>
                                          </p:val>
                                        </p:tav>
                                      </p:tavLst>
                                    </p:anim>
                                    <p:anim calcmode="lin" valueType="num">
                                      <p:cBhvr>
                                        <p:cTn id="86" dur="1000" fill="hold"/>
                                        <p:tgtEl>
                                          <p:spTgt spid="10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20"/>
                                        </p:tgtEl>
                                        <p:attrNameLst>
                                          <p:attrName>style.visibility</p:attrName>
                                        </p:attrNameLst>
                                      </p:cBhvr>
                                      <p:to>
                                        <p:strVal val="visible"/>
                                      </p:to>
                                    </p:set>
                                    <p:animEffect transition="in" filter="fade">
                                      <p:cBhvr>
                                        <p:cTn id="89" dur="1000"/>
                                        <p:tgtEl>
                                          <p:spTgt spid="120"/>
                                        </p:tgtEl>
                                      </p:cBhvr>
                                    </p:animEffect>
                                    <p:anim calcmode="lin" valueType="num">
                                      <p:cBhvr>
                                        <p:cTn id="90" dur="1000" fill="hold"/>
                                        <p:tgtEl>
                                          <p:spTgt spid="120"/>
                                        </p:tgtEl>
                                        <p:attrNameLst>
                                          <p:attrName>ppt_x</p:attrName>
                                        </p:attrNameLst>
                                      </p:cBhvr>
                                      <p:tavLst>
                                        <p:tav tm="0">
                                          <p:val>
                                            <p:strVal val="#ppt_x"/>
                                          </p:val>
                                        </p:tav>
                                        <p:tav tm="100000">
                                          <p:val>
                                            <p:strVal val="#ppt_x"/>
                                          </p:val>
                                        </p:tav>
                                      </p:tavLst>
                                    </p:anim>
                                    <p:anim calcmode="lin" valueType="num">
                                      <p:cBhvr>
                                        <p:cTn id="91" dur="1000" fill="hold"/>
                                        <p:tgtEl>
                                          <p:spTgt spid="12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21"/>
                                        </p:tgtEl>
                                        <p:attrNameLst>
                                          <p:attrName>style.visibility</p:attrName>
                                        </p:attrNameLst>
                                      </p:cBhvr>
                                      <p:to>
                                        <p:strVal val="visible"/>
                                      </p:to>
                                    </p:set>
                                    <p:animEffect transition="in" filter="fade">
                                      <p:cBhvr>
                                        <p:cTn id="94" dur="1000"/>
                                        <p:tgtEl>
                                          <p:spTgt spid="121"/>
                                        </p:tgtEl>
                                      </p:cBhvr>
                                    </p:animEffect>
                                    <p:anim calcmode="lin" valueType="num">
                                      <p:cBhvr>
                                        <p:cTn id="95" dur="1000" fill="hold"/>
                                        <p:tgtEl>
                                          <p:spTgt spid="121"/>
                                        </p:tgtEl>
                                        <p:attrNameLst>
                                          <p:attrName>ppt_x</p:attrName>
                                        </p:attrNameLst>
                                      </p:cBhvr>
                                      <p:tavLst>
                                        <p:tav tm="0">
                                          <p:val>
                                            <p:strVal val="#ppt_x"/>
                                          </p:val>
                                        </p:tav>
                                        <p:tav tm="100000">
                                          <p:val>
                                            <p:strVal val="#ppt_x"/>
                                          </p:val>
                                        </p:tav>
                                      </p:tavLst>
                                    </p:anim>
                                    <p:anim calcmode="lin" valueType="num">
                                      <p:cBhvr>
                                        <p:cTn id="96" dur="1000" fill="hold"/>
                                        <p:tgtEl>
                                          <p:spTgt spid="12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1000"/>
                                        <p:tgtEl>
                                          <p:spTgt spid="43"/>
                                        </p:tgtEl>
                                      </p:cBhvr>
                                    </p:animEffect>
                                    <p:anim calcmode="lin" valueType="num">
                                      <p:cBhvr>
                                        <p:cTn id="100" dur="1000" fill="hold"/>
                                        <p:tgtEl>
                                          <p:spTgt spid="43"/>
                                        </p:tgtEl>
                                        <p:attrNameLst>
                                          <p:attrName>ppt_x</p:attrName>
                                        </p:attrNameLst>
                                      </p:cBhvr>
                                      <p:tavLst>
                                        <p:tav tm="0">
                                          <p:val>
                                            <p:strVal val="#ppt_x"/>
                                          </p:val>
                                        </p:tav>
                                        <p:tav tm="100000">
                                          <p:val>
                                            <p:strVal val="#ppt_x"/>
                                          </p:val>
                                        </p:tav>
                                      </p:tavLst>
                                    </p:anim>
                                    <p:anim calcmode="lin" valueType="num">
                                      <p:cBhvr>
                                        <p:cTn id="101" dur="1000" fill="hold"/>
                                        <p:tgtEl>
                                          <p:spTgt spid="43"/>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1000"/>
                                        <p:tgtEl>
                                          <p:spTgt spid="47"/>
                                        </p:tgtEl>
                                      </p:cBhvr>
                                    </p:animEffect>
                                    <p:anim calcmode="lin" valueType="num">
                                      <p:cBhvr>
                                        <p:cTn id="105" dur="1000" fill="hold"/>
                                        <p:tgtEl>
                                          <p:spTgt spid="47"/>
                                        </p:tgtEl>
                                        <p:attrNameLst>
                                          <p:attrName>ppt_x</p:attrName>
                                        </p:attrNameLst>
                                      </p:cBhvr>
                                      <p:tavLst>
                                        <p:tav tm="0">
                                          <p:val>
                                            <p:strVal val="#ppt_x"/>
                                          </p:val>
                                        </p:tav>
                                        <p:tav tm="100000">
                                          <p:val>
                                            <p:strVal val="#ppt_x"/>
                                          </p:val>
                                        </p:tav>
                                      </p:tavLst>
                                    </p:anim>
                                    <p:anim calcmode="lin" valueType="num">
                                      <p:cBhvr>
                                        <p:cTn id="106" dur="1000" fill="hold"/>
                                        <p:tgtEl>
                                          <p:spTgt spid="47"/>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49"/>
                                        </p:tgtEl>
                                        <p:attrNameLst>
                                          <p:attrName>style.visibility</p:attrName>
                                        </p:attrNameLst>
                                      </p:cBhvr>
                                      <p:to>
                                        <p:strVal val="visible"/>
                                      </p:to>
                                    </p:set>
                                    <p:animEffect transition="in" filter="fade">
                                      <p:cBhvr>
                                        <p:cTn id="109" dur="1000"/>
                                        <p:tgtEl>
                                          <p:spTgt spid="49"/>
                                        </p:tgtEl>
                                      </p:cBhvr>
                                    </p:animEffect>
                                    <p:anim calcmode="lin" valueType="num">
                                      <p:cBhvr>
                                        <p:cTn id="110" dur="1000" fill="hold"/>
                                        <p:tgtEl>
                                          <p:spTgt spid="49"/>
                                        </p:tgtEl>
                                        <p:attrNameLst>
                                          <p:attrName>ppt_x</p:attrName>
                                        </p:attrNameLst>
                                      </p:cBhvr>
                                      <p:tavLst>
                                        <p:tav tm="0">
                                          <p:val>
                                            <p:strVal val="#ppt_x"/>
                                          </p:val>
                                        </p:tav>
                                        <p:tav tm="100000">
                                          <p:val>
                                            <p:strVal val="#ppt_x"/>
                                          </p:val>
                                        </p:tav>
                                      </p:tavLst>
                                    </p:anim>
                                    <p:anim calcmode="lin" valueType="num">
                                      <p:cBhvr>
                                        <p:cTn id="111" dur="1000" fill="hold"/>
                                        <p:tgtEl>
                                          <p:spTgt spid="4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0"/>
                                        </p:tgtEl>
                                        <p:attrNameLst>
                                          <p:attrName>style.visibility</p:attrName>
                                        </p:attrNameLst>
                                      </p:cBhvr>
                                      <p:to>
                                        <p:strVal val="visible"/>
                                      </p:to>
                                    </p:set>
                                    <p:animEffect transition="in" filter="fade">
                                      <p:cBhvr>
                                        <p:cTn id="114" dur="1000"/>
                                        <p:tgtEl>
                                          <p:spTgt spid="50"/>
                                        </p:tgtEl>
                                      </p:cBhvr>
                                    </p:animEffect>
                                    <p:anim calcmode="lin" valueType="num">
                                      <p:cBhvr>
                                        <p:cTn id="115" dur="1000" fill="hold"/>
                                        <p:tgtEl>
                                          <p:spTgt spid="50"/>
                                        </p:tgtEl>
                                        <p:attrNameLst>
                                          <p:attrName>ppt_x</p:attrName>
                                        </p:attrNameLst>
                                      </p:cBhvr>
                                      <p:tavLst>
                                        <p:tav tm="0">
                                          <p:val>
                                            <p:strVal val="#ppt_x"/>
                                          </p:val>
                                        </p:tav>
                                        <p:tav tm="100000">
                                          <p:val>
                                            <p:strVal val="#ppt_x"/>
                                          </p:val>
                                        </p:tav>
                                      </p:tavLst>
                                    </p:anim>
                                    <p:anim calcmode="lin" valueType="num">
                                      <p:cBhvr>
                                        <p:cTn id="116" dur="1000" fill="hold"/>
                                        <p:tgtEl>
                                          <p:spTgt spid="50"/>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1000"/>
                                        <p:tgtEl>
                                          <p:spTgt spid="62"/>
                                        </p:tgtEl>
                                      </p:cBhvr>
                                    </p:animEffect>
                                    <p:anim calcmode="lin" valueType="num">
                                      <p:cBhvr>
                                        <p:cTn id="120" dur="1000" fill="hold"/>
                                        <p:tgtEl>
                                          <p:spTgt spid="62"/>
                                        </p:tgtEl>
                                        <p:attrNameLst>
                                          <p:attrName>ppt_x</p:attrName>
                                        </p:attrNameLst>
                                      </p:cBhvr>
                                      <p:tavLst>
                                        <p:tav tm="0">
                                          <p:val>
                                            <p:strVal val="#ppt_x"/>
                                          </p:val>
                                        </p:tav>
                                        <p:tav tm="100000">
                                          <p:val>
                                            <p:strVal val="#ppt_x"/>
                                          </p:val>
                                        </p:tav>
                                      </p:tavLst>
                                    </p:anim>
                                    <p:anim calcmode="lin" valueType="num">
                                      <p:cBhvr>
                                        <p:cTn id="121" dur="1000" fill="hold"/>
                                        <p:tgtEl>
                                          <p:spTgt spid="62"/>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104"/>
                                        </p:tgtEl>
                                        <p:attrNameLst>
                                          <p:attrName>style.visibility</p:attrName>
                                        </p:attrNameLst>
                                      </p:cBhvr>
                                      <p:to>
                                        <p:strVal val="visible"/>
                                      </p:to>
                                    </p:set>
                                    <p:animEffect transition="in" filter="fade">
                                      <p:cBhvr>
                                        <p:cTn id="124" dur="1000"/>
                                        <p:tgtEl>
                                          <p:spTgt spid="104"/>
                                        </p:tgtEl>
                                      </p:cBhvr>
                                    </p:animEffect>
                                    <p:anim calcmode="lin" valueType="num">
                                      <p:cBhvr>
                                        <p:cTn id="125" dur="1000" fill="hold"/>
                                        <p:tgtEl>
                                          <p:spTgt spid="104"/>
                                        </p:tgtEl>
                                        <p:attrNameLst>
                                          <p:attrName>ppt_x</p:attrName>
                                        </p:attrNameLst>
                                      </p:cBhvr>
                                      <p:tavLst>
                                        <p:tav tm="0">
                                          <p:val>
                                            <p:strVal val="#ppt_x"/>
                                          </p:val>
                                        </p:tav>
                                        <p:tav tm="100000">
                                          <p:val>
                                            <p:strVal val="#ppt_x"/>
                                          </p:val>
                                        </p:tav>
                                      </p:tavLst>
                                    </p:anim>
                                    <p:anim calcmode="lin" valueType="num">
                                      <p:cBhvr>
                                        <p:cTn id="126" dur="1000" fill="hold"/>
                                        <p:tgtEl>
                                          <p:spTgt spid="10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122"/>
                                        </p:tgtEl>
                                        <p:attrNameLst>
                                          <p:attrName>style.visibility</p:attrName>
                                        </p:attrNameLst>
                                      </p:cBhvr>
                                      <p:to>
                                        <p:strVal val="visible"/>
                                      </p:to>
                                    </p:set>
                                    <p:animEffect transition="in" filter="fade">
                                      <p:cBhvr>
                                        <p:cTn id="129" dur="1000"/>
                                        <p:tgtEl>
                                          <p:spTgt spid="122"/>
                                        </p:tgtEl>
                                      </p:cBhvr>
                                    </p:animEffect>
                                    <p:anim calcmode="lin" valueType="num">
                                      <p:cBhvr>
                                        <p:cTn id="130" dur="1000" fill="hold"/>
                                        <p:tgtEl>
                                          <p:spTgt spid="122"/>
                                        </p:tgtEl>
                                        <p:attrNameLst>
                                          <p:attrName>ppt_x</p:attrName>
                                        </p:attrNameLst>
                                      </p:cBhvr>
                                      <p:tavLst>
                                        <p:tav tm="0">
                                          <p:val>
                                            <p:strVal val="#ppt_x"/>
                                          </p:val>
                                        </p:tav>
                                        <p:tav tm="100000">
                                          <p:val>
                                            <p:strVal val="#ppt_x"/>
                                          </p:val>
                                        </p:tav>
                                      </p:tavLst>
                                    </p:anim>
                                    <p:anim calcmode="lin" valueType="num">
                                      <p:cBhvr>
                                        <p:cTn id="131"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74" grpId="0" animBg="1"/>
      <p:bldP spid="44" grpId="0" animBg="1"/>
      <p:bldP spid="57" grpId="0" animBg="1"/>
      <p:bldP spid="96" grpId="0" animBg="1"/>
      <p:bldP spid="3" grpId="0" animBg="1"/>
      <p:bldP spid="97" grpId="0" animBg="1"/>
      <p:bldP spid="43" grpId="0" animBg="1"/>
      <p:bldP spid="50" grpId="0" animBg="1"/>
      <p:bldP spid="10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2E110E-0FD3-A343-8D85-3292C0BA7A3A}"/>
              </a:ext>
            </a:extLst>
          </p:cNvPr>
          <p:cNvPicPr>
            <a:picLocks noChangeAspect="1"/>
          </p:cNvPicPr>
          <p:nvPr/>
        </p:nvPicPr>
        <p:blipFill>
          <a:blip r:embed="rId3"/>
          <a:stretch>
            <a:fillRect/>
          </a:stretch>
        </p:blipFill>
        <p:spPr>
          <a:xfrm>
            <a:off x="815628" y="406400"/>
            <a:ext cx="9934922" cy="6451600"/>
          </a:xfrm>
          <a:prstGeom prst="rect">
            <a:avLst/>
          </a:prstGeom>
        </p:spPr>
      </p:pic>
      <p:pic>
        <p:nvPicPr>
          <p:cNvPr id="5" name="image4.png">
            <a:extLst>
              <a:ext uri="{FF2B5EF4-FFF2-40B4-BE49-F238E27FC236}">
                <a16:creationId xmlns:a16="http://schemas.microsoft.com/office/drawing/2014/main" id="{3E08D34D-02CF-AA4B-80E9-69373065A29C}"/>
              </a:ext>
            </a:extLst>
          </p:cNvPr>
          <p:cNvPicPr/>
          <p:nvPr/>
        </p:nvPicPr>
        <p:blipFill>
          <a:blip r:embed="rId4"/>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422637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0EA4-1943-46F9-7406-4E6985871CCD}"/>
              </a:ext>
            </a:extLst>
          </p:cNvPr>
          <p:cNvSpPr>
            <a:spLocks noGrp="1"/>
          </p:cNvSpPr>
          <p:nvPr>
            <p:ph type="title"/>
          </p:nvPr>
        </p:nvSpPr>
        <p:spPr>
          <a:xfrm>
            <a:off x="479854" y="307377"/>
            <a:ext cx="10515600" cy="1325563"/>
          </a:xfrm>
        </p:spPr>
        <p:txBody>
          <a:bodyPr/>
          <a:lstStyle/>
          <a:p>
            <a:r>
              <a:rPr lang="en-US" dirty="0">
                <a:latin typeface="Times" pitchFamily="2" charset="0"/>
              </a:rPr>
              <a:t>Background</a:t>
            </a:r>
          </a:p>
        </p:txBody>
      </p:sp>
      <p:sp>
        <p:nvSpPr>
          <p:cNvPr id="3" name="Content Placeholder 2">
            <a:extLst>
              <a:ext uri="{FF2B5EF4-FFF2-40B4-BE49-F238E27FC236}">
                <a16:creationId xmlns:a16="http://schemas.microsoft.com/office/drawing/2014/main" id="{51AFDBEB-F88A-31F1-FA3B-AD7FD464DC65}"/>
              </a:ext>
            </a:extLst>
          </p:cNvPr>
          <p:cNvSpPr>
            <a:spLocks noGrp="1"/>
          </p:cNvSpPr>
          <p:nvPr>
            <p:ph idx="1"/>
          </p:nvPr>
        </p:nvSpPr>
        <p:spPr>
          <a:xfrm>
            <a:off x="479854" y="1936375"/>
            <a:ext cx="11232292" cy="4605806"/>
          </a:xfrm>
        </p:spPr>
        <p:txBody>
          <a:bodyPr>
            <a:normAutofit/>
          </a:bodyPr>
          <a:lstStyle/>
          <a:p>
            <a:r>
              <a:rPr lang="en-US" sz="2400" b="0" i="0" dirty="0">
                <a:solidFill>
                  <a:srgbClr val="212121"/>
                </a:solidFill>
                <a:effectLst/>
                <a:latin typeface="Times" pitchFamily="2" charset="0"/>
                <a:cs typeface="Calibri" panose="020F0502020204030204" pitchFamily="34" charset="0"/>
              </a:rPr>
              <a:t>Young adults (YA) are the fastest growing population with T1D</a:t>
            </a:r>
          </a:p>
          <a:p>
            <a:r>
              <a:rPr lang="en-US" sz="2400" dirty="0">
                <a:solidFill>
                  <a:srgbClr val="212121"/>
                </a:solidFill>
                <a:latin typeface="Times" pitchFamily="2" charset="0"/>
                <a:cs typeface="Calibri" panose="020F0502020204030204" pitchFamily="34" charset="0"/>
              </a:rPr>
              <a:t>Compared to </a:t>
            </a:r>
            <a:r>
              <a:rPr lang="en-US" sz="2400" b="0" i="0" dirty="0">
                <a:solidFill>
                  <a:srgbClr val="212121"/>
                </a:solidFill>
                <a:effectLst/>
                <a:latin typeface="Times" pitchFamily="2" charset="0"/>
                <a:cs typeface="Calibri" panose="020F0502020204030204" pitchFamily="34" charset="0"/>
              </a:rPr>
              <a:t>other age groups with T1D</a:t>
            </a:r>
          </a:p>
          <a:p>
            <a:pPr lvl="1"/>
            <a:r>
              <a:rPr lang="en-US" sz="2000" i="1" dirty="0">
                <a:solidFill>
                  <a:srgbClr val="212121"/>
                </a:solidFill>
                <a:latin typeface="Times" pitchFamily="2" charset="0"/>
                <a:cs typeface="Calibri" panose="020F0502020204030204" pitchFamily="34" charset="0"/>
              </a:rPr>
              <a:t>H</a:t>
            </a:r>
            <a:r>
              <a:rPr lang="en-US" sz="2000" b="0" i="1" dirty="0">
                <a:solidFill>
                  <a:srgbClr val="212121"/>
                </a:solidFill>
                <a:effectLst/>
                <a:latin typeface="Times" pitchFamily="2" charset="0"/>
                <a:cs typeface="Calibri" panose="020F0502020204030204" pitchFamily="34" charset="0"/>
              </a:rPr>
              <a:t>igher HbA1c  </a:t>
            </a:r>
          </a:p>
          <a:p>
            <a:pPr lvl="1"/>
            <a:r>
              <a:rPr lang="en-US" sz="2000" i="1" dirty="0">
                <a:solidFill>
                  <a:srgbClr val="212121"/>
                </a:solidFill>
                <a:latin typeface="Times" pitchFamily="2" charset="0"/>
                <a:cs typeface="Calibri" panose="020F0502020204030204" pitchFamily="34" charset="0"/>
              </a:rPr>
              <a:t>Higher </a:t>
            </a:r>
            <a:r>
              <a:rPr lang="en-US" sz="2000" b="0" i="1" dirty="0">
                <a:solidFill>
                  <a:srgbClr val="212121"/>
                </a:solidFill>
                <a:effectLst/>
                <a:latin typeface="Times" pitchFamily="2" charset="0"/>
                <a:cs typeface="Calibri" panose="020F0502020204030204" pitchFamily="34" charset="0"/>
              </a:rPr>
              <a:t>hospitalization rates</a:t>
            </a:r>
          </a:p>
          <a:p>
            <a:pPr lvl="1"/>
            <a:r>
              <a:rPr lang="en-US" sz="2000" i="1" dirty="0">
                <a:solidFill>
                  <a:srgbClr val="212121"/>
                </a:solidFill>
                <a:latin typeface="Times" pitchFamily="2" charset="0"/>
                <a:cs typeface="Calibri" panose="020F0502020204030204" pitchFamily="34" charset="0"/>
              </a:rPr>
              <a:t>P</a:t>
            </a:r>
            <a:r>
              <a:rPr lang="en-US" sz="2000" b="0" i="1" dirty="0">
                <a:solidFill>
                  <a:srgbClr val="212121"/>
                </a:solidFill>
                <a:effectLst/>
                <a:latin typeface="Times" pitchFamily="2" charset="0"/>
                <a:cs typeface="Calibri" panose="020F0502020204030204" pitchFamily="34" charset="0"/>
              </a:rPr>
              <a:t>sychiatric comorbidity</a:t>
            </a:r>
          </a:p>
          <a:p>
            <a:pPr lvl="1"/>
            <a:r>
              <a:rPr lang="en-US" sz="2000" i="1" dirty="0">
                <a:solidFill>
                  <a:srgbClr val="212121"/>
                </a:solidFill>
                <a:latin typeface="Times" pitchFamily="2" charset="0"/>
                <a:cs typeface="Calibri" panose="020F0502020204030204" pitchFamily="34" charset="0"/>
              </a:rPr>
              <a:t>Increased Mortality </a:t>
            </a:r>
            <a:r>
              <a:rPr lang="en-US" sz="2000" b="0" i="1" dirty="0">
                <a:solidFill>
                  <a:srgbClr val="212121"/>
                </a:solidFill>
                <a:effectLst/>
                <a:latin typeface="Times" pitchFamily="2" charset="0"/>
                <a:cs typeface="Calibri" panose="020F0502020204030204" pitchFamily="34" charset="0"/>
              </a:rPr>
              <a:t> </a:t>
            </a:r>
          </a:p>
          <a:p>
            <a:r>
              <a:rPr lang="en-US" sz="2400" dirty="0">
                <a:solidFill>
                  <a:srgbClr val="212121"/>
                </a:solidFill>
                <a:latin typeface="Times" pitchFamily="2" charset="0"/>
                <a:cs typeface="Calibri" panose="020F0502020204030204" pitchFamily="34" charset="0"/>
              </a:rPr>
              <a:t>Lowest users of diabetes technology </a:t>
            </a:r>
            <a:r>
              <a:rPr lang="en-US" sz="2400" dirty="0">
                <a:effectLst/>
                <a:latin typeface="Times" pitchFamily="2" charset="0"/>
                <a:cs typeface="Calibri" panose="020F0502020204030204" pitchFamily="34" charset="0"/>
              </a:rPr>
              <a:t>despite known benefits </a:t>
            </a:r>
          </a:p>
          <a:p>
            <a:r>
              <a:rPr lang="en-US" sz="2400" dirty="0">
                <a:solidFill>
                  <a:srgbClr val="212121"/>
                </a:solidFill>
                <a:effectLst/>
                <a:latin typeface="Times" pitchFamily="2" charset="0"/>
                <a:cs typeface="Calibri" panose="020F0502020204030204" pitchFamily="34" charset="0"/>
              </a:rPr>
              <a:t>Disparities in technology use exist despite adjusting for differences in SES and insurance  </a:t>
            </a:r>
            <a:endParaRPr lang="en-US" sz="2400" b="0" i="0" dirty="0">
              <a:solidFill>
                <a:srgbClr val="212121"/>
              </a:solidFill>
              <a:effectLst/>
              <a:latin typeface="Times" pitchFamily="2" charset="0"/>
              <a:cs typeface="Calibri" panose="020F0502020204030204" pitchFamily="34" charset="0"/>
            </a:endParaRPr>
          </a:p>
        </p:txBody>
      </p:sp>
      <p:pic>
        <p:nvPicPr>
          <p:cNvPr id="4" name="Picture 3">
            <a:extLst>
              <a:ext uri="{FF2B5EF4-FFF2-40B4-BE49-F238E27FC236}">
                <a16:creationId xmlns:a16="http://schemas.microsoft.com/office/drawing/2014/main" id="{48AE701F-6F33-371A-B426-8F3838618D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584" y="564496"/>
            <a:ext cx="2762416" cy="1325563"/>
          </a:xfrm>
          <a:prstGeom prst="rect">
            <a:avLst/>
          </a:prstGeom>
        </p:spPr>
      </p:pic>
      <p:sp>
        <p:nvSpPr>
          <p:cNvPr id="6" name="TextBox 5">
            <a:extLst>
              <a:ext uri="{FF2B5EF4-FFF2-40B4-BE49-F238E27FC236}">
                <a16:creationId xmlns:a16="http://schemas.microsoft.com/office/drawing/2014/main" id="{DA66D1BB-50E9-3ECC-D352-2BD606C2564C}"/>
              </a:ext>
            </a:extLst>
          </p:cNvPr>
          <p:cNvSpPr txBox="1"/>
          <p:nvPr/>
        </p:nvSpPr>
        <p:spPr>
          <a:xfrm>
            <a:off x="8250194" y="6357664"/>
            <a:ext cx="3941806" cy="461665"/>
          </a:xfrm>
          <a:prstGeom prst="rect">
            <a:avLst/>
          </a:prstGeom>
          <a:noFill/>
        </p:spPr>
        <p:txBody>
          <a:bodyPr wrap="square" rtlCol="0">
            <a:spAutoFit/>
          </a:bodyPr>
          <a:lstStyle/>
          <a:p>
            <a:r>
              <a:rPr lang="en-US" sz="1200" b="0" i="1" dirty="0">
                <a:solidFill>
                  <a:srgbClr val="212121"/>
                </a:solidFill>
                <a:effectLst/>
                <a:latin typeface="system-ui"/>
              </a:rPr>
              <a:t>Agarwal et al. Racial-Ethnic Inequity in Young Adults, J Clin Endocrinol </a:t>
            </a:r>
            <a:r>
              <a:rPr lang="en-US" sz="1200" b="0" i="1" dirty="0" err="1">
                <a:solidFill>
                  <a:srgbClr val="212121"/>
                </a:solidFill>
                <a:effectLst/>
                <a:latin typeface="system-ui"/>
              </a:rPr>
              <a:t>Metab</a:t>
            </a:r>
            <a:r>
              <a:rPr lang="en-US" sz="1200" b="0" i="1" dirty="0">
                <a:solidFill>
                  <a:srgbClr val="212121"/>
                </a:solidFill>
                <a:effectLst/>
                <a:latin typeface="system-ui"/>
              </a:rPr>
              <a:t>. 2020 Aug</a:t>
            </a:r>
            <a:endParaRPr lang="en-US" sz="1200" i="1" dirty="0"/>
          </a:p>
        </p:txBody>
      </p:sp>
    </p:spTree>
    <p:extLst>
      <p:ext uri="{BB962C8B-B14F-4D97-AF65-F5344CB8AC3E}">
        <p14:creationId xmlns:p14="http://schemas.microsoft.com/office/powerpoint/2010/main" val="3668967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F567-F1CD-9247-B944-B435955AD2D3}"/>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F60F3265-F35C-D24C-9256-E33B7ED2D9D2}"/>
              </a:ext>
            </a:extLst>
          </p:cNvPr>
          <p:cNvSpPr>
            <a:spLocks noGrp="1"/>
          </p:cNvSpPr>
          <p:nvPr>
            <p:ph idx="1"/>
          </p:nvPr>
        </p:nvSpPr>
        <p:spPr/>
        <p:txBody>
          <a:bodyPr/>
          <a:lstStyle/>
          <a:p>
            <a:pPr marL="457200" indent="-457200"/>
            <a:r>
              <a:rPr lang="en-US" sz="2800" dirty="0"/>
              <a:t>Baseline data (Jan2021) showed that ~35% of our NH black patients used CGM regularly as of July 2022 we now have ~55% of NH-black patients using CGM. </a:t>
            </a:r>
          </a:p>
          <a:p>
            <a:pPr marL="457200" indent="-457200"/>
            <a:r>
              <a:rPr lang="en-US" sz="2800" dirty="0"/>
              <a:t>Our overall clinic CGM use has increased from ~50% to ~70% in this same timeframe</a:t>
            </a:r>
            <a:endParaRPr lang="en-US" dirty="0"/>
          </a:p>
        </p:txBody>
      </p:sp>
      <p:pic>
        <p:nvPicPr>
          <p:cNvPr id="4" name="image4.png">
            <a:extLst>
              <a:ext uri="{FF2B5EF4-FFF2-40B4-BE49-F238E27FC236}">
                <a16:creationId xmlns:a16="http://schemas.microsoft.com/office/drawing/2014/main" id="{9F3DA8CF-B94E-C744-8C60-08A0C62FE24B}"/>
              </a:ext>
            </a:extLst>
          </p:cNvPr>
          <p:cNvPicPr/>
          <p:nvPr/>
        </p:nvPicPr>
        <p:blipFill>
          <a:blip r:embed="rId3"/>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1730292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EB15C41-C869-7748-BFCD-AF400246B2BB}"/>
              </a:ext>
            </a:extLst>
          </p:cNvPr>
          <p:cNvGraphicFramePr>
            <a:graphicFrameLocks/>
          </p:cNvGraphicFramePr>
          <p:nvPr>
            <p:extLst>
              <p:ext uri="{D42A27DB-BD31-4B8C-83A1-F6EECF244321}">
                <p14:modId xmlns:p14="http://schemas.microsoft.com/office/powerpoint/2010/main" val="3626456740"/>
              </p:ext>
            </p:extLst>
          </p:nvPr>
        </p:nvGraphicFramePr>
        <p:xfrm>
          <a:off x="1817687" y="287215"/>
          <a:ext cx="9243036" cy="5410199"/>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4.png">
            <a:extLst>
              <a:ext uri="{FF2B5EF4-FFF2-40B4-BE49-F238E27FC236}">
                <a16:creationId xmlns:a16="http://schemas.microsoft.com/office/drawing/2014/main" id="{5FEAC38B-2B16-8B40-B061-E142BD5C9830}"/>
              </a:ext>
            </a:extLst>
          </p:cNvPr>
          <p:cNvPicPr/>
          <p:nvPr/>
        </p:nvPicPr>
        <p:blipFill>
          <a:blip r:embed="rId3"/>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360773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7F567-F1CD-9247-B944-B435955AD2D3}"/>
              </a:ext>
            </a:extLst>
          </p:cNvPr>
          <p:cNvSpPr>
            <a:spLocks noGrp="1"/>
          </p:cNvSpPr>
          <p:nvPr>
            <p:ph type="title"/>
          </p:nvPr>
        </p:nvSpPr>
        <p:spPr/>
        <p:txBody>
          <a:bodyPr/>
          <a:lstStyle/>
          <a:p>
            <a:r>
              <a:rPr lang="en-US" dirty="0"/>
              <a:t>Conclusion</a:t>
            </a:r>
          </a:p>
        </p:txBody>
      </p:sp>
      <p:pic>
        <p:nvPicPr>
          <p:cNvPr id="4" name="image4.png">
            <a:extLst>
              <a:ext uri="{FF2B5EF4-FFF2-40B4-BE49-F238E27FC236}">
                <a16:creationId xmlns:a16="http://schemas.microsoft.com/office/drawing/2014/main" id="{9F3DA8CF-B94E-C744-8C60-08A0C62FE24B}"/>
              </a:ext>
            </a:extLst>
          </p:cNvPr>
          <p:cNvPicPr/>
          <p:nvPr/>
        </p:nvPicPr>
        <p:blipFill>
          <a:blip r:embed="rId2"/>
          <a:stretch>
            <a:fillRect/>
          </a:stretch>
        </p:blipFill>
        <p:spPr>
          <a:xfrm>
            <a:off x="580293" y="5974754"/>
            <a:ext cx="2004646" cy="674291"/>
          </a:xfrm>
          <a:prstGeom prst="rect">
            <a:avLst/>
          </a:prstGeom>
          <a:ln w="12700">
            <a:miter lim="400000"/>
          </a:ln>
        </p:spPr>
      </p:pic>
      <p:sp>
        <p:nvSpPr>
          <p:cNvPr id="7" name="Content Placeholder 6">
            <a:extLst>
              <a:ext uri="{FF2B5EF4-FFF2-40B4-BE49-F238E27FC236}">
                <a16:creationId xmlns:a16="http://schemas.microsoft.com/office/drawing/2014/main" id="{6D8FA461-BBAF-0D43-A0EC-8B658F0D7AA5}"/>
              </a:ext>
            </a:extLst>
          </p:cNvPr>
          <p:cNvSpPr>
            <a:spLocks noGrp="1"/>
          </p:cNvSpPr>
          <p:nvPr>
            <p:ph idx="1"/>
          </p:nvPr>
        </p:nvSpPr>
        <p:spPr>
          <a:xfrm>
            <a:off x="838200" y="1298086"/>
            <a:ext cx="10515600" cy="5963748"/>
          </a:xfrm>
          <a:prstGeom prst="rect">
            <a:avLst/>
          </a:prstGeom>
        </p:spPr>
        <p:txBody>
          <a:bodyPr wrap="square">
            <a:spAutoFit/>
          </a:bodyPr>
          <a:lstStyle/>
          <a:p>
            <a:pPr marL="457200" indent="-457200">
              <a:lnSpc>
                <a:spcPct val="115000"/>
              </a:lnSpc>
              <a:buFont typeface="Arial" panose="020B0604020202020204" pitchFamily="34" charset="0"/>
              <a:buChar char="•"/>
            </a:pPr>
            <a:r>
              <a:rPr lang="en-US" sz="3200" dirty="0"/>
              <a:t>Overall, we have seen improvement in our percentage of Non-Hispanic Black patients and overall patient population that are utilizing the CGM. We haven’t reached our goal of reducing the use differences between black and white populations but continue to improve our processes and work towards our goal.</a:t>
            </a:r>
          </a:p>
          <a:p>
            <a:pPr marL="457200" indent="-457200">
              <a:lnSpc>
                <a:spcPct val="115000"/>
              </a:lnSpc>
            </a:pPr>
            <a:r>
              <a:rPr lang="en-US" sz="3200" dirty="0"/>
              <a:t>The most useful change was creating a CGM champion that is able to track all patients to be sure of success</a:t>
            </a:r>
          </a:p>
          <a:p>
            <a:pPr marL="457200" indent="-457200">
              <a:lnSpc>
                <a:spcPct val="115000"/>
              </a:lnSpc>
              <a:buFont typeface="Arial" panose="020B0604020202020204" pitchFamily="34" charset="0"/>
              <a:buChar char="•"/>
            </a:pPr>
            <a:endParaRPr lang="en-US" sz="3200" dirty="0"/>
          </a:p>
          <a:p>
            <a:pPr marL="457200" marR="0" indent="-457200">
              <a:lnSpc>
                <a:spcPct val="115000"/>
              </a:lnSpc>
              <a:spcBef>
                <a:spcPts val="0"/>
              </a:spcBef>
              <a:spcAft>
                <a:spcPts val="0"/>
              </a:spcAft>
              <a:buFont typeface="Arial" panose="020B0604020202020204" pitchFamily="34" charset="0"/>
              <a:buChar char="•"/>
            </a:pPr>
            <a:endParaRPr lang="en-US" sz="3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962529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3CFA-73FE-DA4B-8AFD-B3B0C4156C9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B1A5CDF-AD5D-394B-A511-6A604117B558}"/>
              </a:ext>
            </a:extLst>
          </p:cNvPr>
          <p:cNvSpPr>
            <a:spLocks noGrp="1"/>
          </p:cNvSpPr>
          <p:nvPr>
            <p:ph idx="1"/>
          </p:nvPr>
        </p:nvSpPr>
        <p:spPr/>
        <p:txBody>
          <a:bodyPr>
            <a:normAutofit lnSpcReduction="10000"/>
          </a:bodyPr>
          <a:lstStyle/>
          <a:p>
            <a:pPr lvl="0">
              <a:defRPr sz="1800" b="0">
                <a:solidFill>
                  <a:srgbClr val="000000"/>
                </a:solidFill>
              </a:defRPr>
            </a:pPr>
            <a:r>
              <a:rPr lang="en-US" sz="2800" b="0" i="0" dirty="0">
                <a:solidFill>
                  <a:srgbClr val="212121"/>
                </a:solidFill>
                <a:effectLst/>
                <a:latin typeface="system-ui"/>
              </a:rPr>
              <a:t>Mathias P, </a:t>
            </a:r>
            <a:r>
              <a:rPr lang="en-US" sz="2800" b="0" i="0" dirty="0" err="1">
                <a:solidFill>
                  <a:srgbClr val="212121"/>
                </a:solidFill>
                <a:effectLst/>
                <a:latin typeface="system-ui"/>
              </a:rPr>
              <a:t>Mahali</a:t>
            </a:r>
            <a:r>
              <a:rPr lang="en-US" sz="2800" b="0" i="0" dirty="0">
                <a:solidFill>
                  <a:srgbClr val="212121"/>
                </a:solidFill>
                <a:effectLst/>
                <a:latin typeface="system-ui"/>
              </a:rPr>
              <a:t> LP, Agarwal S. Targeting Technology in Underserved Adults With Type 1 Diabetes: Effect of Diabetes Practice Transformations on Improving Equity in CGM Prescribing Behaviors. Diabetes Care. 2022 Oct 1;45(10):2231-2237. </a:t>
            </a:r>
            <a:r>
              <a:rPr lang="en-US" sz="2800" b="0" i="0" dirty="0" err="1">
                <a:solidFill>
                  <a:srgbClr val="212121"/>
                </a:solidFill>
                <a:effectLst/>
                <a:latin typeface="system-ui"/>
              </a:rPr>
              <a:t>doi</a:t>
            </a:r>
            <a:r>
              <a:rPr lang="en-US" sz="2800" b="0" i="0" dirty="0">
                <a:solidFill>
                  <a:srgbClr val="212121"/>
                </a:solidFill>
                <a:effectLst/>
                <a:latin typeface="system-ui"/>
              </a:rPr>
              <a:t>: 10.2337/dc22-0555. PMID: 36054022.</a:t>
            </a:r>
          </a:p>
          <a:p>
            <a:pPr lvl="0">
              <a:defRPr sz="1800" b="0">
                <a:solidFill>
                  <a:srgbClr val="000000"/>
                </a:solidFill>
              </a:defRPr>
            </a:pPr>
            <a:endParaRPr lang="en-US" sz="2800" b="0" dirty="0">
              <a:solidFill>
                <a:srgbClr val="212121"/>
              </a:solidFill>
              <a:latin typeface="system-ui"/>
            </a:endParaRPr>
          </a:p>
          <a:p>
            <a:pPr lvl="0">
              <a:defRPr sz="1800" b="0">
                <a:solidFill>
                  <a:srgbClr val="000000"/>
                </a:solidFill>
              </a:defRPr>
            </a:pPr>
            <a:r>
              <a:rPr lang="en-US" sz="2800" b="0" i="0" dirty="0">
                <a:solidFill>
                  <a:srgbClr val="212121"/>
                </a:solidFill>
                <a:effectLst/>
                <a:latin typeface="system-ui"/>
              </a:rPr>
              <a:t>Bailey R, </a:t>
            </a:r>
            <a:r>
              <a:rPr lang="en-US" sz="2800" b="0" i="0" dirty="0" err="1">
                <a:solidFill>
                  <a:srgbClr val="212121"/>
                </a:solidFill>
                <a:effectLst/>
                <a:latin typeface="system-ui"/>
              </a:rPr>
              <a:t>Donthi</a:t>
            </a:r>
            <a:r>
              <a:rPr lang="en-US" sz="2800" b="0" i="0" dirty="0">
                <a:solidFill>
                  <a:srgbClr val="212121"/>
                </a:solidFill>
                <a:effectLst/>
                <a:latin typeface="system-ui"/>
              </a:rPr>
              <a:t> S, </a:t>
            </a:r>
            <a:r>
              <a:rPr lang="en-US" sz="2800" b="0" i="0" dirty="0" err="1">
                <a:solidFill>
                  <a:srgbClr val="212121"/>
                </a:solidFill>
                <a:effectLst/>
                <a:latin typeface="system-ui"/>
              </a:rPr>
              <a:t>Markt</a:t>
            </a:r>
            <a:r>
              <a:rPr lang="en-US" sz="2800" b="0" i="0" dirty="0">
                <a:solidFill>
                  <a:srgbClr val="212121"/>
                </a:solidFill>
                <a:effectLst/>
                <a:latin typeface="system-ui"/>
              </a:rPr>
              <a:t> S, Drummond C, Cullen J. Evaluating Factors Associated With Continuous Glucose Monitoring Utilization With the Type 1 Diabetes Exchange Registry. J Diabetes Sci Technol. 2022 May 3:19322968221091299. </a:t>
            </a:r>
            <a:r>
              <a:rPr lang="en-US" sz="2800" b="0" i="0" dirty="0" err="1">
                <a:solidFill>
                  <a:srgbClr val="212121"/>
                </a:solidFill>
                <a:effectLst/>
                <a:latin typeface="system-ui"/>
              </a:rPr>
              <a:t>doi</a:t>
            </a:r>
            <a:r>
              <a:rPr lang="en-US" sz="2800" b="0" i="0" dirty="0">
                <a:solidFill>
                  <a:srgbClr val="212121"/>
                </a:solidFill>
                <a:effectLst/>
                <a:latin typeface="system-ui"/>
              </a:rPr>
              <a:t>: 10.1177/19322968221091299. </a:t>
            </a:r>
            <a:r>
              <a:rPr lang="en-US" sz="2800" b="0" i="0" dirty="0" err="1">
                <a:solidFill>
                  <a:srgbClr val="212121"/>
                </a:solidFill>
                <a:effectLst/>
                <a:latin typeface="system-ui"/>
              </a:rPr>
              <a:t>Epub</a:t>
            </a:r>
            <a:r>
              <a:rPr lang="en-US" sz="2800" b="0" i="0" dirty="0">
                <a:solidFill>
                  <a:srgbClr val="212121"/>
                </a:solidFill>
                <a:effectLst/>
                <a:latin typeface="system-ui"/>
              </a:rPr>
              <a:t> ahead of print. PMID: 35506181</a:t>
            </a:r>
            <a:endParaRPr lang="en-US" dirty="0"/>
          </a:p>
        </p:txBody>
      </p:sp>
      <p:sp>
        <p:nvSpPr>
          <p:cNvPr id="5" name="Shape 65">
            <a:extLst>
              <a:ext uri="{FF2B5EF4-FFF2-40B4-BE49-F238E27FC236}">
                <a16:creationId xmlns:a16="http://schemas.microsoft.com/office/drawing/2014/main" id="{AF487766-F7BC-B94D-9C30-8739AF160432}"/>
              </a:ext>
            </a:extLst>
          </p:cNvPr>
          <p:cNvSpPr/>
          <p:nvPr/>
        </p:nvSpPr>
        <p:spPr>
          <a:xfrm>
            <a:off x="24417318" y="21189377"/>
            <a:ext cx="8394026" cy="1171472"/>
          </a:xfrm>
          <a:prstGeom prst="rect">
            <a:avLst/>
          </a:prstGeom>
          <a:ln w="12700">
            <a:miter lim="400000"/>
          </a:ln>
          <a:extLst>
            <a:ext uri="{C572A759-6A51-4108-AA02-DFA0A04FC94B}">
              <ma14:wrappingTextBoxFlag xmlns="" xmlns:ma14="http://schemas.microsoft.com/office/mac/drawingml/2011/main" val="1"/>
            </a:ext>
          </a:extLst>
        </p:spPr>
        <p:txBody>
          <a:bodyPr wrap="square" lIns="31431" tIns="31431" rIns="31431" bIns="31431">
            <a:spAutoFit/>
          </a:bodyPr>
          <a:lstStyle>
            <a:lvl1pPr>
              <a:defRPr sz="3200" b="1">
                <a:solidFill>
                  <a:srgbClr val="953735"/>
                </a:solidFill>
                <a:latin typeface="Calibri"/>
                <a:ea typeface="Calibri"/>
                <a:cs typeface="Calibri"/>
                <a:sym typeface="Calibri"/>
              </a:defRPr>
            </a:lvl1pPr>
          </a:lstStyle>
          <a:p>
            <a:pPr lvl="0">
              <a:defRPr sz="1800" b="0">
                <a:solidFill>
                  <a:srgbClr val="000000"/>
                </a:solidFill>
              </a:defRPr>
            </a:pPr>
            <a:r>
              <a:rPr sz="2200" dirty="0"/>
              <a:t>References </a:t>
            </a:r>
            <a:r>
              <a:rPr lang="en-US" sz="2200" dirty="0"/>
              <a:t>:</a:t>
            </a:r>
          </a:p>
          <a:p>
            <a:pPr lvl="0">
              <a:defRPr sz="1800" b="0">
                <a:solidFill>
                  <a:srgbClr val="000000"/>
                </a:solidFill>
              </a:defRPr>
            </a:pPr>
            <a:r>
              <a:rPr lang="en-US" sz="1000" b="0" i="0" dirty="0">
                <a:solidFill>
                  <a:srgbClr val="212121"/>
                </a:solidFill>
                <a:effectLst/>
                <a:latin typeface="system-ui"/>
              </a:rPr>
              <a:t>Mathias P, </a:t>
            </a:r>
            <a:r>
              <a:rPr lang="en-US" sz="1000" b="0" i="0" dirty="0" err="1">
                <a:solidFill>
                  <a:srgbClr val="212121"/>
                </a:solidFill>
                <a:effectLst/>
                <a:latin typeface="system-ui"/>
              </a:rPr>
              <a:t>Mahali</a:t>
            </a:r>
            <a:r>
              <a:rPr lang="en-US" sz="1000" b="0" i="0" dirty="0">
                <a:solidFill>
                  <a:srgbClr val="212121"/>
                </a:solidFill>
                <a:effectLst/>
                <a:latin typeface="system-ui"/>
              </a:rPr>
              <a:t> LP, Agarwal S. Targeting Technology in Underserved Adults With Type 1 Diabetes: Effect of Diabetes Practice Transformations on Improving Equity in CGM Prescribing Behaviors. Diabetes Care. 2022 Oct 1;45(10):2231-2237. </a:t>
            </a:r>
            <a:r>
              <a:rPr lang="en-US" sz="1000" b="0" i="0" dirty="0" err="1">
                <a:solidFill>
                  <a:srgbClr val="212121"/>
                </a:solidFill>
                <a:effectLst/>
                <a:latin typeface="system-ui"/>
              </a:rPr>
              <a:t>doi</a:t>
            </a:r>
            <a:r>
              <a:rPr lang="en-US" sz="1000" b="0" i="0" dirty="0">
                <a:solidFill>
                  <a:srgbClr val="212121"/>
                </a:solidFill>
                <a:effectLst/>
                <a:latin typeface="system-ui"/>
              </a:rPr>
              <a:t>: 10.2337/dc22-0555. PMID: 36054022.</a:t>
            </a:r>
          </a:p>
          <a:p>
            <a:pPr lvl="0">
              <a:defRPr sz="1800" b="0">
                <a:solidFill>
                  <a:srgbClr val="000000"/>
                </a:solidFill>
              </a:defRPr>
            </a:pPr>
            <a:endParaRPr lang="en-US" sz="1000" b="0" dirty="0">
              <a:solidFill>
                <a:srgbClr val="212121"/>
              </a:solidFill>
              <a:latin typeface="system-ui"/>
            </a:endParaRPr>
          </a:p>
          <a:p>
            <a:pPr lvl="0">
              <a:defRPr sz="1800" b="0">
                <a:solidFill>
                  <a:srgbClr val="000000"/>
                </a:solidFill>
              </a:defRPr>
            </a:pPr>
            <a:r>
              <a:rPr lang="en-US" sz="1000" b="0" i="0" dirty="0">
                <a:solidFill>
                  <a:srgbClr val="212121"/>
                </a:solidFill>
                <a:effectLst/>
                <a:latin typeface="system-ui"/>
              </a:rPr>
              <a:t>Bailey R, </a:t>
            </a:r>
            <a:r>
              <a:rPr lang="en-US" sz="1000" b="0" i="0" dirty="0" err="1">
                <a:solidFill>
                  <a:srgbClr val="212121"/>
                </a:solidFill>
                <a:effectLst/>
                <a:latin typeface="system-ui"/>
              </a:rPr>
              <a:t>Donthi</a:t>
            </a:r>
            <a:r>
              <a:rPr lang="en-US" sz="1000" b="0" i="0" dirty="0">
                <a:solidFill>
                  <a:srgbClr val="212121"/>
                </a:solidFill>
                <a:effectLst/>
                <a:latin typeface="system-ui"/>
              </a:rPr>
              <a:t> S, </a:t>
            </a:r>
            <a:r>
              <a:rPr lang="en-US" sz="1000" b="0" i="0" dirty="0" err="1">
                <a:solidFill>
                  <a:srgbClr val="212121"/>
                </a:solidFill>
                <a:effectLst/>
                <a:latin typeface="system-ui"/>
              </a:rPr>
              <a:t>Markt</a:t>
            </a:r>
            <a:r>
              <a:rPr lang="en-US" sz="1000" b="0" i="0" dirty="0">
                <a:solidFill>
                  <a:srgbClr val="212121"/>
                </a:solidFill>
                <a:effectLst/>
                <a:latin typeface="system-ui"/>
              </a:rPr>
              <a:t> S, Drummond C, Cullen J. Evaluating Factors Associated With Continuous Glucose Monitoring Utilization With the Type 1 Diabetes Exchange Registry. J Diabetes Sci Technol. 2022 May 3:19322968221091299. </a:t>
            </a:r>
            <a:r>
              <a:rPr lang="en-US" sz="1000" b="0" i="0" dirty="0" err="1">
                <a:solidFill>
                  <a:srgbClr val="212121"/>
                </a:solidFill>
                <a:effectLst/>
                <a:latin typeface="system-ui"/>
              </a:rPr>
              <a:t>doi</a:t>
            </a:r>
            <a:r>
              <a:rPr lang="en-US" sz="1000" b="0" i="0" dirty="0">
                <a:solidFill>
                  <a:srgbClr val="212121"/>
                </a:solidFill>
                <a:effectLst/>
                <a:latin typeface="system-ui"/>
              </a:rPr>
              <a:t>: 10.1177/19322968221091299. </a:t>
            </a:r>
            <a:r>
              <a:rPr lang="en-US" sz="1000" b="0" i="0" dirty="0" err="1">
                <a:solidFill>
                  <a:srgbClr val="212121"/>
                </a:solidFill>
                <a:effectLst/>
                <a:latin typeface="system-ui"/>
              </a:rPr>
              <a:t>Epub</a:t>
            </a:r>
            <a:r>
              <a:rPr lang="en-US" sz="1000" b="0" i="0" dirty="0">
                <a:solidFill>
                  <a:srgbClr val="212121"/>
                </a:solidFill>
                <a:effectLst/>
                <a:latin typeface="system-ui"/>
              </a:rPr>
              <a:t> ahead of print. PMID: 35506181.</a:t>
            </a:r>
            <a:endParaRPr sz="1000" dirty="0"/>
          </a:p>
        </p:txBody>
      </p:sp>
      <p:pic>
        <p:nvPicPr>
          <p:cNvPr id="6" name="image4.png">
            <a:extLst>
              <a:ext uri="{FF2B5EF4-FFF2-40B4-BE49-F238E27FC236}">
                <a16:creationId xmlns:a16="http://schemas.microsoft.com/office/drawing/2014/main" id="{B1542252-8A04-7E4E-B94C-94657E89C751}"/>
              </a:ext>
            </a:extLst>
          </p:cNvPr>
          <p:cNvPicPr/>
          <p:nvPr/>
        </p:nvPicPr>
        <p:blipFill>
          <a:blip r:embed="rId2"/>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134590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4C90B-4A48-6543-A057-E1A8D4F5E342}"/>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C658D011-99AD-974B-92A2-A8B6BBA1F626}"/>
              </a:ext>
            </a:extLst>
          </p:cNvPr>
          <p:cNvSpPr>
            <a:spLocks noGrp="1"/>
          </p:cNvSpPr>
          <p:nvPr>
            <p:ph type="subTitle" idx="1"/>
          </p:nvPr>
        </p:nvSpPr>
        <p:spPr/>
        <p:txBody>
          <a:bodyPr/>
          <a:lstStyle/>
          <a:p>
            <a:r>
              <a:rPr lang="en-US" dirty="0"/>
              <a:t>Thank you!</a:t>
            </a:r>
          </a:p>
        </p:txBody>
      </p:sp>
      <p:pic>
        <p:nvPicPr>
          <p:cNvPr id="4" name="image4.png">
            <a:extLst>
              <a:ext uri="{FF2B5EF4-FFF2-40B4-BE49-F238E27FC236}">
                <a16:creationId xmlns:a16="http://schemas.microsoft.com/office/drawing/2014/main" id="{312AD919-B091-E849-AA53-C2CC2D844BF9}"/>
              </a:ext>
            </a:extLst>
          </p:cNvPr>
          <p:cNvPicPr/>
          <p:nvPr/>
        </p:nvPicPr>
        <p:blipFill>
          <a:blip r:embed="rId2"/>
          <a:stretch>
            <a:fillRect/>
          </a:stretch>
        </p:blipFill>
        <p:spPr>
          <a:xfrm>
            <a:off x="580293" y="5974754"/>
            <a:ext cx="2004646" cy="674291"/>
          </a:xfrm>
          <a:prstGeom prst="rect">
            <a:avLst/>
          </a:prstGeom>
          <a:ln w="12700">
            <a:miter lim="400000"/>
          </a:ln>
        </p:spPr>
      </p:pic>
    </p:spTree>
    <p:extLst>
      <p:ext uri="{BB962C8B-B14F-4D97-AF65-F5344CB8AC3E}">
        <p14:creationId xmlns:p14="http://schemas.microsoft.com/office/powerpoint/2010/main" val="183130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554E9-5B52-4786-8224-F332C7046533}"/>
              </a:ext>
            </a:extLst>
          </p:cNvPr>
          <p:cNvSpPr>
            <a:spLocks noGrp="1"/>
          </p:cNvSpPr>
          <p:nvPr>
            <p:ph type="ctrTitle"/>
          </p:nvPr>
        </p:nvSpPr>
        <p:spPr>
          <a:xfrm>
            <a:off x="210397" y="601205"/>
            <a:ext cx="7015345" cy="2403834"/>
          </a:xfrm>
        </p:spPr>
        <p:txBody>
          <a:bodyPr/>
          <a:lstStyle/>
          <a:p>
            <a:r>
              <a:rPr lang="en-US" sz="3200" dirty="0">
                <a:solidFill>
                  <a:schemeClr val="accent1"/>
                </a:solidFill>
              </a:rPr>
              <a:t>Continuing improvement of health equity: use of continuous glucose monitoring technology among youth with type 1 diabetes </a:t>
            </a:r>
          </a:p>
        </p:txBody>
      </p:sp>
      <p:sp>
        <p:nvSpPr>
          <p:cNvPr id="3" name="Subtitle 2">
            <a:extLst>
              <a:ext uri="{FF2B5EF4-FFF2-40B4-BE49-F238E27FC236}">
                <a16:creationId xmlns:a16="http://schemas.microsoft.com/office/drawing/2014/main" id="{B17CF047-0DEF-42FE-AD48-CAA82CB47DB7}"/>
              </a:ext>
            </a:extLst>
          </p:cNvPr>
          <p:cNvSpPr>
            <a:spLocks noGrp="1"/>
          </p:cNvSpPr>
          <p:nvPr>
            <p:ph type="subTitle" idx="1"/>
          </p:nvPr>
        </p:nvSpPr>
        <p:spPr>
          <a:xfrm>
            <a:off x="175368" y="3203159"/>
            <a:ext cx="7085404" cy="994787"/>
          </a:xfrm>
        </p:spPr>
        <p:txBody>
          <a:bodyPr>
            <a:noAutofit/>
          </a:bodyPr>
          <a:lstStyle/>
          <a:p>
            <a:pPr algn="l"/>
            <a:r>
              <a:rPr lang="en-US" sz="1800" b="1" dirty="0"/>
              <a:t>Kajal Gandhi, DO, MPH; Kathryn Obrynba, MD;</a:t>
            </a:r>
            <a:endParaRPr lang="en-US" sz="1800" dirty="0"/>
          </a:p>
          <a:p>
            <a:pPr algn="l"/>
            <a:r>
              <a:rPr lang="en-US" sz="1800" b="1" dirty="0"/>
              <a:t> Justin Indyk, MD, PhD</a:t>
            </a:r>
          </a:p>
          <a:p>
            <a:pPr algn="l"/>
            <a:endParaRPr lang="en-US" sz="1800" b="1" dirty="0"/>
          </a:p>
          <a:p>
            <a:pPr algn="l"/>
            <a:r>
              <a:rPr lang="en-US" sz="1800" b="1" u="sng" dirty="0"/>
              <a:t>Site Principal Investigator</a:t>
            </a:r>
            <a:r>
              <a:rPr lang="en-US" sz="1800" b="1" dirty="0"/>
              <a:t>: Manmohan Kamboj, MD</a:t>
            </a:r>
            <a:endParaRPr lang="en-US" sz="1800" b="1" u="sng" dirty="0"/>
          </a:p>
          <a:p>
            <a:pPr algn="l"/>
            <a:r>
              <a:rPr lang="en-US" sz="1800" b="1" u="sng" dirty="0"/>
              <a:t>QI Coordinator</a:t>
            </a:r>
            <a:r>
              <a:rPr lang="en-US" sz="1800" b="1" dirty="0"/>
              <a:t>: Don Buckingham, MBOE; CPHQ </a:t>
            </a:r>
          </a:p>
          <a:p>
            <a:pPr algn="l"/>
            <a:endParaRPr lang="en-US" sz="1800" b="1" dirty="0"/>
          </a:p>
          <a:p>
            <a:pPr algn="l"/>
            <a:r>
              <a:rPr lang="en-US" sz="1800" b="1" dirty="0"/>
              <a:t>T1D Exchange Collaborative Learning Session</a:t>
            </a:r>
          </a:p>
          <a:p>
            <a:pPr algn="l"/>
            <a:r>
              <a:rPr lang="en-US" sz="1800" b="1" dirty="0"/>
              <a:t>November 2022</a:t>
            </a:r>
          </a:p>
        </p:txBody>
      </p:sp>
      <p:sp>
        <p:nvSpPr>
          <p:cNvPr id="4" name="TextBox 3">
            <a:extLst>
              <a:ext uri="{FF2B5EF4-FFF2-40B4-BE49-F238E27FC236}">
                <a16:creationId xmlns:a16="http://schemas.microsoft.com/office/drawing/2014/main" id="{8358AED3-41F6-4551-B290-A7B6834FDC3B}"/>
              </a:ext>
            </a:extLst>
          </p:cNvPr>
          <p:cNvSpPr txBox="1"/>
          <p:nvPr/>
        </p:nvSpPr>
        <p:spPr>
          <a:xfrm>
            <a:off x="7260772" y="5486400"/>
            <a:ext cx="390363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The Center for Clinical Excellence</a:t>
            </a:r>
          </a:p>
        </p:txBody>
      </p:sp>
    </p:spTree>
    <p:extLst>
      <p:ext uri="{BB962C8B-B14F-4D97-AF65-F5344CB8AC3E}">
        <p14:creationId xmlns:p14="http://schemas.microsoft.com/office/powerpoint/2010/main" val="619110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3E5BE03-26B5-484A-813F-FF1B4126BC2E}"/>
              </a:ext>
            </a:extLst>
          </p:cNvPr>
          <p:cNvSpPr>
            <a:spLocks noGrp="1"/>
          </p:cNvSpPr>
          <p:nvPr>
            <p:ph type="title"/>
          </p:nvPr>
        </p:nvSpPr>
        <p:spPr>
          <a:xfrm>
            <a:off x="609600" y="49387"/>
            <a:ext cx="10972800" cy="1143000"/>
          </a:xfrm>
        </p:spPr>
        <p:txBody>
          <a:bodyPr/>
          <a:lstStyle/>
          <a:p>
            <a:pPr eaLnBrk="1" hangingPunct="1"/>
            <a:r>
              <a:rPr lang="en-US" altLang="en-US" sz="4800" dirty="0">
                <a:solidFill>
                  <a:srgbClr val="0070C0"/>
                </a:solidFill>
                <a:latin typeface="+mn-lt"/>
                <a:ea typeface="ＭＳ Ｐゴシック" panose="020B0600070205080204" pitchFamily="34" charset="-128"/>
                <a:cs typeface="Arial" panose="020B0604020202020204" pitchFamily="34" charset="0"/>
              </a:rPr>
              <a:t>Project Intention</a:t>
            </a:r>
          </a:p>
        </p:txBody>
      </p:sp>
      <p:pic>
        <p:nvPicPr>
          <p:cNvPr id="4" name="Picture 3"/>
          <p:cNvPicPr>
            <a:picLocks noChangeAspect="1"/>
          </p:cNvPicPr>
          <p:nvPr/>
        </p:nvPicPr>
        <p:blipFill>
          <a:blip r:embed="rId3"/>
          <a:stretch>
            <a:fillRect/>
          </a:stretch>
        </p:blipFill>
        <p:spPr>
          <a:xfrm>
            <a:off x="4271250" y="4337222"/>
            <a:ext cx="3803633" cy="1548668"/>
          </a:xfrm>
          <a:prstGeom prst="rect">
            <a:avLst/>
          </a:prstGeom>
        </p:spPr>
      </p:pic>
      <p:sp>
        <p:nvSpPr>
          <p:cNvPr id="6" name="Rectangle 3">
            <a:extLst>
              <a:ext uri="{FF2B5EF4-FFF2-40B4-BE49-F238E27FC236}">
                <a16:creationId xmlns:a16="http://schemas.microsoft.com/office/drawing/2014/main" id="{145C6DDC-59E8-4074-BFAC-9B6707BD0D62}"/>
              </a:ext>
            </a:extLst>
          </p:cNvPr>
          <p:cNvSpPr>
            <a:spLocks noGrp="1"/>
          </p:cNvSpPr>
          <p:nvPr>
            <p:ph idx="1"/>
          </p:nvPr>
        </p:nvSpPr>
        <p:spPr>
          <a:xfrm>
            <a:off x="457200" y="1192387"/>
            <a:ext cx="11399520" cy="5491269"/>
          </a:xfrm>
        </p:spPr>
        <p:txBody>
          <a:bodyPr/>
          <a:lstStyle/>
          <a:p>
            <a:pPr defTabSz="457189">
              <a:buClr>
                <a:srgbClr val="0070C0"/>
              </a:buClr>
              <a:buFont typeface="Wingdings" panose="05000000000000000000" pitchFamily="2" charset="2"/>
              <a:buChar char="v"/>
            </a:pPr>
            <a:r>
              <a:rPr lang="en-US" sz="2600" dirty="0">
                <a:latin typeface="Arial" panose="020B0604020202020204" pitchFamily="34" charset="0"/>
                <a:cs typeface="Arial" panose="020B0604020202020204" pitchFamily="34" charset="0"/>
              </a:rPr>
              <a:t>“</a:t>
            </a:r>
            <a:r>
              <a:rPr lang="en-US" sz="2600" i="1" dirty="0">
                <a:latin typeface="Arial" panose="020B0604020202020204" pitchFamily="34" charset="0"/>
                <a:cs typeface="Arial" panose="020B0604020202020204" pitchFamily="34" charset="0"/>
              </a:rPr>
              <a:t>Leading the Journey to Best Outcomes for Children Everywhere</a:t>
            </a:r>
            <a:r>
              <a:rPr lang="en-US" sz="2600" dirty="0">
                <a:latin typeface="Arial" panose="020B0604020202020204" pitchFamily="34" charset="0"/>
                <a:cs typeface="Arial" panose="020B0604020202020204" pitchFamily="34" charset="0"/>
              </a:rPr>
              <a:t>” summarizes Nationwide Children’s Hospital </a:t>
            </a:r>
            <a:r>
              <a:rPr lang="en-US" sz="2600" dirty="0">
                <a:solidFill>
                  <a:srgbClr val="0070C0"/>
                </a:solidFill>
                <a:latin typeface="Arial" panose="020B0604020202020204" pitchFamily="34" charset="0"/>
                <a:cs typeface="Arial" panose="020B0604020202020204" pitchFamily="34" charset="0"/>
              </a:rPr>
              <a:t>strategic plan</a:t>
            </a:r>
            <a:endParaRPr lang="en-US" sz="2600" dirty="0">
              <a:latin typeface="Arial" panose="020B0604020202020204" pitchFamily="34" charset="0"/>
              <a:cs typeface="Arial" panose="020B0604020202020204" pitchFamily="34" charset="0"/>
            </a:endParaRPr>
          </a:p>
          <a:p>
            <a:pPr defTabSz="457189">
              <a:buClr>
                <a:srgbClr val="0070C0"/>
              </a:buClr>
              <a:buFont typeface="Wingdings" panose="05000000000000000000" pitchFamily="2" charset="2"/>
              <a:buChar char="v"/>
            </a:pPr>
            <a:r>
              <a:rPr lang="en-US" sz="2600" dirty="0">
                <a:latin typeface="Arial" panose="020B0604020202020204" pitchFamily="34" charset="0"/>
                <a:cs typeface="Arial" panose="020B0604020202020204" pitchFamily="34" charset="0"/>
              </a:rPr>
              <a:t>One major outcome of this strategy includes robust </a:t>
            </a:r>
            <a:r>
              <a:rPr lang="en-US" sz="2600" dirty="0">
                <a:solidFill>
                  <a:srgbClr val="0070C0"/>
                </a:solidFill>
                <a:latin typeface="Arial" panose="020B0604020202020204" pitchFamily="34" charset="0"/>
                <a:cs typeface="Arial" panose="020B0604020202020204" pitchFamily="34" charset="0"/>
              </a:rPr>
              <a:t>quality and safety </a:t>
            </a:r>
            <a:r>
              <a:rPr lang="en-US" sz="2600" dirty="0">
                <a:latin typeface="Arial" panose="020B0604020202020204" pitchFamily="34" charset="0"/>
                <a:cs typeface="Arial" panose="020B0604020202020204" pitchFamily="34" charset="0"/>
              </a:rPr>
              <a:t>initiatives achieved through our </a:t>
            </a:r>
            <a:r>
              <a:rPr lang="en-US" sz="2600" i="1" dirty="0">
                <a:latin typeface="Arial" panose="020B0604020202020204" pitchFamily="34" charset="0"/>
                <a:cs typeface="Arial" panose="020B0604020202020204" pitchFamily="34" charset="0"/>
              </a:rPr>
              <a:t>Center of Clinical Excellence </a:t>
            </a:r>
            <a:r>
              <a:rPr lang="en-US" sz="2600" dirty="0">
                <a:latin typeface="Arial" panose="020B0604020202020204" pitchFamily="34" charset="0"/>
                <a:cs typeface="Arial" panose="020B0604020202020204" pitchFamily="34" charset="0"/>
              </a:rPr>
              <a:t>(CCE)</a:t>
            </a:r>
          </a:p>
          <a:p>
            <a:pPr defTabSz="457189">
              <a:buClr>
                <a:srgbClr val="0070C0"/>
              </a:buClr>
              <a:buFont typeface="Wingdings" panose="05000000000000000000" pitchFamily="2" charset="2"/>
              <a:buChar char="v"/>
            </a:pPr>
            <a:r>
              <a:rPr lang="en-US" sz="2600" dirty="0">
                <a:latin typeface="Arial" panose="020B0604020202020204" pitchFamily="34" charset="0"/>
                <a:cs typeface="Arial" panose="020B0604020202020204" pitchFamily="34" charset="0"/>
              </a:rPr>
              <a:t>This improvement project works to improve clinical outcomes and improve patient equity for CGM and pump </a:t>
            </a:r>
            <a:r>
              <a:rPr lang="en-US" sz="2600" dirty="0">
                <a:solidFill>
                  <a:srgbClr val="0070C0"/>
                </a:solidFill>
                <a:latin typeface="Arial" panose="020B0604020202020204" pitchFamily="34" charset="0"/>
                <a:cs typeface="Arial" panose="020B0604020202020204" pitchFamily="34" charset="0"/>
              </a:rPr>
              <a:t>technology access/utilization </a:t>
            </a:r>
            <a:r>
              <a:rPr lang="en-US" sz="2600" dirty="0">
                <a:latin typeface="Arial" panose="020B0604020202020204" pitchFamily="34" charset="0"/>
                <a:cs typeface="Arial" panose="020B0604020202020204" pitchFamily="34" charset="0"/>
              </a:rPr>
              <a:t>among our diabetes patient population</a:t>
            </a:r>
          </a:p>
        </p:txBody>
      </p:sp>
    </p:spTree>
    <p:extLst>
      <p:ext uri="{BB962C8B-B14F-4D97-AF65-F5344CB8AC3E}">
        <p14:creationId xmlns:p14="http://schemas.microsoft.com/office/powerpoint/2010/main" val="122560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3E5BE03-26B5-484A-813F-FF1B4126BC2E}"/>
              </a:ext>
            </a:extLst>
          </p:cNvPr>
          <p:cNvSpPr>
            <a:spLocks noGrp="1"/>
          </p:cNvSpPr>
          <p:nvPr>
            <p:ph type="title"/>
          </p:nvPr>
        </p:nvSpPr>
        <p:spPr>
          <a:xfrm>
            <a:off x="731520" y="293227"/>
            <a:ext cx="10972800" cy="1143000"/>
          </a:xfrm>
        </p:spPr>
        <p:txBody>
          <a:bodyPr/>
          <a:lstStyle/>
          <a:p>
            <a:pPr eaLnBrk="1" hangingPunct="1"/>
            <a:r>
              <a:rPr lang="en-US" altLang="en-US" sz="4800" dirty="0">
                <a:solidFill>
                  <a:srgbClr val="0070C0"/>
                </a:solidFill>
                <a:latin typeface="+mn-lt"/>
                <a:ea typeface="ＭＳ Ｐゴシック" panose="020B0600070205080204" pitchFamily="34" charset="-128"/>
                <a:cs typeface="Arial" panose="020B0604020202020204" pitchFamily="34" charset="0"/>
              </a:rPr>
              <a:t>Project Background</a:t>
            </a:r>
          </a:p>
        </p:txBody>
      </p:sp>
      <p:sp>
        <p:nvSpPr>
          <p:cNvPr id="6" name="Rectangle 3">
            <a:extLst>
              <a:ext uri="{FF2B5EF4-FFF2-40B4-BE49-F238E27FC236}">
                <a16:creationId xmlns:a16="http://schemas.microsoft.com/office/drawing/2014/main" id="{145C6DDC-59E8-4074-BFAC-9B6707BD0D62}"/>
              </a:ext>
            </a:extLst>
          </p:cNvPr>
          <p:cNvSpPr>
            <a:spLocks noGrp="1"/>
          </p:cNvSpPr>
          <p:nvPr>
            <p:ph idx="1"/>
          </p:nvPr>
        </p:nvSpPr>
        <p:spPr>
          <a:xfrm>
            <a:off x="304800" y="1436227"/>
            <a:ext cx="11399520" cy="3577733"/>
          </a:xfrm>
        </p:spPr>
        <p:txBody>
          <a:bodyPr/>
          <a:lstStyle/>
          <a:p>
            <a:pPr defTabSz="457189">
              <a:buClr>
                <a:srgbClr val="0070C0"/>
              </a:buClr>
              <a:buFont typeface="Wingdings" panose="05000000000000000000" pitchFamily="2" charset="2"/>
              <a:buChar char="v"/>
            </a:pPr>
            <a:r>
              <a:rPr lang="en-US" sz="2600" dirty="0">
                <a:latin typeface="Arial" panose="020B0604020202020204" pitchFamily="34" charset="0"/>
                <a:cs typeface="Arial" panose="020B0604020202020204" pitchFamily="34" charset="0"/>
              </a:rPr>
              <a:t>The use of continuous glucose monitors (CGM) has been shown to have improved glycemic control in children and adolescents, and improve diabetes related distress and quality of life</a:t>
            </a:r>
          </a:p>
          <a:p>
            <a:pPr marL="0" indent="0" defTabSz="457189">
              <a:buClr>
                <a:srgbClr val="0070C0"/>
              </a:buClr>
              <a:buNone/>
            </a:pPr>
            <a:endParaRPr lang="en-US" sz="2600" dirty="0">
              <a:latin typeface="Arial" panose="020B0604020202020204" pitchFamily="34" charset="0"/>
              <a:cs typeface="Arial" panose="020B0604020202020204" pitchFamily="34" charset="0"/>
            </a:endParaRPr>
          </a:p>
          <a:p>
            <a:pPr defTabSz="457189">
              <a:buClr>
                <a:srgbClr val="0070C0"/>
              </a:buClr>
              <a:buFont typeface="Wingdings" panose="05000000000000000000" pitchFamily="2" charset="2"/>
              <a:buChar char="v"/>
            </a:pPr>
            <a:r>
              <a:rPr lang="en-US" sz="2600" dirty="0">
                <a:latin typeface="Arial" panose="020B0604020202020204" pitchFamily="34" charset="0"/>
                <a:cs typeface="Arial" panose="020B0604020202020204" pitchFamily="34" charset="0"/>
              </a:rPr>
              <a:t>Disparities exist in access to diabetes technology, in which racial/ethnic minorities have consistently lower CGM utilization, which may affect diabetes outcomes</a:t>
            </a:r>
          </a:p>
          <a:p>
            <a:pPr defTabSz="457189">
              <a:buClr>
                <a:srgbClr val="0070C0"/>
              </a:buClr>
              <a:buFont typeface="Wingdings" panose="05000000000000000000" pitchFamily="2" charset="2"/>
              <a:buChar char="v"/>
            </a:pPr>
            <a:endParaRPr lang="en-US" sz="2600" dirty="0">
              <a:latin typeface="Arial" panose="020B0604020202020204" pitchFamily="34" charset="0"/>
              <a:cs typeface="Arial" panose="020B0604020202020204" pitchFamily="34" charset="0"/>
            </a:endParaRPr>
          </a:p>
        </p:txBody>
      </p:sp>
      <p:sp>
        <p:nvSpPr>
          <p:cNvPr id="7" name="TextBox 6"/>
          <p:cNvSpPr txBox="1"/>
          <p:nvPr/>
        </p:nvSpPr>
        <p:spPr>
          <a:xfrm>
            <a:off x="9662160" y="5103674"/>
            <a:ext cx="2529840" cy="1754326"/>
          </a:xfrm>
          <a:prstGeom prst="rect">
            <a:avLst/>
          </a:prstGeom>
          <a:noFill/>
        </p:spPr>
        <p:txBody>
          <a:bodyPr wrap="square" rtlCol="0">
            <a:spAutoFit/>
          </a:bodyPr>
          <a:lstStyle/>
          <a:p>
            <a:r>
              <a:rPr lang="en-US" dirty="0" err="1"/>
              <a:t>Laffel</a:t>
            </a:r>
            <a:r>
              <a:rPr lang="en-US" dirty="0"/>
              <a:t>, et al, JAMA 2020</a:t>
            </a:r>
          </a:p>
          <a:p>
            <a:r>
              <a:rPr lang="en-US" dirty="0"/>
              <a:t>Sinisterra et al 2021</a:t>
            </a:r>
          </a:p>
          <a:p>
            <a:r>
              <a:rPr lang="en-US" dirty="0"/>
              <a:t>Franceschi, et al 2021</a:t>
            </a:r>
          </a:p>
          <a:p>
            <a:r>
              <a:rPr lang="en-US" dirty="0"/>
              <a:t>Foster et al, 2019</a:t>
            </a:r>
          </a:p>
          <a:p>
            <a:r>
              <a:rPr lang="en-US" dirty="0" err="1"/>
              <a:t>Lipman</a:t>
            </a:r>
            <a:r>
              <a:rPr lang="en-US" dirty="0"/>
              <a:t>, et al 2021</a:t>
            </a:r>
          </a:p>
          <a:p>
            <a:r>
              <a:rPr lang="en-US" dirty="0"/>
              <a:t>Lai, et al 2021</a:t>
            </a:r>
          </a:p>
        </p:txBody>
      </p:sp>
    </p:spTree>
    <p:extLst>
      <p:ext uri="{BB962C8B-B14F-4D97-AF65-F5344CB8AC3E}">
        <p14:creationId xmlns:p14="http://schemas.microsoft.com/office/powerpoint/2010/main" val="2020991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EF73BE-49C3-4C0A-928F-71B4F8741092}"/>
              </a:ext>
            </a:extLst>
          </p:cNvPr>
          <p:cNvSpPr txBox="1"/>
          <p:nvPr/>
        </p:nvSpPr>
        <p:spPr>
          <a:xfrm>
            <a:off x="237392" y="571498"/>
            <a:ext cx="6532685" cy="1815882"/>
          </a:xfrm>
          <a:prstGeom prst="rect">
            <a:avLst/>
          </a:prstGeom>
          <a:noFill/>
        </p:spPr>
        <p:txBody>
          <a:bodyPr wrap="square" rtlCol="0">
            <a:spAutoFit/>
          </a:bodyPr>
          <a:lstStyle/>
          <a:p>
            <a:pPr marL="0" marR="0" lvl="0" indent="0" algn="l" defTabSz="609585"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mn-cs"/>
              </a:rPr>
              <a:t>KEY QUALITY INITIATIVE:</a:t>
            </a:r>
          </a:p>
          <a:p>
            <a:pPr marL="0" marR="0" lvl="0" indent="0" algn="l" defTabSz="609585" rtl="0" eaLnBrk="0" fontAlgn="base" latinLnBrk="0" hangingPunct="0">
              <a:lnSpc>
                <a:spcPct val="100000"/>
              </a:lnSpc>
              <a:spcBef>
                <a:spcPct val="0"/>
              </a:spcBef>
              <a:spcAft>
                <a:spcPct val="0"/>
              </a:spcAft>
              <a:buClrTx/>
              <a:buSzTx/>
              <a:buFontTx/>
              <a:buNone/>
              <a:tabLst/>
              <a:defRPr/>
            </a:pPr>
            <a:r>
              <a:rPr lang="en-US" sz="2200" dirty="0">
                <a:solidFill>
                  <a:prstClr val="white"/>
                </a:solidFill>
                <a:latin typeface="Arial" panose="020B0604020202020204" pitchFamily="34" charset="0"/>
                <a:ea typeface="ＭＳ Ｐゴシック" panose="020B0600070205080204" pitchFamily="34" charset="-128"/>
              </a:rPr>
              <a:t>I</a:t>
            </a:r>
            <a:r>
              <a:rPr kumimoji="0" lang="en-US" sz="2200" b="0" u="none" strike="noStrike" kern="1200" cap="none" spc="0" normalizeH="0" baseline="0" noProof="0" dirty="0" err="1">
                <a:ln>
                  <a:noFill/>
                </a:ln>
                <a:solidFill>
                  <a:prstClr val="white"/>
                </a:solidFill>
                <a:effectLst/>
                <a:uLnTx/>
                <a:uFillTx/>
                <a:latin typeface="Arial" panose="020B0604020202020204" pitchFamily="34" charset="0"/>
                <a:ea typeface="ＭＳ Ｐゴシック" panose="020B0600070205080204" pitchFamily="34" charset="-128"/>
              </a:rPr>
              <a:t>ncrease</a:t>
            </a:r>
            <a:r>
              <a:rPr kumimoji="0" lang="en-US" sz="2200" b="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 insulin pump and CGM equity ratio between T1D black/white patient populations (1:1) from 0.44 to 1 (Pump) and from 0.7 to 1</a:t>
            </a:r>
            <a:r>
              <a:rPr kumimoji="0" lang="en-US" sz="2200" b="0" u="none" strike="noStrike" kern="1200" cap="none" spc="0" normalizeH="0" noProof="0" dirty="0">
                <a:ln>
                  <a:noFill/>
                </a:ln>
                <a:solidFill>
                  <a:prstClr val="white"/>
                </a:solidFill>
                <a:effectLst/>
                <a:uLnTx/>
                <a:uFillTx/>
                <a:latin typeface="Arial" panose="020B0604020202020204" pitchFamily="34" charset="0"/>
                <a:ea typeface="ＭＳ Ｐゴシック" panose="020B0600070205080204" pitchFamily="34" charset="-128"/>
              </a:rPr>
              <a:t> </a:t>
            </a:r>
            <a:r>
              <a:rPr kumimoji="0" lang="en-US" sz="2200" b="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rPr>
              <a:t>(CGM) by 12/31/2022 and sustain through 2023</a:t>
            </a:r>
          </a:p>
        </p:txBody>
      </p:sp>
    </p:spTree>
    <p:extLst>
      <p:ext uri="{BB962C8B-B14F-4D97-AF65-F5344CB8AC3E}">
        <p14:creationId xmlns:p14="http://schemas.microsoft.com/office/powerpoint/2010/main" val="4267582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3E5BE03-26B5-484A-813F-FF1B4126BC2E}"/>
              </a:ext>
            </a:extLst>
          </p:cNvPr>
          <p:cNvSpPr>
            <a:spLocks noGrp="1"/>
          </p:cNvSpPr>
          <p:nvPr>
            <p:ph type="title"/>
          </p:nvPr>
        </p:nvSpPr>
        <p:spPr>
          <a:xfrm>
            <a:off x="731520" y="293227"/>
            <a:ext cx="10972800" cy="1143000"/>
          </a:xfrm>
        </p:spPr>
        <p:txBody>
          <a:bodyPr/>
          <a:lstStyle/>
          <a:p>
            <a:pPr eaLnBrk="1" hangingPunct="1"/>
            <a:r>
              <a:rPr lang="en-US" altLang="en-US" sz="4800" dirty="0">
                <a:solidFill>
                  <a:srgbClr val="0070C0"/>
                </a:solidFill>
                <a:latin typeface="+mn-lt"/>
                <a:ea typeface="ＭＳ Ｐゴシック" panose="020B0600070205080204" pitchFamily="34" charset="-128"/>
                <a:cs typeface="Arial" panose="020B0604020202020204" pitchFamily="34" charset="0"/>
              </a:rPr>
              <a:t>Project Methods</a:t>
            </a:r>
          </a:p>
        </p:txBody>
      </p:sp>
      <p:sp>
        <p:nvSpPr>
          <p:cNvPr id="5" name="Rectangle 3">
            <a:extLst>
              <a:ext uri="{FF2B5EF4-FFF2-40B4-BE49-F238E27FC236}">
                <a16:creationId xmlns:a16="http://schemas.microsoft.com/office/drawing/2014/main" id="{145C6DDC-59E8-4074-BFAC-9B6707BD0D62}"/>
              </a:ext>
            </a:extLst>
          </p:cNvPr>
          <p:cNvSpPr>
            <a:spLocks noGrp="1"/>
          </p:cNvSpPr>
          <p:nvPr>
            <p:ph idx="1"/>
          </p:nvPr>
        </p:nvSpPr>
        <p:spPr>
          <a:xfrm>
            <a:off x="304800" y="1436227"/>
            <a:ext cx="11399520" cy="2913351"/>
          </a:xfrm>
        </p:spPr>
        <p:txBody>
          <a:bodyPr/>
          <a:lstStyle/>
          <a:p>
            <a:pPr defTabSz="457189">
              <a:buClr>
                <a:srgbClr val="0070C0"/>
              </a:buClr>
              <a:buFont typeface="Wingdings" panose="05000000000000000000" pitchFamily="2" charset="2"/>
              <a:buChar char="v"/>
            </a:pPr>
            <a:r>
              <a:rPr lang="en-US" sz="2800" dirty="0">
                <a:latin typeface="Arial" panose="020B0604020202020204" pitchFamily="34" charset="0"/>
                <a:cs typeface="Arial" panose="020B0604020202020204" pitchFamily="34" charset="0"/>
              </a:rPr>
              <a:t>Patient clinic census (among patients with T1D for </a:t>
            </a:r>
            <a:r>
              <a:rPr lang="en-US" sz="2800" dirty="0"/>
              <a:t> ≥ 12 months)</a:t>
            </a:r>
            <a:r>
              <a:rPr lang="en-US" sz="2800" dirty="0">
                <a:latin typeface="Arial" panose="020B0604020202020204" pitchFamily="34" charset="0"/>
                <a:cs typeface="Arial" panose="020B0604020202020204" pitchFamily="34" charset="0"/>
              </a:rPr>
              <a:t> was evaluated for 22 months</a:t>
            </a:r>
          </a:p>
          <a:p>
            <a:pPr lvl="1" defTabSz="457189">
              <a:buClr>
                <a:srgbClr val="0070C0"/>
              </a:buClr>
              <a:buFont typeface="Wingdings" panose="05000000000000000000" pitchFamily="2" charset="2"/>
              <a:buChar char="v"/>
            </a:pPr>
            <a:r>
              <a:rPr lang="en-US" sz="2800" dirty="0">
                <a:latin typeface="Arial" panose="020B0604020202020204" pitchFamily="34" charset="0"/>
                <a:cs typeface="Arial" panose="020B0604020202020204" pitchFamily="34" charset="0"/>
              </a:rPr>
              <a:t>NEW CGM Uptake</a:t>
            </a:r>
          </a:p>
          <a:p>
            <a:pPr lvl="1" defTabSz="457189">
              <a:buClr>
                <a:srgbClr val="0070C0"/>
              </a:buClr>
              <a:buFont typeface="Wingdings" panose="05000000000000000000" pitchFamily="2" charset="2"/>
              <a:buChar char="v"/>
            </a:pPr>
            <a:r>
              <a:rPr lang="en-US" sz="2800" dirty="0">
                <a:latin typeface="Arial" panose="020B0604020202020204" pitchFamily="34" charset="0"/>
                <a:cs typeface="Arial" panose="020B0604020202020204" pitchFamily="34" charset="0"/>
              </a:rPr>
              <a:t>Continued CGM Utilization</a:t>
            </a:r>
          </a:p>
          <a:p>
            <a:pPr marL="0" indent="0" defTabSz="457189">
              <a:buClr>
                <a:srgbClr val="0070C0"/>
              </a:buClr>
              <a:buNone/>
            </a:pPr>
            <a:endParaRPr lang="en-US" sz="2600" dirty="0">
              <a:latin typeface="Arial" panose="020B0604020202020204" pitchFamily="34" charset="0"/>
              <a:cs typeface="Arial" panose="020B0604020202020204" pitchFamily="34" charset="0"/>
            </a:endParaRPr>
          </a:p>
          <a:p>
            <a:pPr defTabSz="457189">
              <a:buClr>
                <a:srgbClr val="0070C0"/>
              </a:buClr>
              <a:buFont typeface="Wingdings" panose="05000000000000000000" pitchFamily="2" charset="2"/>
              <a:buChar char="v"/>
            </a:pPr>
            <a:r>
              <a:rPr lang="en-US" sz="2600" dirty="0">
                <a:solidFill>
                  <a:srgbClr val="FF0000"/>
                </a:solidFill>
                <a:latin typeface="Arial" panose="020B0604020202020204" pitchFamily="34" charset="0"/>
                <a:cs typeface="Arial" panose="020B0604020202020204" pitchFamily="34" charset="0"/>
              </a:rPr>
              <a:t>“CGM Uptake Ratio” </a:t>
            </a:r>
            <a:r>
              <a:rPr lang="en-US" sz="2600" dirty="0">
                <a:latin typeface="Arial" panose="020B0604020202020204" pitchFamily="34" charset="0"/>
                <a:cs typeface="Arial" panose="020B0604020202020204" pitchFamily="34" charset="0"/>
              </a:rPr>
              <a:t>was calculated, defined as:</a:t>
            </a:r>
          </a:p>
          <a:p>
            <a:pPr defTabSz="457189">
              <a:buClr>
                <a:srgbClr val="0070C0"/>
              </a:buClr>
              <a:buFont typeface="Wingdings" panose="05000000000000000000" pitchFamily="2" charset="2"/>
              <a:buChar char="v"/>
            </a:pPr>
            <a:endParaRPr lang="en-US" sz="2600" dirty="0">
              <a:latin typeface="Arial" panose="020B0604020202020204" pitchFamily="34" charset="0"/>
              <a:cs typeface="Arial" panose="020B0604020202020204" pitchFamily="34" charset="0"/>
            </a:endParaRPr>
          </a:p>
          <a:p>
            <a:pPr marL="0" indent="0" defTabSz="457189">
              <a:buClr>
                <a:srgbClr val="0070C0"/>
              </a:buClr>
              <a:buNone/>
            </a:pPr>
            <a:r>
              <a:rPr lang="en-US" sz="2600" b="1" dirty="0">
                <a:solidFill>
                  <a:srgbClr val="FF0000"/>
                </a:solidFill>
                <a:latin typeface="Arial" panose="020B0604020202020204" pitchFamily="34" charset="0"/>
                <a:cs typeface="Arial" panose="020B0604020202020204" pitchFamily="34" charset="0"/>
              </a:rPr>
              <a:t>		</a:t>
            </a:r>
            <a:endParaRPr lang="en-US" sz="2600" dirty="0">
              <a:solidFill>
                <a:srgbClr val="FF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750871" y="4551019"/>
            <a:ext cx="6188983" cy="1157803"/>
          </a:xfrm>
          <a:prstGeom prst="rect">
            <a:avLst/>
          </a:prstGeom>
        </p:spPr>
      </p:pic>
    </p:spTree>
    <p:extLst>
      <p:ext uri="{BB962C8B-B14F-4D97-AF65-F5344CB8AC3E}">
        <p14:creationId xmlns:p14="http://schemas.microsoft.com/office/powerpoint/2010/main" val="401404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052234EA-9257-B4EE-060B-23A35DF0A351}"/>
              </a:ext>
            </a:extLst>
          </p:cNvPr>
          <p:cNvSpPr/>
          <p:nvPr/>
        </p:nvSpPr>
        <p:spPr>
          <a:xfrm>
            <a:off x="5991712" y="822766"/>
            <a:ext cx="5067300" cy="4649787"/>
          </a:xfrm>
          <a:prstGeom prst="ellipse">
            <a:avLst/>
          </a:prstGeom>
          <a:noFill/>
          <a:ln w="19050" cmpd="sng">
            <a:solidFill>
              <a:schemeClr val="tx1">
                <a:alpha val="4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2"/>
              </a:solidFill>
            </a:endParaRPr>
          </a:p>
        </p:txBody>
      </p:sp>
      <p:pic>
        <p:nvPicPr>
          <p:cNvPr id="2" name="Picture 2" descr="Agarwal_Shivani_MD_420x504 Photo">
            <a:extLst>
              <a:ext uri="{FF2B5EF4-FFF2-40B4-BE49-F238E27FC236}">
                <a16:creationId xmlns:a16="http://schemas.microsoft.com/office/drawing/2014/main" id="{FEF3D98A-976F-F8F1-F2BD-EB8DD79D06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7917" y="520244"/>
            <a:ext cx="1252803" cy="1503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72770B-5394-CB17-E0B8-C4FCEA7B10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39" t="10000" r="12715" b="14803"/>
          <a:stretch/>
        </p:blipFill>
        <p:spPr>
          <a:xfrm>
            <a:off x="10626581" y="1522061"/>
            <a:ext cx="1209822" cy="1518233"/>
          </a:xfrm>
          <a:prstGeom prst="rect">
            <a:avLst/>
          </a:prstGeom>
        </p:spPr>
      </p:pic>
      <p:pic>
        <p:nvPicPr>
          <p:cNvPr id="4" name="Picture 3">
            <a:extLst>
              <a:ext uri="{FF2B5EF4-FFF2-40B4-BE49-F238E27FC236}">
                <a16:creationId xmlns:a16="http://schemas.microsoft.com/office/drawing/2014/main" id="{FA694C41-2560-5464-7DF4-5B48A9AA46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40" t="12361" r="8971" b="10105"/>
          <a:stretch/>
        </p:blipFill>
        <p:spPr>
          <a:xfrm>
            <a:off x="8856418" y="4724755"/>
            <a:ext cx="1161612" cy="1502352"/>
          </a:xfrm>
          <a:prstGeom prst="rect">
            <a:avLst/>
          </a:prstGeom>
        </p:spPr>
      </p:pic>
      <p:pic>
        <p:nvPicPr>
          <p:cNvPr id="5" name="Picture 2" descr="Image result for sharon movsas rd">
            <a:extLst>
              <a:ext uri="{FF2B5EF4-FFF2-40B4-BE49-F238E27FC236}">
                <a16:creationId xmlns:a16="http://schemas.microsoft.com/office/drawing/2014/main" id="{5361C8E5-BF3D-AA06-414D-559C79B1AD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3574" y="3933097"/>
            <a:ext cx="1198903" cy="1438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B1478D9-F175-07C6-866B-7CC8F4D3BF47}"/>
              </a:ext>
            </a:extLst>
          </p:cNvPr>
          <p:cNvPicPr>
            <a:picLocks noChangeAspect="1"/>
          </p:cNvPicPr>
          <p:nvPr/>
        </p:nvPicPr>
        <p:blipFill>
          <a:blip r:embed="rId6"/>
          <a:stretch>
            <a:fillRect/>
          </a:stretch>
        </p:blipFill>
        <p:spPr>
          <a:xfrm>
            <a:off x="7236808" y="4724754"/>
            <a:ext cx="1288629" cy="1487461"/>
          </a:xfrm>
          <a:prstGeom prst="rect">
            <a:avLst/>
          </a:prstGeom>
        </p:spPr>
      </p:pic>
      <p:pic>
        <p:nvPicPr>
          <p:cNvPr id="7" name="Picture 6" descr="A person smiling for the camera&#10;&#10;Description automatically generated with medium confidence">
            <a:extLst>
              <a:ext uri="{FF2B5EF4-FFF2-40B4-BE49-F238E27FC236}">
                <a16:creationId xmlns:a16="http://schemas.microsoft.com/office/drawing/2014/main" id="{E4AA4BAC-C95A-FAA5-3140-E6FE5B9F0B68}"/>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898161" y="1473568"/>
            <a:ext cx="1268614" cy="1473926"/>
          </a:xfrm>
          <a:prstGeom prst="rect">
            <a:avLst/>
          </a:prstGeom>
        </p:spPr>
      </p:pic>
      <p:pic>
        <p:nvPicPr>
          <p:cNvPr id="8" name="Picture 7">
            <a:extLst>
              <a:ext uri="{FF2B5EF4-FFF2-40B4-BE49-F238E27FC236}">
                <a16:creationId xmlns:a16="http://schemas.microsoft.com/office/drawing/2014/main" id="{872711DC-3333-65AC-4290-5C21ED7734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31632" y="3878637"/>
            <a:ext cx="1145058" cy="1526744"/>
          </a:xfrm>
          <a:prstGeom prst="rect">
            <a:avLst/>
          </a:prstGeom>
        </p:spPr>
      </p:pic>
      <p:sp>
        <p:nvSpPr>
          <p:cNvPr id="9" name="TextBox 21">
            <a:extLst>
              <a:ext uri="{FF2B5EF4-FFF2-40B4-BE49-F238E27FC236}">
                <a16:creationId xmlns:a16="http://schemas.microsoft.com/office/drawing/2014/main" id="{57D2E4BE-4C6A-5A49-EF35-1570FA91E00A}"/>
              </a:ext>
            </a:extLst>
          </p:cNvPr>
          <p:cNvSpPr txBox="1">
            <a:spLocks noChangeArrowheads="1"/>
          </p:cNvSpPr>
          <p:nvPr/>
        </p:nvSpPr>
        <p:spPr bwMode="auto">
          <a:xfrm>
            <a:off x="435735" y="1473568"/>
            <a:ext cx="4836110" cy="52014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marL="285750" indent="-285750">
              <a:spcBef>
                <a:spcPct val="0"/>
              </a:spcBef>
              <a:buClrTx/>
            </a:pPr>
            <a:endParaRPr lang="en-US" sz="2000" dirty="0">
              <a:solidFill>
                <a:schemeClr val="tx1"/>
              </a:solidFill>
            </a:endParaRPr>
          </a:p>
          <a:p>
            <a:pPr marL="285750" indent="-285750">
              <a:spcBef>
                <a:spcPct val="0"/>
              </a:spcBef>
              <a:buClrTx/>
              <a:buFont typeface="Wingdings" pitchFamily="2" charset="2"/>
              <a:buChar char="§"/>
            </a:pPr>
            <a:r>
              <a:rPr lang="en-US" sz="2000" dirty="0">
                <a:solidFill>
                  <a:srgbClr val="000000"/>
                </a:solidFill>
                <a:latin typeface="Times" pitchFamily="2" charset="0"/>
                <a:ea typeface="Times New Roman" panose="02020603050405020304" pitchFamily="18" charset="0"/>
              </a:rPr>
              <a:t>D</a:t>
            </a:r>
            <a:r>
              <a:rPr lang="en-US" sz="2000" dirty="0">
                <a:solidFill>
                  <a:srgbClr val="000000"/>
                </a:solidFill>
                <a:effectLst/>
                <a:latin typeface="Times" pitchFamily="2" charset="0"/>
                <a:ea typeface="Times New Roman" panose="02020603050405020304" pitchFamily="18" charset="0"/>
              </a:rPr>
              <a:t>eveloped in 2019 in an underserved medical center in New York</a:t>
            </a:r>
          </a:p>
          <a:p>
            <a:pPr>
              <a:spcBef>
                <a:spcPct val="0"/>
              </a:spcBef>
              <a:buClrTx/>
              <a:buNone/>
            </a:pPr>
            <a:endParaRPr lang="en-US" sz="2000" dirty="0">
              <a:solidFill>
                <a:srgbClr val="000000"/>
              </a:solidFill>
              <a:effectLst/>
              <a:latin typeface="Times" pitchFamily="2" charset="0"/>
              <a:ea typeface="Times New Roman" panose="02020603050405020304" pitchFamily="18" charset="0"/>
            </a:endParaRPr>
          </a:p>
          <a:p>
            <a:pPr marL="285750" indent="-285750">
              <a:spcBef>
                <a:spcPct val="0"/>
              </a:spcBef>
              <a:buClrTx/>
              <a:buFont typeface="Wingdings" pitchFamily="2" charset="2"/>
              <a:buChar char="§"/>
            </a:pPr>
            <a:r>
              <a:rPr lang="en-US" sz="2000" dirty="0">
                <a:solidFill>
                  <a:schemeClr val="tx1"/>
                </a:solidFill>
                <a:latin typeface="Times" pitchFamily="2" charset="0"/>
              </a:rPr>
              <a:t>Comprehensive program dedicated to caring for YA with T1D</a:t>
            </a:r>
          </a:p>
          <a:p>
            <a:pPr>
              <a:spcBef>
                <a:spcPct val="0"/>
              </a:spcBef>
              <a:buClrTx/>
              <a:buNone/>
            </a:pPr>
            <a:endParaRPr lang="en-US" sz="2000" dirty="0">
              <a:solidFill>
                <a:schemeClr val="tx1"/>
              </a:solidFill>
              <a:latin typeface="Times" pitchFamily="2" charset="0"/>
            </a:endParaRPr>
          </a:p>
          <a:p>
            <a:pPr marL="285750" indent="-285750">
              <a:spcBef>
                <a:spcPct val="0"/>
              </a:spcBef>
              <a:buClrTx/>
              <a:buFont typeface="Wingdings" pitchFamily="2" charset="2"/>
              <a:buChar char="§"/>
            </a:pPr>
            <a:r>
              <a:rPr lang="en-US" sz="2000" dirty="0">
                <a:solidFill>
                  <a:schemeClr val="tx1"/>
                </a:solidFill>
                <a:latin typeface="Times" pitchFamily="2" charset="0"/>
              </a:rPr>
              <a:t>Age: 18-35 years </a:t>
            </a:r>
          </a:p>
          <a:p>
            <a:pPr marL="285750" indent="-285750">
              <a:spcBef>
                <a:spcPct val="0"/>
              </a:spcBef>
              <a:buClrTx/>
              <a:buFont typeface="Wingdings" pitchFamily="2" charset="2"/>
              <a:buChar char="§"/>
            </a:pPr>
            <a:endParaRPr lang="en-US" sz="2000" dirty="0">
              <a:solidFill>
                <a:schemeClr val="tx1"/>
              </a:solidFill>
              <a:latin typeface="Times" pitchFamily="2" charset="0"/>
            </a:endParaRPr>
          </a:p>
          <a:p>
            <a:pPr marL="285750" indent="-285750">
              <a:spcBef>
                <a:spcPct val="0"/>
              </a:spcBef>
              <a:buClrTx/>
              <a:buFont typeface="Wingdings" pitchFamily="2" charset="2"/>
              <a:buChar char="§"/>
            </a:pPr>
            <a:r>
              <a:rPr lang="en-US" sz="2000" dirty="0">
                <a:solidFill>
                  <a:schemeClr val="tx1"/>
                </a:solidFill>
                <a:latin typeface="Times" pitchFamily="2" charset="0"/>
              </a:rPr>
              <a:t>Transition from pediatric diabetes care </a:t>
            </a:r>
          </a:p>
          <a:p>
            <a:pPr marL="285750" indent="-285750">
              <a:spcBef>
                <a:spcPct val="0"/>
              </a:spcBef>
              <a:buClrTx/>
              <a:buFont typeface="Wingdings" pitchFamily="2" charset="2"/>
              <a:buChar char="§"/>
            </a:pPr>
            <a:endParaRPr lang="en-US" sz="2000" dirty="0">
              <a:solidFill>
                <a:schemeClr val="tx1"/>
              </a:solidFill>
              <a:latin typeface="Times" pitchFamily="2" charset="0"/>
            </a:endParaRPr>
          </a:p>
          <a:p>
            <a:pPr marL="285750" indent="-285750">
              <a:spcBef>
                <a:spcPct val="0"/>
              </a:spcBef>
              <a:buClrTx/>
              <a:buFont typeface="Wingdings" pitchFamily="2" charset="2"/>
              <a:buChar char="§"/>
            </a:pPr>
            <a:r>
              <a:rPr lang="en-US" sz="2000" dirty="0">
                <a:solidFill>
                  <a:schemeClr val="tx1"/>
                </a:solidFill>
                <a:latin typeface="Times" pitchFamily="2" charset="0"/>
              </a:rPr>
              <a:t>Multidisciplinary team</a:t>
            </a:r>
          </a:p>
          <a:p>
            <a:pPr marL="285750" indent="-285750">
              <a:spcBef>
                <a:spcPct val="0"/>
              </a:spcBef>
              <a:buClrTx/>
              <a:buFont typeface="Wingdings" pitchFamily="2" charset="2"/>
              <a:buChar char="§"/>
            </a:pPr>
            <a:endParaRPr lang="en-US" sz="2000" dirty="0">
              <a:solidFill>
                <a:schemeClr val="tx1"/>
              </a:solidFill>
              <a:latin typeface="Times" pitchFamily="2" charset="0"/>
            </a:endParaRPr>
          </a:p>
          <a:p>
            <a:pPr marL="285750" indent="-285750">
              <a:spcBef>
                <a:spcPct val="0"/>
              </a:spcBef>
              <a:buClrTx/>
              <a:buFont typeface="Wingdings" pitchFamily="2" charset="2"/>
              <a:buChar char="§"/>
            </a:pPr>
            <a:r>
              <a:rPr lang="en-US" sz="2000" dirty="0">
                <a:solidFill>
                  <a:schemeClr val="tx1"/>
                </a:solidFill>
                <a:latin typeface="Times" pitchFamily="2" charset="0"/>
              </a:rPr>
              <a:t>Technology forward care, social needs support, nutrition education, and psychological support</a:t>
            </a:r>
          </a:p>
          <a:p>
            <a:pPr>
              <a:spcBef>
                <a:spcPct val="0"/>
              </a:spcBef>
              <a:buClrTx/>
              <a:buNone/>
            </a:pPr>
            <a:endParaRPr lang="en-US" sz="1200" dirty="0"/>
          </a:p>
        </p:txBody>
      </p:sp>
      <p:sp>
        <p:nvSpPr>
          <p:cNvPr id="10" name="Title 1">
            <a:extLst>
              <a:ext uri="{FF2B5EF4-FFF2-40B4-BE49-F238E27FC236}">
                <a16:creationId xmlns:a16="http://schemas.microsoft.com/office/drawing/2014/main" id="{5262CF77-4C32-4013-F1AE-8A9DA21FA72A}"/>
              </a:ext>
            </a:extLst>
          </p:cNvPr>
          <p:cNvSpPr txBox="1">
            <a:spLocks/>
          </p:cNvSpPr>
          <p:nvPr/>
        </p:nvSpPr>
        <p:spPr>
          <a:xfrm>
            <a:off x="496625" y="691167"/>
            <a:ext cx="10515600" cy="1325563"/>
          </a:xfrm>
          <a:prstGeom prst="rect">
            <a:avLst/>
          </a:prstGeom>
        </p:spPr>
        <p:txBody>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2"/>
                </a:solidFill>
                <a:latin typeface="Times" pitchFamily="2" charset="0"/>
              </a:rPr>
              <a:t>SEAD Program</a:t>
            </a:r>
            <a:br>
              <a:rPr lang="en-US" dirty="0">
                <a:solidFill>
                  <a:schemeClr val="tx2"/>
                </a:solidFill>
                <a:latin typeface="Times" pitchFamily="2" charset="0"/>
              </a:rPr>
            </a:br>
            <a:r>
              <a:rPr lang="en-US" dirty="0">
                <a:solidFill>
                  <a:schemeClr val="tx2"/>
                </a:solidFill>
                <a:latin typeface="Times" pitchFamily="2" charset="0"/>
              </a:rPr>
              <a:t>Background </a:t>
            </a:r>
          </a:p>
        </p:txBody>
      </p:sp>
      <p:pic>
        <p:nvPicPr>
          <p:cNvPr id="11" name="Picture 10">
            <a:extLst>
              <a:ext uri="{FF2B5EF4-FFF2-40B4-BE49-F238E27FC236}">
                <a16:creationId xmlns:a16="http://schemas.microsoft.com/office/drawing/2014/main" id="{89457227-4D3F-1DDC-C483-DD4334A6DB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32449" y="66359"/>
            <a:ext cx="2359552" cy="1132246"/>
          </a:xfrm>
          <a:prstGeom prst="rect">
            <a:avLst/>
          </a:prstGeom>
        </p:spPr>
      </p:pic>
      <p:pic>
        <p:nvPicPr>
          <p:cNvPr id="12" name="Picture 11">
            <a:extLst>
              <a:ext uri="{FF2B5EF4-FFF2-40B4-BE49-F238E27FC236}">
                <a16:creationId xmlns:a16="http://schemas.microsoft.com/office/drawing/2014/main" id="{3ED79498-55E4-C16C-4AEA-500B78EE13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4498" y="2491191"/>
            <a:ext cx="2209743" cy="2032693"/>
          </a:xfrm>
          <a:prstGeom prst="rect">
            <a:avLst/>
          </a:prstGeom>
        </p:spPr>
      </p:pic>
      <p:sp>
        <p:nvSpPr>
          <p:cNvPr id="13" name="TextBox 17">
            <a:extLst>
              <a:ext uri="{FF2B5EF4-FFF2-40B4-BE49-F238E27FC236}">
                <a16:creationId xmlns:a16="http://schemas.microsoft.com/office/drawing/2014/main" id="{4E198467-D97C-F264-2E58-3028FF5C2841}"/>
              </a:ext>
            </a:extLst>
          </p:cNvPr>
          <p:cNvSpPr txBox="1">
            <a:spLocks noChangeArrowheads="1"/>
          </p:cNvSpPr>
          <p:nvPr/>
        </p:nvSpPr>
        <p:spPr bwMode="auto">
          <a:xfrm>
            <a:off x="6995000" y="5920983"/>
            <a:ext cx="134143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Molly Finnan</a:t>
            </a:r>
          </a:p>
          <a:p>
            <a:pPr algn="ctr">
              <a:spcBef>
                <a:spcPct val="0"/>
              </a:spcBef>
              <a:buClrTx/>
              <a:buFontTx/>
              <a:buNone/>
            </a:pPr>
            <a:r>
              <a:rPr lang="en-US" altLang="en-US" sz="1600" dirty="0">
                <a:solidFill>
                  <a:schemeClr val="tx2"/>
                </a:solidFill>
              </a:rPr>
              <a:t>Program</a:t>
            </a:r>
          </a:p>
          <a:p>
            <a:pPr algn="ctr">
              <a:spcBef>
                <a:spcPct val="0"/>
              </a:spcBef>
              <a:buClrTx/>
              <a:buFontTx/>
              <a:buNone/>
            </a:pPr>
            <a:r>
              <a:rPr lang="en-US" altLang="en-US" sz="1600" dirty="0">
                <a:solidFill>
                  <a:schemeClr val="tx2"/>
                </a:solidFill>
              </a:rPr>
              <a:t>Manager</a:t>
            </a:r>
          </a:p>
        </p:txBody>
      </p:sp>
      <p:sp>
        <p:nvSpPr>
          <p:cNvPr id="14" name="TextBox 21">
            <a:extLst>
              <a:ext uri="{FF2B5EF4-FFF2-40B4-BE49-F238E27FC236}">
                <a16:creationId xmlns:a16="http://schemas.microsoft.com/office/drawing/2014/main" id="{383C7517-5F59-2C2D-4DD6-B34856AB8DB6}"/>
              </a:ext>
            </a:extLst>
          </p:cNvPr>
          <p:cNvSpPr txBox="1">
            <a:spLocks noChangeArrowheads="1"/>
          </p:cNvSpPr>
          <p:nvPr/>
        </p:nvSpPr>
        <p:spPr bwMode="auto">
          <a:xfrm>
            <a:off x="5191810" y="5097691"/>
            <a:ext cx="1692971"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Sharon </a:t>
            </a:r>
            <a:r>
              <a:rPr lang="en-US" altLang="en-US" sz="1600" dirty="0" err="1">
                <a:solidFill>
                  <a:schemeClr val="tx2"/>
                </a:solidFill>
              </a:rPr>
              <a:t>Movsas</a:t>
            </a:r>
            <a:r>
              <a:rPr lang="en-US" altLang="en-US" sz="1600">
                <a:solidFill>
                  <a:schemeClr val="tx2"/>
                </a:solidFill>
              </a:rPr>
              <a:t>, Dietician</a:t>
            </a:r>
            <a:endParaRPr lang="en-US" altLang="en-US" sz="1600" dirty="0">
              <a:solidFill>
                <a:schemeClr val="tx2"/>
              </a:solidFill>
            </a:endParaRPr>
          </a:p>
        </p:txBody>
      </p:sp>
      <p:sp>
        <p:nvSpPr>
          <p:cNvPr id="15" name="TextBox 26">
            <a:extLst>
              <a:ext uri="{FF2B5EF4-FFF2-40B4-BE49-F238E27FC236}">
                <a16:creationId xmlns:a16="http://schemas.microsoft.com/office/drawing/2014/main" id="{2B4835E7-6B15-4D38-2D13-BCF6B9A905F4}"/>
              </a:ext>
            </a:extLst>
          </p:cNvPr>
          <p:cNvSpPr txBox="1">
            <a:spLocks noChangeArrowheads="1"/>
          </p:cNvSpPr>
          <p:nvPr/>
        </p:nvSpPr>
        <p:spPr bwMode="auto">
          <a:xfrm>
            <a:off x="10049848" y="5115544"/>
            <a:ext cx="1827646"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Stephanie Leung</a:t>
            </a:r>
          </a:p>
          <a:p>
            <a:pPr algn="ctr">
              <a:spcBef>
                <a:spcPct val="0"/>
              </a:spcBef>
              <a:buClrTx/>
              <a:buFontTx/>
              <a:buNone/>
            </a:pPr>
            <a:r>
              <a:rPr lang="en-US" altLang="en-US" sz="1600" dirty="0">
                <a:solidFill>
                  <a:schemeClr val="tx2"/>
                </a:solidFill>
              </a:rPr>
              <a:t>Psychologist</a:t>
            </a:r>
          </a:p>
        </p:txBody>
      </p:sp>
      <p:sp>
        <p:nvSpPr>
          <p:cNvPr id="16" name="TextBox 28">
            <a:extLst>
              <a:ext uri="{FF2B5EF4-FFF2-40B4-BE49-F238E27FC236}">
                <a16:creationId xmlns:a16="http://schemas.microsoft.com/office/drawing/2014/main" id="{654070EA-7508-500C-22CB-FB81264EABCD}"/>
              </a:ext>
            </a:extLst>
          </p:cNvPr>
          <p:cNvSpPr txBox="1">
            <a:spLocks noChangeArrowheads="1"/>
          </p:cNvSpPr>
          <p:nvPr/>
        </p:nvSpPr>
        <p:spPr bwMode="auto">
          <a:xfrm>
            <a:off x="8434627" y="5919851"/>
            <a:ext cx="1701148"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Lourdes Lebron</a:t>
            </a:r>
          </a:p>
          <a:p>
            <a:pPr algn="ctr">
              <a:spcBef>
                <a:spcPct val="0"/>
              </a:spcBef>
              <a:buClrTx/>
              <a:buFontTx/>
              <a:buNone/>
            </a:pPr>
            <a:r>
              <a:rPr lang="en-US" altLang="en-US" sz="1600" dirty="0">
                <a:solidFill>
                  <a:schemeClr val="tx2"/>
                </a:solidFill>
              </a:rPr>
              <a:t>Social Needs Coordinator</a:t>
            </a:r>
          </a:p>
        </p:txBody>
      </p:sp>
      <p:sp>
        <p:nvSpPr>
          <p:cNvPr id="17" name="TextBox 21">
            <a:extLst>
              <a:ext uri="{FF2B5EF4-FFF2-40B4-BE49-F238E27FC236}">
                <a16:creationId xmlns:a16="http://schemas.microsoft.com/office/drawing/2014/main" id="{131CB683-D838-5212-F0D9-7959F597D8D0}"/>
              </a:ext>
            </a:extLst>
          </p:cNvPr>
          <p:cNvSpPr txBox="1">
            <a:spLocks noChangeArrowheads="1"/>
          </p:cNvSpPr>
          <p:nvPr/>
        </p:nvSpPr>
        <p:spPr bwMode="auto">
          <a:xfrm>
            <a:off x="5416281" y="2673405"/>
            <a:ext cx="1779762"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Priyanka Mathias</a:t>
            </a:r>
          </a:p>
          <a:p>
            <a:pPr algn="ctr">
              <a:spcBef>
                <a:spcPct val="0"/>
              </a:spcBef>
              <a:buClrTx/>
              <a:buFontTx/>
              <a:buNone/>
            </a:pPr>
            <a:r>
              <a:rPr lang="en-US" altLang="en-US" sz="1600" dirty="0">
                <a:solidFill>
                  <a:schemeClr val="tx2"/>
                </a:solidFill>
              </a:rPr>
              <a:t>MD</a:t>
            </a:r>
          </a:p>
        </p:txBody>
      </p:sp>
      <p:sp>
        <p:nvSpPr>
          <p:cNvPr id="18" name="TextBox 21">
            <a:extLst>
              <a:ext uri="{FF2B5EF4-FFF2-40B4-BE49-F238E27FC236}">
                <a16:creationId xmlns:a16="http://schemas.microsoft.com/office/drawing/2014/main" id="{A45574A6-7F23-C5E0-B7FB-E7DE5C93F368}"/>
              </a:ext>
            </a:extLst>
          </p:cNvPr>
          <p:cNvSpPr txBox="1">
            <a:spLocks noChangeArrowheads="1"/>
          </p:cNvSpPr>
          <p:nvPr/>
        </p:nvSpPr>
        <p:spPr bwMode="auto">
          <a:xfrm>
            <a:off x="7961518" y="1869642"/>
            <a:ext cx="16256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Shivani Agarwal</a:t>
            </a:r>
          </a:p>
          <a:p>
            <a:pPr algn="ctr">
              <a:spcBef>
                <a:spcPct val="0"/>
              </a:spcBef>
              <a:buClrTx/>
              <a:buFontTx/>
              <a:buNone/>
            </a:pPr>
            <a:r>
              <a:rPr lang="en-US" altLang="en-US" sz="1600" dirty="0">
                <a:solidFill>
                  <a:schemeClr val="tx2"/>
                </a:solidFill>
              </a:rPr>
              <a:t>MD, MPH</a:t>
            </a:r>
          </a:p>
        </p:txBody>
      </p:sp>
      <p:sp>
        <p:nvSpPr>
          <p:cNvPr id="19" name="TextBox 21">
            <a:extLst>
              <a:ext uri="{FF2B5EF4-FFF2-40B4-BE49-F238E27FC236}">
                <a16:creationId xmlns:a16="http://schemas.microsoft.com/office/drawing/2014/main" id="{40996E8A-27E1-4FBA-BA73-1149F4D5BA67}"/>
              </a:ext>
            </a:extLst>
          </p:cNvPr>
          <p:cNvSpPr txBox="1">
            <a:spLocks noChangeArrowheads="1"/>
          </p:cNvSpPr>
          <p:nvPr/>
        </p:nvSpPr>
        <p:spPr bwMode="auto">
          <a:xfrm>
            <a:off x="10033679" y="2750457"/>
            <a:ext cx="1928948"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A5DC"/>
              </a:buClr>
              <a:buChar char="•"/>
              <a:defRPr sz="2400">
                <a:solidFill>
                  <a:srgbClr val="193567"/>
                </a:solidFill>
                <a:latin typeface="Arial" panose="020B0604020202020204" pitchFamily="34" charset="0"/>
                <a:ea typeface="ＭＳ Ｐゴシック" panose="020B0600070205080204" pitchFamily="34" charset="-128"/>
              </a:defRPr>
            </a:lvl1pPr>
            <a:lvl2pPr marL="742950" indent="-285750">
              <a:spcBef>
                <a:spcPct val="20000"/>
              </a:spcBef>
              <a:buClr>
                <a:srgbClr val="6CA5DC"/>
              </a:buClr>
              <a:buSzPct val="90000"/>
              <a:buChar char="&gt;"/>
              <a:defRPr sz="2200">
                <a:solidFill>
                  <a:srgbClr val="193567"/>
                </a:solidFill>
                <a:latin typeface="Arial" panose="020B0604020202020204" pitchFamily="34" charset="0"/>
                <a:ea typeface="ＭＳ Ｐゴシック" panose="020B0600070205080204" pitchFamily="34" charset="-128"/>
              </a:defRPr>
            </a:lvl2pPr>
            <a:lvl3pPr marL="1143000" indent="-228600">
              <a:spcBef>
                <a:spcPct val="20000"/>
              </a:spcBef>
              <a:buClr>
                <a:srgbClr val="6CA5DC"/>
              </a:buClr>
              <a:buChar char="•"/>
              <a:defRPr sz="2200">
                <a:solidFill>
                  <a:srgbClr val="193567"/>
                </a:solidFill>
                <a:latin typeface="Arial" panose="020B0604020202020204" pitchFamily="34" charset="0"/>
                <a:ea typeface="ＭＳ Ｐゴシック" panose="020B0600070205080204" pitchFamily="34" charset="-128"/>
              </a:defRPr>
            </a:lvl3pPr>
            <a:lvl4pPr marL="16002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4pPr>
            <a:lvl5pPr marL="2057400" indent="-228600">
              <a:spcBef>
                <a:spcPct val="20000"/>
              </a:spcBef>
              <a:buClr>
                <a:srgbClr val="6CA5DC"/>
              </a:buClr>
              <a:buChar char="»"/>
              <a:defRPr sz="2000">
                <a:solidFill>
                  <a:srgbClr val="193567"/>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6CA5DC"/>
              </a:buClr>
              <a:buChar char="»"/>
              <a:defRPr sz="2000">
                <a:solidFill>
                  <a:srgbClr val="193567"/>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600" dirty="0">
                <a:solidFill>
                  <a:schemeClr val="tx2"/>
                </a:solidFill>
              </a:rPr>
              <a:t>Michael Greenberg</a:t>
            </a:r>
          </a:p>
          <a:p>
            <a:pPr algn="ctr">
              <a:spcBef>
                <a:spcPct val="0"/>
              </a:spcBef>
              <a:buClrTx/>
              <a:buFontTx/>
              <a:buNone/>
            </a:pPr>
            <a:r>
              <a:rPr lang="en-US" altLang="en-US" sz="1600" dirty="0">
                <a:solidFill>
                  <a:schemeClr val="tx2"/>
                </a:solidFill>
              </a:rPr>
              <a:t>NP</a:t>
            </a:r>
          </a:p>
        </p:txBody>
      </p:sp>
    </p:spTree>
    <p:extLst>
      <p:ext uri="{BB962C8B-B14F-4D97-AF65-F5344CB8AC3E}">
        <p14:creationId xmlns:p14="http://schemas.microsoft.com/office/powerpoint/2010/main" val="2174565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183A1-B371-4554-904F-010B0757B644}"/>
              </a:ext>
            </a:extLst>
          </p:cNvPr>
          <p:cNvPicPr>
            <a:picLocks noChangeAspect="1"/>
          </p:cNvPicPr>
          <p:nvPr/>
        </p:nvPicPr>
        <p:blipFill>
          <a:blip r:embed="rId3"/>
          <a:stretch>
            <a:fillRect/>
          </a:stretch>
        </p:blipFill>
        <p:spPr>
          <a:xfrm>
            <a:off x="1605418" y="84406"/>
            <a:ext cx="9004609" cy="6644640"/>
          </a:xfrm>
          <a:prstGeom prst="rect">
            <a:avLst/>
          </a:prstGeom>
        </p:spPr>
      </p:pic>
    </p:spTree>
    <p:extLst>
      <p:ext uri="{BB962C8B-B14F-4D97-AF65-F5344CB8AC3E}">
        <p14:creationId xmlns:p14="http://schemas.microsoft.com/office/powerpoint/2010/main" val="1089523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100-0000152C0000}"/>
              </a:ext>
            </a:extLst>
          </p:cNvPr>
          <p:cNvGraphicFramePr>
            <a:graphicFrameLocks/>
          </p:cNvGraphicFramePr>
          <p:nvPr>
            <p:extLst>
              <p:ext uri="{D42A27DB-BD31-4B8C-83A1-F6EECF244321}">
                <p14:modId xmlns:p14="http://schemas.microsoft.com/office/powerpoint/2010/main" val="3288721909"/>
              </p:ext>
            </p:extLst>
          </p:nvPr>
        </p:nvGraphicFramePr>
        <p:xfrm>
          <a:off x="4420566" y="95197"/>
          <a:ext cx="7716610" cy="58243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952229D8-BF94-4131-8734-EFB9392F4484}"/>
              </a:ext>
            </a:extLst>
          </p:cNvPr>
          <p:cNvGraphicFramePr>
            <a:graphicFrameLocks noGrp="1"/>
          </p:cNvGraphicFramePr>
          <p:nvPr/>
        </p:nvGraphicFramePr>
        <p:xfrm>
          <a:off x="4412609" y="5919528"/>
          <a:ext cx="7563192" cy="744798"/>
        </p:xfrm>
        <a:graphic>
          <a:graphicData uri="http://schemas.openxmlformats.org/drawingml/2006/table">
            <a:tbl>
              <a:tblPr/>
              <a:tblGrid>
                <a:gridCol w="929509">
                  <a:extLst>
                    <a:ext uri="{9D8B030D-6E8A-4147-A177-3AD203B41FA5}">
                      <a16:colId xmlns:a16="http://schemas.microsoft.com/office/drawing/2014/main" val="1862347712"/>
                    </a:ext>
                  </a:extLst>
                </a:gridCol>
                <a:gridCol w="979504">
                  <a:extLst>
                    <a:ext uri="{9D8B030D-6E8A-4147-A177-3AD203B41FA5}">
                      <a16:colId xmlns:a16="http://schemas.microsoft.com/office/drawing/2014/main" val="2815065652"/>
                    </a:ext>
                  </a:extLst>
                </a:gridCol>
                <a:gridCol w="956345">
                  <a:extLst>
                    <a:ext uri="{9D8B030D-6E8A-4147-A177-3AD203B41FA5}">
                      <a16:colId xmlns:a16="http://schemas.microsoft.com/office/drawing/2014/main" val="1201779496"/>
                    </a:ext>
                  </a:extLst>
                </a:gridCol>
                <a:gridCol w="1182848">
                  <a:extLst>
                    <a:ext uri="{9D8B030D-6E8A-4147-A177-3AD203B41FA5}">
                      <a16:colId xmlns:a16="http://schemas.microsoft.com/office/drawing/2014/main" val="2043599711"/>
                    </a:ext>
                  </a:extLst>
                </a:gridCol>
                <a:gridCol w="1224793">
                  <a:extLst>
                    <a:ext uri="{9D8B030D-6E8A-4147-A177-3AD203B41FA5}">
                      <a16:colId xmlns:a16="http://schemas.microsoft.com/office/drawing/2014/main" val="560940650"/>
                    </a:ext>
                  </a:extLst>
                </a:gridCol>
                <a:gridCol w="1107346">
                  <a:extLst>
                    <a:ext uri="{9D8B030D-6E8A-4147-A177-3AD203B41FA5}">
                      <a16:colId xmlns:a16="http://schemas.microsoft.com/office/drawing/2014/main" val="2614229009"/>
                    </a:ext>
                  </a:extLst>
                </a:gridCol>
                <a:gridCol w="1182847">
                  <a:extLst>
                    <a:ext uri="{9D8B030D-6E8A-4147-A177-3AD203B41FA5}">
                      <a16:colId xmlns:a16="http://schemas.microsoft.com/office/drawing/2014/main" val="3339569089"/>
                    </a:ext>
                  </a:extLst>
                </a:gridCol>
              </a:tblGrid>
              <a:tr h="420948">
                <a:tc>
                  <a:txBody>
                    <a:bodyPr/>
                    <a:lstStyle/>
                    <a:p>
                      <a:pPr algn="ctr" fontAlgn="ctr"/>
                      <a:r>
                        <a:rPr lang="en-US" sz="900" b="1" i="0" u="none" strike="noStrike">
                          <a:effectLst/>
                          <a:latin typeface="Geneva"/>
                        </a:rPr>
                        <a:t>CGM Use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268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1876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9406739"/>
                  </a:ext>
                </a:extLst>
              </a:tr>
              <a:tr h="323850">
                <a:tc>
                  <a:txBody>
                    <a:bodyPr/>
                    <a:lstStyle/>
                    <a:p>
                      <a:pPr algn="ctr" fontAlgn="ctr"/>
                      <a:r>
                        <a:rPr lang="en-US" sz="900" b="1" i="0" u="none" strike="noStrike">
                          <a:effectLst/>
                          <a:latin typeface="Geneva"/>
                        </a:rPr>
                        <a:t>Population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108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167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Geneva"/>
                        </a:rPr>
                        <a:t>627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effectLst/>
                          <a:latin typeface="Geneva"/>
                        </a:rPr>
                        <a:t>2833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459512"/>
                  </a:ext>
                </a:extLst>
              </a:tr>
            </a:tbl>
          </a:graphicData>
        </a:graphic>
      </p:graphicFrame>
      <p:graphicFrame>
        <p:nvGraphicFramePr>
          <p:cNvPr id="6" name="Table 5">
            <a:extLst>
              <a:ext uri="{FF2B5EF4-FFF2-40B4-BE49-F238E27FC236}">
                <a16:creationId xmlns:a16="http://schemas.microsoft.com/office/drawing/2014/main" id="{E05793CA-FC42-4FA5-9597-4920BBF76136}"/>
              </a:ext>
            </a:extLst>
          </p:cNvPr>
          <p:cNvGraphicFramePr>
            <a:graphicFrameLocks noGrp="1"/>
          </p:cNvGraphicFramePr>
          <p:nvPr/>
        </p:nvGraphicFramePr>
        <p:xfrm>
          <a:off x="229566" y="1417739"/>
          <a:ext cx="4191000" cy="2408286"/>
        </p:xfrm>
        <a:graphic>
          <a:graphicData uri="http://schemas.openxmlformats.org/drawingml/2006/table">
            <a:tbl>
              <a:tblPr/>
              <a:tblGrid>
                <a:gridCol w="1206500">
                  <a:extLst>
                    <a:ext uri="{9D8B030D-6E8A-4147-A177-3AD203B41FA5}">
                      <a16:colId xmlns:a16="http://schemas.microsoft.com/office/drawing/2014/main" val="4046730550"/>
                    </a:ext>
                  </a:extLst>
                </a:gridCol>
                <a:gridCol w="1295400">
                  <a:extLst>
                    <a:ext uri="{9D8B030D-6E8A-4147-A177-3AD203B41FA5}">
                      <a16:colId xmlns:a16="http://schemas.microsoft.com/office/drawing/2014/main" val="363568049"/>
                    </a:ext>
                  </a:extLst>
                </a:gridCol>
                <a:gridCol w="1689100">
                  <a:extLst>
                    <a:ext uri="{9D8B030D-6E8A-4147-A177-3AD203B41FA5}">
                      <a16:colId xmlns:a16="http://schemas.microsoft.com/office/drawing/2014/main" val="3056501911"/>
                    </a:ext>
                  </a:extLst>
                </a:gridCol>
              </a:tblGrid>
              <a:tr h="942852">
                <a:tc>
                  <a:txBody>
                    <a:bodyPr/>
                    <a:lstStyle/>
                    <a:p>
                      <a:pPr algn="ctr" fontAlgn="b"/>
                      <a:r>
                        <a:rPr lang="en-US" sz="1400" b="0" i="0" u="none" strike="noStrike" dirty="0">
                          <a:solidFill>
                            <a:srgbClr val="000000"/>
                          </a:solidFill>
                          <a:effectLst/>
                          <a:latin typeface="Calibri" panose="020F0502020204030204" pitchFamily="34" charset="0"/>
                        </a:rPr>
                        <a:t># People out of 100 having CGM in general population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 People in Groups having CGM per 100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People Difference, out of 100, Compared to Population who received CGM</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334127"/>
                  </a:ext>
                </a:extLst>
              </a:tr>
              <a:tr h="244239">
                <a:tc>
                  <a:txBody>
                    <a:bodyPr/>
                    <a:lstStyle/>
                    <a:p>
                      <a:pPr algn="ctr" fontAlgn="b"/>
                      <a:r>
                        <a:rPr lang="en-US" sz="1400" b="0" i="0" u="none" strike="noStrike">
                          <a:solidFill>
                            <a:srgbClr val="000000"/>
                          </a:solidFill>
                          <a:effectLst/>
                          <a:latin typeface="Calibri" panose="020F0502020204030204" pitchFamily="34" charset="0"/>
                        </a:rPr>
                        <a:t>61.82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66.22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4.40</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08760105"/>
                  </a:ext>
                </a:extLst>
              </a:tr>
              <a:tr h="244239">
                <a:tc>
                  <a:txBody>
                    <a:bodyPr/>
                    <a:lstStyle/>
                    <a:p>
                      <a:pPr algn="ctr" fontAlgn="b"/>
                      <a:r>
                        <a:rPr lang="en-US" sz="1400" b="0" i="0" u="none" strike="noStrike">
                          <a:solidFill>
                            <a:srgbClr val="000000"/>
                          </a:solidFill>
                          <a:effectLst/>
                          <a:latin typeface="Calibri" panose="020F0502020204030204" pitchFamily="34" charset="0"/>
                        </a:rPr>
                        <a:t>61.82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42.74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-19.07</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4157911356"/>
                  </a:ext>
                </a:extLst>
              </a:tr>
              <a:tr h="244239">
                <a:tc>
                  <a:txBody>
                    <a:bodyPr/>
                    <a:lstStyle/>
                    <a:p>
                      <a:pPr algn="ctr" fontAlgn="b"/>
                      <a:r>
                        <a:rPr lang="en-US" sz="1400" b="0" i="0" u="none" strike="noStrike">
                          <a:solidFill>
                            <a:srgbClr val="000000"/>
                          </a:solidFill>
                          <a:effectLst/>
                          <a:latin typeface="Calibri" panose="020F0502020204030204" pitchFamily="34" charset="0"/>
                        </a:rPr>
                        <a:t>61.82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52.78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-9.04</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300393597"/>
                  </a:ext>
                </a:extLst>
              </a:tr>
              <a:tr h="244239">
                <a:tc>
                  <a:txBody>
                    <a:bodyPr/>
                    <a:lstStyle/>
                    <a:p>
                      <a:pPr algn="ctr" fontAlgn="b"/>
                      <a:r>
                        <a:rPr lang="en-US" sz="1400" b="0" i="0" u="none" strike="noStrike">
                          <a:solidFill>
                            <a:srgbClr val="000000"/>
                          </a:solidFill>
                          <a:effectLst/>
                          <a:latin typeface="Calibri" panose="020F0502020204030204" pitchFamily="34" charset="0"/>
                        </a:rPr>
                        <a:t>61.82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75.00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13.18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192390449"/>
                  </a:ext>
                </a:extLst>
              </a:tr>
              <a:tr h="244239">
                <a:tc>
                  <a:txBody>
                    <a:bodyPr/>
                    <a:lstStyle/>
                    <a:p>
                      <a:pPr algn="ctr" fontAlgn="b"/>
                      <a:r>
                        <a:rPr lang="en-US" sz="1400" b="0" i="0" u="none" strike="noStrike">
                          <a:solidFill>
                            <a:srgbClr val="000000"/>
                          </a:solidFill>
                          <a:effectLst/>
                          <a:latin typeface="Calibri" panose="020F0502020204030204" pitchFamily="34" charset="0"/>
                        </a:rPr>
                        <a:t>61.82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62.87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1.06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34413715"/>
                  </a:ext>
                </a:extLst>
              </a:tr>
              <a:tr h="244239">
                <a:tc>
                  <a:txBody>
                    <a:bodyPr/>
                    <a:lstStyle/>
                    <a:p>
                      <a:pPr algn="ctr" fontAlgn="b"/>
                      <a:r>
                        <a:rPr lang="en-US" sz="1400" b="0" i="0" u="none" strike="noStrike">
                          <a:solidFill>
                            <a:srgbClr val="000000"/>
                          </a:solidFill>
                          <a:effectLst/>
                          <a:latin typeface="Calibri" panose="020F0502020204030204" pitchFamily="34" charset="0"/>
                        </a:rPr>
                        <a:t>61.82</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panose="020F0502020204030204" pitchFamily="34" charset="0"/>
                        </a:rPr>
                        <a:t>42.86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400" b="0" i="0" u="none" strike="noStrike" dirty="0">
                          <a:solidFill>
                            <a:srgbClr val="000000"/>
                          </a:solidFill>
                          <a:effectLst/>
                          <a:latin typeface="Calibri" panose="020F0502020204030204" pitchFamily="34" charset="0"/>
                        </a:rPr>
                        <a:t>-18.96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00366848"/>
                  </a:ext>
                </a:extLst>
              </a:tr>
            </a:tbl>
          </a:graphicData>
        </a:graphic>
      </p:graphicFrame>
      <p:sp>
        <p:nvSpPr>
          <p:cNvPr id="7" name="TextBox 6">
            <a:extLst>
              <a:ext uri="{FF2B5EF4-FFF2-40B4-BE49-F238E27FC236}">
                <a16:creationId xmlns:a16="http://schemas.microsoft.com/office/drawing/2014/main" id="{E3F6F46F-AC91-47CB-A746-330425EBBE3D}"/>
              </a:ext>
            </a:extLst>
          </p:cNvPr>
          <p:cNvSpPr txBox="1"/>
          <p:nvPr/>
        </p:nvSpPr>
        <p:spPr>
          <a:xfrm>
            <a:off x="141959" y="3949446"/>
            <a:ext cx="4270650"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Normalized the aggregate 9-month clinic population (not unique patient count)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B050"/>
                </a:solidFill>
                <a:effectLst/>
                <a:uLnTx/>
                <a:uFillTx/>
                <a:latin typeface="Calibri"/>
                <a:ea typeface="+mn-ea"/>
                <a:cs typeface="+mn-cs"/>
              </a:rPr>
              <a:t>Green</a:t>
            </a:r>
            <a:r>
              <a:rPr kumimoji="0" lang="en-US" sz="1800" b="0" i="0" u="none" strike="noStrike" kern="1200" cap="none" spc="0" normalizeH="0" baseline="0" noProof="0" dirty="0">
                <a:ln>
                  <a:noFill/>
                </a:ln>
                <a:solidFill>
                  <a:prstClr val="black"/>
                </a:solidFill>
                <a:effectLst/>
                <a:uLnTx/>
                <a:uFillTx/>
                <a:latin typeface="Calibri"/>
                <a:ea typeface="+mn-ea"/>
                <a:cs typeface="+mn-cs"/>
              </a:rPr>
              <a:t> = more than average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Red</a:t>
            </a:r>
            <a:r>
              <a:rPr kumimoji="0" lang="en-US" sz="1800" b="0" i="0" u="none" strike="noStrike" kern="1200" cap="none" spc="0" normalizeH="0" baseline="0" noProof="0" dirty="0">
                <a:ln>
                  <a:noFill/>
                </a:ln>
                <a:solidFill>
                  <a:prstClr val="black"/>
                </a:solidFill>
                <a:effectLst/>
                <a:uLnTx/>
                <a:uFillTx/>
                <a:latin typeface="Calibri"/>
                <a:ea typeface="+mn-ea"/>
                <a:cs typeface="+mn-cs"/>
              </a:rPr>
              <a:t> = fewer than average = </a:t>
            </a:r>
            <a:r>
              <a:rPr kumimoji="0" lang="en-US" sz="1800" b="1" i="0" u="sng" strike="noStrike" kern="1200" cap="none" spc="0" normalizeH="0" baseline="0" noProof="0" dirty="0">
                <a:ln>
                  <a:noFill/>
                </a:ln>
                <a:solidFill>
                  <a:prstClr val="black"/>
                </a:solidFill>
                <a:effectLst/>
                <a:uLnTx/>
                <a:uFillTx/>
                <a:latin typeface="Calibri"/>
                <a:ea typeface="+mn-ea"/>
                <a:cs typeface="+mn-cs"/>
              </a:rPr>
              <a:t>opportunity!</a:t>
            </a:r>
          </a:p>
        </p:txBody>
      </p:sp>
      <p:pic>
        <p:nvPicPr>
          <p:cNvPr id="8" name="Picture 7">
            <a:extLst>
              <a:ext uri="{FF2B5EF4-FFF2-40B4-BE49-F238E27FC236}">
                <a16:creationId xmlns:a16="http://schemas.microsoft.com/office/drawing/2014/main" id="{9D7B731A-7864-45F1-B42C-283384144321}"/>
              </a:ext>
            </a:extLst>
          </p:cNvPr>
          <p:cNvPicPr>
            <a:picLocks noChangeAspect="1"/>
          </p:cNvPicPr>
          <p:nvPr/>
        </p:nvPicPr>
        <p:blipFill>
          <a:blip r:embed="rId4"/>
          <a:stretch>
            <a:fillRect/>
          </a:stretch>
        </p:blipFill>
        <p:spPr>
          <a:xfrm>
            <a:off x="2747039" y="2384231"/>
            <a:ext cx="1038142" cy="1426233"/>
          </a:xfrm>
          <a:prstGeom prst="rect">
            <a:avLst/>
          </a:prstGeom>
        </p:spPr>
      </p:pic>
      <p:sp>
        <p:nvSpPr>
          <p:cNvPr id="9" name="TextBox 8">
            <a:extLst>
              <a:ext uri="{FF2B5EF4-FFF2-40B4-BE49-F238E27FC236}">
                <a16:creationId xmlns:a16="http://schemas.microsoft.com/office/drawing/2014/main" id="{48A0F1AB-DC1F-4903-B78D-E2ECED24F3AE}"/>
              </a:ext>
            </a:extLst>
          </p:cNvPr>
          <p:cNvSpPr txBox="1"/>
          <p:nvPr/>
        </p:nvSpPr>
        <p:spPr>
          <a:xfrm>
            <a:off x="469783" y="444617"/>
            <a:ext cx="3561296"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Calibri"/>
                <a:ea typeface="+mn-ea"/>
                <a:cs typeface="+mn-cs"/>
              </a:rPr>
              <a:t>CGM Disparity</a:t>
            </a:r>
          </a:p>
        </p:txBody>
      </p:sp>
      <p:sp>
        <p:nvSpPr>
          <p:cNvPr id="2" name="TextBox 1">
            <a:extLst>
              <a:ext uri="{FF2B5EF4-FFF2-40B4-BE49-F238E27FC236}">
                <a16:creationId xmlns:a16="http://schemas.microsoft.com/office/drawing/2014/main" id="{B0678F9A-009F-475B-8176-0890A1479421}"/>
              </a:ext>
            </a:extLst>
          </p:cNvPr>
          <p:cNvSpPr txBox="1"/>
          <p:nvPr/>
        </p:nvSpPr>
        <p:spPr>
          <a:xfrm>
            <a:off x="229566" y="6374167"/>
            <a:ext cx="151592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Revised 8.12.2021</a:t>
            </a:r>
          </a:p>
        </p:txBody>
      </p:sp>
    </p:spTree>
    <p:extLst>
      <p:ext uri="{BB962C8B-B14F-4D97-AF65-F5344CB8AC3E}">
        <p14:creationId xmlns:p14="http://schemas.microsoft.com/office/powerpoint/2010/main" val="382017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369F65C-90A7-4758-893A-9B5C465D4487}"/>
              </a:ext>
            </a:extLst>
          </p:cNvPr>
          <p:cNvPicPr>
            <a:picLocks noChangeAspect="1"/>
          </p:cNvPicPr>
          <p:nvPr/>
        </p:nvPicPr>
        <p:blipFill>
          <a:blip r:embed="rId3"/>
          <a:stretch>
            <a:fillRect/>
          </a:stretch>
        </p:blipFill>
        <p:spPr>
          <a:xfrm>
            <a:off x="1087313" y="112089"/>
            <a:ext cx="10210608" cy="5822094"/>
          </a:xfrm>
          <a:prstGeom prst="rect">
            <a:avLst/>
          </a:prstGeom>
        </p:spPr>
      </p:pic>
    </p:spTree>
    <p:extLst>
      <p:ext uri="{BB962C8B-B14F-4D97-AF65-F5344CB8AC3E}">
        <p14:creationId xmlns:p14="http://schemas.microsoft.com/office/powerpoint/2010/main" val="3591981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43E5BE03-26B5-484A-813F-FF1B4126BC2E}"/>
              </a:ext>
            </a:extLst>
          </p:cNvPr>
          <p:cNvSpPr>
            <a:spLocks noGrp="1"/>
          </p:cNvSpPr>
          <p:nvPr>
            <p:ph type="title" idx="4294967295"/>
          </p:nvPr>
        </p:nvSpPr>
        <p:spPr>
          <a:xfrm>
            <a:off x="499534" y="48684"/>
            <a:ext cx="8484045" cy="840888"/>
          </a:xfrm>
        </p:spPr>
        <p:txBody>
          <a:bodyPr anchor="t"/>
          <a:lstStyle/>
          <a:p>
            <a:pPr algn="l" eaLnBrk="1" hangingPunct="1"/>
            <a:r>
              <a:rPr lang="en-US" altLang="en-US" sz="2400" dirty="0">
                <a:latin typeface="Arial" panose="020B0604020202020204" pitchFamily="34" charset="0"/>
                <a:ea typeface="ＭＳ Ｐゴシック" panose="020B0600070205080204" pitchFamily="34" charset="-128"/>
                <a:cs typeface="Arial" panose="020B0604020202020204" pitchFamily="34" charset="0"/>
              </a:rPr>
              <a:t>Improving T1D Healthcare Equity</a:t>
            </a:r>
            <a:br>
              <a:rPr lang="en-US" altLang="en-US" sz="2800" dirty="0">
                <a:latin typeface="Arial" panose="020B0604020202020204" pitchFamily="34" charset="0"/>
                <a:ea typeface="ＭＳ Ｐゴシック" panose="020B0600070205080204" pitchFamily="34" charset="-128"/>
                <a:cs typeface="Arial" panose="020B0604020202020204" pitchFamily="34" charset="0"/>
              </a:rPr>
            </a:br>
            <a:r>
              <a:rPr lang="en-US" altLang="en-US" sz="1800" b="0" dirty="0">
                <a:latin typeface="+mn-lt"/>
                <a:ea typeface="ＭＳ Ｐゴシック" panose="020B0600070205080204" pitchFamily="34" charset="-128"/>
                <a:cs typeface="Arial" panose="020B0604020202020204" pitchFamily="34" charset="0"/>
              </a:rPr>
              <a:t>Kajal Gandhi, DO, MPH;  Ming Chan Hong, MSW, LSW;  Manmohan Kamboj, MD</a:t>
            </a:r>
            <a:br>
              <a:rPr lang="en-US" altLang="en-US" sz="1800" b="0" dirty="0">
                <a:latin typeface="+mn-lt"/>
                <a:ea typeface="ＭＳ Ｐゴシック" panose="020B0600070205080204" pitchFamily="34" charset="-128"/>
                <a:cs typeface="Arial" panose="020B0604020202020204" pitchFamily="34" charset="0"/>
              </a:rPr>
            </a:br>
            <a:r>
              <a:rPr lang="en-US" sz="1600" b="0" u="sng" dirty="0"/>
              <a:t>QI Coordinator</a:t>
            </a:r>
            <a:r>
              <a:rPr lang="en-US" sz="1600" b="0" dirty="0"/>
              <a:t>: Don Buckingham, MBOE; CPHQ </a:t>
            </a:r>
            <a:br>
              <a:rPr lang="en-US" sz="1800" dirty="0"/>
            </a:br>
            <a:endParaRPr lang="en-US" altLang="en-US" sz="1800" b="0" dirty="0">
              <a:latin typeface="+mn-lt"/>
              <a:ea typeface="ＭＳ Ｐゴシック"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FE47B3CA-C07E-4DEB-9C6A-9327F86CC966}"/>
              </a:ext>
            </a:extLst>
          </p:cNvPr>
          <p:cNvSpPr txBox="1"/>
          <p:nvPr/>
        </p:nvSpPr>
        <p:spPr>
          <a:xfrm>
            <a:off x="499533" y="4875907"/>
            <a:ext cx="3048000" cy="830997"/>
          </a:xfrm>
          <a:prstGeom prst="rect">
            <a:avLst/>
          </a:prstGeom>
          <a:noFill/>
          <a:ln w="12700">
            <a:solidFill>
              <a:schemeClr val="tx1"/>
            </a:solidFill>
          </a:ln>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Global Goal:</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Improve healthcare equity</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among T1D patients</a:t>
            </a:r>
            <a:endParaRPr kumimoji="0" lang="en-US" sz="1600" b="1"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p:txBody>
      </p:sp>
      <p:sp>
        <p:nvSpPr>
          <p:cNvPr id="5" name="Line 26">
            <a:extLst>
              <a:ext uri="{FF2B5EF4-FFF2-40B4-BE49-F238E27FC236}">
                <a16:creationId xmlns:a16="http://schemas.microsoft.com/office/drawing/2014/main" id="{6712D233-3057-4C8F-B49D-7660EACFAD39}"/>
              </a:ext>
            </a:extLst>
          </p:cNvPr>
          <p:cNvSpPr>
            <a:spLocks noChangeShapeType="1"/>
          </p:cNvSpPr>
          <p:nvPr/>
        </p:nvSpPr>
        <p:spPr bwMode="auto">
          <a:xfrm flipH="1">
            <a:off x="3598334" y="3349433"/>
            <a:ext cx="488949"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27">
            <a:extLst>
              <a:ext uri="{FF2B5EF4-FFF2-40B4-BE49-F238E27FC236}">
                <a16:creationId xmlns:a16="http://schemas.microsoft.com/office/drawing/2014/main" id="{3F6714B1-D1C3-42F7-8FB7-4514234B4564}"/>
              </a:ext>
            </a:extLst>
          </p:cNvPr>
          <p:cNvSpPr>
            <a:spLocks noChangeArrowheads="1"/>
          </p:cNvSpPr>
          <p:nvPr/>
        </p:nvSpPr>
        <p:spPr bwMode="auto">
          <a:xfrm>
            <a:off x="4404785" y="1252832"/>
            <a:ext cx="25781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Arial" panose="020B0604020202020204" pitchFamily="34" charset="0"/>
              </a:rPr>
              <a:t>Key Drivers</a:t>
            </a:r>
          </a:p>
        </p:txBody>
      </p:sp>
      <p:sp>
        <p:nvSpPr>
          <p:cNvPr id="7" name="Rectangle 28">
            <a:extLst>
              <a:ext uri="{FF2B5EF4-FFF2-40B4-BE49-F238E27FC236}">
                <a16:creationId xmlns:a16="http://schemas.microsoft.com/office/drawing/2014/main" id="{EB4E6B45-5161-4769-A7B9-3AC533BBFF34}"/>
              </a:ext>
            </a:extLst>
          </p:cNvPr>
          <p:cNvSpPr>
            <a:spLocks noChangeArrowheads="1"/>
          </p:cNvSpPr>
          <p:nvPr/>
        </p:nvSpPr>
        <p:spPr bwMode="auto">
          <a:xfrm>
            <a:off x="8600017" y="77189"/>
            <a:ext cx="2895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Arial" panose="020B0604020202020204" pitchFamily="34" charset="0"/>
              </a:rPr>
              <a:t>Interventions</a:t>
            </a:r>
          </a:p>
        </p:txBody>
      </p:sp>
      <p:sp>
        <p:nvSpPr>
          <p:cNvPr id="8" name="Rectangle 29">
            <a:extLst>
              <a:ext uri="{FF2B5EF4-FFF2-40B4-BE49-F238E27FC236}">
                <a16:creationId xmlns:a16="http://schemas.microsoft.com/office/drawing/2014/main" id="{D8143920-2F74-467F-A0BA-FC1CE9032A54}"/>
              </a:ext>
            </a:extLst>
          </p:cNvPr>
          <p:cNvSpPr>
            <a:spLocks noChangeArrowheads="1"/>
          </p:cNvSpPr>
          <p:nvPr/>
        </p:nvSpPr>
        <p:spPr bwMode="auto">
          <a:xfrm>
            <a:off x="1088968" y="1243306"/>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377" rtl="0" eaLnBrk="1" fontAlgn="auto" latinLnBrk="0" hangingPunct="1">
              <a:lnSpc>
                <a:spcPct val="100000"/>
              </a:lnSpc>
              <a:spcBef>
                <a:spcPct val="2000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Arial" panose="020B0604020202020204" pitchFamily="34" charset="0"/>
              </a:rPr>
              <a:t>Aim</a:t>
            </a:r>
          </a:p>
        </p:txBody>
      </p:sp>
      <p:sp>
        <p:nvSpPr>
          <p:cNvPr id="9" name="Rectangle 34">
            <a:extLst>
              <a:ext uri="{FF2B5EF4-FFF2-40B4-BE49-F238E27FC236}">
                <a16:creationId xmlns:a16="http://schemas.microsoft.com/office/drawing/2014/main" id="{D55F2C00-E32B-453E-A5DB-C645B3176A18}"/>
              </a:ext>
            </a:extLst>
          </p:cNvPr>
          <p:cNvSpPr>
            <a:spLocks noChangeArrowheads="1"/>
          </p:cNvSpPr>
          <p:nvPr/>
        </p:nvSpPr>
        <p:spPr bwMode="auto">
          <a:xfrm>
            <a:off x="8213783" y="1746873"/>
            <a:ext cx="3681884" cy="1023243"/>
          </a:xfrm>
          <a:prstGeom prst="rect">
            <a:avLst/>
          </a:prstGeom>
          <a:solidFill>
            <a:srgbClr val="FFFF00"/>
          </a:solidFill>
          <a:ln w="12700">
            <a:solidFill>
              <a:schemeClr val="tx1"/>
            </a:solidFill>
            <a:miter lim="800000"/>
            <a:headEnd/>
            <a:tailEnd/>
          </a:ln>
          <a:effectLst/>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Verbal translation services available in clinic and during telehealth visits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Clear understanding and implementation of attendant social determinants of health (both +/-)</a:t>
            </a:r>
          </a:p>
        </p:txBody>
      </p:sp>
      <p:sp>
        <p:nvSpPr>
          <p:cNvPr id="10" name="Rectangle 35">
            <a:extLst>
              <a:ext uri="{FF2B5EF4-FFF2-40B4-BE49-F238E27FC236}">
                <a16:creationId xmlns:a16="http://schemas.microsoft.com/office/drawing/2014/main" id="{88938B5F-3E10-4AA8-9739-34B0B3D65091}"/>
              </a:ext>
            </a:extLst>
          </p:cNvPr>
          <p:cNvSpPr>
            <a:spLocks noChangeArrowheads="1"/>
          </p:cNvSpPr>
          <p:nvPr/>
        </p:nvSpPr>
        <p:spPr bwMode="auto">
          <a:xfrm>
            <a:off x="8197851" y="2905254"/>
            <a:ext cx="3697816" cy="1023244"/>
          </a:xfrm>
          <a:prstGeom prst="rect">
            <a:avLst/>
          </a:prstGeom>
          <a:solidFill>
            <a:schemeClr val="bg2"/>
          </a:solidFill>
          <a:ln w="12700">
            <a:solidFill>
              <a:schemeClr val="tx1"/>
            </a:solidFill>
            <a:miter lim="800000"/>
            <a:headEnd/>
            <a:tailEnd/>
          </a:ln>
          <a:effectLst/>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Translation of written education curriculum and after-visit instructions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Translation of pump supplier instructions </a:t>
            </a:r>
          </a:p>
        </p:txBody>
      </p:sp>
      <p:sp>
        <p:nvSpPr>
          <p:cNvPr id="11" name="Rectangle 36">
            <a:extLst>
              <a:ext uri="{FF2B5EF4-FFF2-40B4-BE49-F238E27FC236}">
                <a16:creationId xmlns:a16="http://schemas.microsoft.com/office/drawing/2014/main" id="{6FC1BC18-56E0-46EA-A57E-D826EC512AE0}"/>
              </a:ext>
            </a:extLst>
          </p:cNvPr>
          <p:cNvSpPr>
            <a:spLocks noChangeArrowheads="1"/>
          </p:cNvSpPr>
          <p:nvPr/>
        </p:nvSpPr>
        <p:spPr bwMode="auto">
          <a:xfrm>
            <a:off x="8184094" y="4080946"/>
            <a:ext cx="3697816" cy="1865097"/>
          </a:xfrm>
          <a:prstGeom prst="rect">
            <a:avLst/>
          </a:prstGeom>
          <a:solidFill>
            <a:schemeClr val="bg2"/>
          </a:solidFill>
          <a:ln w="12700">
            <a:solidFill>
              <a:schemeClr val="tx1"/>
            </a:solidFill>
            <a:miter lim="800000"/>
            <a:headEnd/>
            <a:tailEnd/>
          </a:ln>
          <a:effectLst/>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 Measure and assess improvement opportunities in clinic flow when needing translation services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 Measure and assess staff availability &amp; allocation to CGM and Pump education, for feedback to management</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 Standardize appointment process for CGM/Pump initiation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 Standardize clinic uptake process and eliminate “8 wastes” in procedures</a:t>
            </a:r>
          </a:p>
        </p:txBody>
      </p:sp>
      <p:sp>
        <p:nvSpPr>
          <p:cNvPr id="12" name="Rectangle 37">
            <a:extLst>
              <a:ext uri="{FF2B5EF4-FFF2-40B4-BE49-F238E27FC236}">
                <a16:creationId xmlns:a16="http://schemas.microsoft.com/office/drawing/2014/main" id="{F806635D-6472-4A97-BBC1-7C2337B74631}"/>
              </a:ext>
            </a:extLst>
          </p:cNvPr>
          <p:cNvSpPr>
            <a:spLocks noChangeArrowheads="1"/>
          </p:cNvSpPr>
          <p:nvPr/>
        </p:nvSpPr>
        <p:spPr bwMode="auto">
          <a:xfrm>
            <a:off x="8213783" y="6099380"/>
            <a:ext cx="3702051" cy="601916"/>
          </a:xfrm>
          <a:prstGeom prst="rect">
            <a:avLst/>
          </a:prstGeom>
          <a:solidFill>
            <a:schemeClr val="bg2"/>
          </a:solidFill>
          <a:ln w="12700">
            <a:solidFill>
              <a:schemeClr val="tx1"/>
            </a:solidFill>
            <a:miter lim="800000"/>
            <a:headEnd/>
            <a:tailEnd/>
          </a:ln>
          <a:effectLst/>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Improved time in range / A1c disparity advocacy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--Early access to CGM at T1D diagnosis through sample program</a:t>
            </a:r>
          </a:p>
        </p:txBody>
      </p:sp>
      <p:sp>
        <p:nvSpPr>
          <p:cNvPr id="13" name="Line 26">
            <a:extLst>
              <a:ext uri="{FF2B5EF4-FFF2-40B4-BE49-F238E27FC236}">
                <a16:creationId xmlns:a16="http://schemas.microsoft.com/office/drawing/2014/main" id="{F0A919DB-C025-4485-B825-6F8B913CC250}"/>
              </a:ext>
            </a:extLst>
          </p:cNvPr>
          <p:cNvSpPr>
            <a:spLocks noChangeShapeType="1"/>
          </p:cNvSpPr>
          <p:nvPr/>
        </p:nvSpPr>
        <p:spPr bwMode="auto">
          <a:xfrm flipH="1" flipV="1">
            <a:off x="1937036" y="4065880"/>
            <a:ext cx="0" cy="4572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27DC0DF2-D630-40AB-85FA-BBB549577272}"/>
              </a:ext>
            </a:extLst>
          </p:cNvPr>
          <p:cNvCxnSpPr>
            <a:cxnSpLocks/>
          </p:cNvCxnSpPr>
          <p:nvPr/>
        </p:nvCxnSpPr>
        <p:spPr>
          <a:xfrm flipH="1">
            <a:off x="7101418" y="1107671"/>
            <a:ext cx="1096433" cy="106190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C7BADB0-A477-44F1-BF45-2310B573A302}"/>
              </a:ext>
            </a:extLst>
          </p:cNvPr>
          <p:cNvCxnSpPr>
            <a:cxnSpLocks/>
            <a:stCxn id="9" idx="1"/>
          </p:cNvCxnSpPr>
          <p:nvPr/>
        </p:nvCxnSpPr>
        <p:spPr>
          <a:xfrm flipH="1">
            <a:off x="7137401" y="2258495"/>
            <a:ext cx="1076382" cy="9757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1BED69E-C241-48E9-8B36-8F220F65595F}"/>
              </a:ext>
            </a:extLst>
          </p:cNvPr>
          <p:cNvCxnSpPr>
            <a:cxnSpLocks/>
            <a:stCxn id="11" idx="1"/>
          </p:cNvCxnSpPr>
          <p:nvPr/>
        </p:nvCxnSpPr>
        <p:spPr>
          <a:xfrm flipH="1" flipV="1">
            <a:off x="7087662" y="4635727"/>
            <a:ext cx="1096432" cy="3777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F76401D-3D5E-4DA8-A7E9-250E88C5A1ED}"/>
              </a:ext>
            </a:extLst>
          </p:cNvPr>
          <p:cNvCxnSpPr>
            <a:cxnSpLocks/>
            <a:stCxn id="12" idx="1"/>
            <a:endCxn id="22" idx="3"/>
          </p:cNvCxnSpPr>
          <p:nvPr/>
        </p:nvCxnSpPr>
        <p:spPr>
          <a:xfrm flipH="1" flipV="1">
            <a:off x="7109884" y="5649506"/>
            <a:ext cx="1103899" cy="7508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E4ED2DD-0592-4757-BD88-A9A763291BA0}"/>
              </a:ext>
            </a:extLst>
          </p:cNvPr>
          <p:cNvCxnSpPr>
            <a:cxnSpLocks/>
            <a:stCxn id="10" idx="1"/>
            <a:endCxn id="24" idx="3"/>
          </p:cNvCxnSpPr>
          <p:nvPr/>
        </p:nvCxnSpPr>
        <p:spPr>
          <a:xfrm flipH="1" flipV="1">
            <a:off x="7087661" y="3361284"/>
            <a:ext cx="1110190" cy="555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5A77583-99AA-4B40-96BC-899C4566D8E3}"/>
              </a:ext>
            </a:extLst>
          </p:cNvPr>
          <p:cNvCxnSpPr>
            <a:cxnSpLocks/>
            <a:stCxn id="9" idx="1"/>
          </p:cNvCxnSpPr>
          <p:nvPr/>
        </p:nvCxnSpPr>
        <p:spPr>
          <a:xfrm flipH="1">
            <a:off x="7101419" y="2258495"/>
            <a:ext cx="1112364" cy="1325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5">
            <a:extLst>
              <a:ext uri="{FF2B5EF4-FFF2-40B4-BE49-F238E27FC236}">
                <a16:creationId xmlns:a16="http://schemas.microsoft.com/office/drawing/2014/main" id="{9BCD5DBF-B39F-4DB0-B9B4-85F8E1B0C511}"/>
              </a:ext>
            </a:extLst>
          </p:cNvPr>
          <p:cNvSpPr>
            <a:spLocks noChangeArrowheads="1"/>
          </p:cNvSpPr>
          <p:nvPr/>
        </p:nvSpPr>
        <p:spPr bwMode="auto">
          <a:xfrm>
            <a:off x="499533" y="1711855"/>
            <a:ext cx="3048000" cy="1921031"/>
          </a:xfrm>
          <a:prstGeom prst="rect">
            <a:avLst/>
          </a:prstGeom>
          <a:solidFill>
            <a:schemeClr val="bg1">
              <a:lumMod val="95000"/>
            </a:schemeClr>
          </a:solidFill>
          <a:ln w="12700">
            <a:solidFill>
              <a:schemeClr val="tx1"/>
            </a:solidFill>
            <a:miter lim="800000"/>
            <a:headEnd/>
            <a:tailEnd/>
          </a:ln>
          <a:effectLst/>
        </p:spPr>
        <p:txBody>
          <a:bodyPr anchor="t"/>
          <a:lstStyle/>
          <a:p>
            <a:pPr fontAlgn="base">
              <a:spcBef>
                <a:spcPct val="0"/>
              </a:spcBef>
              <a:spcAft>
                <a:spcPct val="0"/>
              </a:spcAft>
              <a:defRPr/>
            </a:pPr>
            <a:r>
              <a:rPr lang="en-US" sz="1600" b="1" dirty="0">
                <a:latin typeface="Arial" panose="020B0604020202020204" pitchFamily="34" charset="0"/>
                <a:ea typeface="ＭＳ Ｐゴシック" panose="020B0600070205080204" pitchFamily="34" charset="-128"/>
              </a:rPr>
              <a:t>Increase insulin pump and CGM equity ratio between T1D black/white patient populations (1:1) from 0.44 to 1 (Pump) and from 0.7 to 1 (CGM) by 12/31/2022 and sustain through 2023</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Calibri"/>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Calibri"/>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Calibri"/>
              <a:ea typeface="ＭＳ Ｐゴシック"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Calibri"/>
              <a:ea typeface="ＭＳ Ｐゴシック" pitchFamily="34" charset="-128"/>
              <a:cs typeface="Calibri"/>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Calibri"/>
              <a:ea typeface="ＭＳ Ｐゴシック" pitchFamily="34" charset="-128"/>
            </a:endParaRPr>
          </a:p>
        </p:txBody>
      </p:sp>
      <p:sp>
        <p:nvSpPr>
          <p:cNvPr id="22" name="Rectangle 33">
            <a:extLst>
              <a:ext uri="{FF2B5EF4-FFF2-40B4-BE49-F238E27FC236}">
                <a16:creationId xmlns:a16="http://schemas.microsoft.com/office/drawing/2014/main" id="{DD16EC76-C6A9-4661-ABC6-D4D3DE21DB32}"/>
              </a:ext>
            </a:extLst>
          </p:cNvPr>
          <p:cNvSpPr>
            <a:spLocks noChangeArrowheads="1"/>
          </p:cNvSpPr>
          <p:nvPr/>
        </p:nvSpPr>
        <p:spPr bwMode="auto">
          <a:xfrm>
            <a:off x="4222751" y="5157381"/>
            <a:ext cx="2887133" cy="984249"/>
          </a:xfrm>
          <a:prstGeom prst="rect">
            <a:avLst/>
          </a:prstGeom>
          <a:solidFill>
            <a:schemeClr val="accent1">
              <a:lumMod val="20000"/>
              <a:lumOff val="80000"/>
            </a:schemeClr>
          </a:solidFill>
          <a:ln w="12700">
            <a:solidFill>
              <a:schemeClr val="tx1"/>
            </a:solidFill>
            <a:miter lim="800000"/>
            <a:headEnd/>
            <a:tailEnd/>
          </a:ln>
          <a:effectLst/>
        </p:spPr>
        <p:txBody>
          <a:bodyPr anchor="ctr"/>
          <a:lstStyle/>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Full Closed Loop Technology Availability/Access to Technology</a:t>
            </a:r>
          </a:p>
        </p:txBody>
      </p:sp>
      <p:sp>
        <p:nvSpPr>
          <p:cNvPr id="23" name="Rectangle 33">
            <a:extLst>
              <a:ext uri="{FF2B5EF4-FFF2-40B4-BE49-F238E27FC236}">
                <a16:creationId xmlns:a16="http://schemas.microsoft.com/office/drawing/2014/main" id="{18B32EDE-A71F-407F-80C7-3B647BA9DEF9}"/>
              </a:ext>
            </a:extLst>
          </p:cNvPr>
          <p:cNvSpPr>
            <a:spLocks noChangeArrowheads="1"/>
          </p:cNvSpPr>
          <p:nvPr/>
        </p:nvSpPr>
        <p:spPr bwMode="auto">
          <a:xfrm>
            <a:off x="4216401" y="3962721"/>
            <a:ext cx="2885017" cy="1074952"/>
          </a:xfrm>
          <a:prstGeom prst="rect">
            <a:avLst/>
          </a:prstGeom>
          <a:solidFill>
            <a:schemeClr val="accent1">
              <a:lumMod val="20000"/>
              <a:lumOff val="80000"/>
            </a:schemeClr>
          </a:solidFill>
          <a:ln w="12700">
            <a:solidFill>
              <a:schemeClr val="tx1"/>
            </a:solidFill>
            <a:miter lim="800000"/>
            <a:headEnd/>
            <a:tailEnd/>
          </a:ln>
          <a:effectLst/>
        </p:spPr>
        <p:txBody>
          <a:bodyPr anchor="ctr"/>
          <a:lstStyle/>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Variation in:</a:t>
            </a:r>
          </a:p>
          <a:p>
            <a:pPr marL="0" marR="0" lvl="0" indent="0" algn="l"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 Appointment Schedule;</a:t>
            </a:r>
          </a:p>
          <a:p>
            <a:pPr marL="0" marR="0" lvl="0" indent="0" algn="l"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2) Staff Availability; and</a:t>
            </a:r>
          </a:p>
          <a:p>
            <a:pPr marL="0" marR="0" lvl="0" indent="0" algn="l"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 Clinic Uptake Process</a:t>
            </a:r>
          </a:p>
        </p:txBody>
      </p:sp>
      <p:sp>
        <p:nvSpPr>
          <p:cNvPr id="24" name="Rectangle 33">
            <a:extLst>
              <a:ext uri="{FF2B5EF4-FFF2-40B4-BE49-F238E27FC236}">
                <a16:creationId xmlns:a16="http://schemas.microsoft.com/office/drawing/2014/main" id="{A32CEC83-4190-4759-A2EF-2C6EDB098934}"/>
              </a:ext>
            </a:extLst>
          </p:cNvPr>
          <p:cNvSpPr>
            <a:spLocks noChangeArrowheads="1"/>
          </p:cNvSpPr>
          <p:nvPr/>
        </p:nvSpPr>
        <p:spPr bwMode="auto">
          <a:xfrm>
            <a:off x="4202644" y="2869159"/>
            <a:ext cx="2885017" cy="984249"/>
          </a:xfrm>
          <a:prstGeom prst="rect">
            <a:avLst/>
          </a:prstGeom>
          <a:solidFill>
            <a:schemeClr val="accent1">
              <a:lumMod val="20000"/>
              <a:lumOff val="80000"/>
            </a:schemeClr>
          </a:solidFill>
          <a:ln w="12700">
            <a:solidFill>
              <a:schemeClr val="tx1"/>
            </a:solidFill>
            <a:miter lim="800000"/>
            <a:headEnd/>
            <a:tailEnd/>
          </a:ln>
          <a:effectLst/>
        </p:spPr>
        <p:txBody>
          <a:bodyPr anchor="ctr"/>
          <a:lstStyle/>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Verbal and Written Language Comprehension</a:t>
            </a:r>
          </a:p>
        </p:txBody>
      </p:sp>
      <p:sp>
        <p:nvSpPr>
          <p:cNvPr id="25" name="Rectangle 33">
            <a:extLst>
              <a:ext uri="{FF2B5EF4-FFF2-40B4-BE49-F238E27FC236}">
                <a16:creationId xmlns:a16="http://schemas.microsoft.com/office/drawing/2014/main" id="{23241D07-74CD-40D6-8659-8565EAE7C313}"/>
              </a:ext>
            </a:extLst>
          </p:cNvPr>
          <p:cNvSpPr>
            <a:spLocks noChangeArrowheads="1"/>
          </p:cNvSpPr>
          <p:nvPr/>
        </p:nvSpPr>
        <p:spPr bwMode="auto">
          <a:xfrm>
            <a:off x="4222751" y="1780322"/>
            <a:ext cx="2887133" cy="984249"/>
          </a:xfrm>
          <a:prstGeom prst="rect">
            <a:avLst/>
          </a:prstGeom>
          <a:solidFill>
            <a:schemeClr val="accent1">
              <a:lumMod val="20000"/>
              <a:lumOff val="80000"/>
            </a:schemeClr>
          </a:solidFill>
          <a:ln w="12700">
            <a:solidFill>
              <a:schemeClr val="tx1"/>
            </a:solidFill>
            <a:miter lim="800000"/>
            <a:headEnd/>
            <a:tailEnd/>
          </a:ln>
          <a:effectLst/>
        </p:spPr>
        <p:txBody>
          <a:bodyPr anchor="ctr"/>
          <a:lstStyle/>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Provider Assessment</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of Patient Capabilities</a:t>
            </a:r>
          </a:p>
        </p:txBody>
      </p:sp>
      <p:sp>
        <p:nvSpPr>
          <p:cNvPr id="26" name="Rectangle 34">
            <a:extLst>
              <a:ext uri="{FF2B5EF4-FFF2-40B4-BE49-F238E27FC236}">
                <a16:creationId xmlns:a16="http://schemas.microsoft.com/office/drawing/2014/main" id="{7FC13452-EE9F-403C-ACC4-6AC4D9BA580F}"/>
              </a:ext>
            </a:extLst>
          </p:cNvPr>
          <p:cNvSpPr>
            <a:spLocks noChangeArrowheads="1"/>
          </p:cNvSpPr>
          <p:nvPr/>
        </p:nvSpPr>
        <p:spPr bwMode="auto">
          <a:xfrm>
            <a:off x="8213783" y="689130"/>
            <a:ext cx="3697816" cy="944701"/>
          </a:xfrm>
          <a:prstGeom prst="rect">
            <a:avLst/>
          </a:prstGeom>
          <a:solidFill>
            <a:srgbClr val="FFFF00"/>
          </a:solidFill>
          <a:ln w="12700">
            <a:solidFill>
              <a:schemeClr val="tx1"/>
            </a:solidFill>
            <a:miter lim="800000"/>
            <a:headEnd/>
            <a:tailEnd/>
          </a:ln>
          <a:effectLst/>
        </p:spPr>
        <p:txBody>
          <a:bodyPr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a:ea typeface="+mn-ea"/>
                <a:cs typeface="Arial" panose="020B0604020202020204" pitchFamily="34" charset="0"/>
              </a:rPr>
              <a:t>-- Standardize criteria and educational documents for CGM and pump initiation for providers and patients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Possible Best Practice Alert reminder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Ongoing pump and CGM patient education</a:t>
            </a:r>
          </a:p>
        </p:txBody>
      </p:sp>
      <p:cxnSp>
        <p:nvCxnSpPr>
          <p:cNvPr id="43" name="Straight Arrow Connector 42">
            <a:extLst>
              <a:ext uri="{FF2B5EF4-FFF2-40B4-BE49-F238E27FC236}">
                <a16:creationId xmlns:a16="http://schemas.microsoft.com/office/drawing/2014/main" id="{DDF9D61E-C313-43C8-BC1D-39A35C755035}"/>
              </a:ext>
            </a:extLst>
          </p:cNvPr>
          <p:cNvCxnSpPr>
            <a:cxnSpLocks/>
            <a:stCxn id="11" idx="1"/>
          </p:cNvCxnSpPr>
          <p:nvPr/>
        </p:nvCxnSpPr>
        <p:spPr>
          <a:xfrm flipH="1" flipV="1">
            <a:off x="7080195" y="3493823"/>
            <a:ext cx="1103899" cy="15196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C4B07F9-2B98-49D5-988D-E31770CEC76E}"/>
              </a:ext>
            </a:extLst>
          </p:cNvPr>
          <p:cNvSpPr txBox="1"/>
          <p:nvPr/>
        </p:nvSpPr>
        <p:spPr>
          <a:xfrm>
            <a:off x="209725" y="6333736"/>
            <a:ext cx="77758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Key: </a:t>
            </a:r>
          </a:p>
        </p:txBody>
      </p:sp>
      <p:sp>
        <p:nvSpPr>
          <p:cNvPr id="28" name="Flowchart: Process 27">
            <a:extLst>
              <a:ext uri="{FF2B5EF4-FFF2-40B4-BE49-F238E27FC236}">
                <a16:creationId xmlns:a16="http://schemas.microsoft.com/office/drawing/2014/main" id="{908B3FE4-9513-4EC9-806D-3CB86447DE2A}"/>
              </a:ext>
            </a:extLst>
          </p:cNvPr>
          <p:cNvSpPr/>
          <p:nvPr/>
        </p:nvSpPr>
        <p:spPr>
          <a:xfrm>
            <a:off x="1000068" y="6385593"/>
            <a:ext cx="1930400" cy="357953"/>
          </a:xfrm>
          <a:prstGeom prst="flowChartProcess">
            <a:avLst/>
          </a:prstGeom>
          <a:solidFill>
            <a:srgbClr val="00FE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a:t>
            </a:r>
          </a:p>
        </p:txBody>
      </p:sp>
      <p:sp>
        <p:nvSpPr>
          <p:cNvPr id="32" name="Flowchart: Process 31">
            <a:extLst>
              <a:ext uri="{FF2B5EF4-FFF2-40B4-BE49-F238E27FC236}">
                <a16:creationId xmlns:a16="http://schemas.microsoft.com/office/drawing/2014/main" id="{9FCB7BBC-A273-4425-9E1E-268058977732}"/>
              </a:ext>
            </a:extLst>
          </p:cNvPr>
          <p:cNvSpPr/>
          <p:nvPr/>
        </p:nvSpPr>
        <p:spPr>
          <a:xfrm>
            <a:off x="3122083" y="6385645"/>
            <a:ext cx="1930400" cy="357953"/>
          </a:xfrm>
          <a:prstGeom prst="flowChartProcess">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Process</a:t>
            </a:r>
          </a:p>
        </p:txBody>
      </p:sp>
      <p:sp>
        <p:nvSpPr>
          <p:cNvPr id="33" name="Flowchart: Process 32">
            <a:extLst>
              <a:ext uri="{FF2B5EF4-FFF2-40B4-BE49-F238E27FC236}">
                <a16:creationId xmlns:a16="http://schemas.microsoft.com/office/drawing/2014/main" id="{F20F13EB-9D29-4C22-B1E8-3E534626FAC9}"/>
              </a:ext>
            </a:extLst>
          </p:cNvPr>
          <p:cNvSpPr/>
          <p:nvPr/>
        </p:nvSpPr>
        <p:spPr>
          <a:xfrm>
            <a:off x="5220759" y="6399357"/>
            <a:ext cx="1930400" cy="357953"/>
          </a:xfrm>
          <a:prstGeom prst="flowChartProcess">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Pending</a:t>
            </a:r>
          </a:p>
        </p:txBody>
      </p:sp>
      <p:sp>
        <p:nvSpPr>
          <p:cNvPr id="3" name="TextBox 2">
            <a:extLst>
              <a:ext uri="{FF2B5EF4-FFF2-40B4-BE49-F238E27FC236}">
                <a16:creationId xmlns:a16="http://schemas.microsoft.com/office/drawing/2014/main" id="{B637F8CC-2F07-4DBB-8DE9-C0E4216BC9B3}"/>
              </a:ext>
            </a:extLst>
          </p:cNvPr>
          <p:cNvSpPr txBox="1"/>
          <p:nvPr/>
        </p:nvSpPr>
        <p:spPr>
          <a:xfrm>
            <a:off x="4087283" y="1002405"/>
            <a:ext cx="349980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Calibri"/>
                <a:ea typeface="+mn-ea"/>
                <a:cs typeface="+mn-cs"/>
              </a:rPr>
              <a:t>What stands in the way, is the way!</a:t>
            </a:r>
          </a:p>
        </p:txBody>
      </p:sp>
    </p:spTree>
    <p:extLst>
      <p:ext uri="{BB962C8B-B14F-4D97-AF65-F5344CB8AC3E}">
        <p14:creationId xmlns:p14="http://schemas.microsoft.com/office/powerpoint/2010/main" val="3346122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DEEA1-0F6E-40BF-A673-6B087001841B}"/>
              </a:ext>
            </a:extLst>
          </p:cNvPr>
          <p:cNvPicPr>
            <a:picLocks noChangeAspect="1"/>
          </p:cNvPicPr>
          <p:nvPr/>
        </p:nvPicPr>
        <p:blipFill>
          <a:blip r:embed="rId3"/>
          <a:stretch>
            <a:fillRect/>
          </a:stretch>
        </p:blipFill>
        <p:spPr>
          <a:xfrm>
            <a:off x="1143001" y="167640"/>
            <a:ext cx="9403080" cy="6585694"/>
          </a:xfrm>
          <a:prstGeom prst="rect">
            <a:avLst/>
          </a:prstGeom>
        </p:spPr>
      </p:pic>
    </p:spTree>
    <p:extLst>
      <p:ext uri="{BB962C8B-B14F-4D97-AF65-F5344CB8AC3E}">
        <p14:creationId xmlns:p14="http://schemas.microsoft.com/office/powerpoint/2010/main" val="449273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1550771"/>
          </a:xfrm>
        </p:spPr>
        <p:txBody>
          <a:bodyPr/>
          <a:lstStyle/>
          <a:p>
            <a:pPr marL="0" indent="0" algn="ctr">
              <a:buNone/>
            </a:pPr>
            <a:r>
              <a:rPr lang="en-US" dirty="0"/>
              <a:t>Thank you</a:t>
            </a:r>
          </a:p>
          <a:p>
            <a:pPr marL="0" indent="0" algn="ctr">
              <a:buNone/>
            </a:pPr>
            <a:r>
              <a:rPr lang="en-US" dirty="0"/>
              <a:t>Questions/Discussion</a:t>
            </a:r>
          </a:p>
        </p:txBody>
      </p:sp>
    </p:spTree>
    <p:extLst>
      <p:ext uri="{BB962C8B-B14F-4D97-AF65-F5344CB8AC3E}">
        <p14:creationId xmlns:p14="http://schemas.microsoft.com/office/powerpoint/2010/main" val="3795721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b="1" dirty="0"/>
              <a:t>2021 T1D Exchange QI Clinic Practice Survey: Clinic Staffing and Structure for Adult and Pediatric Diabetes Clinics</a:t>
            </a:r>
            <a:endParaRPr lang="en-US" sz="2400" b="1" dirty="0"/>
          </a:p>
          <a:p>
            <a:r>
              <a:rPr lang="en-US" sz="2400" b="1" dirty="0"/>
              <a:t>November 2022</a:t>
            </a:r>
            <a:endParaRPr lang="en-US" sz="2400" dirty="0"/>
          </a:p>
        </p:txBody>
      </p:sp>
    </p:spTree>
    <p:extLst>
      <p:ext uri="{BB962C8B-B14F-4D97-AF65-F5344CB8AC3E}">
        <p14:creationId xmlns:p14="http://schemas.microsoft.com/office/powerpoint/2010/main" val="178354260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91886"/>
            <a:ext cx="10972800" cy="457200"/>
          </a:xfrm>
        </p:spPr>
        <p:txBody>
          <a:bodyPr/>
          <a:lstStyle/>
          <a:p>
            <a:r>
              <a:rPr lang="en-US" dirty="0"/>
              <a:t>Abstract Authors</a:t>
            </a:r>
          </a:p>
        </p:txBody>
      </p:sp>
      <p:sp>
        <p:nvSpPr>
          <p:cNvPr id="3" name="Content Placeholder 2"/>
          <p:cNvSpPr>
            <a:spLocks noGrp="1"/>
          </p:cNvSpPr>
          <p:nvPr>
            <p:ph sz="quarter" idx="10"/>
          </p:nvPr>
        </p:nvSpPr>
        <p:spPr>
          <a:xfrm>
            <a:off x="549274" y="1186543"/>
            <a:ext cx="10972166" cy="4876800"/>
          </a:xfrm>
        </p:spPr>
        <p:txBody>
          <a:bodyPr/>
          <a:lstStyle/>
          <a:p>
            <a:r>
              <a:rPr lang="en-US" dirty="0"/>
              <a:t>Mary Pat Gallagher</a:t>
            </a:r>
            <a:r>
              <a:rPr lang="en-US" baseline="30000" dirty="0"/>
              <a:t>1</a:t>
            </a:r>
            <a:r>
              <a:rPr lang="en-US" dirty="0"/>
              <a:t>, Emma Ospelt</a:t>
            </a:r>
            <a:r>
              <a:rPr lang="en-US" baseline="30000" dirty="0"/>
              <a:t>2</a:t>
            </a:r>
            <a:r>
              <a:rPr lang="en-US" dirty="0"/>
              <a:t>, Nicole Rioles</a:t>
            </a:r>
            <a:r>
              <a:rPr lang="en-US" baseline="30000" dirty="0"/>
              <a:t>2</a:t>
            </a:r>
            <a:r>
              <a:rPr lang="en-US" dirty="0"/>
              <a:t>, Ruth Weinstock</a:t>
            </a:r>
            <a:r>
              <a:rPr lang="en-US" baseline="30000" dirty="0"/>
              <a:t>3</a:t>
            </a:r>
            <a:r>
              <a:rPr lang="en-US" dirty="0"/>
              <a:t>, Devin Steenkamp</a:t>
            </a:r>
            <a:r>
              <a:rPr lang="en-US" baseline="30000" dirty="0"/>
              <a:t>4</a:t>
            </a:r>
            <a:r>
              <a:rPr lang="en-US" dirty="0"/>
              <a:t>, Grazia Aleppo</a:t>
            </a:r>
            <a:r>
              <a:rPr lang="en-US" baseline="30000" dirty="0"/>
              <a:t>5</a:t>
            </a:r>
            <a:r>
              <a:rPr lang="en-US" dirty="0"/>
              <a:t>, Elizabeth Mann</a:t>
            </a:r>
            <a:r>
              <a:rPr lang="en-US" baseline="30000" dirty="0"/>
              <a:t>6</a:t>
            </a:r>
            <a:r>
              <a:rPr lang="en-US" dirty="0"/>
              <a:t>, Sonya Haw</a:t>
            </a:r>
            <a:r>
              <a:rPr lang="en-US" baseline="30000" dirty="0"/>
              <a:t>7</a:t>
            </a:r>
            <a:r>
              <a:rPr lang="en-US" dirty="0"/>
              <a:t>, Jennice Wong</a:t>
            </a:r>
            <a:r>
              <a:rPr lang="en-US" baseline="30000" dirty="0"/>
              <a:t>8</a:t>
            </a:r>
            <a:r>
              <a:rPr lang="en-US" dirty="0"/>
              <a:t>, Osagie Ebekozien</a:t>
            </a:r>
            <a:r>
              <a:rPr lang="en-US" baseline="30000" dirty="0"/>
              <a:t>2</a:t>
            </a:r>
            <a:r>
              <a:rPr lang="en-US" dirty="0"/>
              <a:t> </a:t>
            </a:r>
          </a:p>
          <a:p>
            <a:pPr marL="0" indent="0">
              <a:buNone/>
            </a:pPr>
            <a:endParaRPr lang="en-US" dirty="0"/>
          </a:p>
          <a:p>
            <a:r>
              <a:rPr lang="en-US" dirty="0"/>
              <a:t>Affiliations:</a:t>
            </a:r>
            <a:r>
              <a:rPr lang="en-US" b="1" dirty="0"/>
              <a:t> </a:t>
            </a:r>
            <a:r>
              <a:rPr lang="en-US" dirty="0"/>
              <a:t>1) </a:t>
            </a:r>
            <a:r>
              <a:rPr lang="en-US" dirty="0" err="1"/>
              <a:t>Hassenfeld</a:t>
            </a:r>
            <a:r>
              <a:rPr lang="en-US" dirty="0"/>
              <a:t> Children’s Hospital at NYU Pediatrics; 2) T1D Exchange; 3) SUNY Upstate Medical Center; 4) Boston Medical Center; 5) Northwestern University; 6) University of Wisconsin; 7) Grady Memorial Hospital; 8) University of California San Francisco Pediatrics</a:t>
            </a:r>
          </a:p>
          <a:p>
            <a:endParaRPr lang="en-US" dirty="0"/>
          </a:p>
        </p:txBody>
      </p:sp>
    </p:spTree>
    <p:extLst>
      <p:ext uri="{BB962C8B-B14F-4D97-AF65-F5344CB8AC3E}">
        <p14:creationId xmlns:p14="http://schemas.microsoft.com/office/powerpoint/2010/main" val="165403874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Content Placeholder 2"/>
          <p:cNvSpPr>
            <a:spLocks noGrp="1"/>
          </p:cNvSpPr>
          <p:nvPr>
            <p:ph sz="quarter" idx="10"/>
          </p:nvPr>
        </p:nvSpPr>
        <p:spPr>
          <a:xfrm>
            <a:off x="548640" y="865278"/>
            <a:ext cx="10972166" cy="4876800"/>
          </a:xfrm>
        </p:spPr>
        <p:txBody>
          <a:bodyPr/>
          <a:lstStyle/>
          <a:p>
            <a:r>
              <a:rPr lang="en-US" dirty="0"/>
              <a:t>Data collected in 2015 by the T1D Exchange reported significant disparities in staffing between adult and pediatric diabetes centers, including that social workers and psychologists were available at only 42% of adult diabetes clinics compared to 87% of pediatric sites.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3"/>
          <p:cNvSpPr>
            <a:spLocks noChangeArrowheads="1"/>
          </p:cNvSpPr>
          <p:nvPr/>
        </p:nvSpPr>
        <p:spPr bwMode="auto">
          <a:xfrm>
            <a:off x="2065339" y="2634933"/>
            <a:ext cx="8061324" cy="4924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83636"/>
                </a:solidFill>
                <a:effectLst/>
                <a:latin typeface="Montserrat" panose="00000500000000000000"/>
              </a:rPr>
              <a:t>T1D staff FTE to patient ratios of pediatric vs. adult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383636"/>
                </a:solidFill>
                <a:effectLst/>
                <a:latin typeface="Montserrat" panose="00000500000000000000"/>
              </a:rPr>
              <a:t>diabetes clinics in the T1D Exchange in 2015</a:t>
            </a:r>
            <a:endParaRPr kumimoji="0" lang="en-US" altLang="en-US" sz="1600" b="1" i="0" u="none" strike="noStrike" cap="none" normalizeH="0" baseline="0" dirty="0">
              <a:ln>
                <a:noFill/>
              </a:ln>
              <a:solidFill>
                <a:schemeClr val="tx1"/>
              </a:solidFill>
              <a:effectLst/>
              <a:latin typeface="Montserrat" panose="00000500000000000000"/>
            </a:endParaRPr>
          </a:p>
        </p:txBody>
      </p:sp>
      <p:sp>
        <p:nvSpPr>
          <p:cNvPr id="10" name="TextBox 9"/>
          <p:cNvSpPr txBox="1"/>
          <p:nvPr/>
        </p:nvSpPr>
        <p:spPr>
          <a:xfrm>
            <a:off x="925284" y="5921556"/>
            <a:ext cx="973836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200" dirty="0">
                <a:solidFill>
                  <a:srgbClr val="696F70"/>
                </a:solidFill>
                <a:latin typeface="Hind Bold"/>
                <a:ea typeface="Hind Bold"/>
                <a:cs typeface="Hind Bold"/>
                <a:sym typeface="Hind Bold"/>
              </a:rPr>
              <a:t>Agarwal S., et al. (2018). Comparison of Adult and Pediatric Resources for Type 1 Diabetes Care among T1D Exchange Centers. Diabetes 67(Supplement_1).</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p:txBody>
      </p:sp>
      <p:graphicFrame>
        <p:nvGraphicFramePr>
          <p:cNvPr id="5" name="Table 4"/>
          <p:cNvGraphicFramePr>
            <a:graphicFrameLocks noGrp="1"/>
          </p:cNvGraphicFramePr>
          <p:nvPr>
            <p:extLst>
              <p:ext uri="{D42A27DB-BD31-4B8C-83A1-F6EECF244321}">
                <p14:modId xmlns:p14="http://schemas.microsoft.com/office/powerpoint/2010/main" val="2455303979"/>
              </p:ext>
            </p:extLst>
          </p:nvPr>
        </p:nvGraphicFramePr>
        <p:xfrm>
          <a:off x="925284" y="2514600"/>
          <a:ext cx="10091058" cy="3227478"/>
        </p:xfrm>
        <a:graphic>
          <a:graphicData uri="http://schemas.openxmlformats.org/drawingml/2006/table">
            <a:tbl>
              <a:tblPr firstRow="1" bandRow="1">
                <a:tableStyleId>{5C22544A-7EE6-4342-B048-85BDC9FD1C3A}</a:tableStyleId>
              </a:tblPr>
              <a:tblGrid>
                <a:gridCol w="1681843">
                  <a:extLst>
                    <a:ext uri="{9D8B030D-6E8A-4147-A177-3AD203B41FA5}">
                      <a16:colId xmlns:a16="http://schemas.microsoft.com/office/drawing/2014/main" val="1848956493"/>
                    </a:ext>
                  </a:extLst>
                </a:gridCol>
                <a:gridCol w="1681843">
                  <a:extLst>
                    <a:ext uri="{9D8B030D-6E8A-4147-A177-3AD203B41FA5}">
                      <a16:colId xmlns:a16="http://schemas.microsoft.com/office/drawing/2014/main" val="528853057"/>
                    </a:ext>
                  </a:extLst>
                </a:gridCol>
                <a:gridCol w="1681843">
                  <a:extLst>
                    <a:ext uri="{9D8B030D-6E8A-4147-A177-3AD203B41FA5}">
                      <a16:colId xmlns:a16="http://schemas.microsoft.com/office/drawing/2014/main" val="849526829"/>
                    </a:ext>
                  </a:extLst>
                </a:gridCol>
                <a:gridCol w="1681843">
                  <a:extLst>
                    <a:ext uri="{9D8B030D-6E8A-4147-A177-3AD203B41FA5}">
                      <a16:colId xmlns:a16="http://schemas.microsoft.com/office/drawing/2014/main" val="2848175326"/>
                    </a:ext>
                  </a:extLst>
                </a:gridCol>
                <a:gridCol w="1681843">
                  <a:extLst>
                    <a:ext uri="{9D8B030D-6E8A-4147-A177-3AD203B41FA5}">
                      <a16:colId xmlns:a16="http://schemas.microsoft.com/office/drawing/2014/main" val="2429984406"/>
                    </a:ext>
                  </a:extLst>
                </a:gridCol>
                <a:gridCol w="1681843">
                  <a:extLst>
                    <a:ext uri="{9D8B030D-6E8A-4147-A177-3AD203B41FA5}">
                      <a16:colId xmlns:a16="http://schemas.microsoft.com/office/drawing/2014/main" val="3805725300"/>
                    </a:ext>
                  </a:extLst>
                </a:gridCol>
              </a:tblGrid>
              <a:tr h="448773">
                <a:tc>
                  <a:txBody>
                    <a:bodyPr/>
                    <a:lstStyle/>
                    <a:p>
                      <a:pPr algn="l" fontAlgn="base"/>
                      <a:r>
                        <a:rPr lang="en-US" sz="1400" b="1" dirty="0">
                          <a:effectLst/>
                        </a:rPr>
                        <a:t>Staff</a:t>
                      </a:r>
                      <a:r>
                        <a:rPr lang="en-US" sz="1400" dirty="0">
                          <a:effectLst/>
                        </a:rPr>
                        <a:t> </a:t>
                      </a:r>
                    </a:p>
                  </a:txBody>
                  <a:tcPr anchor="ctr"/>
                </a:tc>
                <a:tc gridSpan="2">
                  <a:txBody>
                    <a:bodyPr/>
                    <a:lstStyle/>
                    <a:p>
                      <a:pPr algn="l" fontAlgn="base"/>
                      <a:r>
                        <a:rPr lang="en-US" sz="1400" b="1" dirty="0">
                          <a:effectLst/>
                        </a:rPr>
                        <a:t>Pediatric</a:t>
                      </a:r>
                      <a:r>
                        <a:rPr lang="en-US" sz="1400" dirty="0">
                          <a:effectLst/>
                        </a:rPr>
                        <a:t> </a:t>
                      </a:r>
                    </a:p>
                  </a:txBody>
                  <a:tcPr anchor="ctr"/>
                </a:tc>
                <a:tc hMerge="1">
                  <a:txBody>
                    <a:bodyPr/>
                    <a:lstStyle/>
                    <a:p>
                      <a:endParaRPr lang="en-US"/>
                    </a:p>
                  </a:txBody>
                  <a:tcPr/>
                </a:tc>
                <a:tc gridSpan="2">
                  <a:txBody>
                    <a:bodyPr/>
                    <a:lstStyle/>
                    <a:p>
                      <a:pPr algn="l" fontAlgn="base"/>
                      <a:r>
                        <a:rPr lang="en-US" sz="1400" b="1" dirty="0">
                          <a:effectLst/>
                        </a:rPr>
                        <a:t>Adult</a:t>
                      </a:r>
                      <a:r>
                        <a:rPr lang="en-US" sz="1400" dirty="0">
                          <a:effectLst/>
                        </a:rPr>
                        <a:t> </a:t>
                      </a:r>
                    </a:p>
                  </a:txBody>
                  <a:tcPr anchor="ctr"/>
                </a:tc>
                <a:tc hMerge="1">
                  <a:txBody>
                    <a:bodyPr/>
                    <a:lstStyle/>
                    <a:p>
                      <a:endParaRPr lang="en-US"/>
                    </a:p>
                  </a:txBody>
                  <a:tcPr/>
                </a:tc>
                <a:tc>
                  <a:txBody>
                    <a:bodyPr/>
                    <a:lstStyle/>
                    <a:p>
                      <a:pPr algn="l" fontAlgn="base"/>
                      <a:r>
                        <a:rPr lang="en-US" sz="1400" b="1">
                          <a:effectLst/>
                        </a:rPr>
                        <a:t>p-values</a:t>
                      </a:r>
                      <a:r>
                        <a:rPr lang="en-US" sz="1400">
                          <a:effectLst/>
                        </a:rPr>
                        <a:t> </a:t>
                      </a:r>
                    </a:p>
                  </a:txBody>
                  <a:tcPr anchor="ctr"/>
                </a:tc>
                <a:extLst>
                  <a:ext uri="{0D108BD9-81ED-4DB2-BD59-A6C34878D82A}">
                    <a16:rowId xmlns:a16="http://schemas.microsoft.com/office/drawing/2014/main" val="2597965654"/>
                  </a:ext>
                </a:extLst>
              </a:tr>
              <a:tr h="448773">
                <a:tc>
                  <a:txBody>
                    <a:bodyPr/>
                    <a:lstStyle/>
                    <a:p>
                      <a:pPr algn="l" fontAlgn="base"/>
                      <a:r>
                        <a:rPr lang="en-US" sz="1400" dirty="0">
                          <a:effectLst/>
                        </a:rPr>
                        <a:t> </a:t>
                      </a:r>
                    </a:p>
                  </a:txBody>
                  <a:tcPr anchor="ctr"/>
                </a:tc>
                <a:tc>
                  <a:txBody>
                    <a:bodyPr/>
                    <a:lstStyle/>
                    <a:p>
                      <a:pPr algn="ctr" fontAlgn="base"/>
                      <a:r>
                        <a:rPr lang="en-US" sz="1400" dirty="0">
                          <a:effectLst/>
                        </a:rPr>
                        <a:t>Mean Ratio </a:t>
                      </a:r>
                    </a:p>
                  </a:txBody>
                  <a:tcPr anchor="ctr"/>
                </a:tc>
                <a:tc>
                  <a:txBody>
                    <a:bodyPr/>
                    <a:lstStyle/>
                    <a:p>
                      <a:pPr algn="ctr" fontAlgn="base"/>
                      <a:r>
                        <a:rPr lang="en-US" sz="1400" dirty="0">
                          <a:effectLst/>
                        </a:rPr>
                        <a:t>SD </a:t>
                      </a:r>
                    </a:p>
                  </a:txBody>
                  <a:tcPr anchor="ctr"/>
                </a:tc>
                <a:tc>
                  <a:txBody>
                    <a:bodyPr/>
                    <a:lstStyle/>
                    <a:p>
                      <a:pPr algn="ctr" fontAlgn="base"/>
                      <a:r>
                        <a:rPr lang="en-US" sz="1400" dirty="0">
                          <a:effectLst/>
                        </a:rPr>
                        <a:t>Mean Ratio </a:t>
                      </a:r>
                    </a:p>
                  </a:txBody>
                  <a:tcPr anchor="ctr"/>
                </a:tc>
                <a:tc>
                  <a:txBody>
                    <a:bodyPr/>
                    <a:lstStyle/>
                    <a:p>
                      <a:pPr algn="ctr" fontAlgn="base"/>
                      <a:r>
                        <a:rPr lang="en-US" sz="1400">
                          <a:effectLst/>
                        </a:rPr>
                        <a:t>SD </a:t>
                      </a:r>
                    </a:p>
                  </a:txBody>
                  <a:tcPr anchor="ctr"/>
                </a:tc>
                <a:tc>
                  <a:txBody>
                    <a:bodyPr/>
                    <a:lstStyle/>
                    <a:p>
                      <a:pPr algn="ctr" fontAlgn="base"/>
                      <a:r>
                        <a:rPr lang="en-US" sz="1400" dirty="0">
                          <a:effectLst/>
                        </a:rPr>
                        <a:t> </a:t>
                      </a:r>
                    </a:p>
                  </a:txBody>
                  <a:tcPr anchor="ctr"/>
                </a:tc>
                <a:extLst>
                  <a:ext uri="{0D108BD9-81ED-4DB2-BD59-A6C34878D82A}">
                    <a16:rowId xmlns:a16="http://schemas.microsoft.com/office/drawing/2014/main" val="30017061"/>
                  </a:ext>
                </a:extLst>
              </a:tr>
              <a:tr h="448773">
                <a:tc>
                  <a:txBody>
                    <a:bodyPr/>
                    <a:lstStyle/>
                    <a:p>
                      <a:pPr algn="l" fontAlgn="base"/>
                      <a:r>
                        <a:rPr lang="en-US" sz="1400" dirty="0">
                          <a:effectLst/>
                        </a:rPr>
                        <a:t>Physician </a:t>
                      </a:r>
                    </a:p>
                  </a:txBody>
                  <a:tcPr anchor="ctr"/>
                </a:tc>
                <a:tc>
                  <a:txBody>
                    <a:bodyPr/>
                    <a:lstStyle/>
                    <a:p>
                      <a:pPr algn="ctr" fontAlgn="base"/>
                      <a:r>
                        <a:rPr lang="en-US" sz="1400" dirty="0">
                          <a:effectLst/>
                        </a:rPr>
                        <a:t>1:171 </a:t>
                      </a:r>
                    </a:p>
                  </a:txBody>
                  <a:tcPr anchor="ctr"/>
                </a:tc>
                <a:tc>
                  <a:txBody>
                    <a:bodyPr/>
                    <a:lstStyle/>
                    <a:p>
                      <a:pPr algn="ctr" fontAlgn="base"/>
                      <a:r>
                        <a:rPr lang="en-US" sz="1400" dirty="0">
                          <a:effectLst/>
                        </a:rPr>
                        <a:t>1:93 </a:t>
                      </a:r>
                    </a:p>
                  </a:txBody>
                  <a:tcPr anchor="ctr"/>
                </a:tc>
                <a:tc>
                  <a:txBody>
                    <a:bodyPr/>
                    <a:lstStyle/>
                    <a:p>
                      <a:pPr algn="ctr" fontAlgn="base"/>
                      <a:r>
                        <a:rPr lang="en-US" sz="1400" dirty="0">
                          <a:effectLst/>
                        </a:rPr>
                        <a:t>1:218 </a:t>
                      </a:r>
                    </a:p>
                  </a:txBody>
                  <a:tcPr anchor="ctr"/>
                </a:tc>
                <a:tc>
                  <a:txBody>
                    <a:bodyPr/>
                    <a:lstStyle/>
                    <a:p>
                      <a:pPr algn="ctr" fontAlgn="base"/>
                      <a:r>
                        <a:rPr lang="en-US" sz="1400" dirty="0">
                          <a:effectLst/>
                        </a:rPr>
                        <a:t>1:116 </a:t>
                      </a:r>
                    </a:p>
                  </a:txBody>
                  <a:tcPr anchor="ctr"/>
                </a:tc>
                <a:tc>
                  <a:txBody>
                    <a:bodyPr/>
                    <a:lstStyle/>
                    <a:p>
                      <a:pPr algn="ctr" fontAlgn="base"/>
                      <a:r>
                        <a:rPr lang="en-US" sz="1400">
                          <a:effectLst/>
                        </a:rPr>
                        <a:t>0.63 </a:t>
                      </a:r>
                    </a:p>
                  </a:txBody>
                  <a:tcPr anchor="ctr"/>
                </a:tc>
                <a:extLst>
                  <a:ext uri="{0D108BD9-81ED-4DB2-BD59-A6C34878D82A}">
                    <a16:rowId xmlns:a16="http://schemas.microsoft.com/office/drawing/2014/main" val="4178535468"/>
                  </a:ext>
                </a:extLst>
              </a:tr>
              <a:tr h="553282">
                <a:tc>
                  <a:txBody>
                    <a:bodyPr/>
                    <a:lstStyle/>
                    <a:p>
                      <a:pPr algn="l" fontAlgn="base"/>
                      <a:r>
                        <a:rPr lang="en-US" sz="1400" dirty="0">
                          <a:effectLst/>
                        </a:rPr>
                        <a:t>Nurse Practitioner </a:t>
                      </a:r>
                    </a:p>
                  </a:txBody>
                  <a:tcPr anchor="ctr"/>
                </a:tc>
                <a:tc>
                  <a:txBody>
                    <a:bodyPr/>
                    <a:lstStyle/>
                    <a:p>
                      <a:pPr algn="ctr" fontAlgn="base"/>
                      <a:r>
                        <a:rPr lang="en-US" sz="1400" dirty="0">
                          <a:effectLst/>
                        </a:rPr>
                        <a:t>1:347 </a:t>
                      </a:r>
                    </a:p>
                  </a:txBody>
                  <a:tcPr anchor="ctr"/>
                </a:tc>
                <a:tc>
                  <a:txBody>
                    <a:bodyPr/>
                    <a:lstStyle/>
                    <a:p>
                      <a:pPr algn="ctr" fontAlgn="base"/>
                      <a:r>
                        <a:rPr lang="en-US" sz="1400" dirty="0">
                          <a:effectLst/>
                        </a:rPr>
                        <a:t>1:93 </a:t>
                      </a:r>
                    </a:p>
                  </a:txBody>
                  <a:tcPr anchor="ctr"/>
                </a:tc>
                <a:tc>
                  <a:txBody>
                    <a:bodyPr/>
                    <a:lstStyle/>
                    <a:p>
                      <a:pPr algn="ctr" fontAlgn="base"/>
                      <a:r>
                        <a:rPr lang="en-US" sz="1400" dirty="0">
                          <a:effectLst/>
                        </a:rPr>
                        <a:t>1:647 </a:t>
                      </a:r>
                    </a:p>
                  </a:txBody>
                  <a:tcPr anchor="ctr"/>
                </a:tc>
                <a:tc>
                  <a:txBody>
                    <a:bodyPr/>
                    <a:lstStyle/>
                    <a:p>
                      <a:pPr algn="ctr" fontAlgn="base"/>
                      <a:r>
                        <a:rPr lang="en-US" sz="1400" dirty="0">
                          <a:effectLst/>
                        </a:rPr>
                        <a:t>1:192 </a:t>
                      </a:r>
                    </a:p>
                  </a:txBody>
                  <a:tcPr anchor="ctr"/>
                </a:tc>
                <a:tc>
                  <a:txBody>
                    <a:bodyPr/>
                    <a:lstStyle/>
                    <a:p>
                      <a:pPr algn="ctr" fontAlgn="base"/>
                      <a:r>
                        <a:rPr lang="en-US" sz="1400" dirty="0">
                          <a:effectLst/>
                        </a:rPr>
                        <a:t>&lt;0.001 </a:t>
                      </a:r>
                    </a:p>
                  </a:txBody>
                  <a:tcPr anchor="ctr"/>
                </a:tc>
                <a:extLst>
                  <a:ext uri="{0D108BD9-81ED-4DB2-BD59-A6C34878D82A}">
                    <a16:rowId xmlns:a16="http://schemas.microsoft.com/office/drawing/2014/main" val="3104310276"/>
                  </a:ext>
                </a:extLst>
              </a:tr>
              <a:tr h="774595">
                <a:tc>
                  <a:txBody>
                    <a:bodyPr/>
                    <a:lstStyle/>
                    <a:p>
                      <a:pPr algn="l" fontAlgn="base"/>
                      <a:r>
                        <a:rPr lang="en-US" sz="1400" dirty="0">
                          <a:effectLst/>
                        </a:rPr>
                        <a:t>Certified Diabetes Educator </a:t>
                      </a:r>
                    </a:p>
                  </a:txBody>
                  <a:tcPr anchor="ctr"/>
                </a:tc>
                <a:tc>
                  <a:txBody>
                    <a:bodyPr/>
                    <a:lstStyle/>
                    <a:p>
                      <a:pPr algn="ctr" fontAlgn="base"/>
                      <a:r>
                        <a:rPr lang="en-US" sz="1400">
                          <a:effectLst/>
                        </a:rPr>
                        <a:t>1:58 </a:t>
                      </a:r>
                    </a:p>
                  </a:txBody>
                  <a:tcPr anchor="ctr"/>
                </a:tc>
                <a:tc>
                  <a:txBody>
                    <a:bodyPr/>
                    <a:lstStyle/>
                    <a:p>
                      <a:pPr algn="ctr" fontAlgn="base"/>
                      <a:r>
                        <a:rPr lang="en-US" sz="1400" dirty="0">
                          <a:effectLst/>
                        </a:rPr>
                        <a:t>1:19 </a:t>
                      </a:r>
                    </a:p>
                  </a:txBody>
                  <a:tcPr anchor="ctr"/>
                </a:tc>
                <a:tc>
                  <a:txBody>
                    <a:bodyPr/>
                    <a:lstStyle/>
                    <a:p>
                      <a:pPr algn="ctr" fontAlgn="base"/>
                      <a:r>
                        <a:rPr lang="en-US" sz="1400" dirty="0">
                          <a:effectLst/>
                        </a:rPr>
                        <a:t>1:161 </a:t>
                      </a:r>
                    </a:p>
                  </a:txBody>
                  <a:tcPr anchor="ctr"/>
                </a:tc>
                <a:tc>
                  <a:txBody>
                    <a:bodyPr/>
                    <a:lstStyle/>
                    <a:p>
                      <a:pPr algn="ctr" fontAlgn="base"/>
                      <a:r>
                        <a:rPr lang="en-US" sz="1400" dirty="0">
                          <a:effectLst/>
                        </a:rPr>
                        <a:t>1:57 </a:t>
                      </a:r>
                    </a:p>
                  </a:txBody>
                  <a:tcPr anchor="ctr"/>
                </a:tc>
                <a:tc>
                  <a:txBody>
                    <a:bodyPr/>
                    <a:lstStyle/>
                    <a:p>
                      <a:pPr algn="ctr" fontAlgn="base"/>
                      <a:r>
                        <a:rPr lang="en-US" sz="1400" dirty="0">
                          <a:effectLst/>
                        </a:rPr>
                        <a:t>&lt;0.001 </a:t>
                      </a:r>
                    </a:p>
                  </a:txBody>
                  <a:tcPr anchor="ctr"/>
                </a:tc>
                <a:extLst>
                  <a:ext uri="{0D108BD9-81ED-4DB2-BD59-A6C34878D82A}">
                    <a16:rowId xmlns:a16="http://schemas.microsoft.com/office/drawing/2014/main" val="2526556287"/>
                  </a:ext>
                </a:extLst>
              </a:tr>
              <a:tr h="553282">
                <a:tc>
                  <a:txBody>
                    <a:bodyPr/>
                    <a:lstStyle/>
                    <a:p>
                      <a:pPr algn="l" fontAlgn="base"/>
                      <a:r>
                        <a:rPr lang="en-US" sz="1400">
                          <a:effectLst/>
                        </a:rPr>
                        <a:t>Registered Dietician </a:t>
                      </a:r>
                    </a:p>
                  </a:txBody>
                  <a:tcPr anchor="ctr"/>
                </a:tc>
                <a:tc>
                  <a:txBody>
                    <a:bodyPr/>
                    <a:lstStyle/>
                    <a:p>
                      <a:pPr algn="ctr" fontAlgn="base"/>
                      <a:r>
                        <a:rPr lang="en-US" sz="1400">
                          <a:effectLst/>
                        </a:rPr>
                        <a:t>1:379 </a:t>
                      </a:r>
                    </a:p>
                  </a:txBody>
                  <a:tcPr anchor="ctr"/>
                </a:tc>
                <a:tc>
                  <a:txBody>
                    <a:bodyPr/>
                    <a:lstStyle/>
                    <a:p>
                      <a:pPr algn="ctr" fontAlgn="base"/>
                      <a:r>
                        <a:rPr lang="en-US" sz="1400">
                          <a:effectLst/>
                        </a:rPr>
                        <a:t>1:177 </a:t>
                      </a:r>
                    </a:p>
                  </a:txBody>
                  <a:tcPr anchor="ctr"/>
                </a:tc>
                <a:tc>
                  <a:txBody>
                    <a:bodyPr/>
                    <a:lstStyle/>
                    <a:p>
                      <a:pPr algn="ctr" fontAlgn="base"/>
                      <a:r>
                        <a:rPr lang="en-US" sz="1400">
                          <a:effectLst/>
                        </a:rPr>
                        <a:t>1:797 </a:t>
                      </a:r>
                    </a:p>
                  </a:txBody>
                  <a:tcPr anchor="ctr"/>
                </a:tc>
                <a:tc>
                  <a:txBody>
                    <a:bodyPr/>
                    <a:lstStyle/>
                    <a:p>
                      <a:pPr algn="ctr" fontAlgn="base"/>
                      <a:r>
                        <a:rPr lang="en-US" sz="1400" dirty="0">
                          <a:effectLst/>
                        </a:rPr>
                        <a:t>1:133 </a:t>
                      </a:r>
                    </a:p>
                  </a:txBody>
                  <a:tcPr anchor="ctr"/>
                </a:tc>
                <a:tc>
                  <a:txBody>
                    <a:bodyPr/>
                    <a:lstStyle/>
                    <a:p>
                      <a:pPr algn="ctr" fontAlgn="base"/>
                      <a:r>
                        <a:rPr lang="en-US" sz="1400" dirty="0">
                          <a:effectLst/>
                        </a:rPr>
                        <a:t>&lt;0.001 </a:t>
                      </a:r>
                    </a:p>
                  </a:txBody>
                  <a:tcPr anchor="ctr"/>
                </a:tc>
                <a:extLst>
                  <a:ext uri="{0D108BD9-81ED-4DB2-BD59-A6C34878D82A}">
                    <a16:rowId xmlns:a16="http://schemas.microsoft.com/office/drawing/2014/main" val="4005071710"/>
                  </a:ext>
                </a:extLst>
              </a:tr>
            </a:tbl>
          </a:graphicData>
        </a:graphic>
      </p:graphicFrame>
    </p:spTree>
    <p:extLst>
      <p:ext uri="{BB962C8B-B14F-4D97-AF65-F5344CB8AC3E}">
        <p14:creationId xmlns:p14="http://schemas.microsoft.com/office/powerpoint/2010/main" val="406308402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587828"/>
            <a:ext cx="10972800" cy="457200"/>
          </a:xfrm>
        </p:spPr>
        <p:txBody>
          <a:bodyPr/>
          <a:lstStyle/>
          <a:p>
            <a:r>
              <a:rPr lang="en-US" dirty="0"/>
              <a:t>Update on staffing in adult and pediatric diabetes clinics</a:t>
            </a:r>
          </a:p>
        </p:txBody>
      </p:sp>
      <p:sp>
        <p:nvSpPr>
          <p:cNvPr id="3" name="Content Placeholder 2"/>
          <p:cNvSpPr>
            <a:spLocks noGrp="1"/>
          </p:cNvSpPr>
          <p:nvPr>
            <p:ph sz="quarter" idx="10"/>
          </p:nvPr>
        </p:nvSpPr>
        <p:spPr>
          <a:xfrm>
            <a:off x="549274" y="1491343"/>
            <a:ext cx="10972166" cy="4876800"/>
          </a:xfrm>
        </p:spPr>
        <p:txBody>
          <a:bodyPr/>
          <a:lstStyle/>
          <a:p>
            <a:pPr marL="0" indent="0">
              <a:buNone/>
            </a:pPr>
            <a:endParaRPr lang="en-US" dirty="0"/>
          </a:p>
          <a:p>
            <a:r>
              <a:rPr lang="en-US" sz="2400" b="1" dirty="0"/>
              <a:t>Goals</a:t>
            </a:r>
          </a:p>
          <a:p>
            <a:pPr lvl="1"/>
            <a:r>
              <a:rPr lang="en-US" sz="2400" dirty="0"/>
              <a:t>Reassess the status of staffing at diabetes clinics across the country </a:t>
            </a:r>
          </a:p>
          <a:p>
            <a:pPr lvl="1"/>
            <a:r>
              <a:rPr lang="en-US" sz="2400" dirty="0"/>
              <a:t>Compare adult versus pediatric staffing in different disciplines in T1DX-QI diabetes clinics</a:t>
            </a:r>
          </a:p>
        </p:txBody>
      </p:sp>
    </p:spTree>
    <p:extLst>
      <p:ext uri="{BB962C8B-B14F-4D97-AF65-F5344CB8AC3E}">
        <p14:creationId xmlns:p14="http://schemas.microsoft.com/office/powerpoint/2010/main" val="9450807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4">
            <a:extLst>
              <a:ext uri="{FF2B5EF4-FFF2-40B4-BE49-F238E27FC236}">
                <a16:creationId xmlns:a16="http://schemas.microsoft.com/office/drawing/2014/main" id="{1D6D5782-66DF-0F4D-8E3E-43B05E623B54}"/>
              </a:ext>
            </a:extLst>
          </p:cNvPr>
          <p:cNvGrpSpPr>
            <a:grpSpLocks/>
          </p:cNvGrpSpPr>
          <p:nvPr/>
        </p:nvGrpSpPr>
        <p:grpSpPr bwMode="auto">
          <a:xfrm>
            <a:off x="435155" y="1816443"/>
            <a:ext cx="6491449" cy="5041557"/>
            <a:chOff x="-98331" y="0"/>
            <a:chExt cx="4007062" cy="4234029"/>
          </a:xfrm>
        </p:grpSpPr>
        <p:sp>
          <p:nvSpPr>
            <p:cNvPr id="7" name="Hexagon 6">
              <a:extLst>
                <a:ext uri="{FF2B5EF4-FFF2-40B4-BE49-F238E27FC236}">
                  <a16:creationId xmlns:a16="http://schemas.microsoft.com/office/drawing/2014/main" id="{E88E847B-A298-EC49-A1D4-A4DB4C2B5817}"/>
                </a:ext>
              </a:extLst>
            </p:cNvPr>
            <p:cNvSpPr/>
            <p:nvPr/>
          </p:nvSpPr>
          <p:spPr>
            <a:xfrm>
              <a:off x="1155486" y="1387774"/>
              <a:ext cx="1579695" cy="1470958"/>
            </a:xfrm>
            <a:prstGeom prst="hexagon">
              <a:avLst/>
            </a:prstGeom>
            <a:solidFill>
              <a:srgbClr val="000000"/>
            </a:solidFill>
          </p:spPr>
          <p:style>
            <a:lnRef idx="2">
              <a:schemeClr val="dk1">
                <a:shade val="50000"/>
              </a:schemeClr>
            </a:lnRef>
            <a:fillRef idx="1">
              <a:schemeClr val="dk1"/>
            </a:fillRef>
            <a:effectRef idx="0">
              <a:schemeClr val="dk1"/>
            </a:effectRef>
            <a:fontRef idx="minor">
              <a:schemeClr val="lt1"/>
            </a:fontRef>
          </p:style>
          <p:txBody>
            <a:bodyPr lIns="68580" tIns="34290" rIns="68580" bIns="34290" anchor="ctr"/>
            <a:lstStyle/>
            <a:p>
              <a:pPr algn="ctr">
                <a:lnSpc>
                  <a:spcPct val="107000"/>
                </a:lnSpc>
                <a:spcAft>
                  <a:spcPts val="600"/>
                </a:spcAft>
                <a:defRPr/>
              </a:pPr>
              <a:r>
                <a:rPr lang="en-US" sz="2400" dirty="0">
                  <a:ea typeface="Calibri"/>
                  <a:cs typeface="Times New Roman"/>
                </a:rPr>
                <a:t>SEAD Program Model  </a:t>
              </a:r>
            </a:p>
          </p:txBody>
        </p:sp>
        <p:sp>
          <p:nvSpPr>
            <p:cNvPr id="8" name="Hexagon 7">
              <a:extLst>
                <a:ext uri="{FF2B5EF4-FFF2-40B4-BE49-F238E27FC236}">
                  <a16:creationId xmlns:a16="http://schemas.microsoft.com/office/drawing/2014/main" id="{BE548AEC-7CA4-8A4B-9D98-6A3771A6189B}"/>
                </a:ext>
              </a:extLst>
            </p:cNvPr>
            <p:cNvSpPr/>
            <p:nvPr/>
          </p:nvSpPr>
          <p:spPr>
            <a:xfrm>
              <a:off x="1155486" y="0"/>
              <a:ext cx="1530826" cy="1397479"/>
            </a:xfrm>
            <a:prstGeom prst="hexagon">
              <a:avLst/>
            </a:prstGeom>
            <a:solidFill>
              <a:schemeClr val="accent6"/>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anchor="ctr"/>
            <a:lstStyle/>
            <a:p>
              <a:pPr algn="ctr">
                <a:lnSpc>
                  <a:spcPct val="107000"/>
                </a:lnSpc>
                <a:spcAft>
                  <a:spcPts val="600"/>
                </a:spcAft>
                <a:defRPr/>
              </a:pPr>
              <a:r>
                <a:rPr lang="en-US" sz="2400" dirty="0">
                  <a:ea typeface="Calibri"/>
                  <a:cs typeface="Times New Roman"/>
                </a:rPr>
                <a:t>Continuing</a:t>
              </a:r>
              <a:r>
                <a:rPr lang="en-US" sz="1350" dirty="0">
                  <a:ea typeface="Calibri"/>
                  <a:cs typeface="Times New Roman"/>
                </a:rPr>
                <a:t> </a:t>
              </a:r>
              <a:r>
                <a:rPr lang="en-US" sz="2400" dirty="0">
                  <a:ea typeface="Calibri"/>
                  <a:cs typeface="Times New Roman"/>
                </a:rPr>
                <a:t>Education  </a:t>
              </a:r>
            </a:p>
          </p:txBody>
        </p:sp>
        <p:sp>
          <p:nvSpPr>
            <p:cNvPr id="9" name="Hexagon 8">
              <a:extLst>
                <a:ext uri="{FF2B5EF4-FFF2-40B4-BE49-F238E27FC236}">
                  <a16:creationId xmlns:a16="http://schemas.microsoft.com/office/drawing/2014/main" id="{6E3EE48C-D8A1-984A-9BE4-365B5F2DE0C4}"/>
                </a:ext>
              </a:extLst>
            </p:cNvPr>
            <p:cNvSpPr/>
            <p:nvPr/>
          </p:nvSpPr>
          <p:spPr>
            <a:xfrm>
              <a:off x="2384011" y="671012"/>
              <a:ext cx="1501279" cy="1386388"/>
            </a:xfrm>
            <a:prstGeom prst="hexagon">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107000"/>
                </a:lnSpc>
                <a:spcAft>
                  <a:spcPts val="600"/>
                </a:spcAft>
                <a:defRPr/>
              </a:pPr>
              <a:r>
                <a:rPr lang="en-US" sz="2400" dirty="0">
                  <a:ea typeface="Calibri"/>
                  <a:cs typeface="Times New Roman"/>
                </a:rPr>
                <a:t>Behavioral Support </a:t>
              </a:r>
            </a:p>
          </p:txBody>
        </p:sp>
        <p:sp>
          <p:nvSpPr>
            <p:cNvPr id="10" name="Hexagon 9">
              <a:extLst>
                <a:ext uri="{FF2B5EF4-FFF2-40B4-BE49-F238E27FC236}">
                  <a16:creationId xmlns:a16="http://schemas.microsoft.com/office/drawing/2014/main" id="{FE1157BA-4A9B-8F47-BDB0-59D9C95DACA2}"/>
                </a:ext>
              </a:extLst>
            </p:cNvPr>
            <p:cNvSpPr/>
            <p:nvPr/>
          </p:nvSpPr>
          <p:spPr>
            <a:xfrm>
              <a:off x="-98331" y="679330"/>
              <a:ext cx="1560665" cy="1452935"/>
            </a:xfrm>
            <a:prstGeom prst="hexagon">
              <a:avLst/>
            </a:prstGeom>
            <a:solidFill>
              <a:srgbClr val="C00000"/>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lIns="68580" tIns="34290" rIns="68580" bIns="34290" anchor="ctr"/>
            <a:lstStyle/>
            <a:p>
              <a:pPr algn="ctr">
                <a:lnSpc>
                  <a:spcPct val="107000"/>
                </a:lnSpc>
                <a:spcAft>
                  <a:spcPts val="600"/>
                </a:spcAft>
                <a:defRPr/>
              </a:pPr>
              <a:r>
                <a:rPr lang="en-US" sz="2400" dirty="0">
                  <a:ea typeface="Calibri"/>
                  <a:cs typeface="Times New Roman"/>
                </a:rPr>
                <a:t>Orientation to Adult Care </a:t>
              </a:r>
            </a:p>
          </p:txBody>
        </p:sp>
        <p:sp>
          <p:nvSpPr>
            <p:cNvPr id="11" name="Hexagon 10">
              <a:extLst>
                <a:ext uri="{FF2B5EF4-FFF2-40B4-BE49-F238E27FC236}">
                  <a16:creationId xmlns:a16="http://schemas.microsoft.com/office/drawing/2014/main" id="{44332AE1-E9E3-DD4E-8A3D-B43C93020E35}"/>
                </a:ext>
              </a:extLst>
            </p:cNvPr>
            <p:cNvSpPr/>
            <p:nvPr/>
          </p:nvSpPr>
          <p:spPr>
            <a:xfrm>
              <a:off x="1155486" y="2858732"/>
              <a:ext cx="1579695" cy="1375297"/>
            </a:xfrm>
            <a:prstGeom prst="hexagon">
              <a:avLst/>
            </a:prstGeom>
            <a:solidFill>
              <a:srgbClr val="7030A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68580" tIns="34290" rIns="68580" bIns="34290" anchor="ctr"/>
            <a:lstStyle/>
            <a:p>
              <a:pPr algn="ctr">
                <a:lnSpc>
                  <a:spcPct val="107000"/>
                </a:lnSpc>
                <a:spcAft>
                  <a:spcPts val="600"/>
                </a:spcAft>
                <a:defRPr/>
              </a:pPr>
              <a:r>
                <a:rPr lang="en-US" sz="2400" dirty="0">
                  <a:ea typeface="Calibri"/>
                  <a:cs typeface="Times New Roman"/>
                </a:rPr>
                <a:t>Pediatric Partnership</a:t>
              </a:r>
            </a:p>
          </p:txBody>
        </p:sp>
        <p:sp>
          <p:nvSpPr>
            <p:cNvPr id="12" name="Hexagon 11">
              <a:extLst>
                <a:ext uri="{FF2B5EF4-FFF2-40B4-BE49-F238E27FC236}">
                  <a16:creationId xmlns:a16="http://schemas.microsoft.com/office/drawing/2014/main" id="{8B3E1DE8-27DE-3946-BB0B-19F6E4ADCB6C}"/>
                </a:ext>
              </a:extLst>
            </p:cNvPr>
            <p:cNvSpPr/>
            <p:nvPr/>
          </p:nvSpPr>
          <p:spPr>
            <a:xfrm>
              <a:off x="-98331" y="2143356"/>
              <a:ext cx="1564074" cy="1419661"/>
            </a:xfrm>
            <a:prstGeom prst="hexagon">
              <a:avLst/>
            </a:prstGeom>
            <a:solidFill>
              <a:srgbClr val="FFC00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lIns="68580" tIns="34290" rIns="68580" bIns="34290" anchor="ctr"/>
            <a:lstStyle/>
            <a:p>
              <a:pPr algn="ctr">
                <a:lnSpc>
                  <a:spcPct val="107000"/>
                </a:lnSpc>
                <a:spcAft>
                  <a:spcPts val="600"/>
                </a:spcAft>
                <a:defRPr/>
              </a:pPr>
              <a:r>
                <a:rPr lang="en-US" sz="2400" dirty="0">
                  <a:ea typeface="Calibri"/>
                  <a:cs typeface="Times New Roman"/>
                </a:rPr>
                <a:t>Care Coordination  </a:t>
              </a:r>
            </a:p>
          </p:txBody>
        </p:sp>
        <p:sp>
          <p:nvSpPr>
            <p:cNvPr id="13" name="Hexagon 12">
              <a:extLst>
                <a:ext uri="{FF2B5EF4-FFF2-40B4-BE49-F238E27FC236}">
                  <a16:creationId xmlns:a16="http://schemas.microsoft.com/office/drawing/2014/main" id="{3A1FCF33-EB68-A44F-80F7-0ED0163252F6}"/>
                </a:ext>
              </a:extLst>
            </p:cNvPr>
            <p:cNvSpPr/>
            <p:nvPr/>
          </p:nvSpPr>
          <p:spPr>
            <a:xfrm>
              <a:off x="2407452" y="2068491"/>
              <a:ext cx="1501279" cy="1427980"/>
            </a:xfrm>
            <a:prstGeom prst="hex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lnSpc>
                  <a:spcPct val="107000"/>
                </a:lnSpc>
                <a:spcAft>
                  <a:spcPts val="600"/>
                </a:spcAft>
                <a:defRPr/>
              </a:pPr>
              <a:r>
                <a:rPr lang="en-US" sz="825" dirty="0">
                  <a:ea typeface="Calibri"/>
                  <a:cs typeface="Times New Roman"/>
                </a:rPr>
                <a:t> </a:t>
              </a:r>
            </a:p>
            <a:p>
              <a:pPr algn="ctr">
                <a:lnSpc>
                  <a:spcPct val="107000"/>
                </a:lnSpc>
                <a:spcAft>
                  <a:spcPts val="600"/>
                </a:spcAft>
                <a:defRPr/>
              </a:pPr>
              <a:r>
                <a:rPr lang="en-US" sz="2400" dirty="0">
                  <a:ea typeface="Calibri"/>
                  <a:cs typeface="Times New Roman"/>
                </a:rPr>
                <a:t>Engagement in Care</a:t>
              </a:r>
            </a:p>
            <a:p>
              <a:pPr algn="ctr">
                <a:lnSpc>
                  <a:spcPct val="107000"/>
                </a:lnSpc>
                <a:spcAft>
                  <a:spcPts val="600"/>
                </a:spcAft>
                <a:defRPr/>
              </a:pPr>
              <a:r>
                <a:rPr lang="en-US" sz="825" dirty="0">
                  <a:ea typeface="Calibri"/>
                  <a:cs typeface="Times New Roman"/>
                </a:rPr>
                <a:t> </a:t>
              </a:r>
            </a:p>
          </p:txBody>
        </p:sp>
      </p:grpSp>
      <p:sp>
        <p:nvSpPr>
          <p:cNvPr id="2" name="TextBox 1">
            <a:extLst>
              <a:ext uri="{FF2B5EF4-FFF2-40B4-BE49-F238E27FC236}">
                <a16:creationId xmlns:a16="http://schemas.microsoft.com/office/drawing/2014/main" id="{E63994C3-3F8D-074E-B5FC-118762987177}"/>
              </a:ext>
            </a:extLst>
          </p:cNvPr>
          <p:cNvSpPr txBox="1"/>
          <p:nvPr/>
        </p:nvSpPr>
        <p:spPr>
          <a:xfrm>
            <a:off x="9545122" y="6581001"/>
            <a:ext cx="2646878" cy="276999"/>
          </a:xfrm>
          <a:prstGeom prst="rect">
            <a:avLst/>
          </a:prstGeom>
          <a:noFill/>
        </p:spPr>
        <p:txBody>
          <a:bodyPr wrap="none" rtlCol="0">
            <a:spAutoFit/>
          </a:bodyPr>
          <a:lstStyle/>
          <a:p>
            <a:r>
              <a:rPr lang="en-US" sz="1200" i="1" dirty="0">
                <a:latin typeface="Times" pitchFamily="2" charset="0"/>
              </a:rPr>
              <a:t>Agarwal et al. Diabetes Educator 2016 </a:t>
            </a:r>
          </a:p>
        </p:txBody>
      </p:sp>
      <p:sp>
        <p:nvSpPr>
          <p:cNvPr id="3" name="Title 1">
            <a:extLst>
              <a:ext uri="{FF2B5EF4-FFF2-40B4-BE49-F238E27FC236}">
                <a16:creationId xmlns:a16="http://schemas.microsoft.com/office/drawing/2014/main" id="{47C35EBC-FF43-E815-EC2F-8585831A9592}"/>
              </a:ext>
            </a:extLst>
          </p:cNvPr>
          <p:cNvSpPr>
            <a:spLocks noGrp="1"/>
          </p:cNvSpPr>
          <p:nvPr>
            <p:ph type="title"/>
          </p:nvPr>
        </p:nvSpPr>
        <p:spPr>
          <a:xfrm>
            <a:off x="650062" y="115176"/>
            <a:ext cx="10515600" cy="1325563"/>
          </a:xfrm>
        </p:spPr>
        <p:txBody>
          <a:bodyPr/>
          <a:lstStyle/>
          <a:p>
            <a:r>
              <a:rPr lang="en-US" dirty="0">
                <a:latin typeface="Times" pitchFamily="2" charset="0"/>
              </a:rPr>
              <a:t>SEAD: Model of Care</a:t>
            </a:r>
          </a:p>
        </p:txBody>
      </p:sp>
      <p:sp>
        <p:nvSpPr>
          <p:cNvPr id="5" name="Content Placeholder 2">
            <a:extLst>
              <a:ext uri="{FF2B5EF4-FFF2-40B4-BE49-F238E27FC236}">
                <a16:creationId xmlns:a16="http://schemas.microsoft.com/office/drawing/2014/main" id="{3FBFA0EA-287B-1359-1D5C-ACAE4804FAD1}"/>
              </a:ext>
            </a:extLst>
          </p:cNvPr>
          <p:cNvSpPr>
            <a:spLocks noGrp="1"/>
          </p:cNvSpPr>
          <p:nvPr>
            <p:ph idx="1"/>
          </p:nvPr>
        </p:nvSpPr>
        <p:spPr>
          <a:xfrm>
            <a:off x="7597425" y="2769319"/>
            <a:ext cx="4419600" cy="3124200"/>
          </a:xfrm>
        </p:spPr>
        <p:txBody>
          <a:bodyPr>
            <a:noAutofit/>
          </a:bodyPr>
          <a:lstStyle/>
          <a:p>
            <a:pPr marL="0" indent="0" algn="ctr">
              <a:buNone/>
            </a:pPr>
            <a:r>
              <a:rPr lang="en-US" sz="2400" dirty="0">
                <a:latin typeface="Times" pitchFamily="2" charset="0"/>
              </a:rPr>
              <a:t>SEAD goals </a:t>
            </a:r>
          </a:p>
          <a:p>
            <a:r>
              <a:rPr lang="en-US" sz="2400" dirty="0">
                <a:latin typeface="Times" pitchFamily="2" charset="0"/>
              </a:rPr>
              <a:t>Talk to patients</a:t>
            </a:r>
          </a:p>
          <a:p>
            <a:r>
              <a:rPr lang="en-US" sz="2400" dirty="0">
                <a:latin typeface="Times" pitchFamily="2" charset="0"/>
              </a:rPr>
              <a:t>Equity focus</a:t>
            </a:r>
          </a:p>
          <a:p>
            <a:r>
              <a:rPr lang="en-US" sz="2400" dirty="0">
                <a:latin typeface="Times" pitchFamily="2" charset="0"/>
              </a:rPr>
              <a:t>Manage expectations</a:t>
            </a:r>
          </a:p>
          <a:p>
            <a:r>
              <a:rPr lang="en-US" sz="2400" dirty="0">
                <a:latin typeface="Times" pitchFamily="2" charset="0"/>
              </a:rPr>
              <a:t>Build people up, emphasize positives</a:t>
            </a:r>
          </a:p>
          <a:p>
            <a:r>
              <a:rPr lang="en-US" sz="2400" dirty="0">
                <a:latin typeface="Times" pitchFamily="2" charset="0"/>
              </a:rPr>
              <a:t>Manage negatives</a:t>
            </a:r>
          </a:p>
          <a:p>
            <a:r>
              <a:rPr lang="en-US" sz="2400" dirty="0">
                <a:latin typeface="Times" pitchFamily="2" charset="0"/>
              </a:rPr>
              <a:t>Avoid doomsday talk</a:t>
            </a:r>
          </a:p>
        </p:txBody>
      </p:sp>
      <p:pic>
        <p:nvPicPr>
          <p:cNvPr id="6" name="Picture 5">
            <a:extLst>
              <a:ext uri="{FF2B5EF4-FFF2-40B4-BE49-F238E27FC236}">
                <a16:creationId xmlns:a16="http://schemas.microsoft.com/office/drawing/2014/main" id="{CE3D004C-F2D4-9CEB-22C5-C58DBB182C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4429" y="617658"/>
            <a:ext cx="2762416" cy="1325563"/>
          </a:xfrm>
          <a:prstGeom prst="rect">
            <a:avLst/>
          </a:prstGeom>
        </p:spPr>
      </p:pic>
    </p:spTree>
    <p:extLst>
      <p:ext uri="{BB962C8B-B14F-4D97-AF65-F5344CB8AC3E}">
        <p14:creationId xmlns:p14="http://schemas.microsoft.com/office/powerpoint/2010/main" val="1161317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4" y="457200"/>
            <a:ext cx="10972800" cy="457200"/>
          </a:xfrm>
        </p:spPr>
        <p:txBody>
          <a:bodyPr/>
          <a:lstStyle/>
          <a:p>
            <a:r>
              <a:rPr lang="en-US" dirty="0"/>
              <a:t>Methods</a:t>
            </a:r>
          </a:p>
        </p:txBody>
      </p:sp>
      <p:sp>
        <p:nvSpPr>
          <p:cNvPr id="3" name="Content Placeholder 2"/>
          <p:cNvSpPr>
            <a:spLocks noGrp="1"/>
          </p:cNvSpPr>
          <p:nvPr>
            <p:ph sz="quarter" idx="10"/>
          </p:nvPr>
        </p:nvSpPr>
        <p:spPr>
          <a:xfrm>
            <a:off x="549274" y="1219200"/>
            <a:ext cx="10972166" cy="4876800"/>
          </a:xfrm>
        </p:spPr>
        <p:txBody>
          <a:bodyPr/>
          <a:lstStyle/>
          <a:p>
            <a:r>
              <a:rPr lang="en-US" sz="2400" dirty="0"/>
              <a:t>Surveys collected from October 5th to November 19th, 2021</a:t>
            </a:r>
          </a:p>
          <a:p>
            <a:r>
              <a:rPr lang="en-US" sz="2400" dirty="0"/>
              <a:t>34 T1DX-QI sites (25 pediatric, 9 adult)</a:t>
            </a:r>
          </a:p>
          <a:p>
            <a:r>
              <a:rPr lang="en-US" sz="2400" dirty="0"/>
              <a:t>Full-time equivalents (FTEs) of different disciplines reported </a:t>
            </a:r>
          </a:p>
          <a:p>
            <a:r>
              <a:rPr lang="en-US" sz="2400" dirty="0"/>
              <a:t>Data were cleaned and analyzed in R studio</a:t>
            </a:r>
          </a:p>
          <a:p>
            <a:r>
              <a:rPr lang="en-US" sz="2400" dirty="0"/>
              <a:t>FTEs of diabetes team members (per 1000 patients) were compared in adult vs. pediatric sites using T-tests</a:t>
            </a:r>
          </a:p>
          <a:p>
            <a:r>
              <a:rPr lang="en-US" sz="2400" dirty="0"/>
              <a:t>Differences in support staff, weekend, and evening staff between pediatric and adult sites were also evaluated</a:t>
            </a:r>
          </a:p>
          <a:p>
            <a:endParaRPr lang="en-US" dirty="0"/>
          </a:p>
        </p:txBody>
      </p:sp>
    </p:spTree>
    <p:extLst>
      <p:ext uri="{BB962C8B-B14F-4D97-AF65-F5344CB8AC3E}">
        <p14:creationId xmlns:p14="http://schemas.microsoft.com/office/powerpoint/2010/main" val="258022350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57942"/>
            <a:ext cx="10972800" cy="457200"/>
          </a:xfrm>
        </p:spPr>
        <p:txBody>
          <a:bodyPr/>
          <a:lstStyle/>
          <a:p>
            <a:r>
              <a:rPr lang="en-US" dirty="0"/>
              <a:t>Total FTE of Diabetes Team Members among Pediatric and Adult Clinics in the T1DX-QI</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3978140"/>
              </p:ext>
            </p:extLst>
          </p:nvPr>
        </p:nvGraphicFramePr>
        <p:xfrm>
          <a:off x="903515" y="1645757"/>
          <a:ext cx="9982200" cy="4364518"/>
        </p:xfrm>
        <a:graphic>
          <a:graphicData uri="http://schemas.openxmlformats.org/drawingml/2006/table">
            <a:tbl>
              <a:tblPr firstRow="1" firstCol="1" bandRow="1">
                <a:tableStyleId>{5C22544A-7EE6-4342-B048-85BDC9FD1C3A}</a:tableStyleId>
              </a:tblPr>
              <a:tblGrid>
                <a:gridCol w="2198217">
                  <a:extLst>
                    <a:ext uri="{9D8B030D-6E8A-4147-A177-3AD203B41FA5}">
                      <a16:colId xmlns:a16="http://schemas.microsoft.com/office/drawing/2014/main" val="2042042636"/>
                    </a:ext>
                  </a:extLst>
                </a:gridCol>
                <a:gridCol w="1077918">
                  <a:extLst>
                    <a:ext uri="{9D8B030D-6E8A-4147-A177-3AD203B41FA5}">
                      <a16:colId xmlns:a16="http://schemas.microsoft.com/office/drawing/2014/main" val="1696714098"/>
                    </a:ext>
                  </a:extLst>
                </a:gridCol>
                <a:gridCol w="1077918">
                  <a:extLst>
                    <a:ext uri="{9D8B030D-6E8A-4147-A177-3AD203B41FA5}">
                      <a16:colId xmlns:a16="http://schemas.microsoft.com/office/drawing/2014/main" val="2834985166"/>
                    </a:ext>
                  </a:extLst>
                </a:gridCol>
                <a:gridCol w="1077918">
                  <a:extLst>
                    <a:ext uri="{9D8B030D-6E8A-4147-A177-3AD203B41FA5}">
                      <a16:colId xmlns:a16="http://schemas.microsoft.com/office/drawing/2014/main" val="3703714724"/>
                    </a:ext>
                  </a:extLst>
                </a:gridCol>
                <a:gridCol w="1611086">
                  <a:extLst>
                    <a:ext uri="{9D8B030D-6E8A-4147-A177-3AD203B41FA5}">
                      <a16:colId xmlns:a16="http://schemas.microsoft.com/office/drawing/2014/main" val="951871594"/>
                    </a:ext>
                  </a:extLst>
                </a:gridCol>
                <a:gridCol w="1611086">
                  <a:extLst>
                    <a:ext uri="{9D8B030D-6E8A-4147-A177-3AD203B41FA5}">
                      <a16:colId xmlns:a16="http://schemas.microsoft.com/office/drawing/2014/main" val="3244350784"/>
                    </a:ext>
                  </a:extLst>
                </a:gridCol>
                <a:gridCol w="1328057">
                  <a:extLst>
                    <a:ext uri="{9D8B030D-6E8A-4147-A177-3AD203B41FA5}">
                      <a16:colId xmlns:a16="http://schemas.microsoft.com/office/drawing/2014/main" val="3596888443"/>
                    </a:ext>
                  </a:extLst>
                </a:gridCol>
              </a:tblGrid>
              <a:tr h="1484895">
                <a:tc>
                  <a:txBody>
                    <a:bodyPr/>
                    <a:lstStyle/>
                    <a:p>
                      <a:pPr marL="0" marR="0" algn="l">
                        <a:lnSpc>
                          <a:spcPct val="107000"/>
                        </a:lnSpc>
                        <a:spcBef>
                          <a:spcPts val="0"/>
                        </a:spcBef>
                        <a:spcAft>
                          <a:spcPts val="0"/>
                        </a:spcAft>
                      </a:pPr>
                      <a:r>
                        <a:rPr lang="en-US" sz="1400" dirty="0">
                          <a:effectLst/>
                        </a:rPr>
                        <a:t>Total FTE of Diabetes Team Members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Total Average FTE </a:t>
                      </a:r>
                    </a:p>
                    <a:p>
                      <a:pPr marL="0" marR="0" algn="l">
                        <a:lnSpc>
                          <a:spcPct val="107000"/>
                        </a:lnSpc>
                        <a:spcBef>
                          <a:spcPts val="0"/>
                        </a:spcBef>
                        <a:spcAft>
                          <a:spcPts val="0"/>
                        </a:spcAft>
                      </a:pPr>
                      <a:r>
                        <a:rPr lang="en-US" sz="1400" dirty="0">
                          <a:effectLst/>
                        </a:rPr>
                        <a:t>N=34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Pediatric Clinic Average</a:t>
                      </a:r>
                    </a:p>
                    <a:p>
                      <a:pPr marL="0" marR="0" algn="l">
                        <a:lnSpc>
                          <a:spcPct val="107000"/>
                        </a:lnSpc>
                        <a:spcBef>
                          <a:spcPts val="0"/>
                        </a:spcBef>
                        <a:spcAft>
                          <a:spcPts val="0"/>
                        </a:spcAft>
                      </a:pPr>
                      <a:r>
                        <a:rPr lang="en-US" sz="1400" dirty="0">
                          <a:effectLst/>
                        </a:rPr>
                        <a:t>N=25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Adult Clinic Average</a:t>
                      </a:r>
                    </a:p>
                    <a:p>
                      <a:pPr marL="0" marR="0" algn="l">
                        <a:lnSpc>
                          <a:spcPct val="107000"/>
                        </a:lnSpc>
                        <a:spcBef>
                          <a:spcPts val="0"/>
                        </a:spcBef>
                        <a:spcAft>
                          <a:spcPts val="0"/>
                        </a:spcAft>
                      </a:pPr>
                      <a:r>
                        <a:rPr lang="en-US" sz="1400" dirty="0">
                          <a:effectLst/>
                        </a:rPr>
                        <a:t>N=9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Per 1000 Pediatric Diabetes Patients </a:t>
                      </a:r>
                    </a:p>
                    <a:p>
                      <a:pPr marL="0" marR="0" algn="l">
                        <a:lnSpc>
                          <a:spcPct val="107000"/>
                        </a:lnSpc>
                        <a:spcBef>
                          <a:spcPts val="0"/>
                        </a:spcBef>
                        <a:spcAft>
                          <a:spcPts val="0"/>
                        </a:spcAft>
                      </a:pPr>
                      <a:r>
                        <a:rPr lang="en-US" sz="1400" dirty="0">
                          <a:effectLst/>
                        </a:rPr>
                        <a:t>Average [SD]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Per 1000 </a:t>
                      </a:r>
                    </a:p>
                    <a:p>
                      <a:pPr marL="0" marR="0" algn="l">
                        <a:lnSpc>
                          <a:spcPct val="107000"/>
                        </a:lnSpc>
                        <a:spcBef>
                          <a:spcPts val="0"/>
                        </a:spcBef>
                        <a:spcAft>
                          <a:spcPts val="0"/>
                        </a:spcAft>
                      </a:pPr>
                      <a:r>
                        <a:rPr lang="en-US" sz="1400" dirty="0">
                          <a:effectLst/>
                        </a:rPr>
                        <a:t>Adult</a:t>
                      </a:r>
                    </a:p>
                    <a:p>
                      <a:pPr marL="0" marR="0" algn="l">
                        <a:lnSpc>
                          <a:spcPct val="107000"/>
                        </a:lnSpc>
                        <a:spcBef>
                          <a:spcPts val="0"/>
                        </a:spcBef>
                        <a:spcAft>
                          <a:spcPts val="0"/>
                        </a:spcAft>
                      </a:pPr>
                      <a:r>
                        <a:rPr lang="en-US" sz="1400" dirty="0">
                          <a:effectLst/>
                        </a:rPr>
                        <a:t>Diabetes Patients </a:t>
                      </a:r>
                    </a:p>
                    <a:p>
                      <a:pPr marL="0" marR="0" algn="l">
                        <a:lnSpc>
                          <a:spcPct val="107000"/>
                        </a:lnSpc>
                        <a:spcBef>
                          <a:spcPts val="0"/>
                        </a:spcBef>
                        <a:spcAft>
                          <a:spcPts val="0"/>
                        </a:spcAft>
                      </a:pPr>
                      <a:r>
                        <a:rPr lang="en-US" sz="1400" dirty="0">
                          <a:effectLst/>
                        </a:rPr>
                        <a:t>Average [SD]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p-value^</a:t>
                      </a:r>
                    </a:p>
                    <a:p>
                      <a:pPr marL="0" marR="0" algn="l">
                        <a:lnSpc>
                          <a:spcPct val="107000"/>
                        </a:lnSpc>
                        <a:spcBef>
                          <a:spcPts val="0"/>
                        </a:spcBef>
                        <a:spcAft>
                          <a:spcPts val="0"/>
                        </a:spcAft>
                      </a:pPr>
                      <a:r>
                        <a:rPr lang="en-US" sz="1400" dirty="0" err="1">
                          <a:effectLst/>
                        </a:rPr>
                        <a:t>Ped</a:t>
                      </a:r>
                      <a:r>
                        <a:rPr lang="en-US" sz="1400" dirty="0">
                          <a:effectLst/>
                        </a:rPr>
                        <a:t> vs </a:t>
                      </a:r>
                    </a:p>
                    <a:p>
                      <a:pPr marL="0" marR="0" algn="l">
                        <a:lnSpc>
                          <a:spcPct val="107000"/>
                        </a:lnSpc>
                        <a:spcBef>
                          <a:spcPts val="0"/>
                        </a:spcBef>
                        <a:spcAft>
                          <a:spcPts val="0"/>
                        </a:spcAft>
                      </a:pPr>
                      <a:r>
                        <a:rPr lang="en-US" sz="1400" dirty="0">
                          <a:effectLst/>
                        </a:rPr>
                        <a:t>Adult </a:t>
                      </a:r>
                    </a:p>
                    <a:p>
                      <a:pPr marL="0" marR="0" algn="l">
                        <a:lnSpc>
                          <a:spcPct val="107000"/>
                        </a:lnSpc>
                        <a:spcBef>
                          <a:spcPts val="0"/>
                        </a:spcBef>
                        <a:spcAft>
                          <a:spcPts val="0"/>
                        </a:spcAft>
                      </a:pPr>
                      <a:r>
                        <a:rPr lang="en-US" sz="1400" dirty="0">
                          <a:effectLst/>
                        </a:rPr>
                        <a:t>(per 1000 patients)</a:t>
                      </a:r>
                    </a:p>
                  </a:txBody>
                  <a:tcPr marL="68580" marR="68580" marT="0" marB="0" anchor="ctr"/>
                </a:tc>
                <a:extLst>
                  <a:ext uri="{0D108BD9-81ED-4DB2-BD59-A6C34878D82A}">
                    <a16:rowId xmlns:a16="http://schemas.microsoft.com/office/drawing/2014/main" val="2395931644"/>
                  </a:ext>
                </a:extLst>
              </a:tr>
              <a:tr h="461477">
                <a:tc>
                  <a:txBody>
                    <a:bodyPr/>
                    <a:lstStyle/>
                    <a:p>
                      <a:pPr marL="0" marR="0" algn="l">
                        <a:lnSpc>
                          <a:spcPct val="107000"/>
                        </a:lnSpc>
                        <a:spcBef>
                          <a:spcPts val="0"/>
                        </a:spcBef>
                        <a:spcAft>
                          <a:spcPts val="0"/>
                        </a:spcAft>
                      </a:pPr>
                      <a:r>
                        <a:rPr lang="en-US" sz="1400">
                          <a:effectLst/>
                        </a:rPr>
                        <a:t>MD/DO</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3.6 [2.4]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1.6 [1.5]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0.001</a:t>
                      </a:r>
                    </a:p>
                  </a:txBody>
                  <a:tcPr marL="68580" marR="68580" marT="0" marB="0" anchor="ctr"/>
                </a:tc>
                <a:extLst>
                  <a:ext uri="{0D108BD9-81ED-4DB2-BD59-A6C34878D82A}">
                    <a16:rowId xmlns:a16="http://schemas.microsoft.com/office/drawing/2014/main" val="3366532892"/>
                  </a:ext>
                </a:extLst>
              </a:tr>
              <a:tr h="461477">
                <a:tc>
                  <a:txBody>
                    <a:bodyPr/>
                    <a:lstStyle/>
                    <a:p>
                      <a:pPr marL="0" marR="0" algn="l">
                        <a:lnSpc>
                          <a:spcPct val="107000"/>
                        </a:lnSpc>
                        <a:spcBef>
                          <a:spcPts val="0"/>
                        </a:spcBef>
                        <a:spcAft>
                          <a:spcPts val="0"/>
                        </a:spcAft>
                      </a:pPr>
                      <a:r>
                        <a:rPr lang="en-US" sz="1400">
                          <a:effectLst/>
                        </a:rPr>
                        <a:t>NP/PA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3.31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1.5 [0.8]</a:t>
                      </a:r>
                    </a:p>
                  </a:txBody>
                  <a:tcPr marL="68580" marR="68580" marT="0" marB="0" anchor="ctr"/>
                </a:tc>
                <a:tc>
                  <a:txBody>
                    <a:bodyPr/>
                    <a:lstStyle/>
                    <a:p>
                      <a:pPr marL="0" marR="0" algn="ctr">
                        <a:lnSpc>
                          <a:spcPct val="107000"/>
                        </a:lnSpc>
                        <a:spcBef>
                          <a:spcPts val="0"/>
                        </a:spcBef>
                        <a:spcAft>
                          <a:spcPts val="0"/>
                        </a:spcAft>
                      </a:pPr>
                      <a:r>
                        <a:rPr lang="en-US" sz="1400" dirty="0">
                          <a:effectLst/>
                        </a:rPr>
                        <a:t>0.7 [0.6]</a:t>
                      </a:r>
                    </a:p>
                  </a:txBody>
                  <a:tcPr marL="68580" marR="68580" marT="0" marB="0" anchor="ctr"/>
                </a:tc>
                <a:tc>
                  <a:txBody>
                    <a:bodyPr/>
                    <a:lstStyle/>
                    <a:p>
                      <a:pPr marL="0" marR="0" algn="ctr">
                        <a:lnSpc>
                          <a:spcPct val="107000"/>
                        </a:lnSpc>
                        <a:spcBef>
                          <a:spcPts val="0"/>
                        </a:spcBef>
                        <a:spcAft>
                          <a:spcPts val="0"/>
                        </a:spcAft>
                      </a:pPr>
                      <a:r>
                        <a:rPr lang="en-US" sz="1400" dirty="0">
                          <a:effectLst/>
                        </a:rPr>
                        <a:t>0.003</a:t>
                      </a:r>
                      <a:r>
                        <a:rPr lang="en-US" sz="1400" dirty="0">
                          <a:effectLst/>
                          <a:highlight>
                            <a:srgbClr val="FFFF00"/>
                          </a:highligh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4259487"/>
                  </a:ext>
                </a:extLst>
              </a:tr>
              <a:tr h="461477">
                <a:tc>
                  <a:txBody>
                    <a:bodyPr/>
                    <a:lstStyle/>
                    <a:p>
                      <a:pPr marL="0" marR="0" algn="l">
                        <a:lnSpc>
                          <a:spcPct val="107000"/>
                        </a:lnSpc>
                        <a:spcBef>
                          <a:spcPts val="0"/>
                        </a:spcBef>
                        <a:spcAft>
                          <a:spcPts val="0"/>
                        </a:spcAft>
                      </a:pPr>
                      <a:r>
                        <a:rPr lang="en-US" sz="1400">
                          <a:effectLst/>
                        </a:rPr>
                        <a:t>Social Worker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0.9 [0.6]</a:t>
                      </a:r>
                    </a:p>
                  </a:txBody>
                  <a:tcPr marL="68580" marR="68580" marT="0" marB="0" anchor="ctr"/>
                </a:tc>
                <a:tc>
                  <a:txBody>
                    <a:bodyPr/>
                    <a:lstStyle/>
                    <a:p>
                      <a:pPr marL="0" marR="0" algn="ctr">
                        <a:lnSpc>
                          <a:spcPct val="107000"/>
                        </a:lnSpc>
                        <a:spcBef>
                          <a:spcPts val="0"/>
                        </a:spcBef>
                        <a:spcAft>
                          <a:spcPts val="0"/>
                        </a:spcAft>
                      </a:pPr>
                      <a:r>
                        <a:rPr lang="en-US" sz="1400" dirty="0">
                          <a:effectLst/>
                        </a:rPr>
                        <a:t>0.09 [0.2]</a:t>
                      </a:r>
                    </a:p>
                  </a:txBody>
                  <a:tcPr marL="68580" marR="68580" marT="0" marB="0" anchor="ctr"/>
                </a:tc>
                <a:tc>
                  <a:txBody>
                    <a:bodyPr/>
                    <a:lstStyle/>
                    <a:p>
                      <a:pPr marL="0" marR="0" algn="ctr">
                        <a:lnSpc>
                          <a:spcPct val="107000"/>
                        </a:lnSpc>
                        <a:spcBef>
                          <a:spcPts val="0"/>
                        </a:spcBef>
                        <a:spcAft>
                          <a:spcPts val="0"/>
                        </a:spcAft>
                      </a:pPr>
                      <a:r>
                        <a:rPr lang="en-US" sz="1400" dirty="0">
                          <a:effectLst/>
                        </a:rPr>
                        <a:t>&lt;0.001</a:t>
                      </a:r>
                      <a:r>
                        <a:rPr lang="en-US" sz="1400" dirty="0">
                          <a:effectLst/>
                          <a:highlight>
                            <a:srgbClr val="FFFF00"/>
                          </a:highligh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0906349"/>
                  </a:ext>
                </a:extLst>
              </a:tr>
              <a:tr h="461477">
                <a:tc>
                  <a:txBody>
                    <a:bodyPr/>
                    <a:lstStyle/>
                    <a:p>
                      <a:pPr marL="0" marR="0" algn="l">
                        <a:lnSpc>
                          <a:spcPct val="107000"/>
                        </a:lnSpc>
                        <a:spcBef>
                          <a:spcPts val="0"/>
                        </a:spcBef>
                        <a:spcAft>
                          <a:spcPts val="0"/>
                        </a:spcAft>
                      </a:pPr>
                      <a:r>
                        <a:rPr lang="en-US" sz="1400">
                          <a:effectLst/>
                        </a:rPr>
                        <a:t>RN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4.59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2.3 [1.7]</a:t>
                      </a:r>
                    </a:p>
                  </a:txBody>
                  <a:tcPr marL="68580" marR="68580" marT="0" marB="0" anchor="ctr"/>
                </a:tc>
                <a:tc>
                  <a:txBody>
                    <a:bodyPr/>
                    <a:lstStyle/>
                    <a:p>
                      <a:pPr marL="0" marR="0" algn="ctr">
                        <a:lnSpc>
                          <a:spcPct val="107000"/>
                        </a:lnSpc>
                        <a:spcBef>
                          <a:spcPts val="0"/>
                        </a:spcBef>
                        <a:spcAft>
                          <a:spcPts val="0"/>
                        </a:spcAft>
                      </a:pPr>
                      <a:r>
                        <a:rPr lang="en-US" sz="1400" dirty="0">
                          <a:effectLst/>
                        </a:rPr>
                        <a:t>0.5 [0.8]</a:t>
                      </a:r>
                    </a:p>
                  </a:txBody>
                  <a:tcPr marL="68580" marR="68580" marT="0" marB="0" anchor="ctr"/>
                </a:tc>
                <a:tc>
                  <a:txBody>
                    <a:bodyPr/>
                    <a:lstStyle/>
                    <a:p>
                      <a:pPr marL="0" marR="0" algn="ctr">
                        <a:lnSpc>
                          <a:spcPct val="107000"/>
                        </a:lnSpc>
                        <a:spcBef>
                          <a:spcPts val="0"/>
                        </a:spcBef>
                        <a:spcAft>
                          <a:spcPts val="0"/>
                        </a:spcAft>
                      </a:pPr>
                      <a:r>
                        <a:rPr lang="en-US" sz="1400" dirty="0">
                          <a:effectLst/>
                        </a:rPr>
                        <a:t>&lt;0.001</a:t>
                      </a:r>
                    </a:p>
                  </a:txBody>
                  <a:tcPr marL="68580" marR="68580" marT="0" marB="0" anchor="ctr"/>
                </a:tc>
                <a:extLst>
                  <a:ext uri="{0D108BD9-81ED-4DB2-BD59-A6C34878D82A}">
                    <a16:rowId xmlns:a16="http://schemas.microsoft.com/office/drawing/2014/main" val="708733105"/>
                  </a:ext>
                </a:extLst>
              </a:tr>
              <a:tr h="461477">
                <a:tc>
                  <a:txBody>
                    <a:bodyPr/>
                    <a:lstStyle/>
                    <a:p>
                      <a:pPr marL="0" marR="0" algn="l">
                        <a:lnSpc>
                          <a:spcPct val="107000"/>
                        </a:lnSpc>
                        <a:spcBef>
                          <a:spcPts val="0"/>
                        </a:spcBef>
                        <a:spcAft>
                          <a:spcPts val="0"/>
                        </a:spcAft>
                      </a:pPr>
                      <a:r>
                        <a:rPr lang="en-US" sz="1400">
                          <a:effectLst/>
                        </a:rPr>
                        <a:t>CDCES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6.32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7.3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3.3 [1.7]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0.8 [1.1]</a:t>
                      </a:r>
                    </a:p>
                  </a:txBody>
                  <a:tcPr marL="68580" marR="68580" marT="0" marB="0" anchor="ctr"/>
                </a:tc>
                <a:tc>
                  <a:txBody>
                    <a:bodyPr/>
                    <a:lstStyle/>
                    <a:p>
                      <a:pPr marL="0" marR="0" algn="ctr">
                        <a:lnSpc>
                          <a:spcPct val="107000"/>
                        </a:lnSpc>
                        <a:spcBef>
                          <a:spcPts val="0"/>
                        </a:spcBef>
                        <a:spcAft>
                          <a:spcPts val="0"/>
                        </a:spcAft>
                      </a:pPr>
                      <a:r>
                        <a:rPr lang="en-US" sz="1400" dirty="0">
                          <a:effectLst/>
                        </a:rPr>
                        <a:t>&lt;0.001</a:t>
                      </a:r>
                    </a:p>
                  </a:txBody>
                  <a:tcPr marL="68580" marR="68580" marT="0" marB="0" anchor="ctr"/>
                </a:tc>
                <a:extLst>
                  <a:ext uri="{0D108BD9-81ED-4DB2-BD59-A6C34878D82A}">
                    <a16:rowId xmlns:a16="http://schemas.microsoft.com/office/drawing/2014/main" val="421575533"/>
                  </a:ext>
                </a:extLst>
              </a:tr>
              <a:tr h="572238">
                <a:tc>
                  <a:txBody>
                    <a:bodyPr/>
                    <a:lstStyle/>
                    <a:p>
                      <a:pPr marL="0" marR="0" algn="l">
                        <a:lnSpc>
                          <a:spcPct val="107000"/>
                        </a:lnSpc>
                        <a:spcBef>
                          <a:spcPts val="0"/>
                        </a:spcBef>
                        <a:spcAft>
                          <a:spcPts val="0"/>
                        </a:spcAft>
                      </a:pPr>
                      <a:r>
                        <a:rPr lang="en-US" sz="1400">
                          <a:effectLst/>
                        </a:rPr>
                        <a:t>Psychology</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0.4 [0.4]</a:t>
                      </a:r>
                    </a:p>
                  </a:txBody>
                  <a:tcPr marL="68580" marR="68580" marT="0" marB="0" anchor="ctr"/>
                </a:tc>
                <a:tc>
                  <a:txBody>
                    <a:bodyPr/>
                    <a:lstStyle/>
                    <a:p>
                      <a:pPr marL="0" marR="0" algn="ctr">
                        <a:lnSpc>
                          <a:spcPct val="107000"/>
                        </a:lnSpc>
                        <a:spcBef>
                          <a:spcPts val="0"/>
                        </a:spcBef>
                        <a:spcAft>
                          <a:spcPts val="0"/>
                        </a:spcAft>
                      </a:pPr>
                      <a:r>
                        <a:rPr lang="en-US" sz="1400" dirty="0">
                          <a:effectLst/>
                        </a:rPr>
                        <a:t>0.06 [0.2]</a:t>
                      </a:r>
                    </a:p>
                  </a:txBody>
                  <a:tcPr marL="68580" marR="68580" marT="0" marB="0" anchor="ctr"/>
                </a:tc>
                <a:tc>
                  <a:txBody>
                    <a:bodyPr/>
                    <a:lstStyle/>
                    <a:p>
                      <a:pPr marL="0" marR="0" algn="ctr">
                        <a:lnSpc>
                          <a:spcPct val="107000"/>
                        </a:lnSpc>
                        <a:spcBef>
                          <a:spcPts val="0"/>
                        </a:spcBef>
                        <a:spcAft>
                          <a:spcPts val="0"/>
                        </a:spcAft>
                      </a:pPr>
                      <a:r>
                        <a:rPr lang="en-US" sz="1400" dirty="0">
                          <a:effectLst/>
                        </a:rPr>
                        <a:t>0.003</a:t>
                      </a:r>
                    </a:p>
                  </a:txBody>
                  <a:tcPr marL="68580" marR="68580" marT="0" marB="0" anchor="ctr"/>
                </a:tc>
                <a:extLst>
                  <a:ext uri="{0D108BD9-81ED-4DB2-BD59-A6C34878D82A}">
                    <a16:rowId xmlns:a16="http://schemas.microsoft.com/office/drawing/2014/main" val="1243323737"/>
                  </a:ext>
                </a:extLst>
              </a:tr>
            </a:tbl>
          </a:graphicData>
        </a:graphic>
      </p:graphicFrame>
      <p:sp>
        <p:nvSpPr>
          <p:cNvPr id="5" name="TextBox 4"/>
          <p:cNvSpPr txBox="1"/>
          <p:nvPr/>
        </p:nvSpPr>
        <p:spPr>
          <a:xfrm>
            <a:off x="903515" y="6010275"/>
            <a:ext cx="2884714"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dirty="0"/>
              <a:t>^T-test</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p:txBody>
      </p:sp>
      <p:sp>
        <p:nvSpPr>
          <p:cNvPr id="6" name="Rectangle 5"/>
          <p:cNvSpPr/>
          <p:nvPr/>
        </p:nvSpPr>
        <p:spPr>
          <a:xfrm>
            <a:off x="903515" y="4060371"/>
            <a:ext cx="9982200" cy="1371600"/>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7" name="Rectangle 6"/>
          <p:cNvSpPr/>
          <p:nvPr/>
        </p:nvSpPr>
        <p:spPr>
          <a:xfrm>
            <a:off x="6335486" y="4147457"/>
            <a:ext cx="3200400" cy="315686"/>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Tree>
    <p:extLst>
      <p:ext uri="{BB962C8B-B14F-4D97-AF65-F5344CB8AC3E}">
        <p14:creationId xmlns:p14="http://schemas.microsoft.com/office/powerpoint/2010/main" val="665997278"/>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2" y="649288"/>
            <a:ext cx="10972800" cy="457200"/>
          </a:xfrm>
        </p:spPr>
        <p:txBody>
          <a:bodyPr/>
          <a:lstStyle/>
          <a:p>
            <a:r>
              <a:rPr lang="en-US" sz="3000" dirty="0"/>
              <a:t>Support Staff among Pediatric and Adult Clinics in the T1DX-QI</a:t>
            </a:r>
            <a:br>
              <a:rPr lang="en-US" sz="3100" dirty="0"/>
            </a:br>
            <a:endParaRPr lang="en-US" sz="3100" dirty="0"/>
          </a:p>
        </p:txBody>
      </p:sp>
      <p:graphicFrame>
        <p:nvGraphicFramePr>
          <p:cNvPr id="4" name="Table 3"/>
          <p:cNvGraphicFramePr>
            <a:graphicFrameLocks noGrp="1"/>
          </p:cNvGraphicFramePr>
          <p:nvPr>
            <p:extLst>
              <p:ext uri="{D42A27DB-BD31-4B8C-83A1-F6EECF244321}">
                <p14:modId xmlns:p14="http://schemas.microsoft.com/office/powerpoint/2010/main" val="2336974561"/>
              </p:ext>
            </p:extLst>
          </p:nvPr>
        </p:nvGraphicFramePr>
        <p:xfrm>
          <a:off x="548009" y="1240971"/>
          <a:ext cx="10972802" cy="4886120"/>
        </p:xfrm>
        <a:graphic>
          <a:graphicData uri="http://schemas.openxmlformats.org/drawingml/2006/table">
            <a:tbl>
              <a:tblPr firstRow="1" firstCol="1" bandRow="1">
                <a:tableStyleId>{5C22544A-7EE6-4342-B048-85BDC9FD1C3A}</a:tableStyleId>
              </a:tblPr>
              <a:tblGrid>
                <a:gridCol w="2757582">
                  <a:extLst>
                    <a:ext uri="{9D8B030D-6E8A-4147-A177-3AD203B41FA5}">
                      <a16:colId xmlns:a16="http://schemas.microsoft.com/office/drawing/2014/main" val="1225457524"/>
                    </a:ext>
                  </a:extLst>
                </a:gridCol>
                <a:gridCol w="1209335">
                  <a:extLst>
                    <a:ext uri="{9D8B030D-6E8A-4147-A177-3AD203B41FA5}">
                      <a16:colId xmlns:a16="http://schemas.microsoft.com/office/drawing/2014/main" val="935912725"/>
                    </a:ext>
                  </a:extLst>
                </a:gridCol>
                <a:gridCol w="1607027">
                  <a:extLst>
                    <a:ext uri="{9D8B030D-6E8A-4147-A177-3AD203B41FA5}">
                      <a16:colId xmlns:a16="http://schemas.microsoft.com/office/drawing/2014/main" val="1831130306"/>
                    </a:ext>
                  </a:extLst>
                </a:gridCol>
                <a:gridCol w="1647046">
                  <a:extLst>
                    <a:ext uri="{9D8B030D-6E8A-4147-A177-3AD203B41FA5}">
                      <a16:colId xmlns:a16="http://schemas.microsoft.com/office/drawing/2014/main" val="4180820358"/>
                    </a:ext>
                  </a:extLst>
                </a:gridCol>
                <a:gridCol w="1653299">
                  <a:extLst>
                    <a:ext uri="{9D8B030D-6E8A-4147-A177-3AD203B41FA5}">
                      <a16:colId xmlns:a16="http://schemas.microsoft.com/office/drawing/2014/main" val="1840706654"/>
                    </a:ext>
                  </a:extLst>
                </a:gridCol>
                <a:gridCol w="2098513">
                  <a:extLst>
                    <a:ext uri="{9D8B030D-6E8A-4147-A177-3AD203B41FA5}">
                      <a16:colId xmlns:a16="http://schemas.microsoft.com/office/drawing/2014/main" val="2147840272"/>
                    </a:ext>
                  </a:extLst>
                </a:gridCol>
              </a:tblGrid>
              <a:tr h="617933">
                <a:tc>
                  <a:txBody>
                    <a:bodyPr/>
                    <a:lstStyle/>
                    <a:p>
                      <a:pPr marL="0" marR="0" algn="l">
                        <a:lnSpc>
                          <a:spcPct val="107000"/>
                        </a:lnSpc>
                        <a:spcBef>
                          <a:spcPts val="0"/>
                        </a:spcBef>
                        <a:spcAft>
                          <a:spcPts val="0"/>
                        </a:spcAft>
                      </a:pPr>
                      <a:r>
                        <a:rPr lang="en-US" sz="1600" dirty="0">
                          <a:effectLst/>
                        </a:rPr>
                        <a:t>Additional support/support personnel in place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Total </a:t>
                      </a:r>
                    </a:p>
                    <a:p>
                      <a:pPr marL="0" marR="0">
                        <a:lnSpc>
                          <a:spcPct val="107000"/>
                        </a:lnSpc>
                        <a:spcBef>
                          <a:spcPts val="0"/>
                        </a:spcBef>
                        <a:spcAft>
                          <a:spcPts val="0"/>
                        </a:spcAft>
                      </a:pPr>
                      <a:r>
                        <a:rPr lang="en-US" sz="1100" dirty="0">
                          <a:effectLst/>
                        </a:rPr>
                        <a:t>(N=33 clinics)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Percent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Peds N [%]</a:t>
                      </a:r>
                    </a:p>
                    <a:p>
                      <a:pPr marL="0" marR="0">
                        <a:lnSpc>
                          <a:spcPct val="107000"/>
                        </a:lnSpc>
                        <a:spcBef>
                          <a:spcPts val="0"/>
                        </a:spcBef>
                        <a:spcAft>
                          <a:spcPts val="0"/>
                        </a:spcAft>
                      </a:pPr>
                      <a:r>
                        <a:rPr lang="en-US" sz="1100" dirty="0">
                          <a:effectLst/>
                        </a:rPr>
                        <a:t>N=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Adult N [%]</a:t>
                      </a:r>
                    </a:p>
                    <a:p>
                      <a:pPr marL="0" marR="0">
                        <a:lnSpc>
                          <a:spcPct val="107000"/>
                        </a:lnSpc>
                        <a:spcBef>
                          <a:spcPts val="0"/>
                        </a:spcBef>
                        <a:spcAft>
                          <a:spcPts val="0"/>
                        </a:spcAft>
                      </a:pPr>
                      <a:r>
                        <a:rPr lang="en-US" sz="1100" dirty="0">
                          <a:effectLst/>
                        </a:rPr>
                        <a:t>N= 9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100" dirty="0">
                          <a:effectLst/>
                        </a:rPr>
                        <a:t>p-value^</a:t>
                      </a:r>
                    </a:p>
                    <a:p>
                      <a:pPr marL="0" marR="0">
                        <a:lnSpc>
                          <a:spcPct val="107000"/>
                        </a:lnSpc>
                        <a:spcBef>
                          <a:spcPts val="0"/>
                        </a:spcBef>
                        <a:spcAft>
                          <a:spcPts val="0"/>
                        </a:spcAft>
                      </a:pPr>
                      <a:r>
                        <a:rPr lang="en-US" sz="1100" dirty="0">
                          <a:effectLst/>
                        </a:rPr>
                        <a:t>(Pediatric % vs Adult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0302263"/>
                  </a:ext>
                </a:extLst>
              </a:tr>
              <a:tr h="609741">
                <a:tc>
                  <a:txBody>
                    <a:bodyPr/>
                    <a:lstStyle/>
                    <a:p>
                      <a:pPr marL="0" marR="0" algn="l">
                        <a:spcBef>
                          <a:spcPts val="0"/>
                        </a:spcBef>
                        <a:spcAft>
                          <a:spcPts val="0"/>
                        </a:spcAft>
                      </a:pPr>
                      <a:r>
                        <a:rPr lang="en-US" sz="1400" dirty="0">
                          <a:effectLst/>
                        </a:rPr>
                        <a:t>Community health workers/collaborators [Yes]</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18.2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 [16]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 [22]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9992780"/>
                  </a:ext>
                </a:extLst>
              </a:tr>
              <a:tr h="609741">
                <a:tc>
                  <a:txBody>
                    <a:bodyPr/>
                    <a:lstStyle/>
                    <a:p>
                      <a:pPr marL="0" marR="0" algn="l">
                        <a:lnSpc>
                          <a:spcPct val="107000"/>
                        </a:lnSpc>
                        <a:spcBef>
                          <a:spcPts val="0"/>
                        </a:spcBef>
                        <a:spcAft>
                          <a:spcPts val="0"/>
                        </a:spcAft>
                      </a:pPr>
                      <a:r>
                        <a:rPr lang="en-US" sz="1400" dirty="0">
                          <a:effectLst/>
                        </a:rPr>
                        <a:t>Patient navigators</a:t>
                      </a:r>
                    </a:p>
                    <a:p>
                      <a:pPr marL="0" marR="0" algn="l">
                        <a:lnSpc>
                          <a:spcPct val="107000"/>
                        </a:lnSpc>
                        <a:spcBef>
                          <a:spcPts val="0"/>
                        </a:spcBef>
                        <a:spcAft>
                          <a:spcPts val="0"/>
                        </a:spcAft>
                      </a:pPr>
                      <a:r>
                        <a:rPr lang="en-US" sz="1400" dirty="0">
                          <a:effectLst/>
                        </a:rPr>
                        <a:t>[Yes]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 [28]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 [22]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8005444"/>
                  </a:ext>
                </a:extLst>
              </a:tr>
              <a:tr h="609741">
                <a:tc>
                  <a:txBody>
                    <a:bodyPr/>
                    <a:lstStyle/>
                    <a:p>
                      <a:pPr marL="0" marR="0" algn="l">
                        <a:lnSpc>
                          <a:spcPct val="107000"/>
                        </a:lnSpc>
                        <a:spcBef>
                          <a:spcPts val="0"/>
                        </a:spcBef>
                        <a:spcAft>
                          <a:spcPts val="0"/>
                        </a:spcAft>
                      </a:pPr>
                      <a:r>
                        <a:rPr lang="en-US" sz="1400" dirty="0">
                          <a:effectLst/>
                        </a:rPr>
                        <a:t>Parent partners </a:t>
                      </a:r>
                    </a:p>
                    <a:p>
                      <a:pPr marL="0" marR="0" algn="l">
                        <a:lnSpc>
                          <a:spcPct val="107000"/>
                        </a:lnSpc>
                        <a:spcBef>
                          <a:spcPts val="0"/>
                        </a:spcBef>
                        <a:spcAft>
                          <a:spcPts val="0"/>
                        </a:spcAft>
                      </a:pPr>
                      <a:r>
                        <a:rPr lang="en-US" sz="1400" dirty="0">
                          <a:effectLst/>
                        </a:rPr>
                        <a:t>[Yes]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27.3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9 [36]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N/A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8745476"/>
                  </a:ext>
                </a:extLst>
              </a:tr>
              <a:tr h="609741">
                <a:tc>
                  <a:txBody>
                    <a:bodyPr/>
                    <a:lstStyle/>
                    <a:p>
                      <a:pPr marL="0" marR="0" algn="l">
                        <a:lnSpc>
                          <a:spcPct val="107000"/>
                        </a:lnSpc>
                        <a:spcBef>
                          <a:spcPts val="0"/>
                        </a:spcBef>
                        <a:spcAft>
                          <a:spcPts val="0"/>
                        </a:spcAft>
                      </a:pPr>
                      <a:r>
                        <a:rPr lang="en-US" sz="1400" dirty="0">
                          <a:effectLst/>
                        </a:rPr>
                        <a:t>Inpatient diabetes education</a:t>
                      </a:r>
                    </a:p>
                    <a:p>
                      <a:pPr marL="0" marR="0" algn="l">
                        <a:lnSpc>
                          <a:spcPct val="107000"/>
                        </a:lnSpc>
                        <a:spcBef>
                          <a:spcPts val="0"/>
                        </a:spcBef>
                        <a:spcAft>
                          <a:spcPts val="0"/>
                        </a:spcAft>
                      </a:pPr>
                      <a:r>
                        <a:rPr lang="en-US" sz="1400" dirty="0">
                          <a:effectLst/>
                        </a:rPr>
                        <a:t>[Yes]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75.8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18 [72]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 [78]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1369864"/>
                  </a:ext>
                </a:extLst>
              </a:tr>
              <a:tr h="609741">
                <a:tc>
                  <a:txBody>
                    <a:bodyPr/>
                    <a:lstStyle/>
                    <a:p>
                      <a:pPr marL="0" marR="0" algn="l">
                        <a:lnSpc>
                          <a:spcPct val="107000"/>
                        </a:lnSpc>
                        <a:spcBef>
                          <a:spcPts val="0"/>
                        </a:spcBef>
                        <a:spcAft>
                          <a:spcPts val="0"/>
                        </a:spcAft>
                      </a:pPr>
                      <a:r>
                        <a:rPr lang="en-US" sz="1400" dirty="0">
                          <a:effectLst/>
                        </a:rPr>
                        <a:t>Pharmacy</a:t>
                      </a:r>
                    </a:p>
                    <a:p>
                      <a:pPr marL="0" marR="0" algn="l">
                        <a:lnSpc>
                          <a:spcPct val="107000"/>
                        </a:lnSpc>
                        <a:spcBef>
                          <a:spcPts val="0"/>
                        </a:spcBef>
                        <a:spcAft>
                          <a:spcPts val="0"/>
                        </a:spcAft>
                      </a:pPr>
                      <a:r>
                        <a:rPr lang="en-US" sz="1400" dirty="0">
                          <a:effectLst/>
                        </a:rPr>
                        <a:t>[Yes]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51.5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12 [48]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5 [56]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9659922"/>
                  </a:ext>
                </a:extLst>
              </a:tr>
              <a:tr h="609741">
                <a:tc>
                  <a:txBody>
                    <a:bodyPr/>
                    <a:lstStyle/>
                    <a:p>
                      <a:pPr marL="0" marR="0" algn="l">
                        <a:lnSpc>
                          <a:spcPct val="107000"/>
                        </a:lnSpc>
                        <a:spcBef>
                          <a:spcPts val="0"/>
                        </a:spcBef>
                        <a:spcAft>
                          <a:spcPts val="0"/>
                        </a:spcAft>
                      </a:pPr>
                      <a:r>
                        <a:rPr lang="en-US" sz="1400" dirty="0">
                          <a:effectLst/>
                        </a:rPr>
                        <a:t>Diabetes-specific Medical Assistants [Yes]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42.4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10 [40]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 [44]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1.0</a:t>
                      </a:r>
                    </a:p>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7903163"/>
                  </a:ext>
                </a:extLst>
              </a:tr>
              <a:tr h="609741">
                <a:tc>
                  <a:txBody>
                    <a:bodyPr/>
                    <a:lstStyle/>
                    <a:p>
                      <a:pPr marL="0" marR="0" algn="l">
                        <a:lnSpc>
                          <a:spcPct val="107000"/>
                        </a:lnSpc>
                        <a:spcBef>
                          <a:spcPts val="0"/>
                        </a:spcBef>
                        <a:spcAft>
                          <a:spcPts val="0"/>
                        </a:spcAft>
                      </a:pPr>
                      <a:r>
                        <a:rPr lang="en-US" sz="1400" dirty="0">
                          <a:effectLst/>
                        </a:rPr>
                        <a:t>Child Life</a:t>
                      </a:r>
                    </a:p>
                    <a:p>
                      <a:pPr marL="0" marR="0" algn="l">
                        <a:lnSpc>
                          <a:spcPct val="107000"/>
                        </a:lnSpc>
                        <a:spcBef>
                          <a:spcPts val="0"/>
                        </a:spcBef>
                        <a:spcAft>
                          <a:spcPts val="0"/>
                        </a:spcAft>
                      </a:pPr>
                      <a:r>
                        <a:rPr lang="en-US" sz="1400" dirty="0">
                          <a:effectLst/>
                        </a:rPr>
                        <a:t>[Yes]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54.5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17 [68]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 [11]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0.005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6454575"/>
                  </a:ext>
                </a:extLst>
              </a:tr>
            </a:tbl>
          </a:graphicData>
        </a:graphic>
      </p:graphicFrame>
      <p:sp>
        <p:nvSpPr>
          <p:cNvPr id="5" name="TextBox 4"/>
          <p:cNvSpPr txBox="1"/>
          <p:nvPr/>
        </p:nvSpPr>
        <p:spPr>
          <a:xfrm>
            <a:off x="548640" y="6127091"/>
            <a:ext cx="2340429"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hangingPunct="0"/>
            <a:r>
              <a:rPr lang="en-US" sz="1400" dirty="0"/>
              <a:t>^Fisher test</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p:txBody>
      </p:sp>
    </p:spTree>
    <p:extLst>
      <p:ext uri="{BB962C8B-B14F-4D97-AF65-F5344CB8AC3E}">
        <p14:creationId xmlns:p14="http://schemas.microsoft.com/office/powerpoint/2010/main" val="370656975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400277"/>
            <a:ext cx="10972800" cy="457200"/>
          </a:xfrm>
        </p:spPr>
        <p:txBody>
          <a:bodyPr/>
          <a:lstStyle/>
          <a:p>
            <a:r>
              <a:rPr lang="en-US" dirty="0"/>
              <a:t>Weekend coverage among Pediatric and Adult Clinics in the T1DX-QI</a:t>
            </a:r>
          </a:p>
        </p:txBody>
      </p:sp>
      <p:graphicFrame>
        <p:nvGraphicFramePr>
          <p:cNvPr id="4" name="Table 3"/>
          <p:cNvGraphicFramePr>
            <a:graphicFrameLocks noGrp="1"/>
          </p:cNvGraphicFramePr>
          <p:nvPr>
            <p:extLst>
              <p:ext uri="{D42A27DB-BD31-4B8C-83A1-F6EECF244321}">
                <p14:modId xmlns:p14="http://schemas.microsoft.com/office/powerpoint/2010/main" val="54492686"/>
              </p:ext>
            </p:extLst>
          </p:nvPr>
        </p:nvGraphicFramePr>
        <p:xfrm>
          <a:off x="548640" y="1328059"/>
          <a:ext cx="10972800" cy="4082141"/>
        </p:xfrm>
        <a:graphic>
          <a:graphicData uri="http://schemas.openxmlformats.org/drawingml/2006/table">
            <a:tbl>
              <a:tblPr firstRow="1" firstCol="1" bandRow="1">
                <a:tableStyleId>{5C22544A-7EE6-4342-B048-85BDC9FD1C3A}</a:tableStyleId>
              </a:tblPr>
              <a:tblGrid>
                <a:gridCol w="2757582">
                  <a:extLst>
                    <a:ext uri="{9D8B030D-6E8A-4147-A177-3AD203B41FA5}">
                      <a16:colId xmlns:a16="http://schemas.microsoft.com/office/drawing/2014/main" val="989799763"/>
                    </a:ext>
                  </a:extLst>
                </a:gridCol>
                <a:gridCol w="2343464">
                  <a:extLst>
                    <a:ext uri="{9D8B030D-6E8A-4147-A177-3AD203B41FA5}">
                      <a16:colId xmlns:a16="http://schemas.microsoft.com/office/drawing/2014/main" val="1394083348"/>
                    </a:ext>
                  </a:extLst>
                </a:gridCol>
                <a:gridCol w="1741714">
                  <a:extLst>
                    <a:ext uri="{9D8B030D-6E8A-4147-A177-3AD203B41FA5}">
                      <a16:colId xmlns:a16="http://schemas.microsoft.com/office/drawing/2014/main" val="2778635473"/>
                    </a:ext>
                  </a:extLst>
                </a:gridCol>
                <a:gridCol w="1959429">
                  <a:extLst>
                    <a:ext uri="{9D8B030D-6E8A-4147-A177-3AD203B41FA5}">
                      <a16:colId xmlns:a16="http://schemas.microsoft.com/office/drawing/2014/main" val="1510619584"/>
                    </a:ext>
                  </a:extLst>
                </a:gridCol>
                <a:gridCol w="2170611">
                  <a:extLst>
                    <a:ext uri="{9D8B030D-6E8A-4147-A177-3AD203B41FA5}">
                      <a16:colId xmlns:a16="http://schemas.microsoft.com/office/drawing/2014/main" val="1620079844"/>
                    </a:ext>
                  </a:extLst>
                </a:gridCol>
              </a:tblGrid>
              <a:tr h="1240236">
                <a:tc>
                  <a:txBody>
                    <a:bodyPr/>
                    <a:lstStyle/>
                    <a:p>
                      <a:pPr marL="0" marR="0" algn="l">
                        <a:lnSpc>
                          <a:spcPct val="107000"/>
                        </a:lnSpc>
                        <a:spcBef>
                          <a:spcPts val="0"/>
                        </a:spcBef>
                        <a:spcAft>
                          <a:spcPts val="0"/>
                        </a:spcAft>
                      </a:pPr>
                      <a:r>
                        <a:rPr lang="en-US" sz="1400" dirty="0">
                          <a:effectLst/>
                        </a:rPr>
                        <a:t>Roles managing diabetes patients on weekends/evenings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Total Adult and Pediatrics </a:t>
                      </a:r>
                    </a:p>
                    <a:p>
                      <a:pPr marL="0" marR="0" algn="l">
                        <a:lnSpc>
                          <a:spcPct val="107000"/>
                        </a:lnSpc>
                        <a:spcBef>
                          <a:spcPts val="0"/>
                        </a:spcBef>
                        <a:spcAft>
                          <a:spcPts val="0"/>
                        </a:spcAft>
                      </a:pPr>
                      <a:r>
                        <a:rPr lang="en-US" sz="1400" dirty="0">
                          <a:effectLst/>
                        </a:rPr>
                        <a:t>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Pediatrics </a:t>
                      </a:r>
                    </a:p>
                    <a:p>
                      <a:pPr marL="0" marR="0" algn="l">
                        <a:lnSpc>
                          <a:spcPct val="107000"/>
                        </a:lnSpc>
                        <a:spcBef>
                          <a:spcPts val="0"/>
                        </a:spcBef>
                        <a:spcAft>
                          <a:spcPts val="0"/>
                        </a:spcAft>
                      </a:pPr>
                      <a:r>
                        <a:rPr lang="en-US" sz="1400" dirty="0">
                          <a:effectLst/>
                        </a:rPr>
                        <a:t>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Adult </a:t>
                      </a:r>
                    </a:p>
                    <a:p>
                      <a:pPr marL="0" marR="0" algn="l">
                        <a:lnSpc>
                          <a:spcPct val="107000"/>
                        </a:lnSpc>
                        <a:spcBef>
                          <a:spcPts val="0"/>
                        </a:spcBef>
                        <a:spcAft>
                          <a:spcPts val="0"/>
                        </a:spcAft>
                      </a:pPr>
                      <a:r>
                        <a:rPr lang="en-US" sz="1400" dirty="0">
                          <a:effectLst/>
                        </a:rPr>
                        <a:t>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7000"/>
                        </a:lnSpc>
                        <a:spcBef>
                          <a:spcPts val="0"/>
                        </a:spcBef>
                        <a:spcAft>
                          <a:spcPts val="0"/>
                        </a:spcAft>
                      </a:pPr>
                      <a:r>
                        <a:rPr lang="en-US" sz="1400" dirty="0">
                          <a:effectLst/>
                        </a:rPr>
                        <a:t>p-value ^ </a:t>
                      </a:r>
                    </a:p>
                    <a:p>
                      <a:pPr marL="0" marR="0" algn="l">
                        <a:lnSpc>
                          <a:spcPct val="107000"/>
                        </a:lnSpc>
                        <a:spcBef>
                          <a:spcPts val="0"/>
                        </a:spcBef>
                        <a:spcAft>
                          <a:spcPts val="0"/>
                        </a:spcAft>
                      </a:pPr>
                      <a:r>
                        <a:rPr lang="en-US" sz="1400" dirty="0">
                          <a:effectLst/>
                        </a:rPr>
                        <a:t>Pediatric % vs Adult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87874203"/>
                  </a:ext>
                </a:extLst>
              </a:tr>
              <a:tr h="1223919">
                <a:tc>
                  <a:txBody>
                    <a:bodyPr/>
                    <a:lstStyle/>
                    <a:p>
                      <a:pPr marL="0" marR="0" algn="l">
                        <a:lnSpc>
                          <a:spcPct val="107000"/>
                        </a:lnSpc>
                        <a:spcBef>
                          <a:spcPts val="0"/>
                        </a:spcBef>
                        <a:spcAft>
                          <a:spcPts val="0"/>
                        </a:spcAft>
                      </a:pPr>
                      <a:r>
                        <a:rPr lang="en-US" sz="1400">
                          <a:effectLst/>
                        </a:rPr>
                        <a:t>Fellows with Attending support</a:t>
                      </a:r>
                    </a:p>
                    <a:p>
                      <a:pPr marL="0" marR="0" algn="l">
                        <a:lnSpc>
                          <a:spcPct val="107000"/>
                        </a:lnSpc>
                        <a:spcBef>
                          <a:spcPts val="0"/>
                        </a:spcBef>
                        <a:spcAft>
                          <a:spcPts val="0"/>
                        </a:spcAft>
                      </a:pPr>
                      <a:r>
                        <a:rPr lang="en-US" sz="1400">
                          <a:effectLst/>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30 [90.9]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22 [88]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8 [89]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3799969"/>
                  </a:ext>
                </a:extLst>
              </a:tr>
              <a:tr h="808993">
                <a:tc>
                  <a:txBody>
                    <a:bodyPr/>
                    <a:lstStyle/>
                    <a:p>
                      <a:pPr marL="0" marR="0" algn="l">
                        <a:lnSpc>
                          <a:spcPct val="107000"/>
                        </a:lnSpc>
                        <a:spcBef>
                          <a:spcPts val="0"/>
                        </a:spcBef>
                        <a:spcAft>
                          <a:spcPts val="0"/>
                        </a:spcAft>
                      </a:pPr>
                      <a:r>
                        <a:rPr lang="en-US" sz="1400">
                          <a:effectLst/>
                        </a:rPr>
                        <a:t>On-Call provider</a:t>
                      </a:r>
                    </a:p>
                    <a:p>
                      <a:pPr marL="0" marR="0" algn="l">
                        <a:lnSpc>
                          <a:spcPct val="107000"/>
                        </a:lnSpc>
                        <a:spcBef>
                          <a:spcPts val="0"/>
                        </a:spcBef>
                        <a:spcAft>
                          <a:spcPts val="0"/>
                        </a:spcAft>
                      </a:pPr>
                      <a:r>
                        <a:rPr lang="en-US" sz="1400">
                          <a:effectLst/>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17 [51.5]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15 [60]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 [22]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35992074"/>
                  </a:ext>
                </a:extLst>
              </a:tr>
              <a:tr h="808993">
                <a:tc>
                  <a:txBody>
                    <a:bodyPr/>
                    <a:lstStyle/>
                    <a:p>
                      <a:pPr marL="0" marR="0" algn="l">
                        <a:lnSpc>
                          <a:spcPct val="107000"/>
                        </a:lnSpc>
                        <a:spcBef>
                          <a:spcPts val="0"/>
                        </a:spcBef>
                        <a:spcAft>
                          <a:spcPts val="0"/>
                        </a:spcAft>
                      </a:pPr>
                      <a:r>
                        <a:rPr lang="en-US" sz="1400">
                          <a:effectLst/>
                        </a:rPr>
                        <a:t>NP/PA</a:t>
                      </a:r>
                    </a:p>
                    <a:p>
                      <a:pPr marL="0" marR="0" algn="l">
                        <a:lnSpc>
                          <a:spcPct val="107000"/>
                        </a:lnSpc>
                        <a:spcBef>
                          <a:spcPts val="0"/>
                        </a:spcBef>
                        <a:spcAft>
                          <a:spcPts val="0"/>
                        </a:spcAft>
                      </a:pPr>
                      <a:r>
                        <a:rPr lang="en-US" sz="1400">
                          <a:effectLst/>
                        </a:rPr>
                        <a:t>[Yes]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 [9.09]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 [16]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N/A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05816932"/>
                  </a:ext>
                </a:extLst>
              </a:tr>
            </a:tbl>
          </a:graphicData>
        </a:graphic>
      </p:graphicFrame>
      <p:sp>
        <p:nvSpPr>
          <p:cNvPr id="5" name="Rectangle 4"/>
          <p:cNvSpPr/>
          <p:nvPr/>
        </p:nvSpPr>
        <p:spPr>
          <a:xfrm>
            <a:off x="5660571" y="4637314"/>
            <a:ext cx="3701143" cy="772886"/>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6" name="TextBox 5"/>
          <p:cNvSpPr txBox="1"/>
          <p:nvPr/>
        </p:nvSpPr>
        <p:spPr>
          <a:xfrm>
            <a:off x="548640" y="5479321"/>
            <a:ext cx="2362200"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400" dirty="0"/>
              <a:t>^Fisher test</a:t>
            </a:r>
          </a:p>
          <a:p>
            <a:pPr marL="0" marR="0" indent="0" algn="l"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p:txBody>
      </p:sp>
    </p:spTree>
    <p:extLst>
      <p:ext uri="{BB962C8B-B14F-4D97-AF65-F5344CB8AC3E}">
        <p14:creationId xmlns:p14="http://schemas.microsoft.com/office/powerpoint/2010/main" val="426387358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461375"/>
            <a:ext cx="10972800" cy="457200"/>
          </a:xfrm>
        </p:spPr>
        <p:txBody>
          <a:bodyPr/>
          <a:lstStyle/>
          <a:p>
            <a:r>
              <a:rPr lang="en-US" sz="3000" dirty="0"/>
              <a:t>Disparities: T1D Exchange 2015 vs T1DX-QI 2021</a:t>
            </a:r>
          </a:p>
        </p:txBody>
      </p:sp>
      <p:sp>
        <p:nvSpPr>
          <p:cNvPr id="3" name="Content Placeholder 2"/>
          <p:cNvSpPr>
            <a:spLocks noGrp="1"/>
          </p:cNvSpPr>
          <p:nvPr>
            <p:ph sz="quarter" idx="10"/>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26696626"/>
              </p:ext>
            </p:extLst>
          </p:nvPr>
        </p:nvGraphicFramePr>
        <p:xfrm>
          <a:off x="1001487" y="1221737"/>
          <a:ext cx="9514112" cy="2230242"/>
        </p:xfrm>
        <a:graphic>
          <a:graphicData uri="http://schemas.openxmlformats.org/drawingml/2006/table">
            <a:tbl>
              <a:tblPr firstRow="1" bandRow="1">
                <a:tableStyleId>{5C22544A-7EE6-4342-B048-85BDC9FD1C3A}</a:tableStyleId>
              </a:tblPr>
              <a:tblGrid>
                <a:gridCol w="2378528">
                  <a:extLst>
                    <a:ext uri="{9D8B030D-6E8A-4147-A177-3AD203B41FA5}">
                      <a16:colId xmlns:a16="http://schemas.microsoft.com/office/drawing/2014/main" val="287831174"/>
                    </a:ext>
                  </a:extLst>
                </a:gridCol>
                <a:gridCol w="2378528">
                  <a:extLst>
                    <a:ext uri="{9D8B030D-6E8A-4147-A177-3AD203B41FA5}">
                      <a16:colId xmlns:a16="http://schemas.microsoft.com/office/drawing/2014/main" val="746306314"/>
                    </a:ext>
                  </a:extLst>
                </a:gridCol>
                <a:gridCol w="2378528">
                  <a:extLst>
                    <a:ext uri="{9D8B030D-6E8A-4147-A177-3AD203B41FA5}">
                      <a16:colId xmlns:a16="http://schemas.microsoft.com/office/drawing/2014/main" val="2917557274"/>
                    </a:ext>
                  </a:extLst>
                </a:gridCol>
                <a:gridCol w="2378528">
                  <a:extLst>
                    <a:ext uri="{9D8B030D-6E8A-4147-A177-3AD203B41FA5}">
                      <a16:colId xmlns:a16="http://schemas.microsoft.com/office/drawing/2014/main" val="3110180829"/>
                    </a:ext>
                  </a:extLst>
                </a:gridCol>
              </a:tblGrid>
              <a:tr h="679692">
                <a:tc>
                  <a:txBody>
                    <a:bodyPr/>
                    <a:lstStyle/>
                    <a:p>
                      <a:pPr algn="l" fontAlgn="base"/>
                      <a:r>
                        <a:rPr lang="en-US" sz="1400" b="1" dirty="0">
                          <a:effectLst/>
                        </a:rPr>
                        <a:t>2015</a:t>
                      </a:r>
                      <a:r>
                        <a:rPr lang="en-US" sz="1400" b="1" baseline="0" dirty="0">
                          <a:effectLst/>
                        </a:rPr>
                        <a:t> </a:t>
                      </a:r>
                      <a:r>
                        <a:rPr lang="en-US" sz="1400" b="1" dirty="0">
                          <a:effectLst/>
                        </a:rPr>
                        <a:t>Staffing</a:t>
                      </a:r>
                      <a:r>
                        <a:rPr lang="en-US" sz="1400" dirty="0">
                          <a:effectLst/>
                        </a:rPr>
                        <a:t> </a:t>
                      </a:r>
                    </a:p>
                    <a:p>
                      <a:pPr algn="l" fontAlgn="base"/>
                      <a:r>
                        <a:rPr lang="en-US" sz="1400" dirty="0">
                          <a:effectLst/>
                        </a:rPr>
                        <a:t> </a:t>
                      </a:r>
                    </a:p>
                  </a:txBody>
                  <a:tcPr anchor="ctr"/>
                </a:tc>
                <a:tc>
                  <a:txBody>
                    <a:bodyPr/>
                    <a:lstStyle/>
                    <a:p>
                      <a:pPr algn="l" fontAlgn="base"/>
                      <a:r>
                        <a:rPr lang="en-US" sz="1400" b="1" dirty="0">
                          <a:effectLst/>
                        </a:rPr>
                        <a:t>Pediatric</a:t>
                      </a:r>
                      <a:r>
                        <a:rPr lang="en-US" sz="1400" b="0" dirty="0">
                          <a:effectLst/>
                        </a:rPr>
                        <a:t> </a:t>
                      </a:r>
                    </a:p>
                    <a:p>
                      <a:pPr algn="l" fontAlgn="base"/>
                      <a:r>
                        <a:rPr lang="en-US" sz="1400" b="0" dirty="0">
                          <a:effectLst/>
                        </a:rPr>
                        <a:t>Mean Ratio </a:t>
                      </a:r>
                    </a:p>
                  </a:txBody>
                  <a:tcPr anchor="ctr"/>
                </a:tc>
                <a:tc>
                  <a:txBody>
                    <a:bodyPr/>
                    <a:lstStyle/>
                    <a:p>
                      <a:pPr algn="l" fontAlgn="base"/>
                      <a:r>
                        <a:rPr lang="en-US" sz="1400" b="1" dirty="0">
                          <a:effectLst/>
                        </a:rPr>
                        <a:t>Adult </a:t>
                      </a:r>
                    </a:p>
                    <a:p>
                      <a:pPr algn="l" fontAlgn="base"/>
                      <a:r>
                        <a:rPr lang="en-US" sz="1400" b="0" dirty="0">
                          <a:effectLst/>
                        </a:rPr>
                        <a:t>Mean Ratio </a:t>
                      </a:r>
                    </a:p>
                  </a:txBody>
                  <a:tcPr anchor="ctr"/>
                </a:tc>
                <a:tc>
                  <a:txBody>
                    <a:bodyPr/>
                    <a:lstStyle/>
                    <a:p>
                      <a:pPr algn="l" fontAlgn="base"/>
                      <a:r>
                        <a:rPr lang="en-US" sz="1400" b="1" dirty="0">
                          <a:effectLst/>
                        </a:rPr>
                        <a:t>Disparity Factor</a:t>
                      </a:r>
                    </a:p>
                  </a:txBody>
                  <a:tcPr anchor="ctr"/>
                </a:tc>
                <a:extLst>
                  <a:ext uri="{0D108BD9-81ED-4DB2-BD59-A6C34878D82A}">
                    <a16:rowId xmlns:a16="http://schemas.microsoft.com/office/drawing/2014/main" val="787978049"/>
                  </a:ext>
                </a:extLst>
              </a:tr>
              <a:tr h="516850">
                <a:tc>
                  <a:txBody>
                    <a:bodyPr/>
                    <a:lstStyle/>
                    <a:p>
                      <a:pPr algn="l" fontAlgn="base"/>
                      <a:r>
                        <a:rPr lang="en-US" sz="1400" dirty="0">
                          <a:effectLst/>
                        </a:rPr>
                        <a:t>Physician </a:t>
                      </a:r>
                    </a:p>
                  </a:txBody>
                  <a:tcPr anchor="ctr"/>
                </a:tc>
                <a:tc>
                  <a:txBody>
                    <a:bodyPr/>
                    <a:lstStyle/>
                    <a:p>
                      <a:pPr algn="ctr"/>
                      <a:r>
                        <a:rPr lang="en-US" sz="1400" dirty="0"/>
                        <a:t>1:171</a:t>
                      </a:r>
                    </a:p>
                  </a:txBody>
                  <a:tcPr anchor="ctr"/>
                </a:tc>
                <a:tc>
                  <a:txBody>
                    <a:bodyPr/>
                    <a:lstStyle/>
                    <a:p>
                      <a:pPr algn="ctr"/>
                      <a:r>
                        <a:rPr lang="en-US" sz="1400" dirty="0"/>
                        <a:t>1:218</a:t>
                      </a:r>
                    </a:p>
                  </a:txBody>
                  <a:tcPr anchor="ctr"/>
                </a:tc>
                <a:tc>
                  <a:txBody>
                    <a:bodyPr/>
                    <a:lstStyle/>
                    <a:p>
                      <a:pPr algn="ctr"/>
                      <a:r>
                        <a:rPr lang="en-US" sz="1400" dirty="0"/>
                        <a:t> 0.78</a:t>
                      </a:r>
                    </a:p>
                  </a:txBody>
                  <a:tcPr anchor="ctr"/>
                </a:tc>
                <a:extLst>
                  <a:ext uri="{0D108BD9-81ED-4DB2-BD59-A6C34878D82A}">
                    <a16:rowId xmlns:a16="http://schemas.microsoft.com/office/drawing/2014/main" val="1765090469"/>
                  </a:ext>
                </a:extLst>
              </a:tr>
              <a:tr h="516850">
                <a:tc>
                  <a:txBody>
                    <a:bodyPr/>
                    <a:lstStyle/>
                    <a:p>
                      <a:pPr algn="l" fontAlgn="base"/>
                      <a:r>
                        <a:rPr lang="en-US" sz="1400" dirty="0">
                          <a:effectLst/>
                        </a:rPr>
                        <a:t>Nurse Practitioner </a:t>
                      </a:r>
                    </a:p>
                  </a:txBody>
                  <a:tcPr anchor="ctr"/>
                </a:tc>
                <a:tc>
                  <a:txBody>
                    <a:bodyPr/>
                    <a:lstStyle/>
                    <a:p>
                      <a:pPr algn="ctr"/>
                      <a:r>
                        <a:rPr lang="en-US" sz="1400" dirty="0"/>
                        <a:t>1:347</a:t>
                      </a:r>
                    </a:p>
                  </a:txBody>
                  <a:tcPr anchor="ctr"/>
                </a:tc>
                <a:tc>
                  <a:txBody>
                    <a:bodyPr/>
                    <a:lstStyle/>
                    <a:p>
                      <a:pPr algn="ctr"/>
                      <a:r>
                        <a:rPr lang="en-US" sz="1400" dirty="0"/>
                        <a:t>1:647</a:t>
                      </a:r>
                    </a:p>
                  </a:txBody>
                  <a:tcPr anchor="ctr"/>
                </a:tc>
                <a:tc>
                  <a:txBody>
                    <a:bodyPr/>
                    <a:lstStyle/>
                    <a:p>
                      <a:pPr algn="ctr"/>
                      <a:r>
                        <a:rPr lang="en-US" sz="1400" dirty="0"/>
                        <a:t>0.54</a:t>
                      </a:r>
                    </a:p>
                  </a:txBody>
                  <a:tcPr anchor="ctr"/>
                </a:tc>
                <a:extLst>
                  <a:ext uri="{0D108BD9-81ED-4DB2-BD59-A6C34878D82A}">
                    <a16:rowId xmlns:a16="http://schemas.microsoft.com/office/drawing/2014/main" val="2131662950"/>
                  </a:ext>
                </a:extLst>
              </a:tr>
              <a:tr h="516850">
                <a:tc>
                  <a:txBody>
                    <a:bodyPr/>
                    <a:lstStyle/>
                    <a:p>
                      <a:pPr algn="l" fontAlgn="base"/>
                      <a:r>
                        <a:rPr lang="en-US" sz="1400" dirty="0">
                          <a:effectLst/>
                        </a:rPr>
                        <a:t>CDCES</a:t>
                      </a:r>
                    </a:p>
                  </a:txBody>
                  <a:tcPr anchor="ctr"/>
                </a:tc>
                <a:tc>
                  <a:txBody>
                    <a:bodyPr/>
                    <a:lstStyle/>
                    <a:p>
                      <a:pPr algn="ctr"/>
                      <a:r>
                        <a:rPr lang="en-US" sz="1400" dirty="0"/>
                        <a:t>1:58</a:t>
                      </a:r>
                    </a:p>
                  </a:txBody>
                  <a:tcPr anchor="ctr"/>
                </a:tc>
                <a:tc>
                  <a:txBody>
                    <a:bodyPr/>
                    <a:lstStyle/>
                    <a:p>
                      <a:pPr algn="ctr"/>
                      <a:r>
                        <a:rPr lang="en-US" sz="1400" dirty="0"/>
                        <a:t>1:161</a:t>
                      </a:r>
                    </a:p>
                  </a:txBody>
                  <a:tcPr anchor="ctr"/>
                </a:tc>
                <a:tc>
                  <a:txBody>
                    <a:bodyPr/>
                    <a:lstStyle/>
                    <a:p>
                      <a:pPr algn="ctr"/>
                      <a:r>
                        <a:rPr lang="en-US" sz="1400" dirty="0"/>
                        <a:t>0.36</a:t>
                      </a:r>
                    </a:p>
                  </a:txBody>
                  <a:tcPr anchor="ctr"/>
                </a:tc>
                <a:extLst>
                  <a:ext uri="{0D108BD9-81ED-4DB2-BD59-A6C34878D82A}">
                    <a16:rowId xmlns:a16="http://schemas.microsoft.com/office/drawing/2014/main" val="280124176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64218615"/>
              </p:ext>
            </p:extLst>
          </p:nvPr>
        </p:nvGraphicFramePr>
        <p:xfrm>
          <a:off x="1001487" y="3593495"/>
          <a:ext cx="9514112" cy="2382761"/>
        </p:xfrm>
        <a:graphic>
          <a:graphicData uri="http://schemas.openxmlformats.org/drawingml/2006/table">
            <a:tbl>
              <a:tblPr firstRow="1" bandRow="1">
                <a:tableStyleId>{5C22544A-7EE6-4342-B048-85BDC9FD1C3A}</a:tableStyleId>
              </a:tblPr>
              <a:tblGrid>
                <a:gridCol w="2378528">
                  <a:extLst>
                    <a:ext uri="{9D8B030D-6E8A-4147-A177-3AD203B41FA5}">
                      <a16:colId xmlns:a16="http://schemas.microsoft.com/office/drawing/2014/main" val="3893115884"/>
                    </a:ext>
                  </a:extLst>
                </a:gridCol>
                <a:gridCol w="2378528">
                  <a:extLst>
                    <a:ext uri="{9D8B030D-6E8A-4147-A177-3AD203B41FA5}">
                      <a16:colId xmlns:a16="http://schemas.microsoft.com/office/drawing/2014/main" val="1716139853"/>
                    </a:ext>
                  </a:extLst>
                </a:gridCol>
                <a:gridCol w="2378528">
                  <a:extLst>
                    <a:ext uri="{9D8B030D-6E8A-4147-A177-3AD203B41FA5}">
                      <a16:colId xmlns:a16="http://schemas.microsoft.com/office/drawing/2014/main" val="3100687186"/>
                    </a:ext>
                  </a:extLst>
                </a:gridCol>
                <a:gridCol w="2378528">
                  <a:extLst>
                    <a:ext uri="{9D8B030D-6E8A-4147-A177-3AD203B41FA5}">
                      <a16:colId xmlns:a16="http://schemas.microsoft.com/office/drawing/2014/main" val="1844639175"/>
                    </a:ext>
                  </a:extLst>
                </a:gridCol>
              </a:tblGrid>
              <a:tr h="807842">
                <a:tc>
                  <a:txBody>
                    <a:bodyPr/>
                    <a:lstStyle/>
                    <a:p>
                      <a:pPr algn="l" fontAlgn="base"/>
                      <a:r>
                        <a:rPr lang="en-US" sz="1400" b="1" dirty="0">
                          <a:effectLst/>
                        </a:rPr>
                        <a:t>2021</a:t>
                      </a:r>
                      <a:r>
                        <a:rPr lang="en-US" sz="1400" b="1" baseline="0" dirty="0">
                          <a:effectLst/>
                        </a:rPr>
                        <a:t> </a:t>
                      </a:r>
                      <a:r>
                        <a:rPr lang="en-US" sz="1400" b="1" dirty="0">
                          <a:effectLst/>
                        </a:rPr>
                        <a:t>Staffing</a:t>
                      </a:r>
                      <a:r>
                        <a:rPr lang="en-US" sz="1400" dirty="0">
                          <a:effectLst/>
                        </a:rPr>
                        <a:t> </a:t>
                      </a:r>
                    </a:p>
                    <a:p>
                      <a:pPr algn="l" fontAlgn="base"/>
                      <a:r>
                        <a:rPr lang="en-US" sz="1400" dirty="0">
                          <a:effectLst/>
                        </a:rPr>
                        <a:t> </a:t>
                      </a:r>
                    </a:p>
                  </a:txBody>
                  <a:tcPr anchor="ctr"/>
                </a:tc>
                <a:tc>
                  <a:txBody>
                    <a:bodyPr/>
                    <a:lstStyle/>
                    <a:p>
                      <a:pPr algn="l" fontAlgn="base"/>
                      <a:r>
                        <a:rPr lang="en-US" sz="1400" b="1" dirty="0">
                          <a:effectLst/>
                        </a:rPr>
                        <a:t>Pediatric</a:t>
                      </a:r>
                      <a:r>
                        <a:rPr lang="en-US" sz="1400" b="0" dirty="0">
                          <a:effectLst/>
                        </a:rPr>
                        <a:t> </a:t>
                      </a:r>
                    </a:p>
                    <a:p>
                      <a:pPr algn="l" fontAlgn="base"/>
                      <a:r>
                        <a:rPr lang="en-US" sz="1400" b="0" dirty="0">
                          <a:effectLst/>
                        </a:rPr>
                        <a:t>Mean Ratio </a:t>
                      </a:r>
                    </a:p>
                  </a:txBody>
                  <a:tcPr anchor="ctr"/>
                </a:tc>
                <a:tc>
                  <a:txBody>
                    <a:bodyPr/>
                    <a:lstStyle/>
                    <a:p>
                      <a:pPr algn="l" fontAlgn="base"/>
                      <a:r>
                        <a:rPr lang="en-US" sz="1400" b="1" dirty="0">
                          <a:effectLst/>
                        </a:rPr>
                        <a:t>Adult </a:t>
                      </a:r>
                    </a:p>
                    <a:p>
                      <a:pPr algn="l" fontAlgn="base"/>
                      <a:r>
                        <a:rPr lang="en-US" sz="1400" b="0" dirty="0">
                          <a:effectLst/>
                        </a:rPr>
                        <a:t>Mean Ratio </a:t>
                      </a:r>
                    </a:p>
                  </a:txBody>
                  <a:tcPr anchor="ctr"/>
                </a:tc>
                <a:tc>
                  <a:txBody>
                    <a:bodyPr/>
                    <a:lstStyle/>
                    <a:p>
                      <a:pPr algn="l" fontAlgn="base"/>
                      <a:r>
                        <a:rPr lang="en-US" sz="1400" b="1" dirty="0">
                          <a:effectLst/>
                        </a:rPr>
                        <a:t>Disparity Factor</a:t>
                      </a:r>
                    </a:p>
                  </a:txBody>
                  <a:tcPr anchor="ctr"/>
                </a:tc>
                <a:extLst>
                  <a:ext uri="{0D108BD9-81ED-4DB2-BD59-A6C34878D82A}">
                    <a16:rowId xmlns:a16="http://schemas.microsoft.com/office/drawing/2014/main" val="977809828"/>
                  </a:ext>
                </a:extLst>
              </a:tr>
              <a:tr h="524973">
                <a:tc>
                  <a:txBody>
                    <a:bodyPr/>
                    <a:lstStyle/>
                    <a:p>
                      <a:pPr algn="l" fontAlgn="base"/>
                      <a:r>
                        <a:rPr lang="en-US" sz="1400" dirty="0">
                          <a:effectLst/>
                        </a:rPr>
                        <a:t>Physician </a:t>
                      </a:r>
                    </a:p>
                  </a:txBody>
                  <a:tcPr anchor="ctr"/>
                </a:tc>
                <a:tc>
                  <a:txBody>
                    <a:bodyPr/>
                    <a:lstStyle/>
                    <a:p>
                      <a:pPr algn="ctr"/>
                      <a:r>
                        <a:rPr lang="en-US" sz="1400" dirty="0"/>
                        <a:t>1:278</a:t>
                      </a:r>
                    </a:p>
                  </a:txBody>
                  <a:tcPr anchor="ctr"/>
                </a:tc>
                <a:tc>
                  <a:txBody>
                    <a:bodyPr/>
                    <a:lstStyle/>
                    <a:p>
                      <a:pPr algn="ctr"/>
                      <a:r>
                        <a:rPr lang="en-US" sz="1400" dirty="0"/>
                        <a:t>1:628</a:t>
                      </a:r>
                    </a:p>
                  </a:txBody>
                  <a:tcPr anchor="ctr"/>
                </a:tc>
                <a:tc>
                  <a:txBody>
                    <a:bodyPr/>
                    <a:lstStyle/>
                    <a:p>
                      <a:pPr algn="ctr"/>
                      <a:r>
                        <a:rPr lang="en-US" sz="1400" dirty="0"/>
                        <a:t>0.44</a:t>
                      </a:r>
                    </a:p>
                  </a:txBody>
                  <a:tcPr anchor="ctr"/>
                </a:tc>
                <a:extLst>
                  <a:ext uri="{0D108BD9-81ED-4DB2-BD59-A6C34878D82A}">
                    <a16:rowId xmlns:a16="http://schemas.microsoft.com/office/drawing/2014/main" val="878365712"/>
                  </a:ext>
                </a:extLst>
              </a:tr>
              <a:tr h="524973">
                <a:tc>
                  <a:txBody>
                    <a:bodyPr/>
                    <a:lstStyle/>
                    <a:p>
                      <a:pPr algn="l" fontAlgn="base"/>
                      <a:r>
                        <a:rPr lang="en-US" sz="1400" dirty="0">
                          <a:effectLst/>
                        </a:rPr>
                        <a:t>Nurse Practitioner </a:t>
                      </a:r>
                    </a:p>
                  </a:txBody>
                  <a:tcPr anchor="ctr"/>
                </a:tc>
                <a:tc>
                  <a:txBody>
                    <a:bodyPr/>
                    <a:lstStyle/>
                    <a:p>
                      <a:pPr algn="ctr"/>
                      <a:r>
                        <a:rPr lang="en-US" sz="1400" dirty="0"/>
                        <a:t>1:667</a:t>
                      </a:r>
                    </a:p>
                  </a:txBody>
                  <a:tcPr anchor="ctr"/>
                </a:tc>
                <a:tc>
                  <a:txBody>
                    <a:bodyPr/>
                    <a:lstStyle/>
                    <a:p>
                      <a:pPr algn="ctr"/>
                      <a:r>
                        <a:rPr lang="en-US" sz="1400" dirty="0"/>
                        <a:t>1:1478</a:t>
                      </a:r>
                    </a:p>
                  </a:txBody>
                  <a:tcPr anchor="ctr"/>
                </a:tc>
                <a:tc>
                  <a:txBody>
                    <a:bodyPr/>
                    <a:lstStyle/>
                    <a:p>
                      <a:pPr algn="ctr"/>
                      <a:r>
                        <a:rPr lang="en-US" sz="1400" dirty="0"/>
                        <a:t>0.45</a:t>
                      </a:r>
                    </a:p>
                  </a:txBody>
                  <a:tcPr anchor="ctr"/>
                </a:tc>
                <a:extLst>
                  <a:ext uri="{0D108BD9-81ED-4DB2-BD59-A6C34878D82A}">
                    <a16:rowId xmlns:a16="http://schemas.microsoft.com/office/drawing/2014/main" val="1687949755"/>
                  </a:ext>
                </a:extLst>
              </a:tr>
              <a:tr h="524973">
                <a:tc>
                  <a:txBody>
                    <a:bodyPr/>
                    <a:lstStyle/>
                    <a:p>
                      <a:pPr algn="l" fontAlgn="base"/>
                      <a:r>
                        <a:rPr lang="en-US" sz="1400" dirty="0">
                          <a:effectLst/>
                        </a:rPr>
                        <a:t>CDCES</a:t>
                      </a:r>
                    </a:p>
                  </a:txBody>
                  <a:tcPr anchor="ctr"/>
                </a:tc>
                <a:tc>
                  <a:txBody>
                    <a:bodyPr/>
                    <a:lstStyle/>
                    <a:p>
                      <a:pPr algn="ctr"/>
                      <a:r>
                        <a:rPr lang="en-US" sz="1400" dirty="0"/>
                        <a:t>1:303</a:t>
                      </a:r>
                    </a:p>
                  </a:txBody>
                  <a:tcPr anchor="ctr"/>
                </a:tc>
                <a:tc>
                  <a:txBody>
                    <a:bodyPr/>
                    <a:lstStyle/>
                    <a:p>
                      <a:pPr algn="ctr"/>
                      <a:r>
                        <a:rPr lang="en-US" sz="1400" dirty="0"/>
                        <a:t>1:1250</a:t>
                      </a:r>
                    </a:p>
                  </a:txBody>
                  <a:tcPr anchor="ctr"/>
                </a:tc>
                <a:tc>
                  <a:txBody>
                    <a:bodyPr/>
                    <a:lstStyle/>
                    <a:p>
                      <a:pPr algn="ctr"/>
                      <a:r>
                        <a:rPr lang="en-US" sz="1400" dirty="0"/>
                        <a:t>0.24</a:t>
                      </a:r>
                    </a:p>
                  </a:txBody>
                  <a:tcPr anchor="ctr"/>
                </a:tc>
                <a:extLst>
                  <a:ext uri="{0D108BD9-81ED-4DB2-BD59-A6C34878D82A}">
                    <a16:rowId xmlns:a16="http://schemas.microsoft.com/office/drawing/2014/main" val="1710036034"/>
                  </a:ext>
                </a:extLst>
              </a:tr>
            </a:tbl>
          </a:graphicData>
        </a:graphic>
      </p:graphicFrame>
      <p:sp>
        <p:nvSpPr>
          <p:cNvPr id="7" name="Rectangle 6"/>
          <p:cNvSpPr/>
          <p:nvPr/>
        </p:nvSpPr>
        <p:spPr>
          <a:xfrm>
            <a:off x="8164286" y="1937657"/>
            <a:ext cx="2351313" cy="1514322"/>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15" name="Rectangle 14"/>
          <p:cNvSpPr/>
          <p:nvPr/>
        </p:nvSpPr>
        <p:spPr>
          <a:xfrm>
            <a:off x="8164286" y="4418394"/>
            <a:ext cx="2351313" cy="1514322"/>
          </a:xfrm>
          <a:prstGeom prst="rect">
            <a:avLst/>
          </a:prstGeom>
          <a:noFill/>
          <a:ln w="25400" cap="flat">
            <a:solidFill>
              <a:srgbClr val="C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Tree>
    <p:extLst>
      <p:ext uri="{BB962C8B-B14F-4D97-AF65-F5344CB8AC3E}">
        <p14:creationId xmlns:p14="http://schemas.microsoft.com/office/powerpoint/2010/main" val="330224144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50371"/>
            <a:ext cx="10972800" cy="457200"/>
          </a:xfrm>
        </p:spPr>
        <p:txBody>
          <a:bodyPr/>
          <a:lstStyle/>
          <a:p>
            <a:r>
              <a:rPr lang="en-US" dirty="0"/>
              <a:t>Conclusions</a:t>
            </a:r>
          </a:p>
        </p:txBody>
      </p:sp>
      <p:sp>
        <p:nvSpPr>
          <p:cNvPr id="3" name="Text Placeholder 2"/>
          <p:cNvSpPr>
            <a:spLocks noGrp="1"/>
          </p:cNvSpPr>
          <p:nvPr>
            <p:ph type="body" sz="quarter" idx="10"/>
          </p:nvPr>
        </p:nvSpPr>
        <p:spPr/>
        <p:txBody>
          <a:bodyPr>
            <a:normAutofit/>
          </a:bodyPr>
          <a:lstStyle/>
          <a:p>
            <a:pPr marL="342900" indent="-342900">
              <a:buFont typeface="Arial" panose="020B0604020202020204" pitchFamily="34" charset="0"/>
              <a:buChar char="•"/>
            </a:pPr>
            <a:r>
              <a:rPr lang="en-US" dirty="0"/>
              <a:t>New data from T1DX-QI are consistent with those collected by T1D Exchange in 2015.</a:t>
            </a:r>
          </a:p>
          <a:p>
            <a:pPr marL="342900" indent="-342900">
              <a:buFont typeface="Arial" panose="020B0604020202020204" pitchFamily="34" charset="0"/>
              <a:buChar char="•"/>
            </a:pPr>
            <a:r>
              <a:rPr lang="en-US" dirty="0"/>
              <a:t>Persistent staffing disparities exist between adult and pediatric clinics. </a:t>
            </a:r>
          </a:p>
          <a:p>
            <a:pPr marL="342900" indent="-342900">
              <a:buFont typeface="Arial" panose="020B0604020202020204" pitchFamily="34" charset="0"/>
              <a:buChar char="•"/>
            </a:pPr>
            <a:r>
              <a:rPr lang="en-US" dirty="0"/>
              <a:t>Inequities are particularly notable in behavioral health support.</a:t>
            </a:r>
          </a:p>
          <a:p>
            <a:pPr marL="342900" indent="-342900">
              <a:buFont typeface="Arial" panose="020B0604020202020204" pitchFamily="34" charset="0"/>
              <a:buChar char="•"/>
            </a:pPr>
            <a:r>
              <a:rPr lang="en-US" dirty="0"/>
              <a:t>Further study is warranted to see if this affects outcomes including any impact on successful transition of young adults into adult diabetes clinic settings. </a:t>
            </a:r>
          </a:p>
          <a:p>
            <a:pPr marL="342900" indent="-342900">
              <a:buFont typeface="Arial" panose="020B0604020202020204" pitchFamily="34" charset="0"/>
              <a:buChar char="•"/>
            </a:pPr>
            <a:r>
              <a:rPr lang="en-US" dirty="0"/>
              <a:t>There were no statistically significant differences between the type of covering weekend diabetes coverage between the pediatric and adult clinics with the majority reported a traditional model with fellow and attending coverage. </a:t>
            </a:r>
          </a:p>
          <a:p>
            <a:pPr marL="342900" indent="-342900">
              <a:buFont typeface="Arial" panose="020B0604020202020204" pitchFamily="34" charset="0"/>
              <a:buChar char="•"/>
            </a:pPr>
            <a:r>
              <a:rPr lang="en-US" dirty="0"/>
              <a:t>Sixteen percent of pediatric sites (and zero adult sites) reported NP participation in evening/weekend coverage, which may reflect an increased need for fellowship applicants in pediatric endocrinology.</a:t>
            </a:r>
          </a:p>
          <a:p>
            <a:endParaRPr lang="en-US" dirty="0"/>
          </a:p>
        </p:txBody>
      </p:sp>
    </p:spTree>
    <p:extLst>
      <p:ext uri="{BB962C8B-B14F-4D97-AF65-F5344CB8AC3E}">
        <p14:creationId xmlns:p14="http://schemas.microsoft.com/office/powerpoint/2010/main" val="2443737135"/>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44337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7964895-12EB-23F3-FD21-ADF56F9214D7}"/>
              </a:ext>
            </a:extLst>
          </p:cNvPr>
          <p:cNvSpPr txBox="1">
            <a:spLocks/>
          </p:cNvSpPr>
          <p:nvPr/>
        </p:nvSpPr>
        <p:spPr>
          <a:xfrm>
            <a:off x="630093" y="57417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Times" pitchFamily="2" charset="0"/>
              </a:rPr>
              <a:t>Evolution of SEAD</a:t>
            </a:r>
          </a:p>
        </p:txBody>
      </p:sp>
      <p:graphicFrame>
        <p:nvGraphicFramePr>
          <p:cNvPr id="22" name="Diagram 21">
            <a:extLst>
              <a:ext uri="{FF2B5EF4-FFF2-40B4-BE49-F238E27FC236}">
                <a16:creationId xmlns:a16="http://schemas.microsoft.com/office/drawing/2014/main" id="{CD2A815C-3837-CB85-C5F0-9EC850E85F44}"/>
              </a:ext>
            </a:extLst>
          </p:cNvPr>
          <p:cNvGraphicFramePr/>
          <p:nvPr>
            <p:extLst>
              <p:ext uri="{D42A27DB-BD31-4B8C-83A1-F6EECF244321}">
                <p14:modId xmlns:p14="http://schemas.microsoft.com/office/powerpoint/2010/main" val="375986746"/>
              </p:ext>
            </p:extLst>
          </p:nvPr>
        </p:nvGraphicFramePr>
        <p:xfrm>
          <a:off x="740269" y="574179"/>
          <a:ext cx="1128285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318BED28-B73A-745B-CE05-18453F75D0A5}"/>
              </a:ext>
            </a:extLst>
          </p:cNvPr>
          <p:cNvSpPr txBox="1"/>
          <p:nvPr/>
        </p:nvSpPr>
        <p:spPr>
          <a:xfrm>
            <a:off x="630093" y="3859712"/>
            <a:ext cx="253299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Established SEAD at Albert Einstein-Montefiore</a:t>
            </a:r>
          </a:p>
          <a:p>
            <a:endParaRPr lang="en-US" dirty="0"/>
          </a:p>
        </p:txBody>
      </p:sp>
      <p:sp>
        <p:nvSpPr>
          <p:cNvPr id="25" name="TextBox 24">
            <a:extLst>
              <a:ext uri="{FF2B5EF4-FFF2-40B4-BE49-F238E27FC236}">
                <a16:creationId xmlns:a16="http://schemas.microsoft.com/office/drawing/2014/main" id="{12B444C2-FB24-0AE0-3EE8-76F97ECE3090}"/>
              </a:ext>
            </a:extLst>
          </p:cNvPr>
          <p:cNvSpPr txBox="1"/>
          <p:nvPr/>
        </p:nvSpPr>
        <p:spPr>
          <a:xfrm>
            <a:off x="3039614" y="3859712"/>
            <a:ext cx="2532994" cy="923330"/>
          </a:xfrm>
          <a:prstGeom prst="rect">
            <a:avLst/>
          </a:prstGeom>
          <a:noFill/>
        </p:spPr>
        <p:txBody>
          <a:bodyPr wrap="square" rtlCol="0">
            <a:spAutoFit/>
          </a:bodyPr>
          <a:lstStyle/>
          <a:p>
            <a:pPr marL="285750" indent="-285750">
              <a:buFont typeface="Arial" panose="020B0604020202020204" pitchFamily="34" charset="0"/>
              <a:buChar char="•"/>
            </a:pPr>
            <a:r>
              <a:rPr lang="en-US" dirty="0"/>
              <a:t>Md and NP</a:t>
            </a:r>
          </a:p>
          <a:p>
            <a:pPr marL="285750" indent="-285750">
              <a:buFont typeface="Arial" panose="020B0604020202020204" pitchFamily="34" charset="0"/>
              <a:buChar char="•"/>
            </a:pPr>
            <a:r>
              <a:rPr lang="en-US" dirty="0"/>
              <a:t>Addition of RD and Psychology</a:t>
            </a:r>
          </a:p>
        </p:txBody>
      </p:sp>
      <p:sp>
        <p:nvSpPr>
          <p:cNvPr id="26" name="TextBox 25">
            <a:extLst>
              <a:ext uri="{FF2B5EF4-FFF2-40B4-BE49-F238E27FC236}">
                <a16:creationId xmlns:a16="http://schemas.microsoft.com/office/drawing/2014/main" id="{A2D03FD2-14D1-55A5-AB2E-F93C05C8CC15}"/>
              </a:ext>
            </a:extLst>
          </p:cNvPr>
          <p:cNvSpPr txBox="1"/>
          <p:nvPr/>
        </p:nvSpPr>
        <p:spPr>
          <a:xfrm>
            <a:off x="5220735" y="3859712"/>
            <a:ext cx="23416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Endocrine Trainees</a:t>
            </a:r>
          </a:p>
          <a:p>
            <a:pPr marL="285750" indent="-285750">
              <a:buFont typeface="Arial" panose="020B0604020202020204" pitchFamily="34" charset="0"/>
              <a:buChar char="•"/>
            </a:pPr>
            <a:r>
              <a:rPr lang="en-US" dirty="0"/>
              <a:t>Additional MD  </a:t>
            </a:r>
          </a:p>
          <a:p>
            <a:pPr marL="285750" indent="-285750">
              <a:buFont typeface="Arial" panose="020B0604020202020204" pitchFamily="34" charset="0"/>
              <a:buChar char="•"/>
            </a:pPr>
            <a:r>
              <a:rPr lang="en-US" dirty="0"/>
              <a:t>Social Needs Coordinator</a:t>
            </a:r>
          </a:p>
          <a:p>
            <a:pPr marL="285750" indent="-285750">
              <a:buFont typeface="Arial" panose="020B0604020202020204" pitchFamily="34" charset="0"/>
              <a:buChar char="•"/>
            </a:pPr>
            <a:r>
              <a:rPr lang="en-US" dirty="0"/>
              <a:t>Device trials </a:t>
            </a:r>
          </a:p>
          <a:p>
            <a:pPr marL="285750" indent="-285750">
              <a:buFont typeface="Arial" panose="020B0604020202020204" pitchFamily="34" charset="0"/>
              <a:buChar char="•"/>
            </a:pPr>
            <a:r>
              <a:rPr lang="en-US" dirty="0"/>
              <a:t>Expansion of diabetes tech program</a:t>
            </a:r>
          </a:p>
        </p:txBody>
      </p:sp>
      <p:sp>
        <p:nvSpPr>
          <p:cNvPr id="27" name="TextBox 26">
            <a:extLst>
              <a:ext uri="{FF2B5EF4-FFF2-40B4-BE49-F238E27FC236}">
                <a16:creationId xmlns:a16="http://schemas.microsoft.com/office/drawing/2014/main" id="{78648441-34A7-74A0-4B7E-AD03ED2E05AC}"/>
              </a:ext>
            </a:extLst>
          </p:cNvPr>
          <p:cNvSpPr txBox="1"/>
          <p:nvPr/>
        </p:nvSpPr>
        <p:spPr>
          <a:xfrm>
            <a:off x="9644595" y="3873044"/>
            <a:ext cx="2532994" cy="646331"/>
          </a:xfrm>
          <a:prstGeom prst="rect">
            <a:avLst/>
          </a:prstGeom>
          <a:noFill/>
        </p:spPr>
        <p:txBody>
          <a:bodyPr wrap="square" rtlCol="0">
            <a:spAutoFit/>
          </a:bodyPr>
          <a:lstStyle/>
          <a:p>
            <a:pPr marL="285750" indent="-285750">
              <a:buFont typeface="Arial" panose="020B0604020202020204" pitchFamily="34" charset="0"/>
              <a:buChar char="•"/>
            </a:pPr>
            <a:r>
              <a:rPr lang="en-US" dirty="0"/>
              <a:t>Initiation of a CHW care model</a:t>
            </a:r>
          </a:p>
        </p:txBody>
      </p:sp>
      <p:pic>
        <p:nvPicPr>
          <p:cNvPr id="28" name="Picture 27">
            <a:extLst>
              <a:ext uri="{FF2B5EF4-FFF2-40B4-BE49-F238E27FC236}">
                <a16:creationId xmlns:a16="http://schemas.microsoft.com/office/drawing/2014/main" id="{D12BC73A-BAA8-0BF7-1074-F49FDABC6B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4429" y="617658"/>
            <a:ext cx="2762416" cy="1325563"/>
          </a:xfrm>
          <a:prstGeom prst="rect">
            <a:avLst/>
          </a:prstGeom>
        </p:spPr>
      </p:pic>
      <p:sp>
        <p:nvSpPr>
          <p:cNvPr id="31" name="TextBox 30">
            <a:extLst>
              <a:ext uri="{FF2B5EF4-FFF2-40B4-BE49-F238E27FC236}">
                <a16:creationId xmlns:a16="http://schemas.microsoft.com/office/drawing/2014/main" id="{299563C3-2E7F-B582-00C9-D042A9DD959D}"/>
              </a:ext>
            </a:extLst>
          </p:cNvPr>
          <p:cNvSpPr txBox="1"/>
          <p:nvPr/>
        </p:nvSpPr>
        <p:spPr>
          <a:xfrm>
            <a:off x="7562335" y="3829565"/>
            <a:ext cx="2150076" cy="923330"/>
          </a:xfrm>
          <a:prstGeom prst="rect">
            <a:avLst/>
          </a:prstGeom>
          <a:noFill/>
        </p:spPr>
        <p:txBody>
          <a:bodyPr wrap="square" rtlCol="0">
            <a:spAutoFit/>
          </a:bodyPr>
          <a:lstStyle/>
          <a:p>
            <a:pPr marL="285750" indent="-285750">
              <a:buFont typeface="Arial" panose="020B0604020202020204" pitchFamily="34" charset="0"/>
              <a:buChar char="•"/>
            </a:pPr>
            <a:r>
              <a:rPr lang="en-US" dirty="0"/>
              <a:t>Joined T1D Exchange QIC</a:t>
            </a:r>
          </a:p>
          <a:p>
            <a:pPr marL="285750" indent="-285750">
              <a:buFont typeface="Arial" panose="020B0604020202020204" pitchFamily="34" charset="0"/>
              <a:buChar char="•"/>
            </a:pPr>
            <a:r>
              <a:rPr lang="en-US" dirty="0"/>
              <a:t>Patient advisors</a:t>
            </a:r>
          </a:p>
        </p:txBody>
      </p:sp>
    </p:spTree>
    <p:extLst>
      <p:ext uri="{BB962C8B-B14F-4D97-AF65-F5344CB8AC3E}">
        <p14:creationId xmlns:p14="http://schemas.microsoft.com/office/powerpoint/2010/main" val="658166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F304-CDBD-DE45-2D9E-C9B3B1726B49}"/>
              </a:ext>
            </a:extLst>
          </p:cNvPr>
          <p:cNvSpPr>
            <a:spLocks noGrp="1"/>
          </p:cNvSpPr>
          <p:nvPr>
            <p:ph type="title"/>
          </p:nvPr>
        </p:nvSpPr>
        <p:spPr>
          <a:xfrm>
            <a:off x="737534" y="209017"/>
            <a:ext cx="10515600" cy="1325563"/>
          </a:xfrm>
        </p:spPr>
        <p:txBody>
          <a:bodyPr/>
          <a:lstStyle/>
          <a:p>
            <a:r>
              <a:rPr lang="en-US" dirty="0">
                <a:latin typeface="Times" pitchFamily="2" charset="0"/>
              </a:rPr>
              <a:t>Objectives</a:t>
            </a:r>
          </a:p>
        </p:txBody>
      </p:sp>
      <p:sp>
        <p:nvSpPr>
          <p:cNvPr id="3" name="Content Placeholder 2">
            <a:extLst>
              <a:ext uri="{FF2B5EF4-FFF2-40B4-BE49-F238E27FC236}">
                <a16:creationId xmlns:a16="http://schemas.microsoft.com/office/drawing/2014/main" id="{A421E94B-4E10-2731-421A-537078CC4DE2}"/>
              </a:ext>
            </a:extLst>
          </p:cNvPr>
          <p:cNvSpPr txBox="1">
            <a:spLocks/>
          </p:cNvSpPr>
          <p:nvPr/>
        </p:nvSpPr>
        <p:spPr>
          <a:xfrm>
            <a:off x="527468" y="2245538"/>
            <a:ext cx="10964315" cy="4486275"/>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solidFill>
                  <a:schemeClr val="tx1"/>
                </a:solidFill>
                <a:latin typeface="Times" pitchFamily="2" charset="0"/>
                <a:cs typeface="Calibri" panose="020F0502020204030204" pitchFamily="34" charset="0"/>
              </a:rPr>
              <a:t>As part of the T1Dx QI collaborative Health Equity project, we retrospectively examined CGM and Insulin Pump (IP) prescription rates for young adults with T1D, 18-35 years </a:t>
            </a:r>
          </a:p>
          <a:p>
            <a:pPr marL="0" indent="0">
              <a:buNone/>
            </a:pPr>
            <a:endParaRPr lang="en-US" sz="2000" dirty="0">
              <a:solidFill>
                <a:schemeClr val="tx1"/>
              </a:solidFill>
              <a:latin typeface="Times" pitchFamily="2" charset="0"/>
              <a:cs typeface="Calibri" panose="020F0502020204030204" pitchFamily="34" charset="0"/>
            </a:endParaRPr>
          </a:p>
          <a:p>
            <a:r>
              <a:rPr lang="en-US" sz="2000" dirty="0">
                <a:solidFill>
                  <a:schemeClr val="tx1"/>
                </a:solidFill>
                <a:latin typeface="Times" pitchFamily="2" charset="0"/>
                <a:cs typeface="Calibri" panose="020F0502020204030204" pitchFamily="34" charset="0"/>
              </a:rPr>
              <a:t>Study period: January 2019-December 2021 </a:t>
            </a:r>
          </a:p>
          <a:p>
            <a:pPr marL="0" indent="0">
              <a:buNone/>
            </a:pPr>
            <a:endParaRPr lang="en-US" sz="2000" dirty="0">
              <a:solidFill>
                <a:schemeClr val="tx1"/>
              </a:solidFill>
              <a:latin typeface="Times" pitchFamily="2" charset="0"/>
              <a:cs typeface="Calibri" panose="020F0502020204030204" pitchFamily="34" charset="0"/>
            </a:endParaRPr>
          </a:p>
          <a:p>
            <a:r>
              <a:rPr lang="en-US" sz="2000" dirty="0">
                <a:solidFill>
                  <a:schemeClr val="tx1"/>
                </a:solidFill>
                <a:latin typeface="Times" pitchFamily="2" charset="0"/>
                <a:cs typeface="Calibri" panose="020F0502020204030204" pitchFamily="34" charset="0"/>
              </a:rPr>
              <a:t>Examined whether a specialty young adult T1D clinic impacted technology prescriptions over time </a:t>
            </a:r>
          </a:p>
          <a:p>
            <a:pPr marL="0" indent="0">
              <a:buNone/>
            </a:pPr>
            <a:endParaRPr lang="en-US" sz="2400" dirty="0">
              <a:solidFill>
                <a:schemeClr val="tx1"/>
              </a:solidFill>
              <a:latin typeface="Calibri" panose="020F0502020204030204" pitchFamily="34" charset="0"/>
              <a:cs typeface="Calibri" panose="020F0502020204030204" pitchFamily="34" charset="0"/>
            </a:endParaRPr>
          </a:p>
          <a:p>
            <a:pPr marL="0" indent="0">
              <a:buNone/>
            </a:pPr>
            <a:endParaRPr lang="en-US" sz="2400" dirty="0">
              <a:solidFill>
                <a:schemeClr val="tx1"/>
              </a:solidFill>
              <a:latin typeface="Calibri" panose="020F0502020204030204" pitchFamily="34" charset="0"/>
              <a:cs typeface="Calibri" panose="020F0502020204030204" pitchFamily="34" charset="0"/>
            </a:endParaRPr>
          </a:p>
          <a:p>
            <a:pPr marL="0" indent="0">
              <a:buFont typeface="Wingdings 2" panose="05020102010507070707" pitchFamily="18" charset="2"/>
              <a:buNone/>
            </a:pPr>
            <a:endParaRPr lang="en-US" sz="2400" dirty="0">
              <a:solidFill>
                <a:schemeClr val="tx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7B4EB7C-8B95-2FC4-D378-90EADDC423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584" y="564496"/>
            <a:ext cx="2762416" cy="1325563"/>
          </a:xfrm>
          <a:prstGeom prst="rect">
            <a:avLst/>
          </a:prstGeom>
        </p:spPr>
      </p:pic>
    </p:spTree>
    <p:extLst>
      <p:ext uri="{BB962C8B-B14F-4D97-AF65-F5344CB8AC3E}">
        <p14:creationId xmlns:p14="http://schemas.microsoft.com/office/powerpoint/2010/main" val="11219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2E022-BA94-07E5-5423-7A5596F58C53}"/>
              </a:ext>
            </a:extLst>
          </p:cNvPr>
          <p:cNvSpPr>
            <a:spLocks noGrp="1"/>
          </p:cNvSpPr>
          <p:nvPr>
            <p:ph type="title"/>
          </p:nvPr>
        </p:nvSpPr>
        <p:spPr>
          <a:xfrm>
            <a:off x="543910" y="275418"/>
            <a:ext cx="10515600" cy="1325563"/>
          </a:xfrm>
        </p:spPr>
        <p:txBody>
          <a:bodyPr/>
          <a:lstStyle/>
          <a:p>
            <a:r>
              <a:rPr lang="en-US" dirty="0">
                <a:latin typeface="Times" pitchFamily="2" charset="0"/>
              </a:rPr>
              <a:t>Methods</a:t>
            </a:r>
          </a:p>
        </p:txBody>
      </p:sp>
      <p:sp>
        <p:nvSpPr>
          <p:cNvPr id="5" name="Content Placeholder 2">
            <a:extLst>
              <a:ext uri="{FF2B5EF4-FFF2-40B4-BE49-F238E27FC236}">
                <a16:creationId xmlns:a16="http://schemas.microsoft.com/office/drawing/2014/main" id="{1B23CECE-C2E1-F6AE-CAF5-7926CCF64446}"/>
              </a:ext>
            </a:extLst>
          </p:cNvPr>
          <p:cNvSpPr txBox="1">
            <a:spLocks/>
          </p:cNvSpPr>
          <p:nvPr/>
        </p:nvSpPr>
        <p:spPr>
          <a:xfrm>
            <a:off x="4800599" y="1710385"/>
            <a:ext cx="7418969" cy="4859380"/>
          </a:xfrm>
          <a:prstGeom prst="rect">
            <a:avLst/>
          </a:prstGeom>
        </p:spPr>
        <p:txBody>
          <a:bodyP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endParaRPr lang="en-US" sz="2000" dirty="0">
              <a:solidFill>
                <a:schemeClr val="tx1"/>
              </a:solidFill>
              <a:latin typeface="Calibri" panose="020F0502020204030204" pitchFamily="34" charset="0"/>
              <a:cs typeface="Calibri" panose="020F0502020204030204" pitchFamily="34" charset="0"/>
            </a:endParaRPr>
          </a:p>
          <a:p>
            <a:r>
              <a:rPr lang="en-US" sz="2000" dirty="0">
                <a:solidFill>
                  <a:schemeClr val="tx1"/>
                </a:solidFill>
                <a:latin typeface="Times" pitchFamily="2" charset="0"/>
                <a:cs typeface="Calibri" panose="020F0502020204030204" pitchFamily="34" charset="0"/>
              </a:rPr>
              <a:t>Inclusion criteria  </a:t>
            </a:r>
          </a:p>
          <a:p>
            <a:pPr lvl="1"/>
            <a:r>
              <a:rPr lang="en-US" sz="2000" dirty="0">
                <a:solidFill>
                  <a:schemeClr val="tx1"/>
                </a:solidFill>
                <a:latin typeface="Times" pitchFamily="2" charset="0"/>
                <a:cs typeface="Calibri" panose="020F0502020204030204" pitchFamily="34" charset="0"/>
              </a:rPr>
              <a:t>Type 1 Diabetes (defined by ICD-10 codes) </a:t>
            </a:r>
          </a:p>
          <a:p>
            <a:pPr lvl="1"/>
            <a:r>
              <a:rPr lang="en-US" sz="2000" dirty="0">
                <a:solidFill>
                  <a:schemeClr val="tx1"/>
                </a:solidFill>
                <a:latin typeface="Times" pitchFamily="2" charset="0"/>
                <a:cs typeface="Calibri" panose="020F0502020204030204" pitchFamily="34" charset="0"/>
              </a:rPr>
              <a:t>Age 18-35 years </a:t>
            </a:r>
          </a:p>
          <a:p>
            <a:pPr lvl="1"/>
            <a:r>
              <a:rPr lang="en-US" sz="2000" dirty="0">
                <a:solidFill>
                  <a:schemeClr val="tx1"/>
                </a:solidFill>
                <a:latin typeface="Times" pitchFamily="2" charset="0"/>
                <a:cs typeface="Calibri" panose="020F0502020204030204" pitchFamily="34" charset="0"/>
              </a:rPr>
              <a:t>At least one visit (in-person/telemedicine) with Endocrine in the past 12 months </a:t>
            </a:r>
          </a:p>
          <a:p>
            <a:pPr marL="324000" lvl="1" indent="0">
              <a:buNone/>
            </a:pPr>
            <a:endParaRPr lang="en-US" sz="2000" dirty="0">
              <a:solidFill>
                <a:schemeClr val="tx1"/>
              </a:solidFill>
              <a:latin typeface="Times" pitchFamily="2" charset="0"/>
              <a:cs typeface="Calibri" panose="020F0502020204030204" pitchFamily="34" charset="0"/>
            </a:endParaRPr>
          </a:p>
          <a:p>
            <a:r>
              <a:rPr lang="en-US" sz="2000" dirty="0">
                <a:solidFill>
                  <a:schemeClr val="tx1"/>
                </a:solidFill>
                <a:latin typeface="Times" pitchFamily="2" charset="0"/>
                <a:cs typeface="Calibri" panose="020F0502020204030204" pitchFamily="34" charset="0"/>
              </a:rPr>
              <a:t>Monthly CGM/IP prescription data from EMR</a:t>
            </a:r>
          </a:p>
          <a:p>
            <a:pPr lvl="1"/>
            <a:r>
              <a:rPr lang="en-US" sz="2000" dirty="0">
                <a:solidFill>
                  <a:schemeClr val="tx1"/>
                </a:solidFill>
                <a:latin typeface="Times" pitchFamily="2" charset="0"/>
                <a:cs typeface="Calibri" panose="020F0502020204030204" pitchFamily="34" charset="0"/>
              </a:rPr>
              <a:t>Numerator: number of people prescribed CGM/IP in the reporting month </a:t>
            </a:r>
          </a:p>
          <a:p>
            <a:pPr lvl="1"/>
            <a:r>
              <a:rPr lang="en-US" sz="2000" dirty="0">
                <a:solidFill>
                  <a:schemeClr val="tx1"/>
                </a:solidFill>
                <a:latin typeface="Times" pitchFamily="2" charset="0"/>
                <a:cs typeface="Calibri" panose="020F0502020204030204" pitchFamily="34" charset="0"/>
              </a:rPr>
              <a:t>Denominator: number of total T1D patients seen by endocrine in the same month</a:t>
            </a:r>
          </a:p>
          <a:p>
            <a:pPr marL="0" indent="0">
              <a:buNone/>
            </a:pPr>
            <a:endParaRPr lang="en-US" sz="2000" dirty="0">
              <a:solidFill>
                <a:schemeClr val="tx1"/>
              </a:solidFill>
              <a:latin typeface="Calibri" panose="020F0502020204030204" pitchFamily="34" charset="0"/>
              <a:cs typeface="Calibri" panose="020F0502020204030204" pitchFamily="34" charset="0"/>
            </a:endParaRPr>
          </a:p>
          <a:p>
            <a:endParaRPr lang="en-US" sz="2000" dirty="0">
              <a:solidFill>
                <a:schemeClr val="tx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F04A520-1774-397B-CE99-48904C4BD8A0}"/>
              </a:ext>
            </a:extLst>
          </p:cNvPr>
          <p:cNvSpPr txBox="1"/>
          <p:nvPr/>
        </p:nvSpPr>
        <p:spPr>
          <a:xfrm>
            <a:off x="543910" y="2244901"/>
            <a:ext cx="3934831" cy="707886"/>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Calibri" panose="020F0502020204030204" pitchFamily="34" charset="0"/>
                <a:cs typeface="Calibri" panose="020F0502020204030204" pitchFamily="34" charset="0"/>
              </a:rPr>
              <a:t>Joined the T1D Exchange QI collaborative in 2021 </a:t>
            </a:r>
          </a:p>
        </p:txBody>
      </p:sp>
      <p:sp>
        <p:nvSpPr>
          <p:cNvPr id="7" name="TextBox 6">
            <a:extLst>
              <a:ext uri="{FF2B5EF4-FFF2-40B4-BE49-F238E27FC236}">
                <a16:creationId xmlns:a16="http://schemas.microsoft.com/office/drawing/2014/main" id="{21390B26-E21A-8D49-A3A2-E6E8C6809DE4}"/>
              </a:ext>
            </a:extLst>
          </p:cNvPr>
          <p:cNvSpPr txBox="1"/>
          <p:nvPr/>
        </p:nvSpPr>
        <p:spPr>
          <a:xfrm>
            <a:off x="543910" y="3777648"/>
            <a:ext cx="3934831" cy="1015663"/>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Calibri" panose="020F0502020204030204" pitchFamily="34" charset="0"/>
                <a:cs typeface="Calibri" panose="020F0502020204030204" pitchFamily="34" charset="0"/>
              </a:rPr>
              <a:t>Mid stage evaluation of our clinical interventions over the past two years</a:t>
            </a:r>
          </a:p>
        </p:txBody>
      </p:sp>
      <p:sp>
        <p:nvSpPr>
          <p:cNvPr id="8" name="TextBox 7">
            <a:extLst>
              <a:ext uri="{FF2B5EF4-FFF2-40B4-BE49-F238E27FC236}">
                <a16:creationId xmlns:a16="http://schemas.microsoft.com/office/drawing/2014/main" id="{D92FE9EA-BEEC-5898-7F48-0F19DB7ED92B}"/>
              </a:ext>
            </a:extLst>
          </p:cNvPr>
          <p:cNvSpPr txBox="1"/>
          <p:nvPr/>
        </p:nvSpPr>
        <p:spPr>
          <a:xfrm>
            <a:off x="556069" y="5675781"/>
            <a:ext cx="3934831" cy="707886"/>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dirty="0">
                <a:latin typeface="Calibri" panose="020F0502020204030204" pitchFamily="34" charset="0"/>
                <a:cs typeface="Calibri" panose="020F0502020204030204" pitchFamily="34" charset="0"/>
              </a:rPr>
              <a:t>Collaborated with IT for data mapping  </a:t>
            </a:r>
          </a:p>
        </p:txBody>
      </p:sp>
      <p:cxnSp>
        <p:nvCxnSpPr>
          <p:cNvPr id="9" name="Straight Arrow Connector 8">
            <a:extLst>
              <a:ext uri="{FF2B5EF4-FFF2-40B4-BE49-F238E27FC236}">
                <a16:creationId xmlns:a16="http://schemas.microsoft.com/office/drawing/2014/main" id="{4B183EF6-A910-3331-77D7-D5D85B753B82}"/>
              </a:ext>
            </a:extLst>
          </p:cNvPr>
          <p:cNvCxnSpPr>
            <a:cxnSpLocks/>
          </p:cNvCxnSpPr>
          <p:nvPr/>
        </p:nvCxnSpPr>
        <p:spPr>
          <a:xfrm>
            <a:off x="2518218" y="2952787"/>
            <a:ext cx="5266" cy="83924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B5470480-1DEB-383A-5FC5-8D24F3CCD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584" y="564496"/>
            <a:ext cx="2762416" cy="1325563"/>
          </a:xfrm>
          <a:prstGeom prst="rect">
            <a:avLst/>
          </a:prstGeom>
        </p:spPr>
      </p:pic>
      <p:cxnSp>
        <p:nvCxnSpPr>
          <p:cNvPr id="11" name="Straight Arrow Connector 10">
            <a:extLst>
              <a:ext uri="{FF2B5EF4-FFF2-40B4-BE49-F238E27FC236}">
                <a16:creationId xmlns:a16="http://schemas.microsoft.com/office/drawing/2014/main" id="{14990A26-BE7E-F034-33A5-FE30EFE7C0CA}"/>
              </a:ext>
            </a:extLst>
          </p:cNvPr>
          <p:cNvCxnSpPr>
            <a:cxnSpLocks/>
          </p:cNvCxnSpPr>
          <p:nvPr/>
        </p:nvCxnSpPr>
        <p:spPr>
          <a:xfrm>
            <a:off x="2518218" y="4800354"/>
            <a:ext cx="5266" cy="83924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608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E75DA-355E-504D-EFCF-5233456D33B5}"/>
              </a:ext>
            </a:extLst>
          </p:cNvPr>
          <p:cNvSpPr>
            <a:spLocks noGrp="1"/>
          </p:cNvSpPr>
          <p:nvPr>
            <p:ph type="title"/>
          </p:nvPr>
        </p:nvSpPr>
        <p:spPr/>
        <p:txBody>
          <a:bodyPr/>
          <a:lstStyle/>
          <a:p>
            <a:r>
              <a:rPr lang="en-US" dirty="0">
                <a:latin typeface="Times" pitchFamily="2" charset="0"/>
              </a:rPr>
              <a:t>Results</a:t>
            </a:r>
            <a:endParaRPr lang="en-US" dirty="0"/>
          </a:p>
        </p:txBody>
      </p:sp>
      <p:graphicFrame>
        <p:nvGraphicFramePr>
          <p:cNvPr id="5" name="Table 5">
            <a:extLst>
              <a:ext uri="{FF2B5EF4-FFF2-40B4-BE49-F238E27FC236}">
                <a16:creationId xmlns:a16="http://schemas.microsoft.com/office/drawing/2014/main" id="{E79FDF6E-1441-ACE8-1673-76076D5169CC}"/>
              </a:ext>
            </a:extLst>
          </p:cNvPr>
          <p:cNvGraphicFramePr>
            <a:graphicFrameLocks noGrp="1"/>
          </p:cNvGraphicFramePr>
          <p:nvPr>
            <p:ph idx="1"/>
            <p:extLst>
              <p:ext uri="{D42A27DB-BD31-4B8C-83A1-F6EECF244321}">
                <p14:modId xmlns:p14="http://schemas.microsoft.com/office/powerpoint/2010/main" val="361739765"/>
              </p:ext>
            </p:extLst>
          </p:nvPr>
        </p:nvGraphicFramePr>
        <p:xfrm>
          <a:off x="469814" y="2418112"/>
          <a:ext cx="11029952" cy="3974619"/>
        </p:xfrm>
        <a:graphic>
          <a:graphicData uri="http://schemas.openxmlformats.org/drawingml/2006/table">
            <a:tbl>
              <a:tblPr firstRow="1" bandRow="1">
                <a:tableStyleId>{5C22544A-7EE6-4342-B048-85BDC9FD1C3A}</a:tableStyleId>
              </a:tblPr>
              <a:tblGrid>
                <a:gridCol w="5514976">
                  <a:extLst>
                    <a:ext uri="{9D8B030D-6E8A-4147-A177-3AD203B41FA5}">
                      <a16:colId xmlns:a16="http://schemas.microsoft.com/office/drawing/2014/main" val="924240609"/>
                    </a:ext>
                  </a:extLst>
                </a:gridCol>
                <a:gridCol w="5514976">
                  <a:extLst>
                    <a:ext uri="{9D8B030D-6E8A-4147-A177-3AD203B41FA5}">
                      <a16:colId xmlns:a16="http://schemas.microsoft.com/office/drawing/2014/main" val="136778003"/>
                    </a:ext>
                  </a:extLst>
                </a:gridCol>
              </a:tblGrid>
              <a:tr h="730032">
                <a:tc gridSpan="2">
                  <a:txBody>
                    <a:bodyPr/>
                    <a:lstStyle/>
                    <a:p>
                      <a:pPr algn="ctr"/>
                      <a:r>
                        <a:rPr lang="en-US" dirty="0"/>
                        <a:t>Participant Characteristics: January 2019-December 2021</a:t>
                      </a:r>
                    </a:p>
                    <a:p>
                      <a:pPr algn="ctr"/>
                      <a:endParaRPr lang="en-US" dirty="0"/>
                    </a:p>
                  </a:txBody>
                  <a:tcPr marL="95913" marR="95913"/>
                </a:tc>
                <a:tc hMerge="1">
                  <a:txBody>
                    <a:bodyPr/>
                    <a:lstStyle/>
                    <a:p>
                      <a:endParaRPr lang="en-US" dirty="0"/>
                    </a:p>
                  </a:txBody>
                  <a:tcPr/>
                </a:tc>
                <a:extLst>
                  <a:ext uri="{0D108BD9-81ED-4DB2-BD59-A6C34878D82A}">
                    <a16:rowId xmlns:a16="http://schemas.microsoft.com/office/drawing/2014/main" val="1641002367"/>
                  </a:ext>
                </a:extLst>
              </a:tr>
              <a:tr h="730032">
                <a:tc>
                  <a:txBody>
                    <a:bodyPr/>
                    <a:lstStyle/>
                    <a:p>
                      <a:pPr algn="ctr"/>
                      <a:r>
                        <a:rPr lang="en-US" b="1" dirty="0"/>
                        <a:t>Overall</a:t>
                      </a:r>
                    </a:p>
                  </a:txBody>
                  <a:tcPr marL="95913" marR="95913"/>
                </a:tc>
                <a:tc>
                  <a:txBody>
                    <a:bodyPr/>
                    <a:lstStyle/>
                    <a:p>
                      <a:pPr algn="ctr"/>
                      <a:r>
                        <a:rPr lang="en-US" b="1" dirty="0"/>
                        <a:t>N=253 YA</a:t>
                      </a:r>
                    </a:p>
                    <a:p>
                      <a:pPr algn="ctr"/>
                      <a:endParaRPr lang="en-US" b="1" dirty="0"/>
                    </a:p>
                  </a:txBody>
                  <a:tcPr marL="95913" marR="95913"/>
                </a:tc>
                <a:extLst>
                  <a:ext uri="{0D108BD9-81ED-4DB2-BD59-A6C34878D82A}">
                    <a16:rowId xmlns:a16="http://schemas.microsoft.com/office/drawing/2014/main" val="2447285967"/>
                  </a:ext>
                </a:extLst>
              </a:tr>
              <a:tr h="422955">
                <a:tc>
                  <a:txBody>
                    <a:bodyPr/>
                    <a:lstStyle/>
                    <a:p>
                      <a:r>
                        <a:rPr lang="en-US" dirty="0"/>
                        <a:t>Age</a:t>
                      </a:r>
                    </a:p>
                  </a:txBody>
                  <a:tcPr marL="95913" marR="95913"/>
                </a:tc>
                <a:tc>
                  <a:txBody>
                    <a:bodyPr/>
                    <a:lstStyle/>
                    <a:p>
                      <a:pPr algn="ctr"/>
                      <a:r>
                        <a:rPr lang="en-US" dirty="0"/>
                        <a:t>23 years </a:t>
                      </a:r>
                    </a:p>
                  </a:txBody>
                  <a:tcPr marL="95913" marR="95913"/>
                </a:tc>
                <a:extLst>
                  <a:ext uri="{0D108BD9-81ED-4DB2-BD59-A6C34878D82A}">
                    <a16:rowId xmlns:a16="http://schemas.microsoft.com/office/drawing/2014/main" val="1139060046"/>
                  </a:ext>
                </a:extLst>
              </a:tr>
              <a:tr h="422955">
                <a:tc>
                  <a:txBody>
                    <a:bodyPr/>
                    <a:lstStyle/>
                    <a:p>
                      <a:r>
                        <a:rPr lang="en-US" dirty="0"/>
                        <a:t>Female (%)</a:t>
                      </a:r>
                    </a:p>
                  </a:txBody>
                  <a:tcPr marL="95913" marR="95913"/>
                </a:tc>
                <a:tc>
                  <a:txBody>
                    <a:bodyPr/>
                    <a:lstStyle/>
                    <a:p>
                      <a:pPr algn="ctr"/>
                      <a:r>
                        <a:rPr lang="en-US" dirty="0"/>
                        <a:t>53% </a:t>
                      </a:r>
                    </a:p>
                  </a:txBody>
                  <a:tcPr marL="95913" marR="95913"/>
                </a:tc>
                <a:extLst>
                  <a:ext uri="{0D108BD9-81ED-4DB2-BD59-A6C34878D82A}">
                    <a16:rowId xmlns:a16="http://schemas.microsoft.com/office/drawing/2014/main" val="1130608608"/>
                  </a:ext>
                </a:extLst>
              </a:tr>
              <a:tr h="1668645">
                <a:tc>
                  <a:txBody>
                    <a:bodyPr/>
                    <a:lstStyle/>
                    <a:p>
                      <a:r>
                        <a:rPr lang="en-US" dirty="0"/>
                        <a:t>Race/Ethnicity % (n) </a:t>
                      </a:r>
                    </a:p>
                    <a:p>
                      <a:pPr marL="285750" indent="-285750">
                        <a:buFont typeface="Arial" panose="020B0604020202020204" pitchFamily="34" charset="0"/>
                        <a:buChar char="•"/>
                      </a:pPr>
                      <a:r>
                        <a:rPr lang="en-US" dirty="0"/>
                        <a:t>Hispanic</a:t>
                      </a:r>
                    </a:p>
                    <a:p>
                      <a:pPr marL="285750" indent="-285750">
                        <a:buFont typeface="Arial" panose="020B0604020202020204" pitchFamily="34" charset="0"/>
                        <a:buChar char="•"/>
                      </a:pPr>
                      <a:r>
                        <a:rPr lang="en-US" dirty="0"/>
                        <a:t>Non-Hispanic Black </a:t>
                      </a:r>
                    </a:p>
                    <a:p>
                      <a:pPr marL="285750" indent="-285750">
                        <a:buFont typeface="Arial" panose="020B0604020202020204" pitchFamily="34" charset="0"/>
                        <a:buChar char="•"/>
                      </a:pPr>
                      <a:r>
                        <a:rPr lang="en-US" dirty="0"/>
                        <a:t>White</a:t>
                      </a:r>
                    </a:p>
                    <a:p>
                      <a:pPr marL="285750" indent="-285750">
                        <a:buFont typeface="Arial" panose="020B0604020202020204" pitchFamily="34" charset="0"/>
                        <a:buChar char="•"/>
                      </a:pPr>
                      <a:r>
                        <a:rPr lang="en-US" dirty="0"/>
                        <a:t>Other/Unknown</a:t>
                      </a:r>
                    </a:p>
                  </a:txBody>
                  <a:tcPr marL="95913" marR="95913"/>
                </a:tc>
                <a:tc>
                  <a:txBody>
                    <a:bodyPr/>
                    <a:lstStyle/>
                    <a:p>
                      <a:pPr algn="ctr"/>
                      <a:endParaRPr lang="en-US" dirty="0"/>
                    </a:p>
                    <a:p>
                      <a:pPr algn="ctr"/>
                      <a:r>
                        <a:rPr lang="en-US" dirty="0"/>
                        <a:t>55% (139)</a:t>
                      </a:r>
                    </a:p>
                    <a:p>
                      <a:pPr algn="ctr"/>
                      <a:r>
                        <a:rPr lang="en-US" dirty="0"/>
                        <a:t>22% (56)</a:t>
                      </a:r>
                    </a:p>
                    <a:p>
                      <a:pPr algn="ctr"/>
                      <a:r>
                        <a:rPr lang="en-US" dirty="0"/>
                        <a:t>10% (25)</a:t>
                      </a:r>
                    </a:p>
                    <a:p>
                      <a:pPr algn="ctr"/>
                      <a:r>
                        <a:rPr lang="en-US" dirty="0"/>
                        <a:t>13% (33)</a:t>
                      </a:r>
                    </a:p>
                  </a:txBody>
                  <a:tcPr marL="95913" marR="95913"/>
                </a:tc>
                <a:extLst>
                  <a:ext uri="{0D108BD9-81ED-4DB2-BD59-A6C34878D82A}">
                    <a16:rowId xmlns:a16="http://schemas.microsoft.com/office/drawing/2014/main" val="3530722657"/>
                  </a:ext>
                </a:extLst>
              </a:tr>
            </a:tbl>
          </a:graphicData>
        </a:graphic>
      </p:graphicFrame>
      <p:pic>
        <p:nvPicPr>
          <p:cNvPr id="6" name="Picture 5">
            <a:extLst>
              <a:ext uri="{FF2B5EF4-FFF2-40B4-BE49-F238E27FC236}">
                <a16:creationId xmlns:a16="http://schemas.microsoft.com/office/drawing/2014/main" id="{A7E3336C-7BC0-47A2-ABC4-1EE5601624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584" y="564496"/>
            <a:ext cx="2762416" cy="1325563"/>
          </a:xfrm>
          <a:prstGeom prst="rect">
            <a:avLst/>
          </a:prstGeom>
        </p:spPr>
      </p:pic>
    </p:spTree>
    <p:extLst>
      <p:ext uri="{BB962C8B-B14F-4D97-AF65-F5344CB8AC3E}">
        <p14:creationId xmlns:p14="http://schemas.microsoft.com/office/powerpoint/2010/main" val="330991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23893B1-23E1-DA6D-5E9E-2F4F02418000}"/>
              </a:ext>
            </a:extLst>
          </p:cNvPr>
          <p:cNvGraphicFramePr>
            <a:graphicFrameLocks/>
          </p:cNvGraphicFramePr>
          <p:nvPr>
            <p:extLst>
              <p:ext uri="{D42A27DB-BD31-4B8C-83A1-F6EECF244321}">
                <p14:modId xmlns:p14="http://schemas.microsoft.com/office/powerpoint/2010/main" val="3319473193"/>
              </p:ext>
            </p:extLst>
          </p:nvPr>
        </p:nvGraphicFramePr>
        <p:xfrm>
          <a:off x="0" y="667264"/>
          <a:ext cx="11467070" cy="60671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5">
            <a:extLst>
              <a:ext uri="{FF2B5EF4-FFF2-40B4-BE49-F238E27FC236}">
                <a16:creationId xmlns:a16="http://schemas.microsoft.com/office/drawing/2014/main" id="{91E72383-C44B-6F55-23FB-EDB93AA2EFC8}"/>
              </a:ext>
            </a:extLst>
          </p:cNvPr>
          <p:cNvGraphicFramePr>
            <a:graphicFrameLocks noGrp="1"/>
          </p:cNvGraphicFramePr>
          <p:nvPr>
            <p:extLst>
              <p:ext uri="{D42A27DB-BD31-4B8C-83A1-F6EECF244321}">
                <p14:modId xmlns:p14="http://schemas.microsoft.com/office/powerpoint/2010/main" val="660641909"/>
              </p:ext>
            </p:extLst>
          </p:nvPr>
        </p:nvGraphicFramePr>
        <p:xfrm>
          <a:off x="6048404" y="4191915"/>
          <a:ext cx="5418666" cy="1483360"/>
        </p:xfrm>
        <a:graphic>
          <a:graphicData uri="http://schemas.openxmlformats.org/drawingml/2006/table">
            <a:tbl>
              <a:tblPr firstRow="1" bandRow="1">
                <a:tableStyleId>{616DA210-FB5B-4158-B5E0-FEB733F419BA}</a:tableStyleId>
              </a:tblPr>
              <a:tblGrid>
                <a:gridCol w="2709333">
                  <a:extLst>
                    <a:ext uri="{9D8B030D-6E8A-4147-A177-3AD203B41FA5}">
                      <a16:colId xmlns:a16="http://schemas.microsoft.com/office/drawing/2014/main" val="3988343269"/>
                    </a:ext>
                  </a:extLst>
                </a:gridCol>
                <a:gridCol w="2709333">
                  <a:extLst>
                    <a:ext uri="{9D8B030D-6E8A-4147-A177-3AD203B41FA5}">
                      <a16:colId xmlns:a16="http://schemas.microsoft.com/office/drawing/2014/main" val="1211297630"/>
                    </a:ext>
                  </a:extLst>
                </a:gridCol>
              </a:tblGrid>
              <a:tr h="370840">
                <a:tc>
                  <a:txBody>
                    <a:bodyPr/>
                    <a:lstStyle/>
                    <a:p>
                      <a:r>
                        <a:rPr lang="en-US" sz="1600" b="1" dirty="0">
                          <a:solidFill>
                            <a:srgbClr val="C00000"/>
                          </a:solidFill>
                          <a:latin typeface="Times" pitchFamily="2" charset="0"/>
                        </a:rPr>
                        <a:t>Overall</a:t>
                      </a:r>
                    </a:p>
                  </a:txBody>
                  <a:tcPr/>
                </a:tc>
                <a:tc>
                  <a:txBody>
                    <a:bodyPr/>
                    <a:lstStyle/>
                    <a:p>
                      <a:r>
                        <a:rPr lang="en-US" sz="1600" b="0" dirty="0">
                          <a:latin typeface="Times" pitchFamily="2" charset="0"/>
                        </a:rPr>
                        <a:t>31% </a:t>
                      </a:r>
                      <a:r>
                        <a:rPr lang="en-US" sz="1600" b="0" dirty="0">
                          <a:latin typeface="Times" pitchFamily="2" charset="0"/>
                          <a:sym typeface="Wingdings" pitchFamily="2" charset="2"/>
                        </a:rPr>
                        <a:t> 69%, p&lt;0.001</a:t>
                      </a:r>
                      <a:endParaRPr lang="en-US" sz="1600" b="0" dirty="0">
                        <a:latin typeface="Times" pitchFamily="2" charset="0"/>
                      </a:endParaRPr>
                    </a:p>
                  </a:txBody>
                  <a:tcPr/>
                </a:tc>
                <a:extLst>
                  <a:ext uri="{0D108BD9-81ED-4DB2-BD59-A6C34878D82A}">
                    <a16:rowId xmlns:a16="http://schemas.microsoft.com/office/drawing/2014/main" val="1236983979"/>
                  </a:ext>
                </a:extLst>
              </a:tr>
              <a:tr h="370840">
                <a:tc>
                  <a:txBody>
                    <a:bodyPr/>
                    <a:lstStyle/>
                    <a:p>
                      <a:r>
                        <a:rPr lang="en-US" sz="1600" b="1" dirty="0">
                          <a:solidFill>
                            <a:schemeClr val="accent6"/>
                          </a:solidFill>
                          <a:latin typeface="Times" pitchFamily="2" charset="0"/>
                        </a:rPr>
                        <a:t>Hispanic</a:t>
                      </a:r>
                    </a:p>
                  </a:txBody>
                  <a:tcPr/>
                </a:tc>
                <a:tc>
                  <a:txBody>
                    <a:bodyPr/>
                    <a:lstStyle/>
                    <a:p>
                      <a:r>
                        <a:rPr lang="en-US" sz="1600" b="0" dirty="0">
                          <a:latin typeface="Times" pitchFamily="2" charset="0"/>
                        </a:rPr>
                        <a:t>12.5 </a:t>
                      </a:r>
                      <a:r>
                        <a:rPr lang="en-US" sz="1600" b="0" dirty="0">
                          <a:latin typeface="Times" pitchFamily="2" charset="0"/>
                          <a:sym typeface="Wingdings" pitchFamily="2" charset="2"/>
                        </a:rPr>
                        <a:t> 71%</a:t>
                      </a:r>
                      <a:endParaRPr lang="en-US" sz="1600" b="0" dirty="0">
                        <a:latin typeface="Times" pitchFamily="2" charset="0"/>
                      </a:endParaRPr>
                    </a:p>
                  </a:txBody>
                  <a:tcPr/>
                </a:tc>
                <a:extLst>
                  <a:ext uri="{0D108BD9-81ED-4DB2-BD59-A6C34878D82A}">
                    <a16:rowId xmlns:a16="http://schemas.microsoft.com/office/drawing/2014/main" val="4157306846"/>
                  </a:ext>
                </a:extLst>
              </a:tr>
              <a:tr h="370840">
                <a:tc>
                  <a:txBody>
                    <a:bodyPr/>
                    <a:lstStyle/>
                    <a:p>
                      <a:r>
                        <a:rPr lang="en-US" sz="1600" b="1" dirty="0">
                          <a:solidFill>
                            <a:srgbClr val="FFC000"/>
                          </a:solidFill>
                          <a:latin typeface="Times" pitchFamily="2" charset="0"/>
                        </a:rPr>
                        <a:t>NHB</a:t>
                      </a:r>
                    </a:p>
                  </a:txBody>
                  <a:tcPr/>
                </a:tc>
                <a:tc>
                  <a:txBody>
                    <a:bodyPr/>
                    <a:lstStyle/>
                    <a:p>
                      <a:r>
                        <a:rPr lang="en-US" sz="1600" b="0" dirty="0">
                          <a:latin typeface="Times" pitchFamily="2" charset="0"/>
                        </a:rPr>
                        <a:t>33 </a:t>
                      </a:r>
                      <a:r>
                        <a:rPr lang="en-US" sz="1600" b="0" dirty="0">
                          <a:latin typeface="Times" pitchFamily="2" charset="0"/>
                          <a:sym typeface="Wingdings" pitchFamily="2" charset="2"/>
                        </a:rPr>
                        <a:t> 55%</a:t>
                      </a:r>
                      <a:endParaRPr lang="en-US" sz="1600" b="0" dirty="0">
                        <a:latin typeface="Times" pitchFamily="2" charset="0"/>
                      </a:endParaRPr>
                    </a:p>
                  </a:txBody>
                  <a:tcPr/>
                </a:tc>
                <a:extLst>
                  <a:ext uri="{0D108BD9-81ED-4DB2-BD59-A6C34878D82A}">
                    <a16:rowId xmlns:a16="http://schemas.microsoft.com/office/drawing/2014/main" val="401541612"/>
                  </a:ext>
                </a:extLst>
              </a:tr>
              <a:tr h="370840">
                <a:tc>
                  <a:txBody>
                    <a:bodyPr/>
                    <a:lstStyle/>
                    <a:p>
                      <a:r>
                        <a:rPr lang="en-US" sz="1600" b="1" dirty="0">
                          <a:latin typeface="Times" pitchFamily="2" charset="0"/>
                        </a:rPr>
                        <a:t>White  </a:t>
                      </a:r>
                    </a:p>
                  </a:txBody>
                  <a:tcPr/>
                </a:tc>
                <a:tc>
                  <a:txBody>
                    <a:bodyPr/>
                    <a:lstStyle/>
                    <a:p>
                      <a:r>
                        <a:rPr lang="en-US" sz="1600" b="0" dirty="0">
                          <a:latin typeface="Times" pitchFamily="2" charset="0"/>
                        </a:rPr>
                        <a:t>33</a:t>
                      </a:r>
                      <a:r>
                        <a:rPr lang="en-US" sz="1600" b="0" dirty="0">
                          <a:latin typeface="Times" pitchFamily="2" charset="0"/>
                          <a:sym typeface="Wingdings" pitchFamily="2" charset="2"/>
                        </a:rPr>
                        <a:t> 75%</a:t>
                      </a:r>
                      <a:endParaRPr lang="en-US" sz="1600" b="0" dirty="0">
                        <a:latin typeface="Times" pitchFamily="2" charset="0"/>
                      </a:endParaRPr>
                    </a:p>
                  </a:txBody>
                  <a:tcPr/>
                </a:tc>
                <a:extLst>
                  <a:ext uri="{0D108BD9-81ED-4DB2-BD59-A6C34878D82A}">
                    <a16:rowId xmlns:a16="http://schemas.microsoft.com/office/drawing/2014/main" val="1811304073"/>
                  </a:ext>
                </a:extLst>
              </a:tr>
            </a:tbl>
          </a:graphicData>
        </a:graphic>
      </p:graphicFrame>
    </p:spTree>
    <p:extLst>
      <p:ext uri="{BB962C8B-B14F-4D97-AF65-F5344CB8AC3E}">
        <p14:creationId xmlns:p14="http://schemas.microsoft.com/office/powerpoint/2010/main" val="9885922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714C8A3-FC57-4176-875E-5E6AA5D2F0AC}" vid="{036B15FA-8A6A-41BD-A5C5-F4A76C7A5F0F}"/>
    </a:ext>
  </a:extLst>
</a:theme>
</file>

<file path=ppt/theme/theme3.xml><?xml version="1.0" encoding="utf-8"?>
<a:theme xmlns:a="http://schemas.openxmlformats.org/drawingml/2006/main" name="Generic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1D exchange them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theme" id="{E9B69450-724A-4F3B-AB9E-57CFE2D7216A}" vid="{9EDDA6AC-ED01-4051-98CA-1A9DBAECFA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16" ma:contentTypeDescription="Create a new document." ma:contentTypeScope="" ma:versionID="48fa7ca24aa9b59388d568a3f57132ed">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f667681e49a1a5b3b09ebbda51b4f5e6"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Props1.xml><?xml version="1.0" encoding="utf-8"?>
<ds:datastoreItem xmlns:ds="http://schemas.openxmlformats.org/officeDocument/2006/customXml" ds:itemID="{3071C11B-0BA9-4C1B-AB2A-466104D6A71B}">
  <ds:schemaRefs>
    <ds:schemaRef ds:uri="http://schemas.microsoft.com/sharepoint/v3/contenttype/forms"/>
  </ds:schemaRefs>
</ds:datastoreItem>
</file>

<file path=customXml/itemProps2.xml><?xml version="1.0" encoding="utf-8"?>
<ds:datastoreItem xmlns:ds="http://schemas.openxmlformats.org/officeDocument/2006/customXml" ds:itemID="{D0C44256-8B12-43FE-8197-9EEE4F1BBF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6cb74e-9669-4fd8-87b3-351e3976c142"/>
    <ds:schemaRef ds:uri="2f7b054f-be38-41d2-978f-3d651b980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8ADF38-B69E-4DD9-996E-4E7F15391C99}">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46</Slides>
  <Notes>16</Notes>
  <HiddenSlides>0</HiddenSlides>
  <MMClips>0</MMClips>
  <ScaleCrop>false</ScaleCrop>
  <HeadingPairs>
    <vt:vector size="4" baseType="variant">
      <vt:variant>
        <vt:lpstr>Theme</vt:lpstr>
      </vt:variant>
      <vt:variant>
        <vt:i4>5</vt:i4>
      </vt:variant>
      <vt:variant>
        <vt:lpstr>Slide Titles</vt:lpstr>
      </vt:variant>
      <vt:variant>
        <vt:i4>46</vt:i4>
      </vt:variant>
    </vt:vector>
  </HeadingPairs>
  <TitlesOfParts>
    <vt:vector size="51" baseType="lpstr">
      <vt:lpstr>Dividend</vt:lpstr>
      <vt:lpstr>Custom Design</vt:lpstr>
      <vt:lpstr>Generic PPT</vt:lpstr>
      <vt:lpstr>18_Office Theme</vt:lpstr>
      <vt:lpstr>T1D exchange theme</vt:lpstr>
      <vt:lpstr>PowerPoint Presentation</vt:lpstr>
      <vt:lpstr>Background</vt:lpstr>
      <vt:lpstr>PowerPoint Presentation</vt:lpstr>
      <vt:lpstr>SEAD: Model of Care</vt:lpstr>
      <vt:lpstr>PowerPoint Presentation</vt:lpstr>
      <vt:lpstr>Objectives</vt:lpstr>
      <vt:lpstr>Methods</vt:lpstr>
      <vt:lpstr>Results</vt:lpstr>
      <vt:lpstr>PowerPoint Presentation</vt:lpstr>
      <vt:lpstr>PowerPoint Presentation</vt:lpstr>
      <vt:lpstr>PowerPoint Presentation</vt:lpstr>
      <vt:lpstr>PowerPoint Presentation</vt:lpstr>
      <vt:lpstr>Conclusions</vt:lpstr>
      <vt:lpstr>  THANK YOU </vt:lpstr>
      <vt:lpstr>Increasing accessibility to CGM in an equitable fashion  </vt:lpstr>
      <vt:lpstr>Introduction</vt:lpstr>
      <vt:lpstr>Methods</vt:lpstr>
      <vt:lpstr>Equity Project KDD (CGM)</vt:lpstr>
      <vt:lpstr>PowerPoint Presentation</vt:lpstr>
      <vt:lpstr>Results</vt:lpstr>
      <vt:lpstr>PowerPoint Presentation</vt:lpstr>
      <vt:lpstr>Conclusion</vt:lpstr>
      <vt:lpstr>References</vt:lpstr>
      <vt:lpstr>Questions?</vt:lpstr>
      <vt:lpstr>Continuing improvement of health equity: use of continuous glucose monitoring technology among youth with type 1 diabetes </vt:lpstr>
      <vt:lpstr>Project Intention</vt:lpstr>
      <vt:lpstr>Project Background</vt:lpstr>
      <vt:lpstr>PowerPoint Presentation</vt:lpstr>
      <vt:lpstr>Project Methods</vt:lpstr>
      <vt:lpstr>PowerPoint Presentation</vt:lpstr>
      <vt:lpstr>PowerPoint Presentation</vt:lpstr>
      <vt:lpstr>PowerPoint Presentation</vt:lpstr>
      <vt:lpstr>Improving T1D Healthcare Equity Kajal Gandhi, DO, MPH;  Ming Chan Hong, MSW, LSW;  Manmohan Kamboj, MD QI Coordinator: Don Buckingham, MBOE; CPHQ  </vt:lpstr>
      <vt:lpstr>PowerPoint Presentation</vt:lpstr>
      <vt:lpstr>PowerPoint Presentation</vt:lpstr>
      <vt:lpstr>PowerPoint Presentation</vt:lpstr>
      <vt:lpstr>Abstract Authors</vt:lpstr>
      <vt:lpstr>Background</vt:lpstr>
      <vt:lpstr>Update on staffing in adult and pediatric diabetes clinics</vt:lpstr>
      <vt:lpstr>Methods</vt:lpstr>
      <vt:lpstr>Total FTE of Diabetes Team Members among Pediatric and Adult Clinics in the T1DX-QI </vt:lpstr>
      <vt:lpstr>Support Staff among Pediatric and Adult Clinics in the T1DX-QI </vt:lpstr>
      <vt:lpstr>Weekend coverage among Pediatric and Adult Clinics in the T1DX-QI</vt:lpstr>
      <vt:lpstr>Disparities: T1D Exchange 2015 vs T1DX-QI 2021</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14</cp:revision>
  <dcterms:created xsi:type="dcterms:W3CDTF">2022-10-18T16:40:49Z</dcterms:created>
  <dcterms:modified xsi:type="dcterms:W3CDTF">2022-11-01T15:05:05Z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