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717" r:id="rId2"/>
    <p:sldMasterId id="2147483729" r:id="rId3"/>
    <p:sldMasterId id="2147483777" r:id="rId4"/>
  </p:sldMasterIdLst>
  <p:notesMasterIdLst>
    <p:notesMasterId r:id="rId20"/>
  </p:notesMasterIdLst>
  <p:sldIdLst>
    <p:sldId id="256" r:id="rId5"/>
    <p:sldId id="3045" r:id="rId6"/>
    <p:sldId id="3036" r:id="rId7"/>
    <p:sldId id="667" r:id="rId8"/>
    <p:sldId id="2958" r:id="rId9"/>
    <p:sldId id="3055" r:id="rId10"/>
    <p:sldId id="3053" r:id="rId11"/>
    <p:sldId id="3054" r:id="rId12"/>
    <p:sldId id="3037" r:id="rId13"/>
    <p:sldId id="3059" r:id="rId14"/>
    <p:sldId id="3060" r:id="rId15"/>
    <p:sldId id="3042" r:id="rId16"/>
    <p:sldId id="3048" r:id="rId17"/>
    <p:sldId id="303" r:id="rId18"/>
    <p:sldId id="304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7FA"/>
    <a:srgbClr val="CBEEF5"/>
    <a:srgbClr val="FFFFFF"/>
    <a:srgbClr val="B2E6F0"/>
    <a:srgbClr val="54C7DE"/>
    <a:srgbClr val="3E4E8D"/>
    <a:srgbClr val="D4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8" autoAdjust="0"/>
    <p:restoredTop sz="73767" autoAdjust="0"/>
  </p:normalViewPr>
  <p:slideViewPr>
    <p:cSldViewPr snapToGrid="0">
      <p:cViewPr varScale="1">
        <p:scale>
          <a:sx n="88" d="100"/>
          <a:sy n="88" d="100"/>
        </p:scale>
        <p:origin x="108" y="84"/>
      </p:cViewPr>
      <p:guideLst/>
    </p:cSldViewPr>
  </p:slideViewPr>
  <p:notesTextViewPr>
    <p:cViewPr>
      <p:scale>
        <a:sx n="3" d="2"/>
        <a:sy n="3" d="2"/>
      </p:scale>
      <p:origin x="0" y="0"/>
    </p:cViewPr>
  </p:notesTextViewPr>
  <p:sorterViewPr>
    <p:cViewPr>
      <p:scale>
        <a:sx n="199" d="100"/>
        <a:sy n="199" d="100"/>
      </p:scale>
      <p:origin x="0" y="-184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B4769-334A-49F0-A1EF-C1F278A7A47D}"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81D7D-88EC-4AD8-9180-FF736AD880CA}" type="slidenum">
              <a:rPr lang="en-US" smtClean="0"/>
              <a:t>‹#›</a:t>
            </a:fld>
            <a:endParaRPr lang="en-US"/>
          </a:p>
        </p:txBody>
      </p:sp>
    </p:spTree>
    <p:extLst>
      <p:ext uri="{BB962C8B-B14F-4D97-AF65-F5344CB8AC3E}">
        <p14:creationId xmlns:p14="http://schemas.microsoft.com/office/powerpoint/2010/main" val="6252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1dexchange.org/t1dx-qi-learning-session-2022/?_hsmi=231953627&amp;_hsenc=p2ANqtz-_USgwztn4yxkB7F_kMOMbnMJAntRfD1safrF0EjhLSd4L0yW0ZOeUCeFAp3XIGNgwh-CZcv7nu8XjyDQjgLptwCGgC1w#1633987882451-a7fee4ef-c98c%231633987882451-a7fee4ef-c98c"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onlinelibrary.wiley.com/journal/17530407?utm_medium=event&amp;utm_source=exhibition&amp;utm_campaign=JDB2&amp;utm_content=T1DX_Conference_Banner" TargetMode="External"/><Relationship Id="rId4" Type="http://schemas.openxmlformats.org/officeDocument/2006/relationships/hyperlink" Target="https://t1dexchange.org/t1dx-qi-learning-session-2022-cme-info/"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1dexchange.org/t1dx-qi-learning-session-2022/?_hsmi=231953627&amp;_hsenc=p2ANqtz-_USgwztn4yxkB7F_kMOMbnMJAntRfD1safrF0EjhLSd4L0yW0ZOeUCeFAp3XIGNgwh-CZcv7nu8XjyDQjgLptwCGgC1w#1633987882451-a7fee4ef-c98c%231633987882451-a7fee4ef-c98c"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onlinelibrary.wiley.com/journal/17530407?utm_medium=event&amp;utm_source=exhibition&amp;utm_campaign=JDB2&amp;utm_content=T1DX_Conference_Banner" TargetMode="External"/><Relationship Id="rId4" Type="http://schemas.openxmlformats.org/officeDocument/2006/relationships/hyperlink" Target="https://t1dexchange.org/t1dx-qi-learning-session-2022-cme-inf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348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06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https://t1dexchange.org/t1dx-qi-learning-session-2022/?_hsmi=231953627&amp;_hsenc=p2ANqtz-_USgwztn4yxkB7F_kMOMbnMJAntRfD1safrF0EjhLSd4L0yW0ZOeUCeFAp3XIGNgwh-CZcv7nu8XjyDQjgLptwCGgC1w#1633987882451-a7fee4ef-c98c%231633987882451-a7fee4ef-c98c</a:t>
            </a:r>
            <a:endParaRPr lang="en-US" dirty="0">
              <a:hlinkClick r:id="rId4"/>
            </a:endParaRPr>
          </a:p>
          <a:p>
            <a:endParaRPr lang="en-US" dirty="0">
              <a:hlinkClick r:id="rId4"/>
            </a:endParaRPr>
          </a:p>
          <a:p>
            <a:r>
              <a:rPr lang="en-US" dirty="0">
                <a:hlinkClick r:id="rId4"/>
              </a:rPr>
              <a:t>https://t1dexchange.org/t1dx-qi-learning-session-2022-cme-info/</a:t>
            </a:r>
            <a:endParaRPr lang="en-US" dirty="0"/>
          </a:p>
          <a:p>
            <a:endParaRPr lang="en-US" dirty="0"/>
          </a:p>
          <a:p>
            <a:r>
              <a:rPr lang="en-US" dirty="0">
                <a:hlinkClick r:id="rId5"/>
              </a:rPr>
              <a:t>https://onlinelibrary.wiley.com/journal/17530407?utm_medium=event&amp;utm_source=exhibition&amp;utm_campaign=JDB2&amp;utm_content=T1DX_Conference_Banner</a:t>
            </a:r>
            <a:endParaRPr lang="en-US" dirty="0"/>
          </a:p>
          <a:p>
            <a:endParaRPr lang="en-US" dirty="0"/>
          </a:p>
        </p:txBody>
      </p:sp>
      <p:sp>
        <p:nvSpPr>
          <p:cNvPr id="4" name="Slide Number Placeholder 3"/>
          <p:cNvSpPr>
            <a:spLocks noGrp="1"/>
          </p:cNvSpPr>
          <p:nvPr>
            <p:ph type="sldNum" sz="quarter" idx="5"/>
          </p:nvPr>
        </p:nvSpPr>
        <p:spPr/>
        <p:txBody>
          <a:bodyPr/>
          <a:lstStyle/>
          <a:p>
            <a:fld id="{3B481D7D-88EC-4AD8-9180-FF736AD880CA}" type="slidenum">
              <a:rPr lang="en-US" smtClean="0"/>
              <a:t>6</a:t>
            </a:fld>
            <a:endParaRPr lang="en-US"/>
          </a:p>
        </p:txBody>
      </p:sp>
    </p:spTree>
    <p:extLst>
      <p:ext uri="{BB962C8B-B14F-4D97-AF65-F5344CB8AC3E}">
        <p14:creationId xmlns:p14="http://schemas.microsoft.com/office/powerpoint/2010/main" val="46607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https://t1dexchange.org/t1dx-qi-learning-session-2022/?_hsmi=231953627&amp;_hsenc=p2ANqtz-_USgwztn4yxkB7F_kMOMbnMJAntRfD1safrF0EjhLSd4L0yW0ZOeUCeFAp3XIGNgwh-CZcv7nu8XjyDQjgLptwCGgC1w#1633987882451-a7fee4ef-c98c%231633987882451-a7fee4ef-c98c</a:t>
            </a:r>
            <a:endParaRPr lang="en-US" dirty="0">
              <a:hlinkClick r:id="rId4"/>
            </a:endParaRPr>
          </a:p>
          <a:p>
            <a:endParaRPr lang="en-US" dirty="0">
              <a:hlinkClick r:id="rId4"/>
            </a:endParaRPr>
          </a:p>
          <a:p>
            <a:r>
              <a:rPr lang="en-US" dirty="0">
                <a:hlinkClick r:id="rId4"/>
              </a:rPr>
              <a:t>https://t1dexchange.org/t1dx-qi-learning-session-2022-cme-info/</a:t>
            </a:r>
            <a:endParaRPr lang="en-US" dirty="0"/>
          </a:p>
          <a:p>
            <a:endParaRPr lang="en-US" dirty="0"/>
          </a:p>
          <a:p>
            <a:r>
              <a:rPr lang="en-US" dirty="0">
                <a:hlinkClick r:id="rId5"/>
              </a:rPr>
              <a:t>https://onlinelibrary.wiley.com/journal/17530407?utm_medium=event&amp;utm_source=exhibition&amp;utm_campaign=JDB2&amp;utm_content=T1DX_Conference_Banner</a:t>
            </a:r>
            <a:endParaRPr lang="en-US" dirty="0"/>
          </a:p>
        </p:txBody>
      </p:sp>
      <p:sp>
        <p:nvSpPr>
          <p:cNvPr id="4" name="Slide Number Placeholder 3"/>
          <p:cNvSpPr>
            <a:spLocks noGrp="1"/>
          </p:cNvSpPr>
          <p:nvPr>
            <p:ph type="sldNum" sz="quarter" idx="5"/>
          </p:nvPr>
        </p:nvSpPr>
        <p:spPr/>
        <p:txBody>
          <a:bodyPr/>
          <a:lstStyle/>
          <a:p>
            <a:fld id="{3B481D7D-88EC-4AD8-9180-FF736AD880CA}" type="slidenum">
              <a:rPr lang="en-US" smtClean="0"/>
              <a:t>8</a:t>
            </a:fld>
            <a:endParaRPr lang="en-US"/>
          </a:p>
        </p:txBody>
      </p:sp>
    </p:spTree>
    <p:extLst>
      <p:ext uri="{BB962C8B-B14F-4D97-AF65-F5344CB8AC3E}">
        <p14:creationId xmlns:p14="http://schemas.microsoft.com/office/powerpoint/2010/main" val="364397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https://onlinelibrary.wiley.com/toc/17530407/2022/14/S1?utm_medium=event&amp;utm_source=exhibition&amp;utm_campaign=JDB2&amp;utm_content=T1DX_Conference_Banner</a:t>
            </a:r>
            <a:endParaRPr kumimoji="0" lang="en-US" sz="1200" b="0" i="0" u="none" strike="noStrike" cap="none" spc="0" normalizeH="0" baseline="0" dirty="0">
              <a:ln>
                <a:noFill/>
              </a:ln>
              <a:solidFill>
                <a:srgbClr val="696F70"/>
              </a:solidFill>
              <a:effectLst/>
              <a:uFillTx/>
              <a:latin typeface="Hind Bold"/>
              <a:ea typeface="Hind Bold"/>
              <a:cs typeface="Hind Bold"/>
              <a:sym typeface="Hind Bold"/>
            </a:endParaRPr>
          </a:p>
          <a:p>
            <a:endParaRPr lang="en-US" dirty="0"/>
          </a:p>
        </p:txBody>
      </p:sp>
      <p:sp>
        <p:nvSpPr>
          <p:cNvPr id="4" name="Slide Number Placeholder 3"/>
          <p:cNvSpPr>
            <a:spLocks noGrp="1"/>
          </p:cNvSpPr>
          <p:nvPr>
            <p:ph type="sldNum" sz="quarter" idx="5"/>
          </p:nvPr>
        </p:nvSpPr>
        <p:spPr/>
        <p:txBody>
          <a:bodyPr/>
          <a:lstStyle/>
          <a:p>
            <a:fld id="{3B481D7D-88EC-4AD8-9180-FF736AD880CA}" type="slidenum">
              <a:rPr lang="en-US" smtClean="0"/>
              <a:t>9</a:t>
            </a:fld>
            <a:endParaRPr lang="en-US"/>
          </a:p>
        </p:txBody>
      </p:sp>
    </p:spTree>
    <p:extLst>
      <p:ext uri="{BB962C8B-B14F-4D97-AF65-F5344CB8AC3E}">
        <p14:creationId xmlns:p14="http://schemas.microsoft.com/office/powerpoint/2010/main" val="1957527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000D1B-05A0-40CF-BB28-3F8A81CE02DD}"/>
              </a:ext>
            </a:extLst>
          </p:cNvPr>
          <p:cNvPicPr>
            <a:picLocks noChangeAspect="1"/>
          </p:cNvPicPr>
          <p:nvPr/>
        </p:nvPicPr>
        <p:blipFill>
          <a:blip r:embed="rId2"/>
          <a:stretch>
            <a:fillRect/>
          </a:stretch>
        </p:blipFill>
        <p:spPr>
          <a:xfrm>
            <a:off x="0" y="-20519"/>
            <a:ext cx="12344400" cy="6999275"/>
          </a:xfrm>
          <a:prstGeom prst="rect">
            <a:avLst/>
          </a:prstGeom>
        </p:spPr>
      </p:pic>
      <p:sp>
        <p:nvSpPr>
          <p:cNvPr id="5" name="Text Placeholder 4">
            <a:extLst>
              <a:ext uri="{FF2B5EF4-FFF2-40B4-BE49-F238E27FC236}">
                <a16:creationId xmlns:a16="http://schemas.microsoft.com/office/drawing/2014/main" id="{24099B34-4F3B-40C6-B579-B0291A938029}"/>
              </a:ext>
            </a:extLst>
          </p:cNvPr>
          <p:cNvSpPr>
            <a:spLocks noGrp="1"/>
          </p:cNvSpPr>
          <p:nvPr>
            <p:ph type="body" sz="quarter" idx="10" hasCustomPrompt="1"/>
          </p:nvPr>
        </p:nvSpPr>
        <p:spPr>
          <a:xfrm>
            <a:off x="4412306" y="4584700"/>
            <a:ext cx="7802562" cy="755396"/>
          </a:xfrm>
        </p:spPr>
        <p:txBody>
          <a:bodyPr>
            <a:noAutofit/>
          </a:bodyPr>
          <a:lstStyle>
            <a:lvl1pPr>
              <a:defRPr sz="3600">
                <a:solidFill>
                  <a:schemeClr val="accent3"/>
                </a:solidFill>
                <a:latin typeface="Montserrat SemiBold" panose="00000700000000000000" pitchFamily="2" charset="0"/>
              </a:defRPr>
            </a:lvl1pPr>
          </a:lstStyle>
          <a:p>
            <a:pPr lvl="0"/>
            <a:r>
              <a:rPr lang="en-US" dirty="0"/>
              <a:t>Presentation Name</a:t>
            </a:r>
          </a:p>
        </p:txBody>
      </p:sp>
      <p:sp>
        <p:nvSpPr>
          <p:cNvPr id="7" name="Text Placeholder 6">
            <a:extLst>
              <a:ext uri="{FF2B5EF4-FFF2-40B4-BE49-F238E27FC236}">
                <a16:creationId xmlns:a16="http://schemas.microsoft.com/office/drawing/2014/main" id="{7A49A6F4-9859-47BA-B88A-A992A9860449}"/>
              </a:ext>
            </a:extLst>
          </p:cNvPr>
          <p:cNvSpPr>
            <a:spLocks noGrp="1"/>
          </p:cNvSpPr>
          <p:nvPr>
            <p:ph type="body" sz="quarter" idx="11" hasCustomPrompt="1"/>
          </p:nvPr>
        </p:nvSpPr>
        <p:spPr>
          <a:xfrm>
            <a:off x="4412306" y="5486400"/>
            <a:ext cx="7802562" cy="585788"/>
          </a:xfrm>
        </p:spPr>
        <p:txBody>
          <a:bodyPr>
            <a:noAutofit/>
          </a:bodyPr>
          <a:lstStyle>
            <a:lvl1pPr>
              <a:defRPr>
                <a:solidFill>
                  <a:schemeClr val="accent3"/>
                </a:solidFill>
              </a:defRPr>
            </a:lvl1pPr>
          </a:lstStyle>
          <a:p>
            <a:pPr lvl="0"/>
            <a:r>
              <a:rPr lang="en-US" dirty="0"/>
              <a:t>Date</a:t>
            </a:r>
          </a:p>
        </p:txBody>
      </p:sp>
      <p:pic>
        <p:nvPicPr>
          <p:cNvPr id="6" name="Picture 5">
            <a:extLst>
              <a:ext uri="{FF2B5EF4-FFF2-40B4-BE49-F238E27FC236}">
                <a16:creationId xmlns:a16="http://schemas.microsoft.com/office/drawing/2014/main" id="{1222A719-D54E-427D-AD45-11399B87C6DD}"/>
              </a:ext>
            </a:extLst>
          </p:cNvPr>
          <p:cNvPicPr>
            <a:picLocks noChangeAspect="1"/>
          </p:cNvPicPr>
          <p:nvPr/>
        </p:nvPicPr>
        <p:blipFill>
          <a:blip r:embed="rId2"/>
          <a:stretch>
            <a:fillRect/>
          </a:stretch>
        </p:blipFill>
        <p:spPr>
          <a:xfrm>
            <a:off x="0" y="-20519"/>
            <a:ext cx="12344400" cy="6999275"/>
          </a:xfrm>
          <a:prstGeom prst="rect">
            <a:avLst/>
          </a:prstGeom>
        </p:spPr>
      </p:pic>
    </p:spTree>
    <p:extLst>
      <p:ext uri="{BB962C8B-B14F-4D97-AF65-F5344CB8AC3E}">
        <p14:creationId xmlns:p14="http://schemas.microsoft.com/office/powerpoint/2010/main" val="307328473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896C614-5BF1-4EC2-9053-12E927A6BFBB}"/>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2A4966B9-DDC0-49CB-ADAA-5BD350149A48}" type="datetimeFigureOut">
              <a:rPr lang="en-US"/>
              <a:pPr>
                <a:defRPr/>
              </a:pPr>
              <a:t>11/4/2022</a:t>
            </a:fld>
            <a:endParaRPr lang="en-US" dirty="0"/>
          </a:p>
        </p:txBody>
      </p:sp>
      <p:sp>
        <p:nvSpPr>
          <p:cNvPr id="5" name="Footer Placeholder 4">
            <a:extLst>
              <a:ext uri="{FF2B5EF4-FFF2-40B4-BE49-F238E27FC236}">
                <a16:creationId xmlns:a16="http://schemas.microsoft.com/office/drawing/2014/main" id="{ACD87868-D2FA-44FE-94E6-CA5B689C4D9A}"/>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192DAAF-DC44-40E8-A2FA-E9BA9CFCC6D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21534A9-FA14-4A31-A77E-C5FC07627DBA}" type="slidenum">
              <a:rPr lang="en-US" altLang="en-US"/>
              <a:pPr>
                <a:defRPr/>
              </a:pPr>
              <a:t>‹#›</a:t>
            </a:fld>
            <a:endParaRPr lang="en-US" altLang="en-US" dirty="0"/>
          </a:p>
        </p:txBody>
      </p:sp>
    </p:spTree>
    <p:extLst>
      <p:ext uri="{BB962C8B-B14F-4D97-AF65-F5344CB8AC3E}">
        <p14:creationId xmlns:p14="http://schemas.microsoft.com/office/powerpoint/2010/main" val="12142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37340-16D8-4757-8E7C-2C5B256F2C63}"/>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9170EA58-DA47-4866-96E1-2779593BC524}" type="datetimeFigureOut">
              <a:rPr lang="en-US"/>
              <a:pPr>
                <a:defRPr/>
              </a:pPr>
              <a:t>11/4/2022</a:t>
            </a:fld>
            <a:endParaRPr lang="en-US" dirty="0"/>
          </a:p>
        </p:txBody>
      </p:sp>
      <p:sp>
        <p:nvSpPr>
          <p:cNvPr id="5" name="Footer Placeholder 4">
            <a:extLst>
              <a:ext uri="{FF2B5EF4-FFF2-40B4-BE49-F238E27FC236}">
                <a16:creationId xmlns:a16="http://schemas.microsoft.com/office/drawing/2014/main" id="{E61E01E7-F44C-4B70-92CD-EA8AFC009AFB}"/>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0102DCF-4821-4FBA-82CC-2A96B1B8AC30}"/>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06A7CF7-4C84-4902-817E-68BF5F16B1BC}" type="slidenum">
              <a:rPr lang="en-US" altLang="en-US"/>
              <a:pPr>
                <a:defRPr/>
              </a:pPr>
              <a:t>‹#›</a:t>
            </a:fld>
            <a:endParaRPr lang="en-US" altLang="en-US" dirty="0"/>
          </a:p>
        </p:txBody>
      </p:sp>
    </p:spTree>
    <p:extLst>
      <p:ext uri="{BB962C8B-B14F-4D97-AF65-F5344CB8AC3E}">
        <p14:creationId xmlns:p14="http://schemas.microsoft.com/office/powerpoint/2010/main" val="2896991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564C3E-AB53-4F83-8AAE-23309BFEE666}"/>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0A6CD9BE-635C-48E0-B889-BB5054C863B2}" type="datetimeFigureOut">
              <a:rPr lang="en-US"/>
              <a:pPr>
                <a:defRPr/>
              </a:pPr>
              <a:t>11/4/2022</a:t>
            </a:fld>
            <a:endParaRPr lang="en-US" dirty="0"/>
          </a:p>
        </p:txBody>
      </p:sp>
      <p:sp>
        <p:nvSpPr>
          <p:cNvPr id="5" name="Footer Placeholder 4">
            <a:extLst>
              <a:ext uri="{FF2B5EF4-FFF2-40B4-BE49-F238E27FC236}">
                <a16:creationId xmlns:a16="http://schemas.microsoft.com/office/drawing/2014/main" id="{3EFBCDCB-7B23-49C2-9734-75F99CC024D0}"/>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EC64D04B-042B-4F4E-838A-88FC24BE3419}"/>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5A8D958-2B7E-4655-B72D-F5B6EF86FE4B}" type="slidenum">
              <a:rPr lang="en-US" altLang="en-US"/>
              <a:pPr>
                <a:defRPr/>
              </a:pPr>
              <a:t>‹#›</a:t>
            </a:fld>
            <a:endParaRPr lang="en-US" altLang="en-US" dirty="0"/>
          </a:p>
        </p:txBody>
      </p:sp>
    </p:spTree>
    <p:extLst>
      <p:ext uri="{BB962C8B-B14F-4D97-AF65-F5344CB8AC3E}">
        <p14:creationId xmlns:p14="http://schemas.microsoft.com/office/powerpoint/2010/main" val="377256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171705-F8E6-45C5-BCC7-2666A43435E4}"/>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D68224D1-CDAD-40D6-8B99-8F7822F1990E}" type="datetimeFigureOut">
              <a:rPr lang="en-US"/>
              <a:pPr>
                <a:defRPr/>
              </a:pPr>
              <a:t>11/4/2022</a:t>
            </a:fld>
            <a:endParaRPr lang="en-US" dirty="0"/>
          </a:p>
        </p:txBody>
      </p:sp>
      <p:sp>
        <p:nvSpPr>
          <p:cNvPr id="6" name="Footer Placeholder 5">
            <a:extLst>
              <a:ext uri="{FF2B5EF4-FFF2-40B4-BE49-F238E27FC236}">
                <a16:creationId xmlns:a16="http://schemas.microsoft.com/office/drawing/2014/main" id="{2C38E847-0E92-4AA2-83B4-5E3852D02BF7}"/>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025CBC0-375C-486F-A36D-64A89DC2D31C}"/>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3BCC6FE-443C-466E-8D06-E2FA35BE9471}" type="slidenum">
              <a:rPr lang="en-US" altLang="en-US"/>
              <a:pPr>
                <a:defRPr/>
              </a:pPr>
              <a:t>‹#›</a:t>
            </a:fld>
            <a:endParaRPr lang="en-US" altLang="en-US" dirty="0"/>
          </a:p>
        </p:txBody>
      </p:sp>
    </p:spTree>
    <p:extLst>
      <p:ext uri="{BB962C8B-B14F-4D97-AF65-F5344CB8AC3E}">
        <p14:creationId xmlns:p14="http://schemas.microsoft.com/office/powerpoint/2010/main" val="3438282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BB834B-762A-475D-8074-ACE44B36449A}"/>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EB1BC195-3EB9-4D8A-9D8D-7418FEEEA749}" type="datetimeFigureOut">
              <a:rPr lang="en-US"/>
              <a:pPr>
                <a:defRPr/>
              </a:pPr>
              <a:t>11/4/2022</a:t>
            </a:fld>
            <a:endParaRPr lang="en-US" dirty="0"/>
          </a:p>
        </p:txBody>
      </p:sp>
      <p:sp>
        <p:nvSpPr>
          <p:cNvPr id="8" name="Footer Placeholder 7">
            <a:extLst>
              <a:ext uri="{FF2B5EF4-FFF2-40B4-BE49-F238E27FC236}">
                <a16:creationId xmlns:a16="http://schemas.microsoft.com/office/drawing/2014/main" id="{ACE79B56-69C8-487C-A74C-D2123402DEE4}"/>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867ACE7C-A399-4276-8567-EB67F8C3AFA7}"/>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0167853-B725-490E-BA09-9F157D6DC5C9}" type="slidenum">
              <a:rPr lang="en-US" altLang="en-US"/>
              <a:pPr>
                <a:defRPr/>
              </a:pPr>
              <a:t>‹#›</a:t>
            </a:fld>
            <a:endParaRPr lang="en-US" altLang="en-US" dirty="0"/>
          </a:p>
        </p:txBody>
      </p:sp>
    </p:spTree>
    <p:extLst>
      <p:ext uri="{BB962C8B-B14F-4D97-AF65-F5344CB8AC3E}">
        <p14:creationId xmlns:p14="http://schemas.microsoft.com/office/powerpoint/2010/main" val="512267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1F27D2A-A94D-44BD-8BE9-11B55E031DA4}"/>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CFE76D06-1D29-4CD2-9E1E-99A062985D46}" type="datetimeFigureOut">
              <a:rPr lang="en-US"/>
              <a:pPr>
                <a:defRPr/>
              </a:pPr>
              <a:t>11/4/2022</a:t>
            </a:fld>
            <a:endParaRPr lang="en-US" dirty="0"/>
          </a:p>
        </p:txBody>
      </p:sp>
      <p:sp>
        <p:nvSpPr>
          <p:cNvPr id="4" name="Footer Placeholder 3">
            <a:extLst>
              <a:ext uri="{FF2B5EF4-FFF2-40B4-BE49-F238E27FC236}">
                <a16:creationId xmlns:a16="http://schemas.microsoft.com/office/drawing/2014/main" id="{DF7DF26D-5910-4761-A231-CA882F042155}"/>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8B3E30F3-2E33-4932-B35E-5EFDB6D9CFC0}"/>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BC69043-9BD9-4C95-8B39-47748684E02A}" type="slidenum">
              <a:rPr lang="en-US" altLang="en-US"/>
              <a:pPr>
                <a:defRPr/>
              </a:pPr>
              <a:t>‹#›</a:t>
            </a:fld>
            <a:endParaRPr lang="en-US" altLang="en-US" dirty="0"/>
          </a:p>
        </p:txBody>
      </p:sp>
    </p:spTree>
    <p:extLst>
      <p:ext uri="{BB962C8B-B14F-4D97-AF65-F5344CB8AC3E}">
        <p14:creationId xmlns:p14="http://schemas.microsoft.com/office/powerpoint/2010/main" val="2819760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707B4-B230-4B13-92EA-B16EE5FB08D6}"/>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B10EE0E1-D92A-4FE1-8C5F-5787053065EF}" type="datetimeFigureOut">
              <a:rPr lang="en-US"/>
              <a:pPr>
                <a:defRPr/>
              </a:pPr>
              <a:t>11/4/2022</a:t>
            </a:fld>
            <a:endParaRPr lang="en-US" dirty="0"/>
          </a:p>
        </p:txBody>
      </p:sp>
      <p:sp>
        <p:nvSpPr>
          <p:cNvPr id="3" name="Footer Placeholder 2">
            <a:extLst>
              <a:ext uri="{FF2B5EF4-FFF2-40B4-BE49-F238E27FC236}">
                <a16:creationId xmlns:a16="http://schemas.microsoft.com/office/drawing/2014/main" id="{5506DAF0-071A-41E1-8BB0-35DC09F8CB69}"/>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68A2A5FC-E6D9-41C1-9304-041264CC70B0}"/>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1194F27-FBE6-43E3-A0C0-76EDF1A978EC}" type="slidenum">
              <a:rPr lang="en-US" altLang="en-US"/>
              <a:pPr>
                <a:defRPr/>
              </a:pPr>
              <a:t>‹#›</a:t>
            </a:fld>
            <a:endParaRPr lang="en-US" altLang="en-US" dirty="0"/>
          </a:p>
        </p:txBody>
      </p:sp>
    </p:spTree>
    <p:extLst>
      <p:ext uri="{BB962C8B-B14F-4D97-AF65-F5344CB8AC3E}">
        <p14:creationId xmlns:p14="http://schemas.microsoft.com/office/powerpoint/2010/main" val="231035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E79DCB7-6F45-4CB4-A823-CDBF0F0BAA60}"/>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4E4E90BD-C2CF-4D5A-B097-E8A1894D5632}" type="datetimeFigureOut">
              <a:rPr lang="en-US"/>
              <a:pPr>
                <a:defRPr/>
              </a:pPr>
              <a:t>11/4/2022</a:t>
            </a:fld>
            <a:endParaRPr lang="en-US" dirty="0"/>
          </a:p>
        </p:txBody>
      </p:sp>
      <p:sp>
        <p:nvSpPr>
          <p:cNvPr id="6" name="Footer Placeholder 5">
            <a:extLst>
              <a:ext uri="{FF2B5EF4-FFF2-40B4-BE49-F238E27FC236}">
                <a16:creationId xmlns:a16="http://schemas.microsoft.com/office/drawing/2014/main" id="{CAB3D691-3BC7-4D61-8929-418338BF8447}"/>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E11CCFA-43F4-4375-B75B-26DFD1A45181}"/>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294ED53-6D95-47A0-8EF2-528E4FAAB838}" type="slidenum">
              <a:rPr lang="en-US" altLang="en-US"/>
              <a:pPr>
                <a:defRPr/>
              </a:pPr>
              <a:t>‹#›</a:t>
            </a:fld>
            <a:endParaRPr lang="en-US" altLang="en-US" dirty="0"/>
          </a:p>
        </p:txBody>
      </p:sp>
    </p:spTree>
    <p:extLst>
      <p:ext uri="{BB962C8B-B14F-4D97-AF65-F5344CB8AC3E}">
        <p14:creationId xmlns:p14="http://schemas.microsoft.com/office/powerpoint/2010/main" val="465014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92C9DDB-FDAB-4143-8CE3-CDEA387E217D}"/>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C0B3E2C8-DE86-4EB8-A39B-2999AB15AEB7}" type="datetimeFigureOut">
              <a:rPr lang="en-US"/>
              <a:pPr>
                <a:defRPr/>
              </a:pPr>
              <a:t>11/4/2022</a:t>
            </a:fld>
            <a:endParaRPr lang="en-US" dirty="0"/>
          </a:p>
        </p:txBody>
      </p:sp>
      <p:sp>
        <p:nvSpPr>
          <p:cNvPr id="6" name="Footer Placeholder 5">
            <a:extLst>
              <a:ext uri="{FF2B5EF4-FFF2-40B4-BE49-F238E27FC236}">
                <a16:creationId xmlns:a16="http://schemas.microsoft.com/office/drawing/2014/main" id="{4C90F270-A6BC-426C-9578-98686B62F764}"/>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02D89AC-5BC4-4805-A7C1-67B75E5754EC}"/>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FA82612-5704-4F2C-AB98-67C6FFC763C2}" type="slidenum">
              <a:rPr lang="en-US" altLang="en-US"/>
              <a:pPr>
                <a:defRPr/>
              </a:pPr>
              <a:t>‹#›</a:t>
            </a:fld>
            <a:endParaRPr lang="en-US" altLang="en-US" dirty="0"/>
          </a:p>
        </p:txBody>
      </p:sp>
    </p:spTree>
    <p:extLst>
      <p:ext uri="{BB962C8B-B14F-4D97-AF65-F5344CB8AC3E}">
        <p14:creationId xmlns:p14="http://schemas.microsoft.com/office/powerpoint/2010/main" val="381193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9DFEF-2F16-4AA8-90E5-7C1CC3926974}"/>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824FAB8E-3A8B-4419-B730-4F802AE493C5}" type="datetimeFigureOut">
              <a:rPr lang="en-US"/>
              <a:pPr>
                <a:defRPr/>
              </a:pPr>
              <a:t>11/4/2022</a:t>
            </a:fld>
            <a:endParaRPr lang="en-US" dirty="0"/>
          </a:p>
        </p:txBody>
      </p:sp>
      <p:sp>
        <p:nvSpPr>
          <p:cNvPr id="5" name="Footer Placeholder 4">
            <a:extLst>
              <a:ext uri="{FF2B5EF4-FFF2-40B4-BE49-F238E27FC236}">
                <a16:creationId xmlns:a16="http://schemas.microsoft.com/office/drawing/2014/main" id="{D787915B-DFD1-4DD3-A63C-E5CBAC5E4C03}"/>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CF9CBED-1E84-48DE-84B0-6EA51B33E902}"/>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8F03E0E-897C-4C7C-8F4B-9572EC0CBC3F}" type="slidenum">
              <a:rPr lang="en-US" altLang="en-US"/>
              <a:pPr>
                <a:defRPr/>
              </a:pPr>
              <a:t>‹#›</a:t>
            </a:fld>
            <a:endParaRPr lang="en-US" altLang="en-US" dirty="0"/>
          </a:p>
        </p:txBody>
      </p:sp>
    </p:spTree>
    <p:extLst>
      <p:ext uri="{BB962C8B-B14F-4D97-AF65-F5344CB8AC3E}">
        <p14:creationId xmlns:p14="http://schemas.microsoft.com/office/powerpoint/2010/main" val="381509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35"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dirty="0"/>
              <a:t>Click to Edit Master Title Style</a:t>
            </a:r>
            <a:endParaRPr dirty="0"/>
          </a:p>
        </p:txBody>
      </p:sp>
      <p:sp>
        <p:nvSpPr>
          <p:cNvPr id="4" name="Text Placeholder 3">
            <a:extLst>
              <a:ext uri="{FF2B5EF4-FFF2-40B4-BE49-F238E27FC236}">
                <a16:creationId xmlns:a16="http://schemas.microsoft.com/office/drawing/2014/main" id="{4D37F3FF-5884-4A1E-8629-AB45FB5A415E}"/>
              </a:ext>
            </a:extLst>
          </p:cNvPr>
          <p:cNvSpPr>
            <a:spLocks noGrp="1"/>
          </p:cNvSpPr>
          <p:nvPr>
            <p:ph type="body" sz="quarter" idx="10" hasCustomPrompt="1"/>
          </p:nvPr>
        </p:nvSpPr>
        <p:spPr>
          <a:xfrm>
            <a:off x="549275" y="877888"/>
            <a:ext cx="10972800" cy="5132387"/>
          </a:xfrm>
        </p:spPr>
        <p:txBody>
          <a:bodyPr>
            <a:normAutofit/>
          </a:bodyPr>
          <a:lstStyle>
            <a:lvl1pPr>
              <a:defRPr sz="2000">
                <a:solidFill>
                  <a:schemeClr val="accent6">
                    <a:lumMod val="75000"/>
                  </a:schemeClr>
                </a:solidFill>
              </a:defRPr>
            </a:lvl1pPr>
          </a:lstStyle>
          <a:p>
            <a:pPr lvl="0"/>
            <a:r>
              <a:rPr lang="en-US" dirty="0"/>
              <a:t>Click to edit Master text styles. </a:t>
            </a:r>
          </a:p>
        </p:txBody>
      </p:sp>
    </p:spTree>
    <p:extLst>
      <p:ext uri="{BB962C8B-B14F-4D97-AF65-F5344CB8AC3E}">
        <p14:creationId xmlns:p14="http://schemas.microsoft.com/office/powerpoint/2010/main" val="92275278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81E6F-8003-4F31-A441-F1868238554C}"/>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63B51F62-9F89-49C6-87CD-733EFA89F1CA}" type="datetimeFigureOut">
              <a:rPr lang="en-US"/>
              <a:pPr>
                <a:defRPr/>
              </a:pPr>
              <a:t>11/4/2022</a:t>
            </a:fld>
            <a:endParaRPr lang="en-US" dirty="0"/>
          </a:p>
        </p:txBody>
      </p:sp>
      <p:sp>
        <p:nvSpPr>
          <p:cNvPr id="5" name="Footer Placeholder 4">
            <a:extLst>
              <a:ext uri="{FF2B5EF4-FFF2-40B4-BE49-F238E27FC236}">
                <a16:creationId xmlns:a16="http://schemas.microsoft.com/office/drawing/2014/main" id="{A5244CBE-89AC-4B00-BD6D-262923C36E56}"/>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74ED9B2-87A9-4B05-B7A3-56D801AE4853}"/>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C713453-F021-4812-AF72-9E7BF661ECA4}" type="slidenum">
              <a:rPr lang="en-US" altLang="en-US"/>
              <a:pPr>
                <a:defRPr/>
              </a:pPr>
              <a:t>‹#›</a:t>
            </a:fld>
            <a:endParaRPr lang="en-US" altLang="en-US" dirty="0"/>
          </a:p>
        </p:txBody>
      </p:sp>
    </p:spTree>
    <p:extLst>
      <p:ext uri="{BB962C8B-B14F-4D97-AF65-F5344CB8AC3E}">
        <p14:creationId xmlns:p14="http://schemas.microsoft.com/office/powerpoint/2010/main" val="2558990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F41F463-B842-4EA1-866B-5FDBC33C1354}"/>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EC7ACD84-36F9-4466-A752-34139EAEA180}" type="datetimeFigureOut">
              <a:rPr lang="en-US"/>
              <a:pPr>
                <a:defRPr/>
              </a:pPr>
              <a:t>11/4/2022</a:t>
            </a:fld>
            <a:endParaRPr lang="en-US"/>
          </a:p>
        </p:txBody>
      </p:sp>
      <p:sp>
        <p:nvSpPr>
          <p:cNvPr id="5" name="Footer Placeholder 4">
            <a:extLst>
              <a:ext uri="{FF2B5EF4-FFF2-40B4-BE49-F238E27FC236}">
                <a16:creationId xmlns:a16="http://schemas.microsoft.com/office/drawing/2014/main" id="{CB7E5C1C-5E6E-43C7-8848-3A3429C836F9}"/>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C4652EF-BC78-4454-A093-59DA01CEC8F4}"/>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8A7ADBD-7D7A-4A0F-ABF0-24FBB9026CF7}" type="slidenum">
              <a:rPr lang="en-US" altLang="en-US"/>
              <a:pPr/>
              <a:t>‹#›</a:t>
            </a:fld>
            <a:endParaRPr lang="en-US" altLang="en-US"/>
          </a:p>
        </p:txBody>
      </p:sp>
    </p:spTree>
    <p:extLst>
      <p:ext uri="{BB962C8B-B14F-4D97-AF65-F5344CB8AC3E}">
        <p14:creationId xmlns:p14="http://schemas.microsoft.com/office/powerpoint/2010/main" val="3883141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84325-46A5-4475-9E7C-9E37C8528215}"/>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26954F5B-9AC8-492F-A758-18CDEFE3F7E1}" type="datetimeFigureOut">
              <a:rPr lang="en-US"/>
              <a:pPr>
                <a:defRPr/>
              </a:pPr>
              <a:t>11/4/2022</a:t>
            </a:fld>
            <a:endParaRPr lang="en-US"/>
          </a:p>
        </p:txBody>
      </p:sp>
      <p:sp>
        <p:nvSpPr>
          <p:cNvPr id="5" name="Footer Placeholder 4">
            <a:extLst>
              <a:ext uri="{FF2B5EF4-FFF2-40B4-BE49-F238E27FC236}">
                <a16:creationId xmlns:a16="http://schemas.microsoft.com/office/drawing/2014/main" id="{0626B675-8952-4121-B5E8-74F1B0B11D9F}"/>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C9D9D6A-6A90-4AA1-8C38-07FDB30B2AA5}"/>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1DA2DB1-14C5-4F23-93A9-FEF426E058BD}" type="slidenum">
              <a:rPr lang="en-US" altLang="en-US"/>
              <a:pPr/>
              <a:t>‹#›</a:t>
            </a:fld>
            <a:endParaRPr lang="en-US" altLang="en-US"/>
          </a:p>
        </p:txBody>
      </p:sp>
    </p:spTree>
    <p:extLst>
      <p:ext uri="{BB962C8B-B14F-4D97-AF65-F5344CB8AC3E}">
        <p14:creationId xmlns:p14="http://schemas.microsoft.com/office/powerpoint/2010/main" val="1602095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04A0E8-AF09-4812-A211-60C69F5830A8}"/>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A2BD9313-42B0-4DC2-A410-A38970CA95DB}" type="datetimeFigureOut">
              <a:rPr lang="en-US"/>
              <a:pPr>
                <a:defRPr/>
              </a:pPr>
              <a:t>11/4/2022</a:t>
            </a:fld>
            <a:endParaRPr lang="en-US"/>
          </a:p>
        </p:txBody>
      </p:sp>
      <p:sp>
        <p:nvSpPr>
          <p:cNvPr id="5" name="Footer Placeholder 4">
            <a:extLst>
              <a:ext uri="{FF2B5EF4-FFF2-40B4-BE49-F238E27FC236}">
                <a16:creationId xmlns:a16="http://schemas.microsoft.com/office/drawing/2014/main" id="{2DB46460-F271-433F-9C1B-19E796011DFE}"/>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343275C3-5E06-4C1F-B0CE-EB9F015DCF0C}"/>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F0E6077-9115-4473-B3E9-89F8E6569225}" type="slidenum">
              <a:rPr lang="en-US" altLang="en-US"/>
              <a:pPr/>
              <a:t>‹#›</a:t>
            </a:fld>
            <a:endParaRPr lang="en-US" altLang="en-US"/>
          </a:p>
        </p:txBody>
      </p:sp>
    </p:spTree>
    <p:extLst>
      <p:ext uri="{BB962C8B-B14F-4D97-AF65-F5344CB8AC3E}">
        <p14:creationId xmlns:p14="http://schemas.microsoft.com/office/powerpoint/2010/main" val="1149647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8DF14D-E078-4F4B-8524-1EBA795733BD}"/>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A53A1F62-30FE-4691-9CF2-B530175F8DA7}" type="datetimeFigureOut">
              <a:rPr lang="en-US"/>
              <a:pPr>
                <a:defRPr/>
              </a:pPr>
              <a:t>11/4/2022</a:t>
            </a:fld>
            <a:endParaRPr lang="en-US"/>
          </a:p>
        </p:txBody>
      </p:sp>
      <p:sp>
        <p:nvSpPr>
          <p:cNvPr id="6" name="Footer Placeholder 5">
            <a:extLst>
              <a:ext uri="{FF2B5EF4-FFF2-40B4-BE49-F238E27FC236}">
                <a16:creationId xmlns:a16="http://schemas.microsoft.com/office/drawing/2014/main" id="{C622E767-CC08-4EC2-8CF3-392D61A52F9D}"/>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3A9D0E1-E5F7-46E3-8CEC-6840AA179025}"/>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8FDBB97-D31A-444B-B2A0-408BEAF575DD}" type="slidenum">
              <a:rPr lang="en-US" altLang="en-US"/>
              <a:pPr/>
              <a:t>‹#›</a:t>
            </a:fld>
            <a:endParaRPr lang="en-US" altLang="en-US"/>
          </a:p>
        </p:txBody>
      </p:sp>
    </p:spTree>
    <p:extLst>
      <p:ext uri="{BB962C8B-B14F-4D97-AF65-F5344CB8AC3E}">
        <p14:creationId xmlns:p14="http://schemas.microsoft.com/office/powerpoint/2010/main" val="2728226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18C0E7-35A0-4AF4-A16F-DD4BC61083EF}"/>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CBFF27AB-39F7-4A8C-87E9-45ED3A244915}" type="datetimeFigureOut">
              <a:rPr lang="en-US"/>
              <a:pPr>
                <a:defRPr/>
              </a:pPr>
              <a:t>11/4/2022</a:t>
            </a:fld>
            <a:endParaRPr lang="en-US"/>
          </a:p>
        </p:txBody>
      </p:sp>
      <p:sp>
        <p:nvSpPr>
          <p:cNvPr id="8" name="Footer Placeholder 7">
            <a:extLst>
              <a:ext uri="{FF2B5EF4-FFF2-40B4-BE49-F238E27FC236}">
                <a16:creationId xmlns:a16="http://schemas.microsoft.com/office/drawing/2014/main" id="{168324E7-86B0-428C-BD31-9328A1DF1287}"/>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666E5121-423F-410A-B71D-4F7DAE375161}"/>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AE1D6C1-88EF-47BF-BFE9-6A9F7AD93505}" type="slidenum">
              <a:rPr lang="en-US" altLang="en-US"/>
              <a:pPr/>
              <a:t>‹#›</a:t>
            </a:fld>
            <a:endParaRPr lang="en-US" altLang="en-US"/>
          </a:p>
        </p:txBody>
      </p:sp>
    </p:spTree>
    <p:extLst>
      <p:ext uri="{BB962C8B-B14F-4D97-AF65-F5344CB8AC3E}">
        <p14:creationId xmlns:p14="http://schemas.microsoft.com/office/powerpoint/2010/main" val="1182825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4E38115-AC85-47E2-8678-7D64B95B51EB}"/>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DD66410A-C1EF-4E90-9E1B-5992CDC5AE86}" type="datetimeFigureOut">
              <a:rPr lang="en-US"/>
              <a:pPr>
                <a:defRPr/>
              </a:pPr>
              <a:t>11/4/2022</a:t>
            </a:fld>
            <a:endParaRPr lang="en-US"/>
          </a:p>
        </p:txBody>
      </p:sp>
      <p:sp>
        <p:nvSpPr>
          <p:cNvPr id="4" name="Footer Placeholder 3">
            <a:extLst>
              <a:ext uri="{FF2B5EF4-FFF2-40B4-BE49-F238E27FC236}">
                <a16:creationId xmlns:a16="http://schemas.microsoft.com/office/drawing/2014/main" id="{BBA8AFB2-063D-4975-B44A-A09CD3720BCE}"/>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E64FB54C-A429-48C7-B754-1D6557431A09}"/>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AA7DBED-3597-4C05-AC40-93AFE5D060BC}" type="slidenum">
              <a:rPr lang="en-US" altLang="en-US"/>
              <a:pPr/>
              <a:t>‹#›</a:t>
            </a:fld>
            <a:endParaRPr lang="en-US" altLang="en-US"/>
          </a:p>
        </p:txBody>
      </p:sp>
    </p:spTree>
    <p:extLst>
      <p:ext uri="{BB962C8B-B14F-4D97-AF65-F5344CB8AC3E}">
        <p14:creationId xmlns:p14="http://schemas.microsoft.com/office/powerpoint/2010/main" val="1553659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CB31AA-93AF-455F-9704-7A97FCA8BD38}"/>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8176A5CA-19CB-42D2-9CEF-F157056C8BF3}" type="datetimeFigureOut">
              <a:rPr lang="en-US"/>
              <a:pPr>
                <a:defRPr/>
              </a:pPr>
              <a:t>11/4/2022</a:t>
            </a:fld>
            <a:endParaRPr lang="en-US"/>
          </a:p>
        </p:txBody>
      </p:sp>
      <p:sp>
        <p:nvSpPr>
          <p:cNvPr id="3" name="Footer Placeholder 2">
            <a:extLst>
              <a:ext uri="{FF2B5EF4-FFF2-40B4-BE49-F238E27FC236}">
                <a16:creationId xmlns:a16="http://schemas.microsoft.com/office/drawing/2014/main" id="{CD4C4D64-098F-478C-9B05-7E4D8C9B7898}"/>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2286D991-ABAE-495E-B100-E0688C26E97D}"/>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25F0D70-96FE-4F84-B04F-38BD0FFBC0E0}" type="slidenum">
              <a:rPr lang="en-US" altLang="en-US"/>
              <a:pPr/>
              <a:t>‹#›</a:t>
            </a:fld>
            <a:endParaRPr lang="en-US" altLang="en-US"/>
          </a:p>
        </p:txBody>
      </p:sp>
    </p:spTree>
    <p:extLst>
      <p:ext uri="{BB962C8B-B14F-4D97-AF65-F5344CB8AC3E}">
        <p14:creationId xmlns:p14="http://schemas.microsoft.com/office/powerpoint/2010/main" val="175270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5A27D57-9826-4806-B13A-A1CCC32D9A10}"/>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C9B08E73-613D-4007-98CC-9F4229EDAB7D}" type="datetimeFigureOut">
              <a:rPr lang="en-US"/>
              <a:pPr>
                <a:defRPr/>
              </a:pPr>
              <a:t>11/4/2022</a:t>
            </a:fld>
            <a:endParaRPr lang="en-US"/>
          </a:p>
        </p:txBody>
      </p:sp>
      <p:sp>
        <p:nvSpPr>
          <p:cNvPr id="6" name="Footer Placeholder 5">
            <a:extLst>
              <a:ext uri="{FF2B5EF4-FFF2-40B4-BE49-F238E27FC236}">
                <a16:creationId xmlns:a16="http://schemas.microsoft.com/office/drawing/2014/main" id="{334ECE5A-3CA1-4AFF-8346-62FED04F8299}"/>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0B0009A-7241-446A-A290-84E690BC5250}"/>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F1AB061-C8FF-4871-9F74-AE8470AFDC55}" type="slidenum">
              <a:rPr lang="en-US" altLang="en-US"/>
              <a:pPr/>
              <a:t>‹#›</a:t>
            </a:fld>
            <a:endParaRPr lang="en-US" altLang="en-US"/>
          </a:p>
        </p:txBody>
      </p:sp>
    </p:spTree>
    <p:extLst>
      <p:ext uri="{BB962C8B-B14F-4D97-AF65-F5344CB8AC3E}">
        <p14:creationId xmlns:p14="http://schemas.microsoft.com/office/powerpoint/2010/main" val="3427185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F52CF32-637B-4162-8510-8D0E06C71FF2}"/>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7C8B75E2-A613-4A38-AE64-A8DF0B61288C}" type="datetimeFigureOut">
              <a:rPr lang="en-US"/>
              <a:pPr>
                <a:defRPr/>
              </a:pPr>
              <a:t>11/4/2022</a:t>
            </a:fld>
            <a:endParaRPr lang="en-US"/>
          </a:p>
        </p:txBody>
      </p:sp>
      <p:sp>
        <p:nvSpPr>
          <p:cNvPr id="6" name="Footer Placeholder 5">
            <a:extLst>
              <a:ext uri="{FF2B5EF4-FFF2-40B4-BE49-F238E27FC236}">
                <a16:creationId xmlns:a16="http://schemas.microsoft.com/office/drawing/2014/main" id="{013623F6-00D6-4D79-BE59-AFBFBCD2873A}"/>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E491FB0-68D9-44C7-97B5-EEB049F16BBA}"/>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4EDB208-771B-435B-BBC8-170B56CB67C8}" type="slidenum">
              <a:rPr lang="en-US" altLang="en-US"/>
              <a:pPr/>
              <a:t>‹#›</a:t>
            </a:fld>
            <a:endParaRPr lang="en-US" altLang="en-US"/>
          </a:p>
        </p:txBody>
      </p:sp>
    </p:spTree>
    <p:extLst>
      <p:ext uri="{BB962C8B-B14F-4D97-AF65-F5344CB8AC3E}">
        <p14:creationId xmlns:p14="http://schemas.microsoft.com/office/powerpoint/2010/main" val="129701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55808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5013E-C4D4-46B1-B138-4BAB0501E58A}"/>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1C049483-9BFC-4210-984D-D0899B263943}" type="datetimeFigureOut">
              <a:rPr lang="en-US"/>
              <a:pPr>
                <a:defRPr/>
              </a:pPr>
              <a:t>11/4/2022</a:t>
            </a:fld>
            <a:endParaRPr lang="en-US"/>
          </a:p>
        </p:txBody>
      </p:sp>
      <p:sp>
        <p:nvSpPr>
          <p:cNvPr id="5" name="Footer Placeholder 4">
            <a:extLst>
              <a:ext uri="{FF2B5EF4-FFF2-40B4-BE49-F238E27FC236}">
                <a16:creationId xmlns:a16="http://schemas.microsoft.com/office/drawing/2014/main" id="{A648BE8D-D530-46AE-A79F-F04DCD56A250}"/>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7919447-A6EB-42FC-9295-0D1E4B4A8E4D}"/>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7AB454F-6129-45BF-9737-8BB3884AE648}" type="slidenum">
              <a:rPr lang="en-US" altLang="en-US"/>
              <a:pPr/>
              <a:t>‹#›</a:t>
            </a:fld>
            <a:endParaRPr lang="en-US" altLang="en-US"/>
          </a:p>
        </p:txBody>
      </p:sp>
    </p:spTree>
    <p:extLst>
      <p:ext uri="{BB962C8B-B14F-4D97-AF65-F5344CB8AC3E}">
        <p14:creationId xmlns:p14="http://schemas.microsoft.com/office/powerpoint/2010/main" val="4153140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7191D-FF45-4101-8D5D-FC4C9E691B18}"/>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5C82D31B-35A4-4093-868B-DF9A23809647}" type="datetimeFigureOut">
              <a:rPr lang="en-US"/>
              <a:pPr>
                <a:defRPr/>
              </a:pPr>
              <a:t>11/4/2022</a:t>
            </a:fld>
            <a:endParaRPr lang="en-US"/>
          </a:p>
        </p:txBody>
      </p:sp>
      <p:sp>
        <p:nvSpPr>
          <p:cNvPr id="5" name="Footer Placeholder 4">
            <a:extLst>
              <a:ext uri="{FF2B5EF4-FFF2-40B4-BE49-F238E27FC236}">
                <a16:creationId xmlns:a16="http://schemas.microsoft.com/office/drawing/2014/main" id="{73FD2580-99BE-4617-AA8D-4ACE5A16FB3A}"/>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320C5C6C-0FA0-447E-AFC3-08D78979AEAC}"/>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908CEAB-82B7-4B9A-81F4-BAFC18AEB3FB}" type="slidenum">
              <a:rPr lang="en-US" altLang="en-US"/>
              <a:pPr/>
              <a:t>‹#›</a:t>
            </a:fld>
            <a:endParaRPr lang="en-US" altLang="en-US"/>
          </a:p>
        </p:txBody>
      </p:sp>
    </p:spTree>
    <p:extLst>
      <p:ext uri="{BB962C8B-B14F-4D97-AF65-F5344CB8AC3E}">
        <p14:creationId xmlns:p14="http://schemas.microsoft.com/office/powerpoint/2010/main" val="2460355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C29D6EA-3282-4731-9197-E6D2A3CCA284}"/>
              </a:ext>
            </a:extLst>
          </p:cNvPr>
          <p:cNvSpPr>
            <a:spLocks/>
          </p:cNvSpPr>
          <p:nvPr/>
        </p:nvSpPr>
        <p:spPr bwMode="auto">
          <a:xfrm>
            <a:off x="495300" y="63859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sp>
        <p:nvSpPr>
          <p:cNvPr id="5" name="object 3">
            <a:extLst>
              <a:ext uri="{FF2B5EF4-FFF2-40B4-BE49-F238E27FC236}">
                <a16:creationId xmlns:a16="http://schemas.microsoft.com/office/drawing/2014/main" id="{13163118-9476-43EA-B632-722395A1A9F5}"/>
              </a:ext>
            </a:extLst>
          </p:cNvPr>
          <p:cNvSpPr>
            <a:spLocks/>
          </p:cNvSpPr>
          <p:nvPr/>
        </p:nvSpPr>
        <p:spPr bwMode="auto">
          <a:xfrm>
            <a:off x="495300" y="61446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sp>
        <p:nvSpPr>
          <p:cNvPr id="6" name="object 2">
            <a:extLst>
              <a:ext uri="{FF2B5EF4-FFF2-40B4-BE49-F238E27FC236}">
                <a16:creationId xmlns:a16="http://schemas.microsoft.com/office/drawing/2014/main" id="{55C6C126-0803-4B55-A306-49B20133F607}"/>
              </a:ext>
            </a:extLst>
          </p:cNvPr>
          <p:cNvSpPr>
            <a:spLocks/>
          </p:cNvSpPr>
          <p:nvPr userDrawn="1"/>
        </p:nvSpPr>
        <p:spPr bwMode="auto">
          <a:xfrm>
            <a:off x="495300" y="63859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sp>
        <p:nvSpPr>
          <p:cNvPr id="7" name="object 3">
            <a:extLst>
              <a:ext uri="{FF2B5EF4-FFF2-40B4-BE49-F238E27FC236}">
                <a16:creationId xmlns:a16="http://schemas.microsoft.com/office/drawing/2014/main" id="{7B4F3D65-2BF8-4BD0-B816-93CC5425DB63}"/>
              </a:ext>
            </a:extLst>
          </p:cNvPr>
          <p:cNvSpPr>
            <a:spLocks/>
          </p:cNvSpPr>
          <p:nvPr userDrawn="1"/>
        </p:nvSpPr>
        <p:spPr bwMode="auto">
          <a:xfrm>
            <a:off x="495300" y="61446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pic>
        <p:nvPicPr>
          <p:cNvPr id="8" name="Picture 9">
            <a:extLst>
              <a:ext uri="{FF2B5EF4-FFF2-40B4-BE49-F238E27FC236}">
                <a16:creationId xmlns:a16="http://schemas.microsoft.com/office/drawing/2014/main" id="{35AD105F-1237-44B9-B2AA-5FD8DCAFA7B0}"/>
              </a:ext>
            </a:extLst>
          </p:cNvPr>
          <p:cNvPicPr>
            <a:picLocks noChangeAspect="1"/>
          </p:cNvPicPr>
          <p:nvPr userDrawn="1"/>
        </p:nvPicPr>
        <p:blipFill>
          <a:blip r:embed="rId2">
            <a:extLst>
              <a:ext uri="{28A0092B-C50C-407E-A947-70E740481C1C}">
                <a14:useLocalDpi xmlns:a14="http://schemas.microsoft.com/office/drawing/2010/main" val="0"/>
              </a:ext>
            </a:extLst>
          </a:blip>
          <a:srcRect l="-922" r="58701"/>
          <a:stretch>
            <a:fillRect/>
          </a:stretch>
        </p:blipFill>
        <p:spPr bwMode="auto">
          <a:xfrm>
            <a:off x="8839201" y="533400"/>
            <a:ext cx="251036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42124D45-2A0D-4B15-B29A-C70BB999D97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7167" y="3685117"/>
            <a:ext cx="10117667" cy="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ACE9DCF7-4C50-4565-B0E2-B993D4DA9D0C}"/>
              </a:ext>
            </a:extLst>
          </p:cNvPr>
          <p:cNvPicPr>
            <a:picLocks noChangeAspect="1"/>
          </p:cNvPicPr>
          <p:nvPr userDrawn="1"/>
        </p:nvPicPr>
        <p:blipFill>
          <a:blip r:embed="rId2">
            <a:extLst>
              <a:ext uri="{28A0092B-C50C-407E-A947-70E740481C1C}">
                <a14:useLocalDpi xmlns:a14="http://schemas.microsoft.com/office/drawing/2010/main" val="0"/>
              </a:ext>
            </a:extLst>
          </a:blip>
          <a:srcRect l="52325" r="-3490"/>
          <a:stretch>
            <a:fillRect/>
          </a:stretch>
        </p:blipFill>
        <p:spPr bwMode="auto">
          <a:xfrm>
            <a:off x="914400" y="482600"/>
            <a:ext cx="335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3601"/>
            <a:ext cx="10363200" cy="1470025"/>
          </a:xfrm>
        </p:spPr>
        <p:txBody>
          <a:bodyPr>
            <a:normAutofit/>
          </a:bodyPr>
          <a:lstStyle>
            <a:lvl1pPr algn="l">
              <a:defRPr sz="3733" baseline="0">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3886200"/>
            <a:ext cx="10363200" cy="1371600"/>
          </a:xfrm>
        </p:spPr>
        <p:txBody>
          <a:bodyPr>
            <a:normAutofit/>
          </a:bodyPr>
          <a:lstStyle>
            <a:lvl1pPr marL="0" indent="0" algn="l">
              <a:buNone/>
              <a:defRPr sz="3200" b="1">
                <a:solidFill>
                  <a:srgbClr val="00000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74665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defaul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2B82C18-E8B0-4A7B-9030-BBF23A7B6C53}"/>
              </a:ext>
            </a:extLst>
          </p:cNvPr>
          <p:cNvSpPr txBox="1">
            <a:spLocks/>
          </p:cNvSpPr>
          <p:nvPr userDrawn="1"/>
        </p:nvSpPr>
        <p:spPr>
          <a:xfrm>
            <a:off x="10566400" y="6265333"/>
            <a:ext cx="1016000" cy="364067"/>
          </a:xfrm>
          <a:prstGeom prst="rect">
            <a:avLst/>
          </a:prstGeo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1DF99600-7FAF-4899-9ACE-1F5DA940F7A7}" type="slidenum">
              <a:rPr lang="en-US" altLang="en-US" sz="2133">
                <a:solidFill>
                  <a:srgbClr val="7F7F7F"/>
                </a:solidFill>
                <a:cs typeface="Arial" panose="020B0604020202020204" pitchFamily="34" charset="0"/>
              </a:rPr>
              <a:pPr algn="r" eaLnBrk="1" hangingPunct="1"/>
              <a:t>‹#›</a:t>
            </a:fld>
            <a:endParaRPr lang="en-US" altLang="en-US" sz="2133">
              <a:solidFill>
                <a:srgbClr val="7F7F7F"/>
              </a:solidFill>
              <a:cs typeface="Arial" panose="020B0604020202020204" pitchFamily="34" charset="0"/>
            </a:endParaRPr>
          </a:p>
        </p:txBody>
      </p:sp>
      <p:pic>
        <p:nvPicPr>
          <p:cNvPr id="5" name="Picture 5">
            <a:extLst>
              <a:ext uri="{FF2B5EF4-FFF2-40B4-BE49-F238E27FC236}">
                <a16:creationId xmlns:a16="http://schemas.microsoft.com/office/drawing/2014/main" id="{AAEF4B20-A093-4C1A-A12A-37EB736FCA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33" y="1151467"/>
            <a:ext cx="10727267"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09600" y="274637"/>
            <a:ext cx="10972800" cy="792163"/>
          </a:xfrm>
        </p:spPr>
        <p:txBody>
          <a:bodyPr>
            <a:normAutofit/>
          </a:bodyPr>
          <a:lstStyle>
            <a:lvl1pPr algn="l">
              <a:defRPr sz="3733">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12" name="Content Placeholder 2"/>
          <p:cNvSpPr>
            <a:spLocks noGrp="1"/>
          </p:cNvSpPr>
          <p:nvPr>
            <p:ph idx="1"/>
          </p:nvPr>
        </p:nvSpPr>
        <p:spPr>
          <a:xfrm>
            <a:off x="609600" y="1295400"/>
            <a:ext cx="10972800" cy="4953000"/>
          </a:xfrm>
        </p:spPr>
        <p:txBody>
          <a:bodyPr>
            <a:normAutofit/>
          </a:bodyPr>
          <a:lstStyle>
            <a:lvl1pPr>
              <a:defRPr sz="32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a:defRPr sz="3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5520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vider-default">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FCC03DEE-2E15-4A37-B8C1-D6863E191F1C}"/>
              </a:ext>
            </a:extLst>
          </p:cNvPr>
          <p:cNvSpPr>
            <a:spLocks/>
          </p:cNvSpPr>
          <p:nvPr/>
        </p:nvSpPr>
        <p:spPr bwMode="auto">
          <a:xfrm>
            <a:off x="495300" y="63859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sp>
        <p:nvSpPr>
          <p:cNvPr id="5" name="object 3">
            <a:extLst>
              <a:ext uri="{FF2B5EF4-FFF2-40B4-BE49-F238E27FC236}">
                <a16:creationId xmlns:a16="http://schemas.microsoft.com/office/drawing/2014/main" id="{BA88DFB3-53CA-4AC4-B575-BB73D8CDF0DE}"/>
              </a:ext>
            </a:extLst>
          </p:cNvPr>
          <p:cNvSpPr>
            <a:spLocks/>
          </p:cNvSpPr>
          <p:nvPr/>
        </p:nvSpPr>
        <p:spPr bwMode="auto">
          <a:xfrm>
            <a:off x="495300" y="61446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sp>
        <p:nvSpPr>
          <p:cNvPr id="6" name="object 2">
            <a:extLst>
              <a:ext uri="{FF2B5EF4-FFF2-40B4-BE49-F238E27FC236}">
                <a16:creationId xmlns:a16="http://schemas.microsoft.com/office/drawing/2014/main" id="{BDCA7E85-0F1F-4EDD-9CA0-A6227E62EE65}"/>
              </a:ext>
            </a:extLst>
          </p:cNvPr>
          <p:cNvSpPr>
            <a:spLocks/>
          </p:cNvSpPr>
          <p:nvPr userDrawn="1"/>
        </p:nvSpPr>
        <p:spPr bwMode="auto">
          <a:xfrm>
            <a:off x="495300" y="63859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sp>
        <p:nvSpPr>
          <p:cNvPr id="7" name="object 3">
            <a:extLst>
              <a:ext uri="{FF2B5EF4-FFF2-40B4-BE49-F238E27FC236}">
                <a16:creationId xmlns:a16="http://schemas.microsoft.com/office/drawing/2014/main" id="{EBF9B94E-DA4C-4F61-8B47-440A4FA32A3B}"/>
              </a:ext>
            </a:extLst>
          </p:cNvPr>
          <p:cNvSpPr>
            <a:spLocks/>
          </p:cNvSpPr>
          <p:nvPr userDrawn="1"/>
        </p:nvSpPr>
        <p:spPr bwMode="auto">
          <a:xfrm>
            <a:off x="495300" y="61446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pic>
        <p:nvPicPr>
          <p:cNvPr id="10" name="Picture 8">
            <a:extLst>
              <a:ext uri="{FF2B5EF4-FFF2-40B4-BE49-F238E27FC236}">
                <a16:creationId xmlns:a16="http://schemas.microsoft.com/office/drawing/2014/main" id="{FC0C9DBC-6C67-41A2-B56A-6EFDB078EB12}"/>
              </a:ext>
            </a:extLst>
          </p:cNvPr>
          <p:cNvPicPr>
            <a:picLocks noChangeAspect="1"/>
          </p:cNvPicPr>
          <p:nvPr userDrawn="1"/>
        </p:nvPicPr>
        <p:blipFill>
          <a:blip r:embed="rId2">
            <a:extLst>
              <a:ext uri="{28A0092B-C50C-407E-A947-70E740481C1C}">
                <a14:useLocalDpi xmlns:a14="http://schemas.microsoft.com/office/drawing/2010/main" val="0"/>
              </a:ext>
            </a:extLst>
          </a:blip>
          <a:srcRect l="-3264" r="88046"/>
          <a:stretch>
            <a:fillRect/>
          </a:stretch>
        </p:blipFill>
        <p:spPr bwMode="auto">
          <a:xfrm>
            <a:off x="11078634" y="6043084"/>
            <a:ext cx="853017"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76D739B7-CFD7-4908-B3DE-E6AD6C07553F}"/>
              </a:ext>
            </a:extLst>
          </p:cNvPr>
          <p:cNvPicPr>
            <a:picLocks noChangeAspect="1"/>
          </p:cNvPicPr>
          <p:nvPr userDrawn="1"/>
        </p:nvPicPr>
        <p:blipFill>
          <a:blip r:embed="rId2">
            <a:extLst>
              <a:ext uri="{28A0092B-C50C-407E-A947-70E740481C1C}">
                <a14:useLocalDpi xmlns:a14="http://schemas.microsoft.com/office/drawing/2010/main" val="0"/>
              </a:ext>
            </a:extLst>
          </a:blip>
          <a:srcRect l="50993" t="-6563" r="35370" b="-13437"/>
          <a:stretch>
            <a:fillRect/>
          </a:stretch>
        </p:blipFill>
        <p:spPr bwMode="auto">
          <a:xfrm>
            <a:off x="283634" y="5922433"/>
            <a:ext cx="732367" cy="7302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48EE437B-D636-43B3-9C48-A21EBD153A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6000" y="3733801"/>
            <a:ext cx="10117667" cy="4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914400" y="2130426"/>
            <a:ext cx="10363200" cy="1470025"/>
          </a:xfrm>
        </p:spPr>
        <p:txBody>
          <a:bodyPr>
            <a:normAutofit/>
          </a:bodyPr>
          <a:lstStyle>
            <a:lvl1pPr algn="l">
              <a:defRPr sz="3733">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914400" y="3886200"/>
            <a:ext cx="10363200" cy="1371600"/>
          </a:xfrm>
        </p:spPr>
        <p:txBody>
          <a:bodyPr>
            <a:normAutofit/>
          </a:bodyPr>
          <a:lstStyle>
            <a:lvl1pPr marL="0" indent="0" algn="l">
              <a:buNone/>
              <a:defRPr sz="3200" b="1">
                <a:solidFill>
                  <a:srgbClr val="00000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58674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94F415E-A5AD-40F9-8FAA-B14F0CE87BF0}"/>
              </a:ext>
            </a:extLst>
          </p:cNvPr>
          <p:cNvSpPr txBox="1">
            <a:spLocks/>
          </p:cNvSpPr>
          <p:nvPr userDrawn="1"/>
        </p:nvSpPr>
        <p:spPr>
          <a:xfrm>
            <a:off x="10566400" y="6265333"/>
            <a:ext cx="1016000" cy="364067"/>
          </a:xfrm>
          <a:prstGeom prst="rect">
            <a:avLst/>
          </a:prstGeo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D1B35973-9646-4ACD-B927-A1F05A99F096}" type="slidenum">
              <a:rPr lang="en-US" altLang="en-US" sz="2133">
                <a:solidFill>
                  <a:srgbClr val="7F7F7F"/>
                </a:solidFill>
                <a:cs typeface="Arial" panose="020B0604020202020204" pitchFamily="34" charset="0"/>
              </a:rPr>
              <a:pPr algn="r" eaLnBrk="1" hangingPunct="1"/>
              <a:t>‹#›</a:t>
            </a:fld>
            <a:endParaRPr lang="en-US" altLang="en-US" sz="2133">
              <a:solidFill>
                <a:srgbClr val="7F7F7F"/>
              </a:solidFill>
              <a:cs typeface="Arial" panose="020B0604020202020204" pitchFamily="34" charset="0"/>
            </a:endParaRPr>
          </a:p>
        </p:txBody>
      </p:sp>
      <p:pic>
        <p:nvPicPr>
          <p:cNvPr id="6" name="Picture 5">
            <a:extLst>
              <a:ext uri="{FF2B5EF4-FFF2-40B4-BE49-F238E27FC236}">
                <a16:creationId xmlns:a16="http://schemas.microsoft.com/office/drawing/2014/main" id="{C542DF09-45AA-4D6D-91FE-74EB918ADB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33" y="1151467"/>
            <a:ext cx="10727267"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09600" y="1295400"/>
            <a:ext cx="5384800" cy="4953000"/>
          </a:xfrm>
        </p:spPr>
        <p:txBody>
          <a:bodyPr>
            <a:normAutofit/>
          </a:bodyPr>
          <a:lstStyle>
            <a:lvl1pPr>
              <a:defRPr sz="3200">
                <a:solidFill>
                  <a:srgbClr val="000000"/>
                </a:solidFill>
              </a:defRPr>
            </a:lvl1pPr>
            <a:lvl2pPr>
              <a:defRPr sz="3200">
                <a:solidFill>
                  <a:srgbClr val="000000"/>
                </a:solidFill>
              </a:defRPr>
            </a:lvl2pPr>
            <a:lvl3pPr>
              <a:defRPr sz="3200">
                <a:solidFill>
                  <a:srgbClr val="000000"/>
                </a:solidFill>
              </a:defRPr>
            </a:lvl3pPr>
            <a:lvl4pPr>
              <a:defRPr sz="3200">
                <a:solidFill>
                  <a:srgbClr val="000000"/>
                </a:solidFill>
              </a:defRPr>
            </a:lvl4pPr>
            <a:lvl5pPr>
              <a:defRPr sz="3200">
                <a:solidFill>
                  <a:srgbClr val="00000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384800" cy="4953000"/>
          </a:xfrm>
        </p:spPr>
        <p:txBody>
          <a:bodyPr>
            <a:normAutofit/>
          </a:bodyPr>
          <a:lstStyle>
            <a:lvl1pPr>
              <a:defRPr sz="3200">
                <a:solidFill>
                  <a:srgbClr val="000000"/>
                </a:solidFill>
              </a:defRPr>
            </a:lvl1pPr>
            <a:lvl2pPr>
              <a:defRPr sz="3200">
                <a:solidFill>
                  <a:srgbClr val="000000"/>
                </a:solidFill>
              </a:defRPr>
            </a:lvl2pPr>
            <a:lvl3pPr>
              <a:defRPr sz="3200">
                <a:solidFill>
                  <a:srgbClr val="000000"/>
                </a:solidFill>
              </a:defRPr>
            </a:lvl3pPr>
            <a:lvl4pPr>
              <a:defRPr sz="3200">
                <a:solidFill>
                  <a:srgbClr val="000000"/>
                </a:solidFill>
              </a:defRPr>
            </a:lvl4pPr>
            <a:lvl5pPr>
              <a:defRPr sz="3200">
                <a:solidFill>
                  <a:srgbClr val="00000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609600" y="274637"/>
            <a:ext cx="10972800" cy="792163"/>
          </a:xfrm>
        </p:spPr>
        <p:txBody>
          <a:bodyPr>
            <a:normAutofit/>
          </a:bodyPr>
          <a:lstStyle>
            <a:lvl1pPr algn="l">
              <a:defRPr sz="3733">
                <a:solidFill>
                  <a:srgbClr val="00A94F"/>
                </a:solidFill>
                <a:latin typeface="Arial Rounded MT Bold" panose="020F07040305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82412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 ca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E51CE49-1C3C-4B8E-8BAF-EA997A7FA3E6}"/>
              </a:ext>
            </a:extLst>
          </p:cNvPr>
          <p:cNvSpPr txBox="1">
            <a:spLocks/>
          </p:cNvSpPr>
          <p:nvPr userDrawn="1"/>
        </p:nvSpPr>
        <p:spPr>
          <a:xfrm>
            <a:off x="10566400" y="6265333"/>
            <a:ext cx="1016000" cy="364067"/>
          </a:xfrm>
          <a:prstGeom prst="rect">
            <a:avLst/>
          </a:prstGeo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21ECF953-B045-43F1-B88F-403FDEAB8304}" type="slidenum">
              <a:rPr lang="en-US" altLang="en-US" sz="2133">
                <a:solidFill>
                  <a:srgbClr val="7F7F7F"/>
                </a:solidFill>
                <a:cs typeface="Arial" panose="020B0604020202020204" pitchFamily="34" charset="0"/>
              </a:rPr>
              <a:pPr algn="r" eaLnBrk="1" hangingPunct="1"/>
              <a:t>‹#›</a:t>
            </a:fld>
            <a:endParaRPr lang="en-US" altLang="en-US" sz="2133">
              <a:solidFill>
                <a:srgbClr val="7F7F7F"/>
              </a:solidFill>
              <a:cs typeface="Arial" panose="020B0604020202020204" pitchFamily="34" charset="0"/>
            </a:endParaRPr>
          </a:p>
        </p:txBody>
      </p:sp>
      <p:pic>
        <p:nvPicPr>
          <p:cNvPr id="7" name="Picture 5">
            <a:extLst>
              <a:ext uri="{FF2B5EF4-FFF2-40B4-BE49-F238E27FC236}">
                <a16:creationId xmlns:a16="http://schemas.microsoft.com/office/drawing/2014/main" id="{885448E0-7061-4185-A154-D0B11F448E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33" y="1151467"/>
            <a:ext cx="10727267"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6197600" y="1295400"/>
            <a:ext cx="5384800" cy="4953000"/>
          </a:xfrm>
        </p:spPr>
        <p:txBody>
          <a:bodyPr>
            <a:normAutofit/>
          </a:bodyPr>
          <a:lstStyle>
            <a:lvl1pPr>
              <a:defRPr sz="3200">
                <a:solidFill>
                  <a:srgbClr val="000000"/>
                </a:solidFill>
              </a:defRPr>
            </a:lvl1pPr>
            <a:lvl2pPr>
              <a:defRPr sz="3200">
                <a:solidFill>
                  <a:srgbClr val="000000"/>
                </a:solidFill>
              </a:defRPr>
            </a:lvl2pPr>
            <a:lvl3pPr>
              <a:defRPr sz="3200">
                <a:solidFill>
                  <a:srgbClr val="000000"/>
                </a:solidFill>
              </a:defRPr>
            </a:lvl3pPr>
            <a:lvl4pPr>
              <a:defRPr sz="3200">
                <a:solidFill>
                  <a:srgbClr val="000000"/>
                </a:solidFill>
              </a:defRPr>
            </a:lvl4pPr>
            <a:lvl5pPr>
              <a:defRPr sz="3200">
                <a:solidFill>
                  <a:srgbClr val="00000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609600" y="274637"/>
            <a:ext cx="10972800" cy="792163"/>
          </a:xfrm>
        </p:spPr>
        <p:txBody>
          <a:bodyPr>
            <a:normAutofit/>
          </a:bodyPr>
          <a:lstStyle>
            <a:lvl1pPr algn="l">
              <a:defRPr sz="3733">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5" name="Picture Placeholder 4"/>
          <p:cNvSpPr>
            <a:spLocks noGrp="1"/>
          </p:cNvSpPr>
          <p:nvPr>
            <p:ph type="pic" sz="quarter" idx="10"/>
          </p:nvPr>
        </p:nvSpPr>
        <p:spPr>
          <a:xfrm>
            <a:off x="609600" y="1295400"/>
            <a:ext cx="5283200" cy="4978400"/>
          </a:xfrm>
        </p:spPr>
        <p:txBody>
          <a:bodyPr/>
          <a:lstStyle>
            <a:lvl1pPr marL="0" indent="0">
              <a:buNone/>
              <a:defRPr baseline="0"/>
            </a:lvl1pPr>
          </a:lstStyle>
          <a:p>
            <a:pPr lvl="0"/>
            <a:r>
              <a:rPr lang="en-US" noProof="0" dirty="0"/>
              <a:t>Drag picture to placeholder</a:t>
            </a:r>
          </a:p>
          <a:p>
            <a:pPr lvl="0"/>
            <a:r>
              <a:rPr lang="en-US" noProof="0" dirty="0"/>
              <a:t>Or click icon to add</a:t>
            </a:r>
          </a:p>
        </p:txBody>
      </p:sp>
    </p:spTree>
    <p:extLst>
      <p:ext uri="{BB962C8B-B14F-4D97-AF65-F5344CB8AC3E}">
        <p14:creationId xmlns:p14="http://schemas.microsoft.com/office/powerpoint/2010/main" val="4123261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blank footer">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C90DB8A-8458-4931-BBCD-90D90AF63A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33" y="1151467"/>
            <a:ext cx="10727267"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609600" y="274637"/>
            <a:ext cx="10972800" cy="792163"/>
          </a:xfrm>
        </p:spPr>
        <p:txBody>
          <a:bodyPr>
            <a:normAutofit/>
          </a:bodyPr>
          <a:lstStyle>
            <a:lvl1pPr algn="l">
              <a:defRPr sz="3733">
                <a:solidFill>
                  <a:srgbClr val="00A94F"/>
                </a:solidFill>
                <a:latin typeface="Arial Rounded MT Bold" panose="020F07040305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21358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E5A0B69-F4CE-4CE9-B3D3-621E226DDD9C}"/>
              </a:ext>
            </a:extLst>
          </p:cNvPr>
          <p:cNvSpPr txBox="1">
            <a:spLocks/>
          </p:cNvSpPr>
          <p:nvPr userDrawn="1"/>
        </p:nvSpPr>
        <p:spPr>
          <a:xfrm>
            <a:off x="10566400" y="6265333"/>
            <a:ext cx="1016000" cy="364067"/>
          </a:xfrm>
          <a:prstGeom prst="rect">
            <a:avLst/>
          </a:prstGeo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71A85173-C2FD-4D6C-B159-49A31BFA8AF9}" type="slidenum">
              <a:rPr lang="en-US" altLang="en-US" sz="2133">
                <a:solidFill>
                  <a:srgbClr val="7F7F7F"/>
                </a:solidFill>
                <a:cs typeface="Arial" panose="020B0604020202020204" pitchFamily="34" charset="0"/>
              </a:rPr>
              <a:pPr algn="r" eaLnBrk="1" hangingPunct="1"/>
              <a:t>‹#›</a:t>
            </a:fld>
            <a:endParaRPr lang="en-US" altLang="en-US" sz="2133">
              <a:solidFill>
                <a:srgbClr val="7F7F7F"/>
              </a:solidFill>
              <a:cs typeface="Arial" panose="020B0604020202020204" pitchFamily="34" charset="0"/>
            </a:endParaRPr>
          </a:p>
        </p:txBody>
      </p:sp>
    </p:spTree>
    <p:extLst>
      <p:ext uri="{BB962C8B-B14F-4D97-AF65-F5344CB8AC3E}">
        <p14:creationId xmlns:p14="http://schemas.microsoft.com/office/powerpoint/2010/main" val="1668139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679561F-A4E8-430D-A67B-7BE1F7933071}"/>
              </a:ext>
            </a:extLst>
          </p:cNvPr>
          <p:cNvSpPr txBox="1">
            <a:spLocks/>
          </p:cNvSpPr>
          <p:nvPr userDrawn="1"/>
        </p:nvSpPr>
        <p:spPr>
          <a:xfrm>
            <a:off x="10566400" y="6265333"/>
            <a:ext cx="1016000" cy="364067"/>
          </a:xfrm>
          <a:prstGeom prst="rect">
            <a:avLst/>
          </a:prstGeo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E8E95D59-10F6-4515-A634-45D8D3E6CEDF}" type="slidenum">
              <a:rPr lang="en-US" altLang="en-US" sz="2133">
                <a:solidFill>
                  <a:srgbClr val="7F7F7F"/>
                </a:solidFill>
                <a:cs typeface="Arial" panose="020B0604020202020204" pitchFamily="34" charset="0"/>
              </a:rPr>
              <a:pPr algn="r" eaLnBrk="1" hangingPunct="1"/>
              <a:t>‹#›</a:t>
            </a:fld>
            <a:endParaRPr lang="en-US" altLang="en-US" sz="2133">
              <a:solidFill>
                <a:srgbClr val="7F7F7F"/>
              </a:solidFill>
              <a:cs typeface="Arial" panose="020B0604020202020204" pitchFamily="34" charset="0"/>
            </a:endParaRPr>
          </a:p>
        </p:txBody>
      </p:sp>
      <p:sp>
        <p:nvSpPr>
          <p:cNvPr id="2" name="Title 1"/>
          <p:cNvSpPr>
            <a:spLocks noGrp="1"/>
          </p:cNvSpPr>
          <p:nvPr>
            <p:ph type="title"/>
          </p:nvPr>
        </p:nvSpPr>
        <p:spPr>
          <a:xfrm>
            <a:off x="609602" y="273049"/>
            <a:ext cx="4011084" cy="1162051"/>
          </a:xfrm>
        </p:spPr>
        <p:txBody>
          <a:bodyPr>
            <a:normAutofit/>
          </a:bodyPr>
          <a:lstStyle>
            <a:lvl1pPr algn="l">
              <a:defRPr sz="3200" b="0"/>
            </a:lvl1pPr>
          </a:lstStyle>
          <a:p>
            <a:r>
              <a:rPr lang="en-US"/>
              <a:t>Click to edit Master title style</a:t>
            </a:r>
          </a:p>
        </p:txBody>
      </p:sp>
      <p:sp>
        <p:nvSpPr>
          <p:cNvPr id="3" name="Content Placeholder 2"/>
          <p:cNvSpPr>
            <a:spLocks noGrp="1"/>
          </p:cNvSpPr>
          <p:nvPr>
            <p:ph idx="1"/>
          </p:nvPr>
        </p:nvSpPr>
        <p:spPr>
          <a:xfrm>
            <a:off x="4766733" y="273050"/>
            <a:ext cx="6815667" cy="6005631"/>
          </a:xfrm>
        </p:spPr>
        <p:txBody>
          <a:bodyPr>
            <a:normAutofit/>
          </a:bodyPr>
          <a:lstStyle>
            <a:lvl1pPr>
              <a:defRPr sz="3200">
                <a:solidFill>
                  <a:srgbClr val="000000"/>
                </a:solidFill>
              </a:defRPr>
            </a:lvl1pPr>
            <a:lvl2pPr>
              <a:defRPr sz="3200">
                <a:solidFill>
                  <a:srgbClr val="000000"/>
                </a:solidFill>
              </a:defRPr>
            </a:lvl2pPr>
            <a:lvl3pPr>
              <a:defRPr sz="3200">
                <a:solidFill>
                  <a:srgbClr val="000000"/>
                </a:solidFill>
              </a:defRPr>
            </a:lvl3pPr>
            <a:lvl4pPr>
              <a:defRPr sz="3200">
                <a:solidFill>
                  <a:srgbClr val="000000"/>
                </a:solidFill>
              </a:defRPr>
            </a:lvl4pPr>
            <a:lvl5pPr>
              <a:defRPr sz="3200">
                <a:solidFill>
                  <a:srgbClr val="000000"/>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1"/>
            <a:ext cx="4011084" cy="4813300"/>
          </a:xfrm>
        </p:spPr>
        <p:txBody>
          <a:bodyPr>
            <a:normAutofit/>
          </a:bodyPr>
          <a:lstStyle>
            <a:lvl1pPr marL="0" indent="0">
              <a:buNone/>
              <a:defRPr sz="3200">
                <a:solidFill>
                  <a:srgbClr val="000000"/>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21106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ullets, 1 Columns">
    <p:spTree>
      <p:nvGrpSpPr>
        <p:cNvPr id="1" name=""/>
        <p:cNvGrpSpPr/>
        <p:nvPr/>
      </p:nvGrpSpPr>
      <p:grpSpPr>
        <a:xfrm>
          <a:off x="0" y="0"/>
          <a:ext cx="0" cy="0"/>
          <a:chOff x="0" y="0"/>
          <a:chExt cx="0" cy="0"/>
        </a:xfrm>
      </p:grpSpPr>
      <p:sp>
        <p:nvSpPr>
          <p:cNvPr id="70"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dirty="0"/>
              <a:t>Click to Edit Master Title Style</a:t>
            </a:r>
            <a:endParaRPr dirty="0"/>
          </a:p>
        </p:txBody>
      </p:sp>
      <p:sp>
        <p:nvSpPr>
          <p:cNvPr id="3" name="Content Placeholder 2"/>
          <p:cNvSpPr>
            <a:spLocks noGrp="1"/>
          </p:cNvSpPr>
          <p:nvPr>
            <p:ph sz="quarter" idx="10"/>
          </p:nvPr>
        </p:nvSpPr>
        <p:spPr>
          <a:xfrm>
            <a:off x="549274" y="914400"/>
            <a:ext cx="10972166"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11AA361F-9EAB-B64D-8795-E7A20B30F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1C38F97F-BE0E-489D-A955-BE7D6E06FA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392708585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1B8A69A-39FA-4F15-A5F2-CBEA49AF6A19}"/>
              </a:ext>
            </a:extLst>
          </p:cNvPr>
          <p:cNvSpPr txBox="1">
            <a:spLocks/>
          </p:cNvSpPr>
          <p:nvPr userDrawn="1"/>
        </p:nvSpPr>
        <p:spPr>
          <a:xfrm>
            <a:off x="10566400" y="6265333"/>
            <a:ext cx="1016000" cy="364067"/>
          </a:xfrm>
          <a:prstGeom prst="rect">
            <a:avLst/>
          </a:prstGeo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68BAC7BD-BB37-4A19-8665-C89A92B69FAD}" type="slidenum">
              <a:rPr lang="en-US" altLang="en-US" sz="2133">
                <a:solidFill>
                  <a:srgbClr val="7F7F7F"/>
                </a:solidFill>
                <a:cs typeface="Arial" panose="020B0604020202020204" pitchFamily="34" charset="0"/>
              </a:rPr>
              <a:pPr algn="r" eaLnBrk="1" hangingPunct="1"/>
              <a:t>‹#›</a:t>
            </a:fld>
            <a:endParaRPr lang="en-US" altLang="en-US" sz="2133">
              <a:solidFill>
                <a:srgbClr val="7F7F7F"/>
              </a:solidFill>
              <a:cs typeface="Arial" panose="020B0604020202020204" pitchFamily="34" charset="0"/>
            </a:endParaRPr>
          </a:p>
        </p:txBody>
      </p:sp>
      <p:sp>
        <p:nvSpPr>
          <p:cNvPr id="2" name="Title 1"/>
          <p:cNvSpPr>
            <a:spLocks noGrp="1"/>
          </p:cNvSpPr>
          <p:nvPr>
            <p:ph type="title"/>
          </p:nvPr>
        </p:nvSpPr>
        <p:spPr>
          <a:xfrm>
            <a:off x="2389717" y="4800600"/>
            <a:ext cx="7315200" cy="566739"/>
          </a:xfrm>
        </p:spPr>
        <p:txBody>
          <a:bodyPr>
            <a:normAutofit/>
          </a:bodyPr>
          <a:lstStyle>
            <a:lvl1pPr algn="l">
              <a:defRPr sz="3200" b="0"/>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3"/>
          </a:xfrm>
        </p:spPr>
        <p:txBody>
          <a:bodyPr>
            <a:normAutofit/>
          </a:bodyPr>
          <a:lstStyle>
            <a:lvl1pPr marL="0" indent="0">
              <a:buNone/>
              <a:defRPr sz="2667">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03983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ullets, 2 Columns">
    <p:spTree>
      <p:nvGrpSpPr>
        <p:cNvPr id="1" name=""/>
        <p:cNvGrpSpPr/>
        <p:nvPr/>
      </p:nvGrpSpPr>
      <p:grpSpPr>
        <a:xfrm>
          <a:off x="0" y="0"/>
          <a:ext cx="0" cy="0"/>
          <a:chOff x="0" y="0"/>
          <a:chExt cx="0" cy="0"/>
        </a:xfrm>
      </p:grpSpPr>
      <p:sp>
        <p:nvSpPr>
          <p:cNvPr id="70"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dirty="0"/>
              <a:t>Click to Edit Master Title Style</a:t>
            </a:r>
            <a:endParaRPr dirty="0"/>
          </a:p>
        </p:txBody>
      </p:sp>
      <p:sp>
        <p:nvSpPr>
          <p:cNvPr id="3" name="Content Placeholder 2"/>
          <p:cNvSpPr>
            <a:spLocks noGrp="1"/>
          </p:cNvSpPr>
          <p:nvPr>
            <p:ph sz="quarter" idx="10"/>
          </p:nvPr>
        </p:nvSpPr>
        <p:spPr>
          <a:xfrm>
            <a:off x="549274" y="914400"/>
            <a:ext cx="5257800"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1"/>
          </p:nvPr>
        </p:nvSpPr>
        <p:spPr>
          <a:xfrm>
            <a:off x="6263640" y="914400"/>
            <a:ext cx="5257800"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11AA361F-9EAB-B64D-8795-E7A20B30F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8" name="Picture 7">
            <a:extLst>
              <a:ext uri="{FF2B5EF4-FFF2-40B4-BE49-F238E27FC236}">
                <a16:creationId xmlns:a16="http://schemas.microsoft.com/office/drawing/2014/main" id="{69C8CB91-F673-4733-AD84-53B0F748F2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315666994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8B968-E18E-9A4E-A8AF-180759A42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4" name="Title Text"/>
          <p:cNvSpPr txBox="1">
            <a:spLocks noGrp="1"/>
          </p:cNvSpPr>
          <p:nvPr>
            <p:ph type="title"/>
          </p:nvPr>
        </p:nvSpPr>
        <p:spPr>
          <a:xfrm>
            <a:off x="2170841" y="1813515"/>
            <a:ext cx="7850318" cy="1447800"/>
          </a:xfrm>
          <a:prstGeom prst="rect">
            <a:avLst/>
          </a:prstGeom>
        </p:spPr>
        <p:txBody>
          <a:bodyPr anchor="ctr" anchorCtr="0">
            <a:noAutofit/>
          </a:bodyPr>
          <a:lstStyle>
            <a:lvl1pPr algn="ctr">
              <a:defRPr sz="3600" spc="-73">
                <a:solidFill>
                  <a:srgbClr val="3E4E8D"/>
                </a:solidFill>
              </a:defRPr>
            </a:lvl1pPr>
          </a:lstStyle>
          <a:p>
            <a:r>
              <a:rPr lang="en-US"/>
              <a:t>Click to edit Master title style</a:t>
            </a:r>
            <a:endParaRPr dirty="0"/>
          </a:p>
        </p:txBody>
      </p:sp>
      <p:pic>
        <p:nvPicPr>
          <p:cNvPr id="8" name="Picture 7">
            <a:extLst>
              <a:ext uri="{FF2B5EF4-FFF2-40B4-BE49-F238E27FC236}">
                <a16:creationId xmlns:a16="http://schemas.microsoft.com/office/drawing/2014/main" id="{FE88A2AF-DAB1-824D-81D5-0BAF3B1D71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2B002BB2-0BC3-43B9-97BD-63118173D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E1AD1322-B6BC-40F6-9364-7816FD5F09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425793069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sp>
        <p:nvSpPr>
          <p:cNvPr id="124" name="Rectangle"/>
          <p:cNvSpPr/>
          <p:nvPr/>
        </p:nvSpPr>
        <p:spPr>
          <a:xfrm>
            <a:off x="0" y="5962506"/>
            <a:ext cx="12192000" cy="908194"/>
          </a:xfrm>
          <a:prstGeom prst="rect">
            <a:avLst/>
          </a:prstGeom>
          <a:solidFill>
            <a:srgbClr val="3E4E8D"/>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dirty="0">
              <a:latin typeface="Montserrat" panose="00000500000000000000" pitchFamily="2" charset="0"/>
            </a:endParaRPr>
          </a:p>
        </p:txBody>
      </p:sp>
      <p:pic>
        <p:nvPicPr>
          <p:cNvPr id="3" name="Picture 2">
            <a:extLst>
              <a:ext uri="{FF2B5EF4-FFF2-40B4-BE49-F238E27FC236}">
                <a16:creationId xmlns:a16="http://schemas.microsoft.com/office/drawing/2014/main" id="{5DBBAD7F-97A3-A549-8DD2-3F48709C6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35EDA66-8AEA-0C45-845A-C94FE8499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pic>
        <p:nvPicPr>
          <p:cNvPr id="6" name="Picture 5">
            <a:extLst>
              <a:ext uri="{FF2B5EF4-FFF2-40B4-BE49-F238E27FC236}">
                <a16:creationId xmlns:a16="http://schemas.microsoft.com/office/drawing/2014/main" id="{09B961E7-C6AD-42BC-A97E-F71724CD7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228B1C1D-F7D4-4C65-9FC6-203EE26DD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spTree>
    <p:extLst>
      <p:ext uri="{BB962C8B-B14F-4D97-AF65-F5344CB8AC3E}">
        <p14:creationId xmlns:p14="http://schemas.microsoft.com/office/powerpoint/2010/main" val="318741728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No Watermark">
    <p:spTree>
      <p:nvGrpSpPr>
        <p:cNvPr id="1" name=""/>
        <p:cNvGrpSpPr/>
        <p:nvPr/>
      </p:nvGrpSpPr>
      <p:grpSpPr>
        <a:xfrm>
          <a:off x="0" y="0"/>
          <a:ext cx="0" cy="0"/>
          <a:chOff x="0" y="0"/>
          <a:chExt cx="0" cy="0"/>
        </a:xfrm>
      </p:grpSpPr>
      <p:sp>
        <p:nvSpPr>
          <p:cNvPr id="55" name="Rectangle"/>
          <p:cNvSpPr/>
          <p:nvPr/>
        </p:nvSpPr>
        <p:spPr>
          <a:xfrm>
            <a:off x="0" y="5962506"/>
            <a:ext cx="12192000" cy="908194"/>
          </a:xfrm>
          <a:prstGeom prst="rect">
            <a:avLst/>
          </a:prstGeom>
          <a:solidFill>
            <a:srgbClr val="1BA2AC"/>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a:p>
        </p:txBody>
      </p:sp>
      <p:pic>
        <p:nvPicPr>
          <p:cNvPr id="56" name="T1D_horizontal_white.png" descr="T1D_horizontal_white.png"/>
          <p:cNvPicPr>
            <a:picLocks noChangeAspect="1"/>
          </p:cNvPicPr>
          <p:nvPr/>
        </p:nvPicPr>
        <p:blipFill>
          <a:blip r:embed="rId2"/>
          <a:stretch>
            <a:fillRect/>
          </a:stretch>
        </p:blipFill>
        <p:spPr>
          <a:xfrm>
            <a:off x="9146547" y="6227431"/>
            <a:ext cx="2142447" cy="443477"/>
          </a:xfrm>
          <a:prstGeom prst="rect">
            <a:avLst/>
          </a:prstGeom>
          <a:ln w="12700">
            <a:miter lim="400000"/>
          </a:ln>
        </p:spPr>
      </p:pic>
      <p:sp>
        <p:nvSpPr>
          <p:cNvPr id="57" name="Body Level One…"/>
          <p:cNvSpPr txBox="1">
            <a:spLocks noGrp="1"/>
          </p:cNvSpPr>
          <p:nvPr>
            <p:ph type="body" sz="half" idx="1"/>
          </p:nvPr>
        </p:nvSpPr>
        <p:spPr>
          <a:xfrm>
            <a:off x="990600" y="2039747"/>
            <a:ext cx="9541934" cy="3436797"/>
          </a:xfrm>
          <a:prstGeom prst="rect">
            <a:avLst/>
          </a:prstGeom>
        </p:spPr>
        <p:txBody>
          <a:bodyPr lIns="0" tIns="0" rIns="0" bIns="0"/>
          <a:lstStyle>
            <a:lvl1pPr marL="0" indent="0" defTabSz="914400">
              <a:spcBef>
                <a:spcPts val="0"/>
              </a:spcBef>
              <a:buClrTx/>
              <a:buSzTx/>
              <a:buFontTx/>
              <a:buNone/>
              <a:defRPr>
                <a:solidFill>
                  <a:srgbClr val="696E6F"/>
                </a:solidFill>
              </a:defRPr>
            </a:lvl1pPr>
            <a:lvl2pPr marL="0" indent="228600" defTabSz="914400">
              <a:spcBef>
                <a:spcPts val="0"/>
              </a:spcBef>
              <a:buClrTx/>
              <a:buSzTx/>
              <a:buFontTx/>
              <a:buNone/>
              <a:defRPr>
                <a:solidFill>
                  <a:srgbClr val="696E6F"/>
                </a:solidFill>
              </a:defRPr>
            </a:lvl2pPr>
            <a:lvl3pPr marL="0" indent="457200" defTabSz="914400">
              <a:spcBef>
                <a:spcPts val="0"/>
              </a:spcBef>
              <a:buClrTx/>
              <a:buSzTx/>
              <a:buFontTx/>
              <a:buNone/>
              <a:defRPr>
                <a:solidFill>
                  <a:srgbClr val="696E6F"/>
                </a:solidFill>
              </a:defRPr>
            </a:lvl3pPr>
            <a:lvl4pPr marL="0" indent="685800" defTabSz="914400">
              <a:spcBef>
                <a:spcPts val="0"/>
              </a:spcBef>
              <a:buClrTx/>
              <a:buSzTx/>
              <a:buFontTx/>
              <a:buNone/>
              <a:defRPr>
                <a:solidFill>
                  <a:srgbClr val="696E6F"/>
                </a:solidFill>
              </a:defRPr>
            </a:lvl4pPr>
            <a:lvl5pPr marL="0" indent="914400" defTabSz="914400">
              <a:spcBef>
                <a:spcPts val="0"/>
              </a:spcBef>
              <a:buClrTx/>
              <a:buSzTx/>
              <a:buFontTx/>
              <a:buNone/>
              <a:defRPr>
                <a:solidFill>
                  <a:srgbClr val="696E6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8" name="Title Text"/>
          <p:cNvSpPr txBox="1">
            <a:spLocks noGrp="1"/>
          </p:cNvSpPr>
          <p:nvPr>
            <p:ph type="title"/>
          </p:nvPr>
        </p:nvSpPr>
        <p:spPr>
          <a:prstGeom prst="rect">
            <a:avLst/>
          </a:prstGeom>
        </p:spPr>
        <p:txBody>
          <a:bodyPr/>
          <a:lstStyle/>
          <a:p>
            <a:r>
              <a:rPr lang="en-US"/>
              <a:t>Click to edit Master title style</a:t>
            </a:r>
            <a:endParaRPr/>
          </a:p>
        </p:txBody>
      </p:sp>
      <p:sp>
        <p:nvSpPr>
          <p:cNvPr id="59" name="Slide Number"/>
          <p:cNvSpPr txBox="1">
            <a:spLocks noGrp="1"/>
          </p:cNvSpPr>
          <p:nvPr>
            <p:ph type="sldNum" sz="quarter" idx="2"/>
          </p:nvPr>
        </p:nvSpPr>
        <p:spPr>
          <a:xfrm>
            <a:off x="943146" y="6200251"/>
            <a:ext cx="245412" cy="345437"/>
          </a:xfrm>
          <a:prstGeom prst="rect">
            <a:avLst/>
          </a:prstGeom>
        </p:spPr>
        <p:txBody>
          <a:bodyPr/>
          <a:lstStyle/>
          <a:p>
            <a:fld id="{86CB4B4D-7CA3-9044-876B-883B54F8677D}" type="slidenum">
              <a:t>‹#›</a:t>
            </a:fld>
            <a:endParaRPr/>
          </a:p>
        </p:txBody>
      </p:sp>
      <p:pic>
        <p:nvPicPr>
          <p:cNvPr id="60" name="Image" descr="Image"/>
          <p:cNvPicPr>
            <a:picLocks noChangeAspect="1"/>
          </p:cNvPicPr>
          <p:nvPr/>
        </p:nvPicPr>
        <p:blipFill>
          <a:blip r:embed="rId3">
            <a:alphaModFix amt="10000"/>
          </a:blip>
          <a:stretch>
            <a:fillRect/>
          </a:stretch>
        </p:blipFill>
        <p:spPr>
          <a:xfrm>
            <a:off x="-317237" y="-3396473"/>
            <a:ext cx="12767216" cy="12549965"/>
          </a:xfrm>
          <a:prstGeom prst="rect">
            <a:avLst/>
          </a:prstGeom>
          <a:ln w="12700">
            <a:miter lim="400000"/>
          </a:ln>
        </p:spPr>
      </p:pic>
    </p:spTree>
    <p:extLst>
      <p:ext uri="{BB962C8B-B14F-4D97-AF65-F5344CB8AC3E}">
        <p14:creationId xmlns:p14="http://schemas.microsoft.com/office/powerpoint/2010/main" val="56209055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5" name="Title Text"/>
          <p:cNvSpPr txBox="1">
            <a:spLocks noGrp="1"/>
          </p:cNvSpPr>
          <p:nvPr>
            <p:ph type="title" hasCustomPrompt="1"/>
          </p:nvPr>
        </p:nvSpPr>
        <p:spPr>
          <a:xfrm>
            <a:off x="548640" y="228600"/>
            <a:ext cx="10972800" cy="457200"/>
          </a:xfrm>
          <a:prstGeom prst="rect">
            <a:avLst/>
          </a:prstGeom>
        </p:spPr>
        <p:txBody>
          <a:bodyPr/>
          <a:lstStyle>
            <a:lvl1pPr>
              <a:defRPr>
                <a:solidFill>
                  <a:schemeClr val="accent3"/>
                </a:solidFill>
              </a:defRPr>
            </a:lvl1pPr>
          </a:lstStyle>
          <a:p>
            <a:r>
              <a:rPr lang="en-US" dirty="0"/>
              <a:t>Click to Edit Master Title Style</a:t>
            </a:r>
            <a:endParaRPr dirty="0"/>
          </a:p>
        </p:txBody>
      </p:sp>
    </p:spTree>
    <p:extLst>
      <p:ext uri="{BB962C8B-B14F-4D97-AF65-F5344CB8AC3E}">
        <p14:creationId xmlns:p14="http://schemas.microsoft.com/office/powerpoint/2010/main" val="8796419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8.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548640" y="228600"/>
            <a:ext cx="10972800" cy="4572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p>
            <a:r>
              <a:rPr dirty="0"/>
              <a:t>Title Text</a:t>
            </a:r>
          </a:p>
        </p:txBody>
      </p:sp>
      <p:sp>
        <p:nvSpPr>
          <p:cNvPr id="7" name="Body Level One…"/>
          <p:cNvSpPr txBox="1">
            <a:spLocks noGrp="1"/>
          </p:cNvSpPr>
          <p:nvPr>
            <p:ph type="body" idx="1"/>
          </p:nvPr>
        </p:nvSpPr>
        <p:spPr>
          <a:xfrm>
            <a:off x="548640" y="101716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endParaRPr dirty="0"/>
          </a:p>
        </p:txBody>
      </p:sp>
      <p:pic>
        <p:nvPicPr>
          <p:cNvPr id="4" name="Picture 3">
            <a:extLst>
              <a:ext uri="{FF2B5EF4-FFF2-40B4-BE49-F238E27FC236}">
                <a16:creationId xmlns:a16="http://schemas.microsoft.com/office/drawing/2014/main" id="{946FCCF0-8AC0-ED4C-8D03-7FA5EC4332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488315DD-4F26-4103-BE4B-A385B4DC8FE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42330863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90" r:id="rId3"/>
    <p:sldLayoutId id="2147483685" r:id="rId4"/>
    <p:sldLayoutId id="2147483686" r:id="rId5"/>
    <p:sldLayoutId id="2147483687" r:id="rId6"/>
    <p:sldLayoutId id="2147483689" r:id="rId7"/>
    <p:sldLayoutId id="2147483691" r:id="rId8"/>
    <p:sldLayoutId id="2147483787" r:id="rId9"/>
  </p:sldLayoutIdLst>
  <p:transition spd="med"/>
  <p:txStyles>
    <p:titleStyle>
      <a:lvl1pPr marL="0" marR="0" indent="0" algn="l" defTabSz="342900" rtl="0" eaLnBrk="1" latinLnBrk="0" hangingPunct="1">
        <a:lnSpc>
          <a:spcPct val="100000"/>
        </a:lnSpc>
        <a:spcBef>
          <a:spcPts val="0"/>
        </a:spcBef>
        <a:spcAft>
          <a:spcPts val="0"/>
        </a:spcAft>
        <a:buClrTx/>
        <a:buSzTx/>
        <a:buFontTx/>
        <a:buNone/>
        <a:tabLst/>
        <a:defRPr sz="3200" b="1" i="0" u="none" strike="noStrike" cap="none" spc="-45" baseline="0">
          <a:ln>
            <a:noFill/>
          </a:ln>
          <a:solidFill>
            <a:srgbClr val="3E4E8D"/>
          </a:solidFill>
          <a:uFillTx/>
          <a:latin typeface="Montserrat SemiBold" pitchFamily="2" charset="77"/>
          <a:ea typeface="Montserrat SemiBold" pitchFamily="2" charset="77"/>
          <a:cs typeface="Hind Medium" panose="02000000000000000000" pitchFamily="2" charset="77"/>
          <a:sym typeface="Hind Bold"/>
        </a:defRPr>
      </a:lvl1pPr>
      <a:lvl2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2pPr>
      <a:lvl3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3pPr>
      <a:lvl4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4pPr>
      <a:lvl5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5pPr>
      <a:lvl6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6pPr>
      <a:lvl7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7pPr>
      <a:lvl8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8pPr>
      <a:lvl9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9pPr>
    </p:titleStyle>
    <p:bodyStyle>
      <a:lvl1pPr marL="0" marR="0" indent="0" algn="l" defTabSz="342900" rtl="0" eaLnBrk="1" latinLnBrk="0" hangingPunct="1">
        <a:lnSpc>
          <a:spcPct val="100000"/>
        </a:lnSpc>
        <a:spcBef>
          <a:spcPts val="400"/>
        </a:spcBef>
        <a:spcAft>
          <a:spcPts val="0"/>
        </a:spcAft>
        <a:buClr>
          <a:srgbClr val="52CAE0"/>
        </a:buClr>
        <a:buSzPct val="110000"/>
        <a:buFontTx/>
        <a:buNone/>
        <a:tabLst/>
        <a:defRPr sz="2000" b="0" i="0" u="none" strike="noStrike" cap="none" spc="0" baseline="0">
          <a:ln>
            <a:noFill/>
          </a:ln>
          <a:solidFill>
            <a:schemeClr val="accent6">
              <a:lumMod val="75000"/>
            </a:schemeClr>
          </a:solidFill>
          <a:uFillTx/>
          <a:latin typeface="Montserrat" pitchFamily="2" charset="77"/>
          <a:ea typeface="Montserrat" pitchFamily="2" charset="77"/>
          <a:cs typeface="Hind" panose="02000000000000000000" pitchFamily="2" charset="77"/>
          <a:sym typeface="Hind Regular"/>
        </a:defRPr>
      </a:lvl1pPr>
      <a:lvl2pPr marL="584000" marR="0" indent="-241101" algn="l" defTabSz="342900" rtl="0" eaLnBrk="1" latinLnBrk="0" hangingPunct="1">
        <a:lnSpc>
          <a:spcPct val="100000"/>
        </a:lnSpc>
        <a:spcBef>
          <a:spcPts val="400"/>
        </a:spcBef>
        <a:spcAft>
          <a:spcPts val="0"/>
        </a:spcAft>
        <a:buClr>
          <a:srgbClr val="52CAE0"/>
        </a:buClr>
        <a:buSzPct val="110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2pPr>
      <a:lvl3pPr marL="891538" marR="0" indent="-205738"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3pPr>
      <a:lvl4pPr marL="12660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4pPr>
      <a:lvl5pPr marL="16089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p:bodyStyle>
    <p:other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EFE4C87-AE93-47F4-82EC-F290241307EC}"/>
              </a:ext>
            </a:extLst>
          </p:cNvPr>
          <p:cNvCxnSpPr/>
          <p:nvPr userDrawn="1"/>
        </p:nvCxnSpPr>
        <p:spPr>
          <a:xfrm>
            <a:off x="457200" y="457200"/>
            <a:ext cx="112776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315" name="Picture 13">
            <a:extLst>
              <a:ext uri="{FF2B5EF4-FFF2-40B4-BE49-F238E27FC236}">
                <a16:creationId xmlns:a16="http://schemas.microsoft.com/office/drawing/2014/main" id="{8EE56D85-E506-46B1-BABB-2FC8E3357EA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638800"/>
            <a:ext cx="1219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71758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9C48D71-CD8C-4EBA-AB96-24B0027F0D9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01018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E27E810-6806-4DF0-A7DE-481016CB6627}"/>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9DABC71-7CE8-47C1-A8B9-16CCE03CA164}"/>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Slide Number Placeholder 5">
            <a:extLst>
              <a:ext uri="{FF2B5EF4-FFF2-40B4-BE49-F238E27FC236}">
                <a16:creationId xmlns:a16="http://schemas.microsoft.com/office/drawing/2014/main" id="{F799A6DF-7484-4641-A0B9-B3C4637D3D08}"/>
              </a:ext>
            </a:extLst>
          </p:cNvPr>
          <p:cNvSpPr>
            <a:spLocks noGrp="1"/>
          </p:cNvSpPr>
          <p:nvPr>
            <p:ph type="sldNum" sz="quarter" idx="4"/>
          </p:nvPr>
        </p:nvSpPr>
        <p:spPr>
          <a:xfrm>
            <a:off x="10566400" y="6356351"/>
            <a:ext cx="1016000" cy="36618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600">
                <a:solidFill>
                  <a:srgbClr val="A6A6A6"/>
                </a:solidFill>
                <a:cs typeface="Arial" panose="020B0604020202020204" pitchFamily="34" charset="0"/>
              </a:defRPr>
            </a:lvl1pPr>
          </a:lstStyle>
          <a:p>
            <a:fld id="{2381F9B5-6757-49E2-AA5B-08475EB697E2}" type="slidenum">
              <a:rPr lang="en-US" altLang="en-US"/>
              <a:pPr/>
              <a:t>‹#›</a:t>
            </a:fld>
            <a:endParaRPr lang="en-US" altLang="en-US"/>
          </a:p>
        </p:txBody>
      </p:sp>
    </p:spTree>
    <p:extLst>
      <p:ext uri="{BB962C8B-B14F-4D97-AF65-F5344CB8AC3E}">
        <p14:creationId xmlns:p14="http://schemas.microsoft.com/office/powerpoint/2010/main" val="190284771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Lst>
  <p:hf hdr="0" dt="0"/>
  <p:txStyles>
    <p:titleStyle>
      <a:lvl1pPr algn="l" rtl="0" eaLnBrk="0" fontAlgn="base" hangingPunct="0">
        <a:spcBef>
          <a:spcPct val="0"/>
        </a:spcBef>
        <a:spcAft>
          <a:spcPct val="0"/>
        </a:spcAft>
        <a:defRPr sz="3733" kern="1200">
          <a:solidFill>
            <a:srgbClr val="00A94F"/>
          </a:solidFill>
          <a:latin typeface="Arial Rounded MT Bold" panose="020F0704030504030204" pitchFamily="34" charset="0"/>
          <a:ea typeface="MS PGothic" panose="020B0600070205080204" pitchFamily="34" charset="-128"/>
          <a:cs typeface="ＭＳ Ｐゴシック" charset="0"/>
        </a:defRPr>
      </a:lvl1pPr>
      <a:lvl2pPr algn="l" rtl="0" eaLnBrk="0" fontAlgn="base" hangingPunct="0">
        <a:spcBef>
          <a:spcPct val="0"/>
        </a:spcBef>
        <a:spcAft>
          <a:spcPct val="0"/>
        </a:spcAft>
        <a:defRPr sz="3733">
          <a:solidFill>
            <a:srgbClr val="00A94F"/>
          </a:solidFill>
          <a:latin typeface="Arial Rounded MT Bold"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3733">
          <a:solidFill>
            <a:srgbClr val="00A94F"/>
          </a:solidFill>
          <a:latin typeface="Arial Rounded MT Bold"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3733">
          <a:solidFill>
            <a:srgbClr val="00A94F"/>
          </a:solidFill>
          <a:latin typeface="Arial Rounded MT Bold"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3733">
          <a:solidFill>
            <a:srgbClr val="00A94F"/>
          </a:solidFill>
          <a:latin typeface="Arial Rounded MT Bold" pitchFamily="34" charset="0"/>
          <a:ea typeface="MS PGothic" panose="020B0600070205080204" pitchFamily="34" charset="-128"/>
          <a:cs typeface="ＭＳ Ｐゴシック" charset="0"/>
        </a:defRPr>
      </a:lvl5pPr>
      <a:lvl6pPr marL="609585" algn="l" rtl="0" fontAlgn="base">
        <a:spcBef>
          <a:spcPct val="0"/>
        </a:spcBef>
        <a:spcAft>
          <a:spcPct val="0"/>
        </a:spcAft>
        <a:defRPr sz="3733">
          <a:solidFill>
            <a:srgbClr val="00A94F"/>
          </a:solidFill>
          <a:latin typeface="Arial Rounded MT Bold" pitchFamily="34" charset="0"/>
        </a:defRPr>
      </a:lvl6pPr>
      <a:lvl7pPr marL="1219170" algn="l" rtl="0" fontAlgn="base">
        <a:spcBef>
          <a:spcPct val="0"/>
        </a:spcBef>
        <a:spcAft>
          <a:spcPct val="0"/>
        </a:spcAft>
        <a:defRPr sz="3733">
          <a:solidFill>
            <a:srgbClr val="00A94F"/>
          </a:solidFill>
          <a:latin typeface="Arial Rounded MT Bold" pitchFamily="34" charset="0"/>
        </a:defRPr>
      </a:lvl7pPr>
      <a:lvl8pPr marL="1828754" algn="l" rtl="0" fontAlgn="base">
        <a:spcBef>
          <a:spcPct val="0"/>
        </a:spcBef>
        <a:spcAft>
          <a:spcPct val="0"/>
        </a:spcAft>
        <a:defRPr sz="3733">
          <a:solidFill>
            <a:srgbClr val="00A94F"/>
          </a:solidFill>
          <a:latin typeface="Arial Rounded MT Bold" pitchFamily="34" charset="0"/>
        </a:defRPr>
      </a:lvl8pPr>
      <a:lvl9pPr marL="2438339" algn="l" rtl="0" fontAlgn="base">
        <a:spcBef>
          <a:spcPct val="0"/>
        </a:spcBef>
        <a:spcAft>
          <a:spcPct val="0"/>
        </a:spcAft>
        <a:defRPr sz="3733">
          <a:solidFill>
            <a:srgbClr val="00A94F"/>
          </a:solidFill>
          <a:latin typeface="Arial Rounded MT Bold" pitchFamily="34" charset="0"/>
        </a:defRPr>
      </a:lvl9pPr>
    </p:titleStyle>
    <p:bodyStyle>
      <a:lvl1pPr marL="457189" indent="-457189" algn="l" rtl="0" eaLnBrk="0" fontAlgn="base" hangingPunct="0">
        <a:spcBef>
          <a:spcPct val="20000"/>
        </a:spcBef>
        <a:spcAft>
          <a:spcPct val="0"/>
        </a:spcAft>
        <a:buClr>
          <a:srgbClr val="00A94F"/>
        </a:buClr>
        <a:buFont typeface="Arial" panose="020B0604020202020204" pitchFamily="34" charset="0"/>
        <a:buChar char="•"/>
        <a:defRPr sz="3200" kern="1200">
          <a:solidFill>
            <a:srgbClr val="000000"/>
          </a:solidFill>
          <a:latin typeface="+mn-lt"/>
          <a:ea typeface="MS PGothic" panose="020B0600070205080204" pitchFamily="34" charset="-128"/>
          <a:cs typeface="ＭＳ Ｐゴシック" charset="0"/>
        </a:defRPr>
      </a:lvl1pPr>
      <a:lvl2pPr marL="990575" indent="-380990" algn="l" rtl="0" eaLnBrk="0" fontAlgn="base" hangingPunct="0">
        <a:spcBef>
          <a:spcPct val="20000"/>
        </a:spcBef>
        <a:spcAft>
          <a:spcPct val="0"/>
        </a:spcAft>
        <a:buClr>
          <a:srgbClr val="00A94F"/>
        </a:buClr>
        <a:buFont typeface="Arial" panose="020B0604020202020204" pitchFamily="34" charset="0"/>
        <a:buChar char="–"/>
        <a:defRPr sz="3200" kern="1200">
          <a:solidFill>
            <a:srgbClr val="000000"/>
          </a:solidFill>
          <a:latin typeface="+mn-lt"/>
          <a:ea typeface="MS PGothic" panose="020B0600070205080204" pitchFamily="34" charset="-128"/>
          <a:cs typeface="+mn-cs"/>
        </a:defRPr>
      </a:lvl2pPr>
      <a:lvl3pPr marL="1523962" indent="-304792" algn="l" rtl="0" eaLnBrk="0" fontAlgn="base" hangingPunct="0">
        <a:spcBef>
          <a:spcPct val="20000"/>
        </a:spcBef>
        <a:spcAft>
          <a:spcPct val="0"/>
        </a:spcAft>
        <a:buClr>
          <a:srgbClr val="00A94F"/>
        </a:buClr>
        <a:buFont typeface="Arial" panose="020B0604020202020204" pitchFamily="34" charset="0"/>
        <a:buChar char="•"/>
        <a:defRPr sz="3200" kern="1200">
          <a:solidFill>
            <a:srgbClr val="000000"/>
          </a:solidFill>
          <a:latin typeface="+mn-lt"/>
          <a:ea typeface="MS PGothic" panose="020B0600070205080204" pitchFamily="34" charset="-128"/>
          <a:cs typeface="+mn-cs"/>
        </a:defRPr>
      </a:lvl3pPr>
      <a:lvl4pPr marL="2133547" indent="-304792" algn="l" rtl="0" eaLnBrk="0" fontAlgn="base" hangingPunct="0">
        <a:spcBef>
          <a:spcPct val="20000"/>
        </a:spcBef>
        <a:spcAft>
          <a:spcPct val="0"/>
        </a:spcAft>
        <a:buClr>
          <a:srgbClr val="00A94F"/>
        </a:buClr>
        <a:buFont typeface="Arial" panose="020B0604020202020204" pitchFamily="34" charset="0"/>
        <a:buChar char="–"/>
        <a:defRPr sz="3200" kern="1200">
          <a:solidFill>
            <a:srgbClr val="000000"/>
          </a:solidFill>
          <a:latin typeface="+mn-lt"/>
          <a:ea typeface="MS PGothic" panose="020B0600070205080204" pitchFamily="34" charset="-128"/>
          <a:cs typeface="+mn-cs"/>
        </a:defRPr>
      </a:lvl4pPr>
      <a:lvl5pPr marL="2743131" indent="-304792" algn="l" rtl="0" eaLnBrk="0" fontAlgn="base" hangingPunct="0">
        <a:spcBef>
          <a:spcPct val="20000"/>
        </a:spcBef>
        <a:spcAft>
          <a:spcPct val="0"/>
        </a:spcAft>
        <a:buClr>
          <a:srgbClr val="00A94F"/>
        </a:buClr>
        <a:buFont typeface="Arial" panose="020B0604020202020204" pitchFamily="34" charset="0"/>
        <a:buChar char="»"/>
        <a:defRPr sz="3200" kern="1200">
          <a:solidFill>
            <a:srgbClr val="000000"/>
          </a:solidFill>
          <a:latin typeface="+mn-lt"/>
          <a:ea typeface="MS PGothic" panose="020B0600070205080204" pitchFamily="34" charset="-128"/>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cme.bu.edu/content/t1dx-qi-learning-session-2022-1172022-1182022" TargetMode="Externa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hyperlink" Target="mailto:cme@bu.edu" TargetMode="External"/><Relationship Id="rId2" Type="http://schemas.openxmlformats.org/officeDocument/2006/relationships/hyperlink" Target="https://cme.bu.edu/content/t1dx-qi-learning-session-2022-1172022-1182022" TargetMode="External"/><Relationship Id="rId1" Type="http://schemas.openxmlformats.org/officeDocument/2006/relationships/slideLayout" Target="../slideLayouts/slideLayout38.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jpeg"/><Relationship Id="rId2" Type="http://schemas.openxmlformats.org/officeDocument/2006/relationships/notesSlide" Target="../notesSlides/notesSlide1.xml"/><Relationship Id="rId16" Type="http://schemas.openxmlformats.org/officeDocument/2006/relationships/image" Target="../media/image27.jpe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jpeg"/><Relationship Id="rId24" Type="http://schemas.openxmlformats.org/officeDocument/2006/relationships/image" Target="../media/image35.png"/><Relationship Id="rId32" Type="http://schemas.openxmlformats.org/officeDocument/2006/relationships/image" Target="../media/image43.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jpeg"/><Relationship Id="rId10" Type="http://schemas.openxmlformats.org/officeDocument/2006/relationships/image" Target="../media/image21.jpe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8"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2.jpeg"/><Relationship Id="rId18" Type="http://schemas.openxmlformats.org/officeDocument/2006/relationships/image" Target="../media/image55.png"/><Relationship Id="rId3" Type="http://schemas.openxmlformats.org/officeDocument/2006/relationships/image" Target="../media/image47.png"/><Relationship Id="rId21" Type="http://schemas.openxmlformats.org/officeDocument/2006/relationships/image" Target="../media/image14.png"/><Relationship Id="rId7" Type="http://schemas.openxmlformats.org/officeDocument/2006/relationships/image" Target="../media/image49.png"/><Relationship Id="rId12" Type="http://schemas.openxmlformats.org/officeDocument/2006/relationships/image" Target="../media/image37.png"/><Relationship Id="rId17" Type="http://schemas.openxmlformats.org/officeDocument/2006/relationships/image" Target="../media/image54.png"/><Relationship Id="rId2" Type="http://schemas.openxmlformats.org/officeDocument/2006/relationships/notesSlide" Target="../notesSlides/notesSlide2.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image" Target="../media/image20.jpeg"/><Relationship Id="rId11" Type="http://schemas.openxmlformats.org/officeDocument/2006/relationships/image" Target="../media/image51.jpeg"/><Relationship Id="rId5" Type="http://schemas.openxmlformats.org/officeDocument/2006/relationships/image" Target="../media/image48.png"/><Relationship Id="rId15" Type="http://schemas.openxmlformats.org/officeDocument/2006/relationships/image" Target="../media/image53.jpeg"/><Relationship Id="rId10" Type="http://schemas.openxmlformats.org/officeDocument/2006/relationships/image" Target="../media/image31.png"/><Relationship Id="rId19" Type="http://schemas.openxmlformats.org/officeDocument/2006/relationships/image" Target="../media/image15.png"/><Relationship Id="rId4" Type="http://schemas.openxmlformats.org/officeDocument/2006/relationships/image" Target="../media/image18.jpeg"/><Relationship Id="rId9" Type="http://schemas.openxmlformats.org/officeDocument/2006/relationships/image" Target="../media/image27.jpeg"/><Relationship Id="rId14" Type="http://schemas.openxmlformats.org/officeDocument/2006/relationships/image" Target="../media/image39.jpeg"/><Relationship Id="rId22"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hyperlink" Target="https://t1dexchange.org/t1dx-qi-learning-session-2022/?_hsmi=231953627&amp;_hsenc=p2ANqtz-_USgwztn4yxkB7F_kMOMbnMJAntRfD1safrF0EjhLSd4L0yW0ZOeUCeFAp3XIGNgwh-CZcv7nu8XjyDQjgLptwCGgC1w#1633987882451-a7fee4ef-c98c%231633987882451-a7fee4ef-c98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t1dexchange.org/t1dx-qi-learning-session-2022-cme-inf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t1dexchange.org/t1dx-qi-learning-session-2022-cme-info/"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t1dexchange.org/t1dx-qi-learning-session-2022/#1635971127121-07d299e1-268d" TargetMode="External"/><Relationship Id="rId5" Type="http://schemas.openxmlformats.org/officeDocument/2006/relationships/hyperlink" Target="https://onlinelibrary.wiley.com/journal/17530407?utm_medium=event&amp;utm_source=exhibition&amp;utm_campaign=JDB2&amp;utm_content=T1DX_Conference_Banner" TargetMode="External"/><Relationship Id="rId4" Type="http://schemas.openxmlformats.org/officeDocument/2006/relationships/hyperlink" Target="https://t1dexchange.org/t1dx-qi-learning-session-2022/?_hsmi=231953627&amp;_hsenc=p2ANqtz-_USgwztn4yxkB7F_kMOMbnMJAntRfD1safrF0EjhLSd4L0yW0ZOeUCeFAp3XIGNgwh-CZcv7nu8XjyDQjgLptwCGgC1w#1633987882451-a7fee4ef-c98c%231633987882451-a7fee4ef-c98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D555F3-0E4C-451F-8C5E-AE234BBE8B0B}"/>
              </a:ext>
            </a:extLst>
          </p:cNvPr>
          <p:cNvSpPr>
            <a:spLocks noGrp="1"/>
          </p:cNvSpPr>
          <p:nvPr>
            <p:ph type="body" sz="quarter" idx="10"/>
          </p:nvPr>
        </p:nvSpPr>
        <p:spPr/>
        <p:txBody>
          <a:bodyPr/>
          <a:lstStyle/>
          <a:p>
            <a:r>
              <a:rPr lang="en-US" dirty="0"/>
              <a:t>Welcome, Logistics, &amp; Agenda</a:t>
            </a:r>
          </a:p>
        </p:txBody>
      </p:sp>
      <p:sp>
        <p:nvSpPr>
          <p:cNvPr id="3" name="Text Placeholder 2">
            <a:extLst>
              <a:ext uri="{FF2B5EF4-FFF2-40B4-BE49-F238E27FC236}">
                <a16:creationId xmlns:a16="http://schemas.microsoft.com/office/drawing/2014/main" id="{5BC555C4-6498-40FC-B71F-F67929BC2BAC}"/>
              </a:ext>
            </a:extLst>
          </p:cNvPr>
          <p:cNvSpPr>
            <a:spLocks noGrp="1"/>
          </p:cNvSpPr>
          <p:nvPr>
            <p:ph type="body" sz="quarter" idx="11"/>
          </p:nvPr>
        </p:nvSpPr>
        <p:spPr>
          <a:xfrm>
            <a:off x="4412306" y="5755762"/>
            <a:ext cx="7802562" cy="755396"/>
          </a:xfrm>
        </p:spPr>
        <p:txBody>
          <a:bodyPr/>
          <a:lstStyle/>
          <a:p>
            <a:r>
              <a:rPr lang="en-US" dirty="0"/>
              <a:t>November 8, 2022</a:t>
            </a:r>
          </a:p>
        </p:txBody>
      </p:sp>
    </p:spTree>
    <p:extLst>
      <p:ext uri="{BB962C8B-B14F-4D97-AF65-F5344CB8AC3E}">
        <p14:creationId xmlns:p14="http://schemas.microsoft.com/office/powerpoint/2010/main" val="397774434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8053-2F87-70A3-30AC-5BB80C2CDC8C}"/>
              </a:ext>
            </a:extLst>
          </p:cNvPr>
          <p:cNvSpPr>
            <a:spLocks noGrp="1"/>
          </p:cNvSpPr>
          <p:nvPr>
            <p:ph type="title"/>
          </p:nvPr>
        </p:nvSpPr>
        <p:spPr/>
        <p:txBody>
          <a:bodyPr/>
          <a:lstStyle/>
          <a:p>
            <a:r>
              <a:rPr lang="en-US" dirty="0"/>
              <a:t>Tuesday November 8</a:t>
            </a:r>
            <a:r>
              <a:rPr lang="en-US" baseline="30000" dirty="0"/>
              <a:t>th</a:t>
            </a:r>
            <a:r>
              <a:rPr lang="en-US" dirty="0"/>
              <a:t> Agenda, Morning</a:t>
            </a:r>
          </a:p>
        </p:txBody>
      </p:sp>
      <p:pic>
        <p:nvPicPr>
          <p:cNvPr id="5" name="Picture 4">
            <a:extLst>
              <a:ext uri="{FF2B5EF4-FFF2-40B4-BE49-F238E27FC236}">
                <a16:creationId xmlns:a16="http://schemas.microsoft.com/office/drawing/2014/main" id="{F161D5D4-26A1-F14A-CBE9-0BFEAF8D0AB1}"/>
              </a:ext>
            </a:extLst>
          </p:cNvPr>
          <p:cNvPicPr>
            <a:picLocks noChangeAspect="1"/>
          </p:cNvPicPr>
          <p:nvPr/>
        </p:nvPicPr>
        <p:blipFill>
          <a:blip r:embed="rId2"/>
          <a:stretch>
            <a:fillRect/>
          </a:stretch>
        </p:blipFill>
        <p:spPr>
          <a:xfrm>
            <a:off x="1298889" y="785859"/>
            <a:ext cx="8362950" cy="5934075"/>
          </a:xfrm>
          <a:prstGeom prst="rect">
            <a:avLst/>
          </a:prstGeom>
        </p:spPr>
      </p:pic>
    </p:spTree>
    <p:extLst>
      <p:ext uri="{BB962C8B-B14F-4D97-AF65-F5344CB8AC3E}">
        <p14:creationId xmlns:p14="http://schemas.microsoft.com/office/powerpoint/2010/main" val="16949383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8053-2F87-70A3-30AC-5BB80C2CDC8C}"/>
              </a:ext>
            </a:extLst>
          </p:cNvPr>
          <p:cNvSpPr>
            <a:spLocks noGrp="1"/>
          </p:cNvSpPr>
          <p:nvPr>
            <p:ph type="title"/>
          </p:nvPr>
        </p:nvSpPr>
        <p:spPr/>
        <p:txBody>
          <a:bodyPr/>
          <a:lstStyle/>
          <a:p>
            <a:r>
              <a:rPr lang="en-US" dirty="0"/>
              <a:t>Tuesday November 8</a:t>
            </a:r>
            <a:r>
              <a:rPr lang="en-US" baseline="30000" dirty="0"/>
              <a:t>th</a:t>
            </a:r>
            <a:r>
              <a:rPr lang="en-US" dirty="0"/>
              <a:t> Agenda, Afternoon</a:t>
            </a:r>
          </a:p>
        </p:txBody>
      </p:sp>
      <p:pic>
        <p:nvPicPr>
          <p:cNvPr id="4" name="Picture 3">
            <a:extLst>
              <a:ext uri="{FF2B5EF4-FFF2-40B4-BE49-F238E27FC236}">
                <a16:creationId xmlns:a16="http://schemas.microsoft.com/office/drawing/2014/main" id="{EFCEFF95-2648-C56B-94B5-B1502556C8D8}"/>
              </a:ext>
            </a:extLst>
          </p:cNvPr>
          <p:cNvPicPr>
            <a:picLocks noChangeAspect="1"/>
          </p:cNvPicPr>
          <p:nvPr/>
        </p:nvPicPr>
        <p:blipFill>
          <a:blip r:embed="rId2"/>
          <a:stretch>
            <a:fillRect/>
          </a:stretch>
        </p:blipFill>
        <p:spPr>
          <a:xfrm>
            <a:off x="916538" y="1055525"/>
            <a:ext cx="9239250" cy="4914900"/>
          </a:xfrm>
          <a:prstGeom prst="rect">
            <a:avLst/>
          </a:prstGeom>
        </p:spPr>
      </p:pic>
    </p:spTree>
    <p:extLst>
      <p:ext uri="{BB962C8B-B14F-4D97-AF65-F5344CB8AC3E}">
        <p14:creationId xmlns:p14="http://schemas.microsoft.com/office/powerpoint/2010/main" val="10888234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E789-F819-461A-9030-00AE2674ECE1}"/>
              </a:ext>
            </a:extLst>
          </p:cNvPr>
          <p:cNvSpPr>
            <a:spLocks noGrp="1"/>
          </p:cNvSpPr>
          <p:nvPr>
            <p:ph type="title"/>
          </p:nvPr>
        </p:nvSpPr>
        <p:spPr/>
        <p:txBody>
          <a:bodyPr/>
          <a:lstStyle/>
          <a:p>
            <a:r>
              <a:rPr lang="en-US" dirty="0"/>
              <a:t>Educational Objectives</a:t>
            </a:r>
          </a:p>
        </p:txBody>
      </p:sp>
      <p:sp>
        <p:nvSpPr>
          <p:cNvPr id="3" name="Text Placeholder 2">
            <a:extLst>
              <a:ext uri="{FF2B5EF4-FFF2-40B4-BE49-F238E27FC236}">
                <a16:creationId xmlns:a16="http://schemas.microsoft.com/office/drawing/2014/main" id="{503A1AE5-B652-45FC-B6EB-2DF37FE9C5F3}"/>
              </a:ext>
            </a:extLst>
          </p:cNvPr>
          <p:cNvSpPr>
            <a:spLocks noGrp="1"/>
          </p:cNvSpPr>
          <p:nvPr>
            <p:ph type="body" sz="quarter" idx="10"/>
          </p:nvPr>
        </p:nvSpPr>
        <p:spPr/>
        <p:txBody>
          <a:bodyPr>
            <a:normAutofit lnSpcReduction="10000"/>
          </a:bodyPr>
          <a:lstStyle/>
          <a:p>
            <a:pPr algn="l" rtl="0" fontAlgn="base"/>
            <a:r>
              <a:rPr lang="en-US" sz="2200" b="0" i="0" dirty="0">
                <a:solidFill>
                  <a:schemeClr val="accent5">
                    <a:lumMod val="25000"/>
                  </a:schemeClr>
                </a:solidFill>
                <a:effectLst/>
                <a:latin typeface="Montserrat Medium" panose="00000600000000000000" pitchFamily="2" charset="0"/>
              </a:rPr>
              <a:t>At the conclusion of this activity, learners should be able to:   </a:t>
            </a:r>
          </a:p>
          <a:p>
            <a:pPr algn="l" rtl="0" fontAlgn="base"/>
            <a:endParaRPr lang="en-US" sz="2200" b="0" i="0" dirty="0">
              <a:solidFill>
                <a:schemeClr val="accent5">
                  <a:lumMod val="25000"/>
                </a:schemeClr>
              </a:solidFill>
              <a:effectLst/>
              <a:latin typeface="Montserrat Medium" panose="00000600000000000000" pitchFamily="2" charset="0"/>
            </a:endParaRPr>
          </a:p>
          <a:p>
            <a:endParaRPr lang="en-US" sz="2200" dirty="0">
              <a:solidFill>
                <a:schemeClr val="accent5">
                  <a:lumMod val="25000"/>
                </a:schemeClr>
              </a:solidFill>
              <a:latin typeface="Montserrat Medium" panose="00000600000000000000" pitchFamily="2" charset="0"/>
            </a:endParaRPr>
          </a:p>
          <a:p>
            <a:r>
              <a:rPr lang="en-US" sz="2200" dirty="0">
                <a:solidFill>
                  <a:schemeClr val="accent5">
                    <a:lumMod val="25000"/>
                  </a:schemeClr>
                </a:solidFill>
                <a:latin typeface="Montserrat Medium" panose="00000600000000000000" pitchFamily="2" charset="0"/>
              </a:rPr>
              <a:t>1.	Describe the future of novel therapies, interventions, quality improvements, and solutions to today’s diabetes care challenges.   </a:t>
            </a:r>
          </a:p>
          <a:p>
            <a:endParaRPr lang="en-US" sz="2200" dirty="0">
              <a:solidFill>
                <a:schemeClr val="accent5">
                  <a:lumMod val="25000"/>
                </a:schemeClr>
              </a:solidFill>
              <a:latin typeface="Montserrat Medium" panose="00000600000000000000" pitchFamily="2" charset="0"/>
            </a:endParaRPr>
          </a:p>
          <a:p>
            <a:r>
              <a:rPr lang="en-US" sz="2200" dirty="0">
                <a:solidFill>
                  <a:schemeClr val="accent5">
                    <a:lumMod val="25000"/>
                  </a:schemeClr>
                </a:solidFill>
                <a:latin typeface="Montserrat Medium" panose="00000600000000000000" pitchFamily="2" charset="0"/>
              </a:rPr>
              <a:t>2.	Identify gaps in population health needs and state 3 ways that they can provide more equitable care over the next 2 years  </a:t>
            </a:r>
          </a:p>
          <a:p>
            <a:endParaRPr lang="en-US" sz="2200" dirty="0">
              <a:solidFill>
                <a:schemeClr val="accent5">
                  <a:lumMod val="25000"/>
                </a:schemeClr>
              </a:solidFill>
              <a:latin typeface="Montserrat Medium" panose="00000600000000000000" pitchFamily="2" charset="0"/>
            </a:endParaRPr>
          </a:p>
          <a:p>
            <a:r>
              <a:rPr lang="en-US" sz="2200" dirty="0">
                <a:solidFill>
                  <a:schemeClr val="accent5">
                    <a:lumMod val="25000"/>
                  </a:schemeClr>
                </a:solidFill>
                <a:latin typeface="Montserrat Medium" panose="00000600000000000000" pitchFamily="2" charset="0"/>
              </a:rPr>
              <a:t>3.	Apply the strategies of the T1DX-QI Equity Framework which can help to improve diabetes health outcomes and increase diabetes device access for BIPOC T1D and T2D patients  </a:t>
            </a:r>
          </a:p>
          <a:p>
            <a:endParaRPr lang="en-US" sz="2200" dirty="0">
              <a:solidFill>
                <a:schemeClr val="accent5">
                  <a:lumMod val="25000"/>
                </a:schemeClr>
              </a:solidFill>
              <a:latin typeface="Montserrat Medium" panose="00000600000000000000" pitchFamily="2" charset="0"/>
            </a:endParaRPr>
          </a:p>
          <a:p>
            <a:r>
              <a:rPr lang="en-US" sz="2200" dirty="0">
                <a:solidFill>
                  <a:schemeClr val="accent5">
                    <a:lumMod val="25000"/>
                  </a:schemeClr>
                </a:solidFill>
                <a:latin typeface="Montserrat Medium" panose="00000600000000000000" pitchFamily="2" charset="0"/>
              </a:rPr>
              <a:t>4.	Discuss expectations for patient care and patient engagement and describe ways to co-design care with patients and family members. </a:t>
            </a:r>
          </a:p>
          <a:p>
            <a:endParaRPr lang="en-US" dirty="0"/>
          </a:p>
        </p:txBody>
      </p:sp>
    </p:spTree>
    <p:extLst>
      <p:ext uri="{BB962C8B-B14F-4D97-AF65-F5344CB8AC3E}">
        <p14:creationId xmlns:p14="http://schemas.microsoft.com/office/powerpoint/2010/main" val="182638188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16789-A249-455D-87F6-33154FA6C30E}"/>
              </a:ext>
            </a:extLst>
          </p:cNvPr>
          <p:cNvSpPr>
            <a:spLocks noGrp="1"/>
          </p:cNvSpPr>
          <p:nvPr>
            <p:ph type="title"/>
          </p:nvPr>
        </p:nvSpPr>
        <p:spPr/>
        <p:txBody>
          <a:bodyPr/>
          <a:lstStyle/>
          <a:p>
            <a:r>
              <a:rPr lang="en-US" dirty="0"/>
              <a:t>Continuing Education Credits</a:t>
            </a:r>
          </a:p>
        </p:txBody>
      </p:sp>
    </p:spTree>
    <p:extLst>
      <p:ext uri="{BB962C8B-B14F-4D97-AF65-F5344CB8AC3E}">
        <p14:creationId xmlns:p14="http://schemas.microsoft.com/office/powerpoint/2010/main" val="268928937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5A668F46-84DE-9F49-A5A3-12E6EBA0E53A}"/>
              </a:ext>
            </a:extLst>
          </p:cNvPr>
          <p:cNvSpPr>
            <a:spLocks noGrp="1"/>
          </p:cNvSpPr>
          <p:nvPr>
            <p:ph type="title" idx="4294967295"/>
          </p:nvPr>
        </p:nvSpPr>
        <p:spPr>
          <a:xfrm>
            <a:off x="838954" y="395980"/>
            <a:ext cx="10058400" cy="909975"/>
          </a:xfrm>
        </p:spPr>
        <p:txBody>
          <a:bodyPr/>
          <a:lstStyle/>
          <a:p>
            <a:r>
              <a:rPr lang="en-US" altLang="en-US" dirty="0">
                <a:solidFill>
                  <a:srgbClr val="E51937"/>
                </a:solidFill>
                <a:latin typeface="Source Sans Pro" panose="020B0503030403020204" pitchFamily="34" charset="0"/>
                <a:ea typeface="Source Sans Pro" panose="020B0503030403020204" pitchFamily="34" charset="0"/>
                <a:cs typeface="Helvetica Light" panose="020B0403020202020204" pitchFamily="34" charset="0"/>
              </a:rPr>
              <a:t>Course Evaluation &amp; Certificates </a:t>
            </a:r>
          </a:p>
        </p:txBody>
      </p:sp>
      <p:sp>
        <p:nvSpPr>
          <p:cNvPr id="3" name="Content Placeholder 2">
            <a:extLst>
              <a:ext uri="{FF2B5EF4-FFF2-40B4-BE49-F238E27FC236}">
                <a16:creationId xmlns:a16="http://schemas.microsoft.com/office/drawing/2014/main" id="{B01127C3-DF91-3D41-9F1E-4950E6A90EEC}"/>
              </a:ext>
            </a:extLst>
          </p:cNvPr>
          <p:cNvSpPr>
            <a:spLocks noGrp="1"/>
          </p:cNvSpPr>
          <p:nvPr>
            <p:ph sz="quarter" idx="4294967295"/>
          </p:nvPr>
        </p:nvSpPr>
        <p:spPr>
          <a:xfrm>
            <a:off x="838954" y="1392694"/>
            <a:ext cx="10358971" cy="3233627"/>
          </a:xfrm>
        </p:spPr>
        <p:txBody>
          <a:bodyPr>
            <a:normAutofit lnSpcReduction="10000"/>
          </a:bodyPr>
          <a:lstStyle/>
          <a:p>
            <a:pPr marL="0" indent="0">
              <a:buNone/>
              <a:defRPr/>
            </a:pPr>
            <a:endParaRPr lang="en-US" sz="2400" dirty="0">
              <a:latin typeface="Source Sans Pro" panose="020B0503030403020204" pitchFamily="34" charset="0"/>
              <a:ea typeface="Source Sans Pro" panose="020B0503030403020204" pitchFamily="34" charset="0"/>
            </a:endParaRPr>
          </a:p>
          <a:p>
            <a:pPr>
              <a:defRPr/>
            </a:pPr>
            <a:r>
              <a:rPr lang="en-US" sz="2400" dirty="0">
                <a:latin typeface="Source Sans Pro" panose="020B0503030403020204" pitchFamily="34" charset="0"/>
                <a:ea typeface="Source Sans Pro" panose="020B0503030403020204" pitchFamily="34" charset="0"/>
              </a:rPr>
              <a:t>Within </a:t>
            </a:r>
            <a:r>
              <a:rPr lang="en-US" sz="2400" b="1" dirty="0">
                <a:latin typeface="Source Sans Pro" panose="020B0503030403020204" pitchFamily="34" charset="0"/>
                <a:ea typeface="Source Sans Pro" panose="020B0503030403020204" pitchFamily="34" charset="0"/>
              </a:rPr>
              <a:t>5 business days </a:t>
            </a:r>
            <a:r>
              <a:rPr lang="en-US" sz="2400" dirty="0">
                <a:latin typeface="Source Sans Pro" panose="020B0503030403020204" pitchFamily="34" charset="0"/>
                <a:ea typeface="Source Sans Pro" panose="020B0503030403020204" pitchFamily="34" charset="0"/>
              </a:rPr>
              <a:t>after the webinar, participants will receive an email to log in to the Boston University CME portal (</a:t>
            </a:r>
            <a:r>
              <a:rPr lang="en-US" sz="2400" dirty="0">
                <a:latin typeface="Source Sans Pro" panose="020B0503030403020204" pitchFamily="34" charset="0"/>
                <a:ea typeface="Source Sans Pro" panose="020B0503030403020204" pitchFamily="34" charset="0"/>
                <a:hlinkClick r:id="rId2"/>
              </a:rPr>
              <a:t>web</a:t>
            </a:r>
            <a:r>
              <a:rPr lang="en-US" sz="2400" dirty="0">
                <a:latin typeface="Source Sans Pro" panose="020B0503030403020204" pitchFamily="34" charset="0"/>
                <a:ea typeface="Source Sans Pro" panose="020B0503030403020204" pitchFamily="34" charset="0"/>
              </a:rPr>
              <a:t>) to complete the course evaluation.</a:t>
            </a:r>
            <a:br>
              <a:rPr lang="en-US" sz="2400" dirty="0">
                <a:latin typeface="Source Sans Pro" panose="020B0503030403020204" pitchFamily="34" charset="0"/>
                <a:ea typeface="Source Sans Pro" panose="020B0503030403020204" pitchFamily="34" charset="0"/>
              </a:rPr>
            </a:br>
            <a:endParaRPr lang="en-US" sz="2400" dirty="0">
              <a:latin typeface="Source Sans Pro" panose="020B0503030403020204" pitchFamily="34" charset="0"/>
              <a:ea typeface="Source Sans Pro" panose="020B0503030403020204" pitchFamily="34" charset="0"/>
            </a:endParaRPr>
          </a:p>
          <a:p>
            <a:pPr>
              <a:defRPr/>
            </a:pPr>
            <a:r>
              <a:rPr lang="en-US" sz="2400" dirty="0">
                <a:latin typeface="Source Sans Pro" panose="020B0503030403020204" pitchFamily="34" charset="0"/>
                <a:ea typeface="Source Sans Pro" panose="020B0503030403020204" pitchFamily="34" charset="0"/>
              </a:rPr>
              <a:t>Within the web portal, you will be asked to attest to your hours of participation. Upon completion of the evaluation and attestation, your transcript will be updated with the appropriate accreditation hours and your certificate will be made available for download.</a:t>
            </a:r>
          </a:p>
        </p:txBody>
      </p:sp>
      <p:pic>
        <p:nvPicPr>
          <p:cNvPr id="5" name="Picture 4">
            <a:extLst>
              <a:ext uri="{FF2B5EF4-FFF2-40B4-BE49-F238E27FC236}">
                <a16:creationId xmlns:a16="http://schemas.microsoft.com/office/drawing/2014/main" id="{590C14B3-F808-52EF-A7D1-B2A7B4C17E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958" y="5810808"/>
            <a:ext cx="2774815" cy="843992"/>
          </a:xfrm>
          <a:prstGeom prst="rect">
            <a:avLst/>
          </a:prstGeom>
        </p:spPr>
      </p:pic>
    </p:spTree>
    <p:extLst>
      <p:ext uri="{BB962C8B-B14F-4D97-AF65-F5344CB8AC3E}">
        <p14:creationId xmlns:p14="http://schemas.microsoft.com/office/powerpoint/2010/main" val="45857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ctrTitle" idx="4294967295"/>
          </p:nvPr>
        </p:nvSpPr>
        <p:spPr>
          <a:xfrm>
            <a:off x="818707" y="1706046"/>
            <a:ext cx="9144000" cy="4814887"/>
          </a:xfrm>
          <a:prstGeom prst="rect">
            <a:avLst/>
          </a:prstGeom>
        </p:spPr>
        <p:txBody>
          <a:bodyPr>
            <a:noAutofit/>
          </a:bodyPr>
          <a:lstStyle/>
          <a:p>
            <a:r>
              <a:rPr lang="en-US" sz="2000" dirty="0">
                <a:solidFill>
                  <a:schemeClr val="tx1"/>
                </a:solidFill>
                <a:latin typeface="Source Sans Pro" panose="020B0503030403020204" pitchFamily="34" charset="0"/>
                <a:ea typeface="Source Sans Pro" panose="020B0503030403020204" pitchFamily="34" charset="0"/>
              </a:rPr>
              <a:t>CME/NCPD credit will be awarded to those that attend the 13.5-hour program and complete the evaluation.  </a:t>
            </a:r>
            <a:br>
              <a:rPr lang="en-US" sz="2000" dirty="0">
                <a:solidFill>
                  <a:schemeClr val="tx1"/>
                </a:solidFill>
                <a:latin typeface="Source Sans Pro" panose="020B0503030403020204" pitchFamily="34" charset="0"/>
                <a:ea typeface="Source Sans Pro" panose="020B0503030403020204" pitchFamily="34" charset="0"/>
              </a:rPr>
            </a:b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1. Navigate to: </a:t>
            </a:r>
            <a:r>
              <a:rPr lang="en-US" sz="2000" dirty="0">
                <a:solidFill>
                  <a:schemeClr val="tx1"/>
                </a:solidFill>
                <a:latin typeface="Source Sans Pro" panose="020B0503030403020204" pitchFamily="34" charset="0"/>
                <a:ea typeface="Source Sans Pro" panose="020B0503030403020204" pitchFamily="34" charset="0"/>
                <a:hlinkClick r:id="rId2"/>
              </a:rPr>
              <a:t>https://cme.bu.edu/content/t1dx-qi-learning-session-2022-1172022-1182022</a:t>
            </a:r>
            <a:br>
              <a:rPr lang="en-US" sz="2000" dirty="0">
                <a:solidFill>
                  <a:schemeClr val="tx1"/>
                </a:solidFill>
                <a:latin typeface="Source Sans Pro" panose="020B0503030403020204" pitchFamily="34" charset="0"/>
                <a:ea typeface="Source Sans Pro" panose="020B0503030403020204" pitchFamily="34" charset="0"/>
              </a:rPr>
            </a:b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2. </a:t>
            </a:r>
            <a:r>
              <a:rPr lang="en-US" sz="2000" b="1" u="sng" dirty="0">
                <a:solidFill>
                  <a:schemeClr val="tx1"/>
                </a:solidFill>
                <a:latin typeface="Source Sans Pro" panose="020B0503030403020204" pitchFamily="34" charset="0"/>
                <a:ea typeface="Source Sans Pro" panose="020B0503030403020204" pitchFamily="34" charset="0"/>
              </a:rPr>
              <a:t>Create a new account</a:t>
            </a:r>
            <a:r>
              <a:rPr lang="en-US" sz="2000" dirty="0">
                <a:solidFill>
                  <a:schemeClr val="tx1"/>
                </a:solidFill>
                <a:latin typeface="Source Sans Pro" panose="020B0503030403020204" pitchFamily="34" charset="0"/>
                <a:ea typeface="Source Sans Pro" panose="020B0503030403020204" pitchFamily="34" charset="0"/>
              </a:rPr>
              <a:t> or log in to complete the components</a:t>
            </a:r>
            <a:br>
              <a:rPr lang="en-US" sz="2000" dirty="0">
                <a:solidFill>
                  <a:schemeClr val="tx1"/>
                </a:solidFill>
                <a:latin typeface="Source Sans Pro" panose="020B0503030403020204" pitchFamily="34" charset="0"/>
                <a:ea typeface="Source Sans Pro" panose="020B0503030403020204" pitchFamily="34" charset="0"/>
              </a:rPr>
            </a:b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3. Click the register or take course button to proceed.</a:t>
            </a:r>
            <a:br>
              <a:rPr lang="en-US" sz="2000" dirty="0">
                <a:solidFill>
                  <a:schemeClr val="tx1"/>
                </a:solidFill>
                <a:latin typeface="Source Sans Pro" panose="020B0503030403020204" pitchFamily="34" charset="0"/>
                <a:ea typeface="Source Sans Pro" panose="020B0503030403020204" pitchFamily="34" charset="0"/>
              </a:rPr>
            </a:b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4. Click on the start course button on the bottom of the page to start the evaluation.</a:t>
            </a:r>
            <a:br>
              <a:rPr lang="en-US" sz="2000" dirty="0">
                <a:solidFill>
                  <a:schemeClr val="tx1"/>
                </a:solidFill>
                <a:latin typeface="Source Sans Pro" panose="020B0503030403020204" pitchFamily="34" charset="0"/>
                <a:ea typeface="Source Sans Pro" panose="020B0503030403020204" pitchFamily="34" charset="0"/>
              </a:rPr>
            </a:b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5. Learners should claim only the credit commensurate with the extent of their participation in the activity.</a:t>
            </a:r>
            <a:br>
              <a:rPr lang="en-US" sz="2000" dirty="0">
                <a:solidFill>
                  <a:schemeClr val="tx1"/>
                </a:solidFill>
                <a:latin typeface="Source Sans Pro" panose="020B0503030403020204" pitchFamily="34" charset="0"/>
                <a:ea typeface="Source Sans Pro" panose="020B0503030403020204" pitchFamily="34" charset="0"/>
              </a:rPr>
            </a:b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6. Follow the red prompts to claim your certificate.</a:t>
            </a: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 </a:t>
            </a: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For questions about CME, please contact </a:t>
            </a:r>
            <a:r>
              <a:rPr lang="en-US" sz="2000" u="sng" dirty="0">
                <a:solidFill>
                  <a:schemeClr val="tx1"/>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cme@bu.edu</a:t>
            </a:r>
            <a:endParaRPr lang="en-US" sz="2000" dirty="0">
              <a:solidFill>
                <a:schemeClr val="tx1"/>
              </a:solidFill>
              <a:latin typeface="Source Sans Pro" panose="020B0503030403020204" pitchFamily="34" charset="0"/>
              <a:ea typeface="Source Sans Pro" panose="020B0503030403020204" pitchFamily="34" charset="0"/>
            </a:endParaRPr>
          </a:p>
        </p:txBody>
      </p:sp>
      <p:sp>
        <p:nvSpPr>
          <p:cNvPr id="5" name="TextBox 4"/>
          <p:cNvSpPr txBox="1"/>
          <p:nvPr/>
        </p:nvSpPr>
        <p:spPr>
          <a:xfrm>
            <a:off x="744279" y="203200"/>
            <a:ext cx="11447720" cy="1077218"/>
          </a:xfrm>
          <a:prstGeom prst="rect">
            <a:avLst/>
          </a:prstGeom>
          <a:noFill/>
        </p:spPr>
        <p:txBody>
          <a:bodyPr wrap="square" rtlCol="0">
            <a:spAutoFit/>
          </a:bodyPr>
          <a:lstStyle/>
          <a:p>
            <a:r>
              <a:rPr lang="en-US" sz="3200" b="1" dirty="0">
                <a:solidFill>
                  <a:srgbClr val="E51937"/>
                </a:solidFill>
                <a:latin typeface="Source Sans Pro" panose="020B0503030403020204" pitchFamily="34" charset="0"/>
                <a:ea typeface="Source Sans Pro" panose="020B0503030403020204" pitchFamily="34" charset="0"/>
              </a:rPr>
              <a:t>How to Claim Education Credit </a:t>
            </a:r>
            <a:br>
              <a:rPr lang="en-US" sz="3200" dirty="0">
                <a:solidFill>
                  <a:srgbClr val="E51937"/>
                </a:solidFill>
                <a:latin typeface="Source Sans Pro" panose="020B0503030403020204" pitchFamily="34" charset="0"/>
                <a:ea typeface="Source Sans Pro" panose="020B0503030403020204" pitchFamily="34" charset="0"/>
              </a:rPr>
            </a:br>
            <a:endParaRPr lang="en-US" sz="3200" dirty="0">
              <a:solidFill>
                <a:srgbClr val="E51937"/>
              </a:solidFill>
              <a:latin typeface="Source Sans Pro" panose="020B0503030403020204" pitchFamily="34" charset="0"/>
              <a:ea typeface="Source Sans Pro" panose="020B0503030403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958" y="5810808"/>
            <a:ext cx="2774815" cy="843992"/>
          </a:xfrm>
          <a:prstGeom prst="rect">
            <a:avLst/>
          </a:prstGeom>
        </p:spPr>
      </p:pic>
    </p:spTree>
    <p:extLst>
      <p:ext uri="{BB962C8B-B14F-4D97-AF65-F5344CB8AC3E}">
        <p14:creationId xmlns:p14="http://schemas.microsoft.com/office/powerpoint/2010/main" val="2570968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A8DC9637-7DBD-487D-B09E-E5ECF29825F5}"/>
              </a:ext>
            </a:extLst>
          </p:cNvPr>
          <p:cNvGraphicFramePr>
            <a:graphicFrameLocks/>
          </p:cNvGraphicFramePr>
          <p:nvPr>
            <p:extLst>
              <p:ext uri="{D42A27DB-BD31-4B8C-83A1-F6EECF244321}">
                <p14:modId xmlns:p14="http://schemas.microsoft.com/office/powerpoint/2010/main" val="3792993410"/>
              </p:ext>
            </p:extLst>
          </p:nvPr>
        </p:nvGraphicFramePr>
        <p:xfrm>
          <a:off x="0" y="-24000"/>
          <a:ext cx="4292599" cy="6905999"/>
        </p:xfrm>
        <a:graphic>
          <a:graphicData uri="http://schemas.openxmlformats.org/drawingml/2006/table">
            <a:tbl>
              <a:tblPr firstRow="1" bandRow="1">
                <a:tableStyleId>{35758FB7-9AC5-4552-8A53-C91805E547FA}</a:tableStyleId>
              </a:tblPr>
              <a:tblGrid>
                <a:gridCol w="4292599">
                  <a:extLst>
                    <a:ext uri="{9D8B030D-6E8A-4147-A177-3AD203B41FA5}">
                      <a16:colId xmlns:a16="http://schemas.microsoft.com/office/drawing/2014/main" val="159112295"/>
                    </a:ext>
                  </a:extLst>
                </a:gridCol>
              </a:tblGrid>
              <a:tr h="1184242">
                <a:tc>
                  <a:txBody>
                    <a:bodyPr/>
                    <a:lstStyle/>
                    <a:p>
                      <a:endParaRPr lang="en-US" sz="800" dirty="0">
                        <a:solidFill>
                          <a:srgbClr val="FFFFFF"/>
                        </a:solidFill>
                        <a:latin typeface="Montserrat SemiBold" panose="00000700000000000000"/>
                      </a:endParaRPr>
                    </a:p>
                    <a:p>
                      <a:r>
                        <a:rPr lang="en-US" sz="2800" dirty="0">
                          <a:solidFill>
                            <a:schemeClr val="tx1"/>
                          </a:solidFill>
                          <a:latin typeface="Montserrat SemiBold" panose="00000700000000000000"/>
                        </a:rPr>
                        <a:t>LOGISTICS</a:t>
                      </a:r>
                    </a:p>
                  </a:txBody>
                  <a:tcPr>
                    <a:solidFill>
                      <a:srgbClr val="CBEEF5"/>
                    </a:solidFill>
                  </a:tcPr>
                </a:tc>
                <a:extLst>
                  <a:ext uri="{0D108BD9-81ED-4DB2-BD59-A6C34878D82A}">
                    <a16:rowId xmlns:a16="http://schemas.microsoft.com/office/drawing/2014/main" val="4000752181"/>
                  </a:ext>
                </a:extLst>
              </a:tr>
              <a:tr h="5721757">
                <a:tc>
                  <a:txBody>
                    <a:bodyPr/>
                    <a:lstStyle/>
                    <a:p>
                      <a:pPr marL="228600" marR="0" lvl="0" indent="-228600" algn="l" defTabSz="914400" eaLnBrk="1" fontAlgn="auto" latinLnBrk="0" hangingPunct="1">
                        <a:lnSpc>
                          <a:spcPct val="100000"/>
                        </a:lnSpc>
                        <a:spcBef>
                          <a:spcPts val="0"/>
                        </a:spcBef>
                        <a:spcAft>
                          <a:spcPts val="0"/>
                        </a:spcAft>
                        <a:buClrTx/>
                        <a:buSzTx/>
                        <a:buFont typeface="+mj-lt"/>
                        <a:buAutoNum type="arabicPeriod"/>
                        <a:tabLst/>
                        <a:defRPr/>
                      </a:pPr>
                      <a:r>
                        <a:rPr lang="en-US" sz="3000" dirty="0">
                          <a:latin typeface="Montserrat Medium" panose="00000600000000000000" pitchFamily="2" charset="0"/>
                        </a:rPr>
                        <a:t>All plenary sessions are hosted in the Brickell Room, where we are sitting now.</a:t>
                      </a:r>
                    </a:p>
                    <a:p>
                      <a:pPr marL="228600" marR="0" lvl="0" indent="-228600" algn="l" defTabSz="914400" eaLnBrk="1" fontAlgn="auto" latinLnBrk="0" hangingPunct="1">
                        <a:lnSpc>
                          <a:spcPct val="100000"/>
                        </a:lnSpc>
                        <a:spcBef>
                          <a:spcPts val="0"/>
                        </a:spcBef>
                        <a:spcAft>
                          <a:spcPts val="0"/>
                        </a:spcAft>
                        <a:buClrTx/>
                        <a:buSzTx/>
                        <a:buFont typeface="+mj-lt"/>
                        <a:buAutoNum type="arabicPeriod"/>
                        <a:tabLst/>
                        <a:defRPr/>
                      </a:pPr>
                      <a:endParaRPr lang="en-US" sz="3000" dirty="0">
                        <a:latin typeface="Montserrat Medium" panose="00000600000000000000" pitchFamily="2" charset="0"/>
                      </a:endParaRPr>
                    </a:p>
                    <a:p>
                      <a:pPr marL="228600" marR="0" lvl="0" indent="-228600" algn="l" defTabSz="914400" eaLnBrk="1" fontAlgn="auto" latinLnBrk="0" hangingPunct="1">
                        <a:lnSpc>
                          <a:spcPct val="100000"/>
                        </a:lnSpc>
                        <a:spcBef>
                          <a:spcPts val="0"/>
                        </a:spcBef>
                        <a:spcAft>
                          <a:spcPts val="0"/>
                        </a:spcAft>
                        <a:buClrTx/>
                        <a:buSzTx/>
                        <a:buFont typeface="+mj-lt"/>
                        <a:buAutoNum type="arabicPeriod"/>
                        <a:tabLst/>
                        <a:defRPr/>
                      </a:pPr>
                      <a:r>
                        <a:rPr lang="en-US" sz="3000" dirty="0">
                          <a:latin typeface="Montserrat Medium" panose="00000600000000000000" pitchFamily="2" charset="0"/>
                        </a:rPr>
                        <a:t>Breakout sessions will be hosted in Orchid A, B, C, and D rooms, located across the hall.</a:t>
                      </a:r>
                      <a:endParaRPr lang="en-US" sz="3000" b="1" dirty="0">
                        <a:solidFill>
                          <a:schemeClr val="accent5">
                            <a:lumMod val="25000"/>
                          </a:schemeClr>
                        </a:solidFill>
                        <a:latin typeface="Montserrat Medium" panose="00000600000000000000" pitchFamily="2" charset="0"/>
                        <a:cs typeface="Arial" panose="020B0604020202020204" pitchFamily="34" charset="0"/>
                      </a:endParaRPr>
                    </a:p>
                  </a:txBody>
                  <a:tcPr>
                    <a:solidFill>
                      <a:schemeClr val="bg1"/>
                    </a:solidFill>
                  </a:tcPr>
                </a:tc>
                <a:extLst>
                  <a:ext uri="{0D108BD9-81ED-4DB2-BD59-A6C34878D82A}">
                    <a16:rowId xmlns:a16="http://schemas.microsoft.com/office/drawing/2014/main" val="516114317"/>
                  </a:ext>
                </a:extLst>
              </a:tr>
            </a:tbl>
          </a:graphicData>
        </a:graphic>
      </p:graphicFrame>
      <p:pic>
        <p:nvPicPr>
          <p:cNvPr id="4" name="Picture 3">
            <a:extLst>
              <a:ext uri="{FF2B5EF4-FFF2-40B4-BE49-F238E27FC236}">
                <a16:creationId xmlns:a16="http://schemas.microsoft.com/office/drawing/2014/main" id="{918F9448-CC3A-6937-2D9A-6E8365E2784D}"/>
              </a:ext>
            </a:extLst>
          </p:cNvPr>
          <p:cNvPicPr>
            <a:picLocks noChangeAspect="1"/>
          </p:cNvPicPr>
          <p:nvPr/>
        </p:nvPicPr>
        <p:blipFill>
          <a:blip r:embed="rId2"/>
          <a:stretch>
            <a:fillRect/>
          </a:stretch>
        </p:blipFill>
        <p:spPr>
          <a:xfrm>
            <a:off x="4209107" y="0"/>
            <a:ext cx="8241030" cy="7014686"/>
          </a:xfrm>
          <a:prstGeom prst="rect">
            <a:avLst/>
          </a:prstGeom>
        </p:spPr>
      </p:pic>
    </p:spTree>
    <p:extLst>
      <p:ext uri="{BB962C8B-B14F-4D97-AF65-F5344CB8AC3E}">
        <p14:creationId xmlns:p14="http://schemas.microsoft.com/office/powerpoint/2010/main" val="9361571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29AD-A1E2-4B59-9833-2954D70F7990}"/>
              </a:ext>
            </a:extLst>
          </p:cNvPr>
          <p:cNvSpPr>
            <a:spLocks noGrp="1"/>
          </p:cNvSpPr>
          <p:nvPr>
            <p:ph type="title"/>
          </p:nvPr>
        </p:nvSpPr>
        <p:spPr>
          <a:xfrm>
            <a:off x="307027" y="893479"/>
            <a:ext cx="11346779" cy="411339"/>
          </a:xfrm>
        </p:spPr>
        <p:txBody>
          <a:bodyPr/>
          <a:lstStyle/>
          <a:p>
            <a:r>
              <a:rPr lang="en-US" sz="2800" b="0" dirty="0"/>
              <a:t>T1DX-QI network of 52 centers, caring for 80,000+ T1D patients </a:t>
            </a:r>
            <a:br>
              <a:rPr lang="en-US" sz="2800" b="0" dirty="0"/>
            </a:br>
            <a:r>
              <a:rPr lang="en-US" sz="2800" b="0" dirty="0"/>
              <a:t>across 21 states and Washington D.C.</a:t>
            </a:r>
            <a:br>
              <a:rPr lang="en-US" dirty="0"/>
            </a:br>
            <a:r>
              <a:rPr lang="en-US" sz="2800" b="0" dirty="0"/>
              <a:t> </a:t>
            </a:r>
          </a:p>
        </p:txBody>
      </p:sp>
      <p:sp>
        <p:nvSpPr>
          <p:cNvPr id="4" name="TextBox 3">
            <a:extLst>
              <a:ext uri="{FF2B5EF4-FFF2-40B4-BE49-F238E27FC236}">
                <a16:creationId xmlns:a16="http://schemas.microsoft.com/office/drawing/2014/main" id="{896CF521-ADBE-43C0-B9AD-C99F64325ED6}"/>
              </a:ext>
            </a:extLst>
          </p:cNvPr>
          <p:cNvSpPr txBox="1"/>
          <p:nvPr/>
        </p:nvSpPr>
        <p:spPr>
          <a:xfrm>
            <a:off x="977600" y="6396339"/>
            <a:ext cx="845068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696F70"/>
                </a:solidFill>
                <a:effectLst/>
                <a:uFillTx/>
                <a:latin typeface="Arial" panose="020B0604020202020204" pitchFamily="34" charset="0"/>
                <a:ea typeface="Hind Bold"/>
                <a:cs typeface="Arial" panose="020B0604020202020204" pitchFamily="34" charset="0"/>
                <a:sym typeface="Hind Bold"/>
              </a:rPr>
              <a:t>Priya Prahalad, Nicole Rioles et al. T1D Exchange Quality Improvement Collaborative: Accelerating Change through Benchmarking and Improvement Science for People with Type 1 Diabetes. Journal of Diabetes. November 2021</a:t>
            </a:r>
          </a:p>
        </p:txBody>
      </p:sp>
      <p:pic>
        <p:nvPicPr>
          <p:cNvPr id="8" name="Picture 7">
            <a:extLst>
              <a:ext uri="{FF2B5EF4-FFF2-40B4-BE49-F238E27FC236}">
                <a16:creationId xmlns:a16="http://schemas.microsoft.com/office/drawing/2014/main" id="{60B79331-06E9-5B84-0204-700F82EF49D5}"/>
              </a:ext>
            </a:extLst>
          </p:cNvPr>
          <p:cNvPicPr>
            <a:picLocks noChangeAspect="1"/>
          </p:cNvPicPr>
          <p:nvPr/>
        </p:nvPicPr>
        <p:blipFill rotWithShape="1">
          <a:blip r:embed="rId2"/>
          <a:srcRect t="687" r="923"/>
          <a:stretch/>
        </p:blipFill>
        <p:spPr>
          <a:xfrm>
            <a:off x="1545451" y="1432249"/>
            <a:ext cx="6539525" cy="4406540"/>
          </a:xfrm>
          <a:prstGeom prst="rect">
            <a:avLst/>
          </a:prstGeom>
        </p:spPr>
      </p:pic>
    </p:spTree>
    <p:extLst>
      <p:ext uri="{BB962C8B-B14F-4D97-AF65-F5344CB8AC3E}">
        <p14:creationId xmlns:p14="http://schemas.microsoft.com/office/powerpoint/2010/main" val="3190766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Image result for johns hopkins hospital logo">
            <a:extLst>
              <a:ext uri="{FF2B5EF4-FFF2-40B4-BE49-F238E27FC236}">
                <a16:creationId xmlns:a16="http://schemas.microsoft.com/office/drawing/2014/main" id="{D7DC4445-65B2-F83D-1C6D-5FBC7D2B6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405" y="4269041"/>
            <a:ext cx="158115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istorical Notes: More on OHSU crests and logos">
            <a:extLst>
              <a:ext uri="{FF2B5EF4-FFF2-40B4-BE49-F238E27FC236}">
                <a16:creationId xmlns:a16="http://schemas.microsoft.com/office/drawing/2014/main" id="{973F6B78-D455-AD76-1D32-6911EEEF3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7236" y="2731162"/>
            <a:ext cx="1800225" cy="12468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ogos and Images | Children's National Hospital">
            <a:extLst>
              <a:ext uri="{FF2B5EF4-FFF2-40B4-BE49-F238E27FC236}">
                <a16:creationId xmlns:a16="http://schemas.microsoft.com/office/drawing/2014/main" id="{85653CC7-C1BB-4A7C-9F65-CF361406F2C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19" t="18127" r="8377" b="15619"/>
          <a:stretch/>
        </p:blipFill>
        <p:spPr bwMode="auto">
          <a:xfrm>
            <a:off x="5266338" y="1771122"/>
            <a:ext cx="2450916" cy="10223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len DeVos Children's Hospital - Wikipedia">
            <a:extLst>
              <a:ext uri="{FF2B5EF4-FFF2-40B4-BE49-F238E27FC236}">
                <a16:creationId xmlns:a16="http://schemas.microsoft.com/office/drawing/2014/main" id="{0AD471EF-C054-4D0E-9DFE-222744889D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2088" y="399137"/>
            <a:ext cx="2286000" cy="10896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idx="4294967295"/>
          </p:nvPr>
        </p:nvSpPr>
        <p:spPr>
          <a:xfrm>
            <a:off x="307974" y="1"/>
            <a:ext cx="10614492" cy="742950"/>
          </a:xfrm>
        </p:spPr>
        <p:txBody>
          <a:bodyPr>
            <a:noAutofit/>
          </a:bodyPr>
          <a:lstStyle/>
          <a:p>
            <a:r>
              <a:rPr lang="en-US" sz="2400" dirty="0">
                <a:latin typeface="Montserrat SemiBold"/>
              </a:rPr>
              <a:t>34 pediatric clinics – caring for 54,000 patients with T1D</a:t>
            </a:r>
          </a:p>
        </p:txBody>
      </p:sp>
      <p:sp>
        <p:nvSpPr>
          <p:cNvPr id="5" name="AutoShape 4" descr="Image result for lucile packard children's hospital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hangingPunct="0">
              <a:defRPr/>
            </a:pPr>
            <a:endParaRPr lang="en-US" sz="1200" kern="0">
              <a:solidFill>
                <a:srgbClr val="696F70"/>
              </a:solidFill>
              <a:latin typeface="Hind Bold"/>
              <a:cs typeface="Hind Bold"/>
              <a:sym typeface="Hind Bold"/>
            </a:endParaRPr>
          </a:p>
        </p:txBody>
      </p:sp>
      <p:sp>
        <p:nvSpPr>
          <p:cNvPr id="6" name="AutoShape 6" descr="Image result for lucile packard children's hospital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hangingPunct="0">
              <a:defRPr/>
            </a:pPr>
            <a:endParaRPr lang="en-US" sz="1200" kern="0">
              <a:solidFill>
                <a:srgbClr val="696F70"/>
              </a:solidFill>
              <a:latin typeface="Hind Bold"/>
              <a:cs typeface="Hind Bold"/>
              <a:sym typeface="Hind Bold"/>
            </a:endParaRPr>
          </a:p>
        </p:txBody>
      </p:sp>
      <p:pic>
        <p:nvPicPr>
          <p:cNvPr id="1034" name="Picture 10" descr="http://www.coloradokidswithdiabetes.org/wp-content/uploads/2019/11/Centered-color-no-childrens-300x26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280" y="3328541"/>
            <a:ext cx="1743075" cy="15629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g Lots Behavioral Health Pavilion at Nationwide Children’s Hospital Community Open Hous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7975" y="2171029"/>
            <a:ext cx="2438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Upstate Medical University"/>
          <p:cNvPicPr>
            <a:picLocks noChangeAspect="1" noChangeArrowheads="1"/>
          </p:cNvPicPr>
          <p:nvPr/>
        </p:nvPicPr>
        <p:blipFill rotWithShape="1">
          <a:blip r:embed="rId9">
            <a:extLst>
              <a:ext uri="{28A0092B-C50C-407E-A947-70E740481C1C}">
                <a14:useLocalDpi xmlns:a14="http://schemas.microsoft.com/office/drawing/2010/main" val="0"/>
              </a:ext>
            </a:extLst>
          </a:blip>
          <a:srcRect r="-4097" b="16440"/>
          <a:stretch/>
        </p:blipFill>
        <p:spPr bwMode="auto">
          <a:xfrm>
            <a:off x="2492357" y="4959276"/>
            <a:ext cx="2151607" cy="87836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MH 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5241" y="3475614"/>
            <a:ext cx="2724912" cy="7498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penphilanthropy.org/sites/default/files/styles/medium/public/grants/hospital_cincychildrens2-2.jpg?itok=CwScAsZT"/>
          <p:cNvPicPr>
            <a:picLocks noChangeAspect="1" noChangeArrowheads="1"/>
          </p:cNvPicPr>
          <p:nvPr/>
        </p:nvPicPr>
        <p:blipFill rotWithShape="1">
          <a:blip r:embed="rId11">
            <a:extLst>
              <a:ext uri="{28A0092B-C50C-407E-A947-70E740481C1C}">
                <a14:useLocalDpi xmlns:a14="http://schemas.microsoft.com/office/drawing/2010/main" val="0"/>
              </a:ext>
            </a:extLst>
          </a:blip>
          <a:srcRect t="11512" r="2530" b="18119"/>
          <a:stretch/>
        </p:blipFill>
        <p:spPr bwMode="auto">
          <a:xfrm>
            <a:off x="6441865" y="793614"/>
            <a:ext cx="1949638" cy="14075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2"/>
          <a:srcRect l="750" t="9381" r="527"/>
          <a:stretch/>
        </p:blipFill>
        <p:spPr>
          <a:xfrm>
            <a:off x="8080597" y="637175"/>
            <a:ext cx="2000250" cy="1304030"/>
          </a:xfrm>
          <a:prstGeom prst="rect">
            <a:avLst/>
          </a:prstGeom>
        </p:spPr>
      </p:pic>
      <p:pic>
        <p:nvPicPr>
          <p:cNvPr id="12" name="Picture 12" descr="Image result for rady children's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88898" y="1604247"/>
            <a:ext cx="2000250" cy="11121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Image result for stanford medicine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33355" y="4403309"/>
            <a:ext cx="2236571" cy="6514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CD4395B-F4AC-424A-BED2-741AA1EBCDAD}"/>
              </a:ext>
            </a:extLst>
          </p:cNvPr>
          <p:cNvPicPr>
            <a:picLocks noChangeAspect="1"/>
          </p:cNvPicPr>
          <p:nvPr/>
        </p:nvPicPr>
        <p:blipFill>
          <a:blip r:embed="rId15"/>
          <a:stretch>
            <a:fillRect/>
          </a:stretch>
        </p:blipFill>
        <p:spPr>
          <a:xfrm>
            <a:off x="-3320" y="527282"/>
            <a:ext cx="2622042" cy="1022033"/>
          </a:xfrm>
          <a:prstGeom prst="rect">
            <a:avLst/>
          </a:prstGeom>
        </p:spPr>
      </p:pic>
      <p:pic>
        <p:nvPicPr>
          <p:cNvPr id="1026" name="Picture 2" descr="NYU Langone Health Expands Ambulatory Care Network on Long Island">
            <a:extLst>
              <a:ext uri="{FF2B5EF4-FFF2-40B4-BE49-F238E27FC236}">
                <a16:creationId xmlns:a16="http://schemas.microsoft.com/office/drawing/2014/main" id="{C985B93E-C91F-403D-A5C4-FE7254F77BF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35924" y="5031145"/>
            <a:ext cx="1943100" cy="8841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eattle Children's Hospital - Auction of Washington Wines">
            <a:extLst>
              <a:ext uri="{FF2B5EF4-FFF2-40B4-BE49-F238E27FC236}">
                <a16:creationId xmlns:a16="http://schemas.microsoft.com/office/drawing/2014/main" id="{2EB6E81C-DFDC-414D-B580-E550DEAD723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60013" y="607054"/>
            <a:ext cx="1950244" cy="99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ildren's Hospital Los Angeles (CHLA) | LinkedIn">
            <a:extLst>
              <a:ext uri="{FF2B5EF4-FFF2-40B4-BE49-F238E27FC236}">
                <a16:creationId xmlns:a16="http://schemas.microsoft.com/office/drawing/2014/main" id="{6EFE983D-8DDE-43CB-B044-2A5FDD8E48A0}"/>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21974" r="523" b="18326"/>
          <a:stretch/>
        </p:blipFill>
        <p:spPr bwMode="auto">
          <a:xfrm>
            <a:off x="8095777" y="5269218"/>
            <a:ext cx="1895043" cy="11372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e Bonheur Children's Hospital Implants First Commercial FDA ...">
            <a:extLst>
              <a:ext uri="{FF2B5EF4-FFF2-40B4-BE49-F238E27FC236}">
                <a16:creationId xmlns:a16="http://schemas.microsoft.com/office/drawing/2014/main" id="{C252BA00-46ED-4E7C-8CC3-E74A585B080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862875" y="4305755"/>
            <a:ext cx="2234946"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University of Miami Health System - Home | Facebook">
            <a:extLst>
              <a:ext uri="{FF2B5EF4-FFF2-40B4-BE49-F238E27FC236}">
                <a16:creationId xmlns:a16="http://schemas.microsoft.com/office/drawing/2014/main" id="{7C73CD6D-06BB-4782-8E35-D0DA4A6FA0D9}"/>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29627" r="-1601" b="28701"/>
          <a:stretch/>
        </p:blipFill>
        <p:spPr bwMode="auto">
          <a:xfrm>
            <a:off x="8332867" y="3326353"/>
            <a:ext cx="1894369" cy="776982"/>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Company Listings | Cook Children's">
            <a:extLst>
              <a:ext uri="{FF2B5EF4-FFF2-40B4-BE49-F238E27FC236}">
                <a16:creationId xmlns:a16="http://schemas.microsoft.com/office/drawing/2014/main" id="{A9FA551C-AC9D-4108-98F9-5CBC48CC2736}"/>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12167" r="2454" b="12375"/>
          <a:stretch/>
        </p:blipFill>
        <p:spPr bwMode="auto">
          <a:xfrm>
            <a:off x="0" y="1569986"/>
            <a:ext cx="3160881" cy="7486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ohen Children's Medical Center">
            <a:extLst>
              <a:ext uri="{FF2B5EF4-FFF2-40B4-BE49-F238E27FC236}">
                <a16:creationId xmlns:a16="http://schemas.microsoft.com/office/drawing/2014/main" id="{6B00EE28-FA48-4C6E-B097-5807E0FA0D2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3875" y="6168391"/>
            <a:ext cx="4361905" cy="4761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ownload Logos - Toolkit | UAB">
            <a:extLst>
              <a:ext uri="{FF2B5EF4-FFF2-40B4-BE49-F238E27FC236}">
                <a16:creationId xmlns:a16="http://schemas.microsoft.com/office/drawing/2014/main" id="{04B0B7DD-676E-4B4C-851B-7040AB48856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809111" y="2135569"/>
            <a:ext cx="2696909" cy="7355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pecifications | Brand Center">
            <a:extLst>
              <a:ext uri="{FF2B5EF4-FFF2-40B4-BE49-F238E27FC236}">
                <a16:creationId xmlns:a16="http://schemas.microsoft.com/office/drawing/2014/main" id="{1B07B5E8-A124-45C7-95B9-98FE680B5F15}"/>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t="14861" r="3429" b="16119"/>
          <a:stretch/>
        </p:blipFill>
        <p:spPr bwMode="auto">
          <a:xfrm>
            <a:off x="6356234" y="2924675"/>
            <a:ext cx="2552544" cy="6518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urie Children's Appoints Dr. Thomas Shanley as President and CEO">
            <a:extLst>
              <a:ext uri="{FF2B5EF4-FFF2-40B4-BE49-F238E27FC236}">
                <a16:creationId xmlns:a16="http://schemas.microsoft.com/office/drawing/2014/main" id="{4EB4E94C-5B0B-4152-9229-398DC281BD0C}"/>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6809" t="28570" r="8090" b="30697"/>
          <a:stretch/>
        </p:blipFill>
        <p:spPr bwMode="auto">
          <a:xfrm>
            <a:off x="2525369" y="2693756"/>
            <a:ext cx="2889743" cy="72281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UCSF Health | UCSF Brand Identity">
            <a:extLst>
              <a:ext uri="{FF2B5EF4-FFF2-40B4-BE49-F238E27FC236}">
                <a16:creationId xmlns:a16="http://schemas.microsoft.com/office/drawing/2014/main" id="{14B0A116-1F23-413F-A204-7B76175094FA}"/>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19168" t="37460" r="19492" b="41001"/>
          <a:stretch/>
        </p:blipFill>
        <p:spPr bwMode="auto">
          <a:xfrm>
            <a:off x="8252808" y="6220230"/>
            <a:ext cx="2323031" cy="5083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27"/>
          <a:srcRect l="14722" t="11368" r="3964"/>
          <a:stretch/>
        </p:blipFill>
        <p:spPr>
          <a:xfrm>
            <a:off x="10080847" y="208999"/>
            <a:ext cx="1955265" cy="1298832"/>
          </a:xfrm>
          <a:prstGeom prst="rect">
            <a:avLst/>
          </a:prstGeom>
        </p:spPr>
      </p:pic>
      <p:pic>
        <p:nvPicPr>
          <p:cNvPr id="31" name="Picture 2" descr="Mount Sinai Health System Launches Telehealth Pilot Projects">
            <a:extLst>
              <a:ext uri="{FF2B5EF4-FFF2-40B4-BE49-F238E27FC236}">
                <a16:creationId xmlns:a16="http://schemas.microsoft.com/office/drawing/2014/main" id="{7EB10C58-ABBC-4F25-AFFB-3A05BE4E550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051423" y="1597654"/>
            <a:ext cx="2040842" cy="9462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assenfeld Children's Hospital at NYU Langone | NYU Langone Health">
            <a:extLst>
              <a:ext uri="{FF2B5EF4-FFF2-40B4-BE49-F238E27FC236}">
                <a16:creationId xmlns:a16="http://schemas.microsoft.com/office/drawing/2014/main" id="{AF171129-DBA4-44BA-8BCE-F71B9D37AFB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9849" y="5265257"/>
            <a:ext cx="2258568"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97A5A05-6B47-42C1-9BE8-0004867E8E3F}"/>
              </a:ext>
            </a:extLst>
          </p:cNvPr>
          <p:cNvPicPr>
            <a:picLocks noChangeAspect="1"/>
          </p:cNvPicPr>
          <p:nvPr/>
        </p:nvPicPr>
        <p:blipFill>
          <a:blip r:embed="rId30"/>
          <a:stretch>
            <a:fillRect/>
          </a:stretch>
        </p:blipFill>
        <p:spPr>
          <a:xfrm>
            <a:off x="4527629" y="5580796"/>
            <a:ext cx="3298698" cy="611696"/>
          </a:xfrm>
          <a:prstGeom prst="rect">
            <a:avLst/>
          </a:prstGeom>
        </p:spPr>
      </p:pic>
      <p:pic>
        <p:nvPicPr>
          <p:cNvPr id="21" name="Picture 2" descr="Researchers from Intermountain Healthcare and University of Utah Health  Launch Two Vital COVID-19 Clinical Trials to Test Effectiveness of Drugs">
            <a:extLst>
              <a:ext uri="{FF2B5EF4-FFF2-40B4-BE49-F238E27FC236}">
                <a16:creationId xmlns:a16="http://schemas.microsoft.com/office/drawing/2014/main" id="{0B413D11-E60A-1951-2C14-4D460BE401B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241593" y="4043816"/>
            <a:ext cx="2303145" cy="12110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ediatric Care | Children's Healthcare of Atlanta">
            <a:extLst>
              <a:ext uri="{FF2B5EF4-FFF2-40B4-BE49-F238E27FC236}">
                <a16:creationId xmlns:a16="http://schemas.microsoft.com/office/drawing/2014/main" id="{535669F9-ECD6-41FE-BCC2-C4EA079CF939}"/>
              </a:ext>
            </a:extLst>
          </p:cNvPr>
          <p:cNvPicPr>
            <a:picLocks noChangeAspect="1" noChangeArrowheads="1"/>
          </p:cNvPicPr>
          <p:nvPr/>
        </p:nvPicPr>
        <p:blipFill rotWithShape="1">
          <a:blip r:embed="rId32">
            <a:extLst>
              <a:ext uri="{28A0092B-C50C-407E-A947-70E740481C1C}">
                <a14:useLocalDpi xmlns:a14="http://schemas.microsoft.com/office/drawing/2010/main" val="0"/>
              </a:ext>
            </a:extLst>
          </a:blip>
          <a:srcRect l="18386" t="-48" r="14865" b="1"/>
          <a:stretch/>
        </p:blipFill>
        <p:spPr bwMode="auto">
          <a:xfrm>
            <a:off x="6464689" y="3626672"/>
            <a:ext cx="1458483" cy="11494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My IU Health - Home">
            <a:extLst>
              <a:ext uri="{FF2B5EF4-FFF2-40B4-BE49-F238E27FC236}">
                <a16:creationId xmlns:a16="http://schemas.microsoft.com/office/drawing/2014/main" id="{40EF2978-EB74-4A31-BD9E-17051698411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420452" y="2911788"/>
            <a:ext cx="1055084" cy="12166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entral Pennsylvania Food Bank Receives $100,000 from UPMC Pinnacle  Foundation - Central Pennsylvania Food Bank">
            <a:extLst>
              <a:ext uri="{FF2B5EF4-FFF2-40B4-BE49-F238E27FC236}">
                <a16:creationId xmlns:a16="http://schemas.microsoft.com/office/drawing/2014/main" id="{64F29327-BE4F-B3C2-4296-DDD34707A3AB}"/>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83428" y="5114030"/>
            <a:ext cx="1690211" cy="4123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Logos | Graphic Standards | UC Davis Health">
            <a:extLst>
              <a:ext uri="{FF2B5EF4-FFF2-40B4-BE49-F238E27FC236}">
                <a16:creationId xmlns:a16="http://schemas.microsoft.com/office/drawing/2014/main" id="{82350FDB-B314-7EAE-E680-6AEB394330D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517633" y="6414705"/>
            <a:ext cx="3600450" cy="31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99889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Boston Medical Center » Center for Research to Evaluate &amp; Eliminate Dental  Disparities | Boston University">
            <a:extLst>
              <a:ext uri="{FF2B5EF4-FFF2-40B4-BE49-F238E27FC236}">
                <a16:creationId xmlns:a16="http://schemas.microsoft.com/office/drawing/2014/main" id="{06464456-5E15-432A-BEE2-14DC3AAD68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48" b="19734"/>
          <a:stretch/>
        </p:blipFill>
        <p:spPr bwMode="auto">
          <a:xfrm>
            <a:off x="9791055" y="2920248"/>
            <a:ext cx="2129000" cy="93934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07975" y="175005"/>
            <a:ext cx="10972800" cy="457200"/>
          </a:xfrm>
          <a:ln w="12700">
            <a:miter lim="400000"/>
          </a:ln>
        </p:spPr>
        <p:txBody>
          <a:bodyPr lIns="45718" tIns="45718" rIns="45718" bIns="45718" anchor="ctr">
            <a:noAutofit/>
          </a:bodyPr>
          <a:lstStyle/>
          <a:p>
            <a:pPr>
              <a:lnSpc>
                <a:spcPct val="90000"/>
              </a:lnSpc>
            </a:pPr>
            <a:r>
              <a:rPr lang="en-US" sz="2400" dirty="0"/>
              <a:t>20 adult clinics – caring for 28,000 patients with T1D</a:t>
            </a:r>
          </a:p>
        </p:txBody>
      </p:sp>
      <p:sp>
        <p:nvSpPr>
          <p:cNvPr id="5" name="AutoShape 4" descr="Image result for lucile packard children's hospital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96F70"/>
              </a:solidFill>
              <a:effectLst/>
              <a:uLnTx/>
              <a:uFillTx/>
              <a:latin typeface="Montserrat SemiBold" panose="00000700000000000000" pitchFamily="2" charset="0"/>
              <a:cs typeface="Hind Bold"/>
              <a:sym typeface="Hind Bold"/>
            </a:endParaRPr>
          </a:p>
        </p:txBody>
      </p:sp>
      <p:sp>
        <p:nvSpPr>
          <p:cNvPr id="6" name="AutoShape 6" descr="Image result for lucile packard children's hospital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96F70"/>
              </a:solidFill>
              <a:effectLst/>
              <a:uLnTx/>
              <a:uFillTx/>
              <a:latin typeface="Montserrat SemiBold" panose="00000700000000000000" pitchFamily="2" charset="0"/>
              <a:cs typeface="Hind Bold"/>
              <a:sym typeface="Hind Bold"/>
            </a:endParaRPr>
          </a:p>
        </p:txBody>
      </p:sp>
      <p:pic>
        <p:nvPicPr>
          <p:cNvPr id="1034" name="Picture 10" descr="http://www.coloradokidswithdiabetes.org/wp-content/uploads/2019/11/Centered-color-no-childrens-300x269.jpg"/>
          <p:cNvPicPr>
            <a:picLocks noChangeAspect="1" noChangeArrowheads="1"/>
          </p:cNvPicPr>
          <p:nvPr/>
        </p:nvPicPr>
        <p:blipFill rotWithShape="1">
          <a:blip r:embed="rId4">
            <a:extLst>
              <a:ext uri="{28A0092B-C50C-407E-A947-70E740481C1C}">
                <a14:useLocalDpi xmlns:a14="http://schemas.microsoft.com/office/drawing/2010/main" val="0"/>
              </a:ext>
            </a:extLst>
          </a:blip>
          <a:srcRect t="-3" r="-2147" b="-1385"/>
          <a:stretch/>
        </p:blipFill>
        <p:spPr bwMode="auto">
          <a:xfrm>
            <a:off x="691550" y="922018"/>
            <a:ext cx="1371864" cy="122096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n74df333l0p11ftok3gpzqtz-wpengine.netdna-ssl.com/wp-content/uploads/2017/11/penn-medicine-logo-300x9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53" y="2485814"/>
            <a:ext cx="2236468" cy="7429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Upstate Medical University"/>
          <p:cNvPicPr>
            <a:picLocks noChangeAspect="1" noChangeArrowheads="1"/>
          </p:cNvPicPr>
          <p:nvPr/>
        </p:nvPicPr>
        <p:blipFill rotWithShape="1">
          <a:blip r:embed="rId6">
            <a:extLst>
              <a:ext uri="{28A0092B-C50C-407E-A947-70E740481C1C}">
                <a14:useLocalDpi xmlns:a14="http://schemas.microsoft.com/office/drawing/2010/main" val="0"/>
              </a:ext>
            </a:extLst>
          </a:blip>
          <a:srcRect r="-4097" b="16440"/>
          <a:stretch/>
        </p:blipFill>
        <p:spPr bwMode="auto">
          <a:xfrm>
            <a:off x="519428" y="4280851"/>
            <a:ext cx="2637454" cy="10767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Image result for stanford medicine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750" y="3575836"/>
            <a:ext cx="2236571" cy="62323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wayne state university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5880" y="1907573"/>
            <a:ext cx="1975199" cy="10923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YU Langone Health Expands Ambulatory Care Network on Long Island">
            <a:extLst>
              <a:ext uri="{FF2B5EF4-FFF2-40B4-BE49-F238E27FC236}">
                <a16:creationId xmlns:a16="http://schemas.microsoft.com/office/drawing/2014/main" id="{C985B93E-C91F-403D-A5C4-FE7254F77B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6955" y="4153066"/>
            <a:ext cx="1943100" cy="10806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University of Miami Health System - Home | Facebook">
            <a:extLst>
              <a:ext uri="{FF2B5EF4-FFF2-40B4-BE49-F238E27FC236}">
                <a16:creationId xmlns:a16="http://schemas.microsoft.com/office/drawing/2014/main" id="{7C73CD6D-06BB-4782-8E35-D0DA4A6FA0D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9627" r="-1601" b="28701"/>
          <a:stretch/>
        </p:blipFill>
        <p:spPr bwMode="auto">
          <a:xfrm>
            <a:off x="7130678" y="3938745"/>
            <a:ext cx="2177438" cy="89308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Grady Memorial Hospital Deploys RTLS | Press Releases">
            <a:extLst>
              <a:ext uri="{FF2B5EF4-FFF2-40B4-BE49-F238E27FC236}">
                <a16:creationId xmlns:a16="http://schemas.microsoft.com/office/drawing/2014/main" id="{AAFCCC7B-517E-417E-8790-26541107386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6301" r="14648" b="15976"/>
          <a:stretch/>
        </p:blipFill>
        <p:spPr bwMode="auto">
          <a:xfrm>
            <a:off x="6534336" y="3159355"/>
            <a:ext cx="2653995" cy="9393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UCSF Health | UCSF Brand Identity">
            <a:extLst>
              <a:ext uri="{FF2B5EF4-FFF2-40B4-BE49-F238E27FC236}">
                <a16:creationId xmlns:a16="http://schemas.microsoft.com/office/drawing/2014/main" id="{14B0A116-1F23-413F-A204-7B76175094F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9168" t="37460" r="19492" b="41001"/>
          <a:stretch/>
        </p:blipFill>
        <p:spPr bwMode="auto">
          <a:xfrm>
            <a:off x="9108589" y="2309662"/>
            <a:ext cx="2323031" cy="6173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ontefiore, Einstein Test New Drug Combo To Conquer COVID-19 - Contract  Pharma">
            <a:extLst>
              <a:ext uri="{FF2B5EF4-FFF2-40B4-BE49-F238E27FC236}">
                <a16:creationId xmlns:a16="http://schemas.microsoft.com/office/drawing/2014/main" id="{0EFF2FD4-D1DA-4820-A374-1D0D43A947B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053" t="9150" r="9480" b="4390"/>
          <a:stretch/>
        </p:blipFill>
        <p:spPr bwMode="auto">
          <a:xfrm>
            <a:off x="8964136" y="846304"/>
            <a:ext cx="2611939" cy="14947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ount Sinai Health System Launches Telehealth Pilot Projects">
            <a:extLst>
              <a:ext uri="{FF2B5EF4-FFF2-40B4-BE49-F238E27FC236}">
                <a16:creationId xmlns:a16="http://schemas.microsoft.com/office/drawing/2014/main" id="{72655210-7972-4DA7-8377-2AEA47B9E6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10882" y="2092304"/>
            <a:ext cx="2291620" cy="10767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FF7F93B2-FBD4-4B52-BC6C-6063A92EB4D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062" y="5324494"/>
            <a:ext cx="3091740" cy="8308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9A96664-F9C0-4B8A-B19C-51657BBE9CD1}"/>
              </a:ext>
            </a:extLst>
          </p:cNvPr>
          <p:cNvPicPr>
            <a:picLocks noChangeAspect="1"/>
          </p:cNvPicPr>
          <p:nvPr/>
        </p:nvPicPr>
        <p:blipFill>
          <a:blip r:embed="rId16"/>
          <a:stretch>
            <a:fillRect/>
          </a:stretch>
        </p:blipFill>
        <p:spPr>
          <a:xfrm>
            <a:off x="3513317" y="5020159"/>
            <a:ext cx="3679317" cy="682276"/>
          </a:xfrm>
          <a:prstGeom prst="rect">
            <a:avLst/>
          </a:prstGeom>
        </p:spPr>
      </p:pic>
      <p:pic>
        <p:nvPicPr>
          <p:cNvPr id="4" name="Picture 2" descr="Download Logo Sets | Medical Public Affairs | Washington University in St.  Louis">
            <a:extLst>
              <a:ext uri="{FF2B5EF4-FFF2-40B4-BE49-F238E27FC236}">
                <a16:creationId xmlns:a16="http://schemas.microsoft.com/office/drawing/2014/main" id="{B99F64DD-A7C8-40B7-860D-F19B7EC0F17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96434" y="671904"/>
            <a:ext cx="38481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llings Clinic - Wikipedia">
            <a:extLst>
              <a:ext uri="{FF2B5EF4-FFF2-40B4-BE49-F238E27FC236}">
                <a16:creationId xmlns:a16="http://schemas.microsoft.com/office/drawing/2014/main" id="{B1FEF770-0061-4B15-BF7A-F968A3D660F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63058" y="5233394"/>
            <a:ext cx="2752344" cy="11761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istorical Notes: More on OHSU crests and logos">
            <a:extLst>
              <a:ext uri="{FF2B5EF4-FFF2-40B4-BE49-F238E27FC236}">
                <a16:creationId xmlns:a16="http://schemas.microsoft.com/office/drawing/2014/main" id="{B89FACC6-5389-7020-3DF1-6E4297D1801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48123" y="757967"/>
            <a:ext cx="2108835" cy="14605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entral Pennsylvania Food Bank Receives $100,000 from UPMC Pinnacle  Foundation - Central Pennsylvania Food Bank">
            <a:extLst>
              <a:ext uri="{FF2B5EF4-FFF2-40B4-BE49-F238E27FC236}">
                <a16:creationId xmlns:a16="http://schemas.microsoft.com/office/drawing/2014/main" id="{3387B8ED-6CBA-D997-93A4-D1AC925D19D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25721" y="4324813"/>
            <a:ext cx="2296954" cy="5603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johns hopkins hospital logo">
            <a:extLst>
              <a:ext uri="{FF2B5EF4-FFF2-40B4-BE49-F238E27FC236}">
                <a16:creationId xmlns:a16="http://schemas.microsoft.com/office/drawing/2014/main" id="{2C5EF536-55E3-36B5-97FB-E9B9CB9604E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81598" y="3169343"/>
            <a:ext cx="158115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gos | Graphic Standards | UC Davis Health">
            <a:extLst>
              <a:ext uri="{FF2B5EF4-FFF2-40B4-BE49-F238E27FC236}">
                <a16:creationId xmlns:a16="http://schemas.microsoft.com/office/drawing/2014/main" id="{7A496BFA-DDEF-9AF6-9219-89CC984F617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76598" y="6258971"/>
            <a:ext cx="5486400" cy="47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3561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A8DC9637-7DBD-487D-B09E-E5ECF29825F5}"/>
              </a:ext>
            </a:extLst>
          </p:cNvPr>
          <p:cNvGraphicFramePr>
            <a:graphicFrameLocks/>
          </p:cNvGraphicFramePr>
          <p:nvPr>
            <p:extLst>
              <p:ext uri="{D42A27DB-BD31-4B8C-83A1-F6EECF244321}">
                <p14:modId xmlns:p14="http://schemas.microsoft.com/office/powerpoint/2010/main" val="2799575663"/>
              </p:ext>
            </p:extLst>
          </p:nvPr>
        </p:nvGraphicFramePr>
        <p:xfrm>
          <a:off x="0" y="-95622"/>
          <a:ext cx="12192000" cy="6912805"/>
        </p:xfrm>
        <a:graphic>
          <a:graphicData uri="http://schemas.openxmlformats.org/drawingml/2006/table">
            <a:tbl>
              <a:tblPr firstRow="1" bandRow="1">
                <a:tableStyleId>{35758FB7-9AC5-4552-8A53-C91805E547FA}</a:tableStyleId>
              </a:tblPr>
              <a:tblGrid>
                <a:gridCol w="12192000">
                  <a:extLst>
                    <a:ext uri="{9D8B030D-6E8A-4147-A177-3AD203B41FA5}">
                      <a16:colId xmlns:a16="http://schemas.microsoft.com/office/drawing/2014/main" val="159112295"/>
                    </a:ext>
                  </a:extLst>
                </a:gridCol>
              </a:tblGrid>
              <a:tr h="843318">
                <a:tc>
                  <a:txBody>
                    <a:bodyPr/>
                    <a:lstStyle/>
                    <a:p>
                      <a:endParaRPr lang="en-US" sz="800" dirty="0">
                        <a:solidFill>
                          <a:srgbClr val="FFFFFF"/>
                        </a:solidFill>
                        <a:latin typeface="Montserrat SemiBold" panose="00000700000000000000"/>
                      </a:endParaRPr>
                    </a:p>
                    <a:p>
                      <a:r>
                        <a:rPr lang="en-US" sz="2800" dirty="0">
                          <a:solidFill>
                            <a:schemeClr val="tx1"/>
                          </a:solidFill>
                          <a:latin typeface="Montserrat SemiBold" panose="00000700000000000000"/>
                        </a:rPr>
                        <a:t>LOGISTICS</a:t>
                      </a:r>
                    </a:p>
                  </a:txBody>
                  <a:tcPr>
                    <a:solidFill>
                      <a:srgbClr val="CBEEF5"/>
                    </a:solidFill>
                  </a:tcPr>
                </a:tc>
                <a:extLst>
                  <a:ext uri="{0D108BD9-81ED-4DB2-BD59-A6C34878D82A}">
                    <a16:rowId xmlns:a16="http://schemas.microsoft.com/office/drawing/2014/main" val="4000752181"/>
                  </a:ext>
                </a:extLst>
              </a:tr>
              <a:tr h="1138424">
                <a:tc>
                  <a:txBody>
                    <a:bodyPr/>
                    <a:lstStyle/>
                    <a:p>
                      <a:pPr marL="0" marR="0" lvl="0" indent="0" algn="l" defTabSz="914400" eaLnBrk="1" fontAlgn="auto" latinLnBrk="0" hangingPunct="1">
                        <a:lnSpc>
                          <a:spcPct val="100000"/>
                        </a:lnSpc>
                        <a:spcBef>
                          <a:spcPts val="0"/>
                        </a:spcBef>
                        <a:spcAft>
                          <a:spcPts val="0"/>
                        </a:spcAft>
                        <a:buClrTx/>
                        <a:buSzTx/>
                        <a:buFont typeface="+mj-lt"/>
                        <a:buNone/>
                        <a:tabLst/>
                        <a:defRPr/>
                      </a:pPr>
                      <a:r>
                        <a:rPr lang="en-US" sz="1800" b="0" dirty="0">
                          <a:latin typeface="Montserrat Medium" panose="00000600000000000000" pitchFamily="2" charset="0"/>
                        </a:rPr>
                        <a:t>Registration </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latin typeface="Montserrat Medium" panose="00000600000000000000" pitchFamily="2" charset="0"/>
                        </a:rPr>
                        <a:t>Tables have been set up outside of Brickell for both Monday and Tuesday morning registration. </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latin typeface="Montserrat Medium" panose="00000600000000000000" pitchFamily="2" charset="0"/>
                        </a:rPr>
                        <a:t>Everyone is being asked to register separately on both days using a QR code- it just takes a minute.</a:t>
                      </a:r>
                      <a:endParaRPr lang="en-US" sz="1800" b="0" dirty="0">
                        <a:solidFill>
                          <a:schemeClr val="accent5">
                            <a:lumMod val="25000"/>
                          </a:schemeClr>
                        </a:solidFill>
                        <a:latin typeface="Montserrat Medium" panose="00000600000000000000" pitchFamily="2" charset="0"/>
                        <a:cs typeface="Arial" panose="020B0604020202020204" pitchFamily="34" charset="0"/>
                      </a:endParaRPr>
                    </a:p>
                    <a:p>
                      <a:pPr marL="0" indent="0">
                        <a:buFont typeface="+mj-lt"/>
                        <a:buNone/>
                      </a:pPr>
                      <a:endParaRPr lang="en-US" sz="800" b="0" dirty="0">
                        <a:solidFill>
                          <a:schemeClr val="accent5">
                            <a:lumMod val="25000"/>
                          </a:schemeClr>
                        </a:solidFill>
                        <a:latin typeface="Montserrat Medium" panose="00000600000000000000" pitchFamily="2" charset="0"/>
                        <a:cs typeface="Arial" panose="020B0604020202020204" pitchFamily="34" charset="0"/>
                      </a:endParaRPr>
                    </a:p>
                  </a:txBody>
                  <a:tcPr>
                    <a:solidFill>
                      <a:schemeClr val="bg1"/>
                    </a:solidFill>
                  </a:tcPr>
                </a:tc>
                <a:extLst>
                  <a:ext uri="{0D108BD9-81ED-4DB2-BD59-A6C34878D82A}">
                    <a16:rowId xmlns:a16="http://schemas.microsoft.com/office/drawing/2014/main" val="516114317"/>
                  </a:ext>
                </a:extLst>
              </a:tr>
              <a:tr h="875711">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Visit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hlinkClick r:id="rId3"/>
                        </a:rPr>
                        <a:t>T1DX-QI Learning Session 2022 website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to find agenda, presentations, links for CME, abstracts, FAQ. A paper copy of the agenda is also available on tables.</a:t>
                      </a:r>
                    </a:p>
                    <a:p>
                      <a:pPr marL="0" marR="0" lvl="0" indent="0" algn="l" defTabSz="685800" eaLnBrk="1" fontAlgn="auto" latinLnBrk="0" hangingPunct="1">
                        <a:lnSpc>
                          <a:spcPct val="100000"/>
                        </a:lnSpc>
                        <a:spcBef>
                          <a:spcPts val="0"/>
                        </a:spcBef>
                        <a:spcAft>
                          <a:spcPts val="0"/>
                        </a:spcAft>
                        <a:buClrTx/>
                        <a:buSzTx/>
                        <a:buFont typeface="+mj-lt"/>
                        <a:buNone/>
                        <a:tabLst/>
                        <a:defRPr/>
                      </a:pPr>
                      <a:endParaRPr lang="en-US" sz="800" b="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E6F7FA"/>
                    </a:solidFill>
                  </a:tcPr>
                </a:tc>
                <a:extLst>
                  <a:ext uri="{0D108BD9-81ED-4DB2-BD59-A6C34878D82A}">
                    <a16:rowId xmlns:a16="http://schemas.microsoft.com/office/drawing/2014/main" val="1176231487"/>
                  </a:ext>
                </a:extLst>
              </a:tr>
              <a:tr h="612997">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This learning session offers continuing education credits. CME details can be found on our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hlinkClick r:id="rId4"/>
                        </a:rPr>
                        <a:t>website</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a:t>
                      </a:r>
                    </a:p>
                    <a:p>
                      <a:pPr marL="0" marR="0" lvl="0" indent="0" algn="l" defTabSz="685800" eaLnBrk="1" fontAlgn="auto" latinLnBrk="0" hangingPunct="1">
                        <a:lnSpc>
                          <a:spcPct val="100000"/>
                        </a:lnSpc>
                        <a:spcBef>
                          <a:spcPts val="0"/>
                        </a:spcBef>
                        <a:spcAft>
                          <a:spcPts val="0"/>
                        </a:spcAft>
                        <a:buClrTx/>
                        <a:buSzTx/>
                        <a:buFont typeface="+mj-lt"/>
                        <a:buNone/>
                        <a:tabLst/>
                        <a:defRPr/>
                      </a:pPr>
                      <a:endPar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cs typeface="Arial" panose="020B0604020202020204" pitchFamily="34" charset="0"/>
                        <a:sym typeface="Avenir Heavy"/>
                      </a:endParaRPr>
                    </a:p>
                  </a:txBody>
                  <a:tcPr>
                    <a:solidFill>
                      <a:schemeClr val="bg1"/>
                    </a:solidFill>
                  </a:tcPr>
                </a:tc>
                <a:extLst>
                  <a:ext uri="{0D108BD9-81ED-4DB2-BD59-A6C34878D82A}">
                    <a16:rowId xmlns:a16="http://schemas.microsoft.com/office/drawing/2014/main" val="2176542777"/>
                  </a:ext>
                </a:extLst>
              </a:tr>
              <a:tr h="875711">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We encourage you to review the agenda carefully so that you can plan your breakout choices and be ready to transition to that space.</a:t>
                      </a:r>
                    </a:p>
                    <a:p>
                      <a:pPr marL="0" marR="0" lvl="0" indent="0" algn="l" defTabSz="685800" eaLnBrk="1" fontAlgn="auto" latinLnBrk="0" hangingPunct="1">
                        <a:lnSpc>
                          <a:spcPct val="100000"/>
                        </a:lnSpc>
                        <a:spcBef>
                          <a:spcPts val="0"/>
                        </a:spcBef>
                        <a:spcAft>
                          <a:spcPts val="0"/>
                        </a:spcAft>
                        <a:buClrTx/>
                        <a:buSzTx/>
                        <a:buFont typeface="+mj-lt"/>
                        <a:buNone/>
                        <a:tabLst/>
                        <a:defRPr/>
                      </a:pPr>
                      <a:endParaRPr lang="en-US" sz="800" b="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E6F7FA"/>
                    </a:solidFill>
                  </a:tcPr>
                </a:tc>
                <a:extLst>
                  <a:ext uri="{0D108BD9-81ED-4DB2-BD59-A6C34878D82A}">
                    <a16:rowId xmlns:a16="http://schemas.microsoft.com/office/drawing/2014/main" val="3691746601"/>
                  </a:ext>
                </a:extLst>
              </a:tr>
              <a:tr h="875711">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rPr>
                        <a:t>T1D Exchange staff are here to help your get the most out of these two days together. If you have any questions, please feel free to ask a member of the team.</a:t>
                      </a:r>
                    </a:p>
                    <a:p>
                      <a:pPr marL="342900" marR="0" lvl="0" indent="-342900" algn="l" defTabSz="685800" eaLnBrk="1" fontAlgn="auto" latinLnBrk="0" hangingPunct="1">
                        <a:lnSpc>
                          <a:spcPct val="100000"/>
                        </a:lnSpc>
                        <a:spcBef>
                          <a:spcPts val="0"/>
                        </a:spcBef>
                        <a:spcAft>
                          <a:spcPts val="0"/>
                        </a:spcAft>
                        <a:buClrTx/>
                        <a:buSzTx/>
                        <a:buFont typeface="+mj-lt"/>
                        <a:buAutoNum type="arabicPeriod" startAt="7"/>
                        <a:tabLst/>
                        <a:defRPr/>
                      </a:pPr>
                      <a:endParaRPr lang="en-US" sz="1000" b="0" dirty="0">
                        <a:solidFill>
                          <a:schemeClr val="accent5">
                            <a:lumMod val="25000"/>
                          </a:schemeClr>
                        </a:solidFill>
                        <a:latin typeface="Montserrat Medium" panose="00000600000000000000" pitchFamily="2" charset="0"/>
                        <a:cs typeface="Arial" panose="020B0604020202020204" pitchFamily="34" charset="0"/>
                      </a:endParaRPr>
                    </a:p>
                  </a:txBody>
                  <a:tcPr>
                    <a:solidFill>
                      <a:schemeClr val="bg1"/>
                    </a:solidFill>
                  </a:tcPr>
                </a:tc>
                <a:extLst>
                  <a:ext uri="{0D108BD9-81ED-4DB2-BD59-A6C34878D82A}">
                    <a16:rowId xmlns:a16="http://schemas.microsoft.com/office/drawing/2014/main" val="1791249747"/>
                  </a:ext>
                </a:extLst>
              </a:tr>
              <a:tr h="1663850">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rPr>
                        <a:t>Food</a:t>
                      </a:r>
                    </a:p>
                    <a:p>
                      <a:pPr marL="285750" marR="0" lvl="0" indent="-28575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rPr>
                        <a:t>Lunch is at 12:10-1:10 PM </a:t>
                      </a:r>
                    </a:p>
                    <a:p>
                      <a:pPr marL="285750" marR="0" lvl="0" indent="-28575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rPr>
                        <a:t>If you have any food allergies, restrictions, or preferences that you have not communicated yet, please contact Nudrat nnoor@t1dexchange.org.</a:t>
                      </a: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E6F7FA"/>
                    </a:solidFill>
                  </a:tcPr>
                </a:tc>
                <a:extLst>
                  <a:ext uri="{0D108BD9-81ED-4DB2-BD59-A6C34878D82A}">
                    <a16:rowId xmlns:a16="http://schemas.microsoft.com/office/drawing/2014/main" val="2230453531"/>
                  </a:ext>
                </a:extLst>
              </a:tr>
            </a:tbl>
          </a:graphicData>
        </a:graphic>
      </p:graphicFrame>
    </p:spTree>
    <p:extLst>
      <p:ext uri="{BB962C8B-B14F-4D97-AF65-F5344CB8AC3E}">
        <p14:creationId xmlns:p14="http://schemas.microsoft.com/office/powerpoint/2010/main" val="41419024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44BFBF9F-64B2-421C-823B-57A378BFC56B}"/>
              </a:ext>
            </a:extLst>
          </p:cNvPr>
          <p:cNvGraphicFramePr>
            <a:graphicFrameLocks/>
          </p:cNvGraphicFramePr>
          <p:nvPr>
            <p:extLst>
              <p:ext uri="{D42A27DB-BD31-4B8C-83A1-F6EECF244321}">
                <p14:modId xmlns:p14="http://schemas.microsoft.com/office/powerpoint/2010/main" val="4216413218"/>
              </p:ext>
            </p:extLst>
          </p:nvPr>
        </p:nvGraphicFramePr>
        <p:xfrm>
          <a:off x="0" y="2"/>
          <a:ext cx="12192000" cy="5935015"/>
        </p:xfrm>
        <a:graphic>
          <a:graphicData uri="http://schemas.openxmlformats.org/drawingml/2006/table">
            <a:tbl>
              <a:tblPr firstRow="1" bandRow="1">
                <a:tableStyleId>{35758FB7-9AC5-4552-8A53-C91805E547FA}</a:tableStyleId>
              </a:tblPr>
              <a:tblGrid>
                <a:gridCol w="12192000">
                  <a:extLst>
                    <a:ext uri="{9D8B030D-6E8A-4147-A177-3AD203B41FA5}">
                      <a16:colId xmlns:a16="http://schemas.microsoft.com/office/drawing/2014/main" val="159112295"/>
                    </a:ext>
                  </a:extLst>
                </a:gridCol>
              </a:tblGrid>
              <a:tr h="806752">
                <a:tc>
                  <a:txBody>
                    <a:bodyPr/>
                    <a:lstStyle/>
                    <a:p>
                      <a:r>
                        <a:rPr lang="en-US" sz="2800" dirty="0">
                          <a:solidFill>
                            <a:schemeClr val="tx1"/>
                          </a:solidFill>
                          <a:latin typeface="Montserrat SemiBold" panose="00000700000000000000"/>
                        </a:rPr>
                        <a:t>ZOOM LOGISTICS</a:t>
                      </a:r>
                    </a:p>
                  </a:txBody>
                  <a:tcPr>
                    <a:solidFill>
                      <a:srgbClr val="CBEEF5"/>
                    </a:solidFill>
                  </a:tcPr>
                </a:tc>
                <a:extLst>
                  <a:ext uri="{0D108BD9-81ED-4DB2-BD59-A6C34878D82A}">
                    <a16:rowId xmlns:a16="http://schemas.microsoft.com/office/drawing/2014/main" val="4000752181"/>
                  </a:ext>
                </a:extLst>
              </a:tr>
              <a:tr h="806752">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Arial" panose="020B0604020202020204" pitchFamily="34" charset="0"/>
                          <a:sym typeface="Avenir Heavy"/>
                        </a:rPr>
                        <a:t>1. Mute yourself when you're not talking. Everyone defaults as muted.</a:t>
                      </a: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solidFill>
                      <a:schemeClr val="bg1"/>
                    </a:solidFill>
                  </a:tcPr>
                </a:tc>
                <a:extLst>
                  <a:ext uri="{0D108BD9-81ED-4DB2-BD59-A6C34878D82A}">
                    <a16:rowId xmlns:a16="http://schemas.microsoft.com/office/drawing/2014/main" val="3366483887"/>
                  </a:ext>
                </a:extLst>
              </a:tr>
              <a:tr h="663566">
                <a:tc>
                  <a:txBody>
                    <a:bodyPr/>
                    <a:lstStyle/>
                    <a:p>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2. We’d love to see you! When appropriate, keep your camera on. If you need to drop off, stop video and mute before leaving, but keep Zoom on.</a:t>
                      </a:r>
                    </a:p>
                    <a:p>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CBEEF5"/>
                    </a:solidFill>
                  </a:tcPr>
                </a:tc>
                <a:extLst>
                  <a:ext uri="{0D108BD9-81ED-4DB2-BD59-A6C34878D82A}">
                    <a16:rowId xmlns:a16="http://schemas.microsoft.com/office/drawing/2014/main" val="3130880600"/>
                  </a:ext>
                </a:extLst>
              </a:tr>
              <a:tr h="868454">
                <a:tc>
                  <a:txBody>
                    <a:bodyPr/>
                    <a:lstStyle/>
                    <a:p>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3. Presenters can display and advance their own slides. Today’s presentations are on the website.</a:t>
                      </a: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solidFill>
                      <a:schemeClr val="bg1"/>
                    </a:solidFill>
                  </a:tcPr>
                </a:tc>
                <a:extLst>
                  <a:ext uri="{0D108BD9-81ED-4DB2-BD59-A6C34878D82A}">
                    <a16:rowId xmlns:a16="http://schemas.microsoft.com/office/drawing/2014/main" val="1730890354"/>
                  </a:ext>
                </a:extLst>
              </a:tr>
              <a:tr h="667122">
                <a:tc>
                  <a:txBody>
                    <a:bodyPr/>
                    <a:lstStyle/>
                    <a:p>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4. Please introduce yourself by name and affiliation, using the chat feature. </a:t>
                      </a: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CBEEF5"/>
                    </a:solidFill>
                  </a:tcPr>
                </a:tc>
                <a:extLst>
                  <a:ext uri="{0D108BD9-81ED-4DB2-BD59-A6C34878D82A}">
                    <a16:rowId xmlns:a16="http://schemas.microsoft.com/office/drawing/2014/main" val="1843680652"/>
                  </a:ext>
                </a:extLst>
              </a:tr>
              <a:tr h="717733">
                <a:tc>
                  <a:txBody>
                    <a:bodyPr/>
                    <a:lstStyle/>
                    <a:p>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5. We encourage questions, comments, reflections throughout the conference using chat.</a:t>
                      </a:r>
                    </a:p>
                  </a:txBody>
                  <a:tcPr>
                    <a:solidFill>
                      <a:schemeClr val="bg1"/>
                    </a:solidFill>
                  </a:tcPr>
                </a:tc>
                <a:extLst>
                  <a:ext uri="{0D108BD9-81ED-4DB2-BD59-A6C34878D82A}">
                    <a16:rowId xmlns:a16="http://schemas.microsoft.com/office/drawing/2014/main" val="1891098802"/>
                  </a:ext>
                </a:extLst>
              </a:tr>
              <a:tr h="115380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6. Please change you name in Zoom to display your first name, last name + affiliation by clicking the 3 dots to the right of your camera.</a:t>
                      </a:r>
                      <a:endParaRPr lang="en-US" sz="1700" b="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CBEEF5"/>
                    </a:solidFill>
                  </a:tcPr>
                </a:tc>
                <a:extLst>
                  <a:ext uri="{0D108BD9-81ED-4DB2-BD59-A6C34878D82A}">
                    <a16:rowId xmlns:a16="http://schemas.microsoft.com/office/drawing/2014/main" val="516114317"/>
                  </a:ext>
                </a:extLst>
              </a:tr>
            </a:tbl>
          </a:graphicData>
        </a:graphic>
      </p:graphicFrame>
    </p:spTree>
    <p:extLst>
      <p:ext uri="{BB962C8B-B14F-4D97-AF65-F5344CB8AC3E}">
        <p14:creationId xmlns:p14="http://schemas.microsoft.com/office/powerpoint/2010/main" val="7101828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A8DC9637-7DBD-487D-B09E-E5ECF29825F5}"/>
              </a:ext>
            </a:extLst>
          </p:cNvPr>
          <p:cNvGraphicFramePr>
            <a:graphicFrameLocks/>
          </p:cNvGraphicFramePr>
          <p:nvPr>
            <p:extLst>
              <p:ext uri="{D42A27DB-BD31-4B8C-83A1-F6EECF244321}">
                <p14:modId xmlns:p14="http://schemas.microsoft.com/office/powerpoint/2010/main" val="1246260459"/>
              </p:ext>
            </p:extLst>
          </p:nvPr>
        </p:nvGraphicFramePr>
        <p:xfrm>
          <a:off x="0" y="-95624"/>
          <a:ext cx="12192000" cy="6214627"/>
        </p:xfrm>
        <a:graphic>
          <a:graphicData uri="http://schemas.openxmlformats.org/drawingml/2006/table">
            <a:tbl>
              <a:tblPr firstRow="1" bandRow="1">
                <a:tableStyleId>{35758FB7-9AC5-4552-8A53-C91805E547FA}</a:tableStyleId>
              </a:tblPr>
              <a:tblGrid>
                <a:gridCol w="12192000">
                  <a:extLst>
                    <a:ext uri="{9D8B030D-6E8A-4147-A177-3AD203B41FA5}">
                      <a16:colId xmlns:a16="http://schemas.microsoft.com/office/drawing/2014/main" val="159112295"/>
                    </a:ext>
                  </a:extLst>
                </a:gridCol>
              </a:tblGrid>
              <a:tr h="982626">
                <a:tc>
                  <a:txBody>
                    <a:bodyPr/>
                    <a:lstStyle/>
                    <a:p>
                      <a:endParaRPr lang="en-US" sz="800" dirty="0">
                        <a:solidFill>
                          <a:srgbClr val="FFFFFF"/>
                        </a:solidFill>
                        <a:latin typeface="Montserrat SemiBold" panose="00000700000000000000"/>
                      </a:endParaRPr>
                    </a:p>
                    <a:p>
                      <a:r>
                        <a:rPr lang="en-US" sz="2800" dirty="0">
                          <a:solidFill>
                            <a:schemeClr val="tx1"/>
                          </a:solidFill>
                          <a:latin typeface="Montserrat SemiBold" panose="00000700000000000000"/>
                        </a:rPr>
                        <a:t>ZOOM LOGISTICS</a:t>
                      </a:r>
                    </a:p>
                  </a:txBody>
                  <a:tcPr>
                    <a:solidFill>
                      <a:srgbClr val="CBEEF5"/>
                    </a:solidFill>
                  </a:tcPr>
                </a:tc>
                <a:extLst>
                  <a:ext uri="{0D108BD9-81ED-4DB2-BD59-A6C34878D82A}">
                    <a16:rowId xmlns:a16="http://schemas.microsoft.com/office/drawing/2014/main" val="4000752181"/>
                  </a:ext>
                </a:extLst>
              </a:tr>
              <a:tr h="707882">
                <a:tc>
                  <a:txBody>
                    <a:bodyPr/>
                    <a:lstStyle/>
                    <a:p>
                      <a:pPr marL="342900" marR="0" lvl="0" indent="-342900" algn="l" defTabSz="914400" eaLnBrk="1" fontAlgn="auto" latinLnBrk="0" hangingPunct="1">
                        <a:lnSpc>
                          <a:spcPct val="100000"/>
                        </a:lnSpc>
                        <a:spcBef>
                          <a:spcPts val="0"/>
                        </a:spcBef>
                        <a:spcAft>
                          <a:spcPts val="0"/>
                        </a:spcAft>
                        <a:buClrTx/>
                        <a:buSzTx/>
                        <a:buFont typeface="+mj-lt"/>
                        <a:buAutoNum type="arabicPeriod" startAt="7"/>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Time is set aside for personal breaks. You can also stay in Zoom and chat with colleagues.</a:t>
                      </a: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solidFill>
                      <a:schemeClr val="bg1"/>
                    </a:solidFill>
                  </a:tcPr>
                </a:tc>
                <a:extLst>
                  <a:ext uri="{0D108BD9-81ED-4DB2-BD59-A6C34878D82A}">
                    <a16:rowId xmlns:a16="http://schemas.microsoft.com/office/drawing/2014/main" val="516114317"/>
                  </a:ext>
                </a:extLst>
              </a:tr>
              <a:tr h="707882">
                <a:tc>
                  <a:txBody>
                    <a:bodyPr/>
                    <a:lstStyle/>
                    <a:p>
                      <a:pPr marL="0" marR="0" lvl="0" indent="0" algn="l" defTabSz="914400" eaLnBrk="1" fontAlgn="auto" latinLnBrk="0" hangingPunct="1">
                        <a:lnSpc>
                          <a:spcPct val="100000"/>
                        </a:lnSpc>
                        <a:spcBef>
                          <a:spcPts val="0"/>
                        </a:spcBef>
                        <a:spcAft>
                          <a:spcPts val="0"/>
                        </a:spcAft>
                        <a:buClrTx/>
                        <a:buSzTx/>
                        <a:buFont typeface="+mj-lt"/>
                        <a:buNone/>
                        <a:tabLst/>
                        <a:defRPr/>
                      </a:pPr>
                      <a:r>
                        <a:rPr lang="en-US" sz="1800" b="0" dirty="0">
                          <a:solidFill>
                            <a:schemeClr val="accent5">
                              <a:lumMod val="25000"/>
                            </a:schemeClr>
                          </a:solidFill>
                          <a:latin typeface="Montserrat Medium" panose="00000600000000000000" pitchFamily="2" charset="0"/>
                          <a:cs typeface="Arial" panose="020B0604020202020204" pitchFamily="34" charset="0"/>
                        </a:rPr>
                        <a:t>8.  A T1D Exchange Zoom facilitator will communicate chat comments and questions to the in-person session discussions. </a:t>
                      </a:r>
                    </a:p>
                  </a:txBody>
                  <a:tcPr>
                    <a:solidFill>
                      <a:srgbClr val="E6F7FA"/>
                    </a:solidFill>
                  </a:tcPr>
                </a:tc>
                <a:extLst>
                  <a:ext uri="{0D108BD9-81ED-4DB2-BD59-A6C34878D82A}">
                    <a16:rowId xmlns:a16="http://schemas.microsoft.com/office/drawing/2014/main" val="3525440150"/>
                  </a:ext>
                </a:extLst>
              </a:tr>
              <a:tr h="879862">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9.   Everyone must select a breakout when the breakout rooms are displayed. If you step away from your computer when breakout options are displayed, you will be placed in a room.</a:t>
                      </a:r>
                      <a:endPar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cs typeface="Arial" panose="020B0604020202020204" pitchFamily="34" charset="0"/>
                        <a:sym typeface="Avenir Heavy"/>
                      </a:endParaRPr>
                    </a:p>
                    <a:p>
                      <a:pPr marL="0" marR="0" lvl="0" indent="0" algn="l" defTabSz="685800" eaLnBrk="1" fontAlgn="auto" latinLnBrk="0" hangingPunct="1">
                        <a:lnSpc>
                          <a:spcPct val="100000"/>
                        </a:lnSpc>
                        <a:spcBef>
                          <a:spcPts val="0"/>
                        </a:spcBef>
                        <a:spcAft>
                          <a:spcPts val="0"/>
                        </a:spcAft>
                        <a:buClrTx/>
                        <a:buSzTx/>
                        <a:buFont typeface="+mj-lt"/>
                        <a:buNone/>
                        <a:tabLst/>
                        <a:defRPr/>
                      </a:pP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noFill/>
                  </a:tcPr>
                </a:tc>
                <a:extLst>
                  <a:ext uri="{0D108BD9-81ED-4DB2-BD59-A6C34878D82A}">
                    <a16:rowId xmlns:a16="http://schemas.microsoft.com/office/drawing/2014/main" val="1176231487"/>
                  </a:ext>
                </a:extLst>
              </a:tr>
              <a:tr h="936585">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10. This learning session offers continuing education credits. CME details can be found on our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hlinkClick r:id="rId3">
                            <a:extLst>
                              <a:ext uri="{A12FA001-AC4F-418D-AE19-62706E023703}">
                                <ahyp:hlinkClr xmlns:ahyp="http://schemas.microsoft.com/office/drawing/2018/hyperlinkcolor" val="tx"/>
                              </a:ext>
                            </a:extLst>
                          </a:hlinkClick>
                        </a:rPr>
                        <a:t>website</a:t>
                      </a:r>
                      <a:endPar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cs typeface="Arial" panose="020B0604020202020204" pitchFamily="34" charset="0"/>
                        <a:sym typeface="Avenir Heavy"/>
                      </a:endParaRPr>
                    </a:p>
                  </a:txBody>
                  <a:tcPr>
                    <a:solidFill>
                      <a:srgbClr val="E6F7FA"/>
                    </a:solidFill>
                  </a:tcPr>
                </a:tc>
                <a:extLst>
                  <a:ext uri="{0D108BD9-81ED-4DB2-BD59-A6C34878D82A}">
                    <a16:rowId xmlns:a16="http://schemas.microsoft.com/office/drawing/2014/main" val="2176542777"/>
                  </a:ext>
                </a:extLst>
              </a:tr>
              <a:tr h="982626">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11. Visit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hlinkClick r:id="rId4">
                            <a:extLst>
                              <a:ext uri="{A12FA001-AC4F-418D-AE19-62706E023703}">
                                <ahyp:hlinkClr xmlns:ahyp="http://schemas.microsoft.com/office/drawing/2018/hyperlinkcolor" val="tx"/>
                              </a:ext>
                            </a:extLst>
                          </a:hlinkClick>
                        </a:rPr>
                        <a:t>T1DX-QI Learning Session 2022 website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to find agenda, presentations, links for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hlinkClick r:id="rId3"/>
                        </a:rPr>
                        <a:t>CME</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hlinkClick r:id="rId5"/>
                        </a:rPr>
                        <a:t>abstracts</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hlinkClick r:id="rId6"/>
                        </a:rPr>
                        <a:t>FAQ</a:t>
                      </a: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noFill/>
                  </a:tcPr>
                </a:tc>
                <a:extLst>
                  <a:ext uri="{0D108BD9-81ED-4DB2-BD59-A6C34878D82A}">
                    <a16:rowId xmlns:a16="http://schemas.microsoft.com/office/drawing/2014/main" val="3691746601"/>
                  </a:ext>
                </a:extLst>
              </a:tr>
              <a:tr h="982626">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rPr>
                        <a:t>12. T1D Exchange staff can be identified as NAME_T1D and they can help with any technical difficulties.</a:t>
                      </a:r>
                    </a:p>
                    <a:p>
                      <a:pPr marL="0" marR="0" lvl="0" indent="0" algn="l" defTabSz="685800" eaLnBrk="1" fontAlgn="auto" latinLnBrk="0" hangingPunct="1">
                        <a:lnSpc>
                          <a:spcPct val="100000"/>
                        </a:lnSpc>
                        <a:spcBef>
                          <a:spcPts val="0"/>
                        </a:spcBef>
                        <a:spcAft>
                          <a:spcPts val="0"/>
                        </a:spcAft>
                        <a:buClrTx/>
                        <a:buSzTx/>
                        <a:buFont typeface="+mj-lt"/>
                        <a:buNone/>
                        <a:tabLst/>
                        <a:defRPr/>
                      </a:pP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E6F7FA"/>
                    </a:solidFill>
                  </a:tcPr>
                </a:tc>
                <a:extLst>
                  <a:ext uri="{0D108BD9-81ED-4DB2-BD59-A6C34878D82A}">
                    <a16:rowId xmlns:a16="http://schemas.microsoft.com/office/drawing/2014/main" val="1791249747"/>
                  </a:ext>
                </a:extLst>
              </a:tr>
            </a:tbl>
          </a:graphicData>
        </a:graphic>
      </p:graphicFrame>
    </p:spTree>
    <p:extLst>
      <p:ext uri="{BB962C8B-B14F-4D97-AF65-F5344CB8AC3E}">
        <p14:creationId xmlns:p14="http://schemas.microsoft.com/office/powerpoint/2010/main" val="174895145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16789-A249-455D-87F6-33154FA6C30E}"/>
              </a:ext>
            </a:extLst>
          </p:cNvPr>
          <p:cNvSpPr>
            <a:spLocks noGrp="1"/>
          </p:cNvSpPr>
          <p:nvPr>
            <p:ph type="title" idx="4294967295"/>
          </p:nvPr>
        </p:nvSpPr>
        <p:spPr>
          <a:xfrm>
            <a:off x="543589" y="458311"/>
            <a:ext cx="5460730" cy="1152940"/>
          </a:xfrm>
        </p:spPr>
        <p:txBody>
          <a:bodyPr/>
          <a:lstStyle/>
          <a:p>
            <a:pPr marL="0" marR="0">
              <a:spcBef>
                <a:spcPts val="0"/>
              </a:spcBef>
              <a:spcAft>
                <a:spcPts val="0"/>
              </a:spcAft>
            </a:pPr>
            <a:br>
              <a:rPr lang="en-US" dirty="0"/>
            </a:br>
            <a:br>
              <a:rPr lang="en-US" dirty="0"/>
            </a:br>
            <a:br>
              <a:rPr lang="en-US" dirty="0"/>
            </a:br>
            <a:r>
              <a:rPr lang="en-US" dirty="0"/>
              <a:t>Journal of Diabetes Commentary &amp; Supplement</a:t>
            </a:r>
            <a:br>
              <a:rPr lang="en-US" dirty="0"/>
            </a:br>
            <a:br>
              <a:rPr lang="en-US" dirty="0"/>
            </a:br>
            <a:br>
              <a:rPr lang="en-US" sz="1800" dirty="0">
                <a:effectLst/>
                <a:latin typeface="Montserrat Medium" panose="00000600000000000000" pitchFamily="2" charset="0"/>
                <a:ea typeface="Calibri" panose="020F0502020204030204" pitchFamily="34" charset="0"/>
                <a:cs typeface="Times New Roman" panose="02020603050405020304" pitchFamily="18" charset="0"/>
              </a:rPr>
            </a:br>
            <a:br>
              <a:rPr lang="en-US" sz="1100" b="0" dirty="0">
                <a:effectLst/>
                <a:latin typeface="Calibri" panose="020F0502020204030204" pitchFamily="34" charset="0"/>
                <a:ea typeface="Calibri" panose="020F0502020204030204" pitchFamily="34" charset="0"/>
                <a:cs typeface="Times New Roman" panose="02020603050405020304" pitchFamily="18" charset="0"/>
              </a:rPr>
            </a:br>
            <a:endParaRPr lang="en-US" sz="1100" b="0" dirty="0"/>
          </a:p>
        </p:txBody>
      </p:sp>
      <p:pic>
        <p:nvPicPr>
          <p:cNvPr id="5" name="Picture 4">
            <a:extLst>
              <a:ext uri="{FF2B5EF4-FFF2-40B4-BE49-F238E27FC236}">
                <a16:creationId xmlns:a16="http://schemas.microsoft.com/office/drawing/2014/main" id="{2AE77D28-2195-F45C-4D65-1C9D74E3E8DE}"/>
              </a:ext>
            </a:extLst>
          </p:cNvPr>
          <p:cNvPicPr>
            <a:picLocks noChangeAspect="1"/>
          </p:cNvPicPr>
          <p:nvPr/>
        </p:nvPicPr>
        <p:blipFill>
          <a:blip r:embed="rId3"/>
          <a:stretch>
            <a:fillRect/>
          </a:stretch>
        </p:blipFill>
        <p:spPr>
          <a:xfrm>
            <a:off x="5495163" y="444627"/>
            <a:ext cx="6696837" cy="6413373"/>
          </a:xfrm>
          <a:prstGeom prst="rect">
            <a:avLst/>
          </a:prstGeom>
        </p:spPr>
      </p:pic>
      <p:sp>
        <p:nvSpPr>
          <p:cNvPr id="6" name="TextBox 5">
            <a:extLst>
              <a:ext uri="{FF2B5EF4-FFF2-40B4-BE49-F238E27FC236}">
                <a16:creationId xmlns:a16="http://schemas.microsoft.com/office/drawing/2014/main" id="{CF43144D-32FB-854E-9D0B-7661BD41E949}"/>
              </a:ext>
            </a:extLst>
          </p:cNvPr>
          <p:cNvSpPr txBox="1"/>
          <p:nvPr/>
        </p:nvSpPr>
        <p:spPr>
          <a:xfrm>
            <a:off x="317758" y="6008731"/>
            <a:ext cx="4959824"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https://onlinelibrary.wiley.com/toc/17530407/2022/14/S1?utm_medium=event&amp;utm_source=exhibition&amp;utm_campaign=JDB2&amp;utm_content=T1DX_Conference_Banner</a:t>
            </a:r>
            <a:endParaRPr kumimoji="0" lang="en-US" sz="1200" b="0" i="0" u="none" strike="noStrike" cap="none" spc="0" normalizeH="0" baseline="0" dirty="0">
              <a:ln>
                <a:noFill/>
              </a:ln>
              <a:solidFill>
                <a:srgbClr val="696F70"/>
              </a:solidFill>
              <a:effectLst/>
              <a:uFillTx/>
              <a:latin typeface="Hind Bold"/>
              <a:ea typeface="Hind Bold"/>
              <a:cs typeface="Hind Bold"/>
              <a:sym typeface="Hind Bold"/>
            </a:endParaRPr>
          </a:p>
        </p:txBody>
      </p:sp>
      <p:pic>
        <p:nvPicPr>
          <p:cNvPr id="8" name="Picture 7">
            <a:extLst>
              <a:ext uri="{FF2B5EF4-FFF2-40B4-BE49-F238E27FC236}">
                <a16:creationId xmlns:a16="http://schemas.microsoft.com/office/drawing/2014/main" id="{A9E69E7F-FC2B-CEC9-E998-61FFF29BD572}"/>
              </a:ext>
            </a:extLst>
          </p:cNvPr>
          <p:cNvPicPr>
            <a:picLocks noChangeAspect="1"/>
          </p:cNvPicPr>
          <p:nvPr/>
        </p:nvPicPr>
        <p:blipFill>
          <a:blip r:embed="rId4"/>
          <a:stretch>
            <a:fillRect/>
          </a:stretch>
        </p:blipFill>
        <p:spPr>
          <a:xfrm>
            <a:off x="247980" y="2378788"/>
            <a:ext cx="5756339" cy="3444431"/>
          </a:xfrm>
          <a:prstGeom prst="rect">
            <a:avLst/>
          </a:prstGeom>
        </p:spPr>
      </p:pic>
    </p:spTree>
    <p:extLst>
      <p:ext uri="{BB962C8B-B14F-4D97-AF65-F5344CB8AC3E}">
        <p14:creationId xmlns:p14="http://schemas.microsoft.com/office/powerpoint/2010/main" val="488850180"/>
      </p:ext>
    </p:extLst>
  </p:cSld>
  <p:clrMapOvr>
    <a:masterClrMapping/>
  </p:clrMapOvr>
  <p:transition spd="med"/>
</p:sld>
</file>

<file path=ppt/theme/theme1.xml><?xml version="1.0" encoding="utf-8"?>
<a:theme xmlns:a="http://schemas.openxmlformats.org/drawingml/2006/main" name="T1D Exchange">
  <a:themeElements>
    <a:clrScheme name="T1D Exchange">
      <a:dk1>
        <a:srgbClr val="0C0C0C"/>
      </a:dk1>
      <a:lt1>
        <a:srgbClr val="FFFFFF"/>
      </a:lt1>
      <a:dk2>
        <a:srgbClr val="369FB2"/>
      </a:dk2>
      <a:lt2>
        <a:srgbClr val="78E6FA"/>
      </a:lt2>
      <a:accent1>
        <a:srgbClr val="52CAE0"/>
      </a:accent1>
      <a:accent2>
        <a:srgbClr val="8493CF"/>
      </a:accent2>
      <a:accent3>
        <a:srgbClr val="3E4E8D"/>
      </a:accent3>
      <a:accent4>
        <a:srgbClr val="222D57"/>
      </a:accent4>
      <a:accent5>
        <a:srgbClr val="F9F9F9"/>
      </a:accent5>
      <a:accent6>
        <a:srgbClr val="777777"/>
      </a:accent6>
      <a:hlink>
        <a:srgbClr val="5E5E5E"/>
      </a:hlink>
      <a:folHlink>
        <a:srgbClr val="0079BF"/>
      </a:folHlink>
    </a:clrScheme>
    <a:fontScheme name="T1D Exchange">
      <a:majorFont>
        <a:latin typeface="Hind"/>
        <a:ea typeface="Helvetica"/>
        <a:cs typeface="Helvetica"/>
      </a:majorFont>
      <a:minorFont>
        <a:latin typeface="Hind"/>
        <a:ea typeface="Calibri"/>
        <a:cs typeface="Calibri"/>
      </a:minorFont>
    </a:fontScheme>
    <a:fmtScheme name="1_T1D Exchange Annual Meeting Template 20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7616E"/>
            </a:solidFill>
            <a:effectLst/>
            <a:uFillTx/>
            <a:latin typeface="Hind Regular"/>
            <a:ea typeface="Hind Regular"/>
            <a:cs typeface="Hind Regular"/>
            <a:sym typeface="Hin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January 2021 Helmsley Update" id="{F592AD5F-AA57-4918-9548-EF1D9EBA769C}" vid="{1C22CCF2-00F8-4AA3-959B-A39EA6C77039}"/>
    </a:ext>
  </a:extLst>
</a:theme>
</file>

<file path=ppt/theme/theme2.xml><?xml version="1.0" encoding="utf-8"?>
<a:theme xmlns:a="http://schemas.openxmlformats.org/drawingml/2006/main" name="UM 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M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MORY+CHOA_PPT_template">
  <a:themeElements>
    <a:clrScheme name="CHOA">
      <a:dk1>
        <a:sysClr val="windowText" lastClr="000000"/>
      </a:dk1>
      <a:lt1>
        <a:sysClr val="window" lastClr="FFFFFF"/>
      </a:lt1>
      <a:dk2>
        <a:srgbClr val="000000"/>
      </a:dk2>
      <a:lt2>
        <a:srgbClr val="FFFFFF"/>
      </a:lt2>
      <a:accent1>
        <a:srgbClr val="72BF44"/>
      </a:accent1>
      <a:accent2>
        <a:srgbClr val="BD2F92"/>
      </a:accent2>
      <a:accent3>
        <a:srgbClr val="4BBBEB"/>
      </a:accent3>
      <a:accent4>
        <a:srgbClr val="F58220"/>
      </a:accent4>
      <a:accent5>
        <a:srgbClr val="005DA4"/>
      </a:accent5>
      <a:accent6>
        <a:srgbClr val="FFDD00"/>
      </a:accent6>
      <a:hlink>
        <a:srgbClr val="00A94F"/>
      </a:hlink>
      <a:folHlink>
        <a:srgbClr val="4BBBEB"/>
      </a:folHlink>
    </a:clrScheme>
    <a:fontScheme name="CHOA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January 2021 Helmsley Update</Template>
  <TotalTime>2452</TotalTime>
  <Words>1163</Words>
  <Application>Microsoft Office PowerPoint</Application>
  <PresentationFormat>Widescreen</PresentationFormat>
  <Paragraphs>74</Paragraphs>
  <Slides>15</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15</vt:i4>
      </vt:variant>
    </vt:vector>
  </HeadingPairs>
  <TitlesOfParts>
    <vt:vector size="31" baseType="lpstr">
      <vt:lpstr>Arial</vt:lpstr>
      <vt:lpstr>Arial Rounded MT Bold</vt:lpstr>
      <vt:lpstr>Calibri</vt:lpstr>
      <vt:lpstr>Courier New</vt:lpstr>
      <vt:lpstr>Hind</vt:lpstr>
      <vt:lpstr>Hind Bold</vt:lpstr>
      <vt:lpstr>Hind Regular</vt:lpstr>
      <vt:lpstr>Montserrat</vt:lpstr>
      <vt:lpstr>Montserrat Medium</vt:lpstr>
      <vt:lpstr>Montserrat SemiBold</vt:lpstr>
      <vt:lpstr>Source Sans Pro</vt:lpstr>
      <vt:lpstr>Wingdings</vt:lpstr>
      <vt:lpstr>T1D Exchange</vt:lpstr>
      <vt:lpstr>UM Template 3</vt:lpstr>
      <vt:lpstr>UM Template 2</vt:lpstr>
      <vt:lpstr>1_EMORY+CHOA_PPT_template</vt:lpstr>
      <vt:lpstr>PowerPoint Presentation</vt:lpstr>
      <vt:lpstr>PowerPoint Presentation</vt:lpstr>
      <vt:lpstr>T1DX-QI network of 52 centers, caring for 80,000+ T1D patients  across 21 states and Washington D.C.  </vt:lpstr>
      <vt:lpstr>34 pediatric clinics – caring for 54,000 patients with T1D</vt:lpstr>
      <vt:lpstr>20 adult clinics – caring for 28,000 patients with T1D</vt:lpstr>
      <vt:lpstr>PowerPoint Presentation</vt:lpstr>
      <vt:lpstr>PowerPoint Presentation</vt:lpstr>
      <vt:lpstr>PowerPoint Presentation</vt:lpstr>
      <vt:lpstr>   Journal of Diabetes Commentary &amp; Supplement    </vt:lpstr>
      <vt:lpstr>Tuesday November 8th Agenda, Morning</vt:lpstr>
      <vt:lpstr>Tuesday November 8th Agenda, Afternoon</vt:lpstr>
      <vt:lpstr>Educational Objectives</vt:lpstr>
      <vt:lpstr>Continuing Education Credits</vt:lpstr>
      <vt:lpstr>Course Evaluation &amp; Certificates </vt:lpstr>
      <vt:lpstr>CME/NCPD credit will be awarded to those that attend the 13.5-hour program and complete the evaluation.    1. Navigate to: https://cme.bu.edu/content/t1dx-qi-learning-session-2022-1172022-1182022  2. Create a new account or log in to complete the components  3. Click the register or take course button to proceed.  4. Click on the start course button on the bottom of the page to start the evaluation.  5. Learners should claim only the credit commensurate with the extent of their participation in the activity.  6. Follow the red prompts to claim your certificate.   For questions about CME, please contact cme@bu.edu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Rioles</dc:creator>
  <cp:lastModifiedBy>Nicole Rioles</cp:lastModifiedBy>
  <cp:revision>99</cp:revision>
  <dcterms:created xsi:type="dcterms:W3CDTF">2021-02-25T18:35:42Z</dcterms:created>
  <dcterms:modified xsi:type="dcterms:W3CDTF">2022-11-04T18:15:17Z</dcterms:modified>
</cp:coreProperties>
</file>