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2" r:id="rId5"/>
    <p:sldMasterId id="2147483718" r:id="rId6"/>
    <p:sldMasterId id="2147483659" r:id="rId7"/>
    <p:sldMasterId id="2147483662" r:id="rId8"/>
  </p:sldMasterIdLst>
  <p:notesMasterIdLst>
    <p:notesMasterId r:id="rId48"/>
  </p:notesMasterIdLst>
  <p:sldIdLst>
    <p:sldId id="266" r:id="rId9"/>
    <p:sldId id="265" r:id="rId10"/>
    <p:sldId id="264" r:id="rId11"/>
    <p:sldId id="263" r:id="rId12"/>
    <p:sldId id="262" r:id="rId13"/>
    <p:sldId id="261" r:id="rId14"/>
    <p:sldId id="260" r:id="rId15"/>
    <p:sldId id="259" r:id="rId16"/>
    <p:sldId id="258" r:id="rId17"/>
    <p:sldId id="257" r:id="rId18"/>
    <p:sldId id="276" r:id="rId19"/>
    <p:sldId id="275" r:id="rId20"/>
    <p:sldId id="274" r:id="rId21"/>
    <p:sldId id="273" r:id="rId22"/>
    <p:sldId id="272" r:id="rId23"/>
    <p:sldId id="271" r:id="rId24"/>
    <p:sldId id="270" r:id="rId25"/>
    <p:sldId id="269" r:id="rId26"/>
    <p:sldId id="268" r:id="rId27"/>
    <p:sldId id="267" r:id="rId28"/>
    <p:sldId id="286" r:id="rId29"/>
    <p:sldId id="285" r:id="rId30"/>
    <p:sldId id="284" r:id="rId31"/>
    <p:sldId id="283" r:id="rId32"/>
    <p:sldId id="282" r:id="rId33"/>
    <p:sldId id="281" r:id="rId34"/>
    <p:sldId id="280" r:id="rId35"/>
    <p:sldId id="279" r:id="rId36"/>
    <p:sldId id="278" r:id="rId37"/>
    <p:sldId id="277" r:id="rId38"/>
    <p:sldId id="295" r:id="rId39"/>
    <p:sldId id="294" r:id="rId40"/>
    <p:sldId id="293" r:id="rId41"/>
    <p:sldId id="292" r:id="rId42"/>
    <p:sldId id="291" r:id="rId43"/>
    <p:sldId id="290" r:id="rId44"/>
    <p:sldId id="289" r:id="rId45"/>
    <p:sldId id="288" r:id="rId46"/>
    <p:sldId id="28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7910F6-E5C2-43FF-8653-40597CFB4C2F}" v="80" dt="2022-10-19T17:31:55.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Hardison" userId="S::hhardison@t1dexchange.org::43d0da57-f0fe-4343-8618-bb5051cd9fb3" providerId="AD" clId="Web-{817910F6-E5C2-43FF-8653-40597CFB4C2F}"/>
    <pc:docChg chg="addSld delSld addMainMaster modMainMaster">
      <pc:chgData name="Holly Hardison" userId="S::hhardison@t1dexchange.org::43d0da57-f0fe-4343-8618-bb5051cd9fb3" providerId="AD" clId="Web-{817910F6-E5C2-43FF-8653-40597CFB4C2F}" dt="2022-10-19T17:31:55.355" v="79"/>
      <pc:docMkLst>
        <pc:docMk/>
      </pc:docMkLst>
      <pc:sldChg chg="del">
        <pc:chgData name="Holly Hardison" userId="S::hhardison@t1dexchange.org::43d0da57-f0fe-4343-8618-bb5051cd9fb3" providerId="AD" clId="Web-{817910F6-E5C2-43FF-8653-40597CFB4C2F}" dt="2022-10-19T17:27:57.426" v="10"/>
        <pc:sldMkLst>
          <pc:docMk/>
          <pc:sldMk cId="109857222" sldId="256"/>
        </pc:sldMkLst>
      </pc:sldChg>
      <pc:sldChg chg="add">
        <pc:chgData name="Holly Hardison" userId="S::hhardison@t1dexchange.org::43d0da57-f0fe-4343-8618-bb5051cd9fb3" providerId="AD" clId="Web-{817910F6-E5C2-43FF-8653-40597CFB4C2F}" dt="2022-10-19T17:27:48.472" v="0"/>
        <pc:sldMkLst>
          <pc:docMk/>
          <pc:sldMk cId="1853585362" sldId="257"/>
        </pc:sldMkLst>
      </pc:sldChg>
      <pc:sldChg chg="add">
        <pc:chgData name="Holly Hardison" userId="S::hhardison@t1dexchange.org::43d0da57-f0fe-4343-8618-bb5051cd9fb3" providerId="AD" clId="Web-{817910F6-E5C2-43FF-8653-40597CFB4C2F}" dt="2022-10-19T17:27:48.566" v="1"/>
        <pc:sldMkLst>
          <pc:docMk/>
          <pc:sldMk cId="1722257977" sldId="258"/>
        </pc:sldMkLst>
      </pc:sldChg>
      <pc:sldChg chg="add">
        <pc:chgData name="Holly Hardison" userId="S::hhardison@t1dexchange.org::43d0da57-f0fe-4343-8618-bb5051cd9fb3" providerId="AD" clId="Web-{817910F6-E5C2-43FF-8653-40597CFB4C2F}" dt="2022-10-19T17:27:48.676" v="2"/>
        <pc:sldMkLst>
          <pc:docMk/>
          <pc:sldMk cId="4215669256" sldId="259"/>
        </pc:sldMkLst>
      </pc:sldChg>
      <pc:sldChg chg="add">
        <pc:chgData name="Holly Hardison" userId="S::hhardison@t1dexchange.org::43d0da57-f0fe-4343-8618-bb5051cd9fb3" providerId="AD" clId="Web-{817910F6-E5C2-43FF-8653-40597CFB4C2F}" dt="2022-10-19T17:27:48.894" v="3"/>
        <pc:sldMkLst>
          <pc:docMk/>
          <pc:sldMk cId="3276366687" sldId="260"/>
        </pc:sldMkLst>
      </pc:sldChg>
      <pc:sldChg chg="add">
        <pc:chgData name="Holly Hardison" userId="S::hhardison@t1dexchange.org::43d0da57-f0fe-4343-8618-bb5051cd9fb3" providerId="AD" clId="Web-{817910F6-E5C2-43FF-8653-40597CFB4C2F}" dt="2022-10-19T17:27:49.004" v="4"/>
        <pc:sldMkLst>
          <pc:docMk/>
          <pc:sldMk cId="4255326755" sldId="261"/>
        </pc:sldMkLst>
      </pc:sldChg>
      <pc:sldChg chg="add">
        <pc:chgData name="Holly Hardison" userId="S::hhardison@t1dexchange.org::43d0da57-f0fe-4343-8618-bb5051cd9fb3" providerId="AD" clId="Web-{817910F6-E5C2-43FF-8653-40597CFB4C2F}" dt="2022-10-19T17:27:49.066" v="5"/>
        <pc:sldMkLst>
          <pc:docMk/>
          <pc:sldMk cId="408648146" sldId="262"/>
        </pc:sldMkLst>
      </pc:sldChg>
      <pc:sldChg chg="add">
        <pc:chgData name="Holly Hardison" userId="S::hhardison@t1dexchange.org::43d0da57-f0fe-4343-8618-bb5051cd9fb3" providerId="AD" clId="Web-{817910F6-E5C2-43FF-8653-40597CFB4C2F}" dt="2022-10-19T17:27:49.160" v="6"/>
        <pc:sldMkLst>
          <pc:docMk/>
          <pc:sldMk cId="1680341180" sldId="263"/>
        </pc:sldMkLst>
      </pc:sldChg>
      <pc:sldChg chg="add">
        <pc:chgData name="Holly Hardison" userId="S::hhardison@t1dexchange.org::43d0da57-f0fe-4343-8618-bb5051cd9fb3" providerId="AD" clId="Web-{817910F6-E5C2-43FF-8653-40597CFB4C2F}" dt="2022-10-19T17:27:49.301" v="7"/>
        <pc:sldMkLst>
          <pc:docMk/>
          <pc:sldMk cId="1405874475" sldId="264"/>
        </pc:sldMkLst>
      </pc:sldChg>
      <pc:sldChg chg="add">
        <pc:chgData name="Holly Hardison" userId="S::hhardison@t1dexchange.org::43d0da57-f0fe-4343-8618-bb5051cd9fb3" providerId="AD" clId="Web-{817910F6-E5C2-43FF-8653-40597CFB4C2F}" dt="2022-10-19T17:27:49.457" v="8"/>
        <pc:sldMkLst>
          <pc:docMk/>
          <pc:sldMk cId="2502401523" sldId="265"/>
        </pc:sldMkLst>
      </pc:sldChg>
      <pc:sldChg chg="add">
        <pc:chgData name="Holly Hardison" userId="S::hhardison@t1dexchange.org::43d0da57-f0fe-4343-8618-bb5051cd9fb3" providerId="AD" clId="Web-{817910F6-E5C2-43FF-8653-40597CFB4C2F}" dt="2022-10-19T17:27:49.566" v="9"/>
        <pc:sldMkLst>
          <pc:docMk/>
          <pc:sldMk cId="3454927055" sldId="266"/>
        </pc:sldMkLst>
      </pc:sldChg>
      <pc:sldChg chg="add">
        <pc:chgData name="Holly Hardison" userId="S::hhardison@t1dexchange.org::43d0da57-f0fe-4343-8618-bb5051cd9fb3" providerId="AD" clId="Web-{817910F6-E5C2-43FF-8653-40597CFB4C2F}" dt="2022-10-19T17:28:58.397" v="11"/>
        <pc:sldMkLst>
          <pc:docMk/>
          <pc:sldMk cId="1636258891" sldId="267"/>
        </pc:sldMkLst>
      </pc:sldChg>
      <pc:sldChg chg="add">
        <pc:chgData name="Holly Hardison" userId="S::hhardison@t1dexchange.org::43d0da57-f0fe-4343-8618-bb5051cd9fb3" providerId="AD" clId="Web-{817910F6-E5C2-43FF-8653-40597CFB4C2F}" dt="2022-10-19T17:28:58.428" v="12"/>
        <pc:sldMkLst>
          <pc:docMk/>
          <pc:sldMk cId="1758664565" sldId="268"/>
        </pc:sldMkLst>
      </pc:sldChg>
      <pc:sldChg chg="add">
        <pc:chgData name="Holly Hardison" userId="S::hhardison@t1dexchange.org::43d0da57-f0fe-4343-8618-bb5051cd9fb3" providerId="AD" clId="Web-{817910F6-E5C2-43FF-8653-40597CFB4C2F}" dt="2022-10-19T17:28:58.600" v="13"/>
        <pc:sldMkLst>
          <pc:docMk/>
          <pc:sldMk cId="1211996021" sldId="269"/>
        </pc:sldMkLst>
      </pc:sldChg>
      <pc:sldChg chg="add">
        <pc:chgData name="Holly Hardison" userId="S::hhardison@t1dexchange.org::43d0da57-f0fe-4343-8618-bb5051cd9fb3" providerId="AD" clId="Web-{817910F6-E5C2-43FF-8653-40597CFB4C2F}" dt="2022-10-19T17:28:58.709" v="14"/>
        <pc:sldMkLst>
          <pc:docMk/>
          <pc:sldMk cId="460246472" sldId="270"/>
        </pc:sldMkLst>
      </pc:sldChg>
      <pc:sldChg chg="add">
        <pc:chgData name="Holly Hardison" userId="S::hhardison@t1dexchange.org::43d0da57-f0fe-4343-8618-bb5051cd9fb3" providerId="AD" clId="Web-{817910F6-E5C2-43FF-8653-40597CFB4C2F}" dt="2022-10-19T17:28:58.756" v="15"/>
        <pc:sldMkLst>
          <pc:docMk/>
          <pc:sldMk cId="3789993338" sldId="271"/>
        </pc:sldMkLst>
      </pc:sldChg>
      <pc:sldChg chg="add">
        <pc:chgData name="Holly Hardison" userId="S::hhardison@t1dexchange.org::43d0da57-f0fe-4343-8618-bb5051cd9fb3" providerId="AD" clId="Web-{817910F6-E5C2-43FF-8653-40597CFB4C2F}" dt="2022-10-19T17:28:58.912" v="16"/>
        <pc:sldMkLst>
          <pc:docMk/>
          <pc:sldMk cId="2874547001" sldId="272"/>
        </pc:sldMkLst>
      </pc:sldChg>
      <pc:sldChg chg="add">
        <pc:chgData name="Holly Hardison" userId="S::hhardison@t1dexchange.org::43d0da57-f0fe-4343-8618-bb5051cd9fb3" providerId="AD" clId="Web-{817910F6-E5C2-43FF-8653-40597CFB4C2F}" dt="2022-10-19T17:28:58.943" v="17"/>
        <pc:sldMkLst>
          <pc:docMk/>
          <pc:sldMk cId="285296461" sldId="273"/>
        </pc:sldMkLst>
      </pc:sldChg>
      <pc:sldChg chg="add">
        <pc:chgData name="Holly Hardison" userId="S::hhardison@t1dexchange.org::43d0da57-f0fe-4343-8618-bb5051cd9fb3" providerId="AD" clId="Web-{817910F6-E5C2-43FF-8653-40597CFB4C2F}" dt="2022-10-19T17:28:58.975" v="18"/>
        <pc:sldMkLst>
          <pc:docMk/>
          <pc:sldMk cId="4228054086" sldId="274"/>
        </pc:sldMkLst>
      </pc:sldChg>
      <pc:sldChg chg="add">
        <pc:chgData name="Holly Hardison" userId="S::hhardison@t1dexchange.org::43d0da57-f0fe-4343-8618-bb5051cd9fb3" providerId="AD" clId="Web-{817910F6-E5C2-43FF-8653-40597CFB4C2F}" dt="2022-10-19T17:28:58.990" v="19"/>
        <pc:sldMkLst>
          <pc:docMk/>
          <pc:sldMk cId="2977055800" sldId="275"/>
        </pc:sldMkLst>
      </pc:sldChg>
      <pc:sldChg chg="add">
        <pc:chgData name="Holly Hardison" userId="S::hhardison@t1dexchange.org::43d0da57-f0fe-4343-8618-bb5051cd9fb3" providerId="AD" clId="Web-{817910F6-E5C2-43FF-8653-40597CFB4C2F}" dt="2022-10-19T17:28:59.022" v="20"/>
        <pc:sldMkLst>
          <pc:docMk/>
          <pc:sldMk cId="713913321" sldId="276"/>
        </pc:sldMkLst>
      </pc:sldChg>
      <pc:sldChg chg="add del">
        <pc:chgData name="Holly Hardison" userId="S::hhardison@t1dexchange.org::43d0da57-f0fe-4343-8618-bb5051cd9fb3" providerId="AD" clId="Web-{817910F6-E5C2-43FF-8653-40597CFB4C2F}" dt="2022-10-19T17:30:16.274" v="40"/>
        <pc:sldMkLst>
          <pc:docMk/>
          <pc:sldMk cId="102706130" sldId="277"/>
        </pc:sldMkLst>
      </pc:sldChg>
      <pc:sldChg chg="add">
        <pc:chgData name="Holly Hardison" userId="S::hhardison@t1dexchange.org::43d0da57-f0fe-4343-8618-bb5051cd9fb3" providerId="AD" clId="Web-{817910F6-E5C2-43FF-8653-40597CFB4C2F}" dt="2022-10-19T17:31:11.151" v="61"/>
        <pc:sldMkLst>
          <pc:docMk/>
          <pc:sldMk cId="275532723" sldId="277"/>
        </pc:sldMkLst>
      </pc:sldChg>
      <pc:sldChg chg="add del">
        <pc:chgData name="Holly Hardison" userId="S::hhardison@t1dexchange.org::43d0da57-f0fe-4343-8618-bb5051cd9fb3" providerId="AD" clId="Web-{817910F6-E5C2-43FF-8653-40597CFB4C2F}" dt="2022-10-19T17:30:25.931" v="60"/>
        <pc:sldMkLst>
          <pc:docMk/>
          <pc:sldMk cId="2729925909" sldId="277"/>
        </pc:sldMkLst>
      </pc:sldChg>
      <pc:sldChg chg="add del">
        <pc:chgData name="Holly Hardison" userId="S::hhardison@t1dexchange.org::43d0da57-f0fe-4343-8618-bb5051cd9fb3" providerId="AD" clId="Web-{817910F6-E5C2-43FF-8653-40597CFB4C2F}" dt="2022-10-19T17:30:25.931" v="59"/>
        <pc:sldMkLst>
          <pc:docMk/>
          <pc:sldMk cId="356116515" sldId="278"/>
        </pc:sldMkLst>
      </pc:sldChg>
      <pc:sldChg chg="add">
        <pc:chgData name="Holly Hardison" userId="S::hhardison@t1dexchange.org::43d0da57-f0fe-4343-8618-bb5051cd9fb3" providerId="AD" clId="Web-{817910F6-E5C2-43FF-8653-40597CFB4C2F}" dt="2022-10-19T17:31:11.526" v="62"/>
        <pc:sldMkLst>
          <pc:docMk/>
          <pc:sldMk cId="1517532141" sldId="278"/>
        </pc:sldMkLst>
      </pc:sldChg>
      <pc:sldChg chg="add del">
        <pc:chgData name="Holly Hardison" userId="S::hhardison@t1dexchange.org::43d0da57-f0fe-4343-8618-bb5051cd9fb3" providerId="AD" clId="Web-{817910F6-E5C2-43FF-8653-40597CFB4C2F}" dt="2022-10-19T17:30:15.399" v="39"/>
        <pc:sldMkLst>
          <pc:docMk/>
          <pc:sldMk cId="1982427155" sldId="278"/>
        </pc:sldMkLst>
      </pc:sldChg>
      <pc:sldChg chg="add del">
        <pc:chgData name="Holly Hardison" userId="S::hhardison@t1dexchange.org::43d0da57-f0fe-4343-8618-bb5051cd9fb3" providerId="AD" clId="Web-{817910F6-E5C2-43FF-8653-40597CFB4C2F}" dt="2022-10-19T17:30:14.805" v="38"/>
        <pc:sldMkLst>
          <pc:docMk/>
          <pc:sldMk cId="1539446986" sldId="279"/>
        </pc:sldMkLst>
      </pc:sldChg>
      <pc:sldChg chg="add">
        <pc:chgData name="Holly Hardison" userId="S::hhardison@t1dexchange.org::43d0da57-f0fe-4343-8618-bb5051cd9fb3" providerId="AD" clId="Web-{817910F6-E5C2-43FF-8653-40597CFB4C2F}" dt="2022-10-19T17:31:11.620" v="63"/>
        <pc:sldMkLst>
          <pc:docMk/>
          <pc:sldMk cId="1664761574" sldId="279"/>
        </pc:sldMkLst>
      </pc:sldChg>
      <pc:sldChg chg="add del">
        <pc:chgData name="Holly Hardison" userId="S::hhardison@t1dexchange.org::43d0da57-f0fe-4343-8618-bb5051cd9fb3" providerId="AD" clId="Web-{817910F6-E5C2-43FF-8653-40597CFB4C2F}" dt="2022-10-19T17:30:25.931" v="58"/>
        <pc:sldMkLst>
          <pc:docMk/>
          <pc:sldMk cId="2876753713" sldId="279"/>
        </pc:sldMkLst>
      </pc:sldChg>
      <pc:sldChg chg="add del">
        <pc:chgData name="Holly Hardison" userId="S::hhardison@t1dexchange.org::43d0da57-f0fe-4343-8618-bb5051cd9fb3" providerId="AD" clId="Web-{817910F6-E5C2-43FF-8653-40597CFB4C2F}" dt="2022-10-19T17:30:14.243" v="37"/>
        <pc:sldMkLst>
          <pc:docMk/>
          <pc:sldMk cId="699701167" sldId="280"/>
        </pc:sldMkLst>
      </pc:sldChg>
      <pc:sldChg chg="add del">
        <pc:chgData name="Holly Hardison" userId="S::hhardison@t1dexchange.org::43d0da57-f0fe-4343-8618-bb5051cd9fb3" providerId="AD" clId="Web-{817910F6-E5C2-43FF-8653-40597CFB4C2F}" dt="2022-10-19T17:30:25.931" v="57"/>
        <pc:sldMkLst>
          <pc:docMk/>
          <pc:sldMk cId="918980916" sldId="280"/>
        </pc:sldMkLst>
      </pc:sldChg>
      <pc:sldChg chg="add">
        <pc:chgData name="Holly Hardison" userId="S::hhardison@t1dexchange.org::43d0da57-f0fe-4343-8618-bb5051cd9fb3" providerId="AD" clId="Web-{817910F6-E5C2-43FF-8653-40597CFB4C2F}" dt="2022-10-19T17:31:11.807" v="64"/>
        <pc:sldMkLst>
          <pc:docMk/>
          <pc:sldMk cId="4213374071" sldId="280"/>
        </pc:sldMkLst>
      </pc:sldChg>
      <pc:sldChg chg="add del">
        <pc:chgData name="Holly Hardison" userId="S::hhardison@t1dexchange.org::43d0da57-f0fe-4343-8618-bb5051cd9fb3" providerId="AD" clId="Web-{817910F6-E5C2-43FF-8653-40597CFB4C2F}" dt="2022-10-19T17:30:13.477" v="36"/>
        <pc:sldMkLst>
          <pc:docMk/>
          <pc:sldMk cId="24860370" sldId="281"/>
        </pc:sldMkLst>
      </pc:sldChg>
      <pc:sldChg chg="add del">
        <pc:chgData name="Holly Hardison" userId="S::hhardison@t1dexchange.org::43d0da57-f0fe-4343-8618-bb5051cd9fb3" providerId="AD" clId="Web-{817910F6-E5C2-43FF-8653-40597CFB4C2F}" dt="2022-10-19T17:30:25.931" v="56"/>
        <pc:sldMkLst>
          <pc:docMk/>
          <pc:sldMk cId="3659869073" sldId="281"/>
        </pc:sldMkLst>
      </pc:sldChg>
      <pc:sldChg chg="add">
        <pc:chgData name="Holly Hardison" userId="S::hhardison@t1dexchange.org::43d0da57-f0fe-4343-8618-bb5051cd9fb3" providerId="AD" clId="Web-{817910F6-E5C2-43FF-8653-40597CFB4C2F}" dt="2022-10-19T17:31:12.010" v="65"/>
        <pc:sldMkLst>
          <pc:docMk/>
          <pc:sldMk cId="4056887472" sldId="281"/>
        </pc:sldMkLst>
      </pc:sldChg>
      <pc:sldChg chg="add">
        <pc:chgData name="Holly Hardison" userId="S::hhardison@t1dexchange.org::43d0da57-f0fe-4343-8618-bb5051cd9fb3" providerId="AD" clId="Web-{817910F6-E5C2-43FF-8653-40597CFB4C2F}" dt="2022-10-19T17:31:12.182" v="66"/>
        <pc:sldMkLst>
          <pc:docMk/>
          <pc:sldMk cId="299665971" sldId="282"/>
        </pc:sldMkLst>
      </pc:sldChg>
      <pc:sldChg chg="add del">
        <pc:chgData name="Holly Hardison" userId="S::hhardison@t1dexchange.org::43d0da57-f0fe-4343-8618-bb5051cd9fb3" providerId="AD" clId="Web-{817910F6-E5C2-43FF-8653-40597CFB4C2F}" dt="2022-10-19T17:30:13.477" v="35"/>
        <pc:sldMkLst>
          <pc:docMk/>
          <pc:sldMk cId="384594229" sldId="282"/>
        </pc:sldMkLst>
      </pc:sldChg>
      <pc:sldChg chg="add del">
        <pc:chgData name="Holly Hardison" userId="S::hhardison@t1dexchange.org::43d0da57-f0fe-4343-8618-bb5051cd9fb3" providerId="AD" clId="Web-{817910F6-E5C2-43FF-8653-40597CFB4C2F}" dt="2022-10-19T17:30:25.931" v="55"/>
        <pc:sldMkLst>
          <pc:docMk/>
          <pc:sldMk cId="925536336" sldId="282"/>
        </pc:sldMkLst>
      </pc:sldChg>
      <pc:sldChg chg="add del">
        <pc:chgData name="Holly Hardison" userId="S::hhardison@t1dexchange.org::43d0da57-f0fe-4343-8618-bb5051cd9fb3" providerId="AD" clId="Web-{817910F6-E5C2-43FF-8653-40597CFB4C2F}" dt="2022-10-19T17:30:25.915" v="54"/>
        <pc:sldMkLst>
          <pc:docMk/>
          <pc:sldMk cId="154791048" sldId="283"/>
        </pc:sldMkLst>
      </pc:sldChg>
      <pc:sldChg chg="add del">
        <pc:chgData name="Holly Hardison" userId="S::hhardison@t1dexchange.org::43d0da57-f0fe-4343-8618-bb5051cd9fb3" providerId="AD" clId="Web-{817910F6-E5C2-43FF-8653-40597CFB4C2F}" dt="2022-10-19T17:30:11.290" v="34"/>
        <pc:sldMkLst>
          <pc:docMk/>
          <pc:sldMk cId="857832613" sldId="283"/>
        </pc:sldMkLst>
      </pc:sldChg>
      <pc:sldChg chg="add">
        <pc:chgData name="Holly Hardison" userId="S::hhardison@t1dexchange.org::43d0da57-f0fe-4343-8618-bb5051cd9fb3" providerId="AD" clId="Web-{817910F6-E5C2-43FF-8653-40597CFB4C2F}" dt="2022-10-19T17:31:12.292" v="67"/>
        <pc:sldMkLst>
          <pc:docMk/>
          <pc:sldMk cId="940305393" sldId="283"/>
        </pc:sldMkLst>
      </pc:sldChg>
      <pc:sldChg chg="add del">
        <pc:chgData name="Holly Hardison" userId="S::hhardison@t1dexchange.org::43d0da57-f0fe-4343-8618-bb5051cd9fb3" providerId="AD" clId="Web-{817910F6-E5C2-43FF-8653-40597CFB4C2F}" dt="2022-10-19T17:30:10.508" v="33"/>
        <pc:sldMkLst>
          <pc:docMk/>
          <pc:sldMk cId="1244145124" sldId="284"/>
        </pc:sldMkLst>
      </pc:sldChg>
      <pc:sldChg chg="add">
        <pc:chgData name="Holly Hardison" userId="S::hhardison@t1dexchange.org::43d0da57-f0fe-4343-8618-bb5051cd9fb3" providerId="AD" clId="Web-{817910F6-E5C2-43FF-8653-40597CFB4C2F}" dt="2022-10-19T17:31:12.401" v="68"/>
        <pc:sldMkLst>
          <pc:docMk/>
          <pc:sldMk cId="2772094797" sldId="284"/>
        </pc:sldMkLst>
      </pc:sldChg>
      <pc:sldChg chg="add del">
        <pc:chgData name="Holly Hardison" userId="S::hhardison@t1dexchange.org::43d0da57-f0fe-4343-8618-bb5051cd9fb3" providerId="AD" clId="Web-{817910F6-E5C2-43FF-8653-40597CFB4C2F}" dt="2022-10-19T17:30:25.915" v="53"/>
        <pc:sldMkLst>
          <pc:docMk/>
          <pc:sldMk cId="3924388970" sldId="284"/>
        </pc:sldMkLst>
      </pc:sldChg>
      <pc:sldChg chg="add">
        <pc:chgData name="Holly Hardison" userId="S::hhardison@t1dexchange.org::43d0da57-f0fe-4343-8618-bb5051cd9fb3" providerId="AD" clId="Web-{817910F6-E5C2-43FF-8653-40597CFB4C2F}" dt="2022-10-19T17:31:12.479" v="69"/>
        <pc:sldMkLst>
          <pc:docMk/>
          <pc:sldMk cId="1508333725" sldId="285"/>
        </pc:sldMkLst>
      </pc:sldChg>
      <pc:sldChg chg="add del">
        <pc:chgData name="Holly Hardison" userId="S::hhardison@t1dexchange.org::43d0da57-f0fe-4343-8618-bb5051cd9fb3" providerId="AD" clId="Web-{817910F6-E5C2-43FF-8653-40597CFB4C2F}" dt="2022-10-19T17:30:10.071" v="32"/>
        <pc:sldMkLst>
          <pc:docMk/>
          <pc:sldMk cId="2980653970" sldId="285"/>
        </pc:sldMkLst>
      </pc:sldChg>
      <pc:sldChg chg="add del">
        <pc:chgData name="Holly Hardison" userId="S::hhardison@t1dexchange.org::43d0da57-f0fe-4343-8618-bb5051cd9fb3" providerId="AD" clId="Web-{817910F6-E5C2-43FF-8653-40597CFB4C2F}" dt="2022-10-19T17:30:25.915" v="52"/>
        <pc:sldMkLst>
          <pc:docMk/>
          <pc:sldMk cId="3783007580" sldId="285"/>
        </pc:sldMkLst>
      </pc:sldChg>
      <pc:sldChg chg="add del">
        <pc:chgData name="Holly Hardison" userId="S::hhardison@t1dexchange.org::43d0da57-f0fe-4343-8618-bb5051cd9fb3" providerId="AD" clId="Web-{817910F6-E5C2-43FF-8653-40597CFB4C2F}" dt="2022-10-19T17:30:09.024" v="31"/>
        <pc:sldMkLst>
          <pc:docMk/>
          <pc:sldMk cId="574244774" sldId="286"/>
        </pc:sldMkLst>
      </pc:sldChg>
      <pc:sldChg chg="add">
        <pc:chgData name="Holly Hardison" userId="S::hhardison@t1dexchange.org::43d0da57-f0fe-4343-8618-bb5051cd9fb3" providerId="AD" clId="Web-{817910F6-E5C2-43FF-8653-40597CFB4C2F}" dt="2022-10-19T17:31:12.542" v="70"/>
        <pc:sldMkLst>
          <pc:docMk/>
          <pc:sldMk cId="3182810346" sldId="286"/>
        </pc:sldMkLst>
      </pc:sldChg>
      <pc:sldChg chg="add del">
        <pc:chgData name="Holly Hardison" userId="S::hhardison@t1dexchange.org::43d0da57-f0fe-4343-8618-bb5051cd9fb3" providerId="AD" clId="Web-{817910F6-E5C2-43FF-8653-40597CFB4C2F}" dt="2022-10-19T17:30:25.915" v="51"/>
        <pc:sldMkLst>
          <pc:docMk/>
          <pc:sldMk cId="4073745569" sldId="286"/>
        </pc:sldMkLst>
      </pc:sldChg>
      <pc:sldChg chg="add">
        <pc:chgData name="Holly Hardison" userId="S::hhardison@t1dexchange.org::43d0da57-f0fe-4343-8618-bb5051cd9fb3" providerId="AD" clId="Web-{817910F6-E5C2-43FF-8653-40597CFB4C2F}" dt="2022-10-19T17:31:54.090" v="71"/>
        <pc:sldMkLst>
          <pc:docMk/>
          <pc:sldMk cId="3309338427" sldId="287"/>
        </pc:sldMkLst>
      </pc:sldChg>
      <pc:sldChg chg="add">
        <pc:chgData name="Holly Hardison" userId="S::hhardison@t1dexchange.org::43d0da57-f0fe-4343-8618-bb5051cd9fb3" providerId="AD" clId="Web-{817910F6-E5C2-43FF-8653-40597CFB4C2F}" dt="2022-10-19T17:31:54.168" v="72"/>
        <pc:sldMkLst>
          <pc:docMk/>
          <pc:sldMk cId="387508059" sldId="288"/>
        </pc:sldMkLst>
      </pc:sldChg>
      <pc:sldChg chg="add">
        <pc:chgData name="Holly Hardison" userId="S::hhardison@t1dexchange.org::43d0da57-f0fe-4343-8618-bb5051cd9fb3" providerId="AD" clId="Web-{817910F6-E5C2-43FF-8653-40597CFB4C2F}" dt="2022-10-19T17:31:54.402" v="73"/>
        <pc:sldMkLst>
          <pc:docMk/>
          <pc:sldMk cId="254435936" sldId="289"/>
        </pc:sldMkLst>
      </pc:sldChg>
      <pc:sldChg chg="add">
        <pc:chgData name="Holly Hardison" userId="S::hhardison@t1dexchange.org::43d0da57-f0fe-4343-8618-bb5051cd9fb3" providerId="AD" clId="Web-{817910F6-E5C2-43FF-8653-40597CFB4C2F}" dt="2022-10-19T17:31:54.715" v="74"/>
        <pc:sldMkLst>
          <pc:docMk/>
          <pc:sldMk cId="669260110" sldId="290"/>
        </pc:sldMkLst>
      </pc:sldChg>
      <pc:sldChg chg="add">
        <pc:chgData name="Holly Hardison" userId="S::hhardison@t1dexchange.org::43d0da57-f0fe-4343-8618-bb5051cd9fb3" providerId="AD" clId="Web-{817910F6-E5C2-43FF-8653-40597CFB4C2F}" dt="2022-10-19T17:31:54.980" v="75"/>
        <pc:sldMkLst>
          <pc:docMk/>
          <pc:sldMk cId="2389079478" sldId="291"/>
        </pc:sldMkLst>
      </pc:sldChg>
      <pc:sldChg chg="add">
        <pc:chgData name="Holly Hardison" userId="S::hhardison@t1dexchange.org::43d0da57-f0fe-4343-8618-bb5051cd9fb3" providerId="AD" clId="Web-{817910F6-E5C2-43FF-8653-40597CFB4C2F}" dt="2022-10-19T17:31:55.105" v="76"/>
        <pc:sldMkLst>
          <pc:docMk/>
          <pc:sldMk cId="2932798926" sldId="292"/>
        </pc:sldMkLst>
      </pc:sldChg>
      <pc:sldChg chg="add">
        <pc:chgData name="Holly Hardison" userId="S::hhardison@t1dexchange.org::43d0da57-f0fe-4343-8618-bb5051cd9fb3" providerId="AD" clId="Web-{817910F6-E5C2-43FF-8653-40597CFB4C2F}" dt="2022-10-19T17:31:55.184" v="77"/>
        <pc:sldMkLst>
          <pc:docMk/>
          <pc:sldMk cId="99544093" sldId="293"/>
        </pc:sldMkLst>
      </pc:sldChg>
      <pc:sldChg chg="add">
        <pc:chgData name="Holly Hardison" userId="S::hhardison@t1dexchange.org::43d0da57-f0fe-4343-8618-bb5051cd9fb3" providerId="AD" clId="Web-{817910F6-E5C2-43FF-8653-40597CFB4C2F}" dt="2022-10-19T17:31:55.230" v="78"/>
        <pc:sldMkLst>
          <pc:docMk/>
          <pc:sldMk cId="3641647494" sldId="294"/>
        </pc:sldMkLst>
      </pc:sldChg>
      <pc:sldChg chg="add">
        <pc:chgData name="Holly Hardison" userId="S::hhardison@t1dexchange.org::43d0da57-f0fe-4343-8618-bb5051cd9fb3" providerId="AD" clId="Web-{817910F6-E5C2-43FF-8653-40597CFB4C2F}" dt="2022-10-19T17:31:55.355" v="79"/>
        <pc:sldMkLst>
          <pc:docMk/>
          <pc:sldMk cId="191559730" sldId="295"/>
        </pc:sldMkLst>
      </pc:sldChg>
      <pc:sldMasterChg chg="add addSldLayout modSldLayout">
        <pc:chgData name="Holly Hardison" userId="S::hhardison@t1dexchange.org::43d0da57-f0fe-4343-8618-bb5051cd9fb3" providerId="AD" clId="Web-{817910F6-E5C2-43FF-8653-40597CFB4C2F}" dt="2022-10-19T17:31:54.090" v="71"/>
        <pc:sldMasterMkLst>
          <pc:docMk/>
          <pc:sldMasterMk cId="0" sldId="2147483659"/>
        </pc:sldMasterMkLst>
        <pc:sldLayoutChg chg="add">
          <pc:chgData name="Holly Hardison" userId="S::hhardison@t1dexchange.org::43d0da57-f0fe-4343-8618-bb5051cd9fb3" providerId="AD" clId="Web-{817910F6-E5C2-43FF-8653-40597CFB4C2F}" dt="2022-10-19T17:31:11.151" v="61"/>
          <pc:sldLayoutMkLst>
            <pc:docMk/>
            <pc:sldMasterMk cId="0" sldId="2147483659"/>
            <pc:sldLayoutMk cId="0" sldId="2147483649"/>
          </pc:sldLayoutMkLst>
        </pc:sldLayoutChg>
        <pc:sldLayoutChg chg="add">
          <pc:chgData name="Holly Hardison" userId="S::hhardison@t1dexchange.org::43d0da57-f0fe-4343-8618-bb5051cd9fb3" providerId="AD" clId="Web-{817910F6-E5C2-43FF-8653-40597CFB4C2F}" dt="2022-10-19T17:31:11.151" v="61"/>
          <pc:sldLayoutMkLst>
            <pc:docMk/>
            <pc:sldMasterMk cId="0" sldId="2147483659"/>
            <pc:sldLayoutMk cId="0" sldId="2147483650"/>
          </pc:sldLayoutMkLst>
        </pc:sldLayoutChg>
        <pc:sldLayoutChg chg="add">
          <pc:chgData name="Holly Hardison" userId="S::hhardison@t1dexchange.org::43d0da57-f0fe-4343-8618-bb5051cd9fb3" providerId="AD" clId="Web-{817910F6-E5C2-43FF-8653-40597CFB4C2F}" dt="2022-10-19T17:31:11.151" v="61"/>
          <pc:sldLayoutMkLst>
            <pc:docMk/>
            <pc:sldMasterMk cId="0" sldId="2147483659"/>
            <pc:sldLayoutMk cId="0" sldId="2147483651"/>
          </pc:sldLayoutMkLst>
        </pc:sldLayoutChg>
        <pc:sldLayoutChg chg="add">
          <pc:chgData name="Holly Hardison" userId="S::hhardison@t1dexchange.org::43d0da57-f0fe-4343-8618-bb5051cd9fb3" providerId="AD" clId="Web-{817910F6-E5C2-43FF-8653-40597CFB4C2F}" dt="2022-10-19T17:31:11.151" v="61"/>
          <pc:sldLayoutMkLst>
            <pc:docMk/>
            <pc:sldMasterMk cId="0" sldId="2147483659"/>
            <pc:sldLayoutMk cId="0" sldId="2147483655"/>
          </pc:sldLayoutMkLst>
        </pc:sldLayoutChg>
        <pc:sldLayoutChg chg="add replId">
          <pc:chgData name="Holly Hardison" userId="S::hhardison@t1dexchange.org::43d0da57-f0fe-4343-8618-bb5051cd9fb3" providerId="AD" clId="Web-{817910F6-E5C2-43FF-8653-40597CFB4C2F}" dt="2022-10-19T17:31:54.090" v="71"/>
          <pc:sldLayoutMkLst>
            <pc:docMk/>
            <pc:sldMasterMk cId="0" sldId="2147483659"/>
            <pc:sldLayoutMk cId="0" sldId="2147483722"/>
          </pc:sldLayoutMkLst>
        </pc:sldLayoutChg>
        <pc:sldLayoutChg chg="add replId">
          <pc:chgData name="Holly Hardison" userId="S::hhardison@t1dexchange.org::43d0da57-f0fe-4343-8618-bb5051cd9fb3" providerId="AD" clId="Web-{817910F6-E5C2-43FF-8653-40597CFB4C2F}" dt="2022-10-19T17:31:54.090" v="71"/>
          <pc:sldLayoutMkLst>
            <pc:docMk/>
            <pc:sldMasterMk cId="0" sldId="2147483659"/>
            <pc:sldLayoutMk cId="0" sldId="2147483723"/>
          </pc:sldLayoutMkLst>
        </pc:sldLayoutChg>
        <pc:sldLayoutChg chg="add replId">
          <pc:chgData name="Holly Hardison" userId="S::hhardison@t1dexchange.org::43d0da57-f0fe-4343-8618-bb5051cd9fb3" providerId="AD" clId="Web-{817910F6-E5C2-43FF-8653-40597CFB4C2F}" dt="2022-10-19T17:31:54.090" v="71"/>
          <pc:sldLayoutMkLst>
            <pc:docMk/>
            <pc:sldMasterMk cId="0" sldId="2147483659"/>
            <pc:sldLayoutMk cId="0" sldId="2147483724"/>
          </pc:sldLayoutMkLst>
        </pc:sldLayoutChg>
        <pc:sldLayoutChg chg="add replId">
          <pc:chgData name="Holly Hardison" userId="S::hhardison@t1dexchange.org::43d0da57-f0fe-4343-8618-bb5051cd9fb3" providerId="AD" clId="Web-{817910F6-E5C2-43FF-8653-40597CFB4C2F}" dt="2022-10-19T17:31:54.090" v="71"/>
          <pc:sldLayoutMkLst>
            <pc:docMk/>
            <pc:sldMasterMk cId="0" sldId="2147483659"/>
            <pc:sldLayoutMk cId="0" sldId="2147483725"/>
          </pc:sldLayoutMkLst>
        </pc:sldLayoutChg>
        <pc:sldLayoutChg chg="add replId">
          <pc:chgData name="Holly Hardison" userId="S::hhardison@t1dexchange.org::43d0da57-f0fe-4343-8618-bb5051cd9fb3" providerId="AD" clId="Web-{817910F6-E5C2-43FF-8653-40597CFB4C2F}" dt="2022-10-19T17:31:54.090" v="71"/>
          <pc:sldLayoutMkLst>
            <pc:docMk/>
            <pc:sldMasterMk cId="0" sldId="2147483659"/>
            <pc:sldLayoutMk cId="0" sldId="2147483726"/>
          </pc:sldLayoutMkLst>
        </pc:sldLayoutChg>
        <pc:sldLayoutChg chg="add replId">
          <pc:chgData name="Holly Hardison" userId="S::hhardison@t1dexchange.org::43d0da57-f0fe-4343-8618-bb5051cd9fb3" providerId="AD" clId="Web-{817910F6-E5C2-43FF-8653-40597CFB4C2F}" dt="2022-10-19T17:31:54.090" v="71"/>
          <pc:sldLayoutMkLst>
            <pc:docMk/>
            <pc:sldMasterMk cId="0" sldId="2147483659"/>
            <pc:sldLayoutMk cId="0" sldId="2147483727"/>
          </pc:sldLayoutMkLst>
        </pc:sldLayoutChg>
      </pc:sldMasterChg>
      <pc:sldMasterChg chg="modSldLayout">
        <pc:chgData name="Holly Hardison" userId="S::hhardison@t1dexchange.org::43d0da57-f0fe-4343-8618-bb5051cd9fb3" providerId="AD" clId="Web-{817910F6-E5C2-43FF-8653-40597CFB4C2F}" dt="2022-10-19T17:31:54.090" v="71"/>
        <pc:sldMasterMkLst>
          <pc:docMk/>
          <pc:sldMasterMk cId="2460954070" sldId="2147483660"/>
        </pc:sldMasterMkLst>
        <pc:sldLayoutChg chg="replId">
          <pc:chgData name="Holly Hardison" userId="S::hhardison@t1dexchange.org::43d0da57-f0fe-4343-8618-bb5051cd9fb3" providerId="AD" clId="Web-{817910F6-E5C2-43FF-8653-40597CFB4C2F}" dt="2022-10-19T17:28:58.397" v="11"/>
          <pc:sldLayoutMkLst>
            <pc:docMk/>
            <pc:sldMasterMk cId="2460954070" sldId="2147483660"/>
            <pc:sldLayoutMk cId="2202905451" sldId="2147483708"/>
          </pc:sldLayoutMkLst>
        </pc:sldLayoutChg>
        <pc:sldLayoutChg chg="replId">
          <pc:chgData name="Holly Hardison" userId="S::hhardison@t1dexchange.org::43d0da57-f0fe-4343-8618-bb5051cd9fb3" providerId="AD" clId="Web-{817910F6-E5C2-43FF-8653-40597CFB4C2F}" dt="2022-10-19T17:28:58.397" v="11"/>
          <pc:sldLayoutMkLst>
            <pc:docMk/>
            <pc:sldMasterMk cId="2460954070" sldId="2147483660"/>
            <pc:sldLayoutMk cId="3479445657" sldId="2147483709"/>
          </pc:sldLayoutMkLst>
        </pc:sldLayoutChg>
        <pc:sldLayoutChg chg="replId">
          <pc:chgData name="Holly Hardison" userId="S::hhardison@t1dexchange.org::43d0da57-f0fe-4343-8618-bb5051cd9fb3" providerId="AD" clId="Web-{817910F6-E5C2-43FF-8653-40597CFB4C2F}" dt="2022-10-19T17:31:54.090" v="71"/>
          <pc:sldLayoutMkLst>
            <pc:docMk/>
            <pc:sldMasterMk cId="2460954070" sldId="2147483660"/>
            <pc:sldLayoutMk cId="949138452" sldId="2147483710"/>
          </pc:sldLayoutMkLst>
        </pc:sldLayoutChg>
        <pc:sldLayoutChg chg="replId">
          <pc:chgData name="Holly Hardison" userId="S::hhardison@t1dexchange.org::43d0da57-f0fe-4343-8618-bb5051cd9fb3" providerId="AD" clId="Web-{817910F6-E5C2-43FF-8653-40597CFB4C2F}" dt="2022-10-19T17:31:54.090" v="71"/>
          <pc:sldLayoutMkLst>
            <pc:docMk/>
            <pc:sldMasterMk cId="2460954070" sldId="2147483660"/>
            <pc:sldLayoutMk cId="2591524520" sldId="2147483711"/>
          </pc:sldLayoutMkLst>
        </pc:sldLayoutChg>
        <pc:sldLayoutChg chg="replId">
          <pc:chgData name="Holly Hardison" userId="S::hhardison@t1dexchange.org::43d0da57-f0fe-4343-8618-bb5051cd9fb3" providerId="AD" clId="Web-{817910F6-E5C2-43FF-8653-40597CFB4C2F}" dt="2022-10-19T17:31:54.090" v="71"/>
          <pc:sldLayoutMkLst>
            <pc:docMk/>
            <pc:sldMasterMk cId="2460954070" sldId="2147483660"/>
            <pc:sldLayoutMk cId="1203092039" sldId="2147483712"/>
          </pc:sldLayoutMkLst>
        </pc:sldLayoutChg>
        <pc:sldLayoutChg chg="replId">
          <pc:chgData name="Holly Hardison" userId="S::hhardison@t1dexchange.org::43d0da57-f0fe-4343-8618-bb5051cd9fb3" providerId="AD" clId="Web-{817910F6-E5C2-43FF-8653-40597CFB4C2F}" dt="2022-10-19T17:31:54.090" v="71"/>
          <pc:sldLayoutMkLst>
            <pc:docMk/>
            <pc:sldMasterMk cId="2460954070" sldId="2147483660"/>
            <pc:sldLayoutMk cId="3733172339" sldId="2147483713"/>
          </pc:sldLayoutMkLst>
        </pc:sldLayoutChg>
        <pc:sldLayoutChg chg="replId">
          <pc:chgData name="Holly Hardison" userId="S::hhardison@t1dexchange.org::43d0da57-f0fe-4343-8618-bb5051cd9fb3" providerId="AD" clId="Web-{817910F6-E5C2-43FF-8653-40597CFB4C2F}" dt="2022-10-19T17:31:54.090" v="71"/>
          <pc:sldLayoutMkLst>
            <pc:docMk/>
            <pc:sldMasterMk cId="2460954070" sldId="2147483660"/>
            <pc:sldLayoutMk cId="3210312558" sldId="2147483714"/>
          </pc:sldLayoutMkLst>
        </pc:sldLayoutChg>
        <pc:sldLayoutChg chg="replId">
          <pc:chgData name="Holly Hardison" userId="S::hhardison@t1dexchange.org::43d0da57-f0fe-4343-8618-bb5051cd9fb3" providerId="AD" clId="Web-{817910F6-E5C2-43FF-8653-40597CFB4C2F}" dt="2022-10-19T17:31:54.090" v="71"/>
          <pc:sldLayoutMkLst>
            <pc:docMk/>
            <pc:sldMasterMk cId="2460954070" sldId="2147483660"/>
            <pc:sldLayoutMk cId="3146388984" sldId="2147483715"/>
          </pc:sldLayoutMkLst>
        </pc:sldLayoutChg>
        <pc:sldLayoutChg chg="replId">
          <pc:chgData name="Holly Hardison" userId="S::hhardison@t1dexchange.org::43d0da57-f0fe-4343-8618-bb5051cd9fb3" providerId="AD" clId="Web-{817910F6-E5C2-43FF-8653-40597CFB4C2F}" dt="2022-10-19T17:31:54.090" v="71"/>
          <pc:sldLayoutMkLst>
            <pc:docMk/>
            <pc:sldMasterMk cId="2460954070" sldId="2147483660"/>
            <pc:sldLayoutMk cId="3171841454" sldId="2147483716"/>
          </pc:sldLayoutMkLst>
        </pc:sldLayoutChg>
        <pc:sldLayoutChg chg="replId">
          <pc:chgData name="Holly Hardison" userId="S::hhardison@t1dexchange.org::43d0da57-f0fe-4343-8618-bb5051cd9fb3" providerId="AD" clId="Web-{817910F6-E5C2-43FF-8653-40597CFB4C2F}" dt="2022-10-19T17:31:54.090" v="71"/>
          <pc:sldLayoutMkLst>
            <pc:docMk/>
            <pc:sldMasterMk cId="2460954070" sldId="2147483660"/>
            <pc:sldLayoutMk cId="1718958274" sldId="2147483717"/>
          </pc:sldLayoutMkLst>
        </pc:sldLayoutChg>
      </pc:sldMasterChg>
      <pc:sldMasterChg chg="add addSldLayout">
        <pc:chgData name="Holly Hardison" userId="S::hhardison@t1dexchange.org::43d0da57-f0fe-4343-8618-bb5051cd9fb3" providerId="AD" clId="Web-{817910F6-E5C2-43FF-8653-40597CFB4C2F}" dt="2022-10-19T17:31:54.090" v="71"/>
        <pc:sldMasterMkLst>
          <pc:docMk/>
          <pc:sldMasterMk cId="1084882596" sldId="2147483662"/>
        </pc:sldMasterMkLst>
        <pc:sldLayoutChg chg="add">
          <pc:chgData name="Holly Hardison" userId="S::hhardison@t1dexchange.org::43d0da57-f0fe-4343-8618-bb5051cd9fb3" providerId="AD" clId="Web-{817910F6-E5C2-43FF-8653-40597CFB4C2F}" dt="2022-10-19T17:31:54.090" v="71"/>
          <pc:sldLayoutMkLst>
            <pc:docMk/>
            <pc:sldMasterMk cId="1084882596" sldId="2147483662"/>
            <pc:sldLayoutMk cId="1906198766" sldId="2147483652"/>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1535066379" sldId="2147483653"/>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1667969133" sldId="2147483654"/>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1362640634" sldId="2147483656"/>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1209770168" sldId="2147483657"/>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231223877" sldId="2147483658"/>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3470163018" sldId="2147483663"/>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3716074417" sldId="2147483664"/>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4224766445" sldId="2147483665"/>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3708200042" sldId="2147483666"/>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2606256270" sldId="2147483667"/>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644979049" sldId="2147483668"/>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2015301551" sldId="2147483669"/>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2284865925" sldId="2147483670"/>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2044396412" sldId="2147483671"/>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4088674101" sldId="2147483672"/>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623755253" sldId="2147483673"/>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4287955292" sldId="2147483674"/>
          </pc:sldLayoutMkLst>
        </pc:sldLayoutChg>
        <pc:sldLayoutChg chg="add">
          <pc:chgData name="Holly Hardison" userId="S::hhardison@t1dexchange.org::43d0da57-f0fe-4343-8618-bb5051cd9fb3" providerId="AD" clId="Web-{817910F6-E5C2-43FF-8653-40597CFB4C2F}" dt="2022-10-19T17:31:54.090" v="71"/>
          <pc:sldLayoutMkLst>
            <pc:docMk/>
            <pc:sldMasterMk cId="1084882596" sldId="2147483662"/>
            <pc:sldLayoutMk cId="1294768588" sldId="2147483675"/>
          </pc:sldLayoutMkLst>
        </pc:sldLayoutChg>
      </pc:sldMasterChg>
      <pc:sldMasterChg chg="add addSldLayout">
        <pc:chgData name="Holly Hardison" userId="S::hhardison@t1dexchange.org::43d0da57-f0fe-4343-8618-bb5051cd9fb3" providerId="AD" clId="Web-{817910F6-E5C2-43FF-8653-40597CFB4C2F}" dt="2022-10-19T17:27:48.472" v="0"/>
        <pc:sldMasterMkLst>
          <pc:docMk/>
          <pc:sldMasterMk cId="2514171682" sldId="2147483702"/>
        </pc:sldMasterMkLst>
        <pc:sldLayoutChg chg="add">
          <pc:chgData name="Holly Hardison" userId="S::hhardison@t1dexchange.org::43d0da57-f0fe-4343-8618-bb5051cd9fb3" providerId="AD" clId="Web-{817910F6-E5C2-43FF-8653-40597CFB4C2F}" dt="2022-10-19T17:27:48.472" v="0"/>
          <pc:sldLayoutMkLst>
            <pc:docMk/>
            <pc:sldMasterMk cId="2514171682" sldId="2147483702"/>
            <pc:sldLayoutMk cId="3635328930" sldId="2147483703"/>
          </pc:sldLayoutMkLst>
        </pc:sldLayoutChg>
        <pc:sldLayoutChg chg="add">
          <pc:chgData name="Holly Hardison" userId="S::hhardison@t1dexchange.org::43d0da57-f0fe-4343-8618-bb5051cd9fb3" providerId="AD" clId="Web-{817910F6-E5C2-43FF-8653-40597CFB4C2F}" dt="2022-10-19T17:27:48.472" v="0"/>
          <pc:sldLayoutMkLst>
            <pc:docMk/>
            <pc:sldMasterMk cId="2514171682" sldId="2147483702"/>
            <pc:sldLayoutMk cId="2944285572" sldId="2147483704"/>
          </pc:sldLayoutMkLst>
        </pc:sldLayoutChg>
        <pc:sldLayoutChg chg="add">
          <pc:chgData name="Holly Hardison" userId="S::hhardison@t1dexchange.org::43d0da57-f0fe-4343-8618-bb5051cd9fb3" providerId="AD" clId="Web-{817910F6-E5C2-43FF-8653-40597CFB4C2F}" dt="2022-10-19T17:27:48.472" v="0"/>
          <pc:sldLayoutMkLst>
            <pc:docMk/>
            <pc:sldMasterMk cId="2514171682" sldId="2147483702"/>
            <pc:sldLayoutMk cId="4123893474" sldId="2147483705"/>
          </pc:sldLayoutMkLst>
        </pc:sldLayoutChg>
        <pc:sldLayoutChg chg="add">
          <pc:chgData name="Holly Hardison" userId="S::hhardison@t1dexchange.org::43d0da57-f0fe-4343-8618-bb5051cd9fb3" providerId="AD" clId="Web-{817910F6-E5C2-43FF-8653-40597CFB4C2F}" dt="2022-10-19T17:27:48.472" v="0"/>
          <pc:sldLayoutMkLst>
            <pc:docMk/>
            <pc:sldMasterMk cId="2514171682" sldId="2147483702"/>
            <pc:sldLayoutMk cId="265900037" sldId="2147483706"/>
          </pc:sldLayoutMkLst>
        </pc:sldLayoutChg>
        <pc:sldLayoutChg chg="add">
          <pc:chgData name="Holly Hardison" userId="S::hhardison@t1dexchange.org::43d0da57-f0fe-4343-8618-bb5051cd9fb3" providerId="AD" clId="Web-{817910F6-E5C2-43FF-8653-40597CFB4C2F}" dt="2022-10-19T17:27:48.472" v="0"/>
          <pc:sldLayoutMkLst>
            <pc:docMk/>
            <pc:sldMasterMk cId="2514171682" sldId="2147483702"/>
            <pc:sldLayoutMk cId="1404334638" sldId="2147483707"/>
          </pc:sldLayoutMkLst>
        </pc:sldLayoutChg>
      </pc:sldMasterChg>
      <pc:sldMasterChg chg="add replId addSldLayout modSldLayout">
        <pc:chgData name="Holly Hardison" userId="S::hhardison@t1dexchange.org::43d0da57-f0fe-4343-8618-bb5051cd9fb3" providerId="AD" clId="Web-{817910F6-E5C2-43FF-8653-40597CFB4C2F}" dt="2022-10-19T17:31:54.090" v="71"/>
        <pc:sldMasterMkLst>
          <pc:docMk/>
          <pc:sldMasterMk cId="1236748792" sldId="2147483718"/>
        </pc:sldMasterMkLst>
        <pc:sldLayoutChg chg="add">
          <pc:chgData name="Holly Hardison" userId="S::hhardison@t1dexchange.org::43d0da57-f0fe-4343-8618-bb5051cd9fb3" providerId="AD" clId="Web-{817910F6-E5C2-43FF-8653-40597CFB4C2F}" dt="2022-10-19T17:28:58.397" v="11"/>
          <pc:sldLayoutMkLst>
            <pc:docMk/>
            <pc:sldMasterMk cId="1236748792" sldId="2147483718"/>
            <pc:sldLayoutMk cId="618318733" sldId="2147483693"/>
          </pc:sldLayoutMkLst>
        </pc:sldLayoutChg>
        <pc:sldLayoutChg chg="add">
          <pc:chgData name="Holly Hardison" userId="S::hhardison@t1dexchange.org::43d0da57-f0fe-4343-8618-bb5051cd9fb3" providerId="AD" clId="Web-{817910F6-E5C2-43FF-8653-40597CFB4C2F}" dt="2022-10-19T17:28:58.397" v="11"/>
          <pc:sldLayoutMkLst>
            <pc:docMk/>
            <pc:sldMasterMk cId="1236748792" sldId="2147483718"/>
            <pc:sldLayoutMk cId="3906688671" sldId="2147483694"/>
          </pc:sldLayoutMkLst>
        </pc:sldLayoutChg>
        <pc:sldLayoutChg chg="add">
          <pc:chgData name="Holly Hardison" userId="S::hhardison@t1dexchange.org::43d0da57-f0fe-4343-8618-bb5051cd9fb3" providerId="AD" clId="Web-{817910F6-E5C2-43FF-8653-40597CFB4C2F}" dt="2022-10-19T17:28:58.397" v="11"/>
          <pc:sldLayoutMkLst>
            <pc:docMk/>
            <pc:sldMasterMk cId="1236748792" sldId="2147483718"/>
            <pc:sldLayoutMk cId="2553002009" sldId="2147483695"/>
          </pc:sldLayoutMkLst>
        </pc:sldLayoutChg>
        <pc:sldLayoutChg chg="add">
          <pc:chgData name="Holly Hardison" userId="S::hhardison@t1dexchange.org::43d0da57-f0fe-4343-8618-bb5051cd9fb3" providerId="AD" clId="Web-{817910F6-E5C2-43FF-8653-40597CFB4C2F}" dt="2022-10-19T17:28:58.397" v="11"/>
          <pc:sldLayoutMkLst>
            <pc:docMk/>
            <pc:sldMasterMk cId="1236748792" sldId="2147483718"/>
            <pc:sldLayoutMk cId="914152500" sldId="2147483697"/>
          </pc:sldLayoutMkLst>
        </pc:sldLayoutChg>
        <pc:sldLayoutChg chg="add replId">
          <pc:chgData name="Holly Hardison" userId="S::hhardison@t1dexchange.org::43d0da57-f0fe-4343-8618-bb5051cd9fb3" providerId="AD" clId="Web-{817910F6-E5C2-43FF-8653-40597CFB4C2F}" dt="2022-10-19T17:31:54.090" v="71"/>
          <pc:sldLayoutMkLst>
            <pc:docMk/>
            <pc:sldMasterMk cId="1236748792" sldId="2147483718"/>
            <pc:sldLayoutMk cId="3483251362" sldId="2147483719"/>
          </pc:sldLayoutMkLst>
        </pc:sldLayoutChg>
        <pc:sldLayoutChg chg="add replId">
          <pc:chgData name="Holly Hardison" userId="S::hhardison@t1dexchange.org::43d0da57-f0fe-4343-8618-bb5051cd9fb3" providerId="AD" clId="Web-{817910F6-E5C2-43FF-8653-40597CFB4C2F}" dt="2022-10-19T17:31:54.090" v="71"/>
          <pc:sldLayoutMkLst>
            <pc:docMk/>
            <pc:sldMasterMk cId="1236748792" sldId="2147483718"/>
            <pc:sldLayoutMk cId="3046484680" sldId="2147483720"/>
          </pc:sldLayoutMkLst>
        </pc:sldLayoutChg>
        <pc:sldLayoutChg chg="add replId">
          <pc:chgData name="Holly Hardison" userId="S::hhardison@t1dexchange.org::43d0da57-f0fe-4343-8618-bb5051cd9fb3" providerId="AD" clId="Web-{817910F6-E5C2-43FF-8653-40597CFB4C2F}" dt="2022-10-19T17:31:54.090" v="71"/>
          <pc:sldLayoutMkLst>
            <pc:docMk/>
            <pc:sldMasterMk cId="1236748792" sldId="2147483718"/>
            <pc:sldLayoutMk cId="1816585876" sldId="2147483721"/>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tat2jj\OneDrive%20-%20cchmc\QI%202022\Run%20Chart.%20Fellow%20Continuity%20data%20WEEKLY%20INTERVALS%20minus%203rd%20year%20sig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899858671512208E-2"/>
          <c:y val="7.7440766197720001E-2"/>
          <c:w val="0.87944587695768794"/>
          <c:h val="0.64090533312685383"/>
        </c:manualLayout>
      </c:layout>
      <c:lineChart>
        <c:grouping val="standard"/>
        <c:varyColors val="0"/>
        <c:ser>
          <c:idx val="1"/>
          <c:order val="0"/>
          <c:tx>
            <c:strRef>
              <c:f>Data!$T$21</c:f>
              <c:strCache>
                <c:ptCount val="1"/>
                <c:pt idx="0">
                  <c:v>% of Patients Seen in Fellow's Clinic Who
Are Subsequently Scheduled with the Same Fellow</c:v>
                </c:pt>
              </c:strCache>
            </c:strRef>
          </c:tx>
          <c:spPr>
            <a:ln w="19050">
              <a:solidFill>
                <a:schemeClr val="tx2"/>
              </a:solidFill>
            </a:ln>
          </c:spPr>
          <c:marker>
            <c:symbol val="diamond"/>
            <c:size val="7"/>
            <c:spPr>
              <a:solidFill>
                <a:schemeClr val="tx2"/>
              </a:solidFill>
              <a:ln w="19050">
                <a:solidFill>
                  <a:schemeClr val="tx2"/>
                </a:solidFill>
                <a:prstDash val="solid"/>
              </a:ln>
            </c:spPr>
          </c:marker>
          <c:dLbls>
            <c:dLbl>
              <c:idx val="0"/>
              <c:tx>
                <c:rich>
                  <a:bodyPr/>
                  <a:lstStyle/>
                  <a:p>
                    <a:fld id="{3DFC719C-63C6-4A72-BC3F-6EFBB17DB908}"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5DE3-430D-8A2C-5A91EEE70850}"/>
                </c:ext>
              </c:extLst>
            </c:dLbl>
            <c:dLbl>
              <c:idx val="1"/>
              <c:tx>
                <c:rich>
                  <a:bodyPr/>
                  <a:lstStyle/>
                  <a:p>
                    <a:fld id="{CEE83705-CF27-4567-A9DF-80A609219E7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FC81-44D0-BDD6-557A780A83B1}"/>
                </c:ext>
              </c:extLst>
            </c:dLbl>
            <c:dLbl>
              <c:idx val="2"/>
              <c:tx>
                <c:rich>
                  <a:bodyPr/>
                  <a:lstStyle/>
                  <a:p>
                    <a:fld id="{4BD6E010-47FB-49AA-BD99-D82169D0599D}"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FC81-44D0-BDD6-557A780A83B1}"/>
                </c:ext>
              </c:extLst>
            </c:dLbl>
            <c:dLbl>
              <c:idx val="3"/>
              <c:tx>
                <c:rich>
                  <a:bodyPr/>
                  <a:lstStyle/>
                  <a:p>
                    <a:fld id="{4EE9DD14-7709-4D28-BD1D-4DABBFC86EE8}"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FC81-44D0-BDD6-557A780A83B1}"/>
                </c:ext>
              </c:extLst>
            </c:dLbl>
            <c:dLbl>
              <c:idx val="4"/>
              <c:tx>
                <c:rich>
                  <a:bodyPr/>
                  <a:lstStyle/>
                  <a:p>
                    <a:fld id="{EDE60B20-F289-421A-AB7F-E02B6D9D5AE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FC81-44D0-BDD6-557A780A83B1}"/>
                </c:ext>
              </c:extLst>
            </c:dLbl>
            <c:dLbl>
              <c:idx val="5"/>
              <c:tx>
                <c:rich>
                  <a:bodyPr/>
                  <a:lstStyle/>
                  <a:p>
                    <a:fld id="{CE78DEBA-671A-42F6-8348-3F17C2815A3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FC81-44D0-BDD6-557A780A83B1}"/>
                </c:ext>
              </c:extLst>
            </c:dLbl>
            <c:dLbl>
              <c:idx val="6"/>
              <c:tx>
                <c:rich>
                  <a:bodyPr/>
                  <a:lstStyle/>
                  <a:p>
                    <a:fld id="{1E493A66-93F6-4AD2-9311-39DBDF0CA65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FC81-44D0-BDD6-557A780A83B1}"/>
                </c:ext>
              </c:extLst>
            </c:dLbl>
            <c:dLbl>
              <c:idx val="7"/>
              <c:tx>
                <c:rich>
                  <a:bodyPr/>
                  <a:lstStyle/>
                  <a:p>
                    <a:fld id="{1B415A98-9F50-4AAD-873F-DC4E7894A3C4}"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FC81-44D0-BDD6-557A780A83B1}"/>
                </c:ext>
              </c:extLst>
            </c:dLbl>
            <c:dLbl>
              <c:idx val="8"/>
              <c:tx>
                <c:rich>
                  <a:bodyPr/>
                  <a:lstStyle/>
                  <a:p>
                    <a:fld id="{6174733B-D9F9-4113-BBAC-9D10B12DA8CE}"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FC81-44D0-BDD6-557A780A83B1}"/>
                </c:ext>
              </c:extLst>
            </c:dLbl>
            <c:dLbl>
              <c:idx val="9"/>
              <c:tx>
                <c:rich>
                  <a:bodyPr/>
                  <a:lstStyle/>
                  <a:p>
                    <a:fld id="{EE486E24-8573-4D29-A47A-768383972FF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FC81-44D0-BDD6-557A780A83B1}"/>
                </c:ext>
              </c:extLst>
            </c:dLbl>
            <c:dLbl>
              <c:idx val="10"/>
              <c:layout>
                <c:manualLayout>
                  <c:x val="-0.131904819589859"/>
                  <c:y val="-0.14286935010582077"/>
                </c:manualLayout>
              </c:layout>
              <c:tx>
                <c:rich>
                  <a:bodyPr wrap="square" lIns="38100" tIns="19050" rIns="38100" bIns="19050" anchor="ctr">
                    <a:spAutoFit/>
                  </a:bodyPr>
                  <a:lstStyle/>
                  <a:p>
                    <a:pPr>
                      <a:defRPr sz="900"/>
                    </a:pPr>
                    <a:fld id="{BAC5F1F4-8ABA-4B32-8BD1-AF903658301E}" type="CELLRANGE">
                      <a:rPr lang="en-US"/>
                      <a:pPr>
                        <a:defRPr sz="900"/>
                      </a:pPr>
                      <a:t>[CELLRANGE]</a:t>
                    </a:fld>
                    <a:endParaRPr lang="en-US"/>
                  </a:p>
                </c:rich>
              </c:tx>
              <c:spPr>
                <a:solidFill>
                  <a:srgbClr val="FFFF00"/>
                </a:solidFill>
                <a:ln>
                  <a:solidFill>
                    <a:schemeClr val="tx1"/>
                  </a:solidFill>
                </a:ln>
                <a:effectLst/>
              </c:sp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932-4B77-84DD-85E44607CB48}"/>
                </c:ext>
              </c:extLst>
            </c:dLbl>
            <c:dLbl>
              <c:idx val="11"/>
              <c:tx>
                <c:rich>
                  <a:bodyPr/>
                  <a:lstStyle/>
                  <a:p>
                    <a:fld id="{82383DF4-FF22-4341-BDD0-B211D60880D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FC81-44D0-BDD6-557A780A83B1}"/>
                </c:ext>
              </c:extLst>
            </c:dLbl>
            <c:dLbl>
              <c:idx val="12"/>
              <c:delete val="1"/>
              <c:extLst>
                <c:ext xmlns:c15="http://schemas.microsoft.com/office/drawing/2012/chart" uri="{CE6537A1-D6FC-4f65-9D91-7224C49458BB}"/>
                <c:ext xmlns:c16="http://schemas.microsoft.com/office/drawing/2014/chart" uri="{C3380CC4-5D6E-409C-BE32-E72D297353CC}">
                  <c16:uniqueId val="{0000000B-0932-4B77-84DD-85E44607CB48}"/>
                </c:ext>
              </c:extLst>
            </c:dLbl>
            <c:dLbl>
              <c:idx val="13"/>
              <c:tx>
                <c:rich>
                  <a:bodyPr/>
                  <a:lstStyle/>
                  <a:p>
                    <a:fld id="{061B59D8-CB38-4862-B8A7-F3432464213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FC81-44D0-BDD6-557A780A83B1}"/>
                </c:ext>
              </c:extLst>
            </c:dLbl>
            <c:dLbl>
              <c:idx val="14"/>
              <c:tx>
                <c:rich>
                  <a:bodyPr/>
                  <a:lstStyle/>
                  <a:p>
                    <a:fld id="{DB5E488D-59C7-41C1-A827-F86D7BA1EB1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FC81-44D0-BDD6-557A780A83B1}"/>
                </c:ext>
              </c:extLst>
            </c:dLbl>
            <c:dLbl>
              <c:idx val="15"/>
              <c:layout>
                <c:manualLayout>
                  <c:x val="1.0608058608058609E-2"/>
                  <c:y val="-4.5350359949333147E-2"/>
                </c:manualLayout>
              </c:layout>
              <c:tx>
                <c:rich>
                  <a:bodyPr wrap="square" lIns="38100" tIns="19050" rIns="38100" bIns="19050" anchor="ctr">
                    <a:spAutoFit/>
                  </a:bodyPr>
                  <a:lstStyle/>
                  <a:p>
                    <a:pPr>
                      <a:defRPr sz="900"/>
                    </a:pPr>
                    <a:fld id="{30174FCA-291D-4555-B6D4-7F80E76FF1AA}" type="CELLRANGE">
                      <a:rPr lang="en-US"/>
                      <a:pPr>
                        <a:defRPr sz="900"/>
                      </a:pPr>
                      <a:t>[CELLRANGE]</a:t>
                    </a:fld>
                    <a:endParaRPr lang="en-US"/>
                  </a:p>
                </c:rich>
              </c:tx>
              <c:spPr>
                <a:solidFill>
                  <a:srgbClr val="FFFF00"/>
                </a:solidFill>
                <a:ln>
                  <a:solidFill>
                    <a:schemeClr val="tx1"/>
                  </a:solidFill>
                </a:ln>
                <a:effectLst/>
              </c:sp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0932-4B77-84DD-85E44607CB48}"/>
                </c:ext>
              </c:extLst>
            </c:dLbl>
            <c:dLbl>
              <c:idx val="16"/>
              <c:tx>
                <c:rich>
                  <a:bodyPr/>
                  <a:lstStyle/>
                  <a:p>
                    <a:fld id="{F18A68D3-C812-4A85-B28D-D56426FB9201}"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FC81-44D0-BDD6-557A780A83B1}"/>
                </c:ext>
              </c:extLst>
            </c:dLbl>
            <c:dLbl>
              <c:idx val="17"/>
              <c:layout>
                <c:manualLayout>
                  <c:x val="-0.12933333333333333"/>
                  <c:y val="6.6913806727260453E-2"/>
                </c:manualLayout>
              </c:layout>
              <c:tx>
                <c:rich>
                  <a:bodyPr wrap="square" lIns="38100" tIns="19050" rIns="38100" bIns="19050" anchor="ctr">
                    <a:spAutoFit/>
                  </a:bodyPr>
                  <a:lstStyle/>
                  <a:p>
                    <a:pPr>
                      <a:defRPr sz="900"/>
                    </a:pPr>
                    <a:fld id="{C494E3CE-4FB1-45DD-930B-2905FFEAD4C6}" type="CELLRANGE">
                      <a:rPr lang="en-US"/>
                      <a:pPr>
                        <a:defRPr sz="900"/>
                      </a:pPr>
                      <a:t>[CELLRANGE]</a:t>
                    </a:fld>
                    <a:endParaRPr lang="en-US"/>
                  </a:p>
                </c:rich>
              </c:tx>
              <c:spPr>
                <a:solidFill>
                  <a:srgbClr val="FFFF00"/>
                </a:solidFill>
                <a:ln>
                  <a:solidFill>
                    <a:schemeClr val="tx1"/>
                  </a:solidFill>
                </a:ln>
                <a:effectLst/>
              </c:sp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932-4B77-84DD-85E44607CB48}"/>
                </c:ext>
              </c:extLst>
            </c:dLbl>
            <c:dLbl>
              <c:idx val="18"/>
              <c:tx>
                <c:rich>
                  <a:bodyPr/>
                  <a:lstStyle/>
                  <a:p>
                    <a:fld id="{3CD89484-58A3-43C2-A262-C93C772BA74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FC81-44D0-BDD6-557A780A83B1}"/>
                </c:ext>
              </c:extLst>
            </c:dLbl>
            <c:dLbl>
              <c:idx val="19"/>
              <c:layout>
                <c:manualLayout>
                  <c:x val="-4.8369992212511898E-2"/>
                  <c:y val="5.515892964211546E-2"/>
                </c:manualLayout>
              </c:layout>
              <c:tx>
                <c:rich>
                  <a:bodyPr wrap="square" lIns="38100" tIns="19050" rIns="38100" bIns="19050" anchor="ctr">
                    <a:spAutoFit/>
                  </a:bodyPr>
                  <a:lstStyle/>
                  <a:p>
                    <a:pPr>
                      <a:defRPr sz="900"/>
                    </a:pPr>
                    <a:fld id="{E8C61250-CE2E-4322-9F66-693163F59281}" type="CELLRANGE">
                      <a:rPr lang="en-US"/>
                      <a:pPr>
                        <a:defRPr sz="900"/>
                      </a:pPr>
                      <a:t>[CELLRANGE]</a:t>
                    </a:fld>
                    <a:endParaRPr lang="en-US"/>
                  </a:p>
                </c:rich>
              </c:tx>
              <c:spPr>
                <a:solidFill>
                  <a:srgbClr val="FFFF00"/>
                </a:solidFill>
                <a:ln>
                  <a:solidFill>
                    <a:schemeClr val="tx1"/>
                  </a:solidFill>
                </a:ln>
                <a:effectLst/>
              </c:sp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0932-4B77-84DD-85E44607CB48}"/>
                </c:ext>
              </c:extLst>
            </c:dLbl>
            <c:dLbl>
              <c:idx val="20"/>
              <c:delete val="1"/>
              <c:extLst>
                <c:ext xmlns:c15="http://schemas.microsoft.com/office/drawing/2012/chart" uri="{CE6537A1-D6FC-4f65-9D91-7224C49458BB}"/>
                <c:ext xmlns:c16="http://schemas.microsoft.com/office/drawing/2014/chart" uri="{C3380CC4-5D6E-409C-BE32-E72D297353CC}">
                  <c16:uniqueId val="{00000013-0932-4B77-84DD-85E44607CB48}"/>
                </c:ext>
              </c:extLst>
            </c:dLbl>
            <c:dLbl>
              <c:idx val="21"/>
              <c:layout>
                <c:manualLayout>
                  <c:x val="-4.5048426638977929E-2"/>
                  <c:y val="-9.8583868393152821E-2"/>
                </c:manualLayout>
              </c:layout>
              <c:tx>
                <c:rich>
                  <a:bodyPr wrap="square" lIns="38100" tIns="19050" rIns="38100" bIns="19050" anchor="ctr">
                    <a:noAutofit/>
                  </a:bodyPr>
                  <a:lstStyle/>
                  <a:p>
                    <a:pPr>
                      <a:defRPr sz="900"/>
                    </a:pPr>
                    <a:fld id="{074DDF51-984E-4D3B-8466-09195992E577}" type="CELLRANGE">
                      <a:rPr lang="en-US"/>
                      <a:pPr>
                        <a:defRPr sz="900"/>
                      </a:pPr>
                      <a:t>[CELLRANGE]</a:t>
                    </a:fld>
                    <a:endParaRPr lang="en-US"/>
                  </a:p>
                </c:rich>
              </c:tx>
              <c:spPr>
                <a:solidFill>
                  <a:srgbClr val="FFFF00"/>
                </a:solidFill>
                <a:ln w="3175">
                  <a:solidFill>
                    <a:sysClr val="windowText" lastClr="000000"/>
                  </a:solidFill>
                </a:ln>
                <a:effectLst/>
              </c:spPr>
              <c:dLblPos val="r"/>
              <c:showLegendKey val="0"/>
              <c:showVal val="0"/>
              <c:showCatName val="0"/>
              <c:showSerName val="0"/>
              <c:showPercent val="0"/>
              <c:showBubbleSize val="0"/>
              <c:extLst>
                <c:ext xmlns:c15="http://schemas.microsoft.com/office/drawing/2012/chart" uri="{CE6537A1-D6FC-4f65-9D91-7224C49458BB}">
                  <c15:layout>
                    <c:manualLayout>
                      <c:w val="0.10857015949929334"/>
                      <c:h val="6.1842352913147575E-2"/>
                    </c:manualLayout>
                  </c15:layout>
                  <c15:dlblFieldTable/>
                  <c15:showDataLabelsRange val="1"/>
                </c:ext>
                <c:ext xmlns:c16="http://schemas.microsoft.com/office/drawing/2014/chart" uri="{C3380CC4-5D6E-409C-BE32-E72D297353CC}">
                  <c16:uniqueId val="{00000014-0932-4B77-84DD-85E44607CB48}"/>
                </c:ext>
              </c:extLst>
            </c:dLbl>
            <c:dLbl>
              <c:idx val="22"/>
              <c:delete val="1"/>
              <c:extLst>
                <c:ext xmlns:c15="http://schemas.microsoft.com/office/drawing/2012/chart" uri="{CE6537A1-D6FC-4f65-9D91-7224C49458BB}"/>
                <c:ext xmlns:c16="http://schemas.microsoft.com/office/drawing/2014/chart" uri="{C3380CC4-5D6E-409C-BE32-E72D297353CC}">
                  <c16:uniqueId val="{00000015-0932-4B77-84DD-85E44607CB48}"/>
                </c:ext>
              </c:extLst>
            </c:dLbl>
            <c:dLbl>
              <c:idx val="23"/>
              <c:delete val="1"/>
              <c:extLst>
                <c:ext xmlns:c15="http://schemas.microsoft.com/office/drawing/2012/chart" uri="{CE6537A1-D6FC-4f65-9D91-7224C49458BB}"/>
                <c:ext xmlns:c16="http://schemas.microsoft.com/office/drawing/2014/chart" uri="{C3380CC4-5D6E-409C-BE32-E72D297353CC}">
                  <c16:uniqueId val="{00000016-0932-4B77-84DD-85E44607CB48}"/>
                </c:ext>
              </c:extLst>
            </c:dLbl>
            <c:dLbl>
              <c:idx val="24"/>
              <c:tx>
                <c:rich>
                  <a:bodyPr/>
                  <a:lstStyle/>
                  <a:p>
                    <a:fld id="{03CBB5F2-52E6-4A65-9E10-D2285F618078}"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FC81-44D0-BDD6-557A780A83B1}"/>
                </c:ext>
              </c:extLst>
            </c:dLbl>
            <c:dLbl>
              <c:idx val="25"/>
              <c:delete val="1"/>
              <c:extLst>
                <c:ext xmlns:c15="http://schemas.microsoft.com/office/drawing/2012/chart" uri="{CE6537A1-D6FC-4f65-9D91-7224C49458BB}"/>
                <c:ext xmlns:c16="http://schemas.microsoft.com/office/drawing/2014/chart" uri="{C3380CC4-5D6E-409C-BE32-E72D297353CC}">
                  <c16:uniqueId val="{00000018-0932-4B77-84DD-85E44607CB48}"/>
                </c:ext>
              </c:extLst>
            </c:dLbl>
            <c:dLbl>
              <c:idx val="26"/>
              <c:delete val="1"/>
              <c:extLst>
                <c:ext xmlns:c15="http://schemas.microsoft.com/office/drawing/2012/chart" uri="{CE6537A1-D6FC-4f65-9D91-7224C49458BB}"/>
                <c:ext xmlns:c16="http://schemas.microsoft.com/office/drawing/2014/chart" uri="{C3380CC4-5D6E-409C-BE32-E72D297353CC}">
                  <c16:uniqueId val="{00000019-0932-4B77-84DD-85E44607CB48}"/>
                </c:ext>
              </c:extLst>
            </c:dLbl>
            <c:dLbl>
              <c:idx val="27"/>
              <c:layout>
                <c:manualLayout>
                  <c:x val="-1.1568573159124341E-2"/>
                  <c:y val="9.3228108211133212E-2"/>
                </c:manualLayout>
              </c:layout>
              <c:tx>
                <c:rich>
                  <a:bodyPr wrap="square" lIns="38100" tIns="19050" rIns="38100" bIns="19050" anchor="ctr">
                    <a:noAutofit/>
                  </a:bodyPr>
                  <a:lstStyle/>
                  <a:p>
                    <a:pPr>
                      <a:defRPr sz="900"/>
                    </a:pPr>
                    <a:r>
                      <a:rPr lang="en-US" sz="900"/>
                      <a:t>Reminder for </a:t>
                    </a:r>
                    <a:br>
                      <a:rPr lang="en-US" sz="900"/>
                    </a:br>
                    <a:r>
                      <a:rPr lang="en-US" sz="900"/>
                      <a:t>families on exit</a:t>
                    </a:r>
                    <a:br>
                      <a:rPr lang="en-US" sz="900"/>
                    </a:br>
                    <a:r>
                      <a:rPr lang="en-US" sz="900"/>
                      <a:t>door</a:t>
                    </a:r>
                    <a:r>
                      <a:rPr lang="en-US" sz="900" baseline="0"/>
                      <a:t> to clinic</a:t>
                    </a:r>
                    <a:endParaRPr lang="en-US" sz="900"/>
                  </a:p>
                </c:rich>
              </c:tx>
              <c:spPr>
                <a:solidFill>
                  <a:srgbClr val="FFFF00"/>
                </a:solidFill>
                <a:ln w="3175">
                  <a:solidFill>
                    <a:sysClr val="windowText" lastClr="000000"/>
                  </a:solidFill>
                </a:ln>
                <a:effectLst/>
              </c:spPr>
              <c:dLblPos val="r"/>
              <c:showLegendKey val="0"/>
              <c:showVal val="0"/>
              <c:showCatName val="0"/>
              <c:showSerName val="0"/>
              <c:showPercent val="0"/>
              <c:showBubbleSize val="0"/>
              <c:extLst>
                <c:ext xmlns:c15="http://schemas.microsoft.com/office/drawing/2012/chart" uri="{CE6537A1-D6FC-4f65-9D91-7224C49458BB}">
                  <c15:layout>
                    <c:manualLayout>
                      <c:w val="9.7067058925326632E-2"/>
                      <c:h val="7.8849591607403069E-2"/>
                    </c:manualLayout>
                  </c15:layout>
                  <c15:showDataLabelsRange val="0"/>
                </c:ext>
                <c:ext xmlns:c16="http://schemas.microsoft.com/office/drawing/2014/chart" uri="{C3380CC4-5D6E-409C-BE32-E72D297353CC}">
                  <c16:uniqueId val="{0000001A-0932-4B77-84DD-85E44607CB48}"/>
                </c:ext>
              </c:extLst>
            </c:dLbl>
            <c:dLbl>
              <c:idx val="28"/>
              <c:delete val="1"/>
              <c:extLst>
                <c:ext xmlns:c15="http://schemas.microsoft.com/office/drawing/2012/chart" uri="{CE6537A1-D6FC-4f65-9D91-7224C49458BB}"/>
                <c:ext xmlns:c16="http://schemas.microsoft.com/office/drawing/2014/chart" uri="{C3380CC4-5D6E-409C-BE32-E72D297353CC}">
                  <c16:uniqueId val="{0000001B-0932-4B77-84DD-85E44607CB48}"/>
                </c:ext>
              </c:extLst>
            </c:dLbl>
            <c:dLbl>
              <c:idx val="29"/>
              <c:tx>
                <c:rich>
                  <a:bodyPr/>
                  <a:lstStyle/>
                  <a:p>
                    <a:fld id="{C058B19E-8741-4EB1-A78B-BAF6EA95718D}"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0932-4B77-84DD-85E44607CB48}"/>
                </c:ext>
              </c:extLst>
            </c:dLbl>
            <c:dLbl>
              <c:idx val="30"/>
              <c:delete val="1"/>
              <c:extLst>
                <c:ext xmlns:c15="http://schemas.microsoft.com/office/drawing/2012/chart" uri="{CE6537A1-D6FC-4f65-9D91-7224C49458BB}"/>
                <c:ext xmlns:c16="http://schemas.microsoft.com/office/drawing/2014/chart" uri="{C3380CC4-5D6E-409C-BE32-E72D297353CC}">
                  <c16:uniqueId val="{0000001D-0932-4B77-84DD-85E44607CB48}"/>
                </c:ext>
              </c:extLst>
            </c:dLbl>
            <c:dLbl>
              <c:idx val="31"/>
              <c:delete val="1"/>
              <c:extLst>
                <c:ext xmlns:c15="http://schemas.microsoft.com/office/drawing/2012/chart" uri="{CE6537A1-D6FC-4f65-9D91-7224C49458BB}"/>
                <c:ext xmlns:c16="http://schemas.microsoft.com/office/drawing/2014/chart" uri="{C3380CC4-5D6E-409C-BE32-E72D297353CC}">
                  <c16:uniqueId val="{0000001E-0932-4B77-84DD-85E44607CB48}"/>
                </c:ext>
              </c:extLst>
            </c:dLbl>
            <c:dLbl>
              <c:idx val="32"/>
              <c:delete val="1"/>
              <c:extLst>
                <c:ext xmlns:c15="http://schemas.microsoft.com/office/drawing/2012/chart" uri="{CE6537A1-D6FC-4f65-9D91-7224C49458BB}"/>
                <c:ext xmlns:c16="http://schemas.microsoft.com/office/drawing/2014/chart" uri="{C3380CC4-5D6E-409C-BE32-E72D297353CC}">
                  <c16:uniqueId val="{0000001F-0932-4B77-84DD-85E44607CB48}"/>
                </c:ext>
              </c:extLst>
            </c:dLbl>
            <c:dLbl>
              <c:idx val="33"/>
              <c:delete val="1"/>
              <c:extLst>
                <c:ext xmlns:c15="http://schemas.microsoft.com/office/drawing/2012/chart" uri="{CE6537A1-D6FC-4f65-9D91-7224C49458BB}"/>
                <c:ext xmlns:c16="http://schemas.microsoft.com/office/drawing/2014/chart" uri="{C3380CC4-5D6E-409C-BE32-E72D297353CC}">
                  <c16:uniqueId val="{00000020-0932-4B77-84DD-85E44607CB48}"/>
                </c:ext>
              </c:extLst>
            </c:dLbl>
            <c:dLbl>
              <c:idx val="34"/>
              <c:delete val="1"/>
              <c:extLst>
                <c:ext xmlns:c15="http://schemas.microsoft.com/office/drawing/2012/chart" uri="{CE6537A1-D6FC-4f65-9D91-7224C49458BB}"/>
                <c:ext xmlns:c16="http://schemas.microsoft.com/office/drawing/2014/chart" uri="{C3380CC4-5D6E-409C-BE32-E72D297353CC}">
                  <c16:uniqueId val="{00000021-0932-4B77-84DD-85E44607CB48}"/>
                </c:ext>
              </c:extLst>
            </c:dLbl>
            <c:dLbl>
              <c:idx val="35"/>
              <c:tx>
                <c:rich>
                  <a:bodyPr/>
                  <a:lstStyle/>
                  <a:p>
                    <a:fld id="{283289D8-3EF3-45D4-8A87-8E5B3058BFD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0932-4B77-84DD-85E44607CB48}"/>
                </c:ext>
              </c:extLst>
            </c:dLbl>
            <c:dLbl>
              <c:idx val="36"/>
              <c:delete val="1"/>
              <c:extLst>
                <c:ext xmlns:c15="http://schemas.microsoft.com/office/drawing/2012/chart" uri="{CE6537A1-D6FC-4f65-9D91-7224C49458BB}"/>
                <c:ext xmlns:c16="http://schemas.microsoft.com/office/drawing/2014/chart" uri="{C3380CC4-5D6E-409C-BE32-E72D297353CC}">
                  <c16:uniqueId val="{00000023-0932-4B77-84DD-85E44607CB48}"/>
                </c:ext>
              </c:extLst>
            </c:dLbl>
            <c:dLbl>
              <c:idx val="37"/>
              <c:delete val="1"/>
              <c:extLst>
                <c:ext xmlns:c15="http://schemas.microsoft.com/office/drawing/2012/chart" uri="{CE6537A1-D6FC-4f65-9D91-7224C49458BB}"/>
                <c:ext xmlns:c16="http://schemas.microsoft.com/office/drawing/2014/chart" uri="{C3380CC4-5D6E-409C-BE32-E72D297353CC}">
                  <c16:uniqueId val="{00000024-0932-4B77-84DD-85E44607CB48}"/>
                </c:ext>
              </c:extLst>
            </c:dLbl>
            <c:dLbl>
              <c:idx val="38"/>
              <c:delete val="1"/>
              <c:extLst>
                <c:ext xmlns:c15="http://schemas.microsoft.com/office/drawing/2012/chart" uri="{CE6537A1-D6FC-4f65-9D91-7224C49458BB}"/>
                <c:ext xmlns:c16="http://schemas.microsoft.com/office/drawing/2014/chart" uri="{C3380CC4-5D6E-409C-BE32-E72D297353CC}">
                  <c16:uniqueId val="{00000025-0932-4B77-84DD-85E44607CB48}"/>
                </c:ext>
              </c:extLst>
            </c:dLbl>
            <c:dLbl>
              <c:idx val="39"/>
              <c:delete val="1"/>
              <c:extLst>
                <c:ext xmlns:c15="http://schemas.microsoft.com/office/drawing/2012/chart" uri="{CE6537A1-D6FC-4f65-9D91-7224C49458BB}"/>
                <c:ext xmlns:c16="http://schemas.microsoft.com/office/drawing/2014/chart" uri="{C3380CC4-5D6E-409C-BE32-E72D297353CC}">
                  <c16:uniqueId val="{00000026-0932-4B77-84DD-85E44607CB48}"/>
                </c:ext>
              </c:extLst>
            </c:dLbl>
            <c:dLbl>
              <c:idx val="40"/>
              <c:delete val="1"/>
              <c:extLst>
                <c:ext xmlns:c15="http://schemas.microsoft.com/office/drawing/2012/chart" uri="{CE6537A1-D6FC-4f65-9D91-7224C49458BB}"/>
                <c:ext xmlns:c16="http://schemas.microsoft.com/office/drawing/2014/chart" uri="{C3380CC4-5D6E-409C-BE32-E72D297353CC}">
                  <c16:uniqueId val="{00000027-0932-4B77-84DD-85E44607CB48}"/>
                </c:ext>
              </c:extLst>
            </c:dLbl>
            <c:dLbl>
              <c:idx val="41"/>
              <c:delete val="1"/>
              <c:extLst>
                <c:ext xmlns:c15="http://schemas.microsoft.com/office/drawing/2012/chart" uri="{CE6537A1-D6FC-4f65-9D91-7224C49458BB}"/>
                <c:ext xmlns:c16="http://schemas.microsoft.com/office/drawing/2014/chart" uri="{C3380CC4-5D6E-409C-BE32-E72D297353CC}">
                  <c16:uniqueId val="{00000028-0932-4B77-84DD-85E44607CB48}"/>
                </c:ext>
              </c:extLst>
            </c:dLbl>
            <c:dLbl>
              <c:idx val="42"/>
              <c:delete val="1"/>
              <c:extLst>
                <c:ext xmlns:c15="http://schemas.microsoft.com/office/drawing/2012/chart" uri="{CE6537A1-D6FC-4f65-9D91-7224C49458BB}"/>
                <c:ext xmlns:c16="http://schemas.microsoft.com/office/drawing/2014/chart" uri="{C3380CC4-5D6E-409C-BE32-E72D297353CC}">
                  <c16:uniqueId val="{00000029-0932-4B77-84DD-85E44607CB48}"/>
                </c:ext>
              </c:extLst>
            </c:dLbl>
            <c:dLbl>
              <c:idx val="43"/>
              <c:delete val="1"/>
              <c:extLst>
                <c:ext xmlns:c15="http://schemas.microsoft.com/office/drawing/2012/chart" uri="{CE6537A1-D6FC-4f65-9D91-7224C49458BB}"/>
                <c:ext xmlns:c16="http://schemas.microsoft.com/office/drawing/2014/chart" uri="{C3380CC4-5D6E-409C-BE32-E72D297353CC}">
                  <c16:uniqueId val="{0000002A-0932-4B77-84DD-85E44607CB48}"/>
                </c:ext>
              </c:extLst>
            </c:dLbl>
            <c:dLbl>
              <c:idx val="44"/>
              <c:delete val="1"/>
              <c:extLst>
                <c:ext xmlns:c15="http://schemas.microsoft.com/office/drawing/2012/chart" uri="{CE6537A1-D6FC-4f65-9D91-7224C49458BB}"/>
                <c:ext xmlns:c16="http://schemas.microsoft.com/office/drawing/2014/chart" uri="{C3380CC4-5D6E-409C-BE32-E72D297353CC}">
                  <c16:uniqueId val="{0000002B-0932-4B77-84DD-85E44607CB48}"/>
                </c:ext>
              </c:extLst>
            </c:dLbl>
            <c:dLbl>
              <c:idx val="45"/>
              <c:delete val="1"/>
              <c:extLst>
                <c:ext xmlns:c15="http://schemas.microsoft.com/office/drawing/2012/chart" uri="{CE6537A1-D6FC-4f65-9D91-7224C49458BB}"/>
                <c:ext xmlns:c16="http://schemas.microsoft.com/office/drawing/2014/chart" uri="{C3380CC4-5D6E-409C-BE32-E72D297353CC}">
                  <c16:uniqueId val="{0000002C-0932-4B77-84DD-85E44607CB48}"/>
                </c:ext>
              </c:extLst>
            </c:dLbl>
            <c:dLbl>
              <c:idx val="46"/>
              <c:delete val="1"/>
              <c:extLst>
                <c:ext xmlns:c15="http://schemas.microsoft.com/office/drawing/2012/chart" uri="{CE6537A1-D6FC-4f65-9D91-7224C49458BB}"/>
                <c:ext xmlns:c16="http://schemas.microsoft.com/office/drawing/2014/chart" uri="{C3380CC4-5D6E-409C-BE32-E72D297353CC}">
                  <c16:uniqueId val="{0000002D-0932-4B77-84DD-85E44607CB48}"/>
                </c:ext>
              </c:extLst>
            </c:dLbl>
            <c:dLbl>
              <c:idx val="47"/>
              <c:tx>
                <c:rich>
                  <a:bodyPr/>
                  <a:lstStyle/>
                  <a:p>
                    <a:fld id="{AD9FE036-5575-4642-8984-33E85C0F9BDB}"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E-0932-4B77-84DD-85E44607CB48}"/>
                </c:ext>
              </c:extLst>
            </c:dLbl>
            <c:dLbl>
              <c:idx val="48"/>
              <c:delete val="1"/>
              <c:extLst>
                <c:ext xmlns:c15="http://schemas.microsoft.com/office/drawing/2012/chart" uri="{CE6537A1-D6FC-4f65-9D91-7224C49458BB}"/>
                <c:ext xmlns:c16="http://schemas.microsoft.com/office/drawing/2014/chart" uri="{C3380CC4-5D6E-409C-BE32-E72D297353CC}">
                  <c16:uniqueId val="{0000002F-0932-4B77-84DD-85E44607CB48}"/>
                </c:ext>
              </c:extLst>
            </c:dLbl>
            <c:spPr>
              <a:noFill/>
              <a:ln>
                <a:noFill/>
              </a:ln>
              <a:effectLst/>
            </c:spPr>
            <c:txPr>
              <a:bodyPr wrap="square" lIns="38100" tIns="19050" rIns="38100" bIns="19050" anchor="ctr">
                <a:spAutoFit/>
              </a:bodyPr>
              <a:lstStyle/>
              <a:p>
                <a:pPr>
                  <a:defRPr sz="900"/>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cat>
            <c:strRef>
              <c:f>Data!Dates</c:f>
              <c:strCache>
                <c:ptCount val="25"/>
                <c:pt idx="0">
                  <c:v>02/14/22 (n=21)</c:v>
                </c:pt>
                <c:pt idx="1">
                  <c:v>02/21/22 (n=17)</c:v>
                </c:pt>
                <c:pt idx="2">
                  <c:v>02/28/22 (n=18)</c:v>
                </c:pt>
                <c:pt idx="3">
                  <c:v>03/07/22 (n=16)</c:v>
                </c:pt>
                <c:pt idx="4">
                  <c:v>03/14/22 (n=16)</c:v>
                </c:pt>
                <c:pt idx="5">
                  <c:v>03/21/22 (n=16)</c:v>
                </c:pt>
                <c:pt idx="6">
                  <c:v>04/04/22 (n=23)</c:v>
                </c:pt>
                <c:pt idx="7">
                  <c:v>04/11/22 (n=14)</c:v>
                </c:pt>
                <c:pt idx="8">
                  <c:v>04/18/22 (n=9)</c:v>
                </c:pt>
                <c:pt idx="9">
                  <c:v>04/25/22 (n=11)</c:v>
                </c:pt>
                <c:pt idx="10">
                  <c:v>05/02/22 (n=16)</c:v>
                </c:pt>
                <c:pt idx="11">
                  <c:v>05/09/22 (n=16)</c:v>
                </c:pt>
                <c:pt idx="12">
                  <c:v>05/16/22 (n=13)</c:v>
                </c:pt>
                <c:pt idx="13">
                  <c:v>05/23/22 (n=15)</c:v>
                </c:pt>
                <c:pt idx="14">
                  <c:v>05/30/22 (n=1)</c:v>
                </c:pt>
                <c:pt idx="15">
                  <c:v>06/06/22 (n=16)</c:v>
                </c:pt>
                <c:pt idx="16">
                  <c:v>06/13/22 (n=18)</c:v>
                </c:pt>
                <c:pt idx="17">
                  <c:v>06/20/22 (n=9)</c:v>
                </c:pt>
                <c:pt idx="18">
                  <c:v>06/27/22 (n=3)</c:v>
                </c:pt>
                <c:pt idx="19">
                  <c:v>07/04/22 (n=13)</c:v>
                </c:pt>
                <c:pt idx="20">
                  <c:v>07/11/22 (n=21)</c:v>
                </c:pt>
                <c:pt idx="21">
                  <c:v>07/18/22 (n=12)</c:v>
                </c:pt>
                <c:pt idx="22">
                  <c:v>07/25/22 (n=20)</c:v>
                </c:pt>
                <c:pt idx="23">
                  <c:v>08/08/22 (n=15)</c:v>
                </c:pt>
                <c:pt idx="24">
                  <c:v>08/15/22 (n=12)</c:v>
                </c:pt>
              </c:strCache>
            </c:strRef>
          </c:cat>
          <c:val>
            <c:numRef>
              <c:f>Data!GroupAvg</c:f>
              <c:numCache>
                <c:formatCode>0%</c:formatCode>
                <c:ptCount val="25"/>
                <c:pt idx="0">
                  <c:v>0.38095238095238093</c:v>
                </c:pt>
                <c:pt idx="1">
                  <c:v>0.35294117647058826</c:v>
                </c:pt>
                <c:pt idx="2">
                  <c:v>0.33333333333333331</c:v>
                </c:pt>
                <c:pt idx="3">
                  <c:v>0.375</c:v>
                </c:pt>
                <c:pt idx="4">
                  <c:v>0.4375</c:v>
                </c:pt>
                <c:pt idx="5">
                  <c:v>0.3125</c:v>
                </c:pt>
                <c:pt idx="6">
                  <c:v>0.65217391304347827</c:v>
                </c:pt>
                <c:pt idx="7">
                  <c:v>0.14285714285714285</c:v>
                </c:pt>
                <c:pt idx="8">
                  <c:v>0.88888888888888884</c:v>
                </c:pt>
                <c:pt idx="9">
                  <c:v>0.63636363636363635</c:v>
                </c:pt>
                <c:pt idx="10">
                  <c:v>0.6875</c:v>
                </c:pt>
                <c:pt idx="11">
                  <c:v>0.875</c:v>
                </c:pt>
                <c:pt idx="12">
                  <c:v>0.61538461538461542</c:v>
                </c:pt>
                <c:pt idx="13">
                  <c:v>0.73333333333333328</c:v>
                </c:pt>
                <c:pt idx="14">
                  <c:v>1</c:v>
                </c:pt>
                <c:pt idx="15">
                  <c:v>0.6875</c:v>
                </c:pt>
                <c:pt idx="16">
                  <c:v>0.66666666666666663</c:v>
                </c:pt>
                <c:pt idx="17">
                  <c:v>0.66666666666666663</c:v>
                </c:pt>
                <c:pt idx="18">
                  <c:v>0.33333333333333331</c:v>
                </c:pt>
                <c:pt idx="19">
                  <c:v>0.30769230769230771</c:v>
                </c:pt>
                <c:pt idx="20">
                  <c:v>0.80952380952380953</c:v>
                </c:pt>
                <c:pt idx="21">
                  <c:v>0.58333333333333337</c:v>
                </c:pt>
                <c:pt idx="22">
                  <c:v>0.75</c:v>
                </c:pt>
                <c:pt idx="23">
                  <c:v>0.4</c:v>
                </c:pt>
                <c:pt idx="24">
                  <c:v>0.41666666666666669</c:v>
                </c:pt>
              </c:numCache>
            </c:numRef>
          </c:val>
          <c:smooth val="0"/>
          <c:extLst>
            <c:ext xmlns:c15="http://schemas.microsoft.com/office/drawing/2012/chart" uri="{02D57815-91ED-43cb-92C2-25804820EDAC}">
              <c15:datalabelsRange>
                <c15:f>Data!$K$7:$K$307</c15:f>
                <c15:dlblRangeCache>
                  <c:ptCount val="301"/>
                  <c:pt idx="10">
                    <c:v>Follow-up tab intervention</c:v>
                  </c:pt>
                  <c:pt idx="12">
                    <c:v>No longer 
including
3rd year
fellows' data</c:v>
                  </c:pt>
                  <c:pt idx="15">
                    <c:v>Reminder
sign in clinic
rooms</c:v>
                  </c:pt>
                  <c:pt idx="17">
                    <c:v>Sign on exit door</c:v>
                  </c:pt>
                  <c:pt idx="19">
                    <c:v>Huddle with 
RN/MA</c:v>
                  </c:pt>
                  <c:pt idx="20">
                    <c:v>New 3rd year
fellows' data included</c:v>
                  </c:pt>
                </c15:dlblRangeCache>
              </c15:datalabelsRange>
            </c:ext>
            <c:ext xmlns:c16="http://schemas.microsoft.com/office/drawing/2014/chart" uri="{C3380CC4-5D6E-409C-BE32-E72D297353CC}">
              <c16:uniqueId val="{00000034-745C-47C7-A4EA-DB35F93DB047}"/>
            </c:ext>
          </c:extLst>
        </c:ser>
        <c:ser>
          <c:idx val="0"/>
          <c:order val="1"/>
          <c:tx>
            <c:strRef>
              <c:f>Data!$T$25</c:f>
              <c:strCache>
                <c:ptCount val="1"/>
                <c:pt idx="0">
                  <c:v>Median</c:v>
                </c:pt>
              </c:strCache>
            </c:strRef>
          </c:tx>
          <c:spPr>
            <a:ln w="28575">
              <a:solidFill>
                <a:srgbClr val="FF0000"/>
              </a:solidFill>
              <a:prstDash val="solid"/>
            </a:ln>
          </c:spPr>
          <c:marker>
            <c:symbol val="none"/>
          </c:marker>
          <c:cat>
            <c:strRef>
              <c:f>Data!Dates</c:f>
              <c:strCache>
                <c:ptCount val="25"/>
                <c:pt idx="0">
                  <c:v>02/14/22 (n=21)</c:v>
                </c:pt>
                <c:pt idx="1">
                  <c:v>02/21/22 (n=17)</c:v>
                </c:pt>
                <c:pt idx="2">
                  <c:v>02/28/22 (n=18)</c:v>
                </c:pt>
                <c:pt idx="3">
                  <c:v>03/07/22 (n=16)</c:v>
                </c:pt>
                <c:pt idx="4">
                  <c:v>03/14/22 (n=16)</c:v>
                </c:pt>
                <c:pt idx="5">
                  <c:v>03/21/22 (n=16)</c:v>
                </c:pt>
                <c:pt idx="6">
                  <c:v>04/04/22 (n=23)</c:v>
                </c:pt>
                <c:pt idx="7">
                  <c:v>04/11/22 (n=14)</c:v>
                </c:pt>
                <c:pt idx="8">
                  <c:v>04/18/22 (n=9)</c:v>
                </c:pt>
                <c:pt idx="9">
                  <c:v>04/25/22 (n=11)</c:v>
                </c:pt>
                <c:pt idx="10">
                  <c:v>05/02/22 (n=16)</c:v>
                </c:pt>
                <c:pt idx="11">
                  <c:v>05/09/22 (n=16)</c:v>
                </c:pt>
                <c:pt idx="12">
                  <c:v>05/16/22 (n=13)</c:v>
                </c:pt>
                <c:pt idx="13">
                  <c:v>05/23/22 (n=15)</c:v>
                </c:pt>
                <c:pt idx="14">
                  <c:v>05/30/22 (n=1)</c:v>
                </c:pt>
                <c:pt idx="15">
                  <c:v>06/06/22 (n=16)</c:v>
                </c:pt>
                <c:pt idx="16">
                  <c:v>06/13/22 (n=18)</c:v>
                </c:pt>
                <c:pt idx="17">
                  <c:v>06/20/22 (n=9)</c:v>
                </c:pt>
                <c:pt idx="18">
                  <c:v>06/27/22 (n=3)</c:v>
                </c:pt>
                <c:pt idx="19">
                  <c:v>07/04/22 (n=13)</c:v>
                </c:pt>
                <c:pt idx="20">
                  <c:v>07/11/22 (n=21)</c:v>
                </c:pt>
                <c:pt idx="21">
                  <c:v>07/18/22 (n=12)</c:v>
                </c:pt>
                <c:pt idx="22">
                  <c:v>07/25/22 (n=20)</c:v>
                </c:pt>
                <c:pt idx="23">
                  <c:v>08/08/22 (n=15)</c:v>
                </c:pt>
                <c:pt idx="24">
                  <c:v>08/15/22 (n=12)</c:v>
                </c:pt>
              </c:strCache>
            </c:strRef>
          </c:cat>
          <c:val>
            <c:numRef>
              <c:f>Data!Median</c:f>
              <c:numCache>
                <c:formatCode>0.0</c:formatCode>
                <c:ptCount val="26"/>
                <c:pt idx="0" formatCode="0.00">
                  <c:v>0.375</c:v>
                </c:pt>
                <c:pt idx="1">
                  <c:v>0.375</c:v>
                </c:pt>
                <c:pt idx="2">
                  <c:v>0.375</c:v>
                </c:pt>
                <c:pt idx="3">
                  <c:v>0.375</c:v>
                </c:pt>
                <c:pt idx="4">
                  <c:v>0.375</c:v>
                </c:pt>
                <c:pt idx="5">
                  <c:v>0.375</c:v>
                </c:pt>
                <c:pt idx="6">
                  <c:v>0.375</c:v>
                </c:pt>
                <c:pt idx="7">
                  <c:v>0.375</c:v>
                </c:pt>
                <c:pt idx="8">
                  <c:v>0.375</c:v>
                </c:pt>
                <c:pt idx="9">
                  <c:v>0.375</c:v>
                </c:pt>
                <c:pt idx="10">
                  <c:v>0.6875</c:v>
                </c:pt>
                <c:pt idx="11">
                  <c:v>0.6875</c:v>
                </c:pt>
                <c:pt idx="12">
                  <c:v>0.6875</c:v>
                </c:pt>
                <c:pt idx="13">
                  <c:v>0.6875</c:v>
                </c:pt>
                <c:pt idx="14">
                  <c:v>0.6875</c:v>
                </c:pt>
                <c:pt idx="15">
                  <c:v>0.6875</c:v>
                </c:pt>
                <c:pt idx="16">
                  <c:v>0.6875</c:v>
                </c:pt>
                <c:pt idx="17">
                  <c:v>0.6875</c:v>
                </c:pt>
                <c:pt idx="18">
                  <c:v>0.6875</c:v>
                </c:pt>
                <c:pt idx="19">
                  <c:v>0.6875</c:v>
                </c:pt>
                <c:pt idx="20">
                  <c:v>0.6875</c:v>
                </c:pt>
                <c:pt idx="21">
                  <c:v>0.6875</c:v>
                </c:pt>
                <c:pt idx="22">
                  <c:v>0.6875</c:v>
                </c:pt>
                <c:pt idx="23">
                  <c:v>0.6875</c:v>
                </c:pt>
                <c:pt idx="24">
                  <c:v>0.6875</c:v>
                </c:pt>
                <c:pt idx="25">
                  <c:v>0.6875</c:v>
                </c:pt>
              </c:numCache>
            </c:numRef>
          </c:val>
          <c:smooth val="0"/>
          <c:extLst>
            <c:ext xmlns:c16="http://schemas.microsoft.com/office/drawing/2014/chart" uri="{C3380CC4-5D6E-409C-BE32-E72D297353CC}">
              <c16:uniqueId val="{00000035-745C-47C7-A4EA-DB35F93DB047}"/>
            </c:ext>
          </c:extLst>
        </c:ser>
        <c:ser>
          <c:idx val="3"/>
          <c:order val="2"/>
          <c:tx>
            <c:v>Goal</c:v>
          </c:tx>
          <c:spPr>
            <a:ln w="28575">
              <a:solidFill>
                <a:srgbClr val="00B050"/>
              </a:solidFill>
              <a:prstDash val="dash"/>
            </a:ln>
          </c:spPr>
          <c:marker>
            <c:symbol val="none"/>
          </c:marker>
          <c:dPt>
            <c:idx val="13"/>
            <c:bubble3D val="0"/>
            <c:spPr>
              <a:ln w="38100">
                <a:solidFill>
                  <a:srgbClr val="00B050"/>
                </a:solidFill>
                <a:prstDash val="dash"/>
              </a:ln>
              <a:effectLst/>
            </c:spPr>
            <c:extLst>
              <c:ext xmlns:c16="http://schemas.microsoft.com/office/drawing/2014/chart" uri="{C3380CC4-5D6E-409C-BE32-E72D297353CC}">
                <c16:uniqueId val="{00000037-745C-47C7-A4EA-DB35F93DB047}"/>
              </c:ext>
            </c:extLst>
          </c:dPt>
          <c:val>
            <c:numRef>
              <c:f>Data!Goal</c:f>
              <c:numCache>
                <c:formatCode>General</c:formatCode>
                <c:ptCount val="26"/>
                <c:pt idx="0">
                  <c:v>0.6</c:v>
                </c:pt>
                <c:pt idx="1">
                  <c:v>0.6</c:v>
                </c:pt>
                <c:pt idx="2">
                  <c:v>0.6</c:v>
                </c:pt>
                <c:pt idx="3">
                  <c:v>0.6</c:v>
                </c:pt>
                <c:pt idx="4">
                  <c:v>0.6</c:v>
                </c:pt>
                <c:pt idx="5">
                  <c:v>0.6</c:v>
                </c:pt>
                <c:pt idx="6">
                  <c:v>0.6</c:v>
                </c:pt>
                <c:pt idx="7">
                  <c:v>0.6</c:v>
                </c:pt>
                <c:pt idx="8">
                  <c:v>0.6</c:v>
                </c:pt>
                <c:pt idx="9">
                  <c:v>0.6</c:v>
                </c:pt>
                <c:pt idx="10">
                  <c:v>0.6</c:v>
                </c:pt>
                <c:pt idx="11">
                  <c:v>0.6</c:v>
                </c:pt>
                <c:pt idx="12">
                  <c:v>0.6</c:v>
                </c:pt>
                <c:pt idx="13">
                  <c:v>0.6</c:v>
                </c:pt>
                <c:pt idx="14">
                  <c:v>0.6</c:v>
                </c:pt>
                <c:pt idx="15">
                  <c:v>0.6</c:v>
                </c:pt>
                <c:pt idx="16">
                  <c:v>0.6</c:v>
                </c:pt>
                <c:pt idx="17">
                  <c:v>0.6</c:v>
                </c:pt>
                <c:pt idx="18">
                  <c:v>0.6</c:v>
                </c:pt>
                <c:pt idx="19">
                  <c:v>0.6</c:v>
                </c:pt>
                <c:pt idx="20">
                  <c:v>0.6</c:v>
                </c:pt>
                <c:pt idx="21">
                  <c:v>0.6</c:v>
                </c:pt>
                <c:pt idx="22">
                  <c:v>0.6</c:v>
                </c:pt>
                <c:pt idx="23">
                  <c:v>0.6</c:v>
                </c:pt>
                <c:pt idx="24">
                  <c:v>0.6</c:v>
                </c:pt>
                <c:pt idx="25">
                  <c:v>0.6</c:v>
                </c:pt>
              </c:numCache>
            </c:numRef>
          </c:val>
          <c:smooth val="0"/>
          <c:extLst>
            <c:ext xmlns:c16="http://schemas.microsoft.com/office/drawing/2014/chart" uri="{C3380CC4-5D6E-409C-BE32-E72D297353CC}">
              <c16:uniqueId val="{00000038-745C-47C7-A4EA-DB35F93DB047}"/>
            </c:ext>
          </c:extLst>
        </c:ser>
        <c:dLbls>
          <c:showLegendKey val="0"/>
          <c:showVal val="0"/>
          <c:showCatName val="0"/>
          <c:showSerName val="0"/>
          <c:showPercent val="0"/>
          <c:showBubbleSize val="0"/>
        </c:dLbls>
        <c:marker val="1"/>
        <c:smooth val="0"/>
        <c:axId val="449652456"/>
        <c:axId val="449651280"/>
      </c:lineChart>
      <c:catAx>
        <c:axId val="449652456"/>
        <c:scaling>
          <c:orientation val="minMax"/>
        </c:scaling>
        <c:delete val="0"/>
        <c:axPos val="b"/>
        <c:title>
          <c:tx>
            <c:strRef>
              <c:f>Data!$T$13</c:f>
              <c:strCache>
                <c:ptCount val="1"/>
                <c:pt idx="0">
                  <c:v>Week</c:v>
                </c:pt>
              </c:strCache>
            </c:strRef>
          </c:tx>
          <c:layout>
            <c:manualLayout>
              <c:xMode val="edge"/>
              <c:yMode val="edge"/>
              <c:x val="0.49241593699185887"/>
              <c:y val="0.91689252590405013"/>
            </c:manualLayout>
          </c:layout>
          <c:overlay val="0"/>
          <c:spPr>
            <a:noFill/>
            <a:ln w="25400">
              <a:noFill/>
            </a:ln>
          </c:spPr>
          <c:txPr>
            <a:bodyPr/>
            <a:lstStyle/>
            <a:p>
              <a:pPr>
                <a:defRPr b="1"/>
              </a:pPr>
              <a:endParaRPr lang="en-US"/>
            </a:p>
          </c:txPr>
        </c:title>
        <c:numFmt formatCode="General" sourceLinked="1"/>
        <c:majorTickMark val="out"/>
        <c:minorTickMark val="none"/>
        <c:tickLblPos val="nextTo"/>
        <c:spPr>
          <a:ln w="3175">
            <a:solidFill>
              <a:srgbClr val="000000"/>
            </a:solidFill>
            <a:prstDash val="solid"/>
          </a:ln>
        </c:spPr>
        <c:txPr>
          <a:bodyPr rot="-5400000" vert="horz"/>
          <a:lstStyle/>
          <a:p>
            <a:pPr>
              <a:defRPr sz="1000"/>
            </a:pPr>
            <a:endParaRPr lang="en-US"/>
          </a:p>
        </c:txPr>
        <c:crossAx val="449651280"/>
        <c:crosses val="autoZero"/>
        <c:auto val="0"/>
        <c:lblAlgn val="ctr"/>
        <c:lblOffset val="100"/>
        <c:tickMarkSkip val="1"/>
        <c:noMultiLvlLbl val="0"/>
      </c:catAx>
      <c:valAx>
        <c:axId val="449651280"/>
        <c:scaling>
          <c:orientation val="minMax"/>
          <c:max val="1"/>
        </c:scaling>
        <c:delete val="0"/>
        <c:axPos val="l"/>
        <c:majorGridlines>
          <c:spPr>
            <a:ln w="3175">
              <a:solidFill>
                <a:srgbClr val="000000"/>
              </a:solidFill>
              <a:prstDash val="solid"/>
              <a:round/>
            </a:ln>
          </c:spPr>
        </c:majorGridlines>
        <c:title>
          <c:tx>
            <c:strRef>
              <c:f>Data!$T$17</c:f>
              <c:strCache>
                <c:ptCount val="1"/>
                <c:pt idx="0">
                  <c:v>% of Patients Who Are Scheduled with Same Fellow</c:v>
                </c:pt>
              </c:strCache>
            </c:strRef>
          </c:tx>
          <c:layout>
            <c:manualLayout>
              <c:xMode val="edge"/>
              <c:yMode val="edge"/>
              <c:x val="2.2596752329035796E-2"/>
              <c:y val="0.2204523675815182"/>
            </c:manualLayout>
          </c:layout>
          <c:overlay val="0"/>
          <c:spPr>
            <a:noFill/>
            <a:ln w="25400">
              <a:noFill/>
            </a:ln>
          </c:spPr>
          <c:txPr>
            <a:bodyPr/>
            <a:lstStyle/>
            <a:p>
              <a:pPr>
                <a:defRPr b="1"/>
              </a:pPr>
              <a:endParaRPr lang="en-US"/>
            </a:p>
          </c:txPr>
        </c:title>
        <c:numFmt formatCode="0%" sourceLinked="1"/>
        <c:majorTickMark val="out"/>
        <c:minorTickMark val="none"/>
        <c:tickLblPos val="nextTo"/>
        <c:spPr>
          <a:ln w="3175">
            <a:solidFill>
              <a:srgbClr val="000000"/>
            </a:solidFill>
            <a:prstDash val="solid"/>
          </a:ln>
        </c:spPr>
        <c:txPr>
          <a:bodyPr rot="0" vert="horz"/>
          <a:lstStyle/>
          <a:p>
            <a:pPr>
              <a:defRPr/>
            </a:pPr>
            <a:endParaRPr lang="en-US"/>
          </a:p>
        </c:txPr>
        <c:crossAx val="449652456"/>
        <c:crosses val="autoZero"/>
        <c:crossBetween val="between"/>
      </c:valAx>
      <c:spPr>
        <a:solidFill>
          <a:srgbClr val="FFFFFF"/>
        </a:solidFill>
        <a:ln w="25400">
          <a:solidFill>
            <a:srgbClr val="808080"/>
          </a:solidFill>
          <a:prstDash val="solid"/>
        </a:ln>
      </c:spPr>
    </c:plotArea>
    <c:legend>
      <c:legendPos val="r"/>
      <c:layout>
        <c:manualLayout>
          <c:xMode val="edge"/>
          <c:yMode val="edge"/>
          <c:x val="0.11582682592081936"/>
          <c:y val="0.95648930247355446"/>
          <c:w val="0.83919817997892188"/>
          <c:h val="4.3510697526445569E-2"/>
        </c:manualLayout>
      </c:layout>
      <c:overlay val="0"/>
      <c:spPr>
        <a:solidFill>
          <a:srgbClr val="FFFFFF"/>
        </a:solidFill>
        <a:ln w="25400">
          <a:noFill/>
        </a:ln>
      </c:spPr>
    </c:legend>
    <c:plotVisOnly val="0"/>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AF82DC-6716-4082-B8DA-333433B7A3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C7CF57E-AE2E-4A52-8093-3B12D9B32BFD}">
      <dgm:prSet phldrT="[Text]"/>
      <dgm:spPr/>
      <dgm:t>
        <a:bodyPr/>
        <a:lstStyle/>
        <a:p>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Better glycemic management</a:t>
          </a:r>
          <a:endParaRPr lang="en-US" dirty="0">
            <a:solidFill>
              <a:schemeClr val="bg1"/>
            </a:solidFill>
          </a:endParaRPr>
        </a:p>
      </dgm:t>
    </dgm:pt>
    <dgm:pt modelId="{27B9BA85-F009-4B57-917F-EC14E5128D7E}" type="parTrans" cxnId="{8A07F33A-6C42-4099-85ED-51B9ADE21955}">
      <dgm:prSet/>
      <dgm:spPr/>
      <dgm:t>
        <a:bodyPr/>
        <a:lstStyle/>
        <a:p>
          <a:endParaRPr lang="en-US"/>
        </a:p>
      </dgm:t>
    </dgm:pt>
    <dgm:pt modelId="{4EB8A3D4-33FE-4CB2-A17B-E9C4D5B25C4A}" type="sibTrans" cxnId="{8A07F33A-6C42-4099-85ED-51B9ADE21955}">
      <dgm:prSet/>
      <dgm:spPr/>
      <dgm:t>
        <a:bodyPr/>
        <a:lstStyle/>
        <a:p>
          <a:endParaRPr lang="en-US"/>
        </a:p>
      </dgm:t>
    </dgm:pt>
    <dgm:pt modelId="{741F9561-5DA9-45EA-BEAC-9E16FFDF1EF6}">
      <dgm:prSet phldrT="[Text]"/>
      <dgm:spPr/>
      <dgm:t>
        <a:bodyPr/>
        <a:lstStyle/>
        <a:p>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Improved communication</a:t>
          </a:r>
          <a:endParaRPr lang="en-US" dirty="0">
            <a:solidFill>
              <a:schemeClr val="bg1"/>
            </a:solidFill>
          </a:endParaRPr>
        </a:p>
      </dgm:t>
    </dgm:pt>
    <dgm:pt modelId="{B88B5D11-5ED1-44A2-8194-727E8FBD72FE}" type="parTrans" cxnId="{751D1532-A207-471C-A561-A845E751B172}">
      <dgm:prSet/>
      <dgm:spPr/>
      <dgm:t>
        <a:bodyPr/>
        <a:lstStyle/>
        <a:p>
          <a:endParaRPr lang="en-US"/>
        </a:p>
      </dgm:t>
    </dgm:pt>
    <dgm:pt modelId="{2C8B0CE6-19A6-4CB1-A499-BF35261E8A69}" type="sibTrans" cxnId="{751D1532-A207-471C-A561-A845E751B172}">
      <dgm:prSet/>
      <dgm:spPr/>
      <dgm:t>
        <a:bodyPr/>
        <a:lstStyle/>
        <a:p>
          <a:endParaRPr lang="en-US"/>
        </a:p>
      </dgm:t>
    </dgm:pt>
    <dgm:pt modelId="{F2EC339F-E0C7-41B8-AD50-89CEA0C843B1}">
      <dgm:prSet phldrT="[Text]"/>
      <dgm:spPr/>
      <dgm:t>
        <a:bodyPr/>
        <a:lstStyle/>
        <a:p>
          <a:r>
            <a:rPr lang="en-US" dirty="0">
              <a:solidFill>
                <a:schemeClr val="bg1"/>
              </a:solidFill>
              <a:latin typeface="Calibri" panose="020F0502020204030204" pitchFamily="34" charset="0"/>
              <a:cs typeface="Calibri" panose="020F0502020204030204" pitchFamily="34" charset="0"/>
            </a:rPr>
            <a:t>Technology challenges</a:t>
          </a:r>
        </a:p>
      </dgm:t>
    </dgm:pt>
    <dgm:pt modelId="{E4C9E335-C80F-406A-BA59-F75B77B330B5}" type="parTrans" cxnId="{9A01632F-21DC-45EC-9854-10EAD60C7D0F}">
      <dgm:prSet/>
      <dgm:spPr/>
      <dgm:t>
        <a:bodyPr/>
        <a:lstStyle/>
        <a:p>
          <a:endParaRPr lang="en-US"/>
        </a:p>
      </dgm:t>
    </dgm:pt>
    <dgm:pt modelId="{FD65622D-F54A-4CE7-8107-52B91D475261}" type="sibTrans" cxnId="{9A01632F-21DC-45EC-9854-10EAD60C7D0F}">
      <dgm:prSet/>
      <dgm:spPr/>
      <dgm:t>
        <a:bodyPr/>
        <a:lstStyle/>
        <a:p>
          <a:endParaRPr lang="en-US"/>
        </a:p>
      </dgm:t>
    </dgm:pt>
    <dgm:pt modelId="{25277A9D-0743-40C5-9B34-5ADE891532EA}">
      <dgm:prSet phldrT="[Text]"/>
      <dgm:spPr/>
      <dgm:t>
        <a:bodyPr/>
        <a:lstStyle/>
        <a:p>
          <a:r>
            <a:rPr lang="en-US" dirty="0"/>
            <a:t>“I really like getting the monthly adjustments because I've really noticed a positive shift in my blood sugar readings and A1c.”</a:t>
          </a:r>
          <a:endParaRPr lang="en-US" dirty="0">
            <a:solidFill>
              <a:schemeClr val="tx1"/>
            </a:solidFill>
          </a:endParaRPr>
        </a:p>
      </dgm:t>
    </dgm:pt>
    <dgm:pt modelId="{AE9AB82E-A66B-417C-87C9-0937177118D0}" type="parTrans" cxnId="{C172C44A-2CF5-4F67-B0A4-6D1437F08223}">
      <dgm:prSet/>
      <dgm:spPr/>
      <dgm:t>
        <a:bodyPr/>
        <a:lstStyle/>
        <a:p>
          <a:endParaRPr lang="en-US"/>
        </a:p>
      </dgm:t>
    </dgm:pt>
    <dgm:pt modelId="{78FA7C52-3E53-4D4A-97FB-5FE4BCB71D06}" type="sibTrans" cxnId="{C172C44A-2CF5-4F67-B0A4-6D1437F08223}">
      <dgm:prSet/>
      <dgm:spPr/>
      <dgm:t>
        <a:bodyPr/>
        <a:lstStyle/>
        <a:p>
          <a:endParaRPr lang="en-US"/>
        </a:p>
      </dgm:t>
    </dgm:pt>
    <dgm:pt modelId="{5450F083-F350-43DE-BBAD-FC4B56CAF433}">
      <dgm:prSet phldrT="[Text]"/>
      <dgm:spPr/>
      <dgm:t>
        <a:bodyPr/>
        <a:lstStyle/>
        <a:p>
          <a:r>
            <a:rPr lang="en-US" dirty="0"/>
            <a:t>“We have really liked the communication from this study.”</a:t>
          </a:r>
          <a:endParaRPr lang="en-US" dirty="0">
            <a:solidFill>
              <a:schemeClr val="tx1"/>
            </a:solidFill>
          </a:endParaRPr>
        </a:p>
      </dgm:t>
    </dgm:pt>
    <dgm:pt modelId="{D41435D6-4247-43DA-90C5-0FDDF4442B1F}" type="parTrans" cxnId="{E04ADAC2-5FCA-4C0E-9BAB-014C874C2540}">
      <dgm:prSet/>
      <dgm:spPr/>
      <dgm:t>
        <a:bodyPr/>
        <a:lstStyle/>
        <a:p>
          <a:endParaRPr lang="en-US"/>
        </a:p>
      </dgm:t>
    </dgm:pt>
    <dgm:pt modelId="{DEF3D2F2-89E4-4BFA-94EB-FFECD208A7B5}" type="sibTrans" cxnId="{E04ADAC2-5FCA-4C0E-9BAB-014C874C2540}">
      <dgm:prSet/>
      <dgm:spPr/>
      <dgm:t>
        <a:bodyPr/>
        <a:lstStyle/>
        <a:p>
          <a:endParaRPr lang="en-US"/>
        </a:p>
      </dgm:t>
    </dgm:pt>
    <dgm:pt modelId="{290ABA8C-F2F9-4F03-91FB-8C5EEC7FF9AC}">
      <dgm:prSet phldrT="[Text]"/>
      <dgm:spPr>
        <a:solidFill>
          <a:schemeClr val="bg1">
            <a:alpha val="90000"/>
          </a:schemeClr>
        </a:solidFill>
      </dgm:spPr>
      <dgm:t>
        <a:bodyPr/>
        <a:lstStyle/>
        <a:p>
          <a:r>
            <a:rPr lang="en-US" dirty="0"/>
            <a:t>“Couldn’t upload PDM”</a:t>
          </a:r>
          <a:endParaRPr lang="en-US" dirty="0">
            <a:solidFill>
              <a:schemeClr val="tx1"/>
            </a:solidFill>
          </a:endParaRPr>
        </a:p>
      </dgm:t>
    </dgm:pt>
    <dgm:pt modelId="{6C70045C-D2CF-417A-B31F-0B4B22F2A481}" type="parTrans" cxnId="{32407D0F-1BE0-4F15-8E0E-132E3B0CB0B5}">
      <dgm:prSet/>
      <dgm:spPr/>
      <dgm:t>
        <a:bodyPr/>
        <a:lstStyle/>
        <a:p>
          <a:endParaRPr lang="en-US"/>
        </a:p>
      </dgm:t>
    </dgm:pt>
    <dgm:pt modelId="{5978B4AC-B703-4ABD-88BB-5A62A949C11E}" type="sibTrans" cxnId="{32407D0F-1BE0-4F15-8E0E-132E3B0CB0B5}">
      <dgm:prSet/>
      <dgm:spPr/>
      <dgm:t>
        <a:bodyPr/>
        <a:lstStyle/>
        <a:p>
          <a:endParaRPr lang="en-US"/>
        </a:p>
      </dgm:t>
    </dgm:pt>
    <dgm:pt modelId="{1419B4FC-7087-4709-B24C-8D4C57EB8E7E}">
      <dgm:prSet/>
      <dgm:spPr/>
      <dgm:t>
        <a:bodyPr/>
        <a:lstStyle/>
        <a:p>
          <a:r>
            <a:rPr lang="en-US" dirty="0"/>
            <a:t>“Nice not having the pressure/anxiety of adjusting on your own or feeling like a bother by calling. Convenient.”</a:t>
          </a:r>
        </a:p>
      </dgm:t>
    </dgm:pt>
    <dgm:pt modelId="{60F42863-86CC-4701-B6F6-E904618D2A5D}" type="parTrans" cxnId="{512CC82F-450F-43B1-AF8D-98EF4450A111}">
      <dgm:prSet/>
      <dgm:spPr/>
      <dgm:t>
        <a:bodyPr/>
        <a:lstStyle/>
        <a:p>
          <a:endParaRPr lang="en-US"/>
        </a:p>
      </dgm:t>
    </dgm:pt>
    <dgm:pt modelId="{FA78F101-132C-4546-8181-A8D9A2A7054F}" type="sibTrans" cxnId="{512CC82F-450F-43B1-AF8D-98EF4450A111}">
      <dgm:prSet/>
      <dgm:spPr/>
      <dgm:t>
        <a:bodyPr/>
        <a:lstStyle/>
        <a:p>
          <a:endParaRPr lang="en-US"/>
        </a:p>
      </dgm:t>
    </dgm:pt>
    <dgm:pt modelId="{FF7561C8-D40D-442B-A2CC-0E60DEAED9AB}">
      <dgm:prSet/>
      <dgm:spPr/>
      <dgm:t>
        <a:bodyPr/>
        <a:lstStyle/>
        <a:p>
          <a:r>
            <a:rPr lang="en-US" dirty="0"/>
            <a:t>“[Challenges] to get the data to Glooko…back and forth the with companies”</a:t>
          </a:r>
        </a:p>
      </dgm:t>
    </dgm:pt>
    <dgm:pt modelId="{4A8DCD94-4089-4D4F-9811-8B5E859D1B48}" type="parTrans" cxnId="{BAA469BB-7052-42A8-A252-A65EFBCE21B8}">
      <dgm:prSet/>
      <dgm:spPr/>
      <dgm:t>
        <a:bodyPr/>
        <a:lstStyle/>
        <a:p>
          <a:endParaRPr lang="en-US"/>
        </a:p>
      </dgm:t>
    </dgm:pt>
    <dgm:pt modelId="{10E76259-3764-4CAB-A5F7-1B925821322E}" type="sibTrans" cxnId="{BAA469BB-7052-42A8-A252-A65EFBCE21B8}">
      <dgm:prSet/>
      <dgm:spPr/>
      <dgm:t>
        <a:bodyPr/>
        <a:lstStyle/>
        <a:p>
          <a:endParaRPr lang="en-US"/>
        </a:p>
      </dgm:t>
    </dgm:pt>
    <dgm:pt modelId="{A5570992-AEDF-4E8F-B871-653FA34AB83D}" type="pres">
      <dgm:prSet presAssocID="{31AF82DC-6716-4082-B8DA-333433B7A397}" presName="linear" presStyleCnt="0">
        <dgm:presLayoutVars>
          <dgm:dir/>
          <dgm:animLvl val="lvl"/>
          <dgm:resizeHandles val="exact"/>
        </dgm:presLayoutVars>
      </dgm:prSet>
      <dgm:spPr/>
    </dgm:pt>
    <dgm:pt modelId="{BA72BEA2-DBB4-4B00-B5B2-AEAB6D249630}" type="pres">
      <dgm:prSet presAssocID="{DC7CF57E-AE2E-4A52-8093-3B12D9B32BFD}" presName="parentLin" presStyleCnt="0"/>
      <dgm:spPr/>
    </dgm:pt>
    <dgm:pt modelId="{BAA01D38-5747-40E4-9200-7E1E904C00E6}" type="pres">
      <dgm:prSet presAssocID="{DC7CF57E-AE2E-4A52-8093-3B12D9B32BFD}" presName="parentLeftMargin" presStyleLbl="node1" presStyleIdx="0" presStyleCnt="3"/>
      <dgm:spPr/>
    </dgm:pt>
    <dgm:pt modelId="{46C2F1A4-C041-423B-9C3F-6452B02F3AE2}" type="pres">
      <dgm:prSet presAssocID="{DC7CF57E-AE2E-4A52-8093-3B12D9B32BFD}" presName="parentText" presStyleLbl="node1" presStyleIdx="0" presStyleCnt="3">
        <dgm:presLayoutVars>
          <dgm:chMax val="0"/>
          <dgm:bulletEnabled val="1"/>
        </dgm:presLayoutVars>
      </dgm:prSet>
      <dgm:spPr/>
    </dgm:pt>
    <dgm:pt modelId="{D4CD6809-93F2-4F05-9E5E-83C3E6C12330}" type="pres">
      <dgm:prSet presAssocID="{DC7CF57E-AE2E-4A52-8093-3B12D9B32BFD}" presName="negativeSpace" presStyleCnt="0"/>
      <dgm:spPr/>
    </dgm:pt>
    <dgm:pt modelId="{7A7AEC90-4139-489B-ADBA-8255C615D9CB}" type="pres">
      <dgm:prSet presAssocID="{DC7CF57E-AE2E-4A52-8093-3B12D9B32BFD}" presName="childText" presStyleLbl="conFgAcc1" presStyleIdx="0" presStyleCnt="3">
        <dgm:presLayoutVars>
          <dgm:bulletEnabled val="1"/>
        </dgm:presLayoutVars>
      </dgm:prSet>
      <dgm:spPr/>
    </dgm:pt>
    <dgm:pt modelId="{1182E6CD-9B8A-42C8-9315-49BCD140C67B}" type="pres">
      <dgm:prSet presAssocID="{4EB8A3D4-33FE-4CB2-A17B-E9C4D5B25C4A}" presName="spaceBetweenRectangles" presStyleCnt="0"/>
      <dgm:spPr/>
    </dgm:pt>
    <dgm:pt modelId="{BD02D444-9963-4BE1-990D-EC0206DF6519}" type="pres">
      <dgm:prSet presAssocID="{741F9561-5DA9-45EA-BEAC-9E16FFDF1EF6}" presName="parentLin" presStyleCnt="0"/>
      <dgm:spPr/>
    </dgm:pt>
    <dgm:pt modelId="{39C1DCCC-DC06-4F67-8350-87C08CD540D5}" type="pres">
      <dgm:prSet presAssocID="{741F9561-5DA9-45EA-BEAC-9E16FFDF1EF6}" presName="parentLeftMargin" presStyleLbl="node1" presStyleIdx="0" presStyleCnt="3"/>
      <dgm:spPr/>
    </dgm:pt>
    <dgm:pt modelId="{A971FCA0-E93A-4909-95AF-A63810B9913D}" type="pres">
      <dgm:prSet presAssocID="{741F9561-5DA9-45EA-BEAC-9E16FFDF1EF6}" presName="parentText" presStyleLbl="node1" presStyleIdx="1" presStyleCnt="3">
        <dgm:presLayoutVars>
          <dgm:chMax val="0"/>
          <dgm:bulletEnabled val="1"/>
        </dgm:presLayoutVars>
      </dgm:prSet>
      <dgm:spPr/>
    </dgm:pt>
    <dgm:pt modelId="{85630758-4A04-4ACA-9870-079D44F00473}" type="pres">
      <dgm:prSet presAssocID="{741F9561-5DA9-45EA-BEAC-9E16FFDF1EF6}" presName="negativeSpace" presStyleCnt="0"/>
      <dgm:spPr/>
    </dgm:pt>
    <dgm:pt modelId="{F3469CC4-C9E3-4E63-8C0F-A191831067A5}" type="pres">
      <dgm:prSet presAssocID="{741F9561-5DA9-45EA-BEAC-9E16FFDF1EF6}" presName="childText" presStyleLbl="conFgAcc1" presStyleIdx="1" presStyleCnt="3">
        <dgm:presLayoutVars>
          <dgm:bulletEnabled val="1"/>
        </dgm:presLayoutVars>
      </dgm:prSet>
      <dgm:spPr/>
    </dgm:pt>
    <dgm:pt modelId="{DDD19E38-C07A-4412-8A80-6D79A61F73DD}" type="pres">
      <dgm:prSet presAssocID="{2C8B0CE6-19A6-4CB1-A499-BF35261E8A69}" presName="spaceBetweenRectangles" presStyleCnt="0"/>
      <dgm:spPr/>
    </dgm:pt>
    <dgm:pt modelId="{2093786B-2C07-41E0-AF44-D06888FCDCD5}" type="pres">
      <dgm:prSet presAssocID="{F2EC339F-E0C7-41B8-AD50-89CEA0C843B1}" presName="parentLin" presStyleCnt="0"/>
      <dgm:spPr/>
    </dgm:pt>
    <dgm:pt modelId="{07B5AC01-590E-4860-89FE-80E9C3172270}" type="pres">
      <dgm:prSet presAssocID="{F2EC339F-E0C7-41B8-AD50-89CEA0C843B1}" presName="parentLeftMargin" presStyleLbl="node1" presStyleIdx="1" presStyleCnt="3"/>
      <dgm:spPr/>
    </dgm:pt>
    <dgm:pt modelId="{A02E1649-97E2-4CA1-AFF9-23268250008B}" type="pres">
      <dgm:prSet presAssocID="{F2EC339F-E0C7-41B8-AD50-89CEA0C843B1}" presName="parentText" presStyleLbl="node1" presStyleIdx="2" presStyleCnt="3">
        <dgm:presLayoutVars>
          <dgm:chMax val="0"/>
          <dgm:bulletEnabled val="1"/>
        </dgm:presLayoutVars>
      </dgm:prSet>
      <dgm:spPr/>
    </dgm:pt>
    <dgm:pt modelId="{6811A9B1-AACD-42DD-8FBB-A862A286B7D4}" type="pres">
      <dgm:prSet presAssocID="{F2EC339F-E0C7-41B8-AD50-89CEA0C843B1}" presName="negativeSpace" presStyleCnt="0"/>
      <dgm:spPr/>
    </dgm:pt>
    <dgm:pt modelId="{C5EA6914-72BB-434C-9190-D469A77861AA}" type="pres">
      <dgm:prSet presAssocID="{F2EC339F-E0C7-41B8-AD50-89CEA0C843B1}" presName="childText" presStyleLbl="conFgAcc1" presStyleIdx="2" presStyleCnt="3">
        <dgm:presLayoutVars>
          <dgm:bulletEnabled val="1"/>
        </dgm:presLayoutVars>
      </dgm:prSet>
      <dgm:spPr/>
    </dgm:pt>
  </dgm:ptLst>
  <dgm:cxnLst>
    <dgm:cxn modelId="{FD200D02-F668-4151-9D98-ACA1BCCC8895}" type="presOf" srcId="{25277A9D-0743-40C5-9B34-5ADE891532EA}" destId="{7A7AEC90-4139-489B-ADBA-8255C615D9CB}" srcOrd="0" destOrd="0" presId="urn:microsoft.com/office/officeart/2005/8/layout/list1"/>
    <dgm:cxn modelId="{32407D0F-1BE0-4F15-8E0E-132E3B0CB0B5}" srcId="{F2EC339F-E0C7-41B8-AD50-89CEA0C843B1}" destId="{290ABA8C-F2F9-4F03-91FB-8C5EEC7FF9AC}" srcOrd="0" destOrd="0" parTransId="{6C70045C-D2CF-417A-B31F-0B4B22F2A481}" sibTransId="{5978B4AC-B703-4ABD-88BB-5A62A949C11E}"/>
    <dgm:cxn modelId="{C19DB117-1C50-42F2-BFC5-2DFDA13D5703}" type="presOf" srcId="{DC7CF57E-AE2E-4A52-8093-3B12D9B32BFD}" destId="{BAA01D38-5747-40E4-9200-7E1E904C00E6}" srcOrd="0" destOrd="0" presId="urn:microsoft.com/office/officeart/2005/8/layout/list1"/>
    <dgm:cxn modelId="{E6D4491F-743E-4273-89AC-87699B7B7FB1}" type="presOf" srcId="{5450F083-F350-43DE-BBAD-FC4B56CAF433}" destId="{F3469CC4-C9E3-4E63-8C0F-A191831067A5}" srcOrd="0" destOrd="0" presId="urn:microsoft.com/office/officeart/2005/8/layout/list1"/>
    <dgm:cxn modelId="{FB47D321-88BA-4677-86C9-9411AF5371EF}" type="presOf" srcId="{741F9561-5DA9-45EA-BEAC-9E16FFDF1EF6}" destId="{A971FCA0-E93A-4909-95AF-A63810B9913D}" srcOrd="1" destOrd="0" presId="urn:microsoft.com/office/officeart/2005/8/layout/list1"/>
    <dgm:cxn modelId="{5AE9822B-B300-47C3-84EF-981AEB4C28AC}" type="presOf" srcId="{F2EC339F-E0C7-41B8-AD50-89CEA0C843B1}" destId="{07B5AC01-590E-4860-89FE-80E9C3172270}" srcOrd="0" destOrd="0" presId="urn:microsoft.com/office/officeart/2005/8/layout/list1"/>
    <dgm:cxn modelId="{9A01632F-21DC-45EC-9854-10EAD60C7D0F}" srcId="{31AF82DC-6716-4082-B8DA-333433B7A397}" destId="{F2EC339F-E0C7-41B8-AD50-89CEA0C843B1}" srcOrd="2" destOrd="0" parTransId="{E4C9E335-C80F-406A-BA59-F75B77B330B5}" sibTransId="{FD65622D-F54A-4CE7-8107-52B91D475261}"/>
    <dgm:cxn modelId="{512CC82F-450F-43B1-AF8D-98EF4450A111}" srcId="{741F9561-5DA9-45EA-BEAC-9E16FFDF1EF6}" destId="{1419B4FC-7087-4709-B24C-8D4C57EB8E7E}" srcOrd="1" destOrd="0" parTransId="{60F42863-86CC-4701-B6F6-E904618D2A5D}" sibTransId="{FA78F101-132C-4546-8181-A8D9A2A7054F}"/>
    <dgm:cxn modelId="{56ADC531-1458-44BC-9AB5-769411C5A075}" type="presOf" srcId="{290ABA8C-F2F9-4F03-91FB-8C5EEC7FF9AC}" destId="{C5EA6914-72BB-434C-9190-D469A77861AA}" srcOrd="0" destOrd="0" presId="urn:microsoft.com/office/officeart/2005/8/layout/list1"/>
    <dgm:cxn modelId="{751D1532-A207-471C-A561-A845E751B172}" srcId="{31AF82DC-6716-4082-B8DA-333433B7A397}" destId="{741F9561-5DA9-45EA-BEAC-9E16FFDF1EF6}" srcOrd="1" destOrd="0" parTransId="{B88B5D11-5ED1-44A2-8194-727E8FBD72FE}" sibTransId="{2C8B0CE6-19A6-4CB1-A499-BF35261E8A69}"/>
    <dgm:cxn modelId="{8A07F33A-6C42-4099-85ED-51B9ADE21955}" srcId="{31AF82DC-6716-4082-B8DA-333433B7A397}" destId="{DC7CF57E-AE2E-4A52-8093-3B12D9B32BFD}" srcOrd="0" destOrd="0" parTransId="{27B9BA85-F009-4B57-917F-EC14E5128D7E}" sibTransId="{4EB8A3D4-33FE-4CB2-A17B-E9C4D5B25C4A}"/>
    <dgm:cxn modelId="{0CEA985F-94D9-4DCF-9F19-362362E0A785}" type="presOf" srcId="{F2EC339F-E0C7-41B8-AD50-89CEA0C843B1}" destId="{A02E1649-97E2-4CA1-AFF9-23268250008B}" srcOrd="1" destOrd="0" presId="urn:microsoft.com/office/officeart/2005/8/layout/list1"/>
    <dgm:cxn modelId="{350B0743-983E-49DB-82B3-7E3F72CE5E85}" type="presOf" srcId="{741F9561-5DA9-45EA-BEAC-9E16FFDF1EF6}" destId="{39C1DCCC-DC06-4F67-8350-87C08CD540D5}" srcOrd="0" destOrd="0" presId="urn:microsoft.com/office/officeart/2005/8/layout/list1"/>
    <dgm:cxn modelId="{C172C44A-2CF5-4F67-B0A4-6D1437F08223}" srcId="{DC7CF57E-AE2E-4A52-8093-3B12D9B32BFD}" destId="{25277A9D-0743-40C5-9B34-5ADE891532EA}" srcOrd="0" destOrd="0" parTransId="{AE9AB82E-A66B-417C-87C9-0937177118D0}" sibTransId="{78FA7C52-3E53-4D4A-97FB-5FE4BCB71D06}"/>
    <dgm:cxn modelId="{45BD2874-DCF3-429B-8080-45048DCB47A1}" type="presOf" srcId="{DC7CF57E-AE2E-4A52-8093-3B12D9B32BFD}" destId="{46C2F1A4-C041-423B-9C3F-6452B02F3AE2}" srcOrd="1" destOrd="0" presId="urn:microsoft.com/office/officeart/2005/8/layout/list1"/>
    <dgm:cxn modelId="{BB4BB17B-3205-4805-94FE-0FEBB3A93040}" type="presOf" srcId="{FF7561C8-D40D-442B-A2CC-0E60DEAED9AB}" destId="{C5EA6914-72BB-434C-9190-D469A77861AA}" srcOrd="0" destOrd="1" presId="urn:microsoft.com/office/officeart/2005/8/layout/list1"/>
    <dgm:cxn modelId="{3E12E5AD-5DAB-4252-8E19-304086CE68D1}" type="presOf" srcId="{1419B4FC-7087-4709-B24C-8D4C57EB8E7E}" destId="{F3469CC4-C9E3-4E63-8C0F-A191831067A5}" srcOrd="0" destOrd="1" presId="urn:microsoft.com/office/officeart/2005/8/layout/list1"/>
    <dgm:cxn modelId="{BAA469BB-7052-42A8-A252-A65EFBCE21B8}" srcId="{F2EC339F-E0C7-41B8-AD50-89CEA0C843B1}" destId="{FF7561C8-D40D-442B-A2CC-0E60DEAED9AB}" srcOrd="1" destOrd="0" parTransId="{4A8DCD94-4089-4D4F-9811-8B5E859D1B48}" sibTransId="{10E76259-3764-4CAB-A5F7-1B925821322E}"/>
    <dgm:cxn modelId="{224478BD-2C98-464E-9486-BF64789CF85E}" type="presOf" srcId="{31AF82DC-6716-4082-B8DA-333433B7A397}" destId="{A5570992-AEDF-4E8F-B871-653FA34AB83D}" srcOrd="0" destOrd="0" presId="urn:microsoft.com/office/officeart/2005/8/layout/list1"/>
    <dgm:cxn modelId="{E04ADAC2-5FCA-4C0E-9BAB-014C874C2540}" srcId="{741F9561-5DA9-45EA-BEAC-9E16FFDF1EF6}" destId="{5450F083-F350-43DE-BBAD-FC4B56CAF433}" srcOrd="0" destOrd="0" parTransId="{D41435D6-4247-43DA-90C5-0FDDF4442B1F}" sibTransId="{DEF3D2F2-89E4-4BFA-94EB-FFECD208A7B5}"/>
    <dgm:cxn modelId="{FB2F5DF0-DEF3-4A49-8FE5-EBDD2FC76687}" type="presParOf" srcId="{A5570992-AEDF-4E8F-B871-653FA34AB83D}" destId="{BA72BEA2-DBB4-4B00-B5B2-AEAB6D249630}" srcOrd="0" destOrd="0" presId="urn:microsoft.com/office/officeart/2005/8/layout/list1"/>
    <dgm:cxn modelId="{5A6165D6-FBFC-44CD-9955-ED66C6080661}" type="presParOf" srcId="{BA72BEA2-DBB4-4B00-B5B2-AEAB6D249630}" destId="{BAA01D38-5747-40E4-9200-7E1E904C00E6}" srcOrd="0" destOrd="0" presId="urn:microsoft.com/office/officeart/2005/8/layout/list1"/>
    <dgm:cxn modelId="{6A867EED-C231-4515-8C5E-7C62FF6D50AC}" type="presParOf" srcId="{BA72BEA2-DBB4-4B00-B5B2-AEAB6D249630}" destId="{46C2F1A4-C041-423B-9C3F-6452B02F3AE2}" srcOrd="1" destOrd="0" presId="urn:microsoft.com/office/officeart/2005/8/layout/list1"/>
    <dgm:cxn modelId="{B681B05E-D497-4529-A27E-C916024D658E}" type="presParOf" srcId="{A5570992-AEDF-4E8F-B871-653FA34AB83D}" destId="{D4CD6809-93F2-4F05-9E5E-83C3E6C12330}" srcOrd="1" destOrd="0" presId="urn:microsoft.com/office/officeart/2005/8/layout/list1"/>
    <dgm:cxn modelId="{2069A444-07DE-4626-A1EF-4F85303FADEF}" type="presParOf" srcId="{A5570992-AEDF-4E8F-B871-653FA34AB83D}" destId="{7A7AEC90-4139-489B-ADBA-8255C615D9CB}" srcOrd="2" destOrd="0" presId="urn:microsoft.com/office/officeart/2005/8/layout/list1"/>
    <dgm:cxn modelId="{0C2D8ED6-9BF9-4BAB-B0A7-92A5F99ABC0A}" type="presParOf" srcId="{A5570992-AEDF-4E8F-B871-653FA34AB83D}" destId="{1182E6CD-9B8A-42C8-9315-49BCD140C67B}" srcOrd="3" destOrd="0" presId="urn:microsoft.com/office/officeart/2005/8/layout/list1"/>
    <dgm:cxn modelId="{49181402-1B53-45FC-A75C-BFE8D5CCC8C1}" type="presParOf" srcId="{A5570992-AEDF-4E8F-B871-653FA34AB83D}" destId="{BD02D444-9963-4BE1-990D-EC0206DF6519}" srcOrd="4" destOrd="0" presId="urn:microsoft.com/office/officeart/2005/8/layout/list1"/>
    <dgm:cxn modelId="{5EF2D534-2A9C-4D4D-BA7A-94E3DD2FA5F3}" type="presParOf" srcId="{BD02D444-9963-4BE1-990D-EC0206DF6519}" destId="{39C1DCCC-DC06-4F67-8350-87C08CD540D5}" srcOrd="0" destOrd="0" presId="urn:microsoft.com/office/officeart/2005/8/layout/list1"/>
    <dgm:cxn modelId="{99AC1456-83B1-48B2-BB33-4206D3643C3C}" type="presParOf" srcId="{BD02D444-9963-4BE1-990D-EC0206DF6519}" destId="{A971FCA0-E93A-4909-95AF-A63810B9913D}" srcOrd="1" destOrd="0" presId="urn:microsoft.com/office/officeart/2005/8/layout/list1"/>
    <dgm:cxn modelId="{48EFDE13-0235-4345-AA45-956D1F8EF438}" type="presParOf" srcId="{A5570992-AEDF-4E8F-B871-653FA34AB83D}" destId="{85630758-4A04-4ACA-9870-079D44F00473}" srcOrd="5" destOrd="0" presId="urn:microsoft.com/office/officeart/2005/8/layout/list1"/>
    <dgm:cxn modelId="{380C63C9-3573-4F52-9073-14B3B3399BD0}" type="presParOf" srcId="{A5570992-AEDF-4E8F-B871-653FA34AB83D}" destId="{F3469CC4-C9E3-4E63-8C0F-A191831067A5}" srcOrd="6" destOrd="0" presId="urn:microsoft.com/office/officeart/2005/8/layout/list1"/>
    <dgm:cxn modelId="{445A459F-7EE9-4786-A915-407E7C99EE9A}" type="presParOf" srcId="{A5570992-AEDF-4E8F-B871-653FA34AB83D}" destId="{DDD19E38-C07A-4412-8A80-6D79A61F73DD}" srcOrd="7" destOrd="0" presId="urn:microsoft.com/office/officeart/2005/8/layout/list1"/>
    <dgm:cxn modelId="{972BC2DB-9EC5-46C4-A459-F84FF03A7424}" type="presParOf" srcId="{A5570992-AEDF-4E8F-B871-653FA34AB83D}" destId="{2093786B-2C07-41E0-AF44-D06888FCDCD5}" srcOrd="8" destOrd="0" presId="urn:microsoft.com/office/officeart/2005/8/layout/list1"/>
    <dgm:cxn modelId="{6F73F9E3-F0D8-49F4-BD32-A4BBED38B944}" type="presParOf" srcId="{2093786B-2C07-41E0-AF44-D06888FCDCD5}" destId="{07B5AC01-590E-4860-89FE-80E9C3172270}" srcOrd="0" destOrd="0" presId="urn:microsoft.com/office/officeart/2005/8/layout/list1"/>
    <dgm:cxn modelId="{E5D27969-D5D1-4409-A2FD-169DC624BD7B}" type="presParOf" srcId="{2093786B-2C07-41E0-AF44-D06888FCDCD5}" destId="{A02E1649-97E2-4CA1-AFF9-23268250008B}" srcOrd="1" destOrd="0" presId="urn:microsoft.com/office/officeart/2005/8/layout/list1"/>
    <dgm:cxn modelId="{D3CDCFD4-3A42-437B-A6C6-346AA1CD89E2}" type="presParOf" srcId="{A5570992-AEDF-4E8F-B871-653FA34AB83D}" destId="{6811A9B1-AACD-42DD-8FBB-A862A286B7D4}" srcOrd="9" destOrd="0" presId="urn:microsoft.com/office/officeart/2005/8/layout/list1"/>
    <dgm:cxn modelId="{71A6D399-24DD-4E27-9C50-D1C285BFF474}" type="presParOf" srcId="{A5570992-AEDF-4E8F-B871-653FA34AB83D}" destId="{C5EA6914-72BB-434C-9190-D469A77861A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EAF17B-49DB-443F-898E-06E03ACD2D4E}" type="doc">
      <dgm:prSet loTypeId="urn:microsoft.com/office/officeart/2008/layout/HorizontalMultiLevelHierarchy" loCatId="hierarchy" qsTypeId="urn:microsoft.com/office/officeart/2005/8/quickstyle/simple2" qsCatId="simple" csTypeId="urn:microsoft.com/office/officeart/2005/8/colors/accent0_2" csCatId="mainScheme" phldr="1"/>
      <dgm:spPr/>
      <dgm:t>
        <a:bodyPr/>
        <a:lstStyle/>
        <a:p>
          <a:endParaRPr lang="en-GB"/>
        </a:p>
      </dgm:t>
    </dgm:pt>
    <dgm:pt modelId="{4A3C1F13-BB86-444C-94AF-F2502CFF3A28}">
      <dgm:prSet phldrT="[Text]" custT="1"/>
      <dgm:spPr>
        <a:solidFill>
          <a:schemeClr val="accent5">
            <a:lumMod val="40000"/>
            <a:lumOff val="60000"/>
          </a:schemeClr>
        </a:solidFill>
      </dgm:spPr>
      <dgm:t>
        <a:bodyPr/>
        <a:lstStyle/>
        <a:p>
          <a:r>
            <a:rPr lang="en-US" sz="2000" dirty="0">
              <a:latin typeface="Montserrat" pitchFamily="2" charset="77"/>
            </a:rPr>
            <a:t>To increase the percentage of Medicaid </a:t>
          </a:r>
          <a:r>
            <a:rPr lang="en-US" sz="2000" dirty="0">
              <a:effectLst/>
              <a:latin typeface="Montserrat" pitchFamily="2" charset="77"/>
              <a:ea typeface="Cambria" panose="02040503050406030204" pitchFamily="18" charset="0"/>
            </a:rPr>
            <a:t>insured children </a:t>
          </a:r>
          <a:r>
            <a:rPr lang="en-US" sz="2000" dirty="0">
              <a:latin typeface="Montserrat" pitchFamily="2" charset="77"/>
            </a:rPr>
            <a:t>with T1D who attended 4 or more clinic visits per year from May 2021 baseline of 53% to 75% by May 2022</a:t>
          </a:r>
          <a:endParaRPr lang="en-GB" sz="2000" dirty="0">
            <a:latin typeface="Montserrat" pitchFamily="2" charset="77"/>
          </a:endParaRPr>
        </a:p>
      </dgm:t>
    </dgm:pt>
    <dgm:pt modelId="{BF16AAE7-FE97-46BA-91BE-03267A86A94E}" type="parTrans" cxnId="{56DD8737-8452-43FD-85B1-14188921753B}">
      <dgm:prSet/>
      <dgm:spPr/>
      <dgm:t>
        <a:bodyPr/>
        <a:lstStyle/>
        <a:p>
          <a:endParaRPr lang="en-GB" sz="1200">
            <a:latin typeface="Montserrat" pitchFamily="2" charset="77"/>
          </a:endParaRPr>
        </a:p>
      </dgm:t>
    </dgm:pt>
    <dgm:pt modelId="{F5AA0923-67BF-4EC0-8C22-AE712B46EE0C}" type="sibTrans" cxnId="{56DD8737-8452-43FD-85B1-14188921753B}">
      <dgm:prSet/>
      <dgm:spPr/>
      <dgm:t>
        <a:bodyPr/>
        <a:lstStyle/>
        <a:p>
          <a:endParaRPr lang="en-GB" sz="1200">
            <a:latin typeface="Montserrat" pitchFamily="2" charset="77"/>
          </a:endParaRPr>
        </a:p>
      </dgm:t>
    </dgm:pt>
    <dgm:pt modelId="{AE315944-3168-4E0E-A637-AFB91A39AFC1}">
      <dgm:prSet phldrT="[Text]" custT="1"/>
      <dgm:spPr>
        <a:solidFill>
          <a:schemeClr val="accent5">
            <a:lumMod val="40000"/>
            <a:lumOff val="60000"/>
          </a:schemeClr>
        </a:solidFill>
      </dgm:spPr>
      <dgm:t>
        <a:bodyPr/>
        <a:lstStyle/>
        <a:p>
          <a:r>
            <a:rPr lang="en-GB" sz="1800" dirty="0">
              <a:latin typeface="Montserrat" pitchFamily="2" charset="77"/>
            </a:rPr>
            <a:t>Ensure Access to care </a:t>
          </a:r>
          <a:r>
            <a:rPr lang="en-GB" sz="1800" b="0" dirty="0">
              <a:solidFill>
                <a:srgbClr val="7030A0"/>
              </a:solidFill>
              <a:latin typeface="Montserrat" pitchFamily="2" charset="77"/>
            </a:rPr>
            <a:t>Promote Health Equity</a:t>
          </a:r>
          <a:endParaRPr lang="en-GB" sz="1800" dirty="0">
            <a:latin typeface="Montserrat" pitchFamily="2" charset="77"/>
          </a:endParaRPr>
        </a:p>
      </dgm:t>
    </dgm:pt>
    <dgm:pt modelId="{F97AA74F-F958-4560-8441-1D5963873098}" type="parTrans" cxnId="{19A72A83-7177-4B25-9846-1086BFDF6B50}">
      <dgm:prSet custT="1"/>
      <dgm:spPr/>
      <dgm:t>
        <a:bodyPr/>
        <a:lstStyle/>
        <a:p>
          <a:endParaRPr lang="en-GB" sz="1200">
            <a:latin typeface="Montserrat" pitchFamily="2" charset="77"/>
          </a:endParaRPr>
        </a:p>
      </dgm:t>
    </dgm:pt>
    <dgm:pt modelId="{2ADA845C-D6C7-4386-8B11-6B954257106B}" type="sibTrans" cxnId="{19A72A83-7177-4B25-9846-1086BFDF6B50}">
      <dgm:prSet/>
      <dgm:spPr/>
      <dgm:t>
        <a:bodyPr/>
        <a:lstStyle/>
        <a:p>
          <a:endParaRPr lang="en-GB" sz="1200">
            <a:latin typeface="Montserrat" pitchFamily="2" charset="77"/>
          </a:endParaRPr>
        </a:p>
      </dgm:t>
    </dgm:pt>
    <dgm:pt modelId="{966D9D59-3225-4998-8AB8-03DDB048ECC1}">
      <dgm:prSet phldrT="[Text]" custT="1"/>
      <dgm:spPr>
        <a:solidFill>
          <a:schemeClr val="accent5">
            <a:lumMod val="40000"/>
            <a:lumOff val="60000"/>
          </a:schemeClr>
        </a:solidFill>
      </dgm:spPr>
      <dgm:t>
        <a:bodyPr/>
        <a:lstStyle/>
        <a:p>
          <a:r>
            <a:rPr lang="en-US" sz="1400" dirty="0">
              <a:latin typeface="Montserrat" pitchFamily="2" charset="77"/>
            </a:rPr>
            <a:t>Care Navigator outreach</a:t>
          </a:r>
          <a:endParaRPr lang="en-GB" sz="1400" dirty="0">
            <a:latin typeface="Montserrat" pitchFamily="2" charset="77"/>
          </a:endParaRPr>
        </a:p>
      </dgm:t>
    </dgm:pt>
    <dgm:pt modelId="{E1643E44-4DCA-4BC7-A01A-B12DDBE7D3CF}" type="parTrans" cxnId="{11598B20-FED3-44CA-BBF4-937D0A54DD08}">
      <dgm:prSet custT="1"/>
      <dgm:spPr/>
      <dgm:t>
        <a:bodyPr/>
        <a:lstStyle/>
        <a:p>
          <a:endParaRPr lang="en-GB" sz="1200">
            <a:latin typeface="Montserrat" pitchFamily="2" charset="77"/>
          </a:endParaRPr>
        </a:p>
      </dgm:t>
    </dgm:pt>
    <dgm:pt modelId="{EC48D8E8-79A7-4AE6-A8DA-AC3DC095048A}" type="sibTrans" cxnId="{11598B20-FED3-44CA-BBF4-937D0A54DD08}">
      <dgm:prSet/>
      <dgm:spPr/>
      <dgm:t>
        <a:bodyPr/>
        <a:lstStyle/>
        <a:p>
          <a:endParaRPr lang="en-GB" sz="1200">
            <a:latin typeface="Montserrat" pitchFamily="2" charset="77"/>
          </a:endParaRPr>
        </a:p>
      </dgm:t>
    </dgm:pt>
    <dgm:pt modelId="{613B9CF7-F2AE-419C-A1FC-A9C2BF02BAD1}">
      <dgm:prSet phldrT="[Text]" custT="1"/>
      <dgm:spPr>
        <a:solidFill>
          <a:schemeClr val="accent5">
            <a:lumMod val="40000"/>
            <a:lumOff val="60000"/>
          </a:schemeClr>
        </a:solidFill>
      </dgm:spPr>
      <dgm:t>
        <a:bodyPr/>
        <a:lstStyle/>
        <a:p>
          <a:r>
            <a:rPr lang="en-GB" sz="1800" dirty="0">
              <a:latin typeface="Montserrat" pitchFamily="2" charset="77"/>
            </a:rPr>
            <a:t>Workflows</a:t>
          </a:r>
        </a:p>
      </dgm:t>
    </dgm:pt>
    <dgm:pt modelId="{C14A612D-C9B2-44BC-9A3D-01513E60E370}" type="parTrans" cxnId="{2C86B3F6-7EB4-4110-964E-4C06CAD0763A}">
      <dgm:prSet custT="1"/>
      <dgm:spPr/>
      <dgm:t>
        <a:bodyPr/>
        <a:lstStyle/>
        <a:p>
          <a:endParaRPr lang="en-GB" sz="1200">
            <a:latin typeface="Montserrat" pitchFamily="2" charset="77"/>
          </a:endParaRPr>
        </a:p>
      </dgm:t>
    </dgm:pt>
    <dgm:pt modelId="{B825B709-8E58-4A66-A2C3-1552599E3CA2}" type="sibTrans" cxnId="{2C86B3F6-7EB4-4110-964E-4C06CAD0763A}">
      <dgm:prSet/>
      <dgm:spPr/>
      <dgm:t>
        <a:bodyPr/>
        <a:lstStyle/>
        <a:p>
          <a:endParaRPr lang="en-GB" sz="1200">
            <a:latin typeface="Montserrat" pitchFamily="2" charset="77"/>
          </a:endParaRPr>
        </a:p>
      </dgm:t>
    </dgm:pt>
    <dgm:pt modelId="{927D8B51-6D65-4EDC-9EE9-6DECE0B7280C}">
      <dgm:prSet phldrT="[Text]" custT="1"/>
      <dgm:spPr>
        <a:solidFill>
          <a:schemeClr val="accent5">
            <a:lumMod val="40000"/>
            <a:lumOff val="60000"/>
          </a:schemeClr>
        </a:solidFill>
      </dgm:spPr>
      <dgm:t>
        <a:bodyPr/>
        <a:lstStyle/>
        <a:p>
          <a:r>
            <a:rPr lang="en-US" sz="1400" dirty="0">
              <a:latin typeface="Montserrat" pitchFamily="2" charset="77"/>
            </a:rPr>
            <a:t>Health Maintenance created in the EHR </a:t>
          </a:r>
          <a:endParaRPr lang="en-GB" sz="1400" dirty="0">
            <a:latin typeface="Montserrat" pitchFamily="2" charset="77"/>
          </a:endParaRPr>
        </a:p>
      </dgm:t>
    </dgm:pt>
    <dgm:pt modelId="{1EB99F2D-51B1-4AA6-ABAC-3A4CA90326EE}" type="parTrans" cxnId="{348D78F9-66FA-499D-B1C5-34265FAC84A3}">
      <dgm:prSet custT="1"/>
      <dgm:spPr/>
      <dgm:t>
        <a:bodyPr/>
        <a:lstStyle/>
        <a:p>
          <a:endParaRPr lang="en-GB" sz="1200">
            <a:latin typeface="Montserrat" pitchFamily="2" charset="77"/>
          </a:endParaRPr>
        </a:p>
      </dgm:t>
    </dgm:pt>
    <dgm:pt modelId="{619998CF-5C96-4174-A06E-5ED96FF1A219}" type="sibTrans" cxnId="{348D78F9-66FA-499D-B1C5-34265FAC84A3}">
      <dgm:prSet/>
      <dgm:spPr/>
      <dgm:t>
        <a:bodyPr/>
        <a:lstStyle/>
        <a:p>
          <a:endParaRPr lang="en-GB" sz="1200">
            <a:latin typeface="Montserrat" pitchFamily="2" charset="77"/>
          </a:endParaRPr>
        </a:p>
      </dgm:t>
    </dgm:pt>
    <dgm:pt modelId="{414C4CB7-B59E-4CF8-A30A-3C7250AB4FF8}">
      <dgm:prSet phldrT="[Text]" custT="1"/>
      <dgm:spPr>
        <a:solidFill>
          <a:schemeClr val="accent5">
            <a:lumMod val="40000"/>
            <a:lumOff val="60000"/>
          </a:schemeClr>
        </a:solidFill>
      </dgm:spPr>
      <dgm:t>
        <a:bodyPr/>
        <a:lstStyle/>
        <a:p>
          <a:r>
            <a:rPr lang="en-GB" sz="1800" dirty="0">
              <a:latin typeface="Montserrat" pitchFamily="2" charset="77"/>
            </a:rPr>
            <a:t>Improve Glucose Monitoring</a:t>
          </a:r>
        </a:p>
      </dgm:t>
    </dgm:pt>
    <dgm:pt modelId="{1C981A20-985F-4C16-BD85-CD9D37EFF7CE}" type="parTrans" cxnId="{58F27204-B8FE-49D1-9E42-73074021655D}">
      <dgm:prSet custT="1"/>
      <dgm:spPr/>
      <dgm:t>
        <a:bodyPr/>
        <a:lstStyle/>
        <a:p>
          <a:endParaRPr lang="en-GB" sz="1200">
            <a:latin typeface="Montserrat" pitchFamily="2" charset="77"/>
          </a:endParaRPr>
        </a:p>
      </dgm:t>
    </dgm:pt>
    <dgm:pt modelId="{8FC97AC2-50D3-4A71-8069-6D3EADF816FE}" type="sibTrans" cxnId="{58F27204-B8FE-49D1-9E42-73074021655D}">
      <dgm:prSet/>
      <dgm:spPr/>
      <dgm:t>
        <a:bodyPr/>
        <a:lstStyle/>
        <a:p>
          <a:endParaRPr lang="en-GB" sz="1200">
            <a:latin typeface="Montserrat" pitchFamily="2" charset="77"/>
          </a:endParaRPr>
        </a:p>
      </dgm:t>
    </dgm:pt>
    <dgm:pt modelId="{FB50B548-87FE-4884-AF31-EE59FD1F15E5}">
      <dgm:prSet phldrT="[Text]" custT="1"/>
      <dgm:spPr>
        <a:solidFill>
          <a:schemeClr val="accent5">
            <a:lumMod val="40000"/>
            <a:lumOff val="60000"/>
          </a:schemeClr>
        </a:solidFill>
      </dgm:spPr>
      <dgm:t>
        <a:bodyPr/>
        <a:lstStyle/>
        <a:p>
          <a:pPr algn="l">
            <a:buFont typeface="Arial" panose="020B0604020202020204" pitchFamily="34" charset="0"/>
            <a:buNone/>
          </a:pPr>
          <a:r>
            <a:rPr lang="en-US" sz="1400" dirty="0">
              <a:latin typeface="Montserrat" pitchFamily="2" charset="77"/>
            </a:rPr>
            <a:t>Diabetes RN champion outreach call</a:t>
          </a:r>
          <a:endParaRPr lang="en-GB" sz="1200" dirty="0">
            <a:latin typeface="Montserrat" pitchFamily="2" charset="77"/>
          </a:endParaRPr>
        </a:p>
      </dgm:t>
    </dgm:pt>
    <dgm:pt modelId="{9CF4CE00-CBC8-4CD3-886E-431EF60ED478}" type="parTrans" cxnId="{2B13A705-79B8-466A-ABCC-FB2D19D32EFB}">
      <dgm:prSet custT="1"/>
      <dgm:spPr/>
      <dgm:t>
        <a:bodyPr/>
        <a:lstStyle/>
        <a:p>
          <a:endParaRPr lang="en-GB" sz="1200">
            <a:latin typeface="Montserrat" pitchFamily="2" charset="77"/>
          </a:endParaRPr>
        </a:p>
      </dgm:t>
    </dgm:pt>
    <dgm:pt modelId="{54F7F818-FF4F-4F11-A158-FB18693F5FB4}" type="sibTrans" cxnId="{2B13A705-79B8-466A-ABCC-FB2D19D32EFB}">
      <dgm:prSet/>
      <dgm:spPr/>
      <dgm:t>
        <a:bodyPr/>
        <a:lstStyle/>
        <a:p>
          <a:endParaRPr lang="en-GB" sz="1200">
            <a:latin typeface="Montserrat" pitchFamily="2" charset="77"/>
          </a:endParaRPr>
        </a:p>
      </dgm:t>
    </dgm:pt>
    <dgm:pt modelId="{E5BBD7E7-E01E-4EC5-A32C-B6BFB4CED235}">
      <dgm:prSet phldrT="[Text]" custT="1"/>
      <dgm:spPr>
        <a:solidFill>
          <a:schemeClr val="accent5">
            <a:lumMod val="40000"/>
            <a:lumOff val="60000"/>
          </a:schemeClr>
        </a:solidFill>
      </dgm:spPr>
      <dgm:t>
        <a:bodyPr/>
        <a:lstStyle/>
        <a:p>
          <a:r>
            <a:rPr lang="en-GB" sz="1800" dirty="0">
              <a:latin typeface="Montserrat" pitchFamily="2" charset="77"/>
            </a:rPr>
            <a:t>EHR</a:t>
          </a:r>
        </a:p>
      </dgm:t>
    </dgm:pt>
    <dgm:pt modelId="{4257D7FC-C7B5-409C-A9BB-7C05D3023340}" type="parTrans" cxnId="{EEB5601C-DD9A-4343-AA9D-B214D1B53B3D}">
      <dgm:prSet custT="1"/>
      <dgm:spPr/>
      <dgm:t>
        <a:bodyPr/>
        <a:lstStyle/>
        <a:p>
          <a:endParaRPr lang="en-GB" sz="1200">
            <a:latin typeface="Montserrat" pitchFamily="2" charset="77"/>
          </a:endParaRPr>
        </a:p>
      </dgm:t>
    </dgm:pt>
    <dgm:pt modelId="{C39D76CD-1689-40D6-8408-2A3B2F857368}" type="sibTrans" cxnId="{EEB5601C-DD9A-4343-AA9D-B214D1B53B3D}">
      <dgm:prSet/>
      <dgm:spPr/>
      <dgm:t>
        <a:bodyPr/>
        <a:lstStyle/>
        <a:p>
          <a:endParaRPr lang="en-GB" sz="1200">
            <a:latin typeface="Montserrat" pitchFamily="2" charset="77"/>
          </a:endParaRPr>
        </a:p>
      </dgm:t>
    </dgm:pt>
    <dgm:pt modelId="{A5D7FCD7-BD9D-451F-B5B2-50333A08F57A}">
      <dgm:prSet phldrT="[Text]" custT="1"/>
      <dgm:spPr>
        <a:solidFill>
          <a:schemeClr val="accent5">
            <a:lumMod val="40000"/>
            <a:lumOff val="60000"/>
          </a:schemeClr>
        </a:solidFill>
      </dgm:spPr>
      <dgm:t>
        <a:bodyPr/>
        <a:lstStyle/>
        <a:p>
          <a:r>
            <a:rPr lang="en-US" sz="1400" dirty="0">
              <a:latin typeface="Montserrat" pitchFamily="2" charset="77"/>
            </a:rPr>
            <a:t>Provider engagement</a:t>
          </a:r>
        </a:p>
        <a:p>
          <a:r>
            <a:rPr lang="en-US" sz="1400" dirty="0">
              <a:latin typeface="Montserrat" pitchFamily="2" charset="77"/>
            </a:rPr>
            <a:t>Rescue visits slots added to NP schedule  </a:t>
          </a:r>
          <a:endParaRPr lang="en-GB" sz="1400" dirty="0">
            <a:latin typeface="Montserrat" pitchFamily="2" charset="77"/>
          </a:endParaRPr>
        </a:p>
      </dgm:t>
    </dgm:pt>
    <dgm:pt modelId="{F749BBC4-40B4-4349-925E-4CC575122AE8}" type="parTrans" cxnId="{A7632567-C98C-4AAB-936E-0F1EB291F8B4}">
      <dgm:prSet custT="1"/>
      <dgm:spPr/>
      <dgm:t>
        <a:bodyPr/>
        <a:lstStyle/>
        <a:p>
          <a:endParaRPr lang="en-US" sz="1200">
            <a:latin typeface="Montserrat" pitchFamily="2" charset="77"/>
          </a:endParaRPr>
        </a:p>
      </dgm:t>
    </dgm:pt>
    <dgm:pt modelId="{4034C1E0-C8F7-4ECC-B579-B6B7280F9542}" type="sibTrans" cxnId="{A7632567-C98C-4AAB-936E-0F1EB291F8B4}">
      <dgm:prSet/>
      <dgm:spPr/>
      <dgm:t>
        <a:bodyPr/>
        <a:lstStyle/>
        <a:p>
          <a:endParaRPr lang="en-US" sz="1200">
            <a:latin typeface="Montserrat" pitchFamily="2" charset="77"/>
          </a:endParaRPr>
        </a:p>
      </dgm:t>
    </dgm:pt>
    <dgm:pt modelId="{29FB1558-D114-4A49-BAD9-C0E1DE1668B9}">
      <dgm:prSet phldrT="[Text]" custT="1"/>
      <dgm:spPr>
        <a:solidFill>
          <a:schemeClr val="accent5">
            <a:lumMod val="40000"/>
            <a:lumOff val="60000"/>
          </a:schemeClr>
        </a:solidFill>
      </dgm:spPr>
      <dgm:t>
        <a:bodyPr/>
        <a:lstStyle/>
        <a:p>
          <a:r>
            <a:rPr lang="en-US" sz="1400" dirty="0">
              <a:latin typeface="Montserrat" pitchFamily="2" charset="77"/>
            </a:rPr>
            <a:t>Monthly diabetes dashboard reviews </a:t>
          </a:r>
          <a:endParaRPr lang="en-GB" sz="1400" dirty="0">
            <a:latin typeface="Montserrat" pitchFamily="2" charset="77"/>
          </a:endParaRPr>
        </a:p>
      </dgm:t>
    </dgm:pt>
    <dgm:pt modelId="{5B7A5622-777C-461B-8FF1-0803D9805E58}" type="parTrans" cxnId="{DB7B1ADC-C99B-4C96-8D17-58D457B805A0}">
      <dgm:prSet custT="1"/>
      <dgm:spPr/>
      <dgm:t>
        <a:bodyPr/>
        <a:lstStyle/>
        <a:p>
          <a:endParaRPr lang="en-US" sz="1200">
            <a:latin typeface="Montserrat" pitchFamily="2" charset="77"/>
          </a:endParaRPr>
        </a:p>
      </dgm:t>
    </dgm:pt>
    <dgm:pt modelId="{E9D8F271-4EB4-4093-A8F5-47F139738213}" type="sibTrans" cxnId="{DB7B1ADC-C99B-4C96-8D17-58D457B805A0}">
      <dgm:prSet/>
      <dgm:spPr/>
      <dgm:t>
        <a:bodyPr/>
        <a:lstStyle/>
        <a:p>
          <a:endParaRPr lang="en-US" sz="1200">
            <a:latin typeface="Montserrat" pitchFamily="2" charset="77"/>
          </a:endParaRPr>
        </a:p>
      </dgm:t>
    </dgm:pt>
    <dgm:pt modelId="{06B19539-DFD6-4A53-9A96-7A6F1CC165AA}">
      <dgm:prSet phldrT="[Text]" custT="1"/>
      <dgm:spPr>
        <a:solidFill>
          <a:schemeClr val="accent5">
            <a:lumMod val="40000"/>
            <a:lumOff val="60000"/>
          </a:schemeClr>
        </a:solidFill>
      </dgm:spPr>
      <dgm:t>
        <a:bodyPr/>
        <a:lstStyle/>
        <a:p>
          <a:r>
            <a:rPr lang="en-US" sz="1400" dirty="0">
              <a:latin typeface="Montserrat" pitchFamily="2" charset="77"/>
            </a:rPr>
            <a:t>Diabetes RN champion outreach call</a:t>
          </a:r>
          <a:endParaRPr lang="en-GB" sz="1400" dirty="0">
            <a:latin typeface="Montserrat" pitchFamily="2" charset="77"/>
          </a:endParaRPr>
        </a:p>
      </dgm:t>
    </dgm:pt>
    <dgm:pt modelId="{982B879A-B02A-488E-9992-F54DF014067A}" type="parTrans" cxnId="{7DC4E46C-DC5C-4574-9C03-00686B90826B}">
      <dgm:prSet custT="1"/>
      <dgm:spPr/>
      <dgm:t>
        <a:bodyPr/>
        <a:lstStyle/>
        <a:p>
          <a:endParaRPr lang="en-US" sz="1200">
            <a:latin typeface="Montserrat" pitchFamily="2" charset="77"/>
          </a:endParaRPr>
        </a:p>
      </dgm:t>
    </dgm:pt>
    <dgm:pt modelId="{6927D83B-3FCF-4EBB-82CC-287CBF0FD325}" type="sibTrans" cxnId="{7DC4E46C-DC5C-4574-9C03-00686B90826B}">
      <dgm:prSet/>
      <dgm:spPr/>
      <dgm:t>
        <a:bodyPr/>
        <a:lstStyle/>
        <a:p>
          <a:endParaRPr lang="en-US" sz="1200">
            <a:latin typeface="Montserrat" pitchFamily="2" charset="77"/>
          </a:endParaRPr>
        </a:p>
      </dgm:t>
    </dgm:pt>
    <dgm:pt modelId="{FCA9E402-B620-4372-925A-172D00B730CC}">
      <dgm:prSet phldrT="[Text]" custT="1"/>
      <dgm:spPr>
        <a:solidFill>
          <a:schemeClr val="accent5">
            <a:lumMod val="40000"/>
            <a:lumOff val="60000"/>
          </a:schemeClr>
        </a:solidFill>
      </dgm:spPr>
      <dgm:t>
        <a:bodyPr/>
        <a:lstStyle/>
        <a:p>
          <a:r>
            <a:rPr lang="en-GB" sz="1200" dirty="0">
              <a:latin typeface="Montserrat" pitchFamily="2" charset="77"/>
            </a:rPr>
            <a:t>Diabetes RN call to provide education, goal setting, action planning</a:t>
          </a:r>
        </a:p>
      </dgm:t>
    </dgm:pt>
    <dgm:pt modelId="{220733E8-3674-4488-8DD4-1979753ACA0F}" type="parTrans" cxnId="{C944BEF5-18B9-49DE-A530-37791E7E4BE7}">
      <dgm:prSet custT="1"/>
      <dgm:spPr/>
      <dgm:t>
        <a:bodyPr/>
        <a:lstStyle/>
        <a:p>
          <a:endParaRPr lang="en-US" sz="1200">
            <a:latin typeface="Montserrat" pitchFamily="2" charset="77"/>
          </a:endParaRPr>
        </a:p>
      </dgm:t>
    </dgm:pt>
    <dgm:pt modelId="{80F7EC8B-933E-436C-8E9F-9C4178442FC3}" type="sibTrans" cxnId="{C944BEF5-18B9-49DE-A530-37791E7E4BE7}">
      <dgm:prSet/>
      <dgm:spPr/>
      <dgm:t>
        <a:bodyPr/>
        <a:lstStyle/>
        <a:p>
          <a:endParaRPr lang="en-US" sz="1200">
            <a:latin typeface="Montserrat" pitchFamily="2" charset="77"/>
          </a:endParaRPr>
        </a:p>
      </dgm:t>
    </dgm:pt>
    <dgm:pt modelId="{7F206B2F-1739-456D-8CAA-5FDAC3B514FF}" type="pres">
      <dgm:prSet presAssocID="{84EAF17B-49DB-443F-898E-06E03ACD2D4E}" presName="Name0" presStyleCnt="0">
        <dgm:presLayoutVars>
          <dgm:chPref val="1"/>
          <dgm:dir/>
          <dgm:animOne val="branch"/>
          <dgm:animLvl val="lvl"/>
          <dgm:resizeHandles val="exact"/>
        </dgm:presLayoutVars>
      </dgm:prSet>
      <dgm:spPr/>
    </dgm:pt>
    <dgm:pt modelId="{EE93EECA-32A5-4AFC-BB8B-C14E5EDCEF2E}" type="pres">
      <dgm:prSet presAssocID="{4A3C1F13-BB86-444C-94AF-F2502CFF3A28}" presName="root1" presStyleCnt="0"/>
      <dgm:spPr/>
    </dgm:pt>
    <dgm:pt modelId="{31701DDF-4BA4-40CD-93CE-A42E291FC80F}" type="pres">
      <dgm:prSet presAssocID="{4A3C1F13-BB86-444C-94AF-F2502CFF3A28}" presName="LevelOneTextNode" presStyleLbl="node0" presStyleIdx="0" presStyleCnt="1" custAng="5400000" custFlipHor="1" custScaleX="598101" custScaleY="73402" custLinFactNeighborX="93208" custLinFactNeighborY="-62">
        <dgm:presLayoutVars>
          <dgm:chPref val="3"/>
        </dgm:presLayoutVars>
      </dgm:prSet>
      <dgm:spPr>
        <a:prstGeom prst="roundRect">
          <a:avLst/>
        </a:prstGeom>
      </dgm:spPr>
    </dgm:pt>
    <dgm:pt modelId="{E5362D07-4858-4A2C-A46A-314E33AF06E1}" type="pres">
      <dgm:prSet presAssocID="{4A3C1F13-BB86-444C-94AF-F2502CFF3A28}" presName="level2hierChild" presStyleCnt="0"/>
      <dgm:spPr/>
    </dgm:pt>
    <dgm:pt modelId="{E0E8751D-25B0-49F6-8BD6-1AE720FE00F2}" type="pres">
      <dgm:prSet presAssocID="{F97AA74F-F958-4560-8441-1D5963873098}" presName="conn2-1" presStyleLbl="parChTrans1D2" presStyleIdx="0" presStyleCnt="4"/>
      <dgm:spPr/>
    </dgm:pt>
    <dgm:pt modelId="{F957851E-5FA4-483E-8C7B-166EED602DAB}" type="pres">
      <dgm:prSet presAssocID="{F97AA74F-F958-4560-8441-1D5963873098}" presName="connTx" presStyleLbl="parChTrans1D2" presStyleIdx="0" presStyleCnt="4"/>
      <dgm:spPr/>
    </dgm:pt>
    <dgm:pt modelId="{429AFCD0-3988-422C-849C-35254D695D8B}" type="pres">
      <dgm:prSet presAssocID="{AE315944-3168-4E0E-A637-AFB91A39AFC1}" presName="root2" presStyleCnt="0"/>
      <dgm:spPr/>
    </dgm:pt>
    <dgm:pt modelId="{CF5CEE62-B934-4D9E-84CB-152EE3946C13}" type="pres">
      <dgm:prSet presAssocID="{AE315944-3168-4E0E-A637-AFB91A39AFC1}" presName="LevelTwoTextNode" presStyleLbl="node2" presStyleIdx="0" presStyleCnt="4" custScaleX="109308" custScaleY="166067" custLinFactNeighborX="-1439" custLinFactNeighborY="2999">
        <dgm:presLayoutVars>
          <dgm:chPref val="3"/>
        </dgm:presLayoutVars>
      </dgm:prSet>
      <dgm:spPr>
        <a:prstGeom prst="roundRect">
          <a:avLst/>
        </a:prstGeom>
      </dgm:spPr>
    </dgm:pt>
    <dgm:pt modelId="{78ED5003-871A-42F7-84F0-2DF81CADD93B}" type="pres">
      <dgm:prSet presAssocID="{AE315944-3168-4E0E-A637-AFB91A39AFC1}" presName="level3hierChild" presStyleCnt="0"/>
      <dgm:spPr/>
    </dgm:pt>
    <dgm:pt modelId="{3629C91A-C1EE-43F1-957A-41114723552D}" type="pres">
      <dgm:prSet presAssocID="{E1643E44-4DCA-4BC7-A01A-B12DDBE7D3CF}" presName="conn2-1" presStyleLbl="parChTrans1D3" presStyleIdx="0" presStyleCnt="7"/>
      <dgm:spPr/>
    </dgm:pt>
    <dgm:pt modelId="{3181115D-C26E-4D4E-87E2-0E6E59930CE1}" type="pres">
      <dgm:prSet presAssocID="{E1643E44-4DCA-4BC7-A01A-B12DDBE7D3CF}" presName="connTx" presStyleLbl="parChTrans1D3" presStyleIdx="0" presStyleCnt="7"/>
      <dgm:spPr/>
    </dgm:pt>
    <dgm:pt modelId="{AAC576AC-89D2-457F-9263-1EB99907A1DE}" type="pres">
      <dgm:prSet presAssocID="{966D9D59-3225-4998-8AB8-03DDB048ECC1}" presName="root2" presStyleCnt="0"/>
      <dgm:spPr/>
    </dgm:pt>
    <dgm:pt modelId="{698C40A9-F66D-45B9-83BD-8C24309EC503}" type="pres">
      <dgm:prSet presAssocID="{966D9D59-3225-4998-8AB8-03DDB048ECC1}" presName="LevelTwoTextNode" presStyleLbl="node3" presStyleIdx="0" presStyleCnt="7">
        <dgm:presLayoutVars>
          <dgm:chPref val="3"/>
        </dgm:presLayoutVars>
      </dgm:prSet>
      <dgm:spPr>
        <a:prstGeom prst="roundRect">
          <a:avLst/>
        </a:prstGeom>
      </dgm:spPr>
    </dgm:pt>
    <dgm:pt modelId="{5A75B399-6072-4CDC-A536-A165C0E0ACB9}" type="pres">
      <dgm:prSet presAssocID="{966D9D59-3225-4998-8AB8-03DDB048ECC1}" presName="level3hierChild" presStyleCnt="0"/>
      <dgm:spPr/>
    </dgm:pt>
    <dgm:pt modelId="{F135AC0C-28DE-4254-9A82-7475D8D8A069}" type="pres">
      <dgm:prSet presAssocID="{F749BBC4-40B4-4349-925E-4CC575122AE8}" presName="conn2-1" presStyleLbl="parChTrans1D3" presStyleIdx="1" presStyleCnt="7"/>
      <dgm:spPr/>
    </dgm:pt>
    <dgm:pt modelId="{88800E7C-9CAD-43E2-85C5-B982DBAA82D3}" type="pres">
      <dgm:prSet presAssocID="{F749BBC4-40B4-4349-925E-4CC575122AE8}" presName="connTx" presStyleLbl="parChTrans1D3" presStyleIdx="1" presStyleCnt="7"/>
      <dgm:spPr/>
    </dgm:pt>
    <dgm:pt modelId="{70F69381-78A1-4124-84A0-BBA4E61C0B80}" type="pres">
      <dgm:prSet presAssocID="{A5D7FCD7-BD9D-451F-B5B2-50333A08F57A}" presName="root2" presStyleCnt="0"/>
      <dgm:spPr/>
    </dgm:pt>
    <dgm:pt modelId="{0E460A0A-5C1E-4BB4-8349-7D4E9416ED9C}" type="pres">
      <dgm:prSet presAssocID="{A5D7FCD7-BD9D-451F-B5B2-50333A08F57A}" presName="LevelTwoTextNode" presStyleLbl="node3" presStyleIdx="1" presStyleCnt="7" custScaleX="103140" custScaleY="125432">
        <dgm:presLayoutVars>
          <dgm:chPref val="3"/>
        </dgm:presLayoutVars>
      </dgm:prSet>
      <dgm:spPr>
        <a:prstGeom prst="roundRect">
          <a:avLst/>
        </a:prstGeom>
      </dgm:spPr>
    </dgm:pt>
    <dgm:pt modelId="{9DBE733A-36E1-4498-8B4E-20C78766A80C}" type="pres">
      <dgm:prSet presAssocID="{A5D7FCD7-BD9D-451F-B5B2-50333A08F57A}" presName="level3hierChild" presStyleCnt="0"/>
      <dgm:spPr/>
    </dgm:pt>
    <dgm:pt modelId="{5B56B3CE-BB89-41AB-A135-F2DE8DD8BF26}" type="pres">
      <dgm:prSet presAssocID="{C14A612D-C9B2-44BC-9A3D-01513E60E370}" presName="conn2-1" presStyleLbl="parChTrans1D2" presStyleIdx="1" presStyleCnt="4"/>
      <dgm:spPr/>
    </dgm:pt>
    <dgm:pt modelId="{4CA3D8CE-0201-445A-9892-3A65CBF57928}" type="pres">
      <dgm:prSet presAssocID="{C14A612D-C9B2-44BC-9A3D-01513E60E370}" presName="connTx" presStyleLbl="parChTrans1D2" presStyleIdx="1" presStyleCnt="4"/>
      <dgm:spPr/>
    </dgm:pt>
    <dgm:pt modelId="{E4273442-129B-4B98-A772-86E0A6A4AD43}" type="pres">
      <dgm:prSet presAssocID="{613B9CF7-F2AE-419C-A1FC-A9C2BF02BAD1}" presName="root2" presStyleCnt="0"/>
      <dgm:spPr/>
    </dgm:pt>
    <dgm:pt modelId="{C95986DA-6B69-43E6-8BED-646E4A63B317}" type="pres">
      <dgm:prSet presAssocID="{613B9CF7-F2AE-419C-A1FC-A9C2BF02BAD1}" presName="LevelTwoTextNode" presStyleLbl="node2" presStyleIdx="1" presStyleCnt="4">
        <dgm:presLayoutVars>
          <dgm:chPref val="3"/>
        </dgm:presLayoutVars>
      </dgm:prSet>
      <dgm:spPr>
        <a:prstGeom prst="roundRect">
          <a:avLst/>
        </a:prstGeom>
      </dgm:spPr>
    </dgm:pt>
    <dgm:pt modelId="{0959D2B6-3B53-4D55-A0E5-7DCB40EE8022}" type="pres">
      <dgm:prSet presAssocID="{613B9CF7-F2AE-419C-A1FC-A9C2BF02BAD1}" presName="level3hierChild" presStyleCnt="0"/>
      <dgm:spPr/>
    </dgm:pt>
    <dgm:pt modelId="{B930034A-F0F2-463D-A766-AB1B42F16A52}" type="pres">
      <dgm:prSet presAssocID="{5B7A5622-777C-461B-8FF1-0803D9805E58}" presName="conn2-1" presStyleLbl="parChTrans1D3" presStyleIdx="2" presStyleCnt="7"/>
      <dgm:spPr/>
    </dgm:pt>
    <dgm:pt modelId="{ED82E571-0123-4230-9B06-6F6D9E34A594}" type="pres">
      <dgm:prSet presAssocID="{5B7A5622-777C-461B-8FF1-0803D9805E58}" presName="connTx" presStyleLbl="parChTrans1D3" presStyleIdx="2" presStyleCnt="7"/>
      <dgm:spPr/>
    </dgm:pt>
    <dgm:pt modelId="{DFF266D2-741A-489F-8667-3DB145406007}" type="pres">
      <dgm:prSet presAssocID="{29FB1558-D114-4A49-BAD9-C0E1DE1668B9}" presName="root2" presStyleCnt="0"/>
      <dgm:spPr/>
    </dgm:pt>
    <dgm:pt modelId="{8F43D582-B75A-4721-8BC0-3D26663A028A}" type="pres">
      <dgm:prSet presAssocID="{29FB1558-D114-4A49-BAD9-C0E1DE1668B9}" presName="LevelTwoTextNode" presStyleLbl="node3" presStyleIdx="2" presStyleCnt="7" custLinFactNeighborX="-812" custLinFactNeighborY="452">
        <dgm:presLayoutVars>
          <dgm:chPref val="3"/>
        </dgm:presLayoutVars>
      </dgm:prSet>
      <dgm:spPr>
        <a:prstGeom prst="roundRect">
          <a:avLst/>
        </a:prstGeom>
      </dgm:spPr>
    </dgm:pt>
    <dgm:pt modelId="{A4D083F1-F350-4D09-86CC-C83ABF5A3BB2}" type="pres">
      <dgm:prSet presAssocID="{29FB1558-D114-4A49-BAD9-C0E1DE1668B9}" presName="level3hierChild" presStyleCnt="0"/>
      <dgm:spPr/>
    </dgm:pt>
    <dgm:pt modelId="{33AC449E-B58C-4913-A3A2-86CA3167BE8F}" type="pres">
      <dgm:prSet presAssocID="{982B879A-B02A-488E-9992-F54DF014067A}" presName="conn2-1" presStyleLbl="parChTrans1D3" presStyleIdx="3" presStyleCnt="7"/>
      <dgm:spPr/>
    </dgm:pt>
    <dgm:pt modelId="{FAA243E1-5765-4962-8F00-08F4F792019B}" type="pres">
      <dgm:prSet presAssocID="{982B879A-B02A-488E-9992-F54DF014067A}" presName="connTx" presStyleLbl="parChTrans1D3" presStyleIdx="3" presStyleCnt="7"/>
      <dgm:spPr/>
    </dgm:pt>
    <dgm:pt modelId="{EA5D2E26-354C-42ED-8B5B-6A2D0DC27AE2}" type="pres">
      <dgm:prSet presAssocID="{06B19539-DFD6-4A53-9A96-7A6F1CC165AA}" presName="root2" presStyleCnt="0"/>
      <dgm:spPr/>
    </dgm:pt>
    <dgm:pt modelId="{5D7CF089-7D8B-49DB-9EC0-4354066657A7}" type="pres">
      <dgm:prSet presAssocID="{06B19539-DFD6-4A53-9A96-7A6F1CC165AA}" presName="LevelTwoTextNode" presStyleLbl="node3" presStyleIdx="3" presStyleCnt="7">
        <dgm:presLayoutVars>
          <dgm:chPref val="3"/>
        </dgm:presLayoutVars>
      </dgm:prSet>
      <dgm:spPr>
        <a:prstGeom prst="roundRect">
          <a:avLst/>
        </a:prstGeom>
      </dgm:spPr>
    </dgm:pt>
    <dgm:pt modelId="{1AF6A5D6-F478-4557-8066-6C0E7E040764}" type="pres">
      <dgm:prSet presAssocID="{06B19539-DFD6-4A53-9A96-7A6F1CC165AA}" presName="level3hierChild" presStyleCnt="0"/>
      <dgm:spPr/>
    </dgm:pt>
    <dgm:pt modelId="{0B042CAF-2C41-485B-866C-7CDE78BA3BA6}" type="pres">
      <dgm:prSet presAssocID="{1C981A20-985F-4C16-BD85-CD9D37EFF7CE}" presName="conn2-1" presStyleLbl="parChTrans1D2" presStyleIdx="2" presStyleCnt="4"/>
      <dgm:spPr/>
    </dgm:pt>
    <dgm:pt modelId="{BE7B1908-ECAE-4ED5-8DB7-7D59A151A87A}" type="pres">
      <dgm:prSet presAssocID="{1C981A20-985F-4C16-BD85-CD9D37EFF7CE}" presName="connTx" presStyleLbl="parChTrans1D2" presStyleIdx="2" presStyleCnt="4"/>
      <dgm:spPr/>
    </dgm:pt>
    <dgm:pt modelId="{2027F84B-A616-4E10-B58F-DB41CD982175}" type="pres">
      <dgm:prSet presAssocID="{414C4CB7-B59E-4CF8-A30A-3C7250AB4FF8}" presName="root2" presStyleCnt="0"/>
      <dgm:spPr/>
    </dgm:pt>
    <dgm:pt modelId="{1110CBB3-4B48-487E-9300-6E98CBB10B27}" type="pres">
      <dgm:prSet presAssocID="{414C4CB7-B59E-4CF8-A30A-3C7250AB4FF8}" presName="LevelTwoTextNode" presStyleLbl="node2" presStyleIdx="2" presStyleCnt="4">
        <dgm:presLayoutVars>
          <dgm:chPref val="3"/>
        </dgm:presLayoutVars>
      </dgm:prSet>
      <dgm:spPr>
        <a:prstGeom prst="roundRect">
          <a:avLst/>
        </a:prstGeom>
      </dgm:spPr>
    </dgm:pt>
    <dgm:pt modelId="{2EE7402F-D38D-4F20-A1C9-2C074788D753}" type="pres">
      <dgm:prSet presAssocID="{414C4CB7-B59E-4CF8-A30A-3C7250AB4FF8}" presName="level3hierChild" presStyleCnt="0"/>
      <dgm:spPr/>
    </dgm:pt>
    <dgm:pt modelId="{B8292535-C910-4111-9DD2-6EEB64D9B1E0}" type="pres">
      <dgm:prSet presAssocID="{9CF4CE00-CBC8-4CD3-886E-431EF60ED478}" presName="conn2-1" presStyleLbl="parChTrans1D3" presStyleIdx="4" presStyleCnt="7"/>
      <dgm:spPr/>
    </dgm:pt>
    <dgm:pt modelId="{1C61DBD6-1ED3-4FD0-940F-41438FD817DB}" type="pres">
      <dgm:prSet presAssocID="{9CF4CE00-CBC8-4CD3-886E-431EF60ED478}" presName="connTx" presStyleLbl="parChTrans1D3" presStyleIdx="4" presStyleCnt="7"/>
      <dgm:spPr/>
    </dgm:pt>
    <dgm:pt modelId="{DE7CE763-3B86-4C08-9FC5-AE2EC0DA55D8}" type="pres">
      <dgm:prSet presAssocID="{FB50B548-87FE-4884-AF31-EE59FD1F15E5}" presName="root2" presStyleCnt="0"/>
      <dgm:spPr/>
    </dgm:pt>
    <dgm:pt modelId="{E79EFC4D-05C3-4A7A-9331-834E6CB1134D}" type="pres">
      <dgm:prSet presAssocID="{FB50B548-87FE-4884-AF31-EE59FD1F15E5}" presName="LevelTwoTextNode" presStyleLbl="node3" presStyleIdx="4" presStyleCnt="7" custScaleX="107181" custScaleY="120332">
        <dgm:presLayoutVars>
          <dgm:chPref val="3"/>
        </dgm:presLayoutVars>
      </dgm:prSet>
      <dgm:spPr>
        <a:prstGeom prst="roundRect">
          <a:avLst/>
        </a:prstGeom>
      </dgm:spPr>
    </dgm:pt>
    <dgm:pt modelId="{F73EBC0E-ED37-420A-A823-1B0F96850E9D}" type="pres">
      <dgm:prSet presAssocID="{FB50B548-87FE-4884-AF31-EE59FD1F15E5}" presName="level3hierChild" presStyleCnt="0"/>
      <dgm:spPr/>
    </dgm:pt>
    <dgm:pt modelId="{01227337-13DD-4CC3-AB64-F37B1846B1D6}" type="pres">
      <dgm:prSet presAssocID="{220733E8-3674-4488-8DD4-1979753ACA0F}" presName="conn2-1" presStyleLbl="parChTrans1D3" presStyleIdx="5" presStyleCnt="7"/>
      <dgm:spPr/>
    </dgm:pt>
    <dgm:pt modelId="{CEB3CDA7-9FAF-4F57-A0E8-2FF294E89E2E}" type="pres">
      <dgm:prSet presAssocID="{220733E8-3674-4488-8DD4-1979753ACA0F}" presName="connTx" presStyleLbl="parChTrans1D3" presStyleIdx="5" presStyleCnt="7"/>
      <dgm:spPr/>
    </dgm:pt>
    <dgm:pt modelId="{9BA98019-571C-4269-A000-6843DF5B4D22}" type="pres">
      <dgm:prSet presAssocID="{FCA9E402-B620-4372-925A-172D00B730CC}" presName="root2" presStyleCnt="0"/>
      <dgm:spPr/>
    </dgm:pt>
    <dgm:pt modelId="{0965A443-3488-4927-ACE6-49F2E3185090}" type="pres">
      <dgm:prSet presAssocID="{FCA9E402-B620-4372-925A-172D00B730CC}" presName="LevelTwoTextNode" presStyleLbl="node3" presStyleIdx="5" presStyleCnt="7" custScaleX="113885" custScaleY="117763" custLinFactNeighborX="498" custLinFactNeighborY="-6540">
        <dgm:presLayoutVars>
          <dgm:chPref val="3"/>
        </dgm:presLayoutVars>
      </dgm:prSet>
      <dgm:spPr>
        <a:prstGeom prst="roundRect">
          <a:avLst/>
        </a:prstGeom>
      </dgm:spPr>
    </dgm:pt>
    <dgm:pt modelId="{E4DF8F5D-8476-42D7-8C22-5FA49C506B5A}" type="pres">
      <dgm:prSet presAssocID="{FCA9E402-B620-4372-925A-172D00B730CC}" presName="level3hierChild" presStyleCnt="0"/>
      <dgm:spPr/>
    </dgm:pt>
    <dgm:pt modelId="{CBF1082B-AB26-4009-94C1-0F6894E64B45}" type="pres">
      <dgm:prSet presAssocID="{4257D7FC-C7B5-409C-A9BB-7C05D3023340}" presName="conn2-1" presStyleLbl="parChTrans1D2" presStyleIdx="3" presStyleCnt="4"/>
      <dgm:spPr/>
    </dgm:pt>
    <dgm:pt modelId="{79DC01C0-FC89-43F2-A015-7FFF31394824}" type="pres">
      <dgm:prSet presAssocID="{4257D7FC-C7B5-409C-A9BB-7C05D3023340}" presName="connTx" presStyleLbl="parChTrans1D2" presStyleIdx="3" presStyleCnt="4"/>
      <dgm:spPr/>
    </dgm:pt>
    <dgm:pt modelId="{9D2CEA01-2B2A-4670-A440-85FD0B983316}" type="pres">
      <dgm:prSet presAssocID="{E5BBD7E7-E01E-4EC5-A32C-B6BFB4CED235}" presName="root2" presStyleCnt="0"/>
      <dgm:spPr/>
    </dgm:pt>
    <dgm:pt modelId="{D4DAEB71-1AA7-4037-85FF-293DB3909801}" type="pres">
      <dgm:prSet presAssocID="{E5BBD7E7-E01E-4EC5-A32C-B6BFB4CED235}" presName="LevelTwoTextNode" presStyleLbl="node2" presStyleIdx="3" presStyleCnt="4">
        <dgm:presLayoutVars>
          <dgm:chPref val="3"/>
        </dgm:presLayoutVars>
      </dgm:prSet>
      <dgm:spPr>
        <a:prstGeom prst="roundRect">
          <a:avLst/>
        </a:prstGeom>
      </dgm:spPr>
    </dgm:pt>
    <dgm:pt modelId="{56CD7DBA-FDD4-4A2D-846C-77C36CA22BA8}" type="pres">
      <dgm:prSet presAssocID="{E5BBD7E7-E01E-4EC5-A32C-B6BFB4CED235}" presName="level3hierChild" presStyleCnt="0"/>
      <dgm:spPr/>
    </dgm:pt>
    <dgm:pt modelId="{C4EF91C1-5DB8-42FE-B70A-4B5E181C7004}" type="pres">
      <dgm:prSet presAssocID="{1EB99F2D-51B1-4AA6-ABAC-3A4CA90326EE}" presName="conn2-1" presStyleLbl="parChTrans1D3" presStyleIdx="6" presStyleCnt="7"/>
      <dgm:spPr/>
    </dgm:pt>
    <dgm:pt modelId="{C814AB0E-062B-45BF-B9D0-56894D49D4E3}" type="pres">
      <dgm:prSet presAssocID="{1EB99F2D-51B1-4AA6-ABAC-3A4CA90326EE}" presName="connTx" presStyleLbl="parChTrans1D3" presStyleIdx="6" presStyleCnt="7"/>
      <dgm:spPr/>
    </dgm:pt>
    <dgm:pt modelId="{1EB4B0FB-2A37-4043-800E-EDC6360BC92D}" type="pres">
      <dgm:prSet presAssocID="{927D8B51-6D65-4EDC-9EE9-6DECE0B7280C}" presName="root2" presStyleCnt="0"/>
      <dgm:spPr/>
    </dgm:pt>
    <dgm:pt modelId="{E5C5D141-0126-4DEA-82D7-EDFEE817159E}" type="pres">
      <dgm:prSet presAssocID="{927D8B51-6D65-4EDC-9EE9-6DECE0B7280C}" presName="LevelTwoTextNode" presStyleLbl="node3" presStyleIdx="6" presStyleCnt="7" custScaleX="126857" custScaleY="100781" custLinFactNeighborY="2732">
        <dgm:presLayoutVars>
          <dgm:chPref val="3"/>
        </dgm:presLayoutVars>
      </dgm:prSet>
      <dgm:spPr>
        <a:prstGeom prst="roundRect">
          <a:avLst/>
        </a:prstGeom>
      </dgm:spPr>
    </dgm:pt>
    <dgm:pt modelId="{E52ADBC3-EA57-4404-8F8B-2CBEBAF76669}" type="pres">
      <dgm:prSet presAssocID="{927D8B51-6D65-4EDC-9EE9-6DECE0B7280C}" presName="level3hierChild" presStyleCnt="0"/>
      <dgm:spPr/>
    </dgm:pt>
  </dgm:ptLst>
  <dgm:cxnLst>
    <dgm:cxn modelId="{C5EDD600-B929-4C3A-BE43-54DBC9740E4E}" type="presOf" srcId="{84EAF17B-49DB-443F-898E-06E03ACD2D4E}" destId="{7F206B2F-1739-456D-8CAA-5FDAC3B514FF}" srcOrd="0" destOrd="0" presId="urn:microsoft.com/office/officeart/2008/layout/HorizontalMultiLevelHierarchy"/>
    <dgm:cxn modelId="{B2F3E903-81DB-4BFD-8EE7-096E81593D76}" type="presOf" srcId="{F749BBC4-40B4-4349-925E-4CC575122AE8}" destId="{88800E7C-9CAD-43E2-85C5-B982DBAA82D3}" srcOrd="1" destOrd="0" presId="urn:microsoft.com/office/officeart/2008/layout/HorizontalMultiLevelHierarchy"/>
    <dgm:cxn modelId="{58F27204-B8FE-49D1-9E42-73074021655D}" srcId="{4A3C1F13-BB86-444C-94AF-F2502CFF3A28}" destId="{414C4CB7-B59E-4CF8-A30A-3C7250AB4FF8}" srcOrd="2" destOrd="0" parTransId="{1C981A20-985F-4C16-BD85-CD9D37EFF7CE}" sibTransId="{8FC97AC2-50D3-4A71-8069-6D3EADF816FE}"/>
    <dgm:cxn modelId="{2B13A705-79B8-466A-ABCC-FB2D19D32EFB}" srcId="{414C4CB7-B59E-4CF8-A30A-3C7250AB4FF8}" destId="{FB50B548-87FE-4884-AF31-EE59FD1F15E5}" srcOrd="0" destOrd="0" parTransId="{9CF4CE00-CBC8-4CD3-886E-431EF60ED478}" sibTransId="{54F7F818-FF4F-4F11-A158-FB18693F5FB4}"/>
    <dgm:cxn modelId="{1FC36806-3F04-45E5-ADEC-67EE9A28FFC6}" type="presOf" srcId="{1EB99F2D-51B1-4AA6-ABAC-3A4CA90326EE}" destId="{C814AB0E-062B-45BF-B9D0-56894D49D4E3}" srcOrd="1" destOrd="0" presId="urn:microsoft.com/office/officeart/2008/layout/HorizontalMultiLevelHierarchy"/>
    <dgm:cxn modelId="{94177F07-7F43-41A5-90F9-BC3E0435DB0C}" type="presOf" srcId="{FCA9E402-B620-4372-925A-172D00B730CC}" destId="{0965A443-3488-4927-ACE6-49F2E3185090}" srcOrd="0" destOrd="0" presId="urn:microsoft.com/office/officeart/2008/layout/HorizontalMultiLevelHierarchy"/>
    <dgm:cxn modelId="{405C2A09-1181-4FC0-8351-4FEE986BC1F9}" type="presOf" srcId="{E1643E44-4DCA-4BC7-A01A-B12DDBE7D3CF}" destId="{3181115D-C26E-4D4E-87E2-0E6E59930CE1}" srcOrd="1" destOrd="0" presId="urn:microsoft.com/office/officeart/2008/layout/HorizontalMultiLevelHierarchy"/>
    <dgm:cxn modelId="{1419C80D-D59E-4093-9F70-B0E904C9B227}" type="presOf" srcId="{A5D7FCD7-BD9D-451F-B5B2-50333A08F57A}" destId="{0E460A0A-5C1E-4BB4-8349-7D4E9416ED9C}" srcOrd="0" destOrd="0" presId="urn:microsoft.com/office/officeart/2008/layout/HorizontalMultiLevelHierarchy"/>
    <dgm:cxn modelId="{F8210614-303B-4492-A697-34007340662C}" type="presOf" srcId="{F97AA74F-F958-4560-8441-1D5963873098}" destId="{E0E8751D-25B0-49F6-8BD6-1AE720FE00F2}" srcOrd="0" destOrd="0" presId="urn:microsoft.com/office/officeart/2008/layout/HorizontalMultiLevelHierarchy"/>
    <dgm:cxn modelId="{48EDF216-C693-42A8-9B6C-20C22D9147B4}" type="presOf" srcId="{613B9CF7-F2AE-419C-A1FC-A9C2BF02BAD1}" destId="{C95986DA-6B69-43E6-8BED-646E4A63B317}" srcOrd="0" destOrd="0" presId="urn:microsoft.com/office/officeart/2008/layout/HorizontalMultiLevelHierarchy"/>
    <dgm:cxn modelId="{F5C4D318-FAB2-4CC8-9797-8F18FD8FF235}" type="presOf" srcId="{982B879A-B02A-488E-9992-F54DF014067A}" destId="{FAA243E1-5765-4962-8F00-08F4F792019B}" srcOrd="1" destOrd="0" presId="urn:microsoft.com/office/officeart/2008/layout/HorizontalMultiLevelHierarchy"/>
    <dgm:cxn modelId="{DDCFDF18-8D3B-493C-B3BB-23AF46DC24CB}" type="presOf" srcId="{220733E8-3674-4488-8DD4-1979753ACA0F}" destId="{01227337-13DD-4CC3-AB64-F37B1846B1D6}" srcOrd="0" destOrd="0" presId="urn:microsoft.com/office/officeart/2008/layout/HorizontalMultiLevelHierarchy"/>
    <dgm:cxn modelId="{EEB5601C-DD9A-4343-AA9D-B214D1B53B3D}" srcId="{4A3C1F13-BB86-444C-94AF-F2502CFF3A28}" destId="{E5BBD7E7-E01E-4EC5-A32C-B6BFB4CED235}" srcOrd="3" destOrd="0" parTransId="{4257D7FC-C7B5-409C-A9BB-7C05D3023340}" sibTransId="{C39D76CD-1689-40D6-8408-2A3B2F857368}"/>
    <dgm:cxn modelId="{11598B20-FED3-44CA-BBF4-937D0A54DD08}" srcId="{AE315944-3168-4E0E-A637-AFB91A39AFC1}" destId="{966D9D59-3225-4998-8AB8-03DDB048ECC1}" srcOrd="0" destOrd="0" parTransId="{E1643E44-4DCA-4BC7-A01A-B12DDBE7D3CF}" sibTransId="{EC48D8E8-79A7-4AE6-A8DA-AC3DC095048A}"/>
    <dgm:cxn modelId="{92642126-2221-4D8C-BE45-93B00A5CD4B6}" type="presOf" srcId="{9CF4CE00-CBC8-4CD3-886E-431EF60ED478}" destId="{B8292535-C910-4111-9DD2-6EEB64D9B1E0}" srcOrd="0" destOrd="0" presId="urn:microsoft.com/office/officeart/2008/layout/HorizontalMultiLevelHierarchy"/>
    <dgm:cxn modelId="{11D1E12E-10E6-4CB3-8893-8C04960AE2A7}" type="presOf" srcId="{9CF4CE00-CBC8-4CD3-886E-431EF60ED478}" destId="{1C61DBD6-1ED3-4FD0-940F-41438FD817DB}" srcOrd="1" destOrd="0" presId="urn:microsoft.com/office/officeart/2008/layout/HorizontalMultiLevelHierarchy"/>
    <dgm:cxn modelId="{98C65C2F-2895-424A-852D-B6F4A9FBD201}" type="presOf" srcId="{06B19539-DFD6-4A53-9A96-7A6F1CC165AA}" destId="{5D7CF089-7D8B-49DB-9EC0-4354066657A7}" srcOrd="0" destOrd="0" presId="urn:microsoft.com/office/officeart/2008/layout/HorizontalMultiLevelHierarchy"/>
    <dgm:cxn modelId="{56DD8737-8452-43FD-85B1-14188921753B}" srcId="{84EAF17B-49DB-443F-898E-06E03ACD2D4E}" destId="{4A3C1F13-BB86-444C-94AF-F2502CFF3A28}" srcOrd="0" destOrd="0" parTransId="{BF16AAE7-FE97-46BA-91BE-03267A86A94E}" sibTransId="{F5AA0923-67BF-4EC0-8C22-AE712B46EE0C}"/>
    <dgm:cxn modelId="{1419F05D-DA33-43BB-A8AE-040B82A56BC7}" type="presOf" srcId="{FB50B548-87FE-4884-AF31-EE59FD1F15E5}" destId="{E79EFC4D-05C3-4A7A-9331-834E6CB1134D}" srcOrd="0" destOrd="0" presId="urn:microsoft.com/office/officeart/2008/layout/HorizontalMultiLevelHierarchy"/>
    <dgm:cxn modelId="{F5D60260-B454-4A1F-85CA-993F395718D4}" type="presOf" srcId="{4A3C1F13-BB86-444C-94AF-F2502CFF3A28}" destId="{31701DDF-4BA4-40CD-93CE-A42E291FC80F}" srcOrd="0" destOrd="0" presId="urn:microsoft.com/office/officeart/2008/layout/HorizontalMultiLevelHierarchy"/>
    <dgm:cxn modelId="{535B9E60-10B0-4F6E-9B4D-15488F4C35EF}" type="presOf" srcId="{5B7A5622-777C-461B-8FF1-0803D9805E58}" destId="{B930034A-F0F2-463D-A766-AB1B42F16A52}" srcOrd="0" destOrd="0" presId="urn:microsoft.com/office/officeart/2008/layout/HorizontalMultiLevelHierarchy"/>
    <dgm:cxn modelId="{77188C63-D712-4DA8-82D3-001AD3C5397A}" type="presOf" srcId="{29FB1558-D114-4A49-BAD9-C0E1DE1668B9}" destId="{8F43D582-B75A-4721-8BC0-3D26663A028A}" srcOrd="0" destOrd="0" presId="urn:microsoft.com/office/officeart/2008/layout/HorizontalMultiLevelHierarchy"/>
    <dgm:cxn modelId="{39822264-42ED-4833-A894-058E340563B0}" type="presOf" srcId="{927D8B51-6D65-4EDC-9EE9-6DECE0B7280C}" destId="{E5C5D141-0126-4DEA-82D7-EDFEE817159E}" srcOrd="0" destOrd="0" presId="urn:microsoft.com/office/officeart/2008/layout/HorizontalMultiLevelHierarchy"/>
    <dgm:cxn modelId="{5710D866-BD4C-49E5-94E4-337C585CB633}" type="presOf" srcId="{F97AA74F-F958-4560-8441-1D5963873098}" destId="{F957851E-5FA4-483E-8C7B-166EED602DAB}" srcOrd="1" destOrd="0" presId="urn:microsoft.com/office/officeart/2008/layout/HorizontalMultiLevelHierarchy"/>
    <dgm:cxn modelId="{A7632567-C98C-4AAB-936E-0F1EB291F8B4}" srcId="{AE315944-3168-4E0E-A637-AFB91A39AFC1}" destId="{A5D7FCD7-BD9D-451F-B5B2-50333A08F57A}" srcOrd="1" destOrd="0" parTransId="{F749BBC4-40B4-4349-925E-4CC575122AE8}" sibTransId="{4034C1E0-C8F7-4ECC-B579-B6B7280F9542}"/>
    <dgm:cxn modelId="{7DC4E46C-DC5C-4574-9C03-00686B90826B}" srcId="{613B9CF7-F2AE-419C-A1FC-A9C2BF02BAD1}" destId="{06B19539-DFD6-4A53-9A96-7A6F1CC165AA}" srcOrd="1" destOrd="0" parTransId="{982B879A-B02A-488E-9992-F54DF014067A}" sibTransId="{6927D83B-3FCF-4EBB-82CC-287CBF0FD325}"/>
    <dgm:cxn modelId="{41EF6852-4B6C-48FF-91F6-EAA2ACDCBBBA}" type="presOf" srcId="{1EB99F2D-51B1-4AA6-ABAC-3A4CA90326EE}" destId="{C4EF91C1-5DB8-42FE-B70A-4B5E181C7004}" srcOrd="0" destOrd="0" presId="urn:microsoft.com/office/officeart/2008/layout/HorizontalMultiLevelHierarchy"/>
    <dgm:cxn modelId="{9AE01B53-3E61-4987-98B0-5F363D66C9CF}" type="presOf" srcId="{1C981A20-985F-4C16-BD85-CD9D37EFF7CE}" destId="{0B042CAF-2C41-485B-866C-7CDE78BA3BA6}" srcOrd="0" destOrd="0" presId="urn:microsoft.com/office/officeart/2008/layout/HorizontalMultiLevelHierarchy"/>
    <dgm:cxn modelId="{FA4B2777-E91B-4962-A091-B76D7C525C56}" type="presOf" srcId="{966D9D59-3225-4998-8AB8-03DDB048ECC1}" destId="{698C40A9-F66D-45B9-83BD-8C24309EC503}" srcOrd="0" destOrd="0" presId="urn:microsoft.com/office/officeart/2008/layout/HorizontalMultiLevelHierarchy"/>
    <dgm:cxn modelId="{B844DC81-5F71-4741-8D76-F899DCAA1C51}" type="presOf" srcId="{4257D7FC-C7B5-409C-A9BB-7C05D3023340}" destId="{79DC01C0-FC89-43F2-A015-7FFF31394824}" srcOrd="1" destOrd="0" presId="urn:microsoft.com/office/officeart/2008/layout/HorizontalMultiLevelHierarchy"/>
    <dgm:cxn modelId="{19A72A83-7177-4B25-9846-1086BFDF6B50}" srcId="{4A3C1F13-BB86-444C-94AF-F2502CFF3A28}" destId="{AE315944-3168-4E0E-A637-AFB91A39AFC1}" srcOrd="0" destOrd="0" parTransId="{F97AA74F-F958-4560-8441-1D5963873098}" sibTransId="{2ADA845C-D6C7-4386-8B11-6B954257106B}"/>
    <dgm:cxn modelId="{99102984-F15E-4F88-A7C0-0A8DDEBF0A8E}" type="presOf" srcId="{AE315944-3168-4E0E-A637-AFB91A39AFC1}" destId="{CF5CEE62-B934-4D9E-84CB-152EE3946C13}" srcOrd="0" destOrd="0" presId="urn:microsoft.com/office/officeart/2008/layout/HorizontalMultiLevelHierarchy"/>
    <dgm:cxn modelId="{7D6A6095-7260-4F8C-871C-E3C8F46684D0}" type="presOf" srcId="{1C981A20-985F-4C16-BD85-CD9D37EFF7CE}" destId="{BE7B1908-ECAE-4ED5-8DB7-7D59A151A87A}" srcOrd="1" destOrd="0" presId="urn:microsoft.com/office/officeart/2008/layout/HorizontalMultiLevelHierarchy"/>
    <dgm:cxn modelId="{CB0A7BB0-0A25-4F88-8173-38607845A2FF}" type="presOf" srcId="{F749BBC4-40B4-4349-925E-4CC575122AE8}" destId="{F135AC0C-28DE-4254-9A82-7475D8D8A069}" srcOrd="0" destOrd="0" presId="urn:microsoft.com/office/officeart/2008/layout/HorizontalMultiLevelHierarchy"/>
    <dgm:cxn modelId="{00EF63B5-28FB-44EA-A402-72135602AA20}" type="presOf" srcId="{C14A612D-C9B2-44BC-9A3D-01513E60E370}" destId="{5B56B3CE-BB89-41AB-A135-F2DE8DD8BF26}" srcOrd="0" destOrd="0" presId="urn:microsoft.com/office/officeart/2008/layout/HorizontalMultiLevelHierarchy"/>
    <dgm:cxn modelId="{30E3DBBB-3763-459C-BBB2-380C46EFC3E0}" type="presOf" srcId="{E1643E44-4DCA-4BC7-A01A-B12DDBE7D3CF}" destId="{3629C91A-C1EE-43F1-957A-41114723552D}" srcOrd="0" destOrd="0" presId="urn:microsoft.com/office/officeart/2008/layout/HorizontalMultiLevelHierarchy"/>
    <dgm:cxn modelId="{E6897AC0-7328-47C5-86A8-D0BB4AF83DE1}" type="presOf" srcId="{414C4CB7-B59E-4CF8-A30A-3C7250AB4FF8}" destId="{1110CBB3-4B48-487E-9300-6E98CBB10B27}" srcOrd="0" destOrd="0" presId="urn:microsoft.com/office/officeart/2008/layout/HorizontalMultiLevelHierarchy"/>
    <dgm:cxn modelId="{9ADD33CC-E0AA-4292-8C18-C94D1F802BBE}" type="presOf" srcId="{4257D7FC-C7B5-409C-A9BB-7C05D3023340}" destId="{CBF1082B-AB26-4009-94C1-0F6894E64B45}" srcOrd="0" destOrd="0" presId="urn:microsoft.com/office/officeart/2008/layout/HorizontalMultiLevelHierarchy"/>
    <dgm:cxn modelId="{784288D4-5C6C-4344-B2D4-A05FF3936803}" type="presOf" srcId="{982B879A-B02A-488E-9992-F54DF014067A}" destId="{33AC449E-B58C-4913-A3A2-86CA3167BE8F}" srcOrd="0" destOrd="0" presId="urn:microsoft.com/office/officeart/2008/layout/HorizontalMultiLevelHierarchy"/>
    <dgm:cxn modelId="{DB7B1ADC-C99B-4C96-8D17-58D457B805A0}" srcId="{613B9CF7-F2AE-419C-A1FC-A9C2BF02BAD1}" destId="{29FB1558-D114-4A49-BAD9-C0E1DE1668B9}" srcOrd="0" destOrd="0" parTransId="{5B7A5622-777C-461B-8FF1-0803D9805E58}" sibTransId="{E9D8F271-4EB4-4093-A8F5-47F139738213}"/>
    <dgm:cxn modelId="{5A362FE1-C51C-4867-A8F5-9FEE6D872778}" type="presOf" srcId="{C14A612D-C9B2-44BC-9A3D-01513E60E370}" destId="{4CA3D8CE-0201-445A-9892-3A65CBF57928}" srcOrd="1" destOrd="0" presId="urn:microsoft.com/office/officeart/2008/layout/HorizontalMultiLevelHierarchy"/>
    <dgm:cxn modelId="{61C957EF-E81E-4057-8912-41495504266E}" type="presOf" srcId="{E5BBD7E7-E01E-4EC5-A32C-B6BFB4CED235}" destId="{D4DAEB71-1AA7-4037-85FF-293DB3909801}" srcOrd="0" destOrd="0" presId="urn:microsoft.com/office/officeart/2008/layout/HorizontalMultiLevelHierarchy"/>
    <dgm:cxn modelId="{B097C7F4-5D93-47F2-8D08-97AB544B37B7}" type="presOf" srcId="{220733E8-3674-4488-8DD4-1979753ACA0F}" destId="{CEB3CDA7-9FAF-4F57-A0E8-2FF294E89E2E}" srcOrd="1" destOrd="0" presId="urn:microsoft.com/office/officeart/2008/layout/HorizontalMultiLevelHierarchy"/>
    <dgm:cxn modelId="{C944BEF5-18B9-49DE-A530-37791E7E4BE7}" srcId="{414C4CB7-B59E-4CF8-A30A-3C7250AB4FF8}" destId="{FCA9E402-B620-4372-925A-172D00B730CC}" srcOrd="1" destOrd="0" parTransId="{220733E8-3674-4488-8DD4-1979753ACA0F}" sibTransId="{80F7EC8B-933E-436C-8E9F-9C4178442FC3}"/>
    <dgm:cxn modelId="{2C86B3F6-7EB4-4110-964E-4C06CAD0763A}" srcId="{4A3C1F13-BB86-444C-94AF-F2502CFF3A28}" destId="{613B9CF7-F2AE-419C-A1FC-A9C2BF02BAD1}" srcOrd="1" destOrd="0" parTransId="{C14A612D-C9B2-44BC-9A3D-01513E60E370}" sibTransId="{B825B709-8E58-4A66-A2C3-1552599E3CA2}"/>
    <dgm:cxn modelId="{FDF659F7-3B84-42EE-8071-A33F28C51255}" type="presOf" srcId="{5B7A5622-777C-461B-8FF1-0803D9805E58}" destId="{ED82E571-0123-4230-9B06-6F6D9E34A594}" srcOrd="1" destOrd="0" presId="urn:microsoft.com/office/officeart/2008/layout/HorizontalMultiLevelHierarchy"/>
    <dgm:cxn modelId="{348D78F9-66FA-499D-B1C5-34265FAC84A3}" srcId="{E5BBD7E7-E01E-4EC5-A32C-B6BFB4CED235}" destId="{927D8B51-6D65-4EDC-9EE9-6DECE0B7280C}" srcOrd="0" destOrd="0" parTransId="{1EB99F2D-51B1-4AA6-ABAC-3A4CA90326EE}" sibTransId="{619998CF-5C96-4174-A06E-5ED96FF1A219}"/>
    <dgm:cxn modelId="{0552BFD5-324B-43CA-BC31-FF71372D30B6}" type="presParOf" srcId="{7F206B2F-1739-456D-8CAA-5FDAC3B514FF}" destId="{EE93EECA-32A5-4AFC-BB8B-C14E5EDCEF2E}" srcOrd="0" destOrd="0" presId="urn:microsoft.com/office/officeart/2008/layout/HorizontalMultiLevelHierarchy"/>
    <dgm:cxn modelId="{D53DA651-3561-4101-AB6C-93181C3C3AA6}" type="presParOf" srcId="{EE93EECA-32A5-4AFC-BB8B-C14E5EDCEF2E}" destId="{31701DDF-4BA4-40CD-93CE-A42E291FC80F}" srcOrd="0" destOrd="0" presId="urn:microsoft.com/office/officeart/2008/layout/HorizontalMultiLevelHierarchy"/>
    <dgm:cxn modelId="{1416197E-E186-4D84-BAF5-9D7A8B4BFAE7}" type="presParOf" srcId="{EE93EECA-32A5-4AFC-BB8B-C14E5EDCEF2E}" destId="{E5362D07-4858-4A2C-A46A-314E33AF06E1}" srcOrd="1" destOrd="0" presId="urn:microsoft.com/office/officeart/2008/layout/HorizontalMultiLevelHierarchy"/>
    <dgm:cxn modelId="{4CEC83D2-81D9-4CC1-B8FE-9708D92DB04C}" type="presParOf" srcId="{E5362D07-4858-4A2C-A46A-314E33AF06E1}" destId="{E0E8751D-25B0-49F6-8BD6-1AE720FE00F2}" srcOrd="0" destOrd="0" presId="urn:microsoft.com/office/officeart/2008/layout/HorizontalMultiLevelHierarchy"/>
    <dgm:cxn modelId="{F0076833-1810-40FC-A4FB-24EC6AB51FA9}" type="presParOf" srcId="{E0E8751D-25B0-49F6-8BD6-1AE720FE00F2}" destId="{F957851E-5FA4-483E-8C7B-166EED602DAB}" srcOrd="0" destOrd="0" presId="urn:microsoft.com/office/officeart/2008/layout/HorizontalMultiLevelHierarchy"/>
    <dgm:cxn modelId="{16ABA20B-803B-4B1E-9B78-D9069E88CBA6}" type="presParOf" srcId="{E5362D07-4858-4A2C-A46A-314E33AF06E1}" destId="{429AFCD0-3988-422C-849C-35254D695D8B}" srcOrd="1" destOrd="0" presId="urn:microsoft.com/office/officeart/2008/layout/HorizontalMultiLevelHierarchy"/>
    <dgm:cxn modelId="{27F995B4-D02A-4C48-A2CA-538539C7CAB3}" type="presParOf" srcId="{429AFCD0-3988-422C-849C-35254D695D8B}" destId="{CF5CEE62-B934-4D9E-84CB-152EE3946C13}" srcOrd="0" destOrd="0" presId="urn:microsoft.com/office/officeart/2008/layout/HorizontalMultiLevelHierarchy"/>
    <dgm:cxn modelId="{CDDD75AD-5873-4AA3-8822-8A1ADDD101EF}" type="presParOf" srcId="{429AFCD0-3988-422C-849C-35254D695D8B}" destId="{78ED5003-871A-42F7-84F0-2DF81CADD93B}" srcOrd="1" destOrd="0" presId="urn:microsoft.com/office/officeart/2008/layout/HorizontalMultiLevelHierarchy"/>
    <dgm:cxn modelId="{B1885595-1428-453E-B1F2-7157887D5B64}" type="presParOf" srcId="{78ED5003-871A-42F7-84F0-2DF81CADD93B}" destId="{3629C91A-C1EE-43F1-957A-41114723552D}" srcOrd="0" destOrd="0" presId="urn:microsoft.com/office/officeart/2008/layout/HorizontalMultiLevelHierarchy"/>
    <dgm:cxn modelId="{93A44EEE-C618-46A5-8684-D815A2EA0D1A}" type="presParOf" srcId="{3629C91A-C1EE-43F1-957A-41114723552D}" destId="{3181115D-C26E-4D4E-87E2-0E6E59930CE1}" srcOrd="0" destOrd="0" presId="urn:microsoft.com/office/officeart/2008/layout/HorizontalMultiLevelHierarchy"/>
    <dgm:cxn modelId="{854B5EC9-938D-4541-ABA6-7D8298C70BB9}" type="presParOf" srcId="{78ED5003-871A-42F7-84F0-2DF81CADD93B}" destId="{AAC576AC-89D2-457F-9263-1EB99907A1DE}" srcOrd="1" destOrd="0" presId="urn:microsoft.com/office/officeart/2008/layout/HorizontalMultiLevelHierarchy"/>
    <dgm:cxn modelId="{B4EE817B-6158-4A91-8793-5A9684388213}" type="presParOf" srcId="{AAC576AC-89D2-457F-9263-1EB99907A1DE}" destId="{698C40A9-F66D-45B9-83BD-8C24309EC503}" srcOrd="0" destOrd="0" presId="urn:microsoft.com/office/officeart/2008/layout/HorizontalMultiLevelHierarchy"/>
    <dgm:cxn modelId="{6BB0DF6A-246B-419B-8FEA-F6EA12C66A76}" type="presParOf" srcId="{AAC576AC-89D2-457F-9263-1EB99907A1DE}" destId="{5A75B399-6072-4CDC-A536-A165C0E0ACB9}" srcOrd="1" destOrd="0" presId="urn:microsoft.com/office/officeart/2008/layout/HorizontalMultiLevelHierarchy"/>
    <dgm:cxn modelId="{4DB0B89F-D4BA-4600-B507-49C6B152FF1B}" type="presParOf" srcId="{78ED5003-871A-42F7-84F0-2DF81CADD93B}" destId="{F135AC0C-28DE-4254-9A82-7475D8D8A069}" srcOrd="2" destOrd="0" presId="urn:microsoft.com/office/officeart/2008/layout/HorizontalMultiLevelHierarchy"/>
    <dgm:cxn modelId="{096E6A15-4C3C-4DCC-89DF-0D04AC3885B7}" type="presParOf" srcId="{F135AC0C-28DE-4254-9A82-7475D8D8A069}" destId="{88800E7C-9CAD-43E2-85C5-B982DBAA82D3}" srcOrd="0" destOrd="0" presId="urn:microsoft.com/office/officeart/2008/layout/HorizontalMultiLevelHierarchy"/>
    <dgm:cxn modelId="{D356C626-8CFE-499C-847D-529B789EEEFA}" type="presParOf" srcId="{78ED5003-871A-42F7-84F0-2DF81CADD93B}" destId="{70F69381-78A1-4124-84A0-BBA4E61C0B80}" srcOrd="3" destOrd="0" presId="urn:microsoft.com/office/officeart/2008/layout/HorizontalMultiLevelHierarchy"/>
    <dgm:cxn modelId="{A5CE6A1A-6F0C-46C1-8B2D-0E1BB3D13D1D}" type="presParOf" srcId="{70F69381-78A1-4124-84A0-BBA4E61C0B80}" destId="{0E460A0A-5C1E-4BB4-8349-7D4E9416ED9C}" srcOrd="0" destOrd="0" presId="urn:microsoft.com/office/officeart/2008/layout/HorizontalMultiLevelHierarchy"/>
    <dgm:cxn modelId="{15698E0B-2C03-4853-80B1-88F570AEDF67}" type="presParOf" srcId="{70F69381-78A1-4124-84A0-BBA4E61C0B80}" destId="{9DBE733A-36E1-4498-8B4E-20C78766A80C}" srcOrd="1" destOrd="0" presId="urn:microsoft.com/office/officeart/2008/layout/HorizontalMultiLevelHierarchy"/>
    <dgm:cxn modelId="{250B0DB7-372C-4D88-B681-94B058897439}" type="presParOf" srcId="{E5362D07-4858-4A2C-A46A-314E33AF06E1}" destId="{5B56B3CE-BB89-41AB-A135-F2DE8DD8BF26}" srcOrd="2" destOrd="0" presId="urn:microsoft.com/office/officeart/2008/layout/HorizontalMultiLevelHierarchy"/>
    <dgm:cxn modelId="{F4428679-F192-4DAE-B669-6273EBFB1EFA}" type="presParOf" srcId="{5B56B3CE-BB89-41AB-A135-F2DE8DD8BF26}" destId="{4CA3D8CE-0201-445A-9892-3A65CBF57928}" srcOrd="0" destOrd="0" presId="urn:microsoft.com/office/officeart/2008/layout/HorizontalMultiLevelHierarchy"/>
    <dgm:cxn modelId="{655AF9A7-AFC5-46A4-9AF3-ABE6E4D58582}" type="presParOf" srcId="{E5362D07-4858-4A2C-A46A-314E33AF06E1}" destId="{E4273442-129B-4B98-A772-86E0A6A4AD43}" srcOrd="3" destOrd="0" presId="urn:microsoft.com/office/officeart/2008/layout/HorizontalMultiLevelHierarchy"/>
    <dgm:cxn modelId="{20A5AED9-EA0A-43D0-A716-2547C4BBF2D9}" type="presParOf" srcId="{E4273442-129B-4B98-A772-86E0A6A4AD43}" destId="{C95986DA-6B69-43E6-8BED-646E4A63B317}" srcOrd="0" destOrd="0" presId="urn:microsoft.com/office/officeart/2008/layout/HorizontalMultiLevelHierarchy"/>
    <dgm:cxn modelId="{26353F3A-5057-429A-8D15-565FE5DF70A1}" type="presParOf" srcId="{E4273442-129B-4B98-A772-86E0A6A4AD43}" destId="{0959D2B6-3B53-4D55-A0E5-7DCB40EE8022}" srcOrd="1" destOrd="0" presId="urn:microsoft.com/office/officeart/2008/layout/HorizontalMultiLevelHierarchy"/>
    <dgm:cxn modelId="{4C734D07-8268-47F5-8F5E-76B04AD7AD27}" type="presParOf" srcId="{0959D2B6-3B53-4D55-A0E5-7DCB40EE8022}" destId="{B930034A-F0F2-463D-A766-AB1B42F16A52}" srcOrd="0" destOrd="0" presId="urn:microsoft.com/office/officeart/2008/layout/HorizontalMultiLevelHierarchy"/>
    <dgm:cxn modelId="{6728A2BA-276B-4638-B0D7-3C170937B4AD}" type="presParOf" srcId="{B930034A-F0F2-463D-A766-AB1B42F16A52}" destId="{ED82E571-0123-4230-9B06-6F6D9E34A594}" srcOrd="0" destOrd="0" presId="urn:microsoft.com/office/officeart/2008/layout/HorizontalMultiLevelHierarchy"/>
    <dgm:cxn modelId="{D19E4FF7-A017-467D-BBC8-5EFEB76D1601}" type="presParOf" srcId="{0959D2B6-3B53-4D55-A0E5-7DCB40EE8022}" destId="{DFF266D2-741A-489F-8667-3DB145406007}" srcOrd="1" destOrd="0" presId="urn:microsoft.com/office/officeart/2008/layout/HorizontalMultiLevelHierarchy"/>
    <dgm:cxn modelId="{046732C6-C06C-49EB-A260-7E8452A05F0F}" type="presParOf" srcId="{DFF266D2-741A-489F-8667-3DB145406007}" destId="{8F43D582-B75A-4721-8BC0-3D26663A028A}" srcOrd="0" destOrd="0" presId="urn:microsoft.com/office/officeart/2008/layout/HorizontalMultiLevelHierarchy"/>
    <dgm:cxn modelId="{F0D43DA1-321C-4D8F-8053-9F27B66DB850}" type="presParOf" srcId="{DFF266D2-741A-489F-8667-3DB145406007}" destId="{A4D083F1-F350-4D09-86CC-C83ABF5A3BB2}" srcOrd="1" destOrd="0" presId="urn:microsoft.com/office/officeart/2008/layout/HorizontalMultiLevelHierarchy"/>
    <dgm:cxn modelId="{EFC3427F-C185-43B7-8DE3-FFEBEEF43673}" type="presParOf" srcId="{0959D2B6-3B53-4D55-A0E5-7DCB40EE8022}" destId="{33AC449E-B58C-4913-A3A2-86CA3167BE8F}" srcOrd="2" destOrd="0" presId="urn:microsoft.com/office/officeart/2008/layout/HorizontalMultiLevelHierarchy"/>
    <dgm:cxn modelId="{9F75AA14-CBAF-4063-8DD8-74D39C57A079}" type="presParOf" srcId="{33AC449E-B58C-4913-A3A2-86CA3167BE8F}" destId="{FAA243E1-5765-4962-8F00-08F4F792019B}" srcOrd="0" destOrd="0" presId="urn:microsoft.com/office/officeart/2008/layout/HorizontalMultiLevelHierarchy"/>
    <dgm:cxn modelId="{FB46AB19-EA5E-4F80-B979-31955477EC26}" type="presParOf" srcId="{0959D2B6-3B53-4D55-A0E5-7DCB40EE8022}" destId="{EA5D2E26-354C-42ED-8B5B-6A2D0DC27AE2}" srcOrd="3" destOrd="0" presId="urn:microsoft.com/office/officeart/2008/layout/HorizontalMultiLevelHierarchy"/>
    <dgm:cxn modelId="{6F3DA0B9-B04C-480E-AD53-CB41D4A2A8BD}" type="presParOf" srcId="{EA5D2E26-354C-42ED-8B5B-6A2D0DC27AE2}" destId="{5D7CF089-7D8B-49DB-9EC0-4354066657A7}" srcOrd="0" destOrd="0" presId="urn:microsoft.com/office/officeart/2008/layout/HorizontalMultiLevelHierarchy"/>
    <dgm:cxn modelId="{AB8ABBDF-5C55-4916-8D94-98D59C7E609A}" type="presParOf" srcId="{EA5D2E26-354C-42ED-8B5B-6A2D0DC27AE2}" destId="{1AF6A5D6-F478-4557-8066-6C0E7E040764}" srcOrd="1" destOrd="0" presId="urn:microsoft.com/office/officeart/2008/layout/HorizontalMultiLevelHierarchy"/>
    <dgm:cxn modelId="{7BC3EAA7-FA39-4C4E-9C0A-33E69AABC156}" type="presParOf" srcId="{E5362D07-4858-4A2C-A46A-314E33AF06E1}" destId="{0B042CAF-2C41-485B-866C-7CDE78BA3BA6}" srcOrd="4" destOrd="0" presId="urn:microsoft.com/office/officeart/2008/layout/HorizontalMultiLevelHierarchy"/>
    <dgm:cxn modelId="{6503DF14-0A4E-4107-93AB-7F8A961CC949}" type="presParOf" srcId="{0B042CAF-2C41-485B-866C-7CDE78BA3BA6}" destId="{BE7B1908-ECAE-4ED5-8DB7-7D59A151A87A}" srcOrd="0" destOrd="0" presId="urn:microsoft.com/office/officeart/2008/layout/HorizontalMultiLevelHierarchy"/>
    <dgm:cxn modelId="{9F8775EF-5F2F-453A-BD21-A9FD3F741C7C}" type="presParOf" srcId="{E5362D07-4858-4A2C-A46A-314E33AF06E1}" destId="{2027F84B-A616-4E10-B58F-DB41CD982175}" srcOrd="5" destOrd="0" presId="urn:microsoft.com/office/officeart/2008/layout/HorizontalMultiLevelHierarchy"/>
    <dgm:cxn modelId="{FCEC1AED-2950-41B9-9548-A95CF7CE282E}" type="presParOf" srcId="{2027F84B-A616-4E10-B58F-DB41CD982175}" destId="{1110CBB3-4B48-487E-9300-6E98CBB10B27}" srcOrd="0" destOrd="0" presId="urn:microsoft.com/office/officeart/2008/layout/HorizontalMultiLevelHierarchy"/>
    <dgm:cxn modelId="{44D23D08-3DB1-42AD-9BA6-6EC4E78DA36F}" type="presParOf" srcId="{2027F84B-A616-4E10-B58F-DB41CD982175}" destId="{2EE7402F-D38D-4F20-A1C9-2C074788D753}" srcOrd="1" destOrd="0" presId="urn:microsoft.com/office/officeart/2008/layout/HorizontalMultiLevelHierarchy"/>
    <dgm:cxn modelId="{388DAC01-965D-430C-80A7-401A2837FF75}" type="presParOf" srcId="{2EE7402F-D38D-4F20-A1C9-2C074788D753}" destId="{B8292535-C910-4111-9DD2-6EEB64D9B1E0}" srcOrd="0" destOrd="0" presId="urn:microsoft.com/office/officeart/2008/layout/HorizontalMultiLevelHierarchy"/>
    <dgm:cxn modelId="{F119268D-8D2A-4E28-8BE2-9C48A148584B}" type="presParOf" srcId="{B8292535-C910-4111-9DD2-6EEB64D9B1E0}" destId="{1C61DBD6-1ED3-4FD0-940F-41438FD817DB}" srcOrd="0" destOrd="0" presId="urn:microsoft.com/office/officeart/2008/layout/HorizontalMultiLevelHierarchy"/>
    <dgm:cxn modelId="{347AD8EB-8D01-448C-9BE9-E5575945929B}" type="presParOf" srcId="{2EE7402F-D38D-4F20-A1C9-2C074788D753}" destId="{DE7CE763-3B86-4C08-9FC5-AE2EC0DA55D8}" srcOrd="1" destOrd="0" presId="urn:microsoft.com/office/officeart/2008/layout/HorizontalMultiLevelHierarchy"/>
    <dgm:cxn modelId="{3425F8CC-26D0-495E-B288-109C29792A0E}" type="presParOf" srcId="{DE7CE763-3B86-4C08-9FC5-AE2EC0DA55D8}" destId="{E79EFC4D-05C3-4A7A-9331-834E6CB1134D}" srcOrd="0" destOrd="0" presId="urn:microsoft.com/office/officeart/2008/layout/HorizontalMultiLevelHierarchy"/>
    <dgm:cxn modelId="{A7FF39C6-C73E-48AD-ADE3-05D3A59AF5C9}" type="presParOf" srcId="{DE7CE763-3B86-4C08-9FC5-AE2EC0DA55D8}" destId="{F73EBC0E-ED37-420A-A823-1B0F96850E9D}" srcOrd="1" destOrd="0" presId="urn:microsoft.com/office/officeart/2008/layout/HorizontalMultiLevelHierarchy"/>
    <dgm:cxn modelId="{3BFF59C4-6D7D-4ABD-B541-5EC3141EB4CF}" type="presParOf" srcId="{2EE7402F-D38D-4F20-A1C9-2C074788D753}" destId="{01227337-13DD-4CC3-AB64-F37B1846B1D6}" srcOrd="2" destOrd="0" presId="urn:microsoft.com/office/officeart/2008/layout/HorizontalMultiLevelHierarchy"/>
    <dgm:cxn modelId="{5EFB6EE5-4FF8-4DBC-9C79-7E21BCADE315}" type="presParOf" srcId="{01227337-13DD-4CC3-AB64-F37B1846B1D6}" destId="{CEB3CDA7-9FAF-4F57-A0E8-2FF294E89E2E}" srcOrd="0" destOrd="0" presId="urn:microsoft.com/office/officeart/2008/layout/HorizontalMultiLevelHierarchy"/>
    <dgm:cxn modelId="{F27FA33B-1491-46BE-B94A-7292C289B030}" type="presParOf" srcId="{2EE7402F-D38D-4F20-A1C9-2C074788D753}" destId="{9BA98019-571C-4269-A000-6843DF5B4D22}" srcOrd="3" destOrd="0" presId="urn:microsoft.com/office/officeart/2008/layout/HorizontalMultiLevelHierarchy"/>
    <dgm:cxn modelId="{D33E3A76-03E8-4113-AD8A-5F9C9905C485}" type="presParOf" srcId="{9BA98019-571C-4269-A000-6843DF5B4D22}" destId="{0965A443-3488-4927-ACE6-49F2E3185090}" srcOrd="0" destOrd="0" presId="urn:microsoft.com/office/officeart/2008/layout/HorizontalMultiLevelHierarchy"/>
    <dgm:cxn modelId="{B0C1D41B-B86C-4AA6-A932-C72281060ECD}" type="presParOf" srcId="{9BA98019-571C-4269-A000-6843DF5B4D22}" destId="{E4DF8F5D-8476-42D7-8C22-5FA49C506B5A}" srcOrd="1" destOrd="0" presId="urn:microsoft.com/office/officeart/2008/layout/HorizontalMultiLevelHierarchy"/>
    <dgm:cxn modelId="{05DCBE2F-9A1B-4BA5-816F-4945A1C0C069}" type="presParOf" srcId="{E5362D07-4858-4A2C-A46A-314E33AF06E1}" destId="{CBF1082B-AB26-4009-94C1-0F6894E64B45}" srcOrd="6" destOrd="0" presId="urn:microsoft.com/office/officeart/2008/layout/HorizontalMultiLevelHierarchy"/>
    <dgm:cxn modelId="{45C3A984-4A4E-4B9A-8316-DAE68085FA27}" type="presParOf" srcId="{CBF1082B-AB26-4009-94C1-0F6894E64B45}" destId="{79DC01C0-FC89-43F2-A015-7FFF31394824}" srcOrd="0" destOrd="0" presId="urn:microsoft.com/office/officeart/2008/layout/HorizontalMultiLevelHierarchy"/>
    <dgm:cxn modelId="{BAA55428-D688-4AA6-8854-F487F3EA01AC}" type="presParOf" srcId="{E5362D07-4858-4A2C-A46A-314E33AF06E1}" destId="{9D2CEA01-2B2A-4670-A440-85FD0B983316}" srcOrd="7" destOrd="0" presId="urn:microsoft.com/office/officeart/2008/layout/HorizontalMultiLevelHierarchy"/>
    <dgm:cxn modelId="{0D43446E-FAE6-412F-A07A-E0DE5FB5F510}" type="presParOf" srcId="{9D2CEA01-2B2A-4670-A440-85FD0B983316}" destId="{D4DAEB71-1AA7-4037-85FF-293DB3909801}" srcOrd="0" destOrd="0" presId="urn:microsoft.com/office/officeart/2008/layout/HorizontalMultiLevelHierarchy"/>
    <dgm:cxn modelId="{C556DCA8-82E9-4277-A949-CD4FCA377DB3}" type="presParOf" srcId="{9D2CEA01-2B2A-4670-A440-85FD0B983316}" destId="{56CD7DBA-FDD4-4A2D-846C-77C36CA22BA8}" srcOrd="1" destOrd="0" presId="urn:microsoft.com/office/officeart/2008/layout/HorizontalMultiLevelHierarchy"/>
    <dgm:cxn modelId="{5E3E6909-86A7-45D0-9ADD-969A0AF411C1}" type="presParOf" srcId="{56CD7DBA-FDD4-4A2D-846C-77C36CA22BA8}" destId="{C4EF91C1-5DB8-42FE-B70A-4B5E181C7004}" srcOrd="0" destOrd="0" presId="urn:microsoft.com/office/officeart/2008/layout/HorizontalMultiLevelHierarchy"/>
    <dgm:cxn modelId="{CF0E7DE3-F0FE-4F3A-8496-1253C726BAD0}" type="presParOf" srcId="{C4EF91C1-5DB8-42FE-B70A-4B5E181C7004}" destId="{C814AB0E-062B-45BF-B9D0-56894D49D4E3}" srcOrd="0" destOrd="0" presId="urn:microsoft.com/office/officeart/2008/layout/HorizontalMultiLevelHierarchy"/>
    <dgm:cxn modelId="{4E6DAA4E-E8D7-491B-9D80-FCF54BC91F79}" type="presParOf" srcId="{56CD7DBA-FDD4-4A2D-846C-77C36CA22BA8}" destId="{1EB4B0FB-2A37-4043-800E-EDC6360BC92D}" srcOrd="1" destOrd="0" presId="urn:microsoft.com/office/officeart/2008/layout/HorizontalMultiLevelHierarchy"/>
    <dgm:cxn modelId="{F4F1692D-CBD5-4F31-9B6C-F05225BC34DA}" type="presParOf" srcId="{1EB4B0FB-2A37-4043-800E-EDC6360BC92D}" destId="{E5C5D141-0126-4DEA-82D7-EDFEE817159E}" srcOrd="0" destOrd="0" presId="urn:microsoft.com/office/officeart/2008/layout/HorizontalMultiLevelHierarchy"/>
    <dgm:cxn modelId="{47F3D883-7B88-437F-BE50-A8B0FD8943B9}" type="presParOf" srcId="{1EB4B0FB-2A37-4043-800E-EDC6360BC92D}" destId="{E52ADBC3-EA57-4404-8F8B-2CBEBAF76669}" srcOrd="1" destOrd="0" presId="urn:microsoft.com/office/officeart/2008/layout/HorizontalMultiLevelHierarchy"/>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8840CB-062F-4E4B-BC17-7D8BFB466AAD}" type="doc">
      <dgm:prSet loTypeId="urn:microsoft.com/office/officeart/2005/8/layout/list1" loCatId="" qsTypeId="urn:microsoft.com/office/officeart/2005/8/quickstyle/3d2" qsCatId="3D" csTypeId="urn:microsoft.com/office/officeart/2005/8/colors/accent5_4" csCatId="accent5" phldr="1"/>
      <dgm:spPr/>
      <dgm:t>
        <a:bodyPr/>
        <a:lstStyle/>
        <a:p>
          <a:endParaRPr lang="en-US"/>
        </a:p>
      </dgm:t>
    </dgm:pt>
    <dgm:pt modelId="{A0623EDE-3054-C141-A588-6B43D409F25D}">
      <dgm:prSet phldrT="[Text]" custT="1"/>
      <dgm:spPr/>
      <dgm:t>
        <a:bodyPr/>
        <a:lstStyle/>
        <a:p>
          <a:r>
            <a:rPr lang="en-US" sz="2400" dirty="0"/>
            <a:t>Monthly diabetes dashboard review</a:t>
          </a:r>
        </a:p>
      </dgm:t>
    </dgm:pt>
    <dgm:pt modelId="{52BB8BEE-2072-B143-8E7A-2F982CB30C91}" type="parTrans" cxnId="{DF127D36-29F2-E94B-9A0E-4C9CE005E9AA}">
      <dgm:prSet/>
      <dgm:spPr/>
      <dgm:t>
        <a:bodyPr/>
        <a:lstStyle/>
        <a:p>
          <a:endParaRPr lang="en-US"/>
        </a:p>
      </dgm:t>
    </dgm:pt>
    <dgm:pt modelId="{F0FD7E58-C1B9-7341-8DB8-4D583CA670AB}" type="sibTrans" cxnId="{DF127D36-29F2-E94B-9A0E-4C9CE005E9AA}">
      <dgm:prSet/>
      <dgm:spPr/>
      <dgm:t>
        <a:bodyPr/>
        <a:lstStyle/>
        <a:p>
          <a:endParaRPr lang="en-US"/>
        </a:p>
      </dgm:t>
    </dgm:pt>
    <dgm:pt modelId="{3722F3C2-2DBE-4046-9B3E-B4AB23A277EC}">
      <dgm:prSet phldrT="[Text]" custT="1"/>
      <dgm:spPr/>
      <dgm:t>
        <a:bodyPr/>
        <a:lstStyle/>
        <a:p>
          <a:r>
            <a:rPr lang="en-US" sz="2400" dirty="0"/>
            <a:t>Care navigator outreach</a:t>
          </a:r>
        </a:p>
      </dgm:t>
    </dgm:pt>
    <dgm:pt modelId="{27E43816-4327-104F-988C-6D2DC913EB48}" type="parTrans" cxnId="{FA9E8A84-7E1F-6E4E-9FDA-6CD40FA93F0C}">
      <dgm:prSet/>
      <dgm:spPr/>
      <dgm:t>
        <a:bodyPr/>
        <a:lstStyle/>
        <a:p>
          <a:endParaRPr lang="en-US"/>
        </a:p>
      </dgm:t>
    </dgm:pt>
    <dgm:pt modelId="{D0F68A18-B953-9B42-B51D-74918DB71617}" type="sibTrans" cxnId="{FA9E8A84-7E1F-6E4E-9FDA-6CD40FA93F0C}">
      <dgm:prSet/>
      <dgm:spPr/>
      <dgm:t>
        <a:bodyPr/>
        <a:lstStyle/>
        <a:p>
          <a:endParaRPr lang="en-US"/>
        </a:p>
      </dgm:t>
    </dgm:pt>
    <dgm:pt modelId="{079A1F0A-AADB-FF4C-A732-F09B188A4F25}">
      <dgm:prSet phldrT="[Text]" custT="1"/>
      <dgm:spPr/>
      <dgm:t>
        <a:bodyPr/>
        <a:lstStyle/>
        <a:p>
          <a:r>
            <a:rPr lang="en-US" sz="2400" dirty="0"/>
            <a:t>Rescue visits slots added to NP schedule </a:t>
          </a:r>
        </a:p>
      </dgm:t>
    </dgm:pt>
    <dgm:pt modelId="{D43D635E-4910-7549-91A2-1BFA1EA002BE}" type="parTrans" cxnId="{15E101E7-036E-2549-A74B-6638B44F2E65}">
      <dgm:prSet/>
      <dgm:spPr/>
      <dgm:t>
        <a:bodyPr/>
        <a:lstStyle/>
        <a:p>
          <a:endParaRPr lang="en-US"/>
        </a:p>
      </dgm:t>
    </dgm:pt>
    <dgm:pt modelId="{14B06436-D68D-F442-A416-1A49E2F07C98}" type="sibTrans" cxnId="{15E101E7-036E-2549-A74B-6638B44F2E65}">
      <dgm:prSet/>
      <dgm:spPr/>
      <dgm:t>
        <a:bodyPr/>
        <a:lstStyle/>
        <a:p>
          <a:endParaRPr lang="en-US"/>
        </a:p>
      </dgm:t>
    </dgm:pt>
    <dgm:pt modelId="{53C20DFA-DCBC-974F-8B2D-76B6FC525CE6}">
      <dgm:prSet custT="1"/>
      <dgm:spPr/>
      <dgm:t>
        <a:bodyPr/>
        <a:lstStyle/>
        <a:p>
          <a:r>
            <a:rPr lang="en-US" sz="2400" dirty="0"/>
            <a:t>Care navigator appointment reminder call</a:t>
          </a:r>
        </a:p>
      </dgm:t>
    </dgm:pt>
    <dgm:pt modelId="{5FE0305D-35DD-D54F-B392-7E4B1BEB42FC}" type="parTrans" cxnId="{9327EF20-09C1-EC46-88B2-EE9AF5C56783}">
      <dgm:prSet/>
      <dgm:spPr/>
      <dgm:t>
        <a:bodyPr/>
        <a:lstStyle/>
        <a:p>
          <a:endParaRPr lang="en-US"/>
        </a:p>
      </dgm:t>
    </dgm:pt>
    <dgm:pt modelId="{5D3B8508-0297-344E-BD20-19DAD93E9487}" type="sibTrans" cxnId="{9327EF20-09C1-EC46-88B2-EE9AF5C56783}">
      <dgm:prSet/>
      <dgm:spPr/>
      <dgm:t>
        <a:bodyPr/>
        <a:lstStyle/>
        <a:p>
          <a:endParaRPr lang="en-US"/>
        </a:p>
      </dgm:t>
    </dgm:pt>
    <dgm:pt modelId="{CF1F0217-E29A-F24C-8C1C-42A1D261D3A4}">
      <dgm:prSet custT="1"/>
      <dgm:spPr/>
      <dgm:t>
        <a:bodyPr/>
        <a:lstStyle/>
        <a:p>
          <a:r>
            <a:rPr lang="en-US" sz="2400" dirty="0"/>
            <a:t>Health Maintenance created in the EHR </a:t>
          </a:r>
        </a:p>
      </dgm:t>
    </dgm:pt>
    <dgm:pt modelId="{0D800D89-F832-524D-A823-F1D20FCF0EB9}" type="parTrans" cxnId="{633090BC-6D3A-0845-87E4-A1C6E41140B4}">
      <dgm:prSet/>
      <dgm:spPr/>
      <dgm:t>
        <a:bodyPr/>
        <a:lstStyle/>
        <a:p>
          <a:endParaRPr lang="en-US"/>
        </a:p>
      </dgm:t>
    </dgm:pt>
    <dgm:pt modelId="{434D967A-DAF3-5545-9C7B-C38110DC414C}" type="sibTrans" cxnId="{633090BC-6D3A-0845-87E4-A1C6E41140B4}">
      <dgm:prSet/>
      <dgm:spPr/>
      <dgm:t>
        <a:bodyPr/>
        <a:lstStyle/>
        <a:p>
          <a:endParaRPr lang="en-US"/>
        </a:p>
      </dgm:t>
    </dgm:pt>
    <dgm:pt modelId="{4E459753-297F-8248-B8D2-4D77FFFE6A00}">
      <dgm:prSet custT="1"/>
      <dgm:spPr/>
      <dgm:t>
        <a:bodyPr/>
        <a:lstStyle/>
        <a:p>
          <a:r>
            <a:rPr lang="en-US" sz="2400" dirty="0"/>
            <a:t>Diabetes RN champion outreach call</a:t>
          </a:r>
        </a:p>
      </dgm:t>
    </dgm:pt>
    <dgm:pt modelId="{64F68F7D-7147-E843-BDDC-7348DFD2DE5B}" type="parTrans" cxnId="{1D83365D-90C5-4B45-8008-07EF4792A705}">
      <dgm:prSet/>
      <dgm:spPr/>
      <dgm:t>
        <a:bodyPr/>
        <a:lstStyle/>
        <a:p>
          <a:endParaRPr lang="en-US"/>
        </a:p>
      </dgm:t>
    </dgm:pt>
    <dgm:pt modelId="{E6DB1F1E-5E7C-FE4E-9D5B-A17AFDC87C18}" type="sibTrans" cxnId="{1D83365D-90C5-4B45-8008-07EF4792A705}">
      <dgm:prSet/>
      <dgm:spPr/>
      <dgm:t>
        <a:bodyPr/>
        <a:lstStyle/>
        <a:p>
          <a:endParaRPr lang="en-US"/>
        </a:p>
      </dgm:t>
    </dgm:pt>
    <dgm:pt modelId="{7877A1DC-0A8A-C04B-A73C-E2E27DD53145}">
      <dgm:prSet custT="1"/>
      <dgm:spPr/>
      <dgm:t>
        <a:bodyPr/>
        <a:lstStyle/>
        <a:p>
          <a:r>
            <a:rPr lang="en-US" sz="2400" dirty="0"/>
            <a:t>Provider engagement </a:t>
          </a:r>
        </a:p>
      </dgm:t>
    </dgm:pt>
    <dgm:pt modelId="{9F209379-660C-B94E-AAFD-8C169425F392}" type="parTrans" cxnId="{AE6EB83D-3F13-7744-B143-918BBE404EEB}">
      <dgm:prSet/>
      <dgm:spPr/>
      <dgm:t>
        <a:bodyPr/>
        <a:lstStyle/>
        <a:p>
          <a:endParaRPr lang="en-US"/>
        </a:p>
      </dgm:t>
    </dgm:pt>
    <dgm:pt modelId="{6267EBD5-F518-3F4F-AE32-F9ECA6DA20ED}" type="sibTrans" cxnId="{AE6EB83D-3F13-7744-B143-918BBE404EEB}">
      <dgm:prSet/>
      <dgm:spPr/>
      <dgm:t>
        <a:bodyPr/>
        <a:lstStyle/>
        <a:p>
          <a:endParaRPr lang="en-US"/>
        </a:p>
      </dgm:t>
    </dgm:pt>
    <dgm:pt modelId="{7F663D3E-D1AC-1D46-8FEA-22DB4C6088EB}" type="pres">
      <dgm:prSet presAssocID="{6E8840CB-062F-4E4B-BC17-7D8BFB466AAD}" presName="linear" presStyleCnt="0">
        <dgm:presLayoutVars>
          <dgm:dir/>
          <dgm:animLvl val="lvl"/>
          <dgm:resizeHandles val="exact"/>
        </dgm:presLayoutVars>
      </dgm:prSet>
      <dgm:spPr/>
    </dgm:pt>
    <dgm:pt modelId="{847440AB-852D-5548-ACB5-6857F7F883E8}" type="pres">
      <dgm:prSet presAssocID="{A0623EDE-3054-C141-A588-6B43D409F25D}" presName="parentLin" presStyleCnt="0"/>
      <dgm:spPr/>
    </dgm:pt>
    <dgm:pt modelId="{120F2CDC-53E7-5848-A506-7761A3D92879}" type="pres">
      <dgm:prSet presAssocID="{A0623EDE-3054-C141-A588-6B43D409F25D}" presName="parentLeftMargin" presStyleLbl="node1" presStyleIdx="0" presStyleCnt="7"/>
      <dgm:spPr/>
    </dgm:pt>
    <dgm:pt modelId="{4686FB0B-CA0A-5F40-B47B-AB68CC831B91}" type="pres">
      <dgm:prSet presAssocID="{A0623EDE-3054-C141-A588-6B43D409F25D}" presName="parentText" presStyleLbl="node1" presStyleIdx="0" presStyleCnt="7" custLinFactNeighborY="-48374">
        <dgm:presLayoutVars>
          <dgm:chMax val="0"/>
          <dgm:bulletEnabled val="1"/>
        </dgm:presLayoutVars>
      </dgm:prSet>
      <dgm:spPr/>
    </dgm:pt>
    <dgm:pt modelId="{C0E2F683-D55E-FC44-8C14-6F3FF7E49A46}" type="pres">
      <dgm:prSet presAssocID="{A0623EDE-3054-C141-A588-6B43D409F25D}" presName="negativeSpace" presStyleCnt="0"/>
      <dgm:spPr/>
    </dgm:pt>
    <dgm:pt modelId="{FF573849-F361-5F43-BFF4-53386609B785}" type="pres">
      <dgm:prSet presAssocID="{A0623EDE-3054-C141-A588-6B43D409F25D}" presName="childText" presStyleLbl="conFgAcc1" presStyleIdx="0" presStyleCnt="7" custLinFactNeighborX="97">
        <dgm:presLayoutVars>
          <dgm:bulletEnabled val="1"/>
        </dgm:presLayoutVars>
      </dgm:prSet>
      <dgm:spPr/>
    </dgm:pt>
    <dgm:pt modelId="{7582B4B2-4818-ED48-9974-F532CD75F67E}" type="pres">
      <dgm:prSet presAssocID="{F0FD7E58-C1B9-7341-8DB8-4D583CA670AB}" presName="spaceBetweenRectangles" presStyleCnt="0"/>
      <dgm:spPr/>
    </dgm:pt>
    <dgm:pt modelId="{D5C7CF53-2541-5742-B151-FAA1812B4719}" type="pres">
      <dgm:prSet presAssocID="{3722F3C2-2DBE-4046-9B3E-B4AB23A277EC}" presName="parentLin" presStyleCnt="0"/>
      <dgm:spPr/>
    </dgm:pt>
    <dgm:pt modelId="{E6B67FA0-D95D-4845-B577-8F81054AC16C}" type="pres">
      <dgm:prSet presAssocID="{3722F3C2-2DBE-4046-9B3E-B4AB23A277EC}" presName="parentLeftMargin" presStyleLbl="node1" presStyleIdx="0" presStyleCnt="7"/>
      <dgm:spPr/>
    </dgm:pt>
    <dgm:pt modelId="{10E9DAE3-CEDA-CB41-9028-66A80327C89C}" type="pres">
      <dgm:prSet presAssocID="{3722F3C2-2DBE-4046-9B3E-B4AB23A277EC}" presName="parentText" presStyleLbl="node1" presStyleIdx="1" presStyleCnt="7">
        <dgm:presLayoutVars>
          <dgm:chMax val="0"/>
          <dgm:bulletEnabled val="1"/>
        </dgm:presLayoutVars>
      </dgm:prSet>
      <dgm:spPr/>
    </dgm:pt>
    <dgm:pt modelId="{E80D49FC-5528-3C43-BA3A-36790E5644A6}" type="pres">
      <dgm:prSet presAssocID="{3722F3C2-2DBE-4046-9B3E-B4AB23A277EC}" presName="negativeSpace" presStyleCnt="0"/>
      <dgm:spPr/>
    </dgm:pt>
    <dgm:pt modelId="{8895361F-C00D-3E43-9730-72EEF542A5BA}" type="pres">
      <dgm:prSet presAssocID="{3722F3C2-2DBE-4046-9B3E-B4AB23A277EC}" presName="childText" presStyleLbl="conFgAcc1" presStyleIdx="1" presStyleCnt="7">
        <dgm:presLayoutVars>
          <dgm:bulletEnabled val="1"/>
        </dgm:presLayoutVars>
      </dgm:prSet>
      <dgm:spPr/>
    </dgm:pt>
    <dgm:pt modelId="{60DE519E-ED07-EA46-9DE7-C5320748A36B}" type="pres">
      <dgm:prSet presAssocID="{D0F68A18-B953-9B42-B51D-74918DB71617}" presName="spaceBetweenRectangles" presStyleCnt="0"/>
      <dgm:spPr/>
    </dgm:pt>
    <dgm:pt modelId="{137C8D7F-5139-A742-8870-41A4D546B21C}" type="pres">
      <dgm:prSet presAssocID="{7877A1DC-0A8A-C04B-A73C-E2E27DD53145}" presName="parentLin" presStyleCnt="0"/>
      <dgm:spPr/>
    </dgm:pt>
    <dgm:pt modelId="{F5EAB760-B171-E045-9CD6-98A8095CB18D}" type="pres">
      <dgm:prSet presAssocID="{7877A1DC-0A8A-C04B-A73C-E2E27DD53145}" presName="parentLeftMargin" presStyleLbl="node1" presStyleIdx="1" presStyleCnt="7"/>
      <dgm:spPr/>
    </dgm:pt>
    <dgm:pt modelId="{04E2CBC3-0B48-9649-A9C9-284DF3043FF2}" type="pres">
      <dgm:prSet presAssocID="{7877A1DC-0A8A-C04B-A73C-E2E27DD53145}" presName="parentText" presStyleLbl="node1" presStyleIdx="2" presStyleCnt="7">
        <dgm:presLayoutVars>
          <dgm:chMax val="0"/>
          <dgm:bulletEnabled val="1"/>
        </dgm:presLayoutVars>
      </dgm:prSet>
      <dgm:spPr/>
    </dgm:pt>
    <dgm:pt modelId="{2EACA3CD-65A7-9941-B5F6-130DD04DAEDE}" type="pres">
      <dgm:prSet presAssocID="{7877A1DC-0A8A-C04B-A73C-E2E27DD53145}" presName="negativeSpace" presStyleCnt="0"/>
      <dgm:spPr/>
    </dgm:pt>
    <dgm:pt modelId="{5CB7B7BD-3A58-9141-A7DB-5FB3B3FE555F}" type="pres">
      <dgm:prSet presAssocID="{7877A1DC-0A8A-C04B-A73C-E2E27DD53145}" presName="childText" presStyleLbl="conFgAcc1" presStyleIdx="2" presStyleCnt="7">
        <dgm:presLayoutVars>
          <dgm:bulletEnabled val="1"/>
        </dgm:presLayoutVars>
      </dgm:prSet>
      <dgm:spPr/>
    </dgm:pt>
    <dgm:pt modelId="{0FF24BFB-8620-1D47-851D-AB6D48DE8DA0}" type="pres">
      <dgm:prSet presAssocID="{6267EBD5-F518-3F4F-AE32-F9ECA6DA20ED}" presName="spaceBetweenRectangles" presStyleCnt="0"/>
      <dgm:spPr/>
    </dgm:pt>
    <dgm:pt modelId="{C22A24A3-D496-1A49-A8EF-6116C863E79D}" type="pres">
      <dgm:prSet presAssocID="{079A1F0A-AADB-FF4C-A732-F09B188A4F25}" presName="parentLin" presStyleCnt="0"/>
      <dgm:spPr/>
    </dgm:pt>
    <dgm:pt modelId="{1AB17753-AAA3-F04D-BE3D-F5FB6131A94D}" type="pres">
      <dgm:prSet presAssocID="{079A1F0A-AADB-FF4C-A732-F09B188A4F25}" presName="parentLeftMargin" presStyleLbl="node1" presStyleIdx="2" presStyleCnt="7"/>
      <dgm:spPr/>
    </dgm:pt>
    <dgm:pt modelId="{A8AA9551-24DC-DA42-BEB6-FC22082E43C2}" type="pres">
      <dgm:prSet presAssocID="{079A1F0A-AADB-FF4C-A732-F09B188A4F25}" presName="parentText" presStyleLbl="node1" presStyleIdx="3" presStyleCnt="7">
        <dgm:presLayoutVars>
          <dgm:chMax val="0"/>
          <dgm:bulletEnabled val="1"/>
        </dgm:presLayoutVars>
      </dgm:prSet>
      <dgm:spPr/>
    </dgm:pt>
    <dgm:pt modelId="{6620540D-D2EE-0C4E-81DC-580E283638FF}" type="pres">
      <dgm:prSet presAssocID="{079A1F0A-AADB-FF4C-A732-F09B188A4F25}" presName="negativeSpace" presStyleCnt="0"/>
      <dgm:spPr/>
    </dgm:pt>
    <dgm:pt modelId="{BAA7ACD3-37E2-4048-A99F-FD85FE668CC2}" type="pres">
      <dgm:prSet presAssocID="{079A1F0A-AADB-FF4C-A732-F09B188A4F25}" presName="childText" presStyleLbl="conFgAcc1" presStyleIdx="3" presStyleCnt="7">
        <dgm:presLayoutVars>
          <dgm:bulletEnabled val="1"/>
        </dgm:presLayoutVars>
      </dgm:prSet>
      <dgm:spPr/>
    </dgm:pt>
    <dgm:pt modelId="{04BE6863-900E-F145-BF26-6600022CF07A}" type="pres">
      <dgm:prSet presAssocID="{14B06436-D68D-F442-A416-1A49E2F07C98}" presName="spaceBetweenRectangles" presStyleCnt="0"/>
      <dgm:spPr/>
    </dgm:pt>
    <dgm:pt modelId="{C31BEEAB-343E-6B43-B60E-15F46FE840ED}" type="pres">
      <dgm:prSet presAssocID="{53C20DFA-DCBC-974F-8B2D-76B6FC525CE6}" presName="parentLin" presStyleCnt="0"/>
      <dgm:spPr/>
    </dgm:pt>
    <dgm:pt modelId="{71C15FAF-36E4-0545-B579-7C9F1BDDD3BF}" type="pres">
      <dgm:prSet presAssocID="{53C20DFA-DCBC-974F-8B2D-76B6FC525CE6}" presName="parentLeftMargin" presStyleLbl="node1" presStyleIdx="3" presStyleCnt="7"/>
      <dgm:spPr/>
    </dgm:pt>
    <dgm:pt modelId="{D4BD2CE1-218F-6C46-871A-0ED13BD15A7B}" type="pres">
      <dgm:prSet presAssocID="{53C20DFA-DCBC-974F-8B2D-76B6FC525CE6}" presName="parentText" presStyleLbl="node1" presStyleIdx="4" presStyleCnt="7">
        <dgm:presLayoutVars>
          <dgm:chMax val="0"/>
          <dgm:bulletEnabled val="1"/>
        </dgm:presLayoutVars>
      </dgm:prSet>
      <dgm:spPr/>
    </dgm:pt>
    <dgm:pt modelId="{34D4ABBD-3187-B84A-B1FE-2835ED912410}" type="pres">
      <dgm:prSet presAssocID="{53C20DFA-DCBC-974F-8B2D-76B6FC525CE6}" presName="negativeSpace" presStyleCnt="0"/>
      <dgm:spPr/>
    </dgm:pt>
    <dgm:pt modelId="{F6C95451-B24A-A042-9DCA-C826B6B698F8}" type="pres">
      <dgm:prSet presAssocID="{53C20DFA-DCBC-974F-8B2D-76B6FC525CE6}" presName="childText" presStyleLbl="conFgAcc1" presStyleIdx="4" presStyleCnt="7">
        <dgm:presLayoutVars>
          <dgm:bulletEnabled val="1"/>
        </dgm:presLayoutVars>
      </dgm:prSet>
      <dgm:spPr/>
    </dgm:pt>
    <dgm:pt modelId="{D19D907C-899F-FE41-BAC7-95B366356A54}" type="pres">
      <dgm:prSet presAssocID="{5D3B8508-0297-344E-BD20-19DAD93E9487}" presName="spaceBetweenRectangles" presStyleCnt="0"/>
      <dgm:spPr/>
    </dgm:pt>
    <dgm:pt modelId="{044C2FF7-3D78-D24E-9E24-AF47F3946058}" type="pres">
      <dgm:prSet presAssocID="{CF1F0217-E29A-F24C-8C1C-42A1D261D3A4}" presName="parentLin" presStyleCnt="0"/>
      <dgm:spPr/>
    </dgm:pt>
    <dgm:pt modelId="{4ACDAD77-19BB-614B-85E1-0A1B6976E94B}" type="pres">
      <dgm:prSet presAssocID="{CF1F0217-E29A-F24C-8C1C-42A1D261D3A4}" presName="parentLeftMargin" presStyleLbl="node1" presStyleIdx="4" presStyleCnt="7"/>
      <dgm:spPr/>
    </dgm:pt>
    <dgm:pt modelId="{1AF56608-D498-FA4B-BA26-352AF81887DA}" type="pres">
      <dgm:prSet presAssocID="{CF1F0217-E29A-F24C-8C1C-42A1D261D3A4}" presName="parentText" presStyleLbl="node1" presStyleIdx="5" presStyleCnt="7">
        <dgm:presLayoutVars>
          <dgm:chMax val="0"/>
          <dgm:bulletEnabled val="1"/>
        </dgm:presLayoutVars>
      </dgm:prSet>
      <dgm:spPr/>
    </dgm:pt>
    <dgm:pt modelId="{5820247F-082E-5645-84AC-34F46B8E83AE}" type="pres">
      <dgm:prSet presAssocID="{CF1F0217-E29A-F24C-8C1C-42A1D261D3A4}" presName="negativeSpace" presStyleCnt="0"/>
      <dgm:spPr/>
    </dgm:pt>
    <dgm:pt modelId="{C9B73E36-9515-CD4E-840D-3A45642FC085}" type="pres">
      <dgm:prSet presAssocID="{CF1F0217-E29A-F24C-8C1C-42A1D261D3A4}" presName="childText" presStyleLbl="conFgAcc1" presStyleIdx="5" presStyleCnt="7">
        <dgm:presLayoutVars>
          <dgm:bulletEnabled val="1"/>
        </dgm:presLayoutVars>
      </dgm:prSet>
      <dgm:spPr/>
    </dgm:pt>
    <dgm:pt modelId="{AC25BC40-7C6B-0648-B6BE-CC4A7B3794C9}" type="pres">
      <dgm:prSet presAssocID="{434D967A-DAF3-5545-9C7B-C38110DC414C}" presName="spaceBetweenRectangles" presStyleCnt="0"/>
      <dgm:spPr/>
    </dgm:pt>
    <dgm:pt modelId="{86BBA82B-E9EC-7346-80A8-F6D30F4D2490}" type="pres">
      <dgm:prSet presAssocID="{4E459753-297F-8248-B8D2-4D77FFFE6A00}" presName="parentLin" presStyleCnt="0"/>
      <dgm:spPr/>
    </dgm:pt>
    <dgm:pt modelId="{A0781001-FF6B-3A47-8F16-C543D52021D3}" type="pres">
      <dgm:prSet presAssocID="{4E459753-297F-8248-B8D2-4D77FFFE6A00}" presName="parentLeftMargin" presStyleLbl="node1" presStyleIdx="5" presStyleCnt="7"/>
      <dgm:spPr/>
    </dgm:pt>
    <dgm:pt modelId="{72EE37BF-5A41-684C-B039-5DD02F25E04C}" type="pres">
      <dgm:prSet presAssocID="{4E459753-297F-8248-B8D2-4D77FFFE6A00}" presName="parentText" presStyleLbl="node1" presStyleIdx="6" presStyleCnt="7">
        <dgm:presLayoutVars>
          <dgm:chMax val="0"/>
          <dgm:bulletEnabled val="1"/>
        </dgm:presLayoutVars>
      </dgm:prSet>
      <dgm:spPr/>
    </dgm:pt>
    <dgm:pt modelId="{2EF0ADA1-1BC6-534D-8852-630E6CB75950}" type="pres">
      <dgm:prSet presAssocID="{4E459753-297F-8248-B8D2-4D77FFFE6A00}" presName="negativeSpace" presStyleCnt="0"/>
      <dgm:spPr/>
    </dgm:pt>
    <dgm:pt modelId="{9710A7DD-4205-1F42-87B2-D7F33DC4F3F7}" type="pres">
      <dgm:prSet presAssocID="{4E459753-297F-8248-B8D2-4D77FFFE6A00}" presName="childText" presStyleLbl="conFgAcc1" presStyleIdx="6" presStyleCnt="7" custLinFactNeighborX="45065" custLinFactNeighborY="43859">
        <dgm:presLayoutVars>
          <dgm:bulletEnabled val="1"/>
        </dgm:presLayoutVars>
      </dgm:prSet>
      <dgm:spPr/>
    </dgm:pt>
  </dgm:ptLst>
  <dgm:cxnLst>
    <dgm:cxn modelId="{F28B3D02-0875-6844-8EB2-B5612029CC02}" type="presOf" srcId="{7877A1DC-0A8A-C04B-A73C-E2E27DD53145}" destId="{F5EAB760-B171-E045-9CD6-98A8095CB18D}" srcOrd="0" destOrd="0" presId="urn:microsoft.com/office/officeart/2005/8/layout/list1"/>
    <dgm:cxn modelId="{AD8F7103-7894-5C42-BEF6-8F9E13BC7AE1}" type="presOf" srcId="{3722F3C2-2DBE-4046-9B3E-B4AB23A277EC}" destId="{E6B67FA0-D95D-4845-B577-8F81054AC16C}" srcOrd="0" destOrd="0" presId="urn:microsoft.com/office/officeart/2005/8/layout/list1"/>
    <dgm:cxn modelId="{9327EF20-09C1-EC46-88B2-EE9AF5C56783}" srcId="{6E8840CB-062F-4E4B-BC17-7D8BFB466AAD}" destId="{53C20DFA-DCBC-974F-8B2D-76B6FC525CE6}" srcOrd="4" destOrd="0" parTransId="{5FE0305D-35DD-D54F-B392-7E4B1BEB42FC}" sibTransId="{5D3B8508-0297-344E-BD20-19DAD93E9487}"/>
    <dgm:cxn modelId="{521B2F26-1683-4347-83F2-79B296703F6A}" type="presOf" srcId="{A0623EDE-3054-C141-A588-6B43D409F25D}" destId="{120F2CDC-53E7-5848-A506-7761A3D92879}" srcOrd="0" destOrd="0" presId="urn:microsoft.com/office/officeart/2005/8/layout/list1"/>
    <dgm:cxn modelId="{4A72C927-5385-D24A-B4A6-A3E0E723F1F7}" type="presOf" srcId="{3722F3C2-2DBE-4046-9B3E-B4AB23A277EC}" destId="{10E9DAE3-CEDA-CB41-9028-66A80327C89C}" srcOrd="1" destOrd="0" presId="urn:microsoft.com/office/officeart/2005/8/layout/list1"/>
    <dgm:cxn modelId="{DF127D36-29F2-E94B-9A0E-4C9CE005E9AA}" srcId="{6E8840CB-062F-4E4B-BC17-7D8BFB466AAD}" destId="{A0623EDE-3054-C141-A588-6B43D409F25D}" srcOrd="0" destOrd="0" parTransId="{52BB8BEE-2072-B143-8E7A-2F982CB30C91}" sibTransId="{F0FD7E58-C1B9-7341-8DB8-4D583CA670AB}"/>
    <dgm:cxn modelId="{AE6EB83D-3F13-7744-B143-918BBE404EEB}" srcId="{6E8840CB-062F-4E4B-BC17-7D8BFB466AAD}" destId="{7877A1DC-0A8A-C04B-A73C-E2E27DD53145}" srcOrd="2" destOrd="0" parTransId="{9F209379-660C-B94E-AAFD-8C169425F392}" sibTransId="{6267EBD5-F518-3F4F-AE32-F9ECA6DA20ED}"/>
    <dgm:cxn modelId="{1D83365D-90C5-4B45-8008-07EF4792A705}" srcId="{6E8840CB-062F-4E4B-BC17-7D8BFB466AAD}" destId="{4E459753-297F-8248-B8D2-4D77FFFE6A00}" srcOrd="6" destOrd="0" parTransId="{64F68F7D-7147-E843-BDDC-7348DFD2DE5B}" sibTransId="{E6DB1F1E-5E7C-FE4E-9D5B-A17AFDC87C18}"/>
    <dgm:cxn modelId="{91B29342-0C05-8447-A2DB-6FF04DE85BF0}" type="presOf" srcId="{CF1F0217-E29A-F24C-8C1C-42A1D261D3A4}" destId="{4ACDAD77-19BB-614B-85E1-0A1B6976E94B}" srcOrd="0" destOrd="0" presId="urn:microsoft.com/office/officeart/2005/8/layout/list1"/>
    <dgm:cxn modelId="{1FB41D66-18B1-174C-9059-72A0306ECCB1}" type="presOf" srcId="{53C20DFA-DCBC-974F-8B2D-76B6FC525CE6}" destId="{71C15FAF-36E4-0545-B579-7C9F1BDDD3BF}" srcOrd="0" destOrd="0" presId="urn:microsoft.com/office/officeart/2005/8/layout/list1"/>
    <dgm:cxn modelId="{BDE22A55-EB32-1940-98C3-6C352DE492E5}" type="presOf" srcId="{6E8840CB-062F-4E4B-BC17-7D8BFB466AAD}" destId="{7F663D3E-D1AC-1D46-8FEA-22DB4C6088EB}" srcOrd="0" destOrd="0" presId="urn:microsoft.com/office/officeart/2005/8/layout/list1"/>
    <dgm:cxn modelId="{E58C3177-0406-C345-84A7-FA05322D3097}" type="presOf" srcId="{53C20DFA-DCBC-974F-8B2D-76B6FC525CE6}" destId="{D4BD2CE1-218F-6C46-871A-0ED13BD15A7B}" srcOrd="1" destOrd="0" presId="urn:microsoft.com/office/officeart/2005/8/layout/list1"/>
    <dgm:cxn modelId="{D46E447C-AF96-824D-8C5B-751ECFA05FC6}" type="presOf" srcId="{079A1F0A-AADB-FF4C-A732-F09B188A4F25}" destId="{1AB17753-AAA3-F04D-BE3D-F5FB6131A94D}" srcOrd="0" destOrd="0" presId="urn:microsoft.com/office/officeart/2005/8/layout/list1"/>
    <dgm:cxn modelId="{FA9E8A84-7E1F-6E4E-9FDA-6CD40FA93F0C}" srcId="{6E8840CB-062F-4E4B-BC17-7D8BFB466AAD}" destId="{3722F3C2-2DBE-4046-9B3E-B4AB23A277EC}" srcOrd="1" destOrd="0" parTransId="{27E43816-4327-104F-988C-6D2DC913EB48}" sibTransId="{D0F68A18-B953-9B42-B51D-74918DB71617}"/>
    <dgm:cxn modelId="{5CC4E187-C4F6-9043-A254-0F4EA9DA5C96}" type="presOf" srcId="{CF1F0217-E29A-F24C-8C1C-42A1D261D3A4}" destId="{1AF56608-D498-FA4B-BA26-352AF81887DA}" srcOrd="1" destOrd="0" presId="urn:microsoft.com/office/officeart/2005/8/layout/list1"/>
    <dgm:cxn modelId="{9BAAA189-0840-654C-ADB0-D4DC7A9F3B41}" type="presOf" srcId="{4E459753-297F-8248-B8D2-4D77FFFE6A00}" destId="{A0781001-FF6B-3A47-8F16-C543D52021D3}" srcOrd="0" destOrd="0" presId="urn:microsoft.com/office/officeart/2005/8/layout/list1"/>
    <dgm:cxn modelId="{CB82F2B5-19AE-5B44-867C-1E99D2AB54D7}" type="presOf" srcId="{4E459753-297F-8248-B8D2-4D77FFFE6A00}" destId="{72EE37BF-5A41-684C-B039-5DD02F25E04C}" srcOrd="1" destOrd="0" presId="urn:microsoft.com/office/officeart/2005/8/layout/list1"/>
    <dgm:cxn modelId="{633090BC-6D3A-0845-87E4-A1C6E41140B4}" srcId="{6E8840CB-062F-4E4B-BC17-7D8BFB466AAD}" destId="{CF1F0217-E29A-F24C-8C1C-42A1D261D3A4}" srcOrd="5" destOrd="0" parTransId="{0D800D89-F832-524D-A823-F1D20FCF0EB9}" sibTransId="{434D967A-DAF3-5545-9C7B-C38110DC414C}"/>
    <dgm:cxn modelId="{E987DDBE-15BB-0A4C-BA28-1506E7623BB0}" type="presOf" srcId="{7877A1DC-0A8A-C04B-A73C-E2E27DD53145}" destId="{04E2CBC3-0B48-9649-A9C9-284DF3043FF2}" srcOrd="1" destOrd="0" presId="urn:microsoft.com/office/officeart/2005/8/layout/list1"/>
    <dgm:cxn modelId="{060822C2-C919-C847-804B-36821E019C6A}" type="presOf" srcId="{A0623EDE-3054-C141-A588-6B43D409F25D}" destId="{4686FB0B-CA0A-5F40-B47B-AB68CC831B91}" srcOrd="1" destOrd="0" presId="urn:microsoft.com/office/officeart/2005/8/layout/list1"/>
    <dgm:cxn modelId="{15E101E7-036E-2549-A74B-6638B44F2E65}" srcId="{6E8840CB-062F-4E4B-BC17-7D8BFB466AAD}" destId="{079A1F0A-AADB-FF4C-A732-F09B188A4F25}" srcOrd="3" destOrd="0" parTransId="{D43D635E-4910-7549-91A2-1BFA1EA002BE}" sibTransId="{14B06436-D68D-F442-A416-1A49E2F07C98}"/>
    <dgm:cxn modelId="{30C98FFF-AA6D-5041-A771-D254AF40136C}" type="presOf" srcId="{079A1F0A-AADB-FF4C-A732-F09B188A4F25}" destId="{A8AA9551-24DC-DA42-BEB6-FC22082E43C2}" srcOrd="1" destOrd="0" presId="urn:microsoft.com/office/officeart/2005/8/layout/list1"/>
    <dgm:cxn modelId="{415C4972-644C-D243-8BF8-DE06EFCF21C0}" type="presParOf" srcId="{7F663D3E-D1AC-1D46-8FEA-22DB4C6088EB}" destId="{847440AB-852D-5548-ACB5-6857F7F883E8}" srcOrd="0" destOrd="0" presId="urn:microsoft.com/office/officeart/2005/8/layout/list1"/>
    <dgm:cxn modelId="{09BC0A4A-4AEF-1544-AECD-804C4186C535}" type="presParOf" srcId="{847440AB-852D-5548-ACB5-6857F7F883E8}" destId="{120F2CDC-53E7-5848-A506-7761A3D92879}" srcOrd="0" destOrd="0" presId="urn:microsoft.com/office/officeart/2005/8/layout/list1"/>
    <dgm:cxn modelId="{5E9EA348-1EF8-534B-B68F-580897682207}" type="presParOf" srcId="{847440AB-852D-5548-ACB5-6857F7F883E8}" destId="{4686FB0B-CA0A-5F40-B47B-AB68CC831B91}" srcOrd="1" destOrd="0" presId="urn:microsoft.com/office/officeart/2005/8/layout/list1"/>
    <dgm:cxn modelId="{09D0EAF7-8491-494E-B021-1FD1D23D9281}" type="presParOf" srcId="{7F663D3E-D1AC-1D46-8FEA-22DB4C6088EB}" destId="{C0E2F683-D55E-FC44-8C14-6F3FF7E49A46}" srcOrd="1" destOrd="0" presId="urn:microsoft.com/office/officeart/2005/8/layout/list1"/>
    <dgm:cxn modelId="{334778CB-B22B-E746-BE27-871F2E0CA429}" type="presParOf" srcId="{7F663D3E-D1AC-1D46-8FEA-22DB4C6088EB}" destId="{FF573849-F361-5F43-BFF4-53386609B785}" srcOrd="2" destOrd="0" presId="urn:microsoft.com/office/officeart/2005/8/layout/list1"/>
    <dgm:cxn modelId="{F6167715-51C0-D84D-B2A1-9E2C46E5C9ED}" type="presParOf" srcId="{7F663D3E-D1AC-1D46-8FEA-22DB4C6088EB}" destId="{7582B4B2-4818-ED48-9974-F532CD75F67E}" srcOrd="3" destOrd="0" presId="urn:microsoft.com/office/officeart/2005/8/layout/list1"/>
    <dgm:cxn modelId="{4EA5B89C-C2A1-484F-BBAB-E449E70FC30C}" type="presParOf" srcId="{7F663D3E-D1AC-1D46-8FEA-22DB4C6088EB}" destId="{D5C7CF53-2541-5742-B151-FAA1812B4719}" srcOrd="4" destOrd="0" presId="urn:microsoft.com/office/officeart/2005/8/layout/list1"/>
    <dgm:cxn modelId="{1A50CA95-79D0-6147-B3A9-44B59198E1EE}" type="presParOf" srcId="{D5C7CF53-2541-5742-B151-FAA1812B4719}" destId="{E6B67FA0-D95D-4845-B577-8F81054AC16C}" srcOrd="0" destOrd="0" presId="urn:microsoft.com/office/officeart/2005/8/layout/list1"/>
    <dgm:cxn modelId="{50C7A4E6-47B0-1A4D-93AD-B6065AACD0F1}" type="presParOf" srcId="{D5C7CF53-2541-5742-B151-FAA1812B4719}" destId="{10E9DAE3-CEDA-CB41-9028-66A80327C89C}" srcOrd="1" destOrd="0" presId="urn:microsoft.com/office/officeart/2005/8/layout/list1"/>
    <dgm:cxn modelId="{FAD2CFEB-C8FF-7641-AD97-765FD7008779}" type="presParOf" srcId="{7F663D3E-D1AC-1D46-8FEA-22DB4C6088EB}" destId="{E80D49FC-5528-3C43-BA3A-36790E5644A6}" srcOrd="5" destOrd="0" presId="urn:microsoft.com/office/officeart/2005/8/layout/list1"/>
    <dgm:cxn modelId="{F25C923E-EA34-D047-97FC-368F147FAE36}" type="presParOf" srcId="{7F663D3E-D1AC-1D46-8FEA-22DB4C6088EB}" destId="{8895361F-C00D-3E43-9730-72EEF542A5BA}" srcOrd="6" destOrd="0" presId="urn:microsoft.com/office/officeart/2005/8/layout/list1"/>
    <dgm:cxn modelId="{C2585EF4-2E8F-6646-ACA1-D9DB977DEAC1}" type="presParOf" srcId="{7F663D3E-D1AC-1D46-8FEA-22DB4C6088EB}" destId="{60DE519E-ED07-EA46-9DE7-C5320748A36B}" srcOrd="7" destOrd="0" presId="urn:microsoft.com/office/officeart/2005/8/layout/list1"/>
    <dgm:cxn modelId="{510674F5-EE6F-9740-8A07-348D524F4C97}" type="presParOf" srcId="{7F663D3E-D1AC-1D46-8FEA-22DB4C6088EB}" destId="{137C8D7F-5139-A742-8870-41A4D546B21C}" srcOrd="8" destOrd="0" presId="urn:microsoft.com/office/officeart/2005/8/layout/list1"/>
    <dgm:cxn modelId="{2870453B-4E8F-534B-A931-314E65A6B2A0}" type="presParOf" srcId="{137C8D7F-5139-A742-8870-41A4D546B21C}" destId="{F5EAB760-B171-E045-9CD6-98A8095CB18D}" srcOrd="0" destOrd="0" presId="urn:microsoft.com/office/officeart/2005/8/layout/list1"/>
    <dgm:cxn modelId="{4743C962-6DA8-194F-8B1E-6BA70820DB77}" type="presParOf" srcId="{137C8D7F-5139-A742-8870-41A4D546B21C}" destId="{04E2CBC3-0B48-9649-A9C9-284DF3043FF2}" srcOrd="1" destOrd="0" presId="urn:microsoft.com/office/officeart/2005/8/layout/list1"/>
    <dgm:cxn modelId="{2B023C0D-B4B9-7348-B8F2-76439157D653}" type="presParOf" srcId="{7F663D3E-D1AC-1D46-8FEA-22DB4C6088EB}" destId="{2EACA3CD-65A7-9941-B5F6-130DD04DAEDE}" srcOrd="9" destOrd="0" presId="urn:microsoft.com/office/officeart/2005/8/layout/list1"/>
    <dgm:cxn modelId="{E99BCB79-FFDC-2F42-B79F-D1EE768F3C79}" type="presParOf" srcId="{7F663D3E-D1AC-1D46-8FEA-22DB4C6088EB}" destId="{5CB7B7BD-3A58-9141-A7DB-5FB3B3FE555F}" srcOrd="10" destOrd="0" presId="urn:microsoft.com/office/officeart/2005/8/layout/list1"/>
    <dgm:cxn modelId="{B1FC0975-8C45-1444-A9A4-4AE60E0F0323}" type="presParOf" srcId="{7F663D3E-D1AC-1D46-8FEA-22DB4C6088EB}" destId="{0FF24BFB-8620-1D47-851D-AB6D48DE8DA0}" srcOrd="11" destOrd="0" presId="urn:microsoft.com/office/officeart/2005/8/layout/list1"/>
    <dgm:cxn modelId="{3388C80E-E139-9149-8F99-E8460F6E8268}" type="presParOf" srcId="{7F663D3E-D1AC-1D46-8FEA-22DB4C6088EB}" destId="{C22A24A3-D496-1A49-A8EF-6116C863E79D}" srcOrd="12" destOrd="0" presId="urn:microsoft.com/office/officeart/2005/8/layout/list1"/>
    <dgm:cxn modelId="{7F3017C8-B182-7149-BCB8-9C84E6443F97}" type="presParOf" srcId="{C22A24A3-D496-1A49-A8EF-6116C863E79D}" destId="{1AB17753-AAA3-F04D-BE3D-F5FB6131A94D}" srcOrd="0" destOrd="0" presId="urn:microsoft.com/office/officeart/2005/8/layout/list1"/>
    <dgm:cxn modelId="{EDA25AD7-7268-094C-A42F-E426F1914BA9}" type="presParOf" srcId="{C22A24A3-D496-1A49-A8EF-6116C863E79D}" destId="{A8AA9551-24DC-DA42-BEB6-FC22082E43C2}" srcOrd="1" destOrd="0" presId="urn:microsoft.com/office/officeart/2005/8/layout/list1"/>
    <dgm:cxn modelId="{1CF37E11-5262-2D4D-9235-5F790D0C32A9}" type="presParOf" srcId="{7F663D3E-D1AC-1D46-8FEA-22DB4C6088EB}" destId="{6620540D-D2EE-0C4E-81DC-580E283638FF}" srcOrd="13" destOrd="0" presId="urn:microsoft.com/office/officeart/2005/8/layout/list1"/>
    <dgm:cxn modelId="{CFF2301C-C0AD-BA46-A97A-CA07C557AC6C}" type="presParOf" srcId="{7F663D3E-D1AC-1D46-8FEA-22DB4C6088EB}" destId="{BAA7ACD3-37E2-4048-A99F-FD85FE668CC2}" srcOrd="14" destOrd="0" presId="urn:microsoft.com/office/officeart/2005/8/layout/list1"/>
    <dgm:cxn modelId="{DA5965EA-ED59-4F41-92D6-221A93B073E0}" type="presParOf" srcId="{7F663D3E-D1AC-1D46-8FEA-22DB4C6088EB}" destId="{04BE6863-900E-F145-BF26-6600022CF07A}" srcOrd="15" destOrd="0" presId="urn:microsoft.com/office/officeart/2005/8/layout/list1"/>
    <dgm:cxn modelId="{E4F77807-4E0F-2440-8BCD-7056F1082F03}" type="presParOf" srcId="{7F663D3E-D1AC-1D46-8FEA-22DB4C6088EB}" destId="{C31BEEAB-343E-6B43-B60E-15F46FE840ED}" srcOrd="16" destOrd="0" presId="urn:microsoft.com/office/officeart/2005/8/layout/list1"/>
    <dgm:cxn modelId="{9C585DC9-3E38-2840-80AF-72C81413B83A}" type="presParOf" srcId="{C31BEEAB-343E-6B43-B60E-15F46FE840ED}" destId="{71C15FAF-36E4-0545-B579-7C9F1BDDD3BF}" srcOrd="0" destOrd="0" presId="urn:microsoft.com/office/officeart/2005/8/layout/list1"/>
    <dgm:cxn modelId="{90FF9FE9-86C6-2D4F-A1A8-C03B80D46752}" type="presParOf" srcId="{C31BEEAB-343E-6B43-B60E-15F46FE840ED}" destId="{D4BD2CE1-218F-6C46-871A-0ED13BD15A7B}" srcOrd="1" destOrd="0" presId="urn:microsoft.com/office/officeart/2005/8/layout/list1"/>
    <dgm:cxn modelId="{A4AAF51C-6846-FB40-A0D4-F9A1CE698F50}" type="presParOf" srcId="{7F663D3E-D1AC-1D46-8FEA-22DB4C6088EB}" destId="{34D4ABBD-3187-B84A-B1FE-2835ED912410}" srcOrd="17" destOrd="0" presId="urn:microsoft.com/office/officeart/2005/8/layout/list1"/>
    <dgm:cxn modelId="{74CF1375-86F1-2746-AF3C-171F3F33D05A}" type="presParOf" srcId="{7F663D3E-D1AC-1D46-8FEA-22DB4C6088EB}" destId="{F6C95451-B24A-A042-9DCA-C826B6B698F8}" srcOrd="18" destOrd="0" presId="urn:microsoft.com/office/officeart/2005/8/layout/list1"/>
    <dgm:cxn modelId="{52993B7C-32AA-E945-9FCC-BC357C4B131E}" type="presParOf" srcId="{7F663D3E-D1AC-1D46-8FEA-22DB4C6088EB}" destId="{D19D907C-899F-FE41-BAC7-95B366356A54}" srcOrd="19" destOrd="0" presId="urn:microsoft.com/office/officeart/2005/8/layout/list1"/>
    <dgm:cxn modelId="{FD458D4E-0ECB-8E4A-9A1D-717BE4AE1275}" type="presParOf" srcId="{7F663D3E-D1AC-1D46-8FEA-22DB4C6088EB}" destId="{044C2FF7-3D78-D24E-9E24-AF47F3946058}" srcOrd="20" destOrd="0" presId="urn:microsoft.com/office/officeart/2005/8/layout/list1"/>
    <dgm:cxn modelId="{5D0E8C09-CD43-4A4F-B8A3-DF5A317FA443}" type="presParOf" srcId="{044C2FF7-3D78-D24E-9E24-AF47F3946058}" destId="{4ACDAD77-19BB-614B-85E1-0A1B6976E94B}" srcOrd="0" destOrd="0" presId="urn:microsoft.com/office/officeart/2005/8/layout/list1"/>
    <dgm:cxn modelId="{BDECF84A-58BF-3244-A449-F69858D9B3DC}" type="presParOf" srcId="{044C2FF7-3D78-D24E-9E24-AF47F3946058}" destId="{1AF56608-D498-FA4B-BA26-352AF81887DA}" srcOrd="1" destOrd="0" presId="urn:microsoft.com/office/officeart/2005/8/layout/list1"/>
    <dgm:cxn modelId="{BCF01CD3-247D-BF48-8553-F0622ED3F97D}" type="presParOf" srcId="{7F663D3E-D1AC-1D46-8FEA-22DB4C6088EB}" destId="{5820247F-082E-5645-84AC-34F46B8E83AE}" srcOrd="21" destOrd="0" presId="urn:microsoft.com/office/officeart/2005/8/layout/list1"/>
    <dgm:cxn modelId="{E3334DC2-4D78-994B-A2D6-5DF4B3DB9948}" type="presParOf" srcId="{7F663D3E-D1AC-1D46-8FEA-22DB4C6088EB}" destId="{C9B73E36-9515-CD4E-840D-3A45642FC085}" srcOrd="22" destOrd="0" presId="urn:microsoft.com/office/officeart/2005/8/layout/list1"/>
    <dgm:cxn modelId="{0DA33F59-AFF6-F24D-82F2-C97D73C7A735}" type="presParOf" srcId="{7F663D3E-D1AC-1D46-8FEA-22DB4C6088EB}" destId="{AC25BC40-7C6B-0648-B6BE-CC4A7B3794C9}" srcOrd="23" destOrd="0" presId="urn:microsoft.com/office/officeart/2005/8/layout/list1"/>
    <dgm:cxn modelId="{D506F1EF-3870-5944-9865-C6A2840ABF15}" type="presParOf" srcId="{7F663D3E-D1AC-1D46-8FEA-22DB4C6088EB}" destId="{86BBA82B-E9EC-7346-80A8-F6D30F4D2490}" srcOrd="24" destOrd="0" presId="urn:microsoft.com/office/officeart/2005/8/layout/list1"/>
    <dgm:cxn modelId="{A92C647A-A71A-A24A-AD44-B32DB4768FB9}" type="presParOf" srcId="{86BBA82B-E9EC-7346-80A8-F6D30F4D2490}" destId="{A0781001-FF6B-3A47-8F16-C543D52021D3}" srcOrd="0" destOrd="0" presId="urn:microsoft.com/office/officeart/2005/8/layout/list1"/>
    <dgm:cxn modelId="{57E819A1-B54F-CB4B-B454-B6B5FE39708C}" type="presParOf" srcId="{86BBA82B-E9EC-7346-80A8-F6D30F4D2490}" destId="{72EE37BF-5A41-684C-B039-5DD02F25E04C}" srcOrd="1" destOrd="0" presId="urn:microsoft.com/office/officeart/2005/8/layout/list1"/>
    <dgm:cxn modelId="{B39C30E0-D3AC-024A-829B-BF880FCBD059}" type="presParOf" srcId="{7F663D3E-D1AC-1D46-8FEA-22DB4C6088EB}" destId="{2EF0ADA1-1BC6-534D-8852-630E6CB75950}" srcOrd="25" destOrd="0" presId="urn:microsoft.com/office/officeart/2005/8/layout/list1"/>
    <dgm:cxn modelId="{2CDE739D-0B99-E84E-965B-DB9E07D2255C}" type="presParOf" srcId="{7F663D3E-D1AC-1D46-8FEA-22DB4C6088EB}" destId="{9710A7DD-4205-1F42-87B2-D7F33DC4F3F7}" srcOrd="26" destOrd="0" presId="urn:microsoft.com/office/officeart/2005/8/layout/list1"/>
  </dgm:cxnLst>
  <dgm:bg>
    <a:noFill/>
    <a:effectLst>
      <a:outerShdw blurRad="1190694" dist="50800" dir="5400000" sx="3000" sy="3000" algn="ctr" rotWithShape="0">
        <a:schemeClr val="tx1"/>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AEC90-4139-489B-ADBA-8255C615D9CB}">
      <dsp:nvSpPr>
        <dsp:cNvPr id="0" name=""/>
        <dsp:cNvSpPr/>
      </dsp:nvSpPr>
      <dsp:spPr>
        <a:xfrm>
          <a:off x="0" y="310282"/>
          <a:ext cx="5738326" cy="11513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5358" tIns="354076" rIns="44535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“I really like getting the monthly adjustments because I've really noticed a positive shift in my blood sugar readings and A1c.”</a:t>
          </a:r>
          <a:endParaRPr lang="en-US" sz="1700" kern="1200" dirty="0">
            <a:solidFill>
              <a:schemeClr val="tx1"/>
            </a:solidFill>
          </a:endParaRPr>
        </a:p>
      </dsp:txBody>
      <dsp:txXfrm>
        <a:off x="0" y="310282"/>
        <a:ext cx="5738326" cy="1151325"/>
      </dsp:txXfrm>
    </dsp:sp>
    <dsp:sp modelId="{46C2F1A4-C041-423B-9C3F-6452B02F3AE2}">
      <dsp:nvSpPr>
        <dsp:cNvPr id="0" name=""/>
        <dsp:cNvSpPr/>
      </dsp:nvSpPr>
      <dsp:spPr>
        <a:xfrm>
          <a:off x="286916" y="59362"/>
          <a:ext cx="4016828"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827" tIns="0" rIns="151827"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Better glycemic management</a:t>
          </a:r>
          <a:endParaRPr lang="en-US" sz="1700" kern="1200" dirty="0">
            <a:solidFill>
              <a:schemeClr val="bg1"/>
            </a:solidFill>
          </a:endParaRPr>
        </a:p>
      </dsp:txBody>
      <dsp:txXfrm>
        <a:off x="311414" y="83860"/>
        <a:ext cx="3967832" cy="452844"/>
      </dsp:txXfrm>
    </dsp:sp>
    <dsp:sp modelId="{F3469CC4-C9E3-4E63-8C0F-A191831067A5}">
      <dsp:nvSpPr>
        <dsp:cNvPr id="0" name=""/>
        <dsp:cNvSpPr/>
      </dsp:nvSpPr>
      <dsp:spPr>
        <a:xfrm>
          <a:off x="0" y="1804327"/>
          <a:ext cx="5738326" cy="16332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5358" tIns="354076" rIns="44535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“We have really liked the communication from this study.”</a:t>
          </a:r>
          <a:endParaRPr lang="en-US" sz="1700" kern="1200" dirty="0">
            <a:solidFill>
              <a:schemeClr val="tx1"/>
            </a:solidFill>
          </a:endParaRPr>
        </a:p>
        <a:p>
          <a:pPr marL="171450" lvl="1" indent="-171450" algn="l" defTabSz="755650">
            <a:lnSpc>
              <a:spcPct val="90000"/>
            </a:lnSpc>
            <a:spcBef>
              <a:spcPct val="0"/>
            </a:spcBef>
            <a:spcAft>
              <a:spcPct val="15000"/>
            </a:spcAft>
            <a:buChar char="•"/>
          </a:pPr>
          <a:r>
            <a:rPr lang="en-US" sz="1700" kern="1200" dirty="0"/>
            <a:t>“Nice not having the pressure/anxiety of adjusting on your own or feeling like a bother by calling. Convenient.”</a:t>
          </a:r>
        </a:p>
      </dsp:txBody>
      <dsp:txXfrm>
        <a:off x="0" y="1804327"/>
        <a:ext cx="5738326" cy="1633275"/>
      </dsp:txXfrm>
    </dsp:sp>
    <dsp:sp modelId="{A971FCA0-E93A-4909-95AF-A63810B9913D}">
      <dsp:nvSpPr>
        <dsp:cNvPr id="0" name=""/>
        <dsp:cNvSpPr/>
      </dsp:nvSpPr>
      <dsp:spPr>
        <a:xfrm>
          <a:off x="286916" y="1553407"/>
          <a:ext cx="4016828"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827" tIns="0" rIns="151827"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Improved communication</a:t>
          </a:r>
          <a:endParaRPr lang="en-US" sz="1700" kern="1200" dirty="0">
            <a:solidFill>
              <a:schemeClr val="bg1"/>
            </a:solidFill>
          </a:endParaRPr>
        </a:p>
      </dsp:txBody>
      <dsp:txXfrm>
        <a:off x="311414" y="1577905"/>
        <a:ext cx="3967832" cy="452844"/>
      </dsp:txXfrm>
    </dsp:sp>
    <dsp:sp modelId="{C5EA6914-72BB-434C-9190-D469A77861AA}">
      <dsp:nvSpPr>
        <dsp:cNvPr id="0" name=""/>
        <dsp:cNvSpPr/>
      </dsp:nvSpPr>
      <dsp:spPr>
        <a:xfrm>
          <a:off x="0" y="3780323"/>
          <a:ext cx="5738326" cy="1204875"/>
        </a:xfrm>
        <a:prstGeom prst="rect">
          <a:avLst/>
        </a:prstGeom>
        <a:solidFill>
          <a:schemeClr val="bg1">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5358" tIns="354076" rIns="44535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“Couldn’t upload PDM”</a:t>
          </a:r>
          <a:endParaRPr lang="en-US" sz="1700" kern="1200" dirty="0">
            <a:solidFill>
              <a:schemeClr val="tx1"/>
            </a:solidFill>
          </a:endParaRPr>
        </a:p>
        <a:p>
          <a:pPr marL="171450" lvl="1" indent="-171450" algn="l" defTabSz="755650">
            <a:lnSpc>
              <a:spcPct val="90000"/>
            </a:lnSpc>
            <a:spcBef>
              <a:spcPct val="0"/>
            </a:spcBef>
            <a:spcAft>
              <a:spcPct val="15000"/>
            </a:spcAft>
            <a:buChar char="•"/>
          </a:pPr>
          <a:r>
            <a:rPr lang="en-US" sz="1700" kern="1200" dirty="0"/>
            <a:t>“[Challenges] to get the data to Glooko…back and forth the with companies”</a:t>
          </a:r>
        </a:p>
      </dsp:txBody>
      <dsp:txXfrm>
        <a:off x="0" y="3780323"/>
        <a:ext cx="5738326" cy="1204875"/>
      </dsp:txXfrm>
    </dsp:sp>
    <dsp:sp modelId="{A02E1649-97E2-4CA1-AFF9-23268250008B}">
      <dsp:nvSpPr>
        <dsp:cNvPr id="0" name=""/>
        <dsp:cNvSpPr/>
      </dsp:nvSpPr>
      <dsp:spPr>
        <a:xfrm>
          <a:off x="286916" y="3529403"/>
          <a:ext cx="4016828"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827" tIns="0" rIns="151827"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latin typeface="Calibri" panose="020F0502020204030204" pitchFamily="34" charset="0"/>
              <a:cs typeface="Calibri" panose="020F0502020204030204" pitchFamily="34" charset="0"/>
            </a:rPr>
            <a:t>Technology challenges</a:t>
          </a:r>
        </a:p>
      </dsp:txBody>
      <dsp:txXfrm>
        <a:off x="311414" y="3553901"/>
        <a:ext cx="3967832"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91C1-5DB8-42FE-B70A-4B5E181C7004}">
      <dsp:nvSpPr>
        <dsp:cNvPr id="0" name=""/>
        <dsp:cNvSpPr/>
      </dsp:nvSpPr>
      <dsp:spPr>
        <a:xfrm>
          <a:off x="7014892" y="5402154"/>
          <a:ext cx="413289" cy="91440"/>
        </a:xfrm>
        <a:custGeom>
          <a:avLst/>
          <a:gdLst/>
          <a:ahLst/>
          <a:cxnLst/>
          <a:rect l="0" t="0" r="0" b="0"/>
          <a:pathLst>
            <a:path>
              <a:moveTo>
                <a:pt x="0" y="45720"/>
              </a:moveTo>
              <a:lnTo>
                <a:pt x="206644" y="45720"/>
              </a:lnTo>
              <a:lnTo>
                <a:pt x="206644" y="50783"/>
              </a:lnTo>
              <a:lnTo>
                <a:pt x="413289" y="5078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kern="1200">
            <a:latin typeface="Montserrat" pitchFamily="2" charset="77"/>
          </a:endParaRPr>
        </a:p>
      </dsp:txBody>
      <dsp:txXfrm>
        <a:off x="7211204" y="5437541"/>
        <a:ext cx="20666" cy="20666"/>
      </dsp:txXfrm>
    </dsp:sp>
    <dsp:sp modelId="{CBF1082B-AB26-4009-94C1-0F6894E64B45}">
      <dsp:nvSpPr>
        <dsp:cNvPr id="0" name=""/>
        <dsp:cNvSpPr/>
      </dsp:nvSpPr>
      <dsp:spPr>
        <a:xfrm>
          <a:off x="4948443" y="3014795"/>
          <a:ext cx="173934" cy="2433079"/>
        </a:xfrm>
        <a:custGeom>
          <a:avLst/>
          <a:gdLst/>
          <a:ahLst/>
          <a:cxnLst/>
          <a:rect l="0" t="0" r="0" b="0"/>
          <a:pathLst>
            <a:path>
              <a:moveTo>
                <a:pt x="173934" y="0"/>
              </a:moveTo>
              <a:lnTo>
                <a:pt x="0" y="243307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kern="1200">
            <a:latin typeface="Montserrat" pitchFamily="2" charset="77"/>
          </a:endParaRPr>
        </a:p>
      </dsp:txBody>
      <dsp:txXfrm>
        <a:off x="4974428" y="4170352"/>
        <a:ext cx="121964" cy="121964"/>
      </dsp:txXfrm>
    </dsp:sp>
    <dsp:sp modelId="{01227337-13DD-4CC3-AB64-F37B1846B1D6}">
      <dsp:nvSpPr>
        <dsp:cNvPr id="0" name=""/>
        <dsp:cNvSpPr/>
      </dsp:nvSpPr>
      <dsp:spPr>
        <a:xfrm>
          <a:off x="7014892" y="4144133"/>
          <a:ext cx="423580" cy="416603"/>
        </a:xfrm>
        <a:custGeom>
          <a:avLst/>
          <a:gdLst/>
          <a:ahLst/>
          <a:cxnLst/>
          <a:rect l="0" t="0" r="0" b="0"/>
          <a:pathLst>
            <a:path>
              <a:moveTo>
                <a:pt x="0" y="0"/>
              </a:moveTo>
              <a:lnTo>
                <a:pt x="211790" y="0"/>
              </a:lnTo>
              <a:lnTo>
                <a:pt x="211790" y="416603"/>
              </a:lnTo>
              <a:lnTo>
                <a:pt x="423580" y="41660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Montserrat" pitchFamily="2" charset="77"/>
          </a:endParaRPr>
        </a:p>
      </dsp:txBody>
      <dsp:txXfrm>
        <a:off x="7211830" y="4337582"/>
        <a:ext cx="29706" cy="29706"/>
      </dsp:txXfrm>
    </dsp:sp>
    <dsp:sp modelId="{B8292535-C910-4111-9DD2-6EEB64D9B1E0}">
      <dsp:nvSpPr>
        <dsp:cNvPr id="0" name=""/>
        <dsp:cNvSpPr/>
      </dsp:nvSpPr>
      <dsp:spPr>
        <a:xfrm>
          <a:off x="7014892" y="3694419"/>
          <a:ext cx="413289" cy="449714"/>
        </a:xfrm>
        <a:custGeom>
          <a:avLst/>
          <a:gdLst/>
          <a:ahLst/>
          <a:cxnLst/>
          <a:rect l="0" t="0" r="0" b="0"/>
          <a:pathLst>
            <a:path>
              <a:moveTo>
                <a:pt x="0" y="449714"/>
              </a:moveTo>
              <a:lnTo>
                <a:pt x="206644" y="449714"/>
              </a:lnTo>
              <a:lnTo>
                <a:pt x="206644" y="0"/>
              </a:lnTo>
              <a:lnTo>
                <a:pt x="413289"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kern="1200">
            <a:latin typeface="Montserrat" pitchFamily="2" charset="77"/>
          </a:endParaRPr>
        </a:p>
      </dsp:txBody>
      <dsp:txXfrm>
        <a:off x="7206268" y="3904007"/>
        <a:ext cx="30538" cy="30538"/>
      </dsp:txXfrm>
    </dsp:sp>
    <dsp:sp modelId="{0B042CAF-2C41-485B-866C-7CDE78BA3BA6}">
      <dsp:nvSpPr>
        <dsp:cNvPr id="0" name=""/>
        <dsp:cNvSpPr/>
      </dsp:nvSpPr>
      <dsp:spPr>
        <a:xfrm>
          <a:off x="4948443" y="3014795"/>
          <a:ext cx="173934" cy="1129338"/>
        </a:xfrm>
        <a:custGeom>
          <a:avLst/>
          <a:gdLst/>
          <a:ahLst/>
          <a:cxnLst/>
          <a:rect l="0" t="0" r="0" b="0"/>
          <a:pathLst>
            <a:path>
              <a:moveTo>
                <a:pt x="173934" y="0"/>
              </a:moveTo>
              <a:lnTo>
                <a:pt x="0" y="112933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kern="1200">
            <a:latin typeface="Montserrat" pitchFamily="2" charset="77"/>
          </a:endParaRPr>
        </a:p>
      </dsp:txBody>
      <dsp:txXfrm>
        <a:off x="5006844" y="3550898"/>
        <a:ext cx="57132" cy="57132"/>
      </dsp:txXfrm>
    </dsp:sp>
    <dsp:sp modelId="{33AC449E-B58C-4913-A3A2-86CA3167BE8F}">
      <dsp:nvSpPr>
        <dsp:cNvPr id="0" name=""/>
        <dsp:cNvSpPr/>
      </dsp:nvSpPr>
      <dsp:spPr>
        <a:xfrm>
          <a:off x="7014892" y="2449093"/>
          <a:ext cx="413289" cy="393759"/>
        </a:xfrm>
        <a:custGeom>
          <a:avLst/>
          <a:gdLst/>
          <a:ahLst/>
          <a:cxnLst/>
          <a:rect l="0" t="0" r="0" b="0"/>
          <a:pathLst>
            <a:path>
              <a:moveTo>
                <a:pt x="0" y="0"/>
              </a:moveTo>
              <a:lnTo>
                <a:pt x="206644" y="0"/>
              </a:lnTo>
              <a:lnTo>
                <a:pt x="206644" y="393759"/>
              </a:lnTo>
              <a:lnTo>
                <a:pt x="413289" y="393759"/>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Montserrat" pitchFamily="2" charset="77"/>
          </a:endParaRPr>
        </a:p>
      </dsp:txBody>
      <dsp:txXfrm>
        <a:off x="7207266" y="2631702"/>
        <a:ext cx="28541" cy="28541"/>
      </dsp:txXfrm>
    </dsp:sp>
    <dsp:sp modelId="{B930034A-F0F2-463D-A766-AB1B42F16A52}">
      <dsp:nvSpPr>
        <dsp:cNvPr id="0" name=""/>
        <dsp:cNvSpPr/>
      </dsp:nvSpPr>
      <dsp:spPr>
        <a:xfrm>
          <a:off x="7014892" y="2058182"/>
          <a:ext cx="396510" cy="390911"/>
        </a:xfrm>
        <a:custGeom>
          <a:avLst/>
          <a:gdLst/>
          <a:ahLst/>
          <a:cxnLst/>
          <a:rect l="0" t="0" r="0" b="0"/>
          <a:pathLst>
            <a:path>
              <a:moveTo>
                <a:pt x="0" y="390911"/>
              </a:moveTo>
              <a:lnTo>
                <a:pt x="198255" y="390911"/>
              </a:lnTo>
              <a:lnTo>
                <a:pt x="198255" y="0"/>
              </a:lnTo>
              <a:lnTo>
                <a:pt x="396510"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Montserrat" pitchFamily="2" charset="77"/>
          </a:endParaRPr>
        </a:p>
      </dsp:txBody>
      <dsp:txXfrm>
        <a:off x="7199227" y="2239717"/>
        <a:ext cx="27840" cy="27840"/>
      </dsp:txXfrm>
    </dsp:sp>
    <dsp:sp modelId="{5B56B3CE-BB89-41AB-A135-F2DE8DD8BF26}">
      <dsp:nvSpPr>
        <dsp:cNvPr id="0" name=""/>
        <dsp:cNvSpPr/>
      </dsp:nvSpPr>
      <dsp:spPr>
        <a:xfrm>
          <a:off x="4948443" y="2449093"/>
          <a:ext cx="173934" cy="565701"/>
        </a:xfrm>
        <a:custGeom>
          <a:avLst/>
          <a:gdLst/>
          <a:ahLst/>
          <a:cxnLst/>
          <a:rect l="0" t="0" r="0" b="0"/>
          <a:pathLst>
            <a:path>
              <a:moveTo>
                <a:pt x="173934" y="565701"/>
              </a:moveTo>
              <a:lnTo>
                <a:pt x="0"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kern="1200">
            <a:latin typeface="Montserrat" pitchFamily="2" charset="77"/>
          </a:endParaRPr>
        </a:p>
      </dsp:txBody>
      <dsp:txXfrm>
        <a:off x="5020614" y="2717148"/>
        <a:ext cx="29591" cy="29591"/>
      </dsp:txXfrm>
    </dsp:sp>
    <dsp:sp modelId="{F135AC0C-28DE-4254-9A82-7475D8D8A069}">
      <dsp:nvSpPr>
        <dsp:cNvPr id="0" name=""/>
        <dsp:cNvSpPr/>
      </dsp:nvSpPr>
      <dsp:spPr>
        <a:xfrm>
          <a:off x="7177501" y="812837"/>
          <a:ext cx="443026" cy="374865"/>
        </a:xfrm>
        <a:custGeom>
          <a:avLst/>
          <a:gdLst/>
          <a:ahLst/>
          <a:cxnLst/>
          <a:rect l="0" t="0" r="0" b="0"/>
          <a:pathLst>
            <a:path>
              <a:moveTo>
                <a:pt x="0" y="0"/>
              </a:moveTo>
              <a:lnTo>
                <a:pt x="221513" y="0"/>
              </a:lnTo>
              <a:lnTo>
                <a:pt x="221513" y="374865"/>
              </a:lnTo>
              <a:lnTo>
                <a:pt x="443026" y="37486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Montserrat" pitchFamily="2" charset="77"/>
          </a:endParaRPr>
        </a:p>
      </dsp:txBody>
      <dsp:txXfrm>
        <a:off x="7384506" y="985761"/>
        <a:ext cx="29017" cy="29017"/>
      </dsp:txXfrm>
    </dsp:sp>
    <dsp:sp modelId="{3629C91A-C1EE-43F1-957A-41114723552D}">
      <dsp:nvSpPr>
        <dsp:cNvPr id="0" name=""/>
        <dsp:cNvSpPr/>
      </dsp:nvSpPr>
      <dsp:spPr>
        <a:xfrm>
          <a:off x="7177501" y="320071"/>
          <a:ext cx="443026" cy="492766"/>
        </a:xfrm>
        <a:custGeom>
          <a:avLst/>
          <a:gdLst/>
          <a:ahLst/>
          <a:cxnLst/>
          <a:rect l="0" t="0" r="0" b="0"/>
          <a:pathLst>
            <a:path>
              <a:moveTo>
                <a:pt x="0" y="492766"/>
              </a:moveTo>
              <a:lnTo>
                <a:pt x="221513" y="492766"/>
              </a:lnTo>
              <a:lnTo>
                <a:pt x="221513" y="0"/>
              </a:lnTo>
              <a:lnTo>
                <a:pt x="443026"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kern="1200">
            <a:latin typeface="Montserrat" pitchFamily="2" charset="77"/>
          </a:endParaRPr>
        </a:p>
      </dsp:txBody>
      <dsp:txXfrm>
        <a:off x="7382448" y="549888"/>
        <a:ext cx="33131" cy="33131"/>
      </dsp:txXfrm>
    </dsp:sp>
    <dsp:sp modelId="{E0E8751D-25B0-49F6-8BD6-1AE720FE00F2}">
      <dsp:nvSpPr>
        <dsp:cNvPr id="0" name=""/>
        <dsp:cNvSpPr/>
      </dsp:nvSpPr>
      <dsp:spPr>
        <a:xfrm>
          <a:off x="4918706" y="812837"/>
          <a:ext cx="203670" cy="2201957"/>
        </a:xfrm>
        <a:custGeom>
          <a:avLst/>
          <a:gdLst/>
          <a:ahLst/>
          <a:cxnLst/>
          <a:rect l="0" t="0" r="0" b="0"/>
          <a:pathLst>
            <a:path>
              <a:moveTo>
                <a:pt x="203670" y="2201957"/>
              </a:moveTo>
              <a:lnTo>
                <a:pt x="0"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kern="1200">
            <a:latin typeface="Montserrat" pitchFamily="2" charset="77"/>
          </a:endParaRPr>
        </a:p>
      </dsp:txBody>
      <dsp:txXfrm>
        <a:off x="4965258" y="1858532"/>
        <a:ext cx="110567" cy="110567"/>
      </dsp:txXfrm>
    </dsp:sp>
    <dsp:sp modelId="{31701DDF-4BA4-40CD-93CE-A42E291FC80F}">
      <dsp:nvSpPr>
        <dsp:cNvPr id="0" name=""/>
        <dsp:cNvSpPr/>
      </dsp:nvSpPr>
      <dsp:spPr>
        <a:xfrm flipH="1">
          <a:off x="2021357" y="1130731"/>
          <a:ext cx="2433914" cy="3768126"/>
        </a:xfrm>
        <a:prstGeom prst="roundRect">
          <a:avLst/>
        </a:prstGeom>
        <a:solidFill>
          <a:schemeClr val="accent5">
            <a:lumMod val="40000"/>
            <a:lumOff val="60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ontserrat" pitchFamily="2" charset="77"/>
            </a:rPr>
            <a:t>To increase the percentage of Medicaid </a:t>
          </a:r>
          <a:r>
            <a:rPr lang="en-US" sz="2000" kern="1200" dirty="0">
              <a:effectLst/>
              <a:latin typeface="Montserrat" pitchFamily="2" charset="77"/>
              <a:ea typeface="Cambria" panose="02040503050406030204" pitchFamily="18" charset="0"/>
            </a:rPr>
            <a:t>insured children </a:t>
          </a:r>
          <a:r>
            <a:rPr lang="en-US" sz="2000" kern="1200" dirty="0">
              <a:latin typeface="Montserrat" pitchFamily="2" charset="77"/>
            </a:rPr>
            <a:t>with T1D who attended 4 or more clinic visits per year from May 2021 baseline of 53% to 75% by May 2022</a:t>
          </a:r>
          <a:endParaRPr lang="en-GB" sz="2000" kern="1200" dirty="0">
            <a:latin typeface="Montserrat" pitchFamily="2" charset="77"/>
          </a:endParaRPr>
        </a:p>
      </dsp:txBody>
      <dsp:txXfrm>
        <a:off x="2140171" y="1249545"/>
        <a:ext cx="2196286" cy="3530498"/>
      </dsp:txXfrm>
    </dsp:sp>
    <dsp:sp modelId="{CF5CEE62-B934-4D9E-84CB-152EE3946C13}">
      <dsp:nvSpPr>
        <dsp:cNvPr id="0" name=""/>
        <dsp:cNvSpPr/>
      </dsp:nvSpPr>
      <dsp:spPr>
        <a:xfrm>
          <a:off x="4918706" y="289713"/>
          <a:ext cx="2258794" cy="1046247"/>
        </a:xfrm>
        <a:prstGeom prst="roundRect">
          <a:avLst/>
        </a:prstGeom>
        <a:solidFill>
          <a:schemeClr val="accent5">
            <a:lumMod val="40000"/>
            <a:lumOff val="60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Ensure Access to care </a:t>
          </a:r>
          <a:r>
            <a:rPr lang="en-GB" sz="1800" b="0" kern="1200" dirty="0">
              <a:solidFill>
                <a:srgbClr val="7030A0"/>
              </a:solidFill>
              <a:latin typeface="Montserrat" pitchFamily="2" charset="77"/>
            </a:rPr>
            <a:t>Promote Health Equity</a:t>
          </a:r>
          <a:endParaRPr lang="en-GB" sz="1800" kern="1200" dirty="0">
            <a:latin typeface="Montserrat" pitchFamily="2" charset="77"/>
          </a:endParaRPr>
        </a:p>
      </dsp:txBody>
      <dsp:txXfrm>
        <a:off x="4969780" y="340787"/>
        <a:ext cx="2156646" cy="944099"/>
      </dsp:txXfrm>
    </dsp:sp>
    <dsp:sp modelId="{698C40A9-F66D-45B9-83BD-8C24309EC503}">
      <dsp:nvSpPr>
        <dsp:cNvPr id="0" name=""/>
        <dsp:cNvSpPr/>
      </dsp:nvSpPr>
      <dsp:spPr>
        <a:xfrm>
          <a:off x="7620527" y="5063"/>
          <a:ext cx="2066449" cy="630015"/>
        </a:xfrm>
        <a:prstGeom prst="roundRect">
          <a:avLst/>
        </a:prstGeom>
        <a:solidFill>
          <a:schemeClr val="accent5">
            <a:lumMod val="40000"/>
            <a:lumOff val="60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pitchFamily="2" charset="77"/>
            </a:rPr>
            <a:t>Care Navigator outreach</a:t>
          </a:r>
          <a:endParaRPr lang="en-GB" sz="1400" kern="1200" dirty="0">
            <a:latin typeface="Montserrat" pitchFamily="2" charset="77"/>
          </a:endParaRPr>
        </a:p>
      </dsp:txBody>
      <dsp:txXfrm>
        <a:off x="7651282" y="35818"/>
        <a:ext cx="2004939" cy="568505"/>
      </dsp:txXfrm>
    </dsp:sp>
    <dsp:sp modelId="{0E460A0A-5C1E-4BB4-8349-7D4E9416ED9C}">
      <dsp:nvSpPr>
        <dsp:cNvPr id="0" name=""/>
        <dsp:cNvSpPr/>
      </dsp:nvSpPr>
      <dsp:spPr>
        <a:xfrm>
          <a:off x="7620527" y="792582"/>
          <a:ext cx="2131336" cy="790240"/>
        </a:xfrm>
        <a:prstGeom prst="roundRect">
          <a:avLst/>
        </a:prstGeom>
        <a:solidFill>
          <a:schemeClr val="accent5">
            <a:lumMod val="40000"/>
            <a:lumOff val="60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pitchFamily="2" charset="77"/>
            </a:rPr>
            <a:t>Provider engagement</a:t>
          </a:r>
        </a:p>
        <a:p>
          <a:pPr marL="0" lvl="0" indent="0" algn="ctr" defTabSz="622300">
            <a:lnSpc>
              <a:spcPct val="90000"/>
            </a:lnSpc>
            <a:spcBef>
              <a:spcPct val="0"/>
            </a:spcBef>
            <a:spcAft>
              <a:spcPct val="35000"/>
            </a:spcAft>
            <a:buNone/>
          </a:pPr>
          <a:r>
            <a:rPr lang="en-US" sz="1400" kern="1200" dirty="0">
              <a:latin typeface="Montserrat" pitchFamily="2" charset="77"/>
            </a:rPr>
            <a:t>Rescue visits slots added to NP schedule  </a:t>
          </a:r>
          <a:endParaRPr lang="en-GB" sz="1400" kern="1200" dirty="0">
            <a:latin typeface="Montserrat" pitchFamily="2" charset="77"/>
          </a:endParaRPr>
        </a:p>
      </dsp:txBody>
      <dsp:txXfrm>
        <a:off x="7659103" y="831158"/>
        <a:ext cx="2054184" cy="713088"/>
      </dsp:txXfrm>
    </dsp:sp>
    <dsp:sp modelId="{C95986DA-6B69-43E6-8BED-646E4A63B317}">
      <dsp:nvSpPr>
        <dsp:cNvPr id="0" name=""/>
        <dsp:cNvSpPr/>
      </dsp:nvSpPr>
      <dsp:spPr>
        <a:xfrm>
          <a:off x="4948443" y="2134086"/>
          <a:ext cx="2066449" cy="630015"/>
        </a:xfrm>
        <a:prstGeom prst="roundRect">
          <a:avLst/>
        </a:prstGeom>
        <a:solidFill>
          <a:schemeClr val="accent5">
            <a:lumMod val="40000"/>
            <a:lumOff val="60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Workflows</a:t>
          </a:r>
        </a:p>
      </dsp:txBody>
      <dsp:txXfrm>
        <a:off x="4979198" y="2164841"/>
        <a:ext cx="2004939" cy="568505"/>
      </dsp:txXfrm>
    </dsp:sp>
    <dsp:sp modelId="{8F43D582-B75A-4721-8BC0-3D26663A028A}">
      <dsp:nvSpPr>
        <dsp:cNvPr id="0" name=""/>
        <dsp:cNvSpPr/>
      </dsp:nvSpPr>
      <dsp:spPr>
        <a:xfrm>
          <a:off x="7411403" y="1743174"/>
          <a:ext cx="2066449" cy="630015"/>
        </a:xfrm>
        <a:prstGeom prst="roundRect">
          <a:avLst/>
        </a:prstGeom>
        <a:solidFill>
          <a:schemeClr val="accent5">
            <a:lumMod val="40000"/>
            <a:lumOff val="60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pitchFamily="2" charset="77"/>
            </a:rPr>
            <a:t>Monthly diabetes dashboard reviews </a:t>
          </a:r>
          <a:endParaRPr lang="en-GB" sz="1400" kern="1200" dirty="0">
            <a:latin typeface="Montserrat" pitchFamily="2" charset="77"/>
          </a:endParaRPr>
        </a:p>
      </dsp:txBody>
      <dsp:txXfrm>
        <a:off x="7442158" y="1773929"/>
        <a:ext cx="2004939" cy="568505"/>
      </dsp:txXfrm>
    </dsp:sp>
    <dsp:sp modelId="{5D7CF089-7D8B-49DB-9EC0-4354066657A7}">
      <dsp:nvSpPr>
        <dsp:cNvPr id="0" name=""/>
        <dsp:cNvSpPr/>
      </dsp:nvSpPr>
      <dsp:spPr>
        <a:xfrm>
          <a:off x="7428182" y="2527845"/>
          <a:ext cx="2066449" cy="630015"/>
        </a:xfrm>
        <a:prstGeom prst="roundRect">
          <a:avLst/>
        </a:prstGeom>
        <a:solidFill>
          <a:schemeClr val="accent5">
            <a:lumMod val="40000"/>
            <a:lumOff val="60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pitchFamily="2" charset="77"/>
            </a:rPr>
            <a:t>Diabetes RN champion outreach call</a:t>
          </a:r>
          <a:endParaRPr lang="en-GB" sz="1400" kern="1200" dirty="0">
            <a:latin typeface="Montserrat" pitchFamily="2" charset="77"/>
          </a:endParaRPr>
        </a:p>
      </dsp:txBody>
      <dsp:txXfrm>
        <a:off x="7458937" y="2558600"/>
        <a:ext cx="2004939" cy="568505"/>
      </dsp:txXfrm>
    </dsp:sp>
    <dsp:sp modelId="{1110CBB3-4B48-487E-9300-6E98CBB10B27}">
      <dsp:nvSpPr>
        <dsp:cNvPr id="0" name=""/>
        <dsp:cNvSpPr/>
      </dsp:nvSpPr>
      <dsp:spPr>
        <a:xfrm>
          <a:off x="4948443" y="3829126"/>
          <a:ext cx="2066449" cy="630015"/>
        </a:xfrm>
        <a:prstGeom prst="roundRect">
          <a:avLst/>
        </a:prstGeom>
        <a:solidFill>
          <a:schemeClr val="accent5">
            <a:lumMod val="40000"/>
            <a:lumOff val="60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Improve Glucose Monitoring</a:t>
          </a:r>
        </a:p>
      </dsp:txBody>
      <dsp:txXfrm>
        <a:off x="4979198" y="3859881"/>
        <a:ext cx="2004939" cy="568505"/>
      </dsp:txXfrm>
    </dsp:sp>
    <dsp:sp modelId="{E79EFC4D-05C3-4A7A-9331-834E6CB1134D}">
      <dsp:nvSpPr>
        <dsp:cNvPr id="0" name=""/>
        <dsp:cNvSpPr/>
      </dsp:nvSpPr>
      <dsp:spPr>
        <a:xfrm>
          <a:off x="7428182" y="3315364"/>
          <a:ext cx="2214841" cy="758109"/>
        </a:xfrm>
        <a:prstGeom prst="roundRect">
          <a:avLst/>
        </a:prstGeom>
        <a:solidFill>
          <a:schemeClr val="accent5">
            <a:lumMod val="40000"/>
            <a:lumOff val="60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dirty="0">
              <a:latin typeface="Montserrat" pitchFamily="2" charset="77"/>
            </a:rPr>
            <a:t>Diabetes RN champion outreach call</a:t>
          </a:r>
          <a:endParaRPr lang="en-GB" sz="1200" kern="1200" dirty="0">
            <a:latin typeface="Montserrat" pitchFamily="2" charset="77"/>
          </a:endParaRPr>
        </a:p>
      </dsp:txBody>
      <dsp:txXfrm>
        <a:off x="7465190" y="3352372"/>
        <a:ext cx="2140825" cy="684093"/>
      </dsp:txXfrm>
    </dsp:sp>
    <dsp:sp modelId="{0965A443-3488-4927-ACE6-49F2E3185090}">
      <dsp:nvSpPr>
        <dsp:cNvPr id="0" name=""/>
        <dsp:cNvSpPr/>
      </dsp:nvSpPr>
      <dsp:spPr>
        <a:xfrm>
          <a:off x="7438473" y="4189775"/>
          <a:ext cx="2353376" cy="741924"/>
        </a:xfrm>
        <a:prstGeom prst="roundRect">
          <a:avLst/>
        </a:prstGeom>
        <a:solidFill>
          <a:schemeClr val="accent5">
            <a:lumMod val="40000"/>
            <a:lumOff val="60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ontserrat" pitchFamily="2" charset="77"/>
            </a:rPr>
            <a:t>Diabetes RN call to provide education, goal setting, action planning</a:t>
          </a:r>
        </a:p>
      </dsp:txBody>
      <dsp:txXfrm>
        <a:off x="7474691" y="4225993"/>
        <a:ext cx="2280940" cy="669488"/>
      </dsp:txXfrm>
    </dsp:sp>
    <dsp:sp modelId="{D4DAEB71-1AA7-4037-85FF-293DB3909801}">
      <dsp:nvSpPr>
        <dsp:cNvPr id="0" name=""/>
        <dsp:cNvSpPr/>
      </dsp:nvSpPr>
      <dsp:spPr>
        <a:xfrm>
          <a:off x="4948443" y="5132867"/>
          <a:ext cx="2066449" cy="630015"/>
        </a:xfrm>
        <a:prstGeom prst="roundRect">
          <a:avLst/>
        </a:prstGeom>
        <a:solidFill>
          <a:schemeClr val="accent5">
            <a:lumMod val="40000"/>
            <a:lumOff val="60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EHR</a:t>
          </a:r>
        </a:p>
      </dsp:txBody>
      <dsp:txXfrm>
        <a:off x="4979198" y="5163622"/>
        <a:ext cx="2004939" cy="568505"/>
      </dsp:txXfrm>
    </dsp:sp>
    <dsp:sp modelId="{E5C5D141-0126-4DEA-82D7-EDFEE817159E}">
      <dsp:nvSpPr>
        <dsp:cNvPr id="0" name=""/>
        <dsp:cNvSpPr/>
      </dsp:nvSpPr>
      <dsp:spPr>
        <a:xfrm>
          <a:off x="7428182" y="5135470"/>
          <a:ext cx="2621436" cy="634935"/>
        </a:xfrm>
        <a:prstGeom prst="roundRect">
          <a:avLst/>
        </a:prstGeom>
        <a:solidFill>
          <a:schemeClr val="accent5">
            <a:lumMod val="40000"/>
            <a:lumOff val="60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pitchFamily="2" charset="77"/>
            </a:rPr>
            <a:t>Health Maintenance created in the EHR </a:t>
          </a:r>
          <a:endParaRPr lang="en-GB" sz="1400" kern="1200" dirty="0">
            <a:latin typeface="Montserrat" pitchFamily="2" charset="77"/>
          </a:endParaRPr>
        </a:p>
      </dsp:txBody>
      <dsp:txXfrm>
        <a:off x="7459177" y="5166465"/>
        <a:ext cx="2559446" cy="5729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73849-F361-5F43-BFF4-53386609B785}">
      <dsp:nvSpPr>
        <dsp:cNvPr id="0" name=""/>
        <dsp:cNvSpPr/>
      </dsp:nvSpPr>
      <dsp:spPr>
        <a:xfrm>
          <a:off x="0" y="339680"/>
          <a:ext cx="8383349" cy="428400"/>
        </a:xfrm>
        <a:prstGeom prst="rect">
          <a:avLst/>
        </a:prstGeom>
        <a:solidFill>
          <a:schemeClr val="lt1">
            <a:alpha val="90000"/>
            <a:hueOff val="0"/>
            <a:satOff val="0"/>
            <a:lumOff val="0"/>
            <a:alphaOff val="0"/>
          </a:schemeClr>
        </a:solidFill>
        <a:ln w="6350" cap="flat" cmpd="sng" algn="ctr">
          <a:solidFill>
            <a:schemeClr val="accent5">
              <a:shade val="5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686FB0B-CA0A-5F40-B47B-AB68CC831B91}">
      <dsp:nvSpPr>
        <dsp:cNvPr id="0" name=""/>
        <dsp:cNvSpPr/>
      </dsp:nvSpPr>
      <dsp:spPr>
        <a:xfrm>
          <a:off x="419167" y="0"/>
          <a:ext cx="5868344" cy="501840"/>
        </a:xfrm>
        <a:prstGeom prst="roundRect">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809" tIns="0" rIns="221809" bIns="0" numCol="1" spcCol="1270" anchor="ctr" anchorCtr="0">
          <a:noAutofit/>
        </a:bodyPr>
        <a:lstStyle/>
        <a:p>
          <a:pPr marL="0" lvl="0" indent="0" algn="l" defTabSz="1066800">
            <a:lnSpc>
              <a:spcPct val="90000"/>
            </a:lnSpc>
            <a:spcBef>
              <a:spcPct val="0"/>
            </a:spcBef>
            <a:spcAft>
              <a:spcPct val="35000"/>
            </a:spcAft>
            <a:buNone/>
          </a:pPr>
          <a:r>
            <a:rPr lang="en-US" sz="2400" kern="1200" dirty="0"/>
            <a:t>Monthly diabetes dashboard review</a:t>
          </a:r>
        </a:p>
      </dsp:txBody>
      <dsp:txXfrm>
        <a:off x="443665" y="24498"/>
        <a:ext cx="5819348" cy="452844"/>
      </dsp:txXfrm>
    </dsp:sp>
    <dsp:sp modelId="{8895361F-C00D-3E43-9730-72EEF542A5BA}">
      <dsp:nvSpPr>
        <dsp:cNvPr id="0" name=""/>
        <dsp:cNvSpPr/>
      </dsp:nvSpPr>
      <dsp:spPr>
        <a:xfrm>
          <a:off x="0" y="1110800"/>
          <a:ext cx="8383349" cy="428400"/>
        </a:xfrm>
        <a:prstGeom prst="rect">
          <a:avLst/>
        </a:prstGeom>
        <a:solidFill>
          <a:schemeClr val="lt1">
            <a:alpha val="90000"/>
            <a:hueOff val="0"/>
            <a:satOff val="0"/>
            <a:lumOff val="0"/>
            <a:alphaOff val="0"/>
          </a:schemeClr>
        </a:solidFill>
        <a:ln w="6350" cap="flat" cmpd="sng" algn="ctr">
          <a:solidFill>
            <a:schemeClr val="accent5">
              <a:shade val="50000"/>
              <a:hueOff val="72278"/>
              <a:satOff val="-1599"/>
              <a:lumOff val="11996"/>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0E9DAE3-CEDA-CB41-9028-66A80327C89C}">
      <dsp:nvSpPr>
        <dsp:cNvPr id="0" name=""/>
        <dsp:cNvSpPr/>
      </dsp:nvSpPr>
      <dsp:spPr>
        <a:xfrm>
          <a:off x="419167" y="859880"/>
          <a:ext cx="5868344" cy="501840"/>
        </a:xfrm>
        <a:prstGeom prst="roundRect">
          <a:avLst/>
        </a:prstGeom>
        <a:gradFill rotWithShape="0">
          <a:gsLst>
            <a:gs pos="0">
              <a:schemeClr val="accent5">
                <a:shade val="50000"/>
                <a:hueOff val="72278"/>
                <a:satOff val="-1599"/>
                <a:lumOff val="11996"/>
                <a:alphaOff val="0"/>
                <a:satMod val="103000"/>
                <a:lumMod val="102000"/>
                <a:tint val="94000"/>
              </a:schemeClr>
            </a:gs>
            <a:gs pos="50000">
              <a:schemeClr val="accent5">
                <a:shade val="50000"/>
                <a:hueOff val="72278"/>
                <a:satOff val="-1599"/>
                <a:lumOff val="11996"/>
                <a:alphaOff val="0"/>
                <a:satMod val="110000"/>
                <a:lumMod val="100000"/>
                <a:shade val="100000"/>
              </a:schemeClr>
            </a:gs>
            <a:gs pos="100000">
              <a:schemeClr val="accent5">
                <a:shade val="50000"/>
                <a:hueOff val="72278"/>
                <a:satOff val="-1599"/>
                <a:lumOff val="1199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809" tIns="0" rIns="221809" bIns="0" numCol="1" spcCol="1270" anchor="ctr" anchorCtr="0">
          <a:noAutofit/>
        </a:bodyPr>
        <a:lstStyle/>
        <a:p>
          <a:pPr marL="0" lvl="0" indent="0" algn="l" defTabSz="1066800">
            <a:lnSpc>
              <a:spcPct val="90000"/>
            </a:lnSpc>
            <a:spcBef>
              <a:spcPct val="0"/>
            </a:spcBef>
            <a:spcAft>
              <a:spcPct val="35000"/>
            </a:spcAft>
            <a:buNone/>
          </a:pPr>
          <a:r>
            <a:rPr lang="en-US" sz="2400" kern="1200" dirty="0"/>
            <a:t>Care navigator outreach</a:t>
          </a:r>
        </a:p>
      </dsp:txBody>
      <dsp:txXfrm>
        <a:off x="443665" y="884378"/>
        <a:ext cx="5819348" cy="452844"/>
      </dsp:txXfrm>
    </dsp:sp>
    <dsp:sp modelId="{5CB7B7BD-3A58-9141-A7DB-5FB3B3FE555F}">
      <dsp:nvSpPr>
        <dsp:cNvPr id="0" name=""/>
        <dsp:cNvSpPr/>
      </dsp:nvSpPr>
      <dsp:spPr>
        <a:xfrm>
          <a:off x="0" y="1881921"/>
          <a:ext cx="8383349" cy="428400"/>
        </a:xfrm>
        <a:prstGeom prst="rect">
          <a:avLst/>
        </a:prstGeom>
        <a:solidFill>
          <a:schemeClr val="lt1">
            <a:alpha val="90000"/>
            <a:hueOff val="0"/>
            <a:satOff val="0"/>
            <a:lumOff val="0"/>
            <a:alphaOff val="0"/>
          </a:schemeClr>
        </a:solidFill>
        <a:ln w="6350" cap="flat" cmpd="sng" algn="ctr">
          <a:solidFill>
            <a:schemeClr val="accent5">
              <a:shade val="50000"/>
              <a:hueOff val="144556"/>
              <a:satOff val="-3197"/>
              <a:lumOff val="23993"/>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4E2CBC3-0B48-9649-A9C9-284DF3043FF2}">
      <dsp:nvSpPr>
        <dsp:cNvPr id="0" name=""/>
        <dsp:cNvSpPr/>
      </dsp:nvSpPr>
      <dsp:spPr>
        <a:xfrm>
          <a:off x="419167" y="1631000"/>
          <a:ext cx="5868344" cy="501840"/>
        </a:xfrm>
        <a:prstGeom prst="roundRect">
          <a:avLst/>
        </a:prstGeom>
        <a:gradFill rotWithShape="0">
          <a:gsLst>
            <a:gs pos="0">
              <a:schemeClr val="accent5">
                <a:shade val="50000"/>
                <a:hueOff val="144556"/>
                <a:satOff val="-3197"/>
                <a:lumOff val="23993"/>
                <a:alphaOff val="0"/>
                <a:satMod val="103000"/>
                <a:lumMod val="102000"/>
                <a:tint val="94000"/>
              </a:schemeClr>
            </a:gs>
            <a:gs pos="50000">
              <a:schemeClr val="accent5">
                <a:shade val="50000"/>
                <a:hueOff val="144556"/>
                <a:satOff val="-3197"/>
                <a:lumOff val="23993"/>
                <a:alphaOff val="0"/>
                <a:satMod val="110000"/>
                <a:lumMod val="100000"/>
                <a:shade val="100000"/>
              </a:schemeClr>
            </a:gs>
            <a:gs pos="100000">
              <a:schemeClr val="accent5">
                <a:shade val="50000"/>
                <a:hueOff val="144556"/>
                <a:satOff val="-3197"/>
                <a:lumOff val="2399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809" tIns="0" rIns="221809" bIns="0" numCol="1" spcCol="1270" anchor="ctr" anchorCtr="0">
          <a:noAutofit/>
        </a:bodyPr>
        <a:lstStyle/>
        <a:p>
          <a:pPr marL="0" lvl="0" indent="0" algn="l" defTabSz="1066800">
            <a:lnSpc>
              <a:spcPct val="90000"/>
            </a:lnSpc>
            <a:spcBef>
              <a:spcPct val="0"/>
            </a:spcBef>
            <a:spcAft>
              <a:spcPct val="35000"/>
            </a:spcAft>
            <a:buNone/>
          </a:pPr>
          <a:r>
            <a:rPr lang="en-US" sz="2400" kern="1200" dirty="0"/>
            <a:t>Provider engagement </a:t>
          </a:r>
        </a:p>
      </dsp:txBody>
      <dsp:txXfrm>
        <a:off x="443665" y="1655498"/>
        <a:ext cx="5819348" cy="452844"/>
      </dsp:txXfrm>
    </dsp:sp>
    <dsp:sp modelId="{BAA7ACD3-37E2-4048-A99F-FD85FE668CC2}">
      <dsp:nvSpPr>
        <dsp:cNvPr id="0" name=""/>
        <dsp:cNvSpPr/>
      </dsp:nvSpPr>
      <dsp:spPr>
        <a:xfrm>
          <a:off x="0" y="2653041"/>
          <a:ext cx="8383349" cy="428400"/>
        </a:xfrm>
        <a:prstGeom prst="rect">
          <a:avLst/>
        </a:prstGeom>
        <a:solidFill>
          <a:schemeClr val="lt1">
            <a:alpha val="90000"/>
            <a:hueOff val="0"/>
            <a:satOff val="0"/>
            <a:lumOff val="0"/>
            <a:alphaOff val="0"/>
          </a:schemeClr>
        </a:solidFill>
        <a:ln w="6350" cap="flat" cmpd="sng" algn="ctr">
          <a:solidFill>
            <a:schemeClr val="accent5">
              <a:shade val="50000"/>
              <a:hueOff val="216833"/>
              <a:satOff val="-4796"/>
              <a:lumOff val="35989"/>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8AA9551-24DC-DA42-BEB6-FC22082E43C2}">
      <dsp:nvSpPr>
        <dsp:cNvPr id="0" name=""/>
        <dsp:cNvSpPr/>
      </dsp:nvSpPr>
      <dsp:spPr>
        <a:xfrm>
          <a:off x="419167" y="2402121"/>
          <a:ext cx="5868344" cy="501840"/>
        </a:xfrm>
        <a:prstGeom prst="roundRect">
          <a:avLst/>
        </a:prstGeom>
        <a:gradFill rotWithShape="0">
          <a:gsLst>
            <a:gs pos="0">
              <a:schemeClr val="accent5">
                <a:shade val="50000"/>
                <a:hueOff val="216833"/>
                <a:satOff val="-4796"/>
                <a:lumOff val="35989"/>
                <a:alphaOff val="0"/>
                <a:satMod val="103000"/>
                <a:lumMod val="102000"/>
                <a:tint val="94000"/>
              </a:schemeClr>
            </a:gs>
            <a:gs pos="50000">
              <a:schemeClr val="accent5">
                <a:shade val="50000"/>
                <a:hueOff val="216833"/>
                <a:satOff val="-4796"/>
                <a:lumOff val="35989"/>
                <a:alphaOff val="0"/>
                <a:satMod val="110000"/>
                <a:lumMod val="100000"/>
                <a:shade val="100000"/>
              </a:schemeClr>
            </a:gs>
            <a:gs pos="100000">
              <a:schemeClr val="accent5">
                <a:shade val="50000"/>
                <a:hueOff val="216833"/>
                <a:satOff val="-4796"/>
                <a:lumOff val="3598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809" tIns="0" rIns="221809" bIns="0" numCol="1" spcCol="1270" anchor="ctr" anchorCtr="0">
          <a:noAutofit/>
        </a:bodyPr>
        <a:lstStyle/>
        <a:p>
          <a:pPr marL="0" lvl="0" indent="0" algn="l" defTabSz="1066800">
            <a:lnSpc>
              <a:spcPct val="90000"/>
            </a:lnSpc>
            <a:spcBef>
              <a:spcPct val="0"/>
            </a:spcBef>
            <a:spcAft>
              <a:spcPct val="35000"/>
            </a:spcAft>
            <a:buNone/>
          </a:pPr>
          <a:r>
            <a:rPr lang="en-US" sz="2400" kern="1200" dirty="0"/>
            <a:t>Rescue visits slots added to NP schedule </a:t>
          </a:r>
        </a:p>
      </dsp:txBody>
      <dsp:txXfrm>
        <a:off x="443665" y="2426619"/>
        <a:ext cx="5819348" cy="452844"/>
      </dsp:txXfrm>
    </dsp:sp>
    <dsp:sp modelId="{F6C95451-B24A-A042-9DCA-C826B6B698F8}">
      <dsp:nvSpPr>
        <dsp:cNvPr id="0" name=""/>
        <dsp:cNvSpPr/>
      </dsp:nvSpPr>
      <dsp:spPr>
        <a:xfrm>
          <a:off x="0" y="3424161"/>
          <a:ext cx="8383349" cy="428400"/>
        </a:xfrm>
        <a:prstGeom prst="rect">
          <a:avLst/>
        </a:prstGeom>
        <a:solidFill>
          <a:schemeClr val="lt1">
            <a:alpha val="90000"/>
            <a:hueOff val="0"/>
            <a:satOff val="0"/>
            <a:lumOff val="0"/>
            <a:alphaOff val="0"/>
          </a:schemeClr>
        </a:solidFill>
        <a:ln w="6350" cap="flat" cmpd="sng" algn="ctr">
          <a:solidFill>
            <a:schemeClr val="accent5">
              <a:shade val="50000"/>
              <a:hueOff val="216833"/>
              <a:satOff val="-4796"/>
              <a:lumOff val="35989"/>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4BD2CE1-218F-6C46-871A-0ED13BD15A7B}">
      <dsp:nvSpPr>
        <dsp:cNvPr id="0" name=""/>
        <dsp:cNvSpPr/>
      </dsp:nvSpPr>
      <dsp:spPr>
        <a:xfrm>
          <a:off x="419167" y="3173241"/>
          <a:ext cx="5868344" cy="501840"/>
        </a:xfrm>
        <a:prstGeom prst="roundRect">
          <a:avLst/>
        </a:prstGeom>
        <a:gradFill rotWithShape="0">
          <a:gsLst>
            <a:gs pos="0">
              <a:schemeClr val="accent5">
                <a:shade val="50000"/>
                <a:hueOff val="216833"/>
                <a:satOff val="-4796"/>
                <a:lumOff val="35989"/>
                <a:alphaOff val="0"/>
                <a:satMod val="103000"/>
                <a:lumMod val="102000"/>
                <a:tint val="94000"/>
              </a:schemeClr>
            </a:gs>
            <a:gs pos="50000">
              <a:schemeClr val="accent5">
                <a:shade val="50000"/>
                <a:hueOff val="216833"/>
                <a:satOff val="-4796"/>
                <a:lumOff val="35989"/>
                <a:alphaOff val="0"/>
                <a:satMod val="110000"/>
                <a:lumMod val="100000"/>
                <a:shade val="100000"/>
              </a:schemeClr>
            </a:gs>
            <a:gs pos="100000">
              <a:schemeClr val="accent5">
                <a:shade val="50000"/>
                <a:hueOff val="216833"/>
                <a:satOff val="-4796"/>
                <a:lumOff val="3598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809" tIns="0" rIns="221809" bIns="0" numCol="1" spcCol="1270" anchor="ctr" anchorCtr="0">
          <a:noAutofit/>
        </a:bodyPr>
        <a:lstStyle/>
        <a:p>
          <a:pPr marL="0" lvl="0" indent="0" algn="l" defTabSz="1066800">
            <a:lnSpc>
              <a:spcPct val="90000"/>
            </a:lnSpc>
            <a:spcBef>
              <a:spcPct val="0"/>
            </a:spcBef>
            <a:spcAft>
              <a:spcPct val="35000"/>
            </a:spcAft>
            <a:buNone/>
          </a:pPr>
          <a:r>
            <a:rPr lang="en-US" sz="2400" kern="1200" dirty="0"/>
            <a:t>Care navigator appointment reminder call</a:t>
          </a:r>
        </a:p>
      </dsp:txBody>
      <dsp:txXfrm>
        <a:off x="443665" y="3197739"/>
        <a:ext cx="5819348" cy="452844"/>
      </dsp:txXfrm>
    </dsp:sp>
    <dsp:sp modelId="{C9B73E36-9515-CD4E-840D-3A45642FC085}">
      <dsp:nvSpPr>
        <dsp:cNvPr id="0" name=""/>
        <dsp:cNvSpPr/>
      </dsp:nvSpPr>
      <dsp:spPr>
        <a:xfrm>
          <a:off x="0" y="4195281"/>
          <a:ext cx="8383349" cy="428400"/>
        </a:xfrm>
        <a:prstGeom prst="rect">
          <a:avLst/>
        </a:prstGeom>
        <a:solidFill>
          <a:schemeClr val="lt1">
            <a:alpha val="90000"/>
            <a:hueOff val="0"/>
            <a:satOff val="0"/>
            <a:lumOff val="0"/>
            <a:alphaOff val="0"/>
          </a:schemeClr>
        </a:solidFill>
        <a:ln w="6350" cap="flat" cmpd="sng" algn="ctr">
          <a:solidFill>
            <a:schemeClr val="accent5">
              <a:shade val="50000"/>
              <a:hueOff val="144556"/>
              <a:satOff val="-3197"/>
              <a:lumOff val="23993"/>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AF56608-D498-FA4B-BA26-352AF81887DA}">
      <dsp:nvSpPr>
        <dsp:cNvPr id="0" name=""/>
        <dsp:cNvSpPr/>
      </dsp:nvSpPr>
      <dsp:spPr>
        <a:xfrm>
          <a:off x="419167" y="3944361"/>
          <a:ext cx="5868344" cy="501840"/>
        </a:xfrm>
        <a:prstGeom prst="roundRect">
          <a:avLst/>
        </a:prstGeom>
        <a:gradFill rotWithShape="0">
          <a:gsLst>
            <a:gs pos="0">
              <a:schemeClr val="accent5">
                <a:shade val="50000"/>
                <a:hueOff val="144556"/>
                <a:satOff val="-3197"/>
                <a:lumOff val="23993"/>
                <a:alphaOff val="0"/>
                <a:satMod val="103000"/>
                <a:lumMod val="102000"/>
                <a:tint val="94000"/>
              </a:schemeClr>
            </a:gs>
            <a:gs pos="50000">
              <a:schemeClr val="accent5">
                <a:shade val="50000"/>
                <a:hueOff val="144556"/>
                <a:satOff val="-3197"/>
                <a:lumOff val="23993"/>
                <a:alphaOff val="0"/>
                <a:satMod val="110000"/>
                <a:lumMod val="100000"/>
                <a:shade val="100000"/>
              </a:schemeClr>
            </a:gs>
            <a:gs pos="100000">
              <a:schemeClr val="accent5">
                <a:shade val="50000"/>
                <a:hueOff val="144556"/>
                <a:satOff val="-3197"/>
                <a:lumOff val="2399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809" tIns="0" rIns="221809" bIns="0" numCol="1" spcCol="1270" anchor="ctr" anchorCtr="0">
          <a:noAutofit/>
        </a:bodyPr>
        <a:lstStyle/>
        <a:p>
          <a:pPr marL="0" lvl="0" indent="0" algn="l" defTabSz="1066800">
            <a:lnSpc>
              <a:spcPct val="90000"/>
            </a:lnSpc>
            <a:spcBef>
              <a:spcPct val="0"/>
            </a:spcBef>
            <a:spcAft>
              <a:spcPct val="35000"/>
            </a:spcAft>
            <a:buNone/>
          </a:pPr>
          <a:r>
            <a:rPr lang="en-US" sz="2400" kern="1200" dirty="0"/>
            <a:t>Health Maintenance created in the EHR </a:t>
          </a:r>
        </a:p>
      </dsp:txBody>
      <dsp:txXfrm>
        <a:off x="443665" y="3968859"/>
        <a:ext cx="5819348" cy="452844"/>
      </dsp:txXfrm>
    </dsp:sp>
    <dsp:sp modelId="{9710A7DD-4205-1F42-87B2-D7F33DC4F3F7}">
      <dsp:nvSpPr>
        <dsp:cNvPr id="0" name=""/>
        <dsp:cNvSpPr/>
      </dsp:nvSpPr>
      <dsp:spPr>
        <a:xfrm>
          <a:off x="0" y="5055162"/>
          <a:ext cx="8383349" cy="428400"/>
        </a:xfrm>
        <a:prstGeom prst="rect">
          <a:avLst/>
        </a:prstGeom>
        <a:solidFill>
          <a:schemeClr val="lt1">
            <a:alpha val="90000"/>
            <a:hueOff val="0"/>
            <a:satOff val="0"/>
            <a:lumOff val="0"/>
            <a:alphaOff val="0"/>
          </a:schemeClr>
        </a:solidFill>
        <a:ln w="6350" cap="flat" cmpd="sng" algn="ctr">
          <a:solidFill>
            <a:schemeClr val="accent5">
              <a:shade val="50000"/>
              <a:hueOff val="72278"/>
              <a:satOff val="-1599"/>
              <a:lumOff val="11996"/>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2EE37BF-5A41-684C-B039-5DD02F25E04C}">
      <dsp:nvSpPr>
        <dsp:cNvPr id="0" name=""/>
        <dsp:cNvSpPr/>
      </dsp:nvSpPr>
      <dsp:spPr>
        <a:xfrm>
          <a:off x="419167" y="4715481"/>
          <a:ext cx="5868344" cy="501840"/>
        </a:xfrm>
        <a:prstGeom prst="roundRect">
          <a:avLst/>
        </a:prstGeom>
        <a:gradFill rotWithShape="0">
          <a:gsLst>
            <a:gs pos="0">
              <a:schemeClr val="accent5">
                <a:shade val="50000"/>
                <a:hueOff val="72278"/>
                <a:satOff val="-1599"/>
                <a:lumOff val="11996"/>
                <a:alphaOff val="0"/>
                <a:satMod val="103000"/>
                <a:lumMod val="102000"/>
                <a:tint val="94000"/>
              </a:schemeClr>
            </a:gs>
            <a:gs pos="50000">
              <a:schemeClr val="accent5">
                <a:shade val="50000"/>
                <a:hueOff val="72278"/>
                <a:satOff val="-1599"/>
                <a:lumOff val="11996"/>
                <a:alphaOff val="0"/>
                <a:satMod val="110000"/>
                <a:lumMod val="100000"/>
                <a:shade val="100000"/>
              </a:schemeClr>
            </a:gs>
            <a:gs pos="100000">
              <a:schemeClr val="accent5">
                <a:shade val="50000"/>
                <a:hueOff val="72278"/>
                <a:satOff val="-1599"/>
                <a:lumOff val="1199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809" tIns="0" rIns="221809" bIns="0" numCol="1" spcCol="1270" anchor="ctr" anchorCtr="0">
          <a:noAutofit/>
        </a:bodyPr>
        <a:lstStyle/>
        <a:p>
          <a:pPr marL="0" lvl="0" indent="0" algn="l" defTabSz="1066800">
            <a:lnSpc>
              <a:spcPct val="90000"/>
            </a:lnSpc>
            <a:spcBef>
              <a:spcPct val="0"/>
            </a:spcBef>
            <a:spcAft>
              <a:spcPct val="35000"/>
            </a:spcAft>
            <a:buNone/>
          </a:pPr>
          <a:r>
            <a:rPr lang="en-US" sz="2400" kern="1200" dirty="0"/>
            <a:t>Diabetes RN champion outreach call</a:t>
          </a:r>
        </a:p>
      </dsp:txBody>
      <dsp:txXfrm>
        <a:off x="443665" y="4739979"/>
        <a:ext cx="5819348"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520A1-6E04-4013-A4D1-F9DDCCDE4543}" type="datetimeFigureOut">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7054C-DAF4-4E70-A17B-952B2C6F998D}" type="slidenum">
              <a:t>‹#›</a:t>
            </a:fld>
            <a:endParaRPr lang="en-US"/>
          </a:p>
        </p:txBody>
      </p:sp>
    </p:spTree>
    <p:extLst>
      <p:ext uri="{BB962C8B-B14F-4D97-AF65-F5344CB8AC3E}">
        <p14:creationId xmlns:p14="http://schemas.microsoft.com/office/powerpoint/2010/main" val="1443433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a:t>
            </a:r>
          </a:p>
        </p:txBody>
      </p:sp>
      <p:sp>
        <p:nvSpPr>
          <p:cNvPr id="4" name="Slide Number Placeholder 3"/>
          <p:cNvSpPr>
            <a:spLocks noGrp="1"/>
          </p:cNvSpPr>
          <p:nvPr>
            <p:ph type="sldNum" sz="quarter" idx="10"/>
          </p:nvPr>
        </p:nvSpPr>
        <p:spPr/>
        <p:txBody>
          <a:bodyPr/>
          <a:lstStyle/>
          <a:p>
            <a:fld id="{C64F56C4-A44A-4D1F-BEE4-69605E15AF8C}" type="slidenum">
              <a:rPr lang="en-US" smtClean="0"/>
              <a:t>1</a:t>
            </a:fld>
            <a:endParaRPr lang="en-US"/>
          </a:p>
        </p:txBody>
      </p:sp>
    </p:spTree>
    <p:extLst>
      <p:ext uri="{BB962C8B-B14F-4D97-AF65-F5344CB8AC3E}">
        <p14:creationId xmlns:p14="http://schemas.microsoft.com/office/powerpoint/2010/main" val="3253374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4F56C4-A44A-4D1F-BEE4-69605E15AF8C}" type="slidenum">
              <a:rPr lang="en-US" smtClean="0"/>
              <a:t>10</a:t>
            </a:fld>
            <a:endParaRPr lang="en-US"/>
          </a:p>
        </p:txBody>
      </p:sp>
    </p:spTree>
    <p:extLst>
      <p:ext uri="{BB962C8B-B14F-4D97-AF65-F5344CB8AC3E}">
        <p14:creationId xmlns:p14="http://schemas.microsoft.com/office/powerpoint/2010/main" val="969436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Jonathan Tatum, MD; Alison Murray, MD; Samantha </a:t>
            </a:r>
            <a:r>
              <a:rPr lang="en-US" dirty="0" err="1">
                <a:solidFill>
                  <a:prstClr val="black"/>
                </a:solidFill>
                <a:latin typeface="Arial" panose="020B0604020202020204" pitchFamily="34" charset="0"/>
                <a:cs typeface="Arial" panose="020B0604020202020204" pitchFamily="34" charset="0"/>
              </a:rPr>
              <a:t>Roberge</a:t>
            </a:r>
            <a:r>
              <a:rPr lang="en-US" dirty="0">
                <a:solidFill>
                  <a:prstClr val="black"/>
                </a:solidFill>
                <a:latin typeface="Arial" panose="020B0604020202020204" pitchFamily="34" charset="0"/>
                <a:cs typeface="Arial" panose="020B0604020202020204" pitchFamily="34" charset="0"/>
              </a:rPr>
              <a:t>, MD; </a:t>
            </a:r>
            <a:r>
              <a:rPr lang="en-US" dirty="0" err="1">
                <a:solidFill>
                  <a:prstClr val="black"/>
                </a:solidFill>
                <a:latin typeface="Arial" panose="020B0604020202020204" pitchFamily="34" charset="0"/>
                <a:cs typeface="Arial" panose="020B0604020202020204" pitchFamily="34" charset="0"/>
              </a:rPr>
              <a:t>Varsha</a:t>
            </a:r>
            <a:r>
              <a:rPr lang="en-US" dirty="0">
                <a:solidFill>
                  <a:prstClr val="black"/>
                </a:solidFill>
                <a:latin typeface="Arial" panose="020B0604020202020204" pitchFamily="34" charset="0"/>
                <a:cs typeface="Arial" panose="020B0604020202020204" pitchFamily="34" charset="0"/>
              </a:rPr>
              <a:t> Thomas, MD; Dave </a:t>
            </a:r>
            <a:r>
              <a:rPr lang="en-US" dirty="0" err="1">
                <a:solidFill>
                  <a:prstClr val="black"/>
                </a:solidFill>
                <a:latin typeface="Arial" panose="020B0604020202020204" pitchFamily="34" charset="0"/>
                <a:cs typeface="Arial" panose="020B0604020202020204" pitchFamily="34" charset="0"/>
              </a:rPr>
              <a:t>Baute</a:t>
            </a:r>
            <a:r>
              <a:rPr lang="en-US" dirty="0">
                <a:solidFill>
                  <a:prstClr val="black"/>
                </a:solidFill>
                <a:latin typeface="Arial" panose="020B0604020202020204" pitchFamily="34" charset="0"/>
                <a:cs typeface="Arial" panose="020B0604020202020204" pitchFamily="34" charset="0"/>
              </a:rPr>
              <a:t>, MS; Andrew </a:t>
            </a:r>
            <a:r>
              <a:rPr lang="en-US" dirty="0" err="1">
                <a:solidFill>
                  <a:prstClr val="black"/>
                </a:solidFill>
                <a:latin typeface="Arial" panose="020B0604020202020204" pitchFamily="34" charset="0"/>
                <a:cs typeface="Arial" panose="020B0604020202020204" pitchFamily="34" charset="0"/>
              </a:rPr>
              <a:t>Lavik</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MD,PhD</a:t>
            </a:r>
            <a:r>
              <a:rPr lang="en-US" dirty="0">
                <a:solidFill>
                  <a:prstClr val="black"/>
                </a:solidFill>
                <a:latin typeface="Arial" panose="020B0604020202020204" pitchFamily="34" charset="0"/>
                <a:cs typeface="Arial" panose="020B0604020202020204" pitchFamily="34" charset="0"/>
              </a:rPr>
              <a:t>; Amy Grant, RN; Sarah </a:t>
            </a:r>
            <a:r>
              <a:rPr lang="en-US" dirty="0" err="1">
                <a:solidFill>
                  <a:prstClr val="black"/>
                </a:solidFill>
                <a:latin typeface="Arial" panose="020B0604020202020204" pitchFamily="34" charset="0"/>
                <a:cs typeface="Arial" panose="020B0604020202020204" pitchFamily="34" charset="0"/>
              </a:rPr>
              <a:t>Corathers</a:t>
            </a:r>
            <a:r>
              <a:rPr lang="en-US" dirty="0">
                <a:solidFill>
                  <a:prstClr val="black"/>
                </a:solidFill>
                <a:latin typeface="Arial" panose="020B0604020202020204" pitchFamily="34" charset="0"/>
                <a:cs typeface="Arial" panose="020B0604020202020204" pitchFamily="34" charset="0"/>
              </a:rPr>
              <a:t>, MD</a:t>
            </a:r>
          </a:p>
          <a:p>
            <a:endParaRPr lang="en-US" dirty="0"/>
          </a:p>
        </p:txBody>
      </p:sp>
      <p:sp>
        <p:nvSpPr>
          <p:cNvPr id="4" name="Slide Number Placeholder 3"/>
          <p:cNvSpPr>
            <a:spLocks noGrp="1"/>
          </p:cNvSpPr>
          <p:nvPr>
            <p:ph type="sldNum" sz="quarter" idx="10"/>
          </p:nvPr>
        </p:nvSpPr>
        <p:spPr/>
        <p:txBody>
          <a:bodyPr/>
          <a:lstStyle/>
          <a:p>
            <a:fld id="{8C0370BC-7A7A-4ADE-AB55-954068200C61}" type="slidenum">
              <a:rPr lang="en-US" smtClean="0"/>
              <a:t>11</a:t>
            </a:fld>
            <a:endParaRPr lang="en-US"/>
          </a:p>
        </p:txBody>
      </p:sp>
    </p:spTree>
    <p:extLst>
      <p:ext uri="{BB962C8B-B14F-4D97-AF65-F5344CB8AC3E}">
        <p14:creationId xmlns:p14="http://schemas.microsoft.com/office/powerpoint/2010/main" val="2061841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Problem we addressed</a:t>
            </a:r>
            <a:r>
              <a:rPr lang="en-US" baseline="0" dirty="0"/>
              <a:t> in our QI study= </a:t>
            </a:r>
            <a:r>
              <a:rPr lang="en-US" dirty="0"/>
              <a:t>Endocrine fellows losing continuity of care in fellow continuity clinic </a:t>
            </a:r>
          </a:p>
          <a:p>
            <a:pPr marL="628650" lvl="1" indent="-171450">
              <a:buFont typeface="Arial" panose="020B0604020202020204" pitchFamily="34" charset="0"/>
              <a:buChar char="•"/>
            </a:pPr>
            <a:r>
              <a:rPr lang="en-US" dirty="0"/>
              <a:t>Started as a perception that once we saw a patient, they would often not get scheduled with us for their next visit. </a:t>
            </a:r>
          </a:p>
          <a:p>
            <a:pPr marL="628650" lvl="1" indent="-171450">
              <a:buFont typeface="Arial" panose="020B0604020202020204" pitchFamily="34" charset="0"/>
              <a:buChar char="•"/>
            </a:pPr>
            <a:r>
              <a:rPr lang="en-US" baseline="0" dirty="0"/>
              <a:t>We wanted to take on a project to see, first of all, if this was true, and, second of all, if there was something we could do to make it better.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Continuity</a:t>
            </a:r>
            <a:r>
              <a:rPr lang="en-US" baseline="0" dirty="0"/>
              <a:t> viewed as important in medical education </a:t>
            </a:r>
          </a:p>
          <a:p>
            <a:pPr marL="628650" lvl="1" indent="-171450">
              <a:buFont typeface="Arial" panose="020B0604020202020204" pitchFamily="34" charset="0"/>
              <a:buChar char="•"/>
            </a:pPr>
            <a:r>
              <a:rPr lang="en-US" dirty="0"/>
              <a:t>Allows trainee to be involved in diagnosis of a disease process and manage it through its course, seeing the twists and turns and</a:t>
            </a:r>
            <a:r>
              <a:rPr lang="en-US" baseline="0" dirty="0"/>
              <a:t> reacting to those. </a:t>
            </a:r>
            <a:endParaRPr lang="en-US" dirty="0"/>
          </a:p>
          <a:p>
            <a:pPr marL="628650" lvl="1" indent="-171450">
              <a:buFont typeface="Arial" panose="020B0604020202020204" pitchFamily="34" charset="0"/>
              <a:buChar char="•"/>
            </a:pPr>
            <a:r>
              <a:rPr lang="en-US" dirty="0"/>
              <a:t>There is evidence</a:t>
            </a:r>
            <a:r>
              <a:rPr lang="en-US" baseline="0" dirty="0"/>
              <a:t> that it improves clinical outcomes </a:t>
            </a:r>
          </a:p>
          <a:p>
            <a:pPr marL="1085850" lvl="2" indent="-171450">
              <a:buFont typeface="Arial" panose="020B0604020202020204" pitchFamily="34" charset="0"/>
              <a:buChar char="•"/>
            </a:pPr>
            <a:r>
              <a:rPr lang="en-US" i="1" dirty="0"/>
              <a:t>Lower mortality rates </a:t>
            </a:r>
          </a:p>
          <a:p>
            <a:pPr marL="1085850" lvl="2" indent="-171450">
              <a:buFont typeface="Arial" panose="020B0604020202020204" pitchFamily="34" charset="0"/>
              <a:buChar char="•"/>
            </a:pPr>
            <a:r>
              <a:rPr lang="en-US" i="1" dirty="0"/>
              <a:t>Lower healthcare costs</a:t>
            </a:r>
          </a:p>
          <a:p>
            <a:pPr marL="1085850" lvl="2" indent="-171450">
              <a:buFont typeface="Arial" panose="020B0604020202020204" pitchFamily="34" charset="0"/>
              <a:buChar char="•"/>
            </a:pPr>
            <a:r>
              <a:rPr lang="en-US" i="1" dirty="0"/>
              <a:t>Decreased healthcare utilization </a:t>
            </a:r>
          </a:p>
          <a:p>
            <a:pPr marL="1085850" lvl="2" indent="-171450">
              <a:buFont typeface="Arial" panose="020B0604020202020204" pitchFamily="34" charset="0"/>
              <a:buChar char="•"/>
            </a:pPr>
            <a:r>
              <a:rPr lang="en-US" i="1" dirty="0"/>
              <a:t>Increased patient satisfaction </a:t>
            </a:r>
          </a:p>
          <a:p>
            <a:pPr marL="1085850" lvl="2" indent="-171450">
              <a:buFont typeface="Arial" panose="020B0604020202020204" pitchFamily="34" charset="0"/>
              <a:buChar char="•"/>
            </a:pPr>
            <a:r>
              <a:rPr lang="en-US" i="1" dirty="0"/>
              <a:t>Lower hemoglobin A1c </a:t>
            </a:r>
          </a:p>
          <a:p>
            <a:pPr marL="1085850" lvl="2"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C0370BC-7A7A-4ADE-AB55-954068200C61}" type="slidenum">
              <a:rPr lang="en-US" smtClean="0"/>
              <a:t>11</a:t>
            </a:fld>
            <a:endParaRPr lang="en-US"/>
          </a:p>
        </p:txBody>
      </p:sp>
    </p:spTree>
    <p:extLst>
      <p:ext uri="{BB962C8B-B14F-4D97-AF65-F5344CB8AC3E}">
        <p14:creationId xmlns:p14="http://schemas.microsoft.com/office/powerpoint/2010/main" val="723419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C0370BC-7A7A-4ADE-AB55-954068200C61}" type="slidenum">
              <a:rPr lang="en-US" smtClean="0"/>
              <a:t>11</a:t>
            </a:fld>
            <a:endParaRPr lang="en-US"/>
          </a:p>
        </p:txBody>
      </p:sp>
    </p:spTree>
    <p:extLst>
      <p:ext uri="{BB962C8B-B14F-4D97-AF65-F5344CB8AC3E}">
        <p14:creationId xmlns:p14="http://schemas.microsoft.com/office/powerpoint/2010/main" val="1597092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Our team Consisted of…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Fellows, </a:t>
            </a:r>
            <a:r>
              <a:rPr lang="en-US" dirty="0" err="1"/>
              <a:t>attendings</a:t>
            </a:r>
            <a:r>
              <a:rPr lang="en-US" dirty="0"/>
              <a:t> registered nurses, medical assistants</a:t>
            </a:r>
            <a:endParaRPr lang="en-US" baseline="0" dirty="0"/>
          </a:p>
          <a:p>
            <a:pPr marL="171450" indent="-171450">
              <a:buFont typeface="Arial" panose="020B0604020202020204" pitchFamily="34" charset="0"/>
              <a:buChar char="•"/>
            </a:pPr>
            <a:r>
              <a:rPr lang="en-US" dirty="0"/>
              <a:t>Fellows completed Rapid Cycle improvement course to learn</a:t>
            </a:r>
            <a:r>
              <a:rPr lang="en-US" baseline="0" dirty="0"/>
              <a:t> the basics of quality improvement methodology. </a:t>
            </a:r>
            <a:endParaRPr lang="en-US" dirty="0"/>
          </a:p>
          <a:p>
            <a:pPr marL="171450" indent="-171450">
              <a:buFont typeface="Arial" panose="020B0604020202020204" pitchFamily="34" charset="0"/>
              <a:buChar char="•"/>
            </a:pPr>
            <a:r>
              <a:rPr lang="en-US" dirty="0"/>
              <a:t>Baseline data was collected over 6 weeks prior to our intervention period</a:t>
            </a:r>
            <a:r>
              <a:rPr lang="en-US" dirty="0">
                <a:sym typeface="Wingdings" panose="05000000000000000000" pitchFamily="2" charset="2"/>
              </a:rPr>
              <a:t>38% continuity </a:t>
            </a:r>
          </a:p>
          <a:p>
            <a:pPr marL="171450" indent="-171450">
              <a:buFont typeface="Arial" panose="020B0604020202020204" pitchFamily="34" charset="0"/>
              <a:buChar char="•"/>
            </a:pPr>
            <a:r>
              <a:rPr lang="en-US" dirty="0"/>
              <a:t>Process map and assessment  of barriers using a Pareto</a:t>
            </a:r>
            <a:r>
              <a:rPr lang="en-US" baseline="0" dirty="0"/>
              <a:t> chart were completed. </a:t>
            </a:r>
            <a:r>
              <a:rPr lang="en-US" dirty="0"/>
              <a:t> </a:t>
            </a:r>
            <a:endParaRPr lang="en-US" baseline="0" dirty="0"/>
          </a:p>
          <a:p>
            <a:endParaRPr lang="en-US" dirty="0"/>
          </a:p>
        </p:txBody>
      </p:sp>
      <p:sp>
        <p:nvSpPr>
          <p:cNvPr id="4" name="Slide Number Placeholder 3"/>
          <p:cNvSpPr>
            <a:spLocks noGrp="1"/>
          </p:cNvSpPr>
          <p:nvPr>
            <p:ph type="sldNum" sz="quarter" idx="10"/>
          </p:nvPr>
        </p:nvSpPr>
        <p:spPr/>
        <p:txBody>
          <a:bodyPr/>
          <a:lstStyle/>
          <a:p>
            <a:fld id="{8C0370BC-7A7A-4ADE-AB55-954068200C61}" type="slidenum">
              <a:rPr lang="en-US" smtClean="0"/>
              <a:t>11</a:t>
            </a:fld>
            <a:endParaRPr lang="en-US"/>
          </a:p>
        </p:txBody>
      </p:sp>
    </p:spTree>
    <p:extLst>
      <p:ext uri="{BB962C8B-B14F-4D97-AF65-F5344CB8AC3E}">
        <p14:creationId xmlns:p14="http://schemas.microsoft.com/office/powerpoint/2010/main" val="425217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Based on our process map and our Pareto</a:t>
            </a:r>
            <a:r>
              <a:rPr lang="en-US" sz="1200" baseline="0" dirty="0"/>
              <a:t> chart, we created a key driver diagram and identified 3 major pitfalls that were getting in the way of fellow continuity that we could target for intervention. These key drivers were…</a:t>
            </a:r>
          </a:p>
          <a:p>
            <a:pPr marL="628650" lvl="1" indent="-171450">
              <a:buFont typeface="Arial" panose="020B0604020202020204" pitchFamily="34" charset="0"/>
              <a:buChar char="•"/>
            </a:pPr>
            <a:r>
              <a:rPr lang="en-US" sz="1200" baseline="0" dirty="0"/>
              <a:t>Clear patient-provider communication </a:t>
            </a:r>
          </a:p>
          <a:p>
            <a:pPr marL="628650" lvl="1" indent="-171450">
              <a:buFont typeface="Arial" panose="020B0604020202020204" pitchFamily="34" charset="0"/>
              <a:buChar char="•"/>
            </a:pPr>
            <a:r>
              <a:rPr lang="en-US" sz="1200" baseline="0" dirty="0"/>
              <a:t>Informed and educated families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Clear communication with healthcare team </a:t>
            </a:r>
          </a:p>
          <a:p>
            <a:pPr marL="0" indent="0">
              <a:buFont typeface="Arial" panose="020B0604020202020204" pitchFamily="34" charset="0"/>
              <a:buNone/>
            </a:pPr>
            <a:endParaRPr lang="en-US" sz="1200" baseline="0" dirty="0"/>
          </a:p>
          <a:p>
            <a:endParaRPr lang="en-US" dirty="0"/>
          </a:p>
        </p:txBody>
      </p:sp>
      <p:sp>
        <p:nvSpPr>
          <p:cNvPr id="4" name="Slide Number Placeholder 3"/>
          <p:cNvSpPr>
            <a:spLocks noGrp="1"/>
          </p:cNvSpPr>
          <p:nvPr>
            <p:ph type="sldNum" sz="quarter" idx="10"/>
          </p:nvPr>
        </p:nvSpPr>
        <p:spPr/>
        <p:txBody>
          <a:bodyPr/>
          <a:lstStyle/>
          <a:p>
            <a:fld id="{38BCA14C-84DB-42EB-B739-A5B4D880CB2D}" type="slidenum">
              <a:rPr lang="en-US" smtClean="0"/>
              <a:t>11</a:t>
            </a:fld>
            <a:endParaRPr lang="en-US"/>
          </a:p>
        </p:txBody>
      </p:sp>
    </p:spTree>
    <p:extLst>
      <p:ext uri="{BB962C8B-B14F-4D97-AF65-F5344CB8AC3E}">
        <p14:creationId xmlns:p14="http://schemas.microsoft.com/office/powerpoint/2010/main" val="311043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971550" lvl="1" indent="-514350">
              <a:buFont typeface="+mj-lt"/>
              <a:buAutoNum type="arabicPeriod"/>
            </a:pPr>
            <a:r>
              <a:rPr lang="en-US" dirty="0"/>
              <a:t>Fill out previously under-used follow up tab in Epic</a:t>
            </a:r>
          </a:p>
          <a:p>
            <a:pPr marL="1371600" lvl="2" indent="-514350">
              <a:buFont typeface="+mj-lt"/>
              <a:buAutoNum type="arabicPeriod"/>
            </a:pPr>
            <a:r>
              <a:rPr lang="en-US" dirty="0"/>
              <a:t>Reminder signs for fellows placed</a:t>
            </a:r>
          </a:p>
          <a:p>
            <a:pPr marL="1371600" lvl="2" indent="-514350">
              <a:buFont typeface="+mj-lt"/>
              <a:buAutoNum type="arabicPeriod"/>
            </a:pPr>
            <a:r>
              <a:rPr lang="en-US" dirty="0"/>
              <a:t>This tab can be seen by the scheduling</a:t>
            </a:r>
            <a:r>
              <a:rPr lang="en-US" baseline="0" dirty="0"/>
              <a:t> center and nurses that can be used to help clarify when a follow up appointment needs to be scheduled. </a:t>
            </a:r>
            <a:endParaRPr lang="en-US" dirty="0"/>
          </a:p>
          <a:p>
            <a:pPr marL="971550" lvl="1" indent="-514350">
              <a:buFont typeface="+mj-lt"/>
              <a:buAutoNum type="arabicPeriod"/>
            </a:pPr>
            <a:r>
              <a:rPr lang="en-US" dirty="0"/>
              <a:t>Reminder sign placed for family on clinic exit doors to make an appointment with front desk befor</a:t>
            </a:r>
            <a:r>
              <a:rPr lang="en-US" baseline="0" dirty="0"/>
              <a:t>e they leave</a:t>
            </a:r>
            <a:endParaRPr lang="en-US" dirty="0"/>
          </a:p>
          <a:p>
            <a:pPr marL="971550" lvl="1" indent="-514350">
              <a:buFont typeface="+mj-lt"/>
              <a:buAutoNum type="arabicPeriod"/>
            </a:pPr>
            <a:r>
              <a:rPr lang="en-US" dirty="0"/>
              <a:t>Huddles with MAs (signs placed for reminders)</a:t>
            </a:r>
          </a:p>
          <a:p>
            <a:pPr marL="971550" lvl="1" indent="-514350">
              <a:buFont typeface="+mj-lt"/>
              <a:buAutoNum type="arabicPeriod"/>
            </a:pPr>
            <a:r>
              <a:rPr lang="en-US" dirty="0"/>
              <a:t>Reminder signs in exam rooms for families to call to make an appointment while they are waiting. </a:t>
            </a:r>
          </a:p>
          <a:p>
            <a:endParaRPr lang="en-US" dirty="0"/>
          </a:p>
        </p:txBody>
      </p:sp>
      <p:sp>
        <p:nvSpPr>
          <p:cNvPr id="4" name="Slide Number Placeholder 3"/>
          <p:cNvSpPr>
            <a:spLocks noGrp="1"/>
          </p:cNvSpPr>
          <p:nvPr>
            <p:ph type="sldNum" sz="quarter" idx="10"/>
          </p:nvPr>
        </p:nvSpPr>
        <p:spPr/>
        <p:txBody>
          <a:bodyPr/>
          <a:lstStyle/>
          <a:p>
            <a:fld id="{8C0370BC-7A7A-4ADE-AB55-954068200C61}" type="slidenum">
              <a:rPr lang="en-US" smtClean="0"/>
              <a:t>11</a:t>
            </a:fld>
            <a:endParaRPr lang="en-US"/>
          </a:p>
        </p:txBody>
      </p:sp>
    </p:spTree>
    <p:extLst>
      <p:ext uri="{BB962C8B-B14F-4D97-AF65-F5344CB8AC3E}">
        <p14:creationId xmlns:p14="http://schemas.microsoft.com/office/powerpoint/2010/main" val="2961853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370BC-7A7A-4ADE-AB55-954068200C61}" type="slidenum">
              <a:rPr lang="en-US" smtClean="0"/>
              <a:t>11</a:t>
            </a:fld>
            <a:endParaRPr lang="en-US"/>
          </a:p>
        </p:txBody>
      </p:sp>
    </p:spTree>
    <p:extLst>
      <p:ext uri="{BB962C8B-B14F-4D97-AF65-F5344CB8AC3E}">
        <p14:creationId xmlns:p14="http://schemas.microsoft.com/office/powerpoint/2010/main" val="4118844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Able</a:t>
            </a:r>
            <a:r>
              <a:rPr lang="en-US" baseline="0" dirty="0"/>
              <a:t> to improve continuity from 38% to 69% over 4 months. </a:t>
            </a:r>
            <a:endParaRPr lang="en-US" dirty="0"/>
          </a:p>
        </p:txBody>
      </p:sp>
      <p:sp>
        <p:nvSpPr>
          <p:cNvPr id="4" name="Slide Number Placeholder 3"/>
          <p:cNvSpPr>
            <a:spLocks noGrp="1"/>
          </p:cNvSpPr>
          <p:nvPr>
            <p:ph type="sldNum" sz="quarter" idx="10"/>
          </p:nvPr>
        </p:nvSpPr>
        <p:spPr/>
        <p:txBody>
          <a:bodyPr/>
          <a:lstStyle/>
          <a:p>
            <a:fld id="{8C0370BC-7A7A-4ADE-AB55-954068200C61}" type="slidenum">
              <a:rPr lang="en-US" smtClean="0"/>
              <a:t>11</a:t>
            </a:fld>
            <a:endParaRPr lang="en-US"/>
          </a:p>
        </p:txBody>
      </p:sp>
    </p:spTree>
    <p:extLst>
      <p:ext uri="{BB962C8B-B14F-4D97-AF65-F5344CB8AC3E}">
        <p14:creationId xmlns:p14="http://schemas.microsoft.com/office/powerpoint/2010/main" val="636030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endParaRPr lang="en-US" dirty="0"/>
          </a:p>
          <a:p>
            <a:pPr marL="171450" indent="-171450">
              <a:buFont typeface="Arial" panose="020B0604020202020204" pitchFamily="34" charset="0"/>
              <a:buChar char="•"/>
            </a:pPr>
            <a:r>
              <a:rPr lang="en-US" dirty="0"/>
              <a:t>Conclusions</a:t>
            </a:r>
            <a:r>
              <a:rPr lang="en-US" baseline="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dk1"/>
                </a:solidFill>
                <a:ea typeface="ＭＳ Ｐゴシック"/>
              </a:rPr>
              <a:t>Exceeded our stated goal</a:t>
            </a:r>
            <a:r>
              <a:rPr lang="en-US" baseline="0" dirty="0">
                <a:solidFill>
                  <a:schemeClr val="dk1"/>
                </a:solidFill>
                <a:ea typeface="ＭＳ Ｐゴシック"/>
              </a:rPr>
              <a:t> of improvement </a:t>
            </a:r>
            <a:endParaRPr lang="en-US" dirty="0">
              <a:solidFill>
                <a:schemeClr val="dk1"/>
              </a:solidFill>
              <a:ea typeface="ＭＳ Ｐゴシック"/>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dk1"/>
                </a:solidFill>
                <a:ea typeface="ＭＳ Ｐゴシック"/>
              </a:rPr>
              <a:t>3 of 5 patients seen by a fellow were scheduled with that same fellow in the future as compared to the previous 2 of 5 visits. </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r>
              <a:rPr lang="en-US" dirty="0"/>
              <a:t>Limitations </a:t>
            </a:r>
          </a:p>
          <a:p>
            <a:pPr marL="628650" lvl="1" indent="-171450">
              <a:buFont typeface="Arial" panose="020B0604020202020204" pitchFamily="34" charset="0"/>
              <a:buChar char="•"/>
            </a:pPr>
            <a:r>
              <a:rPr lang="en-US" dirty="0"/>
              <a:t>The</a:t>
            </a:r>
            <a:r>
              <a:rPr lang="en-US" baseline="0" dirty="0"/>
              <a:t> length of time our interventions were fairly short, so we cannot assess the sustainability of these interventions </a:t>
            </a:r>
          </a:p>
          <a:p>
            <a:pPr marL="628650" lvl="1" indent="-171450">
              <a:buFont typeface="Arial" panose="020B0604020202020204" pitchFamily="34" charset="0"/>
              <a:buChar char="•"/>
            </a:pPr>
            <a:r>
              <a:rPr lang="en-US" baseline="0" dirty="0"/>
              <a:t>Interventions were not done in isolation so we cannot isolate if one intervention as having the desired effect of improving continuity. It is possible two of these interventions together were needed to improve continuity when one intervention may not have been sufficient. </a:t>
            </a:r>
          </a:p>
          <a:p>
            <a:pPr marL="628650" lvl="1" indent="-171450">
              <a:buFont typeface="Arial" panose="020B0604020202020204" pitchFamily="34" charset="0"/>
              <a:buChar char="•"/>
            </a:pPr>
            <a:r>
              <a:rPr lang="en-US" baseline="0" dirty="0"/>
              <a:t>Variability</a:t>
            </a:r>
          </a:p>
          <a:p>
            <a:pPr marL="1085850" lvl="2" indent="-171450">
              <a:buFont typeface="Arial" panose="020B0604020202020204" pitchFamily="34" charset="0"/>
              <a:buChar char="•"/>
            </a:pPr>
            <a:r>
              <a:rPr lang="en-US" baseline="0" dirty="0"/>
              <a:t>I must point out that there was a fair amount of variability in our study as you can see on our run chart. We attributed this variability to: </a:t>
            </a:r>
          </a:p>
          <a:p>
            <a:pPr marL="1543050" lvl="3" indent="-171450">
              <a:buFont typeface="Arial" panose="020B0604020202020204" pitchFamily="34" charset="0"/>
              <a:buChar char="•"/>
            </a:pPr>
            <a:r>
              <a:rPr lang="en-US" baseline="0" dirty="0"/>
              <a:t>Small sample sizes</a:t>
            </a:r>
          </a:p>
          <a:p>
            <a:pPr marL="2000250" lvl="4" indent="-171450">
              <a:buFont typeface="Arial" panose="020B0604020202020204" pitchFamily="34" charset="0"/>
              <a:buChar char="•"/>
            </a:pPr>
            <a:r>
              <a:rPr lang="en-US" baseline="0" dirty="0"/>
              <a:t>on average,  only about 13 patients required follow up per week so </a:t>
            </a:r>
          </a:p>
          <a:p>
            <a:pPr marL="1543050" lvl="3" indent="-171450">
              <a:buFont typeface="Arial" panose="020B0604020202020204" pitchFamily="34" charset="0"/>
              <a:buChar char="•"/>
            </a:pPr>
            <a:r>
              <a:rPr lang="en-US" baseline="0" dirty="0"/>
              <a:t>Inconsistency in fellows implementing our interventions over time. </a:t>
            </a:r>
          </a:p>
          <a:p>
            <a:pPr marL="2000250" lvl="4" indent="-171450">
              <a:buFont typeface="Arial" panose="020B0604020202020204" pitchFamily="34" charset="0"/>
              <a:buChar char="•"/>
            </a:pPr>
            <a:r>
              <a:rPr lang="en-US" baseline="0" dirty="0"/>
              <a:t>For example, we had more buy in from first-year fellows due to it being a first-year fellow project. </a:t>
            </a:r>
          </a:p>
          <a:p>
            <a:pPr marL="1543050" lvl="3" indent="-171450">
              <a:buFont typeface="Arial" panose="020B0604020202020204" pitchFamily="34" charset="0"/>
              <a:buChar char="•"/>
            </a:pPr>
            <a:r>
              <a:rPr lang="en-US" baseline="0" dirty="0"/>
              <a:t>Initially first year fellows filled out the follow-up tab almost 100% of the time whereas other classes was essentially a coin flip on if they filled it our. </a:t>
            </a:r>
          </a:p>
          <a:p>
            <a:endParaRPr lang="en-US" dirty="0"/>
          </a:p>
        </p:txBody>
      </p:sp>
      <p:sp>
        <p:nvSpPr>
          <p:cNvPr id="4" name="Slide Number Placeholder 3"/>
          <p:cNvSpPr>
            <a:spLocks noGrp="1"/>
          </p:cNvSpPr>
          <p:nvPr>
            <p:ph type="sldNum" sz="quarter" idx="10"/>
          </p:nvPr>
        </p:nvSpPr>
        <p:spPr/>
        <p:txBody>
          <a:bodyPr/>
          <a:lstStyle/>
          <a:p>
            <a:fld id="{8C0370BC-7A7A-4ADE-AB55-954068200C61}" type="slidenum">
              <a:rPr lang="en-US" smtClean="0"/>
              <a:t>11</a:t>
            </a:fld>
            <a:endParaRPr lang="en-US"/>
          </a:p>
        </p:txBody>
      </p:sp>
    </p:spTree>
    <p:extLst>
      <p:ext uri="{BB962C8B-B14F-4D97-AF65-F5344CB8AC3E}">
        <p14:creationId xmlns:p14="http://schemas.microsoft.com/office/powerpoint/2010/main" val="49475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Data from over 16,000 participants in the Type 1 Diabetes Exchange Registry in the United States demonstrate that </a:t>
            </a:r>
            <a:br>
              <a:rPr lang="en-US" sz="1200" dirty="0"/>
            </a:br>
            <a:r>
              <a:rPr lang="en-US" sz="1200" dirty="0"/>
              <a:t>despite advances in pharmacology and technology, outcomes remain suboptimal, particularly in youth.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Increased technical sophistication brings additional information, as well as complexity to user experience for clinicians and PWD. Interpreting pump and CGM data can be cumbersome. </a:t>
            </a:r>
          </a:p>
          <a:p>
            <a:r>
              <a:rPr lang="en-US" dirty="0"/>
              <a:t>; role for AI to help. </a:t>
            </a:r>
            <a:endParaRPr lang="en-US" b="1" dirty="0"/>
          </a:p>
          <a:p>
            <a:endParaRPr lang="en-US" b="1" dirty="0"/>
          </a:p>
        </p:txBody>
      </p:sp>
      <p:sp>
        <p:nvSpPr>
          <p:cNvPr id="4" name="Slide Number Placeholder 3"/>
          <p:cNvSpPr>
            <a:spLocks noGrp="1"/>
          </p:cNvSpPr>
          <p:nvPr>
            <p:ph type="sldNum" sz="quarter" idx="10"/>
          </p:nvPr>
        </p:nvSpPr>
        <p:spPr/>
        <p:txBody>
          <a:bodyPr/>
          <a:lstStyle/>
          <a:p>
            <a:fld id="{88AF8B6C-27AA-4D28-B5E4-11F7F94EA01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35787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a:t>
            </a:r>
            <a:r>
              <a:rPr lang="en-US" baseline="0" dirty="0"/>
              <a:t> are excited to continue working to improve continuity in order to enhance our education and improve clinical care. We have a few next steps we are planning to make: </a:t>
            </a:r>
            <a:endParaRPr lang="en-US" dirty="0"/>
          </a:p>
          <a:p>
            <a:pPr marL="171450" indent="-171450">
              <a:buFont typeface="Arial" panose="020B0604020202020204" pitchFamily="34" charset="0"/>
              <a:buChar char="•"/>
            </a:pPr>
            <a:r>
              <a:rPr lang="en-US" dirty="0"/>
              <a:t>1) One our the logistical</a:t>
            </a:r>
            <a:r>
              <a:rPr lang="en-US" baseline="0" dirty="0"/>
              <a:t> issues we’ve had in scheduling patient’s as fellows is that we have few follow up slots. </a:t>
            </a:r>
            <a:r>
              <a:rPr lang="en-US" dirty="0"/>
              <a:t>We will be</a:t>
            </a:r>
            <a:r>
              <a:rPr lang="en-US" baseline="0" dirty="0"/>
              <a:t> </a:t>
            </a:r>
            <a:r>
              <a:rPr lang="en-US" dirty="0"/>
              <a:t>Increasing the number</a:t>
            </a:r>
            <a:r>
              <a:rPr lang="en-US" baseline="0" dirty="0"/>
              <a:t> of follow up slots for fellows during the second half of our  first year of fellowship. This would provide more opportunity to schedule patients for future appointments with the same fellow and allow more time for the fellow to establish a rapport with the patient.  This will be implemented in the new calendar year. </a:t>
            </a:r>
          </a:p>
          <a:p>
            <a:pPr marL="171450" indent="-171450">
              <a:buFont typeface="Arial" panose="020B0604020202020204" pitchFamily="34" charset="0"/>
              <a:buChar char="•"/>
            </a:pPr>
            <a:r>
              <a:rPr lang="en-US" baseline="0" dirty="0"/>
              <a:t>2) While we implemented a pre-rounds huddle, we did not explicitly lay out what that should include. Including a script for how that should be done will help us study the effect of that more precisely. </a:t>
            </a:r>
          </a:p>
          <a:p>
            <a:pPr marL="171450" indent="-171450">
              <a:buFont typeface="Arial" panose="020B0604020202020204" pitchFamily="34" charset="0"/>
              <a:buChar char="•"/>
            </a:pPr>
            <a:r>
              <a:rPr lang="en-US" baseline="0" dirty="0"/>
              <a:t>Lastly, In an attempt to lessen the variability in our data in the future, we hope to have ongoing reminders in fellows’ meetings and email to help improve adherence to our measures.  Fellows buy in seemed to lessen over the second half of our intervention period </a:t>
            </a:r>
            <a:endParaRPr lang="en-US" dirty="0"/>
          </a:p>
        </p:txBody>
      </p:sp>
      <p:sp>
        <p:nvSpPr>
          <p:cNvPr id="4" name="Slide Number Placeholder 3"/>
          <p:cNvSpPr>
            <a:spLocks noGrp="1"/>
          </p:cNvSpPr>
          <p:nvPr>
            <p:ph type="sldNum" sz="quarter" idx="10"/>
          </p:nvPr>
        </p:nvSpPr>
        <p:spPr/>
        <p:txBody>
          <a:bodyPr/>
          <a:lstStyle/>
          <a:p>
            <a:fld id="{8C0370BC-7A7A-4ADE-AB55-954068200C61}" type="slidenum">
              <a:rPr lang="en-US" smtClean="0"/>
              <a:t>11</a:t>
            </a:fld>
            <a:endParaRPr lang="en-US"/>
          </a:p>
        </p:txBody>
      </p:sp>
    </p:spTree>
    <p:extLst>
      <p:ext uri="{BB962C8B-B14F-4D97-AF65-F5344CB8AC3E}">
        <p14:creationId xmlns:p14="http://schemas.microsoft.com/office/powerpoint/2010/main" val="2792373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2aaa0864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2aaa0864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2aaa0864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2aaa0864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2aaa0864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2aaa0864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842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2aaa0864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2aaa0864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9758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2aaa0864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2aaa0864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29602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2aaa0864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2aaa0864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7674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2aaa0864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2aaa0864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4019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2aaa0864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2aaa0864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PSESDM 0-40</a:t>
            </a:r>
          </a:p>
          <a:p>
            <a:pPr marL="0" lvl="0" indent="0" algn="l" rtl="0">
              <a:spcBef>
                <a:spcPts val="0"/>
              </a:spcBef>
              <a:spcAft>
                <a:spcPts val="0"/>
              </a:spcAft>
              <a:buNone/>
            </a:pPr>
            <a:r>
              <a:rPr lang="en-US" dirty="0"/>
              <a:t>Data literacy 0-24</a:t>
            </a:r>
            <a:endParaRPr dirty="0"/>
          </a:p>
        </p:txBody>
      </p:sp>
    </p:spTree>
    <p:extLst>
      <p:ext uri="{BB962C8B-B14F-4D97-AF65-F5344CB8AC3E}">
        <p14:creationId xmlns:p14="http://schemas.microsoft.com/office/powerpoint/2010/main" val="532341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2aaa0864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2aaa0864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1531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12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Our </a:t>
            </a:r>
            <a:r>
              <a:rPr lang="en-US" sz="12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central hypothesis</a:t>
            </a:r>
            <a:r>
              <a:rPr lang="en-US" sz="12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is that a redesigned care model that values and encourages the role of patients and families who manage diabetes 99.9% of time will improve glycemic outcomes and enhance attention to psychosocial care. </a:t>
            </a:r>
          </a:p>
          <a:p>
            <a:pPr marL="342900" lvl="0" indent="-342900">
              <a:buFont typeface="Arial" panose="020B0604020202020204" pitchFamily="34" charset="0"/>
              <a:buChar char="•"/>
            </a:pPr>
            <a:r>
              <a:rPr lang="en-US" sz="12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Sought to explore feasibility, acceptability, and efficacy of ECI using AI guided recommendations between visits. </a:t>
            </a:r>
          </a:p>
          <a:p>
            <a:endParaRPr lang="en-US" dirty="0"/>
          </a:p>
        </p:txBody>
      </p:sp>
      <p:sp>
        <p:nvSpPr>
          <p:cNvPr id="4" name="Slide Number Placeholder 3"/>
          <p:cNvSpPr>
            <a:spLocks noGrp="1"/>
          </p:cNvSpPr>
          <p:nvPr>
            <p:ph type="sldNum" sz="quarter" idx="10"/>
          </p:nvPr>
        </p:nvSpPr>
        <p:spPr/>
        <p:txBody>
          <a:bodyPr/>
          <a:lstStyle/>
          <a:p>
            <a:fld id="{DF78DE8D-C1E9-482C-95F0-E77CB9CA6D9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4314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2aaa0864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2aaa0864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9804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4F56C4-A44A-4D1F-BEE4-69605E15AF8C}" type="slidenum">
              <a:rPr lang="en-US" smtClean="0"/>
              <a:t>4</a:t>
            </a:fld>
            <a:endParaRPr lang="en-US"/>
          </a:p>
        </p:txBody>
      </p:sp>
    </p:spTree>
    <p:extLst>
      <p:ext uri="{BB962C8B-B14F-4D97-AF65-F5344CB8AC3E}">
        <p14:creationId xmlns:p14="http://schemas.microsoft.com/office/powerpoint/2010/main" val="4028638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4F56C4-A44A-4D1F-BEE4-69605E15AF8C}" type="slidenum">
              <a:rPr lang="en-US" smtClean="0"/>
              <a:t>5</a:t>
            </a:fld>
            <a:endParaRPr lang="en-US"/>
          </a:p>
        </p:txBody>
      </p:sp>
    </p:spTree>
    <p:extLst>
      <p:ext uri="{BB962C8B-B14F-4D97-AF65-F5344CB8AC3E}">
        <p14:creationId xmlns:p14="http://schemas.microsoft.com/office/powerpoint/2010/main" val="3328952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Using a general linear mixed model, no differences were seen over time for HbA1c (p=0.94), time in range (p=0.49), and hypoglycemia (p=0.09). Hypoglycemic episodes were log transformed for analysis.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4F56C4-A44A-4D1F-BEE4-69605E15AF8C}" type="slidenum">
              <a:rPr lang="en-US" smtClean="0"/>
              <a:t>6</a:t>
            </a:fld>
            <a:endParaRPr lang="en-US"/>
          </a:p>
        </p:txBody>
      </p:sp>
    </p:spTree>
    <p:extLst>
      <p:ext uri="{BB962C8B-B14F-4D97-AF65-F5344CB8AC3E}">
        <p14:creationId xmlns:p14="http://schemas.microsoft.com/office/powerpoint/2010/main" val="1201445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37 doing interval pattern reviews through 6 months</a:t>
            </a:r>
          </a:p>
          <a:p>
            <a:r>
              <a:rPr lang="en-US" baseline="0" dirty="0"/>
              <a:t>In context of ~11 months of various syncing issues (</a:t>
            </a:r>
            <a:r>
              <a:rPr lang="en-US" baseline="0" dirty="0" err="1"/>
              <a:t>Dexcom</a:t>
            </a:r>
            <a:r>
              <a:rPr lang="en-US" baseline="0" dirty="0"/>
              <a:t> no longer syncing in Glooko, clock-shift issue, DASH cloud no longer syncing in Glooko, DASH cloud account sending old settings to </a:t>
            </a:r>
            <a:r>
              <a:rPr lang="en-US" baseline="0" dirty="0" err="1"/>
              <a:t>AdvisorPro</a:t>
            </a:r>
            <a:r>
              <a:rPr lang="en-US" baseline="0" dirty="0"/>
              <a:t>)</a:t>
            </a:r>
          </a:p>
          <a:p>
            <a:endParaRPr lang="en-US" baseline="0" dirty="0"/>
          </a:p>
          <a:p>
            <a:r>
              <a:rPr lang="en-US" b="1" baseline="0" dirty="0"/>
              <a:t>Were the recommendations helpful - &gt;90% of those who responded said yes. </a:t>
            </a:r>
            <a:r>
              <a:rPr lang="en-US" b="0" baseline="0" dirty="0"/>
              <a:t>But total N lower</a:t>
            </a:r>
            <a:endParaRPr lang="en-US" b="1" baseline="0" dirty="0"/>
          </a:p>
          <a:p>
            <a:r>
              <a:rPr lang="en-US" baseline="0" dirty="0"/>
              <a:t>Total N=53 at 3 </a:t>
            </a:r>
            <a:r>
              <a:rPr lang="en-US" baseline="0" dirty="0" err="1"/>
              <a:t>mo</a:t>
            </a:r>
            <a:endParaRPr lang="en-US" baseline="0" dirty="0"/>
          </a:p>
          <a:p>
            <a:r>
              <a:rPr lang="en-US" baseline="0" dirty="0"/>
              <a:t>Total N=43 at 6 </a:t>
            </a:r>
            <a:r>
              <a:rPr lang="en-US" baseline="0" dirty="0" err="1"/>
              <a:t>mo</a:t>
            </a:r>
            <a:endParaRPr lang="en-US" dirty="0"/>
          </a:p>
        </p:txBody>
      </p:sp>
      <p:sp>
        <p:nvSpPr>
          <p:cNvPr id="4" name="Slide Number Placeholder 3"/>
          <p:cNvSpPr>
            <a:spLocks noGrp="1"/>
          </p:cNvSpPr>
          <p:nvPr>
            <p:ph type="sldNum" sz="quarter" idx="10"/>
          </p:nvPr>
        </p:nvSpPr>
        <p:spPr/>
        <p:txBody>
          <a:bodyPr/>
          <a:lstStyle/>
          <a:p>
            <a:fld id="{C64F56C4-A44A-4D1F-BEE4-69605E15AF8C}" type="slidenum">
              <a:rPr lang="en-US" smtClean="0"/>
              <a:t>7</a:t>
            </a:fld>
            <a:endParaRPr lang="en-US"/>
          </a:p>
        </p:txBody>
      </p:sp>
    </p:spTree>
    <p:extLst>
      <p:ext uri="{BB962C8B-B14F-4D97-AF65-F5344CB8AC3E}">
        <p14:creationId xmlns:p14="http://schemas.microsoft.com/office/powerpoint/2010/main" val="1503055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89%</a:t>
            </a:r>
            <a:r>
              <a:rPr lang="en-US" b="0" baseline="0" dirty="0"/>
              <a:t> </a:t>
            </a:r>
            <a:r>
              <a:rPr lang="en-US" b="0" baseline="0"/>
              <a:t>retention rate</a:t>
            </a:r>
            <a:endParaRPr lang="en-US" b="0"/>
          </a:p>
          <a:p>
            <a:r>
              <a:rPr lang="en-US" b="1" dirty="0"/>
              <a:t>10 withdrawals</a:t>
            </a:r>
          </a:p>
          <a:p>
            <a:r>
              <a:rPr lang="en-US" dirty="0"/>
              <a:t>4 unable to be seen within agreed</a:t>
            </a:r>
            <a:r>
              <a:rPr lang="en-US" baseline="0" dirty="0"/>
              <a:t> upon study window</a:t>
            </a:r>
          </a:p>
          <a:p>
            <a:r>
              <a:rPr lang="en-US" baseline="0" dirty="0"/>
              <a:t>2 switched to </a:t>
            </a:r>
            <a:r>
              <a:rPr lang="en-US" baseline="0" dirty="0" err="1"/>
              <a:t>Omnipod</a:t>
            </a:r>
            <a:r>
              <a:rPr lang="en-US" baseline="0" dirty="0"/>
              <a:t> 5</a:t>
            </a:r>
          </a:p>
          <a:p>
            <a:r>
              <a:rPr lang="en-US" baseline="0" dirty="0"/>
              <a:t>2 withdrew due to frustration with lack of recommendations during tech issues</a:t>
            </a:r>
          </a:p>
          <a:p>
            <a:r>
              <a:rPr lang="en-US" baseline="0" dirty="0"/>
              <a:t>2 withdrew due to being too busy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context of ~11 months of various syncing issues (</a:t>
            </a:r>
            <a:r>
              <a:rPr lang="en-US" baseline="0" dirty="0" err="1"/>
              <a:t>Dexcom</a:t>
            </a:r>
            <a:r>
              <a:rPr lang="en-US" baseline="0" dirty="0"/>
              <a:t> no longer syncing in Glooko, clock-shift issue, DASH cloud no longer syncing in Glooko, DASH cloud account sending old settings to </a:t>
            </a:r>
            <a:r>
              <a:rPr lang="en-US" baseline="0" dirty="0" err="1"/>
              <a:t>AdvisorPro</a:t>
            </a:r>
            <a:r>
              <a:rPr lang="en-US" baseline="0" dirty="0"/>
              <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64F56C4-A44A-4D1F-BEE4-69605E15AF8C}" type="slidenum">
              <a:rPr lang="en-US" smtClean="0"/>
              <a:t>8</a:t>
            </a:fld>
            <a:endParaRPr lang="en-US"/>
          </a:p>
        </p:txBody>
      </p:sp>
    </p:spTree>
    <p:extLst>
      <p:ext uri="{BB962C8B-B14F-4D97-AF65-F5344CB8AC3E}">
        <p14:creationId xmlns:p14="http://schemas.microsoft.com/office/powerpoint/2010/main" val="2131935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Themes</a:t>
            </a:r>
            <a:endParaRPr lang="en-US" u="none" dirty="0"/>
          </a:p>
          <a:p>
            <a:r>
              <a:rPr lang="en-US" u="none" dirty="0"/>
              <a:t>Complexity</a:t>
            </a:r>
            <a:r>
              <a:rPr lang="en-US" u="none" baseline="0" dirty="0"/>
              <a:t> – “gives too complex adjustments:”</a:t>
            </a:r>
          </a:p>
          <a:p>
            <a:r>
              <a:rPr lang="en-US" u="none" baseline="0" dirty="0"/>
              <a:t>Disagreement with insulin recs – “does not take into account human actions”, “doesn’t take into consideration behavioral things…people reducing the amount of carbs they are putting in their pump”</a:t>
            </a:r>
          </a:p>
          <a:p>
            <a:r>
              <a:rPr lang="en-US" u="none" baseline="0"/>
              <a:t>Usability – “Having Advisor Pro recommendations presented with the glucose upload data to the provider instead of having to go into the program separately to look up the material would be helpful”</a:t>
            </a:r>
          </a:p>
        </p:txBody>
      </p:sp>
      <p:sp>
        <p:nvSpPr>
          <p:cNvPr id="4" name="Slide Number Placeholder 3"/>
          <p:cNvSpPr>
            <a:spLocks noGrp="1"/>
          </p:cNvSpPr>
          <p:nvPr>
            <p:ph type="sldNum" sz="quarter" idx="10"/>
          </p:nvPr>
        </p:nvSpPr>
        <p:spPr/>
        <p:txBody>
          <a:bodyPr/>
          <a:lstStyle/>
          <a:p>
            <a:fld id="{C64F56C4-A44A-4D1F-BEE4-69605E15AF8C}" type="slidenum">
              <a:rPr lang="en-US" smtClean="0"/>
              <a:t>9</a:t>
            </a:fld>
            <a:endParaRPr lang="en-US"/>
          </a:p>
        </p:txBody>
      </p:sp>
    </p:spTree>
    <p:extLst>
      <p:ext uri="{BB962C8B-B14F-4D97-AF65-F5344CB8AC3E}">
        <p14:creationId xmlns:p14="http://schemas.microsoft.com/office/powerpoint/2010/main" val="694894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dirty="0"/>
              <a:t>Click to edit Master title style</a:t>
            </a:r>
          </a:p>
        </p:txBody>
      </p:sp>
      <p:sp>
        <p:nvSpPr>
          <p:cNvPr id="3" name="Subtitle 2"/>
          <p:cNvSpPr>
            <a:spLocks noGrp="1"/>
          </p:cNvSpPr>
          <p:nvPr>
            <p:ph type="subTitle" idx="1"/>
          </p:nvPr>
        </p:nvSpPr>
        <p:spPr>
          <a:xfrm>
            <a:off x="609600" y="3886200"/>
            <a:ext cx="8534400" cy="153480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E2449E-75C3-4D91-B7ED-4CAE34DCCCDD}" type="datetime1">
              <a:rPr lang="en-US" smtClean="0">
                <a:solidFill>
                  <a:srgbClr val="565A5C">
                    <a:tint val="75000"/>
                  </a:srgbClr>
                </a:solidFill>
              </a:rPr>
              <a:pPr/>
              <a:t>10/19/2022</a:t>
            </a:fld>
            <a:endParaRPr lang="en-US">
              <a:solidFill>
                <a:srgbClr val="565A5C">
                  <a:tint val="75000"/>
                </a:srgbClr>
              </a:solidFill>
            </a:endParaRPr>
          </a:p>
        </p:txBody>
      </p:sp>
      <p:sp>
        <p:nvSpPr>
          <p:cNvPr id="5" name="Footer Placeholder 4"/>
          <p:cNvSpPr>
            <a:spLocks noGrp="1"/>
          </p:cNvSpPr>
          <p:nvPr>
            <p:ph type="ftr" sz="quarter" idx="11"/>
          </p:nvPr>
        </p:nvSpPr>
        <p:spPr/>
        <p:txBody>
          <a:bodyPr/>
          <a:lstStyle/>
          <a:p>
            <a:endParaRPr lang="en-US">
              <a:solidFill>
                <a:srgbClr val="565A5C">
                  <a:tint val="75000"/>
                </a:srgbClr>
              </a:solidFill>
            </a:endParaRPr>
          </a:p>
        </p:txBody>
      </p:sp>
    </p:spTree>
    <p:extLst>
      <p:ext uri="{BB962C8B-B14F-4D97-AF65-F5344CB8AC3E}">
        <p14:creationId xmlns:p14="http://schemas.microsoft.com/office/powerpoint/2010/main" val="3635328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dirty="0"/>
              <a:t>Click to edit Master title style</a:t>
            </a:r>
          </a:p>
        </p:txBody>
      </p:sp>
      <p:sp>
        <p:nvSpPr>
          <p:cNvPr id="4" name="Date Placeholder 3"/>
          <p:cNvSpPr>
            <a:spLocks noGrp="1"/>
          </p:cNvSpPr>
          <p:nvPr>
            <p:ph type="dt" sz="half" idx="10"/>
          </p:nvPr>
        </p:nvSpPr>
        <p:spPr/>
        <p:txBody>
          <a:bodyPr/>
          <a:lstStyle/>
          <a:p>
            <a:fld id="{509187F0-8D47-4F30-BEBB-324C372F7213}" type="datetime1">
              <a:rPr lang="en-US" smtClean="0">
                <a:solidFill>
                  <a:srgbClr val="565A5C">
                    <a:tint val="75000"/>
                  </a:srgbClr>
                </a:solidFill>
              </a:rPr>
              <a:pPr/>
              <a:t>10/19/2022</a:t>
            </a:fld>
            <a:endParaRPr lang="en-US">
              <a:solidFill>
                <a:srgbClr val="565A5C">
                  <a:tint val="75000"/>
                </a:srgbClr>
              </a:solidFill>
            </a:endParaRPr>
          </a:p>
        </p:txBody>
      </p:sp>
      <p:sp>
        <p:nvSpPr>
          <p:cNvPr id="5" name="Footer Placeholder 4"/>
          <p:cNvSpPr>
            <a:spLocks noGrp="1"/>
          </p:cNvSpPr>
          <p:nvPr>
            <p:ph type="ftr" sz="quarter" idx="11"/>
          </p:nvPr>
        </p:nvSpPr>
        <p:spPr/>
        <p:txBody>
          <a:bodyPr/>
          <a:lstStyle/>
          <a:p>
            <a:endParaRPr lang="en-US">
              <a:solidFill>
                <a:srgbClr val="565A5C">
                  <a:tint val="75000"/>
                </a:srgbClr>
              </a:solidFill>
            </a:endParaRPr>
          </a:p>
        </p:txBody>
      </p:sp>
      <p:sp>
        <p:nvSpPr>
          <p:cNvPr id="6" name="Subtitle 2"/>
          <p:cNvSpPr txBox="1">
            <a:spLocks/>
          </p:cNvSpPr>
          <p:nvPr userDrawn="1"/>
        </p:nvSpPr>
        <p:spPr>
          <a:xfrm>
            <a:off x="609600" y="3886200"/>
            <a:ext cx="8534400" cy="153480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rgbClr val="565A5C"/>
                </a:solidFill>
              </a:rPr>
              <a:t>Click to edit Master subtitle style</a:t>
            </a:r>
          </a:p>
        </p:txBody>
      </p:sp>
    </p:spTree>
    <p:extLst>
      <p:ext uri="{BB962C8B-B14F-4D97-AF65-F5344CB8AC3E}">
        <p14:creationId xmlns:p14="http://schemas.microsoft.com/office/powerpoint/2010/main" val="294428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dirty="0"/>
              <a:t>Click to edit Master title style</a:t>
            </a:r>
          </a:p>
        </p:txBody>
      </p:sp>
      <p:sp>
        <p:nvSpPr>
          <p:cNvPr id="4" name="Date Placeholder 3"/>
          <p:cNvSpPr>
            <a:spLocks noGrp="1"/>
          </p:cNvSpPr>
          <p:nvPr>
            <p:ph type="dt" sz="half" idx="10"/>
          </p:nvPr>
        </p:nvSpPr>
        <p:spPr/>
        <p:txBody>
          <a:bodyPr/>
          <a:lstStyle/>
          <a:p>
            <a:fld id="{D0EBA881-2672-44C2-ADE6-3D9E3AAA1CAB}" type="datetime1">
              <a:rPr lang="en-US" smtClean="0">
                <a:solidFill>
                  <a:srgbClr val="565A5C">
                    <a:tint val="75000"/>
                  </a:srgbClr>
                </a:solidFill>
              </a:rPr>
              <a:pPr/>
              <a:t>10/19/2022</a:t>
            </a:fld>
            <a:endParaRPr lang="en-US">
              <a:solidFill>
                <a:srgbClr val="565A5C">
                  <a:tint val="75000"/>
                </a:srgbClr>
              </a:solidFill>
            </a:endParaRPr>
          </a:p>
        </p:txBody>
      </p:sp>
      <p:sp>
        <p:nvSpPr>
          <p:cNvPr id="5" name="Footer Placeholder 4"/>
          <p:cNvSpPr>
            <a:spLocks noGrp="1"/>
          </p:cNvSpPr>
          <p:nvPr>
            <p:ph type="ftr" sz="quarter" idx="11"/>
          </p:nvPr>
        </p:nvSpPr>
        <p:spPr/>
        <p:txBody>
          <a:bodyPr/>
          <a:lstStyle/>
          <a:p>
            <a:endParaRPr lang="en-US">
              <a:solidFill>
                <a:srgbClr val="565A5C">
                  <a:tint val="75000"/>
                </a:srgbClr>
              </a:solidFill>
            </a:endParaRPr>
          </a:p>
        </p:txBody>
      </p:sp>
      <p:sp>
        <p:nvSpPr>
          <p:cNvPr id="6" name="Subtitle 2"/>
          <p:cNvSpPr>
            <a:spLocks noGrp="1"/>
          </p:cNvSpPr>
          <p:nvPr>
            <p:ph type="subTitle" idx="1"/>
          </p:nvPr>
        </p:nvSpPr>
        <p:spPr>
          <a:xfrm>
            <a:off x="609600" y="3886200"/>
            <a:ext cx="8534400" cy="153480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23893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4E2A5E-7CA9-4F0C-8C1E-333E2CFC2A06}" type="datetime1">
              <a:rPr lang="en-US" smtClean="0">
                <a:solidFill>
                  <a:srgbClr val="565A5C">
                    <a:tint val="75000"/>
                  </a:srgbClr>
                </a:solidFill>
              </a:rPr>
              <a:pPr/>
              <a:t>10/19/2022</a:t>
            </a:fld>
            <a:endParaRPr lang="en-US">
              <a:solidFill>
                <a:srgbClr val="565A5C">
                  <a:tint val="75000"/>
                </a:srgbClr>
              </a:solidFill>
            </a:endParaRPr>
          </a:p>
        </p:txBody>
      </p:sp>
      <p:sp>
        <p:nvSpPr>
          <p:cNvPr id="5" name="Footer Placeholder 4"/>
          <p:cNvSpPr>
            <a:spLocks noGrp="1"/>
          </p:cNvSpPr>
          <p:nvPr>
            <p:ph type="ftr" sz="quarter" idx="11"/>
          </p:nvPr>
        </p:nvSpPr>
        <p:spPr/>
        <p:txBody>
          <a:bodyPr/>
          <a:lstStyle/>
          <a:p>
            <a:endParaRPr lang="en-US">
              <a:solidFill>
                <a:srgbClr val="565A5C">
                  <a:tint val="75000"/>
                </a:srgbClr>
              </a:solidFill>
            </a:endParaRPr>
          </a:p>
        </p:txBody>
      </p:sp>
    </p:spTree>
    <p:extLst>
      <p:ext uri="{BB962C8B-B14F-4D97-AF65-F5344CB8AC3E}">
        <p14:creationId xmlns:p14="http://schemas.microsoft.com/office/powerpoint/2010/main" val="265900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1335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1335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31ED25-4A89-4209-BF1C-C8D1EFAB65AA}" type="datetime1">
              <a:rPr lang="en-US" smtClean="0">
                <a:solidFill>
                  <a:srgbClr val="565A5C">
                    <a:tint val="75000"/>
                  </a:srgbClr>
                </a:solidFill>
              </a:rPr>
              <a:pPr/>
              <a:t>10/19/2022</a:t>
            </a:fld>
            <a:endParaRPr lang="en-US">
              <a:solidFill>
                <a:srgbClr val="565A5C">
                  <a:tint val="75000"/>
                </a:srgbClr>
              </a:solidFill>
            </a:endParaRPr>
          </a:p>
        </p:txBody>
      </p:sp>
      <p:sp>
        <p:nvSpPr>
          <p:cNvPr id="6" name="Footer Placeholder 5"/>
          <p:cNvSpPr>
            <a:spLocks noGrp="1"/>
          </p:cNvSpPr>
          <p:nvPr>
            <p:ph type="ftr" sz="quarter" idx="11"/>
          </p:nvPr>
        </p:nvSpPr>
        <p:spPr/>
        <p:txBody>
          <a:bodyPr/>
          <a:lstStyle/>
          <a:p>
            <a:endParaRPr lang="en-US">
              <a:solidFill>
                <a:srgbClr val="565A5C">
                  <a:tint val="75000"/>
                </a:srgbClr>
              </a:solidFill>
            </a:endParaRPr>
          </a:p>
        </p:txBody>
      </p:sp>
    </p:spTree>
    <p:extLst>
      <p:ext uri="{BB962C8B-B14F-4D97-AF65-F5344CB8AC3E}">
        <p14:creationId xmlns:p14="http://schemas.microsoft.com/office/powerpoint/2010/main" val="1404334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E15565-90B7-4B48-82A9-E3239121F5E1}"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ctrTitle"/>
          </p:nvPr>
        </p:nvSpPr>
        <p:spPr>
          <a:xfrm>
            <a:off x="609600" y="1122363"/>
            <a:ext cx="10363200" cy="2387600"/>
          </a:xfrm>
        </p:spPr>
        <p:txBody>
          <a:bodyPr anchor="b"/>
          <a:lstStyle>
            <a:lvl1pPr algn="l">
              <a:defRPr sz="6000"/>
            </a:lvl1pPr>
          </a:lstStyle>
          <a:p>
            <a:r>
              <a:rPr lang="en-US" dirty="0"/>
              <a:t>Click to edit Master title style</a:t>
            </a:r>
          </a:p>
        </p:txBody>
      </p:sp>
      <p:sp>
        <p:nvSpPr>
          <p:cNvPr id="8"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18318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E15565-90B7-4B48-82A9-E3239121F5E1}"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ctrTitle"/>
          </p:nvPr>
        </p:nvSpPr>
        <p:spPr>
          <a:xfrm>
            <a:off x="609600" y="1122363"/>
            <a:ext cx="10363200" cy="2387600"/>
          </a:xfrm>
        </p:spPr>
        <p:txBody>
          <a:bodyPr anchor="b"/>
          <a:lstStyle>
            <a:lvl1pPr algn="l">
              <a:defRPr sz="6000"/>
            </a:lvl1pPr>
          </a:lstStyle>
          <a:p>
            <a:r>
              <a:rPr lang="en-US" dirty="0"/>
              <a:t>Click to edit Master title style</a:t>
            </a:r>
          </a:p>
        </p:txBody>
      </p:sp>
      <p:sp>
        <p:nvSpPr>
          <p:cNvPr id="8"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3251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E15565-90B7-4B48-82A9-E3239121F5E1}"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ctrTitle"/>
          </p:nvPr>
        </p:nvSpPr>
        <p:spPr>
          <a:xfrm>
            <a:off x="609600" y="1122363"/>
            <a:ext cx="10363200" cy="2387600"/>
          </a:xfrm>
        </p:spPr>
        <p:txBody>
          <a:bodyPr anchor="b"/>
          <a:lstStyle>
            <a:lvl1pPr algn="l">
              <a:defRPr sz="6000"/>
            </a:lvl1pPr>
          </a:lstStyle>
          <a:p>
            <a:r>
              <a:rPr lang="en-US" dirty="0"/>
              <a:t>Click to edit Master title style</a:t>
            </a:r>
          </a:p>
        </p:txBody>
      </p:sp>
      <p:sp>
        <p:nvSpPr>
          <p:cNvPr id="8"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0668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15565-90B7-4B48-82A9-E3239121F5E1}"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46484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2472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2472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E15565-90B7-4B48-82A9-E3239121F5E1}"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16585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KDD Layout">
    <p:spTree>
      <p:nvGrpSpPr>
        <p:cNvPr id="1" name=""/>
        <p:cNvGrpSpPr/>
        <p:nvPr/>
      </p:nvGrpSpPr>
      <p:grpSpPr>
        <a:xfrm>
          <a:off x="0" y="0"/>
          <a:ext cx="0" cy="0"/>
          <a:chOff x="0" y="0"/>
          <a:chExt cx="0" cy="0"/>
        </a:xfrm>
      </p:grpSpPr>
      <p:sp>
        <p:nvSpPr>
          <p:cNvPr id="2" name="Text Box 53"/>
          <p:cNvSpPr txBox="1">
            <a:spLocks noChangeArrowheads="1"/>
          </p:cNvSpPr>
          <p:nvPr userDrawn="1"/>
        </p:nvSpPr>
        <p:spPr bwMode="auto">
          <a:xfrm>
            <a:off x="0" y="6477000"/>
            <a:ext cx="361696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 dirty="0">
                <a:solidFill>
                  <a:prstClr val="black"/>
                </a:solidFill>
                <a:latin typeface="Arial Narrow" panose="020B0606020202030204" pitchFamily="34" charset="0"/>
              </a:rPr>
              <a:t>James M. Anderson Center for Health Systems Excellence</a:t>
            </a:r>
          </a:p>
        </p:txBody>
      </p:sp>
    </p:spTree>
    <p:extLst>
      <p:ext uri="{BB962C8B-B14F-4D97-AF65-F5344CB8AC3E}">
        <p14:creationId xmlns:p14="http://schemas.microsoft.com/office/powerpoint/2010/main" val="2553002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eaLnBrk="0" fontAlgn="auto" hangingPunct="0">
              <a:spcBef>
                <a:spcPts val="0"/>
              </a:spcBef>
              <a:spcAft>
                <a:spcPts val="0"/>
              </a:spcAft>
              <a:defRPr sz="1800">
                <a:solidFill>
                  <a:srgbClr val="565A5C"/>
                </a:solidFill>
                <a:latin typeface="Tahoma"/>
                <a:ea typeface="+mn-ea"/>
              </a:defRPr>
            </a:lvl1pPr>
          </a:lstStyle>
          <a:p>
            <a:pPr>
              <a:defRPr/>
            </a:pPr>
            <a:fld id="{A055A247-739A-41DB-B116-BB07FC43A738}" type="datetimeFigureOut">
              <a:rPr lang="en-US"/>
              <a:pPr>
                <a:defRPr/>
              </a:pPr>
              <a:t>10/19/2022</a:t>
            </a:fld>
            <a:endParaRPr lang="en-US" dirty="0"/>
          </a:p>
        </p:txBody>
      </p:sp>
      <p:sp>
        <p:nvSpPr>
          <p:cNvPr id="3" name="Footer Placeholder 4"/>
          <p:cNvSpPr>
            <a:spLocks noGrp="1"/>
          </p:cNvSpPr>
          <p:nvPr>
            <p:ph type="ftr" sz="quarter" idx="11"/>
          </p:nvPr>
        </p:nvSpPr>
        <p:spPr>
          <a:xfrm>
            <a:off x="192618" y="6002339"/>
            <a:ext cx="7833783" cy="365125"/>
          </a:xfrm>
          <a:prstGeom prst="rect">
            <a:avLst/>
          </a:prstGeom>
        </p:spPr>
        <p:txBody>
          <a:bodyPr/>
          <a:lstStyle>
            <a:lvl1pPr eaLnBrk="0" fontAlgn="auto" hangingPunct="0">
              <a:spcBef>
                <a:spcPts val="0"/>
              </a:spcBef>
              <a:spcAft>
                <a:spcPts val="0"/>
              </a:spcAft>
              <a:defRPr sz="1800">
                <a:solidFill>
                  <a:srgbClr val="565A5C">
                    <a:tint val="75000"/>
                  </a:srgbClr>
                </a:solidFill>
                <a:latin typeface="Tahoma"/>
                <a:ea typeface="+mn-ea"/>
              </a:defRPr>
            </a:lvl1pPr>
          </a:lstStyle>
          <a:p>
            <a:pPr>
              <a:defRPr/>
            </a:pPr>
            <a:endParaRPr lang="en-US"/>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eaLnBrk="0" fontAlgn="auto" hangingPunct="0">
              <a:spcBef>
                <a:spcPts val="0"/>
              </a:spcBef>
              <a:spcAft>
                <a:spcPts val="0"/>
              </a:spcAft>
              <a:defRPr sz="1800">
                <a:solidFill>
                  <a:srgbClr val="565A5C"/>
                </a:solidFill>
                <a:latin typeface="Tahoma"/>
                <a:ea typeface="+mn-ea"/>
              </a:defRPr>
            </a:lvl1pPr>
          </a:lstStyle>
          <a:p>
            <a:pPr>
              <a:defRPr/>
            </a:pPr>
            <a:fld id="{D65DDCD9-B667-4E8A-9D9F-291DF07125B4}" type="slidenum">
              <a:rPr lang="en-US" altLang="en-US"/>
              <a:pPr>
                <a:defRPr/>
              </a:pPr>
              <a:t>‹#›</a:t>
            </a:fld>
            <a:endParaRPr lang="en-US" altLang="en-US" dirty="0"/>
          </a:p>
        </p:txBody>
      </p:sp>
    </p:spTree>
    <p:extLst>
      <p:ext uri="{BB962C8B-B14F-4D97-AF65-F5344CB8AC3E}">
        <p14:creationId xmlns:p14="http://schemas.microsoft.com/office/powerpoint/2010/main" val="914152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BB73-AAC3-6540-94E8-789940617B22}"/>
              </a:ext>
            </a:extLst>
          </p:cNvPr>
          <p:cNvSpPr>
            <a:spLocks noGrp="1"/>
          </p:cNvSpPr>
          <p:nvPr>
            <p:ph type="ctrTitle"/>
          </p:nvPr>
        </p:nvSpPr>
        <p:spPr>
          <a:xfrm>
            <a:off x="1524001" y="1122363"/>
            <a:ext cx="9144000" cy="2387600"/>
          </a:xfrm>
        </p:spPr>
        <p:txBody>
          <a:bodyPr anchor="b"/>
          <a:lstStyle>
            <a:lvl1pPr algn="ctr">
              <a:defRPr sz="8000"/>
            </a:lvl1pPr>
          </a:lstStyle>
          <a:p>
            <a:r>
              <a:rPr lang="en-US" dirty="0"/>
              <a:t>Click to edit Master title style</a:t>
            </a:r>
          </a:p>
        </p:txBody>
      </p:sp>
      <p:sp>
        <p:nvSpPr>
          <p:cNvPr id="3" name="Subtitle 2">
            <a:extLst>
              <a:ext uri="{FF2B5EF4-FFF2-40B4-BE49-F238E27FC236}">
                <a16:creationId xmlns:a16="http://schemas.microsoft.com/office/drawing/2014/main" id="{2396A5BD-D75F-4246-BC88-7CF269675CB5}"/>
              </a:ext>
            </a:extLst>
          </p:cNvPr>
          <p:cNvSpPr>
            <a:spLocks noGrp="1"/>
          </p:cNvSpPr>
          <p:nvPr>
            <p:ph type="subTitle" idx="1"/>
          </p:nvPr>
        </p:nvSpPr>
        <p:spPr>
          <a:xfrm>
            <a:off x="1524001" y="3602038"/>
            <a:ext cx="9144000" cy="1655763"/>
          </a:xfrm>
        </p:spPr>
        <p:txBody>
          <a:bodyPr/>
          <a:lstStyle>
            <a:lvl1pPr marL="0" indent="0" algn="ctr">
              <a:buNone/>
              <a:defRPr sz="3200"/>
            </a:lvl1pPr>
            <a:lvl2pPr marL="609493" indent="0" algn="ctr">
              <a:buNone/>
              <a:defRPr sz="2700"/>
            </a:lvl2pPr>
            <a:lvl3pPr marL="1218987" indent="0" algn="ctr">
              <a:buNone/>
              <a:defRPr sz="2400"/>
            </a:lvl3pPr>
            <a:lvl4pPr marL="1828480" indent="0" algn="ctr">
              <a:buNone/>
              <a:defRPr sz="2100"/>
            </a:lvl4pPr>
            <a:lvl5pPr marL="2437973" indent="0" algn="ctr">
              <a:buNone/>
              <a:defRPr sz="2100"/>
            </a:lvl5pPr>
            <a:lvl6pPr marL="3047467" indent="0" algn="ctr">
              <a:buNone/>
              <a:defRPr sz="2100"/>
            </a:lvl6pPr>
            <a:lvl7pPr marL="3656960" indent="0" algn="ctr">
              <a:buNone/>
              <a:defRPr sz="2100"/>
            </a:lvl7pPr>
            <a:lvl8pPr marL="4266453" indent="0" algn="ctr">
              <a:buNone/>
              <a:defRPr sz="2100"/>
            </a:lvl8pPr>
            <a:lvl9pPr marL="4875947" indent="0" algn="ctr">
              <a:buNone/>
              <a:defRPr sz="2100"/>
            </a:lvl9pPr>
          </a:lstStyle>
          <a:p>
            <a:r>
              <a:rPr lang="en-US"/>
              <a:t>Click to edit Master subtitle style</a:t>
            </a:r>
          </a:p>
        </p:txBody>
      </p:sp>
      <p:sp>
        <p:nvSpPr>
          <p:cNvPr id="4" name="Date Placeholder 3">
            <a:extLst>
              <a:ext uri="{FF2B5EF4-FFF2-40B4-BE49-F238E27FC236}">
                <a16:creationId xmlns:a16="http://schemas.microsoft.com/office/drawing/2014/main" id="{5B7DF708-A9A1-AF4A-94DE-935054CEB684}"/>
              </a:ext>
            </a:extLst>
          </p:cNvPr>
          <p:cNvSpPr>
            <a:spLocks noGrp="1"/>
          </p:cNvSpPr>
          <p:nvPr>
            <p:ph type="dt" sz="half" idx="10"/>
          </p:nvPr>
        </p:nvSpPr>
        <p:spPr/>
        <p:txBody>
          <a:bodyPr/>
          <a:lstStyle/>
          <a:p>
            <a:fld id="{FD1FBE10-F469-B647-AC01-6A14ADCF8C4E}" type="datetimeFigureOut">
              <a:rPr lang="en-US" smtClean="0"/>
              <a:t>10/19/2022</a:t>
            </a:fld>
            <a:endParaRPr lang="en-US"/>
          </a:p>
        </p:txBody>
      </p:sp>
      <p:sp>
        <p:nvSpPr>
          <p:cNvPr id="5" name="Footer Placeholder 4">
            <a:extLst>
              <a:ext uri="{FF2B5EF4-FFF2-40B4-BE49-F238E27FC236}">
                <a16:creationId xmlns:a16="http://schemas.microsoft.com/office/drawing/2014/main" id="{1A96E093-C30A-664C-9FB5-50E524213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52E3D-7A67-1046-B370-64D623FDD363}"/>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470163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7822-6366-7B4B-ADC4-17AF7E8457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3684C-F700-E94F-AFFC-AF20FBE8C8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26B6-7992-924D-8BF8-19FDABFDE8B5}"/>
              </a:ext>
            </a:extLst>
          </p:cNvPr>
          <p:cNvSpPr>
            <a:spLocks noGrp="1"/>
          </p:cNvSpPr>
          <p:nvPr>
            <p:ph type="dt" sz="half" idx="10"/>
          </p:nvPr>
        </p:nvSpPr>
        <p:spPr/>
        <p:txBody>
          <a:bodyPr/>
          <a:lstStyle/>
          <a:p>
            <a:fld id="{FD1FBE10-F469-B647-AC01-6A14ADCF8C4E}" type="datetimeFigureOut">
              <a:rPr lang="en-US" smtClean="0"/>
              <a:t>10/19/2022</a:t>
            </a:fld>
            <a:endParaRPr lang="en-US"/>
          </a:p>
        </p:txBody>
      </p:sp>
      <p:sp>
        <p:nvSpPr>
          <p:cNvPr id="5" name="Footer Placeholder 4">
            <a:extLst>
              <a:ext uri="{FF2B5EF4-FFF2-40B4-BE49-F238E27FC236}">
                <a16:creationId xmlns:a16="http://schemas.microsoft.com/office/drawing/2014/main" id="{7C9999ED-75F9-4D40-BEAB-4A2D32CAE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7C8DF-FA41-8E40-94E9-6F1E631DB3C4}"/>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716074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9AF5-5498-4D4B-B38D-AB0E0E460958}"/>
              </a:ext>
            </a:extLst>
          </p:cNvPr>
          <p:cNvSpPr>
            <a:spLocks noGrp="1"/>
          </p:cNvSpPr>
          <p:nvPr>
            <p:ph type="title"/>
          </p:nvPr>
        </p:nvSpPr>
        <p:spPr>
          <a:xfrm>
            <a:off x="831851" y="1709741"/>
            <a:ext cx="10515600" cy="285273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77A9D7-4588-E94B-A0A8-8C93CB8090B8}"/>
              </a:ext>
            </a:extLst>
          </p:cNvPr>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9493" indent="0">
              <a:buNone/>
              <a:defRPr sz="2700">
                <a:solidFill>
                  <a:schemeClr val="tx1">
                    <a:tint val="75000"/>
                  </a:schemeClr>
                </a:solidFill>
              </a:defRPr>
            </a:lvl2pPr>
            <a:lvl3pPr marL="1218987" indent="0">
              <a:buNone/>
              <a:defRPr sz="2400">
                <a:solidFill>
                  <a:schemeClr val="tx1">
                    <a:tint val="75000"/>
                  </a:schemeClr>
                </a:solidFill>
              </a:defRPr>
            </a:lvl3pPr>
            <a:lvl4pPr marL="1828480" indent="0">
              <a:buNone/>
              <a:defRPr sz="2100">
                <a:solidFill>
                  <a:schemeClr val="tx1">
                    <a:tint val="75000"/>
                  </a:schemeClr>
                </a:solidFill>
              </a:defRPr>
            </a:lvl4pPr>
            <a:lvl5pPr marL="2437973" indent="0">
              <a:buNone/>
              <a:defRPr sz="2100">
                <a:solidFill>
                  <a:schemeClr val="tx1">
                    <a:tint val="75000"/>
                  </a:schemeClr>
                </a:solidFill>
              </a:defRPr>
            </a:lvl5pPr>
            <a:lvl6pPr marL="3047467" indent="0">
              <a:buNone/>
              <a:defRPr sz="2100">
                <a:solidFill>
                  <a:schemeClr val="tx1">
                    <a:tint val="75000"/>
                  </a:schemeClr>
                </a:solidFill>
              </a:defRPr>
            </a:lvl6pPr>
            <a:lvl7pPr marL="3656960" indent="0">
              <a:buNone/>
              <a:defRPr sz="2100">
                <a:solidFill>
                  <a:schemeClr val="tx1">
                    <a:tint val="75000"/>
                  </a:schemeClr>
                </a:solidFill>
              </a:defRPr>
            </a:lvl7pPr>
            <a:lvl8pPr marL="4266453" indent="0">
              <a:buNone/>
              <a:defRPr sz="2100">
                <a:solidFill>
                  <a:schemeClr val="tx1">
                    <a:tint val="75000"/>
                  </a:schemeClr>
                </a:solidFill>
              </a:defRPr>
            </a:lvl8pPr>
            <a:lvl9pPr marL="4875947" indent="0">
              <a:buNone/>
              <a:defRPr sz="21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70EA70-4264-3E42-ADE6-5FF2E9A929EE}"/>
              </a:ext>
            </a:extLst>
          </p:cNvPr>
          <p:cNvSpPr>
            <a:spLocks noGrp="1"/>
          </p:cNvSpPr>
          <p:nvPr>
            <p:ph type="dt" sz="half" idx="10"/>
          </p:nvPr>
        </p:nvSpPr>
        <p:spPr/>
        <p:txBody>
          <a:bodyPr/>
          <a:lstStyle/>
          <a:p>
            <a:fld id="{FD1FBE10-F469-B647-AC01-6A14ADCF8C4E}" type="datetimeFigureOut">
              <a:rPr lang="en-US" smtClean="0"/>
              <a:t>10/19/2022</a:t>
            </a:fld>
            <a:endParaRPr lang="en-US"/>
          </a:p>
        </p:txBody>
      </p:sp>
      <p:sp>
        <p:nvSpPr>
          <p:cNvPr id="5" name="Footer Placeholder 4">
            <a:extLst>
              <a:ext uri="{FF2B5EF4-FFF2-40B4-BE49-F238E27FC236}">
                <a16:creationId xmlns:a16="http://schemas.microsoft.com/office/drawing/2014/main" id="{BD4F8476-D949-A24B-B350-868EE6CEC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87D67-75DE-0B43-93DE-5519FAF1CFF4}"/>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2247664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CBED-4A0D-6242-8398-D22EDCA82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17F846-44D7-8245-A8C9-EDF4E837835B}"/>
              </a:ext>
            </a:extLst>
          </p:cNvPr>
          <p:cNvSpPr>
            <a:spLocks noGrp="1"/>
          </p:cNvSpPr>
          <p:nvPr>
            <p:ph sz="half" idx="1"/>
          </p:nvPr>
        </p:nvSpPr>
        <p:spPr>
          <a:xfrm>
            <a:off x="838201" y="1825625"/>
            <a:ext cx="515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FC0B0E-1B09-3347-90B6-6BAD9CD911A5}"/>
              </a:ext>
            </a:extLst>
          </p:cNvPr>
          <p:cNvSpPr>
            <a:spLocks noGrp="1"/>
          </p:cNvSpPr>
          <p:nvPr>
            <p:ph sz="half" idx="2"/>
          </p:nvPr>
        </p:nvSpPr>
        <p:spPr>
          <a:xfrm>
            <a:off x="6197600" y="1825625"/>
            <a:ext cx="515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8B4E79-ECDE-0B42-847E-B3A54CBC2C6F}"/>
              </a:ext>
            </a:extLst>
          </p:cNvPr>
          <p:cNvSpPr>
            <a:spLocks noGrp="1"/>
          </p:cNvSpPr>
          <p:nvPr>
            <p:ph type="dt" sz="half" idx="10"/>
          </p:nvPr>
        </p:nvSpPr>
        <p:spPr/>
        <p:txBody>
          <a:bodyPr/>
          <a:lstStyle/>
          <a:p>
            <a:fld id="{FD1FBE10-F469-B647-AC01-6A14ADCF8C4E}" type="datetimeFigureOut">
              <a:rPr lang="en-US" smtClean="0"/>
              <a:t>10/19/2022</a:t>
            </a:fld>
            <a:endParaRPr lang="en-US"/>
          </a:p>
        </p:txBody>
      </p:sp>
      <p:sp>
        <p:nvSpPr>
          <p:cNvPr id="6" name="Footer Placeholder 5">
            <a:extLst>
              <a:ext uri="{FF2B5EF4-FFF2-40B4-BE49-F238E27FC236}">
                <a16:creationId xmlns:a16="http://schemas.microsoft.com/office/drawing/2014/main" id="{4DDEEC89-56CB-304F-9DF3-62BC67E87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B0204-9BB9-CC41-A52B-1B268991DE2F}"/>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708200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1531-7B0A-8143-8718-12688F47011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0BD455-C8F5-584F-A5A4-83F41100257F}"/>
              </a:ext>
            </a:extLst>
          </p:cNvPr>
          <p:cNvSpPr>
            <a:spLocks noGrp="1"/>
          </p:cNvSpPr>
          <p:nvPr>
            <p:ph type="body" idx="1"/>
          </p:nvPr>
        </p:nvSpPr>
        <p:spPr>
          <a:xfrm>
            <a:off x="840319" y="1681163"/>
            <a:ext cx="5158316" cy="823912"/>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a:extLst>
              <a:ext uri="{FF2B5EF4-FFF2-40B4-BE49-F238E27FC236}">
                <a16:creationId xmlns:a16="http://schemas.microsoft.com/office/drawing/2014/main" id="{4255F8E5-3C13-F541-83F2-D666C97CFC3D}"/>
              </a:ext>
            </a:extLst>
          </p:cNvPr>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6CFFD-6C31-9A45-AE37-F6AA92AF27B7}"/>
              </a:ext>
            </a:extLst>
          </p:cNvPr>
          <p:cNvSpPr>
            <a:spLocks noGrp="1"/>
          </p:cNvSpPr>
          <p:nvPr>
            <p:ph type="body" sz="quarter" idx="3"/>
          </p:nvPr>
        </p:nvSpPr>
        <p:spPr>
          <a:xfrm>
            <a:off x="6172201" y="1681163"/>
            <a:ext cx="5183717" cy="823912"/>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a:extLst>
              <a:ext uri="{FF2B5EF4-FFF2-40B4-BE49-F238E27FC236}">
                <a16:creationId xmlns:a16="http://schemas.microsoft.com/office/drawing/2014/main" id="{C2D18233-80DD-FB4F-946D-B404290344B2}"/>
              </a:ext>
            </a:extLst>
          </p:cNvPr>
          <p:cNvSpPr>
            <a:spLocks noGrp="1"/>
          </p:cNvSpPr>
          <p:nvPr>
            <p:ph sz="quarter" idx="4"/>
          </p:nvPr>
        </p:nvSpPr>
        <p:spPr>
          <a:xfrm>
            <a:off x="6172201"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570496-84C0-1C48-9D82-1CE63F06D5B5}"/>
              </a:ext>
            </a:extLst>
          </p:cNvPr>
          <p:cNvSpPr>
            <a:spLocks noGrp="1"/>
          </p:cNvSpPr>
          <p:nvPr>
            <p:ph type="dt" sz="half" idx="10"/>
          </p:nvPr>
        </p:nvSpPr>
        <p:spPr/>
        <p:txBody>
          <a:bodyPr/>
          <a:lstStyle/>
          <a:p>
            <a:fld id="{FD1FBE10-F469-B647-AC01-6A14ADCF8C4E}" type="datetimeFigureOut">
              <a:rPr lang="en-US" smtClean="0"/>
              <a:t>10/19/2022</a:t>
            </a:fld>
            <a:endParaRPr lang="en-US"/>
          </a:p>
        </p:txBody>
      </p:sp>
      <p:sp>
        <p:nvSpPr>
          <p:cNvPr id="8" name="Footer Placeholder 7">
            <a:extLst>
              <a:ext uri="{FF2B5EF4-FFF2-40B4-BE49-F238E27FC236}">
                <a16:creationId xmlns:a16="http://schemas.microsoft.com/office/drawing/2014/main" id="{8CC27BFE-F100-8841-A1CB-8123B0EC34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D00842-CC6D-CF43-9E35-40B08D5ACDA5}"/>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26062562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9E12-CBDD-5A4A-9D44-BE59B9D7A4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431FC2-3835-C04C-82F7-C24AE80F0FA9}"/>
              </a:ext>
            </a:extLst>
          </p:cNvPr>
          <p:cNvSpPr>
            <a:spLocks noGrp="1"/>
          </p:cNvSpPr>
          <p:nvPr>
            <p:ph type="dt" sz="half" idx="10"/>
          </p:nvPr>
        </p:nvSpPr>
        <p:spPr/>
        <p:txBody>
          <a:bodyPr/>
          <a:lstStyle/>
          <a:p>
            <a:fld id="{FD1FBE10-F469-B647-AC01-6A14ADCF8C4E}" type="datetimeFigureOut">
              <a:rPr lang="en-US" smtClean="0"/>
              <a:t>10/19/2022</a:t>
            </a:fld>
            <a:endParaRPr lang="en-US"/>
          </a:p>
        </p:txBody>
      </p:sp>
      <p:sp>
        <p:nvSpPr>
          <p:cNvPr id="4" name="Footer Placeholder 3">
            <a:extLst>
              <a:ext uri="{FF2B5EF4-FFF2-40B4-BE49-F238E27FC236}">
                <a16:creationId xmlns:a16="http://schemas.microsoft.com/office/drawing/2014/main" id="{4D701006-3204-8749-8C06-F875EA8587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7162A8-172D-424C-8B93-28A7F5E4B4D0}"/>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64497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E4B32-90CB-524A-B54A-73EE7EC5C67E}"/>
              </a:ext>
            </a:extLst>
          </p:cNvPr>
          <p:cNvSpPr>
            <a:spLocks noGrp="1"/>
          </p:cNvSpPr>
          <p:nvPr>
            <p:ph type="dt" sz="half" idx="10"/>
          </p:nvPr>
        </p:nvSpPr>
        <p:spPr/>
        <p:txBody>
          <a:bodyPr/>
          <a:lstStyle/>
          <a:p>
            <a:fld id="{FD1FBE10-F469-B647-AC01-6A14ADCF8C4E}" type="datetimeFigureOut">
              <a:rPr lang="en-US" smtClean="0"/>
              <a:t>10/19/2022</a:t>
            </a:fld>
            <a:endParaRPr lang="en-US"/>
          </a:p>
        </p:txBody>
      </p:sp>
      <p:sp>
        <p:nvSpPr>
          <p:cNvPr id="3" name="Footer Placeholder 2">
            <a:extLst>
              <a:ext uri="{FF2B5EF4-FFF2-40B4-BE49-F238E27FC236}">
                <a16:creationId xmlns:a16="http://schemas.microsoft.com/office/drawing/2014/main" id="{55EA9DAF-41EF-C14B-AEFC-D604178D92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6C8B72-446D-F743-BED3-308A86D597F8}"/>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2015301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810E6-34E7-174A-BF21-57D59217E71A}"/>
              </a:ext>
            </a:extLst>
          </p:cNvPr>
          <p:cNvSpPr>
            <a:spLocks noGrp="1"/>
          </p:cNvSpPr>
          <p:nvPr>
            <p:ph type="title"/>
          </p:nvPr>
        </p:nvSpPr>
        <p:spPr>
          <a:xfrm>
            <a:off x="840319" y="457200"/>
            <a:ext cx="3932767" cy="1600200"/>
          </a:xfrm>
        </p:spPr>
        <p:txBody>
          <a:bodyPr anchor="b"/>
          <a:lstStyle>
            <a:lvl1pPr>
              <a:defRPr sz="4300"/>
            </a:lvl1pPr>
          </a:lstStyle>
          <a:p>
            <a:r>
              <a:rPr lang="en-US"/>
              <a:t>Click to edit Master title style</a:t>
            </a:r>
          </a:p>
        </p:txBody>
      </p:sp>
      <p:sp>
        <p:nvSpPr>
          <p:cNvPr id="3" name="Content Placeholder 2">
            <a:extLst>
              <a:ext uri="{FF2B5EF4-FFF2-40B4-BE49-F238E27FC236}">
                <a16:creationId xmlns:a16="http://schemas.microsoft.com/office/drawing/2014/main" id="{AAB59809-411C-0149-9D14-4E64505D3779}"/>
              </a:ext>
            </a:extLst>
          </p:cNvPr>
          <p:cNvSpPr>
            <a:spLocks noGrp="1"/>
          </p:cNvSpPr>
          <p:nvPr>
            <p:ph idx="1"/>
          </p:nvPr>
        </p:nvSpPr>
        <p:spPr>
          <a:xfrm>
            <a:off x="5183718" y="987427"/>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CF4D89-0A75-6D48-9B42-C415CF501AD1}"/>
              </a:ext>
            </a:extLst>
          </p:cNvPr>
          <p:cNvSpPr>
            <a:spLocks noGrp="1"/>
          </p:cNvSpPr>
          <p:nvPr>
            <p:ph type="body" sz="half" idx="2"/>
          </p:nvPr>
        </p:nvSpPr>
        <p:spPr>
          <a:xfrm>
            <a:off x="840319" y="2057401"/>
            <a:ext cx="3932767" cy="3811588"/>
          </a:xfrm>
        </p:spPr>
        <p:txBody>
          <a:bodyPr/>
          <a:lstStyle>
            <a:lvl1pPr marL="0" indent="0">
              <a:buNone/>
              <a:defRPr sz="2100"/>
            </a:lvl1pPr>
            <a:lvl2pPr marL="609493" indent="0">
              <a:buNone/>
              <a:defRPr sz="1900"/>
            </a:lvl2pPr>
            <a:lvl3pPr marL="1218987" indent="0">
              <a:buNone/>
              <a:defRPr sz="1600"/>
            </a:lvl3pPr>
            <a:lvl4pPr marL="1828480" indent="0">
              <a:buNone/>
              <a:defRPr sz="1300"/>
            </a:lvl4pPr>
            <a:lvl5pPr marL="2437973" indent="0">
              <a:buNone/>
              <a:defRPr sz="1300"/>
            </a:lvl5pPr>
            <a:lvl6pPr marL="3047467" indent="0">
              <a:buNone/>
              <a:defRPr sz="1300"/>
            </a:lvl6pPr>
            <a:lvl7pPr marL="3656960" indent="0">
              <a:buNone/>
              <a:defRPr sz="1300"/>
            </a:lvl7pPr>
            <a:lvl8pPr marL="4266453" indent="0">
              <a:buNone/>
              <a:defRPr sz="1300"/>
            </a:lvl8pPr>
            <a:lvl9pPr marL="4875947" indent="0">
              <a:buNone/>
              <a:defRPr sz="1300"/>
            </a:lvl9pPr>
          </a:lstStyle>
          <a:p>
            <a:pPr lvl="0"/>
            <a:r>
              <a:rPr lang="en-US"/>
              <a:t>Edit Master text styles</a:t>
            </a:r>
          </a:p>
        </p:txBody>
      </p:sp>
      <p:sp>
        <p:nvSpPr>
          <p:cNvPr id="5" name="Date Placeholder 4">
            <a:extLst>
              <a:ext uri="{FF2B5EF4-FFF2-40B4-BE49-F238E27FC236}">
                <a16:creationId xmlns:a16="http://schemas.microsoft.com/office/drawing/2014/main" id="{3B0CEB73-3914-E14E-A428-44FC7CC23DC8}"/>
              </a:ext>
            </a:extLst>
          </p:cNvPr>
          <p:cNvSpPr>
            <a:spLocks noGrp="1"/>
          </p:cNvSpPr>
          <p:nvPr>
            <p:ph type="dt" sz="half" idx="10"/>
          </p:nvPr>
        </p:nvSpPr>
        <p:spPr/>
        <p:txBody>
          <a:bodyPr/>
          <a:lstStyle/>
          <a:p>
            <a:fld id="{FD1FBE10-F469-B647-AC01-6A14ADCF8C4E}" type="datetimeFigureOut">
              <a:rPr lang="en-US" smtClean="0"/>
              <a:t>10/19/2022</a:t>
            </a:fld>
            <a:endParaRPr lang="en-US"/>
          </a:p>
        </p:txBody>
      </p:sp>
      <p:sp>
        <p:nvSpPr>
          <p:cNvPr id="6" name="Footer Placeholder 5">
            <a:extLst>
              <a:ext uri="{FF2B5EF4-FFF2-40B4-BE49-F238E27FC236}">
                <a16:creationId xmlns:a16="http://schemas.microsoft.com/office/drawing/2014/main" id="{965896D9-FEEA-BC4E-A603-85AFEF10DB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401DF-3E88-3947-830F-2514372D1600}"/>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2284865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CFC4-A7B5-BC48-9C49-22BEAB9C51C4}"/>
              </a:ext>
            </a:extLst>
          </p:cNvPr>
          <p:cNvSpPr>
            <a:spLocks noGrp="1"/>
          </p:cNvSpPr>
          <p:nvPr>
            <p:ph type="title"/>
          </p:nvPr>
        </p:nvSpPr>
        <p:spPr>
          <a:xfrm>
            <a:off x="840319" y="457200"/>
            <a:ext cx="3932767" cy="1600200"/>
          </a:xfrm>
        </p:spPr>
        <p:txBody>
          <a:bodyPr anchor="b"/>
          <a:lstStyle>
            <a:lvl1pPr>
              <a:defRPr sz="4300"/>
            </a:lvl1pPr>
          </a:lstStyle>
          <a:p>
            <a:r>
              <a:rPr lang="en-US"/>
              <a:t>Click to edit Master title style</a:t>
            </a:r>
          </a:p>
        </p:txBody>
      </p:sp>
      <p:sp>
        <p:nvSpPr>
          <p:cNvPr id="3" name="Picture Placeholder 2">
            <a:extLst>
              <a:ext uri="{FF2B5EF4-FFF2-40B4-BE49-F238E27FC236}">
                <a16:creationId xmlns:a16="http://schemas.microsoft.com/office/drawing/2014/main" id="{8A35A9CC-CEF5-EF44-A863-0E97D49374A8}"/>
              </a:ext>
            </a:extLst>
          </p:cNvPr>
          <p:cNvSpPr>
            <a:spLocks noGrp="1"/>
          </p:cNvSpPr>
          <p:nvPr>
            <p:ph type="pic" idx="1"/>
          </p:nvPr>
        </p:nvSpPr>
        <p:spPr>
          <a:xfrm>
            <a:off x="5183718" y="987427"/>
            <a:ext cx="6172200" cy="4873625"/>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a:extLst>
              <a:ext uri="{FF2B5EF4-FFF2-40B4-BE49-F238E27FC236}">
                <a16:creationId xmlns:a16="http://schemas.microsoft.com/office/drawing/2014/main" id="{3ED6FC2B-4842-6B47-AA99-5EC82C937C6F}"/>
              </a:ext>
            </a:extLst>
          </p:cNvPr>
          <p:cNvSpPr>
            <a:spLocks noGrp="1"/>
          </p:cNvSpPr>
          <p:nvPr>
            <p:ph type="body" sz="half" idx="2"/>
          </p:nvPr>
        </p:nvSpPr>
        <p:spPr>
          <a:xfrm>
            <a:off x="840319" y="2057401"/>
            <a:ext cx="3932767" cy="3811588"/>
          </a:xfrm>
        </p:spPr>
        <p:txBody>
          <a:bodyPr/>
          <a:lstStyle>
            <a:lvl1pPr marL="0" indent="0">
              <a:buNone/>
              <a:defRPr sz="2100"/>
            </a:lvl1pPr>
            <a:lvl2pPr marL="609493" indent="0">
              <a:buNone/>
              <a:defRPr sz="1900"/>
            </a:lvl2pPr>
            <a:lvl3pPr marL="1218987" indent="0">
              <a:buNone/>
              <a:defRPr sz="1600"/>
            </a:lvl3pPr>
            <a:lvl4pPr marL="1828480" indent="0">
              <a:buNone/>
              <a:defRPr sz="1300"/>
            </a:lvl4pPr>
            <a:lvl5pPr marL="2437973" indent="0">
              <a:buNone/>
              <a:defRPr sz="1300"/>
            </a:lvl5pPr>
            <a:lvl6pPr marL="3047467" indent="0">
              <a:buNone/>
              <a:defRPr sz="1300"/>
            </a:lvl6pPr>
            <a:lvl7pPr marL="3656960" indent="0">
              <a:buNone/>
              <a:defRPr sz="1300"/>
            </a:lvl7pPr>
            <a:lvl8pPr marL="4266453" indent="0">
              <a:buNone/>
              <a:defRPr sz="1300"/>
            </a:lvl8pPr>
            <a:lvl9pPr marL="4875947" indent="0">
              <a:buNone/>
              <a:defRPr sz="1300"/>
            </a:lvl9pPr>
          </a:lstStyle>
          <a:p>
            <a:pPr lvl="0"/>
            <a:r>
              <a:rPr lang="en-US"/>
              <a:t>Edit Master text styles</a:t>
            </a:r>
          </a:p>
        </p:txBody>
      </p:sp>
      <p:sp>
        <p:nvSpPr>
          <p:cNvPr id="5" name="Date Placeholder 4">
            <a:extLst>
              <a:ext uri="{FF2B5EF4-FFF2-40B4-BE49-F238E27FC236}">
                <a16:creationId xmlns:a16="http://schemas.microsoft.com/office/drawing/2014/main" id="{FD968498-682A-D945-A3FA-7540BDDAAFA7}"/>
              </a:ext>
            </a:extLst>
          </p:cNvPr>
          <p:cNvSpPr>
            <a:spLocks noGrp="1"/>
          </p:cNvSpPr>
          <p:nvPr>
            <p:ph type="dt" sz="half" idx="10"/>
          </p:nvPr>
        </p:nvSpPr>
        <p:spPr/>
        <p:txBody>
          <a:bodyPr/>
          <a:lstStyle/>
          <a:p>
            <a:fld id="{FD1FBE10-F469-B647-AC01-6A14ADCF8C4E}" type="datetimeFigureOut">
              <a:rPr lang="en-US" smtClean="0"/>
              <a:t>10/19/2022</a:t>
            </a:fld>
            <a:endParaRPr lang="en-US"/>
          </a:p>
        </p:txBody>
      </p:sp>
      <p:sp>
        <p:nvSpPr>
          <p:cNvPr id="6" name="Footer Placeholder 5">
            <a:extLst>
              <a:ext uri="{FF2B5EF4-FFF2-40B4-BE49-F238E27FC236}">
                <a16:creationId xmlns:a16="http://schemas.microsoft.com/office/drawing/2014/main" id="{672827E9-7D12-3047-96C7-6478ABD55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427D15-0816-B049-987F-6554C3292969}"/>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2044396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071-ACBD-6644-B3D3-62DD410760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56ECF-698F-154B-8802-31C00F0B0F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E0209-2681-D54E-8633-21EF3F8CD33C}"/>
              </a:ext>
            </a:extLst>
          </p:cNvPr>
          <p:cNvSpPr>
            <a:spLocks noGrp="1"/>
          </p:cNvSpPr>
          <p:nvPr>
            <p:ph type="dt" sz="half" idx="10"/>
          </p:nvPr>
        </p:nvSpPr>
        <p:spPr/>
        <p:txBody>
          <a:bodyPr/>
          <a:lstStyle/>
          <a:p>
            <a:fld id="{FD1FBE10-F469-B647-AC01-6A14ADCF8C4E}" type="datetimeFigureOut">
              <a:rPr lang="en-US" smtClean="0"/>
              <a:t>10/19/2022</a:t>
            </a:fld>
            <a:endParaRPr lang="en-US"/>
          </a:p>
        </p:txBody>
      </p:sp>
      <p:sp>
        <p:nvSpPr>
          <p:cNvPr id="5" name="Footer Placeholder 4">
            <a:extLst>
              <a:ext uri="{FF2B5EF4-FFF2-40B4-BE49-F238E27FC236}">
                <a16:creationId xmlns:a16="http://schemas.microsoft.com/office/drawing/2014/main" id="{A7A4AC85-39C3-1D43-A514-98A8A1330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AFE36-B231-BF47-9BEC-9DB14B1AC82A}"/>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088674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74C37-F05A-3144-8E53-426CB5A37ED4}"/>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FA29F9-F701-4A47-B542-15AC91DDA1EE}"/>
              </a:ext>
            </a:extLst>
          </p:cNvPr>
          <p:cNvSpPr>
            <a:spLocks noGrp="1"/>
          </p:cNvSpPr>
          <p:nvPr>
            <p:ph type="body" orient="vert" idx="1"/>
          </p:nvPr>
        </p:nvSpPr>
        <p:spPr>
          <a:xfrm>
            <a:off x="838203" y="365127"/>
            <a:ext cx="76835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4A5A8-17A3-444F-8DC5-5B14F072544F}"/>
              </a:ext>
            </a:extLst>
          </p:cNvPr>
          <p:cNvSpPr>
            <a:spLocks noGrp="1"/>
          </p:cNvSpPr>
          <p:nvPr>
            <p:ph type="dt" sz="half" idx="10"/>
          </p:nvPr>
        </p:nvSpPr>
        <p:spPr/>
        <p:txBody>
          <a:bodyPr/>
          <a:lstStyle/>
          <a:p>
            <a:fld id="{FD1FBE10-F469-B647-AC01-6A14ADCF8C4E}" type="datetimeFigureOut">
              <a:rPr lang="en-US" smtClean="0"/>
              <a:t>10/19/2022</a:t>
            </a:fld>
            <a:endParaRPr lang="en-US"/>
          </a:p>
        </p:txBody>
      </p:sp>
      <p:sp>
        <p:nvSpPr>
          <p:cNvPr id="5" name="Footer Placeholder 4">
            <a:extLst>
              <a:ext uri="{FF2B5EF4-FFF2-40B4-BE49-F238E27FC236}">
                <a16:creationId xmlns:a16="http://schemas.microsoft.com/office/drawing/2014/main" id="{F654B73E-345E-FF4E-85A1-972DCE11E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72CBE-3F25-5945-B8BC-1E27A16CC3CE}"/>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623755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955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198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066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969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640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770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238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1"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1" y="1524000"/>
            <a:ext cx="10363200" cy="4191000"/>
          </a:xfrm>
        </p:spPr>
        <p:txBody>
          <a:bodyPr/>
          <a:lstStyle/>
          <a:p>
            <a:pPr lvl="0"/>
            <a:r>
              <a:rPr lang="en-US" noProof="0"/>
              <a:t>Click icon to add chart</a:t>
            </a:r>
          </a:p>
        </p:txBody>
      </p:sp>
      <p:sp>
        <p:nvSpPr>
          <p:cNvPr id="4" name="Date Placeholder 3"/>
          <p:cNvSpPr>
            <a:spLocks noGrp="1"/>
          </p:cNvSpPr>
          <p:nvPr>
            <p:ph type="dt" sz="half" idx="10"/>
          </p:nvPr>
        </p:nvSpPr>
        <p:spPr>
          <a:xfrm>
            <a:off x="5892800" y="6400800"/>
            <a:ext cx="1625600" cy="381000"/>
          </a:xfrm>
        </p:spPr>
        <p:txBody>
          <a:bodyPr/>
          <a:lstStyle>
            <a:lvl1pPr>
              <a:defRPr/>
            </a:lvl1pPr>
          </a:lstStyle>
          <a:p>
            <a:pPr>
              <a:defRPr/>
            </a:pPr>
            <a:fld id="{AEB598C0-D912-4670-B51F-8982A6FC1D20}" type="datetimeFigureOut">
              <a:rPr lang="en-GB"/>
              <a:pPr>
                <a:defRPr/>
              </a:pPr>
              <a:t>19/10/2022</a:t>
            </a:fld>
            <a:endParaRPr lang="en-GB"/>
          </a:p>
        </p:txBody>
      </p:sp>
      <p:sp>
        <p:nvSpPr>
          <p:cNvPr id="5" name="Footer Placeholder 4"/>
          <p:cNvSpPr>
            <a:spLocks noGrp="1"/>
          </p:cNvSpPr>
          <p:nvPr>
            <p:ph type="ftr" sz="quarter" idx="11"/>
          </p:nvPr>
        </p:nvSpPr>
        <p:spPr>
          <a:xfrm>
            <a:off x="7518401" y="6400800"/>
            <a:ext cx="2946400" cy="381000"/>
          </a:xfr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10464801" y="6400800"/>
            <a:ext cx="1016000" cy="381000"/>
          </a:xfrm>
        </p:spPr>
        <p:txBody>
          <a:bodyPr/>
          <a:lstStyle>
            <a:lvl1pPr>
              <a:defRPr/>
            </a:lvl1pPr>
          </a:lstStyle>
          <a:p>
            <a:pPr>
              <a:defRPr/>
            </a:pPr>
            <a:fld id="{98433D6A-B548-422D-9A95-C07356A4AF1B}" type="slidenum">
              <a:rPr lang="en-GB"/>
              <a:pPr>
                <a:defRPr/>
              </a:pPr>
              <a:t>‹#›</a:t>
            </a:fld>
            <a:endParaRPr lang="en-GB"/>
          </a:p>
        </p:txBody>
      </p:sp>
    </p:spTree>
    <p:extLst>
      <p:ext uri="{BB962C8B-B14F-4D97-AF65-F5344CB8AC3E}">
        <p14:creationId xmlns:p14="http://schemas.microsoft.com/office/powerpoint/2010/main" val="129476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image" Target="../media/image6.jpe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1335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786107"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3DE50580-5933-4E74-8F0F-F37C99A035E3}" type="datetime1">
              <a:rPr lang="en-US" smtClean="0">
                <a:solidFill>
                  <a:srgbClr val="565A5C">
                    <a:tint val="75000"/>
                  </a:srgbClr>
                </a:solidFill>
              </a:rPr>
              <a:pPr/>
              <a:t>10/19/2022</a:t>
            </a:fld>
            <a:endParaRPr lang="en-US">
              <a:solidFill>
                <a:srgbClr val="565A5C">
                  <a:tint val="75000"/>
                </a:srgb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t"/>
          <a:lstStyle>
            <a:lvl1pPr algn="ctr">
              <a:defRPr sz="1200">
                <a:solidFill>
                  <a:schemeClr val="tx1">
                    <a:tint val="75000"/>
                  </a:schemeClr>
                </a:solidFill>
              </a:defRPr>
            </a:lvl1pPr>
          </a:lstStyle>
          <a:p>
            <a:endParaRPr lang="en-US">
              <a:solidFill>
                <a:srgbClr val="565A5C">
                  <a:tint val="75000"/>
                </a:srgbClr>
              </a:solidFill>
            </a:endParaRPr>
          </a:p>
        </p:txBody>
      </p:sp>
    </p:spTree>
    <p:extLst>
      <p:ext uri="{BB962C8B-B14F-4D97-AF65-F5344CB8AC3E}">
        <p14:creationId xmlns:p14="http://schemas.microsoft.com/office/powerpoint/2010/main" val="251417168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hf hdr="0" ftr="0" dt="0"/>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8396092" cy="1143000"/>
          </a:xfrm>
          <a:prstGeom prst="rect">
            <a:avLst/>
          </a:prstGeom>
        </p:spPr>
        <p:txBody>
          <a:bodyPr vert="horz" lIns="91440" tIns="45720" rIns="91440" bIns="45720" rtlCol="0" anchor="t">
            <a:normAutofit/>
          </a:bodyPr>
          <a:lstStyle/>
          <a:p>
            <a:r>
              <a:rPr lang="en-US" dirty="0"/>
              <a:t>Click to edit Master title </a:t>
            </a:r>
          </a:p>
        </p:txBody>
      </p:sp>
      <p:sp>
        <p:nvSpPr>
          <p:cNvPr id="3" name="Text Placeholder 2"/>
          <p:cNvSpPr>
            <a:spLocks noGrp="1"/>
          </p:cNvSpPr>
          <p:nvPr>
            <p:ph type="body" idx="1"/>
          </p:nvPr>
        </p:nvSpPr>
        <p:spPr>
          <a:xfrm>
            <a:off x="609600" y="1600200"/>
            <a:ext cx="10972800" cy="42472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15565-90B7-4B48-82A9-E3239121F5E1}" type="datetimeFigureOut">
              <a:rPr lang="en-US" smtClean="0"/>
              <a:t>10/19/2022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36748792"/>
      </p:ext>
    </p:extLst>
  </p:cSld>
  <p:clrMap bg1="lt1" tx1="dk1" bg2="lt2" tx2="dk2" accent1="accent1" accent2="accent2" accent3="accent3" accent4="accent4" accent5="accent5" accent6="accent6" hlink="hlink" folHlink="folHlink"/>
  <p:sldLayoutIdLst>
    <p:sldLayoutId id="2147483693" r:id="rId1"/>
    <p:sldLayoutId id="2147483719" r:id="rId2"/>
    <p:sldLayoutId id="2147483694" r:id="rId3"/>
    <p:sldLayoutId id="2147483720" r:id="rId4"/>
    <p:sldLayoutId id="2147483721" r:id="rId5"/>
    <p:sldLayoutId id="2147483695" r:id="rId6"/>
    <p:sldLayoutId id="2147483697" r:id="rId7"/>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722" r:id="rId4"/>
    <p:sldLayoutId id="2147483723" r:id="rId5"/>
    <p:sldLayoutId id="2147483724" r:id="rId6"/>
    <p:sldLayoutId id="2147483655" r:id="rId7"/>
    <p:sldLayoutId id="2147483725" r:id="rId8"/>
    <p:sldLayoutId id="2147483726" r:id="rId9"/>
    <p:sldLayoutId id="214748372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45D8B6-A859-6A4F-B004-6B2145ABF0B7}"/>
              </a:ext>
            </a:extLst>
          </p:cNvPr>
          <p:cNvSpPr>
            <a:spLocks noGrp="1"/>
          </p:cNvSpPr>
          <p:nvPr>
            <p:ph type="title"/>
          </p:nvPr>
        </p:nvSpPr>
        <p:spPr>
          <a:xfrm>
            <a:off x="838201" y="365126"/>
            <a:ext cx="10515600" cy="1325563"/>
          </a:xfrm>
          <a:prstGeom prst="rect">
            <a:avLst/>
          </a:prstGeom>
        </p:spPr>
        <p:txBody>
          <a:bodyPr vert="horz" lIns="121899" tIns="60949" rIns="121899" bIns="60949"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DA8EC40-E41A-CA40-B193-83B310BE5D5C}"/>
              </a:ext>
            </a:extLst>
          </p:cNvPr>
          <p:cNvSpPr>
            <a:spLocks noGrp="1"/>
          </p:cNvSpPr>
          <p:nvPr>
            <p:ph type="body" idx="1"/>
          </p:nvPr>
        </p:nvSpPr>
        <p:spPr>
          <a:xfrm>
            <a:off x="838201" y="1825625"/>
            <a:ext cx="10515600" cy="4351339"/>
          </a:xfrm>
          <a:prstGeom prst="rect">
            <a:avLst/>
          </a:prstGeom>
        </p:spPr>
        <p:txBody>
          <a:bodyPr vert="horz" lIns="121899" tIns="60949" rIns="121899" bIns="6094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3CDEB2-119F-294D-9E36-F22B2EAE89BF}"/>
              </a:ext>
            </a:extLst>
          </p:cNvPr>
          <p:cNvSpPr>
            <a:spLocks noGrp="1"/>
          </p:cNvSpPr>
          <p:nvPr>
            <p:ph type="dt" sz="half" idx="2"/>
          </p:nvPr>
        </p:nvSpPr>
        <p:spPr>
          <a:xfrm>
            <a:off x="838200" y="6356352"/>
            <a:ext cx="27432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FD1FBE10-F469-B647-AC01-6A14ADCF8C4E}" type="datetimeFigureOut">
              <a:rPr lang="en-US" smtClean="0"/>
              <a:t>10/19/2022</a:t>
            </a:fld>
            <a:endParaRPr lang="en-US"/>
          </a:p>
        </p:txBody>
      </p:sp>
      <p:sp>
        <p:nvSpPr>
          <p:cNvPr id="5" name="Footer Placeholder 4">
            <a:extLst>
              <a:ext uri="{FF2B5EF4-FFF2-40B4-BE49-F238E27FC236}">
                <a16:creationId xmlns:a16="http://schemas.microsoft.com/office/drawing/2014/main" id="{E51790CD-DBE2-3446-B068-0D83FC4443A4}"/>
              </a:ext>
            </a:extLst>
          </p:cNvPr>
          <p:cNvSpPr>
            <a:spLocks noGrp="1"/>
          </p:cNvSpPr>
          <p:nvPr>
            <p:ph type="ftr" sz="quarter" idx="3"/>
          </p:nvPr>
        </p:nvSpPr>
        <p:spPr>
          <a:xfrm>
            <a:off x="4038601" y="6356352"/>
            <a:ext cx="4114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0AB02F-C285-5647-84D4-59E412D7BD37}"/>
              </a:ext>
            </a:extLst>
          </p:cNvPr>
          <p:cNvSpPr>
            <a:spLocks noGrp="1"/>
          </p:cNvSpPr>
          <p:nvPr>
            <p:ph type="sldNum" sz="quarter" idx="4"/>
          </p:nvPr>
        </p:nvSpPr>
        <p:spPr>
          <a:xfrm>
            <a:off x="8610600" y="6356352"/>
            <a:ext cx="27432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E1F70B77-70C6-5440-A263-8C9BA35DDA3E}" type="slidenum">
              <a:rPr lang="en-US" smtClean="0"/>
              <a:t>‹#›</a:t>
            </a:fld>
            <a:endParaRPr lang="en-US"/>
          </a:p>
        </p:txBody>
      </p:sp>
      <p:pic>
        <p:nvPicPr>
          <p:cNvPr id="1026" name="Picture 2" descr="U:\QIL logo.jpg"/>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b="16115"/>
          <a:stretch/>
        </p:blipFill>
        <p:spPr bwMode="auto">
          <a:xfrm>
            <a:off x="9599792" y="5616132"/>
            <a:ext cx="2451494" cy="12418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userDrawn="1"/>
        </p:nvPicPr>
        <p:blipFill rotWithShape="1">
          <a:blip r:embed="rId22">
            <a:extLst>
              <a:ext uri="{28A0092B-C50C-407E-A947-70E740481C1C}">
                <a14:useLocalDpi xmlns:a14="http://schemas.microsoft.com/office/drawing/2010/main" val="0"/>
              </a:ext>
            </a:extLst>
          </a:blip>
          <a:srcRect t="20751" b="12771"/>
          <a:stretch/>
        </p:blipFill>
        <p:spPr bwMode="auto">
          <a:xfrm>
            <a:off x="57044" y="5845908"/>
            <a:ext cx="1516066" cy="1012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8825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52" r:id="rId13"/>
    <p:sldLayoutId id="2147483653" r:id="rId14"/>
    <p:sldLayoutId id="2147483654" r:id="rId15"/>
    <p:sldLayoutId id="2147483656" r:id="rId16"/>
    <p:sldLayoutId id="2147483657" r:id="rId17"/>
    <p:sldLayoutId id="2147483658" r:id="rId18"/>
    <p:sldLayoutId id="2147483675" r:id="rId19"/>
  </p:sldLayoutIdLst>
  <p:txStyles>
    <p:titleStyle>
      <a:lvl1pPr algn="ctr" defTabSz="1218987" rtl="0" eaLnBrk="1" latinLnBrk="0" hangingPunct="1">
        <a:lnSpc>
          <a:spcPct val="90000"/>
        </a:lnSpc>
        <a:spcBef>
          <a:spcPct val="0"/>
        </a:spcBef>
        <a:buNone/>
        <a:defRPr sz="5900" kern="1200">
          <a:solidFill>
            <a:schemeClr val="tx2">
              <a:lumMod val="75000"/>
            </a:schemeClr>
          </a:solidFill>
          <a:latin typeface="+mj-lt"/>
          <a:ea typeface="+mj-ea"/>
          <a:cs typeface="+mj-cs"/>
        </a:defRPr>
      </a:lvl1pPr>
    </p:titleStyle>
    <p:bodyStyle>
      <a:lvl1pPr marL="304747" indent="-304747" algn="l" defTabSz="1218987" rtl="0" eaLnBrk="1" latinLnBrk="0" hangingPunct="1">
        <a:lnSpc>
          <a:spcPct val="90000"/>
        </a:lnSpc>
        <a:spcBef>
          <a:spcPts val="1333"/>
        </a:spcBef>
        <a:buFont typeface="Arial" panose="020B0604020202020204" pitchFamily="34" charset="0"/>
        <a:buChar char="•"/>
        <a:defRPr sz="3700" kern="1200">
          <a:solidFill>
            <a:schemeClr val="tx2">
              <a:lumMod val="75000"/>
            </a:schemeClr>
          </a:solidFill>
          <a:latin typeface="+mn-lt"/>
          <a:ea typeface="+mn-ea"/>
          <a:cs typeface="+mn-cs"/>
        </a:defRPr>
      </a:lvl1pPr>
      <a:lvl2pPr marL="914240" indent="-304747" algn="l" defTabSz="1218987" rtl="0" eaLnBrk="1" latinLnBrk="0" hangingPunct="1">
        <a:lnSpc>
          <a:spcPct val="90000"/>
        </a:lnSpc>
        <a:spcBef>
          <a:spcPts val="667"/>
        </a:spcBef>
        <a:buFont typeface="Arial" panose="020B0604020202020204" pitchFamily="34" charset="0"/>
        <a:buChar char="•"/>
        <a:defRPr sz="3200" kern="1200">
          <a:solidFill>
            <a:schemeClr val="tx2">
              <a:lumMod val="75000"/>
            </a:schemeClr>
          </a:solidFill>
          <a:latin typeface="+mn-lt"/>
          <a:ea typeface="+mn-ea"/>
          <a:cs typeface="+mn-cs"/>
        </a:defRPr>
      </a:lvl2pPr>
      <a:lvl3pPr marL="1523733" indent="-304747" algn="l" defTabSz="1218987" rtl="0" eaLnBrk="1" latinLnBrk="0" hangingPunct="1">
        <a:lnSpc>
          <a:spcPct val="90000"/>
        </a:lnSpc>
        <a:spcBef>
          <a:spcPts val="667"/>
        </a:spcBef>
        <a:buFont typeface="Arial" panose="020B0604020202020204" pitchFamily="34" charset="0"/>
        <a:buChar char="•"/>
        <a:defRPr sz="2700" kern="1200">
          <a:solidFill>
            <a:schemeClr val="tx2">
              <a:lumMod val="75000"/>
            </a:schemeClr>
          </a:solidFill>
          <a:latin typeface="+mn-lt"/>
          <a:ea typeface="+mn-ea"/>
          <a:cs typeface="+mn-cs"/>
        </a:defRPr>
      </a:lvl3pPr>
      <a:lvl4pPr marL="2133227" indent="-304747" algn="l" defTabSz="1218987" rtl="0" eaLnBrk="1" latinLnBrk="0" hangingPunct="1">
        <a:lnSpc>
          <a:spcPct val="90000"/>
        </a:lnSpc>
        <a:spcBef>
          <a:spcPts val="667"/>
        </a:spcBef>
        <a:buFont typeface="Arial" panose="020B0604020202020204" pitchFamily="34" charset="0"/>
        <a:buChar char="•"/>
        <a:defRPr sz="2400" kern="1200">
          <a:solidFill>
            <a:schemeClr val="tx2">
              <a:lumMod val="75000"/>
            </a:schemeClr>
          </a:solidFill>
          <a:latin typeface="+mn-lt"/>
          <a:ea typeface="+mn-ea"/>
          <a:cs typeface="+mn-cs"/>
        </a:defRPr>
      </a:lvl4pPr>
      <a:lvl5pPr marL="2742720" indent="-304747" algn="l" defTabSz="1218987" rtl="0" eaLnBrk="1" latinLnBrk="0" hangingPunct="1">
        <a:lnSpc>
          <a:spcPct val="90000"/>
        </a:lnSpc>
        <a:spcBef>
          <a:spcPts val="667"/>
        </a:spcBef>
        <a:buFont typeface="Arial" panose="020B0604020202020204" pitchFamily="34" charset="0"/>
        <a:buChar char="•"/>
        <a:defRPr sz="2400" kern="1200">
          <a:solidFill>
            <a:schemeClr val="tx2">
              <a:lumMod val="75000"/>
            </a:schemeClr>
          </a:solidFill>
          <a:latin typeface="+mn-lt"/>
          <a:ea typeface="+mn-ea"/>
          <a:cs typeface="+mn-cs"/>
        </a:defRPr>
      </a:lvl5pPr>
      <a:lvl6pPr marL="3352213"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707"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200"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693"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3.xml"/><Relationship Id="rId5" Type="http://schemas.openxmlformats.org/officeDocument/2006/relationships/hyperlink" Target="mailto:ashleyna@med.umich.edu" TargetMode="External"/><Relationship Id="rId4" Type="http://schemas.openxmlformats.org/officeDocument/2006/relationships/hyperlink" Target="mailto:joyclee@med.umich.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3.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3.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png"/><Relationship Id="rId2" Type="http://schemas.openxmlformats.org/officeDocument/2006/relationships/diagramData" Target="../diagrams/data2.xml"/><Relationship Id="rId1" Type="http://schemas.openxmlformats.org/officeDocument/2006/relationships/slideLayout" Target="../slideLayouts/slideLayout5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0.png"/><Relationship Id="rId2" Type="http://schemas.openxmlformats.org/officeDocument/2006/relationships/diagramData" Target="../diagrams/data3.xml"/><Relationship Id="rId1" Type="http://schemas.openxmlformats.org/officeDocument/2006/relationships/slideLayout" Target="../slideLayouts/slideLayout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61974"/>
            <a:ext cx="9144000" cy="2138363"/>
          </a:xfrm>
        </p:spPr>
        <p:txBody>
          <a:bodyPr>
            <a:noAutofit/>
          </a:bodyPr>
          <a:lstStyle/>
          <a:p>
            <a:pPr>
              <a:lnSpc>
                <a:spcPct val="80000"/>
              </a:lnSpc>
            </a:pPr>
            <a:r>
              <a:rPr lang="en-US" sz="4000" b="1" dirty="0"/>
              <a:t>Artificial Intelligence Decision Support Enhances Engagement and Integration with Home Diabetes Care</a:t>
            </a:r>
            <a:endParaRPr lang="en-US" sz="4000" b="1" dirty="0">
              <a:solidFill>
                <a:srgbClr val="333333"/>
              </a:solidFill>
              <a:cs typeface="Arial" charset="0"/>
            </a:endParaRPr>
          </a:p>
        </p:txBody>
      </p:sp>
      <p:sp>
        <p:nvSpPr>
          <p:cNvPr id="3" name="Subtitle 2"/>
          <p:cNvSpPr>
            <a:spLocks noGrp="1"/>
          </p:cNvSpPr>
          <p:nvPr>
            <p:ph type="subTitle" idx="1"/>
          </p:nvPr>
        </p:nvSpPr>
        <p:spPr>
          <a:xfrm>
            <a:off x="609599" y="2612574"/>
            <a:ext cx="11321667" cy="1655762"/>
          </a:xfrm>
        </p:spPr>
        <p:txBody>
          <a:bodyPr>
            <a:normAutofit/>
          </a:bodyPr>
          <a:lstStyle/>
          <a:p>
            <a:r>
              <a:rPr lang="en-US" sz="2000" dirty="0"/>
              <a:t>Gajanthan Muthuvel, MD</a:t>
            </a:r>
            <a:r>
              <a:rPr lang="en-US" sz="2000" baseline="30000" dirty="0"/>
              <a:t>1,3</a:t>
            </a:r>
            <a:r>
              <a:rPr lang="en-US" sz="2000" dirty="0"/>
              <a:t>, Siobhan Tellez, MSN, APRN-CNP</a:t>
            </a:r>
            <a:r>
              <a:rPr lang="en-US" sz="2000" baseline="30000" dirty="0"/>
              <a:t>1</a:t>
            </a:r>
            <a:r>
              <a:rPr lang="en-US" sz="2000" dirty="0"/>
              <a:t>, Katherine Bowers, PhD, MPH</a:t>
            </a:r>
            <a:r>
              <a:rPr lang="en-US" sz="2000" baseline="30000" dirty="0"/>
              <a:t>1-3</a:t>
            </a:r>
            <a:r>
              <a:rPr lang="en-US" sz="2000" dirty="0"/>
              <a:t>, Patrick Brady, MD, MSc</a:t>
            </a:r>
            <a:r>
              <a:rPr lang="en-US" sz="2000" baseline="30000" dirty="0"/>
              <a:t>3-5</a:t>
            </a:r>
            <a:r>
              <a:rPr lang="en-US" sz="2000" dirty="0"/>
              <a:t>, Nancy Daraiseh, PhD</a:t>
            </a:r>
            <a:r>
              <a:rPr lang="en-US" sz="2000" baseline="30000" dirty="0"/>
              <a:t>5</a:t>
            </a:r>
            <a:r>
              <a:rPr lang="en-US" sz="2000" dirty="0"/>
              <a:t>, Jane Khoury, PhD</a:t>
            </a:r>
            <a:r>
              <a:rPr lang="en-US" sz="2000" baseline="30000" dirty="0"/>
              <a:t>1-3</a:t>
            </a:r>
            <a:r>
              <a:rPr lang="en-US" sz="2000" dirty="0"/>
              <a:t>, Emily Smith</a:t>
            </a:r>
            <a:r>
              <a:rPr lang="en-US" sz="2000" baseline="30000" dirty="0"/>
              <a:t>1</a:t>
            </a:r>
            <a:r>
              <a:rPr lang="en-US" sz="2000" dirty="0"/>
              <a:t>, Amanda Sylvester, MSN, APRN-DNP</a:t>
            </a:r>
            <a:r>
              <a:rPr lang="en-US" sz="2000" baseline="30000" dirty="0"/>
              <a:t>1</a:t>
            </a:r>
            <a:r>
              <a:rPr lang="en-US" sz="2000" dirty="0"/>
              <a:t>, Sarah Corathers, MD</a:t>
            </a:r>
            <a:r>
              <a:rPr lang="en-US" sz="2000" baseline="30000" dirty="0"/>
              <a:t>1,3,5</a:t>
            </a:r>
            <a:endParaRPr lang="en-US" sz="2000" dirty="0"/>
          </a:p>
          <a:p>
            <a:endParaRPr lang="en-US" sz="2000" dirty="0"/>
          </a:p>
        </p:txBody>
      </p:sp>
      <p:sp>
        <p:nvSpPr>
          <p:cNvPr id="4" name="Rectangle 3"/>
          <p:cNvSpPr/>
          <p:nvPr/>
        </p:nvSpPr>
        <p:spPr>
          <a:xfrm>
            <a:off x="609598" y="3660278"/>
            <a:ext cx="8477607" cy="1323439"/>
          </a:xfrm>
          <a:prstGeom prst="rect">
            <a:avLst/>
          </a:prstGeom>
        </p:spPr>
        <p:txBody>
          <a:bodyPr wrap="square">
            <a:spAutoFit/>
          </a:bodyPr>
          <a:lstStyle/>
          <a:p>
            <a:r>
              <a:rPr lang="en-US" sz="1000" dirty="0"/>
              <a:t>Cincinnati Children’s Hospital Medical Center, University of Cincinnati College of Medicine</a:t>
            </a:r>
          </a:p>
          <a:p>
            <a:pPr marL="457200" indent="-457200">
              <a:buFont typeface="+mj-lt"/>
              <a:buAutoNum type="arabicPeriod"/>
            </a:pPr>
            <a:r>
              <a:rPr lang="en-US" sz="1000" dirty="0"/>
              <a:t>Division of Endocrinology</a:t>
            </a:r>
          </a:p>
          <a:p>
            <a:pPr marL="457200" indent="-457200">
              <a:buFont typeface="+mj-lt"/>
              <a:buAutoNum type="arabicPeriod"/>
            </a:pPr>
            <a:r>
              <a:rPr lang="en-US" sz="1000" dirty="0"/>
              <a:t>Division of Biostatistics and Epidemiology</a:t>
            </a:r>
          </a:p>
          <a:p>
            <a:pPr marL="457200" indent="-457200">
              <a:buFont typeface="+mj-lt"/>
              <a:buAutoNum type="arabicPeriod"/>
            </a:pPr>
            <a:r>
              <a:rPr lang="en-US" sz="1000" dirty="0"/>
              <a:t>University of Cincinnati, Department of Pediatrics</a:t>
            </a:r>
          </a:p>
          <a:p>
            <a:pPr marL="457200" indent="-457200">
              <a:buFont typeface="+mj-lt"/>
              <a:buAutoNum type="arabicPeriod"/>
            </a:pPr>
            <a:r>
              <a:rPr lang="en-US" sz="1000" dirty="0"/>
              <a:t>Division of Hospital Medicine</a:t>
            </a:r>
          </a:p>
          <a:p>
            <a:pPr marL="457200" indent="-457200">
              <a:buFont typeface="+mj-lt"/>
              <a:buAutoNum type="arabicPeriod"/>
            </a:pPr>
            <a:r>
              <a:rPr lang="en-US" sz="1000" dirty="0"/>
              <a:t>James M. Anderson Center for Health Systems Excellence</a:t>
            </a:r>
          </a:p>
          <a:p>
            <a:pPr marL="457200" indent="-457200">
              <a:buFont typeface="+mj-lt"/>
              <a:buAutoNum type="arabicPeriod"/>
            </a:pPr>
            <a:endParaRPr lang="en-US" sz="1000" dirty="0"/>
          </a:p>
          <a:p>
            <a:pPr marL="457200" indent="-457200">
              <a:buFont typeface="+mj-lt"/>
              <a:buAutoNum type="arabicPeriod"/>
            </a:pPr>
            <a:endParaRPr lang="en-US" sz="1000" dirty="0"/>
          </a:p>
        </p:txBody>
      </p:sp>
      <p:sp>
        <p:nvSpPr>
          <p:cNvPr id="5" name="TextBox 4"/>
          <p:cNvSpPr txBox="1"/>
          <p:nvPr/>
        </p:nvSpPr>
        <p:spPr>
          <a:xfrm>
            <a:off x="1453662" y="5152995"/>
            <a:ext cx="10269415" cy="646331"/>
          </a:xfrm>
          <a:prstGeom prst="rect">
            <a:avLst/>
          </a:prstGeom>
          <a:noFill/>
        </p:spPr>
        <p:txBody>
          <a:bodyPr wrap="square" rtlCol="0">
            <a:spAutoFit/>
          </a:bodyPr>
          <a:lstStyle/>
          <a:p>
            <a:r>
              <a:rPr lang="en-US" dirty="0"/>
              <a:t>Financial support was provided by Place Outcomes Research Award, Cincinnati Children’s Hospital</a:t>
            </a:r>
          </a:p>
          <a:p>
            <a:r>
              <a:rPr lang="en-US" dirty="0"/>
              <a:t>Study team acknowledges partnership with DreaMed Diabetes and T1Dx-QI Collaborative</a:t>
            </a:r>
          </a:p>
        </p:txBody>
      </p:sp>
      <p:pic>
        <p:nvPicPr>
          <p:cNvPr id="6" name="Picture 5"/>
          <p:cNvPicPr>
            <a:picLocks noChangeAspect="1"/>
          </p:cNvPicPr>
          <p:nvPr/>
        </p:nvPicPr>
        <p:blipFill>
          <a:blip r:embed="rId3"/>
          <a:stretch>
            <a:fillRect/>
          </a:stretch>
        </p:blipFill>
        <p:spPr>
          <a:xfrm>
            <a:off x="8667109" y="5799326"/>
            <a:ext cx="3453024" cy="884659"/>
          </a:xfrm>
          <a:prstGeom prst="rect">
            <a:avLst/>
          </a:prstGeom>
        </p:spPr>
      </p:pic>
    </p:spTree>
    <p:extLst>
      <p:ext uri="{BB962C8B-B14F-4D97-AF65-F5344CB8AC3E}">
        <p14:creationId xmlns:p14="http://schemas.microsoft.com/office/powerpoint/2010/main" val="3454927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609600" y="1488234"/>
            <a:ext cx="11172092" cy="4133557"/>
          </a:xfrm>
        </p:spPr>
        <p:txBody>
          <a:bodyPr>
            <a:normAutofit fontScale="70000" lnSpcReduction="20000"/>
          </a:bodyPr>
          <a:lstStyle/>
          <a:p>
            <a:r>
              <a:rPr lang="en-US" dirty="0"/>
              <a:t>Families express benefit and positive feedback regarding monthly interval adjustments guided by AI decision support tool</a:t>
            </a:r>
          </a:p>
          <a:p>
            <a:endParaRPr lang="en-US" dirty="0"/>
          </a:p>
          <a:p>
            <a:r>
              <a:rPr lang="en-US" dirty="0"/>
              <a:t>Provider feedback was more heterogeneous, with some concerns regarding complexity and suboptimal agreement with insulin recommendations</a:t>
            </a:r>
          </a:p>
          <a:p>
            <a:endParaRPr lang="en-US" dirty="0"/>
          </a:p>
          <a:p>
            <a:r>
              <a:rPr lang="en-US" dirty="0"/>
              <a:t>Diabetes device uploading is a barrier to consistent pattern reviews</a:t>
            </a:r>
          </a:p>
          <a:p>
            <a:endParaRPr lang="en-US" dirty="0"/>
          </a:p>
          <a:p>
            <a:r>
              <a:rPr lang="en-US" dirty="0"/>
              <a:t>Glycemic outcomes are not significantly changed to date</a:t>
            </a:r>
          </a:p>
          <a:p>
            <a:endParaRPr lang="en-US" dirty="0"/>
          </a:p>
          <a:p>
            <a:r>
              <a:rPr lang="en-US" dirty="0"/>
              <a:t>Participant enthusiasm encourages continued acceptability of the intervention to explore further glycemic improvement with longitudinal application and improved diabetes device platform interoperability</a:t>
            </a:r>
          </a:p>
        </p:txBody>
      </p:sp>
    </p:spTree>
    <p:extLst>
      <p:ext uri="{BB962C8B-B14F-4D97-AF65-F5344CB8AC3E}">
        <p14:creationId xmlns:p14="http://schemas.microsoft.com/office/powerpoint/2010/main" val="185358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81200" y="1035277"/>
            <a:ext cx="7772400" cy="2387600"/>
          </a:xfrm>
        </p:spPr>
        <p:txBody>
          <a:bodyPr>
            <a:normAutofit fontScale="90000"/>
          </a:bodyPr>
          <a:lstStyle/>
          <a:p>
            <a:r>
              <a:rPr lang="en-US" sz="4800" b="1" dirty="0"/>
              <a:t>Improving Patient Continuity of Care in Pediatric Endocrinology Fellowship</a:t>
            </a:r>
            <a:endParaRPr lang="en-US" sz="4800" dirty="0"/>
          </a:p>
        </p:txBody>
      </p:sp>
      <p:sp>
        <p:nvSpPr>
          <p:cNvPr id="6" name="Subtitle 2"/>
          <p:cNvSpPr>
            <a:spLocks noGrp="1"/>
          </p:cNvSpPr>
          <p:nvPr>
            <p:ph type="subTitle" idx="1"/>
          </p:nvPr>
        </p:nvSpPr>
        <p:spPr/>
        <p:txBody>
          <a:bodyPr/>
          <a:lstStyle/>
          <a:p>
            <a:pPr>
              <a:defRPr/>
            </a:pPr>
            <a:r>
              <a:rPr lang="en-US" dirty="0">
                <a:solidFill>
                  <a:prstClr val="black"/>
                </a:solidFill>
                <a:latin typeface="Arial" panose="020B0604020202020204" pitchFamily="34" charset="0"/>
                <a:cs typeface="Arial" panose="020B0604020202020204" pitchFamily="34" charset="0"/>
              </a:rPr>
              <a:t>Jonathan Tatum, MD; Alison Murray, MD; Samantha Roberge, MD; Varsha Thomas, MD; Dave Baute, MS; Andrew Lavik, MD, PhD; Amy Grant, RN; Sarah Corathers, MD</a:t>
            </a:r>
          </a:p>
          <a:p>
            <a:pPr>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913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 </a:t>
            </a:r>
          </a:p>
        </p:txBody>
      </p:sp>
      <p:sp>
        <p:nvSpPr>
          <p:cNvPr id="5" name="Content Placeholder 4"/>
          <p:cNvSpPr>
            <a:spLocks noGrp="1"/>
          </p:cNvSpPr>
          <p:nvPr>
            <p:ph idx="1"/>
          </p:nvPr>
        </p:nvSpPr>
        <p:spPr>
          <a:xfrm>
            <a:off x="1809750" y="1314264"/>
            <a:ext cx="8229600" cy="4247285"/>
          </a:xfrm>
        </p:spPr>
        <p:txBody>
          <a:bodyPr/>
          <a:lstStyle/>
          <a:p>
            <a:r>
              <a:rPr lang="en-US" dirty="0"/>
              <a:t>Patient continuity is important for medical training and optimal clinical outcomes.</a:t>
            </a:r>
          </a:p>
          <a:p>
            <a:r>
              <a:rPr lang="en-US" dirty="0"/>
              <a:t>Little research exists regarding how continuity can be systematically improved in pediatric graduate medical education. </a:t>
            </a:r>
          </a:p>
          <a:p>
            <a:pPr marL="0" indent="0">
              <a:buNone/>
            </a:pPr>
            <a:endParaRPr lang="en-US" dirty="0"/>
          </a:p>
        </p:txBody>
      </p:sp>
    </p:spTree>
    <p:extLst>
      <p:ext uri="{BB962C8B-B14F-4D97-AF65-F5344CB8AC3E}">
        <p14:creationId xmlns:p14="http://schemas.microsoft.com/office/powerpoint/2010/main" val="2977055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Aim </a:t>
            </a:r>
          </a:p>
        </p:txBody>
      </p:sp>
      <p:sp>
        <p:nvSpPr>
          <p:cNvPr id="3" name="Content Placeholder 2"/>
          <p:cNvSpPr>
            <a:spLocks noGrp="1"/>
          </p:cNvSpPr>
          <p:nvPr>
            <p:ph idx="1"/>
          </p:nvPr>
        </p:nvSpPr>
        <p:spPr/>
        <p:txBody>
          <a:bodyPr/>
          <a:lstStyle/>
          <a:p>
            <a:r>
              <a:rPr lang="en-US" dirty="0"/>
              <a:t>To increase the percentage of patients seen in continuity clinic who are subsequently scheduled with the same fellow from 38% to 60% during the time period from 4/26/2022 to 8/18/2022.  </a:t>
            </a:r>
          </a:p>
          <a:p>
            <a:endParaRPr lang="en-US" dirty="0"/>
          </a:p>
        </p:txBody>
      </p:sp>
    </p:spTree>
    <p:extLst>
      <p:ext uri="{BB962C8B-B14F-4D97-AF65-F5344CB8AC3E}">
        <p14:creationId xmlns:p14="http://schemas.microsoft.com/office/powerpoint/2010/main" val="4228054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Methods </a:t>
            </a:r>
          </a:p>
        </p:txBody>
      </p:sp>
      <p:sp>
        <p:nvSpPr>
          <p:cNvPr id="5" name="Content Placeholder 4"/>
          <p:cNvSpPr>
            <a:spLocks noGrp="1"/>
          </p:cNvSpPr>
          <p:nvPr>
            <p:ph idx="1"/>
          </p:nvPr>
        </p:nvSpPr>
        <p:spPr/>
        <p:txBody>
          <a:bodyPr>
            <a:normAutofit/>
          </a:bodyPr>
          <a:lstStyle/>
          <a:p>
            <a:r>
              <a:rPr lang="en-US" dirty="0"/>
              <a:t>Fellows completed Rapid Cycle improvement course</a:t>
            </a:r>
          </a:p>
          <a:p>
            <a:r>
              <a:rPr lang="en-US" dirty="0"/>
              <a:t>Baseline data was collected</a:t>
            </a:r>
            <a:r>
              <a:rPr lang="en-US" dirty="0">
                <a:sym typeface="Wingdings" panose="05000000000000000000" pitchFamily="2" charset="2"/>
              </a:rPr>
              <a:t>38% continuity </a:t>
            </a:r>
            <a:endParaRPr lang="en-US" dirty="0"/>
          </a:p>
          <a:p>
            <a:r>
              <a:rPr lang="en-US" dirty="0"/>
              <a:t>Process map and assessment of barriers to continuity were completed </a:t>
            </a:r>
          </a:p>
          <a:p>
            <a:endParaRPr lang="en-US" dirty="0"/>
          </a:p>
        </p:txBody>
      </p:sp>
    </p:spTree>
    <p:extLst>
      <p:ext uri="{BB962C8B-B14F-4D97-AF65-F5344CB8AC3E}">
        <p14:creationId xmlns:p14="http://schemas.microsoft.com/office/powerpoint/2010/main" val="285296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951610" y="2535229"/>
            <a:ext cx="125729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50" b="1" u="sng" dirty="0">
                <a:solidFill>
                  <a:srgbClr val="000000"/>
                </a:solidFill>
                <a:latin typeface="Arial Narrow" pitchFamily="34" charset="0"/>
              </a:rPr>
              <a:t>SMART Aim</a:t>
            </a:r>
          </a:p>
        </p:txBody>
      </p:sp>
      <p:sp>
        <p:nvSpPr>
          <p:cNvPr id="6" name="Text Box 4"/>
          <p:cNvSpPr txBox="1">
            <a:spLocks noChangeArrowheads="1"/>
          </p:cNvSpPr>
          <p:nvPr/>
        </p:nvSpPr>
        <p:spPr bwMode="auto">
          <a:xfrm>
            <a:off x="4695825" y="1377956"/>
            <a:ext cx="16002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50" b="1" u="sng" dirty="0">
                <a:solidFill>
                  <a:srgbClr val="000000"/>
                </a:solidFill>
                <a:latin typeface="Arial Narrow" pitchFamily="34" charset="0"/>
              </a:rPr>
              <a:t>Key Drivers</a:t>
            </a:r>
          </a:p>
        </p:txBody>
      </p:sp>
      <p:sp>
        <p:nvSpPr>
          <p:cNvPr id="7" name="Text Box 5"/>
          <p:cNvSpPr txBox="1">
            <a:spLocks noChangeArrowheads="1"/>
          </p:cNvSpPr>
          <p:nvPr/>
        </p:nvSpPr>
        <p:spPr bwMode="auto">
          <a:xfrm>
            <a:off x="7461885" y="1371600"/>
            <a:ext cx="12573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50" b="1" u="sng" dirty="0">
                <a:solidFill>
                  <a:srgbClr val="000000"/>
                </a:solidFill>
                <a:latin typeface="Arial Narrow" pitchFamily="34" charset="0"/>
              </a:rPr>
              <a:t>Interventions (LOR #)</a:t>
            </a:r>
          </a:p>
        </p:txBody>
      </p:sp>
      <p:sp>
        <p:nvSpPr>
          <p:cNvPr id="8" name="Rectangle 28"/>
          <p:cNvSpPr>
            <a:spLocks noChangeArrowheads="1"/>
          </p:cNvSpPr>
          <p:nvPr/>
        </p:nvSpPr>
        <p:spPr bwMode="auto">
          <a:xfrm>
            <a:off x="2893314" y="2708535"/>
            <a:ext cx="1373886" cy="1689617"/>
          </a:xfrm>
          <a:prstGeom prst="rect">
            <a:avLst/>
          </a:prstGeom>
          <a:solidFill>
            <a:schemeClr val="accent3"/>
          </a:solidFill>
          <a:ln w="12700">
            <a:solidFill>
              <a:schemeClr val="tx1"/>
            </a:solidFill>
            <a:miter lim="800000"/>
            <a:headEnd/>
            <a:tailEnd/>
          </a:ln>
          <a:effectLst/>
        </p:spPr>
        <p:txBody>
          <a:bodyPr anchor="ctr"/>
          <a:lstStyle/>
          <a:p>
            <a:pPr algn="ctr"/>
            <a:r>
              <a:rPr lang="en-US" sz="1050" dirty="0">
                <a:solidFill>
                  <a:srgbClr val="000000"/>
                </a:solidFill>
                <a:latin typeface="Arial Narrow" panose="020B0606020202030204" pitchFamily="34" charset="0"/>
              </a:rPr>
              <a:t>To increase the percentage of patients seen in fellow clinic who need follow up and are subsequently scheduled with the same fellow  from 38% to 60% by 8/18/22</a:t>
            </a:r>
          </a:p>
        </p:txBody>
      </p:sp>
      <p:sp>
        <p:nvSpPr>
          <p:cNvPr id="29" name="Rectangle 59"/>
          <p:cNvSpPr>
            <a:spLocks noChangeArrowheads="1"/>
          </p:cNvSpPr>
          <p:nvPr/>
        </p:nvSpPr>
        <p:spPr bwMode="auto">
          <a:xfrm>
            <a:off x="2893314" y="1634701"/>
            <a:ext cx="1373886" cy="857250"/>
          </a:xfrm>
          <a:prstGeom prst="rect">
            <a:avLst/>
          </a:prstGeom>
          <a:solidFill>
            <a:schemeClr val="accent3"/>
          </a:solidFill>
          <a:ln w="12700">
            <a:solidFill>
              <a:schemeClr val="tx1"/>
            </a:solidFill>
            <a:miter lim="800000"/>
            <a:headEnd/>
            <a:tailEnd/>
          </a:ln>
          <a:effectLst/>
        </p:spPr>
        <p:txBody>
          <a:bodyPr anchor="ctr"/>
          <a:lstStyle/>
          <a:p>
            <a:pPr algn="ctr"/>
            <a:r>
              <a:rPr lang="en-US" altLang="en-US" sz="900" dirty="0">
                <a:solidFill>
                  <a:srgbClr val="000000"/>
                </a:solidFill>
                <a:latin typeface="Arial Narrow" panose="020B0606020202030204" pitchFamily="34" charset="0"/>
              </a:rPr>
              <a:t>Improve follow-up of patients in fellows clinic to increase provider-patient relationship and fellow education. </a:t>
            </a:r>
          </a:p>
        </p:txBody>
      </p:sp>
      <p:sp>
        <p:nvSpPr>
          <p:cNvPr id="30" name="Text Box 60"/>
          <p:cNvSpPr txBox="1">
            <a:spLocks noChangeArrowheads="1"/>
          </p:cNvSpPr>
          <p:nvPr/>
        </p:nvSpPr>
        <p:spPr bwMode="auto">
          <a:xfrm>
            <a:off x="2951610" y="1377956"/>
            <a:ext cx="125729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50" b="1" u="sng" dirty="0">
                <a:solidFill>
                  <a:srgbClr val="000000"/>
                </a:solidFill>
                <a:latin typeface="Arial Narrow" pitchFamily="34" charset="0"/>
              </a:rPr>
              <a:t>Global Aim</a:t>
            </a:r>
          </a:p>
        </p:txBody>
      </p:sp>
      <p:sp>
        <p:nvSpPr>
          <p:cNvPr id="34" name="Rectangle 59"/>
          <p:cNvSpPr>
            <a:spLocks noChangeArrowheads="1"/>
          </p:cNvSpPr>
          <p:nvPr/>
        </p:nvSpPr>
        <p:spPr bwMode="auto">
          <a:xfrm>
            <a:off x="2893314" y="4743450"/>
            <a:ext cx="1373886" cy="857250"/>
          </a:xfrm>
          <a:prstGeom prst="rect">
            <a:avLst/>
          </a:prstGeom>
          <a:solidFill>
            <a:schemeClr val="accent3"/>
          </a:solidFill>
          <a:ln w="12700">
            <a:solidFill>
              <a:schemeClr val="tx1"/>
            </a:solidFill>
            <a:miter lim="800000"/>
            <a:headEnd/>
            <a:tailEnd/>
          </a:ln>
          <a:effectLst/>
        </p:spPr>
        <p:txBody>
          <a:bodyPr anchor="ctr"/>
          <a:lstStyle/>
          <a:p>
            <a:pPr algn="ctr"/>
            <a:r>
              <a:rPr lang="en-US" altLang="en-US" sz="1050" dirty="0">
                <a:solidFill>
                  <a:srgbClr val="000000"/>
                </a:solidFill>
                <a:latin typeface="Arial Narrow" panose="020B0606020202030204" pitchFamily="34" charset="0"/>
              </a:rPr>
              <a:t>Patients seen in </a:t>
            </a:r>
            <a:br>
              <a:rPr lang="en-US" altLang="en-US" sz="1050" dirty="0">
                <a:solidFill>
                  <a:srgbClr val="000000"/>
                </a:solidFill>
                <a:latin typeface="Arial Narrow" panose="020B0606020202030204" pitchFamily="34" charset="0"/>
              </a:rPr>
            </a:br>
            <a:r>
              <a:rPr lang="en-US" altLang="en-US" sz="1050" dirty="0">
                <a:solidFill>
                  <a:srgbClr val="000000"/>
                </a:solidFill>
                <a:latin typeface="Arial Narrow" panose="020B0606020202030204" pitchFamily="34" charset="0"/>
              </a:rPr>
              <a:t>Fellows Clinic. </a:t>
            </a:r>
          </a:p>
        </p:txBody>
      </p:sp>
      <p:sp>
        <p:nvSpPr>
          <p:cNvPr id="35" name="Text Box 60"/>
          <p:cNvSpPr txBox="1">
            <a:spLocks noChangeArrowheads="1"/>
          </p:cNvSpPr>
          <p:nvPr/>
        </p:nvSpPr>
        <p:spPr bwMode="auto">
          <a:xfrm>
            <a:off x="2951610" y="4514850"/>
            <a:ext cx="125729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50" b="1" u="sng" dirty="0">
                <a:solidFill>
                  <a:srgbClr val="000000"/>
                </a:solidFill>
                <a:latin typeface="Arial Narrow" pitchFamily="34" charset="0"/>
              </a:rPr>
              <a:t>Population</a:t>
            </a:r>
          </a:p>
        </p:txBody>
      </p:sp>
      <p:sp>
        <p:nvSpPr>
          <p:cNvPr id="2" name="Left Brace 1"/>
          <p:cNvSpPr/>
          <p:nvPr/>
        </p:nvSpPr>
        <p:spPr>
          <a:xfrm>
            <a:off x="4370991" y="1606558"/>
            <a:ext cx="266543" cy="3379753"/>
          </a:xfrm>
          <a:prstGeom prst="leftBrac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0000"/>
              </a:solidFill>
            </a:endParaRPr>
          </a:p>
        </p:txBody>
      </p:sp>
      <p:cxnSp>
        <p:nvCxnSpPr>
          <p:cNvPr id="20" name="Straight Connector 19"/>
          <p:cNvCxnSpPr/>
          <p:nvPr/>
        </p:nvCxnSpPr>
        <p:spPr>
          <a:xfrm>
            <a:off x="2667000" y="1371600"/>
            <a:ext cx="685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67002" y="841302"/>
            <a:ext cx="6847915" cy="276999"/>
          </a:xfrm>
          <a:prstGeom prst="rect">
            <a:avLst/>
          </a:prstGeom>
          <a:noFill/>
        </p:spPr>
        <p:txBody>
          <a:bodyPr wrap="square" rtlCol="0">
            <a:spAutoFit/>
          </a:bodyPr>
          <a:lstStyle/>
          <a:p>
            <a:pPr algn="ctr"/>
            <a:r>
              <a:rPr lang="en-US" sz="1200" b="1" dirty="0">
                <a:solidFill>
                  <a:srgbClr val="000000"/>
                </a:solidFill>
                <a:latin typeface="Arial Narrow" panose="020B0606020202030204" pitchFamily="34" charset="0"/>
              </a:rPr>
              <a:t>Key Driver Diagram (KDD)</a:t>
            </a:r>
          </a:p>
        </p:txBody>
      </p:sp>
      <p:sp>
        <p:nvSpPr>
          <p:cNvPr id="32" name="Rectangle 29"/>
          <p:cNvSpPr>
            <a:spLocks noChangeArrowheads="1"/>
          </p:cNvSpPr>
          <p:nvPr/>
        </p:nvSpPr>
        <p:spPr bwMode="auto">
          <a:xfrm>
            <a:off x="4695825" y="1632295"/>
            <a:ext cx="1600200" cy="400050"/>
          </a:xfrm>
          <a:prstGeom prst="rect">
            <a:avLst/>
          </a:prstGeom>
          <a:solidFill>
            <a:schemeClr val="accent3"/>
          </a:solidFill>
          <a:ln w="12700">
            <a:solidFill>
              <a:schemeClr val="tx1"/>
            </a:solidFill>
            <a:miter lim="800000"/>
            <a:headEnd/>
            <a:tailEnd/>
          </a:ln>
          <a:effectLst/>
        </p:spPr>
        <p:txBody>
          <a:bodyPr anchor="ctr"/>
          <a:lstStyle/>
          <a:p>
            <a:pPr algn="ctr"/>
            <a:r>
              <a:rPr lang="en-US" altLang="en-US" sz="900" dirty="0">
                <a:solidFill>
                  <a:srgbClr val="000000"/>
                </a:solidFill>
                <a:latin typeface="Arial Narrow" panose="020B0606020202030204" pitchFamily="34" charset="0"/>
              </a:rPr>
              <a:t>Clear Patient-Provider Communication</a:t>
            </a:r>
          </a:p>
        </p:txBody>
      </p:sp>
      <p:sp>
        <p:nvSpPr>
          <p:cNvPr id="33" name="Rectangle 30"/>
          <p:cNvSpPr>
            <a:spLocks noChangeArrowheads="1"/>
          </p:cNvSpPr>
          <p:nvPr/>
        </p:nvSpPr>
        <p:spPr bwMode="auto">
          <a:xfrm>
            <a:off x="4695825" y="3314700"/>
            <a:ext cx="1600200" cy="4000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dirty="0">
                <a:solidFill>
                  <a:srgbClr val="000000"/>
                </a:solidFill>
                <a:latin typeface="Arial Narrow" panose="020B0606020202030204" pitchFamily="34" charset="0"/>
              </a:rPr>
              <a:t>Appropriate access to easily schedule visits</a:t>
            </a:r>
          </a:p>
        </p:txBody>
      </p:sp>
      <p:sp>
        <p:nvSpPr>
          <p:cNvPr id="36" name="Rectangle 31"/>
          <p:cNvSpPr>
            <a:spLocks noChangeArrowheads="1"/>
          </p:cNvSpPr>
          <p:nvPr/>
        </p:nvSpPr>
        <p:spPr bwMode="auto">
          <a:xfrm>
            <a:off x="4695825" y="2743200"/>
            <a:ext cx="1600200" cy="400050"/>
          </a:xfrm>
          <a:prstGeom prst="rect">
            <a:avLst/>
          </a:prstGeom>
          <a:solidFill>
            <a:schemeClr val="accent3"/>
          </a:solidFill>
          <a:ln w="12700">
            <a:solidFill>
              <a:schemeClr val="tx1"/>
            </a:solidFill>
            <a:miter lim="800000"/>
            <a:headEnd/>
            <a:tailEnd/>
          </a:ln>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dirty="0">
                <a:solidFill>
                  <a:srgbClr val="000000"/>
                </a:solidFill>
                <a:latin typeface="Arial Narrow" panose="020B0606020202030204" pitchFamily="34" charset="0"/>
              </a:rPr>
              <a:t>Informed and Educated Families</a:t>
            </a:r>
          </a:p>
        </p:txBody>
      </p:sp>
      <p:sp>
        <p:nvSpPr>
          <p:cNvPr id="37" name="Rectangle 32"/>
          <p:cNvSpPr>
            <a:spLocks noChangeArrowheads="1"/>
          </p:cNvSpPr>
          <p:nvPr/>
        </p:nvSpPr>
        <p:spPr bwMode="auto">
          <a:xfrm>
            <a:off x="4695825" y="2171700"/>
            <a:ext cx="1600200" cy="4000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900" dirty="0">
                <a:solidFill>
                  <a:srgbClr val="000000"/>
                </a:solidFill>
                <a:latin typeface="Arial Narrow" panose="020B0606020202030204" pitchFamily="34" charset="0"/>
              </a:rPr>
              <a:t>Trusting Patient-Provider Relationship</a:t>
            </a:r>
          </a:p>
        </p:txBody>
      </p:sp>
      <p:sp>
        <p:nvSpPr>
          <p:cNvPr id="40" name="Rectangle 30"/>
          <p:cNvSpPr>
            <a:spLocks noChangeArrowheads="1"/>
          </p:cNvSpPr>
          <p:nvPr/>
        </p:nvSpPr>
        <p:spPr bwMode="auto">
          <a:xfrm>
            <a:off x="4695825" y="3886200"/>
            <a:ext cx="1600200" cy="400050"/>
          </a:xfrm>
          <a:prstGeom prst="rect">
            <a:avLst/>
          </a:prstGeom>
          <a:solidFill>
            <a:schemeClr val="accent3"/>
          </a:solidFill>
          <a:ln w="12700">
            <a:solidFill>
              <a:schemeClr val="tx1"/>
            </a:solidFill>
            <a:miter lim="800000"/>
            <a:headEnd/>
            <a:tailEnd/>
          </a:ln>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dirty="0">
                <a:solidFill>
                  <a:srgbClr val="000000"/>
                </a:solidFill>
                <a:latin typeface="Arial Narrow" panose="020B0606020202030204" pitchFamily="34" charset="0"/>
              </a:rPr>
              <a:t>Clear communication between healthcare team </a:t>
            </a:r>
          </a:p>
        </p:txBody>
      </p:sp>
      <p:sp>
        <p:nvSpPr>
          <p:cNvPr id="43" name="Rectangle 35"/>
          <p:cNvSpPr>
            <a:spLocks noChangeArrowheads="1"/>
          </p:cNvSpPr>
          <p:nvPr/>
        </p:nvSpPr>
        <p:spPr bwMode="auto">
          <a:xfrm>
            <a:off x="7032689" y="2681345"/>
            <a:ext cx="2194560" cy="397764"/>
          </a:xfrm>
          <a:prstGeom prst="rect">
            <a:avLst/>
          </a:prstGeom>
          <a:solidFill>
            <a:schemeClr val="accent3"/>
          </a:solidFill>
          <a:ln w="12700">
            <a:solidFill>
              <a:schemeClr val="tx1"/>
            </a:solidFill>
            <a:miter lim="800000"/>
            <a:headEnd/>
            <a:tailEnd/>
          </a:ln>
          <a:effectLst/>
        </p:spPr>
        <p:txBody>
          <a:bodyPr anchor="ctr"/>
          <a:lstStyle/>
          <a:p>
            <a:pPr algn="ctr"/>
            <a:r>
              <a:rPr lang="en-US" altLang="en-US" sz="900" dirty="0">
                <a:solidFill>
                  <a:srgbClr val="000000"/>
                </a:solidFill>
                <a:latin typeface="Arial Narrow" panose="020B0606020202030204" pitchFamily="34" charset="0"/>
              </a:rPr>
              <a:t>Standardize use of AVS and post-visit communication (LOR 1)</a:t>
            </a:r>
          </a:p>
        </p:txBody>
      </p:sp>
      <p:sp>
        <p:nvSpPr>
          <p:cNvPr id="45" name="Rectangle 36"/>
          <p:cNvSpPr>
            <a:spLocks noChangeArrowheads="1"/>
          </p:cNvSpPr>
          <p:nvPr/>
        </p:nvSpPr>
        <p:spPr bwMode="auto">
          <a:xfrm>
            <a:off x="7032689" y="3657600"/>
            <a:ext cx="2194560" cy="397764"/>
          </a:xfrm>
          <a:prstGeom prst="rect">
            <a:avLst/>
          </a:prstGeom>
          <a:noFill/>
          <a:ln w="12700">
            <a:solidFill>
              <a:schemeClr val="tx1"/>
            </a:solidFill>
            <a:miter lim="800000"/>
            <a:headEnd/>
            <a:tailEnd/>
          </a:ln>
          <a:effectLst/>
        </p:spPr>
        <p:txBody>
          <a:bodyPr anchor="ctr"/>
          <a:lstStyle/>
          <a:p>
            <a:pPr algn="ctr"/>
            <a:r>
              <a:rPr lang="en-US" altLang="en-US" sz="900" dirty="0">
                <a:solidFill>
                  <a:srgbClr val="000000"/>
                </a:solidFill>
                <a:latin typeface="Arial Narrow" panose="020B0606020202030204" pitchFamily="34" charset="0"/>
              </a:rPr>
              <a:t>Add Fellow’s name to care team on Epic (LOR 1)</a:t>
            </a:r>
          </a:p>
        </p:txBody>
      </p:sp>
      <p:sp>
        <p:nvSpPr>
          <p:cNvPr id="47" name="Rectangle 36"/>
          <p:cNvSpPr>
            <a:spLocks noChangeArrowheads="1"/>
          </p:cNvSpPr>
          <p:nvPr/>
        </p:nvSpPr>
        <p:spPr bwMode="auto">
          <a:xfrm>
            <a:off x="7032689" y="4629150"/>
            <a:ext cx="2194560" cy="397764"/>
          </a:xfrm>
          <a:prstGeom prst="rect">
            <a:avLst/>
          </a:prstGeom>
          <a:noFill/>
          <a:ln w="12700">
            <a:solidFill>
              <a:schemeClr val="tx1"/>
            </a:solidFill>
            <a:miter lim="800000"/>
            <a:headEnd/>
            <a:tailEnd/>
          </a:ln>
          <a:effectLst/>
        </p:spPr>
        <p:txBody>
          <a:bodyPr anchor="ctr"/>
          <a:lstStyle/>
          <a:p>
            <a:pPr algn="ctr"/>
            <a:r>
              <a:rPr lang="en-US" altLang="en-US" sz="900" dirty="0">
                <a:solidFill>
                  <a:srgbClr val="000000"/>
                </a:solidFill>
                <a:latin typeface="Arial Narrow" panose="020B0606020202030204" pitchFamily="34" charset="0"/>
              </a:rPr>
              <a:t>Change settings and usability of </a:t>
            </a:r>
            <a:r>
              <a:rPr lang="en-US" altLang="en-US" sz="900" dirty="0" err="1">
                <a:solidFill>
                  <a:srgbClr val="000000"/>
                </a:solidFill>
                <a:latin typeface="Arial Narrow" panose="020B0606020202030204" pitchFamily="34" charset="0"/>
              </a:rPr>
              <a:t>MyChart</a:t>
            </a:r>
            <a:endParaRPr lang="en-US" altLang="en-US" sz="900" dirty="0">
              <a:solidFill>
                <a:srgbClr val="000000"/>
              </a:solidFill>
              <a:latin typeface="Arial Narrow" panose="020B0606020202030204" pitchFamily="34" charset="0"/>
            </a:endParaRPr>
          </a:p>
          <a:p>
            <a:pPr algn="ctr"/>
            <a:r>
              <a:rPr lang="en-US" altLang="en-US" sz="900" dirty="0">
                <a:solidFill>
                  <a:srgbClr val="000000"/>
                </a:solidFill>
                <a:latin typeface="Arial Narrow" panose="020B0606020202030204" pitchFamily="34" charset="0"/>
              </a:rPr>
              <a:t> (LOR 2) </a:t>
            </a:r>
          </a:p>
        </p:txBody>
      </p:sp>
      <p:sp>
        <p:nvSpPr>
          <p:cNvPr id="24" name="Rectangle 23"/>
          <p:cNvSpPr/>
          <p:nvPr/>
        </p:nvSpPr>
        <p:spPr>
          <a:xfrm>
            <a:off x="6804692" y="5458117"/>
            <a:ext cx="135677" cy="112940"/>
          </a:xfrm>
          <a:prstGeom prst="rect">
            <a:avLst/>
          </a:prstGeom>
          <a:solidFill>
            <a:schemeClr val="accent3"/>
          </a:solidFill>
          <a:ln w="12700">
            <a:solidFill>
              <a:schemeClr val="tx1"/>
            </a:solidFill>
            <a:miter lim="800000"/>
            <a:headEnd/>
            <a:tailEnd/>
          </a:ln>
          <a:effectLst/>
        </p:spPr>
        <p:txBody>
          <a:bodyPr anchor="ctr"/>
          <a:lstStyle/>
          <a:p>
            <a:pPr algn="ctr"/>
            <a:r>
              <a:rPr lang="en-US" sz="900" dirty="0">
                <a:solidFill>
                  <a:srgbClr val="000000"/>
                </a:solidFill>
                <a:latin typeface="Arial Narrow" panose="020B0606020202030204" pitchFamily="34" charset="0"/>
              </a:rPr>
              <a:t> </a:t>
            </a:r>
          </a:p>
        </p:txBody>
      </p:sp>
      <p:sp>
        <p:nvSpPr>
          <p:cNvPr id="25" name="Rectangle 24"/>
          <p:cNvSpPr/>
          <p:nvPr/>
        </p:nvSpPr>
        <p:spPr>
          <a:xfrm>
            <a:off x="6803952" y="5575759"/>
            <a:ext cx="135677" cy="112940"/>
          </a:xfrm>
          <a:prstGeom prst="rect">
            <a:avLst/>
          </a:prstGeom>
          <a:solidFill>
            <a:srgbClr val="6EC4E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00000"/>
                </a:solidFill>
              </a:rPr>
              <a:t> </a:t>
            </a:r>
          </a:p>
        </p:txBody>
      </p:sp>
      <p:sp>
        <p:nvSpPr>
          <p:cNvPr id="52" name="Rectangle 51"/>
          <p:cNvSpPr/>
          <p:nvPr/>
        </p:nvSpPr>
        <p:spPr>
          <a:xfrm>
            <a:off x="6805433" y="5352985"/>
            <a:ext cx="135677" cy="112940"/>
          </a:xfrm>
          <a:prstGeom prst="rect">
            <a:avLst/>
          </a:prstGeom>
          <a:solidFill>
            <a:schemeClr val="bg1"/>
          </a:solidFill>
          <a:ln w="12700">
            <a:solidFill>
              <a:schemeClr val="tx1"/>
            </a:solidFill>
            <a:miter lim="800000"/>
            <a:headEnd/>
            <a:tailEnd/>
          </a:ln>
          <a:effectLst/>
        </p:spPr>
        <p:txBody>
          <a:bodyPr anchor="ctr"/>
          <a:lstStyle/>
          <a:p>
            <a:pPr algn="ctr"/>
            <a:endParaRPr lang="en-US" sz="900">
              <a:solidFill>
                <a:srgbClr val="000000"/>
              </a:solidFill>
              <a:latin typeface="Arial Narrow" panose="020B0606020202030204" pitchFamily="34" charset="0"/>
            </a:endParaRPr>
          </a:p>
        </p:txBody>
      </p:sp>
      <p:sp>
        <p:nvSpPr>
          <p:cNvPr id="53" name="Text Box 53"/>
          <p:cNvSpPr txBox="1">
            <a:spLocks noChangeArrowheads="1"/>
          </p:cNvSpPr>
          <p:nvPr/>
        </p:nvSpPr>
        <p:spPr bwMode="auto">
          <a:xfrm>
            <a:off x="6907372" y="5311605"/>
            <a:ext cx="11831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750" dirty="0">
                <a:solidFill>
                  <a:srgbClr val="000000"/>
                </a:solidFill>
                <a:latin typeface="Arial Narrow" pitchFamily="34" charset="0"/>
              </a:rPr>
              <a:t>Potential intervention</a:t>
            </a:r>
          </a:p>
          <a:p>
            <a:pPr eaLnBrk="1" hangingPunct="1"/>
            <a:r>
              <a:rPr lang="en-US" altLang="en-US" sz="750" dirty="0">
                <a:solidFill>
                  <a:srgbClr val="000000"/>
                </a:solidFill>
                <a:latin typeface="Arial Narrow" pitchFamily="34" charset="0"/>
              </a:rPr>
              <a:t>Active intervention</a:t>
            </a:r>
          </a:p>
          <a:p>
            <a:pPr eaLnBrk="1" hangingPunct="1"/>
            <a:r>
              <a:rPr lang="en-US" altLang="en-US" sz="750" dirty="0">
                <a:solidFill>
                  <a:srgbClr val="000000"/>
                </a:solidFill>
                <a:latin typeface="Arial Narrow" pitchFamily="34" charset="0"/>
              </a:rPr>
              <a:t>Adopted intervention</a:t>
            </a:r>
          </a:p>
          <a:p>
            <a:pPr eaLnBrk="1" hangingPunct="1"/>
            <a:r>
              <a:rPr lang="en-US" altLang="en-US" sz="750" dirty="0">
                <a:solidFill>
                  <a:srgbClr val="000000"/>
                </a:solidFill>
                <a:latin typeface="Arial Narrow" pitchFamily="34" charset="0"/>
              </a:rPr>
              <a:t>Abandoned intervention </a:t>
            </a:r>
          </a:p>
        </p:txBody>
      </p:sp>
      <p:sp>
        <p:nvSpPr>
          <p:cNvPr id="55" name="Text Box 53"/>
          <p:cNvSpPr txBox="1">
            <a:spLocks noChangeArrowheads="1"/>
          </p:cNvSpPr>
          <p:nvPr/>
        </p:nvSpPr>
        <p:spPr bwMode="auto">
          <a:xfrm>
            <a:off x="6939628" y="5209041"/>
            <a:ext cx="1428750"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750" b="1" dirty="0">
                <a:solidFill>
                  <a:srgbClr val="000000"/>
                </a:solidFill>
                <a:latin typeface="Arial Narrow" pitchFamily="34" charset="0"/>
              </a:rPr>
              <a:t>Legend</a:t>
            </a:r>
          </a:p>
        </p:txBody>
      </p:sp>
      <p:sp>
        <p:nvSpPr>
          <p:cNvPr id="50" name="Rectangle 36"/>
          <p:cNvSpPr>
            <a:spLocks noChangeArrowheads="1"/>
          </p:cNvSpPr>
          <p:nvPr/>
        </p:nvSpPr>
        <p:spPr bwMode="auto">
          <a:xfrm>
            <a:off x="7032689" y="2154825"/>
            <a:ext cx="2194560" cy="397764"/>
          </a:xfrm>
          <a:prstGeom prst="rect">
            <a:avLst/>
          </a:prstGeom>
          <a:solidFill>
            <a:schemeClr val="bg1">
              <a:lumMod val="75000"/>
            </a:schemeClr>
          </a:solidFill>
          <a:ln w="12700">
            <a:solidFill>
              <a:schemeClr val="tx1"/>
            </a:solidFill>
            <a:miter lim="800000"/>
            <a:headEnd/>
            <a:tailEnd/>
          </a:ln>
          <a:effectLst/>
        </p:spPr>
        <p:txBody>
          <a:bodyPr anchor="ctr"/>
          <a:lstStyle/>
          <a:p>
            <a:pPr algn="ctr"/>
            <a:r>
              <a:rPr lang="en-US" altLang="en-US" sz="900" dirty="0">
                <a:solidFill>
                  <a:srgbClr val="000000"/>
                </a:solidFill>
                <a:latin typeface="Arial Narrow" panose="020B0606020202030204" pitchFamily="34" charset="0"/>
              </a:rPr>
              <a:t>Notification from scheduling department if patient schedules with another provider (LOR 1)</a:t>
            </a:r>
          </a:p>
        </p:txBody>
      </p:sp>
      <p:sp>
        <p:nvSpPr>
          <p:cNvPr id="51" name="Rectangle 36"/>
          <p:cNvSpPr>
            <a:spLocks noChangeArrowheads="1"/>
          </p:cNvSpPr>
          <p:nvPr/>
        </p:nvSpPr>
        <p:spPr bwMode="auto">
          <a:xfrm>
            <a:off x="7032689" y="3145536"/>
            <a:ext cx="2194560" cy="397764"/>
          </a:xfrm>
          <a:prstGeom prst="rect">
            <a:avLst/>
          </a:prstGeom>
          <a:solidFill>
            <a:schemeClr val="bg1"/>
          </a:solidFill>
          <a:ln w="12700">
            <a:solidFill>
              <a:schemeClr val="tx1"/>
            </a:solidFill>
            <a:miter lim="800000"/>
            <a:headEnd/>
            <a:tailEnd/>
          </a:ln>
          <a:effectLst/>
        </p:spPr>
        <p:txBody>
          <a:bodyPr anchor="ctr"/>
          <a:lstStyle/>
          <a:p>
            <a:pPr algn="ctr" eaLnBrk="1" hangingPunct="1"/>
            <a:r>
              <a:rPr lang="en-US" altLang="en-US" sz="900" dirty="0">
                <a:solidFill>
                  <a:srgbClr val="000000"/>
                </a:solidFill>
                <a:latin typeface="Arial Narrow" panose="020B0606020202030204" pitchFamily="34" charset="0"/>
              </a:rPr>
              <a:t>Adjust scheduling template (LOR 2) </a:t>
            </a:r>
          </a:p>
        </p:txBody>
      </p:sp>
      <p:sp>
        <p:nvSpPr>
          <p:cNvPr id="56" name="Rectangle 36"/>
          <p:cNvSpPr>
            <a:spLocks noChangeArrowheads="1"/>
          </p:cNvSpPr>
          <p:nvPr/>
        </p:nvSpPr>
        <p:spPr bwMode="auto">
          <a:xfrm>
            <a:off x="7032689" y="1628305"/>
            <a:ext cx="2194560" cy="397764"/>
          </a:xfrm>
          <a:prstGeom prst="rect">
            <a:avLst/>
          </a:prstGeom>
          <a:solidFill>
            <a:schemeClr val="bg1">
              <a:lumMod val="75000"/>
            </a:schemeClr>
          </a:solidFill>
          <a:ln w="12700">
            <a:solidFill>
              <a:schemeClr val="tx1"/>
            </a:solidFill>
            <a:miter lim="800000"/>
            <a:headEnd/>
            <a:tailEnd/>
          </a:ln>
          <a:effectLst/>
        </p:spPr>
        <p:txBody>
          <a:bodyPr anchor="ctr"/>
          <a:lstStyle/>
          <a:p>
            <a:pPr algn="ctr"/>
            <a:r>
              <a:rPr lang="en-US" altLang="en-US" sz="900" dirty="0">
                <a:solidFill>
                  <a:srgbClr val="000000"/>
                </a:solidFill>
                <a:latin typeface="Arial Narrow" panose="020B0606020202030204" pitchFamily="34" charset="0"/>
              </a:rPr>
              <a:t>Provide feedback when patients choose to </a:t>
            </a:r>
            <a:br>
              <a:rPr lang="en-US" altLang="en-US" sz="900" dirty="0">
                <a:solidFill>
                  <a:srgbClr val="000000"/>
                </a:solidFill>
                <a:latin typeface="Arial Narrow" panose="020B0606020202030204" pitchFamily="34" charset="0"/>
              </a:rPr>
            </a:br>
            <a:r>
              <a:rPr lang="en-US" altLang="en-US" sz="900" dirty="0">
                <a:solidFill>
                  <a:srgbClr val="000000"/>
                </a:solidFill>
                <a:latin typeface="Arial Narrow" panose="020B0606020202030204" pitchFamily="34" charset="0"/>
              </a:rPr>
              <a:t>switch providers (LOR 1)</a:t>
            </a:r>
          </a:p>
        </p:txBody>
      </p:sp>
      <p:sp>
        <p:nvSpPr>
          <p:cNvPr id="60" name="Rectangle 36"/>
          <p:cNvSpPr>
            <a:spLocks noChangeArrowheads="1"/>
          </p:cNvSpPr>
          <p:nvPr/>
        </p:nvSpPr>
        <p:spPr bwMode="auto">
          <a:xfrm>
            <a:off x="7032689" y="4114800"/>
            <a:ext cx="2194560" cy="397764"/>
          </a:xfrm>
          <a:prstGeom prst="rect">
            <a:avLst/>
          </a:prstGeom>
          <a:solidFill>
            <a:schemeClr val="accent3"/>
          </a:solidFill>
          <a:ln w="12700">
            <a:solidFill>
              <a:schemeClr val="tx1"/>
            </a:solidFill>
            <a:miter lim="800000"/>
            <a:headEnd/>
            <a:tailEnd/>
          </a:ln>
          <a:effectLst/>
        </p:spPr>
        <p:txBody>
          <a:bodyPr anchor="ctr"/>
          <a:lstStyle/>
          <a:p>
            <a:pPr algn="ctr"/>
            <a:r>
              <a:rPr lang="en-US" altLang="en-US" sz="900" dirty="0">
                <a:solidFill>
                  <a:srgbClr val="000000"/>
                </a:solidFill>
                <a:latin typeface="Arial Narrow" panose="020B0606020202030204" pitchFamily="34" charset="0"/>
              </a:rPr>
              <a:t>Initiate pre-clinic rounds and clear handoff</a:t>
            </a:r>
          </a:p>
          <a:p>
            <a:pPr algn="ctr"/>
            <a:r>
              <a:rPr lang="en-US" altLang="en-US" sz="900" dirty="0">
                <a:solidFill>
                  <a:srgbClr val="000000"/>
                </a:solidFill>
                <a:latin typeface="Arial Narrow" panose="020B0606020202030204" pitchFamily="34" charset="0"/>
              </a:rPr>
              <a:t> (LOR 1)</a:t>
            </a:r>
          </a:p>
        </p:txBody>
      </p:sp>
      <p:sp>
        <p:nvSpPr>
          <p:cNvPr id="44" name="Rectangle 43">
            <a:extLst>
              <a:ext uri="{FF2B5EF4-FFF2-40B4-BE49-F238E27FC236}">
                <a16:creationId xmlns:a16="http://schemas.microsoft.com/office/drawing/2014/main" id="{43FFC168-2683-4E85-B189-256F562E02F7}"/>
              </a:ext>
            </a:extLst>
          </p:cNvPr>
          <p:cNvSpPr/>
          <p:nvPr/>
        </p:nvSpPr>
        <p:spPr>
          <a:xfrm>
            <a:off x="6804692" y="5699122"/>
            <a:ext cx="135677" cy="112940"/>
          </a:xfrm>
          <a:prstGeom prst="rect">
            <a:avLst/>
          </a:prstGeom>
          <a:solidFill>
            <a:srgbClr val="B3B3B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00000"/>
                </a:solidFill>
              </a:rPr>
              <a:t> </a:t>
            </a:r>
          </a:p>
        </p:txBody>
      </p:sp>
      <p:sp>
        <p:nvSpPr>
          <p:cNvPr id="46" name="Rectangle 30"/>
          <p:cNvSpPr>
            <a:spLocks noChangeArrowheads="1"/>
          </p:cNvSpPr>
          <p:nvPr/>
        </p:nvSpPr>
        <p:spPr bwMode="auto">
          <a:xfrm>
            <a:off x="4695825" y="4457700"/>
            <a:ext cx="1600200" cy="4000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dirty="0">
                <a:solidFill>
                  <a:srgbClr val="000000"/>
                </a:solidFill>
                <a:latin typeface="Arial Narrow" panose="020B0606020202030204" pitchFamily="34" charset="0"/>
              </a:rPr>
              <a:t>Streamlined Technology</a:t>
            </a:r>
          </a:p>
        </p:txBody>
      </p:sp>
      <p:cxnSp>
        <p:nvCxnSpPr>
          <p:cNvPr id="49" name="Straight Arrow Connector 48"/>
          <p:cNvCxnSpPr>
            <a:cxnSpLocks/>
            <a:stCxn id="60" idx="1"/>
            <a:endCxn id="40" idx="3"/>
          </p:cNvCxnSpPr>
          <p:nvPr/>
        </p:nvCxnSpPr>
        <p:spPr>
          <a:xfrm flipH="1" flipV="1">
            <a:off x="6296025" y="4086226"/>
            <a:ext cx="736664" cy="227457"/>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cxnSpLocks/>
            <a:stCxn id="43" idx="1"/>
            <a:endCxn id="36" idx="3"/>
          </p:cNvCxnSpPr>
          <p:nvPr/>
        </p:nvCxnSpPr>
        <p:spPr>
          <a:xfrm flipH="1">
            <a:off x="6296025" y="2880228"/>
            <a:ext cx="736664" cy="62998"/>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a:stCxn id="51" idx="1"/>
            <a:endCxn id="33" idx="3"/>
          </p:cNvCxnSpPr>
          <p:nvPr/>
        </p:nvCxnSpPr>
        <p:spPr>
          <a:xfrm flipH="1">
            <a:off x="6296025" y="3344419"/>
            <a:ext cx="736664" cy="170307"/>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43" idx="1"/>
            <a:endCxn id="32" idx="3"/>
          </p:cNvCxnSpPr>
          <p:nvPr/>
        </p:nvCxnSpPr>
        <p:spPr>
          <a:xfrm flipH="1" flipV="1">
            <a:off x="6296025" y="1832320"/>
            <a:ext cx="736664" cy="1047908"/>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6" idx="1"/>
            <a:endCxn id="37" idx="3"/>
          </p:cNvCxnSpPr>
          <p:nvPr/>
        </p:nvCxnSpPr>
        <p:spPr>
          <a:xfrm flipH="1">
            <a:off x="6296025" y="1827188"/>
            <a:ext cx="736664" cy="544538"/>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7" idx="1"/>
            <a:endCxn id="46" idx="3"/>
          </p:cNvCxnSpPr>
          <p:nvPr/>
        </p:nvCxnSpPr>
        <p:spPr>
          <a:xfrm flipH="1" flipV="1">
            <a:off x="6296025" y="4657726"/>
            <a:ext cx="736664" cy="170307"/>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5" idx="1"/>
            <a:endCxn id="46" idx="3"/>
          </p:cNvCxnSpPr>
          <p:nvPr/>
        </p:nvCxnSpPr>
        <p:spPr>
          <a:xfrm flipH="1">
            <a:off x="6296025" y="3856483"/>
            <a:ext cx="736664" cy="801243"/>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50" idx="1"/>
            <a:endCxn id="40" idx="3"/>
          </p:cNvCxnSpPr>
          <p:nvPr/>
        </p:nvCxnSpPr>
        <p:spPr>
          <a:xfrm flipH="1">
            <a:off x="6296025" y="2353707"/>
            <a:ext cx="736664" cy="1732518"/>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cxnSpLocks/>
            <a:stCxn id="50" idx="1"/>
            <a:endCxn id="37" idx="3"/>
          </p:cNvCxnSpPr>
          <p:nvPr/>
        </p:nvCxnSpPr>
        <p:spPr>
          <a:xfrm flipH="1">
            <a:off x="6296025" y="2353707"/>
            <a:ext cx="736664" cy="18018"/>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a:stretch>
            <a:fillRect/>
          </a:stretch>
        </p:blipFill>
        <p:spPr>
          <a:xfrm>
            <a:off x="-6112605" y="18499015"/>
            <a:ext cx="5199045" cy="3478813"/>
          </a:xfrm>
          <a:prstGeom prst="rect">
            <a:avLst/>
          </a:prstGeom>
        </p:spPr>
      </p:pic>
      <p:sp>
        <p:nvSpPr>
          <p:cNvPr id="57" name="Title 3"/>
          <p:cNvSpPr txBox="1">
            <a:spLocks/>
          </p:cNvSpPr>
          <p:nvPr/>
        </p:nvSpPr>
        <p:spPr>
          <a:xfrm>
            <a:off x="1981201" y="115668"/>
            <a:ext cx="6297069" cy="1143000"/>
          </a:xfrm>
          <a:prstGeom prst="rect">
            <a:avLst/>
          </a:prstGeom>
        </p:spPr>
        <p:txBody>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a:t>Methods </a:t>
            </a:r>
            <a:endParaRPr lang="en-US" dirty="0"/>
          </a:p>
        </p:txBody>
      </p:sp>
    </p:spTree>
    <p:extLst>
      <p:ext uri="{BB962C8B-B14F-4D97-AF65-F5344CB8AC3E}">
        <p14:creationId xmlns:p14="http://schemas.microsoft.com/office/powerpoint/2010/main" val="2874547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Interventions </a:t>
            </a:r>
          </a:p>
        </p:txBody>
      </p:sp>
      <p:sp>
        <p:nvSpPr>
          <p:cNvPr id="5" name="Content Placeholder 4"/>
          <p:cNvSpPr>
            <a:spLocks noGrp="1"/>
          </p:cNvSpPr>
          <p:nvPr>
            <p:ph idx="1"/>
          </p:nvPr>
        </p:nvSpPr>
        <p:spPr/>
        <p:txBody>
          <a:bodyPr>
            <a:normAutofit fontScale="92500"/>
          </a:bodyPr>
          <a:lstStyle/>
          <a:p>
            <a:r>
              <a:rPr lang="en-US" dirty="0"/>
              <a:t>Completed several Plan-Do-Study Act cycles (each over 2-6 weeks)</a:t>
            </a:r>
          </a:p>
          <a:p>
            <a:pPr marL="971550" lvl="1" indent="-514350">
              <a:buFont typeface="+mj-lt"/>
              <a:buAutoNum type="arabicPeriod"/>
            </a:pPr>
            <a:r>
              <a:rPr lang="en-US" dirty="0"/>
              <a:t>Fill out previously under-used follow up tab in Epic</a:t>
            </a:r>
          </a:p>
          <a:p>
            <a:pPr marL="1371600" lvl="2" indent="-514350">
              <a:buFont typeface="+mj-lt"/>
              <a:buAutoNum type="arabicPeriod"/>
            </a:pPr>
            <a:r>
              <a:rPr lang="en-US" dirty="0"/>
              <a:t>Reminder signs for fellows placed</a:t>
            </a:r>
          </a:p>
          <a:p>
            <a:pPr marL="971550" lvl="1" indent="-514350">
              <a:buFont typeface="+mj-lt"/>
              <a:buAutoNum type="arabicPeriod"/>
            </a:pPr>
            <a:r>
              <a:rPr lang="en-US" dirty="0"/>
              <a:t>Reminder sign placed for family on clinic exit doors</a:t>
            </a:r>
          </a:p>
          <a:p>
            <a:pPr marL="971550" lvl="1" indent="-514350">
              <a:buFont typeface="+mj-lt"/>
              <a:buAutoNum type="arabicPeriod"/>
            </a:pPr>
            <a:r>
              <a:rPr lang="en-US" dirty="0"/>
              <a:t>Huddles with MAs (signs placed for reminders)</a:t>
            </a:r>
          </a:p>
          <a:p>
            <a:pPr marL="971550" lvl="1" indent="-514350">
              <a:buFont typeface="+mj-lt"/>
              <a:buAutoNum type="arabicPeriod"/>
            </a:pPr>
            <a:r>
              <a:rPr lang="en-US" dirty="0"/>
              <a:t>Reminder signs in exam rooms for families</a:t>
            </a:r>
          </a:p>
        </p:txBody>
      </p:sp>
    </p:spTree>
    <p:extLst>
      <p:ext uri="{BB962C8B-B14F-4D97-AF65-F5344CB8AC3E}">
        <p14:creationId xmlns:p14="http://schemas.microsoft.com/office/powerpoint/2010/main" val="3789993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22795" y="2744749"/>
            <a:ext cx="4125671" cy="3668955"/>
          </a:xfrm>
          <a:prstGeom prst="rect">
            <a:avLst/>
          </a:prstGeom>
        </p:spPr>
      </p:pic>
      <p:pic>
        <p:nvPicPr>
          <p:cNvPr id="5" name="Picture 4"/>
          <p:cNvPicPr>
            <a:picLocks noChangeAspect="1"/>
          </p:cNvPicPr>
          <p:nvPr/>
        </p:nvPicPr>
        <p:blipFill>
          <a:blip r:embed="rId4"/>
          <a:stretch>
            <a:fillRect/>
          </a:stretch>
        </p:blipFill>
        <p:spPr>
          <a:xfrm>
            <a:off x="2000311" y="965193"/>
            <a:ext cx="4170641" cy="1348475"/>
          </a:xfrm>
          <a:prstGeom prst="rect">
            <a:avLst/>
          </a:prstGeom>
        </p:spPr>
      </p:pic>
      <p:pic>
        <p:nvPicPr>
          <p:cNvPr id="6" name="Picture 5"/>
          <p:cNvPicPr>
            <a:picLocks noChangeAspect="1"/>
          </p:cNvPicPr>
          <p:nvPr/>
        </p:nvPicPr>
        <p:blipFill>
          <a:blip r:embed="rId5"/>
          <a:stretch>
            <a:fillRect/>
          </a:stretch>
        </p:blipFill>
        <p:spPr>
          <a:xfrm>
            <a:off x="7060158" y="221603"/>
            <a:ext cx="2546975" cy="3286096"/>
          </a:xfrm>
          <a:prstGeom prst="rect">
            <a:avLst/>
          </a:prstGeom>
        </p:spPr>
      </p:pic>
      <p:pic>
        <p:nvPicPr>
          <p:cNvPr id="7" name="Picture 6"/>
          <p:cNvPicPr>
            <a:picLocks noChangeAspect="1"/>
          </p:cNvPicPr>
          <p:nvPr/>
        </p:nvPicPr>
        <p:blipFill>
          <a:blip r:embed="rId6"/>
          <a:stretch>
            <a:fillRect/>
          </a:stretch>
        </p:blipFill>
        <p:spPr>
          <a:xfrm>
            <a:off x="6545704" y="3687582"/>
            <a:ext cx="3822493" cy="3029145"/>
          </a:xfrm>
          <a:prstGeom prst="rect">
            <a:avLst/>
          </a:prstGeom>
        </p:spPr>
      </p:pic>
    </p:spTree>
    <p:extLst>
      <p:ext uri="{BB962C8B-B14F-4D97-AF65-F5344CB8AC3E}">
        <p14:creationId xmlns:p14="http://schemas.microsoft.com/office/powerpoint/2010/main" val="460246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8311" y="61278"/>
            <a:ext cx="6297069" cy="1143000"/>
          </a:xfrm>
        </p:spPr>
        <p:txBody>
          <a:bodyPr/>
          <a:lstStyle/>
          <a:p>
            <a:r>
              <a:rPr lang="en-US" dirty="0"/>
              <a:t>Results </a:t>
            </a:r>
          </a:p>
        </p:txBody>
      </p:sp>
      <p:graphicFrame>
        <p:nvGraphicFramePr>
          <p:cNvPr id="7" name="Content Placeholder 6">
            <a:extLst>
              <a:ext uri="{FF2B5EF4-FFF2-40B4-BE49-F238E27FC236}">
                <a16:creationId xmlns:a16="http://schemas.microsoft.com/office/drawing/2014/main" id="{00000000-0008-0000-0400-000002000000}"/>
              </a:ext>
            </a:extLst>
          </p:cNvPr>
          <p:cNvGraphicFramePr>
            <a:graphicFrameLocks noGrp="1"/>
          </p:cNvGraphicFramePr>
          <p:nvPr>
            <p:ph idx="1"/>
            <p:extLst>
              <p:ext uri="{D42A27DB-BD31-4B8C-83A1-F6EECF244321}">
                <p14:modId xmlns:p14="http://schemas.microsoft.com/office/powerpoint/2010/main" val="555806301"/>
              </p:ext>
            </p:extLst>
          </p:nvPr>
        </p:nvGraphicFramePr>
        <p:xfrm>
          <a:off x="1889760" y="1036638"/>
          <a:ext cx="7863840" cy="49069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1996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Conclusions </a:t>
            </a:r>
          </a:p>
        </p:txBody>
      </p:sp>
      <p:sp>
        <p:nvSpPr>
          <p:cNvPr id="5" name="Content Placeholder 4"/>
          <p:cNvSpPr>
            <a:spLocks noGrp="1"/>
          </p:cNvSpPr>
          <p:nvPr>
            <p:ph idx="1"/>
          </p:nvPr>
        </p:nvSpPr>
        <p:spPr/>
        <p:txBody>
          <a:bodyPr/>
          <a:lstStyle/>
          <a:p>
            <a:r>
              <a:rPr lang="en-US" dirty="0">
                <a:solidFill>
                  <a:schemeClr val="dk1"/>
                </a:solidFill>
                <a:ea typeface="ＭＳ Ｐゴシック"/>
              </a:rPr>
              <a:t>Exceeded our stated goal of improvement.  </a:t>
            </a:r>
          </a:p>
          <a:p>
            <a:r>
              <a:rPr lang="en-US" dirty="0">
                <a:solidFill>
                  <a:schemeClr val="dk1"/>
                </a:solidFill>
                <a:ea typeface="ＭＳ Ｐゴシック"/>
              </a:rPr>
              <a:t>3 of 5 patients seen by a fellow were scheduled with that same fellow in the future as compared to the previous 2 of 5 visits. </a:t>
            </a:r>
          </a:p>
          <a:p>
            <a:endParaRPr lang="en-US" dirty="0"/>
          </a:p>
        </p:txBody>
      </p:sp>
    </p:spTree>
    <p:extLst>
      <p:ext uri="{BB962C8B-B14F-4D97-AF65-F5344CB8AC3E}">
        <p14:creationId xmlns:p14="http://schemas.microsoft.com/office/powerpoint/2010/main" val="175866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441" y="187203"/>
            <a:ext cx="11898086" cy="1143000"/>
          </a:xfrm>
        </p:spPr>
        <p:txBody>
          <a:bodyPr>
            <a:normAutofit/>
          </a:bodyPr>
          <a:lstStyle/>
          <a:p>
            <a:r>
              <a:rPr lang="en-US" dirty="0"/>
              <a:t>Background</a:t>
            </a:r>
          </a:p>
        </p:txBody>
      </p:sp>
      <p:sp>
        <p:nvSpPr>
          <p:cNvPr id="6" name="Content Placeholder 2"/>
          <p:cNvSpPr txBox="1">
            <a:spLocks/>
          </p:cNvSpPr>
          <p:nvPr/>
        </p:nvSpPr>
        <p:spPr>
          <a:xfrm>
            <a:off x="589915" y="1261983"/>
            <a:ext cx="6794859" cy="4754053"/>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000" b="0" i="0" u="none" strike="noStrike" kern="1200" cap="none" spc="0" normalizeH="0" baseline="0" noProof="0" dirty="0">
                <a:ln>
                  <a:noFill/>
                </a:ln>
                <a:solidFill>
                  <a:srgbClr val="191B0E"/>
                </a:solidFill>
                <a:effectLst/>
                <a:uLnTx/>
                <a:uFillTx/>
                <a:latin typeface="Franklin Gothic Book" panose="020B0503020102020204"/>
                <a:ea typeface="+mn-ea"/>
                <a:cs typeface="+mn-cs"/>
              </a:rPr>
              <a:t>&gt;80% of youth with T1D do not meet glycemic targets</a:t>
            </a:r>
            <a:r>
              <a:rPr kumimoji="0" lang="en-US" sz="2000" b="0" i="0" u="none" strike="noStrike" kern="1200" cap="none" spc="0" normalizeH="0" baseline="30000" noProof="0" dirty="0">
                <a:ln>
                  <a:noFill/>
                </a:ln>
                <a:solidFill>
                  <a:srgbClr val="191B0E"/>
                </a:solidFill>
                <a:effectLst/>
                <a:uLnTx/>
                <a:uFillTx/>
                <a:latin typeface="Franklin Gothic Book" panose="020B0503020102020204"/>
                <a:ea typeface="+mn-ea"/>
                <a:cs typeface="+mn-cs"/>
              </a:rPr>
              <a:t>1</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rPr>
              <a:t>Cincinnati Children’s Hospital mean HbA1c 8.7%</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endPar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000" b="0" i="0" u="none" strike="noStrike" kern="1200" cap="none" spc="0" normalizeH="0" baseline="0" noProof="0" dirty="0">
                <a:ln>
                  <a:noFill/>
                </a:ln>
                <a:solidFill>
                  <a:srgbClr val="191B0E"/>
                </a:solidFill>
                <a:effectLst/>
                <a:uLnTx/>
                <a:uFillTx/>
                <a:latin typeface="Franklin Gothic Book" panose="020B0503020102020204"/>
                <a:ea typeface="+mn-ea"/>
                <a:cs typeface="+mn-cs"/>
              </a:rPr>
              <a:t>Continuous glucose monitors (CGM)</a:t>
            </a:r>
            <a:r>
              <a:rPr kumimoji="0" lang="en-US" sz="2000" b="0" i="0" u="none" strike="noStrike" kern="1200" cap="none" spc="0" normalizeH="0" noProof="0" dirty="0">
                <a:ln>
                  <a:noFill/>
                </a:ln>
                <a:solidFill>
                  <a:srgbClr val="191B0E"/>
                </a:solidFill>
                <a:effectLst/>
                <a:uLnTx/>
                <a:uFillTx/>
                <a:latin typeface="Franklin Gothic Book" panose="020B0503020102020204"/>
                <a:ea typeface="+mn-ea"/>
                <a:cs typeface="+mn-cs"/>
              </a:rPr>
              <a:t> </a:t>
            </a:r>
            <a:r>
              <a:rPr kumimoji="0" lang="en-US" sz="2000" b="0" i="0" u="none" strike="noStrike" kern="1200" cap="none" spc="0" normalizeH="0" baseline="0" noProof="0" dirty="0">
                <a:ln>
                  <a:noFill/>
                </a:ln>
                <a:solidFill>
                  <a:srgbClr val="191B0E"/>
                </a:solidFill>
                <a:effectLst/>
                <a:uLnTx/>
                <a:uFillTx/>
                <a:latin typeface="Franklin Gothic Book" panose="020B0503020102020204"/>
                <a:ea typeface="+mn-ea"/>
                <a:cs typeface="+mn-cs"/>
              </a:rPr>
              <a:t>and pumps provide a wealth of knowledge largely untapped</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rPr>
              <a:t>Provider visits only every 3 months</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rPr>
              <a:t>Complex</a:t>
            </a:r>
            <a:r>
              <a:rPr kumimoji="0" lang="en-US" sz="2000" b="0" i="1" u="none" strike="noStrike" kern="1200" cap="none" spc="0" normalizeH="0" noProof="0" dirty="0">
                <a:ln>
                  <a:noFill/>
                </a:ln>
                <a:solidFill>
                  <a:srgbClr val="191B0E"/>
                </a:solidFill>
                <a:effectLst/>
                <a:uLnTx/>
                <a:uFillTx/>
                <a:latin typeface="Franklin Gothic Book" panose="020B0503020102020204"/>
                <a:ea typeface="+mn-ea"/>
                <a:cs typeface="+mn-cs"/>
              </a:rPr>
              <a:t> data</a:t>
            </a:r>
            <a:endPar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rPr>
              <a:t>Months of unutilized data between visits</a:t>
            </a:r>
          </a:p>
          <a:p>
            <a:pPr marL="1371600" marR="0" lvl="2"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1800" b="0" i="0" u="none" strike="noStrike" kern="1200" cap="none" spc="0" normalizeH="0" baseline="0" noProof="0" dirty="0">
                <a:ln>
                  <a:noFill/>
                </a:ln>
                <a:solidFill>
                  <a:srgbClr val="191B0E"/>
                </a:solidFill>
                <a:effectLst/>
                <a:uLnTx/>
                <a:uFillTx/>
                <a:latin typeface="Franklin Gothic Book" panose="020B0503020102020204"/>
                <a:ea typeface="+mn-ea"/>
                <a:cs typeface="+mn-cs"/>
              </a:rPr>
              <a:t>44/52 weeks - self interpretation and management</a:t>
            </a:r>
          </a:p>
          <a:p>
            <a:pPr marL="1371600" marR="0" lvl="2"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endParaRPr kumimoji="0" lang="en-US" sz="1800" b="0" i="0" u="none" strike="noStrike" kern="1200" cap="none" spc="0" normalizeH="0" baseline="0" noProof="0" dirty="0">
              <a:ln>
                <a:noFill/>
              </a:ln>
              <a:solidFill>
                <a:srgbClr val="191B0E"/>
              </a:solidFill>
              <a:effectLst/>
              <a:uLnTx/>
              <a:uFillTx/>
              <a:latin typeface="Franklin Gothic Book" panose="020B0503020102020204"/>
              <a:ea typeface="+mn-ea"/>
              <a:cs typeface="+mn-cs"/>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000" b="0" i="0" u="none" strike="noStrike" kern="1200" cap="none" spc="0" normalizeH="0" baseline="0" noProof="0" dirty="0">
                <a:ln>
                  <a:noFill/>
                </a:ln>
                <a:solidFill>
                  <a:srgbClr val="191B0E"/>
                </a:solidFill>
                <a:effectLst/>
                <a:uLnTx/>
                <a:uFillTx/>
                <a:latin typeface="Franklin Gothic Book" panose="020B0503020102020204"/>
                <a:ea typeface="+mn-ea"/>
                <a:cs typeface="+mn-cs"/>
              </a:rPr>
              <a:t>Artificial Intelligence can aid in aggregation and</a:t>
            </a:r>
            <a:r>
              <a:rPr kumimoji="0" lang="en-US" sz="2000" b="0" i="0" u="none" strike="noStrike" kern="1200" cap="none" spc="0" normalizeH="0" noProof="0" dirty="0">
                <a:ln>
                  <a:noFill/>
                </a:ln>
                <a:solidFill>
                  <a:srgbClr val="191B0E"/>
                </a:solidFill>
                <a:effectLst/>
                <a:uLnTx/>
                <a:uFillTx/>
                <a:latin typeface="Franklin Gothic Book" panose="020B0503020102020204"/>
                <a:ea typeface="+mn-ea"/>
                <a:cs typeface="+mn-cs"/>
              </a:rPr>
              <a:t> analysis</a:t>
            </a:r>
            <a:r>
              <a:rPr kumimoji="0" lang="en-US" sz="2000" b="0" i="0" u="none" strike="noStrike" kern="1200" cap="none" spc="0" normalizeH="0" baseline="0" noProof="0" dirty="0">
                <a:ln>
                  <a:noFill/>
                </a:ln>
                <a:solidFill>
                  <a:srgbClr val="191B0E"/>
                </a:solidFill>
                <a:effectLst/>
                <a:uLnTx/>
                <a:uFillTx/>
                <a:latin typeface="Franklin Gothic Book" panose="020B0503020102020204"/>
                <a:ea typeface="+mn-ea"/>
                <a:cs typeface="+mn-cs"/>
              </a:rPr>
              <a:t> of data, generation of recommendations for insulin adjustments</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rPr>
              <a:t>DreaMed Advisor Pro, FDA cleared</a:t>
            </a:r>
            <a:r>
              <a:rPr kumimoji="0" lang="en-US" sz="2000" b="0" i="1" u="none" strike="noStrike" kern="1200" cap="none" spc="0" normalizeH="0" baseline="30000" noProof="0" dirty="0">
                <a:ln>
                  <a:noFill/>
                </a:ln>
                <a:solidFill>
                  <a:srgbClr val="191B0E"/>
                </a:solidFill>
                <a:effectLst/>
                <a:uLnTx/>
                <a:uFillTx/>
                <a:latin typeface="Franklin Gothic Book" panose="020B0503020102020204"/>
                <a:ea typeface="+mn-ea"/>
                <a:cs typeface="+mn-cs"/>
              </a:rPr>
              <a:t>2</a:t>
            </a:r>
            <a:endPar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endPar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p:txBody>
      </p:sp>
      <p:pic>
        <p:nvPicPr>
          <p:cNvPr id="7" name="Picture 6"/>
          <p:cNvPicPr>
            <a:picLocks noChangeAspect="1"/>
          </p:cNvPicPr>
          <p:nvPr/>
        </p:nvPicPr>
        <p:blipFill>
          <a:blip r:embed="rId3"/>
          <a:stretch>
            <a:fillRect/>
          </a:stretch>
        </p:blipFill>
        <p:spPr>
          <a:xfrm>
            <a:off x="7320084" y="1330203"/>
            <a:ext cx="4573594" cy="4464225"/>
          </a:xfrm>
          <a:prstGeom prst="rect">
            <a:avLst/>
          </a:prstGeom>
        </p:spPr>
      </p:pic>
      <p:sp>
        <p:nvSpPr>
          <p:cNvPr id="8" name="Rectangle 7"/>
          <p:cNvSpPr/>
          <p:nvPr/>
        </p:nvSpPr>
        <p:spPr>
          <a:xfrm>
            <a:off x="1510455" y="6271460"/>
            <a:ext cx="8477607" cy="553998"/>
          </a:xfrm>
          <a:prstGeom prst="rect">
            <a:avLst/>
          </a:prstGeom>
        </p:spPr>
        <p:txBody>
          <a:bodyPr wrap="square">
            <a:spAutoFit/>
          </a:bodyPr>
          <a:lstStyle/>
          <a:p>
            <a:pPr marL="457200" indent="-457200">
              <a:buFont typeface="+mj-lt"/>
              <a:buAutoNum type="arabicPeriod"/>
            </a:pPr>
            <a:r>
              <a:rPr lang="en-US" sz="1000" dirty="0"/>
              <a:t>Foster NC, Beck RW, Miller KM, et al. State of Type 1 Diabetes Management and Outcomes from the T1D Exchange in 2016-2018. </a:t>
            </a:r>
            <a:r>
              <a:rPr lang="en-US" sz="1000" i="1" dirty="0"/>
              <a:t>Diabetes technology &amp; therapeutics. </a:t>
            </a:r>
            <a:r>
              <a:rPr lang="en-US" sz="1000" dirty="0"/>
              <a:t>2019;21(2):66-72.</a:t>
            </a:r>
          </a:p>
          <a:p>
            <a:pPr marL="457200" indent="-457200">
              <a:buFont typeface="+mj-lt"/>
              <a:buAutoNum type="arabicPeriod"/>
            </a:pPr>
            <a:r>
              <a:rPr lang="en-US" sz="1000" dirty="0"/>
              <a:t>https://www.accessdata.fda.gov/scripts/cdrh/cfdocs/cfpmn/denovo.cfm?ID=DEN170043</a:t>
            </a:r>
          </a:p>
        </p:txBody>
      </p:sp>
    </p:spTree>
    <p:extLst>
      <p:ext uri="{BB962C8B-B14F-4D97-AF65-F5344CB8AC3E}">
        <p14:creationId xmlns:p14="http://schemas.microsoft.com/office/powerpoint/2010/main" val="250240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Future Directions </a:t>
            </a:r>
          </a:p>
        </p:txBody>
      </p:sp>
      <p:sp>
        <p:nvSpPr>
          <p:cNvPr id="5" name="Content Placeholder 4"/>
          <p:cNvSpPr>
            <a:spLocks noGrp="1"/>
          </p:cNvSpPr>
          <p:nvPr>
            <p:ph idx="1"/>
          </p:nvPr>
        </p:nvSpPr>
        <p:spPr/>
        <p:txBody>
          <a:bodyPr/>
          <a:lstStyle/>
          <a:p>
            <a:r>
              <a:rPr lang="en-US" dirty="0"/>
              <a:t>Changing scheduling template</a:t>
            </a:r>
          </a:p>
          <a:p>
            <a:r>
              <a:rPr lang="en-US" dirty="0"/>
              <a:t>Systematic pre-rounds huddle</a:t>
            </a:r>
          </a:p>
          <a:p>
            <a:r>
              <a:rPr lang="en-US" dirty="0"/>
              <a:t>Reminders of ongoing attempts to improve continuity </a:t>
            </a:r>
          </a:p>
          <a:p>
            <a:endParaRPr lang="en-US" dirty="0"/>
          </a:p>
          <a:p>
            <a:endParaRPr lang="en-US" dirty="0"/>
          </a:p>
        </p:txBody>
      </p:sp>
    </p:spTree>
    <p:extLst>
      <p:ext uri="{BB962C8B-B14F-4D97-AF65-F5344CB8AC3E}">
        <p14:creationId xmlns:p14="http://schemas.microsoft.com/office/powerpoint/2010/main" val="1636258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638667" y="2435710"/>
            <a:ext cx="11164451" cy="1538842"/>
          </a:xfrm>
          <a:prstGeom prst="rect">
            <a:avLst/>
          </a:prstGeom>
          <a:noFill/>
          <a:ln>
            <a:noFill/>
          </a:ln>
        </p:spPr>
        <p:txBody>
          <a:bodyPr spcFirstLastPara="1" wrap="square" lIns="121900" tIns="121900" rIns="121900" bIns="121900" anchor="b" anchorCtr="0">
            <a:spAutoFit/>
          </a:bodyPr>
          <a:lstStyle/>
          <a:p>
            <a:r>
              <a:rPr lang="en-US" sz="2800" dirty="0">
                <a:solidFill>
                  <a:srgbClr val="191919"/>
                </a:solidFill>
                <a:latin typeface="Montserrat ExtraBold"/>
                <a:ea typeface="Montserrat ExtraBold"/>
                <a:cs typeface="Montserrat ExtraBold"/>
                <a:sym typeface="Montserrat ExtraBold"/>
              </a:rPr>
              <a:t>The Diabetes, Data &amp; Devices (D</a:t>
            </a:r>
            <a:r>
              <a:rPr lang="en-US" sz="2800" baseline="30000" dirty="0">
                <a:solidFill>
                  <a:srgbClr val="191919"/>
                </a:solidFill>
                <a:latin typeface="Montserrat ExtraBold"/>
                <a:ea typeface="Montserrat ExtraBold"/>
                <a:cs typeface="Montserrat ExtraBold"/>
                <a:sym typeface="Montserrat ExtraBold"/>
              </a:rPr>
              <a:t>3</a:t>
            </a:r>
            <a:r>
              <a:rPr lang="en-US" sz="2800" dirty="0">
                <a:solidFill>
                  <a:srgbClr val="191919"/>
                </a:solidFill>
                <a:latin typeface="Montserrat ExtraBold"/>
                <a:ea typeface="Montserrat ExtraBold"/>
                <a:cs typeface="Montserrat ExtraBold"/>
                <a:sym typeface="Montserrat ExtraBold"/>
              </a:rPr>
              <a:t>) Education Program: Motivating Patient-Driven Review of Diabetes Data</a:t>
            </a:r>
          </a:p>
          <a:p>
            <a:r>
              <a:rPr lang="en-US" sz="2800" dirty="0">
                <a:solidFill>
                  <a:srgbClr val="191919"/>
                </a:solidFill>
                <a:latin typeface="Montserrat ExtraBold"/>
                <a:ea typeface="Montserrat ExtraBold"/>
                <a:cs typeface="Montserrat ExtraBold"/>
                <a:sym typeface="Montserrat ExtraBold"/>
              </a:rPr>
              <a:t>and Insulin Dose Changes</a:t>
            </a:r>
            <a:endParaRPr sz="2800" dirty="0">
              <a:solidFill>
                <a:srgbClr val="191919"/>
              </a:solidFill>
              <a:latin typeface="Montserrat ExtraBold"/>
              <a:ea typeface="Montserrat ExtraBold"/>
              <a:cs typeface="Montserrat ExtraBold"/>
              <a:sym typeface="Montserrat ExtraBold"/>
            </a:endParaRPr>
          </a:p>
        </p:txBody>
      </p:sp>
      <p:sp>
        <p:nvSpPr>
          <p:cNvPr id="55" name="Google Shape;55;p13"/>
          <p:cNvSpPr txBox="1"/>
          <p:nvPr/>
        </p:nvSpPr>
        <p:spPr>
          <a:xfrm>
            <a:off x="638667" y="1845261"/>
            <a:ext cx="3824800" cy="507200"/>
          </a:xfrm>
          <a:prstGeom prst="rect">
            <a:avLst/>
          </a:prstGeom>
          <a:noFill/>
          <a:ln>
            <a:noFill/>
          </a:ln>
        </p:spPr>
        <p:txBody>
          <a:bodyPr spcFirstLastPara="1" wrap="square" lIns="121900" tIns="121900" rIns="121900" bIns="121900" anchor="t" anchorCtr="0">
            <a:noAutofit/>
          </a:bodyPr>
          <a:lstStyle/>
          <a:p>
            <a:r>
              <a:rPr lang="en" sz="2533" dirty="0">
                <a:solidFill>
                  <a:schemeClr val="bg2">
                    <a:lumMod val="60000"/>
                    <a:lumOff val="40000"/>
                  </a:schemeClr>
                </a:solidFill>
                <a:latin typeface="Proxima Nova"/>
                <a:ea typeface="Proxima Nova"/>
                <a:cs typeface="Proxima Nova"/>
                <a:sym typeface="Proxima Nova"/>
              </a:rPr>
              <a:t>November 8, 2022</a:t>
            </a:r>
            <a:endParaRPr sz="2533" dirty="0">
              <a:solidFill>
                <a:schemeClr val="bg2">
                  <a:lumMod val="60000"/>
                  <a:lumOff val="40000"/>
                </a:schemeClr>
              </a:solidFill>
              <a:latin typeface="Proxima Nova"/>
              <a:ea typeface="Proxima Nova"/>
              <a:cs typeface="Proxima Nova"/>
              <a:sym typeface="Proxima Nova"/>
            </a:endParaRPr>
          </a:p>
        </p:txBody>
      </p:sp>
      <p:pic>
        <p:nvPicPr>
          <p:cNvPr id="56" name="Google Shape;56;p13"/>
          <p:cNvPicPr preferRelativeResize="0"/>
          <p:nvPr/>
        </p:nvPicPr>
        <p:blipFill rotWithShape="1">
          <a:blip r:embed="rId3">
            <a:alphaModFix/>
          </a:blip>
          <a:srcRect t="8474" b="9798"/>
          <a:stretch/>
        </p:blipFill>
        <p:spPr>
          <a:xfrm>
            <a:off x="7475167" y="5642667"/>
            <a:ext cx="4716637" cy="1085133"/>
          </a:xfrm>
          <a:prstGeom prst="rect">
            <a:avLst/>
          </a:prstGeom>
          <a:noFill/>
          <a:ln>
            <a:noFill/>
          </a:ln>
        </p:spPr>
      </p:pic>
      <p:sp>
        <p:nvSpPr>
          <p:cNvPr id="57" name="Google Shape;57;p13"/>
          <p:cNvSpPr/>
          <p:nvPr/>
        </p:nvSpPr>
        <p:spPr>
          <a:xfrm>
            <a:off x="-200" y="-30433"/>
            <a:ext cx="12192000" cy="783600"/>
          </a:xfrm>
          <a:prstGeom prst="rect">
            <a:avLst/>
          </a:prstGeom>
          <a:solidFill>
            <a:srgbClr val="4687BD"/>
          </a:solidFill>
          <a:ln>
            <a:noFill/>
          </a:ln>
        </p:spPr>
        <p:txBody>
          <a:bodyPr spcFirstLastPara="1" wrap="square" lIns="121900" tIns="121900" rIns="121900" bIns="121900" anchor="ctr" anchorCtr="0">
            <a:noAutofit/>
          </a:bodyPr>
          <a:lstStyle/>
          <a:p>
            <a:endParaRPr sz="2533"/>
          </a:p>
        </p:txBody>
      </p:sp>
      <p:sp>
        <p:nvSpPr>
          <p:cNvPr id="2" name="Google Shape;55;p13">
            <a:extLst>
              <a:ext uri="{FF2B5EF4-FFF2-40B4-BE49-F238E27FC236}">
                <a16:creationId xmlns:a16="http://schemas.microsoft.com/office/drawing/2014/main" id="{C819CA17-D7B7-551F-8C64-C165952AB62A}"/>
              </a:ext>
            </a:extLst>
          </p:cNvPr>
          <p:cNvSpPr txBox="1"/>
          <p:nvPr/>
        </p:nvSpPr>
        <p:spPr>
          <a:xfrm>
            <a:off x="638668" y="3974552"/>
            <a:ext cx="7160009" cy="507200"/>
          </a:xfrm>
          <a:prstGeom prst="rect">
            <a:avLst/>
          </a:prstGeom>
          <a:noFill/>
          <a:ln>
            <a:noFill/>
          </a:ln>
        </p:spPr>
        <p:txBody>
          <a:bodyPr spcFirstLastPara="1" wrap="square" lIns="121900" tIns="121900" rIns="121900" bIns="121900" anchor="t" anchorCtr="0">
            <a:noAutofit/>
          </a:bodyPr>
          <a:lstStyle/>
          <a:p>
            <a:r>
              <a:rPr lang="en" sz="2533" i="1" dirty="0">
                <a:solidFill>
                  <a:schemeClr val="bg2">
                    <a:lumMod val="60000"/>
                    <a:lumOff val="40000"/>
                  </a:schemeClr>
                </a:solidFill>
                <a:latin typeface="Proxima Nova"/>
                <a:ea typeface="Proxima Nova"/>
                <a:cs typeface="Proxima Nova"/>
                <a:sym typeface="Proxima Nova"/>
              </a:rPr>
              <a:t>Ashley Garrity, MPH, Inas Thomas, MD, Jacqueline Fisher, MD, Emily Hirschfeld, BA, &amp; Joyce M. Lee, MD, MPH </a:t>
            </a:r>
            <a:endParaRPr sz="2533" i="1" dirty="0">
              <a:solidFill>
                <a:schemeClr val="bg2">
                  <a:lumMod val="60000"/>
                  <a:lumOff val="40000"/>
                </a:schemeClr>
              </a:solidFill>
              <a:latin typeface="Proxima Nova"/>
              <a:ea typeface="Proxima Nova"/>
              <a:cs typeface="Proxima Nova"/>
              <a:sym typeface="Proxima Nova"/>
            </a:endParaRPr>
          </a:p>
        </p:txBody>
      </p:sp>
    </p:spTree>
    <p:extLst>
      <p:ext uri="{BB962C8B-B14F-4D97-AF65-F5344CB8AC3E}">
        <p14:creationId xmlns:p14="http://schemas.microsoft.com/office/powerpoint/2010/main" val="3182810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p:nvPr/>
        </p:nvSpPr>
        <p:spPr>
          <a:xfrm>
            <a:off x="133" y="-25700"/>
            <a:ext cx="12192000" cy="585600"/>
          </a:xfrm>
          <a:prstGeom prst="rect">
            <a:avLst/>
          </a:prstGeom>
          <a:solidFill>
            <a:srgbClr val="4687BD"/>
          </a:solidFill>
          <a:ln>
            <a:noFill/>
          </a:ln>
        </p:spPr>
        <p:txBody>
          <a:bodyPr spcFirstLastPara="1" wrap="square" lIns="121900" tIns="121900" rIns="121900" bIns="121900" anchor="ctr" anchorCtr="0">
            <a:noAutofit/>
          </a:bodyPr>
          <a:lstStyle/>
          <a:p>
            <a:endParaRPr sz="2533"/>
          </a:p>
        </p:txBody>
      </p:sp>
      <p:sp>
        <p:nvSpPr>
          <p:cNvPr id="93" name="Google Shape;93;p18"/>
          <p:cNvSpPr txBox="1"/>
          <p:nvPr/>
        </p:nvSpPr>
        <p:spPr>
          <a:xfrm>
            <a:off x="838200" y="873125"/>
            <a:ext cx="10515600" cy="1325600"/>
          </a:xfrm>
          <a:prstGeom prst="rect">
            <a:avLst/>
          </a:prstGeom>
          <a:noFill/>
          <a:ln>
            <a:noFill/>
          </a:ln>
        </p:spPr>
        <p:txBody>
          <a:bodyPr spcFirstLastPara="1" wrap="square" lIns="91433" tIns="45700" rIns="91433" bIns="45700" anchor="ctr" anchorCtr="0">
            <a:noAutofit/>
          </a:bodyPr>
          <a:lstStyle/>
          <a:p>
            <a:pPr>
              <a:lnSpc>
                <a:spcPct val="90000"/>
              </a:lnSpc>
            </a:pPr>
            <a:r>
              <a:rPr lang="en" sz="2933" b="1" dirty="0">
                <a:solidFill>
                  <a:srgbClr val="191919"/>
                </a:solidFill>
                <a:latin typeface="Montserrat"/>
                <a:ea typeface="Montserrat"/>
                <a:cs typeface="Montserrat"/>
                <a:sym typeface="Montserrat"/>
              </a:rPr>
              <a:t>U-M Pediatric Diabetes</a:t>
            </a:r>
          </a:p>
          <a:p>
            <a:pPr>
              <a:lnSpc>
                <a:spcPct val="90000"/>
              </a:lnSpc>
            </a:pPr>
            <a:r>
              <a:rPr lang="en" sz="2667" b="1" dirty="0">
                <a:solidFill>
                  <a:srgbClr val="191919"/>
                </a:solidFill>
                <a:latin typeface="Montserrat"/>
                <a:ea typeface="Montserrat"/>
                <a:cs typeface="Montserrat"/>
                <a:sym typeface="Montserrat"/>
              </a:rPr>
              <a:t>C.S. Mott Children’s Hospital, University of Michigan</a:t>
            </a:r>
            <a:endParaRPr sz="2667" b="1" dirty="0">
              <a:solidFill>
                <a:srgbClr val="191919"/>
              </a:solidFill>
              <a:latin typeface="Montserrat"/>
              <a:ea typeface="Montserrat"/>
              <a:cs typeface="Montserrat"/>
              <a:sym typeface="Montserrat"/>
            </a:endParaRPr>
          </a:p>
        </p:txBody>
      </p:sp>
      <p:pic>
        <p:nvPicPr>
          <p:cNvPr id="2" name="Google Shape;56;p13">
            <a:extLst>
              <a:ext uri="{FF2B5EF4-FFF2-40B4-BE49-F238E27FC236}">
                <a16:creationId xmlns:a16="http://schemas.microsoft.com/office/drawing/2014/main" id="{86D96384-3DA3-9E4E-3E9C-1E3CBE14C488}"/>
              </a:ext>
            </a:extLst>
          </p:cNvPr>
          <p:cNvPicPr preferRelativeResize="0"/>
          <p:nvPr/>
        </p:nvPicPr>
        <p:blipFill rotWithShape="1">
          <a:blip r:embed="rId3">
            <a:alphaModFix/>
          </a:blip>
          <a:srcRect t="8474" b="9798"/>
          <a:stretch/>
        </p:blipFill>
        <p:spPr>
          <a:xfrm>
            <a:off x="8929186" y="5984875"/>
            <a:ext cx="3134889" cy="742925"/>
          </a:xfrm>
          <a:prstGeom prst="rect">
            <a:avLst/>
          </a:prstGeom>
          <a:noFill/>
          <a:ln>
            <a:noFill/>
          </a:ln>
        </p:spPr>
      </p:pic>
      <p:graphicFrame>
        <p:nvGraphicFramePr>
          <p:cNvPr id="3" name="Table 10">
            <a:extLst>
              <a:ext uri="{FF2B5EF4-FFF2-40B4-BE49-F238E27FC236}">
                <a16:creationId xmlns:a16="http://schemas.microsoft.com/office/drawing/2014/main" id="{C8CECD85-2DEA-8E54-7087-86B88E074575}"/>
              </a:ext>
            </a:extLst>
          </p:cNvPr>
          <p:cNvGraphicFramePr>
            <a:graphicFrameLocks noGrp="1"/>
          </p:cNvGraphicFramePr>
          <p:nvPr>
            <p:extLst>
              <p:ext uri="{D42A27DB-BD31-4B8C-83A1-F6EECF244321}">
                <p14:modId xmlns:p14="http://schemas.microsoft.com/office/powerpoint/2010/main" val="3236532017"/>
              </p:ext>
            </p:extLst>
          </p:nvPr>
        </p:nvGraphicFramePr>
        <p:xfrm>
          <a:off x="838201" y="2198725"/>
          <a:ext cx="10854508" cy="3169920"/>
        </p:xfrm>
        <a:graphic>
          <a:graphicData uri="http://schemas.openxmlformats.org/drawingml/2006/table">
            <a:tbl>
              <a:tblPr firstRow="1" bandRow="1">
                <a:tableStyleId>{5940675A-B579-460E-94D1-54222C63F5DA}</a:tableStyleId>
              </a:tblPr>
              <a:tblGrid>
                <a:gridCol w="3736703">
                  <a:extLst>
                    <a:ext uri="{9D8B030D-6E8A-4147-A177-3AD203B41FA5}">
                      <a16:colId xmlns:a16="http://schemas.microsoft.com/office/drawing/2014/main" val="2358165482"/>
                    </a:ext>
                  </a:extLst>
                </a:gridCol>
                <a:gridCol w="4075612">
                  <a:extLst>
                    <a:ext uri="{9D8B030D-6E8A-4147-A177-3AD203B41FA5}">
                      <a16:colId xmlns:a16="http://schemas.microsoft.com/office/drawing/2014/main" val="1028500067"/>
                    </a:ext>
                  </a:extLst>
                </a:gridCol>
                <a:gridCol w="3042193">
                  <a:extLst>
                    <a:ext uri="{9D8B030D-6E8A-4147-A177-3AD203B41FA5}">
                      <a16:colId xmlns:a16="http://schemas.microsoft.com/office/drawing/2014/main" val="3856698421"/>
                    </a:ext>
                  </a:extLst>
                </a:gridCol>
              </a:tblGrid>
              <a:tr h="731520">
                <a:tc>
                  <a:txBody>
                    <a:bodyPr/>
                    <a:lstStyle/>
                    <a:p>
                      <a:r>
                        <a:rPr lang="en-US" sz="2000" b="1" dirty="0">
                          <a:solidFill>
                            <a:schemeClr val="tx1"/>
                          </a:solidFill>
                          <a:latin typeface="Proxima Nova" panose="02000506030000020004" pitchFamily="2" charset="0"/>
                        </a:rPr>
                        <a:t>Multidisciplinary Team (FTEs*)</a:t>
                      </a:r>
                    </a:p>
                  </a:txBody>
                  <a:tcPr marL="121920" marR="121920" marT="60960" marB="6096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r>
                        <a:rPr lang="en-US" sz="2000" b="1" dirty="0">
                          <a:solidFill>
                            <a:schemeClr val="tx1"/>
                          </a:solidFill>
                          <a:latin typeface="Proxima Nova" panose="02000506030000020004" pitchFamily="2" charset="0"/>
                        </a:rPr>
                        <a:t>Patient Volume &amp; Demographics</a:t>
                      </a: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r>
                        <a:rPr lang="en-US" sz="2000" b="1" dirty="0">
                          <a:solidFill>
                            <a:schemeClr val="tx1"/>
                          </a:solidFill>
                          <a:latin typeface="Proxima Nova" panose="02000506030000020004" pitchFamily="2" charset="0"/>
                        </a:rPr>
                        <a:t>Contacts</a:t>
                      </a: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583234242"/>
                  </a:ext>
                </a:extLst>
              </a:tr>
              <a:tr h="2343675">
                <a:tc>
                  <a:txBody>
                    <a:bodyPr/>
                    <a:lstStyle/>
                    <a:p>
                      <a:pPr marL="182880" indent="-182880">
                        <a:buFont typeface="Wingdings" pitchFamily="2" charset="2"/>
                        <a:buChar char="§"/>
                      </a:pPr>
                      <a:r>
                        <a:rPr lang="en-US" sz="1900" dirty="0">
                          <a:latin typeface="Proxima Nova" panose="02000506030000020004" pitchFamily="2" charset="0"/>
                        </a:rPr>
                        <a:t>4.8 endocrinologists</a:t>
                      </a:r>
                    </a:p>
                    <a:p>
                      <a:pPr marL="182880" indent="-182880">
                        <a:buFont typeface="Wingdings" pitchFamily="2" charset="2"/>
                        <a:buChar char="§"/>
                      </a:pPr>
                      <a:r>
                        <a:rPr lang="en-US" sz="1900" dirty="0">
                          <a:latin typeface="Proxima Nova" panose="02000506030000020004" pitchFamily="2" charset="0"/>
                        </a:rPr>
                        <a:t>1.5 fellows</a:t>
                      </a:r>
                    </a:p>
                    <a:p>
                      <a:pPr marL="182880" indent="-182880">
                        <a:buFont typeface="Wingdings" pitchFamily="2" charset="2"/>
                        <a:buChar char="§"/>
                      </a:pPr>
                      <a:r>
                        <a:rPr lang="en-US" sz="1900" dirty="0">
                          <a:latin typeface="Proxima Nova" panose="02000506030000020004" pitchFamily="2" charset="0"/>
                        </a:rPr>
                        <a:t>1.6 dietitians w/CDCES</a:t>
                      </a:r>
                    </a:p>
                    <a:p>
                      <a:pPr marL="182880" indent="-182880">
                        <a:buFont typeface="Wingdings" pitchFamily="2" charset="2"/>
                        <a:buChar char="§"/>
                      </a:pPr>
                      <a:r>
                        <a:rPr lang="en-US" sz="1900" dirty="0">
                          <a:latin typeface="Proxima Nova" panose="02000506030000020004" pitchFamily="2" charset="0"/>
                        </a:rPr>
                        <a:t>4.6 RNs (2.6 w/CDCES)</a:t>
                      </a:r>
                    </a:p>
                    <a:p>
                      <a:pPr marL="182880" indent="-182880">
                        <a:buFont typeface="Wingdings" pitchFamily="2" charset="2"/>
                        <a:buChar char="§"/>
                      </a:pPr>
                      <a:r>
                        <a:rPr lang="en-US" sz="1900" i="1" dirty="0">
                          <a:latin typeface="Proxima Nova" panose="02000506030000020004" pitchFamily="2" charset="0"/>
                        </a:rPr>
                        <a:t>1.0 social workers</a:t>
                      </a:r>
                    </a:p>
                    <a:p>
                      <a:pPr marL="182880" indent="-182880">
                        <a:buFont typeface="Wingdings" pitchFamily="2" charset="2"/>
                        <a:buChar char="§"/>
                      </a:pPr>
                      <a:r>
                        <a:rPr lang="en-US" sz="1900" i="1" dirty="0">
                          <a:solidFill>
                            <a:schemeClr val="bg2">
                              <a:lumMod val="60000"/>
                              <a:lumOff val="40000"/>
                            </a:schemeClr>
                          </a:solidFill>
                          <a:latin typeface="Proxima Nova" panose="02000506030000020004" pitchFamily="2" charset="0"/>
                        </a:rPr>
                        <a:t>1.0 psychologist</a:t>
                      </a:r>
                    </a:p>
                    <a:p>
                      <a:pPr marL="0" indent="0">
                        <a:buFont typeface="Wingdings" pitchFamily="2" charset="2"/>
                        <a:buNone/>
                      </a:pPr>
                      <a:endParaRPr lang="en-US" sz="1900" i="1" dirty="0">
                        <a:solidFill>
                          <a:schemeClr val="bg2">
                            <a:lumMod val="60000"/>
                            <a:lumOff val="40000"/>
                          </a:schemeClr>
                        </a:solidFill>
                        <a:latin typeface="Proxima Nova" panose="02000506030000020004" pitchFamily="2" charset="0"/>
                      </a:endParaRPr>
                    </a:p>
                    <a:p>
                      <a:pPr marL="0" indent="0">
                        <a:buFont typeface="Wingdings" pitchFamily="2" charset="2"/>
                        <a:buNone/>
                      </a:pPr>
                      <a:r>
                        <a:rPr lang="en-US" sz="1400" i="1" dirty="0">
                          <a:solidFill>
                            <a:schemeClr val="tx1"/>
                          </a:solidFill>
                          <a:latin typeface="Proxima Nova" panose="02000506030000020004" pitchFamily="2" charset="0"/>
                        </a:rPr>
                        <a:t>*Devoted to T1D patient care</a:t>
                      </a:r>
                    </a:p>
                  </a:txBody>
                  <a:tcPr marL="121920" marR="121920" marT="60960" marB="6096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880" indent="-182880">
                        <a:buFont typeface="Wingdings" pitchFamily="2" charset="2"/>
                        <a:buChar char="§"/>
                      </a:pPr>
                      <a:r>
                        <a:rPr lang="en-US" sz="1900" dirty="0">
                          <a:latin typeface="Proxima Nova" panose="02000506030000020004" pitchFamily="2" charset="0"/>
                        </a:rPr>
                        <a:t>Main clinic at academic medical center + 2 satellite clinics</a:t>
                      </a:r>
                    </a:p>
                    <a:p>
                      <a:pPr marL="182880" indent="-182880">
                        <a:buFont typeface="Wingdings" pitchFamily="2" charset="2"/>
                        <a:buChar char="§"/>
                      </a:pPr>
                      <a:r>
                        <a:rPr lang="en-US" sz="1900" dirty="0">
                          <a:latin typeface="Proxima Nova" panose="02000506030000020004" pitchFamily="2" charset="0"/>
                        </a:rPr>
                        <a:t>100-150 new onsets annually</a:t>
                      </a:r>
                    </a:p>
                    <a:p>
                      <a:pPr marL="182880" indent="-182880">
                        <a:buFont typeface="Wingdings" pitchFamily="2" charset="2"/>
                        <a:buChar char="§"/>
                      </a:pPr>
                      <a:r>
                        <a:rPr lang="en-US" sz="1900" dirty="0">
                          <a:latin typeface="Proxima Nova" panose="02000506030000020004" pitchFamily="2" charset="0"/>
                        </a:rPr>
                        <a:t>~1350 established T1D patients</a:t>
                      </a:r>
                    </a:p>
                    <a:p>
                      <a:pPr marL="182880" indent="-182880">
                        <a:buFont typeface="Wingdings" pitchFamily="2" charset="2"/>
                        <a:buChar char="§"/>
                      </a:pPr>
                      <a:r>
                        <a:rPr lang="en-US" sz="1900" dirty="0">
                          <a:latin typeface="Proxima Nova" panose="02000506030000020004" pitchFamily="2" charset="0"/>
                        </a:rPr>
                        <a:t>30% publicly insured</a:t>
                      </a: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b="1" dirty="0">
                          <a:latin typeface="Proxima Nova" panose="02000506030000020004" pitchFamily="2" charset="0"/>
                        </a:rPr>
                        <a:t>Site PI</a:t>
                      </a:r>
                    </a:p>
                    <a:p>
                      <a:r>
                        <a:rPr lang="en-US" sz="1900" dirty="0">
                          <a:latin typeface="Proxima Nova" panose="02000506030000020004" pitchFamily="2" charset="0"/>
                        </a:rPr>
                        <a:t>Joyce Lee, MD, MPH</a:t>
                      </a:r>
                    </a:p>
                    <a:p>
                      <a:r>
                        <a:rPr lang="en-US" sz="1900" dirty="0">
                          <a:latin typeface="Proxima Nova" panose="02000506030000020004" pitchFamily="2" charset="0"/>
                          <a:hlinkClick r:id="rId4"/>
                        </a:rPr>
                        <a:t>joyclee@med.umich.edu</a:t>
                      </a:r>
                      <a:endParaRPr lang="en-US" sz="1900" dirty="0">
                        <a:latin typeface="Proxima Nova" panose="02000506030000020004" pitchFamily="2" charset="0"/>
                      </a:endParaRPr>
                    </a:p>
                    <a:p>
                      <a:endParaRPr lang="en-US" sz="1900" dirty="0">
                        <a:latin typeface="Proxima Nova" panose="02000506030000020004" pitchFamily="2" charset="0"/>
                      </a:endParaRPr>
                    </a:p>
                    <a:p>
                      <a:r>
                        <a:rPr lang="en-US" sz="1900" b="1" dirty="0">
                          <a:latin typeface="Proxima Nova" panose="02000506030000020004" pitchFamily="2" charset="0"/>
                        </a:rPr>
                        <a:t>Site Coordinator</a:t>
                      </a:r>
                    </a:p>
                    <a:p>
                      <a:r>
                        <a:rPr lang="en-US" sz="1900" dirty="0">
                          <a:latin typeface="Proxima Nova" panose="02000506030000020004" pitchFamily="2" charset="0"/>
                        </a:rPr>
                        <a:t>Ashley Garrity, MPH</a:t>
                      </a:r>
                    </a:p>
                    <a:p>
                      <a:r>
                        <a:rPr lang="en-US" sz="1900" dirty="0">
                          <a:latin typeface="Proxima Nova" panose="02000506030000020004" pitchFamily="2" charset="0"/>
                          <a:hlinkClick r:id="rId5"/>
                        </a:rPr>
                        <a:t>ashleyna@med.umich.edu</a:t>
                      </a:r>
                      <a:r>
                        <a:rPr lang="en-US" sz="1900" dirty="0">
                          <a:latin typeface="Proxima Nova" panose="02000506030000020004" pitchFamily="2" charset="0"/>
                        </a:rPr>
                        <a:t> </a:t>
                      </a: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5537452"/>
                  </a:ext>
                </a:extLst>
              </a:tr>
            </a:tbl>
          </a:graphicData>
        </a:graphic>
      </p:graphicFrame>
    </p:spTree>
    <p:extLst>
      <p:ext uri="{BB962C8B-B14F-4D97-AF65-F5344CB8AC3E}">
        <p14:creationId xmlns:p14="http://schemas.microsoft.com/office/powerpoint/2010/main" val="1508333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p:nvPr/>
        </p:nvSpPr>
        <p:spPr>
          <a:xfrm>
            <a:off x="133" y="-25700"/>
            <a:ext cx="12192000" cy="585600"/>
          </a:xfrm>
          <a:prstGeom prst="rect">
            <a:avLst/>
          </a:prstGeom>
          <a:solidFill>
            <a:srgbClr val="4687BD"/>
          </a:solidFill>
          <a:ln>
            <a:noFill/>
          </a:ln>
        </p:spPr>
        <p:txBody>
          <a:bodyPr spcFirstLastPara="1" wrap="square" lIns="121900" tIns="121900" rIns="121900" bIns="121900" anchor="ctr" anchorCtr="0">
            <a:noAutofit/>
          </a:bodyPr>
          <a:lstStyle/>
          <a:p>
            <a:endParaRPr sz="2533"/>
          </a:p>
        </p:txBody>
      </p:sp>
      <p:sp>
        <p:nvSpPr>
          <p:cNvPr id="93" name="Google Shape;93;p18"/>
          <p:cNvSpPr txBox="1"/>
          <p:nvPr/>
        </p:nvSpPr>
        <p:spPr>
          <a:xfrm>
            <a:off x="838200" y="873125"/>
            <a:ext cx="10515600" cy="1325600"/>
          </a:xfrm>
          <a:prstGeom prst="rect">
            <a:avLst/>
          </a:prstGeom>
          <a:noFill/>
          <a:ln>
            <a:noFill/>
          </a:ln>
        </p:spPr>
        <p:txBody>
          <a:bodyPr spcFirstLastPara="1" wrap="square" lIns="91433" tIns="45700" rIns="91433" bIns="45700" anchor="ctr" anchorCtr="0">
            <a:noAutofit/>
          </a:bodyPr>
          <a:lstStyle/>
          <a:p>
            <a:pPr>
              <a:lnSpc>
                <a:spcPct val="90000"/>
              </a:lnSpc>
            </a:pPr>
            <a:r>
              <a:rPr lang="en" sz="2933" b="1" dirty="0">
                <a:solidFill>
                  <a:srgbClr val="191919"/>
                </a:solidFill>
                <a:latin typeface="Montserrat"/>
                <a:ea typeface="Montserrat"/>
                <a:cs typeface="Montserrat"/>
                <a:sym typeface="Montserrat"/>
              </a:rPr>
              <a:t>Background</a:t>
            </a:r>
          </a:p>
        </p:txBody>
      </p:sp>
      <p:pic>
        <p:nvPicPr>
          <p:cNvPr id="2" name="Google Shape;56;p13">
            <a:extLst>
              <a:ext uri="{FF2B5EF4-FFF2-40B4-BE49-F238E27FC236}">
                <a16:creationId xmlns:a16="http://schemas.microsoft.com/office/drawing/2014/main" id="{86D96384-3DA3-9E4E-3E9C-1E3CBE14C488}"/>
              </a:ext>
            </a:extLst>
          </p:cNvPr>
          <p:cNvPicPr preferRelativeResize="0"/>
          <p:nvPr/>
        </p:nvPicPr>
        <p:blipFill rotWithShape="1">
          <a:blip r:embed="rId3">
            <a:alphaModFix/>
          </a:blip>
          <a:srcRect t="8474" b="9798"/>
          <a:stretch/>
        </p:blipFill>
        <p:spPr>
          <a:xfrm>
            <a:off x="8929186" y="5984875"/>
            <a:ext cx="3134889" cy="742925"/>
          </a:xfrm>
          <a:prstGeom prst="rect">
            <a:avLst/>
          </a:prstGeom>
          <a:noFill/>
          <a:ln>
            <a:noFill/>
          </a:ln>
        </p:spPr>
      </p:pic>
      <p:sp>
        <p:nvSpPr>
          <p:cNvPr id="4" name="TextBox 3">
            <a:extLst>
              <a:ext uri="{FF2B5EF4-FFF2-40B4-BE49-F238E27FC236}">
                <a16:creationId xmlns:a16="http://schemas.microsoft.com/office/drawing/2014/main" id="{3D322BF0-8720-ECD5-D3C9-B5694871A44B}"/>
              </a:ext>
            </a:extLst>
          </p:cNvPr>
          <p:cNvSpPr txBox="1"/>
          <p:nvPr/>
        </p:nvSpPr>
        <p:spPr>
          <a:xfrm>
            <a:off x="838201" y="1939109"/>
            <a:ext cx="5936311" cy="5939126"/>
          </a:xfrm>
          <a:prstGeom prst="rect">
            <a:avLst/>
          </a:prstGeom>
          <a:noFill/>
        </p:spPr>
        <p:txBody>
          <a:bodyPr wrap="square" rtlCol="0">
            <a:spAutoFit/>
          </a:bodyPr>
          <a:lstStyle/>
          <a:p>
            <a:pPr marL="380990" indent="-380990">
              <a:buClrTx/>
              <a:buSzPct val="100000"/>
              <a:buFont typeface="Wingdings" pitchFamily="2" charset="2"/>
              <a:buChar char="§"/>
            </a:pPr>
            <a:r>
              <a:rPr lang="en-US" sz="2533" dirty="0">
                <a:latin typeface="Proxima Nova" panose="020B0604020202020204" charset="0"/>
              </a:rPr>
              <a:t>Diabetes technology use (CGMs and insulin pumps) is increasing, but patient-driven data review and insulin dose adjustments are rare.</a:t>
            </a:r>
          </a:p>
          <a:p>
            <a:pPr>
              <a:buClrTx/>
              <a:buSzPct val="100000"/>
            </a:pPr>
            <a:endParaRPr lang="en-US" sz="2533" dirty="0">
              <a:latin typeface="Proxima Nova" panose="020B0604020202020204" charset="0"/>
            </a:endParaRPr>
          </a:p>
          <a:p>
            <a:pPr marL="380990" indent="-380990">
              <a:buClrTx/>
              <a:buSzPct val="100000"/>
              <a:buFont typeface="Wingdings" pitchFamily="2" charset="2"/>
              <a:buChar char="§"/>
            </a:pPr>
            <a:r>
              <a:rPr lang="en-US" sz="2533" dirty="0">
                <a:latin typeface="Proxima Nova" panose="020B0604020202020204" charset="0"/>
              </a:rPr>
              <a:t>However, retrospective data review and insulin dose adjustments are associated with better glycemic outcomes.</a:t>
            </a:r>
          </a:p>
          <a:p>
            <a:pPr marL="380990" indent="-380990">
              <a:buClrTx/>
              <a:buSzPct val="100000"/>
              <a:buFont typeface="Wingdings" pitchFamily="2" charset="2"/>
              <a:buChar char="§"/>
            </a:pPr>
            <a:endParaRPr lang="en-US" sz="2533" dirty="0">
              <a:latin typeface="Proxima Nova" panose="020B0604020202020204" charset="0"/>
            </a:endParaRPr>
          </a:p>
          <a:p>
            <a:pPr marL="380990" indent="-380990">
              <a:buClrTx/>
              <a:buSzPct val="100000"/>
              <a:buFont typeface="Wingdings" pitchFamily="2" charset="2"/>
              <a:buChar char="§"/>
            </a:pPr>
            <a:r>
              <a:rPr lang="en-US" sz="2533" dirty="0">
                <a:latin typeface="Proxima Nova" panose="020B0604020202020204" charset="0"/>
              </a:rPr>
              <a:t>This project aimed to provide patients and families with training in how to interpret and act on their diabetes data.</a:t>
            </a:r>
          </a:p>
          <a:p>
            <a:pPr marL="304792" indent="-304792">
              <a:buClr>
                <a:schemeClr val="bg2">
                  <a:lumMod val="60000"/>
                  <a:lumOff val="40000"/>
                </a:schemeClr>
              </a:buClr>
              <a:buSzPct val="100000"/>
              <a:buFont typeface="Arial" panose="020B0604020202020204" pitchFamily="34" charset="0"/>
              <a:buChar char="•"/>
            </a:pPr>
            <a:endParaRPr lang="en-US" sz="2533" dirty="0">
              <a:latin typeface="Proxima Nova" panose="020B0604020202020204" charset="0"/>
            </a:endParaRPr>
          </a:p>
        </p:txBody>
      </p:sp>
      <p:pic>
        <p:nvPicPr>
          <p:cNvPr id="5" name="Picture 4" descr="Chart, bar chart&#10;&#10;Description automatically generated">
            <a:extLst>
              <a:ext uri="{FF2B5EF4-FFF2-40B4-BE49-F238E27FC236}">
                <a16:creationId xmlns:a16="http://schemas.microsoft.com/office/drawing/2014/main" id="{3E244702-2CDB-37A7-83C5-785672F1DF0D}"/>
              </a:ext>
            </a:extLst>
          </p:cNvPr>
          <p:cNvPicPr>
            <a:picLocks noChangeAspect="1"/>
          </p:cNvPicPr>
          <p:nvPr/>
        </p:nvPicPr>
        <p:blipFill>
          <a:blip r:embed="rId4"/>
          <a:stretch>
            <a:fillRect/>
          </a:stretch>
        </p:blipFill>
        <p:spPr>
          <a:xfrm>
            <a:off x="7110101" y="1028369"/>
            <a:ext cx="4599224" cy="4841288"/>
          </a:xfrm>
          <a:prstGeom prst="rect">
            <a:avLst/>
          </a:prstGeom>
        </p:spPr>
      </p:pic>
      <p:sp>
        <p:nvSpPr>
          <p:cNvPr id="6" name="Rectangle 5">
            <a:extLst>
              <a:ext uri="{FF2B5EF4-FFF2-40B4-BE49-F238E27FC236}">
                <a16:creationId xmlns:a16="http://schemas.microsoft.com/office/drawing/2014/main" id="{5E9B58F0-4A30-DE8D-3C16-E26523D18522}"/>
              </a:ext>
            </a:extLst>
          </p:cNvPr>
          <p:cNvSpPr/>
          <p:nvPr/>
        </p:nvSpPr>
        <p:spPr>
          <a:xfrm>
            <a:off x="10294290" y="1970913"/>
            <a:ext cx="1314615" cy="1194563"/>
          </a:xfrm>
          <a:prstGeom prst="rect">
            <a:avLst/>
          </a:prstGeom>
          <a:noFill/>
          <a:ln>
            <a:solidFill>
              <a:srgbClr val="C91F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8" name="Rectangle 7">
            <a:extLst>
              <a:ext uri="{FF2B5EF4-FFF2-40B4-BE49-F238E27FC236}">
                <a16:creationId xmlns:a16="http://schemas.microsoft.com/office/drawing/2014/main" id="{528C2BAE-CC8C-F31D-6328-4DFE4CE3F882}"/>
              </a:ext>
            </a:extLst>
          </p:cNvPr>
          <p:cNvSpPr/>
          <p:nvPr/>
        </p:nvSpPr>
        <p:spPr>
          <a:xfrm>
            <a:off x="10039186" y="4108020"/>
            <a:ext cx="1569719" cy="1521504"/>
          </a:xfrm>
          <a:prstGeom prst="rect">
            <a:avLst/>
          </a:prstGeom>
          <a:noFill/>
          <a:ln>
            <a:solidFill>
              <a:srgbClr val="C91F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9" name="Google Shape;55;p13">
            <a:extLst>
              <a:ext uri="{FF2B5EF4-FFF2-40B4-BE49-F238E27FC236}">
                <a16:creationId xmlns:a16="http://schemas.microsoft.com/office/drawing/2014/main" id="{2EC654B7-8E77-96A0-8C52-440885D807D8}"/>
              </a:ext>
            </a:extLst>
          </p:cNvPr>
          <p:cNvSpPr txBox="1"/>
          <p:nvPr/>
        </p:nvSpPr>
        <p:spPr>
          <a:xfrm>
            <a:off x="226350" y="6142200"/>
            <a:ext cx="8255041" cy="585600"/>
          </a:xfrm>
          <a:prstGeom prst="rect">
            <a:avLst/>
          </a:prstGeom>
          <a:noFill/>
          <a:ln>
            <a:noFill/>
          </a:ln>
        </p:spPr>
        <p:txBody>
          <a:bodyPr spcFirstLastPara="1" wrap="square" lIns="121900" tIns="121900" rIns="121900" bIns="121900" anchor="t" anchorCtr="0">
            <a:noAutofit/>
          </a:bodyPr>
          <a:lstStyle/>
          <a:p>
            <a:r>
              <a:rPr lang="en" sz="1067" dirty="0">
                <a:solidFill>
                  <a:schemeClr val="tx1"/>
                </a:solidFill>
                <a:latin typeface="Proxima Nova"/>
                <a:ea typeface="Proxima Nova"/>
                <a:cs typeface="Proxima Nova"/>
                <a:sym typeface="Proxima Nova"/>
              </a:rPr>
              <a:t>Figures from: Lee JM, Rusnak A, Garrity A, et al. </a:t>
            </a:r>
            <a:r>
              <a:rPr lang="en-US" sz="1067" dirty="0">
                <a:solidFill>
                  <a:schemeClr val="tx1"/>
                </a:solidFill>
                <a:latin typeface="Proxima Nova"/>
                <a:ea typeface="Proxima Nova"/>
                <a:cs typeface="Proxima Nova"/>
                <a:sym typeface="Proxima Nova"/>
              </a:rPr>
              <a:t>Feasibility of electronic health record assessment of 6 pediatric type 1 diabetes self-management habits and their association with glycemic outcomes. </a:t>
            </a:r>
            <a:r>
              <a:rPr lang="en-US" sz="1067" i="1" dirty="0">
                <a:solidFill>
                  <a:schemeClr val="tx1"/>
                </a:solidFill>
                <a:latin typeface="Proxima Nova"/>
                <a:ea typeface="Proxima Nova"/>
                <a:cs typeface="Proxima Nova"/>
                <a:sym typeface="Proxima Nova"/>
              </a:rPr>
              <a:t>JAMA </a:t>
            </a:r>
            <a:r>
              <a:rPr lang="en-US" sz="1067" i="1" dirty="0" err="1">
                <a:solidFill>
                  <a:schemeClr val="tx1"/>
                </a:solidFill>
                <a:latin typeface="Proxima Nova"/>
                <a:ea typeface="Proxima Nova"/>
                <a:cs typeface="Proxima Nova"/>
                <a:sym typeface="Proxima Nova"/>
              </a:rPr>
              <a:t>Netw</a:t>
            </a:r>
            <a:r>
              <a:rPr lang="en-US" sz="1067" i="1" dirty="0">
                <a:solidFill>
                  <a:schemeClr val="tx1"/>
                </a:solidFill>
                <a:latin typeface="Proxima Nova"/>
                <a:ea typeface="Proxima Nova"/>
                <a:cs typeface="Proxima Nova"/>
                <a:sym typeface="Proxima Nova"/>
              </a:rPr>
              <a:t> Open</a:t>
            </a:r>
            <a:r>
              <a:rPr lang="en-US" sz="1067" dirty="0">
                <a:solidFill>
                  <a:schemeClr val="tx1"/>
                </a:solidFill>
                <a:latin typeface="Proxima Nova"/>
                <a:ea typeface="Proxima Nova"/>
                <a:cs typeface="Proxima Nova"/>
                <a:sym typeface="Proxima Nova"/>
              </a:rPr>
              <a:t>. 2021;4(10):e2131278.</a:t>
            </a:r>
            <a:endParaRPr sz="1067" dirty="0">
              <a:solidFill>
                <a:schemeClr val="tx1"/>
              </a:solidFill>
              <a:latin typeface="Proxima Nova"/>
              <a:ea typeface="Proxima Nova"/>
              <a:cs typeface="Proxima Nova"/>
              <a:sym typeface="Proxima Nova"/>
            </a:endParaRPr>
          </a:p>
        </p:txBody>
      </p:sp>
    </p:spTree>
    <p:extLst>
      <p:ext uri="{BB962C8B-B14F-4D97-AF65-F5344CB8AC3E}">
        <p14:creationId xmlns:p14="http://schemas.microsoft.com/office/powerpoint/2010/main" val="2772094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p:nvPr/>
        </p:nvSpPr>
        <p:spPr>
          <a:xfrm>
            <a:off x="133" y="-25700"/>
            <a:ext cx="12192000" cy="585600"/>
          </a:xfrm>
          <a:prstGeom prst="rect">
            <a:avLst/>
          </a:prstGeom>
          <a:solidFill>
            <a:srgbClr val="4687BD"/>
          </a:solidFill>
          <a:ln>
            <a:noFill/>
          </a:ln>
        </p:spPr>
        <p:txBody>
          <a:bodyPr spcFirstLastPara="1" wrap="square" lIns="121900" tIns="121900" rIns="121900" bIns="121900" anchor="ctr" anchorCtr="0">
            <a:noAutofit/>
          </a:bodyPr>
          <a:lstStyle/>
          <a:p>
            <a:endParaRPr sz="2533"/>
          </a:p>
        </p:txBody>
      </p:sp>
      <p:sp>
        <p:nvSpPr>
          <p:cNvPr id="93" name="Google Shape;93;p18"/>
          <p:cNvSpPr txBox="1"/>
          <p:nvPr/>
        </p:nvSpPr>
        <p:spPr>
          <a:xfrm>
            <a:off x="838200" y="873125"/>
            <a:ext cx="10515600" cy="1325600"/>
          </a:xfrm>
          <a:prstGeom prst="rect">
            <a:avLst/>
          </a:prstGeom>
          <a:noFill/>
          <a:ln>
            <a:noFill/>
          </a:ln>
        </p:spPr>
        <p:txBody>
          <a:bodyPr spcFirstLastPara="1" wrap="square" lIns="91433" tIns="45700" rIns="91433" bIns="45700" anchor="ctr" anchorCtr="0">
            <a:noAutofit/>
          </a:bodyPr>
          <a:lstStyle/>
          <a:p>
            <a:pPr>
              <a:lnSpc>
                <a:spcPct val="90000"/>
              </a:lnSpc>
            </a:pPr>
            <a:r>
              <a:rPr lang="en" sz="2933" b="1" dirty="0">
                <a:solidFill>
                  <a:srgbClr val="191919"/>
                </a:solidFill>
                <a:latin typeface="Montserrat"/>
                <a:ea typeface="Montserrat"/>
                <a:cs typeface="Montserrat"/>
                <a:sym typeface="Montserrat"/>
              </a:rPr>
              <a:t>Methods</a:t>
            </a:r>
          </a:p>
        </p:txBody>
      </p:sp>
      <p:pic>
        <p:nvPicPr>
          <p:cNvPr id="2" name="Google Shape;56;p13">
            <a:extLst>
              <a:ext uri="{FF2B5EF4-FFF2-40B4-BE49-F238E27FC236}">
                <a16:creationId xmlns:a16="http://schemas.microsoft.com/office/drawing/2014/main" id="{86D96384-3DA3-9E4E-3E9C-1E3CBE14C488}"/>
              </a:ext>
            </a:extLst>
          </p:cNvPr>
          <p:cNvPicPr preferRelativeResize="0"/>
          <p:nvPr/>
        </p:nvPicPr>
        <p:blipFill rotWithShape="1">
          <a:blip r:embed="rId3">
            <a:alphaModFix/>
          </a:blip>
          <a:srcRect t="8474" b="9798"/>
          <a:stretch/>
        </p:blipFill>
        <p:spPr>
          <a:xfrm>
            <a:off x="8929186" y="5984875"/>
            <a:ext cx="3134889" cy="742925"/>
          </a:xfrm>
          <a:prstGeom prst="rect">
            <a:avLst/>
          </a:prstGeom>
          <a:noFill/>
          <a:ln>
            <a:noFill/>
          </a:ln>
        </p:spPr>
      </p:pic>
      <p:sp>
        <p:nvSpPr>
          <p:cNvPr id="4" name="TextBox 3">
            <a:extLst>
              <a:ext uri="{FF2B5EF4-FFF2-40B4-BE49-F238E27FC236}">
                <a16:creationId xmlns:a16="http://schemas.microsoft.com/office/drawing/2014/main" id="{3D322BF0-8720-ECD5-D3C9-B5694871A44B}"/>
              </a:ext>
            </a:extLst>
          </p:cNvPr>
          <p:cNvSpPr txBox="1"/>
          <p:nvPr/>
        </p:nvSpPr>
        <p:spPr>
          <a:xfrm>
            <a:off x="838200" y="1939109"/>
            <a:ext cx="9858955" cy="5118645"/>
          </a:xfrm>
          <a:prstGeom prst="rect">
            <a:avLst/>
          </a:prstGeom>
          <a:noFill/>
        </p:spPr>
        <p:txBody>
          <a:bodyPr wrap="square" rtlCol="0">
            <a:spAutoFit/>
          </a:bodyPr>
          <a:lstStyle/>
          <a:p>
            <a:pPr marL="380990" indent="-380990">
              <a:buClrTx/>
              <a:buSzPct val="100000"/>
              <a:buFont typeface="Wingdings" pitchFamily="2" charset="2"/>
              <a:buChar char="§"/>
            </a:pPr>
            <a:r>
              <a:rPr lang="en-US" sz="2533" dirty="0">
                <a:latin typeface="Proxima Nova" panose="020B0604020202020204" charset="0"/>
              </a:rPr>
              <a:t>An interdisciplinary team (pediatric endocrinologist, Certified Diabetes Care and Education Specialist, QI specialist, and graphic designer) developed the D</a:t>
            </a:r>
            <a:r>
              <a:rPr lang="en-US" sz="2533" baseline="30000" dirty="0">
                <a:latin typeface="Proxima Nova" panose="020B0604020202020204" charset="0"/>
              </a:rPr>
              <a:t>3</a:t>
            </a:r>
            <a:r>
              <a:rPr lang="en-US" sz="2533" dirty="0">
                <a:latin typeface="Proxima Nova" panose="020B0604020202020204" charset="0"/>
              </a:rPr>
              <a:t> curriculum.</a:t>
            </a:r>
          </a:p>
          <a:p>
            <a:pPr marL="990575" indent="-380990">
              <a:buClrTx/>
              <a:buSzPct val="100000"/>
              <a:buFont typeface="Wingdings" pitchFamily="2" charset="2"/>
              <a:buChar char="§"/>
            </a:pPr>
            <a:r>
              <a:rPr lang="en-US" sz="2533" dirty="0">
                <a:latin typeface="Proxima Nova" panose="020B0604020202020204" charset="0"/>
              </a:rPr>
              <a:t>Conducted a literature review and qualitative interviews (individual and group) with diabetes providers.</a:t>
            </a:r>
          </a:p>
          <a:p>
            <a:pPr>
              <a:buClrTx/>
              <a:buSzPct val="100000"/>
            </a:pPr>
            <a:endParaRPr lang="en-US" sz="2533" dirty="0">
              <a:latin typeface="Proxima Nova" panose="020B0604020202020204" charset="0"/>
            </a:endParaRPr>
          </a:p>
          <a:p>
            <a:pPr marL="380990" indent="-380990">
              <a:buClrTx/>
              <a:buSzPct val="100000"/>
              <a:buFont typeface="Wingdings" pitchFamily="2" charset="2"/>
              <a:buChar char="§"/>
            </a:pPr>
            <a:r>
              <a:rPr lang="en-US" sz="2533" dirty="0">
                <a:latin typeface="Proxima Nova" panose="020B0604020202020204" charset="0"/>
              </a:rPr>
              <a:t>The D</a:t>
            </a:r>
            <a:r>
              <a:rPr lang="en-US" sz="2533" baseline="30000" dirty="0">
                <a:latin typeface="Proxima Nova" panose="020B0604020202020204" charset="0"/>
              </a:rPr>
              <a:t>3</a:t>
            </a:r>
            <a:r>
              <a:rPr lang="en-US" sz="2533" dirty="0">
                <a:latin typeface="Proxima Nova" panose="020B0604020202020204" charset="0"/>
              </a:rPr>
              <a:t> curriculum teaches patient and families to:</a:t>
            </a:r>
          </a:p>
          <a:p>
            <a:pPr marL="822939" lvl="5" indent="-335272">
              <a:buClrTx/>
              <a:buSzPct val="100000"/>
              <a:buFont typeface="+mj-lt"/>
              <a:buAutoNum type="arabicPeriod"/>
            </a:pPr>
            <a:r>
              <a:rPr lang="en-US" sz="1600" dirty="0">
                <a:latin typeface="Proxima Nova" panose="020B0604020202020204" charset="0"/>
              </a:rPr>
              <a:t>Understand key glycemic metrics</a:t>
            </a:r>
          </a:p>
          <a:p>
            <a:pPr marL="822939" lvl="5" indent="-335272">
              <a:buClrTx/>
              <a:buSzPct val="100000"/>
              <a:buFont typeface="+mj-lt"/>
              <a:buAutoNum type="arabicPeriod"/>
            </a:pPr>
            <a:r>
              <a:rPr lang="en-US" sz="1600" dirty="0">
                <a:latin typeface="Proxima Nova" panose="020B0604020202020204" charset="0"/>
              </a:rPr>
              <a:t>Identify patterns of hypoglycemia and hyperglycemia in their diabetes data</a:t>
            </a:r>
          </a:p>
          <a:p>
            <a:pPr marL="822939" lvl="5" indent="-335272">
              <a:buClrTx/>
              <a:buSzPct val="100000"/>
              <a:buFont typeface="+mj-lt"/>
              <a:buAutoNum type="arabicPeriod"/>
            </a:pPr>
            <a:r>
              <a:rPr lang="en-US" sz="1600" dirty="0">
                <a:latin typeface="Proxima Nova" panose="020B0604020202020204" charset="0"/>
              </a:rPr>
              <a:t>Make changes to behavior and/or insulin dosing to address patterns</a:t>
            </a:r>
          </a:p>
          <a:p>
            <a:pPr marL="380990" indent="-380990">
              <a:buClrTx/>
              <a:buSzPct val="100000"/>
              <a:buFont typeface="Wingdings" pitchFamily="2" charset="2"/>
              <a:buChar char="§"/>
            </a:pPr>
            <a:endParaRPr lang="en-US" sz="2533" dirty="0">
              <a:latin typeface="Proxima Nova" panose="020B0604020202020204" charset="0"/>
            </a:endParaRPr>
          </a:p>
          <a:p>
            <a:pPr marL="380990" indent="-380990">
              <a:buClrTx/>
              <a:buSzPct val="100000"/>
              <a:buFont typeface="Wingdings" pitchFamily="2" charset="2"/>
              <a:buChar char="§"/>
            </a:pPr>
            <a:r>
              <a:rPr lang="en-US" sz="2533" dirty="0">
                <a:latin typeface="Proxima Nova" panose="020B0604020202020204" charset="0"/>
              </a:rPr>
              <a:t>Pre- and post-attendance glycemic outcomes, diabetes management self-efficacy, and diabetes data literacy were evaluated.</a:t>
            </a:r>
          </a:p>
        </p:txBody>
      </p:sp>
    </p:spTree>
    <p:extLst>
      <p:ext uri="{BB962C8B-B14F-4D97-AF65-F5344CB8AC3E}">
        <p14:creationId xmlns:p14="http://schemas.microsoft.com/office/powerpoint/2010/main" val="940305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p:nvPr/>
        </p:nvSpPr>
        <p:spPr>
          <a:xfrm>
            <a:off x="133" y="-25700"/>
            <a:ext cx="12192000" cy="585600"/>
          </a:xfrm>
          <a:prstGeom prst="rect">
            <a:avLst/>
          </a:prstGeom>
          <a:solidFill>
            <a:srgbClr val="4687BD"/>
          </a:solidFill>
          <a:ln>
            <a:noFill/>
          </a:ln>
        </p:spPr>
        <p:txBody>
          <a:bodyPr spcFirstLastPara="1" wrap="square" lIns="121900" tIns="121900" rIns="121900" bIns="121900" anchor="ctr" anchorCtr="0">
            <a:noAutofit/>
          </a:bodyPr>
          <a:lstStyle/>
          <a:p>
            <a:endParaRPr sz="2533"/>
          </a:p>
        </p:txBody>
      </p:sp>
      <p:pic>
        <p:nvPicPr>
          <p:cNvPr id="2" name="Google Shape;56;p13">
            <a:extLst>
              <a:ext uri="{FF2B5EF4-FFF2-40B4-BE49-F238E27FC236}">
                <a16:creationId xmlns:a16="http://schemas.microsoft.com/office/drawing/2014/main" id="{86D96384-3DA3-9E4E-3E9C-1E3CBE14C488}"/>
              </a:ext>
            </a:extLst>
          </p:cNvPr>
          <p:cNvPicPr preferRelativeResize="0"/>
          <p:nvPr/>
        </p:nvPicPr>
        <p:blipFill rotWithShape="1">
          <a:blip r:embed="rId3">
            <a:alphaModFix/>
          </a:blip>
          <a:srcRect t="8474" b="9798"/>
          <a:stretch/>
        </p:blipFill>
        <p:spPr>
          <a:xfrm>
            <a:off x="8929186" y="5984875"/>
            <a:ext cx="3134889" cy="742925"/>
          </a:xfrm>
          <a:prstGeom prst="rect">
            <a:avLst/>
          </a:prstGeom>
          <a:noFill/>
          <a:ln>
            <a:noFill/>
          </a:ln>
        </p:spPr>
      </p:pic>
      <p:pic>
        <p:nvPicPr>
          <p:cNvPr id="1028" name="Picture 4">
            <a:extLst>
              <a:ext uri="{FF2B5EF4-FFF2-40B4-BE49-F238E27FC236}">
                <a16:creationId xmlns:a16="http://schemas.microsoft.com/office/drawing/2014/main" id="{C1759080-8371-DB70-CEBB-1A4A3299C9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176" b="8914"/>
          <a:stretch/>
        </p:blipFill>
        <p:spPr bwMode="auto">
          <a:xfrm>
            <a:off x="1524000" y="986323"/>
            <a:ext cx="9144000" cy="493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65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p:nvPr/>
        </p:nvSpPr>
        <p:spPr>
          <a:xfrm>
            <a:off x="133" y="-25700"/>
            <a:ext cx="12192000" cy="585600"/>
          </a:xfrm>
          <a:prstGeom prst="rect">
            <a:avLst/>
          </a:prstGeom>
          <a:solidFill>
            <a:srgbClr val="4687BD"/>
          </a:solidFill>
          <a:ln>
            <a:noFill/>
          </a:ln>
        </p:spPr>
        <p:txBody>
          <a:bodyPr spcFirstLastPara="1" wrap="square" lIns="121900" tIns="121900" rIns="121900" bIns="121900" anchor="ctr" anchorCtr="0">
            <a:noAutofit/>
          </a:bodyPr>
          <a:lstStyle/>
          <a:p>
            <a:endParaRPr sz="2533"/>
          </a:p>
        </p:txBody>
      </p:sp>
      <p:pic>
        <p:nvPicPr>
          <p:cNvPr id="2" name="Google Shape;56;p13">
            <a:extLst>
              <a:ext uri="{FF2B5EF4-FFF2-40B4-BE49-F238E27FC236}">
                <a16:creationId xmlns:a16="http://schemas.microsoft.com/office/drawing/2014/main" id="{86D96384-3DA3-9E4E-3E9C-1E3CBE14C488}"/>
              </a:ext>
            </a:extLst>
          </p:cNvPr>
          <p:cNvPicPr preferRelativeResize="0"/>
          <p:nvPr/>
        </p:nvPicPr>
        <p:blipFill rotWithShape="1">
          <a:blip r:embed="rId3">
            <a:alphaModFix/>
          </a:blip>
          <a:srcRect t="8474" b="9798"/>
          <a:stretch/>
        </p:blipFill>
        <p:spPr>
          <a:xfrm>
            <a:off x="8929186" y="5984875"/>
            <a:ext cx="3134889" cy="742925"/>
          </a:xfrm>
          <a:prstGeom prst="rect">
            <a:avLst/>
          </a:prstGeom>
          <a:noFill/>
          <a:ln>
            <a:noFill/>
          </a:ln>
        </p:spPr>
      </p:pic>
      <p:pic>
        <p:nvPicPr>
          <p:cNvPr id="1026" name="Picture 2">
            <a:extLst>
              <a:ext uri="{FF2B5EF4-FFF2-40B4-BE49-F238E27FC236}">
                <a16:creationId xmlns:a16="http://schemas.microsoft.com/office/drawing/2014/main" id="{DF6C1948-CEED-D2F9-D468-13885509A2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92" b="17303"/>
          <a:stretch/>
        </p:blipFill>
        <p:spPr bwMode="auto">
          <a:xfrm>
            <a:off x="1524000" y="630145"/>
            <a:ext cx="9144000" cy="530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887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p:nvPr/>
        </p:nvSpPr>
        <p:spPr>
          <a:xfrm>
            <a:off x="133" y="-25700"/>
            <a:ext cx="12192000" cy="585600"/>
          </a:xfrm>
          <a:prstGeom prst="rect">
            <a:avLst/>
          </a:prstGeom>
          <a:solidFill>
            <a:srgbClr val="4687BD"/>
          </a:solidFill>
          <a:ln>
            <a:noFill/>
          </a:ln>
        </p:spPr>
        <p:txBody>
          <a:bodyPr spcFirstLastPara="1" wrap="square" lIns="121900" tIns="121900" rIns="121900" bIns="121900" anchor="ctr" anchorCtr="0">
            <a:noAutofit/>
          </a:bodyPr>
          <a:lstStyle/>
          <a:p>
            <a:endParaRPr sz="2533"/>
          </a:p>
        </p:txBody>
      </p:sp>
      <p:pic>
        <p:nvPicPr>
          <p:cNvPr id="2" name="Google Shape;56;p13">
            <a:extLst>
              <a:ext uri="{FF2B5EF4-FFF2-40B4-BE49-F238E27FC236}">
                <a16:creationId xmlns:a16="http://schemas.microsoft.com/office/drawing/2014/main" id="{86D96384-3DA3-9E4E-3E9C-1E3CBE14C488}"/>
              </a:ext>
            </a:extLst>
          </p:cNvPr>
          <p:cNvPicPr preferRelativeResize="0"/>
          <p:nvPr/>
        </p:nvPicPr>
        <p:blipFill rotWithShape="1">
          <a:blip r:embed="rId3">
            <a:alphaModFix/>
          </a:blip>
          <a:srcRect t="8474" b="9798"/>
          <a:stretch/>
        </p:blipFill>
        <p:spPr>
          <a:xfrm>
            <a:off x="8929186" y="5984875"/>
            <a:ext cx="3134889" cy="742925"/>
          </a:xfrm>
          <a:prstGeom prst="rect">
            <a:avLst/>
          </a:prstGeom>
          <a:noFill/>
          <a:ln>
            <a:noFill/>
          </a:ln>
        </p:spPr>
      </p:pic>
      <p:pic>
        <p:nvPicPr>
          <p:cNvPr id="4100" name="Picture 4">
            <a:extLst>
              <a:ext uri="{FF2B5EF4-FFF2-40B4-BE49-F238E27FC236}">
                <a16:creationId xmlns:a16="http://schemas.microsoft.com/office/drawing/2014/main" id="{A2985864-F005-886B-453E-1EF443018D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788" b="18702"/>
          <a:stretch/>
        </p:blipFill>
        <p:spPr bwMode="auto">
          <a:xfrm>
            <a:off x="6250113" y="1409254"/>
            <a:ext cx="5845996" cy="31353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3628E4D-5696-CE2B-A899-6AE12D4C26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382"/>
          <a:stretch/>
        </p:blipFill>
        <p:spPr bwMode="auto">
          <a:xfrm>
            <a:off x="458912" y="1222811"/>
            <a:ext cx="5691883" cy="399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374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p:nvPr/>
        </p:nvSpPr>
        <p:spPr>
          <a:xfrm>
            <a:off x="133" y="-25700"/>
            <a:ext cx="12192000" cy="585600"/>
          </a:xfrm>
          <a:prstGeom prst="rect">
            <a:avLst/>
          </a:prstGeom>
          <a:solidFill>
            <a:srgbClr val="4687BD"/>
          </a:solidFill>
          <a:ln>
            <a:noFill/>
          </a:ln>
        </p:spPr>
        <p:txBody>
          <a:bodyPr spcFirstLastPara="1" wrap="square" lIns="121900" tIns="121900" rIns="121900" bIns="121900" anchor="ctr" anchorCtr="0">
            <a:noAutofit/>
          </a:bodyPr>
          <a:lstStyle/>
          <a:p>
            <a:endParaRPr sz="2533"/>
          </a:p>
        </p:txBody>
      </p:sp>
      <p:sp>
        <p:nvSpPr>
          <p:cNvPr id="93" name="Google Shape;93;p18"/>
          <p:cNvSpPr txBox="1"/>
          <p:nvPr/>
        </p:nvSpPr>
        <p:spPr>
          <a:xfrm>
            <a:off x="838200" y="873125"/>
            <a:ext cx="10515600" cy="1325600"/>
          </a:xfrm>
          <a:prstGeom prst="rect">
            <a:avLst/>
          </a:prstGeom>
          <a:noFill/>
          <a:ln>
            <a:noFill/>
          </a:ln>
        </p:spPr>
        <p:txBody>
          <a:bodyPr spcFirstLastPara="1" wrap="square" lIns="91433" tIns="45700" rIns="91433" bIns="45700" anchor="ctr" anchorCtr="0">
            <a:noAutofit/>
          </a:bodyPr>
          <a:lstStyle/>
          <a:p>
            <a:pPr>
              <a:lnSpc>
                <a:spcPct val="90000"/>
              </a:lnSpc>
            </a:pPr>
            <a:r>
              <a:rPr lang="en" sz="2933" b="1" dirty="0">
                <a:solidFill>
                  <a:srgbClr val="191919"/>
                </a:solidFill>
                <a:latin typeface="Montserrat"/>
                <a:ea typeface="Montserrat"/>
                <a:cs typeface="Montserrat"/>
                <a:sym typeface="Montserrat"/>
              </a:rPr>
              <a:t>Results</a:t>
            </a:r>
          </a:p>
        </p:txBody>
      </p:sp>
      <p:pic>
        <p:nvPicPr>
          <p:cNvPr id="2" name="Google Shape;56;p13">
            <a:extLst>
              <a:ext uri="{FF2B5EF4-FFF2-40B4-BE49-F238E27FC236}">
                <a16:creationId xmlns:a16="http://schemas.microsoft.com/office/drawing/2014/main" id="{86D96384-3DA3-9E4E-3E9C-1E3CBE14C488}"/>
              </a:ext>
            </a:extLst>
          </p:cNvPr>
          <p:cNvPicPr preferRelativeResize="0"/>
          <p:nvPr/>
        </p:nvPicPr>
        <p:blipFill rotWithShape="1">
          <a:blip r:embed="rId3">
            <a:alphaModFix/>
          </a:blip>
          <a:srcRect t="8474" b="9798"/>
          <a:stretch/>
        </p:blipFill>
        <p:spPr>
          <a:xfrm>
            <a:off x="8929186" y="5984875"/>
            <a:ext cx="3134889" cy="742925"/>
          </a:xfrm>
          <a:prstGeom prst="rect">
            <a:avLst/>
          </a:prstGeom>
          <a:noFill/>
          <a:ln>
            <a:noFill/>
          </a:ln>
        </p:spPr>
      </p:pic>
      <p:sp>
        <p:nvSpPr>
          <p:cNvPr id="4" name="TextBox 3">
            <a:extLst>
              <a:ext uri="{FF2B5EF4-FFF2-40B4-BE49-F238E27FC236}">
                <a16:creationId xmlns:a16="http://schemas.microsoft.com/office/drawing/2014/main" id="{3D322BF0-8720-ECD5-D3C9-B5694871A44B}"/>
              </a:ext>
            </a:extLst>
          </p:cNvPr>
          <p:cNvSpPr txBox="1"/>
          <p:nvPr/>
        </p:nvSpPr>
        <p:spPr>
          <a:xfrm>
            <a:off x="838198" y="1939108"/>
            <a:ext cx="10627761" cy="7108484"/>
          </a:xfrm>
          <a:prstGeom prst="rect">
            <a:avLst/>
          </a:prstGeom>
          <a:noFill/>
        </p:spPr>
        <p:txBody>
          <a:bodyPr wrap="square" rtlCol="0">
            <a:spAutoFit/>
          </a:bodyPr>
          <a:lstStyle/>
          <a:p>
            <a:pPr marL="380990" indent="-380990">
              <a:buClrTx/>
              <a:buSzPct val="100000"/>
              <a:buFont typeface="Wingdings" pitchFamily="2" charset="2"/>
              <a:buChar char="§"/>
            </a:pPr>
            <a:r>
              <a:rPr lang="en-US" sz="2533" dirty="0">
                <a:latin typeface="Proxima Nova" panose="020B0604020202020204" charset="0"/>
              </a:rPr>
              <a:t>Through August 2022, 155 pediatric diabetes patients and their families attended a D</a:t>
            </a:r>
            <a:r>
              <a:rPr lang="en-US" sz="2533" baseline="30000" dirty="0">
                <a:latin typeface="Proxima Nova" panose="020B0604020202020204" charset="0"/>
              </a:rPr>
              <a:t>3</a:t>
            </a:r>
            <a:r>
              <a:rPr lang="en-US" sz="2533" dirty="0">
                <a:latin typeface="Proxima Nova" panose="020B0604020202020204" charset="0"/>
              </a:rPr>
              <a:t> class.</a:t>
            </a:r>
          </a:p>
          <a:p>
            <a:pPr marL="990575" indent="-380990">
              <a:buClrTx/>
              <a:buSzPct val="100000"/>
              <a:buFont typeface="Wingdings" pitchFamily="2" charset="2"/>
              <a:buChar char="§"/>
            </a:pPr>
            <a:r>
              <a:rPr lang="en-US" sz="2533" dirty="0">
                <a:latin typeface="Proxima Nova" panose="020B0604020202020204" charset="0"/>
              </a:rPr>
              <a:t>For our pre-post analysis, we excluded new onset patients (i.e., attended class within 3 months of their diagnosis; n=20).</a:t>
            </a:r>
          </a:p>
          <a:p>
            <a:pPr>
              <a:buClrTx/>
              <a:buSzPct val="100000"/>
            </a:pPr>
            <a:endParaRPr lang="en-US" sz="2533" dirty="0">
              <a:latin typeface="Proxima Nova" panose="020B0604020202020204" charset="0"/>
            </a:endParaRPr>
          </a:p>
          <a:p>
            <a:pPr marL="380990" indent="-380990">
              <a:buClrTx/>
              <a:buSzPct val="100000"/>
              <a:buFont typeface="Wingdings" pitchFamily="2" charset="2"/>
              <a:buChar char="§"/>
            </a:pPr>
            <a:r>
              <a:rPr lang="en-US" sz="2533" dirty="0">
                <a:latin typeface="Proxima Nova" panose="020B0604020202020204" charset="0"/>
              </a:rPr>
              <a:t>We compared pre- and post-attendance hemoglobin A1c (HbA1c; minimum 365 days post-class attendance; n=101). Post-participation:</a:t>
            </a:r>
          </a:p>
          <a:p>
            <a:pPr marL="990575" indent="-380990">
              <a:buClrTx/>
              <a:buSzPct val="100000"/>
              <a:buFont typeface="Wingdings" pitchFamily="2" charset="2"/>
              <a:buChar char="§"/>
            </a:pPr>
            <a:r>
              <a:rPr lang="en-US" sz="2533" b="1" dirty="0">
                <a:latin typeface="Proxima Nova" panose="020B0604020202020204" charset="0"/>
              </a:rPr>
              <a:t>Average</a:t>
            </a:r>
            <a:r>
              <a:rPr lang="en-US" sz="2533" dirty="0">
                <a:latin typeface="Proxima Nova" panose="020B0604020202020204" charset="0"/>
              </a:rPr>
              <a:t> </a:t>
            </a:r>
            <a:r>
              <a:rPr lang="en-US" sz="2533" b="1" dirty="0">
                <a:latin typeface="Proxima Nova" panose="020B0604020202020204" charset="0"/>
              </a:rPr>
              <a:t>reduction in HbA1c of 0.42% with greater reduction among patients whose pre-class HbA1c was ≥9% </a:t>
            </a:r>
            <a:r>
              <a:rPr lang="en-US" sz="2533" dirty="0">
                <a:latin typeface="Proxima Nova" panose="020B0604020202020204" charset="0"/>
              </a:rPr>
              <a:t>(-1.07%).</a:t>
            </a:r>
          </a:p>
          <a:p>
            <a:pPr marL="990575" indent="-380990">
              <a:buClrTx/>
              <a:buSzPct val="100000"/>
              <a:buFont typeface="Wingdings" pitchFamily="2" charset="2"/>
              <a:buChar char="§"/>
            </a:pPr>
            <a:r>
              <a:rPr lang="en-US" sz="2533" b="1" dirty="0">
                <a:latin typeface="Proxima Nova" panose="020B0604020202020204" charset="0"/>
              </a:rPr>
              <a:t>Variation by age</a:t>
            </a:r>
            <a:r>
              <a:rPr lang="en-US" sz="2533" dirty="0">
                <a:latin typeface="Proxima Nova" panose="020B0604020202020204" charset="0"/>
              </a:rPr>
              <a:t> </a:t>
            </a:r>
            <a:r>
              <a:rPr lang="en-US" sz="2533" b="1" dirty="0">
                <a:latin typeface="Proxima Nova" panose="020B0604020202020204" charset="0"/>
              </a:rPr>
              <a:t>with greater reduction among youngest patients </a:t>
            </a:r>
            <a:r>
              <a:rPr lang="en-US" sz="2533" dirty="0">
                <a:latin typeface="Proxima Nova" panose="020B0604020202020204" charset="0"/>
              </a:rPr>
              <a:t>(0-5 years, -0.97%).</a:t>
            </a:r>
          </a:p>
          <a:p>
            <a:pPr marL="609585">
              <a:buClrTx/>
              <a:buSzPct val="100000"/>
            </a:pPr>
            <a:endParaRPr lang="en-US" sz="2533" dirty="0">
              <a:latin typeface="Proxima Nova" panose="020B0604020202020204" charset="0"/>
            </a:endParaRPr>
          </a:p>
          <a:p>
            <a:pPr marL="380990" indent="-380990">
              <a:buClrTx/>
              <a:buSzPct val="100000"/>
              <a:buFont typeface="Wingdings" pitchFamily="2" charset="2"/>
              <a:buChar char="§"/>
            </a:pPr>
            <a:r>
              <a:rPr lang="en-US" sz="2533" dirty="0">
                <a:latin typeface="Proxima Nova" panose="020B0604020202020204" charset="0"/>
              </a:rPr>
              <a:t>We also compared pre-post (minimum 180 days post-class attendance) self-efficacy and data literacy scores.</a:t>
            </a:r>
          </a:p>
          <a:p>
            <a:pPr marL="987527" indent="-380990">
              <a:buClrTx/>
              <a:buSzPct val="100000"/>
              <a:buFont typeface="Wingdings" pitchFamily="2" charset="2"/>
              <a:buChar char="§"/>
            </a:pPr>
            <a:r>
              <a:rPr lang="en-US" sz="2533" b="1" dirty="0">
                <a:latin typeface="Proxima Nova" panose="020B0604020202020204" charset="0"/>
              </a:rPr>
              <a:t>Total self-efficacy score increased by 1.4 points, and total diabetes data literacy score increased by 0.2 points.</a:t>
            </a:r>
          </a:p>
          <a:p>
            <a:pPr>
              <a:buClrTx/>
              <a:buSzPct val="100000"/>
            </a:pPr>
            <a:endParaRPr lang="en-US" sz="2533" dirty="0">
              <a:latin typeface="Proxima Nova" panose="020B0604020202020204" charset="0"/>
            </a:endParaRPr>
          </a:p>
        </p:txBody>
      </p:sp>
    </p:spTree>
    <p:extLst>
      <p:ext uri="{BB962C8B-B14F-4D97-AF65-F5344CB8AC3E}">
        <p14:creationId xmlns:p14="http://schemas.microsoft.com/office/powerpoint/2010/main" val="1664761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p:nvPr/>
        </p:nvSpPr>
        <p:spPr>
          <a:xfrm>
            <a:off x="133" y="-25700"/>
            <a:ext cx="12192000" cy="585600"/>
          </a:xfrm>
          <a:prstGeom prst="rect">
            <a:avLst/>
          </a:prstGeom>
          <a:solidFill>
            <a:srgbClr val="4687BD"/>
          </a:solidFill>
          <a:ln>
            <a:noFill/>
          </a:ln>
        </p:spPr>
        <p:txBody>
          <a:bodyPr spcFirstLastPara="1" wrap="square" lIns="121900" tIns="121900" rIns="121900" bIns="121900" anchor="ctr" anchorCtr="0">
            <a:noAutofit/>
          </a:bodyPr>
          <a:lstStyle/>
          <a:p>
            <a:endParaRPr sz="2533"/>
          </a:p>
        </p:txBody>
      </p:sp>
      <p:pic>
        <p:nvPicPr>
          <p:cNvPr id="2" name="Google Shape;56;p13">
            <a:extLst>
              <a:ext uri="{FF2B5EF4-FFF2-40B4-BE49-F238E27FC236}">
                <a16:creationId xmlns:a16="http://schemas.microsoft.com/office/drawing/2014/main" id="{86D96384-3DA3-9E4E-3E9C-1E3CBE14C488}"/>
              </a:ext>
            </a:extLst>
          </p:cNvPr>
          <p:cNvPicPr preferRelativeResize="0"/>
          <p:nvPr/>
        </p:nvPicPr>
        <p:blipFill rotWithShape="1">
          <a:blip r:embed="rId3">
            <a:alphaModFix/>
          </a:blip>
          <a:srcRect t="8474" b="9798"/>
          <a:stretch/>
        </p:blipFill>
        <p:spPr>
          <a:xfrm>
            <a:off x="8929186" y="5984875"/>
            <a:ext cx="3134889" cy="742925"/>
          </a:xfrm>
          <a:prstGeom prst="rect">
            <a:avLst/>
          </a:prstGeom>
          <a:noFill/>
          <a:ln>
            <a:noFill/>
          </a:ln>
        </p:spPr>
      </p:pic>
      <p:pic>
        <p:nvPicPr>
          <p:cNvPr id="3074" name="Picture 2">
            <a:extLst>
              <a:ext uri="{FF2B5EF4-FFF2-40B4-BE49-F238E27FC236}">
                <a16:creationId xmlns:a16="http://schemas.microsoft.com/office/drawing/2014/main" id="{3E12B55D-E281-7DF0-6CF8-2528DC61143E}"/>
              </a:ext>
            </a:extLst>
          </p:cNvPr>
          <p:cNvPicPr>
            <a:picLocks noChangeAspect="1" noChangeArrowheads="1"/>
          </p:cNvPicPr>
          <p:nvPr/>
        </p:nvPicPr>
        <p:blipFill rotWithShape="1">
          <a:blip r:embed="rId4"/>
          <a:srcRect l="3318" t="2782" r="595" b="3263"/>
          <a:stretch/>
        </p:blipFill>
        <p:spPr bwMode="auto">
          <a:xfrm>
            <a:off x="775271" y="2265295"/>
            <a:ext cx="4991959" cy="2499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D3E30C-EA03-999C-B854-096070461286}"/>
              </a:ext>
            </a:extLst>
          </p:cNvPr>
          <p:cNvSpPr txBox="1"/>
          <p:nvPr/>
        </p:nvSpPr>
        <p:spPr>
          <a:xfrm>
            <a:off x="775271" y="1515089"/>
            <a:ext cx="4991959" cy="584775"/>
          </a:xfrm>
          <a:prstGeom prst="rect">
            <a:avLst/>
          </a:prstGeom>
          <a:noFill/>
        </p:spPr>
        <p:txBody>
          <a:bodyPr wrap="square" rtlCol="0">
            <a:spAutoFit/>
          </a:bodyPr>
          <a:lstStyle/>
          <a:p>
            <a:pPr>
              <a:buClrTx/>
              <a:buSzPct val="100000"/>
            </a:pPr>
            <a:r>
              <a:rPr lang="en-US" sz="1600" dirty="0">
                <a:latin typeface="Proxima Nova" panose="020B0604020202020204" charset="0"/>
              </a:rPr>
              <a:t>Figure 1. Average Post-Class HbA1c Change (min. 365 days post attendance) by Pre-Class HbA1c</a:t>
            </a:r>
            <a:endParaRPr lang="en-US" sz="1600" dirty="0">
              <a:highlight>
                <a:srgbClr val="FFFF00"/>
              </a:highlight>
              <a:latin typeface="Proxima Nova" panose="020B0604020202020204" charset="0"/>
            </a:endParaRPr>
          </a:p>
        </p:txBody>
      </p:sp>
      <p:pic>
        <p:nvPicPr>
          <p:cNvPr id="4" name="Picture 2">
            <a:extLst>
              <a:ext uri="{FF2B5EF4-FFF2-40B4-BE49-F238E27FC236}">
                <a16:creationId xmlns:a16="http://schemas.microsoft.com/office/drawing/2014/main" id="{11ACE2E5-D56A-B1EB-0FD8-56778679273E}"/>
              </a:ext>
            </a:extLst>
          </p:cNvPr>
          <p:cNvPicPr>
            <a:picLocks noChangeAspect="1" noChangeArrowheads="1"/>
          </p:cNvPicPr>
          <p:nvPr/>
        </p:nvPicPr>
        <p:blipFill rotWithShape="1">
          <a:blip r:embed="rId5"/>
          <a:srcRect l="2361" t="1711" r="2361" b="5926"/>
          <a:stretch/>
        </p:blipFill>
        <p:spPr bwMode="auto">
          <a:xfrm>
            <a:off x="6274083" y="2190731"/>
            <a:ext cx="5121636" cy="25739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A7B67C-276C-B34A-8F37-4106F4ADCD8E}"/>
              </a:ext>
            </a:extLst>
          </p:cNvPr>
          <p:cNvSpPr txBox="1"/>
          <p:nvPr/>
        </p:nvSpPr>
        <p:spPr>
          <a:xfrm>
            <a:off x="6274083" y="1510498"/>
            <a:ext cx="4991959" cy="584775"/>
          </a:xfrm>
          <a:prstGeom prst="rect">
            <a:avLst/>
          </a:prstGeom>
          <a:noFill/>
        </p:spPr>
        <p:txBody>
          <a:bodyPr wrap="square" rtlCol="0">
            <a:spAutoFit/>
          </a:bodyPr>
          <a:lstStyle/>
          <a:p>
            <a:pPr>
              <a:buClrTx/>
              <a:buSzPct val="100000"/>
            </a:pPr>
            <a:r>
              <a:rPr lang="en-US" sz="1600" dirty="0">
                <a:latin typeface="Proxima Nova" panose="020B0604020202020204" charset="0"/>
              </a:rPr>
              <a:t>Figure 2. Average Post-Class HbA1c Change (min. 365 days post attendance) by Age Group</a:t>
            </a:r>
            <a:endParaRPr lang="en-US" sz="1600" dirty="0">
              <a:highlight>
                <a:srgbClr val="FFFF00"/>
              </a:highlight>
              <a:latin typeface="Proxima Nova" panose="020B0604020202020204" charset="0"/>
            </a:endParaRPr>
          </a:p>
        </p:txBody>
      </p:sp>
    </p:spTree>
    <p:extLst>
      <p:ext uri="{BB962C8B-B14F-4D97-AF65-F5344CB8AC3E}">
        <p14:creationId xmlns:p14="http://schemas.microsoft.com/office/powerpoint/2010/main" val="1517532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192"/>
            <a:ext cx="10972800" cy="1143000"/>
          </a:xfrm>
        </p:spPr>
        <p:txBody>
          <a:bodyPr>
            <a:normAutofit fontScale="90000"/>
          </a:bodyPr>
          <a:lstStyle/>
          <a:p>
            <a:r>
              <a:rPr lang="en-US" dirty="0"/>
              <a:t>Using AI to Guide Adjustments Between Visits</a:t>
            </a:r>
            <a:br>
              <a:rPr lang="en-US" dirty="0"/>
            </a:br>
            <a:r>
              <a:rPr lang="en-US" sz="2500" dirty="0"/>
              <a:t>Promoting a continuum of care between home and clinic</a:t>
            </a:r>
            <a:endParaRPr lang="en-US" dirty="0"/>
          </a:p>
        </p:txBody>
      </p:sp>
      <p:grpSp>
        <p:nvGrpSpPr>
          <p:cNvPr id="5" name="Group 4"/>
          <p:cNvGrpSpPr/>
          <p:nvPr/>
        </p:nvGrpSpPr>
        <p:grpSpPr>
          <a:xfrm>
            <a:off x="1227210" y="1981850"/>
            <a:ext cx="9112624" cy="1309780"/>
            <a:chOff x="396619" y="1801906"/>
            <a:chExt cx="9112624" cy="1309780"/>
          </a:xfrm>
        </p:grpSpPr>
        <p:sp>
          <p:nvSpPr>
            <p:cNvPr id="6" name="Rectangle 5"/>
            <p:cNvSpPr/>
            <p:nvPr/>
          </p:nvSpPr>
          <p:spPr>
            <a:xfrm>
              <a:off x="8292214" y="1801906"/>
              <a:ext cx="1217029" cy="12640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Health Care Provider (HCP)</a:t>
              </a:r>
            </a:p>
          </p:txBody>
        </p:sp>
        <p:sp>
          <p:nvSpPr>
            <p:cNvPr id="7" name="Rectangle 6"/>
            <p:cNvSpPr/>
            <p:nvPr/>
          </p:nvSpPr>
          <p:spPr>
            <a:xfrm>
              <a:off x="396619" y="1847663"/>
              <a:ext cx="1217029" cy="12640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Person with Diabetes</a:t>
              </a:r>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507" y="3617892"/>
            <a:ext cx="3163317" cy="1857469"/>
          </a:xfrm>
          <a:prstGeom prst="rect">
            <a:avLst/>
          </a:prstGeom>
        </p:spPr>
      </p:pic>
      <p:sp>
        <p:nvSpPr>
          <p:cNvPr id="10" name="Left-Right Arrow 9"/>
          <p:cNvSpPr/>
          <p:nvPr/>
        </p:nvSpPr>
        <p:spPr>
          <a:xfrm>
            <a:off x="4984722" y="4318474"/>
            <a:ext cx="1330861"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ctagon 11"/>
          <p:cNvSpPr/>
          <p:nvPr/>
        </p:nvSpPr>
        <p:spPr>
          <a:xfrm>
            <a:off x="3132948" y="1341102"/>
            <a:ext cx="262328" cy="227438"/>
          </a:xfrm>
          <a:prstGeom prst="oc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p>
        </p:txBody>
      </p:sp>
      <p:sp>
        <p:nvSpPr>
          <p:cNvPr id="13" name="Octagon 12"/>
          <p:cNvSpPr/>
          <p:nvPr/>
        </p:nvSpPr>
        <p:spPr>
          <a:xfrm>
            <a:off x="5387825" y="1317656"/>
            <a:ext cx="262328" cy="227438"/>
          </a:xfrm>
          <a:prstGeom prst="oc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p>
        </p:txBody>
      </p:sp>
      <p:sp>
        <p:nvSpPr>
          <p:cNvPr id="14" name="Octagon 13"/>
          <p:cNvSpPr/>
          <p:nvPr/>
        </p:nvSpPr>
        <p:spPr>
          <a:xfrm>
            <a:off x="7567941" y="1317656"/>
            <a:ext cx="262328" cy="227438"/>
          </a:xfrm>
          <a:prstGeom prst="oc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a:t>
            </a:r>
          </a:p>
        </p:txBody>
      </p:sp>
      <p:sp>
        <p:nvSpPr>
          <p:cNvPr id="15" name="TextBox 14"/>
          <p:cNvSpPr txBox="1"/>
          <p:nvPr/>
        </p:nvSpPr>
        <p:spPr>
          <a:xfrm>
            <a:off x="1920206" y="5645138"/>
            <a:ext cx="7703183" cy="1477328"/>
          </a:xfrm>
          <a:prstGeom prst="rect">
            <a:avLst/>
          </a:prstGeom>
          <a:noFill/>
        </p:spPr>
        <p:txBody>
          <a:bodyPr wrap="square" rtlCol="0">
            <a:spAutoFit/>
          </a:bodyPr>
          <a:lstStyle/>
          <a:p>
            <a:pPr marL="342900" indent="-342900">
              <a:buAutoNum type="arabicPeriod"/>
            </a:pPr>
            <a:r>
              <a:rPr lang="en-US" sz="1200" dirty="0"/>
              <a:t>Pump and CGM data uploaded from home (to Glooko)</a:t>
            </a:r>
          </a:p>
          <a:p>
            <a:pPr marL="342900" indent="-342900">
              <a:buAutoNum type="arabicPeriod"/>
            </a:pPr>
            <a:endParaRPr lang="en-US" sz="1200" dirty="0"/>
          </a:p>
          <a:p>
            <a:pPr marL="342900" indent="-342900">
              <a:buAutoNum type="arabicPeriod"/>
            </a:pPr>
            <a:r>
              <a:rPr lang="en-US" sz="1200" dirty="0"/>
              <a:t>DreaMed Advisor Pro aggregates and analyzes data from past 3 weeks, generating recommendations for insulin and behavior modifications</a:t>
            </a:r>
          </a:p>
          <a:p>
            <a:pPr marL="342900" indent="-342900">
              <a:buAutoNum type="arabicPeriod"/>
            </a:pPr>
            <a:endParaRPr lang="en-US" sz="1200" dirty="0"/>
          </a:p>
          <a:p>
            <a:pPr marL="342900" indent="-342900">
              <a:buAutoNum type="arabicPeriod"/>
            </a:pPr>
            <a:r>
              <a:rPr lang="en-US" sz="1200" dirty="0"/>
              <a:t>Recommendations reviewed and modified by provider, subsequently shared with patient/family </a:t>
            </a:r>
          </a:p>
          <a:p>
            <a:pPr marL="342900" indent="-342900">
              <a:buAutoNum type="arabicPeriod"/>
            </a:pPr>
            <a:endParaRPr lang="en-US" dirty="0"/>
          </a:p>
        </p:txBody>
      </p:sp>
      <p:sp>
        <p:nvSpPr>
          <p:cNvPr id="16" name="Rectangle 15"/>
          <p:cNvSpPr/>
          <p:nvPr/>
        </p:nvSpPr>
        <p:spPr>
          <a:xfrm>
            <a:off x="1920206" y="5633854"/>
            <a:ext cx="7703183" cy="1200700"/>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2485664" y="1717360"/>
            <a:ext cx="6230771" cy="1770367"/>
          </a:xfrm>
          <a:prstGeom prst="rect">
            <a:avLst/>
          </a:prstGeom>
        </p:spPr>
      </p:pic>
      <p:pic>
        <p:nvPicPr>
          <p:cNvPr id="3" name="Picture 2"/>
          <p:cNvPicPr>
            <a:picLocks noChangeAspect="1"/>
          </p:cNvPicPr>
          <p:nvPr/>
        </p:nvPicPr>
        <p:blipFill rotWithShape="1">
          <a:blip r:embed="rId5"/>
          <a:srcRect l="8970" t="633" r="6821" b="11367"/>
          <a:stretch/>
        </p:blipFill>
        <p:spPr>
          <a:xfrm>
            <a:off x="1748842" y="3463476"/>
            <a:ext cx="2906956" cy="1998532"/>
          </a:xfrm>
          <a:prstGeom prst="rect">
            <a:avLst/>
          </a:prstGeom>
        </p:spPr>
      </p:pic>
    </p:spTree>
    <p:extLst>
      <p:ext uri="{BB962C8B-B14F-4D97-AF65-F5344CB8AC3E}">
        <p14:creationId xmlns:p14="http://schemas.microsoft.com/office/powerpoint/2010/main" val="1405874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p:nvPr/>
        </p:nvSpPr>
        <p:spPr>
          <a:xfrm>
            <a:off x="133" y="-25700"/>
            <a:ext cx="12192000" cy="585600"/>
          </a:xfrm>
          <a:prstGeom prst="rect">
            <a:avLst/>
          </a:prstGeom>
          <a:solidFill>
            <a:srgbClr val="4687BD"/>
          </a:solidFill>
          <a:ln>
            <a:noFill/>
          </a:ln>
        </p:spPr>
        <p:txBody>
          <a:bodyPr spcFirstLastPara="1" wrap="square" lIns="121900" tIns="121900" rIns="121900" bIns="121900" anchor="ctr" anchorCtr="0">
            <a:noAutofit/>
          </a:bodyPr>
          <a:lstStyle/>
          <a:p>
            <a:endParaRPr sz="2533"/>
          </a:p>
        </p:txBody>
      </p:sp>
      <p:sp>
        <p:nvSpPr>
          <p:cNvPr id="93" name="Google Shape;93;p18"/>
          <p:cNvSpPr txBox="1"/>
          <p:nvPr/>
        </p:nvSpPr>
        <p:spPr>
          <a:xfrm>
            <a:off x="838200" y="873125"/>
            <a:ext cx="10515600" cy="1325600"/>
          </a:xfrm>
          <a:prstGeom prst="rect">
            <a:avLst/>
          </a:prstGeom>
          <a:noFill/>
          <a:ln>
            <a:noFill/>
          </a:ln>
        </p:spPr>
        <p:txBody>
          <a:bodyPr spcFirstLastPara="1" wrap="square" lIns="91433" tIns="45700" rIns="91433" bIns="45700" anchor="ctr" anchorCtr="0">
            <a:noAutofit/>
          </a:bodyPr>
          <a:lstStyle/>
          <a:p>
            <a:pPr>
              <a:lnSpc>
                <a:spcPct val="90000"/>
              </a:lnSpc>
            </a:pPr>
            <a:r>
              <a:rPr lang="en" sz="2933" b="1" dirty="0">
                <a:solidFill>
                  <a:srgbClr val="191919"/>
                </a:solidFill>
                <a:latin typeface="Montserrat"/>
                <a:ea typeface="Montserrat"/>
                <a:cs typeface="Montserrat"/>
                <a:sym typeface="Montserrat"/>
              </a:rPr>
              <a:t>Conclusions</a:t>
            </a:r>
          </a:p>
        </p:txBody>
      </p:sp>
      <p:pic>
        <p:nvPicPr>
          <p:cNvPr id="2" name="Google Shape;56;p13">
            <a:extLst>
              <a:ext uri="{FF2B5EF4-FFF2-40B4-BE49-F238E27FC236}">
                <a16:creationId xmlns:a16="http://schemas.microsoft.com/office/drawing/2014/main" id="{86D96384-3DA3-9E4E-3E9C-1E3CBE14C488}"/>
              </a:ext>
            </a:extLst>
          </p:cNvPr>
          <p:cNvPicPr preferRelativeResize="0"/>
          <p:nvPr/>
        </p:nvPicPr>
        <p:blipFill rotWithShape="1">
          <a:blip r:embed="rId3">
            <a:alphaModFix/>
          </a:blip>
          <a:srcRect t="8474" b="9798"/>
          <a:stretch/>
        </p:blipFill>
        <p:spPr>
          <a:xfrm>
            <a:off x="8929186" y="5984875"/>
            <a:ext cx="3134889" cy="742925"/>
          </a:xfrm>
          <a:prstGeom prst="rect">
            <a:avLst/>
          </a:prstGeom>
          <a:noFill/>
          <a:ln>
            <a:noFill/>
          </a:ln>
        </p:spPr>
      </p:pic>
      <p:sp>
        <p:nvSpPr>
          <p:cNvPr id="4" name="TextBox 3">
            <a:extLst>
              <a:ext uri="{FF2B5EF4-FFF2-40B4-BE49-F238E27FC236}">
                <a16:creationId xmlns:a16="http://schemas.microsoft.com/office/drawing/2014/main" id="{3D322BF0-8720-ECD5-D3C9-B5694871A44B}"/>
              </a:ext>
            </a:extLst>
          </p:cNvPr>
          <p:cNvSpPr txBox="1"/>
          <p:nvPr/>
        </p:nvSpPr>
        <p:spPr>
          <a:xfrm>
            <a:off x="838200" y="1939108"/>
            <a:ext cx="10216793" cy="1261692"/>
          </a:xfrm>
          <a:prstGeom prst="rect">
            <a:avLst/>
          </a:prstGeom>
          <a:noFill/>
        </p:spPr>
        <p:txBody>
          <a:bodyPr wrap="square" rtlCol="0">
            <a:spAutoFit/>
          </a:bodyPr>
          <a:lstStyle/>
          <a:p>
            <a:pPr>
              <a:buClrTx/>
              <a:buSzPct val="100000"/>
            </a:pPr>
            <a:r>
              <a:rPr lang="en-US" sz="2533" dirty="0">
                <a:latin typeface="Proxima Nova" panose="020B0604020202020204" charset="0"/>
              </a:rPr>
              <a:t>The D</a:t>
            </a:r>
            <a:r>
              <a:rPr lang="en-US" sz="2533" baseline="30000" dirty="0">
                <a:latin typeface="Proxima Nova" panose="020B0604020202020204" charset="0"/>
              </a:rPr>
              <a:t>3</a:t>
            </a:r>
            <a:r>
              <a:rPr lang="en-US" sz="2533" dirty="0">
                <a:latin typeface="Proxima Nova" panose="020B0604020202020204" charset="0"/>
              </a:rPr>
              <a:t> program </a:t>
            </a:r>
            <a:r>
              <a:rPr lang="en-US" sz="2533" b="1" dirty="0">
                <a:latin typeface="Proxima Nova" panose="020B0604020202020204" charset="0"/>
              </a:rPr>
              <a:t>educates and empowers </a:t>
            </a:r>
            <a:r>
              <a:rPr lang="en-US" sz="2533" dirty="0">
                <a:latin typeface="Proxima Nova" panose="020B0604020202020204" charset="0"/>
              </a:rPr>
              <a:t>patients to review and act upon their personal diabetes data leading to increased knowledge and confidence as well as improvements in glycemia.</a:t>
            </a:r>
          </a:p>
        </p:txBody>
      </p:sp>
      <p:sp>
        <p:nvSpPr>
          <p:cNvPr id="3" name="Google Shape;93;p18">
            <a:extLst>
              <a:ext uri="{FF2B5EF4-FFF2-40B4-BE49-F238E27FC236}">
                <a16:creationId xmlns:a16="http://schemas.microsoft.com/office/drawing/2014/main" id="{41D1B89D-BD5F-3EA8-BCA2-F0B1400971EC}"/>
              </a:ext>
            </a:extLst>
          </p:cNvPr>
          <p:cNvSpPr txBox="1"/>
          <p:nvPr/>
        </p:nvSpPr>
        <p:spPr>
          <a:xfrm>
            <a:off x="838200" y="3832083"/>
            <a:ext cx="10515600" cy="1325600"/>
          </a:xfrm>
          <a:prstGeom prst="rect">
            <a:avLst/>
          </a:prstGeom>
          <a:noFill/>
          <a:ln>
            <a:noFill/>
          </a:ln>
        </p:spPr>
        <p:txBody>
          <a:bodyPr spcFirstLastPara="1" wrap="square" lIns="91433" tIns="45700" rIns="91433" bIns="45700" anchor="ctr" anchorCtr="0">
            <a:noAutofit/>
          </a:bodyPr>
          <a:lstStyle/>
          <a:p>
            <a:pPr>
              <a:lnSpc>
                <a:spcPct val="90000"/>
              </a:lnSpc>
            </a:pPr>
            <a:r>
              <a:rPr lang="en" sz="2933" b="1" dirty="0">
                <a:solidFill>
                  <a:srgbClr val="191919"/>
                </a:solidFill>
                <a:latin typeface="Montserrat"/>
                <a:ea typeface="Montserrat"/>
                <a:cs typeface="Montserrat"/>
                <a:sym typeface="Montserrat"/>
              </a:rPr>
              <a:t>Acknowledgements</a:t>
            </a:r>
          </a:p>
        </p:txBody>
      </p:sp>
      <p:sp>
        <p:nvSpPr>
          <p:cNvPr id="5" name="TextBox 4">
            <a:extLst>
              <a:ext uri="{FF2B5EF4-FFF2-40B4-BE49-F238E27FC236}">
                <a16:creationId xmlns:a16="http://schemas.microsoft.com/office/drawing/2014/main" id="{6040BCF0-7E59-912C-19F1-58D1B591068B}"/>
              </a:ext>
            </a:extLst>
          </p:cNvPr>
          <p:cNvSpPr txBox="1"/>
          <p:nvPr/>
        </p:nvSpPr>
        <p:spPr>
          <a:xfrm>
            <a:off x="838200" y="4898065"/>
            <a:ext cx="10216793" cy="1261692"/>
          </a:xfrm>
          <a:prstGeom prst="rect">
            <a:avLst/>
          </a:prstGeom>
          <a:noFill/>
        </p:spPr>
        <p:txBody>
          <a:bodyPr wrap="square" rtlCol="0">
            <a:spAutoFit/>
          </a:bodyPr>
          <a:lstStyle/>
          <a:p>
            <a:pPr>
              <a:buClrTx/>
              <a:buSzPct val="100000"/>
            </a:pPr>
            <a:r>
              <a:rPr lang="en-US" sz="2533" dirty="0">
                <a:latin typeface="Proxima Nova" panose="020B0604020202020204" charset="0"/>
              </a:rPr>
              <a:t>This work was supported by the Michigan Health Endowment Fund (G-1711-142124) and The Leona M. and Harry B. Helmsley Charitable Trust.</a:t>
            </a:r>
          </a:p>
        </p:txBody>
      </p:sp>
    </p:spTree>
    <p:extLst>
      <p:ext uri="{BB962C8B-B14F-4D97-AF65-F5344CB8AC3E}">
        <p14:creationId xmlns:p14="http://schemas.microsoft.com/office/powerpoint/2010/main" val="275532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590" y="2518011"/>
            <a:ext cx="11352809" cy="2387600"/>
          </a:xfrm>
        </p:spPr>
        <p:txBody>
          <a:bodyPr>
            <a:noAutofit/>
          </a:bodyPr>
          <a:lstStyle/>
          <a:p>
            <a:br>
              <a:rPr lang="en-US" sz="4000" b="1" dirty="0">
                <a:solidFill>
                  <a:srgbClr val="3E4E8D"/>
                </a:solidFill>
                <a:latin typeface="Avenir Book" panose="02000503020000020003" pitchFamily="2" charset="0"/>
                <a:ea typeface="Cambria" panose="02040503050406030204" pitchFamily="18" charset="0"/>
                <a:cs typeface="Times New Roman" panose="02020603050405020304" pitchFamily="18" charset="0"/>
              </a:rPr>
            </a:br>
            <a:br>
              <a:rPr lang="en-US" sz="4000" b="1" dirty="0">
                <a:solidFill>
                  <a:srgbClr val="3E4E8D"/>
                </a:solidFill>
                <a:latin typeface="Avenir Book" panose="02000503020000020003" pitchFamily="2" charset="0"/>
                <a:ea typeface="Cambria" panose="02040503050406030204" pitchFamily="18" charset="0"/>
                <a:cs typeface="Times New Roman" panose="02020603050405020304" pitchFamily="18" charset="0"/>
              </a:rPr>
            </a:br>
            <a:br>
              <a:rPr lang="en-US" sz="4000" b="1" dirty="0">
                <a:solidFill>
                  <a:srgbClr val="3E4E8D"/>
                </a:solidFill>
                <a:latin typeface="Avenir Book" panose="02000503020000020003" pitchFamily="2" charset="0"/>
                <a:ea typeface="Cambria" panose="02040503050406030204" pitchFamily="18" charset="0"/>
                <a:cs typeface="Times New Roman" panose="02020603050405020304" pitchFamily="18" charset="0"/>
              </a:rPr>
            </a:br>
            <a:br>
              <a:rPr lang="en-US" sz="4000" b="1" dirty="0">
                <a:solidFill>
                  <a:srgbClr val="3E4E8D"/>
                </a:solidFill>
                <a:latin typeface="Avenir Book" panose="02000503020000020003" pitchFamily="2" charset="0"/>
                <a:ea typeface="Cambria" panose="02040503050406030204" pitchFamily="18" charset="0"/>
                <a:cs typeface="Times New Roman" panose="02020603050405020304" pitchFamily="18" charset="0"/>
              </a:rPr>
            </a:br>
            <a:br>
              <a:rPr lang="en-US" sz="4000" b="1" dirty="0">
                <a:solidFill>
                  <a:srgbClr val="3E4E8D"/>
                </a:solidFill>
                <a:latin typeface="Avenir Book" panose="02000503020000020003" pitchFamily="2" charset="0"/>
                <a:ea typeface="Cambria" panose="02040503050406030204" pitchFamily="18" charset="0"/>
                <a:cs typeface="Times New Roman" panose="02020603050405020304" pitchFamily="18" charset="0"/>
              </a:rPr>
            </a:br>
            <a:br>
              <a:rPr lang="en-US" sz="4000" b="1" dirty="0">
                <a:solidFill>
                  <a:srgbClr val="3E4E8D"/>
                </a:solidFill>
                <a:latin typeface="Avenir Book" panose="02000503020000020003" pitchFamily="2" charset="0"/>
                <a:ea typeface="Cambria" panose="02040503050406030204" pitchFamily="18" charset="0"/>
                <a:cs typeface="Times New Roman" panose="02020603050405020304" pitchFamily="18" charset="0"/>
              </a:rPr>
            </a:br>
            <a:br>
              <a:rPr lang="en-US" sz="4000" b="1" dirty="0">
                <a:solidFill>
                  <a:srgbClr val="3E4E8D"/>
                </a:solidFill>
                <a:latin typeface="Avenir Book" panose="02000503020000020003" pitchFamily="2" charset="0"/>
                <a:ea typeface="Cambria" panose="02040503050406030204" pitchFamily="18" charset="0"/>
                <a:cs typeface="Times New Roman" panose="02020603050405020304" pitchFamily="18" charset="0"/>
              </a:rPr>
            </a:br>
            <a:br>
              <a:rPr lang="en-US" sz="4000" b="1" dirty="0">
                <a:solidFill>
                  <a:srgbClr val="3E4E8D"/>
                </a:solidFill>
                <a:latin typeface="Avenir Book" panose="02000503020000020003" pitchFamily="2" charset="0"/>
                <a:ea typeface="Cambria" panose="02040503050406030204" pitchFamily="18" charset="0"/>
                <a:cs typeface="Times New Roman" panose="02020603050405020304" pitchFamily="18" charset="0"/>
              </a:rPr>
            </a:br>
            <a:br>
              <a:rPr lang="en-US" sz="4000" b="1" dirty="0">
                <a:solidFill>
                  <a:srgbClr val="3E4E8D"/>
                </a:solidFill>
                <a:latin typeface="Avenir Book" panose="02000503020000020003" pitchFamily="2" charset="0"/>
                <a:ea typeface="Cambria" panose="02040503050406030204" pitchFamily="18" charset="0"/>
                <a:cs typeface="Times New Roman" panose="02020603050405020304" pitchFamily="18" charset="0"/>
              </a:rPr>
            </a:br>
            <a:br>
              <a:rPr lang="en-US" sz="4000" b="1" dirty="0">
                <a:solidFill>
                  <a:srgbClr val="3E4E8D"/>
                </a:solidFill>
                <a:latin typeface="Avenir Book" panose="02000503020000020003" pitchFamily="2" charset="0"/>
                <a:ea typeface="Cambria" panose="02040503050406030204" pitchFamily="18" charset="0"/>
                <a:cs typeface="Times New Roman" panose="02020603050405020304" pitchFamily="18" charset="0"/>
              </a:rPr>
            </a:br>
            <a:br>
              <a:rPr lang="en-US" sz="4000" b="1" dirty="0">
                <a:solidFill>
                  <a:srgbClr val="3E4E8D"/>
                </a:solidFill>
                <a:latin typeface="Avenir Book" panose="02000503020000020003" pitchFamily="2" charset="0"/>
                <a:ea typeface="Cambria" panose="02040503050406030204" pitchFamily="18" charset="0"/>
                <a:cs typeface="Times New Roman" panose="02020603050405020304" pitchFamily="18" charset="0"/>
              </a:rPr>
            </a:br>
            <a:r>
              <a:rPr lang="en-US" sz="4000" b="1" dirty="0">
                <a:solidFill>
                  <a:srgbClr val="3E4E8D"/>
                </a:solidFill>
                <a:latin typeface="Avenir Book" panose="02000503020000020003" pitchFamily="2" charset="0"/>
                <a:ea typeface="Cambria" panose="02040503050406030204" pitchFamily="18" charset="0"/>
                <a:cs typeface="Times New Roman" panose="02020603050405020304" pitchFamily="18" charset="0"/>
              </a:rPr>
              <a:t>Increasing Frequency of Clinic Visits among Medicaid Insured Children and Adolescents with Type 1 Diabetes </a:t>
            </a:r>
            <a:br>
              <a:rPr lang="en-US" sz="3600" b="1" dirty="0">
                <a:solidFill>
                  <a:srgbClr val="3E4E8D"/>
                </a:solidFill>
                <a:latin typeface="Avenir Book" panose="02000503020000020003" pitchFamily="2" charset="0"/>
              </a:rPr>
            </a:br>
            <a:br>
              <a:rPr lang="en-US" sz="3600" dirty="0">
                <a:solidFill>
                  <a:srgbClr val="3E4E8D"/>
                </a:solidFill>
                <a:latin typeface="Avenir Book" panose="02000503020000020003" pitchFamily="2" charset="0"/>
              </a:rPr>
            </a:br>
            <a:r>
              <a:rPr lang="en-US" sz="1800" dirty="0">
                <a:solidFill>
                  <a:srgbClr val="3E4E8D"/>
                </a:solidFill>
                <a:latin typeface="Avenir Book" panose="02000503020000020003" pitchFamily="2" charset="0"/>
                <a:ea typeface="Cambria" panose="02040503050406030204" pitchFamily="18" charset="0"/>
              </a:rPr>
              <a:t>Carla Demeterco-Berggren</a:t>
            </a:r>
            <a:r>
              <a:rPr lang="en-US" sz="1800" baseline="30000" dirty="0">
                <a:solidFill>
                  <a:srgbClr val="3E4E8D"/>
                </a:solidFill>
                <a:latin typeface="Avenir Book" panose="02000503020000020003" pitchFamily="2" charset="0"/>
                <a:ea typeface="Cambria" panose="02040503050406030204" pitchFamily="18" charset="0"/>
              </a:rPr>
              <a:t>1,2</a:t>
            </a:r>
            <a:r>
              <a:rPr lang="en-US" sz="1800" dirty="0">
                <a:solidFill>
                  <a:srgbClr val="3E4E8D"/>
                </a:solidFill>
                <a:latin typeface="Avenir Book" panose="02000503020000020003" pitchFamily="2" charset="0"/>
                <a:ea typeface="Cambria" panose="02040503050406030204" pitchFamily="18" charset="0"/>
              </a:rPr>
              <a:t>, MD, PhD; Giana Reuter</a:t>
            </a:r>
            <a:r>
              <a:rPr lang="en-US" sz="1800" baseline="30000" dirty="0">
                <a:solidFill>
                  <a:srgbClr val="3E4E8D"/>
                </a:solidFill>
                <a:latin typeface="Avenir Book" panose="02000503020000020003" pitchFamily="2" charset="0"/>
                <a:ea typeface="Cambria" panose="02040503050406030204" pitchFamily="18" charset="0"/>
              </a:rPr>
              <a:t>1</a:t>
            </a:r>
            <a:r>
              <a:rPr lang="en-US" sz="1800" dirty="0">
                <a:solidFill>
                  <a:srgbClr val="3E4E8D"/>
                </a:solidFill>
                <a:latin typeface="Avenir Book" panose="02000503020000020003" pitchFamily="2" charset="0"/>
                <a:ea typeface="Cambria" panose="02040503050406030204" pitchFamily="18" charset="0"/>
              </a:rPr>
              <a:t>, CPNP, BSN, MSN; Kim McNamara</a:t>
            </a:r>
            <a:r>
              <a:rPr lang="en-US" sz="1800" baseline="30000" dirty="0">
                <a:solidFill>
                  <a:srgbClr val="3E4E8D"/>
                </a:solidFill>
                <a:latin typeface="Avenir Book" panose="02000503020000020003" pitchFamily="2" charset="0"/>
                <a:ea typeface="Cambria" panose="02040503050406030204" pitchFamily="18" charset="0"/>
              </a:rPr>
              <a:t>1</a:t>
            </a:r>
            <a:r>
              <a:rPr lang="en-US" sz="1800" dirty="0">
                <a:solidFill>
                  <a:srgbClr val="3E4E8D"/>
                </a:solidFill>
                <a:latin typeface="Avenir Book" panose="02000503020000020003" pitchFamily="2" charset="0"/>
                <a:ea typeface="Cambria" panose="02040503050406030204" pitchFamily="18" charset="0"/>
              </a:rPr>
              <a:t>, RN, BSN, CDCES; Jodi Peterson</a:t>
            </a:r>
            <a:r>
              <a:rPr lang="en-US" sz="1800" baseline="30000" dirty="0">
                <a:solidFill>
                  <a:srgbClr val="3E4E8D"/>
                </a:solidFill>
                <a:latin typeface="Avenir Book" panose="02000503020000020003" pitchFamily="2" charset="0"/>
                <a:ea typeface="Cambria" panose="02040503050406030204" pitchFamily="18" charset="0"/>
              </a:rPr>
              <a:t>1</a:t>
            </a:r>
            <a:r>
              <a:rPr lang="en-US" sz="1800" dirty="0">
                <a:solidFill>
                  <a:srgbClr val="3E4E8D"/>
                </a:solidFill>
                <a:latin typeface="Avenir Book" panose="02000503020000020003" pitchFamily="2" charset="0"/>
                <a:ea typeface="Cambria" panose="02040503050406030204" pitchFamily="18" charset="0"/>
              </a:rPr>
              <a:t>, RN, BSN; </a:t>
            </a:r>
            <a:r>
              <a:rPr lang="en-US" sz="1800" dirty="0" err="1">
                <a:solidFill>
                  <a:srgbClr val="3E4E8D"/>
                </a:solidFill>
                <a:latin typeface="Avenir Book" panose="02000503020000020003" pitchFamily="2" charset="0"/>
                <a:ea typeface="Cambria" panose="02040503050406030204" pitchFamily="18" charset="0"/>
              </a:rPr>
              <a:t>Yashia</a:t>
            </a:r>
            <a:r>
              <a:rPr lang="en-US" sz="1800" dirty="0">
                <a:solidFill>
                  <a:srgbClr val="3E4E8D"/>
                </a:solidFill>
                <a:latin typeface="Avenir Book" panose="02000503020000020003" pitchFamily="2" charset="0"/>
                <a:ea typeface="Cambria" panose="02040503050406030204" pitchFamily="18" charset="0"/>
              </a:rPr>
              <a:t> Saenz</a:t>
            </a:r>
            <a:r>
              <a:rPr lang="en-US" sz="1800" baseline="30000" dirty="0">
                <a:solidFill>
                  <a:srgbClr val="3E4E8D"/>
                </a:solidFill>
                <a:latin typeface="Avenir Book" panose="02000503020000020003" pitchFamily="2" charset="0"/>
                <a:ea typeface="Cambria" panose="02040503050406030204" pitchFamily="18" charset="0"/>
              </a:rPr>
              <a:t>1</a:t>
            </a:r>
            <a:r>
              <a:rPr lang="en-US" sz="1800" dirty="0">
                <a:solidFill>
                  <a:srgbClr val="3E4E8D"/>
                </a:solidFill>
                <a:latin typeface="Avenir Book" panose="02000503020000020003" pitchFamily="2" charset="0"/>
                <a:ea typeface="Cambria" panose="02040503050406030204" pitchFamily="18" charset="0"/>
              </a:rPr>
              <a:t>, PCC; </a:t>
            </a:r>
            <a:r>
              <a:rPr lang="en-US" sz="1800" dirty="0" err="1">
                <a:solidFill>
                  <a:srgbClr val="3E4E8D"/>
                </a:solidFill>
                <a:latin typeface="Avenir Book" panose="02000503020000020003" pitchFamily="2" charset="0"/>
                <a:ea typeface="Cambria" panose="02040503050406030204" pitchFamily="18" charset="0"/>
              </a:rPr>
              <a:t>Drisana</a:t>
            </a:r>
            <a:r>
              <a:rPr lang="en-US" sz="1800">
                <a:solidFill>
                  <a:srgbClr val="3E4E8D"/>
                </a:solidFill>
                <a:latin typeface="Avenir Book" panose="02000503020000020003" pitchFamily="2" charset="0"/>
                <a:ea typeface="Cambria" panose="02040503050406030204" pitchFamily="18" charset="0"/>
              </a:rPr>
              <a:t> Moss</a:t>
            </a:r>
            <a:r>
              <a:rPr lang="en-US" sz="1800" baseline="30000" dirty="0">
                <a:solidFill>
                  <a:srgbClr val="3E4E8D"/>
                </a:solidFill>
                <a:latin typeface="Avenir Book" panose="02000503020000020003" pitchFamily="2" charset="0"/>
                <a:ea typeface="Cambria" panose="02040503050406030204" pitchFamily="18" charset="0"/>
              </a:rPr>
              <a:t>1</a:t>
            </a:r>
            <a:r>
              <a:rPr lang="en-US" sz="1800">
                <a:solidFill>
                  <a:srgbClr val="3E4E8D"/>
                </a:solidFill>
                <a:latin typeface="Avenir Book" panose="02000503020000020003" pitchFamily="2" charset="0"/>
                <a:ea typeface="Cambria" panose="02040503050406030204" pitchFamily="18" charset="0"/>
              </a:rPr>
              <a:t>, </a:t>
            </a:r>
            <a:r>
              <a:rPr lang="en-US" sz="1800" dirty="0">
                <a:solidFill>
                  <a:srgbClr val="3E4E8D"/>
                </a:solidFill>
                <a:latin typeface="Avenir Book" panose="02000503020000020003" pitchFamily="2" charset="0"/>
                <a:ea typeface="Cambria" panose="02040503050406030204" pitchFamily="18" charset="0"/>
              </a:rPr>
              <a:t>BSN, RN; </a:t>
            </a:r>
            <a:r>
              <a:rPr lang="en-US" sz="1800">
                <a:solidFill>
                  <a:srgbClr val="3E4E8D"/>
                </a:solidFill>
                <a:latin typeface="Avenir Book" panose="02000503020000020003" pitchFamily="2" charset="0"/>
                <a:ea typeface="Cambria" panose="02040503050406030204" pitchFamily="18" charset="0"/>
              </a:rPr>
              <a:t>Karen Anaya</a:t>
            </a:r>
            <a:r>
              <a:rPr lang="en-US" sz="1800" baseline="30000" dirty="0">
                <a:solidFill>
                  <a:srgbClr val="3E4E8D"/>
                </a:solidFill>
                <a:latin typeface="Avenir Book" panose="02000503020000020003" pitchFamily="2" charset="0"/>
                <a:ea typeface="Cambria" panose="02040503050406030204" pitchFamily="18" charset="0"/>
              </a:rPr>
              <a:t>1</a:t>
            </a:r>
            <a:r>
              <a:rPr lang="en-US" sz="1800">
                <a:solidFill>
                  <a:srgbClr val="3E4E8D"/>
                </a:solidFill>
                <a:latin typeface="Avenir Book" panose="02000503020000020003" pitchFamily="2" charset="0"/>
                <a:ea typeface="Cambria" panose="02040503050406030204" pitchFamily="18" charset="0"/>
              </a:rPr>
              <a:t>, </a:t>
            </a:r>
            <a:r>
              <a:rPr lang="en-US" sz="1800" dirty="0">
                <a:solidFill>
                  <a:srgbClr val="3E4E8D"/>
                </a:solidFill>
                <a:latin typeface="Avenir Book" panose="02000503020000020003" pitchFamily="2" charset="0"/>
                <a:ea typeface="Cambria" panose="02040503050406030204" pitchFamily="18" charset="0"/>
              </a:rPr>
              <a:t>RN, BS, CHTP; </a:t>
            </a:r>
            <a:r>
              <a:rPr lang="en-US" sz="1800">
                <a:solidFill>
                  <a:srgbClr val="3E4E8D"/>
                </a:solidFill>
                <a:latin typeface="Avenir Book" panose="02000503020000020003" pitchFamily="2" charset="0"/>
                <a:ea typeface="Times New Roman" panose="02020603050405020304" pitchFamily="18" charset="0"/>
              </a:rPr>
              <a:t>Rhonda Sparr-Perkins</a:t>
            </a:r>
            <a:r>
              <a:rPr lang="en-US" sz="1800" baseline="30000" dirty="0">
                <a:solidFill>
                  <a:srgbClr val="3E4E8D"/>
                </a:solidFill>
                <a:latin typeface="Avenir Book" panose="02000503020000020003" pitchFamily="2" charset="0"/>
                <a:ea typeface="Times New Roman" panose="02020603050405020304" pitchFamily="18" charset="0"/>
              </a:rPr>
              <a:t>1</a:t>
            </a:r>
            <a:r>
              <a:rPr lang="en-US" sz="1800">
                <a:solidFill>
                  <a:srgbClr val="3E4E8D"/>
                </a:solidFill>
                <a:latin typeface="Avenir Book" panose="02000503020000020003" pitchFamily="2" charset="0"/>
                <a:ea typeface="Times New Roman" panose="02020603050405020304" pitchFamily="18" charset="0"/>
              </a:rPr>
              <a:t>, </a:t>
            </a:r>
            <a:r>
              <a:rPr lang="en-US" sz="1800" dirty="0">
                <a:solidFill>
                  <a:srgbClr val="3E4E8D"/>
                </a:solidFill>
                <a:latin typeface="Avenir Book" panose="02000503020000020003" pitchFamily="2" charset="0"/>
                <a:ea typeface="Times New Roman" panose="02020603050405020304" pitchFamily="18" charset="0"/>
              </a:rPr>
              <a:t>BSN, MBA; </a:t>
            </a:r>
            <a:r>
              <a:rPr lang="en-US" sz="1800" dirty="0">
                <a:solidFill>
                  <a:srgbClr val="3E4E8D"/>
                </a:solidFill>
                <a:latin typeface="Avenir Book" panose="02000503020000020003" pitchFamily="2" charset="0"/>
                <a:ea typeface="Cambria" panose="02040503050406030204" pitchFamily="18" charset="0"/>
              </a:rPr>
              <a:t>Keri Carstairs</a:t>
            </a:r>
            <a:r>
              <a:rPr lang="en-US" sz="1800" baseline="30000" dirty="0">
                <a:solidFill>
                  <a:srgbClr val="3E4E8D"/>
                </a:solidFill>
                <a:latin typeface="Avenir Book" panose="02000503020000020003" pitchFamily="2" charset="0"/>
                <a:ea typeface="Cambria" panose="02040503050406030204" pitchFamily="18" charset="0"/>
              </a:rPr>
              <a:t>1,2</a:t>
            </a:r>
            <a:r>
              <a:rPr lang="en-US" sz="1800" dirty="0">
                <a:solidFill>
                  <a:srgbClr val="3E4E8D"/>
                </a:solidFill>
                <a:latin typeface="Avenir Book" panose="02000503020000020003" pitchFamily="2" charset="0"/>
                <a:ea typeface="Cambria" panose="02040503050406030204" pitchFamily="18" charset="0"/>
              </a:rPr>
              <a:t>, MD, MBA, FACEP, FAAP; Michael Gottschalk</a:t>
            </a:r>
            <a:r>
              <a:rPr lang="en-US" sz="1800" baseline="30000" dirty="0">
                <a:solidFill>
                  <a:srgbClr val="3E4E8D"/>
                </a:solidFill>
                <a:latin typeface="Avenir Book" panose="02000503020000020003" pitchFamily="2" charset="0"/>
                <a:ea typeface="Cambria" panose="02040503050406030204" pitchFamily="18" charset="0"/>
              </a:rPr>
              <a:t>1,2</a:t>
            </a:r>
            <a:r>
              <a:rPr lang="en-US" sz="1800" dirty="0">
                <a:solidFill>
                  <a:srgbClr val="3E4E8D"/>
                </a:solidFill>
                <a:latin typeface="Avenir Book" panose="02000503020000020003" pitchFamily="2" charset="0"/>
                <a:ea typeface="Cambria" panose="02040503050406030204" pitchFamily="18" charset="0"/>
              </a:rPr>
              <a:t>, MD, PhD </a:t>
            </a:r>
            <a:br>
              <a:rPr lang="en-US" sz="1800" dirty="0">
                <a:solidFill>
                  <a:srgbClr val="3E4E8D"/>
                </a:solidFill>
                <a:latin typeface="Avenir Book" panose="02000503020000020003" pitchFamily="2" charset="0"/>
                <a:ea typeface="Cambria" panose="02040503050406030204" pitchFamily="18" charset="0"/>
              </a:rPr>
            </a:br>
            <a:br>
              <a:rPr lang="en-US" sz="2800" dirty="0">
                <a:solidFill>
                  <a:srgbClr val="3E4E8D"/>
                </a:solidFill>
                <a:latin typeface="Avenir Book" panose="02000503020000020003" pitchFamily="2" charset="0"/>
              </a:rPr>
            </a:br>
            <a:r>
              <a:rPr lang="en-US" sz="1800" dirty="0">
                <a:solidFill>
                  <a:srgbClr val="3E4E8D"/>
                </a:solidFill>
                <a:latin typeface="Avenir Book" panose="02000503020000020003" pitchFamily="2" charset="0"/>
                <a:ea typeface="Cambria" panose="02040503050406030204" pitchFamily="18" charset="0"/>
              </a:rPr>
              <a:t>Rady Children’s Hospital, San Diego</a:t>
            </a:r>
            <a:r>
              <a:rPr lang="en-US" sz="1800" baseline="30000" dirty="0">
                <a:solidFill>
                  <a:srgbClr val="3E4E8D"/>
                </a:solidFill>
                <a:latin typeface="Avenir Book" panose="02000503020000020003" pitchFamily="2" charset="0"/>
                <a:ea typeface="Cambria" panose="02040503050406030204" pitchFamily="18" charset="0"/>
              </a:rPr>
              <a:t>1</a:t>
            </a:r>
            <a:r>
              <a:rPr lang="en-US" sz="1800" dirty="0">
                <a:solidFill>
                  <a:srgbClr val="3E4E8D"/>
                </a:solidFill>
                <a:latin typeface="Avenir Book" panose="02000503020000020003" pitchFamily="2" charset="0"/>
                <a:ea typeface="Cambria" panose="02040503050406030204" pitchFamily="18" charset="0"/>
              </a:rPr>
              <a:t>, University of California, San Diego</a:t>
            </a:r>
            <a:r>
              <a:rPr lang="en-US" sz="1800" baseline="30000" dirty="0">
                <a:solidFill>
                  <a:srgbClr val="3E4E8D"/>
                </a:solidFill>
                <a:latin typeface="Avenir Book" panose="02000503020000020003" pitchFamily="2" charset="0"/>
                <a:ea typeface="Cambria" panose="02040503050406030204" pitchFamily="18" charset="0"/>
              </a:rPr>
              <a:t>2</a:t>
            </a:r>
            <a:r>
              <a:rPr lang="en-US" sz="1800" dirty="0">
                <a:solidFill>
                  <a:srgbClr val="3E4E8D"/>
                </a:solidFill>
                <a:latin typeface="Avenir Book" panose="02000503020000020003" pitchFamily="2" charset="0"/>
                <a:ea typeface="Cambria" panose="02040503050406030204" pitchFamily="18" charset="0"/>
              </a:rPr>
              <a:t>, California, USA</a:t>
            </a:r>
            <a:br>
              <a:rPr lang="en-US" sz="1800" dirty="0">
                <a:solidFill>
                  <a:srgbClr val="3E4E8D"/>
                </a:solidFill>
                <a:latin typeface="Avenir Book" panose="02000503020000020003" pitchFamily="2" charset="0"/>
                <a:ea typeface="Cambria" panose="02040503050406030204" pitchFamily="18" charset="0"/>
              </a:rPr>
            </a:br>
            <a:endParaRPr lang="en-US" sz="2800" dirty="0">
              <a:solidFill>
                <a:srgbClr val="3E4E8D"/>
              </a:solidFill>
              <a:latin typeface="Avenir Book" panose="02000503020000020003" pitchFamily="2" charset="0"/>
            </a:endParaRPr>
          </a:p>
        </p:txBody>
      </p:sp>
      <p:sp>
        <p:nvSpPr>
          <p:cNvPr id="3" name="Subtitle 2"/>
          <p:cNvSpPr>
            <a:spLocks noGrp="1"/>
          </p:cNvSpPr>
          <p:nvPr>
            <p:ph type="subTitle" idx="1"/>
          </p:nvPr>
        </p:nvSpPr>
        <p:spPr>
          <a:xfrm>
            <a:off x="1525184" y="4594769"/>
            <a:ext cx="9141619" cy="1655763"/>
          </a:xfrm>
        </p:spPr>
        <p:txBody>
          <a:bodyPr>
            <a:normAutofit/>
          </a:bodyPr>
          <a:lstStyle/>
          <a:p>
            <a:r>
              <a:rPr lang="en-US" sz="2800" b="1" dirty="0">
                <a:latin typeface="Avenir Book" panose="02000503020000020003" pitchFamily="2" charset="0"/>
              </a:rPr>
              <a:t>T1D Exchange QI Learning Session</a:t>
            </a:r>
          </a:p>
          <a:p>
            <a:r>
              <a:rPr lang="en-US" sz="2000" dirty="0">
                <a:latin typeface="Avenir Book" panose="02000503020000020003" pitchFamily="2" charset="0"/>
              </a:rPr>
              <a:t>November 8</a:t>
            </a:r>
            <a:r>
              <a:rPr lang="en-US" sz="2000" baseline="30000" dirty="0">
                <a:latin typeface="Avenir Book" panose="02000503020000020003" pitchFamily="2" charset="0"/>
              </a:rPr>
              <a:t>th</a:t>
            </a:r>
            <a:r>
              <a:rPr lang="en-US" sz="2000" dirty="0">
                <a:latin typeface="Avenir Book" panose="02000503020000020003" pitchFamily="2" charset="0"/>
              </a:rPr>
              <a:t> , 2022</a:t>
            </a:r>
          </a:p>
        </p:txBody>
      </p:sp>
      <p:pic>
        <p:nvPicPr>
          <p:cNvPr id="4" name="Picture 3">
            <a:extLst>
              <a:ext uri="{FF2B5EF4-FFF2-40B4-BE49-F238E27FC236}">
                <a16:creationId xmlns:a16="http://schemas.microsoft.com/office/drawing/2014/main" id="{74F2E5FD-C5C0-D342-A1D9-11C070B05657}"/>
              </a:ext>
            </a:extLst>
          </p:cNvPr>
          <p:cNvPicPr>
            <a:picLocks noChangeAspect="1"/>
          </p:cNvPicPr>
          <p:nvPr/>
        </p:nvPicPr>
        <p:blipFill>
          <a:blip r:embed="rId2"/>
          <a:stretch>
            <a:fillRect/>
          </a:stretch>
        </p:blipFill>
        <p:spPr>
          <a:xfrm>
            <a:off x="9561225" y="5939688"/>
            <a:ext cx="2493819" cy="850756"/>
          </a:xfrm>
          <a:prstGeom prst="rect">
            <a:avLst/>
          </a:prstGeom>
        </p:spPr>
      </p:pic>
      <p:pic>
        <p:nvPicPr>
          <p:cNvPr id="5" name="Picture 4">
            <a:extLst>
              <a:ext uri="{FF2B5EF4-FFF2-40B4-BE49-F238E27FC236}">
                <a16:creationId xmlns:a16="http://schemas.microsoft.com/office/drawing/2014/main" id="{EFB8B550-17DD-99FB-F475-7436AFAB9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477" y="5937396"/>
            <a:ext cx="1907037" cy="853048"/>
          </a:xfrm>
          <a:prstGeom prst="rect">
            <a:avLst/>
          </a:prstGeom>
        </p:spPr>
      </p:pic>
    </p:spTree>
    <p:extLst>
      <p:ext uri="{BB962C8B-B14F-4D97-AF65-F5344CB8AC3E}">
        <p14:creationId xmlns:p14="http://schemas.microsoft.com/office/powerpoint/2010/main" val="191559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E00B-F586-0E91-FF20-BDC4B7431C0B}"/>
              </a:ext>
            </a:extLst>
          </p:cNvPr>
          <p:cNvSpPr>
            <a:spLocks noGrp="1"/>
          </p:cNvSpPr>
          <p:nvPr>
            <p:ph type="title"/>
          </p:nvPr>
        </p:nvSpPr>
        <p:spPr/>
        <p:txBody>
          <a:bodyPr>
            <a:normAutofit/>
          </a:bodyPr>
          <a:lstStyle/>
          <a:p>
            <a:r>
              <a:rPr lang="en-US" sz="4400" b="1" dirty="0">
                <a:latin typeface="Avenir Book" panose="02000503020000020003" pitchFamily="2" charset="0"/>
                <a:ea typeface="Cambria" panose="02040503050406030204" pitchFamily="18" charset="0"/>
              </a:rPr>
              <a:t>Background</a:t>
            </a:r>
            <a:r>
              <a:rPr lang="en-US" sz="4400" dirty="0">
                <a:latin typeface="Avenir Book" panose="02000503020000020003" pitchFamily="2" charset="0"/>
              </a:rPr>
              <a:t> </a:t>
            </a:r>
          </a:p>
        </p:txBody>
      </p:sp>
      <p:sp>
        <p:nvSpPr>
          <p:cNvPr id="3" name="Content Placeholder 2">
            <a:extLst>
              <a:ext uri="{FF2B5EF4-FFF2-40B4-BE49-F238E27FC236}">
                <a16:creationId xmlns:a16="http://schemas.microsoft.com/office/drawing/2014/main" id="{8EE0011F-2BA7-7E80-6217-EEDD5E2775FC}"/>
              </a:ext>
            </a:extLst>
          </p:cNvPr>
          <p:cNvSpPr>
            <a:spLocks noGrp="1"/>
          </p:cNvSpPr>
          <p:nvPr>
            <p:ph idx="1"/>
          </p:nvPr>
        </p:nvSpPr>
        <p:spPr/>
        <p:txBody>
          <a:bodyPr>
            <a:normAutofit/>
          </a:bodyPr>
          <a:lstStyle/>
          <a:p>
            <a:r>
              <a:rPr lang="en-US" sz="2800" dirty="0">
                <a:latin typeface="Avenir Book" panose="02000503020000020003" pitchFamily="2" charset="0"/>
                <a:ea typeface="Calibri" panose="020F0502020204030204" pitchFamily="34" charset="0"/>
              </a:rPr>
              <a:t>The relationship between more frequent clinic visits and improved HbA1c levels in people with type 1 diabetes (T1D) has been reported. </a:t>
            </a:r>
          </a:p>
          <a:p>
            <a:r>
              <a:rPr lang="en-US" sz="2800" dirty="0">
                <a:latin typeface="Avenir Book" panose="02000503020000020003" pitchFamily="2" charset="0"/>
                <a:ea typeface="Calibri" panose="020F0502020204030204" pitchFamily="34" charset="0"/>
              </a:rPr>
              <a:t>The ADA recommends quarterly follow up for routine diabetes care, but this is not always attained. </a:t>
            </a:r>
            <a:endParaRPr lang="en-US" sz="2800" dirty="0">
              <a:latin typeface="Avenir Book" panose="02000503020000020003" pitchFamily="2" charset="0"/>
            </a:endParaRPr>
          </a:p>
        </p:txBody>
      </p:sp>
    </p:spTree>
    <p:extLst>
      <p:ext uri="{BB962C8B-B14F-4D97-AF65-F5344CB8AC3E}">
        <p14:creationId xmlns:p14="http://schemas.microsoft.com/office/powerpoint/2010/main" val="3641647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Avenir Book" panose="02000503020000020003" pitchFamily="2" charset="0"/>
              </a:rPr>
              <a:t>Aim Statement</a:t>
            </a:r>
          </a:p>
        </p:txBody>
      </p:sp>
      <p:sp>
        <p:nvSpPr>
          <p:cNvPr id="3" name="Content Placeholder 2"/>
          <p:cNvSpPr>
            <a:spLocks noGrp="1"/>
          </p:cNvSpPr>
          <p:nvPr>
            <p:ph idx="1"/>
          </p:nvPr>
        </p:nvSpPr>
        <p:spPr>
          <a:xfrm>
            <a:off x="569148" y="2158136"/>
            <a:ext cx="10783285" cy="4486276"/>
          </a:xfrm>
        </p:spPr>
        <p:txBody>
          <a:bodyPr>
            <a:normAutofit/>
          </a:bodyPr>
          <a:lstStyle/>
          <a:p>
            <a:pPr marL="0" indent="0" algn="just">
              <a:buNone/>
            </a:pPr>
            <a:r>
              <a:rPr lang="en-US" sz="2800" dirty="0">
                <a:solidFill>
                  <a:schemeClr val="tx2"/>
                </a:solidFill>
                <a:latin typeface="Avenir Book" panose="02000503020000020003" pitchFamily="2" charset="0"/>
              </a:rPr>
              <a:t>To increase the percentage of Medicaid </a:t>
            </a:r>
            <a:r>
              <a:rPr lang="en-US" sz="2800" dirty="0">
                <a:solidFill>
                  <a:schemeClr val="tx2"/>
                </a:solidFill>
                <a:latin typeface="Avenir Book" panose="02000503020000020003" pitchFamily="2" charset="0"/>
                <a:ea typeface="Cambria" panose="02040503050406030204" pitchFamily="18" charset="0"/>
              </a:rPr>
              <a:t>insured children </a:t>
            </a:r>
            <a:r>
              <a:rPr lang="en-US" sz="2800" dirty="0">
                <a:solidFill>
                  <a:schemeClr val="tx2"/>
                </a:solidFill>
                <a:latin typeface="Avenir Book" panose="02000503020000020003" pitchFamily="2" charset="0"/>
              </a:rPr>
              <a:t>with type 1 diabetes who attended 4 or more clinic visits per year from May 2021 baseline of 53% to 75% by May 2022.</a:t>
            </a:r>
          </a:p>
          <a:p>
            <a:pPr marL="0" indent="0" algn="just">
              <a:buNone/>
            </a:pPr>
            <a:endParaRPr lang="en-US" sz="2800" dirty="0">
              <a:solidFill>
                <a:schemeClr val="tx2"/>
              </a:solidFill>
              <a:latin typeface="Avenir Book" panose="02000503020000020003" pitchFamily="2" charset="0"/>
            </a:endParaRPr>
          </a:p>
        </p:txBody>
      </p:sp>
      <p:pic>
        <p:nvPicPr>
          <p:cNvPr id="4" name="Picture 3">
            <a:extLst>
              <a:ext uri="{FF2B5EF4-FFF2-40B4-BE49-F238E27FC236}">
                <a16:creationId xmlns:a16="http://schemas.microsoft.com/office/drawing/2014/main" id="{7804A17C-0681-BD4D-901C-D812976E892C}"/>
              </a:ext>
            </a:extLst>
          </p:cNvPr>
          <p:cNvPicPr>
            <a:picLocks noChangeAspect="1"/>
          </p:cNvPicPr>
          <p:nvPr/>
        </p:nvPicPr>
        <p:blipFill>
          <a:blip r:embed="rId2"/>
          <a:stretch>
            <a:fillRect/>
          </a:stretch>
        </p:blipFill>
        <p:spPr>
          <a:xfrm>
            <a:off x="9561225" y="5939688"/>
            <a:ext cx="2493819" cy="850756"/>
          </a:xfrm>
          <a:prstGeom prst="rect">
            <a:avLst/>
          </a:prstGeom>
        </p:spPr>
      </p:pic>
    </p:spTree>
    <p:extLst>
      <p:ext uri="{BB962C8B-B14F-4D97-AF65-F5344CB8AC3E}">
        <p14:creationId xmlns:p14="http://schemas.microsoft.com/office/powerpoint/2010/main" val="99544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4BA8F7-268B-6045-AFB0-DB736D5F9DDB}"/>
              </a:ext>
            </a:extLst>
          </p:cNvPr>
          <p:cNvPicPr>
            <a:picLocks noGrp="1" noChangeAspect="1"/>
          </p:cNvPicPr>
          <p:nvPr>
            <p:ph idx="1"/>
          </p:nvPr>
        </p:nvPicPr>
        <p:blipFill>
          <a:blip r:embed="rId2"/>
          <a:stretch>
            <a:fillRect/>
          </a:stretch>
        </p:blipFill>
        <p:spPr>
          <a:xfrm>
            <a:off x="9752013" y="6032500"/>
            <a:ext cx="2438400" cy="825500"/>
          </a:xfrm>
          <a:prstGeom prst="rect">
            <a:avLst/>
          </a:prstGeom>
        </p:spPr>
      </p:pic>
      <p:sp>
        <p:nvSpPr>
          <p:cNvPr id="2" name="Rectangle 1">
            <a:extLst>
              <a:ext uri="{FF2B5EF4-FFF2-40B4-BE49-F238E27FC236}">
                <a16:creationId xmlns:a16="http://schemas.microsoft.com/office/drawing/2014/main" id="{9F26A7CE-AFCD-BA46-8C1B-BA893B4F3A9B}"/>
              </a:ext>
            </a:extLst>
          </p:cNvPr>
          <p:cNvSpPr/>
          <p:nvPr/>
        </p:nvSpPr>
        <p:spPr>
          <a:xfrm>
            <a:off x="1589" y="609600"/>
            <a:ext cx="4922751" cy="5632311"/>
          </a:xfrm>
          <a:prstGeom prst="rect">
            <a:avLst/>
          </a:prstGeom>
        </p:spPr>
        <p:txBody>
          <a:bodyPr wrap="square">
            <a:spAutoFit/>
          </a:bodyPr>
          <a:lstStyle/>
          <a:p>
            <a:pPr marL="571500" indent="-571500">
              <a:buFont typeface="Arial" panose="020B0604020202020204" pitchFamily="34" charset="0"/>
              <a:buChar char="•"/>
            </a:pPr>
            <a:r>
              <a:rPr lang="en-US" dirty="0">
                <a:solidFill>
                  <a:schemeClr val="tx2"/>
                </a:solidFill>
                <a:latin typeface="Avenir Book" panose="02000503020000020003" pitchFamily="2" charset="0"/>
                <a:ea typeface="Times New Roman" panose="02020603050405020304" pitchFamily="18" charset="0"/>
              </a:rPr>
              <a:t>A Diabetes Clinic Dashboard within our electronic health record (EHR) system allowed our team to identify children and adolescents  with T1D from a subset of Medicaid insured cohort (n=100) due to a clinic visit without a future appointment scheduled</a:t>
            </a:r>
          </a:p>
          <a:p>
            <a:pPr marL="571500" indent="-571500">
              <a:buFont typeface="Arial" panose="020B0604020202020204" pitchFamily="34" charset="0"/>
              <a:buChar char="•"/>
            </a:pPr>
            <a:endParaRPr lang="en-US" dirty="0">
              <a:solidFill>
                <a:schemeClr val="tx2"/>
              </a:solidFill>
              <a:latin typeface="Avenir Book" panose="02000503020000020003" pitchFamily="2" charset="0"/>
              <a:ea typeface="Times New Roman" panose="02020603050405020304" pitchFamily="18" charset="0"/>
            </a:endParaRPr>
          </a:p>
          <a:p>
            <a:pPr marL="571500" indent="-571500">
              <a:buFont typeface="Arial" panose="020B0604020202020204" pitchFamily="34" charset="0"/>
              <a:buChar char="•"/>
            </a:pPr>
            <a:r>
              <a:rPr lang="en-US" dirty="0">
                <a:solidFill>
                  <a:schemeClr val="tx2"/>
                </a:solidFill>
                <a:latin typeface="Avenir Book" panose="02000503020000020003" pitchFamily="2" charset="0"/>
                <a:ea typeface="Times New Roman" panose="02020603050405020304" pitchFamily="18" charset="0"/>
              </a:rPr>
              <a:t>A multidisciplinary team identified key change concepts. These were tested in series of PDSA cycles.</a:t>
            </a:r>
            <a:r>
              <a:rPr lang="en-US" dirty="0">
                <a:solidFill>
                  <a:schemeClr val="tx2"/>
                </a:solidFill>
                <a:latin typeface="Avenir Book" panose="02000503020000020003" pitchFamily="2" charset="0"/>
                <a:ea typeface="Cambria" panose="02040503050406030204" pitchFamily="18" charset="0"/>
              </a:rPr>
              <a:t> </a:t>
            </a:r>
            <a:r>
              <a:rPr lang="en-US" dirty="0">
                <a:solidFill>
                  <a:schemeClr val="tx2"/>
                </a:solidFill>
                <a:latin typeface="Avenir Book" panose="02000503020000020003" pitchFamily="2" charset="0"/>
                <a:cs typeface="Calibri" panose="020F0502020204030204" pitchFamily="34" charset="0"/>
              </a:rPr>
              <a:t> </a:t>
            </a:r>
            <a:endParaRPr lang="en-US" dirty="0">
              <a:solidFill>
                <a:schemeClr val="tx2"/>
              </a:solidFill>
              <a:latin typeface="Avenir Book" panose="02000503020000020003" pitchFamily="2" charset="0"/>
            </a:endParaRPr>
          </a:p>
          <a:p>
            <a:endParaRPr lang="en-US" dirty="0">
              <a:solidFill>
                <a:schemeClr val="tx2"/>
              </a:solidFill>
              <a:latin typeface="Avenir Book" panose="02000503020000020003" pitchFamily="2" charset="0"/>
            </a:endParaRPr>
          </a:p>
          <a:p>
            <a:endParaRPr lang="en-US" dirty="0">
              <a:solidFill>
                <a:schemeClr val="tx2"/>
              </a:solidFill>
              <a:latin typeface="Avenir Book" panose="02000503020000020003" pitchFamily="2" charset="0"/>
            </a:endParaRPr>
          </a:p>
          <a:p>
            <a:endParaRPr lang="en-US" dirty="0">
              <a:solidFill>
                <a:schemeClr val="tx2"/>
              </a:solidFill>
              <a:latin typeface="Avenir Book" panose="02000503020000020003" pitchFamily="2" charset="0"/>
            </a:endParaRPr>
          </a:p>
        </p:txBody>
      </p:sp>
      <p:pic>
        <p:nvPicPr>
          <p:cNvPr id="19" name="Picture 3">
            <a:extLst>
              <a:ext uri="{FF2B5EF4-FFF2-40B4-BE49-F238E27FC236}">
                <a16:creationId xmlns:a16="http://schemas.microsoft.com/office/drawing/2014/main" id="{F0A92B06-D0FC-084A-B728-0AF7C4B90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221" y="1177953"/>
            <a:ext cx="7379154" cy="4329467"/>
          </a:xfrm>
          <a:prstGeom prst="rect">
            <a:avLst/>
          </a:prstGeom>
          <a:noFill/>
          <a:ln>
            <a:noFill/>
          </a:ln>
          <a:effectLst/>
        </p:spPr>
      </p:pic>
      <p:sp>
        <p:nvSpPr>
          <p:cNvPr id="20" name="TextBox 19">
            <a:extLst>
              <a:ext uri="{FF2B5EF4-FFF2-40B4-BE49-F238E27FC236}">
                <a16:creationId xmlns:a16="http://schemas.microsoft.com/office/drawing/2014/main" id="{1F5025CC-E261-A846-8446-801C775105DE}"/>
              </a:ext>
            </a:extLst>
          </p:cNvPr>
          <p:cNvSpPr txBox="1"/>
          <p:nvPr/>
        </p:nvSpPr>
        <p:spPr>
          <a:xfrm>
            <a:off x="7174154" y="409545"/>
            <a:ext cx="2070310" cy="461665"/>
          </a:xfrm>
          <a:prstGeom prst="rect">
            <a:avLst/>
          </a:prstGeom>
          <a:noFill/>
        </p:spPr>
        <p:txBody>
          <a:bodyPr wrap="none" rtlCol="0">
            <a:spAutoFit/>
          </a:bodyPr>
          <a:lstStyle/>
          <a:p>
            <a:r>
              <a:rPr lang="en-GB" altLang="en-US" dirty="0">
                <a:solidFill>
                  <a:schemeClr val="tx2"/>
                </a:solidFill>
                <a:latin typeface="Avenir Book" panose="02000503020000020003" pitchFamily="2" charset="0"/>
              </a:rPr>
              <a:t> Race/Ethnicity </a:t>
            </a:r>
          </a:p>
        </p:txBody>
      </p:sp>
    </p:spTree>
    <p:extLst>
      <p:ext uri="{BB962C8B-B14F-4D97-AF65-F5344CB8AC3E}">
        <p14:creationId xmlns:p14="http://schemas.microsoft.com/office/powerpoint/2010/main" val="2932798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128344533"/>
              </p:ext>
            </p:extLst>
          </p:nvPr>
        </p:nvGraphicFramePr>
        <p:xfrm>
          <a:off x="593617" y="754008"/>
          <a:ext cx="10816645" cy="5770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Rounded Rectangle 40"/>
          <p:cNvSpPr/>
          <p:nvPr/>
        </p:nvSpPr>
        <p:spPr>
          <a:xfrm>
            <a:off x="1075303" y="93309"/>
            <a:ext cx="9601024" cy="48055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0912" tIns="45456" rIns="90912" bIns="45456" anchor="ctr"/>
          <a:lstStyle/>
          <a:p>
            <a:pPr algn="ctr">
              <a:defRPr/>
            </a:pPr>
            <a:r>
              <a:rPr lang="en-GB" sz="2800" dirty="0">
                <a:solidFill>
                  <a:schemeClr val="tx2"/>
                </a:solidFill>
              </a:rPr>
              <a:t>Key Driver Diagram</a:t>
            </a:r>
          </a:p>
        </p:txBody>
      </p:sp>
      <p:grpSp>
        <p:nvGrpSpPr>
          <p:cNvPr id="44" name="Group 43"/>
          <p:cNvGrpSpPr/>
          <p:nvPr/>
        </p:nvGrpSpPr>
        <p:grpSpPr>
          <a:xfrm>
            <a:off x="194670" y="2118011"/>
            <a:ext cx="2098175" cy="2254293"/>
            <a:chOff x="1458140" y="1429587"/>
            <a:chExt cx="1154663" cy="2095642"/>
          </a:xfrm>
          <a:solidFill>
            <a:schemeClr val="accent5">
              <a:lumMod val="40000"/>
              <a:lumOff val="60000"/>
            </a:schemeClr>
          </a:solidFill>
        </p:grpSpPr>
        <p:sp>
          <p:nvSpPr>
            <p:cNvPr id="45" name="Rounded Rectangle 44"/>
            <p:cNvSpPr/>
            <p:nvPr/>
          </p:nvSpPr>
          <p:spPr>
            <a:xfrm flipH="1">
              <a:off x="1458140" y="1429587"/>
              <a:ext cx="1154663" cy="2095642"/>
            </a:xfrm>
            <a:prstGeom prst="roundRect">
              <a:avLst/>
            </a:prstGeom>
            <a:grpFill/>
          </p:spPr>
          <p:style>
            <a:lnRef idx="3">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sp>
        <p:sp>
          <p:nvSpPr>
            <p:cNvPr id="46" name="Rounded Rectangle 4"/>
            <p:cNvSpPr/>
            <p:nvPr/>
          </p:nvSpPr>
          <p:spPr>
            <a:xfrm>
              <a:off x="1560109" y="1501803"/>
              <a:ext cx="977502" cy="1925716"/>
            </a:xfrm>
            <a:prstGeom prst="rect">
              <a:avLst/>
            </a:prstGeom>
            <a:grpFill/>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7145" tIns="17145" rIns="17145" bIns="17145" numCol="1" spcCol="1270" anchor="ctr" anchorCtr="0">
              <a:noAutofit/>
            </a:bodyPr>
            <a:lstStyle/>
            <a:p>
              <a:pPr algn="ctr" defTabSz="1200150">
                <a:lnSpc>
                  <a:spcPct val="90000"/>
                </a:lnSpc>
                <a:spcBef>
                  <a:spcPct val="0"/>
                </a:spcBef>
                <a:spcAft>
                  <a:spcPct val="35000"/>
                </a:spcAft>
              </a:pPr>
              <a:r>
                <a:rPr lang="en-GB" sz="2000" dirty="0">
                  <a:latin typeface="Montserrat" pitchFamily="2" charset="77"/>
                </a:rPr>
                <a:t>Improve </a:t>
              </a:r>
              <a:r>
                <a:rPr lang="en-GB" sz="2000" dirty="0" err="1">
                  <a:latin typeface="Montserrat" pitchFamily="2" charset="77"/>
                </a:rPr>
                <a:t>glycemic</a:t>
              </a:r>
              <a:r>
                <a:rPr lang="en-GB" sz="2000" dirty="0">
                  <a:latin typeface="Montserrat" pitchFamily="2" charset="77"/>
                </a:rPr>
                <a:t> levels  in children and adolescents with TID</a:t>
              </a:r>
            </a:p>
          </p:txBody>
        </p:sp>
      </p:grpSp>
      <p:pic>
        <p:nvPicPr>
          <p:cNvPr id="2" name="Content Placeholder 3">
            <a:extLst>
              <a:ext uri="{FF2B5EF4-FFF2-40B4-BE49-F238E27FC236}">
                <a16:creationId xmlns:a16="http://schemas.microsoft.com/office/drawing/2014/main" id="{D017B60B-B477-30D0-BBEA-E588CB5E5EF7}"/>
              </a:ext>
            </a:extLst>
          </p:cNvPr>
          <p:cNvPicPr>
            <a:picLocks noChangeAspect="1"/>
          </p:cNvPicPr>
          <p:nvPr/>
        </p:nvPicPr>
        <p:blipFill>
          <a:blip r:embed="rId7"/>
          <a:stretch>
            <a:fillRect/>
          </a:stretch>
        </p:blipFill>
        <p:spPr>
          <a:xfrm>
            <a:off x="10660257" y="5975087"/>
            <a:ext cx="1530157" cy="729473"/>
          </a:xfrm>
          <a:prstGeom prst="rect">
            <a:avLst/>
          </a:prstGeom>
        </p:spPr>
      </p:pic>
      <p:cxnSp>
        <p:nvCxnSpPr>
          <p:cNvPr id="5" name="Straight Connector 4">
            <a:extLst>
              <a:ext uri="{FF2B5EF4-FFF2-40B4-BE49-F238E27FC236}">
                <a16:creationId xmlns:a16="http://schemas.microsoft.com/office/drawing/2014/main" id="{439BA0E7-E56B-7EE6-8CAF-BF59C5359D2D}"/>
              </a:ext>
            </a:extLst>
          </p:cNvPr>
          <p:cNvCxnSpPr>
            <a:cxnSpLocks/>
          </p:cNvCxnSpPr>
          <p:nvPr/>
        </p:nvCxnSpPr>
        <p:spPr>
          <a:xfrm>
            <a:off x="2292845" y="3431628"/>
            <a:ext cx="35735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93016DC-474D-7C52-A3F8-E86450CCC850}"/>
              </a:ext>
            </a:extLst>
          </p:cNvPr>
          <p:cNvCxnSpPr>
            <a:cxnSpLocks/>
          </p:cNvCxnSpPr>
          <p:nvPr/>
        </p:nvCxnSpPr>
        <p:spPr>
          <a:xfrm>
            <a:off x="5046553" y="3413235"/>
            <a:ext cx="47296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079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C0C8-9FD8-7341-AC09-CFA0A6F3F8E7}"/>
              </a:ext>
            </a:extLst>
          </p:cNvPr>
          <p:cNvSpPr>
            <a:spLocks noGrp="1"/>
          </p:cNvSpPr>
          <p:nvPr>
            <p:ph type="title"/>
          </p:nvPr>
        </p:nvSpPr>
        <p:spPr>
          <a:xfrm>
            <a:off x="461313" y="-210393"/>
            <a:ext cx="10512862" cy="1325563"/>
          </a:xfrm>
        </p:spPr>
        <p:txBody>
          <a:bodyPr/>
          <a:lstStyle/>
          <a:p>
            <a:pPr algn="ctr"/>
            <a:r>
              <a:rPr lang="en-US" sz="4000" dirty="0">
                <a:solidFill>
                  <a:schemeClr val="tx2"/>
                </a:solidFill>
                <a:latin typeface="Avenir Book" panose="02000503020000020003" pitchFamily="2" charset="0"/>
              </a:rPr>
              <a:t>Interventions</a:t>
            </a:r>
            <a:r>
              <a:rPr lang="en-US" sz="4400" dirty="0">
                <a:solidFill>
                  <a:schemeClr val="tx2"/>
                </a:solidFill>
                <a:latin typeface="Avenir Book" panose="02000503020000020003" pitchFamily="2" charset="0"/>
              </a:rPr>
              <a:t> </a:t>
            </a:r>
            <a:endParaRPr lang="en-US" dirty="0"/>
          </a:p>
        </p:txBody>
      </p:sp>
      <p:graphicFrame>
        <p:nvGraphicFramePr>
          <p:cNvPr id="7" name="Diagram 6">
            <a:extLst>
              <a:ext uri="{FF2B5EF4-FFF2-40B4-BE49-F238E27FC236}">
                <a16:creationId xmlns:a16="http://schemas.microsoft.com/office/drawing/2014/main" id="{8113BCDD-120A-2295-8C46-6605A5C82DDB}"/>
              </a:ext>
            </a:extLst>
          </p:cNvPr>
          <p:cNvGraphicFramePr/>
          <p:nvPr>
            <p:extLst>
              <p:ext uri="{D42A27DB-BD31-4B8C-83A1-F6EECF244321}">
                <p14:modId xmlns:p14="http://schemas.microsoft.com/office/powerpoint/2010/main" val="2750768659"/>
              </p:ext>
            </p:extLst>
          </p:nvPr>
        </p:nvGraphicFramePr>
        <p:xfrm>
          <a:off x="2251178" y="759330"/>
          <a:ext cx="8383349" cy="5483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3">
            <a:extLst>
              <a:ext uri="{FF2B5EF4-FFF2-40B4-BE49-F238E27FC236}">
                <a16:creationId xmlns:a16="http://schemas.microsoft.com/office/drawing/2014/main" id="{8D556689-C95C-9C49-A004-9F32FC017219}"/>
              </a:ext>
            </a:extLst>
          </p:cNvPr>
          <p:cNvPicPr>
            <a:picLocks noGrp="1" noChangeAspect="1"/>
          </p:cNvPicPr>
          <p:nvPr>
            <p:ph idx="1"/>
          </p:nvPr>
        </p:nvPicPr>
        <p:blipFill>
          <a:blip r:embed="rId7"/>
          <a:stretch>
            <a:fillRect/>
          </a:stretch>
        </p:blipFill>
        <p:spPr>
          <a:xfrm>
            <a:off x="9453085" y="6032500"/>
            <a:ext cx="2614690" cy="825500"/>
          </a:xfrm>
          <a:prstGeom prst="rect">
            <a:avLst/>
          </a:prstGeom>
        </p:spPr>
      </p:pic>
    </p:spTree>
    <p:extLst>
      <p:ext uri="{BB962C8B-B14F-4D97-AF65-F5344CB8AC3E}">
        <p14:creationId xmlns:p14="http://schemas.microsoft.com/office/powerpoint/2010/main" val="669260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3EDAF77-F208-1387-5CC3-6CA8BC9DDA27}"/>
              </a:ext>
            </a:extLst>
          </p:cNvPr>
          <p:cNvGrpSpPr/>
          <p:nvPr/>
        </p:nvGrpSpPr>
        <p:grpSpPr>
          <a:xfrm>
            <a:off x="1028096" y="480558"/>
            <a:ext cx="7305879" cy="5454838"/>
            <a:chOff x="1109984" y="319829"/>
            <a:chExt cx="7305879" cy="5454838"/>
          </a:xfrm>
        </p:grpSpPr>
        <p:pic>
          <p:nvPicPr>
            <p:cNvPr id="6" name="Picture 5">
              <a:extLst>
                <a:ext uri="{FF2B5EF4-FFF2-40B4-BE49-F238E27FC236}">
                  <a16:creationId xmlns:a16="http://schemas.microsoft.com/office/drawing/2014/main" id="{BA7E73E8-1F4D-42D2-11F3-4CCC87A4FC9F}"/>
                </a:ext>
              </a:extLst>
            </p:cNvPr>
            <p:cNvPicPr>
              <a:picLocks noChangeAspect="1"/>
            </p:cNvPicPr>
            <p:nvPr/>
          </p:nvPicPr>
          <p:blipFill>
            <a:blip r:embed="rId2"/>
            <a:stretch>
              <a:fillRect/>
            </a:stretch>
          </p:blipFill>
          <p:spPr>
            <a:xfrm>
              <a:off x="1109984" y="319829"/>
              <a:ext cx="7305879" cy="5454838"/>
            </a:xfrm>
            <a:prstGeom prst="rect">
              <a:avLst/>
            </a:prstGeom>
          </p:spPr>
        </p:pic>
        <p:grpSp>
          <p:nvGrpSpPr>
            <p:cNvPr id="10" name="Group 9">
              <a:extLst>
                <a:ext uri="{FF2B5EF4-FFF2-40B4-BE49-F238E27FC236}">
                  <a16:creationId xmlns:a16="http://schemas.microsoft.com/office/drawing/2014/main" id="{ACC3DD49-91BB-0C0E-48EF-10300834CCA1}"/>
                </a:ext>
              </a:extLst>
            </p:cNvPr>
            <p:cNvGrpSpPr/>
            <p:nvPr/>
          </p:nvGrpSpPr>
          <p:grpSpPr>
            <a:xfrm>
              <a:off x="3172623" y="2288288"/>
              <a:ext cx="3234306" cy="1182219"/>
              <a:chOff x="3741684" y="2509944"/>
              <a:chExt cx="3234306" cy="1182219"/>
            </a:xfrm>
          </p:grpSpPr>
          <p:sp>
            <p:nvSpPr>
              <p:cNvPr id="11" name="TextBox 10">
                <a:extLst>
                  <a:ext uri="{FF2B5EF4-FFF2-40B4-BE49-F238E27FC236}">
                    <a16:creationId xmlns:a16="http://schemas.microsoft.com/office/drawing/2014/main" id="{5668481F-9E3C-AAF7-2225-F139B3246718}"/>
                  </a:ext>
                </a:extLst>
              </p:cNvPr>
              <p:cNvSpPr txBox="1"/>
              <p:nvPr/>
            </p:nvSpPr>
            <p:spPr>
              <a:xfrm>
                <a:off x="3741684" y="3353609"/>
                <a:ext cx="393965" cy="338554"/>
              </a:xfrm>
              <a:prstGeom prst="rect">
                <a:avLst/>
              </a:prstGeom>
              <a:noFill/>
            </p:spPr>
            <p:txBody>
              <a:bodyPr wrap="square" rtlCol="0">
                <a:spAutoFit/>
              </a:bodyPr>
              <a:lstStyle/>
              <a:p>
                <a:r>
                  <a:rPr lang="en-US" sz="1600" dirty="0"/>
                  <a:t>1</a:t>
                </a:r>
              </a:p>
            </p:txBody>
          </p:sp>
          <p:sp>
            <p:nvSpPr>
              <p:cNvPr id="12" name="TextBox 11">
                <a:extLst>
                  <a:ext uri="{FF2B5EF4-FFF2-40B4-BE49-F238E27FC236}">
                    <a16:creationId xmlns:a16="http://schemas.microsoft.com/office/drawing/2014/main" id="{6AD5BF42-D3A7-A9DF-E02E-52835FEA587A}"/>
                  </a:ext>
                </a:extLst>
              </p:cNvPr>
              <p:cNvSpPr txBox="1"/>
              <p:nvPr/>
            </p:nvSpPr>
            <p:spPr>
              <a:xfrm>
                <a:off x="4146159" y="2930476"/>
                <a:ext cx="393965" cy="338554"/>
              </a:xfrm>
              <a:prstGeom prst="rect">
                <a:avLst/>
              </a:prstGeom>
              <a:noFill/>
            </p:spPr>
            <p:txBody>
              <a:bodyPr wrap="square" rtlCol="0">
                <a:spAutoFit/>
              </a:bodyPr>
              <a:lstStyle/>
              <a:p>
                <a:r>
                  <a:rPr lang="en-US" sz="1600" dirty="0"/>
                  <a:t>2</a:t>
                </a:r>
              </a:p>
            </p:txBody>
          </p:sp>
          <p:sp>
            <p:nvSpPr>
              <p:cNvPr id="13" name="TextBox 12">
                <a:extLst>
                  <a:ext uri="{FF2B5EF4-FFF2-40B4-BE49-F238E27FC236}">
                    <a16:creationId xmlns:a16="http://schemas.microsoft.com/office/drawing/2014/main" id="{8673D760-50A1-7C97-DEA3-63FA305B8DE6}"/>
                  </a:ext>
                </a:extLst>
              </p:cNvPr>
              <p:cNvSpPr txBox="1"/>
              <p:nvPr/>
            </p:nvSpPr>
            <p:spPr>
              <a:xfrm>
                <a:off x="4587767" y="2509944"/>
                <a:ext cx="393965" cy="338554"/>
              </a:xfrm>
              <a:prstGeom prst="rect">
                <a:avLst/>
              </a:prstGeom>
              <a:noFill/>
            </p:spPr>
            <p:txBody>
              <a:bodyPr wrap="square" rtlCol="0">
                <a:spAutoFit/>
              </a:bodyPr>
              <a:lstStyle/>
              <a:p>
                <a:r>
                  <a:rPr lang="en-US" sz="1600" dirty="0"/>
                  <a:t>3</a:t>
                </a:r>
              </a:p>
            </p:txBody>
          </p:sp>
          <p:sp>
            <p:nvSpPr>
              <p:cNvPr id="14" name="TextBox 13">
                <a:extLst>
                  <a:ext uri="{FF2B5EF4-FFF2-40B4-BE49-F238E27FC236}">
                    <a16:creationId xmlns:a16="http://schemas.microsoft.com/office/drawing/2014/main" id="{B890E213-D8FB-2784-3C8B-DDFE5E2CFFE9}"/>
                  </a:ext>
                </a:extLst>
              </p:cNvPr>
              <p:cNvSpPr txBox="1"/>
              <p:nvPr/>
            </p:nvSpPr>
            <p:spPr>
              <a:xfrm>
                <a:off x="5354176" y="2770792"/>
                <a:ext cx="393965" cy="338554"/>
              </a:xfrm>
              <a:prstGeom prst="rect">
                <a:avLst/>
              </a:prstGeom>
              <a:noFill/>
            </p:spPr>
            <p:txBody>
              <a:bodyPr wrap="square" rtlCol="0">
                <a:spAutoFit/>
              </a:bodyPr>
              <a:lstStyle/>
              <a:p>
                <a:r>
                  <a:rPr lang="en-US" sz="1600" dirty="0"/>
                  <a:t>4</a:t>
                </a:r>
              </a:p>
            </p:txBody>
          </p:sp>
          <p:sp>
            <p:nvSpPr>
              <p:cNvPr id="15" name="TextBox 14">
                <a:extLst>
                  <a:ext uri="{FF2B5EF4-FFF2-40B4-BE49-F238E27FC236}">
                    <a16:creationId xmlns:a16="http://schemas.microsoft.com/office/drawing/2014/main" id="{43DC561B-5C00-EB64-611C-7ADCDA010DFA}"/>
                  </a:ext>
                </a:extLst>
              </p:cNvPr>
              <p:cNvSpPr txBox="1"/>
              <p:nvPr/>
            </p:nvSpPr>
            <p:spPr>
              <a:xfrm>
                <a:off x="5774764" y="2745810"/>
                <a:ext cx="393965" cy="338554"/>
              </a:xfrm>
              <a:prstGeom prst="rect">
                <a:avLst/>
              </a:prstGeom>
              <a:noFill/>
            </p:spPr>
            <p:txBody>
              <a:bodyPr wrap="square" rtlCol="0">
                <a:spAutoFit/>
              </a:bodyPr>
              <a:lstStyle/>
              <a:p>
                <a:r>
                  <a:rPr lang="en-US" sz="1600" dirty="0"/>
                  <a:t>5</a:t>
                </a:r>
              </a:p>
            </p:txBody>
          </p:sp>
          <p:sp>
            <p:nvSpPr>
              <p:cNvPr id="16" name="TextBox 15">
                <a:extLst>
                  <a:ext uri="{FF2B5EF4-FFF2-40B4-BE49-F238E27FC236}">
                    <a16:creationId xmlns:a16="http://schemas.microsoft.com/office/drawing/2014/main" id="{7069CA21-0993-8CA9-A418-8C467FD2A51B}"/>
                  </a:ext>
                </a:extLst>
              </p:cNvPr>
              <p:cNvSpPr txBox="1"/>
              <p:nvPr/>
            </p:nvSpPr>
            <p:spPr>
              <a:xfrm>
                <a:off x="6168729" y="3054149"/>
                <a:ext cx="393965" cy="338554"/>
              </a:xfrm>
              <a:prstGeom prst="rect">
                <a:avLst/>
              </a:prstGeom>
              <a:noFill/>
            </p:spPr>
            <p:txBody>
              <a:bodyPr wrap="square" rtlCol="0">
                <a:spAutoFit/>
              </a:bodyPr>
              <a:lstStyle/>
              <a:p>
                <a:r>
                  <a:rPr lang="en-US" sz="1600" dirty="0"/>
                  <a:t>6</a:t>
                </a:r>
              </a:p>
            </p:txBody>
          </p:sp>
          <p:sp>
            <p:nvSpPr>
              <p:cNvPr id="17" name="TextBox 16">
                <a:extLst>
                  <a:ext uri="{FF2B5EF4-FFF2-40B4-BE49-F238E27FC236}">
                    <a16:creationId xmlns:a16="http://schemas.microsoft.com/office/drawing/2014/main" id="{9ACF6A90-0E8A-0C16-7B43-ADAF987E8732}"/>
                  </a:ext>
                </a:extLst>
              </p:cNvPr>
              <p:cNvSpPr txBox="1"/>
              <p:nvPr/>
            </p:nvSpPr>
            <p:spPr>
              <a:xfrm>
                <a:off x="6582025" y="3015055"/>
                <a:ext cx="393965" cy="338554"/>
              </a:xfrm>
              <a:prstGeom prst="rect">
                <a:avLst/>
              </a:prstGeom>
              <a:noFill/>
            </p:spPr>
            <p:txBody>
              <a:bodyPr wrap="square" rtlCol="0">
                <a:spAutoFit/>
              </a:bodyPr>
              <a:lstStyle/>
              <a:p>
                <a:r>
                  <a:rPr lang="en-US" sz="1600" dirty="0"/>
                  <a:t>7</a:t>
                </a:r>
              </a:p>
            </p:txBody>
          </p:sp>
        </p:grpSp>
      </p:grpSp>
      <p:sp>
        <p:nvSpPr>
          <p:cNvPr id="9" name="TextBox 8">
            <a:extLst>
              <a:ext uri="{FF2B5EF4-FFF2-40B4-BE49-F238E27FC236}">
                <a16:creationId xmlns:a16="http://schemas.microsoft.com/office/drawing/2014/main" id="{6C13CE26-FFD1-2769-5B05-B70A865DB756}"/>
              </a:ext>
            </a:extLst>
          </p:cNvPr>
          <p:cNvSpPr txBox="1"/>
          <p:nvPr/>
        </p:nvSpPr>
        <p:spPr>
          <a:xfrm>
            <a:off x="8403583" y="2937186"/>
            <a:ext cx="3786831" cy="2031325"/>
          </a:xfrm>
          <a:prstGeom prst="rect">
            <a:avLst/>
          </a:prstGeom>
          <a:noFill/>
        </p:spPr>
        <p:txBody>
          <a:bodyPr wrap="square" rtlCol="0">
            <a:spAutoFit/>
          </a:bodyPr>
          <a:lstStyle/>
          <a:p>
            <a:pPr algn="ctr"/>
            <a:r>
              <a:rPr lang="en-US" sz="1400" b="1" dirty="0"/>
              <a:t>Interventions:</a:t>
            </a:r>
          </a:p>
          <a:p>
            <a:r>
              <a:rPr lang="en-US" sz="1400" dirty="0"/>
              <a:t>1. Monthly diabetes dashboard review</a:t>
            </a:r>
          </a:p>
          <a:p>
            <a:r>
              <a:rPr lang="en-US" sz="1400" dirty="0"/>
              <a:t>2. Care navigator outreach</a:t>
            </a:r>
          </a:p>
          <a:p>
            <a:r>
              <a:rPr lang="en-US" sz="1400" dirty="0"/>
              <a:t>3. Provider engagement </a:t>
            </a:r>
          </a:p>
          <a:p>
            <a:r>
              <a:rPr lang="en-US" sz="1400" dirty="0"/>
              <a:t>4. Rescue visits slots added to NP schedule </a:t>
            </a:r>
          </a:p>
          <a:p>
            <a:r>
              <a:rPr lang="en-US" sz="1400" dirty="0"/>
              <a:t>5. Care navigator appointment reminder call</a:t>
            </a:r>
          </a:p>
          <a:p>
            <a:r>
              <a:rPr lang="en-US" sz="1400" dirty="0"/>
              <a:t>6. Health Maintenance created in the EHR  </a:t>
            </a:r>
          </a:p>
          <a:p>
            <a:r>
              <a:rPr lang="en-US" sz="1400" dirty="0"/>
              <a:t>7. Diabetes RN champion outreach call  to review blood sugars/insulin adjustment.</a:t>
            </a:r>
          </a:p>
        </p:txBody>
      </p:sp>
      <p:grpSp>
        <p:nvGrpSpPr>
          <p:cNvPr id="18" name="Group 17">
            <a:extLst>
              <a:ext uri="{FF2B5EF4-FFF2-40B4-BE49-F238E27FC236}">
                <a16:creationId xmlns:a16="http://schemas.microsoft.com/office/drawing/2014/main" id="{AFB6F466-ABE4-CB2F-942C-37C280A0341A}"/>
              </a:ext>
            </a:extLst>
          </p:cNvPr>
          <p:cNvGrpSpPr/>
          <p:nvPr/>
        </p:nvGrpSpPr>
        <p:grpSpPr>
          <a:xfrm>
            <a:off x="8640126" y="1825822"/>
            <a:ext cx="1670740" cy="883620"/>
            <a:chOff x="8796422" y="2445150"/>
            <a:chExt cx="1670740" cy="883620"/>
          </a:xfrm>
        </p:grpSpPr>
        <p:sp>
          <p:nvSpPr>
            <p:cNvPr id="19" name="Up Arrow 18">
              <a:extLst>
                <a:ext uri="{FF2B5EF4-FFF2-40B4-BE49-F238E27FC236}">
                  <a16:creationId xmlns:a16="http://schemas.microsoft.com/office/drawing/2014/main" id="{76A14C51-A725-48D7-9AEA-83416140813B}"/>
                </a:ext>
              </a:extLst>
            </p:cNvPr>
            <p:cNvSpPr/>
            <p:nvPr/>
          </p:nvSpPr>
          <p:spPr>
            <a:xfrm>
              <a:off x="8796422" y="2445150"/>
              <a:ext cx="347682" cy="8836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7FD7996-A479-59DD-8D90-0266CB907D90}"/>
                </a:ext>
              </a:extLst>
            </p:cNvPr>
            <p:cNvSpPr txBox="1"/>
            <p:nvPr/>
          </p:nvSpPr>
          <p:spPr>
            <a:xfrm>
              <a:off x="9327298" y="2561144"/>
              <a:ext cx="1139864" cy="707886"/>
            </a:xfrm>
            <a:prstGeom prst="rect">
              <a:avLst/>
            </a:prstGeom>
            <a:noFill/>
          </p:spPr>
          <p:txBody>
            <a:bodyPr wrap="none" rtlCol="0">
              <a:spAutoFit/>
            </a:bodyPr>
            <a:lstStyle/>
            <a:p>
              <a:r>
                <a:rPr lang="en-US" sz="2000" dirty="0"/>
                <a:t>Desired </a:t>
              </a:r>
            </a:p>
            <a:p>
              <a:r>
                <a:rPr lang="en-US" sz="2000" dirty="0"/>
                <a:t>Direction</a:t>
              </a:r>
            </a:p>
          </p:txBody>
        </p:sp>
      </p:grpSp>
      <p:sp>
        <p:nvSpPr>
          <p:cNvPr id="21" name="TextBox 20">
            <a:extLst>
              <a:ext uri="{FF2B5EF4-FFF2-40B4-BE49-F238E27FC236}">
                <a16:creationId xmlns:a16="http://schemas.microsoft.com/office/drawing/2014/main" id="{1D477485-CDCD-8134-E45E-E1308FD392A8}"/>
              </a:ext>
            </a:extLst>
          </p:cNvPr>
          <p:cNvSpPr txBox="1"/>
          <p:nvPr/>
        </p:nvSpPr>
        <p:spPr>
          <a:xfrm>
            <a:off x="8005263" y="1802200"/>
            <a:ext cx="495649" cy="307777"/>
          </a:xfrm>
          <a:prstGeom prst="rect">
            <a:avLst/>
          </a:prstGeom>
          <a:noFill/>
        </p:spPr>
        <p:txBody>
          <a:bodyPr wrap="none" rtlCol="0">
            <a:spAutoFit/>
          </a:bodyPr>
          <a:lstStyle/>
          <a:p>
            <a:r>
              <a:rPr lang="en-US" sz="1400" dirty="0">
                <a:solidFill>
                  <a:srgbClr val="FF0000"/>
                </a:solidFill>
              </a:rPr>
              <a:t>88%</a:t>
            </a:r>
          </a:p>
        </p:txBody>
      </p:sp>
      <p:pic>
        <p:nvPicPr>
          <p:cNvPr id="2" name="Content Placeholder 3">
            <a:extLst>
              <a:ext uri="{FF2B5EF4-FFF2-40B4-BE49-F238E27FC236}">
                <a16:creationId xmlns:a16="http://schemas.microsoft.com/office/drawing/2014/main" id="{5C984727-1020-F0A7-4CE3-A5B2DE16FBB5}"/>
              </a:ext>
            </a:extLst>
          </p:cNvPr>
          <p:cNvPicPr>
            <a:picLocks noGrp="1" noChangeAspect="1"/>
          </p:cNvPicPr>
          <p:nvPr>
            <p:ph idx="1"/>
          </p:nvPr>
        </p:nvPicPr>
        <p:blipFill>
          <a:blip r:embed="rId3"/>
          <a:stretch>
            <a:fillRect/>
          </a:stretch>
        </p:blipFill>
        <p:spPr>
          <a:xfrm>
            <a:off x="9622541" y="5935396"/>
            <a:ext cx="2438400" cy="825500"/>
          </a:xfrm>
          <a:prstGeom prst="rect">
            <a:avLst/>
          </a:prstGeom>
        </p:spPr>
      </p:pic>
      <p:sp>
        <p:nvSpPr>
          <p:cNvPr id="3" name="TextBox 2">
            <a:extLst>
              <a:ext uri="{FF2B5EF4-FFF2-40B4-BE49-F238E27FC236}">
                <a16:creationId xmlns:a16="http://schemas.microsoft.com/office/drawing/2014/main" id="{F2E475C1-CF0D-FF0A-482F-C85E9A5F8445}"/>
              </a:ext>
            </a:extLst>
          </p:cNvPr>
          <p:cNvSpPr txBox="1"/>
          <p:nvPr/>
        </p:nvSpPr>
        <p:spPr>
          <a:xfrm>
            <a:off x="3045041" y="3024620"/>
            <a:ext cx="495649" cy="307777"/>
          </a:xfrm>
          <a:prstGeom prst="rect">
            <a:avLst/>
          </a:prstGeom>
          <a:noFill/>
        </p:spPr>
        <p:txBody>
          <a:bodyPr wrap="none" rtlCol="0">
            <a:spAutoFit/>
          </a:bodyPr>
          <a:lstStyle/>
          <a:p>
            <a:r>
              <a:rPr lang="en-US" sz="1400" dirty="0">
                <a:solidFill>
                  <a:srgbClr val="FF0000"/>
                </a:solidFill>
              </a:rPr>
              <a:t>53%</a:t>
            </a:r>
          </a:p>
        </p:txBody>
      </p:sp>
    </p:spTree>
    <p:extLst>
      <p:ext uri="{BB962C8B-B14F-4D97-AF65-F5344CB8AC3E}">
        <p14:creationId xmlns:p14="http://schemas.microsoft.com/office/powerpoint/2010/main" val="254435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569" y="357192"/>
            <a:ext cx="10512862" cy="1325563"/>
          </a:xfrm>
        </p:spPr>
        <p:txBody>
          <a:bodyPr>
            <a:normAutofit/>
          </a:bodyPr>
          <a:lstStyle/>
          <a:p>
            <a:r>
              <a:rPr lang="en-US" sz="4400" dirty="0">
                <a:solidFill>
                  <a:schemeClr val="tx2"/>
                </a:solidFill>
                <a:latin typeface="Avenir Book" panose="02000503020000020003" pitchFamily="2" charset="0"/>
              </a:rPr>
              <a:t>Conclusions</a:t>
            </a:r>
          </a:p>
        </p:txBody>
      </p:sp>
      <p:sp>
        <p:nvSpPr>
          <p:cNvPr id="3" name="Content Placeholder 2"/>
          <p:cNvSpPr>
            <a:spLocks noGrp="1"/>
          </p:cNvSpPr>
          <p:nvPr>
            <p:ph idx="1"/>
          </p:nvPr>
        </p:nvSpPr>
        <p:spPr>
          <a:xfrm>
            <a:off x="422001" y="1297665"/>
            <a:ext cx="11183006" cy="2132434"/>
          </a:xfrm>
        </p:spPr>
        <p:txBody>
          <a:bodyPr>
            <a:noAutofit/>
          </a:bodyPr>
          <a:lstStyle/>
          <a:p>
            <a:pPr marL="0" indent="0">
              <a:buNone/>
            </a:pPr>
            <a:endParaRPr lang="en-US" sz="2400" dirty="0">
              <a:solidFill>
                <a:schemeClr val="tx2"/>
              </a:solidFill>
              <a:latin typeface="Avenir Book" panose="02000503020000020003" pitchFamily="2" charset="0"/>
            </a:endParaRPr>
          </a:p>
          <a:p>
            <a:pPr lvl="1">
              <a:lnSpc>
                <a:spcPct val="100000"/>
              </a:lnSpc>
            </a:pPr>
            <a:r>
              <a:rPr lang="en-US" sz="2400" dirty="0">
                <a:solidFill>
                  <a:schemeClr val="tx2"/>
                </a:solidFill>
                <a:latin typeface="Avenir Book" panose="02000503020000020003" pitchFamily="2" charset="0"/>
                <a:ea typeface="Times New Roman" panose="02020603050405020304" pitchFamily="18" charset="0"/>
              </a:rPr>
              <a:t>Continued follow-up of this population will help identify barriers to clinic attendance and the interventions with the most impact. </a:t>
            </a:r>
          </a:p>
          <a:p>
            <a:pPr lvl="1">
              <a:lnSpc>
                <a:spcPct val="100000"/>
              </a:lnSpc>
            </a:pPr>
            <a:r>
              <a:rPr lang="en-US" sz="2400" dirty="0">
                <a:solidFill>
                  <a:schemeClr val="tx2"/>
                </a:solidFill>
                <a:latin typeface="Avenir Book" panose="02000503020000020003" pitchFamily="2" charset="0"/>
                <a:ea typeface="Times New Roman" panose="02020603050405020304" pitchFamily="18" charset="0"/>
              </a:rPr>
              <a:t>New strategies to address inequities and improve visit frequency in T1D are needed. </a:t>
            </a:r>
          </a:p>
          <a:p>
            <a:pPr marL="609493" lvl="1" indent="0">
              <a:lnSpc>
                <a:spcPct val="100000"/>
              </a:lnSpc>
              <a:buNone/>
            </a:pPr>
            <a:endParaRPr lang="en-US" sz="2400" dirty="0">
              <a:solidFill>
                <a:schemeClr val="tx2"/>
              </a:solidFill>
              <a:latin typeface="Avenir Book" panose="02000503020000020003" pitchFamily="2" charset="0"/>
            </a:endParaRPr>
          </a:p>
          <a:p>
            <a:pPr marL="609493" lvl="1" indent="0" algn="ctr">
              <a:lnSpc>
                <a:spcPct val="100000"/>
              </a:lnSpc>
              <a:buNone/>
            </a:pPr>
            <a:r>
              <a:rPr lang="en-US" sz="4400" dirty="0">
                <a:solidFill>
                  <a:schemeClr val="tx2"/>
                </a:solidFill>
                <a:latin typeface="Avenir Book" panose="02000503020000020003" pitchFamily="2" charset="0"/>
              </a:rPr>
              <a:t>Next Steps </a:t>
            </a:r>
          </a:p>
          <a:p>
            <a:pPr lvl="1">
              <a:lnSpc>
                <a:spcPct val="100000"/>
              </a:lnSpc>
            </a:pPr>
            <a:r>
              <a:rPr lang="en-US" sz="2400" dirty="0">
                <a:solidFill>
                  <a:schemeClr val="tx2"/>
                </a:solidFill>
                <a:latin typeface="Avenir Book" panose="02000503020000020003" pitchFamily="2" charset="0"/>
              </a:rPr>
              <a:t>We have created a Workflow to include all children and adolescents with T1D who are due for a</a:t>
            </a:r>
            <a:r>
              <a:rPr lang="en-US" sz="2400" dirty="0">
                <a:solidFill>
                  <a:srgbClr val="3E4E8D"/>
                </a:solidFill>
                <a:latin typeface="Avenir Book" panose="02000503020000020003" pitchFamily="2" charset="0"/>
                <a:ea typeface="Times New Roman" panose="02020603050405020304" pitchFamily="18" charset="0"/>
              </a:rPr>
              <a:t> clinic visit without a future appointment scheduled</a:t>
            </a:r>
            <a:endParaRPr lang="en-US" sz="2400" dirty="0">
              <a:solidFill>
                <a:schemeClr val="tx2"/>
              </a:solidFill>
              <a:latin typeface="Avenir Book" panose="02000503020000020003" pitchFamily="2" charset="0"/>
            </a:endParaRPr>
          </a:p>
          <a:p>
            <a:pPr marL="0" indent="0">
              <a:buNone/>
            </a:pPr>
            <a:endParaRPr lang="en-US" sz="2400" dirty="0">
              <a:solidFill>
                <a:schemeClr val="tx2"/>
              </a:solidFill>
              <a:latin typeface="Avenir Book" panose="02000503020000020003" pitchFamily="2" charset="0"/>
            </a:endParaRPr>
          </a:p>
          <a:p>
            <a:endParaRPr lang="en-US" sz="2400" dirty="0">
              <a:solidFill>
                <a:schemeClr val="tx2"/>
              </a:solidFill>
              <a:latin typeface="Avenir Book" panose="02000503020000020003" pitchFamily="2" charset="0"/>
            </a:endParaRPr>
          </a:p>
          <a:p>
            <a:pPr marL="0" indent="0">
              <a:buNone/>
            </a:pPr>
            <a:endParaRPr lang="en-US" sz="2400" dirty="0">
              <a:solidFill>
                <a:schemeClr val="tx2"/>
              </a:solidFill>
              <a:latin typeface="Avenir Book" panose="02000503020000020003" pitchFamily="2" charset="0"/>
            </a:endParaRPr>
          </a:p>
          <a:p>
            <a:pPr marL="0" indent="0">
              <a:buNone/>
            </a:pPr>
            <a:endParaRPr lang="en-US" sz="2400" dirty="0">
              <a:solidFill>
                <a:schemeClr val="tx2"/>
              </a:solidFill>
              <a:latin typeface="Avenir Book" panose="02000503020000020003" pitchFamily="2" charset="0"/>
            </a:endParaRPr>
          </a:p>
          <a:p>
            <a:pPr marL="0" indent="0">
              <a:buNone/>
            </a:pPr>
            <a:r>
              <a:rPr lang="en-US" sz="2400" dirty="0">
                <a:solidFill>
                  <a:schemeClr val="tx2"/>
                </a:solidFill>
                <a:latin typeface="Avenir Book" panose="02000503020000020003" pitchFamily="2" charset="0"/>
              </a:rPr>
              <a:t> </a:t>
            </a:r>
          </a:p>
          <a:p>
            <a:pPr marL="0" indent="0">
              <a:buNone/>
            </a:pPr>
            <a:endParaRPr lang="en-US" sz="2400" dirty="0">
              <a:solidFill>
                <a:schemeClr val="tx2"/>
              </a:solidFill>
              <a:latin typeface="Avenir Book" panose="02000503020000020003" pitchFamily="2" charset="0"/>
            </a:endParaRPr>
          </a:p>
        </p:txBody>
      </p:sp>
      <p:pic>
        <p:nvPicPr>
          <p:cNvPr id="5" name="Picture 4">
            <a:extLst>
              <a:ext uri="{FF2B5EF4-FFF2-40B4-BE49-F238E27FC236}">
                <a16:creationId xmlns:a16="http://schemas.microsoft.com/office/drawing/2014/main" id="{FD6C34DF-7ACA-7D41-A114-51FED90E8C6A}"/>
              </a:ext>
            </a:extLst>
          </p:cNvPr>
          <p:cNvPicPr>
            <a:picLocks noChangeAspect="1"/>
          </p:cNvPicPr>
          <p:nvPr/>
        </p:nvPicPr>
        <p:blipFill>
          <a:blip r:embed="rId2"/>
          <a:stretch>
            <a:fillRect/>
          </a:stretch>
        </p:blipFill>
        <p:spPr>
          <a:xfrm>
            <a:off x="9561225" y="5939688"/>
            <a:ext cx="2493819" cy="850756"/>
          </a:xfrm>
          <a:prstGeom prst="rect">
            <a:avLst/>
          </a:prstGeom>
        </p:spPr>
      </p:pic>
    </p:spTree>
    <p:extLst>
      <p:ext uri="{BB962C8B-B14F-4D97-AF65-F5344CB8AC3E}">
        <p14:creationId xmlns:p14="http://schemas.microsoft.com/office/powerpoint/2010/main" val="387508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0719B65-C6F7-AD47-9E66-0BC21371DF3D}"/>
              </a:ext>
            </a:extLst>
          </p:cNvPr>
          <p:cNvPicPr>
            <a:picLocks noChangeAspect="1"/>
          </p:cNvPicPr>
          <p:nvPr/>
        </p:nvPicPr>
        <p:blipFill>
          <a:blip r:embed="rId2"/>
          <a:stretch>
            <a:fillRect/>
          </a:stretch>
        </p:blipFill>
        <p:spPr>
          <a:xfrm>
            <a:off x="9256207" y="5921343"/>
            <a:ext cx="2934205" cy="871971"/>
          </a:xfrm>
          <a:prstGeom prst="rect">
            <a:avLst/>
          </a:prstGeom>
        </p:spPr>
      </p:pic>
      <p:sp>
        <p:nvSpPr>
          <p:cNvPr id="10" name="Rectangle 9">
            <a:extLst>
              <a:ext uri="{FF2B5EF4-FFF2-40B4-BE49-F238E27FC236}">
                <a16:creationId xmlns:a16="http://schemas.microsoft.com/office/drawing/2014/main" id="{C3AFCF4B-5E9F-A74A-AF82-E613AE518321}"/>
              </a:ext>
            </a:extLst>
          </p:cNvPr>
          <p:cNvSpPr/>
          <p:nvPr/>
        </p:nvSpPr>
        <p:spPr>
          <a:xfrm>
            <a:off x="2690179" y="6068676"/>
            <a:ext cx="6092825" cy="800219"/>
          </a:xfrm>
          <a:prstGeom prst="rect">
            <a:avLst/>
          </a:prstGeom>
        </p:spPr>
        <p:txBody>
          <a:bodyPr>
            <a:spAutoFit/>
          </a:bodyPr>
          <a:lstStyle/>
          <a:p>
            <a:pPr algn="ctr"/>
            <a:r>
              <a:rPr lang="en-US" sz="2800" i="1" dirty="0">
                <a:solidFill>
                  <a:schemeClr val="tx2"/>
                </a:solidFill>
                <a:latin typeface="Avenir Book" panose="02000503020000020003" pitchFamily="2" charset="0"/>
              </a:rPr>
              <a:t>Thank you!</a:t>
            </a:r>
          </a:p>
          <a:p>
            <a:pPr algn="ctr"/>
            <a:r>
              <a:rPr lang="en-US" sz="1800" dirty="0" err="1">
                <a:solidFill>
                  <a:schemeClr val="tx2"/>
                </a:solidFill>
                <a:latin typeface="Avenir Book" panose="02000503020000020003" pitchFamily="2" charset="0"/>
              </a:rPr>
              <a:t>cdemeterco@rchsd.org</a:t>
            </a:r>
            <a:endParaRPr lang="en-US" sz="1800" dirty="0">
              <a:solidFill>
                <a:schemeClr val="tx2"/>
              </a:solidFill>
              <a:latin typeface="Avenir Book" panose="02000503020000020003" pitchFamily="2" charset="0"/>
            </a:endParaRPr>
          </a:p>
        </p:txBody>
      </p:sp>
      <p:sp>
        <p:nvSpPr>
          <p:cNvPr id="2" name="TextBox 1">
            <a:extLst>
              <a:ext uri="{FF2B5EF4-FFF2-40B4-BE49-F238E27FC236}">
                <a16:creationId xmlns:a16="http://schemas.microsoft.com/office/drawing/2014/main" id="{B533FC43-F011-0442-B016-2C20408F7872}"/>
              </a:ext>
            </a:extLst>
          </p:cNvPr>
          <p:cNvSpPr txBox="1"/>
          <p:nvPr/>
        </p:nvSpPr>
        <p:spPr>
          <a:xfrm>
            <a:off x="3417449" y="144232"/>
            <a:ext cx="4861294" cy="646331"/>
          </a:xfrm>
          <a:prstGeom prst="rect">
            <a:avLst/>
          </a:prstGeom>
          <a:noFill/>
        </p:spPr>
        <p:txBody>
          <a:bodyPr wrap="square" rtlCol="0">
            <a:spAutoFit/>
          </a:bodyPr>
          <a:lstStyle/>
          <a:p>
            <a:r>
              <a:rPr lang="en-US" sz="3600" i="1" dirty="0">
                <a:solidFill>
                  <a:schemeClr val="tx2">
                    <a:lumMod val="75000"/>
                  </a:schemeClr>
                </a:solidFill>
                <a:latin typeface="APPLE CHANCERY" panose="03020702040506060504" pitchFamily="66" charset="-79"/>
                <a:cs typeface="APPLE CHANCERY" panose="03020702040506060504" pitchFamily="66" charset="-79"/>
              </a:rPr>
              <a:t>It takes a village…</a:t>
            </a:r>
          </a:p>
        </p:txBody>
      </p:sp>
      <p:grpSp>
        <p:nvGrpSpPr>
          <p:cNvPr id="33" name="Group 32">
            <a:extLst>
              <a:ext uri="{FF2B5EF4-FFF2-40B4-BE49-F238E27FC236}">
                <a16:creationId xmlns:a16="http://schemas.microsoft.com/office/drawing/2014/main" id="{A0982E95-3CB1-552B-A451-46C8B2207E55}"/>
              </a:ext>
            </a:extLst>
          </p:cNvPr>
          <p:cNvGrpSpPr/>
          <p:nvPr/>
        </p:nvGrpSpPr>
        <p:grpSpPr>
          <a:xfrm>
            <a:off x="522538" y="774488"/>
            <a:ext cx="8998713" cy="5336035"/>
            <a:chOff x="301625" y="721647"/>
            <a:chExt cx="8998713" cy="5336035"/>
          </a:xfrm>
        </p:grpSpPr>
        <p:pic>
          <p:nvPicPr>
            <p:cNvPr id="15" name="Picture 14">
              <a:extLst>
                <a:ext uri="{FF2B5EF4-FFF2-40B4-BE49-F238E27FC236}">
                  <a16:creationId xmlns:a16="http://schemas.microsoft.com/office/drawing/2014/main" id="{3CC866A6-20D2-0A4F-AD9D-0A0036D2F0CE}"/>
                </a:ext>
              </a:extLst>
            </p:cNvPr>
            <p:cNvPicPr>
              <a:picLocks noChangeAspect="1"/>
            </p:cNvPicPr>
            <p:nvPr/>
          </p:nvPicPr>
          <p:blipFill>
            <a:blip r:embed="rId3"/>
            <a:stretch>
              <a:fillRect/>
            </a:stretch>
          </p:blipFill>
          <p:spPr>
            <a:xfrm>
              <a:off x="301625" y="721647"/>
              <a:ext cx="8736827" cy="5073965"/>
            </a:xfrm>
            <a:prstGeom prst="rect">
              <a:avLst/>
            </a:prstGeom>
            <a:ln>
              <a:noFill/>
            </a:ln>
          </p:spPr>
        </p:pic>
        <p:sp>
          <p:nvSpPr>
            <p:cNvPr id="11" name="TextBox 10">
              <a:extLst>
                <a:ext uri="{FF2B5EF4-FFF2-40B4-BE49-F238E27FC236}">
                  <a16:creationId xmlns:a16="http://schemas.microsoft.com/office/drawing/2014/main" id="{852737B3-8E3E-0C4A-55AB-5593D20DE537}"/>
                </a:ext>
              </a:extLst>
            </p:cNvPr>
            <p:cNvSpPr txBox="1"/>
            <p:nvPr/>
          </p:nvSpPr>
          <p:spPr>
            <a:xfrm>
              <a:off x="5735003" y="5780365"/>
              <a:ext cx="1648777" cy="276999"/>
            </a:xfrm>
            <a:prstGeom prst="rect">
              <a:avLst/>
            </a:prstGeom>
            <a:noFill/>
          </p:spPr>
          <p:txBody>
            <a:bodyPr wrap="square">
              <a:spAutoFit/>
            </a:bodyPr>
            <a:lstStyle/>
            <a:p>
              <a:r>
                <a:rPr lang="en-US" sz="1200" dirty="0">
                  <a:solidFill>
                    <a:schemeClr val="tx2"/>
                  </a:solidFill>
                  <a:latin typeface="Avenir Book" panose="02000503020000020003" pitchFamily="2" charset="0"/>
                  <a:ea typeface="Cambria" panose="02040503050406030204" pitchFamily="18" charset="0"/>
                </a:rPr>
                <a:t>MSN, RN, CPN, CNS</a:t>
              </a:r>
              <a:endParaRPr lang="en-US" sz="1200" dirty="0">
                <a:solidFill>
                  <a:schemeClr val="tx2"/>
                </a:solidFill>
              </a:endParaRPr>
            </a:p>
          </p:txBody>
        </p:sp>
        <p:sp>
          <p:nvSpPr>
            <p:cNvPr id="13" name="TextBox 12">
              <a:extLst>
                <a:ext uri="{FF2B5EF4-FFF2-40B4-BE49-F238E27FC236}">
                  <a16:creationId xmlns:a16="http://schemas.microsoft.com/office/drawing/2014/main" id="{A6D7AC4B-D313-C59D-801B-99871DAB7D6B}"/>
                </a:ext>
              </a:extLst>
            </p:cNvPr>
            <p:cNvSpPr txBox="1"/>
            <p:nvPr/>
          </p:nvSpPr>
          <p:spPr>
            <a:xfrm>
              <a:off x="7574408" y="3135504"/>
              <a:ext cx="1725930" cy="276999"/>
            </a:xfrm>
            <a:prstGeom prst="rect">
              <a:avLst/>
            </a:prstGeom>
            <a:noFill/>
          </p:spPr>
          <p:txBody>
            <a:bodyPr wrap="square">
              <a:spAutoFit/>
            </a:bodyPr>
            <a:lstStyle/>
            <a:p>
              <a:r>
                <a:rPr lang="en-US" sz="1200" dirty="0">
                  <a:solidFill>
                    <a:schemeClr val="tx2"/>
                  </a:solidFill>
                  <a:latin typeface="Avenir Book" panose="02000503020000020003" pitchFamily="2" charset="0"/>
                  <a:ea typeface="Cambria" panose="02040503050406030204" pitchFamily="18" charset="0"/>
                </a:rPr>
                <a:t>RN, BSN, CDCES</a:t>
              </a:r>
              <a:endParaRPr lang="en-US" sz="1200" dirty="0">
                <a:solidFill>
                  <a:schemeClr val="tx2"/>
                </a:solidFill>
              </a:endParaRPr>
            </a:p>
          </p:txBody>
        </p:sp>
        <p:sp>
          <p:nvSpPr>
            <p:cNvPr id="16" name="TextBox 15">
              <a:extLst>
                <a:ext uri="{FF2B5EF4-FFF2-40B4-BE49-F238E27FC236}">
                  <a16:creationId xmlns:a16="http://schemas.microsoft.com/office/drawing/2014/main" id="{410EDAD6-5C35-F6FD-FA2E-E2B7D7C9FB04}"/>
                </a:ext>
              </a:extLst>
            </p:cNvPr>
            <p:cNvSpPr txBox="1"/>
            <p:nvPr/>
          </p:nvSpPr>
          <p:spPr>
            <a:xfrm>
              <a:off x="7564072" y="5780683"/>
              <a:ext cx="1534477" cy="276999"/>
            </a:xfrm>
            <a:prstGeom prst="rect">
              <a:avLst/>
            </a:prstGeom>
            <a:noFill/>
          </p:spPr>
          <p:txBody>
            <a:bodyPr wrap="square">
              <a:spAutoFit/>
            </a:bodyPr>
            <a:lstStyle/>
            <a:p>
              <a:r>
                <a:rPr lang="en-US" sz="1200" dirty="0">
                  <a:solidFill>
                    <a:schemeClr val="tx2"/>
                  </a:solidFill>
                  <a:latin typeface="Avenir Book" panose="02000503020000020003" pitchFamily="2" charset="0"/>
                  <a:ea typeface="Cambria" panose="02040503050406030204" pitchFamily="18" charset="0"/>
                </a:rPr>
                <a:t>RN, </a:t>
              </a:r>
              <a:r>
                <a:rPr lang="en-US" sz="1200" dirty="0">
                  <a:solidFill>
                    <a:schemeClr val="tx2"/>
                  </a:solidFill>
                  <a:latin typeface="Avenir Book" panose="02000503020000020003" pitchFamily="2" charset="0"/>
                  <a:ea typeface="Times New Roman" panose="02020603050405020304" pitchFamily="18" charset="0"/>
                </a:rPr>
                <a:t>BSN, </a:t>
              </a:r>
              <a:r>
                <a:rPr lang="en-US" sz="1200" dirty="0">
                  <a:solidFill>
                    <a:schemeClr val="tx2"/>
                  </a:solidFill>
                  <a:latin typeface="Avenir Book" panose="02000503020000020003" pitchFamily="2" charset="0"/>
                  <a:ea typeface="Cambria" panose="02040503050406030204" pitchFamily="18" charset="0"/>
                </a:rPr>
                <a:t>CDCES</a:t>
              </a:r>
              <a:endParaRPr lang="en-US" sz="1200" dirty="0">
                <a:solidFill>
                  <a:schemeClr val="tx2"/>
                </a:solidFill>
              </a:endParaRPr>
            </a:p>
          </p:txBody>
        </p:sp>
        <p:sp>
          <p:nvSpPr>
            <p:cNvPr id="18" name="TextBox 17">
              <a:extLst>
                <a:ext uri="{FF2B5EF4-FFF2-40B4-BE49-F238E27FC236}">
                  <a16:creationId xmlns:a16="http://schemas.microsoft.com/office/drawing/2014/main" id="{DD46ECFE-4CE2-47FC-B864-4C5369E914A6}"/>
                </a:ext>
              </a:extLst>
            </p:cNvPr>
            <p:cNvSpPr txBox="1"/>
            <p:nvPr/>
          </p:nvSpPr>
          <p:spPr>
            <a:xfrm>
              <a:off x="3963353" y="5769252"/>
              <a:ext cx="1429754" cy="276999"/>
            </a:xfrm>
            <a:prstGeom prst="rect">
              <a:avLst/>
            </a:prstGeom>
            <a:noFill/>
          </p:spPr>
          <p:txBody>
            <a:bodyPr wrap="square">
              <a:spAutoFit/>
            </a:bodyPr>
            <a:lstStyle/>
            <a:p>
              <a:r>
                <a:rPr lang="en-US" sz="1200" dirty="0">
                  <a:solidFill>
                    <a:schemeClr val="tx2"/>
                  </a:solidFill>
                  <a:latin typeface="Avenir Book" panose="02000503020000020003" pitchFamily="2" charset="0"/>
                  <a:ea typeface="Cambria" panose="02040503050406030204" pitchFamily="18" charset="0"/>
                </a:rPr>
                <a:t>MSN, RN, FNP-C</a:t>
              </a:r>
              <a:endParaRPr lang="en-US" sz="1200" dirty="0">
                <a:solidFill>
                  <a:schemeClr val="tx2"/>
                </a:solidFill>
              </a:endParaRPr>
            </a:p>
          </p:txBody>
        </p:sp>
        <p:sp>
          <p:nvSpPr>
            <p:cNvPr id="20" name="TextBox 19">
              <a:extLst>
                <a:ext uri="{FF2B5EF4-FFF2-40B4-BE49-F238E27FC236}">
                  <a16:creationId xmlns:a16="http://schemas.microsoft.com/office/drawing/2014/main" id="{2B501E64-3E3D-D8DD-D594-D495F91D1C0C}"/>
                </a:ext>
              </a:extLst>
            </p:cNvPr>
            <p:cNvSpPr txBox="1"/>
            <p:nvPr/>
          </p:nvSpPr>
          <p:spPr>
            <a:xfrm>
              <a:off x="954598" y="5774267"/>
              <a:ext cx="571054" cy="276999"/>
            </a:xfrm>
            <a:prstGeom prst="rect">
              <a:avLst/>
            </a:prstGeom>
            <a:noFill/>
          </p:spPr>
          <p:txBody>
            <a:bodyPr wrap="square">
              <a:spAutoFit/>
            </a:bodyPr>
            <a:lstStyle/>
            <a:p>
              <a:r>
                <a:rPr lang="en-US" sz="1200" dirty="0">
                  <a:solidFill>
                    <a:schemeClr val="tx2"/>
                  </a:solidFill>
                  <a:latin typeface="Avenir Book" panose="02000503020000020003" pitchFamily="2" charset="0"/>
                  <a:ea typeface="Cambria" panose="02040503050406030204" pitchFamily="18" charset="0"/>
                </a:rPr>
                <a:t>CCLS</a:t>
              </a:r>
              <a:endParaRPr lang="en-US" sz="1200" dirty="0">
                <a:solidFill>
                  <a:schemeClr val="tx2"/>
                </a:solidFill>
              </a:endParaRPr>
            </a:p>
          </p:txBody>
        </p:sp>
        <p:sp>
          <p:nvSpPr>
            <p:cNvPr id="22" name="TextBox 21">
              <a:extLst>
                <a:ext uri="{FF2B5EF4-FFF2-40B4-BE49-F238E27FC236}">
                  <a16:creationId xmlns:a16="http://schemas.microsoft.com/office/drawing/2014/main" id="{E7F849CA-937C-BDF4-E6F6-F222AFCC1BE3}"/>
                </a:ext>
              </a:extLst>
            </p:cNvPr>
            <p:cNvSpPr txBox="1"/>
            <p:nvPr/>
          </p:nvSpPr>
          <p:spPr>
            <a:xfrm>
              <a:off x="704268" y="3133536"/>
              <a:ext cx="821384" cy="276999"/>
            </a:xfrm>
            <a:prstGeom prst="rect">
              <a:avLst/>
            </a:prstGeom>
            <a:noFill/>
          </p:spPr>
          <p:txBody>
            <a:bodyPr wrap="square">
              <a:spAutoFit/>
            </a:bodyPr>
            <a:lstStyle/>
            <a:p>
              <a:r>
                <a:rPr lang="en-US" sz="1200" dirty="0">
                  <a:solidFill>
                    <a:schemeClr val="tx2"/>
                  </a:solidFill>
                  <a:latin typeface="Avenir Book" panose="02000503020000020003" pitchFamily="2" charset="0"/>
                  <a:ea typeface="Cambria" panose="02040503050406030204" pitchFamily="18" charset="0"/>
                </a:rPr>
                <a:t>BSN, RN</a:t>
              </a:r>
              <a:endParaRPr lang="en-US" sz="1200" dirty="0">
                <a:solidFill>
                  <a:schemeClr val="tx2"/>
                </a:solidFill>
              </a:endParaRPr>
            </a:p>
          </p:txBody>
        </p:sp>
        <p:sp>
          <p:nvSpPr>
            <p:cNvPr id="24" name="TextBox 23">
              <a:extLst>
                <a:ext uri="{FF2B5EF4-FFF2-40B4-BE49-F238E27FC236}">
                  <a16:creationId xmlns:a16="http://schemas.microsoft.com/office/drawing/2014/main" id="{BE308677-726D-DE15-EF15-8C80577EA611}"/>
                </a:ext>
              </a:extLst>
            </p:cNvPr>
            <p:cNvSpPr txBox="1"/>
            <p:nvPr/>
          </p:nvSpPr>
          <p:spPr>
            <a:xfrm>
              <a:off x="2321273" y="3131304"/>
              <a:ext cx="1294447" cy="276999"/>
            </a:xfrm>
            <a:prstGeom prst="rect">
              <a:avLst/>
            </a:prstGeom>
            <a:noFill/>
          </p:spPr>
          <p:txBody>
            <a:bodyPr wrap="square">
              <a:spAutoFit/>
            </a:bodyPr>
            <a:lstStyle/>
            <a:p>
              <a:r>
                <a:rPr lang="en-US" sz="1200" dirty="0">
                  <a:solidFill>
                    <a:schemeClr val="tx2"/>
                  </a:solidFill>
                  <a:latin typeface="Avenir Book" panose="02000503020000020003" pitchFamily="2" charset="0"/>
                  <a:ea typeface="Cambria" panose="02040503050406030204" pitchFamily="18" charset="0"/>
                </a:rPr>
                <a:t>RN, BS, CHTP</a:t>
              </a:r>
              <a:endParaRPr lang="en-US" sz="1200" dirty="0">
                <a:solidFill>
                  <a:schemeClr val="tx2"/>
                </a:solidFill>
              </a:endParaRPr>
            </a:p>
          </p:txBody>
        </p:sp>
        <p:sp>
          <p:nvSpPr>
            <p:cNvPr id="27" name="TextBox 26">
              <a:extLst>
                <a:ext uri="{FF2B5EF4-FFF2-40B4-BE49-F238E27FC236}">
                  <a16:creationId xmlns:a16="http://schemas.microsoft.com/office/drawing/2014/main" id="{2E02117F-756D-E299-2533-D35FA18929BE}"/>
                </a:ext>
              </a:extLst>
            </p:cNvPr>
            <p:cNvSpPr txBox="1"/>
            <p:nvPr/>
          </p:nvSpPr>
          <p:spPr>
            <a:xfrm>
              <a:off x="4269908" y="3152001"/>
              <a:ext cx="1088707" cy="276999"/>
            </a:xfrm>
            <a:prstGeom prst="rect">
              <a:avLst/>
            </a:prstGeom>
            <a:noFill/>
          </p:spPr>
          <p:txBody>
            <a:bodyPr wrap="square">
              <a:spAutoFit/>
            </a:bodyPr>
            <a:lstStyle/>
            <a:p>
              <a:r>
                <a:rPr lang="en-US" sz="1200" dirty="0">
                  <a:solidFill>
                    <a:schemeClr val="tx2"/>
                  </a:solidFill>
                  <a:latin typeface="Avenir Book" panose="02000503020000020003" pitchFamily="2" charset="0"/>
                  <a:ea typeface="Cambria" panose="02040503050406030204" pitchFamily="18" charset="0"/>
                </a:rPr>
                <a:t>PCC</a:t>
              </a:r>
              <a:endParaRPr lang="en-US" sz="1200" dirty="0">
                <a:solidFill>
                  <a:schemeClr val="tx2"/>
                </a:solidFill>
              </a:endParaRPr>
            </a:p>
          </p:txBody>
        </p:sp>
        <p:sp>
          <p:nvSpPr>
            <p:cNvPr id="30" name="TextBox 29">
              <a:extLst>
                <a:ext uri="{FF2B5EF4-FFF2-40B4-BE49-F238E27FC236}">
                  <a16:creationId xmlns:a16="http://schemas.microsoft.com/office/drawing/2014/main" id="{403F4644-7E7A-E9B2-DB26-E83C1F5EF229}"/>
                </a:ext>
              </a:extLst>
            </p:cNvPr>
            <p:cNvSpPr txBox="1"/>
            <p:nvPr/>
          </p:nvSpPr>
          <p:spPr>
            <a:xfrm>
              <a:off x="5806593" y="3152001"/>
              <a:ext cx="1822440" cy="276999"/>
            </a:xfrm>
            <a:prstGeom prst="rect">
              <a:avLst/>
            </a:prstGeom>
            <a:noFill/>
          </p:spPr>
          <p:txBody>
            <a:bodyPr wrap="square">
              <a:spAutoFit/>
            </a:bodyPr>
            <a:lstStyle/>
            <a:p>
              <a:r>
                <a:rPr lang="en-US" sz="1200" dirty="0">
                  <a:solidFill>
                    <a:schemeClr val="tx2"/>
                  </a:solidFill>
                  <a:latin typeface="Avenir Book" panose="02000503020000020003" pitchFamily="2" charset="0"/>
                  <a:ea typeface="Cambria" panose="02040503050406030204" pitchFamily="18" charset="0"/>
                </a:rPr>
                <a:t>CPNP, BSN, MSN</a:t>
              </a:r>
              <a:endParaRPr lang="en-US" sz="1200" dirty="0">
                <a:solidFill>
                  <a:schemeClr val="tx2"/>
                </a:solidFill>
              </a:endParaRPr>
            </a:p>
          </p:txBody>
        </p:sp>
        <p:sp>
          <p:nvSpPr>
            <p:cNvPr id="32" name="TextBox 31">
              <a:extLst>
                <a:ext uri="{FF2B5EF4-FFF2-40B4-BE49-F238E27FC236}">
                  <a16:creationId xmlns:a16="http://schemas.microsoft.com/office/drawing/2014/main" id="{9BB7C551-F9AB-A4CC-4F5B-364B94F12178}"/>
                </a:ext>
              </a:extLst>
            </p:cNvPr>
            <p:cNvSpPr txBox="1"/>
            <p:nvPr/>
          </p:nvSpPr>
          <p:spPr>
            <a:xfrm>
              <a:off x="2178625" y="5749420"/>
              <a:ext cx="1294447" cy="276999"/>
            </a:xfrm>
            <a:prstGeom prst="rect">
              <a:avLst/>
            </a:prstGeom>
            <a:noFill/>
          </p:spPr>
          <p:txBody>
            <a:bodyPr wrap="square">
              <a:spAutoFit/>
            </a:bodyPr>
            <a:lstStyle/>
            <a:p>
              <a:r>
                <a:rPr lang="en-US" sz="1200" dirty="0">
                  <a:solidFill>
                    <a:schemeClr val="tx2"/>
                  </a:solidFill>
                  <a:latin typeface="Avenir Book" panose="02000503020000020003" pitchFamily="2" charset="0"/>
                  <a:ea typeface="Times New Roman" panose="02020603050405020304" pitchFamily="18" charset="0"/>
                </a:rPr>
                <a:t>BSN, MBA</a:t>
              </a:r>
              <a:endParaRPr lang="en-US" sz="1200" dirty="0"/>
            </a:p>
          </p:txBody>
        </p:sp>
      </p:grpSp>
      <p:sp>
        <p:nvSpPr>
          <p:cNvPr id="3" name="Title 2">
            <a:extLst>
              <a:ext uri="{FF2B5EF4-FFF2-40B4-BE49-F238E27FC236}">
                <a16:creationId xmlns:a16="http://schemas.microsoft.com/office/drawing/2014/main" id="{7C90E580-A285-79F0-FD43-A0E5DAE83A40}"/>
              </a:ext>
            </a:extLst>
          </p:cNvPr>
          <p:cNvSpPr>
            <a:spLocks noGrp="1"/>
          </p:cNvSpPr>
          <p:nvPr>
            <p:ph type="title"/>
          </p:nvPr>
        </p:nvSpPr>
        <p:spPr>
          <a:xfrm>
            <a:off x="8373035" y="2420151"/>
            <a:ext cx="4700547" cy="1272174"/>
          </a:xfrm>
        </p:spPr>
        <p:txBody>
          <a:bodyPr>
            <a:noAutofit/>
          </a:bodyPr>
          <a:lstStyle/>
          <a:p>
            <a:pPr algn="ctr"/>
            <a:r>
              <a:rPr lang="en-US" sz="3200" dirty="0">
                <a:solidFill>
                  <a:schemeClr val="tx2"/>
                </a:solidFill>
              </a:rPr>
              <a:t>Care Navigator </a:t>
            </a:r>
            <a:br>
              <a:rPr lang="en-US" sz="3200" dirty="0">
                <a:solidFill>
                  <a:schemeClr val="tx2"/>
                </a:solidFill>
              </a:rPr>
            </a:br>
            <a:r>
              <a:rPr lang="en-US" sz="3200" dirty="0">
                <a:solidFill>
                  <a:schemeClr val="tx2"/>
                </a:solidFill>
              </a:rPr>
              <a:t>and </a:t>
            </a:r>
            <a:br>
              <a:rPr lang="en-US" sz="3200" dirty="0">
                <a:solidFill>
                  <a:schemeClr val="tx2"/>
                </a:solidFill>
              </a:rPr>
            </a:br>
            <a:r>
              <a:rPr lang="en-US" sz="3200" dirty="0">
                <a:solidFill>
                  <a:schemeClr val="tx2"/>
                </a:solidFill>
              </a:rPr>
              <a:t>Diabetes </a:t>
            </a:r>
            <a:br>
              <a:rPr lang="en-US" sz="3200" dirty="0">
                <a:solidFill>
                  <a:schemeClr val="tx2"/>
                </a:solidFill>
              </a:rPr>
            </a:br>
            <a:r>
              <a:rPr lang="en-US" sz="3200" dirty="0">
                <a:solidFill>
                  <a:schemeClr val="tx2"/>
                </a:solidFill>
              </a:rPr>
              <a:t>Teams</a:t>
            </a:r>
          </a:p>
        </p:txBody>
      </p:sp>
    </p:spTree>
    <p:extLst>
      <p:ext uri="{BB962C8B-B14F-4D97-AF65-F5344CB8AC3E}">
        <p14:creationId xmlns:p14="http://schemas.microsoft.com/office/powerpoint/2010/main" val="3309338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79400" y="495299"/>
            <a:ext cx="5080000" cy="6024167"/>
          </a:xfrm>
          <a:solidFill>
            <a:schemeClr val="bg1"/>
          </a:solidFill>
          <a:ln>
            <a:solidFill>
              <a:schemeClr val="tx1"/>
            </a:solidFill>
          </a:ln>
        </p:spPr>
        <p:txBody>
          <a:bodyPr>
            <a:normAutofit fontScale="62500" lnSpcReduction="20000"/>
          </a:bodyPr>
          <a:lstStyle/>
          <a:p>
            <a:pPr marL="0" indent="0" algn="ctr">
              <a:spcBef>
                <a:spcPts val="1200"/>
              </a:spcBef>
              <a:buNone/>
            </a:pPr>
            <a:endParaRPr lang="en-US" sz="200" u="sng" dirty="0"/>
          </a:p>
          <a:p>
            <a:pPr marL="0" indent="0" algn="ctr">
              <a:spcBef>
                <a:spcPts val="1200"/>
              </a:spcBef>
              <a:buNone/>
            </a:pPr>
            <a:r>
              <a:rPr lang="en-US" sz="5700" u="sng" dirty="0"/>
              <a:t>Aims</a:t>
            </a:r>
          </a:p>
          <a:p>
            <a:pPr marL="0" indent="0">
              <a:buNone/>
            </a:pPr>
            <a:endParaRPr lang="en-US" u="sng" dirty="0"/>
          </a:p>
          <a:p>
            <a:pPr marL="0" indent="0">
              <a:buNone/>
            </a:pPr>
            <a:r>
              <a:rPr lang="en-US" dirty="0"/>
              <a:t>#1: Co-design an “enhanced care intervention” (ECI) with patients/families integrating AI guided recommendations into provider visits and inter-office opportunities</a:t>
            </a:r>
          </a:p>
          <a:p>
            <a:pPr lvl="1"/>
            <a:endParaRPr lang="en-US" dirty="0"/>
          </a:p>
          <a:p>
            <a:pPr lvl="1"/>
            <a:endParaRPr lang="en-US" dirty="0"/>
          </a:p>
          <a:p>
            <a:pPr marL="0" indent="0">
              <a:buNone/>
            </a:pPr>
            <a:r>
              <a:rPr lang="en-US" dirty="0"/>
              <a:t>#2: Implement and demonstrate the efficacy of the ECI</a:t>
            </a:r>
          </a:p>
          <a:p>
            <a:pPr lvl="1"/>
            <a:r>
              <a:rPr lang="en-US" dirty="0"/>
              <a:t>Primary Outcome:</a:t>
            </a:r>
          </a:p>
          <a:p>
            <a:pPr lvl="2"/>
            <a:r>
              <a:rPr lang="en-US" dirty="0"/>
              <a:t>Time in range (TIR)</a:t>
            </a:r>
          </a:p>
          <a:p>
            <a:pPr lvl="1"/>
            <a:r>
              <a:rPr lang="en-US" dirty="0"/>
              <a:t>Secondary Outcomes:</a:t>
            </a:r>
          </a:p>
          <a:p>
            <a:pPr lvl="2"/>
            <a:r>
              <a:rPr lang="en-US" dirty="0"/>
              <a:t>HbA1c, GMI</a:t>
            </a:r>
          </a:p>
          <a:p>
            <a:pPr lvl="2"/>
            <a:r>
              <a:rPr lang="en-US" dirty="0"/>
              <a:t>Time below range</a:t>
            </a:r>
          </a:p>
          <a:p>
            <a:pPr marL="987552" lvl="2" indent="0">
              <a:buNone/>
            </a:pPr>
            <a:endParaRPr lang="en-US" dirty="0"/>
          </a:p>
          <a:p>
            <a:pPr marL="987552" lvl="2" indent="0">
              <a:buNone/>
            </a:pPr>
            <a:endParaRPr lang="en-US" dirty="0"/>
          </a:p>
          <a:p>
            <a:pPr marL="0" indent="0">
              <a:buNone/>
            </a:pPr>
            <a:r>
              <a:rPr lang="en-US" dirty="0"/>
              <a:t>#3: Examine acceptability, appropriateness, and feasibility of the ECI</a:t>
            </a:r>
          </a:p>
          <a:p>
            <a:pPr marL="0" indent="0">
              <a:buNone/>
            </a:pPr>
            <a:endParaRPr lang="en-US" dirty="0"/>
          </a:p>
          <a:p>
            <a:pPr lvl="1"/>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21826291"/>
              </p:ext>
            </p:extLst>
          </p:nvPr>
        </p:nvGraphicFramePr>
        <p:xfrm>
          <a:off x="5630985" y="495300"/>
          <a:ext cx="3911600" cy="6024167"/>
        </p:xfrm>
        <a:graphic>
          <a:graphicData uri="http://schemas.openxmlformats.org/drawingml/2006/table">
            <a:tbl>
              <a:tblPr firstRow="1" bandRow="1"/>
              <a:tblGrid>
                <a:gridCol w="1884795">
                  <a:extLst>
                    <a:ext uri="{9D8B030D-6E8A-4147-A177-3AD203B41FA5}">
                      <a16:colId xmlns:a16="http://schemas.microsoft.com/office/drawing/2014/main" val="20000"/>
                    </a:ext>
                  </a:extLst>
                </a:gridCol>
                <a:gridCol w="2026805">
                  <a:extLst>
                    <a:ext uri="{9D8B030D-6E8A-4147-A177-3AD203B41FA5}">
                      <a16:colId xmlns:a16="http://schemas.microsoft.com/office/drawing/2014/main" val="20001"/>
                    </a:ext>
                  </a:extLst>
                </a:gridCol>
              </a:tblGrid>
              <a:tr h="698500">
                <a:tc>
                  <a:txBody>
                    <a:bodyPr/>
                    <a:lstStyle>
                      <a:lvl1pPr marL="0" algn="l" defTabSz="457200" rtl="0" eaLnBrk="1" latinLnBrk="0" hangingPunct="1">
                        <a:defRPr sz="1800" b="1" kern="1200">
                          <a:solidFill>
                            <a:schemeClr val="lt1"/>
                          </a:solidFill>
                          <a:latin typeface="Franklin Gothic Book" panose="020B0503020102020204"/>
                        </a:defRPr>
                      </a:lvl1pPr>
                      <a:lvl2pPr marL="457200" algn="l" defTabSz="457200" rtl="0" eaLnBrk="1" latinLnBrk="0" hangingPunct="1">
                        <a:defRPr sz="1800" b="1" kern="1200">
                          <a:solidFill>
                            <a:schemeClr val="lt1"/>
                          </a:solidFill>
                          <a:latin typeface="Franklin Gothic Book" panose="020B0503020102020204"/>
                        </a:defRPr>
                      </a:lvl2pPr>
                      <a:lvl3pPr marL="914400" algn="l" defTabSz="457200" rtl="0" eaLnBrk="1" latinLnBrk="0" hangingPunct="1">
                        <a:defRPr sz="1800" b="1" kern="1200">
                          <a:solidFill>
                            <a:schemeClr val="lt1"/>
                          </a:solidFill>
                          <a:latin typeface="Franklin Gothic Book" panose="020B0503020102020204"/>
                        </a:defRPr>
                      </a:lvl3pPr>
                      <a:lvl4pPr marL="1371600" algn="l" defTabSz="457200" rtl="0" eaLnBrk="1" latinLnBrk="0" hangingPunct="1">
                        <a:defRPr sz="1800" b="1" kern="1200">
                          <a:solidFill>
                            <a:schemeClr val="lt1"/>
                          </a:solidFill>
                          <a:latin typeface="Franklin Gothic Book" panose="020B0503020102020204"/>
                        </a:defRPr>
                      </a:lvl4pPr>
                      <a:lvl5pPr marL="1828800" algn="l" defTabSz="457200" rtl="0" eaLnBrk="1" latinLnBrk="0" hangingPunct="1">
                        <a:defRPr sz="1800" b="1" kern="1200">
                          <a:solidFill>
                            <a:schemeClr val="lt1"/>
                          </a:solidFill>
                          <a:latin typeface="Franklin Gothic Book" panose="020B0503020102020204"/>
                        </a:defRPr>
                      </a:lvl5pPr>
                      <a:lvl6pPr marL="2286000" algn="l" defTabSz="457200" rtl="0" eaLnBrk="1" latinLnBrk="0" hangingPunct="1">
                        <a:defRPr sz="1800" b="1" kern="1200">
                          <a:solidFill>
                            <a:schemeClr val="lt1"/>
                          </a:solidFill>
                          <a:latin typeface="Franklin Gothic Book" panose="020B0503020102020204"/>
                        </a:defRPr>
                      </a:lvl6pPr>
                      <a:lvl7pPr marL="2743200" algn="l" defTabSz="457200" rtl="0" eaLnBrk="1" latinLnBrk="0" hangingPunct="1">
                        <a:defRPr sz="1800" b="1" kern="1200">
                          <a:solidFill>
                            <a:schemeClr val="lt1"/>
                          </a:solidFill>
                          <a:latin typeface="Franklin Gothic Book" panose="020B0503020102020204"/>
                        </a:defRPr>
                      </a:lvl7pPr>
                      <a:lvl8pPr marL="3200400" algn="l" defTabSz="457200" rtl="0" eaLnBrk="1" latinLnBrk="0" hangingPunct="1">
                        <a:defRPr sz="1800" b="1" kern="1200">
                          <a:solidFill>
                            <a:schemeClr val="lt1"/>
                          </a:solidFill>
                          <a:latin typeface="Franklin Gothic Book" panose="020B0503020102020204"/>
                        </a:defRPr>
                      </a:lvl8pPr>
                      <a:lvl9pPr marL="3657600" algn="l" defTabSz="457200" rtl="0" eaLnBrk="1" latinLnBrk="0" hangingPunct="1">
                        <a:defRPr sz="1800" b="1" kern="1200">
                          <a:solidFill>
                            <a:schemeClr val="lt1"/>
                          </a:solidFill>
                          <a:latin typeface="Franklin Gothic Book" panose="020B0503020102020204"/>
                        </a:defRPr>
                      </a:lvl9pPr>
                    </a:lstStyle>
                    <a:p>
                      <a:pPr algn="ctr"/>
                      <a:r>
                        <a:rPr lang="en-US" sz="2000" dirty="0">
                          <a:solidFill>
                            <a:schemeClr val="tx1"/>
                          </a:solidFill>
                          <a:latin typeface="+mj-lt"/>
                        </a:rPr>
                        <a:t>Inclusion criteria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Franklin Gothic Book" panose="020B0503020102020204"/>
                        </a:defRPr>
                      </a:lvl1pPr>
                      <a:lvl2pPr marL="457200" algn="l" defTabSz="457200" rtl="0" eaLnBrk="1" latinLnBrk="0" hangingPunct="1">
                        <a:defRPr sz="1800" b="1" kern="1200">
                          <a:solidFill>
                            <a:schemeClr val="lt1"/>
                          </a:solidFill>
                          <a:latin typeface="Franklin Gothic Book" panose="020B0503020102020204"/>
                        </a:defRPr>
                      </a:lvl2pPr>
                      <a:lvl3pPr marL="914400" algn="l" defTabSz="457200" rtl="0" eaLnBrk="1" latinLnBrk="0" hangingPunct="1">
                        <a:defRPr sz="1800" b="1" kern="1200">
                          <a:solidFill>
                            <a:schemeClr val="lt1"/>
                          </a:solidFill>
                          <a:latin typeface="Franklin Gothic Book" panose="020B0503020102020204"/>
                        </a:defRPr>
                      </a:lvl3pPr>
                      <a:lvl4pPr marL="1371600" algn="l" defTabSz="457200" rtl="0" eaLnBrk="1" latinLnBrk="0" hangingPunct="1">
                        <a:defRPr sz="1800" b="1" kern="1200">
                          <a:solidFill>
                            <a:schemeClr val="lt1"/>
                          </a:solidFill>
                          <a:latin typeface="Franklin Gothic Book" panose="020B0503020102020204"/>
                        </a:defRPr>
                      </a:lvl4pPr>
                      <a:lvl5pPr marL="1828800" algn="l" defTabSz="457200" rtl="0" eaLnBrk="1" latinLnBrk="0" hangingPunct="1">
                        <a:defRPr sz="1800" b="1" kern="1200">
                          <a:solidFill>
                            <a:schemeClr val="lt1"/>
                          </a:solidFill>
                          <a:latin typeface="Franklin Gothic Book" panose="020B0503020102020204"/>
                        </a:defRPr>
                      </a:lvl5pPr>
                      <a:lvl6pPr marL="2286000" algn="l" defTabSz="457200" rtl="0" eaLnBrk="1" latinLnBrk="0" hangingPunct="1">
                        <a:defRPr sz="1800" b="1" kern="1200">
                          <a:solidFill>
                            <a:schemeClr val="lt1"/>
                          </a:solidFill>
                          <a:latin typeface="Franklin Gothic Book" panose="020B0503020102020204"/>
                        </a:defRPr>
                      </a:lvl6pPr>
                      <a:lvl7pPr marL="2743200" algn="l" defTabSz="457200" rtl="0" eaLnBrk="1" latinLnBrk="0" hangingPunct="1">
                        <a:defRPr sz="1800" b="1" kern="1200">
                          <a:solidFill>
                            <a:schemeClr val="lt1"/>
                          </a:solidFill>
                          <a:latin typeface="Franklin Gothic Book" panose="020B0503020102020204"/>
                        </a:defRPr>
                      </a:lvl7pPr>
                      <a:lvl8pPr marL="3200400" algn="l" defTabSz="457200" rtl="0" eaLnBrk="1" latinLnBrk="0" hangingPunct="1">
                        <a:defRPr sz="1800" b="1" kern="1200">
                          <a:solidFill>
                            <a:schemeClr val="lt1"/>
                          </a:solidFill>
                          <a:latin typeface="Franklin Gothic Book" panose="020B0503020102020204"/>
                        </a:defRPr>
                      </a:lvl8pPr>
                      <a:lvl9pPr marL="3657600" algn="l" defTabSz="457200" rtl="0" eaLnBrk="1" latinLnBrk="0" hangingPunct="1">
                        <a:defRPr sz="1800" b="1" kern="1200">
                          <a:solidFill>
                            <a:schemeClr val="lt1"/>
                          </a:solidFill>
                          <a:latin typeface="Franklin Gothic Book" panose="020B0503020102020204"/>
                        </a:defRPr>
                      </a:lvl9pPr>
                    </a:lstStyle>
                    <a:p>
                      <a:pPr algn="ctr"/>
                      <a:r>
                        <a:rPr lang="en-US" sz="2000" dirty="0">
                          <a:solidFill>
                            <a:schemeClr val="tx1"/>
                          </a:solidFill>
                          <a:latin typeface="+mj-lt"/>
                        </a:rPr>
                        <a:t>Exclusion criteria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873694">
                <a:tc>
                  <a:txBody>
                    <a:bodyPr/>
                    <a:lstStyle>
                      <a:lvl1pPr marL="0" algn="l" defTabSz="457200" rtl="0" eaLnBrk="1" latinLnBrk="0" hangingPunct="1">
                        <a:defRPr sz="1800" kern="1200">
                          <a:solidFill>
                            <a:schemeClr val="dk1"/>
                          </a:solidFill>
                          <a:latin typeface="Franklin Gothic Book" panose="020B0503020102020204"/>
                        </a:defRPr>
                      </a:lvl1pPr>
                      <a:lvl2pPr marL="457200" algn="l" defTabSz="457200" rtl="0" eaLnBrk="1" latinLnBrk="0" hangingPunct="1">
                        <a:defRPr sz="1800" kern="1200">
                          <a:solidFill>
                            <a:schemeClr val="dk1"/>
                          </a:solidFill>
                          <a:latin typeface="Franklin Gothic Book" panose="020B0503020102020204"/>
                        </a:defRPr>
                      </a:lvl2pPr>
                      <a:lvl3pPr marL="914400" algn="l" defTabSz="457200" rtl="0" eaLnBrk="1" latinLnBrk="0" hangingPunct="1">
                        <a:defRPr sz="1800" kern="1200">
                          <a:solidFill>
                            <a:schemeClr val="dk1"/>
                          </a:solidFill>
                          <a:latin typeface="Franklin Gothic Book" panose="020B0503020102020204"/>
                        </a:defRPr>
                      </a:lvl3pPr>
                      <a:lvl4pPr marL="1371600" algn="l" defTabSz="457200" rtl="0" eaLnBrk="1" latinLnBrk="0" hangingPunct="1">
                        <a:defRPr sz="1800" kern="1200">
                          <a:solidFill>
                            <a:schemeClr val="dk1"/>
                          </a:solidFill>
                          <a:latin typeface="Franklin Gothic Book" panose="020B0503020102020204"/>
                        </a:defRPr>
                      </a:lvl4pPr>
                      <a:lvl5pPr marL="1828800" algn="l" defTabSz="457200" rtl="0" eaLnBrk="1" latinLnBrk="0" hangingPunct="1">
                        <a:defRPr sz="1800" kern="1200">
                          <a:solidFill>
                            <a:schemeClr val="dk1"/>
                          </a:solidFill>
                          <a:latin typeface="Franklin Gothic Book" panose="020B0503020102020204"/>
                        </a:defRPr>
                      </a:lvl5pPr>
                      <a:lvl6pPr marL="2286000" algn="l" defTabSz="457200" rtl="0" eaLnBrk="1" latinLnBrk="0" hangingPunct="1">
                        <a:defRPr sz="1800" kern="1200">
                          <a:solidFill>
                            <a:schemeClr val="dk1"/>
                          </a:solidFill>
                          <a:latin typeface="Franklin Gothic Book" panose="020B0503020102020204"/>
                        </a:defRPr>
                      </a:lvl6pPr>
                      <a:lvl7pPr marL="2743200" algn="l" defTabSz="457200" rtl="0" eaLnBrk="1" latinLnBrk="0" hangingPunct="1">
                        <a:defRPr sz="1800" kern="1200">
                          <a:solidFill>
                            <a:schemeClr val="dk1"/>
                          </a:solidFill>
                          <a:latin typeface="Franklin Gothic Book" panose="020B0503020102020204"/>
                        </a:defRPr>
                      </a:lvl7pPr>
                      <a:lvl8pPr marL="3200400" algn="l" defTabSz="457200" rtl="0" eaLnBrk="1" latinLnBrk="0" hangingPunct="1">
                        <a:defRPr sz="1800" kern="1200">
                          <a:solidFill>
                            <a:schemeClr val="dk1"/>
                          </a:solidFill>
                          <a:latin typeface="Franklin Gothic Book" panose="020B0503020102020204"/>
                        </a:defRPr>
                      </a:lvl8pPr>
                      <a:lvl9pPr marL="3657600" algn="l" defTabSz="457200" rtl="0" eaLnBrk="1" latinLnBrk="0" hangingPunct="1">
                        <a:defRPr sz="1800" kern="1200">
                          <a:solidFill>
                            <a:schemeClr val="dk1"/>
                          </a:solidFill>
                          <a:latin typeface="Franklin Gothic Book" panose="020B05030201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accent5">
                              <a:lumMod val="75000"/>
                            </a:schemeClr>
                          </a:solidFill>
                          <a:latin typeface="+mj-lt"/>
                        </a:rPr>
                        <a:t>T1D</a:t>
                      </a:r>
                      <a:r>
                        <a:rPr lang="en-US" sz="1800" baseline="0" dirty="0">
                          <a:solidFill>
                            <a:schemeClr val="accent5">
                              <a:lumMod val="75000"/>
                            </a:schemeClr>
                          </a:solidFill>
                          <a:latin typeface="+mj-lt"/>
                        </a:rPr>
                        <a:t> for ≥6 months</a:t>
                      </a:r>
                      <a:endParaRPr lang="en-US" sz="1800" i="1" dirty="0">
                        <a:solidFill>
                          <a:schemeClr val="accent5">
                            <a:lumMod val="75000"/>
                          </a:schemeClr>
                        </a:solidFill>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panose="020B0503020102020204"/>
                        </a:defRPr>
                      </a:lvl1pPr>
                      <a:lvl2pPr marL="457200" algn="l" defTabSz="457200" rtl="0" eaLnBrk="1" latinLnBrk="0" hangingPunct="1">
                        <a:defRPr sz="1800" kern="1200">
                          <a:solidFill>
                            <a:schemeClr val="dk1"/>
                          </a:solidFill>
                          <a:latin typeface="Franklin Gothic Book" panose="020B0503020102020204"/>
                        </a:defRPr>
                      </a:lvl2pPr>
                      <a:lvl3pPr marL="914400" algn="l" defTabSz="457200" rtl="0" eaLnBrk="1" latinLnBrk="0" hangingPunct="1">
                        <a:defRPr sz="1800" kern="1200">
                          <a:solidFill>
                            <a:schemeClr val="dk1"/>
                          </a:solidFill>
                          <a:latin typeface="Franklin Gothic Book" panose="020B0503020102020204"/>
                        </a:defRPr>
                      </a:lvl3pPr>
                      <a:lvl4pPr marL="1371600" algn="l" defTabSz="457200" rtl="0" eaLnBrk="1" latinLnBrk="0" hangingPunct="1">
                        <a:defRPr sz="1800" kern="1200">
                          <a:solidFill>
                            <a:schemeClr val="dk1"/>
                          </a:solidFill>
                          <a:latin typeface="Franklin Gothic Book" panose="020B0503020102020204"/>
                        </a:defRPr>
                      </a:lvl4pPr>
                      <a:lvl5pPr marL="1828800" algn="l" defTabSz="457200" rtl="0" eaLnBrk="1" latinLnBrk="0" hangingPunct="1">
                        <a:defRPr sz="1800" kern="1200">
                          <a:solidFill>
                            <a:schemeClr val="dk1"/>
                          </a:solidFill>
                          <a:latin typeface="Franklin Gothic Book" panose="020B0503020102020204"/>
                        </a:defRPr>
                      </a:lvl5pPr>
                      <a:lvl6pPr marL="2286000" algn="l" defTabSz="457200" rtl="0" eaLnBrk="1" latinLnBrk="0" hangingPunct="1">
                        <a:defRPr sz="1800" kern="1200">
                          <a:solidFill>
                            <a:schemeClr val="dk1"/>
                          </a:solidFill>
                          <a:latin typeface="Franklin Gothic Book" panose="020B0503020102020204"/>
                        </a:defRPr>
                      </a:lvl6pPr>
                      <a:lvl7pPr marL="2743200" algn="l" defTabSz="457200" rtl="0" eaLnBrk="1" latinLnBrk="0" hangingPunct="1">
                        <a:defRPr sz="1800" kern="1200">
                          <a:solidFill>
                            <a:schemeClr val="dk1"/>
                          </a:solidFill>
                          <a:latin typeface="Franklin Gothic Book" panose="020B0503020102020204"/>
                        </a:defRPr>
                      </a:lvl7pPr>
                      <a:lvl8pPr marL="3200400" algn="l" defTabSz="457200" rtl="0" eaLnBrk="1" latinLnBrk="0" hangingPunct="1">
                        <a:defRPr sz="1800" kern="1200">
                          <a:solidFill>
                            <a:schemeClr val="dk1"/>
                          </a:solidFill>
                          <a:latin typeface="Franklin Gothic Book" panose="020B0503020102020204"/>
                        </a:defRPr>
                      </a:lvl8pPr>
                      <a:lvl9pPr marL="3657600" algn="l" defTabSz="457200" rtl="0" eaLnBrk="1" latinLnBrk="0" hangingPunct="1">
                        <a:defRPr sz="1800" kern="1200">
                          <a:solidFill>
                            <a:schemeClr val="dk1"/>
                          </a:solidFill>
                          <a:latin typeface="Franklin Gothic Book" panose="020B05030201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accent6">
                              <a:lumMod val="75000"/>
                            </a:schemeClr>
                          </a:solidFill>
                          <a:latin typeface="+mj-lt"/>
                        </a:rPr>
                        <a:t>Alternative diabetes diagnosis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1135802">
                <a:tc>
                  <a:txBody>
                    <a:bodyPr/>
                    <a:lstStyle>
                      <a:lvl1pPr marL="0" algn="l" defTabSz="457200" rtl="0" eaLnBrk="1" latinLnBrk="0" hangingPunct="1">
                        <a:defRPr sz="1800" kern="1200">
                          <a:solidFill>
                            <a:schemeClr val="dk1"/>
                          </a:solidFill>
                          <a:latin typeface="Franklin Gothic Book" panose="020B0503020102020204"/>
                        </a:defRPr>
                      </a:lvl1pPr>
                      <a:lvl2pPr marL="457200" algn="l" defTabSz="457200" rtl="0" eaLnBrk="1" latinLnBrk="0" hangingPunct="1">
                        <a:defRPr sz="1800" kern="1200">
                          <a:solidFill>
                            <a:schemeClr val="dk1"/>
                          </a:solidFill>
                          <a:latin typeface="Franklin Gothic Book" panose="020B0503020102020204"/>
                        </a:defRPr>
                      </a:lvl2pPr>
                      <a:lvl3pPr marL="914400" algn="l" defTabSz="457200" rtl="0" eaLnBrk="1" latinLnBrk="0" hangingPunct="1">
                        <a:defRPr sz="1800" kern="1200">
                          <a:solidFill>
                            <a:schemeClr val="dk1"/>
                          </a:solidFill>
                          <a:latin typeface="Franklin Gothic Book" panose="020B0503020102020204"/>
                        </a:defRPr>
                      </a:lvl3pPr>
                      <a:lvl4pPr marL="1371600" algn="l" defTabSz="457200" rtl="0" eaLnBrk="1" latinLnBrk="0" hangingPunct="1">
                        <a:defRPr sz="1800" kern="1200">
                          <a:solidFill>
                            <a:schemeClr val="dk1"/>
                          </a:solidFill>
                          <a:latin typeface="Franklin Gothic Book" panose="020B0503020102020204"/>
                        </a:defRPr>
                      </a:lvl4pPr>
                      <a:lvl5pPr marL="1828800" algn="l" defTabSz="457200" rtl="0" eaLnBrk="1" latinLnBrk="0" hangingPunct="1">
                        <a:defRPr sz="1800" kern="1200">
                          <a:solidFill>
                            <a:schemeClr val="dk1"/>
                          </a:solidFill>
                          <a:latin typeface="Franklin Gothic Book" panose="020B0503020102020204"/>
                        </a:defRPr>
                      </a:lvl5pPr>
                      <a:lvl6pPr marL="2286000" algn="l" defTabSz="457200" rtl="0" eaLnBrk="1" latinLnBrk="0" hangingPunct="1">
                        <a:defRPr sz="1800" kern="1200">
                          <a:solidFill>
                            <a:schemeClr val="dk1"/>
                          </a:solidFill>
                          <a:latin typeface="Franklin Gothic Book" panose="020B0503020102020204"/>
                        </a:defRPr>
                      </a:lvl6pPr>
                      <a:lvl7pPr marL="2743200" algn="l" defTabSz="457200" rtl="0" eaLnBrk="1" latinLnBrk="0" hangingPunct="1">
                        <a:defRPr sz="1800" kern="1200">
                          <a:solidFill>
                            <a:schemeClr val="dk1"/>
                          </a:solidFill>
                          <a:latin typeface="Franklin Gothic Book" panose="020B0503020102020204"/>
                        </a:defRPr>
                      </a:lvl7pPr>
                      <a:lvl8pPr marL="3200400" algn="l" defTabSz="457200" rtl="0" eaLnBrk="1" latinLnBrk="0" hangingPunct="1">
                        <a:defRPr sz="1800" kern="1200">
                          <a:solidFill>
                            <a:schemeClr val="dk1"/>
                          </a:solidFill>
                          <a:latin typeface="Franklin Gothic Book" panose="020B0503020102020204"/>
                        </a:defRPr>
                      </a:lvl8pPr>
                      <a:lvl9pPr marL="3657600" algn="l" defTabSz="457200" rtl="0" eaLnBrk="1" latinLnBrk="0" hangingPunct="1">
                        <a:defRPr sz="1800" kern="1200">
                          <a:solidFill>
                            <a:schemeClr val="dk1"/>
                          </a:solidFill>
                          <a:latin typeface="Franklin Gothic Book" panose="020B05030201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u="none" dirty="0">
                          <a:solidFill>
                            <a:schemeClr val="accent5">
                              <a:lumMod val="75000"/>
                            </a:schemeClr>
                          </a:solidFill>
                          <a:latin typeface="+mj-lt"/>
                        </a:rPr>
                        <a:t>Ages 7-24 years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panose="020B0503020102020204"/>
                        </a:defRPr>
                      </a:lvl1pPr>
                      <a:lvl2pPr marL="457200" algn="l" defTabSz="457200" rtl="0" eaLnBrk="1" latinLnBrk="0" hangingPunct="1">
                        <a:defRPr sz="1800" kern="1200">
                          <a:solidFill>
                            <a:schemeClr val="dk1"/>
                          </a:solidFill>
                          <a:latin typeface="Franklin Gothic Book" panose="020B0503020102020204"/>
                        </a:defRPr>
                      </a:lvl2pPr>
                      <a:lvl3pPr marL="914400" algn="l" defTabSz="457200" rtl="0" eaLnBrk="1" latinLnBrk="0" hangingPunct="1">
                        <a:defRPr sz="1800" kern="1200">
                          <a:solidFill>
                            <a:schemeClr val="dk1"/>
                          </a:solidFill>
                          <a:latin typeface="Franklin Gothic Book" panose="020B0503020102020204"/>
                        </a:defRPr>
                      </a:lvl3pPr>
                      <a:lvl4pPr marL="1371600" algn="l" defTabSz="457200" rtl="0" eaLnBrk="1" latinLnBrk="0" hangingPunct="1">
                        <a:defRPr sz="1800" kern="1200">
                          <a:solidFill>
                            <a:schemeClr val="dk1"/>
                          </a:solidFill>
                          <a:latin typeface="Franklin Gothic Book" panose="020B0503020102020204"/>
                        </a:defRPr>
                      </a:lvl4pPr>
                      <a:lvl5pPr marL="1828800" algn="l" defTabSz="457200" rtl="0" eaLnBrk="1" latinLnBrk="0" hangingPunct="1">
                        <a:defRPr sz="1800" kern="1200">
                          <a:solidFill>
                            <a:schemeClr val="dk1"/>
                          </a:solidFill>
                          <a:latin typeface="Franklin Gothic Book" panose="020B0503020102020204"/>
                        </a:defRPr>
                      </a:lvl5pPr>
                      <a:lvl6pPr marL="2286000" algn="l" defTabSz="457200" rtl="0" eaLnBrk="1" latinLnBrk="0" hangingPunct="1">
                        <a:defRPr sz="1800" kern="1200">
                          <a:solidFill>
                            <a:schemeClr val="dk1"/>
                          </a:solidFill>
                          <a:latin typeface="Franklin Gothic Book" panose="020B0503020102020204"/>
                        </a:defRPr>
                      </a:lvl6pPr>
                      <a:lvl7pPr marL="2743200" algn="l" defTabSz="457200" rtl="0" eaLnBrk="1" latinLnBrk="0" hangingPunct="1">
                        <a:defRPr sz="1800" kern="1200">
                          <a:solidFill>
                            <a:schemeClr val="dk1"/>
                          </a:solidFill>
                          <a:latin typeface="Franklin Gothic Book" panose="020B0503020102020204"/>
                        </a:defRPr>
                      </a:lvl7pPr>
                      <a:lvl8pPr marL="3200400" algn="l" defTabSz="457200" rtl="0" eaLnBrk="1" latinLnBrk="0" hangingPunct="1">
                        <a:defRPr sz="1800" kern="1200">
                          <a:solidFill>
                            <a:schemeClr val="dk1"/>
                          </a:solidFill>
                          <a:latin typeface="Franklin Gothic Book" panose="020B0503020102020204"/>
                        </a:defRPr>
                      </a:lvl8pPr>
                      <a:lvl9pPr marL="3657600" algn="l" defTabSz="457200" rtl="0" eaLnBrk="1" latinLnBrk="0" hangingPunct="1">
                        <a:defRPr sz="1800" kern="1200">
                          <a:solidFill>
                            <a:schemeClr val="dk1"/>
                          </a:solidFill>
                          <a:latin typeface="Franklin Gothic Book" panose="020B05030201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accent6">
                              <a:lumMod val="75000"/>
                            </a:schemeClr>
                          </a:solidFill>
                          <a:latin typeface="+mj-lt"/>
                        </a:rPr>
                        <a:t>Patients on closed loop pump/CGM models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1918780">
                <a:tc>
                  <a:txBody>
                    <a:bodyPr/>
                    <a:lstStyle>
                      <a:lvl1pPr marL="0" algn="l" defTabSz="457200" rtl="0" eaLnBrk="1" latinLnBrk="0" hangingPunct="1">
                        <a:defRPr sz="1800" kern="1200">
                          <a:solidFill>
                            <a:schemeClr val="dk1"/>
                          </a:solidFill>
                          <a:latin typeface="Franklin Gothic Book" panose="020B0503020102020204"/>
                        </a:defRPr>
                      </a:lvl1pPr>
                      <a:lvl2pPr marL="457200" algn="l" defTabSz="457200" rtl="0" eaLnBrk="1" latinLnBrk="0" hangingPunct="1">
                        <a:defRPr sz="1800" kern="1200">
                          <a:solidFill>
                            <a:schemeClr val="dk1"/>
                          </a:solidFill>
                          <a:latin typeface="Franklin Gothic Book" panose="020B0503020102020204"/>
                        </a:defRPr>
                      </a:lvl2pPr>
                      <a:lvl3pPr marL="914400" algn="l" defTabSz="457200" rtl="0" eaLnBrk="1" latinLnBrk="0" hangingPunct="1">
                        <a:defRPr sz="1800" kern="1200">
                          <a:solidFill>
                            <a:schemeClr val="dk1"/>
                          </a:solidFill>
                          <a:latin typeface="Franklin Gothic Book" panose="020B0503020102020204"/>
                        </a:defRPr>
                      </a:lvl3pPr>
                      <a:lvl4pPr marL="1371600" algn="l" defTabSz="457200" rtl="0" eaLnBrk="1" latinLnBrk="0" hangingPunct="1">
                        <a:defRPr sz="1800" kern="1200">
                          <a:solidFill>
                            <a:schemeClr val="dk1"/>
                          </a:solidFill>
                          <a:latin typeface="Franklin Gothic Book" panose="020B0503020102020204"/>
                        </a:defRPr>
                      </a:lvl4pPr>
                      <a:lvl5pPr marL="1828800" algn="l" defTabSz="457200" rtl="0" eaLnBrk="1" latinLnBrk="0" hangingPunct="1">
                        <a:defRPr sz="1800" kern="1200">
                          <a:solidFill>
                            <a:schemeClr val="dk1"/>
                          </a:solidFill>
                          <a:latin typeface="Franklin Gothic Book" panose="020B0503020102020204"/>
                        </a:defRPr>
                      </a:lvl5pPr>
                      <a:lvl6pPr marL="2286000" algn="l" defTabSz="457200" rtl="0" eaLnBrk="1" latinLnBrk="0" hangingPunct="1">
                        <a:defRPr sz="1800" kern="1200">
                          <a:solidFill>
                            <a:schemeClr val="dk1"/>
                          </a:solidFill>
                          <a:latin typeface="Franklin Gothic Book" panose="020B0503020102020204"/>
                        </a:defRPr>
                      </a:lvl6pPr>
                      <a:lvl7pPr marL="2743200" algn="l" defTabSz="457200" rtl="0" eaLnBrk="1" latinLnBrk="0" hangingPunct="1">
                        <a:defRPr sz="1800" kern="1200">
                          <a:solidFill>
                            <a:schemeClr val="dk1"/>
                          </a:solidFill>
                          <a:latin typeface="Franklin Gothic Book" panose="020B0503020102020204"/>
                        </a:defRPr>
                      </a:lvl7pPr>
                      <a:lvl8pPr marL="3200400" algn="l" defTabSz="457200" rtl="0" eaLnBrk="1" latinLnBrk="0" hangingPunct="1">
                        <a:defRPr sz="1800" kern="1200">
                          <a:solidFill>
                            <a:schemeClr val="dk1"/>
                          </a:solidFill>
                          <a:latin typeface="Franklin Gothic Book" panose="020B0503020102020204"/>
                        </a:defRPr>
                      </a:lvl8pPr>
                      <a:lvl9pPr marL="3657600" algn="l" defTabSz="457200" rtl="0" eaLnBrk="1" latinLnBrk="0" hangingPunct="1">
                        <a:defRPr sz="1800" kern="1200">
                          <a:solidFill>
                            <a:schemeClr val="dk1"/>
                          </a:solidFill>
                          <a:latin typeface="Franklin Gothic Book" panose="020B05030201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u="none" dirty="0">
                          <a:solidFill>
                            <a:schemeClr val="accent5">
                              <a:lumMod val="75000"/>
                            </a:schemeClr>
                          </a:solidFill>
                          <a:latin typeface="+mj-lt"/>
                        </a:rPr>
                        <a:t>Use of</a:t>
                      </a:r>
                      <a:r>
                        <a:rPr lang="en-US" sz="1800" u="none" baseline="0" dirty="0">
                          <a:solidFill>
                            <a:schemeClr val="accent5">
                              <a:lumMod val="75000"/>
                            </a:schemeClr>
                          </a:solidFill>
                          <a:latin typeface="+mj-lt"/>
                        </a:rPr>
                        <a:t> insulin pump and CGM</a:t>
                      </a:r>
                      <a:endParaRPr lang="en-US" sz="1800" u="none" dirty="0">
                        <a:solidFill>
                          <a:schemeClr val="accent5">
                            <a:lumMod val="75000"/>
                          </a:schemeClr>
                        </a:solidFill>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panose="020B0503020102020204"/>
                        </a:defRPr>
                      </a:lvl1pPr>
                      <a:lvl2pPr marL="457200" algn="l" defTabSz="457200" rtl="0" eaLnBrk="1" latinLnBrk="0" hangingPunct="1">
                        <a:defRPr sz="1800" kern="1200">
                          <a:solidFill>
                            <a:schemeClr val="dk1"/>
                          </a:solidFill>
                          <a:latin typeface="Franklin Gothic Book" panose="020B0503020102020204"/>
                        </a:defRPr>
                      </a:lvl2pPr>
                      <a:lvl3pPr marL="914400" algn="l" defTabSz="457200" rtl="0" eaLnBrk="1" latinLnBrk="0" hangingPunct="1">
                        <a:defRPr sz="1800" kern="1200">
                          <a:solidFill>
                            <a:schemeClr val="dk1"/>
                          </a:solidFill>
                          <a:latin typeface="Franklin Gothic Book" panose="020B0503020102020204"/>
                        </a:defRPr>
                      </a:lvl3pPr>
                      <a:lvl4pPr marL="1371600" algn="l" defTabSz="457200" rtl="0" eaLnBrk="1" latinLnBrk="0" hangingPunct="1">
                        <a:defRPr sz="1800" kern="1200">
                          <a:solidFill>
                            <a:schemeClr val="dk1"/>
                          </a:solidFill>
                          <a:latin typeface="Franklin Gothic Book" panose="020B0503020102020204"/>
                        </a:defRPr>
                      </a:lvl4pPr>
                      <a:lvl5pPr marL="1828800" algn="l" defTabSz="457200" rtl="0" eaLnBrk="1" latinLnBrk="0" hangingPunct="1">
                        <a:defRPr sz="1800" kern="1200">
                          <a:solidFill>
                            <a:schemeClr val="dk1"/>
                          </a:solidFill>
                          <a:latin typeface="Franklin Gothic Book" panose="020B0503020102020204"/>
                        </a:defRPr>
                      </a:lvl5pPr>
                      <a:lvl6pPr marL="2286000" algn="l" defTabSz="457200" rtl="0" eaLnBrk="1" latinLnBrk="0" hangingPunct="1">
                        <a:defRPr sz="1800" kern="1200">
                          <a:solidFill>
                            <a:schemeClr val="dk1"/>
                          </a:solidFill>
                          <a:latin typeface="Franklin Gothic Book" panose="020B0503020102020204"/>
                        </a:defRPr>
                      </a:lvl6pPr>
                      <a:lvl7pPr marL="2743200" algn="l" defTabSz="457200" rtl="0" eaLnBrk="1" latinLnBrk="0" hangingPunct="1">
                        <a:defRPr sz="1800" kern="1200">
                          <a:solidFill>
                            <a:schemeClr val="dk1"/>
                          </a:solidFill>
                          <a:latin typeface="Franklin Gothic Book" panose="020B0503020102020204"/>
                        </a:defRPr>
                      </a:lvl7pPr>
                      <a:lvl8pPr marL="3200400" algn="l" defTabSz="457200" rtl="0" eaLnBrk="1" latinLnBrk="0" hangingPunct="1">
                        <a:defRPr sz="1800" kern="1200">
                          <a:solidFill>
                            <a:schemeClr val="dk1"/>
                          </a:solidFill>
                          <a:latin typeface="Franklin Gothic Book" panose="020B0503020102020204"/>
                        </a:defRPr>
                      </a:lvl8pPr>
                      <a:lvl9pPr marL="3657600" algn="l" defTabSz="457200" rtl="0" eaLnBrk="1" latinLnBrk="0" hangingPunct="1">
                        <a:defRPr sz="1800" kern="1200">
                          <a:solidFill>
                            <a:schemeClr val="dk1"/>
                          </a:solidFill>
                          <a:latin typeface="Franklin Gothic Book" panose="020B05030201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accent6">
                              <a:lumMod val="75000"/>
                            </a:schemeClr>
                          </a:solidFill>
                          <a:latin typeface="+mj-lt"/>
                        </a:rPr>
                        <a:t>Insufficient CGM use to utilize AI</a:t>
                      </a:r>
                      <a:r>
                        <a:rPr lang="en-US" sz="1800" baseline="0" dirty="0">
                          <a:solidFill>
                            <a:schemeClr val="accent6">
                              <a:lumMod val="75000"/>
                            </a:schemeClr>
                          </a:solidFill>
                          <a:latin typeface="+mj-lt"/>
                        </a:rPr>
                        <a:t> software (</a:t>
                      </a:r>
                      <a:r>
                        <a:rPr lang="en-US" sz="1800" b="0" i="0" kern="1200" dirty="0">
                          <a:solidFill>
                            <a:schemeClr val="accent6">
                              <a:lumMod val="75000"/>
                            </a:schemeClr>
                          </a:solidFill>
                          <a:effectLst/>
                          <a:latin typeface="+mj-lt"/>
                          <a:ea typeface="+mn-ea"/>
                          <a:cs typeface="+mn-cs"/>
                        </a:rPr>
                        <a:t>67% of time for 12 days in previous 21 days)</a:t>
                      </a:r>
                      <a:endParaRPr lang="en-US" sz="1800" dirty="0">
                        <a:solidFill>
                          <a:schemeClr val="accent6">
                            <a:lumMod val="75000"/>
                          </a:schemeClr>
                        </a:solidFill>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1301227">
                <a:tc>
                  <a:txBody>
                    <a:bodyPr/>
                    <a:lstStyle>
                      <a:lvl1pPr marL="0" algn="l" defTabSz="457200" rtl="0" eaLnBrk="1" latinLnBrk="0" hangingPunct="1">
                        <a:defRPr sz="1800" kern="1200">
                          <a:solidFill>
                            <a:schemeClr val="dk1"/>
                          </a:solidFill>
                          <a:latin typeface="Franklin Gothic Book" panose="020B0503020102020204"/>
                        </a:defRPr>
                      </a:lvl1pPr>
                      <a:lvl2pPr marL="457200" algn="l" defTabSz="457200" rtl="0" eaLnBrk="1" latinLnBrk="0" hangingPunct="1">
                        <a:defRPr sz="1800" kern="1200">
                          <a:solidFill>
                            <a:schemeClr val="dk1"/>
                          </a:solidFill>
                          <a:latin typeface="Franklin Gothic Book" panose="020B0503020102020204"/>
                        </a:defRPr>
                      </a:lvl2pPr>
                      <a:lvl3pPr marL="914400" algn="l" defTabSz="457200" rtl="0" eaLnBrk="1" latinLnBrk="0" hangingPunct="1">
                        <a:defRPr sz="1800" kern="1200">
                          <a:solidFill>
                            <a:schemeClr val="dk1"/>
                          </a:solidFill>
                          <a:latin typeface="Franklin Gothic Book" panose="020B0503020102020204"/>
                        </a:defRPr>
                      </a:lvl3pPr>
                      <a:lvl4pPr marL="1371600" algn="l" defTabSz="457200" rtl="0" eaLnBrk="1" latinLnBrk="0" hangingPunct="1">
                        <a:defRPr sz="1800" kern="1200">
                          <a:solidFill>
                            <a:schemeClr val="dk1"/>
                          </a:solidFill>
                          <a:latin typeface="Franklin Gothic Book" panose="020B0503020102020204"/>
                        </a:defRPr>
                      </a:lvl4pPr>
                      <a:lvl5pPr marL="1828800" algn="l" defTabSz="457200" rtl="0" eaLnBrk="1" latinLnBrk="0" hangingPunct="1">
                        <a:defRPr sz="1800" kern="1200">
                          <a:solidFill>
                            <a:schemeClr val="dk1"/>
                          </a:solidFill>
                          <a:latin typeface="Franklin Gothic Book" panose="020B0503020102020204"/>
                        </a:defRPr>
                      </a:lvl5pPr>
                      <a:lvl6pPr marL="2286000" algn="l" defTabSz="457200" rtl="0" eaLnBrk="1" latinLnBrk="0" hangingPunct="1">
                        <a:defRPr sz="1800" kern="1200">
                          <a:solidFill>
                            <a:schemeClr val="dk1"/>
                          </a:solidFill>
                          <a:latin typeface="Franklin Gothic Book" panose="020B0503020102020204"/>
                        </a:defRPr>
                      </a:lvl6pPr>
                      <a:lvl7pPr marL="2743200" algn="l" defTabSz="457200" rtl="0" eaLnBrk="1" latinLnBrk="0" hangingPunct="1">
                        <a:defRPr sz="1800" kern="1200">
                          <a:solidFill>
                            <a:schemeClr val="dk1"/>
                          </a:solidFill>
                          <a:latin typeface="Franklin Gothic Book" panose="020B0503020102020204"/>
                        </a:defRPr>
                      </a:lvl7pPr>
                      <a:lvl8pPr marL="3200400" algn="l" defTabSz="457200" rtl="0" eaLnBrk="1" latinLnBrk="0" hangingPunct="1">
                        <a:defRPr sz="1800" kern="1200">
                          <a:solidFill>
                            <a:schemeClr val="dk1"/>
                          </a:solidFill>
                          <a:latin typeface="Franklin Gothic Book" panose="020B0503020102020204"/>
                        </a:defRPr>
                      </a:lvl8pPr>
                      <a:lvl9pPr marL="3657600" algn="l" defTabSz="457200" rtl="0" eaLnBrk="1" latinLnBrk="0" hangingPunct="1">
                        <a:defRPr sz="1800" kern="1200">
                          <a:solidFill>
                            <a:schemeClr val="dk1"/>
                          </a:solidFill>
                          <a:latin typeface="Franklin Gothic Book" panose="020B05030201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accent5">
                              <a:lumMod val="75000"/>
                            </a:schemeClr>
                          </a:solidFill>
                          <a:latin typeface="+mj-lt"/>
                        </a:rPr>
                        <a:t>HbA1c or Glucose Management Indicator 7-13%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panose="020B0503020102020204"/>
                        </a:defRPr>
                      </a:lvl1pPr>
                      <a:lvl2pPr marL="457200" algn="l" defTabSz="457200" rtl="0" eaLnBrk="1" latinLnBrk="0" hangingPunct="1">
                        <a:defRPr sz="1800" kern="1200">
                          <a:solidFill>
                            <a:schemeClr val="dk1"/>
                          </a:solidFill>
                          <a:latin typeface="Franklin Gothic Book" panose="020B0503020102020204"/>
                        </a:defRPr>
                      </a:lvl2pPr>
                      <a:lvl3pPr marL="914400" algn="l" defTabSz="457200" rtl="0" eaLnBrk="1" latinLnBrk="0" hangingPunct="1">
                        <a:defRPr sz="1800" kern="1200">
                          <a:solidFill>
                            <a:schemeClr val="dk1"/>
                          </a:solidFill>
                          <a:latin typeface="Franklin Gothic Book" panose="020B0503020102020204"/>
                        </a:defRPr>
                      </a:lvl3pPr>
                      <a:lvl4pPr marL="1371600" algn="l" defTabSz="457200" rtl="0" eaLnBrk="1" latinLnBrk="0" hangingPunct="1">
                        <a:defRPr sz="1800" kern="1200">
                          <a:solidFill>
                            <a:schemeClr val="dk1"/>
                          </a:solidFill>
                          <a:latin typeface="Franklin Gothic Book" panose="020B0503020102020204"/>
                        </a:defRPr>
                      </a:lvl4pPr>
                      <a:lvl5pPr marL="1828800" algn="l" defTabSz="457200" rtl="0" eaLnBrk="1" latinLnBrk="0" hangingPunct="1">
                        <a:defRPr sz="1800" kern="1200">
                          <a:solidFill>
                            <a:schemeClr val="dk1"/>
                          </a:solidFill>
                          <a:latin typeface="Franklin Gothic Book" panose="020B0503020102020204"/>
                        </a:defRPr>
                      </a:lvl5pPr>
                      <a:lvl6pPr marL="2286000" algn="l" defTabSz="457200" rtl="0" eaLnBrk="1" latinLnBrk="0" hangingPunct="1">
                        <a:defRPr sz="1800" kern="1200">
                          <a:solidFill>
                            <a:schemeClr val="dk1"/>
                          </a:solidFill>
                          <a:latin typeface="Franklin Gothic Book" panose="020B0503020102020204"/>
                        </a:defRPr>
                      </a:lvl6pPr>
                      <a:lvl7pPr marL="2743200" algn="l" defTabSz="457200" rtl="0" eaLnBrk="1" latinLnBrk="0" hangingPunct="1">
                        <a:defRPr sz="1800" kern="1200">
                          <a:solidFill>
                            <a:schemeClr val="dk1"/>
                          </a:solidFill>
                          <a:latin typeface="Franklin Gothic Book" panose="020B0503020102020204"/>
                        </a:defRPr>
                      </a:lvl7pPr>
                      <a:lvl8pPr marL="3200400" algn="l" defTabSz="457200" rtl="0" eaLnBrk="1" latinLnBrk="0" hangingPunct="1">
                        <a:defRPr sz="1800" kern="1200">
                          <a:solidFill>
                            <a:schemeClr val="dk1"/>
                          </a:solidFill>
                          <a:latin typeface="Franklin Gothic Book" panose="020B0503020102020204"/>
                        </a:defRPr>
                      </a:lvl8pPr>
                      <a:lvl9pPr marL="3657600" algn="l" defTabSz="457200" rtl="0" eaLnBrk="1" latinLnBrk="0" hangingPunct="1">
                        <a:defRPr sz="1800" kern="1200">
                          <a:solidFill>
                            <a:schemeClr val="dk1"/>
                          </a:solidFill>
                          <a:latin typeface="Franklin Gothic Book" panose="020B05030201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accent6">
                              <a:lumMod val="75000"/>
                            </a:schemeClr>
                          </a:solidFill>
                          <a:latin typeface="+mj-lt"/>
                        </a:rPr>
                        <a:t>Use of non-insulin diabetes medications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9761720" y="2215430"/>
            <a:ext cx="2260600" cy="2862322"/>
          </a:xfrm>
          <a:prstGeom prst="rect">
            <a:avLst/>
          </a:prstGeom>
          <a:noFill/>
          <a:ln>
            <a:solidFill>
              <a:schemeClr val="tx1"/>
            </a:solidFill>
          </a:ln>
        </p:spPr>
        <p:txBody>
          <a:bodyPr wrap="square" rtlCol="0">
            <a:spAutoFit/>
          </a:bodyPr>
          <a:lstStyle/>
          <a:p>
            <a:r>
              <a:rPr lang="en-US" u="sng" dirty="0"/>
              <a:t>General Principles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Enrollment period: 6 months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Rolling recruitment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Recruitment goal: 100 patients</a:t>
            </a:r>
          </a:p>
        </p:txBody>
      </p:sp>
    </p:spTree>
    <p:extLst>
      <p:ext uri="{BB962C8B-B14F-4D97-AF65-F5344CB8AC3E}">
        <p14:creationId xmlns:p14="http://schemas.microsoft.com/office/powerpoint/2010/main" val="168034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Aim 1: Virtual Design Sessions</a:t>
            </a:r>
          </a:p>
        </p:txBody>
      </p:sp>
      <p:sp>
        <p:nvSpPr>
          <p:cNvPr id="3" name="Content Placeholder 2"/>
          <p:cNvSpPr>
            <a:spLocks noGrp="1"/>
          </p:cNvSpPr>
          <p:nvPr>
            <p:ph idx="1"/>
          </p:nvPr>
        </p:nvSpPr>
        <p:spPr>
          <a:xfrm>
            <a:off x="1371600" y="1417638"/>
            <a:ext cx="9728200" cy="3205231"/>
          </a:xfrm>
        </p:spPr>
        <p:txBody>
          <a:bodyPr>
            <a:normAutofit fontScale="70000" lnSpcReduction="20000"/>
          </a:bodyPr>
          <a:lstStyle/>
          <a:p>
            <a:r>
              <a:rPr lang="en-US" dirty="0"/>
              <a:t>Four remote design sessions with patients/families</a:t>
            </a:r>
          </a:p>
          <a:p>
            <a:r>
              <a:rPr lang="en-US" dirty="0"/>
              <a:t>Thematic saturation reached:</a:t>
            </a:r>
          </a:p>
          <a:p>
            <a:pPr lvl="1"/>
            <a:r>
              <a:rPr lang="en-US" dirty="0"/>
              <a:t>Inter-office adjustments desired, while keeping typical in-person visits</a:t>
            </a:r>
          </a:p>
          <a:p>
            <a:pPr lvl="2"/>
            <a:r>
              <a:rPr lang="en-US" dirty="0"/>
              <a:t>6 month study duration</a:t>
            </a:r>
          </a:p>
          <a:p>
            <a:pPr lvl="3"/>
            <a:r>
              <a:rPr lang="en-US" dirty="0"/>
              <a:t>3 visits</a:t>
            </a:r>
          </a:p>
          <a:p>
            <a:pPr lvl="3"/>
            <a:r>
              <a:rPr lang="en-US" dirty="0"/>
              <a:t>Monthly interval uploads from home</a:t>
            </a:r>
          </a:p>
          <a:p>
            <a:pPr lvl="3"/>
            <a:endParaRPr lang="en-US" dirty="0"/>
          </a:p>
          <a:p>
            <a:pPr lvl="1"/>
            <a:r>
              <a:rPr lang="en-US" dirty="0"/>
              <a:t>Multiple modes of communication desired</a:t>
            </a:r>
          </a:p>
          <a:p>
            <a:pPr lvl="2"/>
            <a:r>
              <a:rPr lang="en-US" dirty="0"/>
              <a:t>Automated </a:t>
            </a:r>
            <a:r>
              <a:rPr lang="en-US" u="sng" dirty="0"/>
              <a:t>email</a:t>
            </a:r>
            <a:r>
              <a:rPr lang="en-US" dirty="0"/>
              <a:t> reminders for device upload</a:t>
            </a:r>
          </a:p>
          <a:p>
            <a:pPr lvl="2"/>
            <a:r>
              <a:rPr lang="en-US" dirty="0"/>
              <a:t>Adjustments relayed by both </a:t>
            </a:r>
            <a:r>
              <a:rPr lang="en-US" u="sng" dirty="0"/>
              <a:t>push notification</a:t>
            </a:r>
            <a:r>
              <a:rPr lang="en-US" dirty="0"/>
              <a:t> (via diabetes device upload platform) and </a:t>
            </a:r>
            <a:r>
              <a:rPr lang="en-US" u="sng" dirty="0"/>
              <a:t>electronic medical record messaging</a:t>
            </a:r>
          </a:p>
          <a:p>
            <a:pPr lvl="2"/>
            <a:endParaRPr lang="en-US" dirty="0"/>
          </a:p>
          <a:p>
            <a:endParaRPr lang="en-US" dirty="0"/>
          </a:p>
          <a:p>
            <a:endParaRPr lang="en-US" dirty="0"/>
          </a:p>
          <a:p>
            <a:endParaRPr lang="en-US" dirty="0"/>
          </a:p>
        </p:txBody>
      </p:sp>
      <p:pic>
        <p:nvPicPr>
          <p:cNvPr id="8" name="Picture 7"/>
          <p:cNvPicPr>
            <a:picLocks noChangeAspect="1"/>
          </p:cNvPicPr>
          <p:nvPr/>
        </p:nvPicPr>
        <p:blipFill>
          <a:blip r:embed="rId3"/>
          <a:stretch>
            <a:fillRect/>
          </a:stretch>
        </p:blipFill>
        <p:spPr>
          <a:xfrm>
            <a:off x="2036762" y="4622869"/>
            <a:ext cx="9774238" cy="2082188"/>
          </a:xfrm>
          <a:prstGeom prst="rect">
            <a:avLst/>
          </a:prstGeom>
        </p:spPr>
      </p:pic>
      <p:pic>
        <p:nvPicPr>
          <p:cNvPr id="9" name="Picture 8"/>
          <p:cNvPicPr>
            <a:picLocks noChangeAspect="1"/>
          </p:cNvPicPr>
          <p:nvPr/>
        </p:nvPicPr>
        <p:blipFill>
          <a:blip r:embed="rId4"/>
          <a:stretch>
            <a:fillRect/>
          </a:stretch>
        </p:blipFill>
        <p:spPr>
          <a:xfrm>
            <a:off x="2827337" y="4749835"/>
            <a:ext cx="7629525" cy="304800"/>
          </a:xfrm>
          <a:prstGeom prst="rect">
            <a:avLst/>
          </a:prstGeom>
        </p:spPr>
      </p:pic>
    </p:spTree>
    <p:extLst>
      <p:ext uri="{BB962C8B-B14F-4D97-AF65-F5344CB8AC3E}">
        <p14:creationId xmlns:p14="http://schemas.microsoft.com/office/powerpoint/2010/main" val="4086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Glycemic Outcomes</a:t>
            </a:r>
          </a:p>
        </p:txBody>
      </p:sp>
      <p:sp>
        <p:nvSpPr>
          <p:cNvPr id="3" name="Content Placeholder 2"/>
          <p:cNvSpPr>
            <a:spLocks noGrp="1"/>
          </p:cNvSpPr>
          <p:nvPr>
            <p:ph idx="1"/>
          </p:nvPr>
        </p:nvSpPr>
        <p:spPr>
          <a:xfrm>
            <a:off x="1143000" y="1328738"/>
            <a:ext cx="9728200" cy="3040062"/>
          </a:xfrm>
        </p:spPr>
        <p:txBody>
          <a:bodyPr>
            <a:normAutofit/>
          </a:bodyPr>
          <a:lstStyle/>
          <a:p>
            <a:r>
              <a:rPr lang="en-US" sz="3000" dirty="0"/>
              <a:t>Outcomes measured at 3 month and 6 month visits compared to baseline</a:t>
            </a:r>
          </a:p>
          <a:p>
            <a:pPr lvl="2"/>
            <a:endParaRPr lang="en-US" dirty="0"/>
          </a:p>
          <a:p>
            <a:endParaRPr lang="en-US" dirty="0"/>
          </a:p>
          <a:p>
            <a:endParaRPr lang="en-US" dirty="0"/>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100193225"/>
              </p:ext>
            </p:extLst>
          </p:nvPr>
        </p:nvGraphicFramePr>
        <p:xfrm>
          <a:off x="1555376" y="2537013"/>
          <a:ext cx="9081248" cy="2885887"/>
        </p:xfrm>
        <a:graphic>
          <a:graphicData uri="http://schemas.openxmlformats.org/drawingml/2006/table">
            <a:tbl>
              <a:tblPr firstRow="1" firstCol="1" bandRow="1"/>
              <a:tblGrid>
                <a:gridCol w="2915914">
                  <a:extLst>
                    <a:ext uri="{9D8B030D-6E8A-4147-A177-3AD203B41FA5}">
                      <a16:colId xmlns:a16="http://schemas.microsoft.com/office/drawing/2014/main" val="20000"/>
                    </a:ext>
                  </a:extLst>
                </a:gridCol>
                <a:gridCol w="2028070">
                  <a:extLst>
                    <a:ext uri="{9D8B030D-6E8A-4147-A177-3AD203B41FA5}">
                      <a16:colId xmlns:a16="http://schemas.microsoft.com/office/drawing/2014/main" val="20001"/>
                    </a:ext>
                  </a:extLst>
                </a:gridCol>
                <a:gridCol w="2028070">
                  <a:extLst>
                    <a:ext uri="{9D8B030D-6E8A-4147-A177-3AD203B41FA5}">
                      <a16:colId xmlns:a16="http://schemas.microsoft.com/office/drawing/2014/main" val="20002"/>
                    </a:ext>
                  </a:extLst>
                </a:gridCol>
                <a:gridCol w="2109194">
                  <a:extLst>
                    <a:ext uri="{9D8B030D-6E8A-4147-A177-3AD203B41FA5}">
                      <a16:colId xmlns:a16="http://schemas.microsoft.com/office/drawing/2014/main" val="20003"/>
                    </a:ext>
                  </a:extLst>
                </a:gridCol>
              </a:tblGrid>
              <a:tr h="414771">
                <a:tc>
                  <a:txBody>
                    <a:bodyPr/>
                    <a:lstStyle/>
                    <a:p>
                      <a:pPr marL="0" marR="0">
                        <a:spcBef>
                          <a:spcPts val="0"/>
                        </a:spcBef>
                        <a:spcAft>
                          <a:spcPts val="0"/>
                        </a:spcAft>
                      </a:pP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b="1" dirty="0">
                          <a:effectLst/>
                          <a:latin typeface="Times New Roman" panose="02020603050405020304" pitchFamily="18" charset="0"/>
                          <a:ea typeface="Cambria" panose="02040503050406030204" pitchFamily="18" charset="0"/>
                          <a:cs typeface="Times New Roman" panose="02020603050405020304" pitchFamily="18" charset="0"/>
                        </a:rPr>
                        <a:t>Baseline (n=96)</a:t>
                      </a:r>
                      <a:endParaRPr lang="en-US" sz="1500" b="1"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b="1" dirty="0">
                          <a:effectLst/>
                          <a:latin typeface="Times New Roman" panose="02020603050405020304" pitchFamily="18" charset="0"/>
                          <a:ea typeface="Cambria" panose="02040503050406030204" pitchFamily="18" charset="0"/>
                          <a:cs typeface="Times New Roman" panose="02020603050405020304" pitchFamily="18" charset="0"/>
                        </a:rPr>
                        <a:t>3-month Visit (n=92)</a:t>
                      </a:r>
                      <a:endParaRPr lang="en-US" sz="1500" b="1"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b="1" dirty="0">
                          <a:effectLst/>
                          <a:latin typeface="Times New Roman" panose="02020603050405020304" pitchFamily="18" charset="0"/>
                          <a:ea typeface="Cambria" panose="02040503050406030204" pitchFamily="18" charset="0"/>
                          <a:cs typeface="Times New Roman" panose="02020603050405020304" pitchFamily="18" charset="0"/>
                        </a:rPr>
                        <a:t>6-month Visit (n=85)</a:t>
                      </a:r>
                      <a:endParaRPr lang="en-US" sz="1500" b="1"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22156">
                <a:tc>
                  <a:txBody>
                    <a:bodyPr/>
                    <a:lstStyle/>
                    <a:p>
                      <a:pPr marL="0" marR="0">
                        <a:spcBef>
                          <a:spcPts val="0"/>
                        </a:spcBef>
                        <a:spcAft>
                          <a:spcPts val="0"/>
                        </a:spcAft>
                      </a:pPr>
                      <a:r>
                        <a:rPr lang="en-US" sz="1500" b="1" dirty="0">
                          <a:effectLst/>
                          <a:latin typeface="Times New Roman" panose="02020603050405020304" pitchFamily="18" charset="0"/>
                          <a:ea typeface="Cambria" panose="02040503050406030204" pitchFamily="18" charset="0"/>
                          <a:cs typeface="Times New Roman" panose="02020603050405020304" pitchFamily="18" charset="0"/>
                        </a:rPr>
                        <a:t>HbA1c (%)</a:t>
                      </a:r>
                      <a:endParaRPr lang="en-US" sz="1500" b="1"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[mean ± std (range)]</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a:effectLst/>
                          <a:latin typeface="Times New Roman" panose="02020603050405020304" pitchFamily="18" charset="0"/>
                          <a:ea typeface="Cambria" panose="02040503050406030204" pitchFamily="18" charset="0"/>
                          <a:cs typeface="Times New Roman" panose="02020603050405020304" pitchFamily="18" charset="0"/>
                        </a:rPr>
                        <a:t>7.79 ± 0.87 (6.1, 10.6)</a:t>
                      </a:r>
                      <a:endParaRPr lang="en-US" sz="150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a:effectLst/>
                          <a:latin typeface="Times New Roman" panose="02020603050405020304" pitchFamily="18" charset="0"/>
                          <a:ea typeface="Cambria" panose="02040503050406030204" pitchFamily="18" charset="0"/>
                          <a:cs typeface="Times New Roman" panose="02020603050405020304" pitchFamily="18" charset="0"/>
                        </a:rPr>
                        <a:t>[n=95]</a:t>
                      </a:r>
                      <a:endParaRPr lang="en-US" sz="150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7.84 ± 1.05 (5.9, 11.1)</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[n=90]</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7.81 ± 0.90 (6.0, 10.2)</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[n=83]</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22156">
                <a:tc>
                  <a:txBody>
                    <a:bodyPr/>
                    <a:lstStyle/>
                    <a:p>
                      <a:pPr marL="0" marR="0">
                        <a:spcBef>
                          <a:spcPts val="0"/>
                        </a:spcBef>
                        <a:spcAft>
                          <a:spcPts val="0"/>
                        </a:spcAft>
                      </a:pPr>
                      <a:r>
                        <a:rPr lang="en-US" sz="1500" b="1" dirty="0">
                          <a:effectLst/>
                          <a:latin typeface="Times New Roman" panose="02020603050405020304" pitchFamily="18" charset="0"/>
                          <a:ea typeface="Cambria" panose="02040503050406030204" pitchFamily="18" charset="0"/>
                          <a:cs typeface="Times New Roman" panose="02020603050405020304" pitchFamily="18" charset="0"/>
                        </a:rPr>
                        <a:t>Glucose management index (%)</a:t>
                      </a:r>
                      <a:endParaRPr lang="en-US" sz="1500" b="1"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[mean ± std (range)]</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7.96 ± 0.74 (6.7, 10.2)</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[n=88]</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7.95 ± 0.82 (6.6, 10.9)</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[n=83]</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8.03 ± 0.71 (6.7, 10.0)</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[n=70]</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2156">
                <a:tc>
                  <a:txBody>
                    <a:bodyPr/>
                    <a:lstStyle/>
                    <a:p>
                      <a:pPr marL="0" marR="0">
                        <a:spcBef>
                          <a:spcPts val="0"/>
                        </a:spcBef>
                        <a:spcAft>
                          <a:spcPts val="0"/>
                        </a:spcAft>
                      </a:pPr>
                      <a:r>
                        <a:rPr lang="en-US" sz="1500" b="1" dirty="0">
                          <a:effectLst/>
                          <a:latin typeface="Times New Roman" panose="02020603050405020304" pitchFamily="18" charset="0"/>
                          <a:ea typeface="Cambria" panose="02040503050406030204" pitchFamily="18" charset="0"/>
                          <a:cs typeface="Times New Roman" panose="02020603050405020304" pitchFamily="18" charset="0"/>
                        </a:rPr>
                        <a:t>Time in range (%)</a:t>
                      </a:r>
                      <a:endParaRPr lang="en-US" sz="1500" b="1"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[mean ± std (range)]</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a:effectLst/>
                          <a:latin typeface="Times New Roman" panose="02020603050405020304" pitchFamily="18" charset="0"/>
                          <a:ea typeface="Cambria" panose="02040503050406030204" pitchFamily="18" charset="0"/>
                          <a:cs typeface="Times New Roman" panose="02020603050405020304" pitchFamily="18" charset="0"/>
                        </a:rPr>
                        <a:t>45.4 ± 14.3 (5.5, 72.1)</a:t>
                      </a:r>
                      <a:endParaRPr lang="en-US" sz="150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a:effectLst/>
                          <a:latin typeface="Times New Roman" panose="02020603050405020304" pitchFamily="18" charset="0"/>
                          <a:ea typeface="Cambria" panose="02040503050406030204" pitchFamily="18" charset="0"/>
                          <a:cs typeface="Times New Roman" panose="02020603050405020304" pitchFamily="18" charset="0"/>
                        </a:rPr>
                        <a:t>[n=96]</a:t>
                      </a:r>
                      <a:endParaRPr lang="en-US" sz="150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46.3 ± 15.5 (2.1, 87.6)</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[n=90]</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43.8 ± 13.0 (13.0, 74.6)</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[n=84]</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4648">
                <a:tc>
                  <a:txBody>
                    <a:bodyPr/>
                    <a:lstStyle/>
                    <a:p>
                      <a:pPr marL="0" marR="0">
                        <a:spcBef>
                          <a:spcPts val="0"/>
                        </a:spcBef>
                        <a:spcAft>
                          <a:spcPts val="0"/>
                        </a:spcAft>
                      </a:pPr>
                      <a:r>
                        <a:rPr lang="en-US" sz="1500" b="1" dirty="0">
                          <a:effectLst/>
                          <a:latin typeface="Times New Roman" panose="02020603050405020304" pitchFamily="18" charset="0"/>
                          <a:ea typeface="Cambria" panose="02040503050406030204" pitchFamily="18" charset="0"/>
                          <a:cs typeface="Times New Roman" panose="02020603050405020304" pitchFamily="18" charset="0"/>
                        </a:rPr>
                        <a:t>Hypoglycemia (%)</a:t>
                      </a:r>
                      <a:endParaRPr lang="en-US" sz="1500" b="1"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[mean ± std (range)]</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1.96 ± 2.24 (0, 11.4)</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[n=96]</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2.25 ± 2.15 (0, 14.1)</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[n=90]</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2.24 ± 2.22 (0, 9.7)</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mbria" panose="02040503050406030204" pitchFamily="18" charset="0"/>
                          <a:cs typeface="Times New Roman" panose="02020603050405020304" pitchFamily="18" charset="0"/>
                        </a:rPr>
                        <a:t>[n=83]</a:t>
                      </a:r>
                      <a:endParaRPr lang="en-US" sz="1500" dirty="0">
                        <a:effectLst/>
                        <a:latin typeface="Calibri" panose="020F0502020204030204" pitchFamily="34"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Rectangle 8"/>
          <p:cNvSpPr/>
          <p:nvPr/>
        </p:nvSpPr>
        <p:spPr>
          <a:xfrm>
            <a:off x="1639077" y="5488175"/>
            <a:ext cx="8400661" cy="923330"/>
          </a:xfrm>
          <a:prstGeom prst="rect">
            <a:avLst/>
          </a:prstGeom>
        </p:spPr>
        <p:txBody>
          <a:bodyPr wrap="square">
            <a:spAutoFit/>
          </a:bodyPr>
          <a:lstStyle/>
          <a:p>
            <a:r>
              <a:rPr lang="en-US" i="1" dirty="0"/>
              <a:t>Using a general linear mixed model, no differences were seen over time for HbA1c (p=0.94), glucose management index (p=0.76), time in range (p=0.51), and hypoglycemia (p=0.60). </a:t>
            </a:r>
            <a:endParaRPr lang="en-US" dirty="0"/>
          </a:p>
        </p:txBody>
      </p:sp>
    </p:spTree>
    <p:extLst>
      <p:ext uri="{BB962C8B-B14F-4D97-AF65-F5344CB8AC3E}">
        <p14:creationId xmlns:p14="http://schemas.microsoft.com/office/powerpoint/2010/main" val="4255326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46184" y="105586"/>
            <a:ext cx="9121751" cy="1138685"/>
          </a:xfrm>
        </p:spPr>
        <p:txBody>
          <a:bodyPr>
            <a:normAutofit/>
          </a:bodyPr>
          <a:lstStyle/>
          <a:p>
            <a:r>
              <a:rPr lang="en-US" dirty="0"/>
              <a:t>Patient/Family Feedback</a:t>
            </a:r>
          </a:p>
        </p:txBody>
      </p:sp>
      <p:graphicFrame>
        <p:nvGraphicFramePr>
          <p:cNvPr id="12" name="Content Placeholder 3"/>
          <p:cNvGraphicFramePr>
            <a:graphicFrameLocks noGrp="1"/>
          </p:cNvGraphicFramePr>
          <p:nvPr>
            <p:ph idx="1"/>
            <p:extLst>
              <p:ext uri="{D42A27DB-BD31-4B8C-83A1-F6EECF244321}">
                <p14:modId xmlns:p14="http://schemas.microsoft.com/office/powerpoint/2010/main" val="3742934025"/>
              </p:ext>
            </p:extLst>
          </p:nvPr>
        </p:nvGraphicFramePr>
        <p:xfrm>
          <a:off x="3060441" y="1048329"/>
          <a:ext cx="5738326" cy="5044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6366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101015" y="-123336"/>
            <a:ext cx="209266" cy="856402"/>
          </a:xfrm>
          <a:prstGeom prst="rect">
            <a:avLst/>
          </a:prstGeom>
          <a:solidFill>
            <a:schemeClr val="bg1"/>
          </a:solidFill>
        </p:spPr>
        <p:txBody>
          <a:bodyPr wrap="square" rtlCol="0">
            <a:spAutoFit/>
          </a:bodyPr>
          <a:lstStyle/>
          <a:p>
            <a:endParaRPr lang="en-US" dirty="0"/>
          </a:p>
        </p:txBody>
      </p:sp>
      <p:pic>
        <p:nvPicPr>
          <p:cNvPr id="11" name="Picture 10"/>
          <p:cNvPicPr>
            <a:picLocks noChangeAspect="1"/>
          </p:cNvPicPr>
          <p:nvPr/>
        </p:nvPicPr>
        <p:blipFill>
          <a:blip r:embed="rId3"/>
          <a:stretch>
            <a:fillRect/>
          </a:stretch>
        </p:blipFill>
        <p:spPr>
          <a:xfrm>
            <a:off x="-1" y="48871"/>
            <a:ext cx="9255967" cy="6809129"/>
          </a:xfrm>
          <a:prstGeom prst="rect">
            <a:avLst/>
          </a:prstGeom>
        </p:spPr>
      </p:pic>
      <p:sp>
        <p:nvSpPr>
          <p:cNvPr id="12" name="TextBox 11"/>
          <p:cNvSpPr txBox="1"/>
          <p:nvPr/>
        </p:nvSpPr>
        <p:spPr>
          <a:xfrm>
            <a:off x="9601200" y="3453435"/>
            <a:ext cx="2499815" cy="2462213"/>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ECI = Enhanced care intervention</a:t>
            </a: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Weiner, BJ., et al. Psychometric assessment of three newly developed implementation outcome measures</a:t>
            </a:r>
            <a:r>
              <a:rPr lang="en-US" sz="1400" i="1" dirty="0">
                <a:latin typeface="Calibri" panose="020F0502020204030204" pitchFamily="34" charset="0"/>
                <a:cs typeface="Calibri" panose="020F0502020204030204" pitchFamily="34" charset="0"/>
              </a:rPr>
              <a:t>. Implement Sci.</a:t>
            </a:r>
            <a:r>
              <a:rPr lang="en-US" sz="1400" dirty="0">
                <a:latin typeface="Calibri" panose="020F0502020204030204" pitchFamily="34" charset="0"/>
                <a:cs typeface="Calibri" panose="020F0502020204030204" pitchFamily="34" charset="0"/>
              </a:rPr>
              <a:t>2017;12(1):108</a:t>
            </a:r>
          </a:p>
          <a:p>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5669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209646" cy="5663682"/>
          </a:xfrm>
          <a:prstGeom prst="rect">
            <a:avLst/>
          </a:prstGeom>
        </p:spPr>
      </p:pic>
      <p:sp>
        <p:nvSpPr>
          <p:cNvPr id="8" name="TextBox 7"/>
          <p:cNvSpPr txBox="1"/>
          <p:nvPr/>
        </p:nvSpPr>
        <p:spPr>
          <a:xfrm>
            <a:off x="-1" y="5542384"/>
            <a:ext cx="3209731" cy="1477328"/>
          </a:xfrm>
          <a:prstGeom prst="rect">
            <a:avLst/>
          </a:prstGeom>
          <a:solidFill>
            <a:schemeClr val="bg1"/>
          </a:solidFill>
        </p:spPr>
        <p:txBody>
          <a:bodyPr wrap="square" rtlCol="0">
            <a:spAutoFit/>
          </a:bodyPr>
          <a:lstStyle/>
          <a:p>
            <a:r>
              <a:rPr lang="en-US" dirty="0">
                <a:latin typeface="Calibri" panose="020F0502020204030204" pitchFamily="34" charset="0"/>
                <a:cs typeface="Calibri" panose="020F0502020204030204" pitchFamily="34" charset="0"/>
              </a:rPr>
              <a:t>*Agree/disagree responses inverted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AP = Advisor Pro</a:t>
            </a:r>
          </a:p>
          <a:p>
            <a:endParaRPr lang="en-US" dirty="0"/>
          </a:p>
        </p:txBody>
      </p:sp>
    </p:spTree>
    <p:extLst>
      <p:ext uri="{BB962C8B-B14F-4D97-AF65-F5344CB8AC3E}">
        <p14:creationId xmlns:p14="http://schemas.microsoft.com/office/powerpoint/2010/main" val="17222579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26cb74e-9669-4fd8-87b3-351e3976c142">
      <Terms xmlns="http://schemas.microsoft.com/office/infopath/2007/PartnerControls"/>
    </lcf76f155ced4ddcb4097134ff3c332f>
    <TaxCatchAll xmlns="2f7b054f-be38-41d2-978f-3d651b98064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16" ma:contentTypeDescription="Create a new document." ma:contentTypeScope="" ma:versionID="48fa7ca24aa9b59388d568a3f57132ed">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f667681e49a1a5b3b09ebbda51b4f5e6"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708ab6-8f93-4a47-82a9-702180f093a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4988c3-2911-4884-b1bb-ab625c693b77}" ma:internalName="TaxCatchAll" ma:showField="CatchAllData" ma:web="2f7b054f-be38-41d2-978f-3d651b980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149DF3-3A72-4180-949B-CC194E79A50C}">
  <ds:schemaRefs>
    <ds:schemaRef ds:uri="http://schemas.microsoft.com/office/2006/metadata/properties"/>
    <ds:schemaRef ds:uri="http://schemas.microsoft.com/office/infopath/2007/PartnerControls"/>
    <ds:schemaRef ds:uri="626cb74e-9669-4fd8-87b3-351e3976c142"/>
    <ds:schemaRef ds:uri="2f7b054f-be38-41d2-978f-3d651b980644"/>
  </ds:schemaRefs>
</ds:datastoreItem>
</file>

<file path=customXml/itemProps2.xml><?xml version="1.0" encoding="utf-8"?>
<ds:datastoreItem xmlns:ds="http://schemas.openxmlformats.org/officeDocument/2006/customXml" ds:itemID="{0D17D35D-E2FF-4E8F-85EF-6A5FF28FC946}">
  <ds:schemaRefs>
    <ds:schemaRef ds:uri="http://schemas.microsoft.com/sharepoint/v3/contenttype/forms"/>
  </ds:schemaRefs>
</ds:datastoreItem>
</file>

<file path=customXml/itemProps3.xml><?xml version="1.0" encoding="utf-8"?>
<ds:datastoreItem xmlns:ds="http://schemas.openxmlformats.org/officeDocument/2006/customXml" ds:itemID="{A61DAF2D-8B47-4FA8-97B5-A7756DC4FE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6cb74e-9669-4fd8-87b3-351e3976c142"/>
    <ds:schemaRef ds:uri="2f7b054f-be38-41d2-978f-3d651b980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39</Slides>
  <Notes>30</Notes>
  <HiddenSlides>0</HiddenSlides>
  <MMClips>0</MMClips>
  <ScaleCrop>false</ScaleCrop>
  <HeadingPairs>
    <vt:vector size="4" baseType="variant">
      <vt:variant>
        <vt:lpstr>Theme</vt:lpstr>
      </vt:variant>
      <vt:variant>
        <vt:i4>5</vt:i4>
      </vt:variant>
      <vt:variant>
        <vt:lpstr>Slide Titles</vt:lpstr>
      </vt:variant>
      <vt:variant>
        <vt:i4>39</vt:i4>
      </vt:variant>
    </vt:vector>
  </HeadingPairs>
  <TitlesOfParts>
    <vt:vector size="44" baseType="lpstr">
      <vt:lpstr>office theme</vt:lpstr>
      <vt:lpstr>4_Custom Design</vt:lpstr>
      <vt:lpstr>Custom Design</vt:lpstr>
      <vt:lpstr>Simple Light</vt:lpstr>
      <vt:lpstr>Custom Design</vt:lpstr>
      <vt:lpstr>Artificial Intelligence Decision Support Enhances Engagement and Integration with Home Diabetes Care</vt:lpstr>
      <vt:lpstr>Background</vt:lpstr>
      <vt:lpstr>Using AI to Guide Adjustments Between Visits Promoting a continuum of care between home and clinic</vt:lpstr>
      <vt:lpstr>PowerPoint Presentation</vt:lpstr>
      <vt:lpstr>Aim 1: Virtual Design Sessions</vt:lpstr>
      <vt:lpstr>Glycemic Outcomes</vt:lpstr>
      <vt:lpstr>Patient/Family Feedback</vt:lpstr>
      <vt:lpstr>PowerPoint Presentation</vt:lpstr>
      <vt:lpstr>PowerPoint Presentation</vt:lpstr>
      <vt:lpstr>Conclusions</vt:lpstr>
      <vt:lpstr>Improving Patient Continuity of Care in Pediatric Endocrinology Fellowship</vt:lpstr>
      <vt:lpstr>Background </vt:lpstr>
      <vt:lpstr>SMART Aim </vt:lpstr>
      <vt:lpstr>Methods </vt:lpstr>
      <vt:lpstr>PowerPoint Presentation</vt:lpstr>
      <vt:lpstr>Interventions </vt:lpstr>
      <vt:lpstr>PowerPoint Presentation</vt:lpstr>
      <vt:lpstr>Results </vt:lpstr>
      <vt:lpstr>Conclusions </vt:lpstr>
      <vt:lpstr>Future Directions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Increasing Frequency of Clinic Visits among Medicaid Insured Children and Adolescents with Type 1 Diabetes   Carla Demeterco-Berggren1,2, MD, PhD; Giana Reuter1, CPNP, BSN, MSN; Kim McNamara1, RN, BSN, CDCES; Jodi Peterson1, RN, BSN; Yashia Saenz1, PCC; Drisana Moss1, BSN, RN; Karen Anaya1, RN, BS, CHTP; Rhonda Sparr-Perkins1, BSN, MBA; Keri Carstairs1,2, MD, MBA, FACEP, FAAP; Michael Gottschalk1,2, MD, PhD   Rady Children’s Hospital, San Diego1, University of California, San Diego2, California, USA </vt:lpstr>
      <vt:lpstr>Background </vt:lpstr>
      <vt:lpstr>Aim Statement</vt:lpstr>
      <vt:lpstr>PowerPoint Presentation</vt:lpstr>
      <vt:lpstr>PowerPoint Presentation</vt:lpstr>
      <vt:lpstr>Interventions </vt:lpstr>
      <vt:lpstr>PowerPoint Presentation</vt:lpstr>
      <vt:lpstr>Conclusions</vt:lpstr>
      <vt:lpstr>Care Navigator  and  Diabetes  Teams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12</cp:revision>
  <dcterms:created xsi:type="dcterms:W3CDTF">2022-10-19T17:24:22Z</dcterms:created>
  <dcterms:modified xsi:type="dcterms:W3CDTF">2022-10-19T17:31:57Z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y fmtid="{D5CDD505-2E9C-101B-9397-08002B2CF9AE}" pid="3" name="MediaServiceImageTags">
    <vt:lpwstr/>
  </property>
</Properties>
</file>