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y, Carol" initials="LC" lastIdx="3" clrIdx="0">
    <p:extLst>
      <p:ext uri="{19B8F6BF-5375-455C-9EA6-DF929625EA0E}">
        <p15:presenceInfo xmlns:p15="http://schemas.microsoft.com/office/powerpoint/2012/main" userId="S-1-5-21-1343289809-3328226397-1219879547-1005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5" autoAdjust="0"/>
    <p:restoredTop sz="81047"/>
  </p:normalViewPr>
  <p:slideViewPr>
    <p:cSldViewPr snapToGrid="0">
      <p:cViewPr varScale="1">
        <p:scale>
          <a:sx n="115" d="100"/>
          <a:sy n="115" d="100"/>
        </p:scale>
        <p:origin x="24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1dexchangeinc.sharepoint.com/sites/QIPopulationHealthTeam/Shared%20Documents/Special%20Projects/Project%20Satisfaction/T1D%20Exchange%20Project%20Satisfa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responses on a scale of 1-5 agreement with below statements by project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Results!$C$7</c:f>
              <c:strCache>
                <c:ptCount val="1"/>
                <c:pt idx="0">
                  <c:v>COVID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159070766998283E-2"/>
                  <c:y val="3.3133921047344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6A-4B69-BBE9-C33206B51355}"/>
                </c:ext>
              </c:extLst>
            </c:dLbl>
            <c:dLbl>
              <c:idx val="1"/>
              <c:layout>
                <c:manualLayout>
                  <c:x val="-3.1241861536069671E-2"/>
                  <c:y val="-2.9452374264306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6A-4B69-BBE9-C33206B51355}"/>
                </c:ext>
              </c:extLst>
            </c:dLbl>
            <c:dLbl>
              <c:idx val="2"/>
              <c:layout>
                <c:manualLayout>
                  <c:x val="-2.4993489228855737E-2"/>
                  <c:y val="-3.6815467830384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6A-4B69-BBE9-C33206B51355}"/>
                </c:ext>
              </c:extLst>
            </c:dLbl>
            <c:dLbl>
              <c:idx val="3"/>
              <c:layout>
                <c:manualLayout>
                  <c:x val="1.8745116921641727E-2"/>
                  <c:y val="-1.349884893128579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6A-4B69-BBE9-C33206B51355}"/>
                </c:ext>
              </c:extLst>
            </c:dLbl>
            <c:dLbl>
              <c:idx val="4"/>
              <c:layout>
                <c:manualLayout>
                  <c:x val="2.7076279997927048E-2"/>
                  <c:y val="-3.681546783038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6A-4B69-BBE9-C33206B51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Results!$F$2:$J$2</c:f>
              <c:strCache>
                <c:ptCount val="5"/>
                <c:pt idx="0">
                  <c:v>Milestones and deliverables were completed in a timely manner.</c:v>
                </c:pt>
                <c:pt idx="1">
                  <c:v>Communications were appropriate and timely.</c:v>
                </c:pt>
                <c:pt idx="2">
                  <c:v>Participating in this project was valuable to me/my organization.</c:v>
                </c:pt>
                <c:pt idx="3">
                  <c:v>I am satisfied with this project.</c:v>
                </c:pt>
                <c:pt idx="4">
                  <c:v>I would recommend the T1D Exchange for a future project.</c:v>
                </c:pt>
              </c:strCache>
            </c:strRef>
          </c:cat>
          <c:val>
            <c:numRef>
              <c:f>Results!$F$7:$J$7</c:f>
              <c:numCache>
                <c:formatCode>0.0</c:formatCode>
                <c:ptCount val="5"/>
                <c:pt idx="0">
                  <c:v>4.75</c:v>
                </c:pt>
                <c:pt idx="1">
                  <c:v>4.75</c:v>
                </c:pt>
                <c:pt idx="2">
                  <c:v>4.75</c:v>
                </c:pt>
                <c:pt idx="3">
                  <c:v>4.75</c:v>
                </c:pt>
                <c:pt idx="4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6A-4B69-BBE9-C33206B51355}"/>
            </c:ext>
          </c:extLst>
        </c:ser>
        <c:ser>
          <c:idx val="1"/>
          <c:order val="1"/>
          <c:tx>
            <c:strRef>
              <c:f>Results!$C$10</c:f>
              <c:strCache>
                <c:ptCount val="1"/>
                <c:pt idx="0">
                  <c:v>Smart Pen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8.8357122792919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6A-4B69-BBE9-C33206B51355}"/>
                </c:ext>
              </c:extLst>
            </c:dLbl>
            <c:dLbl>
              <c:idx val="1"/>
              <c:layout>
                <c:manualLayout>
                  <c:x val="-5.6235350764925487E-2"/>
                  <c:y val="2.208928069822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6A-4B69-BBE9-C33206B51355}"/>
                </c:ext>
              </c:extLst>
            </c:dLbl>
            <c:dLbl>
              <c:idx val="2"/>
              <c:layout>
                <c:manualLayout>
                  <c:x val="-2.9159070766998436E-2"/>
                  <c:y val="-6.9949388877728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6A-4B69-BBE9-C33206B51355}"/>
                </c:ext>
              </c:extLst>
            </c:dLbl>
            <c:dLbl>
              <c:idx val="3"/>
              <c:layout>
                <c:manualLayout>
                  <c:x val="3.1241861536069671E-2"/>
                  <c:y val="-6.6267842094689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6A-4B69-BBE9-C33206B51355}"/>
                </c:ext>
              </c:extLst>
            </c:dLbl>
            <c:dLbl>
              <c:idx val="4"/>
              <c:layout>
                <c:manualLayout>
                  <c:x val="5.4152559995854097E-2"/>
                  <c:y val="2.208928069822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6A-4B69-BBE9-C33206B51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Results!$F$2:$J$2</c:f>
              <c:strCache>
                <c:ptCount val="5"/>
                <c:pt idx="0">
                  <c:v>Milestones and deliverables were completed in a timely manner.</c:v>
                </c:pt>
                <c:pt idx="1">
                  <c:v>Communications were appropriate and timely.</c:v>
                </c:pt>
                <c:pt idx="2">
                  <c:v>Participating in this project was valuable to me/my organization.</c:v>
                </c:pt>
                <c:pt idx="3">
                  <c:v>I am satisfied with this project.</c:v>
                </c:pt>
                <c:pt idx="4">
                  <c:v>I would recommend the T1D Exchange for a future project.</c:v>
                </c:pt>
              </c:strCache>
            </c:strRef>
          </c:cat>
          <c:val>
            <c:numRef>
              <c:f>Results!$F$10:$J$10</c:f>
              <c:numCache>
                <c:formatCode>0.0</c:formatCode>
                <c:ptCount val="5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66A-4B69-BBE9-C33206B51355}"/>
            </c:ext>
          </c:extLst>
        </c:ser>
        <c:ser>
          <c:idx val="2"/>
          <c:order val="2"/>
          <c:tx>
            <c:strRef>
              <c:f>Results!$C$15</c:f>
              <c:strCache>
                <c:ptCount val="1"/>
                <c:pt idx="0">
                  <c:v>FoH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Results!$F$15:$J$15</c:f>
              <c:numCache>
                <c:formatCode>0.0</c:formatCode>
                <c:ptCount val="5"/>
                <c:pt idx="0">
                  <c:v>4.75</c:v>
                </c:pt>
                <c:pt idx="1">
                  <c:v>4.75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6A-4B69-BBE9-C33206B51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2826751"/>
        <c:axId val="1042825503"/>
      </c:radarChart>
      <c:catAx>
        <c:axId val="1042826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825503"/>
        <c:crosses val="autoZero"/>
        <c:auto val="1"/>
        <c:lblAlgn val="ctr"/>
        <c:lblOffset val="100"/>
        <c:noMultiLvlLbl val="0"/>
      </c:catAx>
      <c:valAx>
        <c:axId val="1042825503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826751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30T19:14:06.200" idx="2">
    <p:pos x="7166" y="1466"/>
    <p:text>word choice</p:text>
    <p:extLst>
      <p:ext uri="{C676402C-5697-4E1C-873F-D02D1690AC5C}">
        <p15:threadingInfo xmlns:p15="http://schemas.microsoft.com/office/powerpoint/2012/main" timeZoneBias="240"/>
      </p:ext>
    </p:extLst>
  </p:cm>
  <p:cm authorId="1" dt="2022-10-30T19:16:19.294" idx="3">
    <p:pos x="7166" y="1562"/>
    <p:text>underserved communites with a focus on racial/ehtnic differences for prescribing practices</p:text>
    <p:extLst>
      <p:ext uri="{C676402C-5697-4E1C-873F-D02D1690AC5C}">
        <p15:threadingInfo xmlns:p15="http://schemas.microsoft.com/office/powerpoint/2012/main" timeZoneBias="240">
          <p15:parentCm authorId="1" idx="2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3BCDF-47DF-FD4F-8DF9-278E5F389592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65C72-E66B-E049-B3C1-B28681E03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for adults a bigger question as well is diagnostic screening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65C72-E66B-E049-B3C1-B28681E030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2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along with PDSAs, should have data early next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65C72-E66B-E049-B3C1-B28681E030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5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Wrapping up analysis by end of the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65C72-E66B-E049-B3C1-B28681E030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1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65C72-E66B-E049-B3C1-B28681E030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5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906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73967670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588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145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7522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17644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ACB2-9DC0-EC6C-08B9-8D91971AA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40162-63AC-28DF-A3AF-83FCED548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F4221-8CDE-3642-7743-B3018A88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A30C-B2BE-4326-A3F4-A9AA50967631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4FE3B-ED0E-4846-1289-AE3BBE99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2CF67-714C-4632-55B5-955F9958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8919-9A48-4332-AE4A-ADD8B07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8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9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Montserrat" panose="00000500000000000000" pitchFamily="2" charset="0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Montserrat" panose="00000500000000000000" pitchFamily="2" charset="0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D8405E5-D0BA-B544-4776-22A606A7F6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2306" y="4584700"/>
            <a:ext cx="7802562" cy="755396"/>
          </a:xfrm>
        </p:spPr>
        <p:txBody>
          <a:bodyPr/>
          <a:lstStyle/>
          <a:p>
            <a:r>
              <a:rPr lang="en-US" dirty="0"/>
              <a:t>Data Governance Committee Meeting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AF961E-AC44-362C-F81A-DFBBC348FD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2306" y="5923280"/>
            <a:ext cx="7802562" cy="585788"/>
          </a:xfrm>
        </p:spPr>
        <p:txBody>
          <a:bodyPr/>
          <a:lstStyle/>
          <a:p>
            <a:r>
              <a:rPr lang="en-US" dirty="0"/>
              <a:t>November 2022 Learning Session</a:t>
            </a:r>
          </a:p>
        </p:txBody>
      </p:sp>
    </p:spTree>
    <p:extLst>
      <p:ext uri="{BB962C8B-B14F-4D97-AF65-F5344CB8AC3E}">
        <p14:creationId xmlns:p14="http://schemas.microsoft.com/office/powerpoint/2010/main" val="210911276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7EDB-91AB-0F49-4A19-1E72B222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Device Equity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BCC5-59A7-D812-77F7-DEFE90841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685800"/>
            <a:ext cx="109728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Sponsor: </a:t>
            </a:r>
            <a:r>
              <a:rPr lang="en-US" dirty="0"/>
              <a:t>Medtronic</a:t>
            </a:r>
          </a:p>
          <a:p>
            <a:endParaRPr lang="en-US" dirty="0"/>
          </a:p>
          <a:p>
            <a:r>
              <a:rPr lang="en-US" b="1" dirty="0"/>
              <a:t>Objectives: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Evaluate the </a:t>
            </a:r>
            <a:r>
              <a:rPr lang="en-US" b="1" dirty="0">
                <a:solidFill>
                  <a:schemeClr val="accent2"/>
                </a:solidFill>
              </a:rPr>
              <a:t>effectiveness of provider unconscious bias training </a:t>
            </a:r>
            <a:r>
              <a:rPr lang="en-US" dirty="0"/>
              <a:t>and other clinician health inequities as an intervention to address systemic inequities in T1D care management.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 the 'T1Dx Equity Framework' and PDSA cycles to test changes in participating clinics with an aim to </a:t>
            </a:r>
            <a:r>
              <a:rPr lang="en-US" b="1" dirty="0">
                <a:solidFill>
                  <a:schemeClr val="accent2"/>
                </a:solidFill>
              </a:rPr>
              <a:t>reduce inequities by at least 10% from baseline in CGM prescription practices for underserved communities with a focus on racial/ethnic differences.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 the 'T1Dx Equity Framework' and PDSA cycles to test changes in participating clinics with an aim to use to </a:t>
            </a:r>
            <a:r>
              <a:rPr lang="en-US" b="1" dirty="0">
                <a:solidFill>
                  <a:schemeClr val="accent2"/>
                </a:solidFill>
              </a:rPr>
              <a:t>reduce inequities by at least 10% from baseline in insulin pump prescription practices for underserved communities with a focus on racial/ethnic differences.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/>
              <a:t>Participating Centers: </a:t>
            </a:r>
          </a:p>
          <a:p>
            <a:r>
              <a:rPr lang="en-US" dirty="0"/>
              <a:t>Cohort 1: Nationwide (P), Cincinnati (P), Children’s of Alabama (P), Children’s Healthcare of Atlanta (P), Montefiore (A)</a:t>
            </a:r>
          </a:p>
          <a:p>
            <a:r>
              <a:rPr lang="en-US" dirty="0"/>
              <a:t>Cohort 2: To be finalized – 5 A and 3 P</a:t>
            </a:r>
          </a:p>
          <a:p>
            <a:endParaRPr lang="en-US" dirty="0"/>
          </a:p>
          <a:p>
            <a:r>
              <a:rPr lang="en-US" b="1" dirty="0"/>
              <a:t>Project Status: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dirty="0"/>
              <a:t>On Track</a:t>
            </a:r>
          </a:p>
          <a:p>
            <a:endParaRPr lang="en-US" dirty="0"/>
          </a:p>
          <a:p>
            <a:r>
              <a:rPr lang="en-US" b="1" dirty="0"/>
              <a:t>New Updates:</a:t>
            </a:r>
            <a:r>
              <a:rPr lang="en-US" dirty="0"/>
              <a:t> Cohort 1 project has been extended to continue collecting data demonstrating the equity impact; Cohort 2 will initiate in the next few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210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FED8-23F1-FB67-250E-D2467F42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Satisfaction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EA1D30-2823-479A-BFA6-2BDA116ABBD1}"/>
              </a:ext>
              <a:ext uri="{147F2762-F138-4A5C-976F-8EAC2B608ADB}">
                <a16:predDERef xmlns:a16="http://schemas.microsoft.com/office/drawing/2014/main" pred="{09E9E477-EE6D-458E-BE95-C4C551DC3F02}"/>
              </a:ext>
            </a:extLst>
          </p:cNvPr>
          <p:cNvGraphicFramePr>
            <a:graphicFrameLocks/>
          </p:cNvGraphicFramePr>
          <p:nvPr/>
        </p:nvGraphicFramePr>
        <p:xfrm>
          <a:off x="4401312" y="545592"/>
          <a:ext cx="7120128" cy="653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2E0D-5423-D6A5-9F22-BC6D96FC09A9}"/>
              </a:ext>
            </a:extLst>
          </p:cNvPr>
          <p:cNvSpPr txBox="1">
            <a:spLocks/>
          </p:cNvSpPr>
          <p:nvPr/>
        </p:nvSpPr>
        <p:spPr>
          <a:xfrm>
            <a:off x="414528" y="1262415"/>
            <a:ext cx="493776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Montserrat" panose="00000500000000000000" pitchFamily="2" charset="0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sz="2400" kern="0" dirty="0"/>
              <a:t>For past projects, T1DX-QI surveyed: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Centers involved in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Funders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Investigators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Project coordinators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Other staff</a:t>
            </a:r>
          </a:p>
          <a:p>
            <a:endParaRPr lang="en-US" sz="2400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344381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C297F-0200-D36B-33FC-74E1F87E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FAAB9-36AC-4D6D-1E18-3269DB23C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other areas to expand for additional funding</a:t>
            </a:r>
          </a:p>
        </p:txBody>
      </p:sp>
    </p:spTree>
    <p:extLst>
      <p:ext uri="{BB962C8B-B14F-4D97-AF65-F5344CB8AC3E}">
        <p14:creationId xmlns:p14="http://schemas.microsoft.com/office/powerpoint/2010/main" val="13294733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expand research focus through academic and industry support for projects:</a:t>
            </a:r>
          </a:p>
          <a:p>
            <a:pPr lvl="1"/>
            <a:r>
              <a:rPr lang="en-US" dirty="0"/>
              <a:t>To have a better understanding of and improvement in patient care </a:t>
            </a:r>
          </a:p>
          <a:p>
            <a:pPr lvl="1"/>
            <a:r>
              <a:rPr lang="en-US" dirty="0"/>
              <a:t>Reduction in health care disparities</a:t>
            </a:r>
          </a:p>
          <a:p>
            <a:pPr lvl="1"/>
            <a:r>
              <a:rPr lang="en-US" dirty="0"/>
              <a:t>Improvements in understanding impact of treatments </a:t>
            </a:r>
          </a:p>
          <a:p>
            <a:pPr marL="0" lvl="1" indent="0">
              <a:buNone/>
            </a:pPr>
            <a:r>
              <a:rPr lang="en-US" dirty="0"/>
              <a:t>Provide opportunities for QI team members: </a:t>
            </a:r>
          </a:p>
          <a:p>
            <a:pPr marL="650438" lvl="2" indent="-342900">
              <a:buFont typeface="Arial" panose="020B0604020202020204" pitchFamily="34" charset="0"/>
              <a:buChar char="•"/>
            </a:pPr>
            <a:r>
              <a:rPr lang="en-US" dirty="0"/>
              <a:t>To serve as PI or Co-Investigators at their sites</a:t>
            </a:r>
          </a:p>
          <a:p>
            <a:pPr marL="650438" lvl="2" indent="-342900">
              <a:buFont typeface="Arial" panose="020B0604020202020204" pitchFamily="34" charset="0"/>
              <a:buChar char="•"/>
            </a:pPr>
            <a:r>
              <a:rPr lang="en-US" dirty="0"/>
              <a:t>Provide patient opportunities to engage in QI research </a:t>
            </a:r>
          </a:p>
          <a:p>
            <a:pPr marL="30753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019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3250-3AD2-573D-23A3-65D87EE0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7FAB6-5001-9A5F-FF0C-96D71D6ED7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Carol Levy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Mt Sinai (Adult co-chair)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Daniel DeSalvo-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TCH (Peds co-chair)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Brittany Caswell- OHSU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Christy Mendoza- Rady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Kathryn Fantasia – BMC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Akankasha Goyal – NYU adult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Grace Nelson – Le Bonheur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Todd Alonso – BDC peds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Ilona Lorincz – UPenn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Janine Sanchez- UM peds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Joyce Lee- Michigan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Kathryn Obrynba- Nationwide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Marina Basina- Stanford Adult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Nicole Sheanon- Cincinnati Children’s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Priya Prahalad – Stanford Peds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Ryan McDonough – Children’s Mercy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Sonya Haw- Grady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Ruth Weinstock – SUNY adult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833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6430-3844-35F8-D592-7AA3A84A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Governance Process Map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9CA9ECB-0C33-B52E-1A7B-2B137B843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55" y="958849"/>
            <a:ext cx="9327570" cy="529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964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D61A-23A2-DB11-267D-B4326BC5C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T1DX-QI Project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7A09D-DBA1-460C-B157-9F5ADB47D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7EDB-91AB-0F49-4A19-1E72B222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T1D Antibody Screening Qualitative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BCC5-59A7-D812-77F7-DEFE90841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Sponsor: </a:t>
            </a:r>
            <a:r>
              <a:rPr lang="en-US" i="1" dirty="0"/>
              <a:t>(blinded study)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Objective: </a:t>
            </a:r>
            <a:r>
              <a:rPr lang="en-US" b="1" dirty="0">
                <a:solidFill>
                  <a:schemeClr val="accent2"/>
                </a:solidFill>
              </a:rPr>
              <a:t>Determine provider attitudes toward T1D antibody screening among siblings of patients identified with T1D through focus groups. </a:t>
            </a:r>
            <a:r>
              <a:rPr lang="en-US" dirty="0"/>
              <a:t>Submit at least two abstracts from the results of the survey and focus groups. 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Participating Centers: </a:t>
            </a:r>
            <a:r>
              <a:rPr lang="en-US" dirty="0"/>
              <a:t>Phase 1: Children’s Mercy Hospital, Cincinnati Children’s Le Bonheur, </a:t>
            </a:r>
            <a:r>
              <a:rPr lang="en-US" dirty="0" err="1"/>
              <a:t>Childrens</a:t>
            </a:r>
            <a:r>
              <a:rPr lang="en-US" dirty="0"/>
              <a:t> Hospital of Atlanta, WashU, University of Miami (P and A), NYU (A), Mt. Sinai (A), Indiana University, Cornell, Albert Einstein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Project Status: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dirty="0"/>
              <a:t>On Track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New Updates: </a:t>
            </a:r>
            <a:r>
              <a:rPr lang="en-US" dirty="0"/>
              <a:t>Completed Phase 1 focus groups (mixture of peds and adults); T1DX will reach out to all 50 centers for Phase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235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7EDB-91AB-0F49-4A19-1E72B222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 Rapid Insulin CME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BCC5-59A7-D812-77F7-DEFE90841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Sponsor: </a:t>
            </a:r>
            <a:r>
              <a:rPr lang="en-US" dirty="0" err="1"/>
              <a:t>MannKind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Objective: </a:t>
            </a:r>
            <a:r>
              <a:rPr lang="en-US" dirty="0"/>
              <a:t>Develop a learning resource to increase awareness of the </a:t>
            </a:r>
            <a:r>
              <a:rPr lang="en-US" b="1" dirty="0">
                <a:solidFill>
                  <a:schemeClr val="accent2"/>
                </a:solidFill>
              </a:rPr>
              <a:t>most current therapeutic modalities and medication regimens related to rapid and inhalable insulins for mealtime and correction boluses </a:t>
            </a:r>
            <a:r>
              <a:rPr lang="en-US" dirty="0"/>
              <a:t>to effectively increase patients’ Time-In-Range and decrease post-prandial hyperglycemia and time in hyperglycemia. The outcomes will be measured by an analysis of numerical data obtained through participant evaluation of the stated learning outcomes.</a:t>
            </a:r>
          </a:p>
          <a:p>
            <a:endParaRPr lang="en-US" b="1" dirty="0"/>
          </a:p>
          <a:p>
            <a:endParaRPr lang="en-US" dirty="0"/>
          </a:p>
          <a:p>
            <a:r>
              <a:rPr lang="en-US" b="1" dirty="0"/>
              <a:t>Participating Centers: </a:t>
            </a:r>
            <a:r>
              <a:rPr lang="en-US" dirty="0"/>
              <a:t>N/A; Facilitator identified from BDC (A)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Project Status: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dirty="0"/>
              <a:t>On Track</a:t>
            </a:r>
          </a:p>
          <a:p>
            <a:endParaRPr lang="en-US" dirty="0"/>
          </a:p>
          <a:p>
            <a:r>
              <a:rPr lang="en-US" b="1" dirty="0"/>
              <a:t>New Updates: </a:t>
            </a:r>
            <a:r>
              <a:rPr lang="en-US" dirty="0"/>
              <a:t>In-person course delivered earlier today!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623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7EDB-91AB-0F49-4A19-1E72B222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Pen Equity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BCC5-59A7-D812-77F7-DEFE90841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744538"/>
            <a:ext cx="10972800" cy="5132387"/>
          </a:xfrm>
        </p:spPr>
        <p:txBody>
          <a:bodyPr>
            <a:noAutofit/>
          </a:bodyPr>
          <a:lstStyle/>
          <a:p>
            <a:r>
              <a:rPr lang="en-US" sz="1800" b="1" dirty="0"/>
              <a:t>Sponsor: </a:t>
            </a:r>
            <a:r>
              <a:rPr lang="en-US" sz="1800" dirty="0"/>
              <a:t>Eli Lilly</a:t>
            </a:r>
          </a:p>
          <a:p>
            <a:endParaRPr lang="en-US" sz="1800" dirty="0"/>
          </a:p>
          <a:p>
            <a:r>
              <a:rPr lang="en-US" sz="1800" b="1" dirty="0"/>
              <a:t>Objective: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sz="1800" b="1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Increase connected pen dosing data availability by 10% </a:t>
            </a:r>
            <a:r>
              <a:rPr lang="en-US" sz="1800" dirty="0">
                <a:effectLst/>
                <a:latin typeface="Montserrat" panose="00000500000000000000" pitchFamily="2" charset="0"/>
              </a:rPr>
              <a:t>from baseline in 9 months 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sz="1800" b="1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Increase shared decision-making documentation </a:t>
            </a:r>
            <a:r>
              <a:rPr lang="en-US" sz="1800" dirty="0">
                <a:effectLst/>
                <a:latin typeface="Montserrat" panose="00000500000000000000" pitchFamily="2" charset="0"/>
              </a:rPr>
              <a:t>using the Diabetes Technology Assessment tool for eligible patients on MDI from 0% to 25% in 9 months 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sz="1800" b="1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Increase % of patients on a smart/connected pen by 5% from baseline 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sz="1800" b="1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Decrease % of patients on smart/connected pen with HbA1c &gt;9% by 5% from baseline 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sz="1800" b="1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Reduce % racial inequities </a:t>
            </a:r>
            <a:r>
              <a:rPr lang="en-US" sz="1800" dirty="0">
                <a:effectLst/>
                <a:latin typeface="Montserrat" panose="00000500000000000000" pitchFamily="2" charset="0"/>
              </a:rPr>
              <a:t>between NHW vs NHB &amp; Hispanic patients in the availability of connected pen data reporting for clinical management  </a:t>
            </a:r>
          </a:p>
          <a:p>
            <a:endParaRPr lang="en-US" sz="1800" b="1" dirty="0"/>
          </a:p>
          <a:p>
            <a:r>
              <a:rPr lang="en-US" sz="1800" b="1" dirty="0"/>
              <a:t>Participating Centers: </a:t>
            </a:r>
            <a:r>
              <a:rPr lang="en-US" sz="1800" dirty="0"/>
              <a:t>Stanford (A + P), Northwestern (A), Montefiore (A), NYU (A) Mount Sinai (A), Washington University (A), Le Bonheur (P), Children’s Healthcare of Los Angeles (P); </a:t>
            </a:r>
            <a:r>
              <a:rPr lang="en-US" sz="1800" b="1" dirty="0"/>
              <a:t>8 total</a:t>
            </a:r>
          </a:p>
          <a:p>
            <a:endParaRPr lang="en-US" sz="1800" dirty="0"/>
          </a:p>
          <a:p>
            <a:r>
              <a:rPr lang="en-US" sz="1800" b="1" dirty="0"/>
              <a:t>Project Status: </a:t>
            </a:r>
            <a:r>
              <a:rPr lang="en-US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1800" dirty="0"/>
              <a:t>On Track</a:t>
            </a:r>
          </a:p>
          <a:p>
            <a:endParaRPr lang="en-US" sz="1800" dirty="0"/>
          </a:p>
          <a:p>
            <a:r>
              <a:rPr lang="en-US" sz="1800" b="1" dirty="0"/>
              <a:t>New Updates: </a:t>
            </a:r>
            <a:r>
              <a:rPr lang="en-US" sz="1800" dirty="0"/>
              <a:t>Pre-planning, kick-off, and PDSA planning completed. Centers are actively implementing PDSAs and tracking outcomes.</a:t>
            </a:r>
          </a:p>
        </p:txBody>
      </p:sp>
    </p:spTree>
    <p:extLst>
      <p:ext uri="{BB962C8B-B14F-4D97-AF65-F5344CB8AC3E}">
        <p14:creationId xmlns:p14="http://schemas.microsoft.com/office/powerpoint/2010/main" val="18327715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7EDB-91AB-0F49-4A19-1E72B222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CGM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BCC5-59A7-D812-77F7-DEFE90841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Sponsor: </a:t>
            </a:r>
            <a:r>
              <a:rPr lang="en-US" dirty="0"/>
              <a:t>Dexcom</a:t>
            </a:r>
          </a:p>
          <a:p>
            <a:endParaRPr lang="en-US" dirty="0"/>
          </a:p>
          <a:p>
            <a:r>
              <a:rPr lang="en-US" b="1" dirty="0"/>
              <a:t>Objectives: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Examine </a:t>
            </a:r>
            <a:r>
              <a:rPr lang="en-US" b="1" dirty="0">
                <a:solidFill>
                  <a:schemeClr val="accent2"/>
                </a:solidFill>
              </a:rPr>
              <a:t>patient profiles of </a:t>
            </a:r>
            <a:r>
              <a:rPr lang="en-US" b="1" dirty="0" err="1">
                <a:solidFill>
                  <a:schemeClr val="accent2"/>
                </a:solidFill>
              </a:rPr>
              <a:t>rtCGM</a:t>
            </a:r>
            <a:r>
              <a:rPr lang="en-US" b="1" dirty="0">
                <a:solidFill>
                  <a:schemeClr val="accent2"/>
                </a:solidFill>
              </a:rPr>
              <a:t> users vs. SMBG users </a:t>
            </a:r>
            <a:r>
              <a:rPr lang="en-US" dirty="0"/>
              <a:t>(using additional data from newly mapped sites).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Examine </a:t>
            </a:r>
            <a:r>
              <a:rPr lang="en-US" b="1" dirty="0">
                <a:solidFill>
                  <a:schemeClr val="accent2"/>
                </a:solidFill>
              </a:rPr>
              <a:t>patient attributes and clinical outcomes </a:t>
            </a:r>
            <a:r>
              <a:rPr lang="en-US" dirty="0"/>
              <a:t>among CGM initiators compared to a propensity score-matched comparison group.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Describe patient profiles for people currently using Dexcom CGM with Tandem X2 pump and control-IQ software.</a:t>
            </a:r>
          </a:p>
          <a:p>
            <a:endParaRPr lang="en-US" b="1" dirty="0"/>
          </a:p>
          <a:p>
            <a:endParaRPr lang="en-US" dirty="0"/>
          </a:p>
          <a:p>
            <a:r>
              <a:rPr lang="en-US" b="1" dirty="0"/>
              <a:t>Participating Centers: </a:t>
            </a:r>
            <a:r>
              <a:rPr lang="en-US" dirty="0"/>
              <a:t>N/A; analyzing data from mapped centers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Project Status: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dirty="0"/>
              <a:t>On Track</a:t>
            </a:r>
          </a:p>
          <a:p>
            <a:endParaRPr lang="en-US" dirty="0"/>
          </a:p>
          <a:p>
            <a:r>
              <a:rPr lang="en-US" b="1" dirty="0"/>
              <a:t>New Updates:</a:t>
            </a:r>
            <a:r>
              <a:rPr lang="en-US" dirty="0"/>
              <a:t> Q3 deliverables completed; Q4 deliverables in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698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1D exchange them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1D exchange theme" id="{E9B69450-724A-4F3B-AB9E-57CFE2D7216A}" vid="{9EDDA6AC-ED01-4051-98CA-1A9DBAECFA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16" ma:contentTypeDescription="Create a new document." ma:contentTypeScope="" ma:versionID="48fa7ca24aa9b59388d568a3f57132ed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f667681e49a1a5b3b09ebbda51b4f5e6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708ab6-8f93-4a47-82a9-702180f09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988c3-2911-4884-b1bb-ab625c693b77}" ma:internalName="TaxCatchAll" ma:showField="CatchAllData" ma:web="2f7b054f-be38-41d2-978f-3d651b980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cb74e-9669-4fd8-87b3-351e3976c142">
      <Terms xmlns="http://schemas.microsoft.com/office/infopath/2007/PartnerControls"/>
    </lcf76f155ced4ddcb4097134ff3c332f>
    <TaxCatchAll xmlns="2f7b054f-be38-41d2-978f-3d651b980644" xsi:nil="true"/>
  </documentManagement>
</p:properties>
</file>

<file path=customXml/itemProps1.xml><?xml version="1.0" encoding="utf-8"?>
<ds:datastoreItem xmlns:ds="http://schemas.openxmlformats.org/officeDocument/2006/customXml" ds:itemID="{1EDD99BC-F7D2-4F87-AA34-E9E6616924B4}"/>
</file>

<file path=customXml/itemProps2.xml><?xml version="1.0" encoding="utf-8"?>
<ds:datastoreItem xmlns:ds="http://schemas.openxmlformats.org/officeDocument/2006/customXml" ds:itemID="{E848155C-16D3-4AF1-B55D-CAF22E9855EE}"/>
</file>

<file path=customXml/itemProps3.xml><?xml version="1.0" encoding="utf-8"?>
<ds:datastoreItem xmlns:ds="http://schemas.openxmlformats.org/officeDocument/2006/customXml" ds:itemID="{D015FB26-FEC9-4995-8734-29F0C2313FA1}"/>
</file>

<file path=docProps/app.xml><?xml version="1.0" encoding="utf-8"?>
<Properties xmlns="http://schemas.openxmlformats.org/officeDocument/2006/extended-properties" xmlns:vt="http://schemas.openxmlformats.org/officeDocument/2006/docPropsVTypes">
  <Template>T1D exchange theme</Template>
  <TotalTime>503</TotalTime>
  <Words>936</Words>
  <Application>Microsoft Macintosh PowerPoint</Application>
  <PresentationFormat>Widescreen</PresentationFormat>
  <Paragraphs>124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Courier New</vt:lpstr>
      <vt:lpstr>Hind</vt:lpstr>
      <vt:lpstr>Hind Bold</vt:lpstr>
      <vt:lpstr>Hind Regular</vt:lpstr>
      <vt:lpstr>Montserrat</vt:lpstr>
      <vt:lpstr>Montserrat SemiBold</vt:lpstr>
      <vt:lpstr>Wingdings</vt:lpstr>
      <vt:lpstr>T1D exchange theme</vt:lpstr>
      <vt:lpstr>PowerPoint Presentation</vt:lpstr>
      <vt:lpstr>Purpose </vt:lpstr>
      <vt:lpstr>Current Members</vt:lpstr>
      <vt:lpstr>Data Governance Process Map </vt:lpstr>
      <vt:lpstr>T1DX-QI Project Updates</vt:lpstr>
      <vt:lpstr>T1D Antibody Screening Qualitative Assessment</vt:lpstr>
      <vt:lpstr>Ultra Rapid Insulin CME</vt:lpstr>
      <vt:lpstr>Smart Pen Equity</vt:lpstr>
      <vt:lpstr>CGM Analysis</vt:lpstr>
      <vt:lpstr>Diabetes Device Equity</vt:lpstr>
      <vt:lpstr>Project Satisfaction</vt:lpstr>
      <vt:lpstr>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Hardison</dc:creator>
  <cp:lastModifiedBy>Desalvo, Daniel Joseph</cp:lastModifiedBy>
  <cp:revision>27</cp:revision>
  <dcterms:created xsi:type="dcterms:W3CDTF">2022-08-17T11:53:57Z</dcterms:created>
  <dcterms:modified xsi:type="dcterms:W3CDTF">2022-10-31T17:30:01Z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</Properties>
</file>