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4"/>
  </p:sldMasterIdLst>
  <p:notesMasterIdLst>
    <p:notesMasterId r:id="rId11"/>
  </p:notesMasterIdLst>
  <p:sldIdLst>
    <p:sldId id="256" r:id="rId5"/>
    <p:sldId id="452" r:id="rId6"/>
    <p:sldId id="448" r:id="rId7"/>
    <p:sldId id="449" r:id="rId8"/>
    <p:sldId id="450" r:id="rId9"/>
    <p:sldId id="45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C7DE"/>
    <a:srgbClr val="CBEEF5"/>
    <a:srgbClr val="E6F7FA"/>
    <a:srgbClr val="3E4E8D"/>
    <a:srgbClr val="D4EE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30" autoAdjust="0"/>
  </p:normalViewPr>
  <p:slideViewPr>
    <p:cSldViewPr snapToGrid="0">
      <p:cViewPr varScale="1">
        <p:scale>
          <a:sx n="105" d="100"/>
          <a:sy n="105" d="100"/>
        </p:scale>
        <p:origin x="120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8B4769-334A-49F0-A1EF-C1F278A7A47D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481D7D-88EC-4AD8-9180-FF736AD88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20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81D7D-88EC-4AD8-9180-FF736AD880C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793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000D1B-05A0-40CF-BB28-3F8A81CE02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519"/>
            <a:ext cx="12344400" cy="6999275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099B34-4F3B-40C6-B579-B0291A93802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12306" y="4584700"/>
            <a:ext cx="7802562" cy="755396"/>
          </a:xfrm>
        </p:spPr>
        <p:txBody>
          <a:bodyPr>
            <a:noAutofit/>
          </a:bodyPr>
          <a:lstStyle>
            <a:lvl1pPr>
              <a:defRPr sz="3600">
                <a:solidFill>
                  <a:schemeClr val="accent3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/>
              <a:t>Presentation Name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A49A6F4-9859-47BA-B88A-A992A98604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12306" y="5486400"/>
            <a:ext cx="7802562" cy="585788"/>
          </a:xfr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22A719-D54E-427D-AD45-11399B87C6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519"/>
            <a:ext cx="12344400" cy="699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28473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548640" y="228600"/>
            <a:ext cx="10972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37F3FF-5884-4A1E-8629-AB45FB5A41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9275" y="877888"/>
            <a:ext cx="10972800" cy="5132387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styles. </a:t>
            </a:r>
          </a:p>
        </p:txBody>
      </p:sp>
    </p:spTree>
    <p:extLst>
      <p:ext uri="{BB962C8B-B14F-4D97-AF65-F5344CB8AC3E}">
        <p14:creationId xmlns:p14="http://schemas.microsoft.com/office/powerpoint/2010/main" val="922752789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755808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ullets, 1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548640" y="228600"/>
            <a:ext cx="10972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49274" y="914400"/>
            <a:ext cx="10972166" cy="4876800"/>
          </a:xfrm>
        </p:spPr>
        <p:txBody>
          <a:bodyPr>
            <a:noAutofit/>
          </a:bodyPr>
          <a:lstStyle>
            <a:lvl1pPr marL="342900" indent="-342900">
              <a:buClr>
                <a:srgbClr val="52CAE0"/>
              </a:buClr>
              <a:buSzPct val="150000"/>
              <a:buFont typeface="Arial" panose="020B0604020202020204" pitchFamily="34" charset="0"/>
              <a:buChar char="•"/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2pPr marL="685799" indent="-342900">
              <a:buClr>
                <a:srgbClr val="52CAE0"/>
              </a:buClr>
              <a:buSzPct val="90000"/>
              <a:buFont typeface="Courier New" panose="02070309020205020404" pitchFamily="49" charset="0"/>
              <a:buChar char="o"/>
              <a:defRPr>
                <a:solidFill>
                  <a:schemeClr val="accent6">
                    <a:lumMod val="75000"/>
                  </a:schemeClr>
                </a:solidFill>
              </a:defRPr>
            </a:lvl2pPr>
            <a:lvl3pPr marL="891538" indent="-205738">
              <a:buClr>
                <a:srgbClr val="52CAE0"/>
              </a:buClr>
              <a:buSzPct val="110000"/>
              <a:buFont typeface="Wingdings" panose="05000000000000000000" pitchFamily="2" charset="2"/>
              <a:buChar char="§"/>
              <a:defRPr>
                <a:solidFill>
                  <a:schemeClr val="accent6">
                    <a:lumMod val="75000"/>
                  </a:schemeClr>
                </a:solidFill>
              </a:defRPr>
            </a:lvl3pPr>
            <a:lvl4pPr marL="1266092" indent="-237392">
              <a:buClr>
                <a:srgbClr val="52CAE0"/>
              </a:buClr>
              <a:buSzPct val="60000"/>
              <a:buFont typeface="Wingdings" panose="05000000000000000000" pitchFamily="2" charset="2"/>
              <a:buChar char="q"/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 marL="1608992" indent="-237392">
              <a:buClr>
                <a:srgbClr val="52CAE0"/>
              </a:buClr>
              <a:buSzPct val="80000"/>
              <a:buFont typeface="Wingdings" panose="05000000000000000000" pitchFamily="2" charset="2"/>
              <a:buChar char="Ø"/>
              <a:defRPr>
                <a:solidFill>
                  <a:schemeClr val="accent6">
                    <a:lumMod val="75000"/>
                  </a:schemeClr>
                </a:solidFill>
              </a:defRPr>
            </a:lvl5pPr>
            <a:lvl6pPr marL="1988817" indent="-274317">
              <a:buClr>
                <a:schemeClr val="tx1"/>
              </a:buClr>
              <a:buSzPct val="80000"/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AA361F-9EAB-B64D-8795-E7A20B30FD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485" y="5878285"/>
            <a:ext cx="1665515" cy="11103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38F97F-BE0E-489D-A955-BE7D6E06FA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485" y="5878285"/>
            <a:ext cx="1665515" cy="111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085854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ullets,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548640" y="228600"/>
            <a:ext cx="10972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49274" y="914400"/>
            <a:ext cx="5257800" cy="4876800"/>
          </a:xfrm>
        </p:spPr>
        <p:txBody>
          <a:bodyPr>
            <a:noAutofit/>
          </a:bodyPr>
          <a:lstStyle>
            <a:lvl1pPr marL="342900" indent="-342900">
              <a:buClr>
                <a:srgbClr val="52CAE0"/>
              </a:buClr>
              <a:buSzPct val="150000"/>
              <a:buFont typeface="Arial" panose="020B0604020202020204" pitchFamily="34" charset="0"/>
              <a:buChar char="•"/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2pPr marL="685799" indent="-342900">
              <a:buClr>
                <a:srgbClr val="52CAE0"/>
              </a:buClr>
              <a:buSzPct val="90000"/>
              <a:buFont typeface="Courier New" panose="02070309020205020404" pitchFamily="49" charset="0"/>
              <a:buChar char="o"/>
              <a:defRPr>
                <a:solidFill>
                  <a:schemeClr val="accent6">
                    <a:lumMod val="75000"/>
                  </a:schemeClr>
                </a:solidFill>
              </a:defRPr>
            </a:lvl2pPr>
            <a:lvl3pPr marL="891538" indent="-205738">
              <a:buClr>
                <a:srgbClr val="52CAE0"/>
              </a:buClr>
              <a:buSzPct val="110000"/>
              <a:buFont typeface="Wingdings" panose="05000000000000000000" pitchFamily="2" charset="2"/>
              <a:buChar char="§"/>
              <a:defRPr>
                <a:solidFill>
                  <a:schemeClr val="accent6">
                    <a:lumMod val="75000"/>
                  </a:schemeClr>
                </a:solidFill>
              </a:defRPr>
            </a:lvl3pPr>
            <a:lvl4pPr marL="1266092" indent="-237392">
              <a:buClr>
                <a:srgbClr val="52CAE0"/>
              </a:buClr>
              <a:buSzPct val="60000"/>
              <a:buFont typeface="Wingdings" panose="05000000000000000000" pitchFamily="2" charset="2"/>
              <a:buChar char="q"/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 marL="1608992" indent="-237392">
              <a:buClr>
                <a:srgbClr val="52CAE0"/>
              </a:buClr>
              <a:buSzPct val="80000"/>
              <a:buFont typeface="Wingdings" panose="05000000000000000000" pitchFamily="2" charset="2"/>
              <a:buChar char="Ø"/>
              <a:defRPr>
                <a:solidFill>
                  <a:schemeClr val="accent6">
                    <a:lumMod val="75000"/>
                  </a:schemeClr>
                </a:solidFill>
              </a:defRPr>
            </a:lvl5pPr>
            <a:lvl6pPr marL="1988817" indent="-274317">
              <a:buClr>
                <a:schemeClr val="tx1"/>
              </a:buClr>
              <a:buSzPct val="80000"/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1"/>
          </p:nvPr>
        </p:nvSpPr>
        <p:spPr>
          <a:xfrm>
            <a:off x="6263640" y="914400"/>
            <a:ext cx="5257800" cy="4876800"/>
          </a:xfrm>
        </p:spPr>
        <p:txBody>
          <a:bodyPr>
            <a:noAutofit/>
          </a:bodyPr>
          <a:lstStyle>
            <a:lvl1pPr marL="342900" indent="-342900">
              <a:buClr>
                <a:srgbClr val="52CAE0"/>
              </a:buClr>
              <a:buSzPct val="150000"/>
              <a:buFont typeface="Arial" panose="020B0604020202020204" pitchFamily="34" charset="0"/>
              <a:buChar char="•"/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2pPr marL="685799" indent="-342900">
              <a:buClr>
                <a:srgbClr val="52CAE0"/>
              </a:buClr>
              <a:buSzPct val="90000"/>
              <a:buFont typeface="Courier New" panose="02070309020205020404" pitchFamily="49" charset="0"/>
              <a:buChar char="o"/>
              <a:defRPr>
                <a:solidFill>
                  <a:schemeClr val="accent6">
                    <a:lumMod val="75000"/>
                  </a:schemeClr>
                </a:solidFill>
              </a:defRPr>
            </a:lvl2pPr>
            <a:lvl3pPr marL="891538" indent="-205738">
              <a:buClr>
                <a:srgbClr val="52CAE0"/>
              </a:buClr>
              <a:buSzPct val="110000"/>
              <a:buFont typeface="Wingdings" panose="05000000000000000000" pitchFamily="2" charset="2"/>
              <a:buChar char="§"/>
              <a:defRPr>
                <a:solidFill>
                  <a:schemeClr val="accent6">
                    <a:lumMod val="75000"/>
                  </a:schemeClr>
                </a:solidFill>
              </a:defRPr>
            </a:lvl3pPr>
            <a:lvl4pPr marL="1266092" indent="-237392">
              <a:buClr>
                <a:srgbClr val="52CAE0"/>
              </a:buClr>
              <a:buSzPct val="60000"/>
              <a:buFont typeface="Wingdings" panose="05000000000000000000" pitchFamily="2" charset="2"/>
              <a:buChar char="q"/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 marL="1608992" indent="-237392">
              <a:buClr>
                <a:srgbClr val="52CAE0"/>
              </a:buClr>
              <a:buSzPct val="80000"/>
              <a:buFont typeface="Wingdings" panose="05000000000000000000" pitchFamily="2" charset="2"/>
              <a:buChar char="Ø"/>
              <a:defRPr>
                <a:solidFill>
                  <a:schemeClr val="accent6">
                    <a:lumMod val="75000"/>
                  </a:schemeClr>
                </a:solidFill>
              </a:defRPr>
            </a:lvl5pPr>
            <a:lvl6pPr marL="1988817" indent="-274317">
              <a:buClr>
                <a:schemeClr val="tx1"/>
              </a:buClr>
              <a:buSzPct val="80000"/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AA361F-9EAB-B64D-8795-E7A20B30FD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485" y="5878285"/>
            <a:ext cx="1665515" cy="11103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C8CB91-F673-4733-AD84-53B0F748F2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485" y="5878285"/>
            <a:ext cx="1665515" cy="111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669946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ectangle"/>
          <p:cNvSpPr/>
          <p:nvPr/>
        </p:nvSpPr>
        <p:spPr>
          <a:xfrm>
            <a:off x="0" y="5962506"/>
            <a:ext cx="12192000" cy="908194"/>
          </a:xfrm>
          <a:prstGeom prst="rect">
            <a:avLst/>
          </a:prstGeom>
          <a:solidFill>
            <a:srgbClr val="3E4E8D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 sz="1800">
                <a:solidFill>
                  <a:srgbClr val="1BA2AC"/>
                </a:solidFill>
                <a:latin typeface="Hind Regular"/>
                <a:ea typeface="Hind Regular"/>
                <a:cs typeface="Hind Regular"/>
                <a:sym typeface="Hind Regular"/>
              </a:defRPr>
            </a:pPr>
            <a:endParaRPr>
              <a:latin typeface="Montserrat" panose="000005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BBAD7F-97A3-A549-8DD2-3F48709C6F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5EDA66-8AEA-0C45-845A-C94FE84991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271" y="781955"/>
            <a:ext cx="6433458" cy="42889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B961E7-C6AD-42BC-A97E-F71724CD71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8B1C1D-F7D4-4C65-9FC6-203EE26DD1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271" y="781955"/>
            <a:ext cx="6433458" cy="428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417283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No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"/>
          <p:cNvSpPr/>
          <p:nvPr/>
        </p:nvSpPr>
        <p:spPr>
          <a:xfrm>
            <a:off x="0" y="5962506"/>
            <a:ext cx="12192000" cy="908194"/>
          </a:xfrm>
          <a:prstGeom prst="rect">
            <a:avLst/>
          </a:prstGeom>
          <a:solidFill>
            <a:srgbClr val="1BA2AC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 sz="1800">
                <a:solidFill>
                  <a:srgbClr val="1BA2AC"/>
                </a:solidFill>
                <a:latin typeface="Hind Regular"/>
                <a:ea typeface="Hind Regular"/>
                <a:cs typeface="Hind Regular"/>
                <a:sym typeface="Hind Regular"/>
              </a:defRPr>
            </a:pPr>
            <a:endParaRPr/>
          </a:p>
        </p:txBody>
      </p:sp>
      <p:pic>
        <p:nvPicPr>
          <p:cNvPr id="56" name="T1D_horizontal_white.png" descr="T1D_horizontal_whit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6547" y="6227431"/>
            <a:ext cx="2142447" cy="443477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90600" y="2039747"/>
            <a:ext cx="9541934" cy="3436797"/>
          </a:xfrm>
          <a:prstGeom prst="rect">
            <a:avLst/>
          </a:prstGeom>
        </p:spPr>
        <p:txBody>
          <a:bodyPr lIns="0" tIns="0" rIns="0" bIns="0"/>
          <a:lstStyle>
            <a:lvl1pPr marL="0" indent="0" defTabSz="914400">
              <a:spcBef>
                <a:spcPts val="0"/>
              </a:spcBef>
              <a:buClrTx/>
              <a:buSzTx/>
              <a:buFontTx/>
              <a:buNone/>
              <a:defRPr>
                <a:solidFill>
                  <a:srgbClr val="696E6F"/>
                </a:solidFill>
              </a:defRPr>
            </a:lvl1pPr>
            <a:lvl2pPr marL="0" indent="228600" defTabSz="914400">
              <a:spcBef>
                <a:spcPts val="0"/>
              </a:spcBef>
              <a:buClrTx/>
              <a:buSzTx/>
              <a:buFontTx/>
              <a:buNone/>
              <a:defRPr>
                <a:solidFill>
                  <a:srgbClr val="696E6F"/>
                </a:solidFill>
              </a:defRPr>
            </a:lvl2pPr>
            <a:lvl3pPr marL="0" indent="457200" defTabSz="914400">
              <a:spcBef>
                <a:spcPts val="0"/>
              </a:spcBef>
              <a:buClrTx/>
              <a:buSzTx/>
              <a:buFontTx/>
              <a:buNone/>
              <a:defRPr>
                <a:solidFill>
                  <a:srgbClr val="696E6F"/>
                </a:solidFill>
              </a:defRPr>
            </a:lvl3pPr>
            <a:lvl4pPr marL="0" indent="685800" defTabSz="914400">
              <a:spcBef>
                <a:spcPts val="0"/>
              </a:spcBef>
              <a:buClrTx/>
              <a:buSzTx/>
              <a:buFontTx/>
              <a:buNone/>
              <a:defRPr>
                <a:solidFill>
                  <a:srgbClr val="696E6F"/>
                </a:solidFill>
              </a:defRPr>
            </a:lvl4pPr>
            <a:lvl5pPr marL="0" indent="914400" defTabSz="914400">
              <a:spcBef>
                <a:spcPts val="0"/>
              </a:spcBef>
              <a:buClrTx/>
              <a:buSzTx/>
              <a:buFontTx/>
              <a:buNone/>
              <a:defRPr>
                <a:solidFill>
                  <a:srgbClr val="696E6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43146" y="6200251"/>
            <a:ext cx="245412" cy="3454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60" name="Image" descr="Image"/>
          <p:cNvPicPr>
            <a:picLocks noChangeAspect="1"/>
          </p:cNvPicPr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>
            <a:off x="-317237" y="-3396473"/>
            <a:ext cx="12767216" cy="1254996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6209055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548640" y="228600"/>
            <a:ext cx="10972800" cy="45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Autofit/>
          </a:bodyPr>
          <a:lstStyle/>
          <a:p>
            <a:r>
              <a:t>Title Text</a:t>
            </a:r>
          </a:p>
        </p:txBody>
      </p:sp>
      <p:sp>
        <p:nvSpPr>
          <p:cNvPr id="7" name="Body Level One…"/>
          <p:cNvSpPr txBox="1">
            <a:spLocks noGrp="1"/>
          </p:cNvSpPr>
          <p:nvPr>
            <p:ph type="body" idx="1"/>
          </p:nvPr>
        </p:nvSpPr>
        <p:spPr>
          <a:xfrm>
            <a:off x="548640" y="101716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6FCCF0-8AC0-ED4C-8D03-7FA5EC43323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485" y="5878285"/>
            <a:ext cx="1665515" cy="11103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8315DD-4F26-4103-BE4B-A385B4DC8FE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485" y="5878285"/>
            <a:ext cx="1665515" cy="111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086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90" r:id="rId3"/>
    <p:sldLayoutId id="2147483685" r:id="rId4"/>
    <p:sldLayoutId id="2147483686" r:id="rId5"/>
    <p:sldLayoutId id="2147483689" r:id="rId6"/>
    <p:sldLayoutId id="2147483691" r:id="rId7"/>
  </p:sldLayoutIdLst>
  <p:transition spd="med"/>
  <p:txStyles>
    <p:titleStyle>
      <a:lvl1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-45" baseline="0">
          <a:ln>
            <a:noFill/>
          </a:ln>
          <a:solidFill>
            <a:srgbClr val="3E4E8D"/>
          </a:solidFill>
          <a:uFillTx/>
          <a:latin typeface="Montserrat SemiBold" pitchFamily="2" charset="77"/>
          <a:ea typeface="Montserrat SemiBold" pitchFamily="2" charset="77"/>
          <a:cs typeface="Hind Medium" panose="02000000000000000000" pitchFamily="2" charset="77"/>
          <a:sym typeface="Hind Bold"/>
        </a:defRPr>
      </a:lvl1pPr>
      <a:lvl2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2pPr>
      <a:lvl3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3pPr>
      <a:lvl4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4pPr>
      <a:lvl5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5pPr>
      <a:lvl6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6pPr>
      <a:lvl7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7pPr>
      <a:lvl8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8pPr>
      <a:lvl9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9pPr>
    </p:titleStyle>
    <p:bodyStyle>
      <a:lvl1pPr marL="0" marR="0" indent="0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52CAE0"/>
        </a:buClr>
        <a:buSzPct val="110000"/>
        <a:buFontTx/>
        <a:buNone/>
        <a:tabLst/>
        <a:defRPr sz="2000" b="0" i="0" u="none" strike="noStrike" cap="none" spc="0" baseline="0">
          <a:ln>
            <a:noFill/>
          </a:ln>
          <a:solidFill>
            <a:schemeClr val="accent6">
              <a:lumMod val="75000"/>
            </a:schemeClr>
          </a:solidFill>
          <a:uFillTx/>
          <a:latin typeface="Montserrat" pitchFamily="2" charset="77"/>
          <a:ea typeface="Montserrat" pitchFamily="2" charset="77"/>
          <a:cs typeface="Hind" panose="02000000000000000000" pitchFamily="2" charset="77"/>
          <a:sym typeface="Hind Regular"/>
        </a:defRPr>
      </a:lvl1pPr>
      <a:lvl2pPr marL="584000" marR="0" indent="-241101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52CAE0"/>
        </a:buClr>
        <a:buSzPct val="110000"/>
        <a:buFont typeface="Arial"/>
        <a:buChar char="•"/>
        <a:tabLst/>
        <a:defRPr sz="2000" b="0" i="0" u="none" strike="noStrike" cap="none" spc="0" baseline="0">
          <a:ln>
            <a:noFill/>
          </a:ln>
          <a:solidFill>
            <a:srgbClr val="777777"/>
          </a:solidFill>
          <a:uFillTx/>
          <a:latin typeface="Montserrat" pitchFamily="2" charset="77"/>
          <a:ea typeface="Montserrat" pitchFamily="2" charset="77"/>
          <a:cs typeface="Hind" panose="02000000000000000000" pitchFamily="2" charset="77"/>
          <a:sym typeface="Hind Regular"/>
        </a:defRPr>
      </a:lvl2pPr>
      <a:lvl3pPr marL="891538" marR="0" indent="-205738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52CAE0"/>
        </a:buClr>
        <a:buSzPct val="99000"/>
        <a:buFont typeface="Arial"/>
        <a:buChar char="•"/>
        <a:tabLst/>
        <a:defRPr sz="2000" b="0" i="0" u="none" strike="noStrike" cap="none" spc="0" baseline="0">
          <a:ln>
            <a:noFill/>
          </a:ln>
          <a:solidFill>
            <a:srgbClr val="777777"/>
          </a:solidFill>
          <a:uFillTx/>
          <a:latin typeface="Montserrat" pitchFamily="2" charset="77"/>
          <a:ea typeface="Montserrat" pitchFamily="2" charset="77"/>
          <a:cs typeface="Hind" panose="02000000000000000000" pitchFamily="2" charset="77"/>
          <a:sym typeface="Hind Regular"/>
        </a:defRPr>
      </a:lvl3pPr>
      <a:lvl4pPr marL="1266092" marR="0" indent="-237392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52CAE0"/>
        </a:buClr>
        <a:buSzPct val="99000"/>
        <a:buFont typeface="Arial"/>
        <a:buChar char="•"/>
        <a:tabLst/>
        <a:defRPr sz="2000" b="0" i="0" u="none" strike="noStrike" cap="none" spc="0" baseline="0">
          <a:ln>
            <a:noFill/>
          </a:ln>
          <a:solidFill>
            <a:srgbClr val="777777"/>
          </a:solidFill>
          <a:uFillTx/>
          <a:latin typeface="Montserrat" pitchFamily="2" charset="77"/>
          <a:ea typeface="Montserrat" pitchFamily="2" charset="77"/>
          <a:cs typeface="Hind" panose="02000000000000000000" pitchFamily="2" charset="77"/>
          <a:sym typeface="Hind Regular"/>
        </a:defRPr>
      </a:lvl4pPr>
      <a:lvl5pPr marL="1608992" marR="0" indent="-237392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52CAE0"/>
        </a:buClr>
        <a:buSzPct val="99000"/>
        <a:buFont typeface="Arial"/>
        <a:buChar char="•"/>
        <a:tabLst/>
        <a:defRPr sz="2000" b="0" i="0" u="none" strike="noStrike" cap="none" spc="0" baseline="0">
          <a:ln>
            <a:noFill/>
          </a:ln>
          <a:solidFill>
            <a:srgbClr val="777777"/>
          </a:solidFill>
          <a:uFillTx/>
          <a:latin typeface="Montserrat" pitchFamily="2" charset="77"/>
          <a:ea typeface="Montserrat" pitchFamily="2" charset="77"/>
          <a:cs typeface="Hind" panose="02000000000000000000" pitchFamily="2" charset="77"/>
          <a:sym typeface="Hind Regular"/>
        </a:defRPr>
      </a:lvl5pPr>
      <a:lvl6pPr marL="1988817" marR="0" indent="-274317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BCDD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696F70"/>
          </a:solidFill>
          <a:uFillTx/>
          <a:latin typeface="Hind Regular"/>
          <a:ea typeface="Hind Regular"/>
          <a:cs typeface="Hind Regular"/>
          <a:sym typeface="Hind Regular"/>
        </a:defRPr>
      </a:lvl6pPr>
      <a:lvl7pPr marL="2331717" marR="0" indent="-274317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BCDD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696F70"/>
          </a:solidFill>
          <a:uFillTx/>
          <a:latin typeface="Hind Regular"/>
          <a:ea typeface="Hind Regular"/>
          <a:cs typeface="Hind Regular"/>
          <a:sym typeface="Hind Regular"/>
        </a:defRPr>
      </a:lvl7pPr>
      <a:lvl8pPr marL="2674617" marR="0" indent="-274317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BCDD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696F70"/>
          </a:solidFill>
          <a:uFillTx/>
          <a:latin typeface="Hind Regular"/>
          <a:ea typeface="Hind Regular"/>
          <a:cs typeface="Hind Regular"/>
          <a:sym typeface="Hind Regular"/>
        </a:defRPr>
      </a:lvl8pPr>
      <a:lvl9pPr marL="3017517" marR="0" indent="-274317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BCDD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696F70"/>
          </a:solidFill>
          <a:uFillTx/>
          <a:latin typeface="Hind Regular"/>
          <a:ea typeface="Hind Regular"/>
          <a:cs typeface="Hind Regular"/>
          <a:sym typeface="Hind Regular"/>
        </a:defRPr>
      </a:lvl9pPr>
    </p:bodyStyle>
    <p:otherStyle>
      <a:lvl1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1pPr>
      <a:lvl2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2pPr>
      <a:lvl3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3pPr>
      <a:lvl4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4pPr>
      <a:lvl5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5pPr>
      <a:lvl6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6pPr>
      <a:lvl7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7pPr>
      <a:lvl8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8pPr>
      <a:lvl9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8D555F3-0E4C-451F-8C5E-AE234BBE8B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Building QI Leadership Panel</a:t>
            </a:r>
          </a:p>
          <a:p>
            <a:r>
              <a:rPr lang="en-US" sz="1800" dirty="0"/>
              <a:t>Moderated by G. Todd Alonso, MD, November 7, 2022</a:t>
            </a:r>
            <a:br>
              <a:rPr lang="en-US" dirty="0"/>
            </a:b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7774434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058CF-9EE9-9940-8877-ADDBD4099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 statement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991B5E-4FDF-3966-7B0E-9314AA5372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Dr. Alonso has no disclosures</a:t>
            </a:r>
          </a:p>
        </p:txBody>
      </p:sp>
    </p:spTree>
    <p:extLst>
      <p:ext uri="{BB962C8B-B14F-4D97-AF65-F5344CB8AC3E}">
        <p14:creationId xmlns:p14="http://schemas.microsoft.com/office/powerpoint/2010/main" val="24583973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Building QI Leadership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89276" y="3823643"/>
            <a:ext cx="2143348" cy="1104191"/>
          </a:xfrm>
        </p:spPr>
        <p:txBody>
          <a:bodyPr>
            <a:normAutofit/>
          </a:bodyPr>
          <a:lstStyle/>
          <a:p>
            <a:pPr algn="ctr"/>
            <a:r>
              <a:rPr lang="en-US" sz="1900" dirty="0">
                <a:solidFill>
                  <a:schemeClr val="tx1"/>
                </a:solidFill>
              </a:rPr>
              <a:t>Moderator</a:t>
            </a:r>
          </a:p>
          <a:p>
            <a:pPr algn="ctr"/>
            <a:r>
              <a:rPr lang="en-US" sz="1900" dirty="0">
                <a:solidFill>
                  <a:schemeClr val="tx1"/>
                </a:solidFill>
              </a:rPr>
              <a:t>G. Todd Alonso, MD</a:t>
            </a:r>
          </a:p>
          <a:p>
            <a:pPr algn="ctr"/>
            <a:endParaRPr lang="en-US" dirty="0"/>
          </a:p>
          <a:p>
            <a:pPr algn="r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r"/>
            <a:endParaRPr lang="en-US" dirty="0"/>
          </a:p>
          <a:p>
            <a:pPr algn="r"/>
            <a:endParaRPr lang="en-US" dirty="0"/>
          </a:p>
          <a:p>
            <a:pPr algn="r"/>
            <a:endParaRPr lang="en-US" dirty="0"/>
          </a:p>
          <a:p>
            <a:pPr algn="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56596" y="3844827"/>
            <a:ext cx="1973866" cy="5770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/>
            <a:r>
              <a:rPr lang="en-US" sz="1050" dirty="0">
                <a:latin typeface="Montserrat Medium" panose="00000600000000000000" pitchFamily="2" charset="0"/>
              </a:rPr>
              <a:t>Emily Coppedge, NP, Patient/Parent Advisory Committee Member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539329" y="3844827"/>
            <a:ext cx="1934900" cy="7617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/>
            <a:r>
              <a:rPr lang="en-US" sz="1050" dirty="0">
                <a:latin typeface="Montserrat Medium" panose="00000600000000000000" pitchFamily="2" charset="0"/>
              </a:rPr>
              <a:t>QI Champion</a:t>
            </a:r>
          </a:p>
          <a:p>
            <a:pPr algn="ctr"/>
            <a:r>
              <a:rPr lang="en-US" sz="1050" dirty="0">
                <a:latin typeface="Montserrat Medium" panose="00000600000000000000" pitchFamily="2" charset="0"/>
              </a:rPr>
              <a:t>Alisha Virani, MS, RD, CDCES, LD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rgbClr val="696F70"/>
              </a:solidFill>
              <a:effectLst/>
              <a:uFillTx/>
              <a:latin typeface="Hind Bold"/>
              <a:ea typeface="Hind Bold"/>
              <a:cs typeface="Hind Bold"/>
              <a:sym typeface="Hind Bold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E26F2DD-2F49-2133-3F3A-B6E913116665}"/>
              </a:ext>
            </a:extLst>
          </p:cNvPr>
          <p:cNvSpPr txBox="1"/>
          <p:nvPr/>
        </p:nvSpPr>
        <p:spPr>
          <a:xfrm>
            <a:off x="7460208" y="3879450"/>
            <a:ext cx="2040277" cy="577081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US" sz="1050" dirty="0">
                <a:latin typeface="Montserrat Medium" panose="00000600000000000000" pitchFamily="2" charset="0"/>
              </a:rPr>
              <a:t>Clinical Leadership Co-Chair &amp; Adult PI</a:t>
            </a:r>
          </a:p>
          <a:p>
            <a:pPr algn="ctr"/>
            <a:r>
              <a:rPr lang="en-US" sz="1050" dirty="0">
                <a:latin typeface="Montserrat Medium" panose="00000600000000000000" pitchFamily="2" charset="0"/>
              </a:rPr>
              <a:t>Devin Steenkamp, MBChB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75A4E61-435B-54B4-5351-170CB5A21B57}"/>
              </a:ext>
            </a:extLst>
          </p:cNvPr>
          <p:cNvSpPr txBox="1"/>
          <p:nvPr/>
        </p:nvSpPr>
        <p:spPr>
          <a:xfrm>
            <a:off x="5490172" y="3879450"/>
            <a:ext cx="2115581" cy="4154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US" sz="1050" dirty="0">
                <a:effectLst/>
                <a:latin typeface="Montserrat Medium" panose="00000600000000000000" pitchFamily="2" charset="0"/>
                <a:ea typeface="Calibri" panose="020F0502020204030204" pitchFamily="34" charset="0"/>
              </a:rPr>
              <a:t>Pediatric PI</a:t>
            </a:r>
          </a:p>
          <a:p>
            <a:pPr algn="ctr"/>
            <a:r>
              <a:rPr lang="en-US" sz="1050" dirty="0">
                <a:effectLst/>
                <a:latin typeface="Montserrat Medium" panose="00000600000000000000" pitchFamily="2" charset="0"/>
                <a:ea typeface="Calibri" panose="020F0502020204030204" pitchFamily="34" charset="0"/>
              </a:rPr>
              <a:t>Grace Nelson, MD</a:t>
            </a:r>
            <a:endParaRPr lang="en-US" sz="1050" dirty="0">
              <a:latin typeface="Montserrat Medium" panose="00000600000000000000" pitchFamily="2" charset="0"/>
            </a:endParaRPr>
          </a:p>
        </p:txBody>
      </p:sp>
      <p:pic>
        <p:nvPicPr>
          <p:cNvPr id="19" name="Picture 2" descr="Faculty Profile | School of Medicine | University of Colorado Denver">
            <a:extLst>
              <a:ext uri="{FF2B5EF4-FFF2-40B4-BE49-F238E27FC236}">
                <a16:creationId xmlns:a16="http://schemas.microsoft.com/office/drawing/2014/main" id="{EAD1B658-5868-EC92-4559-146529F91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76" y="1209900"/>
            <a:ext cx="1914525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mily Coppedge, NP | Patient Care">
            <a:extLst>
              <a:ext uri="{FF2B5EF4-FFF2-40B4-BE49-F238E27FC236}">
                <a16:creationId xmlns:a16="http://schemas.microsoft.com/office/drawing/2014/main" id="{849A99D6-2691-5096-4752-0A313E82F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184" y="1768208"/>
            <a:ext cx="1456237" cy="1944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race Nelson, MD - Le Bonheur Children's Hospital">
            <a:extLst>
              <a:ext uri="{FF2B5EF4-FFF2-40B4-BE49-F238E27FC236}">
                <a16:creationId xmlns:a16="http://schemas.microsoft.com/office/drawing/2014/main" id="{77159C69-F8F5-B1B3-08A0-B83BD75F84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200" y="2006352"/>
            <a:ext cx="1706008" cy="1706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evin W Steenkamp, MBChB | Boston Medical Center">
            <a:extLst>
              <a:ext uri="{FF2B5EF4-FFF2-40B4-BE49-F238E27FC236}">
                <a16:creationId xmlns:a16="http://schemas.microsoft.com/office/drawing/2014/main" id="{7883EFDF-8730-F185-9426-A868C2E39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987" y="1811265"/>
            <a:ext cx="1309080" cy="1967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http://www.coloradokidswithdiabetes.org/wp-content/uploads/2019/11/Centered-color-no-childrens-300x269.jpg">
            <a:extLst>
              <a:ext uri="{FF2B5EF4-FFF2-40B4-BE49-F238E27FC236}">
                <a16:creationId xmlns:a16="http://schemas.microsoft.com/office/drawing/2014/main" id="{1A9D6F73-48FC-1C25-BEA8-EDCD83231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70" y="4866621"/>
            <a:ext cx="1743075" cy="156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weill cornell medical center logo">
            <a:extLst>
              <a:ext uri="{FF2B5EF4-FFF2-40B4-BE49-F238E27FC236}">
                <a16:creationId xmlns:a16="http://schemas.microsoft.com/office/drawing/2014/main" id="{E5FD9908-C1C8-B5A3-601B-41BF87FB7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051" y="4794768"/>
            <a:ext cx="1892501" cy="44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mage result for le bonheur logo">
            <a:extLst>
              <a:ext uri="{FF2B5EF4-FFF2-40B4-BE49-F238E27FC236}">
                <a16:creationId xmlns:a16="http://schemas.microsoft.com/office/drawing/2014/main" id="{79143A6A-82B7-243C-7B43-0AF8D377B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200" y="4802779"/>
            <a:ext cx="1599423" cy="46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Boston Medical Center » Center for Research to Evaluate &amp; Eliminate Dental  Disparities | Boston University">
            <a:extLst>
              <a:ext uri="{FF2B5EF4-FFF2-40B4-BE49-F238E27FC236}">
                <a16:creationId xmlns:a16="http://schemas.microsoft.com/office/drawing/2014/main" id="{F1F9BAF7-D11A-148A-06BD-9018FA6946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8" b="19734"/>
          <a:stretch/>
        </p:blipFill>
        <p:spPr bwMode="auto">
          <a:xfrm>
            <a:off x="7464659" y="4492785"/>
            <a:ext cx="1972049" cy="87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Grady Memorial Hospital Deploys RTLS | Press Releases">
            <a:extLst>
              <a:ext uri="{FF2B5EF4-FFF2-40B4-BE49-F238E27FC236}">
                <a16:creationId xmlns:a16="http://schemas.microsoft.com/office/drawing/2014/main" id="{0B49D2A2-A98E-DCAE-C340-61E3B454C8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1" r="14648" b="15976"/>
          <a:stretch/>
        </p:blipFill>
        <p:spPr bwMode="auto">
          <a:xfrm>
            <a:off x="9664004" y="4627452"/>
            <a:ext cx="2195405" cy="777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lisha Virani MS, RD, LD, CDCES - Founder, CEO - Wholesome Fuel, LLC |  LinkedIn">
            <a:extLst>
              <a:ext uri="{FF2B5EF4-FFF2-40B4-BE49-F238E27FC236}">
                <a16:creationId xmlns:a16="http://schemas.microsoft.com/office/drawing/2014/main" id="{195A5489-2B7E-C168-F4DE-E7FA6D245C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11" b="1753"/>
          <a:stretch/>
        </p:blipFill>
        <p:spPr bwMode="auto">
          <a:xfrm>
            <a:off x="9664004" y="1811265"/>
            <a:ext cx="1744601" cy="200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926120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B8A16-9E5D-1C0E-56C4-99C61AE04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Quality improvement in diabetes clinic is hard!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DF1620-E345-6130-DD4E-CC601737EC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9275" y="877888"/>
            <a:ext cx="10972800" cy="2424605"/>
          </a:xfrm>
        </p:spPr>
        <p:txBody>
          <a:bodyPr>
            <a:normAutofit/>
          </a:bodyPr>
          <a:lstStyle/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Funding</a:t>
            </a:r>
            <a:r>
              <a:rPr lang="en-US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– Who has time dedicated to this?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Expertise</a:t>
            </a:r>
            <a:r>
              <a:rPr lang="en-US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– Who </a:t>
            </a:r>
            <a:r>
              <a:rPr lang="en-US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has been trained in QI methods? How thorough was the training?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Data access </a:t>
            </a:r>
            <a:r>
              <a:rPr lang="en-US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– How agile, how quick can we access data?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>
              <a:solidFill>
                <a:srgbClr val="1F497D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Priorities</a:t>
            </a:r>
            <a:r>
              <a:rPr lang="en-US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– What projects will leadership support?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583586B-235A-1D89-09B1-282BD5A13E91}"/>
              </a:ext>
            </a:extLst>
          </p:cNvPr>
          <p:cNvSpPr txBox="1">
            <a:spLocks/>
          </p:cNvSpPr>
          <p:nvPr/>
        </p:nvSpPr>
        <p:spPr>
          <a:xfrm>
            <a:off x="548640" y="3555507"/>
            <a:ext cx="10972800" cy="45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Autofit/>
          </a:bodyPr>
          <a:lstStyle>
            <a:lvl1pPr marL="0" marR="0" indent="0" algn="l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-45" baseline="0">
                <a:ln>
                  <a:noFill/>
                </a:ln>
                <a:solidFill>
                  <a:srgbClr val="3E4E8D"/>
                </a:solidFill>
                <a:uFillTx/>
                <a:latin typeface="Montserrat SemiBold" pitchFamily="2" charset="77"/>
                <a:ea typeface="Montserrat SemiBold" pitchFamily="2" charset="77"/>
                <a:cs typeface="Hind Medium" panose="02000000000000000000" pitchFamily="2" charset="77"/>
                <a:sym typeface="Hind Bold"/>
              </a:defRPr>
            </a:lvl1pPr>
            <a:lvl2pPr marL="0" marR="0" indent="0" algn="l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-45" baseline="0">
                <a:ln>
                  <a:noFill/>
                </a:ln>
                <a:solidFill>
                  <a:srgbClr val="1BA2AC"/>
                </a:solidFill>
                <a:uFillTx/>
                <a:latin typeface="Hind Bold"/>
                <a:ea typeface="Hind Bold"/>
                <a:cs typeface="Hind Bold"/>
                <a:sym typeface="Hind Bold"/>
              </a:defRPr>
            </a:lvl2pPr>
            <a:lvl3pPr marL="0" marR="0" indent="0" algn="l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-45" baseline="0">
                <a:ln>
                  <a:noFill/>
                </a:ln>
                <a:solidFill>
                  <a:srgbClr val="1BA2AC"/>
                </a:solidFill>
                <a:uFillTx/>
                <a:latin typeface="Hind Bold"/>
                <a:ea typeface="Hind Bold"/>
                <a:cs typeface="Hind Bold"/>
                <a:sym typeface="Hind Bold"/>
              </a:defRPr>
            </a:lvl3pPr>
            <a:lvl4pPr marL="0" marR="0" indent="0" algn="l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-45" baseline="0">
                <a:ln>
                  <a:noFill/>
                </a:ln>
                <a:solidFill>
                  <a:srgbClr val="1BA2AC"/>
                </a:solidFill>
                <a:uFillTx/>
                <a:latin typeface="Hind Bold"/>
                <a:ea typeface="Hind Bold"/>
                <a:cs typeface="Hind Bold"/>
                <a:sym typeface="Hind Bold"/>
              </a:defRPr>
            </a:lvl4pPr>
            <a:lvl5pPr marL="0" marR="0" indent="0" algn="l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-45" baseline="0">
                <a:ln>
                  <a:noFill/>
                </a:ln>
                <a:solidFill>
                  <a:srgbClr val="1BA2AC"/>
                </a:solidFill>
                <a:uFillTx/>
                <a:latin typeface="Hind Bold"/>
                <a:ea typeface="Hind Bold"/>
                <a:cs typeface="Hind Bold"/>
                <a:sym typeface="Hind Bold"/>
              </a:defRPr>
            </a:lvl5pPr>
            <a:lvl6pPr marL="0" marR="0" indent="0" algn="l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-45" baseline="0">
                <a:ln>
                  <a:noFill/>
                </a:ln>
                <a:solidFill>
                  <a:srgbClr val="1BA2AC"/>
                </a:solidFill>
                <a:uFillTx/>
                <a:latin typeface="Hind Bold"/>
                <a:ea typeface="Hind Bold"/>
                <a:cs typeface="Hind Bold"/>
                <a:sym typeface="Hind Bold"/>
              </a:defRPr>
            </a:lvl6pPr>
            <a:lvl7pPr marL="0" marR="0" indent="0" algn="l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-45" baseline="0">
                <a:ln>
                  <a:noFill/>
                </a:ln>
                <a:solidFill>
                  <a:srgbClr val="1BA2AC"/>
                </a:solidFill>
                <a:uFillTx/>
                <a:latin typeface="Hind Bold"/>
                <a:ea typeface="Hind Bold"/>
                <a:cs typeface="Hind Bold"/>
                <a:sym typeface="Hind Bold"/>
              </a:defRPr>
            </a:lvl7pPr>
            <a:lvl8pPr marL="0" marR="0" indent="0" algn="l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-45" baseline="0">
                <a:ln>
                  <a:noFill/>
                </a:ln>
                <a:solidFill>
                  <a:srgbClr val="1BA2AC"/>
                </a:solidFill>
                <a:uFillTx/>
                <a:latin typeface="Hind Bold"/>
                <a:ea typeface="Hind Bold"/>
                <a:cs typeface="Hind Bold"/>
                <a:sym typeface="Hind Bold"/>
              </a:defRPr>
            </a:lvl8pPr>
            <a:lvl9pPr marL="0" marR="0" indent="0" algn="l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-45" baseline="0">
                <a:ln>
                  <a:noFill/>
                </a:ln>
                <a:solidFill>
                  <a:srgbClr val="1BA2AC"/>
                </a:solidFill>
                <a:uFillTx/>
                <a:latin typeface="Hind Bold"/>
                <a:ea typeface="Hind Bold"/>
                <a:cs typeface="Hind Bold"/>
                <a:sym typeface="Hind Bold"/>
              </a:defRPr>
            </a:lvl9pPr>
          </a:lstStyle>
          <a:p>
            <a:endParaRPr lang="en-US" kern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77F8E47-420D-2469-5BC0-8A229F244FFB}"/>
              </a:ext>
            </a:extLst>
          </p:cNvPr>
          <p:cNvSpPr txBox="1">
            <a:spLocks/>
          </p:cNvSpPr>
          <p:nvPr/>
        </p:nvSpPr>
        <p:spPr>
          <a:xfrm>
            <a:off x="549275" y="4204795"/>
            <a:ext cx="10972800" cy="24246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>
            <a:lvl1pPr marL="0" marR="0" indent="0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2CAE0"/>
              </a:buClr>
              <a:buSzPct val="110000"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uFillTx/>
                <a:latin typeface="Montserrat" pitchFamily="2" charset="77"/>
                <a:ea typeface="Montserrat" pitchFamily="2" charset="77"/>
                <a:cs typeface="Hind" panose="02000000000000000000" pitchFamily="2" charset="77"/>
                <a:sym typeface="Hind Regular"/>
              </a:defRPr>
            </a:lvl1pPr>
            <a:lvl2pPr marL="584000" marR="0" indent="-241101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2CAE0"/>
              </a:buClr>
              <a:buSzPct val="110000"/>
              <a:buFont typeface="Arial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777777"/>
                </a:solidFill>
                <a:uFillTx/>
                <a:latin typeface="Montserrat" pitchFamily="2" charset="77"/>
                <a:ea typeface="Montserrat" pitchFamily="2" charset="77"/>
                <a:cs typeface="Hind" panose="02000000000000000000" pitchFamily="2" charset="77"/>
                <a:sym typeface="Hind Regular"/>
              </a:defRPr>
            </a:lvl2pPr>
            <a:lvl3pPr marL="891538" marR="0" indent="-205738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2CAE0"/>
              </a:buClr>
              <a:buSzPct val="99000"/>
              <a:buFont typeface="Arial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777777"/>
                </a:solidFill>
                <a:uFillTx/>
                <a:latin typeface="Montserrat" pitchFamily="2" charset="77"/>
                <a:ea typeface="Montserrat" pitchFamily="2" charset="77"/>
                <a:cs typeface="Hind" panose="02000000000000000000" pitchFamily="2" charset="77"/>
                <a:sym typeface="Hind Regular"/>
              </a:defRPr>
            </a:lvl3pPr>
            <a:lvl4pPr marL="1266092" marR="0" indent="-237392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2CAE0"/>
              </a:buClr>
              <a:buSzPct val="99000"/>
              <a:buFont typeface="Arial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777777"/>
                </a:solidFill>
                <a:uFillTx/>
                <a:latin typeface="Montserrat" pitchFamily="2" charset="77"/>
                <a:ea typeface="Montserrat" pitchFamily="2" charset="77"/>
                <a:cs typeface="Hind" panose="02000000000000000000" pitchFamily="2" charset="77"/>
                <a:sym typeface="Hind Regular"/>
              </a:defRPr>
            </a:lvl4pPr>
            <a:lvl5pPr marL="1608992" marR="0" indent="-237392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2CAE0"/>
              </a:buClr>
              <a:buSzPct val="99000"/>
              <a:buFont typeface="Arial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777777"/>
                </a:solidFill>
                <a:uFillTx/>
                <a:latin typeface="Montserrat" pitchFamily="2" charset="77"/>
                <a:ea typeface="Montserrat" pitchFamily="2" charset="77"/>
                <a:cs typeface="Hind" panose="02000000000000000000" pitchFamily="2" charset="77"/>
                <a:sym typeface="Hind Regular"/>
              </a:defRPr>
            </a:lvl5pPr>
            <a:lvl6pPr marL="1988817" marR="0" indent="-274317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CDD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696F70"/>
                </a:solidFill>
                <a:uFillTx/>
                <a:latin typeface="Hind Regular"/>
                <a:ea typeface="Hind Regular"/>
                <a:cs typeface="Hind Regular"/>
                <a:sym typeface="Hind Regular"/>
              </a:defRPr>
            </a:lvl6pPr>
            <a:lvl7pPr marL="2331717" marR="0" indent="-274317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CDD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696F70"/>
                </a:solidFill>
                <a:uFillTx/>
                <a:latin typeface="Hind Regular"/>
                <a:ea typeface="Hind Regular"/>
                <a:cs typeface="Hind Regular"/>
                <a:sym typeface="Hind Regular"/>
              </a:defRPr>
            </a:lvl7pPr>
            <a:lvl8pPr marL="2674617" marR="0" indent="-274317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CDD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696F70"/>
                </a:solidFill>
                <a:uFillTx/>
                <a:latin typeface="Hind Regular"/>
                <a:ea typeface="Hind Regular"/>
                <a:cs typeface="Hind Regular"/>
                <a:sym typeface="Hind Regular"/>
              </a:defRPr>
            </a:lvl8pPr>
            <a:lvl9pPr marL="3017517" marR="0" indent="-274317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CDD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696F70"/>
                </a:solidFill>
                <a:uFillTx/>
                <a:latin typeface="Hind Regular"/>
                <a:ea typeface="Hind Regular"/>
                <a:cs typeface="Hind Regular"/>
                <a:sym typeface="Hind Regular"/>
              </a:defRPr>
            </a:lvl9pPr>
          </a:lstStyle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ker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Current diabetes outcomes are unsatisfactory.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kern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ker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We owe it to our patients to improve.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b="1" kern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b="1" kern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7CA4FDA-1CB2-9C69-F4FA-0FCA62BB4201}"/>
              </a:ext>
            </a:extLst>
          </p:cNvPr>
          <p:cNvSpPr txBox="1">
            <a:spLocks/>
          </p:cNvSpPr>
          <p:nvPr/>
        </p:nvSpPr>
        <p:spPr>
          <a:xfrm>
            <a:off x="548640" y="3511335"/>
            <a:ext cx="10972800" cy="45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Autofit/>
          </a:bodyPr>
          <a:lstStyle>
            <a:lvl1pPr marL="0" marR="0" indent="0" algn="l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-45" baseline="0">
                <a:ln>
                  <a:noFill/>
                </a:ln>
                <a:solidFill>
                  <a:srgbClr val="3E4E8D"/>
                </a:solidFill>
                <a:uFillTx/>
                <a:latin typeface="Montserrat SemiBold" pitchFamily="2" charset="77"/>
                <a:ea typeface="Montserrat SemiBold" pitchFamily="2" charset="77"/>
                <a:cs typeface="Hind Medium" panose="02000000000000000000" pitchFamily="2" charset="77"/>
                <a:sym typeface="Hind Bold"/>
              </a:defRPr>
            </a:lvl1pPr>
            <a:lvl2pPr marL="0" marR="0" indent="0" algn="l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-45" baseline="0">
                <a:ln>
                  <a:noFill/>
                </a:ln>
                <a:solidFill>
                  <a:srgbClr val="1BA2AC"/>
                </a:solidFill>
                <a:uFillTx/>
                <a:latin typeface="Hind Bold"/>
                <a:ea typeface="Hind Bold"/>
                <a:cs typeface="Hind Bold"/>
                <a:sym typeface="Hind Bold"/>
              </a:defRPr>
            </a:lvl2pPr>
            <a:lvl3pPr marL="0" marR="0" indent="0" algn="l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-45" baseline="0">
                <a:ln>
                  <a:noFill/>
                </a:ln>
                <a:solidFill>
                  <a:srgbClr val="1BA2AC"/>
                </a:solidFill>
                <a:uFillTx/>
                <a:latin typeface="Hind Bold"/>
                <a:ea typeface="Hind Bold"/>
                <a:cs typeface="Hind Bold"/>
                <a:sym typeface="Hind Bold"/>
              </a:defRPr>
            </a:lvl3pPr>
            <a:lvl4pPr marL="0" marR="0" indent="0" algn="l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-45" baseline="0">
                <a:ln>
                  <a:noFill/>
                </a:ln>
                <a:solidFill>
                  <a:srgbClr val="1BA2AC"/>
                </a:solidFill>
                <a:uFillTx/>
                <a:latin typeface="Hind Bold"/>
                <a:ea typeface="Hind Bold"/>
                <a:cs typeface="Hind Bold"/>
                <a:sym typeface="Hind Bold"/>
              </a:defRPr>
            </a:lvl4pPr>
            <a:lvl5pPr marL="0" marR="0" indent="0" algn="l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-45" baseline="0">
                <a:ln>
                  <a:noFill/>
                </a:ln>
                <a:solidFill>
                  <a:srgbClr val="1BA2AC"/>
                </a:solidFill>
                <a:uFillTx/>
                <a:latin typeface="Hind Bold"/>
                <a:ea typeface="Hind Bold"/>
                <a:cs typeface="Hind Bold"/>
                <a:sym typeface="Hind Bold"/>
              </a:defRPr>
            </a:lvl5pPr>
            <a:lvl6pPr marL="0" marR="0" indent="0" algn="l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-45" baseline="0">
                <a:ln>
                  <a:noFill/>
                </a:ln>
                <a:solidFill>
                  <a:srgbClr val="1BA2AC"/>
                </a:solidFill>
                <a:uFillTx/>
                <a:latin typeface="Hind Bold"/>
                <a:ea typeface="Hind Bold"/>
                <a:cs typeface="Hind Bold"/>
                <a:sym typeface="Hind Bold"/>
              </a:defRPr>
            </a:lvl6pPr>
            <a:lvl7pPr marL="0" marR="0" indent="0" algn="l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-45" baseline="0">
                <a:ln>
                  <a:noFill/>
                </a:ln>
                <a:solidFill>
                  <a:srgbClr val="1BA2AC"/>
                </a:solidFill>
                <a:uFillTx/>
                <a:latin typeface="Hind Bold"/>
                <a:ea typeface="Hind Bold"/>
                <a:cs typeface="Hind Bold"/>
                <a:sym typeface="Hind Bold"/>
              </a:defRPr>
            </a:lvl7pPr>
            <a:lvl8pPr marL="0" marR="0" indent="0" algn="l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-45" baseline="0">
                <a:ln>
                  <a:noFill/>
                </a:ln>
                <a:solidFill>
                  <a:srgbClr val="1BA2AC"/>
                </a:solidFill>
                <a:uFillTx/>
                <a:latin typeface="Hind Bold"/>
                <a:ea typeface="Hind Bold"/>
                <a:cs typeface="Hind Bold"/>
                <a:sym typeface="Hind Bold"/>
              </a:defRPr>
            </a:lvl8pPr>
            <a:lvl9pPr marL="0" marR="0" indent="0" algn="l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-45" baseline="0">
                <a:ln>
                  <a:noFill/>
                </a:ln>
                <a:solidFill>
                  <a:srgbClr val="1BA2AC"/>
                </a:solidFill>
                <a:uFillTx/>
                <a:latin typeface="Hind Bold"/>
                <a:ea typeface="Hind Bold"/>
                <a:cs typeface="Hind Bold"/>
                <a:sym typeface="Hind Bold"/>
              </a:defRPr>
            </a:lvl9pPr>
          </a:lstStyle>
          <a:p>
            <a:r>
              <a:rPr lang="en-US" kern="0"/>
              <a:t>But it’s worth it!</a:t>
            </a:r>
          </a:p>
        </p:txBody>
      </p:sp>
    </p:spTree>
    <p:extLst>
      <p:ext uri="{BB962C8B-B14F-4D97-AF65-F5344CB8AC3E}">
        <p14:creationId xmlns:p14="http://schemas.microsoft.com/office/powerpoint/2010/main" val="4843271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B8A16-9E5D-1C0E-56C4-99C61AE04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Panel Questions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DF1620-E345-6130-DD4E-CC601737EC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Briefly describe your team’s structure and evolution.</a:t>
            </a:r>
            <a:endParaRPr lang="en-US" sz="2400" dirty="0">
              <a:solidFill>
                <a:srgbClr val="1F497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Where do you find funding for QI?</a:t>
            </a:r>
            <a:endParaRPr lang="en-US" sz="2400" dirty="0">
              <a:solidFill>
                <a:srgbClr val="1F497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do you rope your colleagues into being a part of QI?</a:t>
            </a:r>
            <a:endParaRPr lang="en-US" sz="2400" dirty="0">
              <a:solidFill>
                <a:srgbClr val="1F497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clinic data can you access and how easily?</a:t>
            </a:r>
            <a:endParaRPr lang="en-US" sz="2400" dirty="0">
              <a:solidFill>
                <a:srgbClr val="1F497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Avoiding pitfalls</a:t>
            </a:r>
            <a:endParaRPr lang="en-US" sz="2400" dirty="0">
              <a:solidFill>
                <a:srgbClr val="1F497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400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“Bandaging” a process with a quick fix</a:t>
            </a:r>
            <a:endParaRPr lang="en-US" sz="2400" dirty="0">
              <a:solidFill>
                <a:srgbClr val="1F497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400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Spending more time on operational demands than actual QI</a:t>
            </a:r>
            <a:endParaRPr lang="en-US" sz="2400" dirty="0">
              <a:solidFill>
                <a:srgbClr val="1F497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are your team’s current challenges (not already mentioned) and how are you addressing them?</a:t>
            </a:r>
            <a:endParaRPr lang="en-US" sz="2400" dirty="0">
              <a:solidFill>
                <a:srgbClr val="1F497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37606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B2362-DDB2-7F6B-2CF6-CF2F515DA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D82612-B91B-1D5A-EA84-FF7C30D176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49445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T1D Exchange">
  <a:themeElements>
    <a:clrScheme name="T1D Exchange">
      <a:dk1>
        <a:srgbClr val="0C0C0C"/>
      </a:dk1>
      <a:lt1>
        <a:srgbClr val="FFFFFF"/>
      </a:lt1>
      <a:dk2>
        <a:srgbClr val="369FB2"/>
      </a:dk2>
      <a:lt2>
        <a:srgbClr val="78E6FA"/>
      </a:lt2>
      <a:accent1>
        <a:srgbClr val="52CAE0"/>
      </a:accent1>
      <a:accent2>
        <a:srgbClr val="8493CF"/>
      </a:accent2>
      <a:accent3>
        <a:srgbClr val="3E4E8D"/>
      </a:accent3>
      <a:accent4>
        <a:srgbClr val="222D57"/>
      </a:accent4>
      <a:accent5>
        <a:srgbClr val="F9F9F9"/>
      </a:accent5>
      <a:accent6>
        <a:srgbClr val="777777"/>
      </a:accent6>
      <a:hlink>
        <a:srgbClr val="5E5E5E"/>
      </a:hlink>
      <a:folHlink>
        <a:srgbClr val="0079BF"/>
      </a:folHlink>
    </a:clrScheme>
    <a:fontScheme name="T1D Exchange">
      <a:majorFont>
        <a:latin typeface="Hind"/>
        <a:ea typeface="Helvetica"/>
        <a:cs typeface="Helvetica"/>
      </a:majorFont>
      <a:minorFont>
        <a:latin typeface="Hind"/>
        <a:ea typeface="Calibri"/>
        <a:cs typeface="Calibri"/>
      </a:minorFont>
    </a:fontScheme>
    <a:fmtScheme name="1_T1D Exchange Annual Meeting Template 2015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47616E"/>
            </a:solidFill>
            <a:effectLst/>
            <a:uFillTx/>
            <a:latin typeface="Hind Regular"/>
            <a:ea typeface="Hind Regular"/>
            <a:cs typeface="Hind Regular"/>
            <a:sym typeface="Hind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696F70"/>
            </a:solidFill>
            <a:effectLst/>
            <a:uFillTx/>
            <a:latin typeface="Hind Bold"/>
            <a:ea typeface="Hind Bold"/>
            <a:cs typeface="Hind Bold"/>
            <a:sym typeface="Hind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January 2021 Helmsley Update" id="{F592AD5F-AA57-4918-9548-EF1D9EBA769C}" vid="{1C22CCF2-00F8-4AA3-959B-A39EA6C7703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4B7EC0BF2544418F02C0F48049A820" ma:contentTypeVersion="16" ma:contentTypeDescription="Create a new document." ma:contentTypeScope="" ma:versionID="48fa7ca24aa9b59388d568a3f57132ed">
  <xsd:schema xmlns:xsd="http://www.w3.org/2001/XMLSchema" xmlns:xs="http://www.w3.org/2001/XMLSchema" xmlns:p="http://schemas.microsoft.com/office/2006/metadata/properties" xmlns:ns2="626cb74e-9669-4fd8-87b3-351e3976c142" xmlns:ns3="2f7b054f-be38-41d2-978f-3d651b980644" targetNamespace="http://schemas.microsoft.com/office/2006/metadata/properties" ma:root="true" ma:fieldsID="f667681e49a1a5b3b09ebbda51b4f5e6" ns2:_="" ns3:_="">
    <xsd:import namespace="626cb74e-9669-4fd8-87b3-351e3976c142"/>
    <xsd:import namespace="2f7b054f-be38-41d2-978f-3d651b98064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6cb74e-9669-4fd8-87b3-351e3976c1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5708ab6-8f93-4a47-82a9-702180f093a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7b054f-be38-41d2-978f-3d651b98064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04988c3-2911-4884-b1bb-ab625c693b77}" ma:internalName="TaxCatchAll" ma:showField="CatchAllData" ma:web="2f7b054f-be38-41d2-978f-3d651b98064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26cb74e-9669-4fd8-87b3-351e3976c142">
      <Terms xmlns="http://schemas.microsoft.com/office/infopath/2007/PartnerControls"/>
    </lcf76f155ced4ddcb4097134ff3c332f>
    <TaxCatchAll xmlns="2f7b054f-be38-41d2-978f-3d651b980644" xsi:nil="true"/>
  </documentManagement>
</p:properties>
</file>

<file path=customXml/itemProps1.xml><?xml version="1.0" encoding="utf-8"?>
<ds:datastoreItem xmlns:ds="http://schemas.openxmlformats.org/officeDocument/2006/customXml" ds:itemID="{2E973658-C837-45AA-9329-1E64035D81F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5B9E4E9-0A3A-4133-8CE9-B37BB414991E}"/>
</file>

<file path=customXml/itemProps3.xml><?xml version="1.0" encoding="utf-8"?>
<ds:datastoreItem xmlns:ds="http://schemas.openxmlformats.org/officeDocument/2006/customXml" ds:itemID="{35D910F5-CE08-44CA-8782-1D2F844DA154}">
  <ds:schemaRefs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66b8a34c-e401-4056-b5a5-873190ba76b2"/>
    <ds:schemaRef ds:uri="107f54cf-f15a-4ac7-9b6f-01a170fcc695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January 2021 Helmsley Update</Template>
  <TotalTime>4209</TotalTime>
  <Words>231</Words>
  <Application>Microsoft Office PowerPoint</Application>
  <PresentationFormat>Widescreen</PresentationFormat>
  <Paragraphs>44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Arial</vt:lpstr>
      <vt:lpstr>Calibri</vt:lpstr>
      <vt:lpstr>Courier New</vt:lpstr>
      <vt:lpstr>Hind</vt:lpstr>
      <vt:lpstr>Hind Bold</vt:lpstr>
      <vt:lpstr>Hind Regular</vt:lpstr>
      <vt:lpstr>Montserrat</vt:lpstr>
      <vt:lpstr>Montserrat Medium</vt:lpstr>
      <vt:lpstr>Montserrat SemiBold</vt:lpstr>
      <vt:lpstr>Wingdings</vt:lpstr>
      <vt:lpstr>T1D Exchange</vt:lpstr>
      <vt:lpstr>PowerPoint Presentation</vt:lpstr>
      <vt:lpstr>Disclosure statement</vt:lpstr>
      <vt:lpstr>Building QI Leadership</vt:lpstr>
      <vt:lpstr>Quality improvement in diabetes clinic is hard!</vt:lpstr>
      <vt:lpstr>Panel Questions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Rioles</dc:creator>
  <cp:lastModifiedBy>Nicole Rioles</cp:lastModifiedBy>
  <cp:revision>218</cp:revision>
  <dcterms:created xsi:type="dcterms:W3CDTF">2021-02-25T18:35:42Z</dcterms:created>
  <dcterms:modified xsi:type="dcterms:W3CDTF">2022-11-01T12:50:05Z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0x010100B84B7EC0BF2544418F02C0F48049A820</vt:lpwstr>
  </property>
</Properties>
</file>