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32"/>
  </p:notesMasterIdLst>
  <p:sldIdLst>
    <p:sldId id="256" r:id="rId5"/>
    <p:sldId id="320" r:id="rId6"/>
    <p:sldId id="322" r:id="rId7"/>
    <p:sldId id="3132" r:id="rId8"/>
    <p:sldId id="3142" r:id="rId9"/>
    <p:sldId id="348" r:id="rId10"/>
    <p:sldId id="3116" r:id="rId11"/>
    <p:sldId id="3117" r:id="rId12"/>
    <p:sldId id="3143" r:id="rId13"/>
    <p:sldId id="3144" r:id="rId14"/>
    <p:sldId id="3138" r:id="rId15"/>
    <p:sldId id="342" r:id="rId16"/>
    <p:sldId id="351" r:id="rId17"/>
    <p:sldId id="3146" r:id="rId18"/>
    <p:sldId id="337" r:id="rId19"/>
    <p:sldId id="3145" r:id="rId20"/>
    <p:sldId id="338" r:id="rId21"/>
    <p:sldId id="3115" r:id="rId22"/>
    <p:sldId id="3150" r:id="rId23"/>
    <p:sldId id="3112" r:id="rId24"/>
    <p:sldId id="3151" r:id="rId25"/>
    <p:sldId id="3114" r:id="rId26"/>
    <p:sldId id="3147" r:id="rId27"/>
    <p:sldId id="3148" r:id="rId28"/>
    <p:sldId id="3149" r:id="rId29"/>
    <p:sldId id="3113" r:id="rId30"/>
    <p:sldId id="313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D7B1F-B63E-4F26-AC96-14D3637CDEC8}" v="18" dt="2022-10-04T11:55:10.30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8E80-B104-4884-B414-38CBFD82D23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CBE7-2C81-406A-8DBA-9B2416B3CD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9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47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9227527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858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99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72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4267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9" r:id="rId5"/>
    <p:sldLayoutId id="2147483690" r:id="rId6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6470C-89C2-452B-8A87-D18A2DFB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2306" y="4584700"/>
            <a:ext cx="7802562" cy="1148280"/>
          </a:xfrm>
        </p:spPr>
        <p:txBody>
          <a:bodyPr/>
          <a:lstStyle/>
          <a:p>
            <a:r>
              <a:rPr lang="en-US" sz="3300" dirty="0"/>
              <a:t>QI Publications Committee</a:t>
            </a:r>
          </a:p>
          <a:p>
            <a:r>
              <a:rPr lang="en-US" sz="3300" dirty="0"/>
              <a:t>October 2022</a:t>
            </a:r>
          </a:p>
          <a:p>
            <a:endParaRPr lang="en-US" sz="3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79E9C-3E78-4E41-8F97-7E44A2B9E0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/>
              <a:t>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6000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1021-8C0C-4DA6-B514-0E42A091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Q3 2022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0544687-54F7-F329-E05C-A267975F1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48" y="1597024"/>
            <a:ext cx="9065503" cy="38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742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E923-0CF0-425F-5386-4A49AF90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Q3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651C8B-1096-14F8-203C-057B3BE17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76" y="1298968"/>
            <a:ext cx="8009847" cy="48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267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48B09E-CD9B-4DC0-87DA-61AE564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Manuscripts Under Journal Review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79599A-B619-E62E-4919-AB93CFB206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5" y="914400"/>
            <a:ext cx="5257800" cy="4876800"/>
          </a:xfr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Short Title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Benchmarking GCM and Pump use for Adults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First Author: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Sullivan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Senior Author: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Steenkamp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Status: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review/resubmit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Target Journal: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Journal of Diabetes Science and Technology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C5F434-B0DB-D1E3-26DB-186911D6591F}"/>
              </a:ext>
            </a:extLst>
          </p:cNvPr>
          <p:cNvSpPr txBox="1">
            <a:spLocks noGrp="1"/>
          </p:cNvSpPr>
          <p:nvPr>
            <p:ph sz="quarter" idx="11"/>
          </p:nvPr>
        </p:nvSpPr>
        <p:spPr>
          <a:xfrm>
            <a:off x="6264275" y="914400"/>
            <a:ext cx="52578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Montserrat" panose="00000500000000000000" pitchFamily="2" charset="0"/>
                <a:sym typeface="Hind Regular"/>
              </a:defRPr>
            </a:lvl1pPr>
            <a:lvl2pPr marL="685799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diabetes status and related other factors on COVID-19-associated related hospitalization 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Talon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Clements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Research and Clinical Practice</a:t>
            </a:r>
            <a:endParaRPr lang="en-US" sz="2800" kern="0" dirty="0">
              <a:solidFill>
                <a:srgbClr val="777777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002568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48B09E-CD9B-4DC0-87DA-61AE564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Manuscripts Under Journal Review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645EDB-6B4E-21DA-4A1B-196AEE24972B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549275" y="914400"/>
            <a:ext cx="52578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Montserrat" panose="00000500000000000000" pitchFamily="2" charset="0"/>
                <a:sym typeface="Hind Regular"/>
              </a:defRPr>
            </a:lvl1pPr>
            <a:lvl2pPr marL="685799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lnSpc>
                <a:spcPct val="90000"/>
              </a:lnSpc>
              <a:buSzPct val="110000"/>
              <a:buFont typeface="Arial" panose="020B0604020202020204" pitchFamily="34" charset="0"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Diabetes status and other factors as correlates of risk for thrombotic and thromboembolic events:</a:t>
            </a:r>
          </a:p>
          <a:p>
            <a:pPr marL="0" indent="0">
              <a:lnSpc>
                <a:spcPct val="90000"/>
              </a:lnSpc>
              <a:buSzPct val="110000"/>
              <a:buFont typeface="Arial" panose="020B0604020202020204" pitchFamily="34" charset="0"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Gallagher and Tallon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Clements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Care</a:t>
            </a:r>
            <a:endParaRPr lang="en-US" sz="2800" kern="0" dirty="0">
              <a:solidFill>
                <a:srgbClr val="777777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4C23A9-6EBB-6024-99E3-19ADE04885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71172" y="990600"/>
            <a:ext cx="5257800" cy="4876800"/>
          </a:xfr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Short Title: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 Pump trends and HbA1c Association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First Author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: Gandhi</a:t>
            </a: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Senior Author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: Kamboj</a:t>
            </a: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Status: </a:t>
            </a:r>
            <a:r>
              <a:rPr lang="en-US" sz="280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review/resubmit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Target Journal: </a:t>
            </a:r>
            <a:r>
              <a:rPr lang="en-US" sz="280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423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48B09E-CD9B-4DC0-87DA-61AE564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Manuscripts Under Journal Review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8BADA5-6E45-D289-85B9-2B312816CE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5" y="914400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Psychosocial Screening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Corathers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Munoz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review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Current Diabetes Report</a:t>
            </a:r>
          </a:p>
        </p:txBody>
      </p:sp>
    </p:spTree>
    <p:extLst>
      <p:ext uri="{BB962C8B-B14F-4D97-AF65-F5344CB8AC3E}">
        <p14:creationId xmlns:p14="http://schemas.microsoft.com/office/powerpoint/2010/main" val="39883123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DCAC01-A911-440F-A071-740B4102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Publication Committee Review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8A3E8A-A934-4067-AC87-443CCD6778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Short Title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: Benchmarking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 and Pump use for Peds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First author: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Prahalad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Senior Author: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Ebekozien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Status: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In Review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Target Journal: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Pediatric Diabetes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0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DCAC01-A911-440F-A071-740B4102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Publication Committee Review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8A3E8A-A934-4067-AC87-443CCD6778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Short Title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Association between health insurance type 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First author: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Miyazaki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lang="en-US" sz="2800" b="1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author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Dickinson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Status: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In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Target Journal: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Diabetes care and it’s complications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9992-E904-C616-4BDC-B07145ACFE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Depression Rates in Youth with Type 1 Diabetes During the COVID-19 Pandemic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Roberts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Malik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review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Pediatric Diabetes</a:t>
            </a:r>
          </a:p>
        </p:txBody>
      </p:sp>
    </p:spTree>
    <p:extLst>
      <p:ext uri="{BB962C8B-B14F-4D97-AF65-F5344CB8AC3E}">
        <p14:creationId xmlns:p14="http://schemas.microsoft.com/office/powerpoint/2010/main" val="1963473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9740D7-BBE3-46B7-B922-BFE93CDB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Internal Author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15B02-E6CB-A856-2DA6-ED87F34B35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One Year Telemedicine follow up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Lee and 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Vendrame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DTT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89065A-2CD2-6DFB-B758-C8890B2D96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HbA1c and Equity 2016-2021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Mungmode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Ebekozien 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Lancet</a:t>
            </a:r>
          </a:p>
        </p:txBody>
      </p:sp>
    </p:spTree>
    <p:extLst>
      <p:ext uri="{BB962C8B-B14F-4D97-AF65-F5344CB8AC3E}">
        <p14:creationId xmlns:p14="http://schemas.microsoft.com/office/powerpoint/2010/main" val="48478270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ADDB-FA3F-3EBA-D3E2-F74128BC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Session Schedule, Nov 7-8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3A2EF-AA82-ABDC-1FA2-6532881DC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862806"/>
            <a:ext cx="10972800" cy="5132387"/>
          </a:xfrm>
        </p:spPr>
        <p:txBody>
          <a:bodyPr>
            <a:noAutofit/>
          </a:bodyPr>
          <a:lstStyle/>
          <a:p>
            <a:pPr algn="l" rtl="0" fontAlgn="base"/>
            <a:r>
              <a:rPr lang="en-US" b="0" i="0" dirty="0">
                <a:effectLst/>
                <a:latin typeface="+mn-lt"/>
              </a:rPr>
              <a:t>Hotel: Hyatt Regency Miami (400 S, SE 2nd Ave, Miami, FL 33131)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Check in Sunday November 6</a:t>
            </a:r>
            <a:r>
              <a:rPr lang="en-US" b="0" i="0" baseline="30000" dirty="0">
                <a:effectLst/>
                <a:latin typeface="+mn-lt"/>
              </a:rPr>
              <a:t>th</a:t>
            </a:r>
            <a:r>
              <a:rPr lang="en-US" b="0" i="0" dirty="0">
                <a:effectLst/>
                <a:latin typeface="+mn-lt"/>
              </a:rPr>
              <a:t>. Check out Tuesday November 8</a:t>
            </a:r>
            <a:r>
              <a:rPr lang="en-US" b="0" i="0" baseline="30000" dirty="0">
                <a:effectLst/>
                <a:latin typeface="+mn-lt"/>
              </a:rPr>
              <a:t>th</a:t>
            </a:r>
            <a:r>
              <a:rPr lang="en-US" b="0" i="0" dirty="0">
                <a:effectLst/>
                <a:latin typeface="+mn-lt"/>
              </a:rPr>
              <a:t>.</a:t>
            </a:r>
          </a:p>
          <a:p>
            <a:pPr algn="l" rtl="0" fontAlgn="base"/>
            <a:r>
              <a:rPr lang="en-US" b="0" i="0" dirty="0">
                <a:effectLst/>
                <a:latin typeface="+mn-lt"/>
              </a:rPr>
              <a:t> </a:t>
            </a:r>
          </a:p>
          <a:p>
            <a:pPr algn="l" rtl="0" fontAlgn="base"/>
            <a:r>
              <a:rPr lang="en-US" b="0" i="0" dirty="0">
                <a:effectLst/>
                <a:latin typeface="+mn-lt"/>
              </a:rPr>
              <a:t>University of Miami Clinic Tours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Adult Practice and DRI (1450 NW 10th Ave, Miami, FL 33136)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Pediatric Practice (1601 NW 12th Ave, Miami, FL 33136)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Monday November 7th (3:55-5 pm) </a:t>
            </a:r>
          </a:p>
          <a:p>
            <a:pPr algn="l" rtl="0" fontAlgn="base"/>
            <a:r>
              <a:rPr lang="en-US" b="0" i="0" dirty="0">
                <a:effectLst/>
                <a:latin typeface="+mn-lt"/>
              </a:rPr>
              <a:t>  </a:t>
            </a:r>
          </a:p>
          <a:p>
            <a:pPr algn="l" rtl="0" fontAlgn="base"/>
            <a:r>
              <a:rPr lang="en-US" b="0" i="0" dirty="0">
                <a:effectLst/>
                <a:latin typeface="+mn-lt"/>
              </a:rPr>
              <a:t>Monday Session @Hyatt: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Breakfast (7-8 am)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Presentations and breakouts (8-12:05 pm)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Lunch (12:05-1:05 pm)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Presentations and breakouts (1:10-3:15 pm)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Clinic tours @University of Miami (3:55-5 pm)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Dinner at </a:t>
            </a:r>
            <a:r>
              <a:rPr lang="en-US" b="0" i="0" dirty="0" err="1">
                <a:effectLst/>
                <a:latin typeface="+mn-lt"/>
              </a:rPr>
              <a:t>Marabu</a:t>
            </a:r>
            <a:r>
              <a:rPr lang="en-US" b="0" i="0" dirty="0">
                <a:effectLst/>
                <a:latin typeface="+mn-lt"/>
              </a:rPr>
              <a:t> (6:30-8:30 pm) </a:t>
            </a:r>
          </a:p>
        </p:txBody>
      </p:sp>
    </p:spTree>
    <p:extLst>
      <p:ext uri="{BB962C8B-B14F-4D97-AF65-F5344CB8AC3E}">
        <p14:creationId xmlns:p14="http://schemas.microsoft.com/office/powerpoint/2010/main" val="232877233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ADDB-FA3F-3EBA-D3E2-F74128BC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Session Schedule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3A2EF-AA82-ABDC-1FA2-6532881DC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sz="2400" b="0" i="0" dirty="0">
                <a:effectLst/>
                <a:latin typeface="+mn-lt"/>
              </a:rPr>
              <a:t> Tuesday Session @Hyatt </a:t>
            </a:r>
          </a:p>
          <a:p>
            <a:pPr algn="l" rtl="0" fontAlgn="base"/>
            <a:endParaRPr lang="en-US" sz="900" b="0" i="0" dirty="0">
              <a:effectLst/>
              <a:latin typeface="+mn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Breakfast (7-8am)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Presentations and breakouts (8-12 pm)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Lunch (12-1 pm)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Panel and team discussions (1-3 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+mn-lt"/>
              </a:rPr>
              <a:t>Wrap up (3-3:15 pm)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546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16DA-B5F0-4092-BF9E-28495844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37464-F343-467D-A31A-850888A76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877888"/>
            <a:ext cx="10972800" cy="5440719"/>
          </a:xfrm>
        </p:spPr>
        <p:txBody>
          <a:bodyPr>
            <a:norm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updates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Conferences </a:t>
            </a:r>
          </a:p>
          <a:p>
            <a:pPr marL="86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Session 2022</a:t>
            </a:r>
          </a:p>
          <a:p>
            <a:pPr marL="86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ISPAD 2022</a:t>
            </a:r>
          </a:p>
          <a:p>
            <a:pPr marL="86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ATTD 2023</a:t>
            </a:r>
          </a:p>
          <a:p>
            <a:pPr marL="86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2023</a:t>
            </a: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2021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085B1BF-3AF4-B1EE-E528-1241D9119769}"/>
              </a:ext>
            </a:extLst>
          </p:cNvPr>
          <p:cNvGraphicFramePr>
            <a:graphicFrameLocks noGrp="1"/>
          </p:cNvGraphicFramePr>
          <p:nvPr/>
        </p:nvGraphicFramePr>
        <p:xfrm>
          <a:off x="438149" y="514782"/>
          <a:ext cx="11586761" cy="624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72">
                  <a:extLst>
                    <a:ext uri="{9D8B030D-6E8A-4147-A177-3AD203B41FA5}">
                      <a16:colId xmlns:a16="http://schemas.microsoft.com/office/drawing/2014/main" val="1876392164"/>
                    </a:ext>
                  </a:extLst>
                </a:gridCol>
                <a:gridCol w="6611256">
                  <a:extLst>
                    <a:ext uri="{9D8B030D-6E8A-4147-A177-3AD203B41FA5}">
                      <a16:colId xmlns:a16="http://schemas.microsoft.com/office/drawing/2014/main" val="3342115843"/>
                    </a:ext>
                  </a:extLst>
                </a:gridCol>
                <a:gridCol w="2647233">
                  <a:extLst>
                    <a:ext uri="{9D8B030D-6E8A-4147-A177-3AD203B41FA5}">
                      <a16:colId xmlns:a16="http://schemas.microsoft.com/office/drawing/2014/main" val="3015148881"/>
                    </a:ext>
                  </a:extLst>
                </a:gridCol>
              </a:tblGrid>
              <a:tr h="14070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Topic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Clinic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Facilitators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37199"/>
                  </a:ext>
                </a:extLst>
              </a:tr>
              <a:tr h="1497926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Albert Einstein: Tech equity with young adults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Le Bonheur Children’s: Equitable CGM access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Nationwide Children’s: CGM Continuing Improvement Equity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NYU/T1DX: Staffing FTE 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Alexis McKee, MD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171253"/>
                  </a:ext>
                </a:extLst>
              </a:tr>
              <a:tr h="1497926"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Improving device access 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U of Wisconsin: Decreasing barriers to CGM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Rady Children’s:  Increasing CGM access, decreasing inequities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Grady Memorial:  CGM access in safety net hospital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Seattle Children’s: CGM use, insurance, race equity 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Donna Eng, MD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43186"/>
                  </a:ext>
                </a:extLst>
              </a:tr>
              <a:tr h="1841200"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Population health &amp; data dashboards 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CMH: Dashboard of Self-Man Habits </a:t>
                      </a:r>
                    </a:p>
                    <a:p>
                      <a:pPr marL="34290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CMH: Data dock: continuous improvement </a:t>
                      </a:r>
                    </a:p>
                    <a:p>
                      <a:pPr marL="34290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Stanford Children’s: 4T program CDE perspectives </a:t>
                      </a:r>
                    </a:p>
                    <a:p>
                      <a:pPr marL="34290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T1D Registry: SES and A1c </a:t>
                      </a:r>
                    </a:p>
                    <a:p>
                      <a:pPr rtl="0" fontAlgn="base"/>
                      <a:endParaRPr lang="en-US" sz="2000" b="0" i="0" u="none" strike="noStrike" cap="none" spc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ind Bold"/>
                      </a:endParaRPr>
                    </a:p>
                    <a:p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Brian Miyazaki, MD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B984CA-9BDC-6673-068A-E866AD70EA25}"/>
              </a:ext>
            </a:extLst>
          </p:cNvPr>
          <p:cNvSpPr txBox="1"/>
          <p:nvPr/>
        </p:nvSpPr>
        <p:spPr>
          <a:xfrm>
            <a:off x="3121446" y="44067"/>
            <a:ext cx="594910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Monday November 7th from 11:05 am-12:05 pm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31611-EDA2-B957-2908-CDCC332D8896}"/>
              </a:ext>
            </a:extLst>
          </p:cNvPr>
          <p:cNvSpPr txBox="1"/>
          <p:nvPr/>
        </p:nvSpPr>
        <p:spPr>
          <a:xfrm>
            <a:off x="438150" y="2004937"/>
            <a:ext cx="210942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i="0" dirty="0">
                <a:solidFill>
                  <a:schemeClr val="accent6">
                    <a:lumMod val="75000"/>
                  </a:schemeClr>
                </a:solidFill>
                <a:effectLst/>
              </a:rPr>
              <a:t>Making device access equitable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128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085B1BF-3AF4-B1EE-E528-1241D9119769}"/>
              </a:ext>
            </a:extLst>
          </p:cNvPr>
          <p:cNvGraphicFramePr>
            <a:graphicFrameLocks noGrp="1"/>
          </p:cNvGraphicFramePr>
          <p:nvPr/>
        </p:nvGraphicFramePr>
        <p:xfrm>
          <a:off x="438150" y="503766"/>
          <a:ext cx="11169650" cy="558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72">
                  <a:extLst>
                    <a:ext uri="{9D8B030D-6E8A-4147-A177-3AD203B41FA5}">
                      <a16:colId xmlns:a16="http://schemas.microsoft.com/office/drawing/2014/main" val="1876392164"/>
                    </a:ext>
                  </a:extLst>
                </a:gridCol>
                <a:gridCol w="6073051">
                  <a:extLst>
                    <a:ext uri="{9D8B030D-6E8A-4147-A177-3AD203B41FA5}">
                      <a16:colId xmlns:a16="http://schemas.microsoft.com/office/drawing/2014/main" val="3342115843"/>
                    </a:ext>
                  </a:extLst>
                </a:gridCol>
                <a:gridCol w="2738827">
                  <a:extLst>
                    <a:ext uri="{9D8B030D-6E8A-4147-A177-3AD203B41FA5}">
                      <a16:colId xmlns:a16="http://schemas.microsoft.com/office/drawing/2014/main" val="3015148881"/>
                    </a:ext>
                  </a:extLst>
                </a:gridCol>
              </a:tblGrid>
              <a:tr h="13742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Topic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Clinic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Facilitators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37199"/>
                  </a:ext>
                </a:extLst>
              </a:tr>
              <a:tr h="1374246"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Building equity through SDOH screening 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CMH: SDOD/ Race/ethnicity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CCHMC: Equity, care transformation, SDH spread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Cook: Implementing SHH screener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NYU: SDOH Screening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Andrea Mucci, MD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171253"/>
                  </a:ext>
                </a:extLst>
              </a:tr>
              <a:tr h="1374246"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Supporting device use 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BDC: Tech support: pump failure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TCH: Standardizing Pump therapy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CCHMC: Remote pump upload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UMiami: Tech use: Hispanic patient perspective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Sonya Haw, MD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43186"/>
                  </a:ext>
                </a:extLst>
              </a:tr>
              <a:tr h="1374246"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Patient engagement: supporting through education, wellness programs and mental health services 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Stanford: Mental health, Adult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UCSF: Depression screening peds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Cook: Engagement questionnaire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UCSF: </a:t>
                      </a:r>
                      <a:r>
                        <a:rPr lang="en-US" sz="1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Techquity</a:t>
                      </a: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and peer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Jeff Hitchcock, Parent Advisor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56CF8A-CDA2-26FF-AD68-EF11C11629A5}"/>
              </a:ext>
            </a:extLst>
          </p:cNvPr>
          <p:cNvSpPr txBox="1"/>
          <p:nvPr/>
        </p:nvSpPr>
        <p:spPr>
          <a:xfrm>
            <a:off x="3121446" y="44067"/>
            <a:ext cx="594910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Monday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 November 7th from 1:10-2:10 pm</a:t>
            </a:r>
          </a:p>
        </p:txBody>
      </p:sp>
    </p:spTree>
    <p:extLst>
      <p:ext uri="{BB962C8B-B14F-4D97-AF65-F5344CB8AC3E}">
        <p14:creationId xmlns:p14="http://schemas.microsoft.com/office/powerpoint/2010/main" val="9503639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085B1BF-3AF4-B1EE-E528-1241D9119769}"/>
              </a:ext>
            </a:extLst>
          </p:cNvPr>
          <p:cNvGraphicFramePr>
            <a:graphicFrameLocks noGrp="1"/>
          </p:cNvGraphicFramePr>
          <p:nvPr/>
        </p:nvGraphicFramePr>
        <p:xfrm>
          <a:off x="438150" y="503766"/>
          <a:ext cx="11169650" cy="594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77">
                  <a:extLst>
                    <a:ext uri="{9D8B030D-6E8A-4147-A177-3AD203B41FA5}">
                      <a16:colId xmlns:a16="http://schemas.microsoft.com/office/drawing/2014/main" val="1876392164"/>
                    </a:ext>
                  </a:extLst>
                </a:gridCol>
                <a:gridCol w="5811397">
                  <a:extLst>
                    <a:ext uri="{9D8B030D-6E8A-4147-A177-3AD203B41FA5}">
                      <a16:colId xmlns:a16="http://schemas.microsoft.com/office/drawing/2014/main" val="3342115843"/>
                    </a:ext>
                  </a:extLst>
                </a:gridCol>
                <a:gridCol w="2513376">
                  <a:extLst>
                    <a:ext uri="{9D8B030D-6E8A-4147-A177-3AD203B41FA5}">
                      <a16:colId xmlns:a16="http://schemas.microsoft.com/office/drawing/2014/main" val="3015148881"/>
                    </a:ext>
                  </a:extLst>
                </a:gridCol>
              </a:tblGrid>
              <a:tr h="13742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Topic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Clinic Presentations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Facilitators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37199"/>
                  </a:ext>
                </a:extLst>
              </a:tr>
              <a:tr h="1374246"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Developing Collaborative Infrastructure 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T1DX Publications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T1DX Building QI capacity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T1DX Data mapping errors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T1DX Value: mapped vs unmapped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Vandana Rama, MD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171253"/>
                  </a:ext>
                </a:extLst>
              </a:tr>
              <a:tr h="1374246"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Decision support &amp; care continuity 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CCHMC: Using AI decision support engagement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CCHMC: Continuity of care fellowship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University of Michigan: D3 Patient driven review, data, insulin changes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Rady: Access and Continuity for Medicaid pts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Alissa Guarneri, MD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43186"/>
                  </a:ext>
                </a:extLst>
              </a:tr>
              <a:tr h="1374246"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Identifying, Delaying, and Reducing DKA, Admissions &amp; Supporting High-Risk Populations 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CMH: Reduced delayed DKA f/u </a:t>
                      </a:r>
                    </a:p>
                    <a:p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SUNY: Admissions </a:t>
                      </a:r>
                    </a:p>
                    <a:p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CMH: CGM dashboard for at risk pop </a:t>
                      </a:r>
                    </a:p>
                    <a:p>
                      <a:r>
                        <a:rPr lang="en-US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NYU: Wellness for high risk, &gt;9% </a:t>
                      </a:r>
                    </a:p>
                    <a:p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Andrew 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Ahmann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ind Bold"/>
                        </a:rPr>
                        <a:t>, MD</a:t>
                      </a:r>
                      <a:endParaRPr lang="en-US" sz="18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06408-983D-9BFE-3489-71C22F5C10E6}"/>
              </a:ext>
            </a:extLst>
          </p:cNvPr>
          <p:cNvSpPr txBox="1"/>
          <p:nvPr/>
        </p:nvSpPr>
        <p:spPr>
          <a:xfrm>
            <a:off x="3212794" y="134434"/>
            <a:ext cx="609508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Tuesday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 November 8th from </a:t>
            </a:r>
            <a:r>
              <a:rPr lang="en-US" sz="20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8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:50-9:50 </a:t>
            </a:r>
            <a:r>
              <a:rPr lang="en-US" sz="20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a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8365804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44BE-C89B-4DB6-6233-1DBFF794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ISPAD 2022 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AA45B-07EC-C641-2519-63C7F20F5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877888"/>
            <a:ext cx="10972800" cy="545099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b="1" dirty="0"/>
              <a:t>Impact of the COVID-19 pandemic on disengagement from advanced diabetes technologies among racial/ethnic groups in the U.S. T1D Exchange Quality Improvement Collaborative </a:t>
            </a:r>
          </a:p>
          <a:p>
            <a:pPr marL="1041200" lvl="1" indent="-457200">
              <a:buAutoNum type="arabicPeriod"/>
            </a:pPr>
            <a:r>
              <a:rPr lang="en-US" dirty="0"/>
              <a:t>Shelby Carrothers, Brent Lockee, David Williams, Emily </a:t>
            </a:r>
            <a:r>
              <a:rPr lang="en-US" dirty="0" err="1"/>
              <a:t>DeWit</a:t>
            </a:r>
            <a:r>
              <a:rPr lang="en-US" dirty="0"/>
              <a:t>, Ryan McDonough, Nudrat Noor, Todd Alonso, Halis K Akturk, Daniel J DeSalvo, Manmohan Kamboj, Laura Jacobsen, Mary L Scott, Ann Mungmode, Osagie Ebekozien, Mark Clements</a:t>
            </a:r>
          </a:p>
          <a:p>
            <a:pPr marL="457200" indent="-457200">
              <a:buAutoNum type="arabicPeriod"/>
            </a:pPr>
            <a:r>
              <a:rPr lang="en-US" b="1" dirty="0"/>
              <a:t>Disengagement from advanced diabetes technologies during the Covid-19 pandemic associates with worse short-term outcomes in the U.S T1D Exchange Quality Improvement Collaborative </a:t>
            </a:r>
          </a:p>
          <a:p>
            <a:pPr marL="1041200" lvl="1" indent="-457200">
              <a:buAutoNum type="arabicPeriod"/>
            </a:pPr>
            <a:r>
              <a:rPr lang="en-US" dirty="0"/>
              <a:t>Craig Vandervelden, Mitchell Barnes, Emily </a:t>
            </a:r>
            <a:r>
              <a:rPr lang="en-US" dirty="0" err="1"/>
              <a:t>DeWit</a:t>
            </a:r>
            <a:r>
              <a:rPr lang="en-US" dirty="0"/>
              <a:t>, David Williams, Ryan McDonough, Nudrat Noor, Roberto Izquierdo, Margaret Greenfield, Carla Demeterco-Berggren, Alissa Roberts, Holly Hardison, Osagie Ebekozien, Mark Clements </a:t>
            </a:r>
          </a:p>
          <a:p>
            <a:pPr marL="457200" indent="-457200">
              <a:buAutoNum type="arabicPeriod"/>
            </a:pPr>
            <a:r>
              <a:rPr lang="en-US" b="1" dirty="0"/>
              <a:t>Barrier in Insulin Pump Uptake Among Hispanics and Black Patients with Type 1 Diabetes: T1D Exchange Multicenter Mixed-Method Study</a:t>
            </a:r>
          </a:p>
          <a:p>
            <a:pPr marL="1041200" lvl="1" indent="-457200">
              <a:buAutoNum type="arabicPeriod"/>
            </a:pPr>
            <a:r>
              <a:rPr lang="en-US" dirty="0"/>
              <a:t>Mary L Scott, Grace Nelson, Kristina Cossen, Ori Odugbesan, Ann Mungmode, Osagie Ebekozien, Holly Hardison, Don Buckingham, Manmohan K Kamboj</a:t>
            </a:r>
          </a:p>
        </p:txBody>
      </p:sp>
    </p:spTree>
    <p:extLst>
      <p:ext uri="{BB962C8B-B14F-4D97-AF65-F5344CB8AC3E}">
        <p14:creationId xmlns:p14="http://schemas.microsoft.com/office/powerpoint/2010/main" val="185659519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973-8326-6231-000B-599D9F67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ATTD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FFC21-815B-48BA-8E06-06BA4A1F6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685800"/>
            <a:ext cx="10972800" cy="61722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Montserrat" panose="00000500000000000000" pitchFamily="2" charset="0"/>
              </a:rPr>
              <a:t>Patient reported Diabetic Ketoacidosis among Hybrid Close Loop System (HCLS) users: Real world evidence form a multi-center study for people with Type 1 Diabetes </a:t>
            </a:r>
          </a:p>
          <a:p>
            <a:pPr marL="9269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Montserrat" panose="00000500000000000000" pitchFamily="2" charset="0"/>
              </a:rPr>
              <a:t>Osagie Ebekozien, Carla Demeterco-Berggren, Mark Clements, Shideh Majidi, Faisal Malik, Susan Hsieh, Sonya Haw, Manmohan Kamboj, Nudrat Noor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Montserrat" panose="00000500000000000000" pitchFamily="2" charset="0"/>
              </a:rPr>
              <a:t>Hemoglobin A1c levels among people with Type 1 Diabetes switching from self-monitoring of blood glucose to real-time CGM use: A retrospective longitudinal study</a:t>
            </a:r>
          </a:p>
          <a:p>
            <a:pPr marL="9269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Montserrat" panose="00000500000000000000" pitchFamily="2" charset="0"/>
              </a:rPr>
              <a:t>Nudrat Noor, Elizabeth Mann, Daniel J DeSalvo, Janine Sanchez, Carol Levy, Halis K Akturk, Todd Alonso, Osagie Ebekozien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Montserrat" panose="00000500000000000000" pitchFamily="2" charset="0"/>
              </a:rPr>
              <a:t>Distribution of Continuous Glucose Monitoring (CGM) derived glycemic outcomes among real-time CGM vs. </a:t>
            </a:r>
            <a:r>
              <a:rPr lang="en-US" sz="18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isCGM</a:t>
            </a:r>
            <a:r>
              <a:rPr lang="en-US" sz="1800" b="1" dirty="0">
                <a:solidFill>
                  <a:srgbClr val="000000"/>
                </a:solidFill>
                <a:latin typeface="Montserrat" panose="00000500000000000000" pitchFamily="2" charset="0"/>
              </a:rPr>
              <a:t> users in a large multi-center EMR database for people with T1D</a:t>
            </a:r>
          </a:p>
          <a:p>
            <a:pPr marL="926900" lvl="1" indent="-342900">
              <a:buFont typeface="+mj-lt"/>
              <a:buAutoNum type="arabicPeriod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Nudrat Noor, Osagie Ebekozien, Fra</a:t>
            </a:r>
            <a:r>
              <a:rPr lang="en-US" sz="1800" dirty="0">
                <a:solidFill>
                  <a:srgbClr val="000000"/>
                </a:solidFill>
                <a:latin typeface="Montserrat" panose="00000500000000000000" pitchFamily="2" charset="0"/>
              </a:rPr>
              <a:t>ncesco Vendrame, Laura Jacobsen, Ruth S. Weinstock, Mary Pat Gallagher, Sarah Corathers, Siham Accacha, Priya Prahalad, Robert Rapaport</a:t>
            </a:r>
            <a:endParaRPr lang="en-US" sz="180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Patient reported Severe Hypoglycemia among Hybrid Closed Loop System (HCLS) users: Real world evidence from a multi-center study for people with Type 1 Diabetes</a:t>
            </a:r>
          </a:p>
          <a:p>
            <a:pPr marL="926900" lvl="1" indent="-342900">
              <a:buFont typeface="+mj-lt"/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Osagie Ebekozien, Nudrat Noor, Joyce Lee, Roberto Izquierdo, Lauren Golden, Brian Miyazaki, Meredith Wilkes, Mary L Scott, Allison Mekhoubad, Janine Sanchez</a:t>
            </a:r>
          </a:p>
        </p:txBody>
      </p:sp>
    </p:spTree>
    <p:extLst>
      <p:ext uri="{BB962C8B-B14F-4D97-AF65-F5344CB8AC3E}">
        <p14:creationId xmlns:p14="http://schemas.microsoft.com/office/powerpoint/2010/main" val="252262714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9C89-02D2-88E5-47EA-1D33E27F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Diabetes June Special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FD5F-526B-7160-36B5-BA5167088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BMI Trends for Pediatrics and Adult 2016-2021 (Nelson)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Depression Screening QI (Dei Tutu, Odugbesan)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Lessons learned from QI Health Equity Project (Odugbesan)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Establishment of the T2D Collaborate (Tsai, Rioles)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SDOH QI Screening (Jones)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2020-2022 Metrics Analysis (Mungmode)</a:t>
            </a:r>
          </a:p>
        </p:txBody>
      </p:sp>
    </p:spTree>
    <p:extLst>
      <p:ext uri="{BB962C8B-B14F-4D97-AF65-F5344CB8AC3E}">
        <p14:creationId xmlns:p14="http://schemas.microsoft.com/office/powerpoint/2010/main" val="197810498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966DC3E-B451-452F-B528-D378C89C1885}"/>
              </a:ext>
            </a:extLst>
          </p:cNvPr>
          <p:cNvSpPr/>
          <p:nvPr/>
        </p:nvSpPr>
        <p:spPr>
          <a:xfrm>
            <a:off x="76766" y="1673883"/>
            <a:ext cx="1765738" cy="104052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First/Senior Author submits proposal to Coordinating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442E88-E355-49EB-94D7-731EB1E7A551}"/>
              </a:ext>
            </a:extLst>
          </p:cNvPr>
          <p:cNvCxnSpPr>
            <a:cxnSpLocks/>
          </p:cNvCxnSpPr>
          <p:nvPr/>
        </p:nvCxnSpPr>
        <p:spPr>
          <a:xfrm>
            <a:off x="1891073" y="2174761"/>
            <a:ext cx="390625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B03714F-C650-484E-A0C3-7A56D27EC310}"/>
              </a:ext>
            </a:extLst>
          </p:cNvPr>
          <p:cNvSpPr txBox="1"/>
          <p:nvPr/>
        </p:nvSpPr>
        <p:spPr>
          <a:xfrm>
            <a:off x="354799" y="264925"/>
            <a:ext cx="1079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E4E8D"/>
                </a:solidFill>
                <a:latin typeface="Montserrat" panose="00000500000000000000" pitchFamily="2" charset="0"/>
              </a:rPr>
              <a:t>QI Publication Process</a:t>
            </a:r>
            <a:endParaRPr lang="en-US" sz="28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481F6-C0C7-4C70-8E42-C50ADA4D6B65}"/>
              </a:ext>
            </a:extLst>
          </p:cNvPr>
          <p:cNvSpPr/>
          <p:nvPr/>
        </p:nvSpPr>
        <p:spPr>
          <a:xfrm>
            <a:off x="2353247" y="1814947"/>
            <a:ext cx="1765738" cy="721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</a:rPr>
              <a:t>Coordinating Center reviews request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409DB2-92E2-477C-B7A1-03FCEF139687}"/>
              </a:ext>
            </a:extLst>
          </p:cNvPr>
          <p:cNvSpPr/>
          <p:nvPr/>
        </p:nvSpPr>
        <p:spPr>
          <a:xfrm>
            <a:off x="4699881" y="1795954"/>
            <a:ext cx="1765738" cy="906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 Center analyst discuss with First/Senior author analysis plan</a:t>
            </a:r>
            <a:endParaRPr lang="en-US" sz="1200" dirty="0">
              <a:solidFill>
                <a:srgbClr val="3E4E8D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96A84A-A7E0-41EE-B237-870EC303CE9A}"/>
              </a:ext>
            </a:extLst>
          </p:cNvPr>
          <p:cNvCxnSpPr>
            <a:cxnSpLocks/>
          </p:cNvCxnSpPr>
          <p:nvPr/>
        </p:nvCxnSpPr>
        <p:spPr>
          <a:xfrm>
            <a:off x="4165455" y="2174761"/>
            <a:ext cx="487956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0E7BA5D-E127-4A44-8A42-F82E001CC7E9}"/>
              </a:ext>
            </a:extLst>
          </p:cNvPr>
          <p:cNvSpPr/>
          <p:nvPr/>
        </p:nvSpPr>
        <p:spPr>
          <a:xfrm>
            <a:off x="6905290" y="1866670"/>
            <a:ext cx="1765738" cy="822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 Center shares data package with First/Senior author</a:t>
            </a:r>
            <a:endParaRPr lang="en-US" sz="1200" dirty="0">
              <a:solidFill>
                <a:srgbClr val="3E4E8D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6F2A4B-E3AC-4DAA-B055-8518D635ABCB}"/>
              </a:ext>
            </a:extLst>
          </p:cNvPr>
          <p:cNvCxnSpPr>
            <a:cxnSpLocks/>
          </p:cNvCxnSpPr>
          <p:nvPr/>
        </p:nvCxnSpPr>
        <p:spPr>
          <a:xfrm>
            <a:off x="6465619" y="2211881"/>
            <a:ext cx="439671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47E30B1-23AB-48C7-B021-0CE07E9F3CD0}"/>
              </a:ext>
            </a:extLst>
          </p:cNvPr>
          <p:cNvSpPr/>
          <p:nvPr/>
        </p:nvSpPr>
        <p:spPr>
          <a:xfrm>
            <a:off x="9862071" y="140196"/>
            <a:ext cx="1765738" cy="798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First/Senior author writs and submits draft to Coordinating Center</a:t>
            </a:r>
            <a:r>
              <a:rPr lang="en-US" sz="1200" dirty="0">
                <a:solidFill>
                  <a:srgbClr val="3E4E8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B3B1CA-F054-4513-B1A1-6C15988765A9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8671028" y="964593"/>
            <a:ext cx="1324152" cy="131355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16FD668-1158-4B53-96E2-D4E8F2C77052}"/>
              </a:ext>
            </a:extLst>
          </p:cNvPr>
          <p:cNvSpPr/>
          <p:nvPr/>
        </p:nvSpPr>
        <p:spPr>
          <a:xfrm>
            <a:off x="9983343" y="2914802"/>
            <a:ext cx="1765738" cy="6357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returns to co-authors for revisions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7C1E6E-A7E5-41C5-9F8E-66E9A82AD6ED}"/>
              </a:ext>
            </a:extLst>
          </p:cNvPr>
          <p:cNvCxnSpPr>
            <a:cxnSpLocks/>
          </p:cNvCxnSpPr>
          <p:nvPr/>
        </p:nvCxnSpPr>
        <p:spPr>
          <a:xfrm>
            <a:off x="10845102" y="3653340"/>
            <a:ext cx="0" cy="37887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749F9B6-E2AB-4300-B1C0-7EFB7BDA1316}"/>
              </a:ext>
            </a:extLst>
          </p:cNvPr>
          <p:cNvSpPr/>
          <p:nvPr/>
        </p:nvSpPr>
        <p:spPr>
          <a:xfrm>
            <a:off x="10035249" y="4084554"/>
            <a:ext cx="1765738" cy="905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First/Senior authors reviews, address feedback returns to coordinating center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A1262DD-C8B9-4D73-9BFF-29FAF076B1CC}"/>
              </a:ext>
            </a:extLst>
          </p:cNvPr>
          <p:cNvCxnSpPr>
            <a:cxnSpLocks/>
          </p:cNvCxnSpPr>
          <p:nvPr/>
        </p:nvCxnSpPr>
        <p:spPr>
          <a:xfrm flipH="1">
            <a:off x="10955644" y="5158578"/>
            <a:ext cx="346229" cy="22513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Terminator 49">
            <a:extLst>
              <a:ext uri="{FF2B5EF4-FFF2-40B4-BE49-F238E27FC236}">
                <a16:creationId xmlns:a16="http://schemas.microsoft.com/office/drawing/2014/main" id="{7B5996FA-FC6A-4401-8BEC-BC8ABD638AA7}"/>
              </a:ext>
            </a:extLst>
          </p:cNvPr>
          <p:cNvSpPr/>
          <p:nvPr/>
        </p:nvSpPr>
        <p:spPr>
          <a:xfrm>
            <a:off x="207759" y="3247003"/>
            <a:ext cx="1975945" cy="1135117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Journal Accepts Manuscript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8E760B-EABE-48DB-ACFA-4E297152C569}"/>
              </a:ext>
            </a:extLst>
          </p:cNvPr>
          <p:cNvSpPr txBox="1"/>
          <p:nvPr/>
        </p:nvSpPr>
        <p:spPr>
          <a:xfrm>
            <a:off x="446682" y="1007493"/>
            <a:ext cx="991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Montserrat SemiBold" panose="00000700000000000000" pitchFamily="2" charset="0"/>
              </a:rPr>
              <a:t>Aim: Manuscript writing process is completed in less than 120 days</a:t>
            </a:r>
            <a:endParaRPr lang="en-US" sz="2000" dirty="0">
              <a:solidFill>
                <a:schemeClr val="accent3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0B324F92-8312-455E-86E5-E98FBC101008}"/>
              </a:ext>
            </a:extLst>
          </p:cNvPr>
          <p:cNvSpPr/>
          <p:nvPr/>
        </p:nvSpPr>
        <p:spPr>
          <a:xfrm>
            <a:off x="2794918" y="5407674"/>
            <a:ext cx="1393873" cy="461661"/>
          </a:xfrm>
          <a:prstGeom prst="flowChartProcess">
            <a:avLst/>
          </a:prstGeom>
          <a:solidFill>
            <a:srgbClr val="E6F7FA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Journal reviews manuscript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59DF1-8FDA-4ED4-9337-199A5577F659}"/>
              </a:ext>
            </a:extLst>
          </p:cNvPr>
          <p:cNvSpPr txBox="1"/>
          <p:nvPr/>
        </p:nvSpPr>
        <p:spPr>
          <a:xfrm>
            <a:off x="2228192" y="3653340"/>
            <a:ext cx="141649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ea typeface="Hind Bold"/>
                <a:cs typeface="Hind Bold"/>
                <a:sym typeface="Hind Bold"/>
              </a:rPr>
              <a:t>yes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6C05B101-58E7-4B6B-9861-CE72D767D237}"/>
              </a:ext>
            </a:extLst>
          </p:cNvPr>
          <p:cNvSpPr/>
          <p:nvPr/>
        </p:nvSpPr>
        <p:spPr>
          <a:xfrm>
            <a:off x="2743813" y="3006511"/>
            <a:ext cx="2813682" cy="1283902"/>
          </a:xfrm>
          <a:prstGeom prst="flowChartDecision">
            <a:avLst/>
          </a:prstGeom>
          <a:solidFill>
            <a:srgbClr val="E6F7FA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Journa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l accepts edits from authors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3E4E8D"/>
              </a:solidFill>
              <a:effectLst/>
              <a:uFillTx/>
              <a:latin typeface="Montserrat" panose="00000500000000000000" pitchFamily="2" charset="0"/>
              <a:ea typeface="Hind Regular"/>
              <a:cs typeface="Hind Regular"/>
              <a:sym typeface="Hind Regular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2DFBC2-CF2A-436B-9E95-88933CFA1FDA}"/>
              </a:ext>
            </a:extLst>
          </p:cNvPr>
          <p:cNvSpPr txBox="1"/>
          <p:nvPr/>
        </p:nvSpPr>
        <p:spPr>
          <a:xfrm>
            <a:off x="3239035" y="4363224"/>
            <a:ext cx="106961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ea typeface="Hind Bold"/>
                <a:cs typeface="Hind Bold"/>
                <a:sym typeface="Hind Bold"/>
              </a:rPr>
              <a:t>no</a:t>
            </a: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7E93FC7-0458-40EC-B359-F24F52FFF6E8}"/>
              </a:ext>
            </a:extLst>
          </p:cNvPr>
          <p:cNvSpPr/>
          <p:nvPr/>
        </p:nvSpPr>
        <p:spPr>
          <a:xfrm>
            <a:off x="777715" y="5190064"/>
            <a:ext cx="1479322" cy="830993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First and 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Senior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 author reviews and edits journal comments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E5181B-84BE-4D29-A49F-6DB11C491A6C}"/>
              </a:ext>
            </a:extLst>
          </p:cNvPr>
          <p:cNvCxnSpPr>
            <a:cxnSpLocks/>
          </p:cNvCxnSpPr>
          <p:nvPr/>
        </p:nvCxnSpPr>
        <p:spPr>
          <a:xfrm flipV="1">
            <a:off x="1824114" y="4014162"/>
            <a:ext cx="1412002" cy="106641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1CBB05-ECE2-4623-87C2-770F586D95C6}"/>
              </a:ext>
            </a:extLst>
          </p:cNvPr>
          <p:cNvCxnSpPr>
            <a:cxnSpLocks/>
          </p:cNvCxnSpPr>
          <p:nvPr/>
        </p:nvCxnSpPr>
        <p:spPr>
          <a:xfrm flipH="1" flipV="1">
            <a:off x="2253009" y="5487310"/>
            <a:ext cx="421507" cy="8942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FC3D8B9-5CBB-4B8A-B0BF-3B85A8B957DE}"/>
              </a:ext>
            </a:extLst>
          </p:cNvPr>
          <p:cNvSpPr txBox="1"/>
          <p:nvPr/>
        </p:nvSpPr>
        <p:spPr>
          <a:xfrm>
            <a:off x="262890" y="6465375"/>
            <a:ext cx="239458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</a:rPr>
              <a:t>Last revised 7/11/22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8BF90E-236D-406B-8DD2-86220D282F9F}"/>
              </a:ext>
            </a:extLst>
          </p:cNvPr>
          <p:cNvCxnSpPr>
            <a:cxnSpLocks/>
          </p:cNvCxnSpPr>
          <p:nvPr/>
        </p:nvCxnSpPr>
        <p:spPr>
          <a:xfrm flipH="1">
            <a:off x="2843212" y="4260144"/>
            <a:ext cx="777176" cy="55398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7E5713-030D-4B55-A374-A0F80E468839}"/>
              </a:ext>
            </a:extLst>
          </p:cNvPr>
          <p:cNvCxnSpPr>
            <a:cxnSpLocks/>
          </p:cNvCxnSpPr>
          <p:nvPr/>
        </p:nvCxnSpPr>
        <p:spPr>
          <a:xfrm flipH="1" flipV="1">
            <a:off x="2257146" y="3702040"/>
            <a:ext cx="474944" cy="491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855E781-BAF5-847C-E08A-29A0FC46D24A}"/>
              </a:ext>
            </a:extLst>
          </p:cNvPr>
          <p:cNvSpPr/>
          <p:nvPr/>
        </p:nvSpPr>
        <p:spPr>
          <a:xfrm>
            <a:off x="9866743" y="1272173"/>
            <a:ext cx="1765738" cy="1089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3E4E8D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Coordinating Center and First 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author selects co- author based on data, clinical interest, publication history</a:t>
            </a:r>
            <a:endParaRPr lang="en-US" sz="12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48DE40-8C2D-371F-090D-DC29747C091F}"/>
              </a:ext>
            </a:extLst>
          </p:cNvPr>
          <p:cNvCxnSpPr>
            <a:cxnSpLocks/>
          </p:cNvCxnSpPr>
          <p:nvPr/>
        </p:nvCxnSpPr>
        <p:spPr>
          <a:xfrm>
            <a:off x="10709429" y="1007493"/>
            <a:ext cx="0" cy="23878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95572C6-1162-6A87-7234-F91437E54992}"/>
              </a:ext>
            </a:extLst>
          </p:cNvPr>
          <p:cNvCxnSpPr>
            <a:cxnSpLocks/>
          </p:cNvCxnSpPr>
          <p:nvPr/>
        </p:nvCxnSpPr>
        <p:spPr>
          <a:xfrm>
            <a:off x="10782958" y="2519835"/>
            <a:ext cx="0" cy="33958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9095A-2352-E5BA-A217-32861B4F7635}"/>
              </a:ext>
            </a:extLst>
          </p:cNvPr>
          <p:cNvSpPr/>
          <p:nvPr/>
        </p:nvSpPr>
        <p:spPr>
          <a:xfrm>
            <a:off x="9112311" y="5239584"/>
            <a:ext cx="1765738" cy="90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selects 3 main reviewers from Publications Committee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83DA715-8230-727D-2118-6F711D94C7DA}"/>
              </a:ext>
            </a:extLst>
          </p:cNvPr>
          <p:cNvCxnSpPr>
            <a:cxnSpLocks/>
          </p:cNvCxnSpPr>
          <p:nvPr/>
        </p:nvCxnSpPr>
        <p:spPr>
          <a:xfrm flipH="1">
            <a:off x="8671028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56D749B-6CBD-A58B-AC4C-9D1B5DB2E779}"/>
              </a:ext>
            </a:extLst>
          </p:cNvPr>
          <p:cNvSpPr/>
          <p:nvPr/>
        </p:nvSpPr>
        <p:spPr>
          <a:xfrm>
            <a:off x="6894042" y="5256479"/>
            <a:ext cx="1765738" cy="905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First/Senior author address feedback from Publication Committee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77BF28-0B6E-A2F7-2AD1-84AB156C068B}"/>
              </a:ext>
            </a:extLst>
          </p:cNvPr>
          <p:cNvSpPr/>
          <p:nvPr/>
        </p:nvSpPr>
        <p:spPr>
          <a:xfrm>
            <a:off x="4671525" y="5256479"/>
            <a:ext cx="1765738" cy="8416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or Frist/Senior author submits to journal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86E3E11-C257-DF49-230F-4473247B1008}"/>
              </a:ext>
            </a:extLst>
          </p:cNvPr>
          <p:cNvCxnSpPr>
            <a:cxnSpLocks/>
          </p:cNvCxnSpPr>
          <p:nvPr/>
        </p:nvCxnSpPr>
        <p:spPr>
          <a:xfrm flipH="1">
            <a:off x="6476060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347B772-3121-6DAA-10EA-664B905BDBE7}"/>
              </a:ext>
            </a:extLst>
          </p:cNvPr>
          <p:cNvCxnSpPr>
            <a:cxnSpLocks/>
          </p:cNvCxnSpPr>
          <p:nvPr/>
        </p:nvCxnSpPr>
        <p:spPr>
          <a:xfrm flipH="1">
            <a:off x="4200039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4483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49BB-BBA0-DBDD-26AB-D81611D0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T1DX-QI Publication Policy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B7B16D85-0D2C-73E7-FAF7-ECBDD4D87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5" y="945222"/>
            <a:ext cx="10123387" cy="49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978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6E1D-07E2-4219-B32E-EFC1C35F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Q3 2022 Manuscript Scorecard – October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B6A5-E2CF-4EC1-8A34-90F577B78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Montserrat" panose="00000500000000000000" pitchFamily="2" charset="0"/>
              <a:ea typeface="Hind Bold"/>
              <a:cs typeface="Hind Medium" panose="02000000000000000000" pitchFamily="2" charset="77"/>
              <a:sym typeface="Hind Bold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1 (New Idea): </a:t>
            </a:r>
            <a:r>
              <a: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2 (Internal group) </a:t>
            </a:r>
            <a:r>
              <a: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3 (Publication committee review) </a:t>
            </a:r>
            <a:r>
              <a: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4 (Journal Review )</a:t>
            </a:r>
            <a:r>
              <a: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: 5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5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Manuscript Accepted/Published):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17</a:t>
            </a:r>
            <a:endParaRPr lang="en-US" sz="24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7FD0D9"/>
              </a:buClr>
              <a:buSzPct val="110000"/>
              <a:buNone/>
              <a:defRPr/>
            </a:pPr>
            <a:endParaRPr lang="en-US" sz="2400" dirty="0">
              <a:latin typeface="Montserrat" panose="00000500000000000000" pitchFamily="2" charset="0"/>
            </a:endParaRPr>
          </a:p>
          <a:p>
            <a:pPr marL="614163" lvl="1" indent="-287338">
              <a:spcBef>
                <a:spcPts val="0"/>
              </a:spcBef>
              <a:buClr>
                <a:srgbClr val="7FD0D9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Montserrat" panose="00000500000000000000" pitchFamily="2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931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0A00-B874-5A11-82A3-8C455DBB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Clinic Representation in Q3 Manuscripts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5D38E-4767-8684-7790-5678BE323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45718" tIns="45718" rIns="45718" bIns="45718" anchor="t">
            <a:normAutofit fontScale="55000" lnSpcReduction="20000"/>
          </a:bodyPr>
          <a:lstStyle/>
          <a:p>
            <a:r>
              <a:rPr lang="en-US" b="1" dirty="0">
                <a:latin typeface="Montserrat"/>
              </a:rPr>
              <a:t>Pediatrics</a:t>
            </a:r>
            <a:endParaRPr lang="en-US" dirty="0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Cincinatti Children's Health Medical Center, OH (4)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Children's National (3)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Lurie Children's (3)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Nationwide Children's Hospital (3)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Alabama (3)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Barbara Davis Center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Children's Hospital Los Angeles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Childrens' Mercy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Le Bonheur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Rady Children's Hospital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Seattle Children's Hospital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Miami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Florida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Upstate University Medical Center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Wisconsin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Cohen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Cook Children's Hospital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Helen DeVos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Indiana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Michigan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Mt Sinai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NYU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NYU Long Island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Stanford Children's Health Lucile Packard , CA (1)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Texas Children's Hospital, TX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California San Francisco (1)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457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0A00-B874-5A11-82A3-8C455DBB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Clinic Representation in Q3 Manuscripts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5D38E-4767-8684-7790-5678BE323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45718" tIns="45718" rIns="45718" bIns="45718" anchor="t">
            <a:normAutofit/>
          </a:bodyPr>
          <a:lstStyle/>
          <a:p>
            <a:r>
              <a:rPr lang="en-US" b="1" dirty="0">
                <a:latin typeface="Montserrat"/>
              </a:rPr>
              <a:t>Adults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Barbara Davis Center (3)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Albert Einstein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Upstate University Medical Center (2)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Stanford (</a:t>
            </a:r>
            <a:r>
              <a:rPr lang="en-US">
                <a:latin typeface="Montserrat"/>
              </a:rPr>
              <a:t>2)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BMC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Grady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Mt Sinai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Northwestern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Miami (1)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947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7959-C1BB-4DE4-8F4A-8DEB1029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Q3 2022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22B95ED-8C3F-E143-A8E7-5440D06BE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21" y="1018425"/>
            <a:ext cx="8445358" cy="52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197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F492-391B-4AE8-AF47-6CFD3CE7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Q3 2022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D6ED4D-8D9A-9EE3-2565-EF75B7EB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1" y="1294544"/>
            <a:ext cx="10042418" cy="47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6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1021-8C0C-4DA6-B514-0E42A091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Q3 2022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41715CF-6859-CE2B-69D5-AD9BEB69D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76" y="972656"/>
            <a:ext cx="8299848" cy="51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425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1021-8C0C-4DA6-B514-0E42A091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Q3 2022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2753D0-C15B-B5FD-54C8-F4F0B014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83" y="1859015"/>
            <a:ext cx="9375033" cy="38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150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1-01-19 QI All Staff- formatted  -  Read-Only" id="{031EE090-AB92-437E-8125-275FF27E9652}" vid="{183C4F49-2291-4E52-9734-D4FCFB979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0" ma:contentTypeDescription="Create a new document." ma:contentTypeScope="" ma:versionID="c910c9dcd03fb2c13c2bf443b9180834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e09f27af46b7e22708b4d2d0388dcabd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C9D6C-611E-4D4D-B745-5279B164804E}">
  <ds:schemaRefs>
    <ds:schemaRef ds:uri="2f7b054f-be38-41d2-978f-3d651b980644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626cb74e-9669-4fd8-87b3-351e3976c1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441787D-6D2B-434E-9389-F9119E5CF6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33D9D-EF54-4B07-A615-A87DF43FF836}">
  <ds:schemaRefs>
    <ds:schemaRef ds:uri="2f7b054f-be38-41d2-978f-3d651b980644"/>
    <ds:schemaRef ds:uri="626cb74e-9669-4fd8-87b3-351e3976c1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1792</Words>
  <Application>Microsoft Office PowerPoint</Application>
  <PresentationFormat>Widescreen</PresentationFormat>
  <Paragraphs>291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Courier New</vt:lpstr>
      <vt:lpstr>Hind</vt:lpstr>
      <vt:lpstr>Hind Bold</vt:lpstr>
      <vt:lpstr>Hind Regular</vt:lpstr>
      <vt:lpstr>Montserrat</vt:lpstr>
      <vt:lpstr>Montserrat SemiBold</vt:lpstr>
      <vt:lpstr>Wingdings</vt:lpstr>
      <vt:lpstr>T1D Exchange</vt:lpstr>
      <vt:lpstr>PowerPoint Presentation</vt:lpstr>
      <vt:lpstr>Agenda</vt:lpstr>
      <vt:lpstr>Q3 2022 Manuscript Scorecard – October 2022</vt:lpstr>
      <vt:lpstr>Clinic Representation in Q3 Manuscripts</vt:lpstr>
      <vt:lpstr>Clinic Representation in Q3 Manuscripts</vt:lpstr>
      <vt:lpstr>Phase 5 published Manuscript Q3 2022</vt:lpstr>
      <vt:lpstr>Phase 5 published Manuscript Q3 2022</vt:lpstr>
      <vt:lpstr>Phase 5 published Manuscript Q3 2022</vt:lpstr>
      <vt:lpstr>Phase 5 published Manuscript Q3 2022</vt:lpstr>
      <vt:lpstr>Phase 5 published Manuscript Q3 2022</vt:lpstr>
      <vt:lpstr>Phase 5 published Manuscript Q3 </vt:lpstr>
      <vt:lpstr>Phase 4: Manuscripts Under Journal Review</vt:lpstr>
      <vt:lpstr>Phase 4: Manuscripts Under Journal Review</vt:lpstr>
      <vt:lpstr>Phase 4: Manuscripts Under Journal Review</vt:lpstr>
      <vt:lpstr>Phase 3: Publication Committee Review</vt:lpstr>
      <vt:lpstr>Phase 3: Publication Committee Review</vt:lpstr>
      <vt:lpstr>Phase 2: Internal Author Review</vt:lpstr>
      <vt:lpstr>Learning Session Schedule, Nov 7-8</vt:lpstr>
      <vt:lpstr>Learning Session Schedule (continued)</vt:lpstr>
      <vt:lpstr>PowerPoint Presentation</vt:lpstr>
      <vt:lpstr>PowerPoint Presentation</vt:lpstr>
      <vt:lpstr>PowerPoint Presentation</vt:lpstr>
      <vt:lpstr>ISPAD 2022 Presentations</vt:lpstr>
      <vt:lpstr>ATTD 2023</vt:lpstr>
      <vt:lpstr>Clinical Diabetes June Special </vt:lpstr>
      <vt:lpstr>PowerPoint Presentation</vt:lpstr>
      <vt:lpstr>T1DX-QI Publication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Ospelt</dc:creator>
  <cp:lastModifiedBy>Holly Hardison</cp:lastModifiedBy>
  <cp:revision>56</cp:revision>
  <dcterms:created xsi:type="dcterms:W3CDTF">2021-02-01T22:54:18Z</dcterms:created>
  <dcterms:modified xsi:type="dcterms:W3CDTF">2022-10-11T19:27:50Z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