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775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1dexchangeinc.sharepoint.com/sites/QIPopulationHealthTeam/Shared%20Documents/Special%20Projects/Project%20Satisfaction/T1D%20Exchange%20Project%20Satisf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1dexchangeinc.sharepoint.com/sites/QIPopulationHealthTeam/Shared%20Documents/Special%20Projects/Project%20Satisfaction/T1D%20Exchange%20Project%20Satisfa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Project satisfaction survey results by role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84335472681822E-2"/>
          <c:y val="0.18939740041027295"/>
          <c:w val="0.91090403978224677"/>
          <c:h val="0.55801599885338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Results!$C$19</c:f>
              <c:strCache>
                <c:ptCount val="1"/>
                <c:pt idx="0">
                  <c:v>Funder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Results!$D$18:$F$18</c:f>
              <c:strCache>
                <c:ptCount val="3"/>
                <c:pt idx="0">
                  <c:v>COVID</c:v>
                </c:pt>
                <c:pt idx="1">
                  <c:v>Smart Pen</c:v>
                </c:pt>
                <c:pt idx="2">
                  <c:v>FoH</c:v>
                </c:pt>
              </c:strCache>
            </c:strRef>
          </c:cat>
          <c:val>
            <c:numRef>
              <c:f>Results!$D$19:$F$19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9-4147-B76A-75ACCA9E8212}"/>
            </c:ext>
          </c:extLst>
        </c:ser>
        <c:ser>
          <c:idx val="1"/>
          <c:order val="1"/>
          <c:tx>
            <c:strRef>
              <c:f>Results!$C$20</c:f>
              <c:strCache>
                <c:ptCount val="1"/>
                <c:pt idx="0">
                  <c:v>Co-Investigator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59-4147-B76A-75ACCA9E8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Results!$D$18:$F$18</c:f>
              <c:strCache>
                <c:ptCount val="3"/>
                <c:pt idx="0">
                  <c:v>COVID</c:v>
                </c:pt>
                <c:pt idx="1">
                  <c:v>Smart Pen</c:v>
                </c:pt>
                <c:pt idx="2">
                  <c:v>FoH</c:v>
                </c:pt>
              </c:strCache>
            </c:strRef>
          </c:cat>
          <c:val>
            <c:numRef>
              <c:f>Results!$D$20:$F$20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9-4147-B76A-75ACCA9E8212}"/>
            </c:ext>
          </c:extLst>
        </c:ser>
        <c:ser>
          <c:idx val="2"/>
          <c:order val="2"/>
          <c:tx>
            <c:strRef>
              <c:f>Results!$C$21</c:f>
              <c:strCache>
                <c:ptCount val="1"/>
                <c:pt idx="0">
                  <c:v>Site/clinic team member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9-4147-B76A-75ACCA9E8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Results!$D$18:$F$18</c:f>
              <c:strCache>
                <c:ptCount val="3"/>
                <c:pt idx="0">
                  <c:v>COVID</c:v>
                </c:pt>
                <c:pt idx="1">
                  <c:v>Smart Pen</c:v>
                </c:pt>
                <c:pt idx="2">
                  <c:v>FoH</c:v>
                </c:pt>
              </c:strCache>
            </c:strRef>
          </c:cat>
          <c:val>
            <c:numRef>
              <c:f>Results!$D$21:$F$21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59-4147-B76A-75ACCA9E8212}"/>
            </c:ext>
          </c:extLst>
        </c:ser>
        <c:ser>
          <c:idx val="3"/>
          <c:order val="3"/>
          <c:tx>
            <c:strRef>
              <c:f>Results!$C$22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C9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Results!$D$18:$F$18</c:f>
              <c:strCache>
                <c:ptCount val="3"/>
                <c:pt idx="0">
                  <c:v>COVID</c:v>
                </c:pt>
                <c:pt idx="1">
                  <c:v>Smart Pen</c:v>
                </c:pt>
                <c:pt idx="2">
                  <c:v>FoH</c:v>
                </c:pt>
              </c:strCache>
            </c:strRef>
          </c:cat>
          <c:val>
            <c:numRef>
              <c:f>Results!$D$22:$F$22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9-4147-B76A-75ACCA9E82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01897087"/>
        <c:axId val="842867103"/>
      </c:barChart>
      <c:catAx>
        <c:axId val="70189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67103"/>
        <c:crosses val="autoZero"/>
        <c:auto val="1"/>
        <c:lblAlgn val="ctr"/>
        <c:lblOffset val="100"/>
        <c:noMultiLvlLbl val="0"/>
      </c:catAx>
      <c:valAx>
        <c:axId val="842867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8970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responses on a scale of 1-5 agreement with below statements by project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Results!$C$7</c:f>
              <c:strCache>
                <c:ptCount val="1"/>
                <c:pt idx="0">
                  <c:v>COVID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159070766998283E-2"/>
                  <c:y val="3.3133921047344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A-4B69-BBE9-C33206B51355}"/>
                </c:ext>
              </c:extLst>
            </c:dLbl>
            <c:dLbl>
              <c:idx val="1"/>
              <c:layout>
                <c:manualLayout>
                  <c:x val="-3.1241861536069671E-2"/>
                  <c:y val="-2.945237426430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A-4B69-BBE9-C33206B51355}"/>
                </c:ext>
              </c:extLst>
            </c:dLbl>
            <c:dLbl>
              <c:idx val="2"/>
              <c:layout>
                <c:manualLayout>
                  <c:x val="-2.4993489228855737E-2"/>
                  <c:y val="-3.6815467830384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A-4B69-BBE9-C33206B51355}"/>
                </c:ext>
              </c:extLst>
            </c:dLbl>
            <c:dLbl>
              <c:idx val="3"/>
              <c:layout>
                <c:manualLayout>
                  <c:x val="1.8745116921641727E-2"/>
                  <c:y val="-1.349884893128579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A-4B69-BBE9-C33206B51355}"/>
                </c:ext>
              </c:extLst>
            </c:dLbl>
            <c:dLbl>
              <c:idx val="4"/>
              <c:layout>
                <c:manualLayout>
                  <c:x val="2.7076279997927048E-2"/>
                  <c:y val="-3.681546783038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A-4B69-BBE9-C33206B51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Results!$F$2:$J$2</c:f>
              <c:strCache>
                <c:ptCount val="5"/>
                <c:pt idx="0">
                  <c:v>Milestones and deliverables were completed in a timely manner.</c:v>
                </c:pt>
                <c:pt idx="1">
                  <c:v>Communications were appropriate and timely.</c:v>
                </c:pt>
                <c:pt idx="2">
                  <c:v>Participating in this project was valuable to me/my organization.</c:v>
                </c:pt>
                <c:pt idx="3">
                  <c:v>I am satisfied with this project.</c:v>
                </c:pt>
                <c:pt idx="4">
                  <c:v>I would recommend the T1D Exchange for a future project.</c:v>
                </c:pt>
              </c:strCache>
            </c:strRef>
          </c:cat>
          <c:val>
            <c:numRef>
              <c:f>Results!$F$7:$J$7</c:f>
              <c:numCache>
                <c:formatCode>0.0</c:formatCode>
                <c:ptCount val="5"/>
                <c:pt idx="0">
                  <c:v>4.75</c:v>
                </c:pt>
                <c:pt idx="1">
                  <c:v>4.75</c:v>
                </c:pt>
                <c:pt idx="2">
                  <c:v>4.75</c:v>
                </c:pt>
                <c:pt idx="3">
                  <c:v>4.75</c:v>
                </c:pt>
                <c:pt idx="4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6A-4B69-BBE9-C33206B51355}"/>
            </c:ext>
          </c:extLst>
        </c:ser>
        <c:ser>
          <c:idx val="1"/>
          <c:order val="1"/>
          <c:tx>
            <c:strRef>
              <c:f>Results!$C$10</c:f>
              <c:strCache>
                <c:ptCount val="1"/>
                <c:pt idx="0">
                  <c:v>Smart Pen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8.8357122792919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A-4B69-BBE9-C33206B51355}"/>
                </c:ext>
              </c:extLst>
            </c:dLbl>
            <c:dLbl>
              <c:idx val="1"/>
              <c:layout>
                <c:manualLayout>
                  <c:x val="-5.6235350764925487E-2"/>
                  <c:y val="2.208928069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A-4B69-BBE9-C33206B51355}"/>
                </c:ext>
              </c:extLst>
            </c:dLbl>
            <c:dLbl>
              <c:idx val="2"/>
              <c:layout>
                <c:manualLayout>
                  <c:x val="-2.9159070766998436E-2"/>
                  <c:y val="-6.9949388877728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A-4B69-BBE9-C33206B51355}"/>
                </c:ext>
              </c:extLst>
            </c:dLbl>
            <c:dLbl>
              <c:idx val="3"/>
              <c:layout>
                <c:manualLayout>
                  <c:x val="3.1241861536069671E-2"/>
                  <c:y val="-6.626784209468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6A-4B69-BBE9-C33206B51355}"/>
                </c:ext>
              </c:extLst>
            </c:dLbl>
            <c:dLbl>
              <c:idx val="4"/>
              <c:layout>
                <c:manualLayout>
                  <c:x val="5.4152559995854097E-2"/>
                  <c:y val="2.208928069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6A-4B69-BBE9-C33206B51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Results!$F$2:$J$2</c:f>
              <c:strCache>
                <c:ptCount val="5"/>
                <c:pt idx="0">
                  <c:v>Milestones and deliverables were completed in a timely manner.</c:v>
                </c:pt>
                <c:pt idx="1">
                  <c:v>Communications were appropriate and timely.</c:v>
                </c:pt>
                <c:pt idx="2">
                  <c:v>Participating in this project was valuable to me/my organization.</c:v>
                </c:pt>
                <c:pt idx="3">
                  <c:v>I am satisfied with this project.</c:v>
                </c:pt>
                <c:pt idx="4">
                  <c:v>I would recommend the T1D Exchange for a future project.</c:v>
                </c:pt>
              </c:strCache>
            </c:strRef>
          </c:cat>
          <c:val>
            <c:numRef>
              <c:f>Results!$F$10:$J$10</c:f>
              <c:numCache>
                <c:formatCode>0.0</c:formatCode>
                <c:ptCount val="5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6A-4B69-BBE9-C33206B51355}"/>
            </c:ext>
          </c:extLst>
        </c:ser>
        <c:ser>
          <c:idx val="2"/>
          <c:order val="2"/>
          <c:tx>
            <c:strRef>
              <c:f>Results!$C$15</c:f>
              <c:strCache>
                <c:ptCount val="1"/>
                <c:pt idx="0">
                  <c:v>FoH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Results!$F$15:$J$15</c:f>
              <c:numCache>
                <c:formatCode>0.0</c:formatCode>
                <c:ptCount val="5"/>
                <c:pt idx="0">
                  <c:v>4.75</c:v>
                </c:pt>
                <c:pt idx="1">
                  <c:v>4.75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6A-4B69-BBE9-C33206B51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826751"/>
        <c:axId val="1042825503"/>
      </c:radarChart>
      <c:catAx>
        <c:axId val="1042826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25503"/>
        <c:crosses val="autoZero"/>
        <c:auto val="1"/>
        <c:lblAlgn val="ctr"/>
        <c:lblOffset val="100"/>
        <c:noMultiLvlLbl val="0"/>
      </c:catAx>
      <c:valAx>
        <c:axId val="104282550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26751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06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7396767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88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145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52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1764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ACB2-9DC0-EC6C-08B9-8D91971AA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40162-63AC-28DF-A3AF-83FCED548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4221-8CDE-3642-7743-B3018A88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A30C-B2BE-4326-A3F4-A9AA50967631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FE3B-ED0E-4846-1289-AE3BBE99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CF67-714C-4632-55B5-955F9958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8919-9A48-4332-AE4A-ADD8B07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D8405E5-D0BA-B544-4776-22A606A7F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2306" y="4584700"/>
            <a:ext cx="7802562" cy="755396"/>
          </a:xfrm>
        </p:spPr>
        <p:txBody>
          <a:bodyPr/>
          <a:lstStyle/>
          <a:p>
            <a:r>
              <a:rPr lang="en-US" dirty="0"/>
              <a:t>Data Governance Committee Meeting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AF961E-AC44-362C-F81A-DFBBC348F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2306" y="5923280"/>
            <a:ext cx="7802562" cy="585788"/>
          </a:xfrm>
        </p:spPr>
        <p:txBody>
          <a:bodyPr/>
          <a:lstStyle/>
          <a:p>
            <a:r>
              <a:rPr lang="en-US" dirty="0"/>
              <a:t>August 22, 2022</a:t>
            </a:r>
          </a:p>
        </p:txBody>
      </p:sp>
    </p:spTree>
    <p:extLst>
      <p:ext uri="{BB962C8B-B14F-4D97-AF65-F5344CB8AC3E}">
        <p14:creationId xmlns:p14="http://schemas.microsoft.com/office/powerpoint/2010/main" val="21091127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CGM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Sponsor: </a:t>
            </a:r>
            <a:r>
              <a:rPr lang="en-US" dirty="0"/>
              <a:t>Dexcom</a:t>
            </a:r>
          </a:p>
          <a:p>
            <a:endParaRPr lang="en-US" dirty="0"/>
          </a:p>
          <a:p>
            <a:r>
              <a:rPr lang="en-US" b="1" dirty="0"/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</a:t>
            </a:r>
            <a:r>
              <a:rPr lang="en-US" b="1" dirty="0">
                <a:solidFill>
                  <a:schemeClr val="accent2"/>
                </a:solidFill>
              </a:rPr>
              <a:t>patient profiles of </a:t>
            </a:r>
            <a:r>
              <a:rPr lang="en-US" b="1" dirty="0" err="1">
                <a:solidFill>
                  <a:schemeClr val="accent2"/>
                </a:solidFill>
              </a:rPr>
              <a:t>rtCGM</a:t>
            </a:r>
            <a:r>
              <a:rPr lang="en-US" b="1" dirty="0">
                <a:solidFill>
                  <a:schemeClr val="accent2"/>
                </a:solidFill>
              </a:rPr>
              <a:t> users vs. SMBG users </a:t>
            </a:r>
            <a:r>
              <a:rPr lang="en-US" dirty="0"/>
              <a:t>(using additional data from newly mapped sites).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</a:t>
            </a:r>
            <a:r>
              <a:rPr lang="en-US" b="1" dirty="0">
                <a:solidFill>
                  <a:schemeClr val="accent2"/>
                </a:solidFill>
              </a:rPr>
              <a:t>patient attributes and clinical outcomes </a:t>
            </a:r>
            <a:r>
              <a:rPr lang="en-US" dirty="0"/>
              <a:t>among CGM initiators compared to a propensity score-matched comparison group.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Describe patient profiles for people currently using Dexcom CGM with Tandem X2 pump and control-IQ software.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N/A; analyzing data from mapped centers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Status/Results: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Track; T1DX has successfully delivered on Q1 and Q2 deliverables; on track to deliver Q3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698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Device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685800"/>
            <a:ext cx="109728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Sponsor: </a:t>
            </a:r>
            <a:r>
              <a:rPr lang="en-US" dirty="0"/>
              <a:t>Medtronic</a:t>
            </a:r>
          </a:p>
          <a:p>
            <a:endParaRPr lang="en-US" dirty="0"/>
          </a:p>
          <a:p>
            <a:r>
              <a:rPr lang="en-US" b="1" dirty="0"/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b="1" dirty="0">
                <a:solidFill>
                  <a:schemeClr val="accent2"/>
                </a:solidFill>
              </a:rPr>
              <a:t>effectiveness of provider unconscious bias training </a:t>
            </a:r>
            <a:r>
              <a:rPr lang="en-US" dirty="0"/>
              <a:t>and other clinician health inequities as an intervention to address systemic inequities in T1D care management.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the 'T1Dx Equity Framework' and PDSA cycles to test changes in participating clinics with an aim to </a:t>
            </a:r>
            <a:r>
              <a:rPr lang="en-US" b="1" dirty="0">
                <a:solidFill>
                  <a:schemeClr val="accent2"/>
                </a:solidFill>
              </a:rPr>
              <a:t>reduce inequities by at least 10% from baseline in CGM prescription rate for minoritized patients with T1D as compared with NH Whites in 10 months.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the 'T1Dx Equity Framework' and PDSA cycles to test changes in participating clinics with an aim to use to </a:t>
            </a:r>
            <a:r>
              <a:rPr lang="en-US" b="1" dirty="0">
                <a:solidFill>
                  <a:schemeClr val="accent2"/>
                </a:solidFill>
              </a:rPr>
              <a:t>reduce inequities by at least 10% from baseline in Insulin pump prescription rate for minoritized patients with T1D compared to NH Whites in 10 months.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b="1" dirty="0"/>
              <a:t>Participating Centers: </a:t>
            </a:r>
          </a:p>
          <a:p>
            <a:r>
              <a:rPr lang="en-US" dirty="0"/>
              <a:t>Cohort 1: Nationwide (P), Cincinnati (P), Children’s of Alabama (P), Children’s Healthcare of Atlanta (P), Montefiore (A)</a:t>
            </a:r>
          </a:p>
          <a:p>
            <a:r>
              <a:rPr lang="en-US" dirty="0"/>
              <a:t>Cohort 2: To be finalized – 5 A and 3 P</a:t>
            </a:r>
          </a:p>
          <a:p>
            <a:endParaRPr lang="en-US" dirty="0"/>
          </a:p>
          <a:p>
            <a:r>
              <a:rPr lang="en-US" b="1" dirty="0"/>
              <a:t>Project Status/Results: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Track; Cohort 1 project has been extended to continue collecting data demonstrating the equity impact; Cohort 2 will initiate this project in the Fall 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210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of Hypoglycemia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685800"/>
            <a:ext cx="10972800" cy="5943600"/>
          </a:xfrm>
        </p:spPr>
        <p:txBody>
          <a:bodyPr>
            <a:normAutofit/>
          </a:bodyPr>
          <a:lstStyle/>
          <a:p>
            <a:r>
              <a:rPr lang="en-US" b="1" dirty="0"/>
              <a:t>Sponsor: </a:t>
            </a:r>
            <a:r>
              <a:rPr lang="en-US" dirty="0"/>
              <a:t>Eli Lilly</a:t>
            </a:r>
          </a:p>
          <a:p>
            <a:endParaRPr lang="en-US" dirty="0"/>
          </a:p>
          <a:p>
            <a:r>
              <a:rPr lang="en-US" b="1" dirty="0"/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understand the </a:t>
            </a:r>
            <a:r>
              <a:rPr lang="en-US" b="1" dirty="0">
                <a:solidFill>
                  <a:schemeClr val="accent2"/>
                </a:solidFill>
              </a:rPr>
              <a:t>clinical processes, barriers, and resources needed for clinics and healthcare providers to implement the fear of hypoglycemia (FOH) screener </a:t>
            </a:r>
            <a:r>
              <a:rPr lang="en-US" dirty="0"/>
              <a:t>in their daily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b="1" dirty="0">
                <a:solidFill>
                  <a:schemeClr val="accent2"/>
                </a:solidFill>
              </a:rPr>
              <a:t>estimate the prevalence of FOH </a:t>
            </a:r>
            <a:r>
              <a:rPr lang="en-US" dirty="0"/>
              <a:t>among adults with T1D in the T1DX-QI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further </a:t>
            </a:r>
            <a:r>
              <a:rPr lang="en-US" b="1" dirty="0">
                <a:solidFill>
                  <a:schemeClr val="accent2"/>
                </a:solidFill>
              </a:rPr>
              <a:t>evaluate the reliability and validity of the FOH screener </a:t>
            </a:r>
            <a:r>
              <a:rPr lang="en-US" dirty="0"/>
              <a:t>among diverse demographic groups within T1DX-QI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b="1" dirty="0"/>
              <a:t>Participating Centers: </a:t>
            </a:r>
          </a:p>
          <a:p>
            <a:endParaRPr lang="en-US" dirty="0"/>
          </a:p>
          <a:p>
            <a:r>
              <a:rPr lang="en-US" b="1" dirty="0"/>
              <a:t>Project Status/Results: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Track; project is complete; identifying opportunities for publishing findings (including recent ADCE 2022 conference)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629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ED8-23F1-FB67-250E-D2467F4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Satisfaction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E9E477-EE6D-458E-BE95-C4C551DC3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841714"/>
              </p:ext>
            </p:extLst>
          </p:nvPr>
        </p:nvGraphicFramePr>
        <p:xfrm>
          <a:off x="548640" y="906463"/>
          <a:ext cx="5547360" cy="55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EA1D30-2823-479A-BFA6-2BDA116ABBD1}"/>
              </a:ext>
              <a:ext uri="{147F2762-F138-4A5C-976F-8EAC2B608ADB}">
                <a16:predDERef xmlns:a16="http://schemas.microsoft.com/office/drawing/2014/main" pred="{09E9E477-EE6D-458E-BE95-C4C551DC3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46849"/>
              </p:ext>
            </p:extLst>
          </p:nvPr>
        </p:nvGraphicFramePr>
        <p:xfrm>
          <a:off x="6096000" y="906463"/>
          <a:ext cx="5547360" cy="572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44381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E279-855F-3ADE-245A-9C1C0B06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Meeting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BA8B-F6DF-EBBE-613B-647AB63DF1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Introductions- Dan DeSalvo and Carol Levy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Mission and Vision – Dan and Carol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Projects – Ann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Vertex Proposal – Osagie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184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3250-3AD2-573D-23A3-65D87EE0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FAB6-5001-9A5F-FF0C-96D71D6ED7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Daniel DeSalvo- TCH (Peds co-chair)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Carol Levy – Mt Sinai (Adult co-chair)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Brittany Caswell- OHSU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Christy Mendoza- Rady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Kathryn Fantasia – BMC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Akankasha Goyal – NYU adult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Grace Nelson – Le Bonheur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Todd Alonso – BDC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Ilona Lorincz – UPenn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Janine Sanchez- UM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Joyce Lee- Michigan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Kathryn Obrynba- Nationwide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Marina Basina- Stanford Adult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Nicole Sheanon- Cincinnati Children’s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Priya Prahalad – Stanford Peds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Ryan McDonough – Children’s Mercy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Sonya Haw- Grady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 Weinstock – SUNY adult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833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6A29-BF2B-16FC-0631-DBD8F6BA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BF6A-0B07-A357-F9D3-6F1438533B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1018575"/>
            <a:ext cx="10972166" cy="4876800"/>
          </a:xfrm>
        </p:spPr>
        <p:txBody>
          <a:bodyPr/>
          <a:lstStyle/>
          <a:p>
            <a:r>
              <a:rPr lang="en-US" sz="2400" dirty="0"/>
              <a:t>Review proposals for collaborative QI data use </a:t>
            </a:r>
          </a:p>
          <a:p>
            <a:r>
              <a:rPr lang="en-US" sz="2400" dirty="0"/>
              <a:t>Advise on sharing of data</a:t>
            </a:r>
          </a:p>
          <a:p>
            <a:r>
              <a:rPr lang="en-US" sz="2400" dirty="0"/>
              <a:t>Review/Discuss </a:t>
            </a:r>
            <a:r>
              <a:rPr lang="en-US" sz="2400" b="1" dirty="0"/>
              <a:t>Special Projects </a:t>
            </a:r>
            <a:r>
              <a:rPr lang="en-US" sz="2400" dirty="0"/>
              <a:t>with data requirement need/access</a:t>
            </a:r>
          </a:p>
          <a:p>
            <a:r>
              <a:rPr lang="en-US" sz="2400" dirty="0"/>
              <a:t>Review and advise on potential conflicts with data use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Each center can nominate a representative to the DGC</a:t>
            </a:r>
          </a:p>
          <a:p>
            <a:r>
              <a:rPr lang="en-US" sz="2400" dirty="0"/>
              <a:t>Committee meets quarterly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38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6430-3844-35F8-D592-7AA3A84A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Process Map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9CA9ECB-0C33-B52E-1A7B-2B137B84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55" y="958849"/>
            <a:ext cx="9327570" cy="52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64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D61A-23A2-DB11-267D-B4326BC5C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T1DX-QI Project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7A09D-DBA1-460C-B157-9F5ADB47D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Antibody Screening Qualitative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Sponsor: </a:t>
            </a:r>
            <a:r>
              <a:rPr lang="en-US" i="1" dirty="0"/>
              <a:t>(blinded study)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Objective: </a:t>
            </a:r>
            <a:r>
              <a:rPr lang="en-US" b="1" dirty="0">
                <a:solidFill>
                  <a:schemeClr val="accent2"/>
                </a:solidFill>
              </a:rPr>
              <a:t>Determine provider attitudes toward T1D antibody screening among siblings of patients identified with T1D through focus groups. </a:t>
            </a:r>
            <a:r>
              <a:rPr lang="en-US" dirty="0"/>
              <a:t>Submit at least two abstracts from the results of the survey and focus groups.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TBD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Status/Results: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235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 Rapid Insulin CME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Sponsor: </a:t>
            </a:r>
            <a:r>
              <a:rPr lang="en-US" dirty="0" err="1"/>
              <a:t>MannKind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Objective: </a:t>
            </a:r>
            <a:r>
              <a:rPr lang="en-US" dirty="0"/>
              <a:t>Develop a learning resource to increase awareness of the </a:t>
            </a:r>
            <a:r>
              <a:rPr lang="en-US" b="1" dirty="0">
                <a:solidFill>
                  <a:schemeClr val="accent2"/>
                </a:solidFill>
              </a:rPr>
              <a:t>most current therapeutic modalities and medication regimens related to rapid and inhalable insulins for mealtime and correction boluses </a:t>
            </a:r>
            <a:r>
              <a:rPr lang="en-US" dirty="0"/>
              <a:t>to effectively increase patients’ Time-In-Range and decrease post-prandial hyperglycemia and time in hyperglycemia. The outcomes will be measured by an analysis of numerical data obtained through participant evaluation of the stated learning outcomes.</a:t>
            </a:r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Participating Centers: </a:t>
            </a:r>
            <a:r>
              <a:rPr lang="en-US" dirty="0"/>
              <a:t>N/A; Facilitator identified from BDC (A)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Project Status/Results: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/>
              <a:t>On Track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23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7EDB-91AB-0F49-4A19-1E72B22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Pen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BCC5-59A7-D812-77F7-DEFE90841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Sponsor: </a:t>
            </a:r>
            <a:r>
              <a:rPr lang="en-US" sz="1800" dirty="0"/>
              <a:t>Eli Lilly</a:t>
            </a:r>
          </a:p>
          <a:p>
            <a:endParaRPr lang="en-US" sz="1800" dirty="0"/>
          </a:p>
          <a:p>
            <a:r>
              <a:rPr lang="en-US" sz="1800" b="1" dirty="0"/>
              <a:t>Objective: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connected pen dosing data availability by 10%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from baseline in 9 months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shared decision-making documentation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using the Diabetes Technology Assessment tool for eligible patients on MDI from 0% to 25% in 9 months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Increase % of patients on a smart/connected pen by 5% from baseline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Decrease % of patients on smart/connected pen with HbA1c &gt;9% by 5% from baseline 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800" b="1" dirty="0">
                <a:solidFill>
                  <a:schemeClr val="accent2"/>
                </a:solidFill>
                <a:effectLst/>
                <a:latin typeface="Montserrat" panose="00000500000000000000" pitchFamily="2" charset="0"/>
              </a:rPr>
              <a:t>Reduce % racial inequities </a:t>
            </a:r>
            <a:r>
              <a:rPr lang="en-US" sz="1800" dirty="0">
                <a:effectLst/>
                <a:latin typeface="Montserrat" panose="00000500000000000000" pitchFamily="2" charset="0"/>
              </a:rPr>
              <a:t>between NHW vs NHB &amp; Hispanic patients in the availability of connected pen data reporting for clinical management  </a:t>
            </a:r>
          </a:p>
          <a:p>
            <a:endParaRPr lang="en-US" sz="1800" b="1" dirty="0"/>
          </a:p>
          <a:p>
            <a:endParaRPr lang="en-US" sz="1800" dirty="0"/>
          </a:p>
          <a:p>
            <a:r>
              <a:rPr lang="en-US" sz="1800" b="1" dirty="0"/>
              <a:t>Participating Centers: </a:t>
            </a:r>
            <a:r>
              <a:rPr lang="en-US" sz="1800" dirty="0"/>
              <a:t>Stanford (A + P), Northwestern (A), Montefiore (A), NYU (A) Mount Sinai (A), Washington </a:t>
            </a:r>
            <a:r>
              <a:rPr lang="en-US" sz="1800"/>
              <a:t>University (A), </a:t>
            </a:r>
            <a:r>
              <a:rPr lang="en-US" sz="1800" dirty="0"/>
              <a:t>Le Bonheur (P), Children’s Healthcare of Los Angeles (P); </a:t>
            </a:r>
            <a:r>
              <a:rPr lang="en-US" sz="1800" b="1" dirty="0"/>
              <a:t>8 total</a:t>
            </a:r>
          </a:p>
          <a:p>
            <a:endParaRPr lang="en-US" sz="1800" dirty="0"/>
          </a:p>
          <a:p>
            <a:r>
              <a:rPr lang="en-US" sz="1800" b="1" dirty="0"/>
              <a:t>Project Status/Results: </a:t>
            </a: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1800" dirty="0"/>
              <a:t>On Track; pre-planning and kick-off completed; sites are gathering baseline data and completing QI planning through completion of process maps and Fishbone diagrams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27715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 them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 theme" id="{E9B69450-724A-4F3B-AB9E-57CFE2D7216A}" vid="{9EDDA6AC-ED01-4051-98CA-1A9DBAECFA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T1D exchange theme</Template>
  <TotalTime>407</TotalTime>
  <Words>921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SemiBold</vt:lpstr>
      <vt:lpstr>Wingdings</vt:lpstr>
      <vt:lpstr>T1D exchange theme</vt:lpstr>
      <vt:lpstr>PowerPoint Presentation</vt:lpstr>
      <vt:lpstr>Data Governance Meeting Agenda </vt:lpstr>
      <vt:lpstr>Current Members</vt:lpstr>
      <vt:lpstr>Purpose of DGC</vt:lpstr>
      <vt:lpstr>Data Governance Process Map </vt:lpstr>
      <vt:lpstr>T1DX-QI Project Updates</vt:lpstr>
      <vt:lpstr>T1D Antibody Screening Qualitative Assessment</vt:lpstr>
      <vt:lpstr>Ultra Rapid Insulin CME</vt:lpstr>
      <vt:lpstr>Smart Pen Equity</vt:lpstr>
      <vt:lpstr>CGM Analysis</vt:lpstr>
      <vt:lpstr>Diabetes Device Equity</vt:lpstr>
      <vt:lpstr>Fear of Hypoglycemia</vt:lpstr>
      <vt:lpstr>Project Satisfaction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Hardison</dc:creator>
  <cp:lastModifiedBy>Holly Hardison</cp:lastModifiedBy>
  <cp:revision>13</cp:revision>
  <dcterms:created xsi:type="dcterms:W3CDTF">2022-08-17T11:53:57Z</dcterms:created>
  <dcterms:modified xsi:type="dcterms:W3CDTF">2022-08-22T12:18:23Z</dcterms:modified>
</cp:coreProperties>
</file>