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76" r:id="rId2"/>
    <p:sldMasterId id="2147483680" r:id="rId3"/>
    <p:sldMasterId id="2147483686" r:id="rId4"/>
    <p:sldMasterId id="2147483690" r:id="rId5"/>
  </p:sldMasterIdLst>
  <p:notesMasterIdLst>
    <p:notesMasterId r:id="rId17"/>
  </p:notesMasterIdLst>
  <p:sldIdLst>
    <p:sldId id="256" r:id="rId6"/>
    <p:sldId id="306" r:id="rId7"/>
    <p:sldId id="308" r:id="rId8"/>
    <p:sldId id="309" r:id="rId9"/>
    <p:sldId id="310" r:id="rId10"/>
    <p:sldId id="283" r:id="rId11"/>
    <p:sldId id="263" r:id="rId12"/>
    <p:sldId id="307" r:id="rId13"/>
    <p:sldId id="278" r:id="rId14"/>
    <p:sldId id="311" r:id="rId15"/>
    <p:sldId id="31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2B464C-7621-486C-BEDB-B69259530249}" v="28" dt="2022-05-09T13:35:16.0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561" autoAdjust="0"/>
    <p:restoredTop sz="94660"/>
  </p:normalViewPr>
  <p:slideViewPr>
    <p:cSldViewPr snapToGrid="0">
      <p:cViewPr varScale="1">
        <p:scale>
          <a:sx n="114" d="100"/>
          <a:sy n="114" d="100"/>
        </p:scale>
        <p:origin x="78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nt, Amy" userId="55806f7f-9d55-4339-9f05-45b7055f9385" providerId="ADAL" clId="{1E2B464C-7621-486C-BEDB-B69259530249}"/>
    <pc:docChg chg="undo custSel addSld delSld modSld sldOrd">
      <pc:chgData name="Grant, Amy" userId="55806f7f-9d55-4339-9f05-45b7055f9385" providerId="ADAL" clId="{1E2B464C-7621-486C-BEDB-B69259530249}" dt="2022-05-09T13:35:48.849" v="216" actId="1076"/>
      <pc:docMkLst>
        <pc:docMk/>
      </pc:docMkLst>
      <pc:sldChg chg="modSp mod">
        <pc:chgData name="Grant, Amy" userId="55806f7f-9d55-4339-9f05-45b7055f9385" providerId="ADAL" clId="{1E2B464C-7621-486C-BEDB-B69259530249}" dt="2022-05-09T12:28:54.654" v="36" actId="403"/>
        <pc:sldMkLst>
          <pc:docMk/>
          <pc:sldMk cId="1230510432" sldId="256"/>
        </pc:sldMkLst>
        <pc:spChg chg="mod">
          <ac:chgData name="Grant, Amy" userId="55806f7f-9d55-4339-9f05-45b7055f9385" providerId="ADAL" clId="{1E2B464C-7621-486C-BEDB-B69259530249}" dt="2022-05-09T12:28:42.879" v="28" actId="1076"/>
          <ac:spMkLst>
            <pc:docMk/>
            <pc:sldMk cId="1230510432" sldId="256"/>
            <ac:spMk id="2" creationId="{00000000-0000-0000-0000-000000000000}"/>
          </ac:spMkLst>
        </pc:spChg>
        <pc:spChg chg="mod">
          <ac:chgData name="Grant, Amy" userId="55806f7f-9d55-4339-9f05-45b7055f9385" providerId="ADAL" clId="{1E2B464C-7621-486C-BEDB-B69259530249}" dt="2022-05-09T12:28:54.654" v="36" actId="403"/>
          <ac:spMkLst>
            <pc:docMk/>
            <pc:sldMk cId="1230510432" sldId="256"/>
            <ac:spMk id="3" creationId="{00000000-0000-0000-0000-000000000000}"/>
          </ac:spMkLst>
        </pc:spChg>
      </pc:sldChg>
      <pc:sldChg chg="modSp mod">
        <pc:chgData name="Grant, Amy" userId="55806f7f-9d55-4339-9f05-45b7055f9385" providerId="ADAL" clId="{1E2B464C-7621-486C-BEDB-B69259530249}" dt="2022-05-09T12:32:31.578" v="58" actId="20577"/>
        <pc:sldMkLst>
          <pc:docMk/>
          <pc:sldMk cId="1474391578" sldId="278"/>
        </pc:sldMkLst>
        <pc:spChg chg="mod">
          <ac:chgData name="Grant, Amy" userId="55806f7f-9d55-4339-9f05-45b7055f9385" providerId="ADAL" clId="{1E2B464C-7621-486C-BEDB-B69259530249}" dt="2022-05-09T12:32:31.578" v="58" actId="20577"/>
          <ac:spMkLst>
            <pc:docMk/>
            <pc:sldMk cId="1474391578" sldId="278"/>
            <ac:spMk id="34" creationId="{00000000-0000-0000-0000-000000000000}"/>
          </ac:spMkLst>
        </pc:spChg>
      </pc:sldChg>
      <pc:sldChg chg="ord">
        <pc:chgData name="Grant, Amy" userId="55806f7f-9d55-4339-9f05-45b7055f9385" providerId="ADAL" clId="{1E2B464C-7621-486C-BEDB-B69259530249}" dt="2022-05-09T13:01:04.463" v="176"/>
        <pc:sldMkLst>
          <pc:docMk/>
          <pc:sldMk cId="0" sldId="283"/>
        </pc:sldMkLst>
      </pc:sldChg>
      <pc:sldChg chg="addSp delSp modSp del mod">
        <pc:chgData name="Grant, Amy" userId="55806f7f-9d55-4339-9f05-45b7055f9385" providerId="ADAL" clId="{1E2B464C-7621-486C-BEDB-B69259530249}" dt="2022-05-09T12:48:53.258" v="157" actId="47"/>
        <pc:sldMkLst>
          <pc:docMk/>
          <pc:sldMk cId="2742714561" sldId="302"/>
        </pc:sldMkLst>
        <pc:spChg chg="mod">
          <ac:chgData name="Grant, Amy" userId="55806f7f-9d55-4339-9f05-45b7055f9385" providerId="ADAL" clId="{1E2B464C-7621-486C-BEDB-B69259530249}" dt="2022-05-09T12:42:13.161" v="143" actId="1076"/>
          <ac:spMkLst>
            <pc:docMk/>
            <pc:sldMk cId="2742714561" sldId="302"/>
            <ac:spMk id="2" creationId="{233B27C5-2BBB-4A48-B7A3-6003E57B2060}"/>
          </ac:spMkLst>
        </pc:spChg>
        <pc:spChg chg="mod">
          <ac:chgData name="Grant, Amy" userId="55806f7f-9d55-4339-9f05-45b7055f9385" providerId="ADAL" clId="{1E2B464C-7621-486C-BEDB-B69259530249}" dt="2022-05-09T12:41:36.315" v="135" actId="1076"/>
          <ac:spMkLst>
            <pc:docMk/>
            <pc:sldMk cId="2742714561" sldId="302"/>
            <ac:spMk id="18" creationId="{EA4F71D8-DACF-4A0D-84D6-7D0EFFBB0DB9}"/>
          </ac:spMkLst>
        </pc:spChg>
        <pc:spChg chg="mod">
          <ac:chgData name="Grant, Amy" userId="55806f7f-9d55-4339-9f05-45b7055f9385" providerId="ADAL" clId="{1E2B464C-7621-486C-BEDB-B69259530249}" dt="2022-05-09T12:42:55.865" v="154" actId="1076"/>
          <ac:spMkLst>
            <pc:docMk/>
            <pc:sldMk cId="2742714561" sldId="302"/>
            <ac:spMk id="20" creationId="{23509610-634C-4DC5-9D4F-0F2B4E2EDED1}"/>
          </ac:spMkLst>
        </pc:spChg>
        <pc:spChg chg="mod">
          <ac:chgData name="Grant, Amy" userId="55806f7f-9d55-4339-9f05-45b7055f9385" providerId="ADAL" clId="{1E2B464C-7621-486C-BEDB-B69259530249}" dt="2022-05-09T12:42:52.539" v="153" actId="1076"/>
          <ac:spMkLst>
            <pc:docMk/>
            <pc:sldMk cId="2742714561" sldId="302"/>
            <ac:spMk id="21" creationId="{EFFCC880-F2ED-4FBA-B0FB-DD3EBD4AB4F9}"/>
          </ac:spMkLst>
        </pc:spChg>
        <pc:spChg chg="mod">
          <ac:chgData name="Grant, Amy" userId="55806f7f-9d55-4339-9f05-45b7055f9385" providerId="ADAL" clId="{1E2B464C-7621-486C-BEDB-B69259530249}" dt="2022-05-09T12:42:49.010" v="152" actId="1076"/>
          <ac:spMkLst>
            <pc:docMk/>
            <pc:sldMk cId="2742714561" sldId="302"/>
            <ac:spMk id="22" creationId="{F6118CAA-6795-4231-A4AA-712220417ECA}"/>
          </ac:spMkLst>
        </pc:spChg>
        <pc:spChg chg="del mod">
          <ac:chgData name="Grant, Amy" userId="55806f7f-9d55-4339-9f05-45b7055f9385" providerId="ADAL" clId="{1E2B464C-7621-486C-BEDB-B69259530249}" dt="2022-05-09T12:36:17.901" v="72" actId="478"/>
          <ac:spMkLst>
            <pc:docMk/>
            <pc:sldMk cId="2742714561" sldId="302"/>
            <ac:spMk id="23" creationId="{309C9D24-21FE-4253-919C-CE44835D7783}"/>
          </ac:spMkLst>
        </pc:spChg>
        <pc:spChg chg="del mod">
          <ac:chgData name="Grant, Amy" userId="55806f7f-9d55-4339-9f05-45b7055f9385" providerId="ADAL" clId="{1E2B464C-7621-486C-BEDB-B69259530249}" dt="2022-05-09T12:38:46.660" v="96" actId="478"/>
          <ac:spMkLst>
            <pc:docMk/>
            <pc:sldMk cId="2742714561" sldId="302"/>
            <ac:spMk id="24" creationId="{6E0283E7-A212-48CB-A6C5-199C233BDB4D}"/>
          </ac:spMkLst>
        </pc:spChg>
        <pc:spChg chg="mod">
          <ac:chgData name="Grant, Amy" userId="55806f7f-9d55-4339-9f05-45b7055f9385" providerId="ADAL" clId="{1E2B464C-7621-486C-BEDB-B69259530249}" dt="2022-05-09T12:40:05.790" v="123" actId="1076"/>
          <ac:spMkLst>
            <pc:docMk/>
            <pc:sldMk cId="2742714561" sldId="302"/>
            <ac:spMk id="25" creationId="{CECD2E10-FA11-43E1-A36C-34240C5F5DC4}"/>
          </ac:spMkLst>
        </pc:spChg>
        <pc:spChg chg="mod">
          <ac:chgData name="Grant, Amy" userId="55806f7f-9d55-4339-9f05-45b7055f9385" providerId="ADAL" clId="{1E2B464C-7621-486C-BEDB-B69259530249}" dt="2022-05-09T12:40:38.910" v="128" actId="1076"/>
          <ac:spMkLst>
            <pc:docMk/>
            <pc:sldMk cId="2742714561" sldId="302"/>
            <ac:spMk id="30" creationId="{127B4F7A-01B8-4D5C-A1BB-E02257D25D9F}"/>
          </ac:spMkLst>
        </pc:spChg>
        <pc:spChg chg="mod">
          <ac:chgData name="Grant, Amy" userId="55806f7f-9d55-4339-9f05-45b7055f9385" providerId="ADAL" clId="{1E2B464C-7621-486C-BEDB-B69259530249}" dt="2022-05-09T12:35:16.478" v="66" actId="1076"/>
          <ac:spMkLst>
            <pc:docMk/>
            <pc:sldMk cId="2742714561" sldId="302"/>
            <ac:spMk id="31" creationId="{CB9F9863-9361-4014-BB92-9EE59B4659E3}"/>
          </ac:spMkLst>
        </pc:spChg>
        <pc:spChg chg="mod">
          <ac:chgData name="Grant, Amy" userId="55806f7f-9d55-4339-9f05-45b7055f9385" providerId="ADAL" clId="{1E2B464C-7621-486C-BEDB-B69259530249}" dt="2022-05-09T12:35:19.512" v="67" actId="1076"/>
          <ac:spMkLst>
            <pc:docMk/>
            <pc:sldMk cId="2742714561" sldId="302"/>
            <ac:spMk id="32" creationId="{48122D26-878A-4893-A4E1-40ACC19340BF}"/>
          </ac:spMkLst>
        </pc:spChg>
        <pc:spChg chg="mod">
          <ac:chgData name="Grant, Amy" userId="55806f7f-9d55-4339-9f05-45b7055f9385" providerId="ADAL" clId="{1E2B464C-7621-486C-BEDB-B69259530249}" dt="2022-05-09T12:40:27.271" v="126" actId="1076"/>
          <ac:spMkLst>
            <pc:docMk/>
            <pc:sldMk cId="2742714561" sldId="302"/>
            <ac:spMk id="33" creationId="{1CFAFEAA-D870-4772-8E1C-F7A9FA92313C}"/>
          </ac:spMkLst>
        </pc:spChg>
        <pc:spChg chg="add del mod">
          <ac:chgData name="Grant, Amy" userId="55806f7f-9d55-4339-9f05-45b7055f9385" providerId="ADAL" clId="{1E2B464C-7621-486C-BEDB-B69259530249}" dt="2022-05-09T12:39:36.430" v="109" actId="1076"/>
          <ac:spMkLst>
            <pc:docMk/>
            <pc:sldMk cId="2742714561" sldId="302"/>
            <ac:spMk id="34" creationId="{49B0F2AB-8F31-4EE9-BEEE-BBC0FFA8F2D5}"/>
          </ac:spMkLst>
        </pc:spChg>
        <pc:spChg chg="add del mod">
          <ac:chgData name="Grant, Amy" userId="55806f7f-9d55-4339-9f05-45b7055f9385" providerId="ADAL" clId="{1E2B464C-7621-486C-BEDB-B69259530249}" dt="2022-05-09T12:37:14.024" v="78" actId="478"/>
          <ac:spMkLst>
            <pc:docMk/>
            <pc:sldMk cId="2742714561" sldId="302"/>
            <ac:spMk id="35" creationId="{4903852D-072F-4A0D-ADC5-E87AFD6BD771}"/>
          </ac:spMkLst>
        </pc:spChg>
        <pc:spChg chg="add mod">
          <ac:chgData name="Grant, Amy" userId="55806f7f-9d55-4339-9f05-45b7055f9385" providerId="ADAL" clId="{1E2B464C-7621-486C-BEDB-B69259530249}" dt="2022-05-09T12:40:35.828" v="127" actId="1076"/>
          <ac:spMkLst>
            <pc:docMk/>
            <pc:sldMk cId="2742714561" sldId="302"/>
            <ac:spMk id="36" creationId="{8BCDF556-3AFF-4687-A4D7-EE2A56F7AA65}"/>
          </ac:spMkLst>
        </pc:spChg>
        <pc:spChg chg="add mod">
          <ac:chgData name="Grant, Amy" userId="55806f7f-9d55-4339-9f05-45b7055f9385" providerId="ADAL" clId="{1E2B464C-7621-486C-BEDB-B69259530249}" dt="2022-05-09T12:39:53.805" v="122" actId="20577"/>
          <ac:spMkLst>
            <pc:docMk/>
            <pc:sldMk cId="2742714561" sldId="302"/>
            <ac:spMk id="37" creationId="{20896EAD-BEDF-4841-A273-5F4073918BE0}"/>
          </ac:spMkLst>
        </pc:spChg>
        <pc:spChg chg="add del mod">
          <ac:chgData name="Grant, Amy" userId="55806f7f-9d55-4339-9f05-45b7055f9385" providerId="ADAL" clId="{1E2B464C-7621-486C-BEDB-B69259530249}" dt="2022-05-09T12:39:27.025" v="107"/>
          <ac:spMkLst>
            <pc:docMk/>
            <pc:sldMk cId="2742714561" sldId="302"/>
            <ac:spMk id="38" creationId="{C742B0EB-7C3A-4B27-925F-ED3F26BE352D}"/>
          </ac:spMkLst>
        </pc:spChg>
        <pc:spChg chg="add mod">
          <ac:chgData name="Grant, Amy" userId="55806f7f-9d55-4339-9f05-45b7055f9385" providerId="ADAL" clId="{1E2B464C-7621-486C-BEDB-B69259530249}" dt="2022-05-09T12:41:31.615" v="134" actId="1076"/>
          <ac:spMkLst>
            <pc:docMk/>
            <pc:sldMk cId="2742714561" sldId="302"/>
            <ac:spMk id="39" creationId="{E54DF490-4829-43F7-A205-E7D11F23B169}"/>
          </ac:spMkLst>
        </pc:spChg>
        <pc:spChg chg="add mod">
          <ac:chgData name="Grant, Amy" userId="55806f7f-9d55-4339-9f05-45b7055f9385" providerId="ADAL" clId="{1E2B464C-7621-486C-BEDB-B69259530249}" dt="2022-05-09T12:42:15.601" v="145" actId="1076"/>
          <ac:spMkLst>
            <pc:docMk/>
            <pc:sldMk cId="2742714561" sldId="302"/>
            <ac:spMk id="40" creationId="{73306B83-C88A-4F3C-A33A-442871DE93CE}"/>
          </ac:spMkLst>
        </pc:spChg>
        <pc:spChg chg="add mod">
          <ac:chgData name="Grant, Amy" userId="55806f7f-9d55-4339-9f05-45b7055f9385" providerId="ADAL" clId="{1E2B464C-7621-486C-BEDB-B69259530249}" dt="2022-05-09T12:42:21.985" v="147" actId="1076"/>
          <ac:spMkLst>
            <pc:docMk/>
            <pc:sldMk cId="2742714561" sldId="302"/>
            <ac:spMk id="41" creationId="{9D20A633-0B58-44D6-96D9-FB32CCED1DD9}"/>
          </ac:spMkLst>
        </pc:spChg>
        <pc:spChg chg="add mod">
          <ac:chgData name="Grant, Amy" userId="55806f7f-9d55-4339-9f05-45b7055f9385" providerId="ADAL" clId="{1E2B464C-7621-486C-BEDB-B69259530249}" dt="2022-05-09T12:42:34.058" v="149" actId="1076"/>
          <ac:spMkLst>
            <pc:docMk/>
            <pc:sldMk cId="2742714561" sldId="302"/>
            <ac:spMk id="42" creationId="{9FCB16DA-F24E-4D4D-94BD-C166FD56A1DA}"/>
          </ac:spMkLst>
        </pc:spChg>
        <pc:spChg chg="add mod">
          <ac:chgData name="Grant, Amy" userId="55806f7f-9d55-4339-9f05-45b7055f9385" providerId="ADAL" clId="{1E2B464C-7621-486C-BEDB-B69259530249}" dt="2022-05-09T12:43:11.049" v="156" actId="1076"/>
          <ac:spMkLst>
            <pc:docMk/>
            <pc:sldMk cId="2742714561" sldId="302"/>
            <ac:spMk id="43" creationId="{7DEF88F2-322A-4E80-91CC-6CFB9AC1B3BC}"/>
          </ac:spMkLst>
        </pc:spChg>
      </pc:sldChg>
      <pc:sldChg chg="delSp del mod ord">
        <pc:chgData name="Grant, Amy" userId="55806f7f-9d55-4339-9f05-45b7055f9385" providerId="ADAL" clId="{1E2B464C-7621-486C-BEDB-B69259530249}" dt="2022-05-09T13:34:38.792" v="205" actId="47"/>
        <pc:sldMkLst>
          <pc:docMk/>
          <pc:sldMk cId="1675244326" sldId="305"/>
        </pc:sldMkLst>
        <pc:picChg chg="del">
          <ac:chgData name="Grant, Amy" userId="55806f7f-9d55-4339-9f05-45b7055f9385" providerId="ADAL" clId="{1E2B464C-7621-486C-BEDB-B69259530249}" dt="2022-05-09T13:34:33.389" v="204" actId="478"/>
          <ac:picMkLst>
            <pc:docMk/>
            <pc:sldMk cId="1675244326" sldId="305"/>
            <ac:picMk id="3" creationId="{2C1BC5DA-B9E1-4F64-AADC-EEAA86B5AAFA}"/>
          </ac:picMkLst>
        </pc:picChg>
      </pc:sldChg>
      <pc:sldChg chg="addSp delSp modSp mod ord">
        <pc:chgData name="Grant, Amy" userId="55806f7f-9d55-4339-9f05-45b7055f9385" providerId="ADAL" clId="{1E2B464C-7621-486C-BEDB-B69259530249}" dt="2022-05-09T13:19:58.811" v="190" actId="1076"/>
        <pc:sldMkLst>
          <pc:docMk/>
          <pc:sldMk cId="860377663" sldId="306"/>
        </pc:sldMkLst>
        <pc:graphicFrameChg chg="add mod">
          <ac:chgData name="Grant, Amy" userId="55806f7f-9d55-4339-9f05-45b7055f9385" providerId="ADAL" clId="{1E2B464C-7621-486C-BEDB-B69259530249}" dt="2022-05-09T13:19:44.537" v="188"/>
          <ac:graphicFrameMkLst>
            <pc:docMk/>
            <pc:sldMk cId="860377663" sldId="306"/>
            <ac:graphicFrameMk id="4" creationId="{BA044E8A-B75A-4906-ABA2-5A096BEFC9E7}"/>
          </ac:graphicFrameMkLst>
        </pc:graphicFrameChg>
        <pc:picChg chg="add mod">
          <ac:chgData name="Grant, Amy" userId="55806f7f-9d55-4339-9f05-45b7055f9385" providerId="ADAL" clId="{1E2B464C-7621-486C-BEDB-B69259530249}" dt="2022-05-09T13:19:58.811" v="190" actId="1076"/>
          <ac:picMkLst>
            <pc:docMk/>
            <pc:sldMk cId="860377663" sldId="306"/>
            <ac:picMk id="2" creationId="{58177367-F3DA-493A-87FF-EE784E8B8A94}"/>
          </ac:picMkLst>
        </pc:picChg>
        <pc:picChg chg="del">
          <ac:chgData name="Grant, Amy" userId="55806f7f-9d55-4339-9f05-45b7055f9385" providerId="ADAL" clId="{1E2B464C-7621-486C-BEDB-B69259530249}" dt="2022-05-09T13:19:38.613" v="185" actId="478"/>
          <ac:picMkLst>
            <pc:docMk/>
            <pc:sldMk cId="860377663" sldId="306"/>
            <ac:picMk id="3" creationId="{07E68310-0E09-43E2-BDBF-C6E620A1D834}"/>
          </ac:picMkLst>
        </pc:picChg>
      </pc:sldChg>
      <pc:sldChg chg="del">
        <pc:chgData name="Grant, Amy" userId="55806f7f-9d55-4339-9f05-45b7055f9385" providerId="ADAL" clId="{1E2B464C-7621-486C-BEDB-B69259530249}" dt="2022-05-09T12:29:09.509" v="37" actId="47"/>
        <pc:sldMkLst>
          <pc:docMk/>
          <pc:sldMk cId="383637510" sldId="307"/>
        </pc:sldMkLst>
      </pc:sldChg>
      <pc:sldChg chg="new del">
        <pc:chgData name="Grant, Amy" userId="55806f7f-9d55-4339-9f05-45b7055f9385" providerId="ADAL" clId="{1E2B464C-7621-486C-BEDB-B69259530249}" dt="2022-05-09T12:57:28.184" v="159" actId="680"/>
        <pc:sldMkLst>
          <pc:docMk/>
          <pc:sldMk cId="1387577572" sldId="308"/>
        </pc:sldMkLst>
      </pc:sldChg>
      <pc:sldChg chg="addSp delSp modSp new mod">
        <pc:chgData name="Grant, Amy" userId="55806f7f-9d55-4339-9f05-45b7055f9385" providerId="ADAL" clId="{1E2B464C-7621-486C-BEDB-B69259530249}" dt="2022-05-09T12:58:17.622" v="168" actId="14100"/>
        <pc:sldMkLst>
          <pc:docMk/>
          <pc:sldMk cId="2050115030" sldId="308"/>
        </pc:sldMkLst>
        <pc:spChg chg="del">
          <ac:chgData name="Grant, Amy" userId="55806f7f-9d55-4339-9f05-45b7055f9385" providerId="ADAL" clId="{1E2B464C-7621-486C-BEDB-B69259530249}" dt="2022-05-09T12:57:45.980" v="161" actId="478"/>
          <ac:spMkLst>
            <pc:docMk/>
            <pc:sldMk cId="2050115030" sldId="308"/>
            <ac:spMk id="2" creationId="{08B13166-536F-420D-B58E-392797ED022F}"/>
          </ac:spMkLst>
        </pc:spChg>
        <pc:spChg chg="del">
          <ac:chgData name="Grant, Amy" userId="55806f7f-9d55-4339-9f05-45b7055f9385" providerId="ADAL" clId="{1E2B464C-7621-486C-BEDB-B69259530249}" dt="2022-05-09T12:57:47.035" v="162" actId="478"/>
          <ac:spMkLst>
            <pc:docMk/>
            <pc:sldMk cId="2050115030" sldId="308"/>
            <ac:spMk id="3" creationId="{5B368DA6-6ECD-4DE8-8091-00AF0CE09A94}"/>
          </ac:spMkLst>
        </pc:spChg>
        <pc:picChg chg="add mod">
          <ac:chgData name="Grant, Amy" userId="55806f7f-9d55-4339-9f05-45b7055f9385" providerId="ADAL" clId="{1E2B464C-7621-486C-BEDB-B69259530249}" dt="2022-05-09T12:58:17.622" v="168" actId="14100"/>
          <ac:picMkLst>
            <pc:docMk/>
            <pc:sldMk cId="2050115030" sldId="308"/>
            <ac:picMk id="5" creationId="{155A307E-8EE2-4C3B-8093-5C4593DD9A74}"/>
          </ac:picMkLst>
        </pc:picChg>
      </pc:sldChg>
      <pc:sldChg chg="addSp delSp modSp add mod">
        <pc:chgData name="Grant, Amy" userId="55806f7f-9d55-4339-9f05-45b7055f9385" providerId="ADAL" clId="{1E2B464C-7621-486C-BEDB-B69259530249}" dt="2022-05-09T12:59:02.867" v="174"/>
        <pc:sldMkLst>
          <pc:docMk/>
          <pc:sldMk cId="896213757" sldId="309"/>
        </pc:sldMkLst>
        <pc:picChg chg="add mod">
          <ac:chgData name="Grant, Amy" userId="55806f7f-9d55-4339-9f05-45b7055f9385" providerId="ADAL" clId="{1E2B464C-7621-486C-BEDB-B69259530249}" dt="2022-05-09T12:59:02.867" v="174"/>
          <ac:picMkLst>
            <pc:docMk/>
            <pc:sldMk cId="896213757" sldId="309"/>
            <ac:picMk id="3" creationId="{6273C651-D99A-4263-BFEA-B5CC46B4B580}"/>
          </ac:picMkLst>
        </pc:picChg>
        <pc:picChg chg="del">
          <ac:chgData name="Grant, Amy" userId="55806f7f-9d55-4339-9f05-45b7055f9385" providerId="ADAL" clId="{1E2B464C-7621-486C-BEDB-B69259530249}" dt="2022-05-09T12:58:49.473" v="170" actId="478"/>
          <ac:picMkLst>
            <pc:docMk/>
            <pc:sldMk cId="896213757" sldId="309"/>
            <ac:picMk id="5" creationId="{155A307E-8EE2-4C3B-8093-5C4593DD9A74}"/>
          </ac:picMkLst>
        </pc:picChg>
      </pc:sldChg>
      <pc:sldChg chg="modSp mod ord">
        <pc:chgData name="Grant, Amy" userId="55806f7f-9d55-4339-9f05-45b7055f9385" providerId="ADAL" clId="{1E2B464C-7621-486C-BEDB-B69259530249}" dt="2022-05-09T13:02:27.650" v="180" actId="13926"/>
        <pc:sldMkLst>
          <pc:docMk/>
          <pc:sldMk cId="0" sldId="310"/>
        </pc:sldMkLst>
        <pc:spChg chg="mod">
          <ac:chgData name="Grant, Amy" userId="55806f7f-9d55-4339-9f05-45b7055f9385" providerId="ADAL" clId="{1E2B464C-7621-486C-BEDB-B69259530249}" dt="2022-05-09T13:02:27.650" v="180" actId="13926"/>
          <ac:spMkLst>
            <pc:docMk/>
            <pc:sldMk cId="0" sldId="310"/>
            <ac:spMk id="4102" creationId="{B9837101-871B-4215-B2B9-FDF0C8ADF0E3}"/>
          </ac:spMkLst>
        </pc:spChg>
      </pc:sldChg>
      <pc:sldChg chg="addSp delSp modSp add mod">
        <pc:chgData name="Grant, Amy" userId="55806f7f-9d55-4339-9f05-45b7055f9385" providerId="ADAL" clId="{1E2B464C-7621-486C-BEDB-B69259530249}" dt="2022-05-09T13:35:41.070" v="215" actId="14100"/>
        <pc:sldMkLst>
          <pc:docMk/>
          <pc:sldMk cId="899338882" sldId="311"/>
        </pc:sldMkLst>
        <pc:spChg chg="add mod ord">
          <ac:chgData name="Grant, Amy" userId="55806f7f-9d55-4339-9f05-45b7055f9385" providerId="ADAL" clId="{1E2B464C-7621-486C-BEDB-B69259530249}" dt="2022-05-09T13:34:21.701" v="203" actId="167"/>
          <ac:spMkLst>
            <pc:docMk/>
            <pc:sldMk cId="899338882" sldId="311"/>
            <ac:spMk id="4" creationId="{430924CA-6E03-4C97-AE83-D0D8402CC61B}"/>
          </ac:spMkLst>
        </pc:spChg>
        <pc:graphicFrameChg chg="add mod">
          <ac:chgData name="Grant, Amy" userId="55806f7f-9d55-4339-9f05-45b7055f9385" providerId="ADAL" clId="{1E2B464C-7621-486C-BEDB-B69259530249}" dt="2022-05-09T13:35:13.287" v="210"/>
          <ac:graphicFrameMkLst>
            <pc:docMk/>
            <pc:sldMk cId="899338882" sldId="311"/>
            <ac:graphicFrameMk id="5" creationId="{00000000-0008-0000-0400-000002000000}"/>
          </ac:graphicFrameMkLst>
        </pc:graphicFrameChg>
        <pc:picChg chg="add del mod">
          <ac:chgData name="Grant, Amy" userId="55806f7f-9d55-4339-9f05-45b7055f9385" providerId="ADAL" clId="{1E2B464C-7621-486C-BEDB-B69259530249}" dt="2022-05-09T13:34:46.111" v="207" actId="478"/>
          <ac:picMkLst>
            <pc:docMk/>
            <pc:sldMk cId="899338882" sldId="311"/>
            <ac:picMk id="2" creationId="{01402CDB-8430-4FB2-98D3-BEE6AD276E1F}"/>
          </ac:picMkLst>
        </pc:picChg>
        <pc:picChg chg="del">
          <ac:chgData name="Grant, Amy" userId="55806f7f-9d55-4339-9f05-45b7055f9385" providerId="ADAL" clId="{1E2B464C-7621-486C-BEDB-B69259530249}" dt="2022-05-09T13:33:00.152" v="192" actId="478"/>
          <ac:picMkLst>
            <pc:docMk/>
            <pc:sldMk cId="899338882" sldId="311"/>
            <ac:picMk id="3" creationId="{2C1BC5DA-B9E1-4F64-AADC-EEAA86B5AAFA}"/>
          </ac:picMkLst>
        </pc:picChg>
        <pc:picChg chg="add mod">
          <ac:chgData name="Grant, Amy" userId="55806f7f-9d55-4339-9f05-45b7055f9385" providerId="ADAL" clId="{1E2B464C-7621-486C-BEDB-B69259530249}" dt="2022-05-09T13:35:41.070" v="215" actId="14100"/>
          <ac:picMkLst>
            <pc:docMk/>
            <pc:sldMk cId="899338882" sldId="311"/>
            <ac:picMk id="6" creationId="{11F84059-275E-493A-896D-A7ED79795571}"/>
          </ac:picMkLst>
        </pc:picChg>
      </pc:sldChg>
      <pc:sldChg chg="modSp add mod">
        <pc:chgData name="Grant, Amy" userId="55806f7f-9d55-4339-9f05-45b7055f9385" providerId="ADAL" clId="{1E2B464C-7621-486C-BEDB-B69259530249}" dt="2022-05-09T13:35:48.849" v="216" actId="1076"/>
        <pc:sldMkLst>
          <pc:docMk/>
          <pc:sldMk cId="352642801" sldId="312"/>
        </pc:sldMkLst>
        <pc:picChg chg="mod">
          <ac:chgData name="Grant, Amy" userId="55806f7f-9d55-4339-9f05-45b7055f9385" providerId="ADAL" clId="{1E2B464C-7621-486C-BEDB-B69259530249}" dt="2022-05-09T13:35:48.849" v="216" actId="1076"/>
          <ac:picMkLst>
            <pc:docMk/>
            <pc:sldMk cId="352642801" sldId="312"/>
            <ac:picMk id="2" creationId="{01402CDB-8430-4FB2-98D3-BEE6AD276E1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FA3392-3C24-448A-950B-4C48858373A3}" type="datetimeFigureOut">
              <a:rPr lang="en-US" smtClean="0"/>
              <a:t>5/9/2022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5D745C-8BA3-4C15-8B15-058792FA05B8}" type="slidenum">
              <a:rPr lang="en-US" smtClean="0"/>
              <a:t>‹#›</a:t>
            </a:fld>
            <a:endParaRPr lang="en-US"/>
          </a:p>
        </p:txBody>
      </p:sp>
    </p:spTree>
    <p:extLst>
      <p:ext uri="{BB962C8B-B14F-4D97-AF65-F5344CB8AC3E}">
        <p14:creationId xmlns:p14="http://schemas.microsoft.com/office/powerpoint/2010/main" val="2415399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7134FF43-79E2-4EB9-8E8C-1F17B0B4A7A1}"/>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55650" indent="-290513">
              <a:spcBef>
                <a:spcPct val="30000"/>
              </a:spcBef>
              <a:defRPr sz="1200">
                <a:solidFill>
                  <a:schemeClr val="tx1"/>
                </a:solidFill>
                <a:latin typeface="Arial" panose="020B0604020202020204" pitchFamily="34" charset="0"/>
              </a:defRPr>
            </a:lvl2pPr>
            <a:lvl3pPr marL="1163638" indent="-231775">
              <a:spcBef>
                <a:spcPct val="30000"/>
              </a:spcBef>
              <a:defRPr sz="1200">
                <a:solidFill>
                  <a:schemeClr val="tx1"/>
                </a:solidFill>
                <a:latin typeface="Arial" panose="020B0604020202020204" pitchFamily="34" charset="0"/>
              </a:defRPr>
            </a:lvl3pPr>
            <a:lvl4pPr marL="1630363" indent="-231775">
              <a:spcBef>
                <a:spcPct val="30000"/>
              </a:spcBef>
              <a:defRPr sz="1200">
                <a:solidFill>
                  <a:schemeClr val="tx1"/>
                </a:solidFill>
                <a:latin typeface="Arial" panose="020B0604020202020204" pitchFamily="34" charset="0"/>
              </a:defRPr>
            </a:lvl4pPr>
            <a:lvl5pPr marL="2095500" indent="-231775">
              <a:spcBef>
                <a:spcPct val="30000"/>
              </a:spcBef>
              <a:defRPr sz="1200">
                <a:solidFill>
                  <a:schemeClr val="tx1"/>
                </a:solidFill>
                <a:latin typeface="Arial" panose="020B0604020202020204" pitchFamily="34" charset="0"/>
              </a:defRPr>
            </a:lvl5pPr>
            <a:lvl6pPr marL="2552700" indent="-231775" eaLnBrk="0" fontAlgn="base" hangingPunct="0">
              <a:spcBef>
                <a:spcPct val="30000"/>
              </a:spcBef>
              <a:spcAft>
                <a:spcPct val="0"/>
              </a:spcAft>
              <a:defRPr sz="1200">
                <a:solidFill>
                  <a:schemeClr val="tx1"/>
                </a:solidFill>
                <a:latin typeface="Arial" panose="020B0604020202020204" pitchFamily="34" charset="0"/>
              </a:defRPr>
            </a:lvl6pPr>
            <a:lvl7pPr marL="3009900" indent="-231775" eaLnBrk="0" fontAlgn="base" hangingPunct="0">
              <a:spcBef>
                <a:spcPct val="30000"/>
              </a:spcBef>
              <a:spcAft>
                <a:spcPct val="0"/>
              </a:spcAft>
              <a:defRPr sz="1200">
                <a:solidFill>
                  <a:schemeClr val="tx1"/>
                </a:solidFill>
                <a:latin typeface="Arial" panose="020B0604020202020204" pitchFamily="34" charset="0"/>
              </a:defRPr>
            </a:lvl7pPr>
            <a:lvl8pPr marL="3467100" indent="-231775" eaLnBrk="0" fontAlgn="base" hangingPunct="0">
              <a:spcBef>
                <a:spcPct val="30000"/>
              </a:spcBef>
              <a:spcAft>
                <a:spcPct val="0"/>
              </a:spcAft>
              <a:defRPr sz="1200">
                <a:solidFill>
                  <a:schemeClr val="tx1"/>
                </a:solidFill>
                <a:latin typeface="Arial" panose="020B0604020202020204" pitchFamily="34" charset="0"/>
              </a:defRPr>
            </a:lvl8pPr>
            <a:lvl9pPr marL="3924300" indent="-23177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356CBCA-4009-46F9-8CDB-5DA480A20954}"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123" name="Rectangle 2">
            <a:extLst>
              <a:ext uri="{FF2B5EF4-FFF2-40B4-BE49-F238E27FC236}">
                <a16:creationId xmlns:a16="http://schemas.microsoft.com/office/drawing/2014/main" id="{038DC65D-93FA-4DD2-915A-B7D8AA806845}"/>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31E1041D-804D-4A4B-B97B-5401E326BFEA}"/>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7134FF43-79E2-4EB9-8E8C-1F17B0B4A7A1}"/>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55650" indent="-290513">
              <a:spcBef>
                <a:spcPct val="30000"/>
              </a:spcBef>
              <a:defRPr sz="1200">
                <a:solidFill>
                  <a:schemeClr val="tx1"/>
                </a:solidFill>
                <a:latin typeface="Arial" panose="020B0604020202020204" pitchFamily="34" charset="0"/>
              </a:defRPr>
            </a:lvl2pPr>
            <a:lvl3pPr marL="1163638" indent="-231775">
              <a:spcBef>
                <a:spcPct val="30000"/>
              </a:spcBef>
              <a:defRPr sz="1200">
                <a:solidFill>
                  <a:schemeClr val="tx1"/>
                </a:solidFill>
                <a:latin typeface="Arial" panose="020B0604020202020204" pitchFamily="34" charset="0"/>
              </a:defRPr>
            </a:lvl3pPr>
            <a:lvl4pPr marL="1630363" indent="-231775">
              <a:spcBef>
                <a:spcPct val="30000"/>
              </a:spcBef>
              <a:defRPr sz="1200">
                <a:solidFill>
                  <a:schemeClr val="tx1"/>
                </a:solidFill>
                <a:latin typeface="Arial" panose="020B0604020202020204" pitchFamily="34" charset="0"/>
              </a:defRPr>
            </a:lvl4pPr>
            <a:lvl5pPr marL="2095500" indent="-231775">
              <a:spcBef>
                <a:spcPct val="30000"/>
              </a:spcBef>
              <a:defRPr sz="1200">
                <a:solidFill>
                  <a:schemeClr val="tx1"/>
                </a:solidFill>
                <a:latin typeface="Arial" panose="020B0604020202020204" pitchFamily="34" charset="0"/>
              </a:defRPr>
            </a:lvl5pPr>
            <a:lvl6pPr marL="2552700" indent="-231775" eaLnBrk="0" fontAlgn="base" hangingPunct="0">
              <a:spcBef>
                <a:spcPct val="30000"/>
              </a:spcBef>
              <a:spcAft>
                <a:spcPct val="0"/>
              </a:spcAft>
              <a:defRPr sz="1200">
                <a:solidFill>
                  <a:schemeClr val="tx1"/>
                </a:solidFill>
                <a:latin typeface="Arial" panose="020B0604020202020204" pitchFamily="34" charset="0"/>
              </a:defRPr>
            </a:lvl6pPr>
            <a:lvl7pPr marL="3009900" indent="-231775" eaLnBrk="0" fontAlgn="base" hangingPunct="0">
              <a:spcBef>
                <a:spcPct val="30000"/>
              </a:spcBef>
              <a:spcAft>
                <a:spcPct val="0"/>
              </a:spcAft>
              <a:defRPr sz="1200">
                <a:solidFill>
                  <a:schemeClr val="tx1"/>
                </a:solidFill>
                <a:latin typeface="Arial" panose="020B0604020202020204" pitchFamily="34" charset="0"/>
              </a:defRPr>
            </a:lvl7pPr>
            <a:lvl8pPr marL="3467100" indent="-231775" eaLnBrk="0" fontAlgn="base" hangingPunct="0">
              <a:spcBef>
                <a:spcPct val="30000"/>
              </a:spcBef>
              <a:spcAft>
                <a:spcPct val="0"/>
              </a:spcAft>
              <a:defRPr sz="1200">
                <a:solidFill>
                  <a:schemeClr val="tx1"/>
                </a:solidFill>
                <a:latin typeface="Arial" panose="020B0604020202020204" pitchFamily="34" charset="0"/>
              </a:defRPr>
            </a:lvl8pPr>
            <a:lvl9pPr marL="3924300" indent="-23177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356CBCA-4009-46F9-8CDB-5DA480A20954}"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123" name="Rectangle 2">
            <a:extLst>
              <a:ext uri="{FF2B5EF4-FFF2-40B4-BE49-F238E27FC236}">
                <a16:creationId xmlns:a16="http://schemas.microsoft.com/office/drawing/2014/main" id="{038DC65D-93FA-4DD2-915A-B7D8AA806845}"/>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31E1041D-804D-4A4B-B97B-5401E326BFEA}"/>
              </a:ext>
            </a:extLst>
          </p:cNvPr>
          <p:cNvSpPr>
            <a:spLocks noGrp="1" noChangeArrowheads="1"/>
          </p:cNvSpPr>
          <p:nvPr>
            <p:ph type="body" idx="1"/>
          </p:nvPr>
        </p:nvSpPr>
        <p:spPr>
          <a:noFill/>
        </p:spPr>
        <p:txBody>
          <a:bodyPr/>
          <a:lstStyle/>
          <a:p>
            <a:pPr eaLnBrk="1" hangingPunct="1"/>
            <a:r>
              <a:rPr lang="en-US" altLang="en-US" dirty="0">
                <a:latin typeface="Arial" panose="020B0604020202020204" pitchFamily="34" charset="0"/>
              </a:rPr>
              <a:t>Blue text are ideas from T1Dx </a:t>
            </a:r>
          </a:p>
          <a:p>
            <a:pPr eaLnBrk="1" hangingPunct="1"/>
            <a:r>
              <a:rPr lang="en-US" altLang="en-US" dirty="0">
                <a:latin typeface="Arial" panose="020B0604020202020204" pitchFamily="34" charset="0"/>
              </a:rPr>
              <a:t>Yellow highlighting are things we have already started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BCA14C-84DB-42EB-B739-A5B4D880CB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0789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BCA14C-84DB-42EB-B739-A5B4D880CB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40288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4122823-AF0A-8B49-8F81-1F0CD098CE86}" type="datetimeFigureOut">
              <a:rPr lang="en-US" smtClean="0"/>
              <a:t>5/9/2022</a:t>
            </a:fld>
            <a:endParaRPr lang="en-US"/>
          </a:p>
        </p:txBody>
      </p:sp>
      <p:sp>
        <p:nvSpPr>
          <p:cNvPr id="5" name="Footer Placeholder 4"/>
          <p:cNvSpPr>
            <a:spLocks noGrp="1"/>
          </p:cNvSpPr>
          <p:nvPr>
            <p:ph type="ftr" sz="quarter" idx="11"/>
          </p:nvPr>
        </p:nvSpPr>
        <p:spPr/>
        <p:txBody>
          <a:bodyPr/>
          <a:lstStyle/>
          <a:p>
            <a:endParaRPr lang="en-US"/>
          </a:p>
        </p:txBody>
      </p:sp>
      <p:sp>
        <p:nvSpPr>
          <p:cNvPr id="11" name="Title 1"/>
          <p:cNvSpPr>
            <a:spLocks noGrp="1"/>
          </p:cNvSpPr>
          <p:nvPr>
            <p:ph type="ctrTitle"/>
          </p:nvPr>
        </p:nvSpPr>
        <p:spPr>
          <a:xfrm>
            <a:off x="609600" y="1122363"/>
            <a:ext cx="10363200" cy="2387600"/>
          </a:xfrm>
        </p:spPr>
        <p:txBody>
          <a:bodyPr anchor="b"/>
          <a:lstStyle>
            <a:lvl1pPr algn="l">
              <a:defRPr sz="6000"/>
            </a:lvl1pPr>
          </a:lstStyle>
          <a:p>
            <a:r>
              <a:rPr lang="en-US" dirty="0"/>
              <a:t>Click to edit Master title style</a:t>
            </a:r>
          </a:p>
        </p:txBody>
      </p:sp>
      <p:sp>
        <p:nvSpPr>
          <p:cNvPr id="12" name="Subtitle 2"/>
          <p:cNvSpPr>
            <a:spLocks noGrp="1"/>
          </p:cNvSpPr>
          <p:nvPr>
            <p:ph type="subTitle" idx="1"/>
          </p:nvPr>
        </p:nvSpPr>
        <p:spPr>
          <a:xfrm>
            <a:off x="609600" y="3602038"/>
            <a:ext cx="9144000" cy="165576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495986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395348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395348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E4C84F7-E081-0248-9B57-2BC714B4510F}" type="datetimeFigureOut">
              <a:rPr lang="en-US" smtClean="0"/>
              <a:t>5/9/2022</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37100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KDD Layout">
    <p:spTree>
      <p:nvGrpSpPr>
        <p:cNvPr id="1" name=""/>
        <p:cNvGrpSpPr/>
        <p:nvPr/>
      </p:nvGrpSpPr>
      <p:grpSpPr>
        <a:xfrm>
          <a:off x="0" y="0"/>
          <a:ext cx="0" cy="0"/>
          <a:chOff x="0" y="0"/>
          <a:chExt cx="0" cy="0"/>
        </a:xfrm>
      </p:grpSpPr>
      <p:sp>
        <p:nvSpPr>
          <p:cNvPr id="2" name="Text Box 53"/>
          <p:cNvSpPr txBox="1">
            <a:spLocks noChangeArrowheads="1"/>
          </p:cNvSpPr>
          <p:nvPr userDrawn="1"/>
        </p:nvSpPr>
        <p:spPr bwMode="auto">
          <a:xfrm>
            <a:off x="0" y="6477000"/>
            <a:ext cx="361696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800" dirty="0">
                <a:latin typeface="Arial Narrow" panose="020B0606020202030204" pitchFamily="34" charset="0"/>
              </a:rPr>
              <a:t>James M. Anderson Center for Health Systems Excellence</a:t>
            </a:r>
          </a:p>
        </p:txBody>
      </p:sp>
    </p:spTree>
    <p:extLst>
      <p:ext uri="{BB962C8B-B14F-4D97-AF65-F5344CB8AC3E}">
        <p14:creationId xmlns:p14="http://schemas.microsoft.com/office/powerpoint/2010/main" val="19936442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DD Layout">
    <p:spTree>
      <p:nvGrpSpPr>
        <p:cNvPr id="1" name=""/>
        <p:cNvGrpSpPr/>
        <p:nvPr/>
      </p:nvGrpSpPr>
      <p:grpSpPr>
        <a:xfrm>
          <a:off x="0" y="0"/>
          <a:ext cx="0" cy="0"/>
          <a:chOff x="0" y="0"/>
          <a:chExt cx="0" cy="0"/>
        </a:xfrm>
      </p:grpSpPr>
      <p:pic>
        <p:nvPicPr>
          <p:cNvPr id="2" name="Picture 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112120" y="0"/>
            <a:ext cx="1022053" cy="642430"/>
          </a:xfrm>
          <a:prstGeom prst="rect">
            <a:avLst/>
          </a:prstGeom>
          <a:noFill/>
          <a:ln>
            <a:noFill/>
          </a:ln>
        </p:spPr>
      </p:pic>
    </p:spTree>
    <p:extLst>
      <p:ext uri="{BB962C8B-B14F-4D97-AF65-F5344CB8AC3E}">
        <p14:creationId xmlns:p14="http://schemas.microsoft.com/office/powerpoint/2010/main" val="41461227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56902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811737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859CAA30-82D6-46CA-BE0A-092983F9217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DD1CB7B-9ED5-47BA-92AB-AA69F799C23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DD9F0E4-FE8E-4F37-852D-7954B57E703A}"/>
              </a:ext>
            </a:extLst>
          </p:cNvPr>
          <p:cNvSpPr>
            <a:spLocks noGrp="1" noChangeArrowheads="1"/>
          </p:cNvSpPr>
          <p:nvPr>
            <p:ph type="sldNum" sz="quarter" idx="12"/>
          </p:nvPr>
        </p:nvSpPr>
        <p:spPr>
          <a:ln/>
        </p:spPr>
        <p:txBody>
          <a:bodyPr/>
          <a:lstStyle>
            <a:lvl1pPr>
              <a:defRPr/>
            </a:lvl1pPr>
          </a:lstStyle>
          <a:p>
            <a:fld id="{5975A3B2-E43F-44E7-BC1F-7A83F5019C83}" type="slidenum">
              <a:rPr lang="en-US" altLang="en-US"/>
              <a:pPr/>
              <a:t>‹#›</a:t>
            </a:fld>
            <a:endParaRPr lang="en-US" altLang="en-US"/>
          </a:p>
        </p:txBody>
      </p:sp>
    </p:spTree>
    <p:extLst>
      <p:ext uri="{BB962C8B-B14F-4D97-AF65-F5344CB8AC3E}">
        <p14:creationId xmlns:p14="http://schemas.microsoft.com/office/powerpoint/2010/main" val="29360665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792EB4D-7E84-4589-A152-441D9A7E9AD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0614F62-EA75-479C-A44C-B2A551377B0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5543CEA-57D3-485C-AEEE-43657BA7A588}"/>
              </a:ext>
            </a:extLst>
          </p:cNvPr>
          <p:cNvSpPr>
            <a:spLocks noGrp="1" noChangeArrowheads="1"/>
          </p:cNvSpPr>
          <p:nvPr>
            <p:ph type="sldNum" sz="quarter" idx="12"/>
          </p:nvPr>
        </p:nvSpPr>
        <p:spPr>
          <a:ln/>
        </p:spPr>
        <p:txBody>
          <a:bodyPr/>
          <a:lstStyle>
            <a:lvl1pPr>
              <a:defRPr/>
            </a:lvl1pPr>
          </a:lstStyle>
          <a:p>
            <a:fld id="{DA318F5E-0747-416C-BD52-D720B258B543}" type="slidenum">
              <a:rPr lang="en-US" altLang="en-US"/>
              <a:pPr/>
              <a:t>‹#›</a:t>
            </a:fld>
            <a:endParaRPr lang="en-US" altLang="en-US"/>
          </a:p>
        </p:txBody>
      </p:sp>
    </p:spTree>
    <p:extLst>
      <p:ext uri="{BB962C8B-B14F-4D97-AF65-F5344CB8AC3E}">
        <p14:creationId xmlns:p14="http://schemas.microsoft.com/office/powerpoint/2010/main" val="33580741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4933ACCD-7CFF-450E-BF4F-738D31CFDDD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3E35164-920E-49E7-955B-24203627AC6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A57D802-DB67-43FD-96D3-BF9EFA2BE191}"/>
              </a:ext>
            </a:extLst>
          </p:cNvPr>
          <p:cNvSpPr>
            <a:spLocks noGrp="1" noChangeArrowheads="1"/>
          </p:cNvSpPr>
          <p:nvPr>
            <p:ph type="sldNum" sz="quarter" idx="12"/>
          </p:nvPr>
        </p:nvSpPr>
        <p:spPr>
          <a:ln/>
        </p:spPr>
        <p:txBody>
          <a:bodyPr/>
          <a:lstStyle>
            <a:lvl1pPr>
              <a:defRPr/>
            </a:lvl1pPr>
          </a:lstStyle>
          <a:p>
            <a:fld id="{60117A4D-B4E3-4D6E-9478-1A64A5C1F5E0}" type="slidenum">
              <a:rPr lang="en-US" altLang="en-US"/>
              <a:pPr/>
              <a:t>‹#›</a:t>
            </a:fld>
            <a:endParaRPr lang="en-US" altLang="en-US"/>
          </a:p>
        </p:txBody>
      </p:sp>
    </p:spTree>
    <p:extLst>
      <p:ext uri="{BB962C8B-B14F-4D97-AF65-F5344CB8AC3E}">
        <p14:creationId xmlns:p14="http://schemas.microsoft.com/office/powerpoint/2010/main" val="35430025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1000"/>
            </a:lvl1pPr>
            <a:lvl2pPr>
              <a:defRPr sz="1000"/>
            </a:lvl2pPr>
            <a:lvl3pPr>
              <a:defRPr sz="1000"/>
            </a:lvl3pPr>
            <a:lvl4pPr>
              <a:defRPr sz="1000"/>
            </a:lvl4pPr>
            <a:lvl5pPr>
              <a:defRPr sz="1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1000"/>
            </a:lvl1pPr>
            <a:lvl2pPr>
              <a:defRPr sz="1000"/>
            </a:lvl2pPr>
            <a:lvl3pPr>
              <a:defRPr sz="1000"/>
            </a:lvl3pPr>
            <a:lvl4pPr>
              <a:defRPr sz="1000"/>
            </a:lvl4pPr>
            <a:lvl5pPr>
              <a:defRPr sz="1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566D8BC-CA4B-4A5C-B814-8026A31299F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7C5B59D-C147-4E10-AEF7-B1898933C4A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1BBDF9B-2B2F-44F9-8895-072E50ADDC07}"/>
              </a:ext>
            </a:extLst>
          </p:cNvPr>
          <p:cNvSpPr>
            <a:spLocks noGrp="1" noChangeArrowheads="1"/>
          </p:cNvSpPr>
          <p:nvPr>
            <p:ph type="sldNum" sz="quarter" idx="12"/>
          </p:nvPr>
        </p:nvSpPr>
        <p:spPr>
          <a:ln/>
        </p:spPr>
        <p:txBody>
          <a:bodyPr/>
          <a:lstStyle>
            <a:lvl1pPr>
              <a:defRPr/>
            </a:lvl1pPr>
          </a:lstStyle>
          <a:p>
            <a:fld id="{BA07236D-A4C4-48FD-A61E-4FE6C177E1DF}" type="slidenum">
              <a:rPr lang="en-US" altLang="en-US"/>
              <a:pPr/>
              <a:t>‹#›</a:t>
            </a:fld>
            <a:endParaRPr lang="en-US" altLang="en-US"/>
          </a:p>
        </p:txBody>
      </p:sp>
    </p:spTree>
    <p:extLst>
      <p:ext uri="{BB962C8B-B14F-4D97-AF65-F5344CB8AC3E}">
        <p14:creationId xmlns:p14="http://schemas.microsoft.com/office/powerpoint/2010/main" val="25480364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000"/>
            </a:lvl1pPr>
            <a:lvl2pPr>
              <a:defRPr sz="1000"/>
            </a:lvl2pPr>
            <a:lvl3pPr>
              <a:defRPr sz="1000"/>
            </a:lvl3pPr>
            <a:lvl4pPr>
              <a:defRPr sz="1000"/>
            </a:lvl4pPr>
            <a:lvl5pPr>
              <a:defRPr sz="1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1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1000"/>
            </a:lvl1pPr>
            <a:lvl2pPr>
              <a:defRPr sz="1000"/>
            </a:lvl2pPr>
            <a:lvl3pPr>
              <a:defRPr sz="1000"/>
            </a:lvl3pPr>
            <a:lvl4pPr>
              <a:defRPr sz="1000"/>
            </a:lvl4pPr>
            <a:lvl5pPr>
              <a:defRPr sz="1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394DC75-43C0-441A-AF47-9013860E638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69CB070B-5BC4-4C6F-A2E5-B54D7252DC5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E44FBF1D-4103-4AFE-B61D-370615433A6B}"/>
              </a:ext>
            </a:extLst>
          </p:cNvPr>
          <p:cNvSpPr>
            <a:spLocks noGrp="1" noChangeArrowheads="1"/>
          </p:cNvSpPr>
          <p:nvPr>
            <p:ph type="sldNum" sz="quarter" idx="12"/>
          </p:nvPr>
        </p:nvSpPr>
        <p:spPr>
          <a:ln/>
        </p:spPr>
        <p:txBody>
          <a:bodyPr/>
          <a:lstStyle>
            <a:lvl1pPr>
              <a:defRPr/>
            </a:lvl1pPr>
          </a:lstStyle>
          <a:p>
            <a:fld id="{B01C5F38-AEFA-4C94-9E3F-07E21A57C2A3}" type="slidenum">
              <a:rPr lang="en-US" altLang="en-US"/>
              <a:pPr/>
              <a:t>‹#›</a:t>
            </a:fld>
            <a:endParaRPr lang="en-US" altLang="en-US"/>
          </a:p>
        </p:txBody>
      </p:sp>
    </p:spTree>
    <p:extLst>
      <p:ext uri="{BB962C8B-B14F-4D97-AF65-F5344CB8AC3E}">
        <p14:creationId xmlns:p14="http://schemas.microsoft.com/office/powerpoint/2010/main" val="716055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8"/>
            <a:ext cx="8369860" cy="1143000"/>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122823-AF0A-8B49-8F81-1F0CD098CE86}" type="datetimeFigureOut">
              <a:rPr lang="en-US" smtClean="0"/>
              <a:t>5/9/2022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1134D4-A390-EA42-BCF9-97CC83CBB361}" type="slidenum">
              <a:rPr lang="en-US" smtClean="0"/>
              <a:t>‹#›</a:t>
            </a:fld>
            <a:endParaRPr lang="en-US"/>
          </a:p>
        </p:txBody>
      </p:sp>
    </p:spTree>
    <p:extLst>
      <p:ext uri="{BB962C8B-B14F-4D97-AF65-F5344CB8AC3E}">
        <p14:creationId xmlns:p14="http://schemas.microsoft.com/office/powerpoint/2010/main" val="24188220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84EFFC86-2228-4094-B7A1-BCFA135BA366}"/>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FF399931-6C1C-47CF-9409-377EE9C3AB4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73B52F30-EBDD-4FA2-802B-0DABDB27A7BF}"/>
              </a:ext>
            </a:extLst>
          </p:cNvPr>
          <p:cNvSpPr>
            <a:spLocks noGrp="1" noChangeArrowheads="1"/>
          </p:cNvSpPr>
          <p:nvPr>
            <p:ph type="sldNum" sz="quarter" idx="12"/>
          </p:nvPr>
        </p:nvSpPr>
        <p:spPr>
          <a:ln/>
        </p:spPr>
        <p:txBody>
          <a:bodyPr/>
          <a:lstStyle>
            <a:lvl1pPr>
              <a:defRPr/>
            </a:lvl1pPr>
          </a:lstStyle>
          <a:p>
            <a:fld id="{CC9BB105-2EAE-424C-AAA9-6B743339848E}" type="slidenum">
              <a:rPr lang="en-US" altLang="en-US"/>
              <a:pPr/>
              <a:t>‹#›</a:t>
            </a:fld>
            <a:endParaRPr lang="en-US" altLang="en-US"/>
          </a:p>
        </p:txBody>
      </p:sp>
    </p:spTree>
    <p:extLst>
      <p:ext uri="{BB962C8B-B14F-4D97-AF65-F5344CB8AC3E}">
        <p14:creationId xmlns:p14="http://schemas.microsoft.com/office/powerpoint/2010/main" val="15373431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0B0B5FB-D3CD-4172-910F-8483165D596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61409CBA-09BE-44FD-B4CA-979E423E48D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685E81B6-A275-49B1-8292-F9E7ED5610D9}"/>
              </a:ext>
            </a:extLst>
          </p:cNvPr>
          <p:cNvSpPr>
            <a:spLocks noGrp="1" noChangeArrowheads="1"/>
          </p:cNvSpPr>
          <p:nvPr>
            <p:ph type="sldNum" sz="quarter" idx="12"/>
          </p:nvPr>
        </p:nvSpPr>
        <p:spPr>
          <a:ln/>
        </p:spPr>
        <p:txBody>
          <a:bodyPr/>
          <a:lstStyle>
            <a:lvl1pPr>
              <a:defRPr/>
            </a:lvl1pPr>
          </a:lstStyle>
          <a:p>
            <a:fld id="{8C434289-6FE6-485B-9FBD-2677EBBF4F0E}" type="slidenum">
              <a:rPr lang="en-US" altLang="en-US"/>
              <a:pPr/>
              <a:t>‹#›</a:t>
            </a:fld>
            <a:endParaRPr lang="en-US" altLang="en-US"/>
          </a:p>
        </p:txBody>
      </p:sp>
    </p:spTree>
    <p:extLst>
      <p:ext uri="{BB962C8B-B14F-4D97-AF65-F5344CB8AC3E}">
        <p14:creationId xmlns:p14="http://schemas.microsoft.com/office/powerpoint/2010/main" val="29836259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A6EC524-1C56-4CCD-8D36-0895BDC81FB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94E9F02-14B5-4691-A35D-59BA3C33A67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2B995F1-0540-4D52-BA3D-0537E7390FAB}"/>
              </a:ext>
            </a:extLst>
          </p:cNvPr>
          <p:cNvSpPr>
            <a:spLocks noGrp="1" noChangeArrowheads="1"/>
          </p:cNvSpPr>
          <p:nvPr>
            <p:ph type="sldNum" sz="quarter" idx="12"/>
          </p:nvPr>
        </p:nvSpPr>
        <p:spPr>
          <a:ln/>
        </p:spPr>
        <p:txBody>
          <a:bodyPr/>
          <a:lstStyle>
            <a:lvl1pPr>
              <a:defRPr/>
            </a:lvl1pPr>
          </a:lstStyle>
          <a:p>
            <a:fld id="{DC295E73-4524-492D-9447-3D41B43A9FC1}" type="slidenum">
              <a:rPr lang="en-US" altLang="en-US"/>
              <a:pPr/>
              <a:t>‹#›</a:t>
            </a:fld>
            <a:endParaRPr lang="en-US" altLang="en-US"/>
          </a:p>
        </p:txBody>
      </p:sp>
    </p:spTree>
    <p:extLst>
      <p:ext uri="{BB962C8B-B14F-4D97-AF65-F5344CB8AC3E}">
        <p14:creationId xmlns:p14="http://schemas.microsoft.com/office/powerpoint/2010/main" val="19956930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0746B0B-96A3-4B00-A3B8-C794CB57A24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4FBA7BF-1337-4A80-8075-7CBDBE800CC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EA2088E-6640-4A39-B763-736973333EA0}"/>
              </a:ext>
            </a:extLst>
          </p:cNvPr>
          <p:cNvSpPr>
            <a:spLocks noGrp="1" noChangeArrowheads="1"/>
          </p:cNvSpPr>
          <p:nvPr>
            <p:ph type="sldNum" sz="quarter" idx="12"/>
          </p:nvPr>
        </p:nvSpPr>
        <p:spPr>
          <a:ln/>
        </p:spPr>
        <p:txBody>
          <a:bodyPr/>
          <a:lstStyle>
            <a:lvl1pPr>
              <a:defRPr/>
            </a:lvl1pPr>
          </a:lstStyle>
          <a:p>
            <a:fld id="{A5F883B7-F775-419A-A838-761E2A0898A8}" type="slidenum">
              <a:rPr lang="en-US" altLang="en-US"/>
              <a:pPr/>
              <a:t>‹#›</a:t>
            </a:fld>
            <a:endParaRPr lang="en-US" altLang="en-US"/>
          </a:p>
        </p:txBody>
      </p:sp>
    </p:spTree>
    <p:extLst>
      <p:ext uri="{BB962C8B-B14F-4D97-AF65-F5344CB8AC3E}">
        <p14:creationId xmlns:p14="http://schemas.microsoft.com/office/powerpoint/2010/main" val="29252320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2F4A440-39D2-454C-9616-8EF48D5CE57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7C80AAD-741B-4F07-B3E1-19AAE200EF7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19552A6-612D-4330-92C9-1B54B33E97D8}"/>
              </a:ext>
            </a:extLst>
          </p:cNvPr>
          <p:cNvSpPr>
            <a:spLocks noGrp="1" noChangeArrowheads="1"/>
          </p:cNvSpPr>
          <p:nvPr>
            <p:ph type="sldNum" sz="quarter" idx="12"/>
          </p:nvPr>
        </p:nvSpPr>
        <p:spPr>
          <a:ln/>
        </p:spPr>
        <p:txBody>
          <a:bodyPr/>
          <a:lstStyle>
            <a:lvl1pPr>
              <a:defRPr/>
            </a:lvl1pPr>
          </a:lstStyle>
          <a:p>
            <a:fld id="{42E94B17-DB7C-4448-9012-0B56B974C3B6}" type="slidenum">
              <a:rPr lang="en-US" altLang="en-US"/>
              <a:pPr/>
              <a:t>‹#›</a:t>
            </a:fld>
            <a:endParaRPr lang="en-US" altLang="en-US"/>
          </a:p>
        </p:txBody>
      </p:sp>
    </p:spTree>
    <p:extLst>
      <p:ext uri="{BB962C8B-B14F-4D97-AF65-F5344CB8AC3E}">
        <p14:creationId xmlns:p14="http://schemas.microsoft.com/office/powerpoint/2010/main" val="28755226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8BB3064-41D6-409D-A2B1-8DD9D59ED10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8F010FC-05B5-4C4A-93A7-79A1B795986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41F63D3-E803-4614-8FE3-8F7081212C6E}"/>
              </a:ext>
            </a:extLst>
          </p:cNvPr>
          <p:cNvSpPr>
            <a:spLocks noGrp="1" noChangeArrowheads="1"/>
          </p:cNvSpPr>
          <p:nvPr>
            <p:ph type="sldNum" sz="quarter" idx="12"/>
          </p:nvPr>
        </p:nvSpPr>
        <p:spPr>
          <a:ln/>
        </p:spPr>
        <p:txBody>
          <a:bodyPr/>
          <a:lstStyle>
            <a:lvl1pPr>
              <a:defRPr/>
            </a:lvl1pPr>
          </a:lstStyle>
          <a:p>
            <a:fld id="{D4F7BAE1-FF82-4EE3-ADF4-E270F9B12DDD}" type="slidenum">
              <a:rPr lang="en-US" altLang="en-US"/>
              <a:pPr/>
              <a:t>‹#›</a:t>
            </a:fld>
            <a:endParaRPr lang="en-US" altLang="en-US"/>
          </a:p>
        </p:txBody>
      </p:sp>
    </p:spTree>
    <p:extLst>
      <p:ext uri="{BB962C8B-B14F-4D97-AF65-F5344CB8AC3E}">
        <p14:creationId xmlns:p14="http://schemas.microsoft.com/office/powerpoint/2010/main" val="2353381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4122823-AF0A-8B49-8F81-1F0CD098CE86}" type="datetimeFigureOut">
              <a:rPr lang="en-US" smtClean="0"/>
              <a:t>5/9/2022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1134D4-A390-EA42-BCF9-97CC83CBB361}" type="slidenum">
              <a:rPr lang="en-US" smtClean="0"/>
              <a:t>‹#›</a:t>
            </a:fld>
            <a:endParaRPr lang="en-US"/>
          </a:p>
        </p:txBody>
      </p:sp>
    </p:spTree>
    <p:extLst>
      <p:ext uri="{BB962C8B-B14F-4D97-AF65-F5344CB8AC3E}">
        <p14:creationId xmlns:p14="http://schemas.microsoft.com/office/powerpoint/2010/main" val="568624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AE15565-90B7-4B48-82A9-E3239121F5E1}" type="datetimeFigureOut">
              <a:rPr lang="en-US" smtClean="0"/>
              <a:t>5/9/2022</a:t>
            </a:fld>
            <a:endParaRPr lang="en-US"/>
          </a:p>
        </p:txBody>
      </p:sp>
      <p:sp>
        <p:nvSpPr>
          <p:cNvPr id="5" name="Footer Placeholder 4"/>
          <p:cNvSpPr>
            <a:spLocks noGrp="1"/>
          </p:cNvSpPr>
          <p:nvPr>
            <p:ph type="ftr" sz="quarter" idx="11"/>
          </p:nvPr>
        </p:nvSpPr>
        <p:spPr/>
        <p:txBody>
          <a:bodyPr/>
          <a:lstStyle/>
          <a:p>
            <a:endParaRPr lang="en-US"/>
          </a:p>
        </p:txBody>
      </p:sp>
      <p:sp>
        <p:nvSpPr>
          <p:cNvPr id="7" name="Title 1"/>
          <p:cNvSpPr>
            <a:spLocks noGrp="1"/>
          </p:cNvSpPr>
          <p:nvPr>
            <p:ph type="ctrTitle"/>
          </p:nvPr>
        </p:nvSpPr>
        <p:spPr>
          <a:xfrm>
            <a:off x="609600" y="1122363"/>
            <a:ext cx="10363200" cy="2387600"/>
          </a:xfrm>
        </p:spPr>
        <p:txBody>
          <a:bodyPr anchor="b"/>
          <a:lstStyle>
            <a:lvl1pPr algn="l">
              <a:defRPr sz="6000"/>
            </a:lvl1pPr>
          </a:lstStyle>
          <a:p>
            <a:r>
              <a:rPr lang="en-US" dirty="0"/>
              <a:t>Click to edit Master title style</a:t>
            </a:r>
          </a:p>
        </p:txBody>
      </p:sp>
      <p:sp>
        <p:nvSpPr>
          <p:cNvPr id="8" name="Subtitle 2"/>
          <p:cNvSpPr>
            <a:spLocks noGrp="1"/>
          </p:cNvSpPr>
          <p:nvPr>
            <p:ph type="subTitle" idx="1"/>
          </p:nvPr>
        </p:nvSpPr>
        <p:spPr>
          <a:xfrm>
            <a:off x="609600" y="3602038"/>
            <a:ext cx="9144000" cy="165576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170471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E15565-90B7-4B48-82A9-E3239121F5E1}" type="datetimeFigureOut">
              <a:rPr lang="en-US" smtClean="0"/>
              <a:t>5/9/2022</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24204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2378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2378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E15565-90B7-4B48-82A9-E3239121F5E1}" type="datetimeFigureOut">
              <a:rPr lang="en-US" smtClean="0"/>
              <a:t>5/9/2022</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572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E4C84F7-E081-0248-9B57-2BC714B4510F}" type="datetimeFigureOut">
              <a:rPr lang="en-US" smtClean="0"/>
              <a:t>5/9/2022</a:t>
            </a:fld>
            <a:endParaRPr lang="en-US"/>
          </a:p>
        </p:txBody>
      </p:sp>
      <p:sp>
        <p:nvSpPr>
          <p:cNvPr id="5" name="Footer Placeholder 4"/>
          <p:cNvSpPr>
            <a:spLocks noGrp="1"/>
          </p:cNvSpPr>
          <p:nvPr>
            <p:ph type="ftr" sz="quarter" idx="11"/>
          </p:nvPr>
        </p:nvSpPr>
        <p:spPr/>
        <p:txBody>
          <a:bodyPr/>
          <a:lstStyle/>
          <a:p>
            <a:endParaRPr lang="en-US"/>
          </a:p>
        </p:txBody>
      </p:sp>
      <p:sp>
        <p:nvSpPr>
          <p:cNvPr id="7" name="Title 1"/>
          <p:cNvSpPr>
            <a:spLocks noGrp="1"/>
          </p:cNvSpPr>
          <p:nvPr>
            <p:ph type="ctrTitle"/>
          </p:nvPr>
        </p:nvSpPr>
        <p:spPr>
          <a:xfrm>
            <a:off x="609600" y="1122363"/>
            <a:ext cx="10363200" cy="2387600"/>
          </a:xfrm>
        </p:spPr>
        <p:txBody>
          <a:bodyPr anchor="b"/>
          <a:lstStyle>
            <a:lvl1pPr algn="l">
              <a:defRPr sz="6000"/>
            </a:lvl1pPr>
          </a:lstStyle>
          <a:p>
            <a:r>
              <a:rPr lang="en-US" dirty="0"/>
              <a:t>Click to edit Master title style</a:t>
            </a:r>
          </a:p>
        </p:txBody>
      </p:sp>
      <p:sp>
        <p:nvSpPr>
          <p:cNvPr id="8" name="Subtitle 2"/>
          <p:cNvSpPr>
            <a:spLocks noGrp="1"/>
          </p:cNvSpPr>
          <p:nvPr>
            <p:ph type="subTitle" idx="1"/>
          </p:nvPr>
        </p:nvSpPr>
        <p:spPr>
          <a:xfrm>
            <a:off x="609600" y="3602038"/>
            <a:ext cx="9144000" cy="1655762"/>
          </a:xfrm>
        </p:spPr>
        <p:txBody>
          <a:bodyPr/>
          <a:lstStyle>
            <a:lvl1pPr marL="0" indent="0" algn="l">
              <a:buNone/>
              <a:defRPr sz="2400">
                <a:solidFill>
                  <a:srgbClr val="8080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922179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4C84F7-E081-0248-9B57-2BC714B4510F}" type="datetimeFigureOut">
              <a:rPr lang="en-US" smtClean="0"/>
              <a:t>5/9/2022</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7689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046768"/>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609600" y="2546581"/>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4C84F7-E081-0248-9B57-2BC714B4510F}" type="datetimeFigureOut">
              <a:rPr lang="en-US" smtClean="0"/>
              <a:t>5/9/2022</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440594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hyperlink" Target="https://www.cincinnatichildrens.org/" TargetMode="External"/><Relationship Id="rId3" Type="http://schemas.openxmlformats.org/officeDocument/2006/relationships/slideLayout" Target="../slideLayouts/slideLayout9.xml"/><Relationship Id="rId7" Type="http://schemas.openxmlformats.org/officeDocument/2006/relationships/image" Target="../media/image5.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3.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5.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8526395" cy="1143000"/>
          </a:xfrm>
          <a:prstGeom prst="rect">
            <a:avLst/>
          </a:prstGeom>
        </p:spPr>
        <p:txBody>
          <a:bodyPr vert="horz" lIns="91440" tIns="45720" rIns="91440" bIns="45720" rtlCol="0" anchor="t">
            <a:normAutofit/>
          </a:bodyPr>
          <a:lstStyle/>
          <a:p>
            <a:r>
              <a:rPr lang="en-US" dirty="0"/>
              <a:t>Click to edit Master title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t"/>
          <a:lstStyle>
            <a:lvl1pPr algn="l">
              <a:lnSpc>
                <a:spcPct val="70000"/>
              </a:lnSpc>
              <a:defRPr sz="1200">
                <a:solidFill>
                  <a:schemeClr val="tx1">
                    <a:tint val="75000"/>
                  </a:schemeClr>
                </a:solidFill>
              </a:defRPr>
            </a:lvl1pPr>
          </a:lstStyle>
          <a:p>
            <a:fld id="{A4122823-AF0A-8B49-8F81-1F0CD098CE86}" type="datetimeFigureOut">
              <a:rPr lang="en-US" smtClean="0"/>
              <a:pPr/>
              <a:t>5/9/2022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t"/>
          <a:lstStyle>
            <a:lvl1pPr algn="ctr">
              <a:lnSpc>
                <a:spcPct val="70000"/>
              </a:lnSpc>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t"/>
          <a:lstStyle>
            <a:lvl1pPr algn="r">
              <a:lnSpc>
                <a:spcPct val="70000"/>
              </a:lnSpc>
              <a:defRPr sz="1200">
                <a:solidFill>
                  <a:schemeClr val="tx1">
                    <a:tint val="75000"/>
                  </a:schemeClr>
                </a:solidFill>
              </a:defRPr>
            </a:lvl1pPr>
          </a:lstStyle>
          <a:p>
            <a:fld id="{AD1134D4-A390-EA42-BCF9-97CC83CBB361}" type="slidenum">
              <a:rPr lang="en-US" smtClean="0"/>
              <a:pPr/>
              <a:t>‹#›</a:t>
            </a:fld>
            <a:endParaRPr lang="en-US"/>
          </a:p>
        </p:txBody>
      </p:sp>
    </p:spTree>
    <p:extLst>
      <p:ext uri="{BB962C8B-B14F-4D97-AF65-F5344CB8AC3E}">
        <p14:creationId xmlns:p14="http://schemas.microsoft.com/office/powerpoint/2010/main" val="20810787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2757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E15565-90B7-4B48-82A9-E3239121F5E1}" type="datetimeFigureOut">
              <a:rPr lang="en-US" smtClean="0"/>
              <a:t>5/9/2022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278860773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09600" y="1600201"/>
            <a:ext cx="10972800" cy="3896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4C84F7-E081-0248-9B57-2BC714B4510F}" type="datetimeFigureOut">
              <a:rPr lang="en-US" smtClean="0"/>
              <a:t>5/9/2022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6" name="Picture 5" descr="https://www.cincinnatichildrens.org/-/media/295b830c6eb94ee2b662c61a2945e5e6.ashx?h=67&amp;w=200">
            <a:hlinkClick r:id="rId8"/>
            <a:extLst>
              <a:ext uri="{FF2B5EF4-FFF2-40B4-BE49-F238E27FC236}">
                <a16:creationId xmlns:a16="http://schemas.microsoft.com/office/drawing/2014/main" id="{C7673D9D-C4B7-4F02-8DC5-D4A69971B66C}"/>
              </a:ext>
            </a:extLst>
          </p:cNvPr>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18533" y="76200"/>
            <a:ext cx="1710267" cy="457200"/>
          </a:xfrm>
          <a:prstGeom prst="rect">
            <a:avLst/>
          </a:prstGeom>
          <a:noFill/>
          <a:ln>
            <a:noFill/>
          </a:ln>
        </p:spPr>
      </p:pic>
    </p:spTree>
    <p:extLst>
      <p:ext uri="{BB962C8B-B14F-4D97-AF65-F5344CB8AC3E}">
        <p14:creationId xmlns:p14="http://schemas.microsoft.com/office/powerpoint/2010/main" val="346196388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62"/>
          <p:cNvSpPr>
            <a:spLocks noChangeArrowheads="1"/>
          </p:cNvSpPr>
          <p:nvPr userDrawn="1"/>
        </p:nvSpPr>
        <p:spPr bwMode="auto">
          <a:xfrm>
            <a:off x="131235" y="6645920"/>
            <a:ext cx="2781192" cy="289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8566" tIns="34914" rIns="28566" bIns="7935"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800" dirty="0">
                <a:solidFill>
                  <a:prstClr val="black"/>
                </a:solidFill>
                <a:latin typeface="Arial Narrow" pitchFamily="34" charset="0"/>
              </a:rPr>
              <a:t>2017 © Cincinnati Children's Hospital Medical Center. All rights reserved.</a:t>
            </a:r>
            <a:br>
              <a:rPr lang="en-US" altLang="en-US" sz="800" dirty="0">
                <a:solidFill>
                  <a:prstClr val="black"/>
                </a:solidFill>
                <a:latin typeface="Arial Narrow" pitchFamily="34" charset="0"/>
              </a:rPr>
            </a:br>
            <a:endParaRPr lang="en-US" altLang="en-US" sz="800" dirty="0">
              <a:solidFill>
                <a:prstClr val="black"/>
              </a:solidFill>
              <a:latin typeface="Arial Narrow" pitchFamily="34" charset="0"/>
            </a:endParaRPr>
          </a:p>
        </p:txBody>
      </p:sp>
      <p:sp>
        <p:nvSpPr>
          <p:cNvPr id="5" name="Rectangle 62"/>
          <p:cNvSpPr>
            <a:spLocks noChangeArrowheads="1"/>
          </p:cNvSpPr>
          <p:nvPr userDrawn="1"/>
        </p:nvSpPr>
        <p:spPr bwMode="auto">
          <a:xfrm>
            <a:off x="118540" y="6553200"/>
            <a:ext cx="2245789" cy="166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8566" tIns="34914" rIns="28566" bIns="7935"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800" dirty="0">
                <a:solidFill>
                  <a:prstClr val="black"/>
                </a:solidFill>
                <a:latin typeface="Arial Narrow" pitchFamily="34" charset="0"/>
              </a:rPr>
              <a:t>James M. Anderson Center for Health Systems Excellence</a:t>
            </a:r>
          </a:p>
        </p:txBody>
      </p:sp>
      <p:sp>
        <p:nvSpPr>
          <p:cNvPr id="6" name="TextBox 5"/>
          <p:cNvSpPr txBox="1"/>
          <p:nvPr userDrawn="1"/>
        </p:nvSpPr>
        <p:spPr>
          <a:xfrm>
            <a:off x="0" y="11668"/>
            <a:ext cx="12192000" cy="369332"/>
          </a:xfrm>
          <a:prstGeom prst="rect">
            <a:avLst/>
          </a:prstGeom>
          <a:noFill/>
        </p:spPr>
        <p:txBody>
          <a:bodyPr wrap="square" rtlCol="0">
            <a:spAutoFit/>
          </a:bodyPr>
          <a:lstStyle/>
          <a:p>
            <a:pPr algn="ctr"/>
            <a:r>
              <a:rPr lang="en-US" sz="1800" b="1" dirty="0">
                <a:solidFill>
                  <a:prstClr val="black"/>
                </a:solidFill>
              </a:rPr>
              <a:t>PDSA Worksheet </a:t>
            </a:r>
            <a:endParaRPr lang="en-US" sz="1800" b="1" dirty="0">
              <a:solidFill>
                <a:prstClr val="white"/>
              </a:solidFill>
            </a:endParaRPr>
          </a:p>
        </p:txBody>
      </p:sp>
      <p:pic>
        <p:nvPicPr>
          <p:cNvPr id="10" name="Picture 9"/>
          <p:cNvPicPr>
            <a:picLocks noChangeAspect="1"/>
          </p:cNvPicPr>
          <p:nvPr userDrawn="1"/>
        </p:nvPicPr>
        <p:blipFill>
          <a:blip r:embed="rId5"/>
          <a:stretch>
            <a:fillRect/>
          </a:stretch>
        </p:blipFill>
        <p:spPr>
          <a:xfrm>
            <a:off x="232499" y="11671"/>
            <a:ext cx="2227800" cy="614165"/>
          </a:xfrm>
          <a:prstGeom prst="rect">
            <a:avLst/>
          </a:prstGeom>
        </p:spPr>
      </p:pic>
      <p:pic>
        <p:nvPicPr>
          <p:cNvPr id="11" name="Picture 10"/>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1112120" y="0"/>
            <a:ext cx="1022053" cy="642430"/>
          </a:xfrm>
          <a:prstGeom prst="rect">
            <a:avLst/>
          </a:prstGeom>
          <a:noFill/>
          <a:ln>
            <a:noFill/>
          </a:ln>
        </p:spPr>
      </p:pic>
      <p:sp>
        <p:nvSpPr>
          <p:cNvPr id="12" name="TextBox 11"/>
          <p:cNvSpPr txBox="1"/>
          <p:nvPr userDrawn="1"/>
        </p:nvSpPr>
        <p:spPr>
          <a:xfrm>
            <a:off x="6092215" y="1403746"/>
            <a:ext cx="5775192" cy="369332"/>
          </a:xfrm>
          <a:prstGeom prst="rect">
            <a:avLst/>
          </a:prstGeom>
          <a:noFill/>
          <a:ln>
            <a:noFill/>
          </a:ln>
        </p:spPr>
        <p:txBody>
          <a:bodyPr wrap="square" rtlCol="0">
            <a:spAutoFit/>
          </a:bodyPr>
          <a:lstStyle/>
          <a:p>
            <a:r>
              <a:rPr lang="en-US" sz="1800" b="1" dirty="0">
                <a:solidFill>
                  <a:prstClr val="black"/>
                </a:solidFill>
              </a:rPr>
              <a:t>DO: </a:t>
            </a:r>
            <a:r>
              <a:rPr kumimoji="0" lang="en-US" sz="1200" b="0" i="1" u="none" strike="noStrike" kern="1200" cap="none" spc="0" normalizeH="0" baseline="0" noProof="0" dirty="0">
                <a:ln>
                  <a:noFill/>
                </a:ln>
                <a:solidFill>
                  <a:prstClr val="black"/>
                </a:solidFill>
                <a:effectLst/>
                <a:uLnTx/>
                <a:uFillTx/>
                <a:latin typeface="+mn-lt"/>
                <a:ea typeface="+mn-ea"/>
                <a:cs typeface="+mn-cs"/>
              </a:rPr>
              <a:t>(to be completed after the test cycle)</a:t>
            </a:r>
            <a:r>
              <a:rPr kumimoji="0" lang="en-US" sz="1800" b="0" i="0" u="none" strike="noStrike" kern="1200" cap="none" spc="0" normalizeH="0" baseline="0" noProof="0" dirty="0">
                <a:ln>
                  <a:noFill/>
                </a:ln>
                <a:solidFill>
                  <a:prstClr val="black"/>
                </a:solidFill>
                <a:effectLst/>
                <a:uLnTx/>
                <a:uFillTx/>
                <a:latin typeface="+mn-lt"/>
                <a:ea typeface="+mn-ea"/>
                <a:cs typeface="+mn-cs"/>
              </a:rPr>
              <a:t> </a:t>
            </a:r>
            <a:endParaRPr lang="en-US" sz="1100" dirty="0">
              <a:solidFill>
                <a:prstClr val="black"/>
              </a:solidFill>
            </a:endParaRPr>
          </a:p>
        </p:txBody>
      </p:sp>
      <p:sp>
        <p:nvSpPr>
          <p:cNvPr id="14" name="TextBox 13"/>
          <p:cNvSpPr txBox="1"/>
          <p:nvPr userDrawn="1"/>
        </p:nvSpPr>
        <p:spPr>
          <a:xfrm>
            <a:off x="161268" y="1434170"/>
            <a:ext cx="5622803" cy="369332"/>
          </a:xfrm>
          <a:prstGeom prst="rect">
            <a:avLst/>
          </a:prstGeom>
          <a:noFill/>
        </p:spPr>
        <p:txBody>
          <a:bodyPr wrap="square" rtlCol="0">
            <a:spAutoFit/>
          </a:bodyPr>
          <a:lstStyle/>
          <a:p>
            <a:r>
              <a:rPr lang="en-US" sz="1800" b="1" dirty="0">
                <a:solidFill>
                  <a:prstClr val="black"/>
                </a:solidFill>
              </a:rPr>
              <a:t>PLAN: </a:t>
            </a:r>
            <a:r>
              <a:rPr lang="en-US" sz="1200" b="0" i="1" dirty="0">
                <a:solidFill>
                  <a:prstClr val="black"/>
                </a:solidFill>
              </a:rPr>
              <a:t>(to be completed before the test cycle)</a:t>
            </a:r>
            <a:endParaRPr lang="en-US" sz="1800" b="0" dirty="0">
              <a:solidFill>
                <a:prstClr val="black"/>
              </a:solidFill>
            </a:endParaRPr>
          </a:p>
        </p:txBody>
      </p:sp>
      <p:sp>
        <p:nvSpPr>
          <p:cNvPr id="15" name="TextBox 14"/>
          <p:cNvSpPr txBox="1"/>
          <p:nvPr userDrawn="1"/>
        </p:nvSpPr>
        <p:spPr>
          <a:xfrm>
            <a:off x="173015" y="1705960"/>
            <a:ext cx="5698980" cy="261610"/>
          </a:xfrm>
          <a:prstGeom prst="rect">
            <a:avLst/>
          </a:prstGeom>
          <a:noFill/>
        </p:spPr>
        <p:txBody>
          <a:bodyPr wrap="square" rtlCol="0">
            <a:spAutoFit/>
          </a:bodyPr>
          <a:lstStyle/>
          <a:p>
            <a:r>
              <a:rPr lang="en-US" sz="1100" b="1" dirty="0">
                <a:solidFill>
                  <a:prstClr val="black"/>
                </a:solidFill>
              </a:rPr>
              <a:t>Describe the intent and structure of the test cycle:</a:t>
            </a:r>
          </a:p>
        </p:txBody>
      </p:sp>
      <p:sp>
        <p:nvSpPr>
          <p:cNvPr id="17" name="TextBox 16"/>
          <p:cNvSpPr txBox="1"/>
          <p:nvPr userDrawn="1"/>
        </p:nvSpPr>
        <p:spPr>
          <a:xfrm>
            <a:off x="124655" y="2639777"/>
            <a:ext cx="5698980" cy="430887"/>
          </a:xfrm>
          <a:prstGeom prst="rect">
            <a:avLst/>
          </a:prstGeom>
          <a:noFill/>
        </p:spPr>
        <p:txBody>
          <a:bodyPr wrap="square" rtlCol="0">
            <a:spAutoFit/>
          </a:bodyPr>
          <a:lstStyle/>
          <a:p>
            <a:r>
              <a:rPr lang="en-US" sz="1100" b="1" dirty="0">
                <a:solidFill>
                  <a:prstClr val="black"/>
                </a:solidFill>
              </a:rPr>
              <a:t>What would the successful test look like?  Include how you will measure success for this test cycle: </a:t>
            </a:r>
          </a:p>
        </p:txBody>
      </p:sp>
      <p:sp>
        <p:nvSpPr>
          <p:cNvPr id="18" name="TextBox 17"/>
          <p:cNvSpPr txBox="1"/>
          <p:nvPr userDrawn="1"/>
        </p:nvSpPr>
        <p:spPr>
          <a:xfrm>
            <a:off x="133443" y="3910258"/>
            <a:ext cx="5698980" cy="261610"/>
          </a:xfrm>
          <a:prstGeom prst="rect">
            <a:avLst/>
          </a:prstGeom>
          <a:noFill/>
        </p:spPr>
        <p:txBody>
          <a:bodyPr wrap="square" rtlCol="0">
            <a:spAutoFit/>
          </a:bodyPr>
          <a:lstStyle/>
          <a:p>
            <a:r>
              <a:rPr lang="en-US" sz="1100" b="1" dirty="0">
                <a:solidFill>
                  <a:prstClr val="black"/>
                </a:solidFill>
              </a:rPr>
              <a:t>What do you predict will happen? This should be your realistic prediction.</a:t>
            </a:r>
          </a:p>
        </p:txBody>
      </p:sp>
      <p:sp>
        <p:nvSpPr>
          <p:cNvPr id="19" name="TextBox 18"/>
          <p:cNvSpPr txBox="1"/>
          <p:nvPr userDrawn="1"/>
        </p:nvSpPr>
        <p:spPr>
          <a:xfrm>
            <a:off x="124655" y="4991292"/>
            <a:ext cx="5698980" cy="261610"/>
          </a:xfrm>
          <a:prstGeom prst="rect">
            <a:avLst/>
          </a:prstGeom>
          <a:noFill/>
        </p:spPr>
        <p:txBody>
          <a:bodyPr wrap="square" rtlCol="0">
            <a:spAutoFit/>
          </a:bodyPr>
          <a:lstStyle/>
          <a:p>
            <a:r>
              <a:rPr lang="en-US" sz="1100" b="1" dirty="0">
                <a:solidFill>
                  <a:prstClr val="black"/>
                </a:solidFill>
              </a:rPr>
              <a:t>Action steps to carry out the test cycle (who, what, where &amp; when):</a:t>
            </a:r>
          </a:p>
        </p:txBody>
      </p:sp>
      <p:sp>
        <p:nvSpPr>
          <p:cNvPr id="25" name="TextBox 24"/>
          <p:cNvSpPr txBox="1"/>
          <p:nvPr userDrawn="1"/>
        </p:nvSpPr>
        <p:spPr>
          <a:xfrm>
            <a:off x="6126712" y="1664616"/>
            <a:ext cx="5527147" cy="430887"/>
          </a:xfrm>
          <a:prstGeom prst="rect">
            <a:avLst/>
          </a:prstGeom>
          <a:noFill/>
          <a:ln>
            <a:noFill/>
          </a:ln>
        </p:spPr>
        <p:txBody>
          <a:bodyPr wrap="square" rtlCol="0">
            <a:spAutoFit/>
          </a:bodyPr>
          <a:lstStyle/>
          <a:p>
            <a:r>
              <a:rPr lang="en-US" sz="1100" b="1" dirty="0">
                <a:solidFill>
                  <a:prstClr val="black"/>
                </a:solidFill>
              </a:rPr>
              <a:t>Describe your observations and data. Was there anything that occurred that was not part of the plan?</a:t>
            </a:r>
          </a:p>
        </p:txBody>
      </p:sp>
      <p:sp>
        <p:nvSpPr>
          <p:cNvPr id="28" name="TextBox 27"/>
          <p:cNvSpPr txBox="1"/>
          <p:nvPr userDrawn="1"/>
        </p:nvSpPr>
        <p:spPr>
          <a:xfrm>
            <a:off x="6092216" y="3489645"/>
            <a:ext cx="5786939" cy="369332"/>
          </a:xfrm>
          <a:prstGeom prst="rect">
            <a:avLst/>
          </a:prstGeom>
          <a:noFill/>
          <a:ln>
            <a:noFill/>
          </a:ln>
        </p:spPr>
        <p:txBody>
          <a:bodyPr wrap="square" rtlCol="0">
            <a:spAutoFit/>
          </a:bodyPr>
          <a:lstStyle/>
          <a:p>
            <a:r>
              <a:rPr lang="en-US" sz="1800" b="1" dirty="0">
                <a:solidFill>
                  <a:prstClr val="black"/>
                </a:solidFill>
              </a:rPr>
              <a:t>STUDY:</a:t>
            </a:r>
            <a:endParaRPr lang="en-US" sz="1100" b="1" dirty="0">
              <a:solidFill>
                <a:prstClr val="black"/>
              </a:solidFill>
            </a:endParaRPr>
          </a:p>
        </p:txBody>
      </p:sp>
      <p:sp>
        <p:nvSpPr>
          <p:cNvPr id="30" name="TextBox 29"/>
          <p:cNvSpPr txBox="1"/>
          <p:nvPr userDrawn="1"/>
        </p:nvSpPr>
        <p:spPr>
          <a:xfrm>
            <a:off x="6092215" y="3742738"/>
            <a:ext cx="5698980" cy="261610"/>
          </a:xfrm>
          <a:prstGeom prst="rect">
            <a:avLst/>
          </a:prstGeom>
          <a:noFill/>
          <a:ln>
            <a:noFill/>
          </a:ln>
        </p:spPr>
        <p:txBody>
          <a:bodyPr wrap="square" rtlCol="0">
            <a:spAutoFit/>
          </a:bodyPr>
          <a:lstStyle/>
          <a:p>
            <a:r>
              <a:rPr lang="en-US" sz="1100" b="1" dirty="0">
                <a:solidFill>
                  <a:prstClr val="black"/>
                </a:solidFill>
              </a:rPr>
              <a:t>How did the results compare to your prediction?  What did you learn?</a:t>
            </a:r>
          </a:p>
        </p:txBody>
      </p:sp>
      <p:sp>
        <p:nvSpPr>
          <p:cNvPr id="33" name="TextBox 32"/>
          <p:cNvSpPr txBox="1"/>
          <p:nvPr userDrawn="1"/>
        </p:nvSpPr>
        <p:spPr>
          <a:xfrm>
            <a:off x="6158692" y="5206454"/>
            <a:ext cx="5786939" cy="369332"/>
          </a:xfrm>
          <a:prstGeom prst="rect">
            <a:avLst/>
          </a:prstGeom>
          <a:noFill/>
          <a:ln>
            <a:noFill/>
          </a:ln>
        </p:spPr>
        <p:txBody>
          <a:bodyPr wrap="square" rtlCol="0">
            <a:spAutoFit/>
          </a:bodyPr>
          <a:lstStyle/>
          <a:p>
            <a:r>
              <a:rPr lang="en-US" sz="1800" b="1" dirty="0">
                <a:solidFill>
                  <a:prstClr val="black"/>
                </a:solidFill>
              </a:rPr>
              <a:t>ACT: </a:t>
            </a:r>
            <a:r>
              <a:rPr lang="en-US" sz="1200" i="1" dirty="0">
                <a:solidFill>
                  <a:prstClr val="black"/>
                </a:solidFill>
              </a:rPr>
              <a:t>(to be completed after the test cycle)</a:t>
            </a:r>
            <a:r>
              <a:rPr lang="en-US" sz="1100" dirty="0">
                <a:solidFill>
                  <a:prstClr val="black"/>
                </a:solidFill>
              </a:rPr>
              <a:t> </a:t>
            </a:r>
          </a:p>
        </p:txBody>
      </p:sp>
      <p:sp>
        <p:nvSpPr>
          <p:cNvPr id="34" name="TextBox 33"/>
          <p:cNvSpPr txBox="1"/>
          <p:nvPr userDrawn="1"/>
        </p:nvSpPr>
        <p:spPr>
          <a:xfrm>
            <a:off x="6158693" y="5578902"/>
            <a:ext cx="5265409" cy="276999"/>
          </a:xfrm>
          <a:prstGeom prst="rect">
            <a:avLst/>
          </a:prstGeom>
          <a:noFill/>
          <a:ln>
            <a:noFill/>
          </a:ln>
        </p:spPr>
        <p:txBody>
          <a:bodyPr wrap="square" rtlCol="0">
            <a:spAutoFit/>
          </a:bodyPr>
          <a:lstStyle/>
          <a:p>
            <a:r>
              <a:rPr lang="en-US" sz="1200" b="1" u="sng" dirty="0">
                <a:solidFill>
                  <a:prstClr val="black"/>
                </a:solidFill>
              </a:rPr>
              <a:t>Adapt</a:t>
            </a:r>
            <a:endParaRPr lang="en-US" sz="1100" dirty="0">
              <a:solidFill>
                <a:prstClr val="black"/>
              </a:solidFill>
            </a:endParaRPr>
          </a:p>
        </p:txBody>
      </p:sp>
      <p:sp>
        <p:nvSpPr>
          <p:cNvPr id="37" name="TextBox 36"/>
          <p:cNvSpPr txBox="1"/>
          <p:nvPr userDrawn="1"/>
        </p:nvSpPr>
        <p:spPr>
          <a:xfrm>
            <a:off x="6158693" y="6008304"/>
            <a:ext cx="5265409" cy="276999"/>
          </a:xfrm>
          <a:prstGeom prst="rect">
            <a:avLst/>
          </a:prstGeom>
          <a:noFill/>
          <a:ln>
            <a:noFill/>
          </a:ln>
        </p:spPr>
        <p:txBody>
          <a:bodyPr wrap="square" rtlCol="0">
            <a:spAutoFit/>
          </a:bodyPr>
          <a:lstStyle/>
          <a:p>
            <a:r>
              <a:rPr lang="en-US" sz="1200" b="1" u="sng" dirty="0">
                <a:solidFill>
                  <a:prstClr val="black"/>
                </a:solidFill>
              </a:rPr>
              <a:t>Adopt</a:t>
            </a:r>
            <a:endParaRPr lang="en-US" sz="1100" dirty="0">
              <a:solidFill>
                <a:prstClr val="black"/>
              </a:solidFill>
            </a:endParaRPr>
          </a:p>
        </p:txBody>
      </p:sp>
      <p:sp>
        <p:nvSpPr>
          <p:cNvPr id="39" name="TextBox 38"/>
          <p:cNvSpPr txBox="1"/>
          <p:nvPr userDrawn="1"/>
        </p:nvSpPr>
        <p:spPr>
          <a:xfrm>
            <a:off x="6158693" y="6437706"/>
            <a:ext cx="5265409" cy="276999"/>
          </a:xfrm>
          <a:prstGeom prst="rect">
            <a:avLst/>
          </a:prstGeom>
          <a:noFill/>
          <a:ln>
            <a:noFill/>
          </a:ln>
        </p:spPr>
        <p:txBody>
          <a:bodyPr wrap="square" rtlCol="0">
            <a:spAutoFit/>
          </a:bodyPr>
          <a:lstStyle/>
          <a:p>
            <a:r>
              <a:rPr lang="en-US" sz="1200" b="1" u="sng" dirty="0">
                <a:solidFill>
                  <a:prstClr val="black"/>
                </a:solidFill>
              </a:rPr>
              <a:t>Abandon</a:t>
            </a:r>
            <a:endParaRPr lang="en-US" sz="1100" dirty="0">
              <a:solidFill>
                <a:prstClr val="black"/>
              </a:solidFill>
            </a:endParaRPr>
          </a:p>
        </p:txBody>
      </p:sp>
      <p:sp>
        <p:nvSpPr>
          <p:cNvPr id="3" name="TextBox 2">
            <a:extLst>
              <a:ext uri="{FF2B5EF4-FFF2-40B4-BE49-F238E27FC236}">
                <a16:creationId xmlns:a16="http://schemas.microsoft.com/office/drawing/2014/main" id="{AB776A4E-BF3B-46E8-85A6-7609A51F3C33}"/>
              </a:ext>
            </a:extLst>
          </p:cNvPr>
          <p:cNvSpPr txBox="1"/>
          <p:nvPr userDrawn="1"/>
        </p:nvSpPr>
        <p:spPr>
          <a:xfrm>
            <a:off x="7416802" y="5609374"/>
            <a:ext cx="4576260" cy="423193"/>
          </a:xfrm>
          <a:prstGeom prst="rect">
            <a:avLst/>
          </a:prstGeom>
          <a:noFill/>
        </p:spPr>
        <p:txBody>
          <a:bodyPr wrap="square" rtlCol="0">
            <a:spAutoFit/>
          </a:bodyPr>
          <a:lstStyle/>
          <a:p>
            <a:r>
              <a:rPr lang="en-US" sz="1100" dirty="0"/>
              <a:t>What will you change in the next test if “adapt”.  </a:t>
            </a:r>
            <a:r>
              <a:rPr lang="en-US" sz="1050" i="1" dirty="0"/>
              <a:t>(Modify intervention to reflect learning and/or increase scale)</a:t>
            </a:r>
            <a:endParaRPr lang="en-US" sz="1100" i="1" dirty="0"/>
          </a:p>
        </p:txBody>
      </p:sp>
    </p:spTree>
    <p:extLst>
      <p:ext uri="{BB962C8B-B14F-4D97-AF65-F5344CB8AC3E}">
        <p14:creationId xmlns:p14="http://schemas.microsoft.com/office/powerpoint/2010/main" val="25855800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Lst>
  <p:txStyles>
    <p:titleStyle>
      <a:lvl1pPr algn="ctr" defTabSz="914428" rtl="0" eaLnBrk="1" latinLnBrk="0" hangingPunct="1">
        <a:spcBef>
          <a:spcPct val="0"/>
        </a:spcBef>
        <a:buNone/>
        <a:defRPr sz="4400" kern="1200">
          <a:solidFill>
            <a:schemeClr val="tx1"/>
          </a:solidFill>
          <a:latin typeface="+mj-lt"/>
          <a:ea typeface="+mj-ea"/>
          <a:cs typeface="+mj-cs"/>
        </a:defRPr>
      </a:lvl1pPr>
    </p:titleStyle>
    <p:bodyStyle>
      <a:lvl1pPr marL="342910" indent="-342910" algn="l" defTabSz="91442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73" indent="-285759" algn="l" defTabSz="914428"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36" indent="-228608" algn="l" defTabSz="91442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50" indent="-228608" algn="l" defTabSz="91442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65" indent="-228608" algn="l" defTabSz="91442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79" indent="-228608" algn="l" defTabSz="91442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93" indent="-228608" algn="l" defTabSz="91442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107" indent="-228608" algn="l" defTabSz="91442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322" indent="-228608" algn="l" defTabSz="91442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28" rtl="0" eaLnBrk="1" latinLnBrk="0" hangingPunct="1">
        <a:defRPr sz="1800" kern="1200">
          <a:solidFill>
            <a:schemeClr val="tx1"/>
          </a:solidFill>
          <a:latin typeface="+mn-lt"/>
          <a:ea typeface="+mn-ea"/>
          <a:cs typeface="+mn-cs"/>
        </a:defRPr>
      </a:lvl1pPr>
      <a:lvl2pPr marL="457214" algn="l" defTabSz="914428" rtl="0" eaLnBrk="1" latinLnBrk="0" hangingPunct="1">
        <a:defRPr sz="1800" kern="1200">
          <a:solidFill>
            <a:schemeClr val="tx1"/>
          </a:solidFill>
          <a:latin typeface="+mn-lt"/>
          <a:ea typeface="+mn-ea"/>
          <a:cs typeface="+mn-cs"/>
        </a:defRPr>
      </a:lvl2pPr>
      <a:lvl3pPr marL="914428" algn="l" defTabSz="914428" rtl="0" eaLnBrk="1" latinLnBrk="0" hangingPunct="1">
        <a:defRPr sz="1800" kern="1200">
          <a:solidFill>
            <a:schemeClr val="tx1"/>
          </a:solidFill>
          <a:latin typeface="+mn-lt"/>
          <a:ea typeface="+mn-ea"/>
          <a:cs typeface="+mn-cs"/>
        </a:defRPr>
      </a:lvl3pPr>
      <a:lvl4pPr marL="1371643" algn="l" defTabSz="914428" rtl="0" eaLnBrk="1" latinLnBrk="0" hangingPunct="1">
        <a:defRPr sz="1800" kern="1200">
          <a:solidFill>
            <a:schemeClr val="tx1"/>
          </a:solidFill>
          <a:latin typeface="+mn-lt"/>
          <a:ea typeface="+mn-ea"/>
          <a:cs typeface="+mn-cs"/>
        </a:defRPr>
      </a:lvl4pPr>
      <a:lvl5pPr marL="1828857" algn="l" defTabSz="914428" rtl="0" eaLnBrk="1" latinLnBrk="0" hangingPunct="1">
        <a:defRPr sz="1800" kern="1200">
          <a:solidFill>
            <a:schemeClr val="tx1"/>
          </a:solidFill>
          <a:latin typeface="+mn-lt"/>
          <a:ea typeface="+mn-ea"/>
          <a:cs typeface="+mn-cs"/>
        </a:defRPr>
      </a:lvl5pPr>
      <a:lvl6pPr marL="2286071" algn="l" defTabSz="914428" rtl="0" eaLnBrk="1" latinLnBrk="0" hangingPunct="1">
        <a:defRPr sz="1800" kern="1200">
          <a:solidFill>
            <a:schemeClr val="tx1"/>
          </a:solidFill>
          <a:latin typeface="+mn-lt"/>
          <a:ea typeface="+mn-ea"/>
          <a:cs typeface="+mn-cs"/>
        </a:defRPr>
      </a:lvl6pPr>
      <a:lvl7pPr marL="2743285" algn="l" defTabSz="914428" rtl="0" eaLnBrk="1" latinLnBrk="0" hangingPunct="1">
        <a:defRPr sz="1800" kern="1200">
          <a:solidFill>
            <a:schemeClr val="tx1"/>
          </a:solidFill>
          <a:latin typeface="+mn-lt"/>
          <a:ea typeface="+mn-ea"/>
          <a:cs typeface="+mn-cs"/>
        </a:defRPr>
      </a:lvl7pPr>
      <a:lvl8pPr marL="3200500" algn="l" defTabSz="914428" rtl="0" eaLnBrk="1" latinLnBrk="0" hangingPunct="1">
        <a:defRPr sz="1800" kern="1200">
          <a:solidFill>
            <a:schemeClr val="tx1"/>
          </a:solidFill>
          <a:latin typeface="+mn-lt"/>
          <a:ea typeface="+mn-ea"/>
          <a:cs typeface="+mn-cs"/>
        </a:defRPr>
      </a:lvl8pPr>
      <a:lvl9pPr marL="3657714" algn="l" defTabSz="914428"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DD610CA-DC0C-4F3E-B25A-B765674B7097}"/>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57E9F657-6F24-42AF-B2F1-13DA5CF07E0F}"/>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6084" name="Rectangle 4">
            <a:extLst>
              <a:ext uri="{FF2B5EF4-FFF2-40B4-BE49-F238E27FC236}">
                <a16:creationId xmlns:a16="http://schemas.microsoft.com/office/drawing/2014/main" id="{83F76692-8893-407B-B40A-43C1730FC9A9}"/>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46085" name="Rectangle 5">
            <a:extLst>
              <a:ext uri="{FF2B5EF4-FFF2-40B4-BE49-F238E27FC236}">
                <a16:creationId xmlns:a16="http://schemas.microsoft.com/office/drawing/2014/main" id="{AB4FE9EA-18E1-4808-93B6-FB62B0CAC090}"/>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46086" name="Rectangle 6">
            <a:extLst>
              <a:ext uri="{FF2B5EF4-FFF2-40B4-BE49-F238E27FC236}">
                <a16:creationId xmlns:a16="http://schemas.microsoft.com/office/drawing/2014/main" id="{8E31BFC5-8FB6-4FEB-ABFE-3CCEF69A2818}"/>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2E2490F1-4D40-428D-94C2-65113EF03C9A}" type="slidenum">
              <a:rPr lang="en-US" altLang="en-US"/>
              <a:pPr/>
              <a:t>‹#›</a:t>
            </a:fld>
            <a:endParaRPr lang="en-US" altLang="en-US"/>
          </a:p>
        </p:txBody>
      </p:sp>
    </p:spTree>
    <p:extLst>
      <p:ext uri="{BB962C8B-B14F-4D97-AF65-F5344CB8AC3E}">
        <p14:creationId xmlns:p14="http://schemas.microsoft.com/office/powerpoint/2010/main" val="12574486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1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000">
          <a:solidFill>
            <a:schemeClr val="tx1"/>
          </a:solidFill>
          <a:latin typeface="+mn-lt"/>
        </a:defRPr>
      </a:lvl2pPr>
      <a:lvl3pPr marL="1143000" indent="-228600" algn="l" rtl="0" eaLnBrk="0" fontAlgn="base" hangingPunct="0">
        <a:spcBef>
          <a:spcPct val="20000"/>
        </a:spcBef>
        <a:spcAft>
          <a:spcPct val="0"/>
        </a:spcAft>
        <a:buChar char="•"/>
        <a:defRPr sz="1000">
          <a:solidFill>
            <a:schemeClr val="tx1"/>
          </a:solidFill>
          <a:latin typeface="+mn-lt"/>
        </a:defRPr>
      </a:lvl3pPr>
      <a:lvl4pPr marL="1600200" indent="-228600" algn="l" rtl="0" eaLnBrk="0" fontAlgn="base" hangingPunct="0">
        <a:spcBef>
          <a:spcPct val="20000"/>
        </a:spcBef>
        <a:spcAft>
          <a:spcPct val="0"/>
        </a:spcAft>
        <a:buChar char="–"/>
        <a:defRPr sz="1000">
          <a:solidFill>
            <a:schemeClr val="tx1"/>
          </a:solidFill>
          <a:latin typeface="+mn-lt"/>
        </a:defRPr>
      </a:lvl4pPr>
      <a:lvl5pPr marL="2057400" indent="-228600" algn="l" rtl="0" eaLnBrk="0" fontAlgn="base" hangingPunct="0">
        <a:spcBef>
          <a:spcPct val="20000"/>
        </a:spcBef>
        <a:spcAft>
          <a:spcPct val="0"/>
        </a:spcAft>
        <a:buChar char="»"/>
        <a:defRPr sz="1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4433" y="2088075"/>
            <a:ext cx="10363200" cy="1043600"/>
          </a:xfrm>
        </p:spPr>
        <p:txBody>
          <a:bodyPr/>
          <a:lstStyle/>
          <a:p>
            <a:r>
              <a:rPr lang="en-US" dirty="0"/>
              <a:t>T1Dx CGM Equity</a:t>
            </a:r>
          </a:p>
        </p:txBody>
      </p:sp>
      <p:sp>
        <p:nvSpPr>
          <p:cNvPr id="3" name="Subtitle 2"/>
          <p:cNvSpPr>
            <a:spLocks noGrp="1"/>
          </p:cNvSpPr>
          <p:nvPr>
            <p:ph type="subTitle" idx="1"/>
          </p:nvPr>
        </p:nvSpPr>
        <p:spPr>
          <a:xfrm>
            <a:off x="1410749" y="3524989"/>
            <a:ext cx="6858000" cy="1655762"/>
          </a:xfrm>
        </p:spPr>
        <p:txBody>
          <a:bodyPr>
            <a:normAutofit/>
          </a:bodyPr>
          <a:lstStyle/>
          <a:p>
            <a:r>
              <a:rPr lang="en-US" sz="2800" dirty="0"/>
              <a:t>Cincinnati Children’s Hospital</a:t>
            </a:r>
          </a:p>
          <a:p>
            <a:r>
              <a:rPr lang="en-US" sz="2800" dirty="0"/>
              <a:t>May 10, 2022</a:t>
            </a:r>
          </a:p>
        </p:txBody>
      </p:sp>
    </p:spTree>
    <p:extLst>
      <p:ext uri="{BB962C8B-B14F-4D97-AF65-F5344CB8AC3E}">
        <p14:creationId xmlns:p14="http://schemas.microsoft.com/office/powerpoint/2010/main" val="1230510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30924CA-6E03-4C97-AE83-D0D8402CC61B}"/>
              </a:ext>
            </a:extLst>
          </p:cNvPr>
          <p:cNvSpPr/>
          <p:nvPr/>
        </p:nvSpPr>
        <p:spPr>
          <a:xfrm>
            <a:off x="603849" y="86264"/>
            <a:ext cx="11369615" cy="634904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1F84059-275E-493A-896D-A7ED79795571}"/>
              </a:ext>
            </a:extLst>
          </p:cNvPr>
          <p:cNvPicPr>
            <a:picLocks noChangeAspect="1"/>
          </p:cNvPicPr>
          <p:nvPr/>
        </p:nvPicPr>
        <p:blipFill>
          <a:blip r:embed="rId2"/>
          <a:stretch>
            <a:fillRect/>
          </a:stretch>
        </p:blipFill>
        <p:spPr>
          <a:xfrm>
            <a:off x="788565" y="219670"/>
            <a:ext cx="10452683" cy="6349042"/>
          </a:xfrm>
          <a:prstGeom prst="rect">
            <a:avLst/>
          </a:prstGeom>
        </p:spPr>
      </p:pic>
    </p:spTree>
    <p:extLst>
      <p:ext uri="{BB962C8B-B14F-4D97-AF65-F5344CB8AC3E}">
        <p14:creationId xmlns:p14="http://schemas.microsoft.com/office/powerpoint/2010/main" val="899338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30924CA-6E03-4C97-AE83-D0D8402CC61B}"/>
              </a:ext>
            </a:extLst>
          </p:cNvPr>
          <p:cNvSpPr/>
          <p:nvPr/>
        </p:nvSpPr>
        <p:spPr>
          <a:xfrm>
            <a:off x="603849" y="86264"/>
            <a:ext cx="11369615" cy="634904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01402CDB-8430-4FB2-98D3-BEE6AD276E1F}"/>
              </a:ext>
            </a:extLst>
          </p:cNvPr>
          <p:cNvPicPr>
            <a:picLocks noChangeAspect="1"/>
          </p:cNvPicPr>
          <p:nvPr/>
        </p:nvPicPr>
        <p:blipFill>
          <a:blip r:embed="rId2"/>
          <a:stretch>
            <a:fillRect/>
          </a:stretch>
        </p:blipFill>
        <p:spPr>
          <a:xfrm>
            <a:off x="784527" y="221343"/>
            <a:ext cx="11008257" cy="6285521"/>
          </a:xfrm>
          <a:prstGeom prst="rect">
            <a:avLst/>
          </a:prstGeom>
        </p:spPr>
      </p:pic>
    </p:spTree>
    <p:extLst>
      <p:ext uri="{BB962C8B-B14F-4D97-AF65-F5344CB8AC3E}">
        <p14:creationId xmlns:p14="http://schemas.microsoft.com/office/powerpoint/2010/main" val="352642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8177367-F3DA-493A-87FF-EE784E8B8A94}"/>
              </a:ext>
            </a:extLst>
          </p:cNvPr>
          <p:cNvPicPr>
            <a:picLocks noChangeAspect="1"/>
          </p:cNvPicPr>
          <p:nvPr/>
        </p:nvPicPr>
        <p:blipFill>
          <a:blip r:embed="rId2"/>
          <a:stretch>
            <a:fillRect/>
          </a:stretch>
        </p:blipFill>
        <p:spPr>
          <a:xfrm>
            <a:off x="0" y="937766"/>
            <a:ext cx="12192000" cy="5920234"/>
          </a:xfrm>
          <a:prstGeom prst="rect">
            <a:avLst/>
          </a:prstGeom>
        </p:spPr>
      </p:pic>
    </p:spTree>
    <p:extLst>
      <p:ext uri="{BB962C8B-B14F-4D97-AF65-F5344CB8AC3E}">
        <p14:creationId xmlns:p14="http://schemas.microsoft.com/office/powerpoint/2010/main" val="860377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55A307E-8EE2-4C3B-8093-5C4593DD9A74}"/>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140903" y="98545"/>
            <a:ext cx="8741384" cy="6587482"/>
          </a:xfrm>
          <a:prstGeom prst="rect">
            <a:avLst/>
          </a:prstGeom>
        </p:spPr>
      </p:pic>
    </p:spTree>
    <p:extLst>
      <p:ext uri="{BB962C8B-B14F-4D97-AF65-F5344CB8AC3E}">
        <p14:creationId xmlns:p14="http://schemas.microsoft.com/office/powerpoint/2010/main" val="2050115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73C651-D99A-4263-BFEA-B5CC46B4B580}"/>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009291" y="62648"/>
            <a:ext cx="9796220" cy="6545186"/>
          </a:xfrm>
          <a:prstGeom prst="rect">
            <a:avLst/>
          </a:prstGeom>
        </p:spPr>
      </p:pic>
    </p:spTree>
    <p:extLst>
      <p:ext uri="{BB962C8B-B14F-4D97-AF65-F5344CB8AC3E}">
        <p14:creationId xmlns:p14="http://schemas.microsoft.com/office/powerpoint/2010/main" val="896213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2">
            <a:extLst>
              <a:ext uri="{FF2B5EF4-FFF2-40B4-BE49-F238E27FC236}">
                <a16:creationId xmlns:a16="http://schemas.microsoft.com/office/drawing/2014/main" id="{764BD9DB-05D4-4864-ACD4-C95C83AB9A3D}"/>
              </a:ext>
            </a:extLst>
          </p:cNvPr>
          <p:cNvSpPr txBox="1">
            <a:spLocks noChangeArrowheads="1"/>
          </p:cNvSpPr>
          <p:nvPr/>
        </p:nvSpPr>
        <p:spPr bwMode="auto">
          <a:xfrm>
            <a:off x="2468015" y="20638"/>
            <a:ext cx="823547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1000">
                <a:solidFill>
                  <a:schemeClr val="tx1"/>
                </a:solidFill>
                <a:latin typeface="Arial" panose="020B0604020202020204" pitchFamily="34" charset="0"/>
              </a:defRPr>
            </a:lvl1pPr>
            <a:lvl2pPr marL="742950" indent="-285750">
              <a:spcBef>
                <a:spcPct val="20000"/>
              </a:spcBef>
              <a:buChar char="–"/>
              <a:defRPr sz="1000">
                <a:solidFill>
                  <a:schemeClr val="tx1"/>
                </a:solidFill>
                <a:latin typeface="Arial" panose="020B0604020202020204" pitchFamily="34" charset="0"/>
              </a:defRPr>
            </a:lvl2pPr>
            <a:lvl3pPr marL="1143000" indent="-228600">
              <a:spcBef>
                <a:spcPct val="20000"/>
              </a:spcBef>
              <a:buChar char="•"/>
              <a:defRPr sz="1000">
                <a:solidFill>
                  <a:schemeClr val="tx1"/>
                </a:solidFill>
                <a:latin typeface="Arial" panose="020B0604020202020204" pitchFamily="34" charset="0"/>
              </a:defRPr>
            </a:lvl3pPr>
            <a:lvl4pPr marL="1600200" indent="-228600">
              <a:spcBef>
                <a:spcPct val="20000"/>
              </a:spcBef>
              <a:buChar char="–"/>
              <a:defRPr sz="1000">
                <a:solidFill>
                  <a:schemeClr val="tx1"/>
                </a:solidFill>
                <a:latin typeface="Arial" panose="020B0604020202020204" pitchFamily="34" charset="0"/>
              </a:defRPr>
            </a:lvl4pPr>
            <a:lvl5pPr marL="2057400" indent="-228600">
              <a:spcBef>
                <a:spcPct val="20000"/>
              </a:spcBef>
              <a:buChar char="»"/>
              <a:defRPr sz="1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defRPr>
            </a:lvl9pPr>
          </a:lstStyle>
          <a:p>
            <a:pPr algn="ctr" defTabSz="914400" fontAlgn="base">
              <a:spcBef>
                <a:spcPct val="0"/>
              </a:spcBef>
              <a:spcAft>
                <a:spcPct val="0"/>
              </a:spcAft>
              <a:buNone/>
            </a:pPr>
            <a:r>
              <a:rPr lang="en-US" altLang="en-US" sz="1400" b="1" dirty="0">
                <a:solidFill>
                  <a:srgbClr val="000000"/>
                </a:solidFill>
              </a:rPr>
              <a:t>T1Dx CGM Equity Project (Pharmacy Process)-- Simplified Failure Mode Effects Analysis 							(sFMEA©)</a:t>
            </a:r>
            <a:endParaRPr lang="en-US" altLang="en-US" sz="1400" b="1" u="sng" dirty="0">
              <a:solidFill>
                <a:srgbClr val="000000"/>
              </a:solidFill>
            </a:endParaRPr>
          </a:p>
        </p:txBody>
      </p:sp>
      <p:sp>
        <p:nvSpPr>
          <p:cNvPr id="4099" name="AutoShape 23">
            <a:extLst>
              <a:ext uri="{FF2B5EF4-FFF2-40B4-BE49-F238E27FC236}">
                <a16:creationId xmlns:a16="http://schemas.microsoft.com/office/drawing/2014/main" id="{DA23A80E-0A90-45B8-8983-9891E19E96FC}"/>
              </a:ext>
            </a:extLst>
          </p:cNvPr>
          <p:cNvSpPr>
            <a:spLocks noChangeArrowheads="1"/>
          </p:cNvSpPr>
          <p:nvPr/>
        </p:nvSpPr>
        <p:spPr bwMode="auto">
          <a:xfrm rot="-5400000">
            <a:off x="123825" y="4857750"/>
            <a:ext cx="3105150" cy="304800"/>
          </a:xfrm>
          <a:prstGeom prst="bevel">
            <a:avLst>
              <a:gd name="adj" fmla="val 12500"/>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1000">
                <a:solidFill>
                  <a:schemeClr val="tx1"/>
                </a:solidFill>
                <a:latin typeface="Arial" panose="020B0604020202020204" pitchFamily="34" charset="0"/>
              </a:defRPr>
            </a:lvl1pPr>
            <a:lvl2pPr marL="742950" indent="-285750">
              <a:spcBef>
                <a:spcPct val="20000"/>
              </a:spcBef>
              <a:buChar char="–"/>
              <a:defRPr sz="1000">
                <a:solidFill>
                  <a:schemeClr val="tx1"/>
                </a:solidFill>
                <a:latin typeface="Arial" panose="020B0604020202020204" pitchFamily="34" charset="0"/>
              </a:defRPr>
            </a:lvl2pPr>
            <a:lvl3pPr marL="1143000" indent="-228600">
              <a:spcBef>
                <a:spcPct val="20000"/>
              </a:spcBef>
              <a:buChar char="•"/>
              <a:defRPr sz="1000">
                <a:solidFill>
                  <a:schemeClr val="tx1"/>
                </a:solidFill>
                <a:latin typeface="Arial" panose="020B0604020202020204" pitchFamily="34" charset="0"/>
              </a:defRPr>
            </a:lvl3pPr>
            <a:lvl4pPr marL="1600200" indent="-228600">
              <a:spcBef>
                <a:spcPct val="20000"/>
              </a:spcBef>
              <a:buChar char="–"/>
              <a:defRPr sz="1000">
                <a:solidFill>
                  <a:schemeClr val="tx1"/>
                </a:solidFill>
                <a:latin typeface="Arial" panose="020B0604020202020204" pitchFamily="34" charset="0"/>
              </a:defRPr>
            </a:lvl4pPr>
            <a:lvl5pPr marL="2057400" indent="-228600">
              <a:spcBef>
                <a:spcPct val="20000"/>
              </a:spcBef>
              <a:buChar char="»"/>
              <a:defRPr sz="1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defRPr>
            </a:lvl9pPr>
          </a:lstStyle>
          <a:p>
            <a:pPr algn="ctr" defTabSz="914400" fontAlgn="base">
              <a:spcBef>
                <a:spcPct val="0"/>
              </a:spcBef>
              <a:spcAft>
                <a:spcPct val="0"/>
              </a:spcAft>
              <a:buNone/>
            </a:pPr>
            <a:r>
              <a:rPr lang="en-US" altLang="en-US" sz="900" b="1">
                <a:solidFill>
                  <a:srgbClr val="FF0000"/>
                </a:solidFill>
              </a:rPr>
              <a:t>FAILURE MODES</a:t>
            </a:r>
          </a:p>
        </p:txBody>
      </p:sp>
      <p:sp>
        <p:nvSpPr>
          <p:cNvPr id="4100" name="AutoShape 24">
            <a:extLst>
              <a:ext uri="{FF2B5EF4-FFF2-40B4-BE49-F238E27FC236}">
                <a16:creationId xmlns:a16="http://schemas.microsoft.com/office/drawing/2014/main" id="{4369FFD1-A90B-4A19-9945-7AA01DFCBECA}"/>
              </a:ext>
            </a:extLst>
          </p:cNvPr>
          <p:cNvSpPr>
            <a:spLocks noChangeArrowheads="1"/>
          </p:cNvSpPr>
          <p:nvPr/>
        </p:nvSpPr>
        <p:spPr bwMode="auto">
          <a:xfrm rot="-5400000">
            <a:off x="889794" y="1091407"/>
            <a:ext cx="1573213" cy="304800"/>
          </a:xfrm>
          <a:prstGeom prst="bevel">
            <a:avLst>
              <a:gd name="adj" fmla="val 12500"/>
            </a:avLst>
          </a:prstGeom>
          <a:noFill/>
          <a:ln w="9525">
            <a:solidFill>
              <a:srgbClr val="7EC23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1000">
                <a:solidFill>
                  <a:schemeClr val="tx1"/>
                </a:solidFill>
                <a:latin typeface="Arial" panose="020B0604020202020204" pitchFamily="34" charset="0"/>
              </a:defRPr>
            </a:lvl1pPr>
            <a:lvl2pPr marL="742950" indent="-285750">
              <a:spcBef>
                <a:spcPct val="20000"/>
              </a:spcBef>
              <a:buChar char="–"/>
              <a:defRPr sz="1000">
                <a:solidFill>
                  <a:schemeClr val="tx1"/>
                </a:solidFill>
                <a:latin typeface="Arial" panose="020B0604020202020204" pitchFamily="34" charset="0"/>
              </a:defRPr>
            </a:lvl2pPr>
            <a:lvl3pPr marL="1143000" indent="-228600">
              <a:spcBef>
                <a:spcPct val="20000"/>
              </a:spcBef>
              <a:buChar char="•"/>
              <a:defRPr sz="1000">
                <a:solidFill>
                  <a:schemeClr val="tx1"/>
                </a:solidFill>
                <a:latin typeface="Arial" panose="020B0604020202020204" pitchFamily="34" charset="0"/>
              </a:defRPr>
            </a:lvl3pPr>
            <a:lvl4pPr marL="1600200" indent="-228600">
              <a:spcBef>
                <a:spcPct val="20000"/>
              </a:spcBef>
              <a:buChar char="–"/>
              <a:defRPr sz="1000">
                <a:solidFill>
                  <a:schemeClr val="tx1"/>
                </a:solidFill>
                <a:latin typeface="Arial" panose="020B0604020202020204" pitchFamily="34" charset="0"/>
              </a:defRPr>
            </a:lvl4pPr>
            <a:lvl5pPr marL="2057400" indent="-228600">
              <a:spcBef>
                <a:spcPct val="20000"/>
              </a:spcBef>
              <a:buChar char="»"/>
              <a:defRPr sz="1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defRPr>
            </a:lvl9pPr>
          </a:lstStyle>
          <a:p>
            <a:pPr algn="ctr" defTabSz="914400" fontAlgn="base">
              <a:spcBef>
                <a:spcPct val="0"/>
              </a:spcBef>
              <a:spcAft>
                <a:spcPct val="0"/>
              </a:spcAft>
              <a:buNone/>
            </a:pPr>
            <a:r>
              <a:rPr lang="en-US" altLang="en-US" sz="900" b="1">
                <a:solidFill>
                  <a:srgbClr val="7EC234"/>
                </a:solidFill>
              </a:rPr>
              <a:t>INTERVENTIONS</a:t>
            </a:r>
          </a:p>
        </p:txBody>
      </p:sp>
      <p:sp>
        <p:nvSpPr>
          <p:cNvPr id="4101" name="AutoShape 25">
            <a:extLst>
              <a:ext uri="{FF2B5EF4-FFF2-40B4-BE49-F238E27FC236}">
                <a16:creationId xmlns:a16="http://schemas.microsoft.com/office/drawing/2014/main" id="{0C4A8F91-8759-46A8-9DCE-4A8C9B07901C}"/>
              </a:ext>
            </a:extLst>
          </p:cNvPr>
          <p:cNvSpPr>
            <a:spLocks noChangeArrowheads="1"/>
          </p:cNvSpPr>
          <p:nvPr/>
        </p:nvSpPr>
        <p:spPr bwMode="auto">
          <a:xfrm rot="-5400000">
            <a:off x="1066800" y="2590800"/>
            <a:ext cx="1219200" cy="304800"/>
          </a:xfrm>
          <a:prstGeom prst="bevel">
            <a:avLst>
              <a:gd name="adj" fmla="val 125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1000">
                <a:solidFill>
                  <a:schemeClr val="tx1"/>
                </a:solidFill>
                <a:latin typeface="Arial" panose="020B0604020202020204" pitchFamily="34" charset="0"/>
              </a:defRPr>
            </a:lvl1pPr>
            <a:lvl2pPr marL="742950" indent="-285750">
              <a:spcBef>
                <a:spcPct val="20000"/>
              </a:spcBef>
              <a:buChar char="–"/>
              <a:defRPr sz="1000">
                <a:solidFill>
                  <a:schemeClr val="tx1"/>
                </a:solidFill>
                <a:latin typeface="Arial" panose="020B0604020202020204" pitchFamily="34" charset="0"/>
              </a:defRPr>
            </a:lvl2pPr>
            <a:lvl3pPr marL="1143000" indent="-228600">
              <a:spcBef>
                <a:spcPct val="20000"/>
              </a:spcBef>
              <a:buChar char="•"/>
              <a:defRPr sz="1000">
                <a:solidFill>
                  <a:schemeClr val="tx1"/>
                </a:solidFill>
                <a:latin typeface="Arial" panose="020B0604020202020204" pitchFamily="34" charset="0"/>
              </a:defRPr>
            </a:lvl3pPr>
            <a:lvl4pPr marL="1600200" indent="-228600">
              <a:spcBef>
                <a:spcPct val="20000"/>
              </a:spcBef>
              <a:buChar char="–"/>
              <a:defRPr sz="1000">
                <a:solidFill>
                  <a:schemeClr val="tx1"/>
                </a:solidFill>
                <a:latin typeface="Arial" panose="020B0604020202020204" pitchFamily="34" charset="0"/>
              </a:defRPr>
            </a:lvl4pPr>
            <a:lvl5pPr marL="2057400" indent="-228600">
              <a:spcBef>
                <a:spcPct val="20000"/>
              </a:spcBef>
              <a:buChar char="»"/>
              <a:defRPr sz="1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defRPr>
            </a:lvl9pPr>
          </a:lstStyle>
          <a:p>
            <a:pPr algn="ctr" defTabSz="914400" fontAlgn="base">
              <a:spcBef>
                <a:spcPct val="0"/>
              </a:spcBef>
              <a:spcAft>
                <a:spcPct val="0"/>
              </a:spcAft>
              <a:buNone/>
            </a:pPr>
            <a:r>
              <a:rPr lang="en-US" altLang="en-US" sz="900" b="1">
                <a:solidFill>
                  <a:srgbClr val="000000"/>
                </a:solidFill>
              </a:rPr>
              <a:t>CURRENT </a:t>
            </a:r>
          </a:p>
          <a:p>
            <a:pPr algn="ctr" defTabSz="914400" fontAlgn="base">
              <a:spcBef>
                <a:spcPct val="0"/>
              </a:spcBef>
              <a:spcAft>
                <a:spcPct val="0"/>
              </a:spcAft>
              <a:buNone/>
            </a:pPr>
            <a:r>
              <a:rPr lang="en-US" altLang="en-US" sz="900" b="1">
                <a:solidFill>
                  <a:srgbClr val="000000"/>
                </a:solidFill>
              </a:rPr>
              <a:t>PROCESS</a:t>
            </a:r>
          </a:p>
        </p:txBody>
      </p:sp>
      <p:sp>
        <p:nvSpPr>
          <p:cNvPr id="4102" name="Rectangle 26">
            <a:extLst>
              <a:ext uri="{FF2B5EF4-FFF2-40B4-BE49-F238E27FC236}">
                <a16:creationId xmlns:a16="http://schemas.microsoft.com/office/drawing/2014/main" id="{B9837101-871B-4215-B2B9-FDF0C8ADF0E3}"/>
              </a:ext>
            </a:extLst>
          </p:cNvPr>
          <p:cNvSpPr>
            <a:spLocks noChangeArrowheads="1"/>
          </p:cNvSpPr>
          <p:nvPr/>
        </p:nvSpPr>
        <p:spPr bwMode="auto">
          <a:xfrm>
            <a:off x="1938338" y="457201"/>
            <a:ext cx="1059355" cy="1546225"/>
          </a:xfrm>
          <a:prstGeom prst="rect">
            <a:avLst/>
          </a:prstGeom>
          <a:noFill/>
          <a:ln w="9525">
            <a:solidFill>
              <a:srgbClr val="7EC23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tIns="18288" rIns="18288" bIns="18288" anchor="b"/>
          <a:lstStyle>
            <a:lvl1pPr>
              <a:spcBef>
                <a:spcPct val="20000"/>
              </a:spcBef>
              <a:buChar char="•"/>
              <a:defRPr sz="1000">
                <a:solidFill>
                  <a:schemeClr val="tx1"/>
                </a:solidFill>
                <a:latin typeface="Arial" panose="020B0604020202020204" pitchFamily="34" charset="0"/>
              </a:defRPr>
            </a:lvl1pPr>
            <a:lvl2pPr marL="742950" indent="-285750">
              <a:spcBef>
                <a:spcPct val="20000"/>
              </a:spcBef>
              <a:buChar char="–"/>
              <a:defRPr sz="1000">
                <a:solidFill>
                  <a:schemeClr val="tx1"/>
                </a:solidFill>
                <a:latin typeface="Arial" panose="020B0604020202020204" pitchFamily="34" charset="0"/>
              </a:defRPr>
            </a:lvl2pPr>
            <a:lvl3pPr marL="1143000" indent="-228600">
              <a:spcBef>
                <a:spcPct val="20000"/>
              </a:spcBef>
              <a:buChar char="•"/>
              <a:defRPr sz="1000">
                <a:solidFill>
                  <a:schemeClr val="tx1"/>
                </a:solidFill>
                <a:latin typeface="Arial" panose="020B0604020202020204" pitchFamily="34" charset="0"/>
              </a:defRPr>
            </a:lvl3pPr>
            <a:lvl4pPr marL="1600200" indent="-228600">
              <a:spcBef>
                <a:spcPct val="20000"/>
              </a:spcBef>
              <a:buChar char="–"/>
              <a:defRPr sz="1000">
                <a:solidFill>
                  <a:schemeClr val="tx1"/>
                </a:solidFill>
                <a:latin typeface="Arial" panose="020B0604020202020204" pitchFamily="34" charset="0"/>
              </a:defRPr>
            </a:lvl4pPr>
            <a:lvl5pPr marL="2057400" indent="-228600">
              <a:spcBef>
                <a:spcPct val="20000"/>
              </a:spcBef>
              <a:buChar char="»"/>
              <a:defRPr sz="1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defRPr>
            </a:lvl9pPr>
          </a:lstStyle>
          <a:p>
            <a:pPr defTabSz="914400" fontAlgn="base">
              <a:spcBef>
                <a:spcPct val="0"/>
              </a:spcBef>
              <a:spcAft>
                <a:spcPct val="0"/>
              </a:spcAft>
              <a:buNone/>
            </a:pPr>
            <a:r>
              <a:rPr lang="en-US" altLang="en-US" sz="550" dirty="0">
                <a:solidFill>
                  <a:srgbClr val="000000"/>
                </a:solidFill>
              </a:rPr>
              <a:t>Equity Lens:</a:t>
            </a:r>
            <a:br>
              <a:rPr lang="en-US" altLang="en-US" sz="550" dirty="0">
                <a:solidFill>
                  <a:srgbClr val="000000"/>
                </a:solidFill>
              </a:rPr>
            </a:br>
            <a:r>
              <a:rPr lang="en-US" altLang="en-US" sz="550" dirty="0"/>
              <a:t>-</a:t>
            </a:r>
            <a:r>
              <a:rPr lang="en-US" altLang="en-US" sz="550" dirty="0">
                <a:highlight>
                  <a:srgbClr val="FFFF00"/>
                </a:highlight>
              </a:rPr>
              <a:t>Make list of pts without CGM– include race and insurance type</a:t>
            </a:r>
            <a:br>
              <a:rPr lang="en-US" altLang="en-US" sz="550" dirty="0">
                <a:highlight>
                  <a:srgbClr val="FFFF00"/>
                </a:highlight>
              </a:rPr>
            </a:br>
            <a:r>
              <a:rPr lang="en-US" altLang="en-US" sz="550" dirty="0"/>
              <a:t>-Translate flyers/ education</a:t>
            </a:r>
            <a:br>
              <a:rPr lang="en-US" altLang="en-US" sz="550" dirty="0"/>
            </a:br>
            <a:br>
              <a:rPr lang="en-US" altLang="en-US" sz="550" dirty="0"/>
            </a:br>
            <a:r>
              <a:rPr lang="en-US" altLang="en-US" sz="550" dirty="0"/>
              <a:t>-Standardized handouts about CGM and uptake process (including CGM start)– include info about cost of CGM and appts or how to look up  cost </a:t>
            </a:r>
            <a:br>
              <a:rPr lang="en-US" altLang="en-US" sz="550" dirty="0"/>
            </a:br>
            <a:r>
              <a:rPr lang="en-US" altLang="en-US" sz="550" dirty="0"/>
              <a:t>-Role play provider exercise</a:t>
            </a:r>
            <a:br>
              <a:rPr lang="en-US" altLang="en-US" sz="550" dirty="0"/>
            </a:br>
            <a:r>
              <a:rPr lang="en-US" altLang="en-US" sz="550" dirty="0"/>
              <a:t>-Flyers about CGM or on waiting room/clinic room tv</a:t>
            </a:r>
            <a:br>
              <a:rPr lang="en-US" altLang="en-US" sz="550" dirty="0"/>
            </a:br>
            <a:r>
              <a:rPr lang="en-US" altLang="en-US" sz="550" dirty="0"/>
              <a:t>- CGM trial program</a:t>
            </a:r>
            <a:br>
              <a:rPr lang="en-US" altLang="en-US" sz="550" dirty="0">
                <a:solidFill>
                  <a:srgbClr val="0070C0"/>
                </a:solidFill>
              </a:rPr>
            </a:br>
            <a:r>
              <a:rPr lang="en-US" altLang="en-US" sz="550" dirty="0">
                <a:solidFill>
                  <a:srgbClr val="000000"/>
                </a:solidFill>
              </a:rPr>
              <a:t>-Insurance Navigator attend CGM classes</a:t>
            </a:r>
          </a:p>
          <a:p>
            <a:pPr defTabSz="914400" fontAlgn="base">
              <a:spcBef>
                <a:spcPct val="0"/>
              </a:spcBef>
              <a:spcAft>
                <a:spcPct val="0"/>
              </a:spcAft>
              <a:buNone/>
            </a:pPr>
            <a:r>
              <a:rPr lang="en-US" altLang="en-US" sz="550" dirty="0">
                <a:solidFill>
                  <a:srgbClr val="000000"/>
                </a:solidFill>
                <a:highlight>
                  <a:srgbClr val="FFFF00"/>
                </a:highlight>
              </a:rPr>
              <a:t>-Technology Barriers added to Epic flowsheet</a:t>
            </a:r>
          </a:p>
        </p:txBody>
      </p:sp>
      <p:sp>
        <p:nvSpPr>
          <p:cNvPr id="4103" name="Rectangle 29">
            <a:extLst>
              <a:ext uri="{FF2B5EF4-FFF2-40B4-BE49-F238E27FC236}">
                <a16:creationId xmlns:a16="http://schemas.microsoft.com/office/drawing/2014/main" id="{A4005D5B-60EE-4A9B-AB89-8A137771AB7C}"/>
              </a:ext>
            </a:extLst>
          </p:cNvPr>
          <p:cNvSpPr>
            <a:spLocks noChangeArrowheads="1"/>
          </p:cNvSpPr>
          <p:nvPr/>
        </p:nvSpPr>
        <p:spPr bwMode="auto">
          <a:xfrm>
            <a:off x="9601201" y="457201"/>
            <a:ext cx="957263" cy="1546225"/>
          </a:xfrm>
          <a:prstGeom prst="rect">
            <a:avLst/>
          </a:prstGeom>
          <a:noFill/>
          <a:ln w="9525">
            <a:solidFill>
              <a:srgbClr val="7EC23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tIns="18288" rIns="18288" bIns="18288" anchor="b"/>
          <a:lstStyle>
            <a:lvl1pPr>
              <a:spcBef>
                <a:spcPct val="20000"/>
              </a:spcBef>
              <a:buChar char="•"/>
              <a:defRPr sz="1000">
                <a:solidFill>
                  <a:schemeClr val="tx1"/>
                </a:solidFill>
                <a:latin typeface="Arial" panose="020B0604020202020204" pitchFamily="34" charset="0"/>
              </a:defRPr>
            </a:lvl1pPr>
            <a:lvl2pPr marL="742950" indent="-285750">
              <a:spcBef>
                <a:spcPct val="20000"/>
              </a:spcBef>
              <a:buChar char="–"/>
              <a:defRPr sz="1000">
                <a:solidFill>
                  <a:schemeClr val="tx1"/>
                </a:solidFill>
                <a:latin typeface="Arial" panose="020B0604020202020204" pitchFamily="34" charset="0"/>
              </a:defRPr>
            </a:lvl2pPr>
            <a:lvl3pPr marL="1143000" indent="-228600">
              <a:spcBef>
                <a:spcPct val="20000"/>
              </a:spcBef>
              <a:buChar char="•"/>
              <a:defRPr sz="1000">
                <a:solidFill>
                  <a:schemeClr val="tx1"/>
                </a:solidFill>
                <a:latin typeface="Arial" panose="020B0604020202020204" pitchFamily="34" charset="0"/>
              </a:defRPr>
            </a:lvl3pPr>
            <a:lvl4pPr marL="1600200" indent="-228600">
              <a:spcBef>
                <a:spcPct val="20000"/>
              </a:spcBef>
              <a:buChar char="–"/>
              <a:defRPr sz="1000">
                <a:solidFill>
                  <a:schemeClr val="tx1"/>
                </a:solidFill>
                <a:latin typeface="Arial" panose="020B0604020202020204" pitchFamily="34" charset="0"/>
              </a:defRPr>
            </a:lvl4pPr>
            <a:lvl5pPr marL="2057400" indent="-228600">
              <a:spcBef>
                <a:spcPct val="20000"/>
              </a:spcBef>
              <a:buChar char="»"/>
              <a:defRPr sz="1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defRPr>
            </a:lvl9pPr>
          </a:lstStyle>
          <a:p>
            <a:pPr defTabSz="914400" fontAlgn="base">
              <a:spcBef>
                <a:spcPct val="0"/>
              </a:spcBef>
              <a:spcAft>
                <a:spcPct val="0"/>
              </a:spcAft>
              <a:buNone/>
            </a:pPr>
            <a:r>
              <a:rPr lang="en-US" altLang="en-US" sz="610" dirty="0">
                <a:solidFill>
                  <a:srgbClr val="000000"/>
                </a:solidFill>
              </a:rPr>
              <a:t>Equity Lens:</a:t>
            </a:r>
            <a:br>
              <a:rPr lang="en-US" altLang="en-US" sz="610" dirty="0">
                <a:solidFill>
                  <a:srgbClr val="000000"/>
                </a:solidFill>
              </a:rPr>
            </a:br>
            <a:r>
              <a:rPr lang="en-US" altLang="en-US" sz="610" dirty="0">
                <a:solidFill>
                  <a:srgbClr val="000000"/>
                </a:solidFill>
              </a:rPr>
              <a:t>-Utilize Dexcom start video w/ families</a:t>
            </a:r>
            <a:br>
              <a:rPr lang="en-US" altLang="en-US" sz="610" dirty="0">
                <a:solidFill>
                  <a:srgbClr val="000000"/>
                </a:solidFill>
              </a:rPr>
            </a:br>
            <a:r>
              <a:rPr lang="en-US" altLang="en-US" sz="610" dirty="0">
                <a:solidFill>
                  <a:srgbClr val="000000"/>
                </a:solidFill>
              </a:rPr>
              <a:t>-Phone call with Tech Team</a:t>
            </a:r>
            <a:br>
              <a:rPr lang="en-US" altLang="en-US" sz="610" dirty="0">
                <a:solidFill>
                  <a:srgbClr val="000000"/>
                </a:solidFill>
              </a:rPr>
            </a:br>
            <a:r>
              <a:rPr lang="en-US" altLang="en-US" sz="610" dirty="0">
                <a:solidFill>
                  <a:srgbClr val="000000"/>
                </a:solidFill>
              </a:rPr>
              <a:t>-CGM included in Day Hospital new onset bundle</a:t>
            </a:r>
            <a:br>
              <a:rPr lang="en-US" altLang="en-US" sz="610" dirty="0">
                <a:solidFill>
                  <a:srgbClr val="000000"/>
                </a:solidFill>
              </a:rPr>
            </a:br>
            <a:br>
              <a:rPr lang="en-US" altLang="en-US" sz="610" dirty="0">
                <a:solidFill>
                  <a:srgbClr val="000000"/>
                </a:solidFill>
              </a:rPr>
            </a:br>
            <a:r>
              <a:rPr lang="en-US" altLang="en-US" sz="610" dirty="0">
                <a:solidFill>
                  <a:srgbClr val="000000"/>
                </a:solidFill>
              </a:rPr>
              <a:t>-Provider follow-up with family to understand why they don’t want it-- identify barriers &amp; misconceptions</a:t>
            </a:r>
            <a:br>
              <a:rPr lang="en-US" altLang="en-US" sz="610" dirty="0">
                <a:solidFill>
                  <a:srgbClr val="000000"/>
                </a:solidFill>
              </a:rPr>
            </a:br>
            <a:r>
              <a:rPr lang="en-US" altLang="en-US" sz="610" dirty="0">
                <a:solidFill>
                  <a:srgbClr val="000000"/>
                </a:solidFill>
              </a:rPr>
              <a:t>-Increase communication that we are here to help with start</a:t>
            </a:r>
          </a:p>
        </p:txBody>
      </p:sp>
      <p:sp>
        <p:nvSpPr>
          <p:cNvPr id="4104" name="Rectangle 30">
            <a:extLst>
              <a:ext uri="{FF2B5EF4-FFF2-40B4-BE49-F238E27FC236}">
                <a16:creationId xmlns:a16="http://schemas.microsoft.com/office/drawing/2014/main" id="{1CE7FF2B-61DF-4EF4-93B7-8971E157AD27}"/>
              </a:ext>
            </a:extLst>
          </p:cNvPr>
          <p:cNvSpPr>
            <a:spLocks noChangeArrowheads="1"/>
          </p:cNvSpPr>
          <p:nvPr/>
        </p:nvSpPr>
        <p:spPr bwMode="auto">
          <a:xfrm>
            <a:off x="8306541" y="457201"/>
            <a:ext cx="1047565" cy="1546225"/>
          </a:xfrm>
          <a:prstGeom prst="rect">
            <a:avLst/>
          </a:prstGeom>
          <a:noFill/>
          <a:ln w="9525">
            <a:solidFill>
              <a:srgbClr val="7EC23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tIns="18288" rIns="18288" bIns="18288" anchor="b"/>
          <a:lstStyle>
            <a:lvl1pPr>
              <a:spcBef>
                <a:spcPct val="20000"/>
              </a:spcBef>
              <a:buChar char="•"/>
              <a:defRPr sz="1000">
                <a:solidFill>
                  <a:schemeClr val="tx1"/>
                </a:solidFill>
                <a:latin typeface="Arial" panose="020B0604020202020204" pitchFamily="34" charset="0"/>
              </a:defRPr>
            </a:lvl1pPr>
            <a:lvl2pPr marL="742950" indent="-285750">
              <a:spcBef>
                <a:spcPct val="20000"/>
              </a:spcBef>
              <a:buChar char="–"/>
              <a:defRPr sz="1000">
                <a:solidFill>
                  <a:schemeClr val="tx1"/>
                </a:solidFill>
                <a:latin typeface="Arial" panose="020B0604020202020204" pitchFamily="34" charset="0"/>
              </a:defRPr>
            </a:lvl2pPr>
            <a:lvl3pPr marL="1143000" indent="-228600">
              <a:spcBef>
                <a:spcPct val="20000"/>
              </a:spcBef>
              <a:buChar char="•"/>
              <a:defRPr sz="1000">
                <a:solidFill>
                  <a:schemeClr val="tx1"/>
                </a:solidFill>
                <a:latin typeface="Arial" panose="020B0604020202020204" pitchFamily="34" charset="0"/>
              </a:defRPr>
            </a:lvl3pPr>
            <a:lvl4pPr marL="1600200" indent="-228600">
              <a:spcBef>
                <a:spcPct val="20000"/>
              </a:spcBef>
              <a:buChar char="–"/>
              <a:defRPr sz="1000">
                <a:solidFill>
                  <a:schemeClr val="tx1"/>
                </a:solidFill>
                <a:latin typeface="Arial" panose="020B0604020202020204" pitchFamily="34" charset="0"/>
              </a:defRPr>
            </a:lvl4pPr>
            <a:lvl5pPr marL="2057400" indent="-228600">
              <a:spcBef>
                <a:spcPct val="20000"/>
              </a:spcBef>
              <a:buChar char="»"/>
              <a:defRPr sz="1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defRPr>
            </a:lvl9pPr>
          </a:lstStyle>
          <a:p>
            <a:pPr defTabSz="914400" fontAlgn="base">
              <a:spcBef>
                <a:spcPct val="0"/>
              </a:spcBef>
              <a:spcAft>
                <a:spcPct val="0"/>
              </a:spcAft>
              <a:buNone/>
            </a:pPr>
            <a:r>
              <a:rPr lang="en-US" altLang="en-US" sz="800" dirty="0">
                <a:solidFill>
                  <a:srgbClr val="000000"/>
                </a:solidFill>
              </a:rPr>
              <a:t>Equity Lens:</a:t>
            </a:r>
          </a:p>
          <a:p>
            <a:pPr defTabSz="914400" fontAlgn="base">
              <a:spcBef>
                <a:spcPct val="0"/>
              </a:spcBef>
              <a:spcAft>
                <a:spcPct val="0"/>
              </a:spcAft>
              <a:buNone/>
            </a:pPr>
            <a:r>
              <a:rPr lang="en-US" altLang="en-US" sz="800" dirty="0">
                <a:solidFill>
                  <a:srgbClr val="000000"/>
                </a:solidFill>
              </a:rPr>
              <a:t>-SW assist with getting a hold of family or use cellphone to text them</a:t>
            </a:r>
          </a:p>
          <a:p>
            <a:pPr defTabSz="914400" fontAlgn="base">
              <a:spcBef>
                <a:spcPct val="0"/>
              </a:spcBef>
              <a:spcAft>
                <a:spcPct val="0"/>
              </a:spcAft>
              <a:buNone/>
            </a:pPr>
            <a:br>
              <a:rPr lang="en-US" altLang="en-US" sz="800" dirty="0">
                <a:solidFill>
                  <a:srgbClr val="000000"/>
                </a:solidFill>
              </a:rPr>
            </a:br>
            <a:r>
              <a:rPr lang="en-US" altLang="en-US" sz="800" dirty="0">
                <a:solidFill>
                  <a:srgbClr val="000000"/>
                </a:solidFill>
              </a:rPr>
              <a:t>-Educator help family make pharm call when they come back to clinic</a:t>
            </a:r>
            <a:br>
              <a:rPr lang="en-US" altLang="en-US" sz="800" dirty="0">
                <a:solidFill>
                  <a:srgbClr val="000000"/>
                </a:solidFill>
              </a:rPr>
            </a:br>
            <a:r>
              <a:rPr lang="en-US" altLang="en-US" sz="800" dirty="0">
                <a:solidFill>
                  <a:srgbClr val="000000"/>
                </a:solidFill>
              </a:rPr>
              <a:t>-CCHMC pharm carries CGM supplies</a:t>
            </a:r>
          </a:p>
        </p:txBody>
      </p:sp>
      <p:sp>
        <p:nvSpPr>
          <p:cNvPr id="4105" name="Rectangle 31">
            <a:extLst>
              <a:ext uri="{FF2B5EF4-FFF2-40B4-BE49-F238E27FC236}">
                <a16:creationId xmlns:a16="http://schemas.microsoft.com/office/drawing/2014/main" id="{AF0B764D-B530-4BBF-AE60-7C33145346BE}"/>
              </a:ext>
            </a:extLst>
          </p:cNvPr>
          <p:cNvSpPr>
            <a:spLocks noChangeArrowheads="1"/>
          </p:cNvSpPr>
          <p:nvPr/>
        </p:nvSpPr>
        <p:spPr bwMode="auto">
          <a:xfrm>
            <a:off x="7046913" y="457201"/>
            <a:ext cx="957262" cy="1546225"/>
          </a:xfrm>
          <a:prstGeom prst="rect">
            <a:avLst/>
          </a:prstGeom>
          <a:noFill/>
          <a:ln w="9525">
            <a:solidFill>
              <a:srgbClr val="7EC23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tIns="18288" rIns="18288" bIns="18288" anchor="b"/>
          <a:lstStyle>
            <a:lvl1pPr>
              <a:spcBef>
                <a:spcPct val="20000"/>
              </a:spcBef>
              <a:buChar char="•"/>
              <a:defRPr sz="1000">
                <a:solidFill>
                  <a:schemeClr val="tx1"/>
                </a:solidFill>
                <a:latin typeface="Arial" panose="020B0604020202020204" pitchFamily="34" charset="0"/>
              </a:defRPr>
            </a:lvl1pPr>
            <a:lvl2pPr marL="742950" indent="-285750">
              <a:spcBef>
                <a:spcPct val="20000"/>
              </a:spcBef>
              <a:buChar char="–"/>
              <a:defRPr sz="1000">
                <a:solidFill>
                  <a:schemeClr val="tx1"/>
                </a:solidFill>
                <a:latin typeface="Arial" panose="020B0604020202020204" pitchFamily="34" charset="0"/>
              </a:defRPr>
            </a:lvl2pPr>
            <a:lvl3pPr marL="1143000" indent="-228600">
              <a:spcBef>
                <a:spcPct val="20000"/>
              </a:spcBef>
              <a:buChar char="•"/>
              <a:defRPr sz="1000">
                <a:solidFill>
                  <a:schemeClr val="tx1"/>
                </a:solidFill>
                <a:latin typeface="Arial" panose="020B0604020202020204" pitchFamily="34" charset="0"/>
              </a:defRPr>
            </a:lvl3pPr>
            <a:lvl4pPr marL="1600200" indent="-228600">
              <a:spcBef>
                <a:spcPct val="20000"/>
              </a:spcBef>
              <a:buChar char="–"/>
              <a:defRPr sz="1000">
                <a:solidFill>
                  <a:schemeClr val="tx1"/>
                </a:solidFill>
                <a:latin typeface="Arial" panose="020B0604020202020204" pitchFamily="34" charset="0"/>
              </a:defRPr>
            </a:lvl4pPr>
            <a:lvl5pPr marL="2057400" indent="-228600">
              <a:spcBef>
                <a:spcPct val="20000"/>
              </a:spcBef>
              <a:buChar char="»"/>
              <a:defRPr sz="1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defRPr>
            </a:lvl9pPr>
          </a:lstStyle>
          <a:p>
            <a:pPr defTabSz="914400" fontAlgn="base">
              <a:spcBef>
                <a:spcPct val="0"/>
              </a:spcBef>
              <a:spcAft>
                <a:spcPct val="0"/>
              </a:spcAft>
              <a:buNone/>
            </a:pPr>
            <a:r>
              <a:rPr lang="en-US" altLang="en-US" sz="600" dirty="0">
                <a:solidFill>
                  <a:srgbClr val="000000"/>
                </a:solidFill>
              </a:rPr>
              <a:t>Equity Lens:</a:t>
            </a:r>
            <a:br>
              <a:rPr lang="en-US" altLang="en-US" sz="600" dirty="0">
                <a:solidFill>
                  <a:srgbClr val="000000"/>
                </a:solidFill>
              </a:rPr>
            </a:br>
            <a:r>
              <a:rPr lang="en-US" altLang="en-US" sz="600" dirty="0">
                <a:solidFill>
                  <a:srgbClr val="000000"/>
                </a:solidFill>
              </a:rPr>
              <a:t>-Create report for S3/M3 (or other subset) patients and check if they need follow-up related to pending CGM prescriptions</a:t>
            </a:r>
            <a:br>
              <a:rPr lang="en-US" altLang="en-US" sz="600" dirty="0">
                <a:solidFill>
                  <a:srgbClr val="000000"/>
                </a:solidFill>
              </a:rPr>
            </a:br>
            <a:br>
              <a:rPr lang="en-US" altLang="en-US" sz="600" dirty="0">
                <a:solidFill>
                  <a:srgbClr val="000000"/>
                </a:solidFill>
              </a:rPr>
            </a:br>
            <a:r>
              <a:rPr lang="en-US" altLang="en-US" sz="600" dirty="0">
                <a:solidFill>
                  <a:srgbClr val="000000"/>
                </a:solidFill>
              </a:rPr>
              <a:t>-Process step for family or staff to call pharmacy to verify coverage/PA need</a:t>
            </a:r>
            <a:br>
              <a:rPr lang="en-US" altLang="en-US" sz="600" dirty="0">
                <a:solidFill>
                  <a:srgbClr val="000000"/>
                </a:solidFill>
              </a:rPr>
            </a:br>
            <a:r>
              <a:rPr lang="en-US" altLang="en-US" sz="600" dirty="0">
                <a:solidFill>
                  <a:srgbClr val="000000"/>
                </a:solidFill>
              </a:rPr>
              <a:t>-Revise and recirculate steps sheet for PA process– for providers and staff</a:t>
            </a:r>
            <a:br>
              <a:rPr lang="en-US" altLang="en-US" sz="600" dirty="0">
                <a:solidFill>
                  <a:srgbClr val="000000"/>
                </a:solidFill>
              </a:rPr>
            </a:br>
            <a:r>
              <a:rPr lang="en-US" altLang="en-US" sz="600" dirty="0">
                <a:solidFill>
                  <a:srgbClr val="000000"/>
                </a:solidFill>
              </a:rPr>
              <a:t>-Interactive Checklist for managing PA process</a:t>
            </a:r>
            <a:endParaRPr lang="en-US" altLang="en-US" sz="800" dirty="0">
              <a:solidFill>
                <a:srgbClr val="000000"/>
              </a:solidFill>
            </a:endParaRPr>
          </a:p>
        </p:txBody>
      </p:sp>
      <p:sp>
        <p:nvSpPr>
          <p:cNvPr id="4106" name="Rectangle 32">
            <a:extLst>
              <a:ext uri="{FF2B5EF4-FFF2-40B4-BE49-F238E27FC236}">
                <a16:creationId xmlns:a16="http://schemas.microsoft.com/office/drawing/2014/main" id="{57E7D656-BD0D-4CD6-BFC2-2155BED04419}"/>
              </a:ext>
            </a:extLst>
          </p:cNvPr>
          <p:cNvSpPr>
            <a:spLocks noChangeArrowheads="1"/>
          </p:cNvSpPr>
          <p:nvPr/>
        </p:nvSpPr>
        <p:spPr bwMode="auto">
          <a:xfrm>
            <a:off x="5752253" y="457201"/>
            <a:ext cx="1047564" cy="1546225"/>
          </a:xfrm>
          <a:prstGeom prst="rect">
            <a:avLst/>
          </a:prstGeom>
          <a:noFill/>
          <a:ln w="9525">
            <a:solidFill>
              <a:srgbClr val="7EC23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tIns="18288" rIns="18288" bIns="18288" anchor="b"/>
          <a:lstStyle>
            <a:lvl1pPr>
              <a:spcBef>
                <a:spcPct val="20000"/>
              </a:spcBef>
              <a:buChar char="•"/>
              <a:defRPr sz="1000">
                <a:solidFill>
                  <a:schemeClr val="tx1"/>
                </a:solidFill>
                <a:latin typeface="Arial" panose="020B0604020202020204" pitchFamily="34" charset="0"/>
              </a:defRPr>
            </a:lvl1pPr>
            <a:lvl2pPr marL="742950" indent="-285750">
              <a:spcBef>
                <a:spcPct val="20000"/>
              </a:spcBef>
              <a:buChar char="–"/>
              <a:defRPr sz="1000">
                <a:solidFill>
                  <a:schemeClr val="tx1"/>
                </a:solidFill>
                <a:latin typeface="Arial" panose="020B0604020202020204" pitchFamily="34" charset="0"/>
              </a:defRPr>
            </a:lvl2pPr>
            <a:lvl3pPr marL="1143000" indent="-228600">
              <a:spcBef>
                <a:spcPct val="20000"/>
              </a:spcBef>
              <a:buChar char="•"/>
              <a:defRPr sz="1000">
                <a:solidFill>
                  <a:schemeClr val="tx1"/>
                </a:solidFill>
                <a:latin typeface="Arial" panose="020B0604020202020204" pitchFamily="34" charset="0"/>
              </a:defRPr>
            </a:lvl3pPr>
            <a:lvl4pPr marL="1600200" indent="-228600">
              <a:spcBef>
                <a:spcPct val="20000"/>
              </a:spcBef>
              <a:buChar char="–"/>
              <a:defRPr sz="1000">
                <a:solidFill>
                  <a:schemeClr val="tx1"/>
                </a:solidFill>
                <a:latin typeface="Arial" panose="020B0604020202020204" pitchFamily="34" charset="0"/>
              </a:defRPr>
            </a:lvl4pPr>
            <a:lvl5pPr marL="2057400" indent="-228600">
              <a:spcBef>
                <a:spcPct val="20000"/>
              </a:spcBef>
              <a:buChar char="»"/>
              <a:defRPr sz="1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defRPr>
            </a:lvl9pPr>
          </a:lstStyle>
          <a:p>
            <a:pPr defTabSz="914400" fontAlgn="base">
              <a:spcBef>
                <a:spcPct val="0"/>
              </a:spcBef>
              <a:spcAft>
                <a:spcPct val="0"/>
              </a:spcAft>
              <a:buNone/>
            </a:pPr>
            <a:r>
              <a:rPr lang="en-US" altLang="en-US" sz="550" dirty="0">
                <a:solidFill>
                  <a:srgbClr val="000000"/>
                </a:solidFill>
              </a:rPr>
              <a:t>Equity Lens:</a:t>
            </a:r>
            <a:br>
              <a:rPr lang="en-US" altLang="en-US" sz="550" dirty="0">
                <a:solidFill>
                  <a:srgbClr val="000000"/>
                </a:solidFill>
              </a:rPr>
            </a:br>
            <a:r>
              <a:rPr lang="en-US" altLang="en-US" sz="550" dirty="0">
                <a:solidFill>
                  <a:srgbClr val="000000"/>
                </a:solidFill>
              </a:rPr>
              <a:t>-Insurance Navigator or Endo staff call to investigate insurance coverage</a:t>
            </a:r>
            <a:br>
              <a:rPr lang="en-US" altLang="en-US" sz="550" dirty="0">
                <a:solidFill>
                  <a:srgbClr val="000000"/>
                </a:solidFill>
              </a:rPr>
            </a:br>
            <a:br>
              <a:rPr lang="en-US" altLang="en-US" sz="550" dirty="0">
                <a:solidFill>
                  <a:srgbClr val="000000"/>
                </a:solidFill>
              </a:rPr>
            </a:br>
            <a:r>
              <a:rPr lang="en-US" altLang="en-US" sz="550" dirty="0">
                <a:solidFill>
                  <a:srgbClr val="000000"/>
                </a:solidFill>
              </a:rPr>
              <a:t>-Have a list of benefits by payer</a:t>
            </a:r>
            <a:br>
              <a:rPr lang="en-US" altLang="en-US" sz="550" dirty="0">
                <a:solidFill>
                  <a:srgbClr val="000000"/>
                </a:solidFill>
              </a:rPr>
            </a:br>
            <a:r>
              <a:rPr lang="en-US" altLang="en-US" sz="550" dirty="0">
                <a:solidFill>
                  <a:srgbClr val="000000"/>
                </a:solidFill>
              </a:rPr>
              <a:t>-Ask family on “CGM Readiness Screen” if they know insurance info/benefits</a:t>
            </a:r>
            <a:br>
              <a:rPr lang="en-US" altLang="en-US" sz="550" dirty="0">
                <a:solidFill>
                  <a:srgbClr val="000000"/>
                </a:solidFill>
              </a:rPr>
            </a:br>
            <a:r>
              <a:rPr lang="en-US" altLang="en-US" sz="550" dirty="0">
                <a:solidFill>
                  <a:srgbClr val="000000"/>
                </a:solidFill>
              </a:rPr>
              <a:t>-Shared Decision-Making tool/education about insurance options-- Pharm or DME, reviewed by SW CDE, or clinic staff</a:t>
            </a:r>
          </a:p>
          <a:p>
            <a:pPr defTabSz="914400" fontAlgn="base">
              <a:spcBef>
                <a:spcPct val="0"/>
              </a:spcBef>
              <a:spcAft>
                <a:spcPct val="0"/>
              </a:spcAft>
              <a:buNone/>
            </a:pPr>
            <a:r>
              <a:rPr lang="en-US" altLang="en-US" sz="550" dirty="0">
                <a:solidFill>
                  <a:srgbClr val="000000"/>
                </a:solidFill>
              </a:rPr>
              <a:t>-Insurance 101/ Check-in at </a:t>
            </a:r>
            <a:br>
              <a:rPr lang="en-US" altLang="en-US" sz="550" dirty="0">
                <a:solidFill>
                  <a:srgbClr val="000000"/>
                </a:solidFill>
              </a:rPr>
            </a:br>
            <a:r>
              <a:rPr lang="en-US" altLang="en-US" sz="550" dirty="0">
                <a:solidFill>
                  <a:srgbClr val="000000"/>
                </a:solidFill>
              </a:rPr>
              <a:t>Beyond The Basics class for new onset pts– printed or video education deliverable</a:t>
            </a:r>
          </a:p>
        </p:txBody>
      </p:sp>
      <p:sp>
        <p:nvSpPr>
          <p:cNvPr id="4107" name="Rectangle 33">
            <a:extLst>
              <a:ext uri="{FF2B5EF4-FFF2-40B4-BE49-F238E27FC236}">
                <a16:creationId xmlns:a16="http://schemas.microsoft.com/office/drawing/2014/main" id="{BA4C4160-9F26-4AB2-8316-BAF91D495507}"/>
              </a:ext>
            </a:extLst>
          </p:cNvPr>
          <p:cNvSpPr>
            <a:spLocks noChangeArrowheads="1"/>
          </p:cNvSpPr>
          <p:nvPr/>
        </p:nvSpPr>
        <p:spPr bwMode="auto">
          <a:xfrm>
            <a:off x="4420634" y="457201"/>
            <a:ext cx="1047565" cy="1546225"/>
          </a:xfrm>
          <a:prstGeom prst="rect">
            <a:avLst/>
          </a:prstGeom>
          <a:noFill/>
          <a:ln w="9525">
            <a:solidFill>
              <a:srgbClr val="7EC23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tIns="18288" rIns="18288" bIns="18288" anchor="b"/>
          <a:lstStyle>
            <a:lvl1pPr>
              <a:spcBef>
                <a:spcPct val="20000"/>
              </a:spcBef>
              <a:buChar char="•"/>
              <a:defRPr sz="1000">
                <a:solidFill>
                  <a:schemeClr val="tx1"/>
                </a:solidFill>
                <a:latin typeface="Arial" panose="020B0604020202020204" pitchFamily="34" charset="0"/>
              </a:defRPr>
            </a:lvl1pPr>
            <a:lvl2pPr marL="742950" indent="-285750">
              <a:spcBef>
                <a:spcPct val="20000"/>
              </a:spcBef>
              <a:buChar char="–"/>
              <a:defRPr sz="1000">
                <a:solidFill>
                  <a:schemeClr val="tx1"/>
                </a:solidFill>
                <a:latin typeface="Arial" panose="020B0604020202020204" pitchFamily="34" charset="0"/>
              </a:defRPr>
            </a:lvl2pPr>
            <a:lvl3pPr marL="1143000" indent="-228600">
              <a:spcBef>
                <a:spcPct val="20000"/>
              </a:spcBef>
              <a:buChar char="•"/>
              <a:defRPr sz="1000">
                <a:solidFill>
                  <a:schemeClr val="tx1"/>
                </a:solidFill>
                <a:latin typeface="Arial" panose="020B0604020202020204" pitchFamily="34" charset="0"/>
              </a:defRPr>
            </a:lvl3pPr>
            <a:lvl4pPr marL="1600200" indent="-228600">
              <a:spcBef>
                <a:spcPct val="20000"/>
              </a:spcBef>
              <a:buChar char="–"/>
              <a:defRPr sz="1000">
                <a:solidFill>
                  <a:schemeClr val="tx1"/>
                </a:solidFill>
                <a:latin typeface="Arial" panose="020B0604020202020204" pitchFamily="34" charset="0"/>
              </a:defRPr>
            </a:lvl4pPr>
            <a:lvl5pPr marL="2057400" indent="-228600">
              <a:spcBef>
                <a:spcPct val="20000"/>
              </a:spcBef>
              <a:buChar char="»"/>
              <a:defRPr sz="1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defRPr>
            </a:lvl9pPr>
          </a:lstStyle>
          <a:p>
            <a:pPr defTabSz="914400" fontAlgn="base">
              <a:spcBef>
                <a:spcPct val="0"/>
              </a:spcBef>
              <a:spcAft>
                <a:spcPct val="0"/>
              </a:spcAft>
              <a:buNone/>
            </a:pPr>
            <a:r>
              <a:rPr lang="en-US" altLang="en-US" sz="560" dirty="0">
                <a:solidFill>
                  <a:srgbClr val="000000"/>
                </a:solidFill>
              </a:rPr>
              <a:t>Equity Lens:</a:t>
            </a:r>
            <a:br>
              <a:rPr lang="en-US" altLang="en-US" sz="560" dirty="0">
                <a:solidFill>
                  <a:srgbClr val="000000"/>
                </a:solidFill>
              </a:rPr>
            </a:br>
            <a:r>
              <a:rPr lang="en-US" altLang="en-US" sz="560" dirty="0">
                <a:solidFill>
                  <a:srgbClr val="000000"/>
                </a:solidFill>
              </a:rPr>
              <a:t>-Curating pt’s pharmacies is </a:t>
            </a:r>
            <a:r>
              <a:rPr lang="en-US" altLang="en-US" sz="560" dirty="0" err="1">
                <a:solidFill>
                  <a:srgbClr val="000000"/>
                </a:solidFill>
              </a:rPr>
              <a:t>esp</a:t>
            </a:r>
            <a:r>
              <a:rPr lang="en-US" altLang="en-US" sz="560" dirty="0">
                <a:solidFill>
                  <a:srgbClr val="000000"/>
                </a:solidFill>
              </a:rPr>
              <a:t> important for families that often move</a:t>
            </a:r>
            <a:br>
              <a:rPr lang="en-US" altLang="en-US" sz="560" dirty="0">
                <a:solidFill>
                  <a:srgbClr val="000000"/>
                </a:solidFill>
              </a:rPr>
            </a:br>
            <a:r>
              <a:rPr lang="en-US" altLang="en-US" sz="560" dirty="0">
                <a:solidFill>
                  <a:srgbClr val="000000"/>
                </a:solidFill>
              </a:rPr>
              <a:t>-System that can identify closest pharmacy for families based on address and insurance type</a:t>
            </a:r>
          </a:p>
          <a:p>
            <a:pPr defTabSz="914400" fontAlgn="base">
              <a:spcBef>
                <a:spcPct val="0"/>
              </a:spcBef>
              <a:spcAft>
                <a:spcPct val="0"/>
              </a:spcAft>
              <a:buNone/>
            </a:pPr>
            <a:br>
              <a:rPr lang="en-US" altLang="en-US" sz="560" dirty="0">
                <a:solidFill>
                  <a:srgbClr val="000000"/>
                </a:solidFill>
              </a:rPr>
            </a:br>
            <a:r>
              <a:rPr lang="en-US" altLang="en-US" sz="560" dirty="0">
                <a:solidFill>
                  <a:srgbClr val="000000"/>
                </a:solidFill>
                <a:highlight>
                  <a:srgbClr val="00FFFF"/>
                </a:highlight>
              </a:rPr>
              <a:t>-CCHMC pharm carries CGM supplies</a:t>
            </a:r>
            <a:br>
              <a:rPr lang="en-US" altLang="en-US" sz="560" dirty="0">
                <a:solidFill>
                  <a:srgbClr val="000000"/>
                </a:solidFill>
              </a:rPr>
            </a:br>
            <a:r>
              <a:rPr lang="en-US" altLang="en-US" sz="560" dirty="0">
                <a:solidFill>
                  <a:srgbClr val="000000"/>
                </a:solidFill>
              </a:rPr>
              <a:t>-In clinic ask family preferred pharmacy </a:t>
            </a:r>
          </a:p>
          <a:p>
            <a:pPr defTabSz="914400" fontAlgn="base">
              <a:spcBef>
                <a:spcPct val="0"/>
              </a:spcBef>
              <a:spcAft>
                <a:spcPct val="0"/>
              </a:spcAft>
              <a:buNone/>
            </a:pPr>
            <a:r>
              <a:rPr lang="en-US" altLang="en-US" sz="560" dirty="0">
                <a:solidFill>
                  <a:srgbClr val="000000"/>
                </a:solidFill>
              </a:rPr>
              <a:t>-Nurses routinely clean up list of current pharmacies</a:t>
            </a:r>
            <a:br>
              <a:rPr lang="en-US" altLang="en-US" sz="560" dirty="0">
                <a:solidFill>
                  <a:srgbClr val="000000"/>
                </a:solidFill>
              </a:rPr>
            </a:br>
            <a:r>
              <a:rPr lang="en-US" altLang="en-US" sz="560" dirty="0">
                <a:solidFill>
                  <a:srgbClr val="000000"/>
                </a:solidFill>
              </a:rPr>
              <a:t>-Add “confirm pharmacy preferences” to visit checklist/comm. tool</a:t>
            </a:r>
          </a:p>
        </p:txBody>
      </p:sp>
      <p:sp>
        <p:nvSpPr>
          <p:cNvPr id="4108" name="Rectangle 34">
            <a:extLst>
              <a:ext uri="{FF2B5EF4-FFF2-40B4-BE49-F238E27FC236}">
                <a16:creationId xmlns:a16="http://schemas.microsoft.com/office/drawing/2014/main" id="{589B75E4-CF1D-4A05-A6EA-0C5056A912E7}"/>
              </a:ext>
            </a:extLst>
          </p:cNvPr>
          <p:cNvSpPr>
            <a:spLocks noChangeArrowheads="1"/>
          </p:cNvSpPr>
          <p:nvPr/>
        </p:nvSpPr>
        <p:spPr bwMode="auto">
          <a:xfrm>
            <a:off x="3214688" y="457201"/>
            <a:ext cx="958850" cy="1546225"/>
          </a:xfrm>
          <a:prstGeom prst="rect">
            <a:avLst/>
          </a:prstGeom>
          <a:noFill/>
          <a:ln w="9525">
            <a:solidFill>
              <a:srgbClr val="7EC23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tIns="18288" rIns="18288" bIns="18288" anchor="b"/>
          <a:lstStyle>
            <a:lvl1pPr>
              <a:spcBef>
                <a:spcPct val="20000"/>
              </a:spcBef>
              <a:buChar char="•"/>
              <a:defRPr sz="1000">
                <a:solidFill>
                  <a:schemeClr val="tx1"/>
                </a:solidFill>
                <a:latin typeface="Arial" panose="020B0604020202020204" pitchFamily="34" charset="0"/>
              </a:defRPr>
            </a:lvl1pPr>
            <a:lvl2pPr marL="742950" indent="-285750">
              <a:spcBef>
                <a:spcPct val="20000"/>
              </a:spcBef>
              <a:buChar char="–"/>
              <a:defRPr sz="1000">
                <a:solidFill>
                  <a:schemeClr val="tx1"/>
                </a:solidFill>
                <a:latin typeface="Arial" panose="020B0604020202020204" pitchFamily="34" charset="0"/>
              </a:defRPr>
            </a:lvl2pPr>
            <a:lvl3pPr marL="1143000" indent="-228600">
              <a:spcBef>
                <a:spcPct val="20000"/>
              </a:spcBef>
              <a:buChar char="•"/>
              <a:defRPr sz="1000">
                <a:solidFill>
                  <a:schemeClr val="tx1"/>
                </a:solidFill>
                <a:latin typeface="Arial" panose="020B0604020202020204" pitchFamily="34" charset="0"/>
              </a:defRPr>
            </a:lvl3pPr>
            <a:lvl4pPr marL="1600200" indent="-228600">
              <a:spcBef>
                <a:spcPct val="20000"/>
              </a:spcBef>
              <a:buChar char="–"/>
              <a:defRPr sz="1000">
                <a:solidFill>
                  <a:schemeClr val="tx1"/>
                </a:solidFill>
                <a:latin typeface="Arial" panose="020B0604020202020204" pitchFamily="34" charset="0"/>
              </a:defRPr>
            </a:lvl4pPr>
            <a:lvl5pPr marL="2057400" indent="-228600">
              <a:spcBef>
                <a:spcPct val="20000"/>
              </a:spcBef>
              <a:buChar char="»"/>
              <a:defRPr sz="1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defRPr>
            </a:lvl9pPr>
          </a:lstStyle>
          <a:p>
            <a:pPr defTabSz="914400" fontAlgn="base">
              <a:spcBef>
                <a:spcPct val="0"/>
              </a:spcBef>
              <a:spcAft>
                <a:spcPct val="0"/>
              </a:spcAft>
              <a:buNone/>
            </a:pPr>
            <a:r>
              <a:rPr lang="en-US" altLang="en-US" sz="800" dirty="0">
                <a:solidFill>
                  <a:srgbClr val="000000"/>
                </a:solidFill>
              </a:rPr>
              <a:t>Equity Lens:</a:t>
            </a:r>
            <a:br>
              <a:rPr lang="en-US" altLang="en-US" sz="800" dirty="0">
                <a:solidFill>
                  <a:srgbClr val="000000"/>
                </a:solidFill>
              </a:rPr>
            </a:br>
            <a:r>
              <a:rPr lang="en-US" altLang="en-US" sz="800" dirty="0">
                <a:solidFill>
                  <a:srgbClr val="000000"/>
                </a:solidFill>
                <a:highlight>
                  <a:srgbClr val="FFFF00"/>
                </a:highlight>
              </a:rPr>
              <a:t>SDH Screening and resources for positive screens</a:t>
            </a:r>
            <a:br>
              <a:rPr lang="en-US" altLang="en-US" sz="800" dirty="0">
                <a:solidFill>
                  <a:srgbClr val="000000"/>
                </a:solidFill>
              </a:rPr>
            </a:br>
            <a:br>
              <a:rPr lang="en-US" altLang="en-US" sz="800" dirty="0">
                <a:solidFill>
                  <a:srgbClr val="000000"/>
                </a:solidFill>
              </a:rPr>
            </a:br>
            <a:r>
              <a:rPr lang="en-US" altLang="en-US" sz="800" dirty="0">
                <a:solidFill>
                  <a:srgbClr val="000000"/>
                </a:solidFill>
              </a:rPr>
              <a:t>-Provider print off insurance info from EPIC</a:t>
            </a:r>
            <a:br>
              <a:rPr lang="en-US" altLang="en-US" sz="800" dirty="0">
                <a:solidFill>
                  <a:srgbClr val="000000"/>
                </a:solidFill>
              </a:rPr>
            </a:br>
            <a:r>
              <a:rPr lang="en-US" altLang="en-US" sz="800" dirty="0">
                <a:solidFill>
                  <a:srgbClr val="000000"/>
                </a:solidFill>
              </a:rPr>
              <a:t>-Staff help fill out form while pt in clinic</a:t>
            </a:r>
          </a:p>
        </p:txBody>
      </p:sp>
      <p:sp>
        <p:nvSpPr>
          <p:cNvPr id="4109" name="Rectangle 35">
            <a:extLst>
              <a:ext uri="{FF2B5EF4-FFF2-40B4-BE49-F238E27FC236}">
                <a16:creationId xmlns:a16="http://schemas.microsoft.com/office/drawing/2014/main" id="{22275836-2FF3-46D1-BA3B-506ADF0457FA}"/>
              </a:ext>
            </a:extLst>
          </p:cNvPr>
          <p:cNvSpPr>
            <a:spLocks noChangeArrowheads="1"/>
          </p:cNvSpPr>
          <p:nvPr/>
        </p:nvSpPr>
        <p:spPr bwMode="auto">
          <a:xfrm>
            <a:off x="1938339" y="3467101"/>
            <a:ext cx="955675" cy="3095625"/>
          </a:xfrm>
          <a:prstGeom prst="rect">
            <a:avLst/>
          </a:prstGeom>
          <a:noFill/>
          <a:ln w="317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tIns="18288" rIns="18288" bIns="18288"/>
          <a:lstStyle>
            <a:lvl1pPr>
              <a:spcBef>
                <a:spcPct val="20000"/>
              </a:spcBef>
              <a:buChar char="•"/>
              <a:defRPr sz="1000">
                <a:solidFill>
                  <a:schemeClr val="tx1"/>
                </a:solidFill>
                <a:latin typeface="Arial" panose="020B0604020202020204" pitchFamily="34" charset="0"/>
              </a:defRPr>
            </a:lvl1pPr>
            <a:lvl2pPr marL="742950" indent="-285750">
              <a:spcBef>
                <a:spcPct val="20000"/>
              </a:spcBef>
              <a:buChar char="–"/>
              <a:defRPr sz="1000">
                <a:solidFill>
                  <a:schemeClr val="tx1"/>
                </a:solidFill>
                <a:latin typeface="Arial" panose="020B0604020202020204" pitchFamily="34" charset="0"/>
              </a:defRPr>
            </a:lvl2pPr>
            <a:lvl3pPr marL="1143000" indent="-228600">
              <a:spcBef>
                <a:spcPct val="20000"/>
              </a:spcBef>
              <a:buChar char="•"/>
              <a:defRPr sz="1000">
                <a:solidFill>
                  <a:schemeClr val="tx1"/>
                </a:solidFill>
                <a:latin typeface="Arial" panose="020B0604020202020204" pitchFamily="34" charset="0"/>
              </a:defRPr>
            </a:lvl3pPr>
            <a:lvl4pPr marL="1600200" indent="-228600">
              <a:spcBef>
                <a:spcPct val="20000"/>
              </a:spcBef>
              <a:buChar char="–"/>
              <a:defRPr sz="1000">
                <a:solidFill>
                  <a:schemeClr val="tx1"/>
                </a:solidFill>
                <a:latin typeface="Arial" panose="020B0604020202020204" pitchFamily="34" charset="0"/>
              </a:defRPr>
            </a:lvl4pPr>
            <a:lvl5pPr marL="2057400" indent="-228600">
              <a:spcBef>
                <a:spcPct val="20000"/>
              </a:spcBef>
              <a:buChar char="»"/>
              <a:defRPr sz="1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defRPr>
            </a:lvl9pPr>
          </a:lstStyle>
          <a:p>
            <a:pPr defTabSz="914400" fontAlgn="base">
              <a:spcBef>
                <a:spcPct val="0"/>
              </a:spcBef>
              <a:spcAft>
                <a:spcPct val="0"/>
              </a:spcAft>
              <a:buNone/>
            </a:pPr>
            <a:r>
              <a:rPr lang="en-US" altLang="en-US" sz="775" dirty="0">
                <a:solidFill>
                  <a:srgbClr val="000000"/>
                </a:solidFill>
              </a:rPr>
              <a:t>-Provider/pt fails to initiate discussion</a:t>
            </a:r>
            <a:br>
              <a:rPr lang="en-US" altLang="en-US" sz="775" dirty="0">
                <a:solidFill>
                  <a:srgbClr val="000000"/>
                </a:solidFill>
              </a:rPr>
            </a:br>
            <a:r>
              <a:rPr lang="en-US" altLang="en-US" sz="775" dirty="0">
                <a:solidFill>
                  <a:srgbClr val="000000"/>
                </a:solidFill>
              </a:rPr>
              <a:t>- Provider has thoughts/bias that are barriers to bringing up CGM</a:t>
            </a:r>
            <a:br>
              <a:rPr lang="en-US" altLang="en-US" sz="775" dirty="0">
                <a:solidFill>
                  <a:srgbClr val="000000"/>
                </a:solidFill>
              </a:rPr>
            </a:br>
            <a:r>
              <a:rPr lang="en-US" altLang="en-US" sz="775" dirty="0">
                <a:solidFill>
                  <a:srgbClr val="000000"/>
                </a:solidFill>
              </a:rPr>
              <a:t>-Pt lack of awareness of CGM/Provider doesn’t know pt lacks awareness</a:t>
            </a:r>
            <a:br>
              <a:rPr lang="en-US" altLang="en-US" sz="775" dirty="0">
                <a:solidFill>
                  <a:srgbClr val="000000"/>
                </a:solidFill>
              </a:rPr>
            </a:br>
            <a:r>
              <a:rPr lang="en-US" altLang="en-US" sz="775" dirty="0">
                <a:solidFill>
                  <a:srgbClr val="000000"/>
                </a:solidFill>
              </a:rPr>
              <a:t>-Pt/family has thoughts/feelings about CGM that are barriers to uptake</a:t>
            </a:r>
            <a:br>
              <a:rPr lang="en-US" altLang="en-US" sz="775" dirty="0">
                <a:solidFill>
                  <a:srgbClr val="000000"/>
                </a:solidFill>
              </a:rPr>
            </a:br>
            <a:r>
              <a:rPr lang="en-US" altLang="en-US" sz="775" dirty="0">
                <a:solidFill>
                  <a:srgbClr val="000000"/>
                </a:solidFill>
              </a:rPr>
              <a:t>-Lack of standardization</a:t>
            </a:r>
          </a:p>
          <a:p>
            <a:pPr defTabSz="914400" fontAlgn="base">
              <a:spcBef>
                <a:spcPct val="0"/>
              </a:spcBef>
              <a:spcAft>
                <a:spcPct val="0"/>
              </a:spcAft>
              <a:buNone/>
            </a:pPr>
            <a:r>
              <a:rPr lang="en-US" altLang="en-US" sz="775" dirty="0">
                <a:solidFill>
                  <a:srgbClr val="000000"/>
                </a:solidFill>
              </a:rPr>
              <a:t>-Family feels pressured</a:t>
            </a:r>
            <a:br>
              <a:rPr lang="en-US" altLang="en-US" sz="775" dirty="0">
                <a:solidFill>
                  <a:srgbClr val="000000"/>
                </a:solidFill>
              </a:rPr>
            </a:br>
            <a:br>
              <a:rPr lang="en-US" altLang="en-US" sz="775" u="sng" dirty="0">
                <a:solidFill>
                  <a:srgbClr val="000000"/>
                </a:solidFill>
              </a:rPr>
            </a:br>
            <a:r>
              <a:rPr lang="en-US" altLang="en-US" sz="775" u="sng" dirty="0">
                <a:solidFill>
                  <a:srgbClr val="000000"/>
                </a:solidFill>
              </a:rPr>
              <a:t>Inequities: </a:t>
            </a:r>
            <a:br>
              <a:rPr lang="en-US" altLang="en-US" sz="775" dirty="0">
                <a:solidFill>
                  <a:srgbClr val="000000"/>
                </a:solidFill>
              </a:rPr>
            </a:br>
            <a:r>
              <a:rPr lang="en-US" altLang="en-US" sz="775" dirty="0">
                <a:solidFill>
                  <a:srgbClr val="000000"/>
                </a:solidFill>
              </a:rPr>
              <a:t>-Provider implicit bias</a:t>
            </a:r>
            <a:br>
              <a:rPr lang="en-US" altLang="en-US" sz="775" dirty="0">
                <a:solidFill>
                  <a:srgbClr val="000000"/>
                </a:solidFill>
              </a:rPr>
            </a:br>
            <a:r>
              <a:rPr lang="en-US" altLang="en-US" sz="775" dirty="0">
                <a:solidFill>
                  <a:srgbClr val="000000"/>
                </a:solidFill>
              </a:rPr>
              <a:t>-Health literacy </a:t>
            </a:r>
            <a:br>
              <a:rPr lang="en-US" altLang="en-US" sz="775" dirty="0">
                <a:solidFill>
                  <a:srgbClr val="000000"/>
                </a:solidFill>
              </a:rPr>
            </a:br>
            <a:r>
              <a:rPr lang="en-US" altLang="en-US" sz="775" dirty="0">
                <a:solidFill>
                  <a:srgbClr val="000000"/>
                </a:solidFill>
              </a:rPr>
              <a:t>-Technology literacy</a:t>
            </a:r>
            <a:br>
              <a:rPr lang="en-US" altLang="en-US" sz="775" dirty="0">
                <a:solidFill>
                  <a:srgbClr val="000000"/>
                </a:solidFill>
              </a:rPr>
            </a:br>
            <a:r>
              <a:rPr lang="en-US" altLang="en-US" sz="775" dirty="0">
                <a:solidFill>
                  <a:srgbClr val="000000"/>
                </a:solidFill>
              </a:rPr>
              <a:t>-Language barriers</a:t>
            </a:r>
            <a:br>
              <a:rPr lang="en-US" altLang="en-US" sz="775" dirty="0">
                <a:solidFill>
                  <a:srgbClr val="000000"/>
                </a:solidFill>
              </a:rPr>
            </a:br>
            <a:endParaRPr lang="en-US" altLang="en-US" sz="775" dirty="0">
              <a:solidFill>
                <a:srgbClr val="000000"/>
              </a:solidFill>
            </a:endParaRPr>
          </a:p>
        </p:txBody>
      </p:sp>
      <p:sp>
        <p:nvSpPr>
          <p:cNvPr id="4110" name="Rectangle 36">
            <a:extLst>
              <a:ext uri="{FF2B5EF4-FFF2-40B4-BE49-F238E27FC236}">
                <a16:creationId xmlns:a16="http://schemas.microsoft.com/office/drawing/2014/main" id="{FE3BA276-2274-4FC7-8CD3-D9E5CC3BD7C5}"/>
              </a:ext>
            </a:extLst>
          </p:cNvPr>
          <p:cNvSpPr>
            <a:spLocks noChangeArrowheads="1"/>
          </p:cNvSpPr>
          <p:nvPr/>
        </p:nvSpPr>
        <p:spPr bwMode="auto">
          <a:xfrm>
            <a:off x="9601201" y="3452813"/>
            <a:ext cx="957263" cy="3105150"/>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tIns="18288" rIns="18288" bIns="18288"/>
          <a:lstStyle>
            <a:lvl1pPr>
              <a:spcBef>
                <a:spcPct val="20000"/>
              </a:spcBef>
              <a:buChar char="•"/>
              <a:defRPr sz="1000">
                <a:solidFill>
                  <a:schemeClr val="tx1"/>
                </a:solidFill>
                <a:latin typeface="Arial" panose="020B0604020202020204" pitchFamily="34" charset="0"/>
              </a:defRPr>
            </a:lvl1pPr>
            <a:lvl2pPr marL="742950" indent="-285750">
              <a:spcBef>
                <a:spcPct val="20000"/>
              </a:spcBef>
              <a:buChar char="–"/>
              <a:defRPr sz="1000">
                <a:solidFill>
                  <a:schemeClr val="tx1"/>
                </a:solidFill>
                <a:latin typeface="Arial" panose="020B0604020202020204" pitchFamily="34" charset="0"/>
              </a:defRPr>
            </a:lvl2pPr>
            <a:lvl3pPr marL="1143000" indent="-228600">
              <a:spcBef>
                <a:spcPct val="20000"/>
              </a:spcBef>
              <a:buChar char="•"/>
              <a:defRPr sz="1000">
                <a:solidFill>
                  <a:schemeClr val="tx1"/>
                </a:solidFill>
                <a:latin typeface="Arial" panose="020B0604020202020204" pitchFamily="34" charset="0"/>
              </a:defRPr>
            </a:lvl3pPr>
            <a:lvl4pPr marL="1600200" indent="-228600">
              <a:spcBef>
                <a:spcPct val="20000"/>
              </a:spcBef>
              <a:buChar char="–"/>
              <a:defRPr sz="1000">
                <a:solidFill>
                  <a:schemeClr val="tx1"/>
                </a:solidFill>
                <a:latin typeface="Arial" panose="020B0604020202020204" pitchFamily="34" charset="0"/>
              </a:defRPr>
            </a:lvl4pPr>
            <a:lvl5pPr marL="2057400" indent="-228600">
              <a:spcBef>
                <a:spcPct val="20000"/>
              </a:spcBef>
              <a:buChar char="»"/>
              <a:defRPr sz="1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defRPr>
            </a:lvl9pPr>
          </a:lstStyle>
          <a:p>
            <a:pPr defTabSz="914400" fontAlgn="base">
              <a:spcBef>
                <a:spcPct val="0"/>
              </a:spcBef>
              <a:spcAft>
                <a:spcPct val="0"/>
              </a:spcAft>
              <a:buNone/>
            </a:pPr>
            <a:r>
              <a:rPr lang="en-US" altLang="en-US" sz="830" dirty="0">
                <a:solidFill>
                  <a:srgbClr val="000000"/>
                </a:solidFill>
              </a:rPr>
              <a:t>-Family doesn’t start using CGM because they didn’t actually want it, felt forced</a:t>
            </a:r>
            <a:br>
              <a:rPr lang="en-US" altLang="en-US" sz="830" dirty="0">
                <a:solidFill>
                  <a:srgbClr val="000000"/>
                </a:solidFill>
              </a:rPr>
            </a:br>
            <a:r>
              <a:rPr lang="en-US" altLang="en-US" sz="830" dirty="0">
                <a:solidFill>
                  <a:srgbClr val="000000"/>
                </a:solidFill>
              </a:rPr>
              <a:t>-Busyness of life</a:t>
            </a:r>
            <a:br>
              <a:rPr lang="en-US" altLang="en-US" sz="830" dirty="0">
                <a:solidFill>
                  <a:srgbClr val="000000"/>
                </a:solidFill>
              </a:rPr>
            </a:br>
            <a:r>
              <a:rPr lang="en-US" altLang="en-US" sz="830" dirty="0">
                <a:solidFill>
                  <a:srgbClr val="000000"/>
                </a:solidFill>
              </a:rPr>
              <a:t>-Not comfortable to start on own, but don’t call for appt</a:t>
            </a:r>
            <a:br>
              <a:rPr lang="en-US" altLang="en-US" sz="830" dirty="0">
                <a:solidFill>
                  <a:srgbClr val="000000"/>
                </a:solidFill>
              </a:rPr>
            </a:br>
            <a:r>
              <a:rPr lang="en-US" altLang="en-US" sz="830" dirty="0">
                <a:solidFill>
                  <a:srgbClr val="000000"/>
                </a:solidFill>
              </a:rPr>
              <a:t>-Family doesn’t know that they can contact DM Center for help</a:t>
            </a:r>
            <a:br>
              <a:rPr lang="en-US" altLang="en-US" sz="830" dirty="0">
                <a:solidFill>
                  <a:srgbClr val="000000"/>
                </a:solidFill>
              </a:rPr>
            </a:br>
            <a:br>
              <a:rPr lang="en-US" altLang="en-US" sz="830" dirty="0">
                <a:solidFill>
                  <a:srgbClr val="000000"/>
                </a:solidFill>
              </a:rPr>
            </a:br>
            <a:r>
              <a:rPr lang="en-US" altLang="en-US" sz="830" u="sng" dirty="0">
                <a:solidFill>
                  <a:srgbClr val="000000"/>
                </a:solidFill>
              </a:rPr>
              <a:t>Inequities:</a:t>
            </a:r>
            <a:br>
              <a:rPr lang="en-US" altLang="en-US" sz="830" u="sng" dirty="0">
                <a:solidFill>
                  <a:srgbClr val="000000"/>
                </a:solidFill>
              </a:rPr>
            </a:br>
            <a:r>
              <a:rPr lang="en-US" altLang="en-US" sz="830" dirty="0">
                <a:solidFill>
                  <a:srgbClr val="000000"/>
                </a:solidFill>
              </a:rPr>
              <a:t>-Cost of appt</a:t>
            </a:r>
          </a:p>
          <a:p>
            <a:pPr defTabSz="914400" fontAlgn="base">
              <a:spcBef>
                <a:spcPct val="0"/>
              </a:spcBef>
              <a:spcAft>
                <a:spcPct val="0"/>
              </a:spcAft>
              <a:buNone/>
            </a:pPr>
            <a:r>
              <a:rPr lang="en-US" altLang="en-US" sz="830" dirty="0">
                <a:solidFill>
                  <a:srgbClr val="000000"/>
                </a:solidFill>
              </a:rPr>
              <a:t>- Health literacy</a:t>
            </a:r>
            <a:br>
              <a:rPr lang="en-US" altLang="en-US" sz="830" dirty="0">
                <a:solidFill>
                  <a:srgbClr val="000000"/>
                </a:solidFill>
              </a:rPr>
            </a:br>
            <a:r>
              <a:rPr lang="en-US" altLang="en-US" sz="830" dirty="0">
                <a:solidFill>
                  <a:srgbClr val="000000"/>
                </a:solidFill>
              </a:rPr>
              <a:t>-Literacy- write/read</a:t>
            </a:r>
            <a:br>
              <a:rPr lang="en-US" altLang="en-US" sz="830" dirty="0">
                <a:solidFill>
                  <a:srgbClr val="000000"/>
                </a:solidFill>
              </a:rPr>
            </a:br>
            <a:r>
              <a:rPr lang="en-US" altLang="en-US" sz="830" dirty="0">
                <a:solidFill>
                  <a:srgbClr val="000000"/>
                </a:solidFill>
              </a:rPr>
              <a:t>-Language barriers</a:t>
            </a:r>
            <a:br>
              <a:rPr lang="en-US" altLang="en-US" sz="830" dirty="0">
                <a:solidFill>
                  <a:srgbClr val="000000"/>
                </a:solidFill>
              </a:rPr>
            </a:br>
            <a:r>
              <a:rPr lang="en-US" altLang="en-US" sz="830" dirty="0">
                <a:solidFill>
                  <a:srgbClr val="000000"/>
                </a:solidFill>
              </a:rPr>
              <a:t>-Variability of caregivers</a:t>
            </a:r>
            <a:br>
              <a:rPr lang="en-US" altLang="en-US" sz="830" dirty="0">
                <a:solidFill>
                  <a:srgbClr val="000000"/>
                </a:solidFill>
              </a:rPr>
            </a:br>
            <a:r>
              <a:rPr lang="en-US" altLang="en-US" sz="830" dirty="0">
                <a:solidFill>
                  <a:srgbClr val="000000"/>
                </a:solidFill>
              </a:rPr>
              <a:t>- Home environment</a:t>
            </a:r>
            <a:br>
              <a:rPr lang="en-US" altLang="en-US" sz="900" dirty="0">
                <a:solidFill>
                  <a:srgbClr val="000000"/>
                </a:solidFill>
              </a:rPr>
            </a:br>
            <a:endParaRPr lang="en-US" altLang="en-US" sz="900" u="sng" dirty="0">
              <a:solidFill>
                <a:srgbClr val="000000"/>
              </a:solidFill>
            </a:endParaRPr>
          </a:p>
        </p:txBody>
      </p:sp>
      <p:sp>
        <p:nvSpPr>
          <p:cNvPr id="4111" name="Rectangle 37">
            <a:extLst>
              <a:ext uri="{FF2B5EF4-FFF2-40B4-BE49-F238E27FC236}">
                <a16:creationId xmlns:a16="http://schemas.microsoft.com/office/drawing/2014/main" id="{9B2562E8-B3AC-4119-A40D-DAE7CD0524E1}"/>
              </a:ext>
            </a:extLst>
          </p:cNvPr>
          <p:cNvSpPr>
            <a:spLocks noChangeArrowheads="1"/>
          </p:cNvSpPr>
          <p:nvPr/>
        </p:nvSpPr>
        <p:spPr bwMode="auto">
          <a:xfrm>
            <a:off x="8301832" y="3467101"/>
            <a:ext cx="957263" cy="3095625"/>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tIns="18288" rIns="18288" bIns="18288"/>
          <a:lstStyle>
            <a:lvl1pPr>
              <a:spcBef>
                <a:spcPct val="20000"/>
              </a:spcBef>
              <a:buChar char="•"/>
              <a:defRPr sz="1000">
                <a:solidFill>
                  <a:schemeClr val="tx1"/>
                </a:solidFill>
                <a:latin typeface="Arial" panose="020B0604020202020204" pitchFamily="34" charset="0"/>
              </a:defRPr>
            </a:lvl1pPr>
            <a:lvl2pPr marL="742950" indent="-285750">
              <a:spcBef>
                <a:spcPct val="20000"/>
              </a:spcBef>
              <a:buChar char="–"/>
              <a:defRPr sz="1000">
                <a:solidFill>
                  <a:schemeClr val="tx1"/>
                </a:solidFill>
                <a:latin typeface="Arial" panose="020B0604020202020204" pitchFamily="34" charset="0"/>
              </a:defRPr>
            </a:lvl2pPr>
            <a:lvl3pPr marL="1143000" indent="-228600">
              <a:spcBef>
                <a:spcPct val="20000"/>
              </a:spcBef>
              <a:buChar char="•"/>
              <a:defRPr sz="1000">
                <a:solidFill>
                  <a:schemeClr val="tx1"/>
                </a:solidFill>
                <a:latin typeface="Arial" panose="020B0604020202020204" pitchFamily="34" charset="0"/>
              </a:defRPr>
            </a:lvl3pPr>
            <a:lvl4pPr marL="1600200" indent="-228600">
              <a:spcBef>
                <a:spcPct val="20000"/>
              </a:spcBef>
              <a:buChar char="–"/>
              <a:defRPr sz="1000">
                <a:solidFill>
                  <a:schemeClr val="tx1"/>
                </a:solidFill>
                <a:latin typeface="Arial" panose="020B0604020202020204" pitchFamily="34" charset="0"/>
              </a:defRPr>
            </a:lvl4pPr>
            <a:lvl5pPr marL="2057400" indent="-228600">
              <a:spcBef>
                <a:spcPct val="20000"/>
              </a:spcBef>
              <a:buChar char="»"/>
              <a:defRPr sz="1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defRPr>
            </a:lvl9pPr>
          </a:lstStyle>
          <a:p>
            <a:pPr defTabSz="914400" fontAlgn="base">
              <a:spcBef>
                <a:spcPct val="0"/>
              </a:spcBef>
              <a:spcAft>
                <a:spcPct val="0"/>
              </a:spcAft>
              <a:buNone/>
            </a:pPr>
            <a:r>
              <a:rPr lang="en-US" altLang="en-US" sz="900" dirty="0">
                <a:solidFill>
                  <a:srgbClr val="000000"/>
                </a:solidFill>
              </a:rPr>
              <a:t>-Family not aware CGM ready and it’s put back</a:t>
            </a:r>
            <a:br>
              <a:rPr lang="en-US" altLang="en-US" sz="900" dirty="0">
                <a:solidFill>
                  <a:srgbClr val="000000"/>
                </a:solidFill>
              </a:rPr>
            </a:br>
            <a:r>
              <a:rPr lang="en-US" altLang="en-US" sz="900" dirty="0">
                <a:solidFill>
                  <a:srgbClr val="000000"/>
                </a:solidFill>
              </a:rPr>
              <a:t>-Pharmacy can’t reach family </a:t>
            </a:r>
            <a:br>
              <a:rPr lang="en-US" altLang="en-US" sz="900" dirty="0">
                <a:solidFill>
                  <a:srgbClr val="000000"/>
                </a:solidFill>
              </a:rPr>
            </a:br>
            <a:br>
              <a:rPr lang="en-US" altLang="en-US" sz="900" dirty="0">
                <a:solidFill>
                  <a:srgbClr val="000000"/>
                </a:solidFill>
              </a:rPr>
            </a:br>
            <a:r>
              <a:rPr lang="en-US" altLang="en-US" sz="900" u="sng" dirty="0">
                <a:solidFill>
                  <a:srgbClr val="000000"/>
                </a:solidFill>
              </a:rPr>
              <a:t>Inequities:</a:t>
            </a:r>
            <a:br>
              <a:rPr lang="en-US" altLang="en-US" sz="900" dirty="0">
                <a:solidFill>
                  <a:srgbClr val="000000"/>
                </a:solidFill>
              </a:rPr>
            </a:br>
            <a:r>
              <a:rPr lang="en-US" altLang="en-US" sz="900" dirty="0">
                <a:solidFill>
                  <a:srgbClr val="000000"/>
                </a:solidFill>
              </a:rPr>
              <a:t>-Cost/Can’t afford</a:t>
            </a:r>
            <a:br>
              <a:rPr lang="en-US" altLang="en-US" sz="900" dirty="0">
                <a:solidFill>
                  <a:srgbClr val="000000"/>
                </a:solidFill>
              </a:rPr>
            </a:br>
            <a:r>
              <a:rPr lang="en-US" altLang="en-US" sz="900" dirty="0">
                <a:solidFill>
                  <a:srgbClr val="000000"/>
                </a:solidFill>
              </a:rPr>
              <a:t>-Transportation issues</a:t>
            </a:r>
            <a:br>
              <a:rPr lang="en-US" altLang="en-US" sz="900" dirty="0">
                <a:solidFill>
                  <a:srgbClr val="000000"/>
                </a:solidFill>
              </a:rPr>
            </a:br>
            <a:r>
              <a:rPr lang="en-US" altLang="en-US" sz="900" dirty="0">
                <a:solidFill>
                  <a:srgbClr val="000000"/>
                </a:solidFill>
              </a:rPr>
              <a:t>-Neighborhood/ Delivery—Stolen, shipped to wrong parent, family has PO box, family homeless, delivered to wrong apt in building</a:t>
            </a:r>
            <a:br>
              <a:rPr lang="en-US" altLang="en-US" sz="900" dirty="0">
                <a:solidFill>
                  <a:srgbClr val="000000"/>
                </a:solidFill>
              </a:rPr>
            </a:br>
            <a:r>
              <a:rPr lang="en-US" altLang="en-US" sz="900" dirty="0">
                <a:solidFill>
                  <a:srgbClr val="000000"/>
                </a:solidFill>
              </a:rPr>
              <a:t>-Family doesn’t have reliable phone</a:t>
            </a:r>
          </a:p>
        </p:txBody>
      </p:sp>
      <p:sp>
        <p:nvSpPr>
          <p:cNvPr id="4112" name="Rectangle 38">
            <a:extLst>
              <a:ext uri="{FF2B5EF4-FFF2-40B4-BE49-F238E27FC236}">
                <a16:creationId xmlns:a16="http://schemas.microsoft.com/office/drawing/2014/main" id="{22A9F68E-473B-4EF3-9D38-2C2CDA62E153}"/>
              </a:ext>
            </a:extLst>
          </p:cNvPr>
          <p:cNvSpPr>
            <a:spLocks noChangeArrowheads="1"/>
          </p:cNvSpPr>
          <p:nvPr/>
        </p:nvSpPr>
        <p:spPr bwMode="auto">
          <a:xfrm>
            <a:off x="7035801" y="3467101"/>
            <a:ext cx="957263" cy="3095625"/>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tIns="18288" rIns="18288" bIns="18288"/>
          <a:lstStyle>
            <a:lvl1pPr>
              <a:spcBef>
                <a:spcPct val="20000"/>
              </a:spcBef>
              <a:buChar char="•"/>
              <a:defRPr sz="1000">
                <a:solidFill>
                  <a:schemeClr val="tx1"/>
                </a:solidFill>
                <a:latin typeface="Arial" panose="020B0604020202020204" pitchFamily="34" charset="0"/>
              </a:defRPr>
            </a:lvl1pPr>
            <a:lvl2pPr marL="742950" indent="-285750">
              <a:spcBef>
                <a:spcPct val="20000"/>
              </a:spcBef>
              <a:buChar char="–"/>
              <a:defRPr sz="1000">
                <a:solidFill>
                  <a:schemeClr val="tx1"/>
                </a:solidFill>
                <a:latin typeface="Arial" panose="020B0604020202020204" pitchFamily="34" charset="0"/>
              </a:defRPr>
            </a:lvl2pPr>
            <a:lvl3pPr marL="1143000" indent="-228600">
              <a:spcBef>
                <a:spcPct val="20000"/>
              </a:spcBef>
              <a:buChar char="•"/>
              <a:defRPr sz="1000">
                <a:solidFill>
                  <a:schemeClr val="tx1"/>
                </a:solidFill>
                <a:latin typeface="Arial" panose="020B0604020202020204" pitchFamily="34" charset="0"/>
              </a:defRPr>
            </a:lvl3pPr>
            <a:lvl4pPr marL="1600200" indent="-228600">
              <a:spcBef>
                <a:spcPct val="20000"/>
              </a:spcBef>
              <a:buChar char="–"/>
              <a:defRPr sz="1000">
                <a:solidFill>
                  <a:schemeClr val="tx1"/>
                </a:solidFill>
                <a:latin typeface="Arial" panose="020B0604020202020204" pitchFamily="34" charset="0"/>
              </a:defRPr>
            </a:lvl4pPr>
            <a:lvl5pPr marL="2057400" indent="-228600">
              <a:spcBef>
                <a:spcPct val="20000"/>
              </a:spcBef>
              <a:buChar char="»"/>
              <a:defRPr sz="1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defRPr>
            </a:lvl9pPr>
          </a:lstStyle>
          <a:p>
            <a:pPr defTabSz="914400" fontAlgn="base">
              <a:spcBef>
                <a:spcPct val="0"/>
              </a:spcBef>
              <a:spcAft>
                <a:spcPct val="0"/>
              </a:spcAft>
              <a:buNone/>
            </a:pPr>
            <a:r>
              <a:rPr lang="en-US" altLang="en-US" sz="800" dirty="0">
                <a:solidFill>
                  <a:srgbClr val="000000"/>
                </a:solidFill>
              </a:rPr>
              <a:t>-DM Center doesn’t receive PA request</a:t>
            </a:r>
            <a:br>
              <a:rPr lang="en-US" altLang="en-US" sz="800" dirty="0">
                <a:solidFill>
                  <a:srgbClr val="000000"/>
                </a:solidFill>
              </a:rPr>
            </a:br>
            <a:r>
              <a:rPr lang="en-US" altLang="en-US" sz="800" dirty="0">
                <a:solidFill>
                  <a:srgbClr val="000000"/>
                </a:solidFill>
              </a:rPr>
              <a:t>-Refusal to attempt to complete PA</a:t>
            </a:r>
            <a:br>
              <a:rPr lang="en-US" altLang="en-US" sz="800" dirty="0">
                <a:solidFill>
                  <a:srgbClr val="000000"/>
                </a:solidFill>
              </a:rPr>
            </a:br>
            <a:r>
              <a:rPr lang="en-US" altLang="en-US" sz="800" dirty="0">
                <a:solidFill>
                  <a:srgbClr val="000000"/>
                </a:solidFill>
              </a:rPr>
              <a:t>-Doesn’t communicate to family if need to fill with DME</a:t>
            </a:r>
            <a:br>
              <a:rPr lang="en-US" altLang="en-US" sz="800" dirty="0">
                <a:solidFill>
                  <a:srgbClr val="000000"/>
                </a:solidFill>
              </a:rPr>
            </a:br>
            <a:r>
              <a:rPr lang="en-US" altLang="en-US" sz="800" dirty="0">
                <a:solidFill>
                  <a:srgbClr val="000000"/>
                </a:solidFill>
              </a:rPr>
              <a:t>-Time barrier</a:t>
            </a:r>
            <a:br>
              <a:rPr lang="en-US" altLang="en-US" sz="800" dirty="0">
                <a:solidFill>
                  <a:srgbClr val="000000"/>
                </a:solidFill>
              </a:rPr>
            </a:br>
            <a:r>
              <a:rPr lang="en-US" altLang="en-US" sz="800" dirty="0">
                <a:solidFill>
                  <a:srgbClr val="000000"/>
                </a:solidFill>
              </a:rPr>
              <a:t>-Lack of consistent staff to complete</a:t>
            </a:r>
            <a:br>
              <a:rPr lang="en-US" altLang="en-US" sz="800" dirty="0">
                <a:solidFill>
                  <a:srgbClr val="000000"/>
                </a:solidFill>
              </a:rPr>
            </a:br>
            <a:r>
              <a:rPr lang="en-US" altLang="en-US" sz="800" dirty="0">
                <a:solidFill>
                  <a:srgbClr val="000000"/>
                </a:solidFill>
              </a:rPr>
              <a:t>-Staff unsure of process</a:t>
            </a:r>
            <a:br>
              <a:rPr lang="en-US" altLang="en-US" sz="800" dirty="0">
                <a:solidFill>
                  <a:srgbClr val="000000"/>
                </a:solidFill>
              </a:rPr>
            </a:br>
            <a:r>
              <a:rPr lang="en-US" altLang="en-US" sz="800" dirty="0">
                <a:solidFill>
                  <a:srgbClr val="000000"/>
                </a:solidFill>
              </a:rPr>
              <a:t>-PA denied</a:t>
            </a:r>
            <a:br>
              <a:rPr lang="en-US" altLang="en-US" sz="800" dirty="0">
                <a:solidFill>
                  <a:srgbClr val="000000"/>
                </a:solidFill>
              </a:rPr>
            </a:br>
            <a:r>
              <a:rPr lang="en-US" altLang="en-US" sz="800" dirty="0">
                <a:solidFill>
                  <a:srgbClr val="000000"/>
                </a:solidFill>
              </a:rPr>
              <a:t>- PA delayed</a:t>
            </a:r>
            <a:br>
              <a:rPr lang="en-US" altLang="en-US" sz="800" dirty="0">
                <a:solidFill>
                  <a:srgbClr val="000000"/>
                </a:solidFill>
              </a:rPr>
            </a:br>
            <a:r>
              <a:rPr lang="en-US" altLang="en-US" sz="800" dirty="0">
                <a:solidFill>
                  <a:srgbClr val="000000"/>
                </a:solidFill>
              </a:rPr>
              <a:t>- Process too complex</a:t>
            </a:r>
            <a:br>
              <a:rPr lang="en-US" altLang="en-US" sz="800" dirty="0">
                <a:solidFill>
                  <a:srgbClr val="000000"/>
                </a:solidFill>
              </a:rPr>
            </a:br>
            <a:br>
              <a:rPr lang="en-US" altLang="en-US" sz="800" dirty="0">
                <a:solidFill>
                  <a:srgbClr val="000000"/>
                </a:solidFill>
              </a:rPr>
            </a:br>
            <a:r>
              <a:rPr lang="en-US" altLang="en-US" sz="800" u="sng" dirty="0">
                <a:solidFill>
                  <a:srgbClr val="000000"/>
                </a:solidFill>
              </a:rPr>
              <a:t>Inequities:</a:t>
            </a:r>
            <a:br>
              <a:rPr lang="en-US" altLang="en-US" sz="800" dirty="0">
                <a:solidFill>
                  <a:srgbClr val="000000"/>
                </a:solidFill>
              </a:rPr>
            </a:br>
            <a:r>
              <a:rPr lang="en-US" altLang="en-US" sz="800" dirty="0">
                <a:solidFill>
                  <a:srgbClr val="000000"/>
                </a:solidFill>
              </a:rPr>
              <a:t>-Insurance barriers</a:t>
            </a:r>
          </a:p>
        </p:txBody>
      </p:sp>
      <p:sp>
        <p:nvSpPr>
          <p:cNvPr id="4113" name="Rectangle 39">
            <a:extLst>
              <a:ext uri="{FF2B5EF4-FFF2-40B4-BE49-F238E27FC236}">
                <a16:creationId xmlns:a16="http://schemas.microsoft.com/office/drawing/2014/main" id="{7F0B3F14-3C3D-40B4-A3F1-0385B45F3070}"/>
              </a:ext>
            </a:extLst>
          </p:cNvPr>
          <p:cNvSpPr>
            <a:spLocks noChangeArrowheads="1"/>
          </p:cNvSpPr>
          <p:nvPr/>
        </p:nvSpPr>
        <p:spPr bwMode="auto">
          <a:xfrm>
            <a:off x="5753101" y="3467101"/>
            <a:ext cx="957263" cy="3095625"/>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tIns="18288" rIns="18288" bIns="18288"/>
          <a:lstStyle>
            <a:lvl1pPr>
              <a:spcBef>
                <a:spcPct val="20000"/>
              </a:spcBef>
              <a:buChar char="•"/>
              <a:defRPr sz="1000">
                <a:solidFill>
                  <a:schemeClr val="tx1"/>
                </a:solidFill>
                <a:latin typeface="Arial" panose="020B0604020202020204" pitchFamily="34" charset="0"/>
              </a:defRPr>
            </a:lvl1pPr>
            <a:lvl2pPr marL="742950" indent="-285750">
              <a:spcBef>
                <a:spcPct val="20000"/>
              </a:spcBef>
              <a:buChar char="–"/>
              <a:defRPr sz="1000">
                <a:solidFill>
                  <a:schemeClr val="tx1"/>
                </a:solidFill>
                <a:latin typeface="Arial" panose="020B0604020202020204" pitchFamily="34" charset="0"/>
              </a:defRPr>
            </a:lvl2pPr>
            <a:lvl3pPr marL="1143000" indent="-228600">
              <a:spcBef>
                <a:spcPct val="20000"/>
              </a:spcBef>
              <a:buChar char="•"/>
              <a:defRPr sz="1000">
                <a:solidFill>
                  <a:schemeClr val="tx1"/>
                </a:solidFill>
                <a:latin typeface="Arial" panose="020B0604020202020204" pitchFamily="34" charset="0"/>
              </a:defRPr>
            </a:lvl3pPr>
            <a:lvl4pPr marL="1600200" indent="-228600">
              <a:spcBef>
                <a:spcPct val="20000"/>
              </a:spcBef>
              <a:buChar char="–"/>
              <a:defRPr sz="1000">
                <a:solidFill>
                  <a:schemeClr val="tx1"/>
                </a:solidFill>
                <a:latin typeface="Arial" panose="020B0604020202020204" pitchFamily="34" charset="0"/>
              </a:defRPr>
            </a:lvl4pPr>
            <a:lvl5pPr marL="2057400" indent="-228600">
              <a:spcBef>
                <a:spcPct val="20000"/>
              </a:spcBef>
              <a:buChar char="»"/>
              <a:defRPr sz="1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defRPr>
            </a:lvl9pPr>
          </a:lstStyle>
          <a:p>
            <a:pPr defTabSz="914400" fontAlgn="base">
              <a:spcBef>
                <a:spcPct val="0"/>
              </a:spcBef>
              <a:spcAft>
                <a:spcPct val="0"/>
              </a:spcAft>
              <a:buNone/>
            </a:pPr>
            <a:r>
              <a:rPr lang="en-US" altLang="en-US" sz="850" dirty="0">
                <a:solidFill>
                  <a:srgbClr val="000000"/>
                </a:solidFill>
              </a:rPr>
              <a:t>-Provider/pt and family not aware of coverage</a:t>
            </a:r>
            <a:br>
              <a:rPr lang="en-US" altLang="en-US" sz="850" dirty="0">
                <a:solidFill>
                  <a:srgbClr val="000000"/>
                </a:solidFill>
              </a:rPr>
            </a:br>
            <a:r>
              <a:rPr lang="en-US" altLang="en-US" sz="850" dirty="0">
                <a:solidFill>
                  <a:srgbClr val="000000"/>
                </a:solidFill>
              </a:rPr>
              <a:t>- Insurance company changes benefits</a:t>
            </a:r>
            <a:br>
              <a:rPr lang="en-US" altLang="en-US" sz="850" dirty="0">
                <a:solidFill>
                  <a:srgbClr val="000000"/>
                </a:solidFill>
              </a:rPr>
            </a:br>
            <a:r>
              <a:rPr lang="en-US" altLang="en-US" sz="850" dirty="0">
                <a:solidFill>
                  <a:srgbClr val="000000"/>
                </a:solidFill>
              </a:rPr>
              <a:t>-Lack of standardization</a:t>
            </a:r>
            <a:br>
              <a:rPr lang="en-US" altLang="en-US" sz="850" dirty="0">
                <a:solidFill>
                  <a:srgbClr val="000000"/>
                </a:solidFill>
              </a:rPr>
            </a:br>
            <a:r>
              <a:rPr lang="en-US" altLang="en-US" sz="850" dirty="0">
                <a:solidFill>
                  <a:srgbClr val="000000"/>
                </a:solidFill>
              </a:rPr>
              <a:t>-Process and criteria too complex</a:t>
            </a:r>
            <a:br>
              <a:rPr lang="en-US" altLang="en-US" sz="850" dirty="0">
                <a:solidFill>
                  <a:srgbClr val="000000"/>
                </a:solidFill>
              </a:rPr>
            </a:br>
            <a:r>
              <a:rPr lang="en-US" altLang="en-US" sz="850" dirty="0">
                <a:solidFill>
                  <a:srgbClr val="000000"/>
                </a:solidFill>
              </a:rPr>
              <a:t>-Takes too much time</a:t>
            </a:r>
          </a:p>
          <a:p>
            <a:pPr defTabSz="914400" fontAlgn="base">
              <a:spcBef>
                <a:spcPct val="0"/>
              </a:spcBef>
              <a:spcAft>
                <a:spcPct val="0"/>
              </a:spcAft>
              <a:buNone/>
            </a:pPr>
            <a:r>
              <a:rPr lang="en-US" altLang="en-US" sz="850" dirty="0">
                <a:solidFill>
                  <a:srgbClr val="000000"/>
                </a:solidFill>
              </a:rPr>
              <a:t>-CGM denied</a:t>
            </a:r>
            <a:br>
              <a:rPr lang="en-US" altLang="en-US" sz="850" dirty="0">
                <a:solidFill>
                  <a:srgbClr val="000000"/>
                </a:solidFill>
              </a:rPr>
            </a:br>
            <a:r>
              <a:rPr lang="en-US" altLang="en-US" sz="850" dirty="0">
                <a:solidFill>
                  <a:srgbClr val="000000"/>
                </a:solidFill>
              </a:rPr>
              <a:t>-DM Center not notified of denial</a:t>
            </a:r>
            <a:br>
              <a:rPr lang="en-US" altLang="en-US" sz="850" dirty="0">
                <a:solidFill>
                  <a:srgbClr val="000000"/>
                </a:solidFill>
              </a:rPr>
            </a:br>
            <a:br>
              <a:rPr lang="en-US" altLang="en-US" sz="850" u="sng" dirty="0">
                <a:solidFill>
                  <a:srgbClr val="000000"/>
                </a:solidFill>
              </a:rPr>
            </a:br>
            <a:r>
              <a:rPr lang="en-US" altLang="en-US" sz="850" u="sng" dirty="0">
                <a:solidFill>
                  <a:srgbClr val="000000"/>
                </a:solidFill>
              </a:rPr>
              <a:t>Inequities:</a:t>
            </a:r>
            <a:br>
              <a:rPr lang="en-US" altLang="en-US" sz="850" dirty="0">
                <a:solidFill>
                  <a:srgbClr val="000000"/>
                </a:solidFill>
              </a:rPr>
            </a:br>
            <a:r>
              <a:rPr lang="en-US" altLang="en-US" sz="850" dirty="0">
                <a:solidFill>
                  <a:srgbClr val="000000"/>
                </a:solidFill>
              </a:rPr>
              <a:t>-Insurance barriers</a:t>
            </a:r>
            <a:br>
              <a:rPr lang="en-US" altLang="en-US" sz="850" dirty="0">
                <a:solidFill>
                  <a:srgbClr val="000000"/>
                </a:solidFill>
              </a:rPr>
            </a:br>
            <a:r>
              <a:rPr lang="en-US" altLang="en-US" sz="850" dirty="0">
                <a:solidFill>
                  <a:srgbClr val="000000"/>
                </a:solidFill>
              </a:rPr>
              <a:t>-Healthcare navigation literacy</a:t>
            </a:r>
            <a:br>
              <a:rPr lang="en-US" altLang="en-US" sz="850" dirty="0">
                <a:solidFill>
                  <a:srgbClr val="000000"/>
                </a:solidFill>
              </a:rPr>
            </a:br>
            <a:r>
              <a:rPr lang="en-US" altLang="en-US" sz="850" dirty="0">
                <a:solidFill>
                  <a:srgbClr val="000000"/>
                </a:solidFill>
              </a:rPr>
              <a:t>-Cost</a:t>
            </a:r>
          </a:p>
        </p:txBody>
      </p:sp>
      <p:sp>
        <p:nvSpPr>
          <p:cNvPr id="4114" name="Rectangle 40">
            <a:extLst>
              <a:ext uri="{FF2B5EF4-FFF2-40B4-BE49-F238E27FC236}">
                <a16:creationId xmlns:a16="http://schemas.microsoft.com/office/drawing/2014/main" id="{ED08A7DD-0771-4E05-8C5C-136F5C4537F7}"/>
              </a:ext>
            </a:extLst>
          </p:cNvPr>
          <p:cNvSpPr>
            <a:spLocks noChangeArrowheads="1"/>
          </p:cNvSpPr>
          <p:nvPr/>
        </p:nvSpPr>
        <p:spPr bwMode="auto">
          <a:xfrm>
            <a:off x="4471988" y="3467101"/>
            <a:ext cx="957262" cy="3095625"/>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tIns="18288" rIns="18288" bIns="18288"/>
          <a:lstStyle>
            <a:lvl1pPr>
              <a:spcBef>
                <a:spcPct val="20000"/>
              </a:spcBef>
              <a:buChar char="•"/>
              <a:defRPr sz="1000">
                <a:solidFill>
                  <a:schemeClr val="tx1"/>
                </a:solidFill>
                <a:latin typeface="Arial" panose="020B0604020202020204" pitchFamily="34" charset="0"/>
              </a:defRPr>
            </a:lvl1pPr>
            <a:lvl2pPr marL="742950" indent="-285750">
              <a:spcBef>
                <a:spcPct val="20000"/>
              </a:spcBef>
              <a:buChar char="–"/>
              <a:defRPr sz="1000">
                <a:solidFill>
                  <a:schemeClr val="tx1"/>
                </a:solidFill>
                <a:latin typeface="Arial" panose="020B0604020202020204" pitchFamily="34" charset="0"/>
              </a:defRPr>
            </a:lvl2pPr>
            <a:lvl3pPr marL="1143000" indent="-228600">
              <a:spcBef>
                <a:spcPct val="20000"/>
              </a:spcBef>
              <a:buChar char="•"/>
              <a:defRPr sz="1000">
                <a:solidFill>
                  <a:schemeClr val="tx1"/>
                </a:solidFill>
                <a:latin typeface="Arial" panose="020B0604020202020204" pitchFamily="34" charset="0"/>
              </a:defRPr>
            </a:lvl3pPr>
            <a:lvl4pPr marL="1600200" indent="-228600">
              <a:spcBef>
                <a:spcPct val="20000"/>
              </a:spcBef>
              <a:buChar char="–"/>
              <a:defRPr sz="1000">
                <a:solidFill>
                  <a:schemeClr val="tx1"/>
                </a:solidFill>
                <a:latin typeface="Arial" panose="020B0604020202020204" pitchFamily="34" charset="0"/>
              </a:defRPr>
            </a:lvl4pPr>
            <a:lvl5pPr marL="2057400" indent="-228600">
              <a:spcBef>
                <a:spcPct val="20000"/>
              </a:spcBef>
              <a:buChar char="»"/>
              <a:defRPr sz="1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defRPr>
            </a:lvl9pPr>
          </a:lstStyle>
          <a:p>
            <a:pPr defTabSz="914400" fontAlgn="base">
              <a:spcBef>
                <a:spcPct val="0"/>
              </a:spcBef>
              <a:spcAft>
                <a:spcPct val="0"/>
              </a:spcAft>
              <a:buNone/>
            </a:pPr>
            <a:r>
              <a:rPr lang="en-US" altLang="en-US" sz="900" dirty="0">
                <a:solidFill>
                  <a:srgbClr val="000000"/>
                </a:solidFill>
              </a:rPr>
              <a:t>-Prescription not sent to pharmacy</a:t>
            </a:r>
            <a:br>
              <a:rPr lang="en-US" altLang="en-US" sz="900" dirty="0">
                <a:solidFill>
                  <a:srgbClr val="000000"/>
                </a:solidFill>
              </a:rPr>
            </a:br>
            <a:r>
              <a:rPr lang="en-US" altLang="en-US" sz="900" dirty="0">
                <a:solidFill>
                  <a:srgbClr val="000000"/>
                </a:solidFill>
              </a:rPr>
              <a:t>-Missing prescription (when switching from DME to pharmacy)</a:t>
            </a:r>
            <a:br>
              <a:rPr lang="en-US" altLang="en-US" sz="900" dirty="0">
                <a:solidFill>
                  <a:srgbClr val="000000"/>
                </a:solidFill>
              </a:rPr>
            </a:br>
            <a:r>
              <a:rPr lang="en-US" altLang="en-US" sz="900" dirty="0">
                <a:solidFill>
                  <a:srgbClr val="000000"/>
                </a:solidFill>
              </a:rPr>
              <a:t>-Sent to wrong pharmacy</a:t>
            </a:r>
            <a:br>
              <a:rPr lang="en-US" altLang="en-US" sz="900" dirty="0">
                <a:solidFill>
                  <a:srgbClr val="000000"/>
                </a:solidFill>
              </a:rPr>
            </a:br>
            <a:r>
              <a:rPr lang="en-US" altLang="en-US" sz="900" dirty="0">
                <a:solidFill>
                  <a:srgbClr val="000000"/>
                </a:solidFill>
              </a:rPr>
              <a:t>-Provider/nurse unaware how</a:t>
            </a:r>
            <a:br>
              <a:rPr lang="en-US" altLang="en-US" sz="900" dirty="0">
                <a:solidFill>
                  <a:srgbClr val="000000"/>
                </a:solidFill>
              </a:rPr>
            </a:br>
            <a:r>
              <a:rPr lang="en-US" altLang="en-US" sz="900" dirty="0">
                <a:solidFill>
                  <a:srgbClr val="000000"/>
                </a:solidFill>
              </a:rPr>
              <a:t>-Not in Epic preference list</a:t>
            </a:r>
            <a:br>
              <a:rPr lang="en-US" altLang="en-US" sz="900" dirty="0">
                <a:solidFill>
                  <a:srgbClr val="000000"/>
                </a:solidFill>
              </a:rPr>
            </a:br>
            <a:r>
              <a:rPr lang="en-US" altLang="en-US" sz="900" dirty="0">
                <a:solidFill>
                  <a:srgbClr val="000000"/>
                </a:solidFill>
              </a:rPr>
              <a:t>-Time barriers</a:t>
            </a:r>
            <a:br>
              <a:rPr lang="en-US" altLang="en-US" sz="900" dirty="0">
                <a:solidFill>
                  <a:srgbClr val="000000"/>
                </a:solidFill>
              </a:rPr>
            </a:br>
            <a:br>
              <a:rPr lang="en-US" altLang="en-US" sz="900" dirty="0">
                <a:solidFill>
                  <a:srgbClr val="000000"/>
                </a:solidFill>
              </a:rPr>
            </a:br>
            <a:r>
              <a:rPr lang="en-US" altLang="en-US" sz="900" u="sng" dirty="0">
                <a:solidFill>
                  <a:srgbClr val="000000"/>
                </a:solidFill>
              </a:rPr>
              <a:t>Inequities:</a:t>
            </a:r>
            <a:br>
              <a:rPr lang="en-US" altLang="en-US" sz="900" dirty="0">
                <a:solidFill>
                  <a:srgbClr val="000000"/>
                </a:solidFill>
              </a:rPr>
            </a:br>
            <a:r>
              <a:rPr lang="en-US" altLang="en-US" sz="900" dirty="0">
                <a:solidFill>
                  <a:srgbClr val="000000"/>
                </a:solidFill>
              </a:rPr>
              <a:t>-Not available for all patients d/t insurance</a:t>
            </a:r>
          </a:p>
        </p:txBody>
      </p:sp>
      <p:sp>
        <p:nvSpPr>
          <p:cNvPr id="4115" name="Rectangle 41">
            <a:extLst>
              <a:ext uri="{FF2B5EF4-FFF2-40B4-BE49-F238E27FC236}">
                <a16:creationId xmlns:a16="http://schemas.microsoft.com/office/drawing/2014/main" id="{404DD89D-7737-4EC2-A166-FD96A5AD3D8C}"/>
              </a:ext>
            </a:extLst>
          </p:cNvPr>
          <p:cNvSpPr>
            <a:spLocks noChangeArrowheads="1"/>
          </p:cNvSpPr>
          <p:nvPr/>
        </p:nvSpPr>
        <p:spPr bwMode="auto">
          <a:xfrm>
            <a:off x="3219450" y="3457576"/>
            <a:ext cx="927100" cy="3095625"/>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tIns="18288" rIns="18288" bIns="18288"/>
          <a:lstStyle>
            <a:lvl1pPr>
              <a:spcBef>
                <a:spcPct val="20000"/>
              </a:spcBef>
              <a:buChar char="•"/>
              <a:defRPr sz="1000">
                <a:solidFill>
                  <a:schemeClr val="tx1"/>
                </a:solidFill>
                <a:latin typeface="Arial" panose="020B0604020202020204" pitchFamily="34" charset="0"/>
              </a:defRPr>
            </a:lvl1pPr>
            <a:lvl2pPr marL="742950" indent="-285750">
              <a:spcBef>
                <a:spcPct val="20000"/>
              </a:spcBef>
              <a:buChar char="–"/>
              <a:defRPr sz="1000">
                <a:solidFill>
                  <a:schemeClr val="tx1"/>
                </a:solidFill>
                <a:latin typeface="Arial" panose="020B0604020202020204" pitchFamily="34" charset="0"/>
              </a:defRPr>
            </a:lvl2pPr>
            <a:lvl3pPr marL="1143000" indent="-228600">
              <a:spcBef>
                <a:spcPct val="20000"/>
              </a:spcBef>
              <a:buChar char="•"/>
              <a:defRPr sz="1000">
                <a:solidFill>
                  <a:schemeClr val="tx1"/>
                </a:solidFill>
                <a:latin typeface="Arial" panose="020B0604020202020204" pitchFamily="34" charset="0"/>
              </a:defRPr>
            </a:lvl3pPr>
            <a:lvl4pPr marL="1600200" indent="-228600">
              <a:spcBef>
                <a:spcPct val="20000"/>
              </a:spcBef>
              <a:buChar char="–"/>
              <a:defRPr sz="1000">
                <a:solidFill>
                  <a:schemeClr val="tx1"/>
                </a:solidFill>
                <a:latin typeface="Arial" panose="020B0604020202020204" pitchFamily="34" charset="0"/>
              </a:defRPr>
            </a:lvl4pPr>
            <a:lvl5pPr marL="2057400" indent="-228600">
              <a:spcBef>
                <a:spcPct val="20000"/>
              </a:spcBef>
              <a:buChar char="»"/>
              <a:defRPr sz="1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defRPr>
            </a:lvl9pPr>
          </a:lstStyle>
          <a:p>
            <a:pPr defTabSz="914400" fontAlgn="base">
              <a:spcBef>
                <a:spcPct val="0"/>
              </a:spcBef>
              <a:spcAft>
                <a:spcPct val="0"/>
              </a:spcAft>
              <a:buNone/>
            </a:pPr>
            <a:r>
              <a:rPr lang="en-US" altLang="en-US" sz="900" dirty="0">
                <a:solidFill>
                  <a:srgbClr val="000000"/>
                </a:solidFill>
              </a:rPr>
              <a:t>-</a:t>
            </a:r>
            <a:r>
              <a:rPr lang="en-US" altLang="en-US" sz="800" dirty="0">
                <a:solidFill>
                  <a:srgbClr val="000000"/>
                </a:solidFill>
              </a:rPr>
              <a:t>AOB not completed</a:t>
            </a:r>
            <a:br>
              <a:rPr lang="en-US" altLang="en-US" sz="800" dirty="0">
                <a:solidFill>
                  <a:srgbClr val="000000"/>
                </a:solidFill>
              </a:rPr>
            </a:br>
            <a:r>
              <a:rPr lang="en-US" altLang="en-US" sz="800" dirty="0">
                <a:solidFill>
                  <a:srgbClr val="000000"/>
                </a:solidFill>
              </a:rPr>
              <a:t>-Family doesn’t know insurance information</a:t>
            </a:r>
            <a:br>
              <a:rPr lang="en-US" altLang="en-US" sz="800" dirty="0">
                <a:solidFill>
                  <a:srgbClr val="000000"/>
                </a:solidFill>
              </a:rPr>
            </a:br>
            <a:r>
              <a:rPr lang="en-US" altLang="en-US" sz="800" dirty="0">
                <a:solidFill>
                  <a:srgbClr val="000000"/>
                </a:solidFill>
              </a:rPr>
              <a:t>-Provider unaware AOB needed</a:t>
            </a:r>
            <a:br>
              <a:rPr lang="en-US" altLang="en-US" sz="800" dirty="0">
                <a:solidFill>
                  <a:srgbClr val="000000"/>
                </a:solidFill>
              </a:rPr>
            </a:br>
            <a:r>
              <a:rPr lang="en-US" altLang="en-US" sz="800" dirty="0">
                <a:solidFill>
                  <a:srgbClr val="000000"/>
                </a:solidFill>
              </a:rPr>
              <a:t>-Time barrier</a:t>
            </a:r>
            <a:br>
              <a:rPr lang="en-US" altLang="en-US" sz="800" dirty="0">
                <a:solidFill>
                  <a:srgbClr val="000000"/>
                </a:solidFill>
              </a:rPr>
            </a:br>
            <a:r>
              <a:rPr lang="en-US" altLang="en-US" sz="800" dirty="0">
                <a:solidFill>
                  <a:srgbClr val="000000"/>
                </a:solidFill>
              </a:rPr>
              <a:t>-Paper AOB not available</a:t>
            </a:r>
            <a:br>
              <a:rPr lang="en-US" altLang="en-US" sz="800" dirty="0">
                <a:solidFill>
                  <a:srgbClr val="000000"/>
                </a:solidFill>
              </a:rPr>
            </a:br>
            <a:r>
              <a:rPr lang="en-US" altLang="en-US" sz="800" dirty="0">
                <a:solidFill>
                  <a:srgbClr val="000000"/>
                </a:solidFill>
              </a:rPr>
              <a:t>-Provider lack of awareness of online AOB/internal process</a:t>
            </a:r>
            <a:br>
              <a:rPr lang="en-US" altLang="en-US" sz="800" dirty="0">
                <a:solidFill>
                  <a:srgbClr val="000000"/>
                </a:solidFill>
              </a:rPr>
            </a:br>
            <a:br>
              <a:rPr lang="en-US" altLang="en-US" sz="800" dirty="0">
                <a:solidFill>
                  <a:srgbClr val="000000"/>
                </a:solidFill>
              </a:rPr>
            </a:br>
            <a:r>
              <a:rPr lang="en-US" altLang="en-US" sz="800" u="sng" dirty="0">
                <a:solidFill>
                  <a:srgbClr val="000000"/>
                </a:solidFill>
              </a:rPr>
              <a:t>Inequities:</a:t>
            </a:r>
            <a:br>
              <a:rPr lang="en-US" altLang="en-US" sz="800" dirty="0">
                <a:solidFill>
                  <a:srgbClr val="000000"/>
                </a:solidFill>
              </a:rPr>
            </a:br>
            <a:r>
              <a:rPr lang="en-US" altLang="en-US" sz="800" dirty="0">
                <a:solidFill>
                  <a:srgbClr val="000000"/>
                </a:solidFill>
              </a:rPr>
              <a:t>- Health literacy</a:t>
            </a:r>
            <a:br>
              <a:rPr lang="en-US" altLang="en-US" sz="800" dirty="0">
                <a:solidFill>
                  <a:srgbClr val="000000"/>
                </a:solidFill>
              </a:rPr>
            </a:br>
            <a:r>
              <a:rPr lang="en-US" altLang="en-US" sz="800" dirty="0">
                <a:solidFill>
                  <a:srgbClr val="000000"/>
                </a:solidFill>
              </a:rPr>
              <a:t>-Literacy- write/read</a:t>
            </a:r>
            <a:br>
              <a:rPr lang="en-US" altLang="en-US" sz="800" dirty="0">
                <a:solidFill>
                  <a:srgbClr val="000000"/>
                </a:solidFill>
              </a:rPr>
            </a:br>
            <a:r>
              <a:rPr lang="en-US" altLang="en-US" sz="800" dirty="0">
                <a:solidFill>
                  <a:srgbClr val="000000"/>
                </a:solidFill>
              </a:rPr>
              <a:t>-Language barriers</a:t>
            </a:r>
            <a:endParaRPr lang="en-US" altLang="en-US" sz="900" dirty="0">
              <a:solidFill>
                <a:srgbClr val="000000"/>
              </a:solidFill>
            </a:endParaRPr>
          </a:p>
        </p:txBody>
      </p:sp>
      <p:sp>
        <p:nvSpPr>
          <p:cNvPr id="4116" name="Rectangle 42">
            <a:extLst>
              <a:ext uri="{FF2B5EF4-FFF2-40B4-BE49-F238E27FC236}">
                <a16:creationId xmlns:a16="http://schemas.microsoft.com/office/drawing/2014/main" id="{15B81529-A5E2-425A-B30F-D78970EA0320}"/>
              </a:ext>
            </a:extLst>
          </p:cNvPr>
          <p:cNvSpPr>
            <a:spLocks noChangeArrowheads="1"/>
          </p:cNvSpPr>
          <p:nvPr/>
        </p:nvSpPr>
        <p:spPr bwMode="auto">
          <a:xfrm>
            <a:off x="1938338" y="2362200"/>
            <a:ext cx="957262" cy="7620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tIns="18288" rIns="18288" bIns="18288" anchor="ctr"/>
          <a:lstStyle>
            <a:lvl1pPr>
              <a:spcBef>
                <a:spcPct val="20000"/>
              </a:spcBef>
              <a:buChar char="•"/>
              <a:defRPr sz="1000">
                <a:solidFill>
                  <a:schemeClr val="tx1"/>
                </a:solidFill>
                <a:latin typeface="Arial" panose="020B0604020202020204" pitchFamily="34" charset="0"/>
              </a:defRPr>
            </a:lvl1pPr>
            <a:lvl2pPr marL="742950" indent="-285750">
              <a:spcBef>
                <a:spcPct val="20000"/>
              </a:spcBef>
              <a:buChar char="–"/>
              <a:defRPr sz="1000">
                <a:solidFill>
                  <a:schemeClr val="tx1"/>
                </a:solidFill>
                <a:latin typeface="Arial" panose="020B0604020202020204" pitchFamily="34" charset="0"/>
              </a:defRPr>
            </a:lvl2pPr>
            <a:lvl3pPr marL="1143000" indent="-228600">
              <a:spcBef>
                <a:spcPct val="20000"/>
              </a:spcBef>
              <a:buChar char="•"/>
              <a:defRPr sz="1000">
                <a:solidFill>
                  <a:schemeClr val="tx1"/>
                </a:solidFill>
                <a:latin typeface="Arial" panose="020B0604020202020204" pitchFamily="34" charset="0"/>
              </a:defRPr>
            </a:lvl3pPr>
            <a:lvl4pPr marL="1600200" indent="-228600">
              <a:spcBef>
                <a:spcPct val="20000"/>
              </a:spcBef>
              <a:buChar char="–"/>
              <a:defRPr sz="1000">
                <a:solidFill>
                  <a:schemeClr val="tx1"/>
                </a:solidFill>
                <a:latin typeface="Arial" panose="020B0604020202020204" pitchFamily="34" charset="0"/>
              </a:defRPr>
            </a:lvl4pPr>
            <a:lvl5pPr marL="2057400" indent="-228600">
              <a:spcBef>
                <a:spcPct val="20000"/>
              </a:spcBef>
              <a:buChar char="»"/>
              <a:defRPr sz="1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defRPr>
            </a:lvl9pPr>
          </a:lstStyle>
          <a:p>
            <a:pPr algn="ctr" defTabSz="914400" fontAlgn="base">
              <a:spcBef>
                <a:spcPct val="0"/>
              </a:spcBef>
              <a:spcAft>
                <a:spcPct val="0"/>
              </a:spcAft>
              <a:buNone/>
            </a:pPr>
            <a:r>
              <a:rPr lang="en-US" altLang="en-US" sz="1050" dirty="0">
                <a:solidFill>
                  <a:srgbClr val="000000"/>
                </a:solidFill>
              </a:rPr>
              <a:t>Provider- or patient-initiated discussion about CGM</a:t>
            </a:r>
          </a:p>
        </p:txBody>
      </p:sp>
      <p:sp>
        <p:nvSpPr>
          <p:cNvPr id="4117" name="Rectangle 43">
            <a:extLst>
              <a:ext uri="{FF2B5EF4-FFF2-40B4-BE49-F238E27FC236}">
                <a16:creationId xmlns:a16="http://schemas.microsoft.com/office/drawing/2014/main" id="{CD337536-B705-4419-AB7F-BD14331AAF21}"/>
              </a:ext>
            </a:extLst>
          </p:cNvPr>
          <p:cNvSpPr>
            <a:spLocks noChangeArrowheads="1"/>
          </p:cNvSpPr>
          <p:nvPr/>
        </p:nvSpPr>
        <p:spPr bwMode="auto">
          <a:xfrm>
            <a:off x="9601201" y="2362200"/>
            <a:ext cx="957263" cy="7620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tIns="18288" rIns="18288" bIns="18288" anchor="ctr"/>
          <a:lstStyle>
            <a:lvl1pPr>
              <a:spcBef>
                <a:spcPct val="20000"/>
              </a:spcBef>
              <a:buChar char="•"/>
              <a:defRPr sz="1000">
                <a:solidFill>
                  <a:schemeClr val="tx1"/>
                </a:solidFill>
                <a:latin typeface="Arial" panose="020B0604020202020204" pitchFamily="34" charset="0"/>
              </a:defRPr>
            </a:lvl1pPr>
            <a:lvl2pPr marL="742950" indent="-285750">
              <a:spcBef>
                <a:spcPct val="20000"/>
              </a:spcBef>
              <a:buChar char="–"/>
              <a:defRPr sz="1000">
                <a:solidFill>
                  <a:schemeClr val="tx1"/>
                </a:solidFill>
                <a:latin typeface="Arial" panose="020B0604020202020204" pitchFamily="34" charset="0"/>
              </a:defRPr>
            </a:lvl2pPr>
            <a:lvl3pPr marL="1143000" indent="-228600">
              <a:spcBef>
                <a:spcPct val="20000"/>
              </a:spcBef>
              <a:buChar char="•"/>
              <a:defRPr sz="1000">
                <a:solidFill>
                  <a:schemeClr val="tx1"/>
                </a:solidFill>
                <a:latin typeface="Arial" panose="020B0604020202020204" pitchFamily="34" charset="0"/>
              </a:defRPr>
            </a:lvl3pPr>
            <a:lvl4pPr marL="1600200" indent="-228600">
              <a:spcBef>
                <a:spcPct val="20000"/>
              </a:spcBef>
              <a:buChar char="–"/>
              <a:defRPr sz="1000">
                <a:solidFill>
                  <a:schemeClr val="tx1"/>
                </a:solidFill>
                <a:latin typeface="Arial" panose="020B0604020202020204" pitchFamily="34" charset="0"/>
              </a:defRPr>
            </a:lvl4pPr>
            <a:lvl5pPr marL="2057400" indent="-228600">
              <a:spcBef>
                <a:spcPct val="20000"/>
              </a:spcBef>
              <a:buChar char="»"/>
              <a:defRPr sz="1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defRPr>
            </a:lvl9pPr>
          </a:lstStyle>
          <a:p>
            <a:pPr algn="ctr" defTabSz="914400" fontAlgn="base">
              <a:spcBef>
                <a:spcPct val="0"/>
              </a:spcBef>
              <a:spcAft>
                <a:spcPct val="0"/>
              </a:spcAft>
              <a:buNone/>
            </a:pPr>
            <a:r>
              <a:rPr lang="en-US" altLang="en-US" sz="1050" dirty="0">
                <a:solidFill>
                  <a:srgbClr val="000000"/>
                </a:solidFill>
              </a:rPr>
              <a:t>Family self starts or contacts DM Center for start</a:t>
            </a:r>
          </a:p>
        </p:txBody>
      </p:sp>
      <p:sp>
        <p:nvSpPr>
          <p:cNvPr id="4118" name="Rectangle 44">
            <a:extLst>
              <a:ext uri="{FF2B5EF4-FFF2-40B4-BE49-F238E27FC236}">
                <a16:creationId xmlns:a16="http://schemas.microsoft.com/office/drawing/2014/main" id="{1FC482BE-0FDF-47E6-A94A-2C94E453E005}"/>
              </a:ext>
            </a:extLst>
          </p:cNvPr>
          <p:cNvSpPr>
            <a:spLocks noChangeArrowheads="1"/>
          </p:cNvSpPr>
          <p:nvPr/>
        </p:nvSpPr>
        <p:spPr bwMode="auto">
          <a:xfrm>
            <a:off x="8316913" y="2362200"/>
            <a:ext cx="957262" cy="7620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tIns="18288" rIns="18288" bIns="18288" anchor="ctr"/>
          <a:lstStyle>
            <a:lvl1pPr>
              <a:spcBef>
                <a:spcPct val="20000"/>
              </a:spcBef>
              <a:buChar char="•"/>
              <a:defRPr sz="1000">
                <a:solidFill>
                  <a:schemeClr val="tx1"/>
                </a:solidFill>
                <a:latin typeface="Arial" panose="020B0604020202020204" pitchFamily="34" charset="0"/>
              </a:defRPr>
            </a:lvl1pPr>
            <a:lvl2pPr marL="742950" indent="-285750">
              <a:spcBef>
                <a:spcPct val="20000"/>
              </a:spcBef>
              <a:buChar char="–"/>
              <a:defRPr sz="1000">
                <a:solidFill>
                  <a:schemeClr val="tx1"/>
                </a:solidFill>
                <a:latin typeface="Arial" panose="020B0604020202020204" pitchFamily="34" charset="0"/>
              </a:defRPr>
            </a:lvl2pPr>
            <a:lvl3pPr marL="1143000" indent="-228600">
              <a:spcBef>
                <a:spcPct val="20000"/>
              </a:spcBef>
              <a:buChar char="•"/>
              <a:defRPr sz="1000">
                <a:solidFill>
                  <a:schemeClr val="tx1"/>
                </a:solidFill>
                <a:latin typeface="Arial" panose="020B0604020202020204" pitchFamily="34" charset="0"/>
              </a:defRPr>
            </a:lvl3pPr>
            <a:lvl4pPr marL="1600200" indent="-228600">
              <a:spcBef>
                <a:spcPct val="20000"/>
              </a:spcBef>
              <a:buChar char="–"/>
              <a:defRPr sz="1000">
                <a:solidFill>
                  <a:schemeClr val="tx1"/>
                </a:solidFill>
                <a:latin typeface="Arial" panose="020B0604020202020204" pitchFamily="34" charset="0"/>
              </a:defRPr>
            </a:lvl4pPr>
            <a:lvl5pPr marL="2057400" indent="-228600">
              <a:spcBef>
                <a:spcPct val="20000"/>
              </a:spcBef>
              <a:buChar char="»"/>
              <a:defRPr sz="1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defRPr>
            </a:lvl9pPr>
          </a:lstStyle>
          <a:p>
            <a:pPr algn="ctr" defTabSz="914400" fontAlgn="base">
              <a:spcBef>
                <a:spcPct val="0"/>
              </a:spcBef>
              <a:spcAft>
                <a:spcPct val="0"/>
              </a:spcAft>
              <a:buNone/>
            </a:pPr>
            <a:r>
              <a:rPr lang="en-US" altLang="en-US" sz="1100" dirty="0">
                <a:solidFill>
                  <a:srgbClr val="000000"/>
                </a:solidFill>
              </a:rPr>
              <a:t>Pharmacy fills prescription</a:t>
            </a:r>
          </a:p>
        </p:txBody>
      </p:sp>
      <p:sp>
        <p:nvSpPr>
          <p:cNvPr id="4119" name="Rectangle 45">
            <a:extLst>
              <a:ext uri="{FF2B5EF4-FFF2-40B4-BE49-F238E27FC236}">
                <a16:creationId xmlns:a16="http://schemas.microsoft.com/office/drawing/2014/main" id="{80EE939F-9B1B-4F88-BEAD-4DB32EF4976A}"/>
              </a:ext>
            </a:extLst>
          </p:cNvPr>
          <p:cNvSpPr>
            <a:spLocks noChangeArrowheads="1"/>
          </p:cNvSpPr>
          <p:nvPr/>
        </p:nvSpPr>
        <p:spPr bwMode="auto">
          <a:xfrm>
            <a:off x="7050088" y="2362200"/>
            <a:ext cx="938212" cy="7620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tIns="18288" rIns="18288" bIns="18288" anchor="ctr"/>
          <a:lstStyle>
            <a:lvl1pPr>
              <a:spcBef>
                <a:spcPct val="20000"/>
              </a:spcBef>
              <a:buChar char="•"/>
              <a:defRPr sz="1000">
                <a:solidFill>
                  <a:schemeClr val="tx1"/>
                </a:solidFill>
                <a:latin typeface="Arial" panose="020B0604020202020204" pitchFamily="34" charset="0"/>
              </a:defRPr>
            </a:lvl1pPr>
            <a:lvl2pPr marL="742950" indent="-285750">
              <a:spcBef>
                <a:spcPct val="20000"/>
              </a:spcBef>
              <a:buChar char="–"/>
              <a:defRPr sz="1000">
                <a:solidFill>
                  <a:schemeClr val="tx1"/>
                </a:solidFill>
                <a:latin typeface="Arial" panose="020B0604020202020204" pitchFamily="34" charset="0"/>
              </a:defRPr>
            </a:lvl2pPr>
            <a:lvl3pPr marL="1143000" indent="-228600">
              <a:spcBef>
                <a:spcPct val="20000"/>
              </a:spcBef>
              <a:buChar char="•"/>
              <a:defRPr sz="1000">
                <a:solidFill>
                  <a:schemeClr val="tx1"/>
                </a:solidFill>
                <a:latin typeface="Arial" panose="020B0604020202020204" pitchFamily="34" charset="0"/>
              </a:defRPr>
            </a:lvl3pPr>
            <a:lvl4pPr marL="1600200" indent="-228600">
              <a:spcBef>
                <a:spcPct val="20000"/>
              </a:spcBef>
              <a:buChar char="–"/>
              <a:defRPr sz="1000">
                <a:solidFill>
                  <a:schemeClr val="tx1"/>
                </a:solidFill>
                <a:latin typeface="Arial" panose="020B0604020202020204" pitchFamily="34" charset="0"/>
              </a:defRPr>
            </a:lvl4pPr>
            <a:lvl5pPr marL="2057400" indent="-228600">
              <a:spcBef>
                <a:spcPct val="20000"/>
              </a:spcBef>
              <a:buChar char="»"/>
              <a:defRPr sz="1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defRPr>
            </a:lvl9pPr>
          </a:lstStyle>
          <a:p>
            <a:pPr algn="ctr" defTabSz="914400" fontAlgn="base">
              <a:spcBef>
                <a:spcPct val="0"/>
              </a:spcBef>
              <a:spcAft>
                <a:spcPct val="0"/>
              </a:spcAft>
              <a:buNone/>
            </a:pPr>
            <a:r>
              <a:rPr lang="en-US" altLang="en-US" sz="700" dirty="0">
                <a:solidFill>
                  <a:srgbClr val="000000"/>
                </a:solidFill>
              </a:rPr>
              <a:t>DM Center completes PA and sends to insurance company.  DM Center contacts pharmacy with approval reference number</a:t>
            </a:r>
          </a:p>
        </p:txBody>
      </p:sp>
      <p:sp>
        <p:nvSpPr>
          <p:cNvPr id="4120" name="Rectangle 46">
            <a:extLst>
              <a:ext uri="{FF2B5EF4-FFF2-40B4-BE49-F238E27FC236}">
                <a16:creationId xmlns:a16="http://schemas.microsoft.com/office/drawing/2014/main" id="{DF7932CA-57C0-4CAD-9ED6-1AD7615174CE}"/>
              </a:ext>
            </a:extLst>
          </p:cNvPr>
          <p:cNvSpPr>
            <a:spLocks noChangeArrowheads="1"/>
          </p:cNvSpPr>
          <p:nvPr/>
        </p:nvSpPr>
        <p:spPr bwMode="auto">
          <a:xfrm>
            <a:off x="5764213" y="2362200"/>
            <a:ext cx="957262" cy="7620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tIns="18288" rIns="18288" bIns="18288" anchor="ctr"/>
          <a:lstStyle>
            <a:lvl1pPr>
              <a:spcBef>
                <a:spcPct val="20000"/>
              </a:spcBef>
              <a:buChar char="•"/>
              <a:defRPr sz="1000">
                <a:solidFill>
                  <a:schemeClr val="tx1"/>
                </a:solidFill>
                <a:latin typeface="Arial" panose="020B0604020202020204" pitchFamily="34" charset="0"/>
              </a:defRPr>
            </a:lvl1pPr>
            <a:lvl2pPr marL="742950" indent="-285750">
              <a:spcBef>
                <a:spcPct val="20000"/>
              </a:spcBef>
              <a:buChar char="–"/>
              <a:defRPr sz="1000">
                <a:solidFill>
                  <a:schemeClr val="tx1"/>
                </a:solidFill>
                <a:latin typeface="Arial" panose="020B0604020202020204" pitchFamily="34" charset="0"/>
              </a:defRPr>
            </a:lvl2pPr>
            <a:lvl3pPr marL="1143000" indent="-228600">
              <a:spcBef>
                <a:spcPct val="20000"/>
              </a:spcBef>
              <a:buChar char="•"/>
              <a:defRPr sz="1000">
                <a:solidFill>
                  <a:schemeClr val="tx1"/>
                </a:solidFill>
                <a:latin typeface="Arial" panose="020B0604020202020204" pitchFamily="34" charset="0"/>
              </a:defRPr>
            </a:lvl3pPr>
            <a:lvl4pPr marL="1600200" indent="-228600">
              <a:spcBef>
                <a:spcPct val="20000"/>
              </a:spcBef>
              <a:buChar char="–"/>
              <a:defRPr sz="1000">
                <a:solidFill>
                  <a:schemeClr val="tx1"/>
                </a:solidFill>
                <a:latin typeface="Arial" panose="020B0604020202020204" pitchFamily="34" charset="0"/>
              </a:defRPr>
            </a:lvl4pPr>
            <a:lvl5pPr marL="2057400" indent="-228600">
              <a:spcBef>
                <a:spcPct val="20000"/>
              </a:spcBef>
              <a:buChar char="»"/>
              <a:defRPr sz="1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defRPr>
            </a:lvl9pPr>
          </a:lstStyle>
          <a:p>
            <a:pPr algn="ctr" defTabSz="914400" fontAlgn="base">
              <a:spcBef>
                <a:spcPct val="0"/>
              </a:spcBef>
              <a:spcAft>
                <a:spcPct val="0"/>
              </a:spcAft>
              <a:buNone/>
            </a:pPr>
            <a:r>
              <a:rPr lang="en-US" altLang="en-US" sz="900" dirty="0">
                <a:solidFill>
                  <a:srgbClr val="000000"/>
                </a:solidFill>
              </a:rPr>
              <a:t>Pharmacy assesses benefits and sends back to DM center if PA needed</a:t>
            </a:r>
          </a:p>
        </p:txBody>
      </p:sp>
      <p:sp>
        <p:nvSpPr>
          <p:cNvPr id="4121" name="Rectangle 47">
            <a:extLst>
              <a:ext uri="{FF2B5EF4-FFF2-40B4-BE49-F238E27FC236}">
                <a16:creationId xmlns:a16="http://schemas.microsoft.com/office/drawing/2014/main" id="{50160664-283A-4866-A3BC-5A5FCE75B23E}"/>
              </a:ext>
            </a:extLst>
          </p:cNvPr>
          <p:cNvSpPr>
            <a:spLocks noChangeArrowheads="1"/>
          </p:cNvSpPr>
          <p:nvPr/>
        </p:nvSpPr>
        <p:spPr bwMode="auto">
          <a:xfrm>
            <a:off x="4471988" y="2362200"/>
            <a:ext cx="965200" cy="7620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tIns="18288" rIns="18288" bIns="18288" anchor="ctr"/>
          <a:lstStyle>
            <a:lvl1pPr>
              <a:spcBef>
                <a:spcPct val="20000"/>
              </a:spcBef>
              <a:buChar char="•"/>
              <a:defRPr sz="1000">
                <a:solidFill>
                  <a:schemeClr val="tx1"/>
                </a:solidFill>
                <a:latin typeface="Arial" panose="020B0604020202020204" pitchFamily="34" charset="0"/>
              </a:defRPr>
            </a:lvl1pPr>
            <a:lvl2pPr marL="742950" indent="-285750">
              <a:spcBef>
                <a:spcPct val="20000"/>
              </a:spcBef>
              <a:buChar char="–"/>
              <a:defRPr sz="1000">
                <a:solidFill>
                  <a:schemeClr val="tx1"/>
                </a:solidFill>
                <a:latin typeface="Arial" panose="020B0604020202020204" pitchFamily="34" charset="0"/>
              </a:defRPr>
            </a:lvl2pPr>
            <a:lvl3pPr marL="1143000" indent="-228600">
              <a:spcBef>
                <a:spcPct val="20000"/>
              </a:spcBef>
              <a:buChar char="•"/>
              <a:defRPr sz="1000">
                <a:solidFill>
                  <a:schemeClr val="tx1"/>
                </a:solidFill>
                <a:latin typeface="Arial" panose="020B0604020202020204" pitchFamily="34" charset="0"/>
              </a:defRPr>
            </a:lvl3pPr>
            <a:lvl4pPr marL="1600200" indent="-228600">
              <a:spcBef>
                <a:spcPct val="20000"/>
              </a:spcBef>
              <a:buChar char="–"/>
              <a:defRPr sz="1000">
                <a:solidFill>
                  <a:schemeClr val="tx1"/>
                </a:solidFill>
                <a:latin typeface="Arial" panose="020B0604020202020204" pitchFamily="34" charset="0"/>
              </a:defRPr>
            </a:lvl4pPr>
            <a:lvl5pPr marL="2057400" indent="-228600">
              <a:spcBef>
                <a:spcPct val="20000"/>
              </a:spcBef>
              <a:buChar char="»"/>
              <a:defRPr sz="1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defRPr>
            </a:lvl9pPr>
          </a:lstStyle>
          <a:p>
            <a:pPr algn="ctr" defTabSz="914400" fontAlgn="base">
              <a:spcBef>
                <a:spcPct val="0"/>
              </a:spcBef>
              <a:spcAft>
                <a:spcPct val="0"/>
              </a:spcAft>
              <a:buNone/>
            </a:pPr>
            <a:r>
              <a:rPr lang="en-US" altLang="en-US" sz="1100" dirty="0">
                <a:solidFill>
                  <a:srgbClr val="000000"/>
                </a:solidFill>
              </a:rPr>
              <a:t>Prescription sent to Pharmacy</a:t>
            </a:r>
          </a:p>
        </p:txBody>
      </p:sp>
      <p:sp>
        <p:nvSpPr>
          <p:cNvPr id="4122" name="Rectangle 48">
            <a:extLst>
              <a:ext uri="{FF2B5EF4-FFF2-40B4-BE49-F238E27FC236}">
                <a16:creationId xmlns:a16="http://schemas.microsoft.com/office/drawing/2014/main" id="{2EB91C52-A64B-4069-BE9E-5B9864E8707A}"/>
              </a:ext>
            </a:extLst>
          </p:cNvPr>
          <p:cNvSpPr>
            <a:spLocks noChangeArrowheads="1"/>
          </p:cNvSpPr>
          <p:nvPr/>
        </p:nvSpPr>
        <p:spPr bwMode="auto">
          <a:xfrm>
            <a:off x="3224213" y="2362200"/>
            <a:ext cx="919162" cy="7620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tIns="18288" rIns="18288" bIns="18288" anchor="ctr"/>
          <a:lstStyle>
            <a:lvl1pPr>
              <a:spcBef>
                <a:spcPct val="20000"/>
              </a:spcBef>
              <a:buChar char="•"/>
              <a:defRPr sz="1000">
                <a:solidFill>
                  <a:schemeClr val="tx1"/>
                </a:solidFill>
                <a:latin typeface="Arial" panose="020B0604020202020204" pitchFamily="34" charset="0"/>
              </a:defRPr>
            </a:lvl1pPr>
            <a:lvl2pPr marL="742950" indent="-285750">
              <a:spcBef>
                <a:spcPct val="20000"/>
              </a:spcBef>
              <a:buChar char="–"/>
              <a:defRPr sz="1000">
                <a:solidFill>
                  <a:schemeClr val="tx1"/>
                </a:solidFill>
                <a:latin typeface="Arial" panose="020B0604020202020204" pitchFamily="34" charset="0"/>
              </a:defRPr>
            </a:lvl2pPr>
            <a:lvl3pPr marL="1143000" indent="-228600">
              <a:spcBef>
                <a:spcPct val="20000"/>
              </a:spcBef>
              <a:buChar char="•"/>
              <a:defRPr sz="1000">
                <a:solidFill>
                  <a:schemeClr val="tx1"/>
                </a:solidFill>
                <a:latin typeface="Arial" panose="020B0604020202020204" pitchFamily="34" charset="0"/>
              </a:defRPr>
            </a:lvl3pPr>
            <a:lvl4pPr marL="1600200" indent="-228600">
              <a:spcBef>
                <a:spcPct val="20000"/>
              </a:spcBef>
              <a:buChar char="–"/>
              <a:defRPr sz="1000">
                <a:solidFill>
                  <a:schemeClr val="tx1"/>
                </a:solidFill>
                <a:latin typeface="Arial" panose="020B0604020202020204" pitchFamily="34" charset="0"/>
              </a:defRPr>
            </a:lvl4pPr>
            <a:lvl5pPr marL="2057400" indent="-228600">
              <a:spcBef>
                <a:spcPct val="20000"/>
              </a:spcBef>
              <a:buChar char="»"/>
              <a:defRPr sz="1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defRPr>
            </a:lvl9pPr>
          </a:lstStyle>
          <a:p>
            <a:pPr algn="ctr" defTabSz="914400" fontAlgn="base">
              <a:spcBef>
                <a:spcPct val="0"/>
              </a:spcBef>
              <a:spcAft>
                <a:spcPct val="0"/>
              </a:spcAft>
              <a:buNone/>
            </a:pPr>
            <a:r>
              <a:rPr lang="en-US" altLang="en-US" sz="1100" dirty="0">
                <a:solidFill>
                  <a:srgbClr val="000000"/>
                </a:solidFill>
              </a:rPr>
              <a:t>Assignment of Benefits completed</a:t>
            </a:r>
          </a:p>
        </p:txBody>
      </p:sp>
      <p:pic>
        <p:nvPicPr>
          <p:cNvPr id="4123" name="Picture 48">
            <a:extLst>
              <a:ext uri="{FF2B5EF4-FFF2-40B4-BE49-F238E27FC236}">
                <a16:creationId xmlns:a16="http://schemas.microsoft.com/office/drawing/2014/main" id="{537D77DA-FE41-4824-BB02-04D79041CF2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1114"/>
            <a:ext cx="1163638"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4" name="Rectangle 62">
            <a:extLst>
              <a:ext uri="{FF2B5EF4-FFF2-40B4-BE49-F238E27FC236}">
                <a16:creationId xmlns:a16="http://schemas.microsoft.com/office/drawing/2014/main" id="{1E8E6D61-1E17-46D2-BB63-D9FAEC7315CD}"/>
              </a:ext>
            </a:extLst>
          </p:cNvPr>
          <p:cNvSpPr>
            <a:spLocks noChangeArrowheads="1"/>
          </p:cNvSpPr>
          <p:nvPr/>
        </p:nvSpPr>
        <p:spPr bwMode="auto">
          <a:xfrm>
            <a:off x="1568086" y="6512418"/>
            <a:ext cx="7499714" cy="581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28566" tIns="34914" rIns="28566" bIns="7935" anchor="ctr">
            <a:spAutoFit/>
          </a:bodyPr>
          <a:lstStyle>
            <a:lvl1pPr>
              <a:spcBef>
                <a:spcPct val="20000"/>
              </a:spcBef>
              <a:buChar char="•"/>
              <a:defRPr sz="1000">
                <a:solidFill>
                  <a:schemeClr val="tx1"/>
                </a:solidFill>
                <a:latin typeface="Arial" panose="020B0604020202020204" pitchFamily="34" charset="0"/>
              </a:defRPr>
            </a:lvl1pPr>
            <a:lvl2pPr marL="742950" indent="-285750">
              <a:spcBef>
                <a:spcPct val="20000"/>
              </a:spcBef>
              <a:buChar char="–"/>
              <a:defRPr sz="1000">
                <a:solidFill>
                  <a:schemeClr val="tx1"/>
                </a:solidFill>
                <a:latin typeface="Arial" panose="020B0604020202020204" pitchFamily="34" charset="0"/>
              </a:defRPr>
            </a:lvl2pPr>
            <a:lvl3pPr marL="1143000" indent="-228600">
              <a:spcBef>
                <a:spcPct val="20000"/>
              </a:spcBef>
              <a:buChar char="•"/>
              <a:defRPr sz="1000">
                <a:solidFill>
                  <a:schemeClr val="tx1"/>
                </a:solidFill>
                <a:latin typeface="Arial" panose="020B0604020202020204" pitchFamily="34" charset="0"/>
              </a:defRPr>
            </a:lvl3pPr>
            <a:lvl4pPr marL="1600200" indent="-228600">
              <a:spcBef>
                <a:spcPct val="20000"/>
              </a:spcBef>
              <a:buChar char="–"/>
              <a:defRPr sz="1000">
                <a:solidFill>
                  <a:schemeClr val="tx1"/>
                </a:solidFill>
                <a:latin typeface="Arial" panose="020B0604020202020204" pitchFamily="34" charset="0"/>
              </a:defRPr>
            </a:lvl4pPr>
            <a:lvl5pPr marL="2057400" indent="-228600">
              <a:spcBef>
                <a:spcPct val="20000"/>
              </a:spcBef>
              <a:buChar char="»"/>
              <a:defRPr sz="1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defRPr>
            </a:lvl9pPr>
          </a:lstStyle>
          <a:p>
            <a:pPr defTabSz="914400" fontAlgn="b">
              <a:spcBef>
                <a:spcPts val="0"/>
              </a:spcBef>
              <a:buNone/>
            </a:pPr>
            <a:r>
              <a:rPr lang="en-US" altLang="en-US" sz="700" dirty="0">
                <a:solidFill>
                  <a:srgbClr val="000000"/>
                </a:solidFill>
                <a:latin typeface="Arial Narrow" panose="020B0606020202030204" pitchFamily="34" charset="0"/>
              </a:rPr>
              <a:t>2017 © Cincinnati Children's Hospital Medical Center. All rights reserved. </a:t>
            </a:r>
            <a:r>
              <a:rPr lang="en-US" sz="600" dirty="0">
                <a:solidFill>
                  <a:srgbClr val="000000"/>
                </a:solidFill>
              </a:rPr>
              <a:t>This work is licensed under the Creative Commons Attribution-</a:t>
            </a:r>
            <a:r>
              <a:rPr lang="en-US" sz="600" dirty="0" err="1">
                <a:solidFill>
                  <a:srgbClr val="000000"/>
                </a:solidFill>
              </a:rPr>
              <a:t>NonCommercial</a:t>
            </a:r>
            <a:r>
              <a:rPr lang="en-US" sz="600" dirty="0">
                <a:solidFill>
                  <a:srgbClr val="000000"/>
                </a:solidFill>
              </a:rPr>
              <a:t>-</a:t>
            </a:r>
            <a:r>
              <a:rPr lang="en-US" sz="600" dirty="0" err="1">
                <a:solidFill>
                  <a:srgbClr val="000000"/>
                </a:solidFill>
              </a:rPr>
              <a:t>ShareAlike</a:t>
            </a:r>
            <a:r>
              <a:rPr lang="en-US" sz="600" dirty="0">
                <a:solidFill>
                  <a:srgbClr val="000000"/>
                </a:solidFill>
              </a:rPr>
              <a:t> 4.0 International License. To view a copy of this license, visit http://creativecommons.org/licenses/by-nc-sa/4.0/ or send a letter to Creative Commons, PO Box 1866, Mountain View, CA 94042, USA. If you have any comments, questions or feedback regarding this tool, please email your feedback to AC4U@cchmc.org. Template created and maintained by The James M. Anderson Center for Health Systems Excellence at Cincinnati Children's Hospital Medical Center.</a:t>
            </a:r>
          </a:p>
          <a:p>
            <a:pPr defTabSz="914400" fontAlgn="base">
              <a:spcBef>
                <a:spcPct val="0"/>
              </a:spcBef>
              <a:spcAft>
                <a:spcPct val="0"/>
              </a:spcAft>
              <a:buNone/>
            </a:pPr>
            <a:br>
              <a:rPr lang="en-US" altLang="en-US" sz="800" dirty="0">
                <a:solidFill>
                  <a:srgbClr val="000000"/>
                </a:solidFill>
                <a:latin typeface="Arial Narrow" panose="020B0606020202030204" pitchFamily="34" charset="0"/>
              </a:rPr>
            </a:br>
            <a:endParaRPr lang="en-US" altLang="en-US" sz="800" dirty="0">
              <a:solidFill>
                <a:srgbClr val="000000"/>
              </a:solidFill>
              <a:latin typeface="Arial Narrow" panose="020B0606020202030204" pitchFamily="34" charset="0"/>
            </a:endParaRPr>
          </a:p>
        </p:txBody>
      </p:sp>
      <p:sp>
        <p:nvSpPr>
          <p:cNvPr id="2" name="Up Arrow 1">
            <a:extLst>
              <a:ext uri="{FF2B5EF4-FFF2-40B4-BE49-F238E27FC236}">
                <a16:creationId xmlns:a16="http://schemas.microsoft.com/office/drawing/2014/main" id="{54C9C363-48C8-4AB1-B481-7E1C2101ADFD}"/>
              </a:ext>
            </a:extLst>
          </p:cNvPr>
          <p:cNvSpPr/>
          <p:nvPr/>
        </p:nvSpPr>
        <p:spPr>
          <a:xfrm>
            <a:off x="3527426" y="3152775"/>
            <a:ext cx="339725" cy="300038"/>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latin typeface="Arial"/>
            </a:endParaRPr>
          </a:p>
        </p:txBody>
      </p:sp>
      <p:sp>
        <p:nvSpPr>
          <p:cNvPr id="50" name="Up Arrow 49">
            <a:extLst>
              <a:ext uri="{FF2B5EF4-FFF2-40B4-BE49-F238E27FC236}">
                <a16:creationId xmlns:a16="http://schemas.microsoft.com/office/drawing/2014/main" id="{5B0796F1-253C-49AB-8D0F-447F0E864399}"/>
              </a:ext>
            </a:extLst>
          </p:cNvPr>
          <p:cNvSpPr/>
          <p:nvPr/>
        </p:nvSpPr>
        <p:spPr>
          <a:xfrm>
            <a:off x="4786314" y="3151189"/>
            <a:ext cx="338137" cy="301625"/>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latin typeface="Arial"/>
            </a:endParaRPr>
          </a:p>
        </p:txBody>
      </p:sp>
      <p:sp>
        <p:nvSpPr>
          <p:cNvPr id="53" name="Up Arrow 52">
            <a:extLst>
              <a:ext uri="{FF2B5EF4-FFF2-40B4-BE49-F238E27FC236}">
                <a16:creationId xmlns:a16="http://schemas.microsoft.com/office/drawing/2014/main" id="{772BCCB3-1A4D-4A3B-A0A4-CE35C641963A}"/>
              </a:ext>
            </a:extLst>
          </p:cNvPr>
          <p:cNvSpPr/>
          <p:nvPr/>
        </p:nvSpPr>
        <p:spPr>
          <a:xfrm>
            <a:off x="6062664" y="3151189"/>
            <a:ext cx="339725" cy="301625"/>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latin typeface="Arial"/>
            </a:endParaRPr>
          </a:p>
        </p:txBody>
      </p:sp>
      <p:sp>
        <p:nvSpPr>
          <p:cNvPr id="54" name="Up Arrow 53">
            <a:extLst>
              <a:ext uri="{FF2B5EF4-FFF2-40B4-BE49-F238E27FC236}">
                <a16:creationId xmlns:a16="http://schemas.microsoft.com/office/drawing/2014/main" id="{CB780F8F-F861-47C2-98E4-930186F1F6BC}"/>
              </a:ext>
            </a:extLst>
          </p:cNvPr>
          <p:cNvSpPr/>
          <p:nvPr/>
        </p:nvSpPr>
        <p:spPr>
          <a:xfrm>
            <a:off x="7340600" y="3151189"/>
            <a:ext cx="338138" cy="301625"/>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latin typeface="Arial"/>
            </a:endParaRPr>
          </a:p>
        </p:txBody>
      </p:sp>
      <p:sp>
        <p:nvSpPr>
          <p:cNvPr id="55" name="Up Arrow 54">
            <a:extLst>
              <a:ext uri="{FF2B5EF4-FFF2-40B4-BE49-F238E27FC236}">
                <a16:creationId xmlns:a16="http://schemas.microsoft.com/office/drawing/2014/main" id="{17A63A54-05A7-48DC-B0B4-4B6F8009B64E}"/>
              </a:ext>
            </a:extLst>
          </p:cNvPr>
          <p:cNvSpPr/>
          <p:nvPr/>
        </p:nvSpPr>
        <p:spPr>
          <a:xfrm>
            <a:off x="8624889" y="3159125"/>
            <a:ext cx="339725" cy="300038"/>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latin typeface="Arial"/>
            </a:endParaRPr>
          </a:p>
        </p:txBody>
      </p:sp>
      <p:sp>
        <p:nvSpPr>
          <p:cNvPr id="56" name="Up Arrow 55">
            <a:extLst>
              <a:ext uri="{FF2B5EF4-FFF2-40B4-BE49-F238E27FC236}">
                <a16:creationId xmlns:a16="http://schemas.microsoft.com/office/drawing/2014/main" id="{5D513EFF-FA61-49A4-A8F4-9E75AA9C531B}"/>
              </a:ext>
            </a:extLst>
          </p:cNvPr>
          <p:cNvSpPr/>
          <p:nvPr/>
        </p:nvSpPr>
        <p:spPr>
          <a:xfrm>
            <a:off x="9910764" y="3144839"/>
            <a:ext cx="338137" cy="300037"/>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latin typeface="Arial"/>
            </a:endParaRPr>
          </a:p>
        </p:txBody>
      </p:sp>
      <p:sp>
        <p:nvSpPr>
          <p:cNvPr id="57" name="Up Arrow 56">
            <a:extLst>
              <a:ext uri="{FF2B5EF4-FFF2-40B4-BE49-F238E27FC236}">
                <a16:creationId xmlns:a16="http://schemas.microsoft.com/office/drawing/2014/main" id="{C3860068-D730-48C9-8420-DF7A9F4BB089}"/>
              </a:ext>
            </a:extLst>
          </p:cNvPr>
          <p:cNvSpPr/>
          <p:nvPr/>
        </p:nvSpPr>
        <p:spPr>
          <a:xfrm>
            <a:off x="2246314" y="3159125"/>
            <a:ext cx="338137" cy="300038"/>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latin typeface="Arial"/>
            </a:endParaRPr>
          </a:p>
        </p:txBody>
      </p:sp>
      <p:sp>
        <p:nvSpPr>
          <p:cNvPr id="64" name="Up Arrow 63">
            <a:extLst>
              <a:ext uri="{FF2B5EF4-FFF2-40B4-BE49-F238E27FC236}">
                <a16:creationId xmlns:a16="http://schemas.microsoft.com/office/drawing/2014/main" id="{7D6783F3-DD3D-4652-B917-3873421AFC5F}"/>
              </a:ext>
            </a:extLst>
          </p:cNvPr>
          <p:cNvSpPr/>
          <p:nvPr/>
        </p:nvSpPr>
        <p:spPr>
          <a:xfrm rot="10800000">
            <a:off x="2239964" y="2019300"/>
            <a:ext cx="338137" cy="300038"/>
          </a:xfrm>
          <a:prstGeom prst="upArrow">
            <a:avLst/>
          </a:prstGeom>
          <a:solidFill>
            <a:srgbClr val="7EC234"/>
          </a:solidFill>
          <a:ln>
            <a:solidFill>
              <a:srgbClr val="7EC23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latin typeface="Arial"/>
            </a:endParaRPr>
          </a:p>
        </p:txBody>
      </p:sp>
      <p:sp>
        <p:nvSpPr>
          <p:cNvPr id="65" name="Up Arrow 64">
            <a:extLst>
              <a:ext uri="{FF2B5EF4-FFF2-40B4-BE49-F238E27FC236}">
                <a16:creationId xmlns:a16="http://schemas.microsoft.com/office/drawing/2014/main" id="{96155125-C4EF-4CF3-A665-9464FEFA9F5B}"/>
              </a:ext>
            </a:extLst>
          </p:cNvPr>
          <p:cNvSpPr/>
          <p:nvPr/>
        </p:nvSpPr>
        <p:spPr>
          <a:xfrm rot="10800000">
            <a:off x="3519489" y="2011364"/>
            <a:ext cx="339725" cy="301625"/>
          </a:xfrm>
          <a:prstGeom prst="upArrow">
            <a:avLst/>
          </a:prstGeom>
          <a:solidFill>
            <a:srgbClr val="7EC234"/>
          </a:solidFill>
          <a:ln>
            <a:solidFill>
              <a:srgbClr val="7EC23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latin typeface="Arial"/>
            </a:endParaRPr>
          </a:p>
        </p:txBody>
      </p:sp>
      <p:sp>
        <p:nvSpPr>
          <p:cNvPr id="66" name="Up Arrow 65">
            <a:extLst>
              <a:ext uri="{FF2B5EF4-FFF2-40B4-BE49-F238E27FC236}">
                <a16:creationId xmlns:a16="http://schemas.microsoft.com/office/drawing/2014/main" id="{4F1269A2-0BFC-42F3-BFF7-B694C72F09E9}"/>
              </a:ext>
            </a:extLst>
          </p:cNvPr>
          <p:cNvSpPr/>
          <p:nvPr/>
        </p:nvSpPr>
        <p:spPr>
          <a:xfrm rot="10800000">
            <a:off x="4800601" y="2011364"/>
            <a:ext cx="339725" cy="301625"/>
          </a:xfrm>
          <a:prstGeom prst="upArrow">
            <a:avLst/>
          </a:prstGeom>
          <a:solidFill>
            <a:srgbClr val="7EC234"/>
          </a:solidFill>
          <a:ln>
            <a:solidFill>
              <a:srgbClr val="7EC23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latin typeface="Arial"/>
            </a:endParaRPr>
          </a:p>
        </p:txBody>
      </p:sp>
      <p:sp>
        <p:nvSpPr>
          <p:cNvPr id="67" name="Up Arrow 66">
            <a:extLst>
              <a:ext uri="{FF2B5EF4-FFF2-40B4-BE49-F238E27FC236}">
                <a16:creationId xmlns:a16="http://schemas.microsoft.com/office/drawing/2014/main" id="{2F11F8AD-6248-4023-A84E-AB0578F25408}"/>
              </a:ext>
            </a:extLst>
          </p:cNvPr>
          <p:cNvSpPr/>
          <p:nvPr/>
        </p:nvSpPr>
        <p:spPr>
          <a:xfrm rot="10800000">
            <a:off x="6057901" y="2011364"/>
            <a:ext cx="339725" cy="301625"/>
          </a:xfrm>
          <a:prstGeom prst="upArrow">
            <a:avLst/>
          </a:prstGeom>
          <a:solidFill>
            <a:srgbClr val="7EC234"/>
          </a:solidFill>
          <a:ln>
            <a:solidFill>
              <a:srgbClr val="7EC23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latin typeface="Arial"/>
            </a:endParaRPr>
          </a:p>
        </p:txBody>
      </p:sp>
      <p:sp>
        <p:nvSpPr>
          <p:cNvPr id="68" name="Up Arrow 67">
            <a:extLst>
              <a:ext uri="{FF2B5EF4-FFF2-40B4-BE49-F238E27FC236}">
                <a16:creationId xmlns:a16="http://schemas.microsoft.com/office/drawing/2014/main" id="{87E92788-6710-4E0A-8485-04CD217361CF}"/>
              </a:ext>
            </a:extLst>
          </p:cNvPr>
          <p:cNvSpPr/>
          <p:nvPr/>
        </p:nvSpPr>
        <p:spPr>
          <a:xfrm rot="10800000">
            <a:off x="7339014" y="2011364"/>
            <a:ext cx="338137" cy="301625"/>
          </a:xfrm>
          <a:prstGeom prst="upArrow">
            <a:avLst/>
          </a:prstGeom>
          <a:solidFill>
            <a:srgbClr val="7EC234"/>
          </a:solidFill>
          <a:ln>
            <a:solidFill>
              <a:srgbClr val="7EC23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latin typeface="Arial"/>
            </a:endParaRPr>
          </a:p>
        </p:txBody>
      </p:sp>
      <p:sp>
        <p:nvSpPr>
          <p:cNvPr id="69" name="Up Arrow 68">
            <a:extLst>
              <a:ext uri="{FF2B5EF4-FFF2-40B4-BE49-F238E27FC236}">
                <a16:creationId xmlns:a16="http://schemas.microsoft.com/office/drawing/2014/main" id="{296908E4-E373-4324-A526-890590F078B6}"/>
              </a:ext>
            </a:extLst>
          </p:cNvPr>
          <p:cNvSpPr/>
          <p:nvPr/>
        </p:nvSpPr>
        <p:spPr>
          <a:xfrm rot="10800000">
            <a:off x="8618539" y="2011364"/>
            <a:ext cx="339725" cy="301625"/>
          </a:xfrm>
          <a:prstGeom prst="upArrow">
            <a:avLst/>
          </a:prstGeom>
          <a:solidFill>
            <a:srgbClr val="7EC234"/>
          </a:solidFill>
          <a:ln>
            <a:solidFill>
              <a:srgbClr val="7EC23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latin typeface="Arial"/>
            </a:endParaRPr>
          </a:p>
        </p:txBody>
      </p:sp>
      <p:sp>
        <p:nvSpPr>
          <p:cNvPr id="70" name="Up Arrow 69">
            <a:extLst>
              <a:ext uri="{FF2B5EF4-FFF2-40B4-BE49-F238E27FC236}">
                <a16:creationId xmlns:a16="http://schemas.microsoft.com/office/drawing/2014/main" id="{6E32399F-4C6E-4E89-A87C-52ABF4E9B103}"/>
              </a:ext>
            </a:extLst>
          </p:cNvPr>
          <p:cNvSpPr/>
          <p:nvPr/>
        </p:nvSpPr>
        <p:spPr>
          <a:xfrm rot="10800000">
            <a:off x="9910764" y="2011364"/>
            <a:ext cx="338137" cy="301625"/>
          </a:xfrm>
          <a:prstGeom prst="upArrow">
            <a:avLst/>
          </a:prstGeom>
          <a:solidFill>
            <a:srgbClr val="7EC234"/>
          </a:solidFill>
          <a:ln>
            <a:solidFill>
              <a:srgbClr val="7EC23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latin typeface="Arial"/>
            </a:endParaRPr>
          </a:p>
        </p:txBody>
      </p:sp>
      <p:pic>
        <p:nvPicPr>
          <p:cNvPr id="44" name="Picture 43" descr="A picture containing text, clipart&#10;&#10;Description automatically generated">
            <a:extLst>
              <a:ext uri="{FF2B5EF4-FFF2-40B4-BE49-F238E27FC236}">
                <a16:creationId xmlns:a16="http://schemas.microsoft.com/office/drawing/2014/main" id="{9D3D4F63-CCD6-42C9-BAE2-92C1091133DD}"/>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9138488" y="6632522"/>
            <a:ext cx="495300" cy="20484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2">
            <a:extLst>
              <a:ext uri="{FF2B5EF4-FFF2-40B4-BE49-F238E27FC236}">
                <a16:creationId xmlns:a16="http://schemas.microsoft.com/office/drawing/2014/main" id="{764BD9DB-05D4-4864-ACD4-C95C83AB9A3D}"/>
              </a:ext>
            </a:extLst>
          </p:cNvPr>
          <p:cNvSpPr txBox="1">
            <a:spLocks noChangeArrowheads="1"/>
          </p:cNvSpPr>
          <p:nvPr/>
        </p:nvSpPr>
        <p:spPr bwMode="auto">
          <a:xfrm>
            <a:off x="2578100" y="29739"/>
            <a:ext cx="8250692"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1000">
                <a:solidFill>
                  <a:schemeClr val="tx1"/>
                </a:solidFill>
                <a:latin typeface="Arial" panose="020B0604020202020204" pitchFamily="34" charset="0"/>
              </a:defRPr>
            </a:lvl1pPr>
            <a:lvl2pPr marL="742950" indent="-285750">
              <a:spcBef>
                <a:spcPct val="20000"/>
              </a:spcBef>
              <a:buChar char="–"/>
              <a:defRPr sz="1000">
                <a:solidFill>
                  <a:schemeClr val="tx1"/>
                </a:solidFill>
                <a:latin typeface="Arial" panose="020B0604020202020204" pitchFamily="34" charset="0"/>
              </a:defRPr>
            </a:lvl2pPr>
            <a:lvl3pPr marL="1143000" indent="-228600">
              <a:spcBef>
                <a:spcPct val="20000"/>
              </a:spcBef>
              <a:buChar char="•"/>
              <a:defRPr sz="1000">
                <a:solidFill>
                  <a:schemeClr val="tx1"/>
                </a:solidFill>
                <a:latin typeface="Arial" panose="020B0604020202020204" pitchFamily="34" charset="0"/>
              </a:defRPr>
            </a:lvl3pPr>
            <a:lvl4pPr marL="1600200" indent="-228600">
              <a:spcBef>
                <a:spcPct val="20000"/>
              </a:spcBef>
              <a:buChar char="–"/>
              <a:defRPr sz="1000">
                <a:solidFill>
                  <a:schemeClr val="tx1"/>
                </a:solidFill>
                <a:latin typeface="Arial" panose="020B0604020202020204" pitchFamily="34" charset="0"/>
              </a:defRPr>
            </a:lvl4pPr>
            <a:lvl5pPr marL="2057400" indent="-228600">
              <a:spcBef>
                <a:spcPct val="20000"/>
              </a:spcBef>
              <a:buChar char="»"/>
              <a:defRPr sz="1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defRPr>
            </a:lvl9pPr>
          </a:lstStyle>
          <a:p>
            <a:pPr algn="ctr" defTabSz="914400" fontAlgn="base">
              <a:spcBef>
                <a:spcPct val="0"/>
              </a:spcBef>
              <a:spcAft>
                <a:spcPct val="0"/>
              </a:spcAft>
              <a:buNone/>
            </a:pPr>
            <a:r>
              <a:rPr lang="en-US" altLang="en-US" sz="1300" b="1" dirty="0">
                <a:solidFill>
                  <a:srgbClr val="000000"/>
                </a:solidFill>
              </a:rPr>
              <a:t>T1Dx CGM Equity Project (DME Process)--  Simplified Failure Mode Effects Analysis (sFMEA©)</a:t>
            </a:r>
            <a:endParaRPr lang="en-US" altLang="en-US" sz="1300" b="1" u="sng" dirty="0">
              <a:solidFill>
                <a:srgbClr val="000000"/>
              </a:solidFill>
            </a:endParaRPr>
          </a:p>
        </p:txBody>
      </p:sp>
      <p:sp>
        <p:nvSpPr>
          <p:cNvPr id="4099" name="AutoShape 23">
            <a:extLst>
              <a:ext uri="{FF2B5EF4-FFF2-40B4-BE49-F238E27FC236}">
                <a16:creationId xmlns:a16="http://schemas.microsoft.com/office/drawing/2014/main" id="{DA23A80E-0A90-45B8-8983-9891E19E96FC}"/>
              </a:ext>
            </a:extLst>
          </p:cNvPr>
          <p:cNvSpPr>
            <a:spLocks noChangeArrowheads="1"/>
          </p:cNvSpPr>
          <p:nvPr/>
        </p:nvSpPr>
        <p:spPr bwMode="auto">
          <a:xfrm rot="-5400000">
            <a:off x="123825" y="4857750"/>
            <a:ext cx="3105150" cy="304800"/>
          </a:xfrm>
          <a:prstGeom prst="bevel">
            <a:avLst>
              <a:gd name="adj" fmla="val 12500"/>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1000">
                <a:solidFill>
                  <a:schemeClr val="tx1"/>
                </a:solidFill>
                <a:latin typeface="Arial" panose="020B0604020202020204" pitchFamily="34" charset="0"/>
              </a:defRPr>
            </a:lvl1pPr>
            <a:lvl2pPr marL="742950" indent="-285750">
              <a:spcBef>
                <a:spcPct val="20000"/>
              </a:spcBef>
              <a:buChar char="–"/>
              <a:defRPr sz="1000">
                <a:solidFill>
                  <a:schemeClr val="tx1"/>
                </a:solidFill>
                <a:latin typeface="Arial" panose="020B0604020202020204" pitchFamily="34" charset="0"/>
              </a:defRPr>
            </a:lvl2pPr>
            <a:lvl3pPr marL="1143000" indent="-228600">
              <a:spcBef>
                <a:spcPct val="20000"/>
              </a:spcBef>
              <a:buChar char="•"/>
              <a:defRPr sz="1000">
                <a:solidFill>
                  <a:schemeClr val="tx1"/>
                </a:solidFill>
                <a:latin typeface="Arial" panose="020B0604020202020204" pitchFamily="34" charset="0"/>
              </a:defRPr>
            </a:lvl3pPr>
            <a:lvl4pPr marL="1600200" indent="-228600">
              <a:spcBef>
                <a:spcPct val="20000"/>
              </a:spcBef>
              <a:buChar char="–"/>
              <a:defRPr sz="1000">
                <a:solidFill>
                  <a:schemeClr val="tx1"/>
                </a:solidFill>
                <a:latin typeface="Arial" panose="020B0604020202020204" pitchFamily="34" charset="0"/>
              </a:defRPr>
            </a:lvl4pPr>
            <a:lvl5pPr marL="2057400" indent="-228600">
              <a:spcBef>
                <a:spcPct val="20000"/>
              </a:spcBef>
              <a:buChar char="»"/>
              <a:defRPr sz="1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defRPr>
            </a:lvl9pPr>
          </a:lstStyle>
          <a:p>
            <a:pPr algn="ctr" defTabSz="914400" fontAlgn="base">
              <a:spcBef>
                <a:spcPct val="0"/>
              </a:spcBef>
              <a:spcAft>
                <a:spcPct val="0"/>
              </a:spcAft>
              <a:buNone/>
            </a:pPr>
            <a:r>
              <a:rPr lang="en-US" altLang="en-US" sz="900" b="1">
                <a:solidFill>
                  <a:srgbClr val="FF0000"/>
                </a:solidFill>
              </a:rPr>
              <a:t>FAILURE MODES</a:t>
            </a:r>
          </a:p>
        </p:txBody>
      </p:sp>
      <p:sp>
        <p:nvSpPr>
          <p:cNvPr id="4100" name="AutoShape 24">
            <a:extLst>
              <a:ext uri="{FF2B5EF4-FFF2-40B4-BE49-F238E27FC236}">
                <a16:creationId xmlns:a16="http://schemas.microsoft.com/office/drawing/2014/main" id="{4369FFD1-A90B-4A19-9945-7AA01DFCBECA}"/>
              </a:ext>
            </a:extLst>
          </p:cNvPr>
          <p:cNvSpPr>
            <a:spLocks noChangeArrowheads="1"/>
          </p:cNvSpPr>
          <p:nvPr/>
        </p:nvSpPr>
        <p:spPr bwMode="auto">
          <a:xfrm rot="-5400000">
            <a:off x="889794" y="1091407"/>
            <a:ext cx="1573213" cy="304800"/>
          </a:xfrm>
          <a:prstGeom prst="bevel">
            <a:avLst>
              <a:gd name="adj" fmla="val 12500"/>
            </a:avLst>
          </a:prstGeom>
          <a:noFill/>
          <a:ln w="9525">
            <a:solidFill>
              <a:srgbClr val="7EC23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1000">
                <a:solidFill>
                  <a:schemeClr val="tx1"/>
                </a:solidFill>
                <a:latin typeface="Arial" panose="020B0604020202020204" pitchFamily="34" charset="0"/>
              </a:defRPr>
            </a:lvl1pPr>
            <a:lvl2pPr marL="742950" indent="-285750">
              <a:spcBef>
                <a:spcPct val="20000"/>
              </a:spcBef>
              <a:buChar char="–"/>
              <a:defRPr sz="1000">
                <a:solidFill>
                  <a:schemeClr val="tx1"/>
                </a:solidFill>
                <a:latin typeface="Arial" panose="020B0604020202020204" pitchFamily="34" charset="0"/>
              </a:defRPr>
            </a:lvl2pPr>
            <a:lvl3pPr marL="1143000" indent="-228600">
              <a:spcBef>
                <a:spcPct val="20000"/>
              </a:spcBef>
              <a:buChar char="•"/>
              <a:defRPr sz="1000">
                <a:solidFill>
                  <a:schemeClr val="tx1"/>
                </a:solidFill>
                <a:latin typeface="Arial" panose="020B0604020202020204" pitchFamily="34" charset="0"/>
              </a:defRPr>
            </a:lvl3pPr>
            <a:lvl4pPr marL="1600200" indent="-228600">
              <a:spcBef>
                <a:spcPct val="20000"/>
              </a:spcBef>
              <a:buChar char="–"/>
              <a:defRPr sz="1000">
                <a:solidFill>
                  <a:schemeClr val="tx1"/>
                </a:solidFill>
                <a:latin typeface="Arial" panose="020B0604020202020204" pitchFamily="34" charset="0"/>
              </a:defRPr>
            </a:lvl4pPr>
            <a:lvl5pPr marL="2057400" indent="-228600">
              <a:spcBef>
                <a:spcPct val="20000"/>
              </a:spcBef>
              <a:buChar char="»"/>
              <a:defRPr sz="1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defRPr>
            </a:lvl9pPr>
          </a:lstStyle>
          <a:p>
            <a:pPr algn="ctr" defTabSz="914400" fontAlgn="base">
              <a:spcBef>
                <a:spcPct val="0"/>
              </a:spcBef>
              <a:spcAft>
                <a:spcPct val="0"/>
              </a:spcAft>
              <a:buNone/>
            </a:pPr>
            <a:r>
              <a:rPr lang="en-US" altLang="en-US" sz="900" b="1">
                <a:solidFill>
                  <a:srgbClr val="7EC234"/>
                </a:solidFill>
              </a:rPr>
              <a:t>INTERVENTIONS</a:t>
            </a:r>
          </a:p>
        </p:txBody>
      </p:sp>
      <p:sp>
        <p:nvSpPr>
          <p:cNvPr id="4101" name="AutoShape 25">
            <a:extLst>
              <a:ext uri="{FF2B5EF4-FFF2-40B4-BE49-F238E27FC236}">
                <a16:creationId xmlns:a16="http://schemas.microsoft.com/office/drawing/2014/main" id="{0C4A8F91-8759-46A8-9DCE-4A8C9B07901C}"/>
              </a:ext>
            </a:extLst>
          </p:cNvPr>
          <p:cNvSpPr>
            <a:spLocks noChangeArrowheads="1"/>
          </p:cNvSpPr>
          <p:nvPr/>
        </p:nvSpPr>
        <p:spPr bwMode="auto">
          <a:xfrm rot="-5400000">
            <a:off x="1066800" y="2590800"/>
            <a:ext cx="1219200" cy="304800"/>
          </a:xfrm>
          <a:prstGeom prst="bevel">
            <a:avLst>
              <a:gd name="adj" fmla="val 125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1000">
                <a:solidFill>
                  <a:schemeClr val="tx1"/>
                </a:solidFill>
                <a:latin typeface="Arial" panose="020B0604020202020204" pitchFamily="34" charset="0"/>
              </a:defRPr>
            </a:lvl1pPr>
            <a:lvl2pPr marL="742950" indent="-285750">
              <a:spcBef>
                <a:spcPct val="20000"/>
              </a:spcBef>
              <a:buChar char="–"/>
              <a:defRPr sz="1000">
                <a:solidFill>
                  <a:schemeClr val="tx1"/>
                </a:solidFill>
                <a:latin typeface="Arial" panose="020B0604020202020204" pitchFamily="34" charset="0"/>
              </a:defRPr>
            </a:lvl2pPr>
            <a:lvl3pPr marL="1143000" indent="-228600">
              <a:spcBef>
                <a:spcPct val="20000"/>
              </a:spcBef>
              <a:buChar char="•"/>
              <a:defRPr sz="1000">
                <a:solidFill>
                  <a:schemeClr val="tx1"/>
                </a:solidFill>
                <a:latin typeface="Arial" panose="020B0604020202020204" pitchFamily="34" charset="0"/>
              </a:defRPr>
            </a:lvl3pPr>
            <a:lvl4pPr marL="1600200" indent="-228600">
              <a:spcBef>
                <a:spcPct val="20000"/>
              </a:spcBef>
              <a:buChar char="–"/>
              <a:defRPr sz="1000">
                <a:solidFill>
                  <a:schemeClr val="tx1"/>
                </a:solidFill>
                <a:latin typeface="Arial" panose="020B0604020202020204" pitchFamily="34" charset="0"/>
              </a:defRPr>
            </a:lvl4pPr>
            <a:lvl5pPr marL="2057400" indent="-228600">
              <a:spcBef>
                <a:spcPct val="20000"/>
              </a:spcBef>
              <a:buChar char="»"/>
              <a:defRPr sz="1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defRPr>
            </a:lvl9pPr>
          </a:lstStyle>
          <a:p>
            <a:pPr algn="ctr" defTabSz="914400" fontAlgn="base">
              <a:spcBef>
                <a:spcPct val="0"/>
              </a:spcBef>
              <a:spcAft>
                <a:spcPct val="0"/>
              </a:spcAft>
              <a:buNone/>
            </a:pPr>
            <a:r>
              <a:rPr lang="en-US" altLang="en-US" sz="900" b="1">
                <a:solidFill>
                  <a:srgbClr val="000000"/>
                </a:solidFill>
              </a:rPr>
              <a:t>CURRENT </a:t>
            </a:r>
          </a:p>
          <a:p>
            <a:pPr algn="ctr" defTabSz="914400" fontAlgn="base">
              <a:spcBef>
                <a:spcPct val="0"/>
              </a:spcBef>
              <a:spcAft>
                <a:spcPct val="0"/>
              </a:spcAft>
              <a:buNone/>
            </a:pPr>
            <a:r>
              <a:rPr lang="en-US" altLang="en-US" sz="900" b="1">
                <a:solidFill>
                  <a:srgbClr val="000000"/>
                </a:solidFill>
              </a:rPr>
              <a:t>PROCESS</a:t>
            </a:r>
          </a:p>
        </p:txBody>
      </p:sp>
      <p:sp>
        <p:nvSpPr>
          <p:cNvPr id="4102" name="Rectangle 26">
            <a:extLst>
              <a:ext uri="{FF2B5EF4-FFF2-40B4-BE49-F238E27FC236}">
                <a16:creationId xmlns:a16="http://schemas.microsoft.com/office/drawing/2014/main" id="{B9837101-871B-4215-B2B9-FDF0C8ADF0E3}"/>
              </a:ext>
            </a:extLst>
          </p:cNvPr>
          <p:cNvSpPr>
            <a:spLocks noChangeArrowheads="1"/>
          </p:cNvSpPr>
          <p:nvPr/>
        </p:nvSpPr>
        <p:spPr bwMode="auto">
          <a:xfrm>
            <a:off x="1938338" y="457201"/>
            <a:ext cx="1064605" cy="1546225"/>
          </a:xfrm>
          <a:prstGeom prst="rect">
            <a:avLst/>
          </a:prstGeom>
          <a:noFill/>
          <a:ln w="9525">
            <a:solidFill>
              <a:srgbClr val="7EC23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tIns="18288" rIns="18288" bIns="18288" anchor="b"/>
          <a:lstStyle>
            <a:lvl1pPr>
              <a:spcBef>
                <a:spcPct val="20000"/>
              </a:spcBef>
              <a:buChar char="•"/>
              <a:defRPr sz="1000">
                <a:solidFill>
                  <a:schemeClr val="tx1"/>
                </a:solidFill>
                <a:latin typeface="Arial" panose="020B0604020202020204" pitchFamily="34" charset="0"/>
              </a:defRPr>
            </a:lvl1pPr>
            <a:lvl2pPr marL="742950" indent="-285750">
              <a:spcBef>
                <a:spcPct val="20000"/>
              </a:spcBef>
              <a:buChar char="–"/>
              <a:defRPr sz="1000">
                <a:solidFill>
                  <a:schemeClr val="tx1"/>
                </a:solidFill>
                <a:latin typeface="Arial" panose="020B0604020202020204" pitchFamily="34" charset="0"/>
              </a:defRPr>
            </a:lvl2pPr>
            <a:lvl3pPr marL="1143000" indent="-228600">
              <a:spcBef>
                <a:spcPct val="20000"/>
              </a:spcBef>
              <a:buChar char="•"/>
              <a:defRPr sz="1000">
                <a:solidFill>
                  <a:schemeClr val="tx1"/>
                </a:solidFill>
                <a:latin typeface="Arial" panose="020B0604020202020204" pitchFamily="34" charset="0"/>
              </a:defRPr>
            </a:lvl3pPr>
            <a:lvl4pPr marL="1600200" indent="-228600">
              <a:spcBef>
                <a:spcPct val="20000"/>
              </a:spcBef>
              <a:buChar char="–"/>
              <a:defRPr sz="1000">
                <a:solidFill>
                  <a:schemeClr val="tx1"/>
                </a:solidFill>
                <a:latin typeface="Arial" panose="020B0604020202020204" pitchFamily="34" charset="0"/>
              </a:defRPr>
            </a:lvl4pPr>
            <a:lvl5pPr marL="2057400" indent="-228600">
              <a:spcBef>
                <a:spcPct val="20000"/>
              </a:spcBef>
              <a:buChar char="»"/>
              <a:defRPr sz="1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defRPr>
            </a:lvl9pPr>
          </a:lstStyle>
          <a:p>
            <a:pPr defTabSz="914400" fontAlgn="base">
              <a:spcBef>
                <a:spcPct val="0"/>
              </a:spcBef>
              <a:spcAft>
                <a:spcPct val="0"/>
              </a:spcAft>
              <a:buNone/>
            </a:pPr>
            <a:r>
              <a:rPr lang="en-US" altLang="en-US" sz="550" dirty="0">
                <a:solidFill>
                  <a:srgbClr val="000000"/>
                </a:solidFill>
              </a:rPr>
              <a:t>Equity Lens:</a:t>
            </a:r>
            <a:br>
              <a:rPr lang="en-US" altLang="en-US" sz="550" dirty="0">
                <a:solidFill>
                  <a:srgbClr val="000000"/>
                </a:solidFill>
              </a:rPr>
            </a:br>
            <a:r>
              <a:rPr lang="en-US" altLang="en-US" sz="550" dirty="0">
                <a:solidFill>
                  <a:srgbClr val="0070C0"/>
                </a:solidFill>
              </a:rPr>
              <a:t>-Make list of pts without CGM– include race and insurance type</a:t>
            </a:r>
            <a:br>
              <a:rPr lang="en-US" altLang="en-US" sz="550" dirty="0">
                <a:solidFill>
                  <a:srgbClr val="0070C0"/>
                </a:solidFill>
              </a:rPr>
            </a:br>
            <a:r>
              <a:rPr lang="en-US" altLang="en-US" sz="550" dirty="0">
                <a:solidFill>
                  <a:srgbClr val="0070C0"/>
                </a:solidFill>
              </a:rPr>
              <a:t>-Translate flyers/ education</a:t>
            </a:r>
            <a:br>
              <a:rPr lang="en-US" altLang="en-US" sz="550" dirty="0">
                <a:solidFill>
                  <a:srgbClr val="0070C0"/>
                </a:solidFill>
              </a:rPr>
            </a:br>
            <a:br>
              <a:rPr lang="en-US" altLang="en-US" sz="550" dirty="0">
                <a:solidFill>
                  <a:srgbClr val="000000"/>
                </a:solidFill>
              </a:rPr>
            </a:br>
            <a:r>
              <a:rPr lang="en-US" altLang="en-US" sz="550" dirty="0">
                <a:solidFill>
                  <a:srgbClr val="0070C0"/>
                </a:solidFill>
              </a:rPr>
              <a:t>-Standardized handouts about CGM and uptake process (including CGM start)–</a:t>
            </a:r>
            <a:r>
              <a:rPr lang="en-US" altLang="en-US" sz="550" dirty="0">
                <a:solidFill>
                  <a:srgbClr val="000000"/>
                </a:solidFill>
              </a:rPr>
              <a:t> include info about cost of CGM and appts or how to look up  cost </a:t>
            </a:r>
            <a:br>
              <a:rPr lang="en-US" altLang="en-US" sz="550" dirty="0">
                <a:solidFill>
                  <a:srgbClr val="0070C0"/>
                </a:solidFill>
              </a:rPr>
            </a:br>
            <a:r>
              <a:rPr lang="en-US" altLang="en-US" sz="550" dirty="0">
                <a:solidFill>
                  <a:srgbClr val="0070C0"/>
                </a:solidFill>
              </a:rPr>
              <a:t>-Role play provider exercise</a:t>
            </a:r>
            <a:br>
              <a:rPr lang="en-US" altLang="en-US" sz="550" dirty="0">
                <a:solidFill>
                  <a:srgbClr val="0070C0"/>
                </a:solidFill>
              </a:rPr>
            </a:br>
            <a:r>
              <a:rPr lang="en-US" altLang="en-US" sz="550" dirty="0">
                <a:solidFill>
                  <a:srgbClr val="0070C0"/>
                </a:solidFill>
              </a:rPr>
              <a:t>-Flyers about CGM or on waiting room/clinic room tv</a:t>
            </a:r>
            <a:br>
              <a:rPr lang="en-US" altLang="en-US" sz="550" dirty="0">
                <a:solidFill>
                  <a:srgbClr val="0070C0"/>
                </a:solidFill>
              </a:rPr>
            </a:br>
            <a:r>
              <a:rPr lang="en-US" altLang="en-US" sz="550" dirty="0">
                <a:solidFill>
                  <a:srgbClr val="0070C0"/>
                </a:solidFill>
              </a:rPr>
              <a:t>- CGM trial program</a:t>
            </a:r>
            <a:br>
              <a:rPr lang="en-US" altLang="en-US" sz="550" dirty="0">
                <a:solidFill>
                  <a:srgbClr val="0070C0"/>
                </a:solidFill>
              </a:rPr>
            </a:br>
            <a:r>
              <a:rPr lang="en-US" altLang="en-US" sz="550" dirty="0">
                <a:solidFill>
                  <a:srgbClr val="000000"/>
                </a:solidFill>
              </a:rPr>
              <a:t>-Insurance Navigator attend CGM classes</a:t>
            </a:r>
          </a:p>
          <a:p>
            <a:pPr defTabSz="914400" fontAlgn="base">
              <a:spcBef>
                <a:spcPct val="0"/>
              </a:spcBef>
              <a:spcAft>
                <a:spcPct val="0"/>
              </a:spcAft>
              <a:buNone/>
            </a:pPr>
            <a:r>
              <a:rPr lang="en-US" altLang="en-US" sz="550" dirty="0">
                <a:solidFill>
                  <a:srgbClr val="000000"/>
                </a:solidFill>
              </a:rPr>
              <a:t>-Technology Barriers added to Epic flowsheet</a:t>
            </a:r>
          </a:p>
        </p:txBody>
      </p:sp>
      <p:sp>
        <p:nvSpPr>
          <p:cNvPr id="4103" name="Rectangle 29">
            <a:extLst>
              <a:ext uri="{FF2B5EF4-FFF2-40B4-BE49-F238E27FC236}">
                <a16:creationId xmlns:a16="http://schemas.microsoft.com/office/drawing/2014/main" id="{A4005D5B-60EE-4A9B-AB89-8A137771AB7C}"/>
              </a:ext>
            </a:extLst>
          </p:cNvPr>
          <p:cNvSpPr>
            <a:spLocks noChangeArrowheads="1"/>
          </p:cNvSpPr>
          <p:nvPr/>
        </p:nvSpPr>
        <p:spPr bwMode="auto">
          <a:xfrm>
            <a:off x="9493699" y="357052"/>
            <a:ext cx="1064765" cy="1645920"/>
          </a:xfrm>
          <a:prstGeom prst="rect">
            <a:avLst/>
          </a:prstGeom>
          <a:noFill/>
          <a:ln w="9525">
            <a:solidFill>
              <a:srgbClr val="7EC23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tIns="18288" rIns="18288" bIns="18288" anchor="b"/>
          <a:lstStyle>
            <a:lvl1pPr>
              <a:spcBef>
                <a:spcPct val="20000"/>
              </a:spcBef>
              <a:buChar char="•"/>
              <a:defRPr sz="1000">
                <a:solidFill>
                  <a:schemeClr val="tx1"/>
                </a:solidFill>
                <a:latin typeface="Arial" panose="020B0604020202020204" pitchFamily="34" charset="0"/>
              </a:defRPr>
            </a:lvl1pPr>
            <a:lvl2pPr marL="742950" indent="-285750">
              <a:spcBef>
                <a:spcPct val="20000"/>
              </a:spcBef>
              <a:buChar char="–"/>
              <a:defRPr sz="1000">
                <a:solidFill>
                  <a:schemeClr val="tx1"/>
                </a:solidFill>
                <a:latin typeface="Arial" panose="020B0604020202020204" pitchFamily="34" charset="0"/>
              </a:defRPr>
            </a:lvl2pPr>
            <a:lvl3pPr marL="1143000" indent="-228600">
              <a:spcBef>
                <a:spcPct val="20000"/>
              </a:spcBef>
              <a:buChar char="•"/>
              <a:defRPr sz="1000">
                <a:solidFill>
                  <a:schemeClr val="tx1"/>
                </a:solidFill>
                <a:latin typeface="Arial" panose="020B0604020202020204" pitchFamily="34" charset="0"/>
              </a:defRPr>
            </a:lvl3pPr>
            <a:lvl4pPr marL="1600200" indent="-228600">
              <a:spcBef>
                <a:spcPct val="20000"/>
              </a:spcBef>
              <a:buChar char="–"/>
              <a:defRPr sz="1000">
                <a:solidFill>
                  <a:schemeClr val="tx1"/>
                </a:solidFill>
                <a:latin typeface="Arial" panose="020B0604020202020204" pitchFamily="34" charset="0"/>
              </a:defRPr>
            </a:lvl4pPr>
            <a:lvl5pPr marL="2057400" indent="-228600">
              <a:spcBef>
                <a:spcPct val="20000"/>
              </a:spcBef>
              <a:buChar char="»"/>
              <a:defRPr sz="1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defRPr>
            </a:lvl9pPr>
          </a:lstStyle>
          <a:p>
            <a:pPr defTabSz="914400" fontAlgn="base">
              <a:spcBef>
                <a:spcPct val="0"/>
              </a:spcBef>
              <a:spcAft>
                <a:spcPct val="0"/>
              </a:spcAft>
              <a:buNone/>
            </a:pPr>
            <a:r>
              <a:rPr lang="en-US" altLang="en-US" sz="680" dirty="0">
                <a:solidFill>
                  <a:srgbClr val="000000"/>
                </a:solidFill>
              </a:rPr>
              <a:t>Equity Lens:</a:t>
            </a:r>
            <a:br>
              <a:rPr lang="en-US" altLang="en-US" sz="680" dirty="0">
                <a:solidFill>
                  <a:srgbClr val="000000"/>
                </a:solidFill>
              </a:rPr>
            </a:br>
            <a:r>
              <a:rPr lang="en-US" altLang="en-US" sz="680" dirty="0">
                <a:solidFill>
                  <a:srgbClr val="000000"/>
                </a:solidFill>
              </a:rPr>
              <a:t>-Utilize Dexcom start video w/ families</a:t>
            </a:r>
            <a:br>
              <a:rPr lang="en-US" altLang="en-US" sz="680" dirty="0">
                <a:solidFill>
                  <a:srgbClr val="000000"/>
                </a:solidFill>
              </a:rPr>
            </a:br>
            <a:r>
              <a:rPr lang="en-US" altLang="en-US" sz="680" dirty="0">
                <a:solidFill>
                  <a:srgbClr val="000000"/>
                </a:solidFill>
              </a:rPr>
              <a:t>-Phone call with Tech Team</a:t>
            </a:r>
            <a:br>
              <a:rPr lang="en-US" altLang="en-US" sz="680" dirty="0">
                <a:solidFill>
                  <a:srgbClr val="000000"/>
                </a:solidFill>
              </a:rPr>
            </a:br>
            <a:r>
              <a:rPr lang="en-US" altLang="en-US" sz="680" dirty="0">
                <a:solidFill>
                  <a:srgbClr val="000000"/>
                </a:solidFill>
              </a:rPr>
              <a:t>-CGM included in Day Hospital new onset bundle</a:t>
            </a:r>
            <a:br>
              <a:rPr lang="en-US" altLang="en-US" sz="680" dirty="0">
                <a:solidFill>
                  <a:srgbClr val="000000"/>
                </a:solidFill>
              </a:rPr>
            </a:br>
            <a:br>
              <a:rPr lang="en-US" altLang="en-US" sz="680" dirty="0">
                <a:solidFill>
                  <a:srgbClr val="000000"/>
                </a:solidFill>
              </a:rPr>
            </a:br>
            <a:r>
              <a:rPr lang="en-US" altLang="en-US" sz="680" dirty="0">
                <a:solidFill>
                  <a:srgbClr val="000000"/>
                </a:solidFill>
              </a:rPr>
              <a:t>-Provider follow-up with family to understand why they don’t want it-- identify barriers &amp; misconceptions</a:t>
            </a:r>
            <a:br>
              <a:rPr lang="en-US" altLang="en-US" sz="680" dirty="0">
                <a:solidFill>
                  <a:srgbClr val="000000"/>
                </a:solidFill>
              </a:rPr>
            </a:br>
            <a:r>
              <a:rPr lang="en-US" altLang="en-US" sz="680" dirty="0">
                <a:solidFill>
                  <a:srgbClr val="000000"/>
                </a:solidFill>
              </a:rPr>
              <a:t>-Increase communication that we are here to help with start</a:t>
            </a:r>
          </a:p>
        </p:txBody>
      </p:sp>
      <p:sp>
        <p:nvSpPr>
          <p:cNvPr id="4104" name="Rectangle 30">
            <a:extLst>
              <a:ext uri="{FF2B5EF4-FFF2-40B4-BE49-F238E27FC236}">
                <a16:creationId xmlns:a16="http://schemas.microsoft.com/office/drawing/2014/main" id="{1CE7FF2B-61DF-4EF4-93B7-8971E157AD27}"/>
              </a:ext>
            </a:extLst>
          </p:cNvPr>
          <p:cNvSpPr>
            <a:spLocks noChangeArrowheads="1"/>
          </p:cNvSpPr>
          <p:nvPr/>
        </p:nvSpPr>
        <p:spPr bwMode="auto">
          <a:xfrm>
            <a:off x="8262367" y="347981"/>
            <a:ext cx="1064766" cy="1645920"/>
          </a:xfrm>
          <a:prstGeom prst="rect">
            <a:avLst/>
          </a:prstGeom>
          <a:noFill/>
          <a:ln w="9525">
            <a:solidFill>
              <a:srgbClr val="7EC23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tIns="18288" rIns="18288" bIns="18288" anchor="b"/>
          <a:lstStyle>
            <a:lvl1pPr>
              <a:spcBef>
                <a:spcPct val="20000"/>
              </a:spcBef>
              <a:buChar char="•"/>
              <a:defRPr sz="1000">
                <a:solidFill>
                  <a:schemeClr val="tx1"/>
                </a:solidFill>
                <a:latin typeface="Arial" panose="020B0604020202020204" pitchFamily="34" charset="0"/>
              </a:defRPr>
            </a:lvl1pPr>
            <a:lvl2pPr marL="742950" indent="-285750">
              <a:spcBef>
                <a:spcPct val="20000"/>
              </a:spcBef>
              <a:buChar char="–"/>
              <a:defRPr sz="1000">
                <a:solidFill>
                  <a:schemeClr val="tx1"/>
                </a:solidFill>
                <a:latin typeface="Arial" panose="020B0604020202020204" pitchFamily="34" charset="0"/>
              </a:defRPr>
            </a:lvl2pPr>
            <a:lvl3pPr marL="1143000" indent="-228600">
              <a:spcBef>
                <a:spcPct val="20000"/>
              </a:spcBef>
              <a:buChar char="•"/>
              <a:defRPr sz="1000">
                <a:solidFill>
                  <a:schemeClr val="tx1"/>
                </a:solidFill>
                <a:latin typeface="Arial" panose="020B0604020202020204" pitchFamily="34" charset="0"/>
              </a:defRPr>
            </a:lvl3pPr>
            <a:lvl4pPr marL="1600200" indent="-228600">
              <a:spcBef>
                <a:spcPct val="20000"/>
              </a:spcBef>
              <a:buChar char="–"/>
              <a:defRPr sz="1000">
                <a:solidFill>
                  <a:schemeClr val="tx1"/>
                </a:solidFill>
                <a:latin typeface="Arial" panose="020B0604020202020204" pitchFamily="34" charset="0"/>
              </a:defRPr>
            </a:lvl4pPr>
            <a:lvl5pPr marL="2057400" indent="-228600">
              <a:spcBef>
                <a:spcPct val="20000"/>
              </a:spcBef>
              <a:buChar char="»"/>
              <a:defRPr sz="1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defRPr>
            </a:lvl9pPr>
          </a:lstStyle>
          <a:p>
            <a:pPr defTabSz="914400" fontAlgn="base">
              <a:spcBef>
                <a:spcPct val="0"/>
              </a:spcBef>
              <a:spcAft>
                <a:spcPct val="0"/>
              </a:spcAft>
              <a:buNone/>
            </a:pPr>
            <a:r>
              <a:rPr lang="en-US" altLang="en-US" sz="800" dirty="0">
                <a:solidFill>
                  <a:srgbClr val="000000"/>
                </a:solidFill>
              </a:rPr>
              <a:t>Equity Lens:</a:t>
            </a:r>
          </a:p>
          <a:p>
            <a:pPr defTabSz="914400" fontAlgn="base">
              <a:spcBef>
                <a:spcPct val="0"/>
              </a:spcBef>
              <a:spcAft>
                <a:spcPct val="0"/>
              </a:spcAft>
              <a:buNone/>
            </a:pPr>
            <a:r>
              <a:rPr lang="en-US" altLang="en-US" sz="800" dirty="0">
                <a:solidFill>
                  <a:srgbClr val="000000"/>
                </a:solidFill>
              </a:rPr>
              <a:t>-SW assist with getting a hold of family or use cellphone to text them</a:t>
            </a:r>
            <a:br>
              <a:rPr lang="en-US" altLang="en-US" sz="800" dirty="0">
                <a:solidFill>
                  <a:srgbClr val="000000"/>
                </a:solidFill>
              </a:rPr>
            </a:br>
            <a:br>
              <a:rPr lang="en-US" altLang="en-US" sz="800" dirty="0">
                <a:solidFill>
                  <a:srgbClr val="000000"/>
                </a:solidFill>
              </a:rPr>
            </a:br>
            <a:r>
              <a:rPr lang="en-US" altLang="en-US" sz="800" dirty="0">
                <a:solidFill>
                  <a:srgbClr val="000000"/>
                </a:solidFill>
              </a:rPr>
              <a:t>-Educator help family make pharm call when they come back to clinic</a:t>
            </a:r>
            <a:br>
              <a:rPr lang="en-US" altLang="en-US" sz="800" dirty="0">
                <a:solidFill>
                  <a:srgbClr val="000000"/>
                </a:solidFill>
              </a:rPr>
            </a:br>
            <a:r>
              <a:rPr lang="en-US" altLang="en-US" sz="800" dirty="0">
                <a:solidFill>
                  <a:srgbClr val="000000"/>
                </a:solidFill>
              </a:rPr>
              <a:t>-CCHMC pharm carries CGM supplies</a:t>
            </a:r>
          </a:p>
        </p:txBody>
      </p:sp>
      <p:sp>
        <p:nvSpPr>
          <p:cNvPr id="4105" name="Rectangle 31">
            <a:extLst>
              <a:ext uri="{FF2B5EF4-FFF2-40B4-BE49-F238E27FC236}">
                <a16:creationId xmlns:a16="http://schemas.microsoft.com/office/drawing/2014/main" id="{AF0B764D-B530-4BBF-AE60-7C33145346BE}"/>
              </a:ext>
            </a:extLst>
          </p:cNvPr>
          <p:cNvSpPr>
            <a:spLocks noChangeArrowheads="1"/>
          </p:cNvSpPr>
          <p:nvPr/>
        </p:nvSpPr>
        <p:spPr bwMode="auto">
          <a:xfrm>
            <a:off x="7046913" y="357053"/>
            <a:ext cx="957262" cy="1646373"/>
          </a:xfrm>
          <a:prstGeom prst="rect">
            <a:avLst/>
          </a:prstGeom>
          <a:noFill/>
          <a:ln w="9525">
            <a:solidFill>
              <a:srgbClr val="7EC23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tIns="18288" rIns="18288" bIns="18288" anchor="b"/>
          <a:lstStyle>
            <a:lvl1pPr>
              <a:spcBef>
                <a:spcPct val="20000"/>
              </a:spcBef>
              <a:buChar char="•"/>
              <a:defRPr sz="1000">
                <a:solidFill>
                  <a:schemeClr val="tx1"/>
                </a:solidFill>
                <a:latin typeface="Arial" panose="020B0604020202020204" pitchFamily="34" charset="0"/>
              </a:defRPr>
            </a:lvl1pPr>
            <a:lvl2pPr marL="742950" indent="-285750">
              <a:spcBef>
                <a:spcPct val="20000"/>
              </a:spcBef>
              <a:buChar char="–"/>
              <a:defRPr sz="1000">
                <a:solidFill>
                  <a:schemeClr val="tx1"/>
                </a:solidFill>
                <a:latin typeface="Arial" panose="020B0604020202020204" pitchFamily="34" charset="0"/>
              </a:defRPr>
            </a:lvl2pPr>
            <a:lvl3pPr marL="1143000" indent="-228600">
              <a:spcBef>
                <a:spcPct val="20000"/>
              </a:spcBef>
              <a:buChar char="•"/>
              <a:defRPr sz="1000">
                <a:solidFill>
                  <a:schemeClr val="tx1"/>
                </a:solidFill>
                <a:latin typeface="Arial" panose="020B0604020202020204" pitchFamily="34" charset="0"/>
              </a:defRPr>
            </a:lvl3pPr>
            <a:lvl4pPr marL="1600200" indent="-228600">
              <a:spcBef>
                <a:spcPct val="20000"/>
              </a:spcBef>
              <a:buChar char="–"/>
              <a:defRPr sz="1000">
                <a:solidFill>
                  <a:schemeClr val="tx1"/>
                </a:solidFill>
                <a:latin typeface="Arial" panose="020B0604020202020204" pitchFamily="34" charset="0"/>
              </a:defRPr>
            </a:lvl4pPr>
            <a:lvl5pPr marL="2057400" indent="-228600">
              <a:spcBef>
                <a:spcPct val="20000"/>
              </a:spcBef>
              <a:buChar char="»"/>
              <a:defRPr sz="1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defRPr>
            </a:lvl9pPr>
          </a:lstStyle>
          <a:p>
            <a:pPr defTabSz="914400" fontAlgn="base">
              <a:spcBef>
                <a:spcPct val="0"/>
              </a:spcBef>
              <a:spcAft>
                <a:spcPct val="0"/>
              </a:spcAft>
              <a:buNone/>
            </a:pPr>
            <a:endParaRPr lang="en-US" altLang="en-US" sz="900" dirty="0">
              <a:solidFill>
                <a:srgbClr val="000000"/>
              </a:solidFill>
            </a:endParaRPr>
          </a:p>
          <a:p>
            <a:pPr defTabSz="914400" fontAlgn="base">
              <a:spcBef>
                <a:spcPct val="0"/>
              </a:spcBef>
              <a:spcAft>
                <a:spcPct val="0"/>
              </a:spcAft>
              <a:buNone/>
            </a:pPr>
            <a:r>
              <a:rPr lang="en-US" altLang="en-US" sz="900" dirty="0">
                <a:solidFill>
                  <a:srgbClr val="000000"/>
                </a:solidFill>
              </a:rPr>
              <a:t>-CMN automatically generated with script</a:t>
            </a:r>
            <a:br>
              <a:rPr lang="en-US" altLang="en-US" sz="900" dirty="0">
                <a:solidFill>
                  <a:srgbClr val="000000"/>
                </a:solidFill>
              </a:rPr>
            </a:br>
            <a:r>
              <a:rPr lang="en-US" altLang="en-US" sz="900" dirty="0">
                <a:solidFill>
                  <a:srgbClr val="000000"/>
                </a:solidFill>
              </a:rPr>
              <a:t>-Electronic form in Epic </a:t>
            </a:r>
            <a:br>
              <a:rPr lang="en-US" altLang="en-US" sz="900" dirty="0">
                <a:solidFill>
                  <a:srgbClr val="000000"/>
                </a:solidFill>
              </a:rPr>
            </a:br>
            <a:r>
              <a:rPr lang="en-US" altLang="en-US" sz="900" dirty="0">
                <a:solidFill>
                  <a:srgbClr val="000000"/>
                </a:solidFill>
              </a:rPr>
              <a:t>-CMN not needed</a:t>
            </a:r>
          </a:p>
        </p:txBody>
      </p:sp>
      <p:sp>
        <p:nvSpPr>
          <p:cNvPr id="4106" name="Rectangle 32">
            <a:extLst>
              <a:ext uri="{FF2B5EF4-FFF2-40B4-BE49-F238E27FC236}">
                <a16:creationId xmlns:a16="http://schemas.microsoft.com/office/drawing/2014/main" id="{57E7D656-BD0D-4CD6-BFC2-2155BED04419}"/>
              </a:ext>
            </a:extLst>
          </p:cNvPr>
          <p:cNvSpPr>
            <a:spLocks noChangeArrowheads="1"/>
          </p:cNvSpPr>
          <p:nvPr/>
        </p:nvSpPr>
        <p:spPr bwMode="auto">
          <a:xfrm>
            <a:off x="5770563" y="357053"/>
            <a:ext cx="957262" cy="1646373"/>
          </a:xfrm>
          <a:prstGeom prst="rect">
            <a:avLst/>
          </a:prstGeom>
          <a:noFill/>
          <a:ln w="9525">
            <a:solidFill>
              <a:srgbClr val="7EC23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tIns="18288" rIns="18288" bIns="18288" anchor="b"/>
          <a:lstStyle>
            <a:lvl1pPr>
              <a:spcBef>
                <a:spcPct val="20000"/>
              </a:spcBef>
              <a:buChar char="•"/>
              <a:defRPr sz="1000">
                <a:solidFill>
                  <a:schemeClr val="tx1"/>
                </a:solidFill>
                <a:latin typeface="Arial" panose="020B0604020202020204" pitchFamily="34" charset="0"/>
              </a:defRPr>
            </a:lvl1pPr>
            <a:lvl2pPr marL="742950" indent="-285750">
              <a:spcBef>
                <a:spcPct val="20000"/>
              </a:spcBef>
              <a:buChar char="–"/>
              <a:defRPr sz="1000">
                <a:solidFill>
                  <a:schemeClr val="tx1"/>
                </a:solidFill>
                <a:latin typeface="Arial" panose="020B0604020202020204" pitchFamily="34" charset="0"/>
              </a:defRPr>
            </a:lvl2pPr>
            <a:lvl3pPr marL="1143000" indent="-228600">
              <a:spcBef>
                <a:spcPct val="20000"/>
              </a:spcBef>
              <a:buChar char="•"/>
              <a:defRPr sz="1000">
                <a:solidFill>
                  <a:schemeClr val="tx1"/>
                </a:solidFill>
                <a:latin typeface="Arial" panose="020B0604020202020204" pitchFamily="34" charset="0"/>
              </a:defRPr>
            </a:lvl3pPr>
            <a:lvl4pPr marL="1600200" indent="-228600">
              <a:spcBef>
                <a:spcPct val="20000"/>
              </a:spcBef>
              <a:buChar char="–"/>
              <a:defRPr sz="1000">
                <a:solidFill>
                  <a:schemeClr val="tx1"/>
                </a:solidFill>
                <a:latin typeface="Arial" panose="020B0604020202020204" pitchFamily="34" charset="0"/>
              </a:defRPr>
            </a:lvl4pPr>
            <a:lvl5pPr marL="2057400" indent="-228600">
              <a:spcBef>
                <a:spcPct val="20000"/>
              </a:spcBef>
              <a:buChar char="»"/>
              <a:defRPr sz="1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defRPr>
            </a:lvl9pPr>
          </a:lstStyle>
          <a:p>
            <a:pPr defTabSz="914400" fontAlgn="base">
              <a:spcBef>
                <a:spcPct val="0"/>
              </a:spcBef>
              <a:spcAft>
                <a:spcPct val="0"/>
              </a:spcAft>
              <a:buNone/>
            </a:pPr>
            <a:endParaRPr lang="en-US" altLang="en-US" sz="800" dirty="0">
              <a:solidFill>
                <a:srgbClr val="000000"/>
              </a:solidFill>
            </a:endParaRPr>
          </a:p>
          <a:p>
            <a:pPr defTabSz="914400" fontAlgn="base">
              <a:spcBef>
                <a:spcPct val="0"/>
              </a:spcBef>
              <a:spcAft>
                <a:spcPct val="0"/>
              </a:spcAft>
              <a:buNone/>
            </a:pPr>
            <a:endParaRPr lang="en-US" altLang="en-US" sz="800" dirty="0">
              <a:solidFill>
                <a:srgbClr val="000000"/>
              </a:solidFill>
            </a:endParaRPr>
          </a:p>
          <a:p>
            <a:pPr defTabSz="914400" fontAlgn="base">
              <a:spcBef>
                <a:spcPct val="0"/>
              </a:spcBef>
              <a:spcAft>
                <a:spcPct val="0"/>
              </a:spcAft>
              <a:buNone/>
            </a:pPr>
            <a:endParaRPr lang="en-US" altLang="en-US" sz="800" dirty="0">
              <a:solidFill>
                <a:srgbClr val="000000"/>
              </a:solidFill>
            </a:endParaRPr>
          </a:p>
          <a:p>
            <a:pPr defTabSz="914400" fontAlgn="base">
              <a:spcBef>
                <a:spcPct val="0"/>
              </a:spcBef>
              <a:spcAft>
                <a:spcPct val="0"/>
              </a:spcAft>
              <a:buNone/>
            </a:pPr>
            <a:endParaRPr lang="en-US" altLang="en-US" sz="800" dirty="0">
              <a:solidFill>
                <a:srgbClr val="000000"/>
              </a:solidFill>
            </a:endParaRPr>
          </a:p>
          <a:p>
            <a:pPr defTabSz="914400" fontAlgn="base">
              <a:spcBef>
                <a:spcPct val="0"/>
              </a:spcBef>
              <a:spcAft>
                <a:spcPct val="0"/>
              </a:spcAft>
              <a:buNone/>
            </a:pPr>
            <a:br>
              <a:rPr lang="en-US" altLang="en-US" sz="800" dirty="0">
                <a:solidFill>
                  <a:srgbClr val="000000"/>
                </a:solidFill>
              </a:rPr>
            </a:br>
            <a:r>
              <a:rPr lang="en-US" altLang="en-US" sz="800" dirty="0">
                <a:solidFill>
                  <a:srgbClr val="000000"/>
                </a:solidFill>
              </a:rPr>
              <a:t>- DME identified in EHR </a:t>
            </a:r>
          </a:p>
          <a:p>
            <a:pPr defTabSz="914400" fontAlgn="base">
              <a:spcBef>
                <a:spcPct val="0"/>
              </a:spcBef>
              <a:spcAft>
                <a:spcPct val="0"/>
              </a:spcAft>
              <a:buNone/>
            </a:pPr>
            <a:r>
              <a:rPr lang="en-US" altLang="en-US" sz="800" dirty="0">
                <a:solidFill>
                  <a:srgbClr val="000000"/>
                </a:solidFill>
              </a:rPr>
              <a:t>- DM Center receives electronic notification (received)</a:t>
            </a:r>
          </a:p>
          <a:p>
            <a:pPr defTabSz="914400" fontAlgn="base">
              <a:spcBef>
                <a:spcPct val="0"/>
              </a:spcBef>
              <a:spcAft>
                <a:spcPct val="0"/>
              </a:spcAft>
              <a:buNone/>
            </a:pPr>
            <a:r>
              <a:rPr lang="en-US" altLang="en-US" sz="800" dirty="0">
                <a:solidFill>
                  <a:srgbClr val="000000"/>
                </a:solidFill>
              </a:rPr>
              <a:t>- Pharmacy=DME</a:t>
            </a:r>
          </a:p>
          <a:p>
            <a:pPr defTabSz="914400" fontAlgn="base">
              <a:spcBef>
                <a:spcPct val="0"/>
              </a:spcBef>
              <a:spcAft>
                <a:spcPct val="0"/>
              </a:spcAft>
              <a:buNone/>
            </a:pPr>
            <a:r>
              <a:rPr lang="en-US" altLang="en-US" sz="800" dirty="0">
                <a:solidFill>
                  <a:srgbClr val="000000"/>
                </a:solidFill>
              </a:rPr>
              <a:t>DME=Pharmacy (one and the same </a:t>
            </a:r>
            <a:r>
              <a:rPr lang="en-US" altLang="en-US" sz="800" dirty="0" err="1">
                <a:solidFill>
                  <a:srgbClr val="000000"/>
                </a:solidFill>
              </a:rPr>
              <a:t>rec’g</a:t>
            </a:r>
            <a:r>
              <a:rPr lang="en-US" altLang="en-US" sz="800" dirty="0">
                <a:solidFill>
                  <a:srgbClr val="000000"/>
                </a:solidFill>
              </a:rPr>
              <a:t> ctr!)</a:t>
            </a:r>
            <a:endParaRPr lang="en-US" altLang="en-US" sz="900" dirty="0">
              <a:solidFill>
                <a:srgbClr val="000000"/>
              </a:solidFill>
            </a:endParaRPr>
          </a:p>
        </p:txBody>
      </p:sp>
      <p:sp>
        <p:nvSpPr>
          <p:cNvPr id="4107" name="Rectangle 33">
            <a:extLst>
              <a:ext uri="{FF2B5EF4-FFF2-40B4-BE49-F238E27FC236}">
                <a16:creationId xmlns:a16="http://schemas.microsoft.com/office/drawing/2014/main" id="{BA4C4160-9F26-4AB2-8316-BAF91D495507}"/>
              </a:ext>
            </a:extLst>
          </p:cNvPr>
          <p:cNvSpPr>
            <a:spLocks noChangeArrowheads="1"/>
          </p:cNvSpPr>
          <p:nvPr/>
        </p:nvSpPr>
        <p:spPr bwMode="auto">
          <a:xfrm>
            <a:off x="4369162" y="357052"/>
            <a:ext cx="1215168" cy="1646374"/>
          </a:xfrm>
          <a:prstGeom prst="rect">
            <a:avLst/>
          </a:prstGeom>
          <a:noFill/>
          <a:ln w="9525">
            <a:solidFill>
              <a:srgbClr val="7EC23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tIns="18288" rIns="18288" bIns="18288" anchor="b"/>
          <a:lstStyle>
            <a:lvl1pPr>
              <a:spcBef>
                <a:spcPct val="20000"/>
              </a:spcBef>
              <a:buChar char="•"/>
              <a:defRPr sz="1000">
                <a:solidFill>
                  <a:schemeClr val="tx1"/>
                </a:solidFill>
                <a:latin typeface="Arial" panose="020B0604020202020204" pitchFamily="34" charset="0"/>
              </a:defRPr>
            </a:lvl1pPr>
            <a:lvl2pPr marL="742950" indent="-285750">
              <a:spcBef>
                <a:spcPct val="20000"/>
              </a:spcBef>
              <a:buChar char="–"/>
              <a:defRPr sz="1000">
                <a:solidFill>
                  <a:schemeClr val="tx1"/>
                </a:solidFill>
                <a:latin typeface="Arial" panose="020B0604020202020204" pitchFamily="34" charset="0"/>
              </a:defRPr>
            </a:lvl2pPr>
            <a:lvl3pPr marL="1143000" indent="-228600">
              <a:spcBef>
                <a:spcPct val="20000"/>
              </a:spcBef>
              <a:buChar char="•"/>
              <a:defRPr sz="1000">
                <a:solidFill>
                  <a:schemeClr val="tx1"/>
                </a:solidFill>
                <a:latin typeface="Arial" panose="020B0604020202020204" pitchFamily="34" charset="0"/>
              </a:defRPr>
            </a:lvl3pPr>
            <a:lvl4pPr marL="1600200" indent="-228600">
              <a:spcBef>
                <a:spcPct val="20000"/>
              </a:spcBef>
              <a:buChar char="–"/>
              <a:defRPr sz="1000">
                <a:solidFill>
                  <a:schemeClr val="tx1"/>
                </a:solidFill>
                <a:latin typeface="Arial" panose="020B0604020202020204" pitchFamily="34" charset="0"/>
              </a:defRPr>
            </a:lvl4pPr>
            <a:lvl5pPr marL="2057400" indent="-228600">
              <a:spcBef>
                <a:spcPct val="20000"/>
              </a:spcBef>
              <a:buChar char="»"/>
              <a:defRPr sz="1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defRPr>
            </a:lvl9pPr>
          </a:lstStyle>
          <a:p>
            <a:pPr defTabSz="914400" fontAlgn="base">
              <a:spcBef>
                <a:spcPct val="0"/>
              </a:spcBef>
              <a:spcAft>
                <a:spcPct val="0"/>
              </a:spcAft>
              <a:buNone/>
            </a:pPr>
            <a:r>
              <a:rPr lang="en-US" altLang="en-US" sz="600" dirty="0">
                <a:solidFill>
                  <a:srgbClr val="000000"/>
                </a:solidFill>
              </a:rPr>
              <a:t>Equity Lens:</a:t>
            </a:r>
            <a:br>
              <a:rPr lang="en-US" altLang="en-US" sz="600" dirty="0">
                <a:solidFill>
                  <a:srgbClr val="000000"/>
                </a:solidFill>
              </a:rPr>
            </a:br>
            <a:r>
              <a:rPr lang="en-US" altLang="en-US" sz="600" dirty="0">
                <a:solidFill>
                  <a:srgbClr val="000000"/>
                </a:solidFill>
              </a:rPr>
              <a:t>-Insurance Navigator or Endo staff call to investigate insurance coverage</a:t>
            </a:r>
            <a:br>
              <a:rPr lang="en-US" altLang="en-US" sz="600" dirty="0">
                <a:solidFill>
                  <a:srgbClr val="000000"/>
                </a:solidFill>
              </a:rPr>
            </a:br>
            <a:br>
              <a:rPr lang="en-US" altLang="en-US" sz="600" dirty="0">
                <a:solidFill>
                  <a:srgbClr val="000000"/>
                </a:solidFill>
              </a:rPr>
            </a:br>
            <a:r>
              <a:rPr lang="en-US" altLang="en-US" sz="600" dirty="0">
                <a:solidFill>
                  <a:srgbClr val="000000"/>
                </a:solidFill>
              </a:rPr>
              <a:t>-Have a list of benefits by payer</a:t>
            </a:r>
            <a:br>
              <a:rPr lang="en-US" altLang="en-US" sz="600" dirty="0">
                <a:solidFill>
                  <a:srgbClr val="000000"/>
                </a:solidFill>
              </a:rPr>
            </a:br>
            <a:r>
              <a:rPr lang="en-US" altLang="en-US" sz="600" dirty="0">
                <a:solidFill>
                  <a:srgbClr val="000000"/>
                </a:solidFill>
              </a:rPr>
              <a:t>-Ask family on “CGM Readiness Screen” if they know insurance info/benefits</a:t>
            </a:r>
            <a:br>
              <a:rPr lang="en-US" altLang="en-US" sz="600" dirty="0">
                <a:solidFill>
                  <a:srgbClr val="000000"/>
                </a:solidFill>
              </a:rPr>
            </a:br>
            <a:r>
              <a:rPr lang="en-US" altLang="en-US" sz="600" dirty="0">
                <a:solidFill>
                  <a:srgbClr val="000000"/>
                </a:solidFill>
              </a:rPr>
              <a:t>-Shared Decision-Making tool/education about insurance options-- Pharm or DME, reviewed by SW, CDE, or clinic staff</a:t>
            </a:r>
          </a:p>
          <a:p>
            <a:pPr defTabSz="914400" fontAlgn="base">
              <a:spcBef>
                <a:spcPct val="0"/>
              </a:spcBef>
              <a:spcAft>
                <a:spcPct val="0"/>
              </a:spcAft>
              <a:buNone/>
            </a:pPr>
            <a:r>
              <a:rPr lang="en-US" altLang="en-US" sz="600" dirty="0">
                <a:solidFill>
                  <a:srgbClr val="000000"/>
                </a:solidFill>
              </a:rPr>
              <a:t>-Insurance 101/ Check-in at Beyond The Basics class for new onset pts– printed or video education deliverable</a:t>
            </a:r>
          </a:p>
        </p:txBody>
      </p:sp>
      <p:sp>
        <p:nvSpPr>
          <p:cNvPr id="4108" name="Rectangle 34">
            <a:extLst>
              <a:ext uri="{FF2B5EF4-FFF2-40B4-BE49-F238E27FC236}">
                <a16:creationId xmlns:a16="http://schemas.microsoft.com/office/drawing/2014/main" id="{589B75E4-CF1D-4A05-A6EA-0C5056A912E7}"/>
              </a:ext>
            </a:extLst>
          </p:cNvPr>
          <p:cNvSpPr>
            <a:spLocks noChangeArrowheads="1"/>
          </p:cNvSpPr>
          <p:nvPr/>
        </p:nvSpPr>
        <p:spPr bwMode="auto">
          <a:xfrm>
            <a:off x="3214688" y="357052"/>
            <a:ext cx="1010677" cy="1646374"/>
          </a:xfrm>
          <a:prstGeom prst="rect">
            <a:avLst/>
          </a:prstGeom>
          <a:noFill/>
          <a:ln w="9525">
            <a:solidFill>
              <a:srgbClr val="7EC23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tIns="18288" rIns="18288" bIns="18288" anchor="b"/>
          <a:lstStyle>
            <a:lvl1pPr>
              <a:spcBef>
                <a:spcPct val="20000"/>
              </a:spcBef>
              <a:buChar char="•"/>
              <a:defRPr sz="1000">
                <a:solidFill>
                  <a:schemeClr val="tx1"/>
                </a:solidFill>
                <a:latin typeface="Arial" panose="020B0604020202020204" pitchFamily="34" charset="0"/>
              </a:defRPr>
            </a:lvl1pPr>
            <a:lvl2pPr marL="742950" indent="-285750">
              <a:spcBef>
                <a:spcPct val="20000"/>
              </a:spcBef>
              <a:buChar char="–"/>
              <a:defRPr sz="1000">
                <a:solidFill>
                  <a:schemeClr val="tx1"/>
                </a:solidFill>
                <a:latin typeface="Arial" panose="020B0604020202020204" pitchFamily="34" charset="0"/>
              </a:defRPr>
            </a:lvl2pPr>
            <a:lvl3pPr marL="1143000" indent="-228600">
              <a:spcBef>
                <a:spcPct val="20000"/>
              </a:spcBef>
              <a:buChar char="•"/>
              <a:defRPr sz="1000">
                <a:solidFill>
                  <a:schemeClr val="tx1"/>
                </a:solidFill>
                <a:latin typeface="Arial" panose="020B0604020202020204" pitchFamily="34" charset="0"/>
              </a:defRPr>
            </a:lvl3pPr>
            <a:lvl4pPr marL="1600200" indent="-228600">
              <a:spcBef>
                <a:spcPct val="20000"/>
              </a:spcBef>
              <a:buChar char="–"/>
              <a:defRPr sz="1000">
                <a:solidFill>
                  <a:schemeClr val="tx1"/>
                </a:solidFill>
                <a:latin typeface="Arial" panose="020B0604020202020204" pitchFamily="34" charset="0"/>
              </a:defRPr>
            </a:lvl4pPr>
            <a:lvl5pPr marL="2057400" indent="-228600">
              <a:spcBef>
                <a:spcPct val="20000"/>
              </a:spcBef>
              <a:buChar char="»"/>
              <a:defRPr sz="1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defRPr>
            </a:lvl9pPr>
          </a:lstStyle>
          <a:p>
            <a:pPr defTabSz="914400" fontAlgn="base">
              <a:spcBef>
                <a:spcPct val="0"/>
              </a:spcBef>
              <a:spcAft>
                <a:spcPct val="0"/>
              </a:spcAft>
              <a:buNone/>
            </a:pPr>
            <a:r>
              <a:rPr lang="en-US" altLang="en-US" sz="650" dirty="0">
                <a:solidFill>
                  <a:srgbClr val="000000"/>
                </a:solidFill>
              </a:rPr>
              <a:t>Equity Lens:</a:t>
            </a:r>
            <a:br>
              <a:rPr lang="en-US" altLang="en-US" sz="650" dirty="0">
                <a:solidFill>
                  <a:srgbClr val="000000"/>
                </a:solidFill>
              </a:rPr>
            </a:br>
            <a:r>
              <a:rPr lang="en-US" altLang="en-US" sz="650" dirty="0">
                <a:solidFill>
                  <a:srgbClr val="000000"/>
                </a:solidFill>
              </a:rPr>
              <a:t>SDH Screening and resources for positive screens</a:t>
            </a:r>
            <a:br>
              <a:rPr lang="en-US" altLang="en-US" sz="650" dirty="0">
                <a:solidFill>
                  <a:srgbClr val="000000"/>
                </a:solidFill>
              </a:rPr>
            </a:br>
            <a:br>
              <a:rPr lang="en-US" altLang="en-US" sz="650" dirty="0">
                <a:solidFill>
                  <a:srgbClr val="000000"/>
                </a:solidFill>
              </a:rPr>
            </a:br>
            <a:r>
              <a:rPr lang="en-US" altLang="en-US" sz="650" dirty="0">
                <a:solidFill>
                  <a:srgbClr val="000000"/>
                </a:solidFill>
              </a:rPr>
              <a:t>-Provider print off insurance info from EPIC</a:t>
            </a:r>
            <a:br>
              <a:rPr lang="en-US" altLang="en-US" sz="650" dirty="0">
                <a:solidFill>
                  <a:srgbClr val="000000"/>
                </a:solidFill>
              </a:rPr>
            </a:br>
            <a:r>
              <a:rPr lang="en-US" altLang="en-US" sz="650" dirty="0">
                <a:solidFill>
                  <a:srgbClr val="000000"/>
                </a:solidFill>
              </a:rPr>
              <a:t>-Staff help fill out form while pt in clinic</a:t>
            </a:r>
            <a:br>
              <a:rPr lang="en-US" altLang="en-US" sz="650" dirty="0">
                <a:solidFill>
                  <a:srgbClr val="000000"/>
                </a:solidFill>
              </a:rPr>
            </a:br>
            <a:r>
              <a:rPr lang="en-US" altLang="en-US" sz="650" dirty="0">
                <a:solidFill>
                  <a:srgbClr val="000000"/>
                </a:solidFill>
              </a:rPr>
              <a:t>-Standardize clinic staff giving AOB to Insurance Navigator</a:t>
            </a:r>
            <a:br>
              <a:rPr lang="en-US" altLang="en-US" sz="650" dirty="0">
                <a:solidFill>
                  <a:srgbClr val="000000"/>
                </a:solidFill>
              </a:rPr>
            </a:br>
            <a:r>
              <a:rPr lang="en-US" altLang="en-US" sz="650" dirty="0">
                <a:solidFill>
                  <a:srgbClr val="000000"/>
                </a:solidFill>
              </a:rPr>
              <a:t>-Change AOB to Epic form instead of paper</a:t>
            </a:r>
            <a:br>
              <a:rPr lang="en-US" altLang="en-US" sz="650" dirty="0">
                <a:solidFill>
                  <a:srgbClr val="000000"/>
                </a:solidFill>
              </a:rPr>
            </a:br>
            <a:r>
              <a:rPr lang="en-US" altLang="en-US" sz="650" dirty="0">
                <a:solidFill>
                  <a:srgbClr val="000000"/>
                </a:solidFill>
              </a:rPr>
              <a:t>-Create Epic in-basket pool for insurance process</a:t>
            </a:r>
          </a:p>
        </p:txBody>
      </p:sp>
      <p:sp>
        <p:nvSpPr>
          <p:cNvPr id="4109" name="Rectangle 35">
            <a:extLst>
              <a:ext uri="{FF2B5EF4-FFF2-40B4-BE49-F238E27FC236}">
                <a16:creationId xmlns:a16="http://schemas.microsoft.com/office/drawing/2014/main" id="{22275836-2FF3-46D1-BA3B-506ADF0457FA}"/>
              </a:ext>
            </a:extLst>
          </p:cNvPr>
          <p:cNvSpPr>
            <a:spLocks noChangeArrowheads="1"/>
          </p:cNvSpPr>
          <p:nvPr/>
        </p:nvSpPr>
        <p:spPr bwMode="auto">
          <a:xfrm>
            <a:off x="1938339" y="3467101"/>
            <a:ext cx="977899" cy="3095625"/>
          </a:xfrm>
          <a:prstGeom prst="rect">
            <a:avLst/>
          </a:prstGeom>
          <a:noFill/>
          <a:ln w="317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tIns="18288" rIns="18288" bIns="18288"/>
          <a:lstStyle>
            <a:lvl1pPr>
              <a:spcBef>
                <a:spcPct val="20000"/>
              </a:spcBef>
              <a:buChar char="•"/>
              <a:defRPr sz="1000">
                <a:solidFill>
                  <a:schemeClr val="tx1"/>
                </a:solidFill>
                <a:latin typeface="Arial" panose="020B0604020202020204" pitchFamily="34" charset="0"/>
              </a:defRPr>
            </a:lvl1pPr>
            <a:lvl2pPr marL="742950" indent="-285750">
              <a:spcBef>
                <a:spcPct val="20000"/>
              </a:spcBef>
              <a:buChar char="–"/>
              <a:defRPr sz="1000">
                <a:solidFill>
                  <a:schemeClr val="tx1"/>
                </a:solidFill>
                <a:latin typeface="Arial" panose="020B0604020202020204" pitchFamily="34" charset="0"/>
              </a:defRPr>
            </a:lvl2pPr>
            <a:lvl3pPr marL="1143000" indent="-228600">
              <a:spcBef>
                <a:spcPct val="20000"/>
              </a:spcBef>
              <a:buChar char="•"/>
              <a:defRPr sz="1000">
                <a:solidFill>
                  <a:schemeClr val="tx1"/>
                </a:solidFill>
                <a:latin typeface="Arial" panose="020B0604020202020204" pitchFamily="34" charset="0"/>
              </a:defRPr>
            </a:lvl3pPr>
            <a:lvl4pPr marL="1600200" indent="-228600">
              <a:spcBef>
                <a:spcPct val="20000"/>
              </a:spcBef>
              <a:buChar char="–"/>
              <a:defRPr sz="1000">
                <a:solidFill>
                  <a:schemeClr val="tx1"/>
                </a:solidFill>
                <a:latin typeface="Arial" panose="020B0604020202020204" pitchFamily="34" charset="0"/>
              </a:defRPr>
            </a:lvl4pPr>
            <a:lvl5pPr marL="2057400" indent="-228600">
              <a:spcBef>
                <a:spcPct val="20000"/>
              </a:spcBef>
              <a:buChar char="»"/>
              <a:defRPr sz="1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defRPr>
            </a:lvl9pPr>
          </a:lstStyle>
          <a:p>
            <a:pPr defTabSz="914400" fontAlgn="base">
              <a:spcBef>
                <a:spcPct val="0"/>
              </a:spcBef>
              <a:spcAft>
                <a:spcPct val="0"/>
              </a:spcAft>
              <a:buNone/>
            </a:pPr>
            <a:r>
              <a:rPr lang="en-US" altLang="en-US" sz="780" dirty="0">
                <a:solidFill>
                  <a:srgbClr val="000000"/>
                </a:solidFill>
              </a:rPr>
              <a:t>-Provider/pt fails to initiate discussion</a:t>
            </a:r>
            <a:br>
              <a:rPr lang="en-US" altLang="en-US" sz="780" dirty="0">
                <a:solidFill>
                  <a:srgbClr val="000000"/>
                </a:solidFill>
              </a:rPr>
            </a:br>
            <a:r>
              <a:rPr lang="en-US" altLang="en-US" sz="780" dirty="0">
                <a:solidFill>
                  <a:srgbClr val="000000"/>
                </a:solidFill>
              </a:rPr>
              <a:t>- Provider has thoughts/bias that are barriers to bringing up CGM</a:t>
            </a:r>
            <a:br>
              <a:rPr lang="en-US" altLang="en-US" sz="780" dirty="0">
                <a:solidFill>
                  <a:srgbClr val="000000"/>
                </a:solidFill>
              </a:rPr>
            </a:br>
            <a:r>
              <a:rPr lang="en-US" altLang="en-US" sz="780" dirty="0">
                <a:solidFill>
                  <a:srgbClr val="000000"/>
                </a:solidFill>
              </a:rPr>
              <a:t>-Pt lack of awareness of CGM/Provider doesn’t know pt lacks awareness</a:t>
            </a:r>
            <a:br>
              <a:rPr lang="en-US" altLang="en-US" sz="780" dirty="0">
                <a:solidFill>
                  <a:srgbClr val="000000"/>
                </a:solidFill>
              </a:rPr>
            </a:br>
            <a:r>
              <a:rPr lang="en-US" altLang="en-US" sz="780" dirty="0">
                <a:solidFill>
                  <a:srgbClr val="000000"/>
                </a:solidFill>
              </a:rPr>
              <a:t>-Pt/family has thoughts/feelings about CGM that are barriers to uptake</a:t>
            </a:r>
            <a:br>
              <a:rPr lang="en-US" altLang="en-US" sz="780" dirty="0">
                <a:solidFill>
                  <a:srgbClr val="000000"/>
                </a:solidFill>
              </a:rPr>
            </a:br>
            <a:r>
              <a:rPr lang="en-US" altLang="en-US" sz="780" dirty="0">
                <a:solidFill>
                  <a:srgbClr val="000000"/>
                </a:solidFill>
              </a:rPr>
              <a:t>-Lack of standardization</a:t>
            </a:r>
          </a:p>
          <a:p>
            <a:pPr defTabSz="914400" fontAlgn="base">
              <a:spcBef>
                <a:spcPct val="0"/>
              </a:spcBef>
              <a:spcAft>
                <a:spcPct val="0"/>
              </a:spcAft>
              <a:buNone/>
            </a:pPr>
            <a:r>
              <a:rPr lang="en-US" altLang="en-US" sz="780" dirty="0">
                <a:solidFill>
                  <a:srgbClr val="000000"/>
                </a:solidFill>
              </a:rPr>
              <a:t>-Family feels pressured</a:t>
            </a:r>
            <a:br>
              <a:rPr lang="en-US" altLang="en-US" sz="780" dirty="0">
                <a:solidFill>
                  <a:srgbClr val="000000"/>
                </a:solidFill>
              </a:rPr>
            </a:br>
            <a:br>
              <a:rPr lang="en-US" altLang="en-US" sz="780" u="sng" dirty="0">
                <a:solidFill>
                  <a:srgbClr val="000000"/>
                </a:solidFill>
              </a:rPr>
            </a:br>
            <a:r>
              <a:rPr lang="en-US" altLang="en-US" sz="780" u="sng" dirty="0">
                <a:solidFill>
                  <a:srgbClr val="000000"/>
                </a:solidFill>
              </a:rPr>
              <a:t>Inequities: </a:t>
            </a:r>
            <a:br>
              <a:rPr lang="en-US" altLang="en-US" sz="780" dirty="0">
                <a:solidFill>
                  <a:srgbClr val="000000"/>
                </a:solidFill>
              </a:rPr>
            </a:br>
            <a:r>
              <a:rPr lang="en-US" altLang="en-US" sz="780" dirty="0">
                <a:solidFill>
                  <a:srgbClr val="000000"/>
                </a:solidFill>
              </a:rPr>
              <a:t>-Provider implicit bias</a:t>
            </a:r>
            <a:br>
              <a:rPr lang="en-US" altLang="en-US" sz="780" dirty="0">
                <a:solidFill>
                  <a:srgbClr val="000000"/>
                </a:solidFill>
              </a:rPr>
            </a:br>
            <a:r>
              <a:rPr lang="en-US" altLang="en-US" sz="780" dirty="0">
                <a:solidFill>
                  <a:srgbClr val="000000"/>
                </a:solidFill>
              </a:rPr>
              <a:t>-Health literacy </a:t>
            </a:r>
            <a:br>
              <a:rPr lang="en-US" altLang="en-US" sz="780" dirty="0">
                <a:solidFill>
                  <a:srgbClr val="000000"/>
                </a:solidFill>
              </a:rPr>
            </a:br>
            <a:r>
              <a:rPr lang="en-US" altLang="en-US" sz="780" dirty="0">
                <a:solidFill>
                  <a:srgbClr val="000000"/>
                </a:solidFill>
              </a:rPr>
              <a:t>-Technology literacy</a:t>
            </a:r>
            <a:br>
              <a:rPr lang="en-US" altLang="en-US" sz="780" dirty="0">
                <a:solidFill>
                  <a:srgbClr val="000000"/>
                </a:solidFill>
              </a:rPr>
            </a:br>
            <a:r>
              <a:rPr lang="en-US" altLang="en-US" sz="780" dirty="0">
                <a:solidFill>
                  <a:srgbClr val="000000"/>
                </a:solidFill>
              </a:rPr>
              <a:t>-Language barriers</a:t>
            </a:r>
            <a:br>
              <a:rPr lang="en-US" altLang="en-US" sz="780" dirty="0">
                <a:solidFill>
                  <a:srgbClr val="000000"/>
                </a:solidFill>
              </a:rPr>
            </a:br>
            <a:endParaRPr lang="en-US" altLang="en-US" sz="780" dirty="0">
              <a:solidFill>
                <a:srgbClr val="000000"/>
              </a:solidFill>
            </a:endParaRPr>
          </a:p>
          <a:p>
            <a:pPr defTabSz="914400" fontAlgn="base">
              <a:spcBef>
                <a:spcPct val="0"/>
              </a:spcBef>
              <a:spcAft>
                <a:spcPct val="0"/>
              </a:spcAft>
              <a:buNone/>
            </a:pPr>
            <a:endParaRPr lang="en-US" altLang="en-US" sz="780" dirty="0">
              <a:solidFill>
                <a:srgbClr val="000000"/>
              </a:solidFill>
            </a:endParaRPr>
          </a:p>
          <a:p>
            <a:pPr defTabSz="914400" fontAlgn="base">
              <a:spcBef>
                <a:spcPct val="0"/>
              </a:spcBef>
              <a:spcAft>
                <a:spcPct val="0"/>
              </a:spcAft>
              <a:buNone/>
            </a:pPr>
            <a:br>
              <a:rPr lang="en-US" altLang="en-US" sz="780" dirty="0">
                <a:solidFill>
                  <a:srgbClr val="000000"/>
                </a:solidFill>
              </a:rPr>
            </a:br>
            <a:br>
              <a:rPr lang="en-US" altLang="en-US" sz="900" dirty="0">
                <a:solidFill>
                  <a:srgbClr val="000000"/>
                </a:solidFill>
              </a:rPr>
            </a:br>
            <a:br>
              <a:rPr lang="en-US" altLang="en-US" sz="900" dirty="0">
                <a:solidFill>
                  <a:srgbClr val="000000"/>
                </a:solidFill>
              </a:rPr>
            </a:br>
            <a:r>
              <a:rPr lang="en-US" altLang="en-US" sz="900" dirty="0">
                <a:solidFill>
                  <a:srgbClr val="000000"/>
                </a:solidFill>
              </a:rPr>
              <a:t>Inequities: </a:t>
            </a:r>
          </a:p>
        </p:txBody>
      </p:sp>
      <p:sp>
        <p:nvSpPr>
          <p:cNvPr id="4110" name="Rectangle 36">
            <a:extLst>
              <a:ext uri="{FF2B5EF4-FFF2-40B4-BE49-F238E27FC236}">
                <a16:creationId xmlns:a16="http://schemas.microsoft.com/office/drawing/2014/main" id="{FE3BA276-2274-4FC7-8CD3-D9E5CC3BD7C5}"/>
              </a:ext>
            </a:extLst>
          </p:cNvPr>
          <p:cNvSpPr>
            <a:spLocks noChangeArrowheads="1"/>
          </p:cNvSpPr>
          <p:nvPr/>
        </p:nvSpPr>
        <p:spPr bwMode="auto">
          <a:xfrm>
            <a:off x="9601201" y="3457575"/>
            <a:ext cx="957263" cy="3105150"/>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tIns="18288" rIns="18288" bIns="18288"/>
          <a:lstStyle>
            <a:lvl1pPr>
              <a:spcBef>
                <a:spcPct val="20000"/>
              </a:spcBef>
              <a:buChar char="•"/>
              <a:defRPr sz="1000">
                <a:solidFill>
                  <a:schemeClr val="tx1"/>
                </a:solidFill>
                <a:latin typeface="Arial" panose="020B0604020202020204" pitchFamily="34" charset="0"/>
              </a:defRPr>
            </a:lvl1pPr>
            <a:lvl2pPr marL="742950" indent="-285750">
              <a:spcBef>
                <a:spcPct val="20000"/>
              </a:spcBef>
              <a:buChar char="–"/>
              <a:defRPr sz="1000">
                <a:solidFill>
                  <a:schemeClr val="tx1"/>
                </a:solidFill>
                <a:latin typeface="Arial" panose="020B0604020202020204" pitchFamily="34" charset="0"/>
              </a:defRPr>
            </a:lvl2pPr>
            <a:lvl3pPr marL="1143000" indent="-228600">
              <a:spcBef>
                <a:spcPct val="20000"/>
              </a:spcBef>
              <a:buChar char="•"/>
              <a:defRPr sz="1000">
                <a:solidFill>
                  <a:schemeClr val="tx1"/>
                </a:solidFill>
                <a:latin typeface="Arial" panose="020B0604020202020204" pitchFamily="34" charset="0"/>
              </a:defRPr>
            </a:lvl3pPr>
            <a:lvl4pPr marL="1600200" indent="-228600">
              <a:spcBef>
                <a:spcPct val="20000"/>
              </a:spcBef>
              <a:buChar char="–"/>
              <a:defRPr sz="1000">
                <a:solidFill>
                  <a:schemeClr val="tx1"/>
                </a:solidFill>
                <a:latin typeface="Arial" panose="020B0604020202020204" pitchFamily="34" charset="0"/>
              </a:defRPr>
            </a:lvl4pPr>
            <a:lvl5pPr marL="2057400" indent="-228600">
              <a:spcBef>
                <a:spcPct val="20000"/>
              </a:spcBef>
              <a:buChar char="»"/>
              <a:defRPr sz="1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defRPr>
            </a:lvl9pPr>
          </a:lstStyle>
          <a:p>
            <a:pPr defTabSz="914400" fontAlgn="base">
              <a:spcBef>
                <a:spcPct val="0"/>
              </a:spcBef>
              <a:spcAft>
                <a:spcPct val="0"/>
              </a:spcAft>
              <a:buNone/>
            </a:pPr>
            <a:r>
              <a:rPr lang="en-US" altLang="en-US" sz="900" dirty="0">
                <a:solidFill>
                  <a:srgbClr val="000000"/>
                </a:solidFill>
              </a:rPr>
              <a:t>-</a:t>
            </a:r>
            <a:r>
              <a:rPr lang="en-US" altLang="en-US" sz="830" dirty="0">
                <a:solidFill>
                  <a:srgbClr val="000000"/>
                </a:solidFill>
              </a:rPr>
              <a:t>Family doesn’t start using CGM because they didn’t actually want it, felt forced</a:t>
            </a:r>
            <a:br>
              <a:rPr lang="en-US" altLang="en-US" sz="830" dirty="0">
                <a:solidFill>
                  <a:srgbClr val="000000"/>
                </a:solidFill>
              </a:rPr>
            </a:br>
            <a:r>
              <a:rPr lang="en-US" altLang="en-US" sz="830" dirty="0">
                <a:solidFill>
                  <a:srgbClr val="000000"/>
                </a:solidFill>
              </a:rPr>
              <a:t>-Busyness of life</a:t>
            </a:r>
            <a:br>
              <a:rPr lang="en-US" altLang="en-US" sz="830" dirty="0">
                <a:solidFill>
                  <a:srgbClr val="000000"/>
                </a:solidFill>
              </a:rPr>
            </a:br>
            <a:r>
              <a:rPr lang="en-US" altLang="en-US" sz="830" dirty="0">
                <a:solidFill>
                  <a:srgbClr val="000000"/>
                </a:solidFill>
              </a:rPr>
              <a:t>-Not comfortable to start on own, but don’t call for appt</a:t>
            </a:r>
            <a:br>
              <a:rPr lang="en-US" altLang="en-US" sz="830" dirty="0">
                <a:solidFill>
                  <a:srgbClr val="000000"/>
                </a:solidFill>
              </a:rPr>
            </a:br>
            <a:r>
              <a:rPr lang="en-US" altLang="en-US" sz="830" dirty="0">
                <a:solidFill>
                  <a:srgbClr val="000000"/>
                </a:solidFill>
              </a:rPr>
              <a:t>-Family doesn’t know that they can contact DM Center for help</a:t>
            </a:r>
            <a:br>
              <a:rPr lang="en-US" altLang="en-US" sz="830" dirty="0">
                <a:solidFill>
                  <a:srgbClr val="000000"/>
                </a:solidFill>
              </a:rPr>
            </a:br>
            <a:br>
              <a:rPr lang="en-US" altLang="en-US" sz="830" dirty="0">
                <a:solidFill>
                  <a:srgbClr val="000000"/>
                </a:solidFill>
              </a:rPr>
            </a:br>
            <a:r>
              <a:rPr lang="en-US" altLang="en-US" sz="830" u="sng" dirty="0">
                <a:solidFill>
                  <a:srgbClr val="000000"/>
                </a:solidFill>
              </a:rPr>
              <a:t>Inequities:</a:t>
            </a:r>
            <a:br>
              <a:rPr lang="en-US" altLang="en-US" sz="830" u="sng" dirty="0">
                <a:solidFill>
                  <a:srgbClr val="000000"/>
                </a:solidFill>
              </a:rPr>
            </a:br>
            <a:r>
              <a:rPr lang="en-US" altLang="en-US" sz="830" dirty="0">
                <a:solidFill>
                  <a:srgbClr val="000000"/>
                </a:solidFill>
              </a:rPr>
              <a:t>-Cost of appt</a:t>
            </a:r>
          </a:p>
          <a:p>
            <a:pPr defTabSz="914400" fontAlgn="base">
              <a:spcBef>
                <a:spcPct val="0"/>
              </a:spcBef>
              <a:spcAft>
                <a:spcPct val="0"/>
              </a:spcAft>
              <a:buNone/>
            </a:pPr>
            <a:r>
              <a:rPr lang="en-US" altLang="en-US" sz="830" dirty="0">
                <a:solidFill>
                  <a:srgbClr val="000000"/>
                </a:solidFill>
              </a:rPr>
              <a:t>- Health literacy</a:t>
            </a:r>
            <a:br>
              <a:rPr lang="en-US" altLang="en-US" sz="830" dirty="0">
                <a:solidFill>
                  <a:srgbClr val="000000"/>
                </a:solidFill>
              </a:rPr>
            </a:br>
            <a:r>
              <a:rPr lang="en-US" altLang="en-US" sz="830" dirty="0">
                <a:solidFill>
                  <a:srgbClr val="000000"/>
                </a:solidFill>
              </a:rPr>
              <a:t>-Literacy- write/read</a:t>
            </a:r>
            <a:br>
              <a:rPr lang="en-US" altLang="en-US" sz="830" dirty="0">
                <a:solidFill>
                  <a:srgbClr val="000000"/>
                </a:solidFill>
              </a:rPr>
            </a:br>
            <a:r>
              <a:rPr lang="en-US" altLang="en-US" sz="830" dirty="0">
                <a:solidFill>
                  <a:srgbClr val="000000"/>
                </a:solidFill>
              </a:rPr>
              <a:t>-Language barriers</a:t>
            </a:r>
            <a:br>
              <a:rPr lang="en-US" altLang="en-US" sz="830" dirty="0">
                <a:solidFill>
                  <a:srgbClr val="000000"/>
                </a:solidFill>
              </a:rPr>
            </a:br>
            <a:r>
              <a:rPr lang="en-US" altLang="en-US" sz="830" dirty="0">
                <a:solidFill>
                  <a:srgbClr val="000000"/>
                </a:solidFill>
              </a:rPr>
              <a:t>-Variability of caregivers</a:t>
            </a:r>
            <a:br>
              <a:rPr lang="en-US" altLang="en-US" sz="830" dirty="0">
                <a:solidFill>
                  <a:srgbClr val="000000"/>
                </a:solidFill>
              </a:rPr>
            </a:br>
            <a:r>
              <a:rPr lang="en-US" altLang="en-US" sz="830" dirty="0">
                <a:solidFill>
                  <a:srgbClr val="000000"/>
                </a:solidFill>
              </a:rPr>
              <a:t>- Home environment</a:t>
            </a:r>
          </a:p>
        </p:txBody>
      </p:sp>
      <p:sp>
        <p:nvSpPr>
          <p:cNvPr id="4111" name="Rectangle 37">
            <a:extLst>
              <a:ext uri="{FF2B5EF4-FFF2-40B4-BE49-F238E27FC236}">
                <a16:creationId xmlns:a16="http://schemas.microsoft.com/office/drawing/2014/main" id="{9B2562E8-B3AC-4119-A40D-DAE7CD0524E1}"/>
              </a:ext>
            </a:extLst>
          </p:cNvPr>
          <p:cNvSpPr>
            <a:spLocks noChangeArrowheads="1"/>
          </p:cNvSpPr>
          <p:nvPr/>
        </p:nvSpPr>
        <p:spPr bwMode="auto">
          <a:xfrm>
            <a:off x="8318501" y="3467101"/>
            <a:ext cx="957263" cy="3095625"/>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tIns="18288" rIns="18288" bIns="18288"/>
          <a:lstStyle>
            <a:lvl1pPr>
              <a:spcBef>
                <a:spcPct val="20000"/>
              </a:spcBef>
              <a:buChar char="•"/>
              <a:defRPr sz="1000">
                <a:solidFill>
                  <a:schemeClr val="tx1"/>
                </a:solidFill>
                <a:latin typeface="Arial" panose="020B0604020202020204" pitchFamily="34" charset="0"/>
              </a:defRPr>
            </a:lvl1pPr>
            <a:lvl2pPr marL="742950" indent="-285750">
              <a:spcBef>
                <a:spcPct val="20000"/>
              </a:spcBef>
              <a:buChar char="–"/>
              <a:defRPr sz="1000">
                <a:solidFill>
                  <a:schemeClr val="tx1"/>
                </a:solidFill>
                <a:latin typeface="Arial" panose="020B0604020202020204" pitchFamily="34" charset="0"/>
              </a:defRPr>
            </a:lvl2pPr>
            <a:lvl3pPr marL="1143000" indent="-228600">
              <a:spcBef>
                <a:spcPct val="20000"/>
              </a:spcBef>
              <a:buChar char="•"/>
              <a:defRPr sz="1000">
                <a:solidFill>
                  <a:schemeClr val="tx1"/>
                </a:solidFill>
                <a:latin typeface="Arial" panose="020B0604020202020204" pitchFamily="34" charset="0"/>
              </a:defRPr>
            </a:lvl3pPr>
            <a:lvl4pPr marL="1600200" indent="-228600">
              <a:spcBef>
                <a:spcPct val="20000"/>
              </a:spcBef>
              <a:buChar char="–"/>
              <a:defRPr sz="1000">
                <a:solidFill>
                  <a:schemeClr val="tx1"/>
                </a:solidFill>
                <a:latin typeface="Arial" panose="020B0604020202020204" pitchFamily="34" charset="0"/>
              </a:defRPr>
            </a:lvl4pPr>
            <a:lvl5pPr marL="2057400" indent="-228600">
              <a:spcBef>
                <a:spcPct val="20000"/>
              </a:spcBef>
              <a:buChar char="»"/>
              <a:defRPr sz="1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defRPr>
            </a:lvl9pPr>
          </a:lstStyle>
          <a:p>
            <a:pPr defTabSz="914400" fontAlgn="base">
              <a:spcBef>
                <a:spcPct val="0"/>
              </a:spcBef>
              <a:spcAft>
                <a:spcPct val="0"/>
              </a:spcAft>
              <a:buNone/>
            </a:pPr>
            <a:r>
              <a:rPr lang="en-US" altLang="en-US" sz="900" dirty="0">
                <a:solidFill>
                  <a:srgbClr val="000000"/>
                </a:solidFill>
              </a:rPr>
              <a:t>- DME can’t reach family</a:t>
            </a:r>
            <a:br>
              <a:rPr lang="en-US" altLang="en-US" sz="900" dirty="0">
                <a:solidFill>
                  <a:srgbClr val="000000"/>
                </a:solidFill>
              </a:rPr>
            </a:br>
            <a:br>
              <a:rPr lang="en-US" altLang="en-US" sz="900" dirty="0">
                <a:solidFill>
                  <a:srgbClr val="000000"/>
                </a:solidFill>
              </a:rPr>
            </a:br>
            <a:br>
              <a:rPr lang="en-US" altLang="en-US" sz="900" dirty="0">
                <a:solidFill>
                  <a:srgbClr val="000000"/>
                </a:solidFill>
              </a:rPr>
            </a:br>
            <a:br>
              <a:rPr lang="en-US" altLang="en-US" sz="900" dirty="0">
                <a:solidFill>
                  <a:srgbClr val="000000"/>
                </a:solidFill>
              </a:rPr>
            </a:br>
            <a:r>
              <a:rPr lang="en-US" altLang="en-US" sz="900" u="sng" dirty="0">
                <a:solidFill>
                  <a:srgbClr val="000000"/>
                </a:solidFill>
              </a:rPr>
              <a:t>Inequities:</a:t>
            </a:r>
            <a:br>
              <a:rPr lang="en-US" altLang="en-US" sz="900" dirty="0">
                <a:solidFill>
                  <a:srgbClr val="000000"/>
                </a:solidFill>
              </a:rPr>
            </a:br>
            <a:r>
              <a:rPr lang="en-US" altLang="en-US" sz="900" dirty="0">
                <a:solidFill>
                  <a:srgbClr val="000000"/>
                </a:solidFill>
              </a:rPr>
              <a:t>-Cost/Can’t afford</a:t>
            </a:r>
            <a:br>
              <a:rPr lang="en-US" altLang="en-US" sz="900" dirty="0">
                <a:solidFill>
                  <a:srgbClr val="000000"/>
                </a:solidFill>
              </a:rPr>
            </a:br>
            <a:r>
              <a:rPr lang="en-US" altLang="en-US" sz="900" dirty="0">
                <a:solidFill>
                  <a:srgbClr val="000000"/>
                </a:solidFill>
              </a:rPr>
              <a:t>-Neighborhood/ Delivery—Stolen, shipped to wrong parent, family has PO box, family homeless, delivered to wrong apt in building</a:t>
            </a:r>
            <a:br>
              <a:rPr lang="en-US" altLang="en-US" sz="900" dirty="0">
                <a:solidFill>
                  <a:srgbClr val="000000"/>
                </a:solidFill>
              </a:rPr>
            </a:br>
            <a:r>
              <a:rPr lang="en-US" altLang="en-US" sz="900" dirty="0">
                <a:solidFill>
                  <a:srgbClr val="000000"/>
                </a:solidFill>
              </a:rPr>
              <a:t>-Family doesn’t have reliable phone</a:t>
            </a:r>
          </a:p>
        </p:txBody>
      </p:sp>
      <p:sp>
        <p:nvSpPr>
          <p:cNvPr id="4112" name="Rectangle 38">
            <a:extLst>
              <a:ext uri="{FF2B5EF4-FFF2-40B4-BE49-F238E27FC236}">
                <a16:creationId xmlns:a16="http://schemas.microsoft.com/office/drawing/2014/main" id="{22A9F68E-473B-4EF3-9D38-2C2CDA62E153}"/>
              </a:ext>
            </a:extLst>
          </p:cNvPr>
          <p:cNvSpPr>
            <a:spLocks noChangeArrowheads="1"/>
          </p:cNvSpPr>
          <p:nvPr/>
        </p:nvSpPr>
        <p:spPr bwMode="auto">
          <a:xfrm>
            <a:off x="7035801" y="3467101"/>
            <a:ext cx="957263" cy="3095625"/>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tIns="18288" rIns="18288" bIns="18288"/>
          <a:lstStyle>
            <a:lvl1pPr>
              <a:spcBef>
                <a:spcPct val="20000"/>
              </a:spcBef>
              <a:buChar char="•"/>
              <a:defRPr sz="1000">
                <a:solidFill>
                  <a:schemeClr val="tx1"/>
                </a:solidFill>
                <a:latin typeface="Arial" panose="020B0604020202020204" pitchFamily="34" charset="0"/>
              </a:defRPr>
            </a:lvl1pPr>
            <a:lvl2pPr marL="742950" indent="-285750">
              <a:spcBef>
                <a:spcPct val="20000"/>
              </a:spcBef>
              <a:buChar char="–"/>
              <a:defRPr sz="1000">
                <a:solidFill>
                  <a:schemeClr val="tx1"/>
                </a:solidFill>
                <a:latin typeface="Arial" panose="020B0604020202020204" pitchFamily="34" charset="0"/>
              </a:defRPr>
            </a:lvl2pPr>
            <a:lvl3pPr marL="1143000" indent="-228600">
              <a:spcBef>
                <a:spcPct val="20000"/>
              </a:spcBef>
              <a:buChar char="•"/>
              <a:defRPr sz="1000">
                <a:solidFill>
                  <a:schemeClr val="tx1"/>
                </a:solidFill>
                <a:latin typeface="Arial" panose="020B0604020202020204" pitchFamily="34" charset="0"/>
              </a:defRPr>
            </a:lvl3pPr>
            <a:lvl4pPr marL="1600200" indent="-228600">
              <a:spcBef>
                <a:spcPct val="20000"/>
              </a:spcBef>
              <a:buChar char="–"/>
              <a:defRPr sz="1000">
                <a:solidFill>
                  <a:schemeClr val="tx1"/>
                </a:solidFill>
                <a:latin typeface="Arial" panose="020B0604020202020204" pitchFamily="34" charset="0"/>
              </a:defRPr>
            </a:lvl4pPr>
            <a:lvl5pPr marL="2057400" indent="-228600">
              <a:spcBef>
                <a:spcPct val="20000"/>
              </a:spcBef>
              <a:buChar char="»"/>
              <a:defRPr sz="1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defRPr>
            </a:lvl9pPr>
          </a:lstStyle>
          <a:p>
            <a:pPr defTabSz="914400" fontAlgn="base">
              <a:spcBef>
                <a:spcPct val="0"/>
              </a:spcBef>
              <a:spcAft>
                <a:spcPct val="0"/>
              </a:spcAft>
              <a:buNone/>
            </a:pPr>
            <a:r>
              <a:rPr lang="en-US" altLang="en-US" sz="880" dirty="0">
                <a:solidFill>
                  <a:srgbClr val="000000"/>
                </a:solidFill>
              </a:rPr>
              <a:t>-DM Center doesn’t receive CMN</a:t>
            </a:r>
            <a:br>
              <a:rPr lang="en-US" altLang="en-US" sz="880" dirty="0">
                <a:solidFill>
                  <a:srgbClr val="000000"/>
                </a:solidFill>
              </a:rPr>
            </a:br>
            <a:r>
              <a:rPr lang="en-US" altLang="en-US" sz="880" dirty="0">
                <a:solidFill>
                  <a:srgbClr val="000000"/>
                </a:solidFill>
              </a:rPr>
              <a:t>-Time barrier</a:t>
            </a:r>
            <a:br>
              <a:rPr lang="en-US" altLang="en-US" sz="880" dirty="0">
                <a:solidFill>
                  <a:srgbClr val="000000"/>
                </a:solidFill>
              </a:rPr>
            </a:br>
            <a:r>
              <a:rPr lang="en-US" altLang="en-US" sz="880" dirty="0">
                <a:solidFill>
                  <a:srgbClr val="000000"/>
                </a:solidFill>
              </a:rPr>
              <a:t>-Lack of consistent staff to complete</a:t>
            </a:r>
            <a:br>
              <a:rPr lang="en-US" altLang="en-US" sz="880" dirty="0">
                <a:solidFill>
                  <a:srgbClr val="000000"/>
                </a:solidFill>
              </a:rPr>
            </a:br>
            <a:r>
              <a:rPr lang="en-US" altLang="en-US" sz="880" dirty="0">
                <a:solidFill>
                  <a:srgbClr val="000000"/>
                </a:solidFill>
              </a:rPr>
              <a:t>-Staff unsure of process</a:t>
            </a:r>
            <a:br>
              <a:rPr lang="en-US" altLang="en-US" sz="880" dirty="0">
                <a:solidFill>
                  <a:srgbClr val="000000"/>
                </a:solidFill>
              </a:rPr>
            </a:br>
            <a:r>
              <a:rPr lang="en-US" altLang="en-US" sz="880" dirty="0">
                <a:solidFill>
                  <a:srgbClr val="000000"/>
                </a:solidFill>
              </a:rPr>
              <a:t>- Process too complex</a:t>
            </a:r>
            <a:br>
              <a:rPr lang="en-US" altLang="en-US" sz="880" dirty="0">
                <a:solidFill>
                  <a:srgbClr val="000000"/>
                </a:solidFill>
              </a:rPr>
            </a:br>
            <a:r>
              <a:rPr lang="en-US" altLang="en-US" sz="880" dirty="0">
                <a:solidFill>
                  <a:srgbClr val="000000"/>
                </a:solidFill>
              </a:rPr>
              <a:t>-Provider not able to complete</a:t>
            </a:r>
            <a:br>
              <a:rPr lang="en-US" altLang="en-US" sz="880" dirty="0">
                <a:solidFill>
                  <a:srgbClr val="000000"/>
                </a:solidFill>
              </a:rPr>
            </a:br>
            <a:br>
              <a:rPr lang="en-US" altLang="en-US" sz="880" dirty="0">
                <a:solidFill>
                  <a:srgbClr val="000000"/>
                </a:solidFill>
              </a:rPr>
            </a:br>
            <a:r>
              <a:rPr lang="en-US" altLang="en-US" sz="880" u="sng" dirty="0">
                <a:solidFill>
                  <a:srgbClr val="000000"/>
                </a:solidFill>
              </a:rPr>
              <a:t>Inequities:</a:t>
            </a:r>
            <a:br>
              <a:rPr lang="en-US" altLang="en-US" sz="880" dirty="0">
                <a:solidFill>
                  <a:srgbClr val="000000"/>
                </a:solidFill>
              </a:rPr>
            </a:br>
            <a:r>
              <a:rPr lang="en-US" altLang="en-US" sz="880" dirty="0">
                <a:solidFill>
                  <a:srgbClr val="000000"/>
                </a:solidFill>
              </a:rPr>
              <a:t>-Insurance barriers</a:t>
            </a:r>
          </a:p>
        </p:txBody>
      </p:sp>
      <p:sp>
        <p:nvSpPr>
          <p:cNvPr id="4113" name="Rectangle 39">
            <a:extLst>
              <a:ext uri="{FF2B5EF4-FFF2-40B4-BE49-F238E27FC236}">
                <a16:creationId xmlns:a16="http://schemas.microsoft.com/office/drawing/2014/main" id="{7F0B3F14-3C3D-40B4-A3F1-0385B45F3070}"/>
              </a:ext>
            </a:extLst>
          </p:cNvPr>
          <p:cNvSpPr>
            <a:spLocks noChangeArrowheads="1"/>
          </p:cNvSpPr>
          <p:nvPr/>
        </p:nvSpPr>
        <p:spPr bwMode="auto">
          <a:xfrm>
            <a:off x="5753101" y="3467101"/>
            <a:ext cx="957263" cy="3095625"/>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tIns="18288" rIns="18288" bIns="18288"/>
          <a:lstStyle>
            <a:lvl1pPr>
              <a:spcBef>
                <a:spcPct val="20000"/>
              </a:spcBef>
              <a:buChar char="•"/>
              <a:defRPr sz="1000">
                <a:solidFill>
                  <a:schemeClr val="tx1"/>
                </a:solidFill>
                <a:latin typeface="Arial" panose="020B0604020202020204" pitchFamily="34" charset="0"/>
              </a:defRPr>
            </a:lvl1pPr>
            <a:lvl2pPr marL="742950" indent="-285750">
              <a:spcBef>
                <a:spcPct val="20000"/>
              </a:spcBef>
              <a:buChar char="–"/>
              <a:defRPr sz="1000">
                <a:solidFill>
                  <a:schemeClr val="tx1"/>
                </a:solidFill>
                <a:latin typeface="Arial" panose="020B0604020202020204" pitchFamily="34" charset="0"/>
              </a:defRPr>
            </a:lvl2pPr>
            <a:lvl3pPr marL="1143000" indent="-228600">
              <a:spcBef>
                <a:spcPct val="20000"/>
              </a:spcBef>
              <a:buChar char="•"/>
              <a:defRPr sz="1000">
                <a:solidFill>
                  <a:schemeClr val="tx1"/>
                </a:solidFill>
                <a:latin typeface="Arial" panose="020B0604020202020204" pitchFamily="34" charset="0"/>
              </a:defRPr>
            </a:lvl3pPr>
            <a:lvl4pPr marL="1600200" indent="-228600">
              <a:spcBef>
                <a:spcPct val="20000"/>
              </a:spcBef>
              <a:buChar char="–"/>
              <a:defRPr sz="1000">
                <a:solidFill>
                  <a:schemeClr val="tx1"/>
                </a:solidFill>
                <a:latin typeface="Arial" panose="020B0604020202020204" pitchFamily="34" charset="0"/>
              </a:defRPr>
            </a:lvl4pPr>
            <a:lvl5pPr marL="2057400" indent="-228600">
              <a:spcBef>
                <a:spcPct val="20000"/>
              </a:spcBef>
              <a:buChar char="»"/>
              <a:defRPr sz="1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defRPr>
            </a:lvl9pPr>
          </a:lstStyle>
          <a:p>
            <a:pPr defTabSz="914400" fontAlgn="base">
              <a:spcBef>
                <a:spcPct val="0"/>
              </a:spcBef>
              <a:spcAft>
                <a:spcPct val="0"/>
              </a:spcAft>
              <a:buNone/>
            </a:pPr>
            <a:r>
              <a:rPr lang="en-US" altLang="en-US" sz="900" dirty="0">
                <a:solidFill>
                  <a:srgbClr val="000000"/>
                </a:solidFill>
              </a:rPr>
              <a:t>- DME never receives request</a:t>
            </a:r>
          </a:p>
          <a:p>
            <a:pPr defTabSz="914400" fontAlgn="base">
              <a:spcBef>
                <a:spcPct val="0"/>
              </a:spcBef>
              <a:spcAft>
                <a:spcPct val="0"/>
              </a:spcAft>
              <a:buNone/>
            </a:pPr>
            <a:r>
              <a:rPr lang="en-US" altLang="en-US" sz="900" dirty="0">
                <a:solidFill>
                  <a:srgbClr val="000000"/>
                </a:solidFill>
              </a:rPr>
              <a:t>-DM Center never receives request</a:t>
            </a:r>
            <a:br>
              <a:rPr lang="en-US" altLang="en-US" sz="900" dirty="0">
                <a:solidFill>
                  <a:srgbClr val="000000"/>
                </a:solidFill>
              </a:rPr>
            </a:br>
            <a:r>
              <a:rPr lang="en-US" altLang="en-US" sz="900" dirty="0">
                <a:solidFill>
                  <a:srgbClr val="000000"/>
                </a:solidFill>
              </a:rPr>
              <a:t>-Sent but never received</a:t>
            </a:r>
            <a:br>
              <a:rPr lang="en-US" altLang="en-US" sz="900" dirty="0">
                <a:solidFill>
                  <a:srgbClr val="000000"/>
                </a:solidFill>
              </a:rPr>
            </a:br>
            <a:r>
              <a:rPr lang="en-US" altLang="en-US" sz="900" dirty="0">
                <a:solidFill>
                  <a:srgbClr val="000000"/>
                </a:solidFill>
              </a:rPr>
              <a:t>-Multiple sends</a:t>
            </a:r>
          </a:p>
          <a:p>
            <a:pPr defTabSz="914400" fontAlgn="base">
              <a:spcBef>
                <a:spcPct val="0"/>
              </a:spcBef>
              <a:spcAft>
                <a:spcPct val="0"/>
              </a:spcAft>
              <a:buNone/>
            </a:pPr>
            <a:r>
              <a:rPr lang="en-US" altLang="en-US" sz="900" dirty="0">
                <a:solidFill>
                  <a:srgbClr val="000000"/>
                </a:solidFill>
              </a:rPr>
              <a:t>- Wrong DME</a:t>
            </a:r>
            <a:br>
              <a:rPr lang="en-US" altLang="en-US" sz="900" dirty="0">
                <a:solidFill>
                  <a:srgbClr val="000000"/>
                </a:solidFill>
              </a:rPr>
            </a:br>
            <a:r>
              <a:rPr lang="en-US" altLang="en-US" sz="900" dirty="0">
                <a:solidFill>
                  <a:srgbClr val="000000"/>
                </a:solidFill>
              </a:rPr>
              <a:t>- Inadequate staffing to move quickly</a:t>
            </a:r>
            <a:br>
              <a:rPr lang="en-US" altLang="en-US" sz="900" dirty="0">
                <a:solidFill>
                  <a:srgbClr val="000000"/>
                </a:solidFill>
              </a:rPr>
            </a:br>
            <a:br>
              <a:rPr lang="en-US" altLang="en-US" sz="900" dirty="0">
                <a:solidFill>
                  <a:srgbClr val="000000"/>
                </a:solidFill>
              </a:rPr>
            </a:br>
            <a:br>
              <a:rPr lang="en-US" altLang="en-US" sz="900" dirty="0">
                <a:solidFill>
                  <a:srgbClr val="000000"/>
                </a:solidFill>
              </a:rPr>
            </a:br>
            <a:br>
              <a:rPr lang="en-US" altLang="en-US" sz="900" dirty="0">
                <a:solidFill>
                  <a:srgbClr val="000000"/>
                </a:solidFill>
              </a:rPr>
            </a:br>
            <a:br>
              <a:rPr lang="en-US" altLang="en-US" sz="900">
                <a:solidFill>
                  <a:srgbClr val="000000"/>
                </a:solidFill>
              </a:rPr>
            </a:br>
            <a:endParaRPr lang="en-US" altLang="en-US" sz="900" dirty="0">
              <a:solidFill>
                <a:srgbClr val="000000"/>
              </a:solidFill>
            </a:endParaRPr>
          </a:p>
        </p:txBody>
      </p:sp>
      <p:sp>
        <p:nvSpPr>
          <p:cNvPr id="4114" name="Rectangle 40">
            <a:extLst>
              <a:ext uri="{FF2B5EF4-FFF2-40B4-BE49-F238E27FC236}">
                <a16:creationId xmlns:a16="http://schemas.microsoft.com/office/drawing/2014/main" id="{ED08A7DD-0771-4E05-8C5C-136F5C4537F7}"/>
              </a:ext>
            </a:extLst>
          </p:cNvPr>
          <p:cNvSpPr>
            <a:spLocks noChangeArrowheads="1"/>
          </p:cNvSpPr>
          <p:nvPr/>
        </p:nvSpPr>
        <p:spPr bwMode="auto">
          <a:xfrm>
            <a:off x="4471988" y="3467101"/>
            <a:ext cx="957262" cy="3095625"/>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tIns="18288" rIns="18288" bIns="18288"/>
          <a:lstStyle>
            <a:lvl1pPr>
              <a:spcBef>
                <a:spcPct val="20000"/>
              </a:spcBef>
              <a:buChar char="•"/>
              <a:defRPr sz="1000">
                <a:solidFill>
                  <a:schemeClr val="tx1"/>
                </a:solidFill>
                <a:latin typeface="Arial" panose="020B0604020202020204" pitchFamily="34" charset="0"/>
              </a:defRPr>
            </a:lvl1pPr>
            <a:lvl2pPr marL="742950" indent="-285750">
              <a:spcBef>
                <a:spcPct val="20000"/>
              </a:spcBef>
              <a:buChar char="–"/>
              <a:defRPr sz="1000">
                <a:solidFill>
                  <a:schemeClr val="tx1"/>
                </a:solidFill>
                <a:latin typeface="Arial" panose="020B0604020202020204" pitchFamily="34" charset="0"/>
              </a:defRPr>
            </a:lvl2pPr>
            <a:lvl3pPr marL="1143000" indent="-228600">
              <a:spcBef>
                <a:spcPct val="20000"/>
              </a:spcBef>
              <a:buChar char="•"/>
              <a:defRPr sz="1000">
                <a:solidFill>
                  <a:schemeClr val="tx1"/>
                </a:solidFill>
                <a:latin typeface="Arial" panose="020B0604020202020204" pitchFamily="34" charset="0"/>
              </a:defRPr>
            </a:lvl3pPr>
            <a:lvl4pPr marL="1600200" indent="-228600">
              <a:spcBef>
                <a:spcPct val="20000"/>
              </a:spcBef>
              <a:buChar char="–"/>
              <a:defRPr sz="1000">
                <a:solidFill>
                  <a:schemeClr val="tx1"/>
                </a:solidFill>
                <a:latin typeface="Arial" panose="020B0604020202020204" pitchFamily="34" charset="0"/>
              </a:defRPr>
            </a:lvl4pPr>
            <a:lvl5pPr marL="2057400" indent="-228600">
              <a:spcBef>
                <a:spcPct val="20000"/>
              </a:spcBef>
              <a:buChar char="»"/>
              <a:defRPr sz="1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defRPr>
            </a:lvl9pPr>
          </a:lstStyle>
          <a:p>
            <a:pPr defTabSz="914400" fontAlgn="base">
              <a:spcBef>
                <a:spcPct val="0"/>
              </a:spcBef>
              <a:spcAft>
                <a:spcPct val="0"/>
              </a:spcAft>
              <a:buNone/>
            </a:pPr>
            <a:r>
              <a:rPr lang="en-US" altLang="en-US" sz="900" dirty="0">
                <a:solidFill>
                  <a:srgbClr val="000000"/>
                </a:solidFill>
              </a:rPr>
              <a:t>-Prescription not sent to DME</a:t>
            </a:r>
            <a:br>
              <a:rPr lang="en-US" altLang="en-US" sz="900" dirty="0">
                <a:solidFill>
                  <a:srgbClr val="000000"/>
                </a:solidFill>
              </a:rPr>
            </a:br>
            <a:r>
              <a:rPr lang="en-US" altLang="en-US" sz="900" dirty="0">
                <a:solidFill>
                  <a:srgbClr val="000000"/>
                </a:solidFill>
              </a:rPr>
              <a:t>-Sent to wrong DME</a:t>
            </a:r>
            <a:br>
              <a:rPr lang="en-US" altLang="en-US" sz="900" i="1" dirty="0">
                <a:solidFill>
                  <a:srgbClr val="FF0000"/>
                </a:solidFill>
              </a:rPr>
            </a:br>
            <a:r>
              <a:rPr lang="en-US" altLang="en-US" sz="900" dirty="0">
                <a:solidFill>
                  <a:srgbClr val="000000"/>
                </a:solidFill>
              </a:rPr>
              <a:t>-Provider/nurse unaware how</a:t>
            </a:r>
            <a:br>
              <a:rPr lang="en-US" altLang="en-US" sz="900" dirty="0">
                <a:solidFill>
                  <a:srgbClr val="FF0000"/>
                </a:solidFill>
              </a:rPr>
            </a:br>
            <a:r>
              <a:rPr lang="en-US" altLang="en-US" sz="900" dirty="0">
                <a:solidFill>
                  <a:srgbClr val="000000"/>
                </a:solidFill>
              </a:rPr>
              <a:t>-Time barriers</a:t>
            </a:r>
          </a:p>
          <a:p>
            <a:pPr defTabSz="914400" fontAlgn="base">
              <a:spcBef>
                <a:spcPct val="0"/>
              </a:spcBef>
              <a:spcAft>
                <a:spcPct val="0"/>
              </a:spcAft>
              <a:buNone/>
            </a:pPr>
            <a:r>
              <a:rPr lang="en-US" altLang="en-US" sz="900" dirty="0">
                <a:solidFill>
                  <a:srgbClr val="000000"/>
                </a:solidFill>
              </a:rPr>
              <a:t>-Provider/pt and family not aware of coverage</a:t>
            </a:r>
            <a:br>
              <a:rPr lang="en-US" altLang="en-US" sz="900" dirty="0">
                <a:solidFill>
                  <a:srgbClr val="000000"/>
                </a:solidFill>
              </a:rPr>
            </a:br>
            <a:r>
              <a:rPr lang="en-US" altLang="en-US" sz="900" dirty="0">
                <a:solidFill>
                  <a:srgbClr val="000000"/>
                </a:solidFill>
              </a:rPr>
              <a:t>- Insurance company changes benefits</a:t>
            </a:r>
          </a:p>
          <a:p>
            <a:pPr defTabSz="914400" fontAlgn="base">
              <a:spcBef>
                <a:spcPct val="0"/>
              </a:spcBef>
              <a:spcAft>
                <a:spcPct val="0"/>
              </a:spcAft>
              <a:buNone/>
            </a:pPr>
            <a:r>
              <a:rPr lang="en-US" altLang="en-US" sz="900" dirty="0">
                <a:solidFill>
                  <a:srgbClr val="000000"/>
                </a:solidFill>
              </a:rPr>
              <a:t>-CGM denied</a:t>
            </a:r>
            <a:br>
              <a:rPr lang="en-US" altLang="en-US" sz="900" dirty="0">
                <a:solidFill>
                  <a:srgbClr val="000000"/>
                </a:solidFill>
              </a:rPr>
            </a:br>
            <a:r>
              <a:rPr lang="en-US" altLang="en-US" sz="900" dirty="0">
                <a:solidFill>
                  <a:srgbClr val="000000"/>
                </a:solidFill>
              </a:rPr>
              <a:t>-DM Center not notified of denial</a:t>
            </a:r>
            <a:br>
              <a:rPr lang="en-US" altLang="en-US" sz="900" dirty="0">
                <a:solidFill>
                  <a:srgbClr val="000000"/>
                </a:solidFill>
              </a:rPr>
            </a:br>
            <a:br>
              <a:rPr lang="en-US" altLang="en-US" sz="900" dirty="0">
                <a:solidFill>
                  <a:srgbClr val="000000"/>
                </a:solidFill>
              </a:rPr>
            </a:br>
            <a:r>
              <a:rPr lang="en-US" altLang="en-US" sz="900" u="sng" dirty="0">
                <a:solidFill>
                  <a:srgbClr val="000000"/>
                </a:solidFill>
              </a:rPr>
              <a:t>Inequities:</a:t>
            </a:r>
            <a:br>
              <a:rPr lang="en-US" altLang="en-US" sz="900" dirty="0">
                <a:solidFill>
                  <a:srgbClr val="000000"/>
                </a:solidFill>
              </a:rPr>
            </a:br>
            <a:r>
              <a:rPr lang="en-US" altLang="en-US" sz="900" dirty="0">
                <a:solidFill>
                  <a:srgbClr val="000000"/>
                </a:solidFill>
              </a:rPr>
              <a:t>-Not available for all patients d/t insurance</a:t>
            </a:r>
          </a:p>
        </p:txBody>
      </p:sp>
      <p:sp>
        <p:nvSpPr>
          <p:cNvPr id="4115" name="Rectangle 41">
            <a:extLst>
              <a:ext uri="{FF2B5EF4-FFF2-40B4-BE49-F238E27FC236}">
                <a16:creationId xmlns:a16="http://schemas.microsoft.com/office/drawing/2014/main" id="{404DD89D-7737-4EC2-A166-FD96A5AD3D8C}"/>
              </a:ext>
            </a:extLst>
          </p:cNvPr>
          <p:cNvSpPr>
            <a:spLocks noChangeArrowheads="1"/>
          </p:cNvSpPr>
          <p:nvPr/>
        </p:nvSpPr>
        <p:spPr bwMode="auto">
          <a:xfrm>
            <a:off x="3219450" y="3457576"/>
            <a:ext cx="927100" cy="3095625"/>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tIns="18288" rIns="18288" bIns="18288"/>
          <a:lstStyle>
            <a:lvl1pPr>
              <a:spcBef>
                <a:spcPct val="20000"/>
              </a:spcBef>
              <a:buChar char="•"/>
              <a:defRPr sz="1000">
                <a:solidFill>
                  <a:schemeClr val="tx1"/>
                </a:solidFill>
                <a:latin typeface="Arial" panose="020B0604020202020204" pitchFamily="34" charset="0"/>
              </a:defRPr>
            </a:lvl1pPr>
            <a:lvl2pPr marL="742950" indent="-285750">
              <a:spcBef>
                <a:spcPct val="20000"/>
              </a:spcBef>
              <a:buChar char="–"/>
              <a:defRPr sz="1000">
                <a:solidFill>
                  <a:schemeClr val="tx1"/>
                </a:solidFill>
                <a:latin typeface="Arial" panose="020B0604020202020204" pitchFamily="34" charset="0"/>
              </a:defRPr>
            </a:lvl2pPr>
            <a:lvl3pPr marL="1143000" indent="-228600">
              <a:spcBef>
                <a:spcPct val="20000"/>
              </a:spcBef>
              <a:buChar char="•"/>
              <a:defRPr sz="1000">
                <a:solidFill>
                  <a:schemeClr val="tx1"/>
                </a:solidFill>
                <a:latin typeface="Arial" panose="020B0604020202020204" pitchFamily="34" charset="0"/>
              </a:defRPr>
            </a:lvl3pPr>
            <a:lvl4pPr marL="1600200" indent="-228600">
              <a:spcBef>
                <a:spcPct val="20000"/>
              </a:spcBef>
              <a:buChar char="–"/>
              <a:defRPr sz="1000">
                <a:solidFill>
                  <a:schemeClr val="tx1"/>
                </a:solidFill>
                <a:latin typeface="Arial" panose="020B0604020202020204" pitchFamily="34" charset="0"/>
              </a:defRPr>
            </a:lvl4pPr>
            <a:lvl5pPr marL="2057400" indent="-228600">
              <a:spcBef>
                <a:spcPct val="20000"/>
              </a:spcBef>
              <a:buChar char="»"/>
              <a:defRPr sz="1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defRPr>
            </a:lvl9pPr>
          </a:lstStyle>
          <a:p>
            <a:pPr defTabSz="914400" fontAlgn="base">
              <a:spcBef>
                <a:spcPct val="0"/>
              </a:spcBef>
              <a:spcAft>
                <a:spcPct val="0"/>
              </a:spcAft>
              <a:buNone/>
            </a:pPr>
            <a:r>
              <a:rPr lang="en-US" altLang="en-US" sz="900" dirty="0">
                <a:solidFill>
                  <a:srgbClr val="000000"/>
                </a:solidFill>
              </a:rPr>
              <a:t>-</a:t>
            </a:r>
            <a:r>
              <a:rPr lang="en-US" altLang="en-US" sz="800" dirty="0">
                <a:solidFill>
                  <a:srgbClr val="000000"/>
                </a:solidFill>
              </a:rPr>
              <a:t>AOB not completed</a:t>
            </a:r>
            <a:br>
              <a:rPr lang="en-US" altLang="en-US" sz="800" dirty="0">
                <a:solidFill>
                  <a:srgbClr val="000000"/>
                </a:solidFill>
              </a:rPr>
            </a:br>
            <a:r>
              <a:rPr lang="en-US" altLang="en-US" sz="800" dirty="0">
                <a:solidFill>
                  <a:srgbClr val="000000"/>
                </a:solidFill>
              </a:rPr>
              <a:t>-Family doesn’t know insurance information</a:t>
            </a:r>
            <a:br>
              <a:rPr lang="en-US" altLang="en-US" sz="800" dirty="0">
                <a:solidFill>
                  <a:srgbClr val="000000"/>
                </a:solidFill>
              </a:rPr>
            </a:br>
            <a:r>
              <a:rPr lang="en-US" altLang="en-US" sz="800" dirty="0">
                <a:solidFill>
                  <a:srgbClr val="000000"/>
                </a:solidFill>
              </a:rPr>
              <a:t>-Provider unaware AOB needed</a:t>
            </a:r>
            <a:br>
              <a:rPr lang="en-US" altLang="en-US" sz="800" dirty="0">
                <a:solidFill>
                  <a:srgbClr val="000000"/>
                </a:solidFill>
              </a:rPr>
            </a:br>
            <a:r>
              <a:rPr lang="en-US" altLang="en-US" sz="800" dirty="0">
                <a:solidFill>
                  <a:srgbClr val="000000"/>
                </a:solidFill>
              </a:rPr>
              <a:t>-Time barrier</a:t>
            </a:r>
            <a:br>
              <a:rPr lang="en-US" altLang="en-US" sz="800" dirty="0">
                <a:solidFill>
                  <a:srgbClr val="000000"/>
                </a:solidFill>
              </a:rPr>
            </a:br>
            <a:r>
              <a:rPr lang="en-US" altLang="en-US" sz="800" dirty="0">
                <a:solidFill>
                  <a:srgbClr val="000000"/>
                </a:solidFill>
              </a:rPr>
              <a:t>-Paper AOB not available</a:t>
            </a:r>
            <a:br>
              <a:rPr lang="en-US" altLang="en-US" sz="800" dirty="0">
                <a:solidFill>
                  <a:srgbClr val="000000"/>
                </a:solidFill>
              </a:rPr>
            </a:br>
            <a:r>
              <a:rPr lang="en-US" altLang="en-US" sz="800" dirty="0">
                <a:solidFill>
                  <a:srgbClr val="000000"/>
                </a:solidFill>
              </a:rPr>
              <a:t>-Provider lack of awareness of online AOB/internal process</a:t>
            </a:r>
            <a:br>
              <a:rPr lang="en-US" altLang="en-US" sz="800" dirty="0">
                <a:solidFill>
                  <a:srgbClr val="000000"/>
                </a:solidFill>
              </a:rPr>
            </a:br>
            <a:r>
              <a:rPr lang="en-US" altLang="en-US" sz="800" dirty="0">
                <a:solidFill>
                  <a:srgbClr val="000000"/>
                </a:solidFill>
              </a:rPr>
              <a:t>-AOB lost in process– not sent to Insurance Navigator</a:t>
            </a:r>
            <a:br>
              <a:rPr lang="en-US" altLang="en-US" sz="800" dirty="0">
                <a:solidFill>
                  <a:srgbClr val="000000"/>
                </a:solidFill>
              </a:rPr>
            </a:br>
            <a:br>
              <a:rPr lang="en-US" altLang="en-US" sz="800" dirty="0">
                <a:solidFill>
                  <a:srgbClr val="000000"/>
                </a:solidFill>
              </a:rPr>
            </a:br>
            <a:r>
              <a:rPr lang="en-US" altLang="en-US" sz="800" u="sng" dirty="0">
                <a:solidFill>
                  <a:srgbClr val="000000"/>
                </a:solidFill>
              </a:rPr>
              <a:t>Inequities:</a:t>
            </a:r>
            <a:br>
              <a:rPr lang="en-US" altLang="en-US" sz="800" dirty="0">
                <a:solidFill>
                  <a:srgbClr val="000000"/>
                </a:solidFill>
              </a:rPr>
            </a:br>
            <a:r>
              <a:rPr lang="en-US" altLang="en-US" sz="800" dirty="0">
                <a:solidFill>
                  <a:srgbClr val="000000"/>
                </a:solidFill>
              </a:rPr>
              <a:t>- Health literacy</a:t>
            </a:r>
            <a:br>
              <a:rPr lang="en-US" altLang="en-US" sz="800" dirty="0">
                <a:solidFill>
                  <a:srgbClr val="000000"/>
                </a:solidFill>
              </a:rPr>
            </a:br>
            <a:r>
              <a:rPr lang="en-US" altLang="en-US" sz="800" dirty="0">
                <a:solidFill>
                  <a:srgbClr val="000000"/>
                </a:solidFill>
              </a:rPr>
              <a:t>-Literacy- write/read</a:t>
            </a:r>
            <a:br>
              <a:rPr lang="en-US" altLang="en-US" sz="800" dirty="0">
                <a:solidFill>
                  <a:srgbClr val="000000"/>
                </a:solidFill>
              </a:rPr>
            </a:br>
            <a:r>
              <a:rPr lang="en-US" altLang="en-US" sz="800" dirty="0">
                <a:solidFill>
                  <a:srgbClr val="000000"/>
                </a:solidFill>
              </a:rPr>
              <a:t>-Language barriers</a:t>
            </a:r>
            <a:endParaRPr lang="en-US" altLang="en-US" sz="900" dirty="0">
              <a:solidFill>
                <a:srgbClr val="000000"/>
              </a:solidFill>
            </a:endParaRPr>
          </a:p>
        </p:txBody>
      </p:sp>
      <p:sp>
        <p:nvSpPr>
          <p:cNvPr id="4116" name="Rectangle 42">
            <a:extLst>
              <a:ext uri="{FF2B5EF4-FFF2-40B4-BE49-F238E27FC236}">
                <a16:creationId xmlns:a16="http://schemas.microsoft.com/office/drawing/2014/main" id="{15B81529-A5E2-425A-B30F-D78970EA0320}"/>
              </a:ext>
            </a:extLst>
          </p:cNvPr>
          <p:cNvSpPr>
            <a:spLocks noChangeArrowheads="1"/>
          </p:cNvSpPr>
          <p:nvPr/>
        </p:nvSpPr>
        <p:spPr bwMode="auto">
          <a:xfrm>
            <a:off x="1938338" y="2362200"/>
            <a:ext cx="957262" cy="7620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tIns="18288" rIns="18288" bIns="18288" anchor="ctr"/>
          <a:lstStyle>
            <a:lvl1pPr>
              <a:spcBef>
                <a:spcPct val="20000"/>
              </a:spcBef>
              <a:buChar char="•"/>
              <a:defRPr sz="1000">
                <a:solidFill>
                  <a:schemeClr val="tx1"/>
                </a:solidFill>
                <a:latin typeface="Arial" panose="020B0604020202020204" pitchFamily="34" charset="0"/>
              </a:defRPr>
            </a:lvl1pPr>
            <a:lvl2pPr marL="742950" indent="-285750">
              <a:spcBef>
                <a:spcPct val="20000"/>
              </a:spcBef>
              <a:buChar char="–"/>
              <a:defRPr sz="1000">
                <a:solidFill>
                  <a:schemeClr val="tx1"/>
                </a:solidFill>
                <a:latin typeface="Arial" panose="020B0604020202020204" pitchFamily="34" charset="0"/>
              </a:defRPr>
            </a:lvl2pPr>
            <a:lvl3pPr marL="1143000" indent="-228600">
              <a:spcBef>
                <a:spcPct val="20000"/>
              </a:spcBef>
              <a:buChar char="•"/>
              <a:defRPr sz="1000">
                <a:solidFill>
                  <a:schemeClr val="tx1"/>
                </a:solidFill>
                <a:latin typeface="Arial" panose="020B0604020202020204" pitchFamily="34" charset="0"/>
              </a:defRPr>
            </a:lvl3pPr>
            <a:lvl4pPr marL="1600200" indent="-228600">
              <a:spcBef>
                <a:spcPct val="20000"/>
              </a:spcBef>
              <a:buChar char="–"/>
              <a:defRPr sz="1000">
                <a:solidFill>
                  <a:schemeClr val="tx1"/>
                </a:solidFill>
                <a:latin typeface="Arial" panose="020B0604020202020204" pitchFamily="34" charset="0"/>
              </a:defRPr>
            </a:lvl4pPr>
            <a:lvl5pPr marL="2057400" indent="-228600">
              <a:spcBef>
                <a:spcPct val="20000"/>
              </a:spcBef>
              <a:buChar char="»"/>
              <a:defRPr sz="1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defRPr>
            </a:lvl9pPr>
          </a:lstStyle>
          <a:p>
            <a:pPr algn="ctr" defTabSz="914400" fontAlgn="base">
              <a:spcBef>
                <a:spcPct val="0"/>
              </a:spcBef>
              <a:spcAft>
                <a:spcPct val="0"/>
              </a:spcAft>
              <a:buNone/>
            </a:pPr>
            <a:r>
              <a:rPr lang="en-US" altLang="en-US" sz="1050" dirty="0">
                <a:solidFill>
                  <a:srgbClr val="000000"/>
                </a:solidFill>
              </a:rPr>
              <a:t>Provider- or patient-initiated discussion about CGM</a:t>
            </a:r>
          </a:p>
        </p:txBody>
      </p:sp>
      <p:sp>
        <p:nvSpPr>
          <p:cNvPr id="4117" name="Rectangle 43">
            <a:extLst>
              <a:ext uri="{FF2B5EF4-FFF2-40B4-BE49-F238E27FC236}">
                <a16:creationId xmlns:a16="http://schemas.microsoft.com/office/drawing/2014/main" id="{CD337536-B705-4419-AB7F-BD14331AAF21}"/>
              </a:ext>
            </a:extLst>
          </p:cNvPr>
          <p:cNvSpPr>
            <a:spLocks noChangeArrowheads="1"/>
          </p:cNvSpPr>
          <p:nvPr/>
        </p:nvSpPr>
        <p:spPr bwMode="auto">
          <a:xfrm>
            <a:off x="9601201" y="2362200"/>
            <a:ext cx="957263" cy="7620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tIns="18288" rIns="18288" bIns="18288" anchor="ctr"/>
          <a:lstStyle>
            <a:lvl1pPr>
              <a:spcBef>
                <a:spcPct val="20000"/>
              </a:spcBef>
              <a:buChar char="•"/>
              <a:defRPr sz="1000">
                <a:solidFill>
                  <a:schemeClr val="tx1"/>
                </a:solidFill>
                <a:latin typeface="Arial" panose="020B0604020202020204" pitchFamily="34" charset="0"/>
              </a:defRPr>
            </a:lvl1pPr>
            <a:lvl2pPr marL="742950" indent="-285750">
              <a:spcBef>
                <a:spcPct val="20000"/>
              </a:spcBef>
              <a:buChar char="–"/>
              <a:defRPr sz="1000">
                <a:solidFill>
                  <a:schemeClr val="tx1"/>
                </a:solidFill>
                <a:latin typeface="Arial" panose="020B0604020202020204" pitchFamily="34" charset="0"/>
              </a:defRPr>
            </a:lvl2pPr>
            <a:lvl3pPr marL="1143000" indent="-228600">
              <a:spcBef>
                <a:spcPct val="20000"/>
              </a:spcBef>
              <a:buChar char="•"/>
              <a:defRPr sz="1000">
                <a:solidFill>
                  <a:schemeClr val="tx1"/>
                </a:solidFill>
                <a:latin typeface="Arial" panose="020B0604020202020204" pitchFamily="34" charset="0"/>
              </a:defRPr>
            </a:lvl3pPr>
            <a:lvl4pPr marL="1600200" indent="-228600">
              <a:spcBef>
                <a:spcPct val="20000"/>
              </a:spcBef>
              <a:buChar char="–"/>
              <a:defRPr sz="1000">
                <a:solidFill>
                  <a:schemeClr val="tx1"/>
                </a:solidFill>
                <a:latin typeface="Arial" panose="020B0604020202020204" pitchFamily="34" charset="0"/>
              </a:defRPr>
            </a:lvl4pPr>
            <a:lvl5pPr marL="2057400" indent="-228600">
              <a:spcBef>
                <a:spcPct val="20000"/>
              </a:spcBef>
              <a:buChar char="»"/>
              <a:defRPr sz="1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defRPr>
            </a:lvl9pPr>
          </a:lstStyle>
          <a:p>
            <a:pPr algn="ctr" defTabSz="914400" fontAlgn="base">
              <a:spcBef>
                <a:spcPct val="0"/>
              </a:spcBef>
              <a:spcAft>
                <a:spcPct val="0"/>
              </a:spcAft>
              <a:buNone/>
            </a:pPr>
            <a:r>
              <a:rPr lang="en-US" altLang="en-US" sz="1050" dirty="0">
                <a:solidFill>
                  <a:srgbClr val="000000"/>
                </a:solidFill>
              </a:rPr>
              <a:t>Family self starts CGM or contacts DM Center for start</a:t>
            </a:r>
          </a:p>
        </p:txBody>
      </p:sp>
      <p:sp>
        <p:nvSpPr>
          <p:cNvPr id="4118" name="Rectangle 44">
            <a:extLst>
              <a:ext uri="{FF2B5EF4-FFF2-40B4-BE49-F238E27FC236}">
                <a16:creationId xmlns:a16="http://schemas.microsoft.com/office/drawing/2014/main" id="{1FC482BE-0FDF-47E6-A94A-2C94E453E005}"/>
              </a:ext>
            </a:extLst>
          </p:cNvPr>
          <p:cNvSpPr>
            <a:spLocks noChangeArrowheads="1"/>
          </p:cNvSpPr>
          <p:nvPr/>
        </p:nvSpPr>
        <p:spPr bwMode="auto">
          <a:xfrm>
            <a:off x="8316913" y="2362200"/>
            <a:ext cx="957262" cy="7620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tIns="18288" rIns="18288" bIns="18288" anchor="ctr"/>
          <a:lstStyle>
            <a:lvl1pPr>
              <a:spcBef>
                <a:spcPct val="20000"/>
              </a:spcBef>
              <a:buChar char="•"/>
              <a:defRPr sz="1000">
                <a:solidFill>
                  <a:schemeClr val="tx1"/>
                </a:solidFill>
                <a:latin typeface="Arial" panose="020B0604020202020204" pitchFamily="34" charset="0"/>
              </a:defRPr>
            </a:lvl1pPr>
            <a:lvl2pPr marL="742950" indent="-285750">
              <a:spcBef>
                <a:spcPct val="20000"/>
              </a:spcBef>
              <a:buChar char="–"/>
              <a:defRPr sz="1000">
                <a:solidFill>
                  <a:schemeClr val="tx1"/>
                </a:solidFill>
                <a:latin typeface="Arial" panose="020B0604020202020204" pitchFamily="34" charset="0"/>
              </a:defRPr>
            </a:lvl2pPr>
            <a:lvl3pPr marL="1143000" indent="-228600">
              <a:spcBef>
                <a:spcPct val="20000"/>
              </a:spcBef>
              <a:buChar char="•"/>
              <a:defRPr sz="1000">
                <a:solidFill>
                  <a:schemeClr val="tx1"/>
                </a:solidFill>
                <a:latin typeface="Arial" panose="020B0604020202020204" pitchFamily="34" charset="0"/>
              </a:defRPr>
            </a:lvl3pPr>
            <a:lvl4pPr marL="1600200" indent="-228600">
              <a:spcBef>
                <a:spcPct val="20000"/>
              </a:spcBef>
              <a:buChar char="–"/>
              <a:defRPr sz="1000">
                <a:solidFill>
                  <a:schemeClr val="tx1"/>
                </a:solidFill>
                <a:latin typeface="Arial" panose="020B0604020202020204" pitchFamily="34" charset="0"/>
              </a:defRPr>
            </a:lvl4pPr>
            <a:lvl5pPr marL="2057400" indent="-228600">
              <a:spcBef>
                <a:spcPct val="20000"/>
              </a:spcBef>
              <a:buChar char="»"/>
              <a:defRPr sz="1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defRPr>
            </a:lvl9pPr>
          </a:lstStyle>
          <a:p>
            <a:pPr algn="ctr" defTabSz="914400" fontAlgn="base">
              <a:spcBef>
                <a:spcPct val="0"/>
              </a:spcBef>
              <a:spcAft>
                <a:spcPct val="0"/>
              </a:spcAft>
              <a:buNone/>
            </a:pPr>
            <a:r>
              <a:rPr lang="en-US" altLang="en-US" sz="1100" dirty="0">
                <a:solidFill>
                  <a:srgbClr val="000000"/>
                </a:solidFill>
              </a:rPr>
              <a:t>DME contacts family and ships product</a:t>
            </a:r>
          </a:p>
        </p:txBody>
      </p:sp>
      <p:sp>
        <p:nvSpPr>
          <p:cNvPr id="4119" name="Rectangle 45">
            <a:extLst>
              <a:ext uri="{FF2B5EF4-FFF2-40B4-BE49-F238E27FC236}">
                <a16:creationId xmlns:a16="http://schemas.microsoft.com/office/drawing/2014/main" id="{80EE939F-9B1B-4F88-BEAD-4DB32EF4976A}"/>
              </a:ext>
            </a:extLst>
          </p:cNvPr>
          <p:cNvSpPr>
            <a:spLocks noChangeArrowheads="1"/>
          </p:cNvSpPr>
          <p:nvPr/>
        </p:nvSpPr>
        <p:spPr bwMode="auto">
          <a:xfrm>
            <a:off x="7050088" y="2362200"/>
            <a:ext cx="938212" cy="7620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tIns="18288" rIns="18288" bIns="18288" anchor="ctr"/>
          <a:lstStyle>
            <a:lvl1pPr>
              <a:spcBef>
                <a:spcPct val="20000"/>
              </a:spcBef>
              <a:buChar char="•"/>
              <a:defRPr sz="1000">
                <a:solidFill>
                  <a:schemeClr val="tx1"/>
                </a:solidFill>
                <a:latin typeface="Arial" panose="020B0604020202020204" pitchFamily="34" charset="0"/>
              </a:defRPr>
            </a:lvl1pPr>
            <a:lvl2pPr marL="742950" indent="-285750">
              <a:spcBef>
                <a:spcPct val="20000"/>
              </a:spcBef>
              <a:buChar char="–"/>
              <a:defRPr sz="1000">
                <a:solidFill>
                  <a:schemeClr val="tx1"/>
                </a:solidFill>
                <a:latin typeface="Arial" panose="020B0604020202020204" pitchFamily="34" charset="0"/>
              </a:defRPr>
            </a:lvl2pPr>
            <a:lvl3pPr marL="1143000" indent="-228600">
              <a:spcBef>
                <a:spcPct val="20000"/>
              </a:spcBef>
              <a:buChar char="•"/>
              <a:defRPr sz="1000">
                <a:solidFill>
                  <a:schemeClr val="tx1"/>
                </a:solidFill>
                <a:latin typeface="Arial" panose="020B0604020202020204" pitchFamily="34" charset="0"/>
              </a:defRPr>
            </a:lvl3pPr>
            <a:lvl4pPr marL="1600200" indent="-228600">
              <a:spcBef>
                <a:spcPct val="20000"/>
              </a:spcBef>
              <a:buChar char="–"/>
              <a:defRPr sz="1000">
                <a:solidFill>
                  <a:schemeClr val="tx1"/>
                </a:solidFill>
                <a:latin typeface="Arial" panose="020B0604020202020204" pitchFamily="34" charset="0"/>
              </a:defRPr>
            </a:lvl4pPr>
            <a:lvl5pPr marL="2057400" indent="-228600">
              <a:spcBef>
                <a:spcPct val="20000"/>
              </a:spcBef>
              <a:buChar char="»"/>
              <a:defRPr sz="1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defRPr>
            </a:lvl9pPr>
          </a:lstStyle>
          <a:p>
            <a:pPr algn="ctr" defTabSz="914400" fontAlgn="base">
              <a:spcBef>
                <a:spcPct val="0"/>
              </a:spcBef>
              <a:spcAft>
                <a:spcPct val="0"/>
              </a:spcAft>
              <a:buNone/>
            </a:pPr>
            <a:r>
              <a:rPr lang="en-US" altLang="en-US" dirty="0">
                <a:solidFill>
                  <a:srgbClr val="000000"/>
                </a:solidFill>
              </a:rPr>
              <a:t>DM Center completes CMN and sends back to DME</a:t>
            </a:r>
          </a:p>
        </p:txBody>
      </p:sp>
      <p:sp>
        <p:nvSpPr>
          <p:cNvPr id="4120" name="Rectangle 46">
            <a:extLst>
              <a:ext uri="{FF2B5EF4-FFF2-40B4-BE49-F238E27FC236}">
                <a16:creationId xmlns:a16="http://schemas.microsoft.com/office/drawing/2014/main" id="{DF7932CA-57C0-4CAD-9ED6-1AD7615174CE}"/>
              </a:ext>
            </a:extLst>
          </p:cNvPr>
          <p:cNvSpPr>
            <a:spLocks noChangeArrowheads="1"/>
          </p:cNvSpPr>
          <p:nvPr/>
        </p:nvSpPr>
        <p:spPr bwMode="auto">
          <a:xfrm>
            <a:off x="5764213" y="2362200"/>
            <a:ext cx="957262" cy="7620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tIns="18288" rIns="18288" bIns="18288" anchor="ctr"/>
          <a:lstStyle>
            <a:lvl1pPr>
              <a:spcBef>
                <a:spcPct val="20000"/>
              </a:spcBef>
              <a:buChar char="•"/>
              <a:defRPr sz="1000">
                <a:solidFill>
                  <a:schemeClr val="tx1"/>
                </a:solidFill>
                <a:latin typeface="Arial" panose="020B0604020202020204" pitchFamily="34" charset="0"/>
              </a:defRPr>
            </a:lvl1pPr>
            <a:lvl2pPr marL="742950" indent="-285750">
              <a:spcBef>
                <a:spcPct val="20000"/>
              </a:spcBef>
              <a:buChar char="–"/>
              <a:defRPr sz="1000">
                <a:solidFill>
                  <a:schemeClr val="tx1"/>
                </a:solidFill>
                <a:latin typeface="Arial" panose="020B0604020202020204" pitchFamily="34" charset="0"/>
              </a:defRPr>
            </a:lvl2pPr>
            <a:lvl3pPr marL="1143000" indent="-228600">
              <a:spcBef>
                <a:spcPct val="20000"/>
              </a:spcBef>
              <a:buChar char="•"/>
              <a:defRPr sz="1000">
                <a:solidFill>
                  <a:schemeClr val="tx1"/>
                </a:solidFill>
                <a:latin typeface="Arial" panose="020B0604020202020204" pitchFamily="34" charset="0"/>
              </a:defRPr>
            </a:lvl3pPr>
            <a:lvl4pPr marL="1600200" indent="-228600">
              <a:spcBef>
                <a:spcPct val="20000"/>
              </a:spcBef>
              <a:buChar char="–"/>
              <a:defRPr sz="1000">
                <a:solidFill>
                  <a:schemeClr val="tx1"/>
                </a:solidFill>
                <a:latin typeface="Arial" panose="020B0604020202020204" pitchFamily="34" charset="0"/>
              </a:defRPr>
            </a:lvl4pPr>
            <a:lvl5pPr marL="2057400" indent="-228600">
              <a:spcBef>
                <a:spcPct val="20000"/>
              </a:spcBef>
              <a:buChar char="»"/>
              <a:defRPr sz="1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defRPr>
            </a:lvl9pPr>
          </a:lstStyle>
          <a:p>
            <a:pPr algn="ctr" defTabSz="914400" fontAlgn="base">
              <a:spcBef>
                <a:spcPct val="0"/>
              </a:spcBef>
              <a:spcAft>
                <a:spcPct val="0"/>
              </a:spcAft>
              <a:buNone/>
            </a:pPr>
            <a:r>
              <a:rPr lang="en-US" altLang="en-US" dirty="0">
                <a:solidFill>
                  <a:srgbClr val="000000"/>
                </a:solidFill>
              </a:rPr>
              <a:t>DME sends Certification of Medical Necessity to DM Center</a:t>
            </a:r>
          </a:p>
        </p:txBody>
      </p:sp>
      <p:sp>
        <p:nvSpPr>
          <p:cNvPr id="4121" name="Rectangle 47">
            <a:extLst>
              <a:ext uri="{FF2B5EF4-FFF2-40B4-BE49-F238E27FC236}">
                <a16:creationId xmlns:a16="http://schemas.microsoft.com/office/drawing/2014/main" id="{50160664-283A-4866-A3BC-5A5FCE75B23E}"/>
              </a:ext>
            </a:extLst>
          </p:cNvPr>
          <p:cNvSpPr>
            <a:spLocks noChangeArrowheads="1"/>
          </p:cNvSpPr>
          <p:nvPr/>
        </p:nvSpPr>
        <p:spPr bwMode="auto">
          <a:xfrm>
            <a:off x="4471988" y="2362200"/>
            <a:ext cx="965200" cy="7620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tIns="18288" rIns="18288" bIns="18288" anchor="ctr"/>
          <a:lstStyle>
            <a:lvl1pPr>
              <a:spcBef>
                <a:spcPct val="20000"/>
              </a:spcBef>
              <a:buChar char="•"/>
              <a:defRPr sz="1000">
                <a:solidFill>
                  <a:schemeClr val="tx1"/>
                </a:solidFill>
                <a:latin typeface="Arial" panose="020B0604020202020204" pitchFamily="34" charset="0"/>
              </a:defRPr>
            </a:lvl1pPr>
            <a:lvl2pPr marL="742950" indent="-285750">
              <a:spcBef>
                <a:spcPct val="20000"/>
              </a:spcBef>
              <a:buChar char="–"/>
              <a:defRPr sz="1000">
                <a:solidFill>
                  <a:schemeClr val="tx1"/>
                </a:solidFill>
                <a:latin typeface="Arial" panose="020B0604020202020204" pitchFamily="34" charset="0"/>
              </a:defRPr>
            </a:lvl2pPr>
            <a:lvl3pPr marL="1143000" indent="-228600">
              <a:spcBef>
                <a:spcPct val="20000"/>
              </a:spcBef>
              <a:buChar char="•"/>
              <a:defRPr sz="1000">
                <a:solidFill>
                  <a:schemeClr val="tx1"/>
                </a:solidFill>
                <a:latin typeface="Arial" panose="020B0604020202020204" pitchFamily="34" charset="0"/>
              </a:defRPr>
            </a:lvl3pPr>
            <a:lvl4pPr marL="1600200" indent="-228600">
              <a:spcBef>
                <a:spcPct val="20000"/>
              </a:spcBef>
              <a:buChar char="–"/>
              <a:defRPr sz="1000">
                <a:solidFill>
                  <a:schemeClr val="tx1"/>
                </a:solidFill>
                <a:latin typeface="Arial" panose="020B0604020202020204" pitchFamily="34" charset="0"/>
              </a:defRPr>
            </a:lvl4pPr>
            <a:lvl5pPr marL="2057400" indent="-228600">
              <a:spcBef>
                <a:spcPct val="20000"/>
              </a:spcBef>
              <a:buChar char="»"/>
              <a:defRPr sz="1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defRPr>
            </a:lvl9pPr>
          </a:lstStyle>
          <a:p>
            <a:pPr algn="ctr" defTabSz="914400" fontAlgn="base">
              <a:spcBef>
                <a:spcPct val="0"/>
              </a:spcBef>
              <a:spcAft>
                <a:spcPct val="0"/>
              </a:spcAft>
              <a:buNone/>
            </a:pPr>
            <a:r>
              <a:rPr lang="en-US" altLang="en-US" sz="1100" dirty="0">
                <a:solidFill>
                  <a:srgbClr val="000000"/>
                </a:solidFill>
              </a:rPr>
              <a:t>Dexcom prescription form sent to DME</a:t>
            </a:r>
          </a:p>
        </p:txBody>
      </p:sp>
      <p:sp>
        <p:nvSpPr>
          <p:cNvPr id="4122" name="Rectangle 48">
            <a:extLst>
              <a:ext uri="{FF2B5EF4-FFF2-40B4-BE49-F238E27FC236}">
                <a16:creationId xmlns:a16="http://schemas.microsoft.com/office/drawing/2014/main" id="{2EB91C52-A64B-4069-BE9E-5B9864E8707A}"/>
              </a:ext>
            </a:extLst>
          </p:cNvPr>
          <p:cNvSpPr>
            <a:spLocks noChangeArrowheads="1"/>
          </p:cNvSpPr>
          <p:nvPr/>
        </p:nvSpPr>
        <p:spPr bwMode="auto">
          <a:xfrm>
            <a:off x="3224213" y="2362200"/>
            <a:ext cx="919162" cy="7620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tIns="18288" rIns="18288" bIns="18288" anchor="ctr"/>
          <a:lstStyle>
            <a:lvl1pPr>
              <a:spcBef>
                <a:spcPct val="20000"/>
              </a:spcBef>
              <a:buChar char="•"/>
              <a:defRPr sz="1000">
                <a:solidFill>
                  <a:schemeClr val="tx1"/>
                </a:solidFill>
                <a:latin typeface="Arial" panose="020B0604020202020204" pitchFamily="34" charset="0"/>
              </a:defRPr>
            </a:lvl1pPr>
            <a:lvl2pPr marL="742950" indent="-285750">
              <a:spcBef>
                <a:spcPct val="20000"/>
              </a:spcBef>
              <a:buChar char="–"/>
              <a:defRPr sz="1000">
                <a:solidFill>
                  <a:schemeClr val="tx1"/>
                </a:solidFill>
                <a:latin typeface="Arial" panose="020B0604020202020204" pitchFamily="34" charset="0"/>
              </a:defRPr>
            </a:lvl2pPr>
            <a:lvl3pPr marL="1143000" indent="-228600">
              <a:spcBef>
                <a:spcPct val="20000"/>
              </a:spcBef>
              <a:buChar char="•"/>
              <a:defRPr sz="1000">
                <a:solidFill>
                  <a:schemeClr val="tx1"/>
                </a:solidFill>
                <a:latin typeface="Arial" panose="020B0604020202020204" pitchFamily="34" charset="0"/>
              </a:defRPr>
            </a:lvl3pPr>
            <a:lvl4pPr marL="1600200" indent="-228600">
              <a:spcBef>
                <a:spcPct val="20000"/>
              </a:spcBef>
              <a:buChar char="–"/>
              <a:defRPr sz="1000">
                <a:solidFill>
                  <a:schemeClr val="tx1"/>
                </a:solidFill>
                <a:latin typeface="Arial" panose="020B0604020202020204" pitchFamily="34" charset="0"/>
              </a:defRPr>
            </a:lvl4pPr>
            <a:lvl5pPr marL="2057400" indent="-228600">
              <a:spcBef>
                <a:spcPct val="20000"/>
              </a:spcBef>
              <a:buChar char="»"/>
              <a:defRPr sz="1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defRPr>
            </a:lvl9pPr>
          </a:lstStyle>
          <a:p>
            <a:pPr algn="ctr" defTabSz="914400" fontAlgn="base">
              <a:spcBef>
                <a:spcPct val="0"/>
              </a:spcBef>
              <a:spcAft>
                <a:spcPct val="0"/>
              </a:spcAft>
              <a:buNone/>
            </a:pPr>
            <a:r>
              <a:rPr lang="en-US" altLang="en-US" sz="1100" dirty="0">
                <a:solidFill>
                  <a:srgbClr val="000000"/>
                </a:solidFill>
              </a:rPr>
              <a:t>Assignment of Benefits is completed</a:t>
            </a:r>
          </a:p>
        </p:txBody>
      </p:sp>
      <p:pic>
        <p:nvPicPr>
          <p:cNvPr id="4123" name="Picture 48">
            <a:extLst>
              <a:ext uri="{FF2B5EF4-FFF2-40B4-BE49-F238E27FC236}">
                <a16:creationId xmlns:a16="http://schemas.microsoft.com/office/drawing/2014/main" id="{537D77DA-FE41-4824-BB02-04D79041CF2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1114"/>
            <a:ext cx="1163638"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4" name="Rectangle 62">
            <a:extLst>
              <a:ext uri="{FF2B5EF4-FFF2-40B4-BE49-F238E27FC236}">
                <a16:creationId xmlns:a16="http://schemas.microsoft.com/office/drawing/2014/main" id="{1E8E6D61-1E17-46D2-BB63-D9FAEC7315CD}"/>
              </a:ext>
            </a:extLst>
          </p:cNvPr>
          <p:cNvSpPr>
            <a:spLocks noChangeArrowheads="1"/>
          </p:cNvSpPr>
          <p:nvPr/>
        </p:nvSpPr>
        <p:spPr bwMode="auto">
          <a:xfrm>
            <a:off x="1568086" y="6512418"/>
            <a:ext cx="7499714" cy="581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28566" tIns="34914" rIns="28566" bIns="7935" anchor="ctr">
            <a:spAutoFit/>
          </a:bodyPr>
          <a:lstStyle>
            <a:lvl1pPr>
              <a:spcBef>
                <a:spcPct val="20000"/>
              </a:spcBef>
              <a:buChar char="•"/>
              <a:defRPr sz="1000">
                <a:solidFill>
                  <a:schemeClr val="tx1"/>
                </a:solidFill>
                <a:latin typeface="Arial" panose="020B0604020202020204" pitchFamily="34" charset="0"/>
              </a:defRPr>
            </a:lvl1pPr>
            <a:lvl2pPr marL="742950" indent="-285750">
              <a:spcBef>
                <a:spcPct val="20000"/>
              </a:spcBef>
              <a:buChar char="–"/>
              <a:defRPr sz="1000">
                <a:solidFill>
                  <a:schemeClr val="tx1"/>
                </a:solidFill>
                <a:latin typeface="Arial" panose="020B0604020202020204" pitchFamily="34" charset="0"/>
              </a:defRPr>
            </a:lvl2pPr>
            <a:lvl3pPr marL="1143000" indent="-228600">
              <a:spcBef>
                <a:spcPct val="20000"/>
              </a:spcBef>
              <a:buChar char="•"/>
              <a:defRPr sz="1000">
                <a:solidFill>
                  <a:schemeClr val="tx1"/>
                </a:solidFill>
                <a:latin typeface="Arial" panose="020B0604020202020204" pitchFamily="34" charset="0"/>
              </a:defRPr>
            </a:lvl3pPr>
            <a:lvl4pPr marL="1600200" indent="-228600">
              <a:spcBef>
                <a:spcPct val="20000"/>
              </a:spcBef>
              <a:buChar char="–"/>
              <a:defRPr sz="1000">
                <a:solidFill>
                  <a:schemeClr val="tx1"/>
                </a:solidFill>
                <a:latin typeface="Arial" panose="020B0604020202020204" pitchFamily="34" charset="0"/>
              </a:defRPr>
            </a:lvl4pPr>
            <a:lvl5pPr marL="2057400" indent="-228600">
              <a:spcBef>
                <a:spcPct val="20000"/>
              </a:spcBef>
              <a:buChar char="»"/>
              <a:defRPr sz="1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defRPr>
            </a:lvl9pPr>
          </a:lstStyle>
          <a:p>
            <a:pPr defTabSz="914400" fontAlgn="b">
              <a:spcBef>
                <a:spcPts val="0"/>
              </a:spcBef>
              <a:buNone/>
            </a:pPr>
            <a:r>
              <a:rPr lang="en-US" altLang="en-US" sz="700" dirty="0">
                <a:solidFill>
                  <a:srgbClr val="000000"/>
                </a:solidFill>
                <a:latin typeface="Arial Narrow" panose="020B0606020202030204" pitchFamily="34" charset="0"/>
              </a:rPr>
              <a:t>2017 © Cincinnati Children's Hospital Medical Center. All rights reserved. </a:t>
            </a:r>
            <a:r>
              <a:rPr lang="en-US" sz="600" dirty="0">
                <a:solidFill>
                  <a:srgbClr val="000000"/>
                </a:solidFill>
              </a:rPr>
              <a:t>This work is licensed under the Creative Commons Attribution-</a:t>
            </a:r>
            <a:r>
              <a:rPr lang="en-US" sz="600" dirty="0" err="1">
                <a:solidFill>
                  <a:srgbClr val="000000"/>
                </a:solidFill>
              </a:rPr>
              <a:t>NonCommercial</a:t>
            </a:r>
            <a:r>
              <a:rPr lang="en-US" sz="600" dirty="0">
                <a:solidFill>
                  <a:srgbClr val="000000"/>
                </a:solidFill>
              </a:rPr>
              <a:t>-</a:t>
            </a:r>
            <a:r>
              <a:rPr lang="en-US" sz="600" dirty="0" err="1">
                <a:solidFill>
                  <a:srgbClr val="000000"/>
                </a:solidFill>
              </a:rPr>
              <a:t>ShareAlike</a:t>
            </a:r>
            <a:r>
              <a:rPr lang="en-US" sz="600" dirty="0">
                <a:solidFill>
                  <a:srgbClr val="000000"/>
                </a:solidFill>
              </a:rPr>
              <a:t> 4.0 International License. To view a copy of this license, visit http://creativecommons.org/licenses/by-nc-sa/4.0/ or send a letter to Creative Commons, PO Box 1866, Mountain View, CA 94042, USA. If you have any comments, questions or feedback regarding this tool, please email your feedback to AC4U@cchmc.org. Template created and maintained by The James M. Anderson Center for Health Systems Excellence at Cincinnati Children's Hospital Medical Center.</a:t>
            </a:r>
          </a:p>
          <a:p>
            <a:pPr defTabSz="914400" fontAlgn="base">
              <a:spcBef>
                <a:spcPct val="0"/>
              </a:spcBef>
              <a:spcAft>
                <a:spcPct val="0"/>
              </a:spcAft>
              <a:buNone/>
            </a:pPr>
            <a:br>
              <a:rPr lang="en-US" altLang="en-US" sz="800" dirty="0">
                <a:solidFill>
                  <a:srgbClr val="000000"/>
                </a:solidFill>
                <a:latin typeface="Arial Narrow" panose="020B0606020202030204" pitchFamily="34" charset="0"/>
              </a:rPr>
            </a:br>
            <a:endParaRPr lang="en-US" altLang="en-US" sz="800" dirty="0">
              <a:solidFill>
                <a:srgbClr val="000000"/>
              </a:solidFill>
              <a:latin typeface="Arial Narrow" panose="020B0606020202030204" pitchFamily="34" charset="0"/>
            </a:endParaRPr>
          </a:p>
        </p:txBody>
      </p:sp>
      <p:sp>
        <p:nvSpPr>
          <p:cNvPr id="2" name="Up Arrow 1">
            <a:extLst>
              <a:ext uri="{FF2B5EF4-FFF2-40B4-BE49-F238E27FC236}">
                <a16:creationId xmlns:a16="http://schemas.microsoft.com/office/drawing/2014/main" id="{54C9C363-48C8-4AB1-B481-7E1C2101ADFD}"/>
              </a:ext>
            </a:extLst>
          </p:cNvPr>
          <p:cNvSpPr/>
          <p:nvPr/>
        </p:nvSpPr>
        <p:spPr>
          <a:xfrm>
            <a:off x="3527426" y="3152775"/>
            <a:ext cx="339725" cy="300038"/>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latin typeface="Arial"/>
            </a:endParaRPr>
          </a:p>
        </p:txBody>
      </p:sp>
      <p:sp>
        <p:nvSpPr>
          <p:cNvPr id="50" name="Up Arrow 49">
            <a:extLst>
              <a:ext uri="{FF2B5EF4-FFF2-40B4-BE49-F238E27FC236}">
                <a16:creationId xmlns:a16="http://schemas.microsoft.com/office/drawing/2014/main" id="{5B0796F1-253C-49AB-8D0F-447F0E864399}"/>
              </a:ext>
            </a:extLst>
          </p:cNvPr>
          <p:cNvSpPr/>
          <p:nvPr/>
        </p:nvSpPr>
        <p:spPr>
          <a:xfrm>
            <a:off x="4786314" y="3151189"/>
            <a:ext cx="338137" cy="301625"/>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latin typeface="Arial"/>
            </a:endParaRPr>
          </a:p>
        </p:txBody>
      </p:sp>
      <p:sp>
        <p:nvSpPr>
          <p:cNvPr id="53" name="Up Arrow 52">
            <a:extLst>
              <a:ext uri="{FF2B5EF4-FFF2-40B4-BE49-F238E27FC236}">
                <a16:creationId xmlns:a16="http://schemas.microsoft.com/office/drawing/2014/main" id="{772BCCB3-1A4D-4A3B-A0A4-CE35C641963A}"/>
              </a:ext>
            </a:extLst>
          </p:cNvPr>
          <p:cNvSpPr/>
          <p:nvPr/>
        </p:nvSpPr>
        <p:spPr>
          <a:xfrm>
            <a:off x="6062664" y="3151189"/>
            <a:ext cx="339725" cy="301625"/>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latin typeface="Arial"/>
            </a:endParaRPr>
          </a:p>
        </p:txBody>
      </p:sp>
      <p:sp>
        <p:nvSpPr>
          <p:cNvPr id="54" name="Up Arrow 53">
            <a:extLst>
              <a:ext uri="{FF2B5EF4-FFF2-40B4-BE49-F238E27FC236}">
                <a16:creationId xmlns:a16="http://schemas.microsoft.com/office/drawing/2014/main" id="{CB780F8F-F861-47C2-98E4-930186F1F6BC}"/>
              </a:ext>
            </a:extLst>
          </p:cNvPr>
          <p:cNvSpPr/>
          <p:nvPr/>
        </p:nvSpPr>
        <p:spPr>
          <a:xfrm>
            <a:off x="7340600" y="3151189"/>
            <a:ext cx="338138" cy="301625"/>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latin typeface="Arial"/>
            </a:endParaRPr>
          </a:p>
        </p:txBody>
      </p:sp>
      <p:sp>
        <p:nvSpPr>
          <p:cNvPr id="55" name="Up Arrow 54">
            <a:extLst>
              <a:ext uri="{FF2B5EF4-FFF2-40B4-BE49-F238E27FC236}">
                <a16:creationId xmlns:a16="http://schemas.microsoft.com/office/drawing/2014/main" id="{17A63A54-05A7-48DC-B0B4-4B6F8009B64E}"/>
              </a:ext>
            </a:extLst>
          </p:cNvPr>
          <p:cNvSpPr/>
          <p:nvPr/>
        </p:nvSpPr>
        <p:spPr>
          <a:xfrm>
            <a:off x="8624889" y="3159125"/>
            <a:ext cx="339725" cy="300038"/>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latin typeface="Arial"/>
            </a:endParaRPr>
          </a:p>
        </p:txBody>
      </p:sp>
      <p:sp>
        <p:nvSpPr>
          <p:cNvPr id="56" name="Up Arrow 55">
            <a:extLst>
              <a:ext uri="{FF2B5EF4-FFF2-40B4-BE49-F238E27FC236}">
                <a16:creationId xmlns:a16="http://schemas.microsoft.com/office/drawing/2014/main" id="{5D513EFF-FA61-49A4-A8F4-9E75AA9C531B}"/>
              </a:ext>
            </a:extLst>
          </p:cNvPr>
          <p:cNvSpPr/>
          <p:nvPr/>
        </p:nvSpPr>
        <p:spPr>
          <a:xfrm>
            <a:off x="9910764" y="3144839"/>
            <a:ext cx="338137" cy="300037"/>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latin typeface="Arial"/>
            </a:endParaRPr>
          </a:p>
        </p:txBody>
      </p:sp>
      <p:sp>
        <p:nvSpPr>
          <p:cNvPr id="57" name="Up Arrow 56">
            <a:extLst>
              <a:ext uri="{FF2B5EF4-FFF2-40B4-BE49-F238E27FC236}">
                <a16:creationId xmlns:a16="http://schemas.microsoft.com/office/drawing/2014/main" id="{C3860068-D730-48C9-8420-DF7A9F4BB089}"/>
              </a:ext>
            </a:extLst>
          </p:cNvPr>
          <p:cNvSpPr/>
          <p:nvPr/>
        </p:nvSpPr>
        <p:spPr>
          <a:xfrm>
            <a:off x="2246314" y="3159125"/>
            <a:ext cx="338137" cy="300038"/>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latin typeface="Arial"/>
            </a:endParaRPr>
          </a:p>
        </p:txBody>
      </p:sp>
      <p:sp>
        <p:nvSpPr>
          <p:cNvPr id="64" name="Up Arrow 63">
            <a:extLst>
              <a:ext uri="{FF2B5EF4-FFF2-40B4-BE49-F238E27FC236}">
                <a16:creationId xmlns:a16="http://schemas.microsoft.com/office/drawing/2014/main" id="{7D6783F3-DD3D-4652-B917-3873421AFC5F}"/>
              </a:ext>
            </a:extLst>
          </p:cNvPr>
          <p:cNvSpPr/>
          <p:nvPr/>
        </p:nvSpPr>
        <p:spPr>
          <a:xfrm rot="10800000">
            <a:off x="2239964" y="2019300"/>
            <a:ext cx="338137" cy="300038"/>
          </a:xfrm>
          <a:prstGeom prst="upArrow">
            <a:avLst/>
          </a:prstGeom>
          <a:solidFill>
            <a:srgbClr val="7EC234"/>
          </a:solidFill>
          <a:ln>
            <a:solidFill>
              <a:srgbClr val="7EC23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latin typeface="Arial"/>
            </a:endParaRPr>
          </a:p>
        </p:txBody>
      </p:sp>
      <p:sp>
        <p:nvSpPr>
          <p:cNvPr id="65" name="Up Arrow 64">
            <a:extLst>
              <a:ext uri="{FF2B5EF4-FFF2-40B4-BE49-F238E27FC236}">
                <a16:creationId xmlns:a16="http://schemas.microsoft.com/office/drawing/2014/main" id="{96155125-C4EF-4CF3-A665-9464FEFA9F5B}"/>
              </a:ext>
            </a:extLst>
          </p:cNvPr>
          <p:cNvSpPr/>
          <p:nvPr/>
        </p:nvSpPr>
        <p:spPr>
          <a:xfrm rot="10800000">
            <a:off x="3519489" y="2011364"/>
            <a:ext cx="339725" cy="301625"/>
          </a:xfrm>
          <a:prstGeom prst="upArrow">
            <a:avLst/>
          </a:prstGeom>
          <a:solidFill>
            <a:srgbClr val="7EC234"/>
          </a:solidFill>
          <a:ln>
            <a:solidFill>
              <a:srgbClr val="7EC23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latin typeface="Arial"/>
            </a:endParaRPr>
          </a:p>
        </p:txBody>
      </p:sp>
      <p:sp>
        <p:nvSpPr>
          <p:cNvPr id="66" name="Up Arrow 65">
            <a:extLst>
              <a:ext uri="{FF2B5EF4-FFF2-40B4-BE49-F238E27FC236}">
                <a16:creationId xmlns:a16="http://schemas.microsoft.com/office/drawing/2014/main" id="{4F1269A2-0BFC-42F3-BFF7-B694C72F09E9}"/>
              </a:ext>
            </a:extLst>
          </p:cNvPr>
          <p:cNvSpPr/>
          <p:nvPr/>
        </p:nvSpPr>
        <p:spPr>
          <a:xfrm rot="10800000">
            <a:off x="4800601" y="2011364"/>
            <a:ext cx="339725" cy="301625"/>
          </a:xfrm>
          <a:prstGeom prst="upArrow">
            <a:avLst/>
          </a:prstGeom>
          <a:solidFill>
            <a:srgbClr val="7EC234"/>
          </a:solidFill>
          <a:ln>
            <a:solidFill>
              <a:srgbClr val="7EC23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latin typeface="Arial"/>
            </a:endParaRPr>
          </a:p>
        </p:txBody>
      </p:sp>
      <p:sp>
        <p:nvSpPr>
          <p:cNvPr id="67" name="Up Arrow 66">
            <a:extLst>
              <a:ext uri="{FF2B5EF4-FFF2-40B4-BE49-F238E27FC236}">
                <a16:creationId xmlns:a16="http://schemas.microsoft.com/office/drawing/2014/main" id="{2F11F8AD-6248-4023-A84E-AB0578F25408}"/>
              </a:ext>
            </a:extLst>
          </p:cNvPr>
          <p:cNvSpPr/>
          <p:nvPr/>
        </p:nvSpPr>
        <p:spPr>
          <a:xfrm rot="10800000">
            <a:off x="6057901" y="2011364"/>
            <a:ext cx="339725" cy="301625"/>
          </a:xfrm>
          <a:prstGeom prst="upArrow">
            <a:avLst/>
          </a:prstGeom>
          <a:solidFill>
            <a:srgbClr val="7EC234"/>
          </a:solidFill>
          <a:ln>
            <a:solidFill>
              <a:srgbClr val="7EC23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latin typeface="Arial"/>
            </a:endParaRPr>
          </a:p>
        </p:txBody>
      </p:sp>
      <p:sp>
        <p:nvSpPr>
          <p:cNvPr id="68" name="Up Arrow 67">
            <a:extLst>
              <a:ext uri="{FF2B5EF4-FFF2-40B4-BE49-F238E27FC236}">
                <a16:creationId xmlns:a16="http://schemas.microsoft.com/office/drawing/2014/main" id="{87E92788-6710-4E0A-8485-04CD217361CF}"/>
              </a:ext>
            </a:extLst>
          </p:cNvPr>
          <p:cNvSpPr/>
          <p:nvPr/>
        </p:nvSpPr>
        <p:spPr>
          <a:xfrm rot="10800000">
            <a:off x="7339014" y="2011364"/>
            <a:ext cx="338137" cy="301625"/>
          </a:xfrm>
          <a:prstGeom prst="upArrow">
            <a:avLst/>
          </a:prstGeom>
          <a:solidFill>
            <a:srgbClr val="7EC234"/>
          </a:solidFill>
          <a:ln>
            <a:solidFill>
              <a:srgbClr val="7EC23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latin typeface="Arial"/>
            </a:endParaRPr>
          </a:p>
        </p:txBody>
      </p:sp>
      <p:sp>
        <p:nvSpPr>
          <p:cNvPr id="69" name="Up Arrow 68">
            <a:extLst>
              <a:ext uri="{FF2B5EF4-FFF2-40B4-BE49-F238E27FC236}">
                <a16:creationId xmlns:a16="http://schemas.microsoft.com/office/drawing/2014/main" id="{296908E4-E373-4324-A526-890590F078B6}"/>
              </a:ext>
            </a:extLst>
          </p:cNvPr>
          <p:cNvSpPr/>
          <p:nvPr/>
        </p:nvSpPr>
        <p:spPr>
          <a:xfrm rot="10800000">
            <a:off x="8618539" y="2011364"/>
            <a:ext cx="339725" cy="301625"/>
          </a:xfrm>
          <a:prstGeom prst="upArrow">
            <a:avLst/>
          </a:prstGeom>
          <a:solidFill>
            <a:srgbClr val="7EC234"/>
          </a:solidFill>
          <a:ln>
            <a:solidFill>
              <a:srgbClr val="7EC23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latin typeface="Arial"/>
            </a:endParaRPr>
          </a:p>
        </p:txBody>
      </p:sp>
      <p:sp>
        <p:nvSpPr>
          <p:cNvPr id="70" name="Up Arrow 69">
            <a:extLst>
              <a:ext uri="{FF2B5EF4-FFF2-40B4-BE49-F238E27FC236}">
                <a16:creationId xmlns:a16="http://schemas.microsoft.com/office/drawing/2014/main" id="{6E32399F-4C6E-4E89-A87C-52ABF4E9B103}"/>
              </a:ext>
            </a:extLst>
          </p:cNvPr>
          <p:cNvSpPr/>
          <p:nvPr/>
        </p:nvSpPr>
        <p:spPr>
          <a:xfrm rot="10800000">
            <a:off x="9910764" y="2011364"/>
            <a:ext cx="338137" cy="301625"/>
          </a:xfrm>
          <a:prstGeom prst="upArrow">
            <a:avLst/>
          </a:prstGeom>
          <a:solidFill>
            <a:srgbClr val="7EC234"/>
          </a:solidFill>
          <a:ln>
            <a:solidFill>
              <a:srgbClr val="7EC23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latin typeface="Arial"/>
            </a:endParaRPr>
          </a:p>
        </p:txBody>
      </p:sp>
      <p:pic>
        <p:nvPicPr>
          <p:cNvPr id="44" name="Picture 43" descr="A picture containing text, clipart&#10;&#10;Description automatically generated">
            <a:extLst>
              <a:ext uri="{FF2B5EF4-FFF2-40B4-BE49-F238E27FC236}">
                <a16:creationId xmlns:a16="http://schemas.microsoft.com/office/drawing/2014/main" id="{9D3D4F63-CCD6-42C9-BAE2-92C1091133DD}"/>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9138488" y="6632522"/>
            <a:ext cx="495300" cy="20484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903478" y="2237305"/>
            <a:ext cx="167639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eaLnBrk="1" hangingPunct="1"/>
            <a:r>
              <a:rPr lang="en-US" altLang="en-US" sz="1400" b="1" u="sng" dirty="0">
                <a:solidFill>
                  <a:srgbClr val="000000"/>
                </a:solidFill>
                <a:latin typeface="Arial Narrow" pitchFamily="34" charset="0"/>
              </a:rPr>
              <a:t>SMART Aim</a:t>
            </a:r>
          </a:p>
        </p:txBody>
      </p:sp>
      <p:sp>
        <p:nvSpPr>
          <p:cNvPr id="6" name="Text Box 4"/>
          <p:cNvSpPr txBox="1">
            <a:spLocks noChangeArrowheads="1"/>
          </p:cNvSpPr>
          <p:nvPr/>
        </p:nvSpPr>
        <p:spPr bwMode="auto">
          <a:xfrm>
            <a:off x="4229100" y="694275"/>
            <a:ext cx="21336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eaLnBrk="1" hangingPunct="1"/>
            <a:r>
              <a:rPr lang="en-US" altLang="en-US" sz="1400" b="1" u="sng" dirty="0">
                <a:solidFill>
                  <a:srgbClr val="000000"/>
                </a:solidFill>
                <a:latin typeface="Arial Narrow" pitchFamily="34" charset="0"/>
              </a:rPr>
              <a:t>Key Drivers</a:t>
            </a:r>
          </a:p>
        </p:txBody>
      </p:sp>
      <p:sp>
        <p:nvSpPr>
          <p:cNvPr id="7" name="Text Box 5"/>
          <p:cNvSpPr txBox="1">
            <a:spLocks noChangeArrowheads="1"/>
          </p:cNvSpPr>
          <p:nvPr/>
        </p:nvSpPr>
        <p:spPr bwMode="auto">
          <a:xfrm>
            <a:off x="7917180" y="685800"/>
            <a:ext cx="1676400" cy="313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eaLnBrk="1" hangingPunct="1"/>
            <a:r>
              <a:rPr lang="en-US" altLang="en-US" sz="1400" b="1" u="sng" dirty="0">
                <a:solidFill>
                  <a:srgbClr val="000000"/>
                </a:solidFill>
                <a:latin typeface="Arial Narrow" pitchFamily="34" charset="0"/>
              </a:rPr>
              <a:t>Interventions (LOR #)</a:t>
            </a:r>
          </a:p>
        </p:txBody>
      </p:sp>
      <p:sp>
        <p:nvSpPr>
          <p:cNvPr id="8" name="Rectangle 28"/>
          <p:cNvSpPr>
            <a:spLocks noChangeArrowheads="1"/>
          </p:cNvSpPr>
          <p:nvPr/>
        </p:nvSpPr>
        <p:spPr bwMode="auto">
          <a:xfrm>
            <a:off x="1825752" y="2563298"/>
            <a:ext cx="1831848" cy="2252822"/>
          </a:xfrm>
          <a:prstGeom prst="rect">
            <a:avLst/>
          </a:prstGeom>
          <a:solidFill>
            <a:srgbClr val="92D050"/>
          </a:solidFill>
          <a:ln w="12700">
            <a:solidFill>
              <a:schemeClr val="tx1"/>
            </a:solidFill>
            <a:miter lim="800000"/>
            <a:headEnd/>
            <a:tailEnd/>
          </a:ln>
          <a:effectLst/>
        </p:spPr>
        <p:txBody>
          <a:bodyPr anchor="ctr"/>
          <a:lstStyle/>
          <a:p>
            <a:pPr algn="ctr" defTabSz="914400"/>
            <a:r>
              <a:rPr lang="en-US" sz="1100" dirty="0">
                <a:solidFill>
                  <a:srgbClr val="000000"/>
                </a:solidFill>
                <a:latin typeface="Arial Narrow" panose="020B0606020202030204" pitchFamily="34" charset="0"/>
              </a:rPr>
              <a:t>Increase the % of Black patients on CGM* from 38% to 70% by December 31, 2022.</a:t>
            </a:r>
            <a:br>
              <a:rPr lang="en-US" sz="1100" dirty="0">
                <a:solidFill>
                  <a:srgbClr val="000000"/>
                </a:solidFill>
                <a:latin typeface="Arial Narrow" panose="020B0606020202030204" pitchFamily="34" charset="0"/>
              </a:rPr>
            </a:br>
            <a:br>
              <a:rPr lang="en-US" sz="1100" dirty="0">
                <a:solidFill>
                  <a:srgbClr val="000000"/>
                </a:solidFill>
                <a:latin typeface="Arial Narrow" panose="020B0606020202030204" pitchFamily="34" charset="0"/>
              </a:rPr>
            </a:br>
            <a:r>
              <a:rPr lang="en-US" sz="1100" dirty="0">
                <a:solidFill>
                  <a:srgbClr val="000000"/>
                </a:solidFill>
                <a:latin typeface="Arial Narrow" panose="020B0606020202030204" pitchFamily="34" charset="0"/>
              </a:rPr>
              <a:t>Increase the % of Hispanic patients on CGM* from 41% to 70% by December 31, 2022. </a:t>
            </a:r>
            <a:br>
              <a:rPr lang="en-US" sz="1100" dirty="0">
                <a:solidFill>
                  <a:srgbClr val="000000"/>
                </a:solidFill>
                <a:latin typeface="Calibri" panose="020F0502020204030204" pitchFamily="34" charset="0"/>
              </a:rPr>
            </a:br>
            <a:br>
              <a:rPr lang="en-US" sz="1100" dirty="0">
                <a:solidFill>
                  <a:srgbClr val="000000"/>
                </a:solidFill>
                <a:latin typeface="Calibri" panose="020F0502020204030204" pitchFamily="34" charset="0"/>
              </a:rPr>
            </a:br>
            <a:r>
              <a:rPr lang="en-US" sz="1100" dirty="0">
                <a:solidFill>
                  <a:srgbClr val="000000"/>
                </a:solidFill>
                <a:latin typeface="Arial Narrow" panose="020B0606020202030204" pitchFamily="34" charset="0"/>
              </a:rPr>
              <a:t>*Patients who reported using CGM at clinic visit during reporting month</a:t>
            </a:r>
            <a:r>
              <a:rPr lang="en-US" sz="1100" dirty="0">
                <a:solidFill>
                  <a:srgbClr val="565A5C"/>
                </a:solidFill>
                <a:latin typeface="Arial Narrow" panose="020B0606020202030204" pitchFamily="34" charset="0"/>
              </a:rPr>
              <a:t> </a:t>
            </a:r>
            <a:endParaRPr lang="en-US" altLang="en-US" sz="1100" dirty="0">
              <a:solidFill>
                <a:srgbClr val="000000"/>
              </a:solidFill>
              <a:latin typeface="Arial Narrow" panose="020B0606020202030204" pitchFamily="34" charset="0"/>
            </a:endParaRPr>
          </a:p>
        </p:txBody>
      </p:sp>
      <p:sp>
        <p:nvSpPr>
          <p:cNvPr id="27" name="Text Box 53"/>
          <p:cNvSpPr txBox="1">
            <a:spLocks noChangeArrowheads="1"/>
          </p:cNvSpPr>
          <p:nvPr/>
        </p:nvSpPr>
        <p:spPr bwMode="auto">
          <a:xfrm>
            <a:off x="5212080" y="6611780"/>
            <a:ext cx="271272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r>
              <a:rPr lang="en-US" altLang="en-US" sz="1000" b="1" dirty="0">
                <a:solidFill>
                  <a:srgbClr val="000000"/>
                </a:solidFill>
                <a:latin typeface="Arial Narrow" pitchFamily="34" charset="0"/>
              </a:rPr>
              <a:t>Note: </a:t>
            </a:r>
            <a:r>
              <a:rPr lang="en-US" altLang="en-US" sz="1000" dirty="0">
                <a:solidFill>
                  <a:srgbClr val="000000"/>
                </a:solidFill>
                <a:latin typeface="Arial Narrow" pitchFamily="34" charset="0"/>
              </a:rPr>
              <a:t>LOR # = Level of Reliability Number, e.g., LOR 1</a:t>
            </a:r>
          </a:p>
        </p:txBody>
      </p:sp>
      <p:sp>
        <p:nvSpPr>
          <p:cNvPr id="28" name="Text Box 54"/>
          <p:cNvSpPr txBox="1">
            <a:spLocks noChangeArrowheads="1"/>
          </p:cNvSpPr>
          <p:nvPr/>
        </p:nvSpPr>
        <p:spPr bwMode="auto">
          <a:xfrm>
            <a:off x="2816352" y="310465"/>
            <a:ext cx="480364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r>
              <a:rPr lang="en-US" altLang="en-US" sz="1400" b="1" dirty="0">
                <a:solidFill>
                  <a:srgbClr val="000000"/>
                </a:solidFill>
                <a:latin typeface="Arial Narrow" pitchFamily="34" charset="0"/>
              </a:rPr>
              <a:t>  Project Leader:  Nana-Hawa Yayah Jones, MD</a:t>
            </a:r>
            <a:endParaRPr lang="en-US" altLang="en-US" sz="1400" b="1" i="1" dirty="0">
              <a:solidFill>
                <a:srgbClr val="000000"/>
              </a:solidFill>
              <a:latin typeface="Arial Narrow" pitchFamily="34" charset="0"/>
            </a:endParaRPr>
          </a:p>
        </p:txBody>
      </p:sp>
      <p:sp>
        <p:nvSpPr>
          <p:cNvPr id="29" name="Rectangle 59"/>
          <p:cNvSpPr>
            <a:spLocks noChangeArrowheads="1"/>
          </p:cNvSpPr>
          <p:nvPr/>
        </p:nvSpPr>
        <p:spPr bwMode="auto">
          <a:xfrm>
            <a:off x="1825752" y="1036601"/>
            <a:ext cx="1831848" cy="1143000"/>
          </a:xfrm>
          <a:prstGeom prst="rect">
            <a:avLst/>
          </a:prstGeom>
          <a:solidFill>
            <a:srgbClr val="92D050"/>
          </a:solidFill>
          <a:ln w="12700">
            <a:solidFill>
              <a:schemeClr val="tx1"/>
            </a:solidFill>
            <a:miter lim="800000"/>
            <a:headEnd/>
            <a:tailEnd/>
          </a:ln>
          <a:effectLst/>
        </p:spPr>
        <p:txBody>
          <a:bodyPr anchor="ctr"/>
          <a:lstStyle/>
          <a:p>
            <a:pPr algn="ctr" defTabSz="914400"/>
            <a:r>
              <a:rPr lang="en-US" altLang="en-US" sz="1200" dirty="0">
                <a:solidFill>
                  <a:srgbClr val="000000"/>
                </a:solidFill>
                <a:latin typeface="Arial Narrow" panose="020B0606020202030204" pitchFamily="34" charset="0"/>
              </a:rPr>
              <a:t>Reduce equity gaps in the care of pediatric patients with Type 1 Diabetes</a:t>
            </a:r>
          </a:p>
        </p:txBody>
      </p:sp>
      <p:sp>
        <p:nvSpPr>
          <p:cNvPr id="30" name="Text Box 60"/>
          <p:cNvSpPr txBox="1">
            <a:spLocks noChangeArrowheads="1"/>
          </p:cNvSpPr>
          <p:nvPr/>
        </p:nvSpPr>
        <p:spPr bwMode="auto">
          <a:xfrm>
            <a:off x="1903478" y="694274"/>
            <a:ext cx="1676399"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eaLnBrk="1" hangingPunct="1"/>
            <a:r>
              <a:rPr lang="en-US" altLang="en-US" sz="1400" b="1" u="sng" dirty="0">
                <a:solidFill>
                  <a:srgbClr val="000000"/>
                </a:solidFill>
                <a:latin typeface="Arial Narrow" pitchFamily="34" charset="0"/>
              </a:rPr>
              <a:t>Global Aim</a:t>
            </a:r>
          </a:p>
        </p:txBody>
      </p:sp>
      <p:sp>
        <p:nvSpPr>
          <p:cNvPr id="34" name="Rectangle 59"/>
          <p:cNvSpPr>
            <a:spLocks noChangeArrowheads="1"/>
          </p:cNvSpPr>
          <p:nvPr/>
        </p:nvSpPr>
        <p:spPr bwMode="auto">
          <a:xfrm>
            <a:off x="1825752" y="5181600"/>
            <a:ext cx="1831848" cy="1143000"/>
          </a:xfrm>
          <a:prstGeom prst="rect">
            <a:avLst/>
          </a:prstGeom>
          <a:solidFill>
            <a:srgbClr val="92D050"/>
          </a:solidFill>
          <a:ln w="12700">
            <a:solidFill>
              <a:schemeClr val="tx1"/>
            </a:solidFill>
            <a:miter lim="800000"/>
            <a:headEnd/>
            <a:tailEnd/>
          </a:ln>
          <a:effectLst/>
        </p:spPr>
        <p:txBody>
          <a:bodyPr anchor="ctr"/>
          <a:lstStyle/>
          <a:p>
            <a:pPr algn="ctr" defTabSz="914400"/>
            <a:r>
              <a:rPr lang="en-US" altLang="en-US" sz="1200" dirty="0">
                <a:solidFill>
                  <a:srgbClr val="000000"/>
                </a:solidFill>
                <a:latin typeface="Arial Narrow" panose="020B0606020202030204" pitchFamily="34" charset="0"/>
              </a:rPr>
              <a:t>Patients with Type 1 Diabetes seen at CCHMC DM Center</a:t>
            </a:r>
          </a:p>
        </p:txBody>
      </p:sp>
      <p:sp>
        <p:nvSpPr>
          <p:cNvPr id="35" name="Text Box 60"/>
          <p:cNvSpPr txBox="1">
            <a:spLocks noChangeArrowheads="1"/>
          </p:cNvSpPr>
          <p:nvPr/>
        </p:nvSpPr>
        <p:spPr bwMode="auto">
          <a:xfrm>
            <a:off x="1903478" y="4876800"/>
            <a:ext cx="1676399"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eaLnBrk="1" hangingPunct="1"/>
            <a:r>
              <a:rPr lang="en-US" altLang="en-US" sz="1400" b="1" u="sng" dirty="0">
                <a:solidFill>
                  <a:srgbClr val="000000"/>
                </a:solidFill>
                <a:latin typeface="Arial Narrow" pitchFamily="34" charset="0"/>
              </a:rPr>
              <a:t>Population</a:t>
            </a:r>
          </a:p>
        </p:txBody>
      </p:sp>
      <p:sp>
        <p:nvSpPr>
          <p:cNvPr id="26" name="Text Box 54"/>
          <p:cNvSpPr txBox="1">
            <a:spLocks noChangeArrowheads="1"/>
          </p:cNvSpPr>
          <p:nvPr/>
        </p:nvSpPr>
        <p:spPr bwMode="auto">
          <a:xfrm>
            <a:off x="8139953" y="321525"/>
            <a:ext cx="25146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r>
              <a:rPr lang="en-US" altLang="en-US" sz="1400" b="1" dirty="0">
                <a:solidFill>
                  <a:srgbClr val="000000"/>
                </a:solidFill>
                <a:latin typeface="Arial Narrow" pitchFamily="34" charset="0"/>
              </a:rPr>
              <a:t>Revision Date:  </a:t>
            </a:r>
            <a:r>
              <a:rPr lang="en-US" altLang="en-US" sz="1400" b="1" i="1" dirty="0">
                <a:solidFill>
                  <a:srgbClr val="000000"/>
                </a:solidFill>
                <a:latin typeface="Arial Narrow" pitchFamily="34" charset="0"/>
              </a:rPr>
              <a:t>4/1/22 (v1)</a:t>
            </a:r>
          </a:p>
        </p:txBody>
      </p:sp>
      <p:sp>
        <p:nvSpPr>
          <p:cNvPr id="2" name="Left Brace 1"/>
          <p:cNvSpPr/>
          <p:nvPr/>
        </p:nvSpPr>
        <p:spPr>
          <a:xfrm>
            <a:off x="3795986" y="999074"/>
            <a:ext cx="395015" cy="5334000"/>
          </a:xfrm>
          <a:prstGeom prst="leftBrac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en-US">
              <a:solidFill>
                <a:srgbClr val="000000"/>
              </a:solidFill>
              <a:latin typeface="Arial"/>
            </a:endParaRPr>
          </a:p>
        </p:txBody>
      </p:sp>
      <p:cxnSp>
        <p:nvCxnSpPr>
          <p:cNvPr id="20" name="Straight Connector 19"/>
          <p:cNvCxnSpPr/>
          <p:nvPr/>
        </p:nvCxnSpPr>
        <p:spPr>
          <a:xfrm>
            <a:off x="1524000" y="68580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524001" y="-21266"/>
            <a:ext cx="9130553" cy="338554"/>
          </a:xfrm>
          <a:prstGeom prst="rect">
            <a:avLst/>
          </a:prstGeom>
          <a:noFill/>
        </p:spPr>
        <p:txBody>
          <a:bodyPr wrap="square" rtlCol="0">
            <a:spAutoFit/>
          </a:bodyPr>
          <a:lstStyle/>
          <a:p>
            <a:pPr algn="ctr" defTabSz="914400"/>
            <a:r>
              <a:rPr lang="en-US" sz="1600" b="1" dirty="0">
                <a:solidFill>
                  <a:srgbClr val="000000"/>
                </a:solidFill>
                <a:latin typeface="Arial Narrow" panose="020B0606020202030204" pitchFamily="34" charset="0"/>
              </a:rPr>
              <a:t>T1Dx CGM Equity— Key Driver Diagram (KDD)</a:t>
            </a:r>
          </a:p>
        </p:txBody>
      </p:sp>
      <p:sp>
        <p:nvSpPr>
          <p:cNvPr id="32" name="Rectangle 29"/>
          <p:cNvSpPr>
            <a:spLocks noChangeArrowheads="1"/>
          </p:cNvSpPr>
          <p:nvPr/>
        </p:nvSpPr>
        <p:spPr bwMode="auto">
          <a:xfrm>
            <a:off x="4191000" y="1033393"/>
            <a:ext cx="2133600" cy="408236"/>
          </a:xfrm>
          <a:prstGeom prst="rect">
            <a:avLst/>
          </a:prstGeom>
          <a:solidFill>
            <a:schemeClr val="bg1"/>
          </a:solidFill>
          <a:ln w="12700">
            <a:solidFill>
              <a:schemeClr val="tx1"/>
            </a:solidFill>
            <a:miter lim="800000"/>
            <a:headEnd/>
            <a:tailEnd/>
          </a:ln>
          <a:effectLst/>
        </p:spPr>
        <p:txBody>
          <a:bodyPr anchor="ctr"/>
          <a:lstStyle/>
          <a:p>
            <a:pPr algn="ctr" defTabSz="914400"/>
            <a:r>
              <a:rPr lang="en-US" altLang="en-US" sz="1200" dirty="0">
                <a:solidFill>
                  <a:srgbClr val="000000"/>
                </a:solidFill>
                <a:latin typeface="Arial Narrow" panose="020B0606020202030204" pitchFamily="34" charset="0"/>
              </a:rPr>
              <a:t>Accurate understanding of CGMs </a:t>
            </a:r>
            <a:r>
              <a:rPr lang="en-US" altLang="en-US" sz="1200">
                <a:solidFill>
                  <a:srgbClr val="000000"/>
                </a:solidFill>
                <a:latin typeface="Arial Narrow" panose="020B0606020202030204" pitchFamily="34" charset="0"/>
              </a:rPr>
              <a:t>for patients/</a:t>
            </a:r>
            <a:r>
              <a:rPr lang="en-US" altLang="en-US" sz="1200" dirty="0">
                <a:solidFill>
                  <a:srgbClr val="000000"/>
                </a:solidFill>
                <a:latin typeface="Arial Narrow" panose="020B0606020202030204" pitchFamily="34" charset="0"/>
              </a:rPr>
              <a:t>families</a:t>
            </a:r>
          </a:p>
        </p:txBody>
      </p:sp>
      <p:sp>
        <p:nvSpPr>
          <p:cNvPr id="33" name="Rectangle 30"/>
          <p:cNvSpPr>
            <a:spLocks noChangeArrowheads="1"/>
          </p:cNvSpPr>
          <p:nvPr/>
        </p:nvSpPr>
        <p:spPr bwMode="auto">
          <a:xfrm>
            <a:off x="4191000" y="3308645"/>
            <a:ext cx="2133600" cy="417837"/>
          </a:xfrm>
          <a:prstGeom prst="rect">
            <a:avLst/>
          </a:prstGeom>
          <a:solidFill>
            <a:srgbClr val="92D050"/>
          </a:solidFill>
          <a:ln w="12700">
            <a:solidFill>
              <a:schemeClr val="tx1"/>
            </a:solidFill>
            <a:miter lim="800000"/>
            <a:headEnd/>
            <a:tailEnd/>
          </a:ln>
          <a:effec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eaLnBrk="1" hangingPunct="1"/>
            <a:r>
              <a:rPr lang="en-US" altLang="en-US" sz="1200" dirty="0">
                <a:solidFill>
                  <a:srgbClr val="000000"/>
                </a:solidFill>
                <a:latin typeface="Arial Narrow" panose="020B0606020202030204" pitchFamily="34" charset="0"/>
              </a:rPr>
              <a:t>Affordable technology access across the continuum of care</a:t>
            </a:r>
          </a:p>
        </p:txBody>
      </p:sp>
      <p:sp>
        <p:nvSpPr>
          <p:cNvPr id="36" name="Rectangle 31"/>
          <p:cNvSpPr>
            <a:spLocks noChangeArrowheads="1"/>
          </p:cNvSpPr>
          <p:nvPr/>
        </p:nvSpPr>
        <p:spPr bwMode="auto">
          <a:xfrm>
            <a:off x="4191000" y="2077416"/>
            <a:ext cx="2133600" cy="445409"/>
          </a:xfrm>
          <a:prstGeom prst="rect">
            <a:avLst/>
          </a:prstGeom>
          <a:solidFill>
            <a:schemeClr val="bg1"/>
          </a:solidFill>
          <a:ln w="12700">
            <a:solidFill>
              <a:schemeClr val="tx1"/>
            </a:solidFill>
            <a:miter lim="800000"/>
            <a:headEnd/>
            <a:tailEnd/>
          </a:ln>
          <a:effec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eaLnBrk="1" hangingPunct="1"/>
            <a:r>
              <a:rPr lang="en-US" altLang="en-US" sz="1100" dirty="0">
                <a:solidFill>
                  <a:srgbClr val="000000"/>
                </a:solidFill>
                <a:latin typeface="Arial Narrow" panose="020B0606020202030204" pitchFamily="34" charset="0"/>
              </a:rPr>
              <a:t>Shared decision making between staff/providers and families/patients </a:t>
            </a:r>
          </a:p>
        </p:txBody>
      </p:sp>
      <p:sp>
        <p:nvSpPr>
          <p:cNvPr id="37" name="Rectangle 32"/>
          <p:cNvSpPr>
            <a:spLocks noChangeArrowheads="1"/>
          </p:cNvSpPr>
          <p:nvPr/>
        </p:nvSpPr>
        <p:spPr bwMode="auto">
          <a:xfrm>
            <a:off x="4191000" y="1567839"/>
            <a:ext cx="2133600" cy="383366"/>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defTabSz="914400"/>
            <a:r>
              <a:rPr lang="en-US" altLang="en-US" sz="1200" dirty="0">
                <a:solidFill>
                  <a:srgbClr val="000000"/>
                </a:solidFill>
                <a:latin typeface="Arial Narrow" panose="020B0606020202030204" pitchFamily="34" charset="0"/>
              </a:rPr>
              <a:t>Comprehensive</a:t>
            </a:r>
            <a:r>
              <a:rPr lang="en-US" altLang="en-US" sz="1200" dirty="0">
                <a:solidFill>
                  <a:srgbClr val="FF0000"/>
                </a:solidFill>
                <a:latin typeface="Arial Narrow" panose="020B0606020202030204" pitchFamily="34" charset="0"/>
              </a:rPr>
              <a:t> </a:t>
            </a:r>
            <a:r>
              <a:rPr lang="en-US" altLang="en-US" sz="1200" dirty="0">
                <a:solidFill>
                  <a:srgbClr val="000000"/>
                </a:solidFill>
                <a:latin typeface="Arial Narrow" panose="020B0606020202030204" pitchFamily="34" charset="0"/>
              </a:rPr>
              <a:t>understanding of CGMs for staff/providers</a:t>
            </a:r>
          </a:p>
        </p:txBody>
      </p:sp>
      <p:sp>
        <p:nvSpPr>
          <p:cNvPr id="38" name="Rectangle 46"/>
          <p:cNvSpPr>
            <a:spLocks noChangeArrowheads="1"/>
          </p:cNvSpPr>
          <p:nvPr/>
        </p:nvSpPr>
        <p:spPr bwMode="auto">
          <a:xfrm>
            <a:off x="4191000" y="5551936"/>
            <a:ext cx="2133600" cy="421466"/>
          </a:xfrm>
          <a:prstGeom prst="rect">
            <a:avLst/>
          </a:prstGeom>
          <a:solidFill>
            <a:srgbClr val="92D050"/>
          </a:solidFill>
          <a:ln w="12700">
            <a:solidFill>
              <a:schemeClr val="tx1"/>
            </a:solidFill>
            <a:miter lim="800000"/>
            <a:headEnd/>
            <a:tailEnd/>
          </a:ln>
          <a:effectLst/>
        </p:spPr>
        <p:txBody>
          <a:bodyPr anchor="ctr"/>
          <a:lstStyle/>
          <a:p>
            <a:pPr algn="ctr" defTabSz="914400"/>
            <a:r>
              <a:rPr lang="en-US" altLang="en-US" sz="1200" dirty="0">
                <a:solidFill>
                  <a:srgbClr val="000000"/>
                </a:solidFill>
                <a:latin typeface="Arial Narrow" panose="020B0606020202030204" pitchFamily="34" charset="0"/>
              </a:rPr>
              <a:t>Consistent and equitable provider offering of CGMs</a:t>
            </a:r>
          </a:p>
        </p:txBody>
      </p:sp>
      <p:sp>
        <p:nvSpPr>
          <p:cNvPr id="40" name="Rectangle 30"/>
          <p:cNvSpPr>
            <a:spLocks noChangeArrowheads="1"/>
          </p:cNvSpPr>
          <p:nvPr/>
        </p:nvSpPr>
        <p:spPr bwMode="auto">
          <a:xfrm>
            <a:off x="4191000" y="3852691"/>
            <a:ext cx="2133600" cy="434246"/>
          </a:xfrm>
          <a:prstGeom prst="rect">
            <a:avLst/>
          </a:prstGeom>
          <a:solidFill>
            <a:srgbClr val="92D050"/>
          </a:solidFill>
          <a:ln w="12700">
            <a:solidFill>
              <a:schemeClr val="tx1"/>
            </a:solidFill>
            <a:miter lim="800000"/>
            <a:headEnd/>
            <a:tailEnd/>
          </a:ln>
          <a:effec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eaLnBrk="1" hangingPunct="1"/>
            <a:r>
              <a:rPr lang="en-US" altLang="en-US" sz="1200" dirty="0">
                <a:solidFill>
                  <a:srgbClr val="000000"/>
                </a:solidFill>
                <a:latin typeface="Arial Narrow" panose="020B0606020202030204" pitchFamily="34" charset="0"/>
              </a:rPr>
              <a:t>Streamlined and patient-centered process for CGM uptake</a:t>
            </a:r>
          </a:p>
        </p:txBody>
      </p:sp>
      <p:sp>
        <p:nvSpPr>
          <p:cNvPr id="43" name="Rectangle 35"/>
          <p:cNvSpPr>
            <a:spLocks noChangeArrowheads="1"/>
          </p:cNvSpPr>
          <p:nvPr/>
        </p:nvSpPr>
        <p:spPr bwMode="auto">
          <a:xfrm>
            <a:off x="7315930" y="1861141"/>
            <a:ext cx="2926080" cy="398718"/>
          </a:xfrm>
          <a:prstGeom prst="rect">
            <a:avLst/>
          </a:prstGeom>
          <a:solidFill>
            <a:schemeClr val="bg1"/>
          </a:solidFill>
          <a:ln w="12700">
            <a:solidFill>
              <a:schemeClr val="tx1"/>
            </a:solidFill>
            <a:miter lim="800000"/>
            <a:headEnd/>
            <a:tailEnd/>
          </a:ln>
          <a:effectLst/>
        </p:spPr>
        <p:txBody>
          <a:bodyPr anchor="ctr"/>
          <a:lstStyle/>
          <a:p>
            <a:pPr algn="ctr" defTabSz="914400"/>
            <a:r>
              <a:rPr lang="en-US" altLang="en-US" sz="1200" dirty="0">
                <a:solidFill>
                  <a:srgbClr val="000000"/>
                </a:solidFill>
                <a:latin typeface="Arial Narrow" panose="020B0606020202030204" pitchFamily="34" charset="0"/>
              </a:rPr>
              <a:t>Implement handout for patients when </a:t>
            </a:r>
            <a:br>
              <a:rPr lang="en-US" altLang="en-US" sz="1200" dirty="0">
                <a:solidFill>
                  <a:srgbClr val="000000"/>
                </a:solidFill>
                <a:latin typeface="Arial Narrow" panose="020B0606020202030204" pitchFamily="34" charset="0"/>
              </a:rPr>
            </a:br>
            <a:r>
              <a:rPr lang="en-US" altLang="en-US" sz="1200" dirty="0">
                <a:solidFill>
                  <a:srgbClr val="000000"/>
                </a:solidFill>
                <a:latin typeface="Arial Narrow" panose="020B0606020202030204" pitchFamily="34" charset="0"/>
              </a:rPr>
              <a:t>offering CGM  (LOR </a:t>
            </a:r>
            <a:r>
              <a:rPr lang="en-US" altLang="en-US" sz="1200">
                <a:solidFill>
                  <a:srgbClr val="000000"/>
                </a:solidFill>
                <a:latin typeface="Arial Narrow" panose="020B0606020202030204" pitchFamily="34" charset="0"/>
              </a:rPr>
              <a:t>1)</a:t>
            </a:r>
            <a:endParaRPr lang="en-US" altLang="en-US" sz="1200" dirty="0">
              <a:solidFill>
                <a:srgbClr val="000000"/>
              </a:solidFill>
              <a:latin typeface="Arial Narrow" panose="020B0606020202030204" pitchFamily="34" charset="0"/>
            </a:endParaRPr>
          </a:p>
        </p:txBody>
      </p:sp>
      <p:sp>
        <p:nvSpPr>
          <p:cNvPr id="45" name="Rectangle 36"/>
          <p:cNvSpPr>
            <a:spLocks noChangeArrowheads="1"/>
          </p:cNvSpPr>
          <p:nvPr/>
        </p:nvSpPr>
        <p:spPr bwMode="auto">
          <a:xfrm>
            <a:off x="7315930" y="1041337"/>
            <a:ext cx="2926080" cy="248211"/>
          </a:xfrm>
          <a:prstGeom prst="rect">
            <a:avLst/>
          </a:prstGeom>
          <a:noFill/>
          <a:ln w="12700">
            <a:solidFill>
              <a:schemeClr val="tx1"/>
            </a:solidFill>
            <a:miter lim="800000"/>
            <a:headEnd/>
            <a:tailEnd/>
          </a:ln>
          <a:effectLst/>
        </p:spPr>
        <p:txBody>
          <a:bodyPr anchor="ctr"/>
          <a:lstStyle/>
          <a:p>
            <a:pPr algn="ctr" defTabSz="914400"/>
            <a:r>
              <a:rPr lang="en-US" altLang="en-US" sz="1200" dirty="0">
                <a:solidFill>
                  <a:srgbClr val="000000"/>
                </a:solidFill>
                <a:latin typeface="Arial Narrow" panose="020B0606020202030204" pitchFamily="34" charset="0"/>
              </a:rPr>
              <a:t>Provide education/training about CGMs (LOR 1)</a:t>
            </a:r>
          </a:p>
        </p:txBody>
      </p:sp>
      <p:sp>
        <p:nvSpPr>
          <p:cNvPr id="47" name="Rectangle 36"/>
          <p:cNvSpPr>
            <a:spLocks noChangeArrowheads="1"/>
          </p:cNvSpPr>
          <p:nvPr/>
        </p:nvSpPr>
        <p:spPr bwMode="auto">
          <a:xfrm>
            <a:off x="7315930" y="2362742"/>
            <a:ext cx="2926080" cy="530352"/>
          </a:xfrm>
          <a:prstGeom prst="rect">
            <a:avLst/>
          </a:prstGeom>
          <a:solidFill>
            <a:srgbClr val="92D050"/>
          </a:solidFill>
          <a:ln w="12700">
            <a:solidFill>
              <a:schemeClr val="tx1"/>
            </a:solidFill>
            <a:miter lim="800000"/>
            <a:headEnd/>
            <a:tailEnd/>
          </a:ln>
          <a:effectLst/>
        </p:spPr>
        <p:txBody>
          <a:bodyPr anchor="ctr"/>
          <a:lstStyle/>
          <a:p>
            <a:pPr algn="ctr" defTabSz="914400"/>
            <a:r>
              <a:rPr lang="en-US" altLang="en-US" sz="1200" dirty="0">
                <a:solidFill>
                  <a:srgbClr val="000000"/>
                </a:solidFill>
                <a:latin typeface="Arial Narrow" panose="020B0606020202030204" pitchFamily="34" charset="0"/>
              </a:rPr>
              <a:t>Utilize coordinator roles for the CGM process:  Financial counselor, insurance navigator, communication coordinator  (LOR 2)</a:t>
            </a:r>
          </a:p>
        </p:txBody>
      </p:sp>
      <p:cxnSp>
        <p:nvCxnSpPr>
          <p:cNvPr id="18" name="Straight Arrow Connector 17"/>
          <p:cNvCxnSpPr>
            <a:cxnSpLocks/>
            <a:stCxn id="45" idx="1"/>
            <a:endCxn id="32" idx="3"/>
          </p:cNvCxnSpPr>
          <p:nvPr/>
        </p:nvCxnSpPr>
        <p:spPr>
          <a:xfrm flipH="1">
            <a:off x="6324600" y="1165443"/>
            <a:ext cx="991330" cy="72069"/>
          </a:xfrm>
          <a:prstGeom prst="straightConnector1">
            <a:avLst/>
          </a:prstGeom>
          <a:ln>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8791250" y="6322107"/>
            <a:ext cx="180903" cy="150586"/>
          </a:xfrm>
          <a:prstGeom prst="rect">
            <a:avLst/>
          </a:prstGeom>
          <a:solidFill>
            <a:schemeClr val="accent3"/>
          </a:solidFill>
          <a:ln w="12700">
            <a:solidFill>
              <a:schemeClr val="tx1"/>
            </a:solidFill>
            <a:miter lim="800000"/>
            <a:headEnd/>
            <a:tailEnd/>
          </a:ln>
          <a:effectLst/>
        </p:spPr>
        <p:txBody>
          <a:bodyPr anchor="ctr"/>
          <a:lstStyle/>
          <a:p>
            <a:pPr algn="ctr" defTabSz="914400"/>
            <a:r>
              <a:rPr lang="en-US" sz="1200" dirty="0">
                <a:solidFill>
                  <a:srgbClr val="000000"/>
                </a:solidFill>
                <a:latin typeface="Arial Narrow" panose="020B0606020202030204" pitchFamily="34" charset="0"/>
              </a:rPr>
              <a:t> </a:t>
            </a:r>
          </a:p>
        </p:txBody>
      </p:sp>
      <p:sp>
        <p:nvSpPr>
          <p:cNvPr id="25" name="Rectangle 24"/>
          <p:cNvSpPr/>
          <p:nvPr/>
        </p:nvSpPr>
        <p:spPr>
          <a:xfrm>
            <a:off x="8791250" y="6479171"/>
            <a:ext cx="180903" cy="150586"/>
          </a:xfrm>
          <a:prstGeom prst="rect">
            <a:avLst/>
          </a:prstGeom>
          <a:solidFill>
            <a:srgbClr val="6EC4E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200" dirty="0">
                <a:solidFill>
                  <a:srgbClr val="000000"/>
                </a:solidFill>
                <a:latin typeface="Arial"/>
              </a:rPr>
              <a:t> </a:t>
            </a:r>
          </a:p>
        </p:txBody>
      </p:sp>
      <p:sp>
        <p:nvSpPr>
          <p:cNvPr id="52" name="Rectangle 51"/>
          <p:cNvSpPr/>
          <p:nvPr/>
        </p:nvSpPr>
        <p:spPr>
          <a:xfrm>
            <a:off x="8791250" y="6181931"/>
            <a:ext cx="180903" cy="150586"/>
          </a:xfrm>
          <a:prstGeom prst="rect">
            <a:avLst/>
          </a:prstGeom>
          <a:solidFill>
            <a:schemeClr val="bg1"/>
          </a:solidFill>
          <a:ln w="12700">
            <a:solidFill>
              <a:schemeClr val="tx1"/>
            </a:solidFill>
            <a:miter lim="800000"/>
            <a:headEnd/>
            <a:tailEnd/>
          </a:ln>
          <a:effectLst/>
        </p:spPr>
        <p:txBody>
          <a:bodyPr anchor="ctr"/>
          <a:lstStyle/>
          <a:p>
            <a:pPr algn="ctr" defTabSz="914400"/>
            <a:endParaRPr lang="en-US" sz="1200">
              <a:solidFill>
                <a:srgbClr val="000000"/>
              </a:solidFill>
              <a:latin typeface="Arial Narrow" panose="020B0606020202030204" pitchFamily="34" charset="0"/>
            </a:endParaRPr>
          </a:p>
        </p:txBody>
      </p:sp>
      <p:sp>
        <p:nvSpPr>
          <p:cNvPr id="53" name="Text Box 53"/>
          <p:cNvSpPr txBox="1">
            <a:spLocks noChangeArrowheads="1"/>
          </p:cNvSpPr>
          <p:nvPr/>
        </p:nvSpPr>
        <p:spPr bwMode="auto">
          <a:xfrm>
            <a:off x="9014248" y="6181931"/>
            <a:ext cx="157755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r>
              <a:rPr lang="en-US" altLang="en-US" sz="1000" dirty="0">
                <a:solidFill>
                  <a:srgbClr val="000000"/>
                </a:solidFill>
                <a:latin typeface="Arial Narrow" pitchFamily="34" charset="0"/>
              </a:rPr>
              <a:t>Potential intervention</a:t>
            </a:r>
          </a:p>
          <a:p>
            <a:pPr defTabSz="914400" eaLnBrk="1" hangingPunct="1"/>
            <a:r>
              <a:rPr lang="en-US" altLang="en-US" sz="1000" dirty="0">
                <a:solidFill>
                  <a:srgbClr val="000000"/>
                </a:solidFill>
                <a:latin typeface="Arial Narrow" pitchFamily="34" charset="0"/>
              </a:rPr>
              <a:t>Active intervention</a:t>
            </a:r>
          </a:p>
          <a:p>
            <a:pPr defTabSz="914400" eaLnBrk="1" hangingPunct="1"/>
            <a:r>
              <a:rPr lang="en-US" altLang="en-US" sz="1000" dirty="0">
                <a:solidFill>
                  <a:srgbClr val="000000"/>
                </a:solidFill>
                <a:latin typeface="Arial Narrow" pitchFamily="34" charset="0"/>
              </a:rPr>
              <a:t>Adopted intervention</a:t>
            </a:r>
          </a:p>
          <a:p>
            <a:pPr defTabSz="914400" eaLnBrk="1" hangingPunct="1"/>
            <a:r>
              <a:rPr lang="en-US" altLang="en-US" sz="1000" dirty="0">
                <a:solidFill>
                  <a:srgbClr val="000000"/>
                </a:solidFill>
                <a:latin typeface="Arial Narrow" pitchFamily="34" charset="0"/>
              </a:rPr>
              <a:t>Abandoned intervention </a:t>
            </a:r>
          </a:p>
        </p:txBody>
      </p:sp>
      <p:sp>
        <p:nvSpPr>
          <p:cNvPr id="55" name="Text Box 53"/>
          <p:cNvSpPr txBox="1">
            <a:spLocks noChangeArrowheads="1"/>
          </p:cNvSpPr>
          <p:nvPr/>
        </p:nvSpPr>
        <p:spPr bwMode="auto">
          <a:xfrm>
            <a:off x="8686800" y="5874522"/>
            <a:ext cx="1905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r>
              <a:rPr lang="en-US" altLang="en-US" sz="1000" b="1" dirty="0">
                <a:solidFill>
                  <a:srgbClr val="000000"/>
                </a:solidFill>
                <a:latin typeface="Arial Narrow" pitchFamily="34" charset="0"/>
              </a:rPr>
              <a:t>Legend</a:t>
            </a:r>
          </a:p>
        </p:txBody>
      </p:sp>
      <p:sp>
        <p:nvSpPr>
          <p:cNvPr id="50" name="Rectangle 36"/>
          <p:cNvSpPr>
            <a:spLocks noChangeArrowheads="1"/>
          </p:cNvSpPr>
          <p:nvPr/>
        </p:nvSpPr>
        <p:spPr bwMode="auto">
          <a:xfrm>
            <a:off x="7315930" y="1392430"/>
            <a:ext cx="2926080" cy="365828"/>
          </a:xfrm>
          <a:prstGeom prst="rect">
            <a:avLst/>
          </a:prstGeom>
          <a:noFill/>
          <a:ln w="12700">
            <a:solidFill>
              <a:schemeClr val="tx1"/>
            </a:solidFill>
            <a:miter lim="800000"/>
            <a:headEnd/>
            <a:tailEnd/>
          </a:ln>
          <a:effectLst/>
        </p:spPr>
        <p:txBody>
          <a:bodyPr anchor="ctr"/>
          <a:lstStyle/>
          <a:p>
            <a:pPr algn="ctr" defTabSz="914400"/>
            <a:r>
              <a:rPr lang="en-US" altLang="en-US" sz="1200" dirty="0">
                <a:solidFill>
                  <a:srgbClr val="000000"/>
                </a:solidFill>
                <a:latin typeface="Arial Narrow" panose="020B0606020202030204" pitchFamily="34" charset="0"/>
              </a:rPr>
              <a:t>Share patient experiences with other patients considering CGM  (LOR 2)</a:t>
            </a:r>
          </a:p>
        </p:txBody>
      </p:sp>
      <p:sp>
        <p:nvSpPr>
          <p:cNvPr id="51" name="Rectangle 36"/>
          <p:cNvSpPr>
            <a:spLocks noChangeArrowheads="1"/>
          </p:cNvSpPr>
          <p:nvPr/>
        </p:nvSpPr>
        <p:spPr bwMode="auto">
          <a:xfrm>
            <a:off x="7315930" y="3983146"/>
            <a:ext cx="2926080" cy="365898"/>
          </a:xfrm>
          <a:prstGeom prst="rect">
            <a:avLst/>
          </a:prstGeom>
          <a:solidFill>
            <a:srgbClr val="92D050"/>
          </a:solidFill>
          <a:ln w="12700">
            <a:solidFill>
              <a:schemeClr val="tx1"/>
            </a:solidFill>
            <a:miter lim="800000"/>
            <a:headEnd/>
            <a:tailEnd/>
          </a:ln>
          <a:effectLst/>
        </p:spPr>
        <p:txBody>
          <a:bodyPr anchor="ctr"/>
          <a:lstStyle/>
          <a:p>
            <a:pPr algn="ctr" defTabSz="914400"/>
            <a:r>
              <a:rPr lang="en-US" altLang="en-US" sz="1200" dirty="0">
                <a:solidFill>
                  <a:srgbClr val="000000"/>
                </a:solidFill>
                <a:latin typeface="Arial Narrow" panose="020B0606020202030204" pitchFamily="34" charset="0"/>
              </a:rPr>
              <a:t>Obtain licensure for CCHMC to be a DME Supplier  (LOR 2)</a:t>
            </a:r>
          </a:p>
        </p:txBody>
      </p:sp>
      <p:sp>
        <p:nvSpPr>
          <p:cNvPr id="56" name="Rectangle 36"/>
          <p:cNvSpPr>
            <a:spLocks noChangeArrowheads="1"/>
          </p:cNvSpPr>
          <p:nvPr/>
        </p:nvSpPr>
        <p:spPr bwMode="auto">
          <a:xfrm>
            <a:off x="7315930" y="2995977"/>
            <a:ext cx="2926080" cy="396464"/>
          </a:xfrm>
          <a:prstGeom prst="rect">
            <a:avLst/>
          </a:prstGeom>
          <a:solidFill>
            <a:srgbClr val="92D050"/>
          </a:solidFill>
          <a:ln w="12700">
            <a:solidFill>
              <a:schemeClr val="tx1"/>
            </a:solidFill>
            <a:miter lim="800000"/>
            <a:headEnd/>
            <a:tailEnd/>
          </a:ln>
          <a:effectLst/>
        </p:spPr>
        <p:txBody>
          <a:bodyPr anchor="ctr"/>
          <a:lstStyle/>
          <a:p>
            <a:pPr algn="ctr" defTabSz="914400"/>
            <a:r>
              <a:rPr lang="en-US" altLang="en-US" sz="1200" dirty="0">
                <a:solidFill>
                  <a:srgbClr val="000000"/>
                </a:solidFill>
                <a:latin typeface="Arial Narrow" panose="020B0606020202030204" pitchFamily="34" charset="0"/>
              </a:rPr>
              <a:t>Assessment of barriers and social determinants of health (SDH) (LOR 2)</a:t>
            </a:r>
          </a:p>
        </p:txBody>
      </p:sp>
      <p:sp>
        <p:nvSpPr>
          <p:cNvPr id="60" name="Rectangle 36"/>
          <p:cNvSpPr>
            <a:spLocks noChangeArrowheads="1"/>
          </p:cNvSpPr>
          <p:nvPr/>
        </p:nvSpPr>
        <p:spPr bwMode="auto">
          <a:xfrm>
            <a:off x="7315930" y="4832597"/>
            <a:ext cx="2926080" cy="303872"/>
          </a:xfrm>
          <a:prstGeom prst="rect">
            <a:avLst/>
          </a:prstGeom>
          <a:solidFill>
            <a:schemeClr val="bg1"/>
          </a:solidFill>
          <a:ln w="12700">
            <a:solidFill>
              <a:schemeClr val="tx1"/>
            </a:solidFill>
            <a:miter lim="800000"/>
            <a:headEnd/>
            <a:tailEnd/>
          </a:ln>
          <a:effectLst/>
        </p:spPr>
        <p:txBody>
          <a:bodyPr anchor="ctr"/>
          <a:lstStyle/>
          <a:p>
            <a:pPr algn="ctr" defTabSz="914400"/>
            <a:r>
              <a:rPr lang="en-US" altLang="en-US" sz="1200" dirty="0">
                <a:solidFill>
                  <a:srgbClr val="000000"/>
                </a:solidFill>
                <a:latin typeface="Arial Narrow" panose="020B0606020202030204" pitchFamily="34" charset="0"/>
              </a:rPr>
              <a:t>Advocacy &amp; building community partners (LOR 1) </a:t>
            </a:r>
          </a:p>
        </p:txBody>
      </p:sp>
      <p:graphicFrame>
        <p:nvGraphicFramePr>
          <p:cNvPr id="41" name="Table 40">
            <a:extLst>
              <a:ext uri="{FF2B5EF4-FFF2-40B4-BE49-F238E27FC236}">
                <a16:creationId xmlns:a16="http://schemas.microsoft.com/office/drawing/2014/main" id="{246B38CB-1A95-406B-B481-793AF6A2ED71}"/>
              </a:ext>
            </a:extLst>
          </p:cNvPr>
          <p:cNvGraphicFramePr>
            <a:graphicFrameLocks noGrp="1"/>
          </p:cNvGraphicFramePr>
          <p:nvPr/>
        </p:nvGraphicFramePr>
        <p:xfrm>
          <a:off x="4419600" y="6172200"/>
          <a:ext cx="4224528" cy="457200"/>
        </p:xfrm>
        <a:graphic>
          <a:graphicData uri="http://schemas.openxmlformats.org/drawingml/2006/table">
            <a:tbl>
              <a:tblPr>
                <a:tableStyleId>{5C22544A-7EE6-4342-B048-85BDC9FD1C3A}</a:tableStyleId>
              </a:tblPr>
              <a:tblGrid>
                <a:gridCol w="4224528">
                  <a:extLst>
                    <a:ext uri="{9D8B030D-6E8A-4147-A177-3AD203B41FA5}">
                      <a16:colId xmlns:a16="http://schemas.microsoft.com/office/drawing/2014/main" val="2578875742"/>
                    </a:ext>
                  </a:extLst>
                </a:gridCol>
              </a:tblGrid>
              <a:tr h="0">
                <a:tc>
                  <a:txBody>
                    <a:bodyPr/>
                    <a:lstStyle/>
                    <a:p>
                      <a:pPr algn="l" fontAlgn="b"/>
                      <a:r>
                        <a:rPr lang="en-US" sz="600" u="none" strike="noStrike" dirty="0">
                          <a:effectLst/>
                        </a:rPr>
                        <a:t>This work is licensed under the Creative Commons Attribution-</a:t>
                      </a:r>
                      <a:r>
                        <a:rPr lang="en-US" sz="600" u="none" strike="noStrike" dirty="0" err="1">
                          <a:effectLst/>
                        </a:rPr>
                        <a:t>NonCommercial</a:t>
                      </a:r>
                      <a:r>
                        <a:rPr lang="en-US" sz="600" u="none" strike="noStrike" dirty="0">
                          <a:effectLst/>
                        </a:rPr>
                        <a:t>-</a:t>
                      </a:r>
                      <a:r>
                        <a:rPr lang="en-US" sz="600" u="none" strike="noStrike" dirty="0" err="1">
                          <a:effectLst/>
                        </a:rPr>
                        <a:t>ShareAlike</a:t>
                      </a:r>
                      <a:r>
                        <a:rPr lang="en-US" sz="600" u="none" strike="noStrike" dirty="0">
                          <a:effectLst/>
                        </a:rPr>
                        <a:t> 4.0 International License. To view a copy of this license, visit http://creativecommons.org/licenses/by-nc-sa/4.0/ or send a letter to Creative Commons, PO Box 1866, Mountain View, CA 94042, USA. If you have any comments, questions or feedback regarding this tool, please email your feedback to AC4U@cchmc.org. Template created and maintained by The James M. Anderson Center for Health Systems Excellence at Cincinnati Children's Hospital Medical Center.</a:t>
                      </a:r>
                      <a:endParaRPr lang="en-US" sz="600" b="0" i="0" u="none" strike="noStrike" dirty="0">
                        <a:effectLst/>
                        <a:latin typeface="Arial" panose="020B0604020202020204" pitchFamily="34" charset="0"/>
                      </a:endParaRPr>
                    </a:p>
                  </a:txBody>
                  <a:tcPr marL="0" marR="0" marT="0" marB="0" anchor="b">
                    <a:noFill/>
                  </a:tcPr>
                </a:tc>
                <a:extLst>
                  <a:ext uri="{0D108BD9-81ED-4DB2-BD59-A6C34878D82A}">
                    <a16:rowId xmlns:a16="http://schemas.microsoft.com/office/drawing/2014/main" val="4287002262"/>
                  </a:ext>
                </a:extLst>
              </a:tr>
            </a:tbl>
          </a:graphicData>
        </a:graphic>
      </p:graphicFrame>
      <p:pic>
        <p:nvPicPr>
          <p:cNvPr id="42" name="Picture 41" descr="A picture containing text, clipart&#10;&#10;Description automatically generated">
            <a:extLst>
              <a:ext uri="{FF2B5EF4-FFF2-40B4-BE49-F238E27FC236}">
                <a16:creationId xmlns:a16="http://schemas.microsoft.com/office/drawing/2014/main" id="{D3FD094F-1599-48E7-A790-E038D89E37D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628245" y="6350592"/>
            <a:ext cx="395015" cy="180530"/>
          </a:xfrm>
          <a:prstGeom prst="rect">
            <a:avLst/>
          </a:prstGeom>
        </p:spPr>
      </p:pic>
      <p:sp>
        <p:nvSpPr>
          <p:cNvPr id="44" name="Rectangle 43">
            <a:extLst>
              <a:ext uri="{FF2B5EF4-FFF2-40B4-BE49-F238E27FC236}">
                <a16:creationId xmlns:a16="http://schemas.microsoft.com/office/drawing/2014/main" id="{43FFC168-2683-4E85-B189-256F562E02F7}"/>
              </a:ext>
            </a:extLst>
          </p:cNvPr>
          <p:cNvSpPr/>
          <p:nvPr/>
        </p:nvSpPr>
        <p:spPr>
          <a:xfrm>
            <a:off x="8791250" y="6634737"/>
            <a:ext cx="180903" cy="150586"/>
          </a:xfrm>
          <a:prstGeom prst="rect">
            <a:avLst/>
          </a:prstGeom>
          <a:solidFill>
            <a:srgbClr val="B3B3B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200" dirty="0">
                <a:solidFill>
                  <a:srgbClr val="000000"/>
                </a:solidFill>
                <a:latin typeface="Arial"/>
              </a:rPr>
              <a:t> </a:t>
            </a:r>
          </a:p>
        </p:txBody>
      </p:sp>
      <p:sp>
        <p:nvSpPr>
          <p:cNvPr id="57" name="Rectangle 30">
            <a:extLst>
              <a:ext uri="{FF2B5EF4-FFF2-40B4-BE49-F238E27FC236}">
                <a16:creationId xmlns:a16="http://schemas.microsoft.com/office/drawing/2014/main" id="{6BD9B794-72C1-4F6B-8A84-B2AF433AE7BF}"/>
              </a:ext>
            </a:extLst>
          </p:cNvPr>
          <p:cNvSpPr>
            <a:spLocks noChangeArrowheads="1"/>
          </p:cNvSpPr>
          <p:nvPr/>
        </p:nvSpPr>
        <p:spPr bwMode="auto">
          <a:xfrm>
            <a:off x="4191000" y="4413148"/>
            <a:ext cx="2133600" cy="352971"/>
          </a:xfrm>
          <a:prstGeom prst="rect">
            <a:avLst/>
          </a:prstGeom>
          <a:solidFill>
            <a:srgbClr val="92D050"/>
          </a:solidFill>
          <a:ln w="12700">
            <a:solidFill>
              <a:schemeClr val="tx1"/>
            </a:solidFill>
            <a:miter lim="800000"/>
            <a:headEnd/>
            <a:tailEnd/>
          </a:ln>
          <a:effec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eaLnBrk="1" hangingPunct="1"/>
            <a:r>
              <a:rPr lang="en-US" altLang="en-US" sz="1200" dirty="0">
                <a:solidFill>
                  <a:srgbClr val="000000"/>
                </a:solidFill>
                <a:latin typeface="Arial Narrow" panose="020B0606020202030204" pitchFamily="34" charset="0"/>
              </a:rPr>
              <a:t>Innovative healthcare delivery system</a:t>
            </a:r>
          </a:p>
        </p:txBody>
      </p:sp>
      <p:cxnSp>
        <p:nvCxnSpPr>
          <p:cNvPr id="59" name="Straight Arrow Connector 58">
            <a:extLst>
              <a:ext uri="{FF2B5EF4-FFF2-40B4-BE49-F238E27FC236}">
                <a16:creationId xmlns:a16="http://schemas.microsoft.com/office/drawing/2014/main" id="{79B70C89-0BB4-4A28-9799-95F3ECF0BCF3}"/>
              </a:ext>
            </a:extLst>
          </p:cNvPr>
          <p:cNvCxnSpPr>
            <a:cxnSpLocks/>
            <a:stCxn id="56" idx="1"/>
            <a:endCxn id="57" idx="3"/>
          </p:cNvCxnSpPr>
          <p:nvPr/>
        </p:nvCxnSpPr>
        <p:spPr>
          <a:xfrm flipH="1">
            <a:off x="6324600" y="3194209"/>
            <a:ext cx="991330" cy="1395424"/>
          </a:xfrm>
          <a:prstGeom prst="straightConnector1">
            <a:avLst/>
          </a:prstGeom>
          <a:ln>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1DA7295B-1132-44C4-B25D-70D7FE174BA6}"/>
              </a:ext>
            </a:extLst>
          </p:cNvPr>
          <p:cNvCxnSpPr>
            <a:cxnSpLocks/>
            <a:stCxn id="56" idx="1"/>
            <a:endCxn id="40" idx="3"/>
          </p:cNvCxnSpPr>
          <p:nvPr/>
        </p:nvCxnSpPr>
        <p:spPr>
          <a:xfrm flipH="1">
            <a:off x="6324600" y="3194210"/>
            <a:ext cx="991330" cy="875605"/>
          </a:xfrm>
          <a:prstGeom prst="straightConnector1">
            <a:avLst/>
          </a:prstGeom>
          <a:ln>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2" name="Rectangle 30">
            <a:extLst>
              <a:ext uri="{FF2B5EF4-FFF2-40B4-BE49-F238E27FC236}">
                <a16:creationId xmlns:a16="http://schemas.microsoft.com/office/drawing/2014/main" id="{C9EAF8D6-EE4A-4182-AB67-4A5A5428608E}"/>
              </a:ext>
            </a:extLst>
          </p:cNvPr>
          <p:cNvSpPr>
            <a:spLocks noChangeArrowheads="1"/>
          </p:cNvSpPr>
          <p:nvPr/>
        </p:nvSpPr>
        <p:spPr bwMode="auto">
          <a:xfrm>
            <a:off x="4191000" y="4892328"/>
            <a:ext cx="2133600" cy="5334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eaLnBrk="1" hangingPunct="1"/>
            <a:r>
              <a:rPr lang="en-US" altLang="en-US" sz="1200" dirty="0">
                <a:solidFill>
                  <a:srgbClr val="000000"/>
                </a:solidFill>
                <a:latin typeface="Arial Narrow" panose="020B0606020202030204" pitchFamily="34" charset="0"/>
              </a:rPr>
              <a:t>Effective and equitable health care policy and access throughout the spectrum of healthcare</a:t>
            </a:r>
          </a:p>
        </p:txBody>
      </p:sp>
      <p:cxnSp>
        <p:nvCxnSpPr>
          <p:cNvPr id="49" name="Straight Arrow Connector 48">
            <a:extLst>
              <a:ext uri="{FF2B5EF4-FFF2-40B4-BE49-F238E27FC236}">
                <a16:creationId xmlns:a16="http://schemas.microsoft.com/office/drawing/2014/main" id="{2A20CF98-5C51-41C9-AF94-84E241BCB626}"/>
              </a:ext>
            </a:extLst>
          </p:cNvPr>
          <p:cNvCxnSpPr>
            <a:cxnSpLocks/>
            <a:stCxn id="45" idx="1"/>
            <a:endCxn id="37" idx="3"/>
          </p:cNvCxnSpPr>
          <p:nvPr/>
        </p:nvCxnSpPr>
        <p:spPr>
          <a:xfrm flipH="1">
            <a:off x="6324600" y="1165442"/>
            <a:ext cx="991330" cy="594080"/>
          </a:xfrm>
          <a:prstGeom prst="straightConnector1">
            <a:avLst/>
          </a:prstGeom>
          <a:ln>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8" name="Rectangle 46">
            <a:extLst>
              <a:ext uri="{FF2B5EF4-FFF2-40B4-BE49-F238E27FC236}">
                <a16:creationId xmlns:a16="http://schemas.microsoft.com/office/drawing/2014/main" id="{7B8D49FC-1A1A-4BF9-A9AF-1166C37A0C42}"/>
              </a:ext>
            </a:extLst>
          </p:cNvPr>
          <p:cNvSpPr>
            <a:spLocks noChangeArrowheads="1"/>
          </p:cNvSpPr>
          <p:nvPr/>
        </p:nvSpPr>
        <p:spPr bwMode="auto">
          <a:xfrm>
            <a:off x="4191000" y="2649034"/>
            <a:ext cx="2133600" cy="533400"/>
          </a:xfrm>
          <a:prstGeom prst="rect">
            <a:avLst/>
          </a:prstGeom>
          <a:solidFill>
            <a:srgbClr val="92D050"/>
          </a:solidFill>
          <a:ln w="12700">
            <a:solidFill>
              <a:schemeClr val="tx1"/>
            </a:solidFill>
            <a:miter lim="800000"/>
            <a:headEnd/>
            <a:tailEnd/>
          </a:ln>
          <a:effectLst/>
        </p:spPr>
        <p:txBody>
          <a:bodyPr anchor="ctr"/>
          <a:lstStyle/>
          <a:p>
            <a:pPr algn="ctr" defTabSz="914400"/>
            <a:r>
              <a:rPr lang="en-US" altLang="en-US" sz="1200" dirty="0">
                <a:solidFill>
                  <a:srgbClr val="000000"/>
                </a:solidFill>
                <a:latin typeface="Arial Narrow" panose="020B0606020202030204" pitchFamily="34" charset="0"/>
              </a:rPr>
              <a:t>Effective and continuous communication about CGM process</a:t>
            </a:r>
          </a:p>
        </p:txBody>
      </p:sp>
      <p:cxnSp>
        <p:nvCxnSpPr>
          <p:cNvPr id="54" name="Straight Arrow Connector 53">
            <a:extLst>
              <a:ext uri="{FF2B5EF4-FFF2-40B4-BE49-F238E27FC236}">
                <a16:creationId xmlns:a16="http://schemas.microsoft.com/office/drawing/2014/main" id="{803C3092-56F7-4D0E-B892-7EC9ABF94D44}"/>
              </a:ext>
            </a:extLst>
          </p:cNvPr>
          <p:cNvCxnSpPr>
            <a:cxnSpLocks/>
            <a:stCxn id="60" idx="1"/>
            <a:endCxn id="62" idx="3"/>
          </p:cNvCxnSpPr>
          <p:nvPr/>
        </p:nvCxnSpPr>
        <p:spPr>
          <a:xfrm flipH="1">
            <a:off x="6324600" y="4984534"/>
            <a:ext cx="991330" cy="174495"/>
          </a:xfrm>
          <a:prstGeom prst="straightConnector1">
            <a:avLst/>
          </a:prstGeom>
          <a:ln>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4" name="Rectangle 36">
            <a:extLst>
              <a:ext uri="{FF2B5EF4-FFF2-40B4-BE49-F238E27FC236}">
                <a16:creationId xmlns:a16="http://schemas.microsoft.com/office/drawing/2014/main" id="{E3943AED-572C-491B-A8CE-DBB05356623A}"/>
              </a:ext>
            </a:extLst>
          </p:cNvPr>
          <p:cNvSpPr>
            <a:spLocks noChangeArrowheads="1"/>
          </p:cNvSpPr>
          <p:nvPr/>
        </p:nvSpPr>
        <p:spPr bwMode="auto">
          <a:xfrm>
            <a:off x="7315930" y="5613166"/>
            <a:ext cx="2926080" cy="277787"/>
          </a:xfrm>
          <a:prstGeom prst="rect">
            <a:avLst/>
          </a:prstGeom>
          <a:solidFill>
            <a:srgbClr val="92D050"/>
          </a:solidFill>
          <a:ln w="12700">
            <a:solidFill>
              <a:schemeClr val="tx1"/>
            </a:solidFill>
            <a:miter lim="800000"/>
            <a:headEnd/>
            <a:tailEnd/>
          </a:ln>
          <a:effectLst/>
        </p:spPr>
        <p:txBody>
          <a:bodyPr anchor="ctr"/>
          <a:lstStyle/>
          <a:p>
            <a:pPr algn="ctr" defTabSz="914400"/>
            <a:r>
              <a:rPr lang="en-US" altLang="en-US" sz="1200" dirty="0">
                <a:solidFill>
                  <a:srgbClr val="000000"/>
                </a:solidFill>
                <a:latin typeface="Arial Narrow" panose="020B0606020202030204" pitchFamily="34" charset="0"/>
              </a:rPr>
              <a:t>Make list of patients not on CGM  (LOR 2)</a:t>
            </a:r>
          </a:p>
        </p:txBody>
      </p:sp>
      <p:cxnSp>
        <p:nvCxnSpPr>
          <p:cNvPr id="58" name="Straight Arrow Connector 57">
            <a:extLst>
              <a:ext uri="{FF2B5EF4-FFF2-40B4-BE49-F238E27FC236}">
                <a16:creationId xmlns:a16="http://schemas.microsoft.com/office/drawing/2014/main" id="{95DC0852-CF3C-4B00-B0C8-831E6DA8D686}"/>
              </a:ext>
            </a:extLst>
          </p:cNvPr>
          <p:cNvCxnSpPr>
            <a:cxnSpLocks/>
            <a:stCxn id="50" idx="1"/>
            <a:endCxn id="32" idx="3"/>
          </p:cNvCxnSpPr>
          <p:nvPr/>
        </p:nvCxnSpPr>
        <p:spPr>
          <a:xfrm flipH="1" flipV="1">
            <a:off x="6324600" y="1237512"/>
            <a:ext cx="991330" cy="337833"/>
          </a:xfrm>
          <a:prstGeom prst="straightConnector1">
            <a:avLst/>
          </a:prstGeom>
          <a:ln>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97079D65-0D82-4FEA-AC5E-6336FD320CF4}"/>
              </a:ext>
            </a:extLst>
          </p:cNvPr>
          <p:cNvCxnSpPr>
            <a:cxnSpLocks/>
            <a:stCxn id="50" idx="1"/>
            <a:endCxn id="36" idx="3"/>
          </p:cNvCxnSpPr>
          <p:nvPr/>
        </p:nvCxnSpPr>
        <p:spPr>
          <a:xfrm flipH="1">
            <a:off x="6324600" y="1575344"/>
            <a:ext cx="991330" cy="724776"/>
          </a:xfrm>
          <a:prstGeom prst="straightConnector1">
            <a:avLst/>
          </a:prstGeom>
          <a:ln>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4A5AD373-EB2C-4FDB-9DC4-B9508FFE38DA}"/>
              </a:ext>
            </a:extLst>
          </p:cNvPr>
          <p:cNvCxnSpPr>
            <a:cxnSpLocks/>
            <a:stCxn id="50" idx="1"/>
            <a:endCxn id="48" idx="3"/>
          </p:cNvCxnSpPr>
          <p:nvPr/>
        </p:nvCxnSpPr>
        <p:spPr>
          <a:xfrm flipH="1">
            <a:off x="6324600" y="1575344"/>
            <a:ext cx="991330" cy="1340390"/>
          </a:xfrm>
          <a:prstGeom prst="straightConnector1">
            <a:avLst/>
          </a:prstGeom>
          <a:ln>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9CF73FF6-4C6F-4F3D-9BA3-B19C7016758F}"/>
              </a:ext>
            </a:extLst>
          </p:cNvPr>
          <p:cNvCxnSpPr>
            <a:cxnSpLocks/>
            <a:stCxn id="47" idx="1"/>
            <a:endCxn id="48" idx="3"/>
          </p:cNvCxnSpPr>
          <p:nvPr/>
        </p:nvCxnSpPr>
        <p:spPr>
          <a:xfrm flipH="1">
            <a:off x="6324600" y="2627918"/>
            <a:ext cx="991330" cy="287816"/>
          </a:xfrm>
          <a:prstGeom prst="straightConnector1">
            <a:avLst/>
          </a:prstGeom>
          <a:ln>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632F12E4-89BE-4751-BD48-10623E7EC973}"/>
              </a:ext>
            </a:extLst>
          </p:cNvPr>
          <p:cNvCxnSpPr>
            <a:cxnSpLocks/>
            <a:stCxn id="43" idx="1"/>
            <a:endCxn id="32" idx="3"/>
          </p:cNvCxnSpPr>
          <p:nvPr/>
        </p:nvCxnSpPr>
        <p:spPr>
          <a:xfrm flipH="1" flipV="1">
            <a:off x="6324600" y="1237512"/>
            <a:ext cx="991330" cy="822989"/>
          </a:xfrm>
          <a:prstGeom prst="straightConnector1">
            <a:avLst/>
          </a:prstGeom>
          <a:ln>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D3B78ECF-3763-471F-A1A8-9625B8D39372}"/>
              </a:ext>
            </a:extLst>
          </p:cNvPr>
          <p:cNvCxnSpPr>
            <a:cxnSpLocks/>
            <a:stCxn id="43" idx="1"/>
            <a:endCxn id="36" idx="3"/>
          </p:cNvCxnSpPr>
          <p:nvPr/>
        </p:nvCxnSpPr>
        <p:spPr>
          <a:xfrm flipH="1">
            <a:off x="6324600" y="2060500"/>
            <a:ext cx="991330" cy="239620"/>
          </a:xfrm>
          <a:prstGeom prst="straightConnector1">
            <a:avLst/>
          </a:prstGeom>
          <a:ln>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C9B9EC6D-58FB-4D65-89C1-08E14ECC9994}"/>
              </a:ext>
            </a:extLst>
          </p:cNvPr>
          <p:cNvCxnSpPr>
            <a:cxnSpLocks/>
            <a:stCxn id="43" idx="1"/>
            <a:endCxn id="48" idx="3"/>
          </p:cNvCxnSpPr>
          <p:nvPr/>
        </p:nvCxnSpPr>
        <p:spPr>
          <a:xfrm flipH="1">
            <a:off x="6324600" y="2060500"/>
            <a:ext cx="991330" cy="855234"/>
          </a:xfrm>
          <a:prstGeom prst="straightConnector1">
            <a:avLst/>
          </a:prstGeom>
          <a:ln>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C72637AD-CAEA-4459-A00E-A1E19B97A59C}"/>
              </a:ext>
            </a:extLst>
          </p:cNvPr>
          <p:cNvCxnSpPr>
            <a:cxnSpLocks/>
            <a:stCxn id="51" idx="1"/>
            <a:endCxn id="33" idx="3"/>
          </p:cNvCxnSpPr>
          <p:nvPr/>
        </p:nvCxnSpPr>
        <p:spPr>
          <a:xfrm flipH="1" flipV="1">
            <a:off x="6324600" y="3517563"/>
            <a:ext cx="991330" cy="648532"/>
          </a:xfrm>
          <a:prstGeom prst="straightConnector1">
            <a:avLst/>
          </a:prstGeom>
          <a:ln>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8F38ACB9-7A94-4070-942D-60FDD4967DF9}"/>
              </a:ext>
            </a:extLst>
          </p:cNvPr>
          <p:cNvCxnSpPr>
            <a:cxnSpLocks/>
            <a:stCxn id="47" idx="1"/>
            <a:endCxn id="40" idx="3"/>
          </p:cNvCxnSpPr>
          <p:nvPr/>
        </p:nvCxnSpPr>
        <p:spPr>
          <a:xfrm flipH="1">
            <a:off x="6324600" y="2627918"/>
            <a:ext cx="991330" cy="1441896"/>
          </a:xfrm>
          <a:prstGeom prst="straightConnector1">
            <a:avLst/>
          </a:prstGeom>
          <a:ln>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3956DF17-359D-4A17-B11F-1B7A3628ED04}"/>
              </a:ext>
            </a:extLst>
          </p:cNvPr>
          <p:cNvCxnSpPr>
            <a:cxnSpLocks/>
            <a:stCxn id="64" idx="1"/>
            <a:endCxn id="38" idx="3"/>
          </p:cNvCxnSpPr>
          <p:nvPr/>
        </p:nvCxnSpPr>
        <p:spPr>
          <a:xfrm flipH="1">
            <a:off x="6324600" y="5752059"/>
            <a:ext cx="991330" cy="10610"/>
          </a:xfrm>
          <a:prstGeom prst="straightConnector1">
            <a:avLst/>
          </a:prstGeom>
          <a:ln>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F5A8308C-893A-45DB-AE37-1ED267FD8569}"/>
              </a:ext>
            </a:extLst>
          </p:cNvPr>
          <p:cNvCxnSpPr>
            <a:cxnSpLocks/>
            <a:stCxn id="51" idx="1"/>
            <a:endCxn id="40" idx="3"/>
          </p:cNvCxnSpPr>
          <p:nvPr/>
        </p:nvCxnSpPr>
        <p:spPr>
          <a:xfrm flipH="1" flipV="1">
            <a:off x="6324600" y="4069815"/>
            <a:ext cx="991330" cy="96281"/>
          </a:xfrm>
          <a:prstGeom prst="straightConnector1">
            <a:avLst/>
          </a:prstGeom>
          <a:ln>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3" name="Rectangle 36">
            <a:extLst>
              <a:ext uri="{FF2B5EF4-FFF2-40B4-BE49-F238E27FC236}">
                <a16:creationId xmlns:a16="http://schemas.microsoft.com/office/drawing/2014/main" id="{288D5EAD-6924-4A5A-A78F-374367986B08}"/>
              </a:ext>
            </a:extLst>
          </p:cNvPr>
          <p:cNvSpPr>
            <a:spLocks noChangeArrowheads="1"/>
          </p:cNvSpPr>
          <p:nvPr/>
        </p:nvSpPr>
        <p:spPr bwMode="auto">
          <a:xfrm>
            <a:off x="7315930" y="5239353"/>
            <a:ext cx="2926080" cy="270929"/>
          </a:xfrm>
          <a:prstGeom prst="rect">
            <a:avLst/>
          </a:prstGeom>
          <a:solidFill>
            <a:srgbClr val="92D050"/>
          </a:solidFill>
          <a:ln w="12700">
            <a:solidFill>
              <a:schemeClr val="tx1"/>
            </a:solidFill>
            <a:miter lim="800000"/>
            <a:headEnd/>
            <a:tailEnd/>
          </a:ln>
          <a:effectLst/>
        </p:spPr>
        <p:txBody>
          <a:bodyPr anchor="ctr"/>
          <a:lstStyle/>
          <a:p>
            <a:pPr algn="ctr" defTabSz="914400"/>
            <a:r>
              <a:rPr lang="en-US" altLang="en-US" sz="1200" dirty="0">
                <a:solidFill>
                  <a:srgbClr val="000000"/>
                </a:solidFill>
                <a:latin typeface="Arial Narrow" panose="020B0606020202030204" pitchFamily="34" charset="0"/>
              </a:rPr>
              <a:t>Expand CGM trial program (LOR 2)</a:t>
            </a:r>
          </a:p>
        </p:txBody>
      </p:sp>
      <p:sp>
        <p:nvSpPr>
          <p:cNvPr id="69" name="Rectangle 36">
            <a:extLst>
              <a:ext uri="{FF2B5EF4-FFF2-40B4-BE49-F238E27FC236}">
                <a16:creationId xmlns:a16="http://schemas.microsoft.com/office/drawing/2014/main" id="{3D489DCC-7379-4853-AAB1-B305F89A6A93}"/>
              </a:ext>
            </a:extLst>
          </p:cNvPr>
          <p:cNvSpPr>
            <a:spLocks noChangeArrowheads="1"/>
          </p:cNvSpPr>
          <p:nvPr/>
        </p:nvSpPr>
        <p:spPr bwMode="auto">
          <a:xfrm>
            <a:off x="7315930" y="4451928"/>
            <a:ext cx="2926080" cy="277787"/>
          </a:xfrm>
          <a:prstGeom prst="rect">
            <a:avLst/>
          </a:prstGeom>
          <a:solidFill>
            <a:schemeClr val="bg1"/>
          </a:solidFill>
          <a:ln w="12700">
            <a:solidFill>
              <a:schemeClr val="tx1"/>
            </a:solidFill>
            <a:miter lim="800000"/>
            <a:headEnd/>
            <a:tailEnd/>
          </a:ln>
          <a:effectLst/>
        </p:spPr>
        <p:txBody>
          <a:bodyPr anchor="ctr"/>
          <a:lstStyle/>
          <a:p>
            <a:pPr algn="ctr" defTabSz="914400"/>
            <a:r>
              <a:rPr lang="en-US" altLang="en-US" sz="1200" dirty="0">
                <a:solidFill>
                  <a:srgbClr val="000000"/>
                </a:solidFill>
                <a:latin typeface="Arial Narrow" panose="020B0606020202030204" pitchFamily="34" charset="0"/>
              </a:rPr>
              <a:t>Standardize offering CGM at diagnosis  (LOR 2)</a:t>
            </a:r>
          </a:p>
        </p:txBody>
      </p:sp>
      <p:sp>
        <p:nvSpPr>
          <p:cNvPr id="71" name="Rectangle 36">
            <a:extLst>
              <a:ext uri="{FF2B5EF4-FFF2-40B4-BE49-F238E27FC236}">
                <a16:creationId xmlns:a16="http://schemas.microsoft.com/office/drawing/2014/main" id="{4E54F01F-EF3D-4999-B56C-B3A60FAE7543}"/>
              </a:ext>
            </a:extLst>
          </p:cNvPr>
          <p:cNvSpPr>
            <a:spLocks noChangeArrowheads="1"/>
          </p:cNvSpPr>
          <p:nvPr/>
        </p:nvSpPr>
        <p:spPr bwMode="auto">
          <a:xfrm>
            <a:off x="7315930" y="3495325"/>
            <a:ext cx="2926080" cy="384939"/>
          </a:xfrm>
          <a:prstGeom prst="rect">
            <a:avLst/>
          </a:prstGeom>
          <a:solidFill>
            <a:schemeClr val="bg1"/>
          </a:solidFill>
          <a:ln w="12700">
            <a:solidFill>
              <a:schemeClr val="tx1"/>
            </a:solidFill>
            <a:miter lim="800000"/>
            <a:headEnd/>
            <a:tailEnd/>
          </a:ln>
          <a:effectLst/>
        </p:spPr>
        <p:txBody>
          <a:bodyPr anchor="ctr"/>
          <a:lstStyle/>
          <a:p>
            <a:pPr algn="ctr" defTabSz="914400"/>
            <a:r>
              <a:rPr lang="en-US" altLang="en-US" sz="1200" dirty="0">
                <a:solidFill>
                  <a:srgbClr val="000000"/>
                </a:solidFill>
                <a:latin typeface="Arial Narrow" panose="020B0606020202030204" pitchFamily="34" charset="0"/>
              </a:rPr>
              <a:t>Offering patients products to help with </a:t>
            </a:r>
            <a:br>
              <a:rPr lang="en-US" altLang="en-US" sz="1200" dirty="0">
                <a:solidFill>
                  <a:srgbClr val="000000"/>
                </a:solidFill>
                <a:latin typeface="Arial Narrow" panose="020B0606020202030204" pitchFamily="34" charset="0"/>
              </a:rPr>
            </a:br>
            <a:r>
              <a:rPr lang="en-US" altLang="en-US" sz="1200" dirty="0">
                <a:solidFill>
                  <a:srgbClr val="000000"/>
                </a:solidFill>
                <a:latin typeface="Arial Narrow" panose="020B0606020202030204" pitchFamily="34" charset="0"/>
              </a:rPr>
              <a:t>CGM ongoing use (LOR 2)</a:t>
            </a:r>
          </a:p>
        </p:txBody>
      </p:sp>
      <p:cxnSp>
        <p:nvCxnSpPr>
          <p:cNvPr id="128" name="Straight Arrow Connector 127">
            <a:extLst>
              <a:ext uri="{FF2B5EF4-FFF2-40B4-BE49-F238E27FC236}">
                <a16:creationId xmlns:a16="http://schemas.microsoft.com/office/drawing/2014/main" id="{4ECB61F0-82CF-4F40-BA92-54ADD9CB6342}"/>
              </a:ext>
            </a:extLst>
          </p:cNvPr>
          <p:cNvCxnSpPr>
            <a:cxnSpLocks/>
            <a:stCxn id="69" idx="1"/>
            <a:endCxn id="57" idx="3"/>
          </p:cNvCxnSpPr>
          <p:nvPr/>
        </p:nvCxnSpPr>
        <p:spPr>
          <a:xfrm flipH="1" flipV="1">
            <a:off x="6324600" y="4589633"/>
            <a:ext cx="991330" cy="1188"/>
          </a:xfrm>
          <a:prstGeom prst="straightConnector1">
            <a:avLst/>
          </a:prstGeom>
          <a:ln>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80C41483-6595-417A-B24A-DB9C19D32830}"/>
              </a:ext>
            </a:extLst>
          </p:cNvPr>
          <p:cNvCxnSpPr>
            <a:cxnSpLocks/>
            <a:stCxn id="69" idx="1"/>
            <a:endCxn id="38" idx="3"/>
          </p:cNvCxnSpPr>
          <p:nvPr/>
        </p:nvCxnSpPr>
        <p:spPr>
          <a:xfrm flipH="1">
            <a:off x="6324600" y="4590821"/>
            <a:ext cx="991330" cy="1171848"/>
          </a:xfrm>
          <a:prstGeom prst="straightConnector1">
            <a:avLst/>
          </a:prstGeom>
          <a:ln>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Straight Arrow Connector 133">
            <a:extLst>
              <a:ext uri="{FF2B5EF4-FFF2-40B4-BE49-F238E27FC236}">
                <a16:creationId xmlns:a16="http://schemas.microsoft.com/office/drawing/2014/main" id="{A9FFBF92-A472-4080-8675-19AFB244A519}"/>
              </a:ext>
            </a:extLst>
          </p:cNvPr>
          <p:cNvCxnSpPr>
            <a:cxnSpLocks/>
            <a:stCxn id="63" idx="1"/>
            <a:endCxn id="38" idx="3"/>
          </p:cNvCxnSpPr>
          <p:nvPr/>
        </p:nvCxnSpPr>
        <p:spPr>
          <a:xfrm flipH="1">
            <a:off x="6324600" y="5374817"/>
            <a:ext cx="991330" cy="387852"/>
          </a:xfrm>
          <a:prstGeom prst="straightConnector1">
            <a:avLst/>
          </a:prstGeom>
          <a:ln>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3EF50ECA-47A8-4D46-9903-E6F74D980D35}"/>
              </a:ext>
            </a:extLst>
          </p:cNvPr>
          <p:cNvCxnSpPr>
            <a:cxnSpLocks/>
            <a:stCxn id="63" idx="1"/>
            <a:endCxn id="57" idx="3"/>
          </p:cNvCxnSpPr>
          <p:nvPr/>
        </p:nvCxnSpPr>
        <p:spPr>
          <a:xfrm flipH="1" flipV="1">
            <a:off x="6324600" y="4589633"/>
            <a:ext cx="991330" cy="785184"/>
          </a:xfrm>
          <a:prstGeom prst="straightConnector1">
            <a:avLst/>
          </a:prstGeom>
          <a:ln>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60151FFD-6625-462B-B5DC-4B42A0EB2AA0}"/>
              </a:ext>
            </a:extLst>
          </p:cNvPr>
          <p:cNvCxnSpPr>
            <a:cxnSpLocks/>
            <a:stCxn id="63" idx="1"/>
            <a:endCxn id="40" idx="3"/>
          </p:cNvCxnSpPr>
          <p:nvPr/>
        </p:nvCxnSpPr>
        <p:spPr>
          <a:xfrm flipH="1" flipV="1">
            <a:off x="6324600" y="4069815"/>
            <a:ext cx="991330" cy="1305003"/>
          </a:xfrm>
          <a:prstGeom prst="straightConnector1">
            <a:avLst/>
          </a:prstGeom>
          <a:ln>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6" name="Straight Arrow Connector 145">
            <a:extLst>
              <a:ext uri="{FF2B5EF4-FFF2-40B4-BE49-F238E27FC236}">
                <a16:creationId xmlns:a16="http://schemas.microsoft.com/office/drawing/2014/main" id="{99A44FA7-258E-4381-A867-173E5E7CEC28}"/>
              </a:ext>
            </a:extLst>
          </p:cNvPr>
          <p:cNvCxnSpPr>
            <a:cxnSpLocks/>
            <a:stCxn id="71" idx="1"/>
            <a:endCxn id="33" idx="3"/>
          </p:cNvCxnSpPr>
          <p:nvPr/>
        </p:nvCxnSpPr>
        <p:spPr>
          <a:xfrm flipH="1" flipV="1">
            <a:off x="6324600" y="3517564"/>
            <a:ext cx="991330" cy="170231"/>
          </a:xfrm>
          <a:prstGeom prst="straightConnector1">
            <a:avLst/>
          </a:prstGeom>
          <a:ln>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a16="http://schemas.microsoft.com/office/drawing/2014/main" id="{72F90C03-A285-4E11-A721-F530EEF694C5}"/>
              </a:ext>
            </a:extLst>
          </p:cNvPr>
          <p:cNvCxnSpPr>
            <a:cxnSpLocks/>
            <a:stCxn id="71" idx="1"/>
            <a:endCxn id="40" idx="3"/>
          </p:cNvCxnSpPr>
          <p:nvPr/>
        </p:nvCxnSpPr>
        <p:spPr>
          <a:xfrm flipH="1">
            <a:off x="6324600" y="3687794"/>
            <a:ext cx="991330" cy="382020"/>
          </a:xfrm>
          <a:prstGeom prst="straightConnector1">
            <a:avLst/>
          </a:prstGeom>
          <a:ln>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3" name="Straight Arrow Connector 152">
            <a:extLst>
              <a:ext uri="{FF2B5EF4-FFF2-40B4-BE49-F238E27FC236}">
                <a16:creationId xmlns:a16="http://schemas.microsoft.com/office/drawing/2014/main" id="{76D05EF2-E6C1-49AE-B688-26D0924DE850}"/>
              </a:ext>
            </a:extLst>
          </p:cNvPr>
          <p:cNvCxnSpPr>
            <a:cxnSpLocks/>
            <a:stCxn id="71" idx="1"/>
            <a:endCxn id="32" idx="3"/>
          </p:cNvCxnSpPr>
          <p:nvPr/>
        </p:nvCxnSpPr>
        <p:spPr>
          <a:xfrm flipH="1" flipV="1">
            <a:off x="6324600" y="1237512"/>
            <a:ext cx="991330" cy="2450283"/>
          </a:xfrm>
          <a:prstGeom prst="straightConnector1">
            <a:avLst/>
          </a:prstGeom>
          <a:ln>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074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B27C5-2BBB-4A48-B7A3-6003E57B2060}"/>
              </a:ext>
            </a:extLst>
          </p:cNvPr>
          <p:cNvSpPr>
            <a:spLocks noGrp="1"/>
          </p:cNvSpPr>
          <p:nvPr>
            <p:ph type="title"/>
          </p:nvPr>
        </p:nvSpPr>
        <p:spPr>
          <a:xfrm>
            <a:off x="1209985" y="104128"/>
            <a:ext cx="7469899" cy="1310881"/>
          </a:xfrm>
        </p:spPr>
        <p:txBody>
          <a:bodyPr>
            <a:normAutofit/>
          </a:bodyPr>
          <a:lstStyle/>
          <a:p>
            <a:r>
              <a:rPr lang="en-US" sz="3600" dirty="0"/>
              <a:t>CGM Process: Problems and Ideas</a:t>
            </a:r>
          </a:p>
        </p:txBody>
      </p:sp>
      <p:sp>
        <p:nvSpPr>
          <p:cNvPr id="6" name="Flowchart: Terminator 5">
            <a:extLst>
              <a:ext uri="{FF2B5EF4-FFF2-40B4-BE49-F238E27FC236}">
                <a16:creationId xmlns:a16="http://schemas.microsoft.com/office/drawing/2014/main" id="{1F189845-FB6F-4E9A-B64A-CF42DC42F44B}"/>
              </a:ext>
            </a:extLst>
          </p:cNvPr>
          <p:cNvSpPr/>
          <p:nvPr/>
        </p:nvSpPr>
        <p:spPr>
          <a:xfrm>
            <a:off x="1178157" y="3280143"/>
            <a:ext cx="1153550" cy="630495"/>
          </a:xfrm>
          <a:prstGeom prst="flowChartTerminator">
            <a:avLst/>
          </a:prstGeom>
          <a:solidFill>
            <a:schemeClr val="accent5">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565A5C"/>
                </a:solidFill>
                <a:effectLst/>
                <a:uLnTx/>
                <a:uFillTx/>
                <a:latin typeface="Arial"/>
                <a:ea typeface="+mn-ea"/>
                <a:cs typeface="+mn-cs"/>
              </a:rPr>
              <a:t>Provider- or patient-initiated discussion about CGM</a:t>
            </a:r>
          </a:p>
        </p:txBody>
      </p:sp>
      <p:cxnSp>
        <p:nvCxnSpPr>
          <p:cNvPr id="11" name="Straight Arrow Connector 10">
            <a:extLst>
              <a:ext uri="{FF2B5EF4-FFF2-40B4-BE49-F238E27FC236}">
                <a16:creationId xmlns:a16="http://schemas.microsoft.com/office/drawing/2014/main" id="{39943FFA-048F-435A-97C6-B8B7BF9CD342}"/>
              </a:ext>
            </a:extLst>
          </p:cNvPr>
          <p:cNvCxnSpPr>
            <a:cxnSpLocks/>
          </p:cNvCxnSpPr>
          <p:nvPr/>
        </p:nvCxnSpPr>
        <p:spPr>
          <a:xfrm flipV="1">
            <a:off x="2337724" y="3603747"/>
            <a:ext cx="421339" cy="278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3" name="Flowchart: Terminator 12">
            <a:extLst>
              <a:ext uri="{FF2B5EF4-FFF2-40B4-BE49-F238E27FC236}">
                <a16:creationId xmlns:a16="http://schemas.microsoft.com/office/drawing/2014/main" id="{9A2CA621-D598-4976-9588-30694A0A012B}"/>
              </a:ext>
            </a:extLst>
          </p:cNvPr>
          <p:cNvSpPr/>
          <p:nvPr/>
        </p:nvSpPr>
        <p:spPr>
          <a:xfrm>
            <a:off x="9649213" y="3307182"/>
            <a:ext cx="1153550" cy="565898"/>
          </a:xfrm>
          <a:prstGeom prst="flowChartTerminator">
            <a:avLst/>
          </a:prstGeom>
          <a:solidFill>
            <a:schemeClr val="accent5">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565A5C"/>
                </a:solidFill>
                <a:effectLst/>
                <a:uLnTx/>
                <a:uFillTx/>
                <a:latin typeface="Arial"/>
                <a:ea typeface="+mn-ea"/>
                <a:cs typeface="+mn-cs"/>
              </a:rPr>
              <a:t>Family self starts CGM or contacts DM Center for start</a:t>
            </a:r>
          </a:p>
        </p:txBody>
      </p:sp>
      <p:sp>
        <p:nvSpPr>
          <p:cNvPr id="7" name="Flowchart: Process 6">
            <a:extLst>
              <a:ext uri="{FF2B5EF4-FFF2-40B4-BE49-F238E27FC236}">
                <a16:creationId xmlns:a16="http://schemas.microsoft.com/office/drawing/2014/main" id="{3AE3A132-11FD-4895-ABA7-B226B9BAEDD3}"/>
              </a:ext>
            </a:extLst>
          </p:cNvPr>
          <p:cNvSpPr/>
          <p:nvPr/>
        </p:nvSpPr>
        <p:spPr>
          <a:xfrm>
            <a:off x="2872664" y="3229629"/>
            <a:ext cx="1153550" cy="731520"/>
          </a:xfrm>
          <a:prstGeom prst="flowChartProcess">
            <a:avLst/>
          </a:prstGeom>
          <a:solidFill>
            <a:schemeClr val="accent5">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565A5C"/>
                </a:solidFill>
                <a:effectLst/>
                <a:uLnTx/>
                <a:uFillTx/>
                <a:latin typeface="Arial"/>
                <a:ea typeface="+mn-ea"/>
                <a:cs typeface="+mn-cs"/>
              </a:rPr>
              <a:t>Assignment of Benefits is completed</a:t>
            </a:r>
          </a:p>
        </p:txBody>
      </p:sp>
      <p:sp>
        <p:nvSpPr>
          <p:cNvPr id="8" name="Flowchart: Process 7">
            <a:extLst>
              <a:ext uri="{FF2B5EF4-FFF2-40B4-BE49-F238E27FC236}">
                <a16:creationId xmlns:a16="http://schemas.microsoft.com/office/drawing/2014/main" id="{FA9F25A5-A6BF-4C20-BFEF-33F04039B78E}"/>
              </a:ext>
            </a:extLst>
          </p:cNvPr>
          <p:cNvSpPr/>
          <p:nvPr/>
        </p:nvSpPr>
        <p:spPr>
          <a:xfrm>
            <a:off x="4574589" y="3229629"/>
            <a:ext cx="1153550" cy="731520"/>
          </a:xfrm>
          <a:prstGeom prst="flowChartProcess">
            <a:avLst/>
          </a:prstGeom>
          <a:solidFill>
            <a:schemeClr val="accent5">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565A5C"/>
                </a:solidFill>
                <a:effectLst/>
                <a:uLnTx/>
                <a:uFillTx/>
                <a:latin typeface="Arial"/>
                <a:ea typeface="+mn-ea"/>
                <a:cs typeface="+mn-cs"/>
              </a:rPr>
              <a:t>Prescription sent to DME</a:t>
            </a:r>
          </a:p>
        </p:txBody>
      </p:sp>
      <p:sp>
        <p:nvSpPr>
          <p:cNvPr id="9" name="Flowchart: Process 8">
            <a:extLst>
              <a:ext uri="{FF2B5EF4-FFF2-40B4-BE49-F238E27FC236}">
                <a16:creationId xmlns:a16="http://schemas.microsoft.com/office/drawing/2014/main" id="{0B6CB435-444E-4DA1-9D8B-87D0A07B3ADC}"/>
              </a:ext>
            </a:extLst>
          </p:cNvPr>
          <p:cNvSpPr/>
          <p:nvPr/>
        </p:nvSpPr>
        <p:spPr>
          <a:xfrm>
            <a:off x="6263080" y="3229629"/>
            <a:ext cx="1153550" cy="731520"/>
          </a:xfrm>
          <a:prstGeom prst="flowChartProcess">
            <a:avLst/>
          </a:prstGeom>
          <a:solidFill>
            <a:schemeClr val="accent5">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565A5C"/>
                </a:solidFill>
                <a:effectLst/>
                <a:uLnTx/>
                <a:uFillTx/>
                <a:latin typeface="Arial"/>
                <a:ea typeface="+mn-ea"/>
                <a:cs typeface="+mn-cs"/>
              </a:rPr>
              <a:t>DM Center facilitates paperwork </a:t>
            </a:r>
          </a:p>
        </p:txBody>
      </p:sp>
      <p:sp>
        <p:nvSpPr>
          <p:cNvPr id="12" name="Flowchart: Process 11">
            <a:extLst>
              <a:ext uri="{FF2B5EF4-FFF2-40B4-BE49-F238E27FC236}">
                <a16:creationId xmlns:a16="http://schemas.microsoft.com/office/drawing/2014/main" id="{A5378031-EEF5-45F6-BA90-AB957A38074E}"/>
              </a:ext>
            </a:extLst>
          </p:cNvPr>
          <p:cNvSpPr/>
          <p:nvPr/>
        </p:nvSpPr>
        <p:spPr>
          <a:xfrm>
            <a:off x="7951571" y="3229629"/>
            <a:ext cx="1153550" cy="731520"/>
          </a:xfrm>
          <a:prstGeom prst="flowChartProcess">
            <a:avLst/>
          </a:prstGeom>
          <a:solidFill>
            <a:schemeClr val="accent5">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565A5C"/>
                </a:solidFill>
                <a:effectLst/>
                <a:uLnTx/>
                <a:uFillTx/>
                <a:latin typeface="Arial"/>
                <a:ea typeface="+mn-ea"/>
                <a:cs typeface="+mn-cs"/>
              </a:rPr>
              <a:t>DME Contacts family and ships product</a:t>
            </a:r>
          </a:p>
        </p:txBody>
      </p:sp>
      <p:sp>
        <p:nvSpPr>
          <p:cNvPr id="18" name="Freeform 64">
            <a:extLst>
              <a:ext uri="{FF2B5EF4-FFF2-40B4-BE49-F238E27FC236}">
                <a16:creationId xmlns:a16="http://schemas.microsoft.com/office/drawing/2014/main" id="{EA4F71D8-DACF-4A0D-84D6-7D0EFFBB0DB9}"/>
              </a:ext>
            </a:extLst>
          </p:cNvPr>
          <p:cNvSpPr>
            <a:spLocks/>
          </p:cNvSpPr>
          <p:nvPr/>
        </p:nvSpPr>
        <p:spPr bwMode="auto">
          <a:xfrm>
            <a:off x="1442142" y="2100960"/>
            <a:ext cx="1780838" cy="1128669"/>
          </a:xfrm>
          <a:custGeom>
            <a:avLst/>
            <a:gdLst>
              <a:gd name="T0" fmla="*/ 129 w 1452"/>
              <a:gd name="T1" fmla="*/ 279 h 974"/>
              <a:gd name="T2" fmla="*/ 144 w 1452"/>
              <a:gd name="T3" fmla="*/ 219 h 974"/>
              <a:gd name="T4" fmla="*/ 206 w 1452"/>
              <a:gd name="T5" fmla="*/ 139 h 974"/>
              <a:gd name="T6" fmla="*/ 304 w 1452"/>
              <a:gd name="T7" fmla="*/ 91 h 974"/>
              <a:gd name="T8" fmla="*/ 402 w 1452"/>
              <a:gd name="T9" fmla="*/ 89 h 974"/>
              <a:gd name="T10" fmla="*/ 492 w 1452"/>
              <a:gd name="T11" fmla="*/ 87 h 974"/>
              <a:gd name="T12" fmla="*/ 576 w 1452"/>
              <a:gd name="T13" fmla="*/ 35 h 974"/>
              <a:gd name="T14" fmla="*/ 680 w 1452"/>
              <a:gd name="T15" fmla="*/ 33 h 974"/>
              <a:gd name="T16" fmla="*/ 755 w 1452"/>
              <a:gd name="T17" fmla="*/ 73 h 974"/>
              <a:gd name="T18" fmla="*/ 814 w 1452"/>
              <a:gd name="T19" fmla="*/ 18 h 974"/>
              <a:gd name="T20" fmla="*/ 895 w 1452"/>
              <a:gd name="T21" fmla="*/ 0 h 974"/>
              <a:gd name="T22" fmla="*/ 979 w 1452"/>
              <a:gd name="T23" fmla="*/ 31 h 974"/>
              <a:gd name="T24" fmla="*/ 1054 w 1452"/>
              <a:gd name="T25" fmla="*/ 16 h 974"/>
              <a:gd name="T26" fmla="*/ 1145 w 1452"/>
              <a:gd name="T27" fmla="*/ 0 h 974"/>
              <a:gd name="T28" fmla="*/ 1233 w 1452"/>
              <a:gd name="T29" fmla="*/ 35 h 974"/>
              <a:gd name="T30" fmla="*/ 1281 w 1452"/>
              <a:gd name="T31" fmla="*/ 98 h 974"/>
              <a:gd name="T32" fmla="*/ 1352 w 1452"/>
              <a:gd name="T33" fmla="*/ 152 h 974"/>
              <a:gd name="T34" fmla="*/ 1409 w 1452"/>
              <a:gd name="T35" fmla="*/ 227 h 974"/>
              <a:gd name="T36" fmla="*/ 1417 w 1452"/>
              <a:gd name="T37" fmla="*/ 307 h 974"/>
              <a:gd name="T38" fmla="*/ 1419 w 1452"/>
              <a:gd name="T39" fmla="*/ 363 h 974"/>
              <a:gd name="T40" fmla="*/ 1446 w 1452"/>
              <a:gd name="T41" fmla="*/ 419 h 974"/>
              <a:gd name="T42" fmla="*/ 1452 w 1452"/>
              <a:gd name="T43" fmla="*/ 478 h 974"/>
              <a:gd name="T44" fmla="*/ 1440 w 1452"/>
              <a:gd name="T45" fmla="*/ 538 h 974"/>
              <a:gd name="T46" fmla="*/ 1411 w 1452"/>
              <a:gd name="T47" fmla="*/ 592 h 974"/>
              <a:gd name="T48" fmla="*/ 1363 w 1452"/>
              <a:gd name="T49" fmla="*/ 636 h 974"/>
              <a:gd name="T50" fmla="*/ 1287 w 1452"/>
              <a:gd name="T51" fmla="*/ 672 h 974"/>
              <a:gd name="T52" fmla="*/ 1252 w 1452"/>
              <a:gd name="T53" fmla="*/ 713 h 974"/>
              <a:gd name="T54" fmla="*/ 1198 w 1452"/>
              <a:gd name="T55" fmla="*/ 803 h 974"/>
              <a:gd name="T56" fmla="*/ 1100 w 1452"/>
              <a:gd name="T57" fmla="*/ 849 h 974"/>
              <a:gd name="T58" fmla="*/ 1008 w 1452"/>
              <a:gd name="T59" fmla="*/ 845 h 974"/>
              <a:gd name="T60" fmla="*/ 953 w 1452"/>
              <a:gd name="T61" fmla="*/ 847 h 974"/>
              <a:gd name="T62" fmla="*/ 885 w 1452"/>
              <a:gd name="T63" fmla="*/ 928 h 974"/>
              <a:gd name="T64" fmla="*/ 789 w 1452"/>
              <a:gd name="T65" fmla="*/ 970 h 974"/>
              <a:gd name="T66" fmla="*/ 722 w 1452"/>
              <a:gd name="T67" fmla="*/ 972 h 974"/>
              <a:gd name="T68" fmla="*/ 642 w 1452"/>
              <a:gd name="T69" fmla="*/ 951 h 974"/>
              <a:gd name="T70" fmla="*/ 553 w 1452"/>
              <a:gd name="T71" fmla="*/ 882 h 974"/>
              <a:gd name="T72" fmla="*/ 482 w 1452"/>
              <a:gd name="T73" fmla="*/ 908 h 974"/>
              <a:gd name="T74" fmla="*/ 407 w 1452"/>
              <a:gd name="T75" fmla="*/ 914 h 974"/>
              <a:gd name="T76" fmla="*/ 334 w 1452"/>
              <a:gd name="T77" fmla="*/ 901 h 974"/>
              <a:gd name="T78" fmla="*/ 267 w 1452"/>
              <a:gd name="T79" fmla="*/ 870 h 974"/>
              <a:gd name="T80" fmla="*/ 214 w 1452"/>
              <a:gd name="T81" fmla="*/ 820 h 974"/>
              <a:gd name="T82" fmla="*/ 166 w 1452"/>
              <a:gd name="T83" fmla="*/ 797 h 974"/>
              <a:gd name="T84" fmla="*/ 87 w 1452"/>
              <a:gd name="T85" fmla="*/ 768 h 974"/>
              <a:gd name="T86" fmla="*/ 39 w 1452"/>
              <a:gd name="T87" fmla="*/ 705 h 974"/>
              <a:gd name="T88" fmla="*/ 39 w 1452"/>
              <a:gd name="T89" fmla="*/ 622 h 974"/>
              <a:gd name="T90" fmla="*/ 48 w 1452"/>
              <a:gd name="T91" fmla="*/ 557 h 974"/>
              <a:gd name="T92" fmla="*/ 4 w 1452"/>
              <a:gd name="T93" fmla="*/ 490 h 974"/>
              <a:gd name="T94" fmla="*/ 6 w 1452"/>
              <a:gd name="T95" fmla="*/ 413 h 974"/>
              <a:gd name="T96" fmla="*/ 66 w 1452"/>
              <a:gd name="T97" fmla="*/ 344 h 974"/>
              <a:gd name="T98" fmla="*/ 131 w 1452"/>
              <a:gd name="T99" fmla="*/ 321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52" h="974">
                <a:moveTo>
                  <a:pt x="131" y="321"/>
                </a:moveTo>
                <a:lnTo>
                  <a:pt x="129" y="300"/>
                </a:lnTo>
                <a:lnTo>
                  <a:pt x="129" y="279"/>
                </a:lnTo>
                <a:lnTo>
                  <a:pt x="133" y="258"/>
                </a:lnTo>
                <a:lnTo>
                  <a:pt x="137" y="238"/>
                </a:lnTo>
                <a:lnTo>
                  <a:pt x="144" y="219"/>
                </a:lnTo>
                <a:lnTo>
                  <a:pt x="152" y="200"/>
                </a:lnTo>
                <a:lnTo>
                  <a:pt x="175" y="167"/>
                </a:lnTo>
                <a:lnTo>
                  <a:pt x="206" y="139"/>
                </a:lnTo>
                <a:lnTo>
                  <a:pt x="240" y="114"/>
                </a:lnTo>
                <a:lnTo>
                  <a:pt x="281" y="96"/>
                </a:lnTo>
                <a:lnTo>
                  <a:pt x="304" y="91"/>
                </a:lnTo>
                <a:lnTo>
                  <a:pt x="325" y="87"/>
                </a:lnTo>
                <a:lnTo>
                  <a:pt x="363" y="85"/>
                </a:lnTo>
                <a:lnTo>
                  <a:pt x="402" y="89"/>
                </a:lnTo>
                <a:lnTo>
                  <a:pt x="436" y="98"/>
                </a:lnTo>
                <a:lnTo>
                  <a:pt x="471" y="114"/>
                </a:lnTo>
                <a:lnTo>
                  <a:pt x="492" y="87"/>
                </a:lnTo>
                <a:lnTo>
                  <a:pt x="517" y="64"/>
                </a:lnTo>
                <a:lnTo>
                  <a:pt x="546" y="46"/>
                </a:lnTo>
                <a:lnTo>
                  <a:pt x="576" y="35"/>
                </a:lnTo>
                <a:lnTo>
                  <a:pt x="611" y="27"/>
                </a:lnTo>
                <a:lnTo>
                  <a:pt x="645" y="27"/>
                </a:lnTo>
                <a:lnTo>
                  <a:pt x="680" y="33"/>
                </a:lnTo>
                <a:lnTo>
                  <a:pt x="713" y="46"/>
                </a:lnTo>
                <a:lnTo>
                  <a:pt x="736" y="58"/>
                </a:lnTo>
                <a:lnTo>
                  <a:pt x="755" y="73"/>
                </a:lnTo>
                <a:lnTo>
                  <a:pt x="770" y="50"/>
                </a:lnTo>
                <a:lnTo>
                  <a:pt x="791" y="31"/>
                </a:lnTo>
                <a:lnTo>
                  <a:pt x="814" y="18"/>
                </a:lnTo>
                <a:lnTo>
                  <a:pt x="839" y="6"/>
                </a:lnTo>
                <a:lnTo>
                  <a:pt x="866" y="0"/>
                </a:lnTo>
                <a:lnTo>
                  <a:pt x="895" y="0"/>
                </a:lnTo>
                <a:lnTo>
                  <a:pt x="924" y="4"/>
                </a:lnTo>
                <a:lnTo>
                  <a:pt x="951" y="14"/>
                </a:lnTo>
                <a:lnTo>
                  <a:pt x="979" y="31"/>
                </a:lnTo>
                <a:lnTo>
                  <a:pt x="1003" y="52"/>
                </a:lnTo>
                <a:lnTo>
                  <a:pt x="1027" y="31"/>
                </a:lnTo>
                <a:lnTo>
                  <a:pt x="1054" y="16"/>
                </a:lnTo>
                <a:lnTo>
                  <a:pt x="1083" y="6"/>
                </a:lnTo>
                <a:lnTo>
                  <a:pt x="1114" y="0"/>
                </a:lnTo>
                <a:lnTo>
                  <a:pt x="1145" y="0"/>
                </a:lnTo>
                <a:lnTo>
                  <a:pt x="1175" y="6"/>
                </a:lnTo>
                <a:lnTo>
                  <a:pt x="1206" y="18"/>
                </a:lnTo>
                <a:lnTo>
                  <a:pt x="1233" y="35"/>
                </a:lnTo>
                <a:lnTo>
                  <a:pt x="1252" y="54"/>
                </a:lnTo>
                <a:lnTo>
                  <a:pt x="1269" y="75"/>
                </a:lnTo>
                <a:lnTo>
                  <a:pt x="1281" y="98"/>
                </a:lnTo>
                <a:lnTo>
                  <a:pt x="1289" y="123"/>
                </a:lnTo>
                <a:lnTo>
                  <a:pt x="1321" y="135"/>
                </a:lnTo>
                <a:lnTo>
                  <a:pt x="1352" y="152"/>
                </a:lnTo>
                <a:lnTo>
                  <a:pt x="1377" y="173"/>
                </a:lnTo>
                <a:lnTo>
                  <a:pt x="1396" y="198"/>
                </a:lnTo>
                <a:lnTo>
                  <a:pt x="1409" y="227"/>
                </a:lnTo>
                <a:lnTo>
                  <a:pt x="1419" y="258"/>
                </a:lnTo>
                <a:lnTo>
                  <a:pt x="1419" y="290"/>
                </a:lnTo>
                <a:lnTo>
                  <a:pt x="1417" y="307"/>
                </a:lnTo>
                <a:lnTo>
                  <a:pt x="1413" y="323"/>
                </a:lnTo>
                <a:lnTo>
                  <a:pt x="1406" y="344"/>
                </a:lnTo>
                <a:lnTo>
                  <a:pt x="1419" y="363"/>
                </a:lnTo>
                <a:lnTo>
                  <a:pt x="1431" y="380"/>
                </a:lnTo>
                <a:lnTo>
                  <a:pt x="1438" y="400"/>
                </a:lnTo>
                <a:lnTo>
                  <a:pt x="1446" y="419"/>
                </a:lnTo>
                <a:lnTo>
                  <a:pt x="1450" y="438"/>
                </a:lnTo>
                <a:lnTo>
                  <a:pt x="1452" y="459"/>
                </a:lnTo>
                <a:lnTo>
                  <a:pt x="1452" y="478"/>
                </a:lnTo>
                <a:lnTo>
                  <a:pt x="1450" y="498"/>
                </a:lnTo>
                <a:lnTo>
                  <a:pt x="1446" y="519"/>
                </a:lnTo>
                <a:lnTo>
                  <a:pt x="1440" y="538"/>
                </a:lnTo>
                <a:lnTo>
                  <a:pt x="1433" y="555"/>
                </a:lnTo>
                <a:lnTo>
                  <a:pt x="1423" y="574"/>
                </a:lnTo>
                <a:lnTo>
                  <a:pt x="1411" y="592"/>
                </a:lnTo>
                <a:lnTo>
                  <a:pt x="1398" y="607"/>
                </a:lnTo>
                <a:lnTo>
                  <a:pt x="1381" y="622"/>
                </a:lnTo>
                <a:lnTo>
                  <a:pt x="1363" y="636"/>
                </a:lnTo>
                <a:lnTo>
                  <a:pt x="1338" y="651"/>
                </a:lnTo>
                <a:lnTo>
                  <a:pt x="1314" y="663"/>
                </a:lnTo>
                <a:lnTo>
                  <a:pt x="1287" y="672"/>
                </a:lnTo>
                <a:lnTo>
                  <a:pt x="1258" y="678"/>
                </a:lnTo>
                <a:lnTo>
                  <a:pt x="1256" y="695"/>
                </a:lnTo>
                <a:lnTo>
                  <a:pt x="1252" y="713"/>
                </a:lnTo>
                <a:lnTo>
                  <a:pt x="1241" y="745"/>
                </a:lnTo>
                <a:lnTo>
                  <a:pt x="1223" y="776"/>
                </a:lnTo>
                <a:lnTo>
                  <a:pt x="1198" y="803"/>
                </a:lnTo>
                <a:lnTo>
                  <a:pt x="1170" y="824"/>
                </a:lnTo>
                <a:lnTo>
                  <a:pt x="1137" y="839"/>
                </a:lnTo>
                <a:lnTo>
                  <a:pt x="1100" y="849"/>
                </a:lnTo>
                <a:lnTo>
                  <a:pt x="1062" y="853"/>
                </a:lnTo>
                <a:lnTo>
                  <a:pt x="1035" y="851"/>
                </a:lnTo>
                <a:lnTo>
                  <a:pt x="1008" y="845"/>
                </a:lnTo>
                <a:lnTo>
                  <a:pt x="983" y="837"/>
                </a:lnTo>
                <a:lnTo>
                  <a:pt x="960" y="826"/>
                </a:lnTo>
                <a:lnTo>
                  <a:pt x="953" y="847"/>
                </a:lnTo>
                <a:lnTo>
                  <a:pt x="943" y="864"/>
                </a:lnTo>
                <a:lnTo>
                  <a:pt x="918" y="899"/>
                </a:lnTo>
                <a:lnTo>
                  <a:pt x="885" y="928"/>
                </a:lnTo>
                <a:lnTo>
                  <a:pt x="849" y="949"/>
                </a:lnTo>
                <a:lnTo>
                  <a:pt x="811" y="964"/>
                </a:lnTo>
                <a:lnTo>
                  <a:pt x="789" y="970"/>
                </a:lnTo>
                <a:lnTo>
                  <a:pt x="766" y="972"/>
                </a:lnTo>
                <a:lnTo>
                  <a:pt x="745" y="974"/>
                </a:lnTo>
                <a:lnTo>
                  <a:pt x="722" y="972"/>
                </a:lnTo>
                <a:lnTo>
                  <a:pt x="699" y="970"/>
                </a:lnTo>
                <a:lnTo>
                  <a:pt x="676" y="964"/>
                </a:lnTo>
                <a:lnTo>
                  <a:pt x="642" y="951"/>
                </a:lnTo>
                <a:lnTo>
                  <a:pt x="607" y="933"/>
                </a:lnTo>
                <a:lnTo>
                  <a:pt x="578" y="908"/>
                </a:lnTo>
                <a:lnTo>
                  <a:pt x="553" y="882"/>
                </a:lnTo>
                <a:lnTo>
                  <a:pt x="530" y="893"/>
                </a:lnTo>
                <a:lnTo>
                  <a:pt x="507" y="903"/>
                </a:lnTo>
                <a:lnTo>
                  <a:pt x="482" y="908"/>
                </a:lnTo>
                <a:lnTo>
                  <a:pt x="457" y="912"/>
                </a:lnTo>
                <a:lnTo>
                  <a:pt x="432" y="914"/>
                </a:lnTo>
                <a:lnTo>
                  <a:pt x="407" y="914"/>
                </a:lnTo>
                <a:lnTo>
                  <a:pt x="382" y="912"/>
                </a:lnTo>
                <a:lnTo>
                  <a:pt x="357" y="908"/>
                </a:lnTo>
                <a:lnTo>
                  <a:pt x="334" y="901"/>
                </a:lnTo>
                <a:lnTo>
                  <a:pt x="311" y="893"/>
                </a:lnTo>
                <a:lnTo>
                  <a:pt x="288" y="882"/>
                </a:lnTo>
                <a:lnTo>
                  <a:pt x="267" y="870"/>
                </a:lnTo>
                <a:lnTo>
                  <a:pt x="248" y="855"/>
                </a:lnTo>
                <a:lnTo>
                  <a:pt x="229" y="839"/>
                </a:lnTo>
                <a:lnTo>
                  <a:pt x="214" y="820"/>
                </a:lnTo>
                <a:lnTo>
                  <a:pt x="198" y="801"/>
                </a:lnTo>
                <a:lnTo>
                  <a:pt x="196" y="795"/>
                </a:lnTo>
                <a:lnTo>
                  <a:pt x="166" y="797"/>
                </a:lnTo>
                <a:lnTo>
                  <a:pt x="137" y="791"/>
                </a:lnTo>
                <a:lnTo>
                  <a:pt x="112" y="782"/>
                </a:lnTo>
                <a:lnTo>
                  <a:pt x="87" y="768"/>
                </a:lnTo>
                <a:lnTo>
                  <a:pt x="68" y="751"/>
                </a:lnTo>
                <a:lnTo>
                  <a:pt x="50" y="730"/>
                </a:lnTo>
                <a:lnTo>
                  <a:pt x="39" y="705"/>
                </a:lnTo>
                <a:lnTo>
                  <a:pt x="33" y="678"/>
                </a:lnTo>
                <a:lnTo>
                  <a:pt x="33" y="649"/>
                </a:lnTo>
                <a:lnTo>
                  <a:pt x="39" y="622"/>
                </a:lnTo>
                <a:lnTo>
                  <a:pt x="52" y="596"/>
                </a:lnTo>
                <a:lnTo>
                  <a:pt x="71" y="572"/>
                </a:lnTo>
                <a:lnTo>
                  <a:pt x="48" y="557"/>
                </a:lnTo>
                <a:lnTo>
                  <a:pt x="29" y="536"/>
                </a:lnTo>
                <a:lnTo>
                  <a:pt x="14" y="515"/>
                </a:lnTo>
                <a:lnTo>
                  <a:pt x="4" y="490"/>
                </a:lnTo>
                <a:lnTo>
                  <a:pt x="0" y="465"/>
                </a:lnTo>
                <a:lnTo>
                  <a:pt x="0" y="440"/>
                </a:lnTo>
                <a:lnTo>
                  <a:pt x="6" y="413"/>
                </a:lnTo>
                <a:lnTo>
                  <a:pt x="20" y="388"/>
                </a:lnTo>
                <a:lnTo>
                  <a:pt x="41" y="363"/>
                </a:lnTo>
                <a:lnTo>
                  <a:pt x="66" y="344"/>
                </a:lnTo>
                <a:lnTo>
                  <a:pt x="96" y="331"/>
                </a:lnTo>
                <a:lnTo>
                  <a:pt x="131" y="323"/>
                </a:lnTo>
                <a:lnTo>
                  <a:pt x="131" y="321"/>
                </a:lnTo>
              </a:path>
            </a:pathLst>
          </a:custGeom>
          <a:noFill/>
          <a:ln w="25400">
            <a:solidFill>
              <a:srgbClr val="000000"/>
            </a:solidFill>
            <a:prstDash val="solid"/>
            <a:round/>
            <a:headEnd/>
            <a:tailEnd/>
          </a:ln>
        </p:spPr>
        <p:txBody>
          <a:bodyPr vert="horz" wrap="square" lIns="91440" tIns="45720" rIns="91440" bIns="45720" numCol="1" anchor="ctr"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srgbClr val="565A5C"/>
                </a:solidFill>
                <a:effectLst/>
                <a:uLnTx/>
                <a:uFillTx/>
                <a:latin typeface="Arial"/>
                <a:ea typeface="+mn-ea"/>
                <a:cs typeface="+mn-cs"/>
              </a:rPr>
              <a:t>Don‘t let patients </a:t>
            </a:r>
            <a:br>
              <a:rPr kumimoji="0" lang="de-DE" sz="1200" b="1" i="0" u="none" strike="noStrike" kern="1200" cap="none" spc="0" normalizeH="0" baseline="0" noProof="0" dirty="0">
                <a:ln>
                  <a:noFill/>
                </a:ln>
                <a:solidFill>
                  <a:srgbClr val="565A5C"/>
                </a:solidFill>
                <a:effectLst/>
                <a:uLnTx/>
                <a:uFillTx/>
                <a:latin typeface="Arial"/>
                <a:ea typeface="+mn-ea"/>
                <a:cs typeface="+mn-cs"/>
              </a:rPr>
            </a:br>
            <a:r>
              <a:rPr kumimoji="0" lang="de-DE" sz="1200" b="1" i="0" u="none" strike="noStrike" kern="1200" cap="none" spc="0" normalizeH="0" baseline="0" noProof="0" dirty="0">
                <a:ln>
                  <a:noFill/>
                </a:ln>
                <a:solidFill>
                  <a:srgbClr val="565A5C"/>
                </a:solidFill>
                <a:effectLst/>
                <a:uLnTx/>
                <a:uFillTx/>
                <a:latin typeface="Arial"/>
                <a:ea typeface="+mn-ea"/>
                <a:cs typeface="+mn-cs"/>
              </a:rPr>
              <a:t>go through all the struggles I did before starting CGM</a:t>
            </a:r>
          </a:p>
        </p:txBody>
      </p:sp>
      <p:sp>
        <p:nvSpPr>
          <p:cNvPr id="20" name="Freeform 64">
            <a:extLst>
              <a:ext uri="{FF2B5EF4-FFF2-40B4-BE49-F238E27FC236}">
                <a16:creationId xmlns:a16="http://schemas.microsoft.com/office/drawing/2014/main" id="{23509610-634C-4DC5-9D4F-0F2B4E2EDED1}"/>
              </a:ext>
            </a:extLst>
          </p:cNvPr>
          <p:cNvSpPr>
            <a:spLocks/>
          </p:cNvSpPr>
          <p:nvPr/>
        </p:nvSpPr>
        <p:spPr bwMode="auto">
          <a:xfrm>
            <a:off x="7867294" y="1083010"/>
            <a:ext cx="1717007" cy="1098739"/>
          </a:xfrm>
          <a:custGeom>
            <a:avLst/>
            <a:gdLst>
              <a:gd name="T0" fmla="*/ 129 w 1452"/>
              <a:gd name="T1" fmla="*/ 279 h 974"/>
              <a:gd name="T2" fmla="*/ 144 w 1452"/>
              <a:gd name="T3" fmla="*/ 219 h 974"/>
              <a:gd name="T4" fmla="*/ 206 w 1452"/>
              <a:gd name="T5" fmla="*/ 139 h 974"/>
              <a:gd name="T6" fmla="*/ 304 w 1452"/>
              <a:gd name="T7" fmla="*/ 91 h 974"/>
              <a:gd name="T8" fmla="*/ 402 w 1452"/>
              <a:gd name="T9" fmla="*/ 89 h 974"/>
              <a:gd name="T10" fmla="*/ 492 w 1452"/>
              <a:gd name="T11" fmla="*/ 87 h 974"/>
              <a:gd name="T12" fmla="*/ 576 w 1452"/>
              <a:gd name="T13" fmla="*/ 35 h 974"/>
              <a:gd name="T14" fmla="*/ 680 w 1452"/>
              <a:gd name="T15" fmla="*/ 33 h 974"/>
              <a:gd name="T16" fmla="*/ 755 w 1452"/>
              <a:gd name="T17" fmla="*/ 73 h 974"/>
              <a:gd name="T18" fmla="*/ 814 w 1452"/>
              <a:gd name="T19" fmla="*/ 18 h 974"/>
              <a:gd name="T20" fmla="*/ 895 w 1452"/>
              <a:gd name="T21" fmla="*/ 0 h 974"/>
              <a:gd name="T22" fmla="*/ 979 w 1452"/>
              <a:gd name="T23" fmla="*/ 31 h 974"/>
              <a:gd name="T24" fmla="*/ 1054 w 1452"/>
              <a:gd name="T25" fmla="*/ 16 h 974"/>
              <a:gd name="T26" fmla="*/ 1145 w 1452"/>
              <a:gd name="T27" fmla="*/ 0 h 974"/>
              <a:gd name="T28" fmla="*/ 1233 w 1452"/>
              <a:gd name="T29" fmla="*/ 35 h 974"/>
              <a:gd name="T30" fmla="*/ 1281 w 1452"/>
              <a:gd name="T31" fmla="*/ 98 h 974"/>
              <a:gd name="T32" fmla="*/ 1352 w 1452"/>
              <a:gd name="T33" fmla="*/ 152 h 974"/>
              <a:gd name="T34" fmla="*/ 1409 w 1452"/>
              <a:gd name="T35" fmla="*/ 227 h 974"/>
              <a:gd name="T36" fmla="*/ 1417 w 1452"/>
              <a:gd name="T37" fmla="*/ 307 h 974"/>
              <a:gd name="T38" fmla="*/ 1419 w 1452"/>
              <a:gd name="T39" fmla="*/ 363 h 974"/>
              <a:gd name="T40" fmla="*/ 1446 w 1452"/>
              <a:gd name="T41" fmla="*/ 419 h 974"/>
              <a:gd name="T42" fmla="*/ 1452 w 1452"/>
              <a:gd name="T43" fmla="*/ 478 h 974"/>
              <a:gd name="T44" fmla="*/ 1440 w 1452"/>
              <a:gd name="T45" fmla="*/ 538 h 974"/>
              <a:gd name="T46" fmla="*/ 1411 w 1452"/>
              <a:gd name="T47" fmla="*/ 592 h 974"/>
              <a:gd name="T48" fmla="*/ 1363 w 1452"/>
              <a:gd name="T49" fmla="*/ 636 h 974"/>
              <a:gd name="T50" fmla="*/ 1287 w 1452"/>
              <a:gd name="T51" fmla="*/ 672 h 974"/>
              <a:gd name="T52" fmla="*/ 1252 w 1452"/>
              <a:gd name="T53" fmla="*/ 713 h 974"/>
              <a:gd name="T54" fmla="*/ 1198 w 1452"/>
              <a:gd name="T55" fmla="*/ 803 h 974"/>
              <a:gd name="T56" fmla="*/ 1100 w 1452"/>
              <a:gd name="T57" fmla="*/ 849 h 974"/>
              <a:gd name="T58" fmla="*/ 1008 w 1452"/>
              <a:gd name="T59" fmla="*/ 845 h 974"/>
              <a:gd name="T60" fmla="*/ 953 w 1452"/>
              <a:gd name="T61" fmla="*/ 847 h 974"/>
              <a:gd name="T62" fmla="*/ 885 w 1452"/>
              <a:gd name="T63" fmla="*/ 928 h 974"/>
              <a:gd name="T64" fmla="*/ 789 w 1452"/>
              <a:gd name="T65" fmla="*/ 970 h 974"/>
              <a:gd name="T66" fmla="*/ 722 w 1452"/>
              <a:gd name="T67" fmla="*/ 972 h 974"/>
              <a:gd name="T68" fmla="*/ 642 w 1452"/>
              <a:gd name="T69" fmla="*/ 951 h 974"/>
              <a:gd name="T70" fmla="*/ 553 w 1452"/>
              <a:gd name="T71" fmla="*/ 882 h 974"/>
              <a:gd name="T72" fmla="*/ 482 w 1452"/>
              <a:gd name="T73" fmla="*/ 908 h 974"/>
              <a:gd name="T74" fmla="*/ 407 w 1452"/>
              <a:gd name="T75" fmla="*/ 914 h 974"/>
              <a:gd name="T76" fmla="*/ 334 w 1452"/>
              <a:gd name="T77" fmla="*/ 901 h 974"/>
              <a:gd name="T78" fmla="*/ 267 w 1452"/>
              <a:gd name="T79" fmla="*/ 870 h 974"/>
              <a:gd name="T80" fmla="*/ 214 w 1452"/>
              <a:gd name="T81" fmla="*/ 820 h 974"/>
              <a:gd name="T82" fmla="*/ 166 w 1452"/>
              <a:gd name="T83" fmla="*/ 797 h 974"/>
              <a:gd name="T84" fmla="*/ 87 w 1452"/>
              <a:gd name="T85" fmla="*/ 768 h 974"/>
              <a:gd name="T86" fmla="*/ 39 w 1452"/>
              <a:gd name="T87" fmla="*/ 705 h 974"/>
              <a:gd name="T88" fmla="*/ 39 w 1452"/>
              <a:gd name="T89" fmla="*/ 622 h 974"/>
              <a:gd name="T90" fmla="*/ 48 w 1452"/>
              <a:gd name="T91" fmla="*/ 557 h 974"/>
              <a:gd name="T92" fmla="*/ 4 w 1452"/>
              <a:gd name="T93" fmla="*/ 490 h 974"/>
              <a:gd name="T94" fmla="*/ 6 w 1452"/>
              <a:gd name="T95" fmla="*/ 413 h 974"/>
              <a:gd name="T96" fmla="*/ 66 w 1452"/>
              <a:gd name="T97" fmla="*/ 344 h 974"/>
              <a:gd name="T98" fmla="*/ 131 w 1452"/>
              <a:gd name="T99" fmla="*/ 321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52" h="974">
                <a:moveTo>
                  <a:pt x="131" y="321"/>
                </a:moveTo>
                <a:lnTo>
                  <a:pt x="129" y="300"/>
                </a:lnTo>
                <a:lnTo>
                  <a:pt x="129" y="279"/>
                </a:lnTo>
                <a:lnTo>
                  <a:pt x="133" y="258"/>
                </a:lnTo>
                <a:lnTo>
                  <a:pt x="137" y="238"/>
                </a:lnTo>
                <a:lnTo>
                  <a:pt x="144" y="219"/>
                </a:lnTo>
                <a:lnTo>
                  <a:pt x="152" y="200"/>
                </a:lnTo>
                <a:lnTo>
                  <a:pt x="175" y="167"/>
                </a:lnTo>
                <a:lnTo>
                  <a:pt x="206" y="139"/>
                </a:lnTo>
                <a:lnTo>
                  <a:pt x="240" y="114"/>
                </a:lnTo>
                <a:lnTo>
                  <a:pt x="281" y="96"/>
                </a:lnTo>
                <a:lnTo>
                  <a:pt x="304" y="91"/>
                </a:lnTo>
                <a:lnTo>
                  <a:pt x="325" y="87"/>
                </a:lnTo>
                <a:lnTo>
                  <a:pt x="363" y="85"/>
                </a:lnTo>
                <a:lnTo>
                  <a:pt x="402" y="89"/>
                </a:lnTo>
                <a:lnTo>
                  <a:pt x="436" y="98"/>
                </a:lnTo>
                <a:lnTo>
                  <a:pt x="471" y="114"/>
                </a:lnTo>
                <a:lnTo>
                  <a:pt x="492" y="87"/>
                </a:lnTo>
                <a:lnTo>
                  <a:pt x="517" y="64"/>
                </a:lnTo>
                <a:lnTo>
                  <a:pt x="546" y="46"/>
                </a:lnTo>
                <a:lnTo>
                  <a:pt x="576" y="35"/>
                </a:lnTo>
                <a:lnTo>
                  <a:pt x="611" y="27"/>
                </a:lnTo>
                <a:lnTo>
                  <a:pt x="645" y="27"/>
                </a:lnTo>
                <a:lnTo>
                  <a:pt x="680" y="33"/>
                </a:lnTo>
                <a:lnTo>
                  <a:pt x="713" y="46"/>
                </a:lnTo>
                <a:lnTo>
                  <a:pt x="736" y="58"/>
                </a:lnTo>
                <a:lnTo>
                  <a:pt x="755" y="73"/>
                </a:lnTo>
                <a:lnTo>
                  <a:pt x="770" y="50"/>
                </a:lnTo>
                <a:lnTo>
                  <a:pt x="791" y="31"/>
                </a:lnTo>
                <a:lnTo>
                  <a:pt x="814" y="18"/>
                </a:lnTo>
                <a:lnTo>
                  <a:pt x="839" y="6"/>
                </a:lnTo>
                <a:lnTo>
                  <a:pt x="866" y="0"/>
                </a:lnTo>
                <a:lnTo>
                  <a:pt x="895" y="0"/>
                </a:lnTo>
                <a:lnTo>
                  <a:pt x="924" y="4"/>
                </a:lnTo>
                <a:lnTo>
                  <a:pt x="951" y="14"/>
                </a:lnTo>
                <a:lnTo>
                  <a:pt x="979" y="31"/>
                </a:lnTo>
                <a:lnTo>
                  <a:pt x="1003" y="52"/>
                </a:lnTo>
                <a:lnTo>
                  <a:pt x="1027" y="31"/>
                </a:lnTo>
                <a:lnTo>
                  <a:pt x="1054" y="16"/>
                </a:lnTo>
                <a:lnTo>
                  <a:pt x="1083" y="6"/>
                </a:lnTo>
                <a:lnTo>
                  <a:pt x="1114" y="0"/>
                </a:lnTo>
                <a:lnTo>
                  <a:pt x="1145" y="0"/>
                </a:lnTo>
                <a:lnTo>
                  <a:pt x="1175" y="6"/>
                </a:lnTo>
                <a:lnTo>
                  <a:pt x="1206" y="18"/>
                </a:lnTo>
                <a:lnTo>
                  <a:pt x="1233" y="35"/>
                </a:lnTo>
                <a:lnTo>
                  <a:pt x="1252" y="54"/>
                </a:lnTo>
                <a:lnTo>
                  <a:pt x="1269" y="75"/>
                </a:lnTo>
                <a:lnTo>
                  <a:pt x="1281" y="98"/>
                </a:lnTo>
                <a:lnTo>
                  <a:pt x="1289" y="123"/>
                </a:lnTo>
                <a:lnTo>
                  <a:pt x="1321" y="135"/>
                </a:lnTo>
                <a:lnTo>
                  <a:pt x="1352" y="152"/>
                </a:lnTo>
                <a:lnTo>
                  <a:pt x="1377" y="173"/>
                </a:lnTo>
                <a:lnTo>
                  <a:pt x="1396" y="198"/>
                </a:lnTo>
                <a:lnTo>
                  <a:pt x="1409" y="227"/>
                </a:lnTo>
                <a:lnTo>
                  <a:pt x="1419" y="258"/>
                </a:lnTo>
                <a:lnTo>
                  <a:pt x="1419" y="290"/>
                </a:lnTo>
                <a:lnTo>
                  <a:pt x="1417" y="307"/>
                </a:lnTo>
                <a:lnTo>
                  <a:pt x="1413" y="323"/>
                </a:lnTo>
                <a:lnTo>
                  <a:pt x="1406" y="344"/>
                </a:lnTo>
                <a:lnTo>
                  <a:pt x="1419" y="363"/>
                </a:lnTo>
                <a:lnTo>
                  <a:pt x="1431" y="380"/>
                </a:lnTo>
                <a:lnTo>
                  <a:pt x="1438" y="400"/>
                </a:lnTo>
                <a:lnTo>
                  <a:pt x="1446" y="419"/>
                </a:lnTo>
                <a:lnTo>
                  <a:pt x="1450" y="438"/>
                </a:lnTo>
                <a:lnTo>
                  <a:pt x="1452" y="459"/>
                </a:lnTo>
                <a:lnTo>
                  <a:pt x="1452" y="478"/>
                </a:lnTo>
                <a:lnTo>
                  <a:pt x="1450" y="498"/>
                </a:lnTo>
                <a:lnTo>
                  <a:pt x="1446" y="519"/>
                </a:lnTo>
                <a:lnTo>
                  <a:pt x="1440" y="538"/>
                </a:lnTo>
                <a:lnTo>
                  <a:pt x="1433" y="555"/>
                </a:lnTo>
                <a:lnTo>
                  <a:pt x="1423" y="574"/>
                </a:lnTo>
                <a:lnTo>
                  <a:pt x="1411" y="592"/>
                </a:lnTo>
                <a:lnTo>
                  <a:pt x="1398" y="607"/>
                </a:lnTo>
                <a:lnTo>
                  <a:pt x="1381" y="622"/>
                </a:lnTo>
                <a:lnTo>
                  <a:pt x="1363" y="636"/>
                </a:lnTo>
                <a:lnTo>
                  <a:pt x="1338" y="651"/>
                </a:lnTo>
                <a:lnTo>
                  <a:pt x="1314" y="663"/>
                </a:lnTo>
                <a:lnTo>
                  <a:pt x="1287" y="672"/>
                </a:lnTo>
                <a:lnTo>
                  <a:pt x="1258" y="678"/>
                </a:lnTo>
                <a:lnTo>
                  <a:pt x="1256" y="695"/>
                </a:lnTo>
                <a:lnTo>
                  <a:pt x="1252" y="713"/>
                </a:lnTo>
                <a:lnTo>
                  <a:pt x="1241" y="745"/>
                </a:lnTo>
                <a:lnTo>
                  <a:pt x="1223" y="776"/>
                </a:lnTo>
                <a:lnTo>
                  <a:pt x="1198" y="803"/>
                </a:lnTo>
                <a:lnTo>
                  <a:pt x="1170" y="824"/>
                </a:lnTo>
                <a:lnTo>
                  <a:pt x="1137" y="839"/>
                </a:lnTo>
                <a:lnTo>
                  <a:pt x="1100" y="849"/>
                </a:lnTo>
                <a:lnTo>
                  <a:pt x="1062" y="853"/>
                </a:lnTo>
                <a:lnTo>
                  <a:pt x="1035" y="851"/>
                </a:lnTo>
                <a:lnTo>
                  <a:pt x="1008" y="845"/>
                </a:lnTo>
                <a:lnTo>
                  <a:pt x="983" y="837"/>
                </a:lnTo>
                <a:lnTo>
                  <a:pt x="960" y="826"/>
                </a:lnTo>
                <a:lnTo>
                  <a:pt x="953" y="847"/>
                </a:lnTo>
                <a:lnTo>
                  <a:pt x="943" y="864"/>
                </a:lnTo>
                <a:lnTo>
                  <a:pt x="918" y="899"/>
                </a:lnTo>
                <a:lnTo>
                  <a:pt x="885" y="928"/>
                </a:lnTo>
                <a:lnTo>
                  <a:pt x="849" y="949"/>
                </a:lnTo>
                <a:lnTo>
                  <a:pt x="811" y="964"/>
                </a:lnTo>
                <a:lnTo>
                  <a:pt x="789" y="970"/>
                </a:lnTo>
                <a:lnTo>
                  <a:pt x="766" y="972"/>
                </a:lnTo>
                <a:lnTo>
                  <a:pt x="745" y="974"/>
                </a:lnTo>
                <a:lnTo>
                  <a:pt x="722" y="972"/>
                </a:lnTo>
                <a:lnTo>
                  <a:pt x="699" y="970"/>
                </a:lnTo>
                <a:lnTo>
                  <a:pt x="676" y="964"/>
                </a:lnTo>
                <a:lnTo>
                  <a:pt x="642" y="951"/>
                </a:lnTo>
                <a:lnTo>
                  <a:pt x="607" y="933"/>
                </a:lnTo>
                <a:lnTo>
                  <a:pt x="578" y="908"/>
                </a:lnTo>
                <a:lnTo>
                  <a:pt x="553" y="882"/>
                </a:lnTo>
                <a:lnTo>
                  <a:pt x="530" y="893"/>
                </a:lnTo>
                <a:lnTo>
                  <a:pt x="507" y="903"/>
                </a:lnTo>
                <a:lnTo>
                  <a:pt x="482" y="908"/>
                </a:lnTo>
                <a:lnTo>
                  <a:pt x="457" y="912"/>
                </a:lnTo>
                <a:lnTo>
                  <a:pt x="432" y="914"/>
                </a:lnTo>
                <a:lnTo>
                  <a:pt x="407" y="914"/>
                </a:lnTo>
                <a:lnTo>
                  <a:pt x="382" y="912"/>
                </a:lnTo>
                <a:lnTo>
                  <a:pt x="357" y="908"/>
                </a:lnTo>
                <a:lnTo>
                  <a:pt x="334" y="901"/>
                </a:lnTo>
                <a:lnTo>
                  <a:pt x="311" y="893"/>
                </a:lnTo>
                <a:lnTo>
                  <a:pt x="288" y="882"/>
                </a:lnTo>
                <a:lnTo>
                  <a:pt x="267" y="870"/>
                </a:lnTo>
                <a:lnTo>
                  <a:pt x="248" y="855"/>
                </a:lnTo>
                <a:lnTo>
                  <a:pt x="229" y="839"/>
                </a:lnTo>
                <a:lnTo>
                  <a:pt x="214" y="820"/>
                </a:lnTo>
                <a:lnTo>
                  <a:pt x="198" y="801"/>
                </a:lnTo>
                <a:lnTo>
                  <a:pt x="196" y="795"/>
                </a:lnTo>
                <a:lnTo>
                  <a:pt x="166" y="797"/>
                </a:lnTo>
                <a:lnTo>
                  <a:pt x="137" y="791"/>
                </a:lnTo>
                <a:lnTo>
                  <a:pt x="112" y="782"/>
                </a:lnTo>
                <a:lnTo>
                  <a:pt x="87" y="768"/>
                </a:lnTo>
                <a:lnTo>
                  <a:pt x="68" y="751"/>
                </a:lnTo>
                <a:lnTo>
                  <a:pt x="50" y="730"/>
                </a:lnTo>
                <a:lnTo>
                  <a:pt x="39" y="705"/>
                </a:lnTo>
                <a:lnTo>
                  <a:pt x="33" y="678"/>
                </a:lnTo>
                <a:lnTo>
                  <a:pt x="33" y="649"/>
                </a:lnTo>
                <a:lnTo>
                  <a:pt x="39" y="622"/>
                </a:lnTo>
                <a:lnTo>
                  <a:pt x="52" y="596"/>
                </a:lnTo>
                <a:lnTo>
                  <a:pt x="71" y="572"/>
                </a:lnTo>
                <a:lnTo>
                  <a:pt x="48" y="557"/>
                </a:lnTo>
                <a:lnTo>
                  <a:pt x="29" y="536"/>
                </a:lnTo>
                <a:lnTo>
                  <a:pt x="14" y="515"/>
                </a:lnTo>
                <a:lnTo>
                  <a:pt x="4" y="490"/>
                </a:lnTo>
                <a:lnTo>
                  <a:pt x="0" y="465"/>
                </a:lnTo>
                <a:lnTo>
                  <a:pt x="0" y="440"/>
                </a:lnTo>
                <a:lnTo>
                  <a:pt x="6" y="413"/>
                </a:lnTo>
                <a:lnTo>
                  <a:pt x="20" y="388"/>
                </a:lnTo>
                <a:lnTo>
                  <a:pt x="41" y="363"/>
                </a:lnTo>
                <a:lnTo>
                  <a:pt x="66" y="344"/>
                </a:lnTo>
                <a:lnTo>
                  <a:pt x="96" y="331"/>
                </a:lnTo>
                <a:lnTo>
                  <a:pt x="131" y="323"/>
                </a:lnTo>
                <a:lnTo>
                  <a:pt x="131" y="321"/>
                </a:lnTo>
              </a:path>
            </a:pathLst>
          </a:custGeom>
          <a:noFill/>
          <a:ln w="25400">
            <a:solidFill>
              <a:srgbClr val="000000"/>
            </a:solidFill>
            <a:prstDash val="solid"/>
            <a:round/>
            <a:headEnd/>
            <a:tailEnd/>
          </a:ln>
        </p:spPr>
        <p:txBody>
          <a:bodyPr vert="horz" wrap="square" lIns="91440" tIns="45720" rIns="91440" bIns="45720" numCol="1" anchor="ctr"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srgbClr val="565A5C"/>
                </a:solidFill>
                <a:effectLst/>
                <a:uLnTx/>
                <a:uFillTx/>
                <a:latin typeface="Arial"/>
                <a:ea typeface="+mn-ea"/>
                <a:cs typeface="+mn-cs"/>
              </a:rPr>
              <a:t>Give tips for how to keep CGM on.</a:t>
            </a:r>
          </a:p>
        </p:txBody>
      </p:sp>
      <p:sp>
        <p:nvSpPr>
          <p:cNvPr id="21" name="Freeform 64">
            <a:extLst>
              <a:ext uri="{FF2B5EF4-FFF2-40B4-BE49-F238E27FC236}">
                <a16:creationId xmlns:a16="http://schemas.microsoft.com/office/drawing/2014/main" id="{EFFCC880-F2ED-4FBA-B0FB-DD3EBD4AB4F9}"/>
              </a:ext>
            </a:extLst>
          </p:cNvPr>
          <p:cNvSpPr>
            <a:spLocks/>
          </p:cNvSpPr>
          <p:nvPr/>
        </p:nvSpPr>
        <p:spPr bwMode="auto">
          <a:xfrm>
            <a:off x="8753670" y="2169131"/>
            <a:ext cx="1837878" cy="1098739"/>
          </a:xfrm>
          <a:custGeom>
            <a:avLst/>
            <a:gdLst>
              <a:gd name="T0" fmla="*/ 129 w 1452"/>
              <a:gd name="T1" fmla="*/ 279 h 974"/>
              <a:gd name="T2" fmla="*/ 144 w 1452"/>
              <a:gd name="T3" fmla="*/ 219 h 974"/>
              <a:gd name="T4" fmla="*/ 206 w 1452"/>
              <a:gd name="T5" fmla="*/ 139 h 974"/>
              <a:gd name="T6" fmla="*/ 304 w 1452"/>
              <a:gd name="T7" fmla="*/ 91 h 974"/>
              <a:gd name="T8" fmla="*/ 402 w 1452"/>
              <a:gd name="T9" fmla="*/ 89 h 974"/>
              <a:gd name="T10" fmla="*/ 492 w 1452"/>
              <a:gd name="T11" fmla="*/ 87 h 974"/>
              <a:gd name="T12" fmla="*/ 576 w 1452"/>
              <a:gd name="T13" fmla="*/ 35 h 974"/>
              <a:gd name="T14" fmla="*/ 680 w 1452"/>
              <a:gd name="T15" fmla="*/ 33 h 974"/>
              <a:gd name="T16" fmla="*/ 755 w 1452"/>
              <a:gd name="T17" fmla="*/ 73 h 974"/>
              <a:gd name="T18" fmla="*/ 814 w 1452"/>
              <a:gd name="T19" fmla="*/ 18 h 974"/>
              <a:gd name="T20" fmla="*/ 895 w 1452"/>
              <a:gd name="T21" fmla="*/ 0 h 974"/>
              <a:gd name="T22" fmla="*/ 979 w 1452"/>
              <a:gd name="T23" fmla="*/ 31 h 974"/>
              <a:gd name="T24" fmla="*/ 1054 w 1452"/>
              <a:gd name="T25" fmla="*/ 16 h 974"/>
              <a:gd name="T26" fmla="*/ 1145 w 1452"/>
              <a:gd name="T27" fmla="*/ 0 h 974"/>
              <a:gd name="T28" fmla="*/ 1233 w 1452"/>
              <a:gd name="T29" fmla="*/ 35 h 974"/>
              <a:gd name="T30" fmla="*/ 1281 w 1452"/>
              <a:gd name="T31" fmla="*/ 98 h 974"/>
              <a:gd name="T32" fmla="*/ 1352 w 1452"/>
              <a:gd name="T33" fmla="*/ 152 h 974"/>
              <a:gd name="T34" fmla="*/ 1409 w 1452"/>
              <a:gd name="T35" fmla="*/ 227 h 974"/>
              <a:gd name="T36" fmla="*/ 1417 w 1452"/>
              <a:gd name="T37" fmla="*/ 307 h 974"/>
              <a:gd name="T38" fmla="*/ 1419 w 1452"/>
              <a:gd name="T39" fmla="*/ 363 h 974"/>
              <a:gd name="T40" fmla="*/ 1446 w 1452"/>
              <a:gd name="T41" fmla="*/ 419 h 974"/>
              <a:gd name="T42" fmla="*/ 1452 w 1452"/>
              <a:gd name="T43" fmla="*/ 478 h 974"/>
              <a:gd name="T44" fmla="*/ 1440 w 1452"/>
              <a:gd name="T45" fmla="*/ 538 h 974"/>
              <a:gd name="T46" fmla="*/ 1411 w 1452"/>
              <a:gd name="T47" fmla="*/ 592 h 974"/>
              <a:gd name="T48" fmla="*/ 1363 w 1452"/>
              <a:gd name="T49" fmla="*/ 636 h 974"/>
              <a:gd name="T50" fmla="*/ 1287 w 1452"/>
              <a:gd name="T51" fmla="*/ 672 h 974"/>
              <a:gd name="T52" fmla="*/ 1252 w 1452"/>
              <a:gd name="T53" fmla="*/ 713 h 974"/>
              <a:gd name="T54" fmla="*/ 1198 w 1452"/>
              <a:gd name="T55" fmla="*/ 803 h 974"/>
              <a:gd name="T56" fmla="*/ 1100 w 1452"/>
              <a:gd name="T57" fmla="*/ 849 h 974"/>
              <a:gd name="T58" fmla="*/ 1008 w 1452"/>
              <a:gd name="T59" fmla="*/ 845 h 974"/>
              <a:gd name="T60" fmla="*/ 953 w 1452"/>
              <a:gd name="T61" fmla="*/ 847 h 974"/>
              <a:gd name="T62" fmla="*/ 885 w 1452"/>
              <a:gd name="T63" fmla="*/ 928 h 974"/>
              <a:gd name="T64" fmla="*/ 789 w 1452"/>
              <a:gd name="T65" fmla="*/ 970 h 974"/>
              <a:gd name="T66" fmla="*/ 722 w 1452"/>
              <a:gd name="T67" fmla="*/ 972 h 974"/>
              <a:gd name="T68" fmla="*/ 642 w 1452"/>
              <a:gd name="T69" fmla="*/ 951 h 974"/>
              <a:gd name="T70" fmla="*/ 553 w 1452"/>
              <a:gd name="T71" fmla="*/ 882 h 974"/>
              <a:gd name="T72" fmla="*/ 482 w 1452"/>
              <a:gd name="T73" fmla="*/ 908 h 974"/>
              <a:gd name="T74" fmla="*/ 407 w 1452"/>
              <a:gd name="T75" fmla="*/ 914 h 974"/>
              <a:gd name="T76" fmla="*/ 334 w 1452"/>
              <a:gd name="T77" fmla="*/ 901 h 974"/>
              <a:gd name="T78" fmla="*/ 267 w 1452"/>
              <a:gd name="T79" fmla="*/ 870 h 974"/>
              <a:gd name="T80" fmla="*/ 214 w 1452"/>
              <a:gd name="T81" fmla="*/ 820 h 974"/>
              <a:gd name="T82" fmla="*/ 166 w 1452"/>
              <a:gd name="T83" fmla="*/ 797 h 974"/>
              <a:gd name="T84" fmla="*/ 87 w 1452"/>
              <a:gd name="T85" fmla="*/ 768 h 974"/>
              <a:gd name="T86" fmla="*/ 39 w 1452"/>
              <a:gd name="T87" fmla="*/ 705 h 974"/>
              <a:gd name="T88" fmla="*/ 39 w 1452"/>
              <a:gd name="T89" fmla="*/ 622 h 974"/>
              <a:gd name="T90" fmla="*/ 48 w 1452"/>
              <a:gd name="T91" fmla="*/ 557 h 974"/>
              <a:gd name="T92" fmla="*/ 4 w 1452"/>
              <a:gd name="T93" fmla="*/ 490 h 974"/>
              <a:gd name="T94" fmla="*/ 6 w 1452"/>
              <a:gd name="T95" fmla="*/ 413 h 974"/>
              <a:gd name="T96" fmla="*/ 66 w 1452"/>
              <a:gd name="T97" fmla="*/ 344 h 974"/>
              <a:gd name="T98" fmla="*/ 131 w 1452"/>
              <a:gd name="T99" fmla="*/ 321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52" h="974">
                <a:moveTo>
                  <a:pt x="131" y="321"/>
                </a:moveTo>
                <a:lnTo>
                  <a:pt x="129" y="300"/>
                </a:lnTo>
                <a:lnTo>
                  <a:pt x="129" y="279"/>
                </a:lnTo>
                <a:lnTo>
                  <a:pt x="133" y="258"/>
                </a:lnTo>
                <a:lnTo>
                  <a:pt x="137" y="238"/>
                </a:lnTo>
                <a:lnTo>
                  <a:pt x="144" y="219"/>
                </a:lnTo>
                <a:lnTo>
                  <a:pt x="152" y="200"/>
                </a:lnTo>
                <a:lnTo>
                  <a:pt x="175" y="167"/>
                </a:lnTo>
                <a:lnTo>
                  <a:pt x="206" y="139"/>
                </a:lnTo>
                <a:lnTo>
                  <a:pt x="240" y="114"/>
                </a:lnTo>
                <a:lnTo>
                  <a:pt x="281" y="96"/>
                </a:lnTo>
                <a:lnTo>
                  <a:pt x="304" y="91"/>
                </a:lnTo>
                <a:lnTo>
                  <a:pt x="325" y="87"/>
                </a:lnTo>
                <a:lnTo>
                  <a:pt x="363" y="85"/>
                </a:lnTo>
                <a:lnTo>
                  <a:pt x="402" y="89"/>
                </a:lnTo>
                <a:lnTo>
                  <a:pt x="436" y="98"/>
                </a:lnTo>
                <a:lnTo>
                  <a:pt x="471" y="114"/>
                </a:lnTo>
                <a:lnTo>
                  <a:pt x="492" y="87"/>
                </a:lnTo>
                <a:lnTo>
                  <a:pt x="517" y="64"/>
                </a:lnTo>
                <a:lnTo>
                  <a:pt x="546" y="46"/>
                </a:lnTo>
                <a:lnTo>
                  <a:pt x="576" y="35"/>
                </a:lnTo>
                <a:lnTo>
                  <a:pt x="611" y="27"/>
                </a:lnTo>
                <a:lnTo>
                  <a:pt x="645" y="27"/>
                </a:lnTo>
                <a:lnTo>
                  <a:pt x="680" y="33"/>
                </a:lnTo>
                <a:lnTo>
                  <a:pt x="713" y="46"/>
                </a:lnTo>
                <a:lnTo>
                  <a:pt x="736" y="58"/>
                </a:lnTo>
                <a:lnTo>
                  <a:pt x="755" y="73"/>
                </a:lnTo>
                <a:lnTo>
                  <a:pt x="770" y="50"/>
                </a:lnTo>
                <a:lnTo>
                  <a:pt x="791" y="31"/>
                </a:lnTo>
                <a:lnTo>
                  <a:pt x="814" y="18"/>
                </a:lnTo>
                <a:lnTo>
                  <a:pt x="839" y="6"/>
                </a:lnTo>
                <a:lnTo>
                  <a:pt x="866" y="0"/>
                </a:lnTo>
                <a:lnTo>
                  <a:pt x="895" y="0"/>
                </a:lnTo>
                <a:lnTo>
                  <a:pt x="924" y="4"/>
                </a:lnTo>
                <a:lnTo>
                  <a:pt x="951" y="14"/>
                </a:lnTo>
                <a:lnTo>
                  <a:pt x="979" y="31"/>
                </a:lnTo>
                <a:lnTo>
                  <a:pt x="1003" y="52"/>
                </a:lnTo>
                <a:lnTo>
                  <a:pt x="1027" y="31"/>
                </a:lnTo>
                <a:lnTo>
                  <a:pt x="1054" y="16"/>
                </a:lnTo>
                <a:lnTo>
                  <a:pt x="1083" y="6"/>
                </a:lnTo>
                <a:lnTo>
                  <a:pt x="1114" y="0"/>
                </a:lnTo>
                <a:lnTo>
                  <a:pt x="1145" y="0"/>
                </a:lnTo>
                <a:lnTo>
                  <a:pt x="1175" y="6"/>
                </a:lnTo>
                <a:lnTo>
                  <a:pt x="1206" y="18"/>
                </a:lnTo>
                <a:lnTo>
                  <a:pt x="1233" y="35"/>
                </a:lnTo>
                <a:lnTo>
                  <a:pt x="1252" y="54"/>
                </a:lnTo>
                <a:lnTo>
                  <a:pt x="1269" y="75"/>
                </a:lnTo>
                <a:lnTo>
                  <a:pt x="1281" y="98"/>
                </a:lnTo>
                <a:lnTo>
                  <a:pt x="1289" y="123"/>
                </a:lnTo>
                <a:lnTo>
                  <a:pt x="1321" y="135"/>
                </a:lnTo>
                <a:lnTo>
                  <a:pt x="1352" y="152"/>
                </a:lnTo>
                <a:lnTo>
                  <a:pt x="1377" y="173"/>
                </a:lnTo>
                <a:lnTo>
                  <a:pt x="1396" y="198"/>
                </a:lnTo>
                <a:lnTo>
                  <a:pt x="1409" y="227"/>
                </a:lnTo>
                <a:lnTo>
                  <a:pt x="1419" y="258"/>
                </a:lnTo>
                <a:lnTo>
                  <a:pt x="1419" y="290"/>
                </a:lnTo>
                <a:lnTo>
                  <a:pt x="1417" y="307"/>
                </a:lnTo>
                <a:lnTo>
                  <a:pt x="1413" y="323"/>
                </a:lnTo>
                <a:lnTo>
                  <a:pt x="1406" y="344"/>
                </a:lnTo>
                <a:lnTo>
                  <a:pt x="1419" y="363"/>
                </a:lnTo>
                <a:lnTo>
                  <a:pt x="1431" y="380"/>
                </a:lnTo>
                <a:lnTo>
                  <a:pt x="1438" y="400"/>
                </a:lnTo>
                <a:lnTo>
                  <a:pt x="1446" y="419"/>
                </a:lnTo>
                <a:lnTo>
                  <a:pt x="1450" y="438"/>
                </a:lnTo>
                <a:lnTo>
                  <a:pt x="1452" y="459"/>
                </a:lnTo>
                <a:lnTo>
                  <a:pt x="1452" y="478"/>
                </a:lnTo>
                <a:lnTo>
                  <a:pt x="1450" y="498"/>
                </a:lnTo>
                <a:lnTo>
                  <a:pt x="1446" y="519"/>
                </a:lnTo>
                <a:lnTo>
                  <a:pt x="1440" y="538"/>
                </a:lnTo>
                <a:lnTo>
                  <a:pt x="1433" y="555"/>
                </a:lnTo>
                <a:lnTo>
                  <a:pt x="1423" y="574"/>
                </a:lnTo>
                <a:lnTo>
                  <a:pt x="1411" y="592"/>
                </a:lnTo>
                <a:lnTo>
                  <a:pt x="1398" y="607"/>
                </a:lnTo>
                <a:lnTo>
                  <a:pt x="1381" y="622"/>
                </a:lnTo>
                <a:lnTo>
                  <a:pt x="1363" y="636"/>
                </a:lnTo>
                <a:lnTo>
                  <a:pt x="1338" y="651"/>
                </a:lnTo>
                <a:lnTo>
                  <a:pt x="1314" y="663"/>
                </a:lnTo>
                <a:lnTo>
                  <a:pt x="1287" y="672"/>
                </a:lnTo>
                <a:lnTo>
                  <a:pt x="1258" y="678"/>
                </a:lnTo>
                <a:lnTo>
                  <a:pt x="1256" y="695"/>
                </a:lnTo>
                <a:lnTo>
                  <a:pt x="1252" y="713"/>
                </a:lnTo>
                <a:lnTo>
                  <a:pt x="1241" y="745"/>
                </a:lnTo>
                <a:lnTo>
                  <a:pt x="1223" y="776"/>
                </a:lnTo>
                <a:lnTo>
                  <a:pt x="1198" y="803"/>
                </a:lnTo>
                <a:lnTo>
                  <a:pt x="1170" y="824"/>
                </a:lnTo>
                <a:lnTo>
                  <a:pt x="1137" y="839"/>
                </a:lnTo>
                <a:lnTo>
                  <a:pt x="1100" y="849"/>
                </a:lnTo>
                <a:lnTo>
                  <a:pt x="1062" y="853"/>
                </a:lnTo>
                <a:lnTo>
                  <a:pt x="1035" y="851"/>
                </a:lnTo>
                <a:lnTo>
                  <a:pt x="1008" y="845"/>
                </a:lnTo>
                <a:lnTo>
                  <a:pt x="983" y="837"/>
                </a:lnTo>
                <a:lnTo>
                  <a:pt x="960" y="826"/>
                </a:lnTo>
                <a:lnTo>
                  <a:pt x="953" y="847"/>
                </a:lnTo>
                <a:lnTo>
                  <a:pt x="943" y="864"/>
                </a:lnTo>
                <a:lnTo>
                  <a:pt x="918" y="899"/>
                </a:lnTo>
                <a:lnTo>
                  <a:pt x="885" y="928"/>
                </a:lnTo>
                <a:lnTo>
                  <a:pt x="849" y="949"/>
                </a:lnTo>
                <a:lnTo>
                  <a:pt x="811" y="964"/>
                </a:lnTo>
                <a:lnTo>
                  <a:pt x="789" y="970"/>
                </a:lnTo>
                <a:lnTo>
                  <a:pt x="766" y="972"/>
                </a:lnTo>
                <a:lnTo>
                  <a:pt x="745" y="974"/>
                </a:lnTo>
                <a:lnTo>
                  <a:pt x="722" y="972"/>
                </a:lnTo>
                <a:lnTo>
                  <a:pt x="699" y="970"/>
                </a:lnTo>
                <a:lnTo>
                  <a:pt x="676" y="964"/>
                </a:lnTo>
                <a:lnTo>
                  <a:pt x="642" y="951"/>
                </a:lnTo>
                <a:lnTo>
                  <a:pt x="607" y="933"/>
                </a:lnTo>
                <a:lnTo>
                  <a:pt x="578" y="908"/>
                </a:lnTo>
                <a:lnTo>
                  <a:pt x="553" y="882"/>
                </a:lnTo>
                <a:lnTo>
                  <a:pt x="530" y="893"/>
                </a:lnTo>
                <a:lnTo>
                  <a:pt x="507" y="903"/>
                </a:lnTo>
                <a:lnTo>
                  <a:pt x="482" y="908"/>
                </a:lnTo>
                <a:lnTo>
                  <a:pt x="457" y="912"/>
                </a:lnTo>
                <a:lnTo>
                  <a:pt x="432" y="914"/>
                </a:lnTo>
                <a:lnTo>
                  <a:pt x="407" y="914"/>
                </a:lnTo>
                <a:lnTo>
                  <a:pt x="382" y="912"/>
                </a:lnTo>
                <a:lnTo>
                  <a:pt x="357" y="908"/>
                </a:lnTo>
                <a:lnTo>
                  <a:pt x="334" y="901"/>
                </a:lnTo>
                <a:lnTo>
                  <a:pt x="311" y="893"/>
                </a:lnTo>
                <a:lnTo>
                  <a:pt x="288" y="882"/>
                </a:lnTo>
                <a:lnTo>
                  <a:pt x="267" y="870"/>
                </a:lnTo>
                <a:lnTo>
                  <a:pt x="248" y="855"/>
                </a:lnTo>
                <a:lnTo>
                  <a:pt x="229" y="839"/>
                </a:lnTo>
                <a:lnTo>
                  <a:pt x="214" y="820"/>
                </a:lnTo>
                <a:lnTo>
                  <a:pt x="198" y="801"/>
                </a:lnTo>
                <a:lnTo>
                  <a:pt x="196" y="795"/>
                </a:lnTo>
                <a:lnTo>
                  <a:pt x="166" y="797"/>
                </a:lnTo>
                <a:lnTo>
                  <a:pt x="137" y="791"/>
                </a:lnTo>
                <a:lnTo>
                  <a:pt x="112" y="782"/>
                </a:lnTo>
                <a:lnTo>
                  <a:pt x="87" y="768"/>
                </a:lnTo>
                <a:lnTo>
                  <a:pt x="68" y="751"/>
                </a:lnTo>
                <a:lnTo>
                  <a:pt x="50" y="730"/>
                </a:lnTo>
                <a:lnTo>
                  <a:pt x="39" y="705"/>
                </a:lnTo>
                <a:lnTo>
                  <a:pt x="33" y="678"/>
                </a:lnTo>
                <a:lnTo>
                  <a:pt x="33" y="649"/>
                </a:lnTo>
                <a:lnTo>
                  <a:pt x="39" y="622"/>
                </a:lnTo>
                <a:lnTo>
                  <a:pt x="52" y="596"/>
                </a:lnTo>
                <a:lnTo>
                  <a:pt x="71" y="572"/>
                </a:lnTo>
                <a:lnTo>
                  <a:pt x="48" y="557"/>
                </a:lnTo>
                <a:lnTo>
                  <a:pt x="29" y="536"/>
                </a:lnTo>
                <a:lnTo>
                  <a:pt x="14" y="515"/>
                </a:lnTo>
                <a:lnTo>
                  <a:pt x="4" y="490"/>
                </a:lnTo>
                <a:lnTo>
                  <a:pt x="0" y="465"/>
                </a:lnTo>
                <a:lnTo>
                  <a:pt x="0" y="440"/>
                </a:lnTo>
                <a:lnTo>
                  <a:pt x="6" y="413"/>
                </a:lnTo>
                <a:lnTo>
                  <a:pt x="20" y="388"/>
                </a:lnTo>
                <a:lnTo>
                  <a:pt x="41" y="363"/>
                </a:lnTo>
                <a:lnTo>
                  <a:pt x="66" y="344"/>
                </a:lnTo>
                <a:lnTo>
                  <a:pt x="96" y="331"/>
                </a:lnTo>
                <a:lnTo>
                  <a:pt x="131" y="323"/>
                </a:lnTo>
                <a:lnTo>
                  <a:pt x="131" y="321"/>
                </a:lnTo>
              </a:path>
            </a:pathLst>
          </a:custGeom>
          <a:noFill/>
          <a:ln w="25400">
            <a:solidFill>
              <a:srgbClr val="000000"/>
            </a:solidFill>
            <a:prstDash val="solid"/>
            <a:round/>
            <a:headEnd/>
            <a:tailEnd/>
          </a:ln>
        </p:spPr>
        <p:txBody>
          <a:bodyPr vert="horz" wrap="square" lIns="91440" tIns="45720" rIns="91440" bIns="45720" numCol="1" anchor="ctr"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srgbClr val="565A5C"/>
                </a:solidFill>
                <a:effectLst/>
                <a:uLnTx/>
                <a:uFillTx/>
                <a:latin typeface="Arial"/>
                <a:ea typeface="+mn-ea"/>
                <a:cs typeface="+mn-cs"/>
              </a:rPr>
              <a:t>Let patients know upfront what to expect– there will be issues... call for </a:t>
            </a:r>
            <a:br>
              <a:rPr kumimoji="0" lang="de-DE" sz="1200" b="1" i="0" u="none" strike="noStrike" kern="1200" cap="none" spc="0" normalizeH="0" baseline="0" noProof="0" dirty="0">
                <a:ln>
                  <a:noFill/>
                </a:ln>
                <a:solidFill>
                  <a:srgbClr val="565A5C"/>
                </a:solidFill>
                <a:effectLst/>
                <a:uLnTx/>
                <a:uFillTx/>
                <a:latin typeface="Arial"/>
                <a:ea typeface="+mn-ea"/>
                <a:cs typeface="+mn-cs"/>
              </a:rPr>
            </a:br>
            <a:r>
              <a:rPr kumimoji="0" lang="de-DE" sz="1200" b="1" i="0" u="none" strike="noStrike" kern="1200" cap="none" spc="0" normalizeH="0" baseline="0" noProof="0" dirty="0">
                <a:ln>
                  <a:noFill/>
                </a:ln>
                <a:solidFill>
                  <a:srgbClr val="565A5C"/>
                </a:solidFill>
                <a:effectLst/>
                <a:uLnTx/>
                <a:uFillTx/>
                <a:latin typeface="Arial"/>
                <a:ea typeface="+mn-ea"/>
                <a:cs typeface="+mn-cs"/>
              </a:rPr>
              <a:t>help</a:t>
            </a:r>
          </a:p>
        </p:txBody>
      </p:sp>
      <p:sp>
        <p:nvSpPr>
          <p:cNvPr id="22" name="Freeform 64">
            <a:extLst>
              <a:ext uri="{FF2B5EF4-FFF2-40B4-BE49-F238E27FC236}">
                <a16:creationId xmlns:a16="http://schemas.microsoft.com/office/drawing/2014/main" id="{F6118CAA-6795-4231-A4AA-712220417ECA}"/>
              </a:ext>
            </a:extLst>
          </p:cNvPr>
          <p:cNvSpPr>
            <a:spLocks/>
          </p:cNvSpPr>
          <p:nvPr/>
        </p:nvSpPr>
        <p:spPr bwMode="auto">
          <a:xfrm>
            <a:off x="10317225" y="1265129"/>
            <a:ext cx="1717007" cy="1098739"/>
          </a:xfrm>
          <a:custGeom>
            <a:avLst/>
            <a:gdLst>
              <a:gd name="T0" fmla="*/ 129 w 1452"/>
              <a:gd name="T1" fmla="*/ 279 h 974"/>
              <a:gd name="T2" fmla="*/ 144 w 1452"/>
              <a:gd name="T3" fmla="*/ 219 h 974"/>
              <a:gd name="T4" fmla="*/ 206 w 1452"/>
              <a:gd name="T5" fmla="*/ 139 h 974"/>
              <a:gd name="T6" fmla="*/ 304 w 1452"/>
              <a:gd name="T7" fmla="*/ 91 h 974"/>
              <a:gd name="T8" fmla="*/ 402 w 1452"/>
              <a:gd name="T9" fmla="*/ 89 h 974"/>
              <a:gd name="T10" fmla="*/ 492 w 1452"/>
              <a:gd name="T11" fmla="*/ 87 h 974"/>
              <a:gd name="T12" fmla="*/ 576 w 1452"/>
              <a:gd name="T13" fmla="*/ 35 h 974"/>
              <a:gd name="T14" fmla="*/ 680 w 1452"/>
              <a:gd name="T15" fmla="*/ 33 h 974"/>
              <a:gd name="T16" fmla="*/ 755 w 1452"/>
              <a:gd name="T17" fmla="*/ 73 h 974"/>
              <a:gd name="T18" fmla="*/ 814 w 1452"/>
              <a:gd name="T19" fmla="*/ 18 h 974"/>
              <a:gd name="T20" fmla="*/ 895 w 1452"/>
              <a:gd name="T21" fmla="*/ 0 h 974"/>
              <a:gd name="T22" fmla="*/ 979 w 1452"/>
              <a:gd name="T23" fmla="*/ 31 h 974"/>
              <a:gd name="T24" fmla="*/ 1054 w 1452"/>
              <a:gd name="T25" fmla="*/ 16 h 974"/>
              <a:gd name="T26" fmla="*/ 1145 w 1452"/>
              <a:gd name="T27" fmla="*/ 0 h 974"/>
              <a:gd name="T28" fmla="*/ 1233 w 1452"/>
              <a:gd name="T29" fmla="*/ 35 h 974"/>
              <a:gd name="T30" fmla="*/ 1281 w 1452"/>
              <a:gd name="T31" fmla="*/ 98 h 974"/>
              <a:gd name="T32" fmla="*/ 1352 w 1452"/>
              <a:gd name="T33" fmla="*/ 152 h 974"/>
              <a:gd name="T34" fmla="*/ 1409 w 1452"/>
              <a:gd name="T35" fmla="*/ 227 h 974"/>
              <a:gd name="T36" fmla="*/ 1417 w 1452"/>
              <a:gd name="T37" fmla="*/ 307 h 974"/>
              <a:gd name="T38" fmla="*/ 1419 w 1452"/>
              <a:gd name="T39" fmla="*/ 363 h 974"/>
              <a:gd name="T40" fmla="*/ 1446 w 1452"/>
              <a:gd name="T41" fmla="*/ 419 h 974"/>
              <a:gd name="T42" fmla="*/ 1452 w 1452"/>
              <a:gd name="T43" fmla="*/ 478 h 974"/>
              <a:gd name="T44" fmla="*/ 1440 w 1452"/>
              <a:gd name="T45" fmla="*/ 538 h 974"/>
              <a:gd name="T46" fmla="*/ 1411 w 1452"/>
              <a:gd name="T47" fmla="*/ 592 h 974"/>
              <a:gd name="T48" fmla="*/ 1363 w 1452"/>
              <a:gd name="T49" fmla="*/ 636 h 974"/>
              <a:gd name="T50" fmla="*/ 1287 w 1452"/>
              <a:gd name="T51" fmla="*/ 672 h 974"/>
              <a:gd name="T52" fmla="*/ 1252 w 1452"/>
              <a:gd name="T53" fmla="*/ 713 h 974"/>
              <a:gd name="T54" fmla="*/ 1198 w 1452"/>
              <a:gd name="T55" fmla="*/ 803 h 974"/>
              <a:gd name="T56" fmla="*/ 1100 w 1452"/>
              <a:gd name="T57" fmla="*/ 849 h 974"/>
              <a:gd name="T58" fmla="*/ 1008 w 1452"/>
              <a:gd name="T59" fmla="*/ 845 h 974"/>
              <a:gd name="T60" fmla="*/ 953 w 1452"/>
              <a:gd name="T61" fmla="*/ 847 h 974"/>
              <a:gd name="T62" fmla="*/ 885 w 1452"/>
              <a:gd name="T63" fmla="*/ 928 h 974"/>
              <a:gd name="T64" fmla="*/ 789 w 1452"/>
              <a:gd name="T65" fmla="*/ 970 h 974"/>
              <a:gd name="T66" fmla="*/ 722 w 1452"/>
              <a:gd name="T67" fmla="*/ 972 h 974"/>
              <a:gd name="T68" fmla="*/ 642 w 1452"/>
              <a:gd name="T69" fmla="*/ 951 h 974"/>
              <a:gd name="T70" fmla="*/ 553 w 1452"/>
              <a:gd name="T71" fmla="*/ 882 h 974"/>
              <a:gd name="T72" fmla="*/ 482 w 1452"/>
              <a:gd name="T73" fmla="*/ 908 h 974"/>
              <a:gd name="T74" fmla="*/ 407 w 1452"/>
              <a:gd name="T75" fmla="*/ 914 h 974"/>
              <a:gd name="T76" fmla="*/ 334 w 1452"/>
              <a:gd name="T77" fmla="*/ 901 h 974"/>
              <a:gd name="T78" fmla="*/ 267 w 1452"/>
              <a:gd name="T79" fmla="*/ 870 h 974"/>
              <a:gd name="T80" fmla="*/ 214 w 1452"/>
              <a:gd name="T81" fmla="*/ 820 h 974"/>
              <a:gd name="T82" fmla="*/ 166 w 1452"/>
              <a:gd name="T83" fmla="*/ 797 h 974"/>
              <a:gd name="T84" fmla="*/ 87 w 1452"/>
              <a:gd name="T85" fmla="*/ 768 h 974"/>
              <a:gd name="T86" fmla="*/ 39 w 1452"/>
              <a:gd name="T87" fmla="*/ 705 h 974"/>
              <a:gd name="T88" fmla="*/ 39 w 1452"/>
              <a:gd name="T89" fmla="*/ 622 h 974"/>
              <a:gd name="T90" fmla="*/ 48 w 1452"/>
              <a:gd name="T91" fmla="*/ 557 h 974"/>
              <a:gd name="T92" fmla="*/ 4 w 1452"/>
              <a:gd name="T93" fmla="*/ 490 h 974"/>
              <a:gd name="T94" fmla="*/ 6 w 1452"/>
              <a:gd name="T95" fmla="*/ 413 h 974"/>
              <a:gd name="T96" fmla="*/ 66 w 1452"/>
              <a:gd name="T97" fmla="*/ 344 h 974"/>
              <a:gd name="T98" fmla="*/ 131 w 1452"/>
              <a:gd name="T99" fmla="*/ 321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52" h="974">
                <a:moveTo>
                  <a:pt x="131" y="321"/>
                </a:moveTo>
                <a:lnTo>
                  <a:pt x="129" y="300"/>
                </a:lnTo>
                <a:lnTo>
                  <a:pt x="129" y="279"/>
                </a:lnTo>
                <a:lnTo>
                  <a:pt x="133" y="258"/>
                </a:lnTo>
                <a:lnTo>
                  <a:pt x="137" y="238"/>
                </a:lnTo>
                <a:lnTo>
                  <a:pt x="144" y="219"/>
                </a:lnTo>
                <a:lnTo>
                  <a:pt x="152" y="200"/>
                </a:lnTo>
                <a:lnTo>
                  <a:pt x="175" y="167"/>
                </a:lnTo>
                <a:lnTo>
                  <a:pt x="206" y="139"/>
                </a:lnTo>
                <a:lnTo>
                  <a:pt x="240" y="114"/>
                </a:lnTo>
                <a:lnTo>
                  <a:pt x="281" y="96"/>
                </a:lnTo>
                <a:lnTo>
                  <a:pt x="304" y="91"/>
                </a:lnTo>
                <a:lnTo>
                  <a:pt x="325" y="87"/>
                </a:lnTo>
                <a:lnTo>
                  <a:pt x="363" y="85"/>
                </a:lnTo>
                <a:lnTo>
                  <a:pt x="402" y="89"/>
                </a:lnTo>
                <a:lnTo>
                  <a:pt x="436" y="98"/>
                </a:lnTo>
                <a:lnTo>
                  <a:pt x="471" y="114"/>
                </a:lnTo>
                <a:lnTo>
                  <a:pt x="492" y="87"/>
                </a:lnTo>
                <a:lnTo>
                  <a:pt x="517" y="64"/>
                </a:lnTo>
                <a:lnTo>
                  <a:pt x="546" y="46"/>
                </a:lnTo>
                <a:lnTo>
                  <a:pt x="576" y="35"/>
                </a:lnTo>
                <a:lnTo>
                  <a:pt x="611" y="27"/>
                </a:lnTo>
                <a:lnTo>
                  <a:pt x="645" y="27"/>
                </a:lnTo>
                <a:lnTo>
                  <a:pt x="680" y="33"/>
                </a:lnTo>
                <a:lnTo>
                  <a:pt x="713" y="46"/>
                </a:lnTo>
                <a:lnTo>
                  <a:pt x="736" y="58"/>
                </a:lnTo>
                <a:lnTo>
                  <a:pt x="755" y="73"/>
                </a:lnTo>
                <a:lnTo>
                  <a:pt x="770" y="50"/>
                </a:lnTo>
                <a:lnTo>
                  <a:pt x="791" y="31"/>
                </a:lnTo>
                <a:lnTo>
                  <a:pt x="814" y="18"/>
                </a:lnTo>
                <a:lnTo>
                  <a:pt x="839" y="6"/>
                </a:lnTo>
                <a:lnTo>
                  <a:pt x="866" y="0"/>
                </a:lnTo>
                <a:lnTo>
                  <a:pt x="895" y="0"/>
                </a:lnTo>
                <a:lnTo>
                  <a:pt x="924" y="4"/>
                </a:lnTo>
                <a:lnTo>
                  <a:pt x="951" y="14"/>
                </a:lnTo>
                <a:lnTo>
                  <a:pt x="979" y="31"/>
                </a:lnTo>
                <a:lnTo>
                  <a:pt x="1003" y="52"/>
                </a:lnTo>
                <a:lnTo>
                  <a:pt x="1027" y="31"/>
                </a:lnTo>
                <a:lnTo>
                  <a:pt x="1054" y="16"/>
                </a:lnTo>
                <a:lnTo>
                  <a:pt x="1083" y="6"/>
                </a:lnTo>
                <a:lnTo>
                  <a:pt x="1114" y="0"/>
                </a:lnTo>
                <a:lnTo>
                  <a:pt x="1145" y="0"/>
                </a:lnTo>
                <a:lnTo>
                  <a:pt x="1175" y="6"/>
                </a:lnTo>
                <a:lnTo>
                  <a:pt x="1206" y="18"/>
                </a:lnTo>
                <a:lnTo>
                  <a:pt x="1233" y="35"/>
                </a:lnTo>
                <a:lnTo>
                  <a:pt x="1252" y="54"/>
                </a:lnTo>
                <a:lnTo>
                  <a:pt x="1269" y="75"/>
                </a:lnTo>
                <a:lnTo>
                  <a:pt x="1281" y="98"/>
                </a:lnTo>
                <a:lnTo>
                  <a:pt x="1289" y="123"/>
                </a:lnTo>
                <a:lnTo>
                  <a:pt x="1321" y="135"/>
                </a:lnTo>
                <a:lnTo>
                  <a:pt x="1352" y="152"/>
                </a:lnTo>
                <a:lnTo>
                  <a:pt x="1377" y="173"/>
                </a:lnTo>
                <a:lnTo>
                  <a:pt x="1396" y="198"/>
                </a:lnTo>
                <a:lnTo>
                  <a:pt x="1409" y="227"/>
                </a:lnTo>
                <a:lnTo>
                  <a:pt x="1419" y="258"/>
                </a:lnTo>
                <a:lnTo>
                  <a:pt x="1419" y="290"/>
                </a:lnTo>
                <a:lnTo>
                  <a:pt x="1417" y="307"/>
                </a:lnTo>
                <a:lnTo>
                  <a:pt x="1413" y="323"/>
                </a:lnTo>
                <a:lnTo>
                  <a:pt x="1406" y="344"/>
                </a:lnTo>
                <a:lnTo>
                  <a:pt x="1419" y="363"/>
                </a:lnTo>
                <a:lnTo>
                  <a:pt x="1431" y="380"/>
                </a:lnTo>
                <a:lnTo>
                  <a:pt x="1438" y="400"/>
                </a:lnTo>
                <a:lnTo>
                  <a:pt x="1446" y="419"/>
                </a:lnTo>
                <a:lnTo>
                  <a:pt x="1450" y="438"/>
                </a:lnTo>
                <a:lnTo>
                  <a:pt x="1452" y="459"/>
                </a:lnTo>
                <a:lnTo>
                  <a:pt x="1452" y="478"/>
                </a:lnTo>
                <a:lnTo>
                  <a:pt x="1450" y="498"/>
                </a:lnTo>
                <a:lnTo>
                  <a:pt x="1446" y="519"/>
                </a:lnTo>
                <a:lnTo>
                  <a:pt x="1440" y="538"/>
                </a:lnTo>
                <a:lnTo>
                  <a:pt x="1433" y="555"/>
                </a:lnTo>
                <a:lnTo>
                  <a:pt x="1423" y="574"/>
                </a:lnTo>
                <a:lnTo>
                  <a:pt x="1411" y="592"/>
                </a:lnTo>
                <a:lnTo>
                  <a:pt x="1398" y="607"/>
                </a:lnTo>
                <a:lnTo>
                  <a:pt x="1381" y="622"/>
                </a:lnTo>
                <a:lnTo>
                  <a:pt x="1363" y="636"/>
                </a:lnTo>
                <a:lnTo>
                  <a:pt x="1338" y="651"/>
                </a:lnTo>
                <a:lnTo>
                  <a:pt x="1314" y="663"/>
                </a:lnTo>
                <a:lnTo>
                  <a:pt x="1287" y="672"/>
                </a:lnTo>
                <a:lnTo>
                  <a:pt x="1258" y="678"/>
                </a:lnTo>
                <a:lnTo>
                  <a:pt x="1256" y="695"/>
                </a:lnTo>
                <a:lnTo>
                  <a:pt x="1252" y="713"/>
                </a:lnTo>
                <a:lnTo>
                  <a:pt x="1241" y="745"/>
                </a:lnTo>
                <a:lnTo>
                  <a:pt x="1223" y="776"/>
                </a:lnTo>
                <a:lnTo>
                  <a:pt x="1198" y="803"/>
                </a:lnTo>
                <a:lnTo>
                  <a:pt x="1170" y="824"/>
                </a:lnTo>
                <a:lnTo>
                  <a:pt x="1137" y="839"/>
                </a:lnTo>
                <a:lnTo>
                  <a:pt x="1100" y="849"/>
                </a:lnTo>
                <a:lnTo>
                  <a:pt x="1062" y="853"/>
                </a:lnTo>
                <a:lnTo>
                  <a:pt x="1035" y="851"/>
                </a:lnTo>
                <a:lnTo>
                  <a:pt x="1008" y="845"/>
                </a:lnTo>
                <a:lnTo>
                  <a:pt x="983" y="837"/>
                </a:lnTo>
                <a:lnTo>
                  <a:pt x="960" y="826"/>
                </a:lnTo>
                <a:lnTo>
                  <a:pt x="953" y="847"/>
                </a:lnTo>
                <a:lnTo>
                  <a:pt x="943" y="864"/>
                </a:lnTo>
                <a:lnTo>
                  <a:pt x="918" y="899"/>
                </a:lnTo>
                <a:lnTo>
                  <a:pt x="885" y="928"/>
                </a:lnTo>
                <a:lnTo>
                  <a:pt x="849" y="949"/>
                </a:lnTo>
                <a:lnTo>
                  <a:pt x="811" y="964"/>
                </a:lnTo>
                <a:lnTo>
                  <a:pt x="789" y="970"/>
                </a:lnTo>
                <a:lnTo>
                  <a:pt x="766" y="972"/>
                </a:lnTo>
                <a:lnTo>
                  <a:pt x="745" y="974"/>
                </a:lnTo>
                <a:lnTo>
                  <a:pt x="722" y="972"/>
                </a:lnTo>
                <a:lnTo>
                  <a:pt x="699" y="970"/>
                </a:lnTo>
                <a:lnTo>
                  <a:pt x="676" y="964"/>
                </a:lnTo>
                <a:lnTo>
                  <a:pt x="642" y="951"/>
                </a:lnTo>
                <a:lnTo>
                  <a:pt x="607" y="933"/>
                </a:lnTo>
                <a:lnTo>
                  <a:pt x="578" y="908"/>
                </a:lnTo>
                <a:lnTo>
                  <a:pt x="553" y="882"/>
                </a:lnTo>
                <a:lnTo>
                  <a:pt x="530" y="893"/>
                </a:lnTo>
                <a:lnTo>
                  <a:pt x="507" y="903"/>
                </a:lnTo>
                <a:lnTo>
                  <a:pt x="482" y="908"/>
                </a:lnTo>
                <a:lnTo>
                  <a:pt x="457" y="912"/>
                </a:lnTo>
                <a:lnTo>
                  <a:pt x="432" y="914"/>
                </a:lnTo>
                <a:lnTo>
                  <a:pt x="407" y="914"/>
                </a:lnTo>
                <a:lnTo>
                  <a:pt x="382" y="912"/>
                </a:lnTo>
                <a:lnTo>
                  <a:pt x="357" y="908"/>
                </a:lnTo>
                <a:lnTo>
                  <a:pt x="334" y="901"/>
                </a:lnTo>
                <a:lnTo>
                  <a:pt x="311" y="893"/>
                </a:lnTo>
                <a:lnTo>
                  <a:pt x="288" y="882"/>
                </a:lnTo>
                <a:lnTo>
                  <a:pt x="267" y="870"/>
                </a:lnTo>
                <a:lnTo>
                  <a:pt x="248" y="855"/>
                </a:lnTo>
                <a:lnTo>
                  <a:pt x="229" y="839"/>
                </a:lnTo>
                <a:lnTo>
                  <a:pt x="214" y="820"/>
                </a:lnTo>
                <a:lnTo>
                  <a:pt x="198" y="801"/>
                </a:lnTo>
                <a:lnTo>
                  <a:pt x="196" y="795"/>
                </a:lnTo>
                <a:lnTo>
                  <a:pt x="166" y="797"/>
                </a:lnTo>
                <a:lnTo>
                  <a:pt x="137" y="791"/>
                </a:lnTo>
                <a:lnTo>
                  <a:pt x="112" y="782"/>
                </a:lnTo>
                <a:lnTo>
                  <a:pt x="87" y="768"/>
                </a:lnTo>
                <a:lnTo>
                  <a:pt x="68" y="751"/>
                </a:lnTo>
                <a:lnTo>
                  <a:pt x="50" y="730"/>
                </a:lnTo>
                <a:lnTo>
                  <a:pt x="39" y="705"/>
                </a:lnTo>
                <a:lnTo>
                  <a:pt x="33" y="678"/>
                </a:lnTo>
                <a:lnTo>
                  <a:pt x="33" y="649"/>
                </a:lnTo>
                <a:lnTo>
                  <a:pt x="39" y="622"/>
                </a:lnTo>
                <a:lnTo>
                  <a:pt x="52" y="596"/>
                </a:lnTo>
                <a:lnTo>
                  <a:pt x="71" y="572"/>
                </a:lnTo>
                <a:lnTo>
                  <a:pt x="48" y="557"/>
                </a:lnTo>
                <a:lnTo>
                  <a:pt x="29" y="536"/>
                </a:lnTo>
                <a:lnTo>
                  <a:pt x="14" y="515"/>
                </a:lnTo>
                <a:lnTo>
                  <a:pt x="4" y="490"/>
                </a:lnTo>
                <a:lnTo>
                  <a:pt x="0" y="465"/>
                </a:lnTo>
                <a:lnTo>
                  <a:pt x="0" y="440"/>
                </a:lnTo>
                <a:lnTo>
                  <a:pt x="6" y="413"/>
                </a:lnTo>
                <a:lnTo>
                  <a:pt x="20" y="388"/>
                </a:lnTo>
                <a:lnTo>
                  <a:pt x="41" y="363"/>
                </a:lnTo>
                <a:lnTo>
                  <a:pt x="66" y="344"/>
                </a:lnTo>
                <a:lnTo>
                  <a:pt x="96" y="331"/>
                </a:lnTo>
                <a:lnTo>
                  <a:pt x="131" y="323"/>
                </a:lnTo>
                <a:lnTo>
                  <a:pt x="131" y="321"/>
                </a:lnTo>
              </a:path>
            </a:pathLst>
          </a:custGeom>
          <a:noFill/>
          <a:ln w="25400">
            <a:solidFill>
              <a:srgbClr val="000000"/>
            </a:solidFill>
            <a:prstDash val="solid"/>
            <a:round/>
            <a:headEnd/>
            <a:tailEnd/>
          </a:ln>
        </p:spPr>
        <p:txBody>
          <a:bodyPr vert="horz" wrap="square" lIns="91440" tIns="45720" rIns="91440" bIns="45720" numCol="1" anchor="ctr"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srgbClr val="565A5C"/>
                </a:solidFill>
                <a:effectLst/>
                <a:uLnTx/>
                <a:uFillTx/>
                <a:latin typeface="Arial"/>
                <a:ea typeface="+mn-ea"/>
                <a:cs typeface="+mn-cs"/>
              </a:rPr>
              <a:t>Call/message </a:t>
            </a:r>
            <a:br>
              <a:rPr kumimoji="0" lang="de-DE" sz="1200" b="1" i="0" u="none" strike="noStrike" kern="1200" cap="none" spc="0" normalizeH="0" baseline="0" noProof="0" dirty="0">
                <a:ln>
                  <a:noFill/>
                </a:ln>
                <a:solidFill>
                  <a:srgbClr val="565A5C"/>
                </a:solidFill>
                <a:effectLst/>
                <a:uLnTx/>
                <a:uFillTx/>
                <a:latin typeface="Arial"/>
                <a:ea typeface="+mn-ea"/>
                <a:cs typeface="+mn-cs"/>
              </a:rPr>
            </a:br>
            <a:r>
              <a:rPr kumimoji="0" lang="de-DE" sz="1200" b="1" i="0" u="none" strike="noStrike" kern="1200" cap="none" spc="0" normalizeH="0" baseline="0" noProof="0" dirty="0">
                <a:ln>
                  <a:noFill/>
                </a:ln>
                <a:solidFill>
                  <a:srgbClr val="565A5C"/>
                </a:solidFill>
                <a:effectLst/>
                <a:uLnTx/>
                <a:uFillTx/>
                <a:latin typeface="Arial"/>
                <a:ea typeface="+mn-ea"/>
                <a:cs typeface="+mn-cs"/>
              </a:rPr>
              <a:t>patient to check-in days/weeks after starting CGM</a:t>
            </a:r>
          </a:p>
        </p:txBody>
      </p:sp>
      <p:sp>
        <p:nvSpPr>
          <p:cNvPr id="25" name="Explosion 1 54">
            <a:extLst>
              <a:ext uri="{FF2B5EF4-FFF2-40B4-BE49-F238E27FC236}">
                <a16:creationId xmlns:a16="http://schemas.microsoft.com/office/drawing/2014/main" id="{CECD2E10-FA11-43E1-A36C-34240C5F5DC4}"/>
              </a:ext>
            </a:extLst>
          </p:cNvPr>
          <p:cNvSpPr/>
          <p:nvPr/>
        </p:nvSpPr>
        <p:spPr>
          <a:xfrm>
            <a:off x="1993600" y="5327682"/>
            <a:ext cx="2207022" cy="1471595"/>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ysClr val="windowText" lastClr="000000"/>
                </a:solidFill>
                <a:effectLst/>
                <a:uLnTx/>
                <a:uFillTx/>
                <a:latin typeface="Arial"/>
                <a:ea typeface="+mn-ea"/>
                <a:cs typeface="+mn-cs"/>
              </a:rPr>
              <a:t>I didn’t ask for help because I didn’t want to complain</a:t>
            </a:r>
          </a:p>
        </p:txBody>
      </p:sp>
      <p:sp>
        <p:nvSpPr>
          <p:cNvPr id="30" name="Explosion 1 54">
            <a:extLst>
              <a:ext uri="{FF2B5EF4-FFF2-40B4-BE49-F238E27FC236}">
                <a16:creationId xmlns:a16="http://schemas.microsoft.com/office/drawing/2014/main" id="{127B4F7A-01B8-4D5C-A1BB-E02257D25D9F}"/>
              </a:ext>
            </a:extLst>
          </p:cNvPr>
          <p:cNvSpPr/>
          <p:nvPr/>
        </p:nvSpPr>
        <p:spPr>
          <a:xfrm>
            <a:off x="7099106" y="5363665"/>
            <a:ext cx="2311771" cy="1471595"/>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ysClr val="windowText" lastClr="000000"/>
                </a:solidFill>
                <a:effectLst/>
                <a:uLnTx/>
                <a:uFillTx/>
                <a:latin typeface="Arial"/>
                <a:ea typeface="+mn-ea"/>
                <a:cs typeface="+mn-cs"/>
              </a:rPr>
              <a:t>When first started—</a:t>
            </a:r>
            <a:br>
              <a:rPr kumimoji="0" lang="en-US" sz="1100" b="0" i="0" u="none" strike="noStrike" kern="1200" cap="none" spc="0" normalizeH="0" baseline="0" noProof="0" dirty="0">
                <a:ln>
                  <a:noFill/>
                </a:ln>
                <a:solidFill>
                  <a:sysClr val="windowText" lastClr="000000"/>
                </a:solidFill>
                <a:effectLst/>
                <a:uLnTx/>
                <a:uFillTx/>
                <a:latin typeface="Arial"/>
                <a:ea typeface="+mn-ea"/>
                <a:cs typeface="+mn-cs"/>
              </a:rPr>
            </a:br>
            <a:r>
              <a:rPr kumimoji="0" lang="en-US" sz="1100" b="0" i="0" u="none" strike="noStrike" kern="1200" cap="none" spc="0" normalizeH="0" baseline="0" noProof="0" dirty="0">
                <a:ln>
                  <a:noFill/>
                </a:ln>
                <a:solidFill>
                  <a:sysClr val="windowText" lastClr="000000"/>
                </a:solidFill>
                <a:effectLst/>
                <a:uLnTx/>
                <a:uFillTx/>
                <a:latin typeface="Arial"/>
                <a:ea typeface="+mn-ea"/>
                <a:cs typeface="+mn-cs"/>
              </a:rPr>
              <a:t>It felt weird, tight.  Painful for about </a:t>
            </a:r>
            <a:br>
              <a:rPr kumimoji="0" lang="en-US" sz="1100" b="0" i="0" u="none" strike="noStrike" kern="1200" cap="none" spc="0" normalizeH="0" baseline="0" noProof="0" dirty="0">
                <a:ln>
                  <a:noFill/>
                </a:ln>
                <a:solidFill>
                  <a:sysClr val="windowText" lastClr="000000"/>
                </a:solidFill>
                <a:effectLst/>
                <a:uLnTx/>
                <a:uFillTx/>
                <a:latin typeface="Arial"/>
                <a:ea typeface="+mn-ea"/>
                <a:cs typeface="+mn-cs"/>
              </a:rPr>
            </a:br>
            <a:r>
              <a:rPr kumimoji="0" lang="en-US" sz="1100" b="0" i="0" u="none" strike="noStrike" kern="1200" cap="none" spc="0" normalizeH="0" baseline="0" noProof="0" dirty="0">
                <a:ln>
                  <a:noFill/>
                </a:ln>
                <a:solidFill>
                  <a:sysClr val="windowText" lastClr="000000"/>
                </a:solidFill>
                <a:effectLst/>
                <a:uLnTx/>
                <a:uFillTx/>
                <a:latin typeface="Arial"/>
                <a:ea typeface="+mn-ea"/>
                <a:cs typeface="+mn-cs"/>
              </a:rPr>
              <a:t>a day</a:t>
            </a:r>
          </a:p>
        </p:txBody>
      </p:sp>
      <p:sp>
        <p:nvSpPr>
          <p:cNvPr id="31" name="Explosion 1 54">
            <a:extLst>
              <a:ext uri="{FF2B5EF4-FFF2-40B4-BE49-F238E27FC236}">
                <a16:creationId xmlns:a16="http://schemas.microsoft.com/office/drawing/2014/main" id="{CB9F9863-9361-4014-BB92-9EE59B4659E3}"/>
              </a:ext>
            </a:extLst>
          </p:cNvPr>
          <p:cNvSpPr/>
          <p:nvPr/>
        </p:nvSpPr>
        <p:spPr>
          <a:xfrm>
            <a:off x="9613886" y="3929654"/>
            <a:ext cx="2207022" cy="1471595"/>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ysClr val="windowText" lastClr="000000"/>
                </a:solidFill>
                <a:effectLst/>
                <a:uLnTx/>
                <a:uFillTx/>
                <a:latin typeface="Arial"/>
                <a:ea typeface="+mn-ea"/>
                <a:cs typeface="+mn-cs"/>
              </a:rPr>
              <a:t>The sensor looked scary. I was afraid of having something on me</a:t>
            </a:r>
          </a:p>
        </p:txBody>
      </p:sp>
      <p:sp>
        <p:nvSpPr>
          <p:cNvPr id="32" name="Explosion 1 54">
            <a:extLst>
              <a:ext uri="{FF2B5EF4-FFF2-40B4-BE49-F238E27FC236}">
                <a16:creationId xmlns:a16="http://schemas.microsoft.com/office/drawing/2014/main" id="{48122D26-878A-4893-A4E1-40ACC19340BF}"/>
              </a:ext>
            </a:extLst>
          </p:cNvPr>
          <p:cNvSpPr/>
          <p:nvPr/>
        </p:nvSpPr>
        <p:spPr>
          <a:xfrm>
            <a:off x="9322228" y="5327682"/>
            <a:ext cx="2207022" cy="1471595"/>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ysClr val="windowText" lastClr="000000"/>
                </a:solidFill>
                <a:effectLst/>
                <a:uLnTx/>
                <a:uFillTx/>
                <a:latin typeface="Arial"/>
                <a:ea typeface="+mn-ea"/>
                <a:cs typeface="+mn-cs"/>
              </a:rPr>
              <a:t>I was afraid of having loud/ obnoxious alarms</a:t>
            </a:r>
          </a:p>
        </p:txBody>
      </p:sp>
      <p:sp>
        <p:nvSpPr>
          <p:cNvPr id="33" name="Explosion 1 54">
            <a:extLst>
              <a:ext uri="{FF2B5EF4-FFF2-40B4-BE49-F238E27FC236}">
                <a16:creationId xmlns:a16="http://schemas.microsoft.com/office/drawing/2014/main" id="{1CFAFEAA-D870-4772-8E1C-F7A9FA92313C}"/>
              </a:ext>
            </a:extLst>
          </p:cNvPr>
          <p:cNvSpPr/>
          <p:nvPr/>
        </p:nvSpPr>
        <p:spPr>
          <a:xfrm>
            <a:off x="7397252" y="3950024"/>
            <a:ext cx="2207022" cy="1471595"/>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ysClr val="windowText" lastClr="000000"/>
                </a:solidFill>
                <a:effectLst/>
                <a:uLnTx/>
                <a:uFillTx/>
                <a:latin typeface="Arial"/>
                <a:ea typeface="+mn-ea"/>
                <a:cs typeface="+mn-cs"/>
              </a:rPr>
              <a:t>I left appt not feeling fully aware of CGM</a:t>
            </a:r>
          </a:p>
        </p:txBody>
      </p:sp>
      <p:sp>
        <p:nvSpPr>
          <p:cNvPr id="34" name="Explosion 1 54">
            <a:extLst>
              <a:ext uri="{FF2B5EF4-FFF2-40B4-BE49-F238E27FC236}">
                <a16:creationId xmlns:a16="http://schemas.microsoft.com/office/drawing/2014/main" id="{49B0F2AB-8F31-4EE9-BEEE-BBC0FFA8F2D5}"/>
              </a:ext>
            </a:extLst>
          </p:cNvPr>
          <p:cNvSpPr/>
          <p:nvPr/>
        </p:nvSpPr>
        <p:spPr>
          <a:xfrm>
            <a:off x="504865" y="4171786"/>
            <a:ext cx="2207022" cy="1471595"/>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ysClr val="windowText" lastClr="000000"/>
                </a:solidFill>
                <a:effectLst/>
                <a:uLnTx/>
                <a:uFillTx/>
                <a:latin typeface="Arial"/>
                <a:ea typeface="+mn-ea"/>
                <a:cs typeface="+mn-cs"/>
              </a:rPr>
              <a:t>Families don’t know the process, it’s very hard– a HEADACHE</a:t>
            </a:r>
          </a:p>
        </p:txBody>
      </p:sp>
      <p:sp>
        <p:nvSpPr>
          <p:cNvPr id="36" name="Explosion 1 54">
            <a:extLst>
              <a:ext uri="{FF2B5EF4-FFF2-40B4-BE49-F238E27FC236}">
                <a16:creationId xmlns:a16="http://schemas.microsoft.com/office/drawing/2014/main" id="{8BCDF556-3AFF-4687-A4D7-EE2A56F7AA65}"/>
              </a:ext>
            </a:extLst>
          </p:cNvPr>
          <p:cNvSpPr/>
          <p:nvPr/>
        </p:nvSpPr>
        <p:spPr>
          <a:xfrm>
            <a:off x="4808764" y="4815469"/>
            <a:ext cx="2444311" cy="1600419"/>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a:ln>
                  <a:noFill/>
                </a:ln>
                <a:solidFill>
                  <a:sysClr val="windowText" lastClr="000000"/>
                </a:solidFill>
                <a:effectLst/>
                <a:uLnTx/>
                <a:uFillTx/>
                <a:latin typeface="Arial"/>
                <a:ea typeface="+mn-ea"/>
                <a:cs typeface="+mn-cs"/>
              </a:rPr>
              <a:t>Sometimes </a:t>
            </a:r>
            <a:br>
              <a:rPr kumimoji="0" lang="en-US" sz="950" b="0" i="0" u="none" strike="noStrike" kern="1200" cap="none" spc="0" normalizeH="0" baseline="0" noProof="0" dirty="0">
                <a:ln>
                  <a:noFill/>
                </a:ln>
                <a:solidFill>
                  <a:sysClr val="windowText" lastClr="000000"/>
                </a:solidFill>
                <a:effectLst/>
                <a:uLnTx/>
                <a:uFillTx/>
                <a:latin typeface="Arial"/>
                <a:ea typeface="+mn-ea"/>
                <a:cs typeface="+mn-cs"/>
              </a:rPr>
            </a:br>
            <a:r>
              <a:rPr kumimoji="0" lang="en-US" sz="950" b="0" i="0" u="none" strike="noStrike" kern="1200" cap="none" spc="0" normalizeH="0" baseline="0" noProof="0" dirty="0">
                <a:ln>
                  <a:noFill/>
                </a:ln>
                <a:solidFill>
                  <a:sysClr val="windowText" lastClr="000000"/>
                </a:solidFill>
                <a:effectLst/>
                <a:uLnTx/>
                <a:uFillTx/>
                <a:latin typeface="Arial"/>
                <a:ea typeface="+mn-ea"/>
                <a:cs typeface="+mn-cs"/>
              </a:rPr>
              <a:t>insurance company or DME asks for things I don’t understand (mom)– no translator </a:t>
            </a:r>
          </a:p>
        </p:txBody>
      </p:sp>
      <p:sp>
        <p:nvSpPr>
          <p:cNvPr id="37" name="Explosion 1 54">
            <a:extLst>
              <a:ext uri="{FF2B5EF4-FFF2-40B4-BE49-F238E27FC236}">
                <a16:creationId xmlns:a16="http://schemas.microsoft.com/office/drawing/2014/main" id="{20896EAD-BEDF-4841-A273-5F4073918BE0}"/>
              </a:ext>
            </a:extLst>
          </p:cNvPr>
          <p:cNvSpPr/>
          <p:nvPr/>
        </p:nvSpPr>
        <p:spPr>
          <a:xfrm>
            <a:off x="2873898" y="3884538"/>
            <a:ext cx="2316704" cy="1636936"/>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ysClr val="windowText" lastClr="000000"/>
                </a:solidFill>
                <a:effectLst/>
                <a:uLnTx/>
                <a:uFillTx/>
                <a:latin typeface="Arial"/>
                <a:ea typeface="+mn-ea"/>
                <a:cs typeface="+mn-cs"/>
              </a:rPr>
              <a:t>At times, translators don’t understand what provider is saying so guess at translation</a:t>
            </a:r>
          </a:p>
        </p:txBody>
      </p:sp>
      <p:sp>
        <p:nvSpPr>
          <p:cNvPr id="39" name="Freeform 64">
            <a:extLst>
              <a:ext uri="{FF2B5EF4-FFF2-40B4-BE49-F238E27FC236}">
                <a16:creationId xmlns:a16="http://schemas.microsoft.com/office/drawing/2014/main" id="{E54DF490-4829-43F7-A205-E7D11F23B169}"/>
              </a:ext>
            </a:extLst>
          </p:cNvPr>
          <p:cNvSpPr>
            <a:spLocks/>
          </p:cNvSpPr>
          <p:nvPr/>
        </p:nvSpPr>
        <p:spPr bwMode="auto">
          <a:xfrm>
            <a:off x="56235" y="1192077"/>
            <a:ext cx="2031981" cy="1244845"/>
          </a:xfrm>
          <a:custGeom>
            <a:avLst/>
            <a:gdLst>
              <a:gd name="T0" fmla="*/ 129 w 1452"/>
              <a:gd name="T1" fmla="*/ 279 h 974"/>
              <a:gd name="T2" fmla="*/ 144 w 1452"/>
              <a:gd name="T3" fmla="*/ 219 h 974"/>
              <a:gd name="T4" fmla="*/ 206 w 1452"/>
              <a:gd name="T5" fmla="*/ 139 h 974"/>
              <a:gd name="T6" fmla="*/ 304 w 1452"/>
              <a:gd name="T7" fmla="*/ 91 h 974"/>
              <a:gd name="T8" fmla="*/ 402 w 1452"/>
              <a:gd name="T9" fmla="*/ 89 h 974"/>
              <a:gd name="T10" fmla="*/ 492 w 1452"/>
              <a:gd name="T11" fmla="*/ 87 h 974"/>
              <a:gd name="T12" fmla="*/ 576 w 1452"/>
              <a:gd name="T13" fmla="*/ 35 h 974"/>
              <a:gd name="T14" fmla="*/ 680 w 1452"/>
              <a:gd name="T15" fmla="*/ 33 h 974"/>
              <a:gd name="T16" fmla="*/ 755 w 1452"/>
              <a:gd name="T17" fmla="*/ 73 h 974"/>
              <a:gd name="T18" fmla="*/ 814 w 1452"/>
              <a:gd name="T19" fmla="*/ 18 h 974"/>
              <a:gd name="T20" fmla="*/ 895 w 1452"/>
              <a:gd name="T21" fmla="*/ 0 h 974"/>
              <a:gd name="T22" fmla="*/ 979 w 1452"/>
              <a:gd name="T23" fmla="*/ 31 h 974"/>
              <a:gd name="T24" fmla="*/ 1054 w 1452"/>
              <a:gd name="T25" fmla="*/ 16 h 974"/>
              <a:gd name="T26" fmla="*/ 1145 w 1452"/>
              <a:gd name="T27" fmla="*/ 0 h 974"/>
              <a:gd name="T28" fmla="*/ 1233 w 1452"/>
              <a:gd name="T29" fmla="*/ 35 h 974"/>
              <a:gd name="T30" fmla="*/ 1281 w 1452"/>
              <a:gd name="T31" fmla="*/ 98 h 974"/>
              <a:gd name="T32" fmla="*/ 1352 w 1452"/>
              <a:gd name="T33" fmla="*/ 152 h 974"/>
              <a:gd name="T34" fmla="*/ 1409 w 1452"/>
              <a:gd name="T35" fmla="*/ 227 h 974"/>
              <a:gd name="T36" fmla="*/ 1417 w 1452"/>
              <a:gd name="T37" fmla="*/ 307 h 974"/>
              <a:gd name="T38" fmla="*/ 1419 w 1452"/>
              <a:gd name="T39" fmla="*/ 363 h 974"/>
              <a:gd name="T40" fmla="*/ 1446 w 1452"/>
              <a:gd name="T41" fmla="*/ 419 h 974"/>
              <a:gd name="T42" fmla="*/ 1452 w 1452"/>
              <a:gd name="T43" fmla="*/ 478 h 974"/>
              <a:gd name="T44" fmla="*/ 1440 w 1452"/>
              <a:gd name="T45" fmla="*/ 538 h 974"/>
              <a:gd name="T46" fmla="*/ 1411 w 1452"/>
              <a:gd name="T47" fmla="*/ 592 h 974"/>
              <a:gd name="T48" fmla="*/ 1363 w 1452"/>
              <a:gd name="T49" fmla="*/ 636 h 974"/>
              <a:gd name="T50" fmla="*/ 1287 w 1452"/>
              <a:gd name="T51" fmla="*/ 672 h 974"/>
              <a:gd name="T52" fmla="*/ 1252 w 1452"/>
              <a:gd name="T53" fmla="*/ 713 h 974"/>
              <a:gd name="T54" fmla="*/ 1198 w 1452"/>
              <a:gd name="T55" fmla="*/ 803 h 974"/>
              <a:gd name="T56" fmla="*/ 1100 w 1452"/>
              <a:gd name="T57" fmla="*/ 849 h 974"/>
              <a:gd name="T58" fmla="*/ 1008 w 1452"/>
              <a:gd name="T59" fmla="*/ 845 h 974"/>
              <a:gd name="T60" fmla="*/ 953 w 1452"/>
              <a:gd name="T61" fmla="*/ 847 h 974"/>
              <a:gd name="T62" fmla="*/ 885 w 1452"/>
              <a:gd name="T63" fmla="*/ 928 h 974"/>
              <a:gd name="T64" fmla="*/ 789 w 1452"/>
              <a:gd name="T65" fmla="*/ 970 h 974"/>
              <a:gd name="T66" fmla="*/ 722 w 1452"/>
              <a:gd name="T67" fmla="*/ 972 h 974"/>
              <a:gd name="T68" fmla="*/ 642 w 1452"/>
              <a:gd name="T69" fmla="*/ 951 h 974"/>
              <a:gd name="T70" fmla="*/ 553 w 1452"/>
              <a:gd name="T71" fmla="*/ 882 h 974"/>
              <a:gd name="T72" fmla="*/ 482 w 1452"/>
              <a:gd name="T73" fmla="*/ 908 h 974"/>
              <a:gd name="T74" fmla="*/ 407 w 1452"/>
              <a:gd name="T75" fmla="*/ 914 h 974"/>
              <a:gd name="T76" fmla="*/ 334 w 1452"/>
              <a:gd name="T77" fmla="*/ 901 h 974"/>
              <a:gd name="T78" fmla="*/ 267 w 1452"/>
              <a:gd name="T79" fmla="*/ 870 h 974"/>
              <a:gd name="T80" fmla="*/ 214 w 1452"/>
              <a:gd name="T81" fmla="*/ 820 h 974"/>
              <a:gd name="T82" fmla="*/ 166 w 1452"/>
              <a:gd name="T83" fmla="*/ 797 h 974"/>
              <a:gd name="T84" fmla="*/ 87 w 1452"/>
              <a:gd name="T85" fmla="*/ 768 h 974"/>
              <a:gd name="T86" fmla="*/ 39 w 1452"/>
              <a:gd name="T87" fmla="*/ 705 h 974"/>
              <a:gd name="T88" fmla="*/ 39 w 1452"/>
              <a:gd name="T89" fmla="*/ 622 h 974"/>
              <a:gd name="T90" fmla="*/ 48 w 1452"/>
              <a:gd name="T91" fmla="*/ 557 h 974"/>
              <a:gd name="T92" fmla="*/ 4 w 1452"/>
              <a:gd name="T93" fmla="*/ 490 h 974"/>
              <a:gd name="T94" fmla="*/ 6 w 1452"/>
              <a:gd name="T95" fmla="*/ 413 h 974"/>
              <a:gd name="T96" fmla="*/ 66 w 1452"/>
              <a:gd name="T97" fmla="*/ 344 h 974"/>
              <a:gd name="T98" fmla="*/ 131 w 1452"/>
              <a:gd name="T99" fmla="*/ 321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52" h="974">
                <a:moveTo>
                  <a:pt x="131" y="321"/>
                </a:moveTo>
                <a:lnTo>
                  <a:pt x="129" y="300"/>
                </a:lnTo>
                <a:lnTo>
                  <a:pt x="129" y="279"/>
                </a:lnTo>
                <a:lnTo>
                  <a:pt x="133" y="258"/>
                </a:lnTo>
                <a:lnTo>
                  <a:pt x="137" y="238"/>
                </a:lnTo>
                <a:lnTo>
                  <a:pt x="144" y="219"/>
                </a:lnTo>
                <a:lnTo>
                  <a:pt x="152" y="200"/>
                </a:lnTo>
                <a:lnTo>
                  <a:pt x="175" y="167"/>
                </a:lnTo>
                <a:lnTo>
                  <a:pt x="206" y="139"/>
                </a:lnTo>
                <a:lnTo>
                  <a:pt x="240" y="114"/>
                </a:lnTo>
                <a:lnTo>
                  <a:pt x="281" y="96"/>
                </a:lnTo>
                <a:lnTo>
                  <a:pt x="304" y="91"/>
                </a:lnTo>
                <a:lnTo>
                  <a:pt x="325" y="87"/>
                </a:lnTo>
                <a:lnTo>
                  <a:pt x="363" y="85"/>
                </a:lnTo>
                <a:lnTo>
                  <a:pt x="402" y="89"/>
                </a:lnTo>
                <a:lnTo>
                  <a:pt x="436" y="98"/>
                </a:lnTo>
                <a:lnTo>
                  <a:pt x="471" y="114"/>
                </a:lnTo>
                <a:lnTo>
                  <a:pt x="492" y="87"/>
                </a:lnTo>
                <a:lnTo>
                  <a:pt x="517" y="64"/>
                </a:lnTo>
                <a:lnTo>
                  <a:pt x="546" y="46"/>
                </a:lnTo>
                <a:lnTo>
                  <a:pt x="576" y="35"/>
                </a:lnTo>
                <a:lnTo>
                  <a:pt x="611" y="27"/>
                </a:lnTo>
                <a:lnTo>
                  <a:pt x="645" y="27"/>
                </a:lnTo>
                <a:lnTo>
                  <a:pt x="680" y="33"/>
                </a:lnTo>
                <a:lnTo>
                  <a:pt x="713" y="46"/>
                </a:lnTo>
                <a:lnTo>
                  <a:pt x="736" y="58"/>
                </a:lnTo>
                <a:lnTo>
                  <a:pt x="755" y="73"/>
                </a:lnTo>
                <a:lnTo>
                  <a:pt x="770" y="50"/>
                </a:lnTo>
                <a:lnTo>
                  <a:pt x="791" y="31"/>
                </a:lnTo>
                <a:lnTo>
                  <a:pt x="814" y="18"/>
                </a:lnTo>
                <a:lnTo>
                  <a:pt x="839" y="6"/>
                </a:lnTo>
                <a:lnTo>
                  <a:pt x="866" y="0"/>
                </a:lnTo>
                <a:lnTo>
                  <a:pt x="895" y="0"/>
                </a:lnTo>
                <a:lnTo>
                  <a:pt x="924" y="4"/>
                </a:lnTo>
                <a:lnTo>
                  <a:pt x="951" y="14"/>
                </a:lnTo>
                <a:lnTo>
                  <a:pt x="979" y="31"/>
                </a:lnTo>
                <a:lnTo>
                  <a:pt x="1003" y="52"/>
                </a:lnTo>
                <a:lnTo>
                  <a:pt x="1027" y="31"/>
                </a:lnTo>
                <a:lnTo>
                  <a:pt x="1054" y="16"/>
                </a:lnTo>
                <a:lnTo>
                  <a:pt x="1083" y="6"/>
                </a:lnTo>
                <a:lnTo>
                  <a:pt x="1114" y="0"/>
                </a:lnTo>
                <a:lnTo>
                  <a:pt x="1145" y="0"/>
                </a:lnTo>
                <a:lnTo>
                  <a:pt x="1175" y="6"/>
                </a:lnTo>
                <a:lnTo>
                  <a:pt x="1206" y="18"/>
                </a:lnTo>
                <a:lnTo>
                  <a:pt x="1233" y="35"/>
                </a:lnTo>
                <a:lnTo>
                  <a:pt x="1252" y="54"/>
                </a:lnTo>
                <a:lnTo>
                  <a:pt x="1269" y="75"/>
                </a:lnTo>
                <a:lnTo>
                  <a:pt x="1281" y="98"/>
                </a:lnTo>
                <a:lnTo>
                  <a:pt x="1289" y="123"/>
                </a:lnTo>
                <a:lnTo>
                  <a:pt x="1321" y="135"/>
                </a:lnTo>
                <a:lnTo>
                  <a:pt x="1352" y="152"/>
                </a:lnTo>
                <a:lnTo>
                  <a:pt x="1377" y="173"/>
                </a:lnTo>
                <a:lnTo>
                  <a:pt x="1396" y="198"/>
                </a:lnTo>
                <a:lnTo>
                  <a:pt x="1409" y="227"/>
                </a:lnTo>
                <a:lnTo>
                  <a:pt x="1419" y="258"/>
                </a:lnTo>
                <a:lnTo>
                  <a:pt x="1419" y="290"/>
                </a:lnTo>
                <a:lnTo>
                  <a:pt x="1417" y="307"/>
                </a:lnTo>
                <a:lnTo>
                  <a:pt x="1413" y="323"/>
                </a:lnTo>
                <a:lnTo>
                  <a:pt x="1406" y="344"/>
                </a:lnTo>
                <a:lnTo>
                  <a:pt x="1419" y="363"/>
                </a:lnTo>
                <a:lnTo>
                  <a:pt x="1431" y="380"/>
                </a:lnTo>
                <a:lnTo>
                  <a:pt x="1438" y="400"/>
                </a:lnTo>
                <a:lnTo>
                  <a:pt x="1446" y="419"/>
                </a:lnTo>
                <a:lnTo>
                  <a:pt x="1450" y="438"/>
                </a:lnTo>
                <a:lnTo>
                  <a:pt x="1452" y="459"/>
                </a:lnTo>
                <a:lnTo>
                  <a:pt x="1452" y="478"/>
                </a:lnTo>
                <a:lnTo>
                  <a:pt x="1450" y="498"/>
                </a:lnTo>
                <a:lnTo>
                  <a:pt x="1446" y="519"/>
                </a:lnTo>
                <a:lnTo>
                  <a:pt x="1440" y="538"/>
                </a:lnTo>
                <a:lnTo>
                  <a:pt x="1433" y="555"/>
                </a:lnTo>
                <a:lnTo>
                  <a:pt x="1423" y="574"/>
                </a:lnTo>
                <a:lnTo>
                  <a:pt x="1411" y="592"/>
                </a:lnTo>
                <a:lnTo>
                  <a:pt x="1398" y="607"/>
                </a:lnTo>
                <a:lnTo>
                  <a:pt x="1381" y="622"/>
                </a:lnTo>
                <a:lnTo>
                  <a:pt x="1363" y="636"/>
                </a:lnTo>
                <a:lnTo>
                  <a:pt x="1338" y="651"/>
                </a:lnTo>
                <a:lnTo>
                  <a:pt x="1314" y="663"/>
                </a:lnTo>
                <a:lnTo>
                  <a:pt x="1287" y="672"/>
                </a:lnTo>
                <a:lnTo>
                  <a:pt x="1258" y="678"/>
                </a:lnTo>
                <a:lnTo>
                  <a:pt x="1256" y="695"/>
                </a:lnTo>
                <a:lnTo>
                  <a:pt x="1252" y="713"/>
                </a:lnTo>
                <a:lnTo>
                  <a:pt x="1241" y="745"/>
                </a:lnTo>
                <a:lnTo>
                  <a:pt x="1223" y="776"/>
                </a:lnTo>
                <a:lnTo>
                  <a:pt x="1198" y="803"/>
                </a:lnTo>
                <a:lnTo>
                  <a:pt x="1170" y="824"/>
                </a:lnTo>
                <a:lnTo>
                  <a:pt x="1137" y="839"/>
                </a:lnTo>
                <a:lnTo>
                  <a:pt x="1100" y="849"/>
                </a:lnTo>
                <a:lnTo>
                  <a:pt x="1062" y="853"/>
                </a:lnTo>
                <a:lnTo>
                  <a:pt x="1035" y="851"/>
                </a:lnTo>
                <a:lnTo>
                  <a:pt x="1008" y="845"/>
                </a:lnTo>
                <a:lnTo>
                  <a:pt x="983" y="837"/>
                </a:lnTo>
                <a:lnTo>
                  <a:pt x="960" y="826"/>
                </a:lnTo>
                <a:lnTo>
                  <a:pt x="953" y="847"/>
                </a:lnTo>
                <a:lnTo>
                  <a:pt x="943" y="864"/>
                </a:lnTo>
                <a:lnTo>
                  <a:pt x="918" y="899"/>
                </a:lnTo>
                <a:lnTo>
                  <a:pt x="885" y="928"/>
                </a:lnTo>
                <a:lnTo>
                  <a:pt x="849" y="949"/>
                </a:lnTo>
                <a:lnTo>
                  <a:pt x="811" y="964"/>
                </a:lnTo>
                <a:lnTo>
                  <a:pt x="789" y="970"/>
                </a:lnTo>
                <a:lnTo>
                  <a:pt x="766" y="972"/>
                </a:lnTo>
                <a:lnTo>
                  <a:pt x="745" y="974"/>
                </a:lnTo>
                <a:lnTo>
                  <a:pt x="722" y="972"/>
                </a:lnTo>
                <a:lnTo>
                  <a:pt x="699" y="970"/>
                </a:lnTo>
                <a:lnTo>
                  <a:pt x="676" y="964"/>
                </a:lnTo>
                <a:lnTo>
                  <a:pt x="642" y="951"/>
                </a:lnTo>
                <a:lnTo>
                  <a:pt x="607" y="933"/>
                </a:lnTo>
                <a:lnTo>
                  <a:pt x="578" y="908"/>
                </a:lnTo>
                <a:lnTo>
                  <a:pt x="553" y="882"/>
                </a:lnTo>
                <a:lnTo>
                  <a:pt x="530" y="893"/>
                </a:lnTo>
                <a:lnTo>
                  <a:pt x="507" y="903"/>
                </a:lnTo>
                <a:lnTo>
                  <a:pt x="482" y="908"/>
                </a:lnTo>
                <a:lnTo>
                  <a:pt x="457" y="912"/>
                </a:lnTo>
                <a:lnTo>
                  <a:pt x="432" y="914"/>
                </a:lnTo>
                <a:lnTo>
                  <a:pt x="407" y="914"/>
                </a:lnTo>
                <a:lnTo>
                  <a:pt x="382" y="912"/>
                </a:lnTo>
                <a:lnTo>
                  <a:pt x="357" y="908"/>
                </a:lnTo>
                <a:lnTo>
                  <a:pt x="334" y="901"/>
                </a:lnTo>
                <a:lnTo>
                  <a:pt x="311" y="893"/>
                </a:lnTo>
                <a:lnTo>
                  <a:pt x="288" y="882"/>
                </a:lnTo>
                <a:lnTo>
                  <a:pt x="267" y="870"/>
                </a:lnTo>
                <a:lnTo>
                  <a:pt x="248" y="855"/>
                </a:lnTo>
                <a:lnTo>
                  <a:pt x="229" y="839"/>
                </a:lnTo>
                <a:lnTo>
                  <a:pt x="214" y="820"/>
                </a:lnTo>
                <a:lnTo>
                  <a:pt x="198" y="801"/>
                </a:lnTo>
                <a:lnTo>
                  <a:pt x="196" y="795"/>
                </a:lnTo>
                <a:lnTo>
                  <a:pt x="166" y="797"/>
                </a:lnTo>
                <a:lnTo>
                  <a:pt x="137" y="791"/>
                </a:lnTo>
                <a:lnTo>
                  <a:pt x="112" y="782"/>
                </a:lnTo>
                <a:lnTo>
                  <a:pt x="87" y="768"/>
                </a:lnTo>
                <a:lnTo>
                  <a:pt x="68" y="751"/>
                </a:lnTo>
                <a:lnTo>
                  <a:pt x="50" y="730"/>
                </a:lnTo>
                <a:lnTo>
                  <a:pt x="39" y="705"/>
                </a:lnTo>
                <a:lnTo>
                  <a:pt x="33" y="678"/>
                </a:lnTo>
                <a:lnTo>
                  <a:pt x="33" y="649"/>
                </a:lnTo>
                <a:lnTo>
                  <a:pt x="39" y="622"/>
                </a:lnTo>
                <a:lnTo>
                  <a:pt x="52" y="596"/>
                </a:lnTo>
                <a:lnTo>
                  <a:pt x="71" y="572"/>
                </a:lnTo>
                <a:lnTo>
                  <a:pt x="48" y="557"/>
                </a:lnTo>
                <a:lnTo>
                  <a:pt x="29" y="536"/>
                </a:lnTo>
                <a:lnTo>
                  <a:pt x="14" y="515"/>
                </a:lnTo>
                <a:lnTo>
                  <a:pt x="4" y="490"/>
                </a:lnTo>
                <a:lnTo>
                  <a:pt x="0" y="465"/>
                </a:lnTo>
                <a:lnTo>
                  <a:pt x="0" y="440"/>
                </a:lnTo>
                <a:lnTo>
                  <a:pt x="6" y="413"/>
                </a:lnTo>
                <a:lnTo>
                  <a:pt x="20" y="388"/>
                </a:lnTo>
                <a:lnTo>
                  <a:pt x="41" y="363"/>
                </a:lnTo>
                <a:lnTo>
                  <a:pt x="66" y="344"/>
                </a:lnTo>
                <a:lnTo>
                  <a:pt x="96" y="331"/>
                </a:lnTo>
                <a:lnTo>
                  <a:pt x="131" y="323"/>
                </a:lnTo>
                <a:lnTo>
                  <a:pt x="131" y="321"/>
                </a:lnTo>
              </a:path>
            </a:pathLst>
          </a:custGeom>
          <a:noFill/>
          <a:ln w="25400">
            <a:solidFill>
              <a:srgbClr val="000000"/>
            </a:solidFill>
            <a:prstDash val="solid"/>
            <a:round/>
            <a:headEnd/>
            <a:tailEnd/>
          </a:ln>
        </p:spPr>
        <p:txBody>
          <a:bodyPr vert="horz" wrap="square" lIns="91440" tIns="45720" rIns="91440" bIns="45720" numCol="1" anchor="ctr"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srgbClr val="565A5C"/>
                </a:solidFill>
                <a:effectLst/>
                <a:uLnTx/>
                <a:uFillTx/>
                <a:latin typeface="Arial"/>
                <a:ea typeface="+mn-ea"/>
                <a:cs typeface="+mn-cs"/>
              </a:rPr>
              <a:t>Introduce CGM when first diagnosed, it shouldn‘t be optional</a:t>
            </a:r>
          </a:p>
        </p:txBody>
      </p:sp>
      <p:sp>
        <p:nvSpPr>
          <p:cNvPr id="40" name="Freeform 64">
            <a:extLst>
              <a:ext uri="{FF2B5EF4-FFF2-40B4-BE49-F238E27FC236}">
                <a16:creationId xmlns:a16="http://schemas.microsoft.com/office/drawing/2014/main" id="{73306B83-C88A-4F3C-A33A-442871DE93CE}"/>
              </a:ext>
            </a:extLst>
          </p:cNvPr>
          <p:cNvSpPr>
            <a:spLocks/>
          </p:cNvSpPr>
          <p:nvPr/>
        </p:nvSpPr>
        <p:spPr bwMode="auto">
          <a:xfrm>
            <a:off x="2104154" y="871394"/>
            <a:ext cx="1837878" cy="1098739"/>
          </a:xfrm>
          <a:custGeom>
            <a:avLst/>
            <a:gdLst>
              <a:gd name="T0" fmla="*/ 129 w 1452"/>
              <a:gd name="T1" fmla="*/ 279 h 974"/>
              <a:gd name="T2" fmla="*/ 144 w 1452"/>
              <a:gd name="T3" fmla="*/ 219 h 974"/>
              <a:gd name="T4" fmla="*/ 206 w 1452"/>
              <a:gd name="T5" fmla="*/ 139 h 974"/>
              <a:gd name="T6" fmla="*/ 304 w 1452"/>
              <a:gd name="T7" fmla="*/ 91 h 974"/>
              <a:gd name="T8" fmla="*/ 402 w 1452"/>
              <a:gd name="T9" fmla="*/ 89 h 974"/>
              <a:gd name="T10" fmla="*/ 492 w 1452"/>
              <a:gd name="T11" fmla="*/ 87 h 974"/>
              <a:gd name="T12" fmla="*/ 576 w 1452"/>
              <a:gd name="T13" fmla="*/ 35 h 974"/>
              <a:gd name="T14" fmla="*/ 680 w 1452"/>
              <a:gd name="T15" fmla="*/ 33 h 974"/>
              <a:gd name="T16" fmla="*/ 755 w 1452"/>
              <a:gd name="T17" fmla="*/ 73 h 974"/>
              <a:gd name="T18" fmla="*/ 814 w 1452"/>
              <a:gd name="T19" fmla="*/ 18 h 974"/>
              <a:gd name="T20" fmla="*/ 895 w 1452"/>
              <a:gd name="T21" fmla="*/ 0 h 974"/>
              <a:gd name="T22" fmla="*/ 979 w 1452"/>
              <a:gd name="T23" fmla="*/ 31 h 974"/>
              <a:gd name="T24" fmla="*/ 1054 w 1452"/>
              <a:gd name="T25" fmla="*/ 16 h 974"/>
              <a:gd name="T26" fmla="*/ 1145 w 1452"/>
              <a:gd name="T27" fmla="*/ 0 h 974"/>
              <a:gd name="T28" fmla="*/ 1233 w 1452"/>
              <a:gd name="T29" fmla="*/ 35 h 974"/>
              <a:gd name="T30" fmla="*/ 1281 w 1452"/>
              <a:gd name="T31" fmla="*/ 98 h 974"/>
              <a:gd name="T32" fmla="*/ 1352 w 1452"/>
              <a:gd name="T33" fmla="*/ 152 h 974"/>
              <a:gd name="T34" fmla="*/ 1409 w 1452"/>
              <a:gd name="T35" fmla="*/ 227 h 974"/>
              <a:gd name="T36" fmla="*/ 1417 w 1452"/>
              <a:gd name="T37" fmla="*/ 307 h 974"/>
              <a:gd name="T38" fmla="*/ 1419 w 1452"/>
              <a:gd name="T39" fmla="*/ 363 h 974"/>
              <a:gd name="T40" fmla="*/ 1446 w 1452"/>
              <a:gd name="T41" fmla="*/ 419 h 974"/>
              <a:gd name="T42" fmla="*/ 1452 w 1452"/>
              <a:gd name="T43" fmla="*/ 478 h 974"/>
              <a:gd name="T44" fmla="*/ 1440 w 1452"/>
              <a:gd name="T45" fmla="*/ 538 h 974"/>
              <a:gd name="T46" fmla="*/ 1411 w 1452"/>
              <a:gd name="T47" fmla="*/ 592 h 974"/>
              <a:gd name="T48" fmla="*/ 1363 w 1452"/>
              <a:gd name="T49" fmla="*/ 636 h 974"/>
              <a:gd name="T50" fmla="*/ 1287 w 1452"/>
              <a:gd name="T51" fmla="*/ 672 h 974"/>
              <a:gd name="T52" fmla="*/ 1252 w 1452"/>
              <a:gd name="T53" fmla="*/ 713 h 974"/>
              <a:gd name="T54" fmla="*/ 1198 w 1452"/>
              <a:gd name="T55" fmla="*/ 803 h 974"/>
              <a:gd name="T56" fmla="*/ 1100 w 1452"/>
              <a:gd name="T57" fmla="*/ 849 h 974"/>
              <a:gd name="T58" fmla="*/ 1008 w 1452"/>
              <a:gd name="T59" fmla="*/ 845 h 974"/>
              <a:gd name="T60" fmla="*/ 953 w 1452"/>
              <a:gd name="T61" fmla="*/ 847 h 974"/>
              <a:gd name="T62" fmla="*/ 885 w 1452"/>
              <a:gd name="T63" fmla="*/ 928 h 974"/>
              <a:gd name="T64" fmla="*/ 789 w 1452"/>
              <a:gd name="T65" fmla="*/ 970 h 974"/>
              <a:gd name="T66" fmla="*/ 722 w 1452"/>
              <a:gd name="T67" fmla="*/ 972 h 974"/>
              <a:gd name="T68" fmla="*/ 642 w 1452"/>
              <a:gd name="T69" fmla="*/ 951 h 974"/>
              <a:gd name="T70" fmla="*/ 553 w 1452"/>
              <a:gd name="T71" fmla="*/ 882 h 974"/>
              <a:gd name="T72" fmla="*/ 482 w 1452"/>
              <a:gd name="T73" fmla="*/ 908 h 974"/>
              <a:gd name="T74" fmla="*/ 407 w 1452"/>
              <a:gd name="T75" fmla="*/ 914 h 974"/>
              <a:gd name="T76" fmla="*/ 334 w 1452"/>
              <a:gd name="T77" fmla="*/ 901 h 974"/>
              <a:gd name="T78" fmla="*/ 267 w 1452"/>
              <a:gd name="T79" fmla="*/ 870 h 974"/>
              <a:gd name="T80" fmla="*/ 214 w 1452"/>
              <a:gd name="T81" fmla="*/ 820 h 974"/>
              <a:gd name="T82" fmla="*/ 166 w 1452"/>
              <a:gd name="T83" fmla="*/ 797 h 974"/>
              <a:gd name="T84" fmla="*/ 87 w 1452"/>
              <a:gd name="T85" fmla="*/ 768 h 974"/>
              <a:gd name="T86" fmla="*/ 39 w 1452"/>
              <a:gd name="T87" fmla="*/ 705 h 974"/>
              <a:gd name="T88" fmla="*/ 39 w 1452"/>
              <a:gd name="T89" fmla="*/ 622 h 974"/>
              <a:gd name="T90" fmla="*/ 48 w 1452"/>
              <a:gd name="T91" fmla="*/ 557 h 974"/>
              <a:gd name="T92" fmla="*/ 4 w 1452"/>
              <a:gd name="T93" fmla="*/ 490 h 974"/>
              <a:gd name="T94" fmla="*/ 6 w 1452"/>
              <a:gd name="T95" fmla="*/ 413 h 974"/>
              <a:gd name="T96" fmla="*/ 66 w 1452"/>
              <a:gd name="T97" fmla="*/ 344 h 974"/>
              <a:gd name="T98" fmla="*/ 131 w 1452"/>
              <a:gd name="T99" fmla="*/ 321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52" h="974">
                <a:moveTo>
                  <a:pt x="131" y="321"/>
                </a:moveTo>
                <a:lnTo>
                  <a:pt x="129" y="300"/>
                </a:lnTo>
                <a:lnTo>
                  <a:pt x="129" y="279"/>
                </a:lnTo>
                <a:lnTo>
                  <a:pt x="133" y="258"/>
                </a:lnTo>
                <a:lnTo>
                  <a:pt x="137" y="238"/>
                </a:lnTo>
                <a:lnTo>
                  <a:pt x="144" y="219"/>
                </a:lnTo>
                <a:lnTo>
                  <a:pt x="152" y="200"/>
                </a:lnTo>
                <a:lnTo>
                  <a:pt x="175" y="167"/>
                </a:lnTo>
                <a:lnTo>
                  <a:pt x="206" y="139"/>
                </a:lnTo>
                <a:lnTo>
                  <a:pt x="240" y="114"/>
                </a:lnTo>
                <a:lnTo>
                  <a:pt x="281" y="96"/>
                </a:lnTo>
                <a:lnTo>
                  <a:pt x="304" y="91"/>
                </a:lnTo>
                <a:lnTo>
                  <a:pt x="325" y="87"/>
                </a:lnTo>
                <a:lnTo>
                  <a:pt x="363" y="85"/>
                </a:lnTo>
                <a:lnTo>
                  <a:pt x="402" y="89"/>
                </a:lnTo>
                <a:lnTo>
                  <a:pt x="436" y="98"/>
                </a:lnTo>
                <a:lnTo>
                  <a:pt x="471" y="114"/>
                </a:lnTo>
                <a:lnTo>
                  <a:pt x="492" y="87"/>
                </a:lnTo>
                <a:lnTo>
                  <a:pt x="517" y="64"/>
                </a:lnTo>
                <a:lnTo>
                  <a:pt x="546" y="46"/>
                </a:lnTo>
                <a:lnTo>
                  <a:pt x="576" y="35"/>
                </a:lnTo>
                <a:lnTo>
                  <a:pt x="611" y="27"/>
                </a:lnTo>
                <a:lnTo>
                  <a:pt x="645" y="27"/>
                </a:lnTo>
                <a:lnTo>
                  <a:pt x="680" y="33"/>
                </a:lnTo>
                <a:lnTo>
                  <a:pt x="713" y="46"/>
                </a:lnTo>
                <a:lnTo>
                  <a:pt x="736" y="58"/>
                </a:lnTo>
                <a:lnTo>
                  <a:pt x="755" y="73"/>
                </a:lnTo>
                <a:lnTo>
                  <a:pt x="770" y="50"/>
                </a:lnTo>
                <a:lnTo>
                  <a:pt x="791" y="31"/>
                </a:lnTo>
                <a:lnTo>
                  <a:pt x="814" y="18"/>
                </a:lnTo>
                <a:lnTo>
                  <a:pt x="839" y="6"/>
                </a:lnTo>
                <a:lnTo>
                  <a:pt x="866" y="0"/>
                </a:lnTo>
                <a:lnTo>
                  <a:pt x="895" y="0"/>
                </a:lnTo>
                <a:lnTo>
                  <a:pt x="924" y="4"/>
                </a:lnTo>
                <a:lnTo>
                  <a:pt x="951" y="14"/>
                </a:lnTo>
                <a:lnTo>
                  <a:pt x="979" y="31"/>
                </a:lnTo>
                <a:lnTo>
                  <a:pt x="1003" y="52"/>
                </a:lnTo>
                <a:lnTo>
                  <a:pt x="1027" y="31"/>
                </a:lnTo>
                <a:lnTo>
                  <a:pt x="1054" y="16"/>
                </a:lnTo>
                <a:lnTo>
                  <a:pt x="1083" y="6"/>
                </a:lnTo>
                <a:lnTo>
                  <a:pt x="1114" y="0"/>
                </a:lnTo>
                <a:lnTo>
                  <a:pt x="1145" y="0"/>
                </a:lnTo>
                <a:lnTo>
                  <a:pt x="1175" y="6"/>
                </a:lnTo>
                <a:lnTo>
                  <a:pt x="1206" y="18"/>
                </a:lnTo>
                <a:lnTo>
                  <a:pt x="1233" y="35"/>
                </a:lnTo>
                <a:lnTo>
                  <a:pt x="1252" y="54"/>
                </a:lnTo>
                <a:lnTo>
                  <a:pt x="1269" y="75"/>
                </a:lnTo>
                <a:lnTo>
                  <a:pt x="1281" y="98"/>
                </a:lnTo>
                <a:lnTo>
                  <a:pt x="1289" y="123"/>
                </a:lnTo>
                <a:lnTo>
                  <a:pt x="1321" y="135"/>
                </a:lnTo>
                <a:lnTo>
                  <a:pt x="1352" y="152"/>
                </a:lnTo>
                <a:lnTo>
                  <a:pt x="1377" y="173"/>
                </a:lnTo>
                <a:lnTo>
                  <a:pt x="1396" y="198"/>
                </a:lnTo>
                <a:lnTo>
                  <a:pt x="1409" y="227"/>
                </a:lnTo>
                <a:lnTo>
                  <a:pt x="1419" y="258"/>
                </a:lnTo>
                <a:lnTo>
                  <a:pt x="1419" y="290"/>
                </a:lnTo>
                <a:lnTo>
                  <a:pt x="1417" y="307"/>
                </a:lnTo>
                <a:lnTo>
                  <a:pt x="1413" y="323"/>
                </a:lnTo>
                <a:lnTo>
                  <a:pt x="1406" y="344"/>
                </a:lnTo>
                <a:lnTo>
                  <a:pt x="1419" y="363"/>
                </a:lnTo>
                <a:lnTo>
                  <a:pt x="1431" y="380"/>
                </a:lnTo>
                <a:lnTo>
                  <a:pt x="1438" y="400"/>
                </a:lnTo>
                <a:lnTo>
                  <a:pt x="1446" y="419"/>
                </a:lnTo>
                <a:lnTo>
                  <a:pt x="1450" y="438"/>
                </a:lnTo>
                <a:lnTo>
                  <a:pt x="1452" y="459"/>
                </a:lnTo>
                <a:lnTo>
                  <a:pt x="1452" y="478"/>
                </a:lnTo>
                <a:lnTo>
                  <a:pt x="1450" y="498"/>
                </a:lnTo>
                <a:lnTo>
                  <a:pt x="1446" y="519"/>
                </a:lnTo>
                <a:lnTo>
                  <a:pt x="1440" y="538"/>
                </a:lnTo>
                <a:lnTo>
                  <a:pt x="1433" y="555"/>
                </a:lnTo>
                <a:lnTo>
                  <a:pt x="1423" y="574"/>
                </a:lnTo>
                <a:lnTo>
                  <a:pt x="1411" y="592"/>
                </a:lnTo>
                <a:lnTo>
                  <a:pt x="1398" y="607"/>
                </a:lnTo>
                <a:lnTo>
                  <a:pt x="1381" y="622"/>
                </a:lnTo>
                <a:lnTo>
                  <a:pt x="1363" y="636"/>
                </a:lnTo>
                <a:lnTo>
                  <a:pt x="1338" y="651"/>
                </a:lnTo>
                <a:lnTo>
                  <a:pt x="1314" y="663"/>
                </a:lnTo>
                <a:lnTo>
                  <a:pt x="1287" y="672"/>
                </a:lnTo>
                <a:lnTo>
                  <a:pt x="1258" y="678"/>
                </a:lnTo>
                <a:lnTo>
                  <a:pt x="1256" y="695"/>
                </a:lnTo>
                <a:lnTo>
                  <a:pt x="1252" y="713"/>
                </a:lnTo>
                <a:lnTo>
                  <a:pt x="1241" y="745"/>
                </a:lnTo>
                <a:lnTo>
                  <a:pt x="1223" y="776"/>
                </a:lnTo>
                <a:lnTo>
                  <a:pt x="1198" y="803"/>
                </a:lnTo>
                <a:lnTo>
                  <a:pt x="1170" y="824"/>
                </a:lnTo>
                <a:lnTo>
                  <a:pt x="1137" y="839"/>
                </a:lnTo>
                <a:lnTo>
                  <a:pt x="1100" y="849"/>
                </a:lnTo>
                <a:lnTo>
                  <a:pt x="1062" y="853"/>
                </a:lnTo>
                <a:lnTo>
                  <a:pt x="1035" y="851"/>
                </a:lnTo>
                <a:lnTo>
                  <a:pt x="1008" y="845"/>
                </a:lnTo>
                <a:lnTo>
                  <a:pt x="983" y="837"/>
                </a:lnTo>
                <a:lnTo>
                  <a:pt x="960" y="826"/>
                </a:lnTo>
                <a:lnTo>
                  <a:pt x="953" y="847"/>
                </a:lnTo>
                <a:lnTo>
                  <a:pt x="943" y="864"/>
                </a:lnTo>
                <a:lnTo>
                  <a:pt x="918" y="899"/>
                </a:lnTo>
                <a:lnTo>
                  <a:pt x="885" y="928"/>
                </a:lnTo>
                <a:lnTo>
                  <a:pt x="849" y="949"/>
                </a:lnTo>
                <a:lnTo>
                  <a:pt x="811" y="964"/>
                </a:lnTo>
                <a:lnTo>
                  <a:pt x="789" y="970"/>
                </a:lnTo>
                <a:lnTo>
                  <a:pt x="766" y="972"/>
                </a:lnTo>
                <a:lnTo>
                  <a:pt x="745" y="974"/>
                </a:lnTo>
                <a:lnTo>
                  <a:pt x="722" y="972"/>
                </a:lnTo>
                <a:lnTo>
                  <a:pt x="699" y="970"/>
                </a:lnTo>
                <a:lnTo>
                  <a:pt x="676" y="964"/>
                </a:lnTo>
                <a:lnTo>
                  <a:pt x="642" y="951"/>
                </a:lnTo>
                <a:lnTo>
                  <a:pt x="607" y="933"/>
                </a:lnTo>
                <a:lnTo>
                  <a:pt x="578" y="908"/>
                </a:lnTo>
                <a:lnTo>
                  <a:pt x="553" y="882"/>
                </a:lnTo>
                <a:lnTo>
                  <a:pt x="530" y="893"/>
                </a:lnTo>
                <a:lnTo>
                  <a:pt x="507" y="903"/>
                </a:lnTo>
                <a:lnTo>
                  <a:pt x="482" y="908"/>
                </a:lnTo>
                <a:lnTo>
                  <a:pt x="457" y="912"/>
                </a:lnTo>
                <a:lnTo>
                  <a:pt x="432" y="914"/>
                </a:lnTo>
                <a:lnTo>
                  <a:pt x="407" y="914"/>
                </a:lnTo>
                <a:lnTo>
                  <a:pt x="382" y="912"/>
                </a:lnTo>
                <a:lnTo>
                  <a:pt x="357" y="908"/>
                </a:lnTo>
                <a:lnTo>
                  <a:pt x="334" y="901"/>
                </a:lnTo>
                <a:lnTo>
                  <a:pt x="311" y="893"/>
                </a:lnTo>
                <a:lnTo>
                  <a:pt x="288" y="882"/>
                </a:lnTo>
                <a:lnTo>
                  <a:pt x="267" y="870"/>
                </a:lnTo>
                <a:lnTo>
                  <a:pt x="248" y="855"/>
                </a:lnTo>
                <a:lnTo>
                  <a:pt x="229" y="839"/>
                </a:lnTo>
                <a:lnTo>
                  <a:pt x="214" y="820"/>
                </a:lnTo>
                <a:lnTo>
                  <a:pt x="198" y="801"/>
                </a:lnTo>
                <a:lnTo>
                  <a:pt x="196" y="795"/>
                </a:lnTo>
                <a:lnTo>
                  <a:pt x="166" y="797"/>
                </a:lnTo>
                <a:lnTo>
                  <a:pt x="137" y="791"/>
                </a:lnTo>
                <a:lnTo>
                  <a:pt x="112" y="782"/>
                </a:lnTo>
                <a:lnTo>
                  <a:pt x="87" y="768"/>
                </a:lnTo>
                <a:lnTo>
                  <a:pt x="68" y="751"/>
                </a:lnTo>
                <a:lnTo>
                  <a:pt x="50" y="730"/>
                </a:lnTo>
                <a:lnTo>
                  <a:pt x="39" y="705"/>
                </a:lnTo>
                <a:lnTo>
                  <a:pt x="33" y="678"/>
                </a:lnTo>
                <a:lnTo>
                  <a:pt x="33" y="649"/>
                </a:lnTo>
                <a:lnTo>
                  <a:pt x="39" y="622"/>
                </a:lnTo>
                <a:lnTo>
                  <a:pt x="52" y="596"/>
                </a:lnTo>
                <a:lnTo>
                  <a:pt x="71" y="572"/>
                </a:lnTo>
                <a:lnTo>
                  <a:pt x="48" y="557"/>
                </a:lnTo>
                <a:lnTo>
                  <a:pt x="29" y="536"/>
                </a:lnTo>
                <a:lnTo>
                  <a:pt x="14" y="515"/>
                </a:lnTo>
                <a:lnTo>
                  <a:pt x="4" y="490"/>
                </a:lnTo>
                <a:lnTo>
                  <a:pt x="0" y="465"/>
                </a:lnTo>
                <a:lnTo>
                  <a:pt x="0" y="440"/>
                </a:lnTo>
                <a:lnTo>
                  <a:pt x="6" y="413"/>
                </a:lnTo>
                <a:lnTo>
                  <a:pt x="20" y="388"/>
                </a:lnTo>
                <a:lnTo>
                  <a:pt x="41" y="363"/>
                </a:lnTo>
                <a:lnTo>
                  <a:pt x="66" y="344"/>
                </a:lnTo>
                <a:lnTo>
                  <a:pt x="96" y="331"/>
                </a:lnTo>
                <a:lnTo>
                  <a:pt x="131" y="323"/>
                </a:lnTo>
                <a:lnTo>
                  <a:pt x="131" y="321"/>
                </a:lnTo>
              </a:path>
            </a:pathLst>
          </a:custGeom>
          <a:noFill/>
          <a:ln w="25400">
            <a:solidFill>
              <a:srgbClr val="000000"/>
            </a:solidFill>
            <a:prstDash val="solid"/>
            <a:round/>
            <a:headEnd/>
            <a:tailEnd/>
          </a:ln>
        </p:spPr>
        <p:txBody>
          <a:bodyPr vert="horz" wrap="square" lIns="91440" tIns="45720" rIns="91440" bIns="45720" numCol="1" anchor="ctr"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srgbClr val="565A5C"/>
                </a:solidFill>
                <a:effectLst/>
                <a:uLnTx/>
                <a:uFillTx/>
                <a:latin typeface="Arial"/>
                <a:ea typeface="+mn-ea"/>
                <a:cs typeface="+mn-cs"/>
              </a:rPr>
              <a:t>CGM trial program would have been helpful</a:t>
            </a:r>
          </a:p>
        </p:txBody>
      </p:sp>
      <p:sp>
        <p:nvSpPr>
          <p:cNvPr id="41" name="Freeform 64">
            <a:extLst>
              <a:ext uri="{FF2B5EF4-FFF2-40B4-BE49-F238E27FC236}">
                <a16:creationId xmlns:a16="http://schemas.microsoft.com/office/drawing/2014/main" id="{9D20A633-0B58-44D6-96D9-FB32CCED1DD9}"/>
              </a:ext>
            </a:extLst>
          </p:cNvPr>
          <p:cNvSpPr>
            <a:spLocks/>
          </p:cNvSpPr>
          <p:nvPr/>
        </p:nvSpPr>
        <p:spPr bwMode="auto">
          <a:xfrm>
            <a:off x="3247345" y="1767045"/>
            <a:ext cx="1971528" cy="1210333"/>
          </a:xfrm>
          <a:custGeom>
            <a:avLst/>
            <a:gdLst>
              <a:gd name="T0" fmla="*/ 129 w 1452"/>
              <a:gd name="T1" fmla="*/ 279 h 974"/>
              <a:gd name="T2" fmla="*/ 144 w 1452"/>
              <a:gd name="T3" fmla="*/ 219 h 974"/>
              <a:gd name="T4" fmla="*/ 206 w 1452"/>
              <a:gd name="T5" fmla="*/ 139 h 974"/>
              <a:gd name="T6" fmla="*/ 304 w 1452"/>
              <a:gd name="T7" fmla="*/ 91 h 974"/>
              <a:gd name="T8" fmla="*/ 402 w 1452"/>
              <a:gd name="T9" fmla="*/ 89 h 974"/>
              <a:gd name="T10" fmla="*/ 492 w 1452"/>
              <a:gd name="T11" fmla="*/ 87 h 974"/>
              <a:gd name="T12" fmla="*/ 576 w 1452"/>
              <a:gd name="T13" fmla="*/ 35 h 974"/>
              <a:gd name="T14" fmla="*/ 680 w 1452"/>
              <a:gd name="T15" fmla="*/ 33 h 974"/>
              <a:gd name="T16" fmla="*/ 755 w 1452"/>
              <a:gd name="T17" fmla="*/ 73 h 974"/>
              <a:gd name="T18" fmla="*/ 814 w 1452"/>
              <a:gd name="T19" fmla="*/ 18 h 974"/>
              <a:gd name="T20" fmla="*/ 895 w 1452"/>
              <a:gd name="T21" fmla="*/ 0 h 974"/>
              <a:gd name="T22" fmla="*/ 979 w 1452"/>
              <a:gd name="T23" fmla="*/ 31 h 974"/>
              <a:gd name="T24" fmla="*/ 1054 w 1452"/>
              <a:gd name="T25" fmla="*/ 16 h 974"/>
              <a:gd name="T26" fmla="*/ 1145 w 1452"/>
              <a:gd name="T27" fmla="*/ 0 h 974"/>
              <a:gd name="T28" fmla="*/ 1233 w 1452"/>
              <a:gd name="T29" fmla="*/ 35 h 974"/>
              <a:gd name="T30" fmla="*/ 1281 w 1452"/>
              <a:gd name="T31" fmla="*/ 98 h 974"/>
              <a:gd name="T32" fmla="*/ 1352 w 1452"/>
              <a:gd name="T33" fmla="*/ 152 h 974"/>
              <a:gd name="T34" fmla="*/ 1409 w 1452"/>
              <a:gd name="T35" fmla="*/ 227 h 974"/>
              <a:gd name="T36" fmla="*/ 1417 w 1452"/>
              <a:gd name="T37" fmla="*/ 307 h 974"/>
              <a:gd name="T38" fmla="*/ 1419 w 1452"/>
              <a:gd name="T39" fmla="*/ 363 h 974"/>
              <a:gd name="T40" fmla="*/ 1446 w 1452"/>
              <a:gd name="T41" fmla="*/ 419 h 974"/>
              <a:gd name="T42" fmla="*/ 1452 w 1452"/>
              <a:gd name="T43" fmla="*/ 478 h 974"/>
              <a:gd name="T44" fmla="*/ 1440 w 1452"/>
              <a:gd name="T45" fmla="*/ 538 h 974"/>
              <a:gd name="T46" fmla="*/ 1411 w 1452"/>
              <a:gd name="T47" fmla="*/ 592 h 974"/>
              <a:gd name="T48" fmla="*/ 1363 w 1452"/>
              <a:gd name="T49" fmla="*/ 636 h 974"/>
              <a:gd name="T50" fmla="*/ 1287 w 1452"/>
              <a:gd name="T51" fmla="*/ 672 h 974"/>
              <a:gd name="T52" fmla="*/ 1252 w 1452"/>
              <a:gd name="T53" fmla="*/ 713 h 974"/>
              <a:gd name="T54" fmla="*/ 1198 w 1452"/>
              <a:gd name="T55" fmla="*/ 803 h 974"/>
              <a:gd name="T56" fmla="*/ 1100 w 1452"/>
              <a:gd name="T57" fmla="*/ 849 h 974"/>
              <a:gd name="T58" fmla="*/ 1008 w 1452"/>
              <a:gd name="T59" fmla="*/ 845 h 974"/>
              <a:gd name="T60" fmla="*/ 953 w 1452"/>
              <a:gd name="T61" fmla="*/ 847 h 974"/>
              <a:gd name="T62" fmla="*/ 885 w 1452"/>
              <a:gd name="T63" fmla="*/ 928 h 974"/>
              <a:gd name="T64" fmla="*/ 789 w 1452"/>
              <a:gd name="T65" fmla="*/ 970 h 974"/>
              <a:gd name="T66" fmla="*/ 722 w 1452"/>
              <a:gd name="T67" fmla="*/ 972 h 974"/>
              <a:gd name="T68" fmla="*/ 642 w 1452"/>
              <a:gd name="T69" fmla="*/ 951 h 974"/>
              <a:gd name="T70" fmla="*/ 553 w 1452"/>
              <a:gd name="T71" fmla="*/ 882 h 974"/>
              <a:gd name="T72" fmla="*/ 482 w 1452"/>
              <a:gd name="T73" fmla="*/ 908 h 974"/>
              <a:gd name="T74" fmla="*/ 407 w 1452"/>
              <a:gd name="T75" fmla="*/ 914 h 974"/>
              <a:gd name="T76" fmla="*/ 334 w 1452"/>
              <a:gd name="T77" fmla="*/ 901 h 974"/>
              <a:gd name="T78" fmla="*/ 267 w 1452"/>
              <a:gd name="T79" fmla="*/ 870 h 974"/>
              <a:gd name="T80" fmla="*/ 214 w 1452"/>
              <a:gd name="T81" fmla="*/ 820 h 974"/>
              <a:gd name="T82" fmla="*/ 166 w 1452"/>
              <a:gd name="T83" fmla="*/ 797 h 974"/>
              <a:gd name="T84" fmla="*/ 87 w 1452"/>
              <a:gd name="T85" fmla="*/ 768 h 974"/>
              <a:gd name="T86" fmla="*/ 39 w 1452"/>
              <a:gd name="T87" fmla="*/ 705 h 974"/>
              <a:gd name="T88" fmla="*/ 39 w 1452"/>
              <a:gd name="T89" fmla="*/ 622 h 974"/>
              <a:gd name="T90" fmla="*/ 48 w 1452"/>
              <a:gd name="T91" fmla="*/ 557 h 974"/>
              <a:gd name="T92" fmla="*/ 4 w 1452"/>
              <a:gd name="T93" fmla="*/ 490 h 974"/>
              <a:gd name="T94" fmla="*/ 6 w 1452"/>
              <a:gd name="T95" fmla="*/ 413 h 974"/>
              <a:gd name="T96" fmla="*/ 66 w 1452"/>
              <a:gd name="T97" fmla="*/ 344 h 974"/>
              <a:gd name="T98" fmla="*/ 131 w 1452"/>
              <a:gd name="T99" fmla="*/ 321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52" h="974">
                <a:moveTo>
                  <a:pt x="131" y="321"/>
                </a:moveTo>
                <a:lnTo>
                  <a:pt x="129" y="300"/>
                </a:lnTo>
                <a:lnTo>
                  <a:pt x="129" y="279"/>
                </a:lnTo>
                <a:lnTo>
                  <a:pt x="133" y="258"/>
                </a:lnTo>
                <a:lnTo>
                  <a:pt x="137" y="238"/>
                </a:lnTo>
                <a:lnTo>
                  <a:pt x="144" y="219"/>
                </a:lnTo>
                <a:lnTo>
                  <a:pt x="152" y="200"/>
                </a:lnTo>
                <a:lnTo>
                  <a:pt x="175" y="167"/>
                </a:lnTo>
                <a:lnTo>
                  <a:pt x="206" y="139"/>
                </a:lnTo>
                <a:lnTo>
                  <a:pt x="240" y="114"/>
                </a:lnTo>
                <a:lnTo>
                  <a:pt x="281" y="96"/>
                </a:lnTo>
                <a:lnTo>
                  <a:pt x="304" y="91"/>
                </a:lnTo>
                <a:lnTo>
                  <a:pt x="325" y="87"/>
                </a:lnTo>
                <a:lnTo>
                  <a:pt x="363" y="85"/>
                </a:lnTo>
                <a:lnTo>
                  <a:pt x="402" y="89"/>
                </a:lnTo>
                <a:lnTo>
                  <a:pt x="436" y="98"/>
                </a:lnTo>
                <a:lnTo>
                  <a:pt x="471" y="114"/>
                </a:lnTo>
                <a:lnTo>
                  <a:pt x="492" y="87"/>
                </a:lnTo>
                <a:lnTo>
                  <a:pt x="517" y="64"/>
                </a:lnTo>
                <a:lnTo>
                  <a:pt x="546" y="46"/>
                </a:lnTo>
                <a:lnTo>
                  <a:pt x="576" y="35"/>
                </a:lnTo>
                <a:lnTo>
                  <a:pt x="611" y="27"/>
                </a:lnTo>
                <a:lnTo>
                  <a:pt x="645" y="27"/>
                </a:lnTo>
                <a:lnTo>
                  <a:pt x="680" y="33"/>
                </a:lnTo>
                <a:lnTo>
                  <a:pt x="713" y="46"/>
                </a:lnTo>
                <a:lnTo>
                  <a:pt x="736" y="58"/>
                </a:lnTo>
                <a:lnTo>
                  <a:pt x="755" y="73"/>
                </a:lnTo>
                <a:lnTo>
                  <a:pt x="770" y="50"/>
                </a:lnTo>
                <a:lnTo>
                  <a:pt x="791" y="31"/>
                </a:lnTo>
                <a:lnTo>
                  <a:pt x="814" y="18"/>
                </a:lnTo>
                <a:lnTo>
                  <a:pt x="839" y="6"/>
                </a:lnTo>
                <a:lnTo>
                  <a:pt x="866" y="0"/>
                </a:lnTo>
                <a:lnTo>
                  <a:pt x="895" y="0"/>
                </a:lnTo>
                <a:lnTo>
                  <a:pt x="924" y="4"/>
                </a:lnTo>
                <a:lnTo>
                  <a:pt x="951" y="14"/>
                </a:lnTo>
                <a:lnTo>
                  <a:pt x="979" y="31"/>
                </a:lnTo>
                <a:lnTo>
                  <a:pt x="1003" y="52"/>
                </a:lnTo>
                <a:lnTo>
                  <a:pt x="1027" y="31"/>
                </a:lnTo>
                <a:lnTo>
                  <a:pt x="1054" y="16"/>
                </a:lnTo>
                <a:lnTo>
                  <a:pt x="1083" y="6"/>
                </a:lnTo>
                <a:lnTo>
                  <a:pt x="1114" y="0"/>
                </a:lnTo>
                <a:lnTo>
                  <a:pt x="1145" y="0"/>
                </a:lnTo>
                <a:lnTo>
                  <a:pt x="1175" y="6"/>
                </a:lnTo>
                <a:lnTo>
                  <a:pt x="1206" y="18"/>
                </a:lnTo>
                <a:lnTo>
                  <a:pt x="1233" y="35"/>
                </a:lnTo>
                <a:lnTo>
                  <a:pt x="1252" y="54"/>
                </a:lnTo>
                <a:lnTo>
                  <a:pt x="1269" y="75"/>
                </a:lnTo>
                <a:lnTo>
                  <a:pt x="1281" y="98"/>
                </a:lnTo>
                <a:lnTo>
                  <a:pt x="1289" y="123"/>
                </a:lnTo>
                <a:lnTo>
                  <a:pt x="1321" y="135"/>
                </a:lnTo>
                <a:lnTo>
                  <a:pt x="1352" y="152"/>
                </a:lnTo>
                <a:lnTo>
                  <a:pt x="1377" y="173"/>
                </a:lnTo>
                <a:lnTo>
                  <a:pt x="1396" y="198"/>
                </a:lnTo>
                <a:lnTo>
                  <a:pt x="1409" y="227"/>
                </a:lnTo>
                <a:lnTo>
                  <a:pt x="1419" y="258"/>
                </a:lnTo>
                <a:lnTo>
                  <a:pt x="1419" y="290"/>
                </a:lnTo>
                <a:lnTo>
                  <a:pt x="1417" y="307"/>
                </a:lnTo>
                <a:lnTo>
                  <a:pt x="1413" y="323"/>
                </a:lnTo>
                <a:lnTo>
                  <a:pt x="1406" y="344"/>
                </a:lnTo>
                <a:lnTo>
                  <a:pt x="1419" y="363"/>
                </a:lnTo>
                <a:lnTo>
                  <a:pt x="1431" y="380"/>
                </a:lnTo>
                <a:lnTo>
                  <a:pt x="1438" y="400"/>
                </a:lnTo>
                <a:lnTo>
                  <a:pt x="1446" y="419"/>
                </a:lnTo>
                <a:lnTo>
                  <a:pt x="1450" y="438"/>
                </a:lnTo>
                <a:lnTo>
                  <a:pt x="1452" y="459"/>
                </a:lnTo>
                <a:lnTo>
                  <a:pt x="1452" y="478"/>
                </a:lnTo>
                <a:lnTo>
                  <a:pt x="1450" y="498"/>
                </a:lnTo>
                <a:lnTo>
                  <a:pt x="1446" y="519"/>
                </a:lnTo>
                <a:lnTo>
                  <a:pt x="1440" y="538"/>
                </a:lnTo>
                <a:lnTo>
                  <a:pt x="1433" y="555"/>
                </a:lnTo>
                <a:lnTo>
                  <a:pt x="1423" y="574"/>
                </a:lnTo>
                <a:lnTo>
                  <a:pt x="1411" y="592"/>
                </a:lnTo>
                <a:lnTo>
                  <a:pt x="1398" y="607"/>
                </a:lnTo>
                <a:lnTo>
                  <a:pt x="1381" y="622"/>
                </a:lnTo>
                <a:lnTo>
                  <a:pt x="1363" y="636"/>
                </a:lnTo>
                <a:lnTo>
                  <a:pt x="1338" y="651"/>
                </a:lnTo>
                <a:lnTo>
                  <a:pt x="1314" y="663"/>
                </a:lnTo>
                <a:lnTo>
                  <a:pt x="1287" y="672"/>
                </a:lnTo>
                <a:lnTo>
                  <a:pt x="1258" y="678"/>
                </a:lnTo>
                <a:lnTo>
                  <a:pt x="1256" y="695"/>
                </a:lnTo>
                <a:lnTo>
                  <a:pt x="1252" y="713"/>
                </a:lnTo>
                <a:lnTo>
                  <a:pt x="1241" y="745"/>
                </a:lnTo>
                <a:lnTo>
                  <a:pt x="1223" y="776"/>
                </a:lnTo>
                <a:lnTo>
                  <a:pt x="1198" y="803"/>
                </a:lnTo>
                <a:lnTo>
                  <a:pt x="1170" y="824"/>
                </a:lnTo>
                <a:lnTo>
                  <a:pt x="1137" y="839"/>
                </a:lnTo>
                <a:lnTo>
                  <a:pt x="1100" y="849"/>
                </a:lnTo>
                <a:lnTo>
                  <a:pt x="1062" y="853"/>
                </a:lnTo>
                <a:lnTo>
                  <a:pt x="1035" y="851"/>
                </a:lnTo>
                <a:lnTo>
                  <a:pt x="1008" y="845"/>
                </a:lnTo>
                <a:lnTo>
                  <a:pt x="983" y="837"/>
                </a:lnTo>
                <a:lnTo>
                  <a:pt x="960" y="826"/>
                </a:lnTo>
                <a:lnTo>
                  <a:pt x="953" y="847"/>
                </a:lnTo>
                <a:lnTo>
                  <a:pt x="943" y="864"/>
                </a:lnTo>
                <a:lnTo>
                  <a:pt x="918" y="899"/>
                </a:lnTo>
                <a:lnTo>
                  <a:pt x="885" y="928"/>
                </a:lnTo>
                <a:lnTo>
                  <a:pt x="849" y="949"/>
                </a:lnTo>
                <a:lnTo>
                  <a:pt x="811" y="964"/>
                </a:lnTo>
                <a:lnTo>
                  <a:pt x="789" y="970"/>
                </a:lnTo>
                <a:lnTo>
                  <a:pt x="766" y="972"/>
                </a:lnTo>
                <a:lnTo>
                  <a:pt x="745" y="974"/>
                </a:lnTo>
                <a:lnTo>
                  <a:pt x="722" y="972"/>
                </a:lnTo>
                <a:lnTo>
                  <a:pt x="699" y="970"/>
                </a:lnTo>
                <a:lnTo>
                  <a:pt x="676" y="964"/>
                </a:lnTo>
                <a:lnTo>
                  <a:pt x="642" y="951"/>
                </a:lnTo>
                <a:lnTo>
                  <a:pt x="607" y="933"/>
                </a:lnTo>
                <a:lnTo>
                  <a:pt x="578" y="908"/>
                </a:lnTo>
                <a:lnTo>
                  <a:pt x="553" y="882"/>
                </a:lnTo>
                <a:lnTo>
                  <a:pt x="530" y="893"/>
                </a:lnTo>
                <a:lnTo>
                  <a:pt x="507" y="903"/>
                </a:lnTo>
                <a:lnTo>
                  <a:pt x="482" y="908"/>
                </a:lnTo>
                <a:lnTo>
                  <a:pt x="457" y="912"/>
                </a:lnTo>
                <a:lnTo>
                  <a:pt x="432" y="914"/>
                </a:lnTo>
                <a:lnTo>
                  <a:pt x="407" y="914"/>
                </a:lnTo>
                <a:lnTo>
                  <a:pt x="382" y="912"/>
                </a:lnTo>
                <a:lnTo>
                  <a:pt x="357" y="908"/>
                </a:lnTo>
                <a:lnTo>
                  <a:pt x="334" y="901"/>
                </a:lnTo>
                <a:lnTo>
                  <a:pt x="311" y="893"/>
                </a:lnTo>
                <a:lnTo>
                  <a:pt x="288" y="882"/>
                </a:lnTo>
                <a:lnTo>
                  <a:pt x="267" y="870"/>
                </a:lnTo>
                <a:lnTo>
                  <a:pt x="248" y="855"/>
                </a:lnTo>
                <a:lnTo>
                  <a:pt x="229" y="839"/>
                </a:lnTo>
                <a:lnTo>
                  <a:pt x="214" y="820"/>
                </a:lnTo>
                <a:lnTo>
                  <a:pt x="198" y="801"/>
                </a:lnTo>
                <a:lnTo>
                  <a:pt x="196" y="795"/>
                </a:lnTo>
                <a:lnTo>
                  <a:pt x="166" y="797"/>
                </a:lnTo>
                <a:lnTo>
                  <a:pt x="137" y="791"/>
                </a:lnTo>
                <a:lnTo>
                  <a:pt x="112" y="782"/>
                </a:lnTo>
                <a:lnTo>
                  <a:pt x="87" y="768"/>
                </a:lnTo>
                <a:lnTo>
                  <a:pt x="68" y="751"/>
                </a:lnTo>
                <a:lnTo>
                  <a:pt x="50" y="730"/>
                </a:lnTo>
                <a:lnTo>
                  <a:pt x="39" y="705"/>
                </a:lnTo>
                <a:lnTo>
                  <a:pt x="33" y="678"/>
                </a:lnTo>
                <a:lnTo>
                  <a:pt x="33" y="649"/>
                </a:lnTo>
                <a:lnTo>
                  <a:pt x="39" y="622"/>
                </a:lnTo>
                <a:lnTo>
                  <a:pt x="52" y="596"/>
                </a:lnTo>
                <a:lnTo>
                  <a:pt x="71" y="572"/>
                </a:lnTo>
                <a:lnTo>
                  <a:pt x="48" y="557"/>
                </a:lnTo>
                <a:lnTo>
                  <a:pt x="29" y="536"/>
                </a:lnTo>
                <a:lnTo>
                  <a:pt x="14" y="515"/>
                </a:lnTo>
                <a:lnTo>
                  <a:pt x="4" y="490"/>
                </a:lnTo>
                <a:lnTo>
                  <a:pt x="0" y="465"/>
                </a:lnTo>
                <a:lnTo>
                  <a:pt x="0" y="440"/>
                </a:lnTo>
                <a:lnTo>
                  <a:pt x="6" y="413"/>
                </a:lnTo>
                <a:lnTo>
                  <a:pt x="20" y="388"/>
                </a:lnTo>
                <a:lnTo>
                  <a:pt x="41" y="363"/>
                </a:lnTo>
                <a:lnTo>
                  <a:pt x="66" y="344"/>
                </a:lnTo>
                <a:lnTo>
                  <a:pt x="96" y="331"/>
                </a:lnTo>
                <a:lnTo>
                  <a:pt x="131" y="323"/>
                </a:lnTo>
                <a:lnTo>
                  <a:pt x="131" y="321"/>
                </a:lnTo>
              </a:path>
            </a:pathLst>
          </a:custGeom>
          <a:noFill/>
          <a:ln w="25400">
            <a:solidFill>
              <a:srgbClr val="000000"/>
            </a:solidFill>
            <a:prstDash val="solid"/>
            <a:round/>
            <a:headEnd/>
            <a:tailEnd/>
          </a:ln>
        </p:spPr>
        <p:txBody>
          <a:bodyPr vert="horz" wrap="square" lIns="91440" tIns="45720" rIns="91440" bIns="45720" numCol="1" anchor="ctr"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srgbClr val="565A5C"/>
                </a:solidFill>
                <a:effectLst/>
                <a:uLnTx/>
                <a:uFillTx/>
                <a:latin typeface="Arial"/>
                <a:ea typeface="+mn-ea"/>
                <a:cs typeface="+mn-cs"/>
              </a:rPr>
              <a:t>A video or handout about others‘ experiences and struggles would be helpful</a:t>
            </a:r>
          </a:p>
        </p:txBody>
      </p:sp>
      <p:sp>
        <p:nvSpPr>
          <p:cNvPr id="42" name="Freeform 64">
            <a:extLst>
              <a:ext uri="{FF2B5EF4-FFF2-40B4-BE49-F238E27FC236}">
                <a16:creationId xmlns:a16="http://schemas.microsoft.com/office/drawing/2014/main" id="{9FCB16DA-F24E-4D4D-94BD-C166FD56A1DA}"/>
              </a:ext>
            </a:extLst>
          </p:cNvPr>
          <p:cNvSpPr>
            <a:spLocks/>
          </p:cNvSpPr>
          <p:nvPr/>
        </p:nvSpPr>
        <p:spPr bwMode="auto">
          <a:xfrm>
            <a:off x="5061386" y="833643"/>
            <a:ext cx="2031981" cy="1420258"/>
          </a:xfrm>
          <a:custGeom>
            <a:avLst/>
            <a:gdLst>
              <a:gd name="T0" fmla="*/ 129 w 1452"/>
              <a:gd name="T1" fmla="*/ 279 h 974"/>
              <a:gd name="T2" fmla="*/ 144 w 1452"/>
              <a:gd name="T3" fmla="*/ 219 h 974"/>
              <a:gd name="T4" fmla="*/ 206 w 1452"/>
              <a:gd name="T5" fmla="*/ 139 h 974"/>
              <a:gd name="T6" fmla="*/ 304 w 1452"/>
              <a:gd name="T7" fmla="*/ 91 h 974"/>
              <a:gd name="T8" fmla="*/ 402 w 1452"/>
              <a:gd name="T9" fmla="*/ 89 h 974"/>
              <a:gd name="T10" fmla="*/ 492 w 1452"/>
              <a:gd name="T11" fmla="*/ 87 h 974"/>
              <a:gd name="T12" fmla="*/ 576 w 1452"/>
              <a:gd name="T13" fmla="*/ 35 h 974"/>
              <a:gd name="T14" fmla="*/ 680 w 1452"/>
              <a:gd name="T15" fmla="*/ 33 h 974"/>
              <a:gd name="T16" fmla="*/ 755 w 1452"/>
              <a:gd name="T17" fmla="*/ 73 h 974"/>
              <a:gd name="T18" fmla="*/ 814 w 1452"/>
              <a:gd name="T19" fmla="*/ 18 h 974"/>
              <a:gd name="T20" fmla="*/ 895 w 1452"/>
              <a:gd name="T21" fmla="*/ 0 h 974"/>
              <a:gd name="T22" fmla="*/ 979 w 1452"/>
              <a:gd name="T23" fmla="*/ 31 h 974"/>
              <a:gd name="T24" fmla="*/ 1054 w 1452"/>
              <a:gd name="T25" fmla="*/ 16 h 974"/>
              <a:gd name="T26" fmla="*/ 1145 w 1452"/>
              <a:gd name="T27" fmla="*/ 0 h 974"/>
              <a:gd name="T28" fmla="*/ 1233 w 1452"/>
              <a:gd name="T29" fmla="*/ 35 h 974"/>
              <a:gd name="T30" fmla="*/ 1281 w 1452"/>
              <a:gd name="T31" fmla="*/ 98 h 974"/>
              <a:gd name="T32" fmla="*/ 1352 w 1452"/>
              <a:gd name="T33" fmla="*/ 152 h 974"/>
              <a:gd name="T34" fmla="*/ 1409 w 1452"/>
              <a:gd name="T35" fmla="*/ 227 h 974"/>
              <a:gd name="T36" fmla="*/ 1417 w 1452"/>
              <a:gd name="T37" fmla="*/ 307 h 974"/>
              <a:gd name="T38" fmla="*/ 1419 w 1452"/>
              <a:gd name="T39" fmla="*/ 363 h 974"/>
              <a:gd name="T40" fmla="*/ 1446 w 1452"/>
              <a:gd name="T41" fmla="*/ 419 h 974"/>
              <a:gd name="T42" fmla="*/ 1452 w 1452"/>
              <a:gd name="T43" fmla="*/ 478 h 974"/>
              <a:gd name="T44" fmla="*/ 1440 w 1452"/>
              <a:gd name="T45" fmla="*/ 538 h 974"/>
              <a:gd name="T46" fmla="*/ 1411 w 1452"/>
              <a:gd name="T47" fmla="*/ 592 h 974"/>
              <a:gd name="T48" fmla="*/ 1363 w 1452"/>
              <a:gd name="T49" fmla="*/ 636 h 974"/>
              <a:gd name="T50" fmla="*/ 1287 w 1452"/>
              <a:gd name="T51" fmla="*/ 672 h 974"/>
              <a:gd name="T52" fmla="*/ 1252 w 1452"/>
              <a:gd name="T53" fmla="*/ 713 h 974"/>
              <a:gd name="T54" fmla="*/ 1198 w 1452"/>
              <a:gd name="T55" fmla="*/ 803 h 974"/>
              <a:gd name="T56" fmla="*/ 1100 w 1452"/>
              <a:gd name="T57" fmla="*/ 849 h 974"/>
              <a:gd name="T58" fmla="*/ 1008 w 1452"/>
              <a:gd name="T59" fmla="*/ 845 h 974"/>
              <a:gd name="T60" fmla="*/ 953 w 1452"/>
              <a:gd name="T61" fmla="*/ 847 h 974"/>
              <a:gd name="T62" fmla="*/ 885 w 1452"/>
              <a:gd name="T63" fmla="*/ 928 h 974"/>
              <a:gd name="T64" fmla="*/ 789 w 1452"/>
              <a:gd name="T65" fmla="*/ 970 h 974"/>
              <a:gd name="T66" fmla="*/ 722 w 1452"/>
              <a:gd name="T67" fmla="*/ 972 h 974"/>
              <a:gd name="T68" fmla="*/ 642 w 1452"/>
              <a:gd name="T69" fmla="*/ 951 h 974"/>
              <a:gd name="T70" fmla="*/ 553 w 1452"/>
              <a:gd name="T71" fmla="*/ 882 h 974"/>
              <a:gd name="T72" fmla="*/ 482 w 1452"/>
              <a:gd name="T73" fmla="*/ 908 h 974"/>
              <a:gd name="T74" fmla="*/ 407 w 1452"/>
              <a:gd name="T75" fmla="*/ 914 h 974"/>
              <a:gd name="T76" fmla="*/ 334 w 1452"/>
              <a:gd name="T77" fmla="*/ 901 h 974"/>
              <a:gd name="T78" fmla="*/ 267 w 1452"/>
              <a:gd name="T79" fmla="*/ 870 h 974"/>
              <a:gd name="T80" fmla="*/ 214 w 1452"/>
              <a:gd name="T81" fmla="*/ 820 h 974"/>
              <a:gd name="T82" fmla="*/ 166 w 1452"/>
              <a:gd name="T83" fmla="*/ 797 h 974"/>
              <a:gd name="T84" fmla="*/ 87 w 1452"/>
              <a:gd name="T85" fmla="*/ 768 h 974"/>
              <a:gd name="T86" fmla="*/ 39 w 1452"/>
              <a:gd name="T87" fmla="*/ 705 h 974"/>
              <a:gd name="T88" fmla="*/ 39 w 1452"/>
              <a:gd name="T89" fmla="*/ 622 h 974"/>
              <a:gd name="T90" fmla="*/ 48 w 1452"/>
              <a:gd name="T91" fmla="*/ 557 h 974"/>
              <a:gd name="T92" fmla="*/ 4 w 1452"/>
              <a:gd name="T93" fmla="*/ 490 h 974"/>
              <a:gd name="T94" fmla="*/ 6 w 1452"/>
              <a:gd name="T95" fmla="*/ 413 h 974"/>
              <a:gd name="T96" fmla="*/ 66 w 1452"/>
              <a:gd name="T97" fmla="*/ 344 h 974"/>
              <a:gd name="T98" fmla="*/ 131 w 1452"/>
              <a:gd name="T99" fmla="*/ 321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52" h="974">
                <a:moveTo>
                  <a:pt x="131" y="321"/>
                </a:moveTo>
                <a:lnTo>
                  <a:pt x="129" y="300"/>
                </a:lnTo>
                <a:lnTo>
                  <a:pt x="129" y="279"/>
                </a:lnTo>
                <a:lnTo>
                  <a:pt x="133" y="258"/>
                </a:lnTo>
                <a:lnTo>
                  <a:pt x="137" y="238"/>
                </a:lnTo>
                <a:lnTo>
                  <a:pt x="144" y="219"/>
                </a:lnTo>
                <a:lnTo>
                  <a:pt x="152" y="200"/>
                </a:lnTo>
                <a:lnTo>
                  <a:pt x="175" y="167"/>
                </a:lnTo>
                <a:lnTo>
                  <a:pt x="206" y="139"/>
                </a:lnTo>
                <a:lnTo>
                  <a:pt x="240" y="114"/>
                </a:lnTo>
                <a:lnTo>
                  <a:pt x="281" y="96"/>
                </a:lnTo>
                <a:lnTo>
                  <a:pt x="304" y="91"/>
                </a:lnTo>
                <a:lnTo>
                  <a:pt x="325" y="87"/>
                </a:lnTo>
                <a:lnTo>
                  <a:pt x="363" y="85"/>
                </a:lnTo>
                <a:lnTo>
                  <a:pt x="402" y="89"/>
                </a:lnTo>
                <a:lnTo>
                  <a:pt x="436" y="98"/>
                </a:lnTo>
                <a:lnTo>
                  <a:pt x="471" y="114"/>
                </a:lnTo>
                <a:lnTo>
                  <a:pt x="492" y="87"/>
                </a:lnTo>
                <a:lnTo>
                  <a:pt x="517" y="64"/>
                </a:lnTo>
                <a:lnTo>
                  <a:pt x="546" y="46"/>
                </a:lnTo>
                <a:lnTo>
                  <a:pt x="576" y="35"/>
                </a:lnTo>
                <a:lnTo>
                  <a:pt x="611" y="27"/>
                </a:lnTo>
                <a:lnTo>
                  <a:pt x="645" y="27"/>
                </a:lnTo>
                <a:lnTo>
                  <a:pt x="680" y="33"/>
                </a:lnTo>
                <a:lnTo>
                  <a:pt x="713" y="46"/>
                </a:lnTo>
                <a:lnTo>
                  <a:pt x="736" y="58"/>
                </a:lnTo>
                <a:lnTo>
                  <a:pt x="755" y="73"/>
                </a:lnTo>
                <a:lnTo>
                  <a:pt x="770" y="50"/>
                </a:lnTo>
                <a:lnTo>
                  <a:pt x="791" y="31"/>
                </a:lnTo>
                <a:lnTo>
                  <a:pt x="814" y="18"/>
                </a:lnTo>
                <a:lnTo>
                  <a:pt x="839" y="6"/>
                </a:lnTo>
                <a:lnTo>
                  <a:pt x="866" y="0"/>
                </a:lnTo>
                <a:lnTo>
                  <a:pt x="895" y="0"/>
                </a:lnTo>
                <a:lnTo>
                  <a:pt x="924" y="4"/>
                </a:lnTo>
                <a:lnTo>
                  <a:pt x="951" y="14"/>
                </a:lnTo>
                <a:lnTo>
                  <a:pt x="979" y="31"/>
                </a:lnTo>
                <a:lnTo>
                  <a:pt x="1003" y="52"/>
                </a:lnTo>
                <a:lnTo>
                  <a:pt x="1027" y="31"/>
                </a:lnTo>
                <a:lnTo>
                  <a:pt x="1054" y="16"/>
                </a:lnTo>
                <a:lnTo>
                  <a:pt x="1083" y="6"/>
                </a:lnTo>
                <a:lnTo>
                  <a:pt x="1114" y="0"/>
                </a:lnTo>
                <a:lnTo>
                  <a:pt x="1145" y="0"/>
                </a:lnTo>
                <a:lnTo>
                  <a:pt x="1175" y="6"/>
                </a:lnTo>
                <a:lnTo>
                  <a:pt x="1206" y="18"/>
                </a:lnTo>
                <a:lnTo>
                  <a:pt x="1233" y="35"/>
                </a:lnTo>
                <a:lnTo>
                  <a:pt x="1252" y="54"/>
                </a:lnTo>
                <a:lnTo>
                  <a:pt x="1269" y="75"/>
                </a:lnTo>
                <a:lnTo>
                  <a:pt x="1281" y="98"/>
                </a:lnTo>
                <a:lnTo>
                  <a:pt x="1289" y="123"/>
                </a:lnTo>
                <a:lnTo>
                  <a:pt x="1321" y="135"/>
                </a:lnTo>
                <a:lnTo>
                  <a:pt x="1352" y="152"/>
                </a:lnTo>
                <a:lnTo>
                  <a:pt x="1377" y="173"/>
                </a:lnTo>
                <a:lnTo>
                  <a:pt x="1396" y="198"/>
                </a:lnTo>
                <a:lnTo>
                  <a:pt x="1409" y="227"/>
                </a:lnTo>
                <a:lnTo>
                  <a:pt x="1419" y="258"/>
                </a:lnTo>
                <a:lnTo>
                  <a:pt x="1419" y="290"/>
                </a:lnTo>
                <a:lnTo>
                  <a:pt x="1417" y="307"/>
                </a:lnTo>
                <a:lnTo>
                  <a:pt x="1413" y="323"/>
                </a:lnTo>
                <a:lnTo>
                  <a:pt x="1406" y="344"/>
                </a:lnTo>
                <a:lnTo>
                  <a:pt x="1419" y="363"/>
                </a:lnTo>
                <a:lnTo>
                  <a:pt x="1431" y="380"/>
                </a:lnTo>
                <a:lnTo>
                  <a:pt x="1438" y="400"/>
                </a:lnTo>
                <a:lnTo>
                  <a:pt x="1446" y="419"/>
                </a:lnTo>
                <a:lnTo>
                  <a:pt x="1450" y="438"/>
                </a:lnTo>
                <a:lnTo>
                  <a:pt x="1452" y="459"/>
                </a:lnTo>
                <a:lnTo>
                  <a:pt x="1452" y="478"/>
                </a:lnTo>
                <a:lnTo>
                  <a:pt x="1450" y="498"/>
                </a:lnTo>
                <a:lnTo>
                  <a:pt x="1446" y="519"/>
                </a:lnTo>
                <a:lnTo>
                  <a:pt x="1440" y="538"/>
                </a:lnTo>
                <a:lnTo>
                  <a:pt x="1433" y="555"/>
                </a:lnTo>
                <a:lnTo>
                  <a:pt x="1423" y="574"/>
                </a:lnTo>
                <a:lnTo>
                  <a:pt x="1411" y="592"/>
                </a:lnTo>
                <a:lnTo>
                  <a:pt x="1398" y="607"/>
                </a:lnTo>
                <a:lnTo>
                  <a:pt x="1381" y="622"/>
                </a:lnTo>
                <a:lnTo>
                  <a:pt x="1363" y="636"/>
                </a:lnTo>
                <a:lnTo>
                  <a:pt x="1338" y="651"/>
                </a:lnTo>
                <a:lnTo>
                  <a:pt x="1314" y="663"/>
                </a:lnTo>
                <a:lnTo>
                  <a:pt x="1287" y="672"/>
                </a:lnTo>
                <a:lnTo>
                  <a:pt x="1258" y="678"/>
                </a:lnTo>
                <a:lnTo>
                  <a:pt x="1256" y="695"/>
                </a:lnTo>
                <a:lnTo>
                  <a:pt x="1252" y="713"/>
                </a:lnTo>
                <a:lnTo>
                  <a:pt x="1241" y="745"/>
                </a:lnTo>
                <a:lnTo>
                  <a:pt x="1223" y="776"/>
                </a:lnTo>
                <a:lnTo>
                  <a:pt x="1198" y="803"/>
                </a:lnTo>
                <a:lnTo>
                  <a:pt x="1170" y="824"/>
                </a:lnTo>
                <a:lnTo>
                  <a:pt x="1137" y="839"/>
                </a:lnTo>
                <a:lnTo>
                  <a:pt x="1100" y="849"/>
                </a:lnTo>
                <a:lnTo>
                  <a:pt x="1062" y="853"/>
                </a:lnTo>
                <a:lnTo>
                  <a:pt x="1035" y="851"/>
                </a:lnTo>
                <a:lnTo>
                  <a:pt x="1008" y="845"/>
                </a:lnTo>
                <a:lnTo>
                  <a:pt x="983" y="837"/>
                </a:lnTo>
                <a:lnTo>
                  <a:pt x="960" y="826"/>
                </a:lnTo>
                <a:lnTo>
                  <a:pt x="953" y="847"/>
                </a:lnTo>
                <a:lnTo>
                  <a:pt x="943" y="864"/>
                </a:lnTo>
                <a:lnTo>
                  <a:pt x="918" y="899"/>
                </a:lnTo>
                <a:lnTo>
                  <a:pt x="885" y="928"/>
                </a:lnTo>
                <a:lnTo>
                  <a:pt x="849" y="949"/>
                </a:lnTo>
                <a:lnTo>
                  <a:pt x="811" y="964"/>
                </a:lnTo>
                <a:lnTo>
                  <a:pt x="789" y="970"/>
                </a:lnTo>
                <a:lnTo>
                  <a:pt x="766" y="972"/>
                </a:lnTo>
                <a:lnTo>
                  <a:pt x="745" y="974"/>
                </a:lnTo>
                <a:lnTo>
                  <a:pt x="722" y="972"/>
                </a:lnTo>
                <a:lnTo>
                  <a:pt x="699" y="970"/>
                </a:lnTo>
                <a:lnTo>
                  <a:pt x="676" y="964"/>
                </a:lnTo>
                <a:lnTo>
                  <a:pt x="642" y="951"/>
                </a:lnTo>
                <a:lnTo>
                  <a:pt x="607" y="933"/>
                </a:lnTo>
                <a:lnTo>
                  <a:pt x="578" y="908"/>
                </a:lnTo>
                <a:lnTo>
                  <a:pt x="553" y="882"/>
                </a:lnTo>
                <a:lnTo>
                  <a:pt x="530" y="893"/>
                </a:lnTo>
                <a:lnTo>
                  <a:pt x="507" y="903"/>
                </a:lnTo>
                <a:lnTo>
                  <a:pt x="482" y="908"/>
                </a:lnTo>
                <a:lnTo>
                  <a:pt x="457" y="912"/>
                </a:lnTo>
                <a:lnTo>
                  <a:pt x="432" y="914"/>
                </a:lnTo>
                <a:lnTo>
                  <a:pt x="407" y="914"/>
                </a:lnTo>
                <a:lnTo>
                  <a:pt x="382" y="912"/>
                </a:lnTo>
                <a:lnTo>
                  <a:pt x="357" y="908"/>
                </a:lnTo>
                <a:lnTo>
                  <a:pt x="334" y="901"/>
                </a:lnTo>
                <a:lnTo>
                  <a:pt x="311" y="893"/>
                </a:lnTo>
                <a:lnTo>
                  <a:pt x="288" y="882"/>
                </a:lnTo>
                <a:lnTo>
                  <a:pt x="267" y="870"/>
                </a:lnTo>
                <a:lnTo>
                  <a:pt x="248" y="855"/>
                </a:lnTo>
                <a:lnTo>
                  <a:pt x="229" y="839"/>
                </a:lnTo>
                <a:lnTo>
                  <a:pt x="214" y="820"/>
                </a:lnTo>
                <a:lnTo>
                  <a:pt x="198" y="801"/>
                </a:lnTo>
                <a:lnTo>
                  <a:pt x="196" y="795"/>
                </a:lnTo>
                <a:lnTo>
                  <a:pt x="166" y="797"/>
                </a:lnTo>
                <a:lnTo>
                  <a:pt x="137" y="791"/>
                </a:lnTo>
                <a:lnTo>
                  <a:pt x="112" y="782"/>
                </a:lnTo>
                <a:lnTo>
                  <a:pt x="87" y="768"/>
                </a:lnTo>
                <a:lnTo>
                  <a:pt x="68" y="751"/>
                </a:lnTo>
                <a:lnTo>
                  <a:pt x="50" y="730"/>
                </a:lnTo>
                <a:lnTo>
                  <a:pt x="39" y="705"/>
                </a:lnTo>
                <a:lnTo>
                  <a:pt x="33" y="678"/>
                </a:lnTo>
                <a:lnTo>
                  <a:pt x="33" y="649"/>
                </a:lnTo>
                <a:lnTo>
                  <a:pt x="39" y="622"/>
                </a:lnTo>
                <a:lnTo>
                  <a:pt x="52" y="596"/>
                </a:lnTo>
                <a:lnTo>
                  <a:pt x="71" y="572"/>
                </a:lnTo>
                <a:lnTo>
                  <a:pt x="48" y="557"/>
                </a:lnTo>
                <a:lnTo>
                  <a:pt x="29" y="536"/>
                </a:lnTo>
                <a:lnTo>
                  <a:pt x="14" y="515"/>
                </a:lnTo>
                <a:lnTo>
                  <a:pt x="4" y="490"/>
                </a:lnTo>
                <a:lnTo>
                  <a:pt x="0" y="465"/>
                </a:lnTo>
                <a:lnTo>
                  <a:pt x="0" y="440"/>
                </a:lnTo>
                <a:lnTo>
                  <a:pt x="6" y="413"/>
                </a:lnTo>
                <a:lnTo>
                  <a:pt x="20" y="388"/>
                </a:lnTo>
                <a:lnTo>
                  <a:pt x="41" y="363"/>
                </a:lnTo>
                <a:lnTo>
                  <a:pt x="66" y="344"/>
                </a:lnTo>
                <a:lnTo>
                  <a:pt x="96" y="331"/>
                </a:lnTo>
                <a:lnTo>
                  <a:pt x="131" y="323"/>
                </a:lnTo>
                <a:lnTo>
                  <a:pt x="131" y="321"/>
                </a:lnTo>
              </a:path>
            </a:pathLst>
          </a:custGeom>
          <a:noFill/>
          <a:ln w="25400">
            <a:solidFill>
              <a:srgbClr val="000000"/>
            </a:solidFill>
            <a:prstDash val="solid"/>
            <a:round/>
            <a:headEnd/>
            <a:tailEnd/>
          </a:ln>
        </p:spPr>
        <p:txBody>
          <a:bodyPr vert="horz" wrap="square" lIns="91440" tIns="45720" rIns="91440" bIns="45720" numCol="1" anchor="ctr"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srgbClr val="565A5C"/>
                </a:solidFill>
                <a:effectLst/>
                <a:uLnTx/>
                <a:uFillTx/>
                <a:latin typeface="Arial"/>
                <a:ea typeface="+mn-ea"/>
                <a:cs typeface="+mn-cs"/>
              </a:rPr>
              <a:t>For interpreted forms, </a:t>
            </a:r>
            <a:br>
              <a:rPr kumimoji="0" lang="de-DE" sz="1200" b="1" i="0" u="none" strike="noStrike" kern="1200" cap="none" spc="0" normalizeH="0" baseline="0" noProof="0" dirty="0">
                <a:ln>
                  <a:noFill/>
                </a:ln>
                <a:solidFill>
                  <a:srgbClr val="565A5C"/>
                </a:solidFill>
                <a:effectLst/>
                <a:uLnTx/>
                <a:uFillTx/>
                <a:latin typeface="Arial"/>
                <a:ea typeface="+mn-ea"/>
                <a:cs typeface="+mn-cs"/>
              </a:rPr>
            </a:br>
            <a:r>
              <a:rPr kumimoji="0" lang="de-DE" sz="1200" b="1" i="0" u="none" strike="noStrike" kern="1200" cap="none" spc="0" normalizeH="0" baseline="0" noProof="0" dirty="0">
                <a:ln>
                  <a:noFill/>
                </a:ln>
                <a:solidFill>
                  <a:srgbClr val="565A5C"/>
                </a:solidFill>
                <a:effectLst/>
                <a:uLnTx/>
                <a:uFillTx/>
                <a:latin typeface="Arial"/>
                <a:ea typeface="+mn-ea"/>
                <a:cs typeface="+mn-cs"/>
              </a:rPr>
              <a:t>make sure Spanish-speaking familes check that it is phrased correctly</a:t>
            </a:r>
          </a:p>
        </p:txBody>
      </p:sp>
      <p:sp>
        <p:nvSpPr>
          <p:cNvPr id="43" name="Freeform 64">
            <a:extLst>
              <a:ext uri="{FF2B5EF4-FFF2-40B4-BE49-F238E27FC236}">
                <a16:creationId xmlns:a16="http://schemas.microsoft.com/office/drawing/2014/main" id="{7DEF88F2-322A-4E80-91CC-6CFB9AC1B3BC}"/>
              </a:ext>
            </a:extLst>
          </p:cNvPr>
          <p:cNvSpPr>
            <a:spLocks/>
          </p:cNvSpPr>
          <p:nvPr/>
        </p:nvSpPr>
        <p:spPr bwMode="auto">
          <a:xfrm>
            <a:off x="6362064" y="2058738"/>
            <a:ext cx="1717007" cy="1098739"/>
          </a:xfrm>
          <a:custGeom>
            <a:avLst/>
            <a:gdLst>
              <a:gd name="T0" fmla="*/ 129 w 1452"/>
              <a:gd name="T1" fmla="*/ 279 h 974"/>
              <a:gd name="T2" fmla="*/ 144 w 1452"/>
              <a:gd name="T3" fmla="*/ 219 h 974"/>
              <a:gd name="T4" fmla="*/ 206 w 1452"/>
              <a:gd name="T5" fmla="*/ 139 h 974"/>
              <a:gd name="T6" fmla="*/ 304 w 1452"/>
              <a:gd name="T7" fmla="*/ 91 h 974"/>
              <a:gd name="T8" fmla="*/ 402 w 1452"/>
              <a:gd name="T9" fmla="*/ 89 h 974"/>
              <a:gd name="T10" fmla="*/ 492 w 1452"/>
              <a:gd name="T11" fmla="*/ 87 h 974"/>
              <a:gd name="T12" fmla="*/ 576 w 1452"/>
              <a:gd name="T13" fmla="*/ 35 h 974"/>
              <a:gd name="T14" fmla="*/ 680 w 1452"/>
              <a:gd name="T15" fmla="*/ 33 h 974"/>
              <a:gd name="T16" fmla="*/ 755 w 1452"/>
              <a:gd name="T17" fmla="*/ 73 h 974"/>
              <a:gd name="T18" fmla="*/ 814 w 1452"/>
              <a:gd name="T19" fmla="*/ 18 h 974"/>
              <a:gd name="T20" fmla="*/ 895 w 1452"/>
              <a:gd name="T21" fmla="*/ 0 h 974"/>
              <a:gd name="T22" fmla="*/ 979 w 1452"/>
              <a:gd name="T23" fmla="*/ 31 h 974"/>
              <a:gd name="T24" fmla="*/ 1054 w 1452"/>
              <a:gd name="T25" fmla="*/ 16 h 974"/>
              <a:gd name="T26" fmla="*/ 1145 w 1452"/>
              <a:gd name="T27" fmla="*/ 0 h 974"/>
              <a:gd name="T28" fmla="*/ 1233 w 1452"/>
              <a:gd name="T29" fmla="*/ 35 h 974"/>
              <a:gd name="T30" fmla="*/ 1281 w 1452"/>
              <a:gd name="T31" fmla="*/ 98 h 974"/>
              <a:gd name="T32" fmla="*/ 1352 w 1452"/>
              <a:gd name="T33" fmla="*/ 152 h 974"/>
              <a:gd name="T34" fmla="*/ 1409 w 1452"/>
              <a:gd name="T35" fmla="*/ 227 h 974"/>
              <a:gd name="T36" fmla="*/ 1417 w 1452"/>
              <a:gd name="T37" fmla="*/ 307 h 974"/>
              <a:gd name="T38" fmla="*/ 1419 w 1452"/>
              <a:gd name="T39" fmla="*/ 363 h 974"/>
              <a:gd name="T40" fmla="*/ 1446 w 1452"/>
              <a:gd name="T41" fmla="*/ 419 h 974"/>
              <a:gd name="T42" fmla="*/ 1452 w 1452"/>
              <a:gd name="T43" fmla="*/ 478 h 974"/>
              <a:gd name="T44" fmla="*/ 1440 w 1452"/>
              <a:gd name="T45" fmla="*/ 538 h 974"/>
              <a:gd name="T46" fmla="*/ 1411 w 1452"/>
              <a:gd name="T47" fmla="*/ 592 h 974"/>
              <a:gd name="T48" fmla="*/ 1363 w 1452"/>
              <a:gd name="T49" fmla="*/ 636 h 974"/>
              <a:gd name="T50" fmla="*/ 1287 w 1452"/>
              <a:gd name="T51" fmla="*/ 672 h 974"/>
              <a:gd name="T52" fmla="*/ 1252 w 1452"/>
              <a:gd name="T53" fmla="*/ 713 h 974"/>
              <a:gd name="T54" fmla="*/ 1198 w 1452"/>
              <a:gd name="T55" fmla="*/ 803 h 974"/>
              <a:gd name="T56" fmla="*/ 1100 w 1452"/>
              <a:gd name="T57" fmla="*/ 849 h 974"/>
              <a:gd name="T58" fmla="*/ 1008 w 1452"/>
              <a:gd name="T59" fmla="*/ 845 h 974"/>
              <a:gd name="T60" fmla="*/ 953 w 1452"/>
              <a:gd name="T61" fmla="*/ 847 h 974"/>
              <a:gd name="T62" fmla="*/ 885 w 1452"/>
              <a:gd name="T63" fmla="*/ 928 h 974"/>
              <a:gd name="T64" fmla="*/ 789 w 1452"/>
              <a:gd name="T65" fmla="*/ 970 h 974"/>
              <a:gd name="T66" fmla="*/ 722 w 1452"/>
              <a:gd name="T67" fmla="*/ 972 h 974"/>
              <a:gd name="T68" fmla="*/ 642 w 1452"/>
              <a:gd name="T69" fmla="*/ 951 h 974"/>
              <a:gd name="T70" fmla="*/ 553 w 1452"/>
              <a:gd name="T71" fmla="*/ 882 h 974"/>
              <a:gd name="T72" fmla="*/ 482 w 1452"/>
              <a:gd name="T73" fmla="*/ 908 h 974"/>
              <a:gd name="T74" fmla="*/ 407 w 1452"/>
              <a:gd name="T75" fmla="*/ 914 h 974"/>
              <a:gd name="T76" fmla="*/ 334 w 1452"/>
              <a:gd name="T77" fmla="*/ 901 h 974"/>
              <a:gd name="T78" fmla="*/ 267 w 1452"/>
              <a:gd name="T79" fmla="*/ 870 h 974"/>
              <a:gd name="T80" fmla="*/ 214 w 1452"/>
              <a:gd name="T81" fmla="*/ 820 h 974"/>
              <a:gd name="T82" fmla="*/ 166 w 1452"/>
              <a:gd name="T83" fmla="*/ 797 h 974"/>
              <a:gd name="T84" fmla="*/ 87 w 1452"/>
              <a:gd name="T85" fmla="*/ 768 h 974"/>
              <a:gd name="T86" fmla="*/ 39 w 1452"/>
              <a:gd name="T87" fmla="*/ 705 h 974"/>
              <a:gd name="T88" fmla="*/ 39 w 1452"/>
              <a:gd name="T89" fmla="*/ 622 h 974"/>
              <a:gd name="T90" fmla="*/ 48 w 1452"/>
              <a:gd name="T91" fmla="*/ 557 h 974"/>
              <a:gd name="T92" fmla="*/ 4 w 1452"/>
              <a:gd name="T93" fmla="*/ 490 h 974"/>
              <a:gd name="T94" fmla="*/ 6 w 1452"/>
              <a:gd name="T95" fmla="*/ 413 h 974"/>
              <a:gd name="T96" fmla="*/ 66 w 1452"/>
              <a:gd name="T97" fmla="*/ 344 h 974"/>
              <a:gd name="T98" fmla="*/ 131 w 1452"/>
              <a:gd name="T99" fmla="*/ 321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52" h="974">
                <a:moveTo>
                  <a:pt x="131" y="321"/>
                </a:moveTo>
                <a:lnTo>
                  <a:pt x="129" y="300"/>
                </a:lnTo>
                <a:lnTo>
                  <a:pt x="129" y="279"/>
                </a:lnTo>
                <a:lnTo>
                  <a:pt x="133" y="258"/>
                </a:lnTo>
                <a:lnTo>
                  <a:pt x="137" y="238"/>
                </a:lnTo>
                <a:lnTo>
                  <a:pt x="144" y="219"/>
                </a:lnTo>
                <a:lnTo>
                  <a:pt x="152" y="200"/>
                </a:lnTo>
                <a:lnTo>
                  <a:pt x="175" y="167"/>
                </a:lnTo>
                <a:lnTo>
                  <a:pt x="206" y="139"/>
                </a:lnTo>
                <a:lnTo>
                  <a:pt x="240" y="114"/>
                </a:lnTo>
                <a:lnTo>
                  <a:pt x="281" y="96"/>
                </a:lnTo>
                <a:lnTo>
                  <a:pt x="304" y="91"/>
                </a:lnTo>
                <a:lnTo>
                  <a:pt x="325" y="87"/>
                </a:lnTo>
                <a:lnTo>
                  <a:pt x="363" y="85"/>
                </a:lnTo>
                <a:lnTo>
                  <a:pt x="402" y="89"/>
                </a:lnTo>
                <a:lnTo>
                  <a:pt x="436" y="98"/>
                </a:lnTo>
                <a:lnTo>
                  <a:pt x="471" y="114"/>
                </a:lnTo>
                <a:lnTo>
                  <a:pt x="492" y="87"/>
                </a:lnTo>
                <a:lnTo>
                  <a:pt x="517" y="64"/>
                </a:lnTo>
                <a:lnTo>
                  <a:pt x="546" y="46"/>
                </a:lnTo>
                <a:lnTo>
                  <a:pt x="576" y="35"/>
                </a:lnTo>
                <a:lnTo>
                  <a:pt x="611" y="27"/>
                </a:lnTo>
                <a:lnTo>
                  <a:pt x="645" y="27"/>
                </a:lnTo>
                <a:lnTo>
                  <a:pt x="680" y="33"/>
                </a:lnTo>
                <a:lnTo>
                  <a:pt x="713" y="46"/>
                </a:lnTo>
                <a:lnTo>
                  <a:pt x="736" y="58"/>
                </a:lnTo>
                <a:lnTo>
                  <a:pt x="755" y="73"/>
                </a:lnTo>
                <a:lnTo>
                  <a:pt x="770" y="50"/>
                </a:lnTo>
                <a:lnTo>
                  <a:pt x="791" y="31"/>
                </a:lnTo>
                <a:lnTo>
                  <a:pt x="814" y="18"/>
                </a:lnTo>
                <a:lnTo>
                  <a:pt x="839" y="6"/>
                </a:lnTo>
                <a:lnTo>
                  <a:pt x="866" y="0"/>
                </a:lnTo>
                <a:lnTo>
                  <a:pt x="895" y="0"/>
                </a:lnTo>
                <a:lnTo>
                  <a:pt x="924" y="4"/>
                </a:lnTo>
                <a:lnTo>
                  <a:pt x="951" y="14"/>
                </a:lnTo>
                <a:lnTo>
                  <a:pt x="979" y="31"/>
                </a:lnTo>
                <a:lnTo>
                  <a:pt x="1003" y="52"/>
                </a:lnTo>
                <a:lnTo>
                  <a:pt x="1027" y="31"/>
                </a:lnTo>
                <a:lnTo>
                  <a:pt x="1054" y="16"/>
                </a:lnTo>
                <a:lnTo>
                  <a:pt x="1083" y="6"/>
                </a:lnTo>
                <a:lnTo>
                  <a:pt x="1114" y="0"/>
                </a:lnTo>
                <a:lnTo>
                  <a:pt x="1145" y="0"/>
                </a:lnTo>
                <a:lnTo>
                  <a:pt x="1175" y="6"/>
                </a:lnTo>
                <a:lnTo>
                  <a:pt x="1206" y="18"/>
                </a:lnTo>
                <a:lnTo>
                  <a:pt x="1233" y="35"/>
                </a:lnTo>
                <a:lnTo>
                  <a:pt x="1252" y="54"/>
                </a:lnTo>
                <a:lnTo>
                  <a:pt x="1269" y="75"/>
                </a:lnTo>
                <a:lnTo>
                  <a:pt x="1281" y="98"/>
                </a:lnTo>
                <a:lnTo>
                  <a:pt x="1289" y="123"/>
                </a:lnTo>
                <a:lnTo>
                  <a:pt x="1321" y="135"/>
                </a:lnTo>
                <a:lnTo>
                  <a:pt x="1352" y="152"/>
                </a:lnTo>
                <a:lnTo>
                  <a:pt x="1377" y="173"/>
                </a:lnTo>
                <a:lnTo>
                  <a:pt x="1396" y="198"/>
                </a:lnTo>
                <a:lnTo>
                  <a:pt x="1409" y="227"/>
                </a:lnTo>
                <a:lnTo>
                  <a:pt x="1419" y="258"/>
                </a:lnTo>
                <a:lnTo>
                  <a:pt x="1419" y="290"/>
                </a:lnTo>
                <a:lnTo>
                  <a:pt x="1417" y="307"/>
                </a:lnTo>
                <a:lnTo>
                  <a:pt x="1413" y="323"/>
                </a:lnTo>
                <a:lnTo>
                  <a:pt x="1406" y="344"/>
                </a:lnTo>
                <a:lnTo>
                  <a:pt x="1419" y="363"/>
                </a:lnTo>
                <a:lnTo>
                  <a:pt x="1431" y="380"/>
                </a:lnTo>
                <a:lnTo>
                  <a:pt x="1438" y="400"/>
                </a:lnTo>
                <a:lnTo>
                  <a:pt x="1446" y="419"/>
                </a:lnTo>
                <a:lnTo>
                  <a:pt x="1450" y="438"/>
                </a:lnTo>
                <a:lnTo>
                  <a:pt x="1452" y="459"/>
                </a:lnTo>
                <a:lnTo>
                  <a:pt x="1452" y="478"/>
                </a:lnTo>
                <a:lnTo>
                  <a:pt x="1450" y="498"/>
                </a:lnTo>
                <a:lnTo>
                  <a:pt x="1446" y="519"/>
                </a:lnTo>
                <a:lnTo>
                  <a:pt x="1440" y="538"/>
                </a:lnTo>
                <a:lnTo>
                  <a:pt x="1433" y="555"/>
                </a:lnTo>
                <a:lnTo>
                  <a:pt x="1423" y="574"/>
                </a:lnTo>
                <a:lnTo>
                  <a:pt x="1411" y="592"/>
                </a:lnTo>
                <a:lnTo>
                  <a:pt x="1398" y="607"/>
                </a:lnTo>
                <a:lnTo>
                  <a:pt x="1381" y="622"/>
                </a:lnTo>
                <a:lnTo>
                  <a:pt x="1363" y="636"/>
                </a:lnTo>
                <a:lnTo>
                  <a:pt x="1338" y="651"/>
                </a:lnTo>
                <a:lnTo>
                  <a:pt x="1314" y="663"/>
                </a:lnTo>
                <a:lnTo>
                  <a:pt x="1287" y="672"/>
                </a:lnTo>
                <a:lnTo>
                  <a:pt x="1258" y="678"/>
                </a:lnTo>
                <a:lnTo>
                  <a:pt x="1256" y="695"/>
                </a:lnTo>
                <a:lnTo>
                  <a:pt x="1252" y="713"/>
                </a:lnTo>
                <a:lnTo>
                  <a:pt x="1241" y="745"/>
                </a:lnTo>
                <a:lnTo>
                  <a:pt x="1223" y="776"/>
                </a:lnTo>
                <a:lnTo>
                  <a:pt x="1198" y="803"/>
                </a:lnTo>
                <a:lnTo>
                  <a:pt x="1170" y="824"/>
                </a:lnTo>
                <a:lnTo>
                  <a:pt x="1137" y="839"/>
                </a:lnTo>
                <a:lnTo>
                  <a:pt x="1100" y="849"/>
                </a:lnTo>
                <a:lnTo>
                  <a:pt x="1062" y="853"/>
                </a:lnTo>
                <a:lnTo>
                  <a:pt x="1035" y="851"/>
                </a:lnTo>
                <a:lnTo>
                  <a:pt x="1008" y="845"/>
                </a:lnTo>
                <a:lnTo>
                  <a:pt x="983" y="837"/>
                </a:lnTo>
                <a:lnTo>
                  <a:pt x="960" y="826"/>
                </a:lnTo>
                <a:lnTo>
                  <a:pt x="953" y="847"/>
                </a:lnTo>
                <a:lnTo>
                  <a:pt x="943" y="864"/>
                </a:lnTo>
                <a:lnTo>
                  <a:pt x="918" y="899"/>
                </a:lnTo>
                <a:lnTo>
                  <a:pt x="885" y="928"/>
                </a:lnTo>
                <a:lnTo>
                  <a:pt x="849" y="949"/>
                </a:lnTo>
                <a:lnTo>
                  <a:pt x="811" y="964"/>
                </a:lnTo>
                <a:lnTo>
                  <a:pt x="789" y="970"/>
                </a:lnTo>
                <a:lnTo>
                  <a:pt x="766" y="972"/>
                </a:lnTo>
                <a:lnTo>
                  <a:pt x="745" y="974"/>
                </a:lnTo>
                <a:lnTo>
                  <a:pt x="722" y="972"/>
                </a:lnTo>
                <a:lnTo>
                  <a:pt x="699" y="970"/>
                </a:lnTo>
                <a:lnTo>
                  <a:pt x="676" y="964"/>
                </a:lnTo>
                <a:lnTo>
                  <a:pt x="642" y="951"/>
                </a:lnTo>
                <a:lnTo>
                  <a:pt x="607" y="933"/>
                </a:lnTo>
                <a:lnTo>
                  <a:pt x="578" y="908"/>
                </a:lnTo>
                <a:lnTo>
                  <a:pt x="553" y="882"/>
                </a:lnTo>
                <a:lnTo>
                  <a:pt x="530" y="893"/>
                </a:lnTo>
                <a:lnTo>
                  <a:pt x="507" y="903"/>
                </a:lnTo>
                <a:lnTo>
                  <a:pt x="482" y="908"/>
                </a:lnTo>
                <a:lnTo>
                  <a:pt x="457" y="912"/>
                </a:lnTo>
                <a:lnTo>
                  <a:pt x="432" y="914"/>
                </a:lnTo>
                <a:lnTo>
                  <a:pt x="407" y="914"/>
                </a:lnTo>
                <a:lnTo>
                  <a:pt x="382" y="912"/>
                </a:lnTo>
                <a:lnTo>
                  <a:pt x="357" y="908"/>
                </a:lnTo>
                <a:lnTo>
                  <a:pt x="334" y="901"/>
                </a:lnTo>
                <a:lnTo>
                  <a:pt x="311" y="893"/>
                </a:lnTo>
                <a:lnTo>
                  <a:pt x="288" y="882"/>
                </a:lnTo>
                <a:lnTo>
                  <a:pt x="267" y="870"/>
                </a:lnTo>
                <a:lnTo>
                  <a:pt x="248" y="855"/>
                </a:lnTo>
                <a:lnTo>
                  <a:pt x="229" y="839"/>
                </a:lnTo>
                <a:lnTo>
                  <a:pt x="214" y="820"/>
                </a:lnTo>
                <a:lnTo>
                  <a:pt x="198" y="801"/>
                </a:lnTo>
                <a:lnTo>
                  <a:pt x="196" y="795"/>
                </a:lnTo>
                <a:lnTo>
                  <a:pt x="166" y="797"/>
                </a:lnTo>
                <a:lnTo>
                  <a:pt x="137" y="791"/>
                </a:lnTo>
                <a:lnTo>
                  <a:pt x="112" y="782"/>
                </a:lnTo>
                <a:lnTo>
                  <a:pt x="87" y="768"/>
                </a:lnTo>
                <a:lnTo>
                  <a:pt x="68" y="751"/>
                </a:lnTo>
                <a:lnTo>
                  <a:pt x="50" y="730"/>
                </a:lnTo>
                <a:lnTo>
                  <a:pt x="39" y="705"/>
                </a:lnTo>
                <a:lnTo>
                  <a:pt x="33" y="678"/>
                </a:lnTo>
                <a:lnTo>
                  <a:pt x="33" y="649"/>
                </a:lnTo>
                <a:lnTo>
                  <a:pt x="39" y="622"/>
                </a:lnTo>
                <a:lnTo>
                  <a:pt x="52" y="596"/>
                </a:lnTo>
                <a:lnTo>
                  <a:pt x="71" y="572"/>
                </a:lnTo>
                <a:lnTo>
                  <a:pt x="48" y="557"/>
                </a:lnTo>
                <a:lnTo>
                  <a:pt x="29" y="536"/>
                </a:lnTo>
                <a:lnTo>
                  <a:pt x="14" y="515"/>
                </a:lnTo>
                <a:lnTo>
                  <a:pt x="4" y="490"/>
                </a:lnTo>
                <a:lnTo>
                  <a:pt x="0" y="465"/>
                </a:lnTo>
                <a:lnTo>
                  <a:pt x="0" y="440"/>
                </a:lnTo>
                <a:lnTo>
                  <a:pt x="6" y="413"/>
                </a:lnTo>
                <a:lnTo>
                  <a:pt x="20" y="388"/>
                </a:lnTo>
                <a:lnTo>
                  <a:pt x="41" y="363"/>
                </a:lnTo>
                <a:lnTo>
                  <a:pt x="66" y="344"/>
                </a:lnTo>
                <a:lnTo>
                  <a:pt x="96" y="331"/>
                </a:lnTo>
                <a:lnTo>
                  <a:pt x="131" y="323"/>
                </a:lnTo>
                <a:lnTo>
                  <a:pt x="131" y="321"/>
                </a:lnTo>
              </a:path>
            </a:pathLst>
          </a:custGeom>
          <a:noFill/>
          <a:ln w="25400">
            <a:solidFill>
              <a:srgbClr val="000000"/>
            </a:solidFill>
            <a:prstDash val="solid"/>
            <a:round/>
            <a:headEnd/>
            <a:tailEnd/>
          </a:ln>
        </p:spPr>
        <p:txBody>
          <a:bodyPr vert="horz" wrap="square" lIns="91440" tIns="45720" rIns="91440" bIns="45720" numCol="1" anchor="ctr"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srgbClr val="565A5C"/>
                </a:solidFill>
                <a:effectLst/>
                <a:uLnTx/>
                <a:uFillTx/>
                <a:latin typeface="Arial"/>
                <a:ea typeface="+mn-ea"/>
                <a:cs typeface="+mn-cs"/>
              </a:rPr>
              <a:t>CCHMC translators help families when they call DME (from home)</a:t>
            </a:r>
          </a:p>
        </p:txBody>
      </p:sp>
      <p:cxnSp>
        <p:nvCxnSpPr>
          <p:cNvPr id="38" name="Straight Arrow Connector 37">
            <a:extLst>
              <a:ext uri="{FF2B5EF4-FFF2-40B4-BE49-F238E27FC236}">
                <a16:creationId xmlns:a16="http://schemas.microsoft.com/office/drawing/2014/main" id="{E77F6A3C-071E-4CDD-A2C3-C364549115C1}"/>
              </a:ext>
            </a:extLst>
          </p:cNvPr>
          <p:cNvCxnSpPr>
            <a:cxnSpLocks/>
          </p:cNvCxnSpPr>
          <p:nvPr/>
        </p:nvCxnSpPr>
        <p:spPr>
          <a:xfrm flipV="1">
            <a:off x="4033072" y="3603747"/>
            <a:ext cx="421339" cy="278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4" name="Straight Arrow Connector 43">
            <a:extLst>
              <a:ext uri="{FF2B5EF4-FFF2-40B4-BE49-F238E27FC236}">
                <a16:creationId xmlns:a16="http://schemas.microsoft.com/office/drawing/2014/main" id="{53B39121-2703-4D4E-91F0-1D3D0134DA83}"/>
              </a:ext>
            </a:extLst>
          </p:cNvPr>
          <p:cNvCxnSpPr>
            <a:cxnSpLocks/>
          </p:cNvCxnSpPr>
          <p:nvPr/>
        </p:nvCxnSpPr>
        <p:spPr>
          <a:xfrm flipV="1">
            <a:off x="5728884" y="3603747"/>
            <a:ext cx="421339" cy="278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5" name="Straight Arrow Connector 44">
            <a:extLst>
              <a:ext uri="{FF2B5EF4-FFF2-40B4-BE49-F238E27FC236}">
                <a16:creationId xmlns:a16="http://schemas.microsoft.com/office/drawing/2014/main" id="{03240B9B-01FD-4F11-A2D1-79F05EFCB9EB}"/>
              </a:ext>
            </a:extLst>
          </p:cNvPr>
          <p:cNvCxnSpPr>
            <a:cxnSpLocks/>
          </p:cNvCxnSpPr>
          <p:nvPr/>
        </p:nvCxnSpPr>
        <p:spPr>
          <a:xfrm flipV="1">
            <a:off x="7436383" y="3603747"/>
            <a:ext cx="421339" cy="278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6" name="Straight Arrow Connector 45">
            <a:extLst>
              <a:ext uri="{FF2B5EF4-FFF2-40B4-BE49-F238E27FC236}">
                <a16:creationId xmlns:a16="http://schemas.microsoft.com/office/drawing/2014/main" id="{29AE4017-5CB7-48B5-A691-2B08D4F31F9E}"/>
              </a:ext>
            </a:extLst>
          </p:cNvPr>
          <p:cNvCxnSpPr>
            <a:cxnSpLocks/>
          </p:cNvCxnSpPr>
          <p:nvPr/>
        </p:nvCxnSpPr>
        <p:spPr>
          <a:xfrm flipV="1">
            <a:off x="9105121" y="3603747"/>
            <a:ext cx="421339" cy="278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465366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4267201"/>
            <a:ext cx="5738436" cy="762002"/>
          </a:xfrm>
          <a:prstGeom prst="rect">
            <a:avLst/>
          </a:prstGeom>
          <a:noFill/>
          <a:ln>
            <a:solidFill>
              <a:schemeClr val="bg1">
                <a:lumMod val="85000"/>
              </a:schemeClr>
            </a:solidFill>
          </a:ln>
        </p:spPr>
        <p:txBody>
          <a:bodyPr wrap="square" rtlCol="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The CDCES team will be able to see the majority of patients when they are at clinic.  They will discuss patients’ barriers and document in Epic.  We might not see an increased % of patients on CGM immediately, but with continued use of this intervention we should.</a:t>
            </a:r>
          </a:p>
        </p:txBody>
      </p:sp>
      <p:sp>
        <p:nvSpPr>
          <p:cNvPr id="18" name="TextBox 17"/>
          <p:cNvSpPr txBox="1"/>
          <p:nvPr/>
        </p:nvSpPr>
        <p:spPr>
          <a:xfrm>
            <a:off x="228601" y="1981198"/>
            <a:ext cx="5738436" cy="685802"/>
          </a:xfrm>
          <a:prstGeom prst="rect">
            <a:avLst/>
          </a:prstGeom>
          <a:noFill/>
          <a:ln>
            <a:solidFill>
              <a:schemeClr val="bg1">
                <a:lumMod val="85000"/>
              </a:schemeClr>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An automated weekly report will be emailed to a CDCES that will indicate which Black and Hispanic patients do not have CGM. CDCES will review list and identify patients are coming to clinic the upcoming week.  She will schedule CDCES visits with those patients during their clinic visits, she and other CDEs will meet with the patient during their visit. The intent is to discuss patients’ current barriers for starting CGM, provide education/troubleshooting as needed, and encourage patients to start CGM, if appropriate. </a:t>
            </a:r>
          </a:p>
        </p:txBody>
      </p:sp>
      <p:sp>
        <p:nvSpPr>
          <p:cNvPr id="19" name="TextBox 18"/>
          <p:cNvSpPr txBox="1"/>
          <p:nvPr/>
        </p:nvSpPr>
        <p:spPr>
          <a:xfrm>
            <a:off x="228601" y="3048000"/>
            <a:ext cx="5730709" cy="838200"/>
          </a:xfrm>
          <a:prstGeom prst="rect">
            <a:avLst/>
          </a:prstGeom>
          <a:noFill/>
          <a:ln>
            <a:solidFill>
              <a:schemeClr val="bg1">
                <a:lumMod val="85000"/>
              </a:schemeClr>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During their clinic visits, CDCES team will be able to see all Black and Hispanic patients not on CGM.  The conversation will enable team to identify patient barriers for CGM.  Patients will have more information about CGM.   % of patients on CGM will increase.   Measures:  Qualitative feedback from CDCES; % of Black patients on CGM run chart; Epic Technology Barriers flowsheet</a:t>
            </a:r>
          </a:p>
        </p:txBody>
      </p:sp>
      <p:sp>
        <p:nvSpPr>
          <p:cNvPr id="21" name="TextBox 20"/>
          <p:cNvSpPr txBox="1"/>
          <p:nvPr/>
        </p:nvSpPr>
        <p:spPr>
          <a:xfrm>
            <a:off x="228600" y="5206591"/>
            <a:ext cx="5738435" cy="1346611"/>
          </a:xfrm>
          <a:prstGeom prst="rect">
            <a:avLst/>
          </a:prstGeom>
          <a:noFill/>
          <a:ln>
            <a:solidFill>
              <a:schemeClr val="bg1">
                <a:lumMod val="85000"/>
              </a:schemeClr>
            </a:solidFill>
          </a:ln>
        </p:spPr>
        <p:txBody>
          <a:bodyPr wrap="square" rtlCol="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Data team will create automated list. CDCES (Amanda) will review the list weekly and schedule CDE visits for patients in clinic this week.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CDEs will discuss barriers for CGM with patients/families and document in Epic Technology Barriers Flowsheet.</a:t>
            </a:r>
          </a:p>
        </p:txBody>
      </p:sp>
      <p:sp>
        <p:nvSpPr>
          <p:cNvPr id="23" name="TextBox 22"/>
          <p:cNvSpPr txBox="1"/>
          <p:nvPr/>
        </p:nvSpPr>
        <p:spPr>
          <a:xfrm>
            <a:off x="6194646" y="2057403"/>
            <a:ext cx="5730709" cy="1447799"/>
          </a:xfrm>
          <a:prstGeom prst="rect">
            <a:avLst/>
          </a:prstGeom>
          <a:noFill/>
          <a:ln>
            <a:solidFill>
              <a:schemeClr val="bg1">
                <a:lumMod val="85000"/>
              </a:schemeClr>
            </a:solidFill>
          </a:ln>
        </p:spPr>
        <p:txBody>
          <a:bodyPr wrap="square" rtlCol="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CDCES received the automated report and thought it was easier to use than previous report.  No problems with the report, and she was able to make appointments for the Black and Hispanic patients not on CGM. Most patients were able to be seen by CDCES during their clinic visit.</a:t>
            </a:r>
          </a:p>
        </p:txBody>
      </p:sp>
      <p:sp>
        <p:nvSpPr>
          <p:cNvPr id="34" name="TextBox 33"/>
          <p:cNvSpPr txBox="1"/>
          <p:nvPr/>
        </p:nvSpPr>
        <p:spPr>
          <a:xfrm>
            <a:off x="6194642" y="3954101"/>
            <a:ext cx="5730709" cy="1252492"/>
          </a:xfrm>
          <a:prstGeom prst="rect">
            <a:avLst/>
          </a:prstGeom>
          <a:noFill/>
          <a:ln>
            <a:solidFill>
              <a:schemeClr val="bg1">
                <a:lumMod val="85000"/>
              </a:schemeClr>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Appts have felt very beneficial and provided great communication with patients. There were some opportunities for CGM education/troubleshooting and problem solving for financial barriers  </a:t>
            </a:r>
            <a:r>
              <a:rPr lang="en-US" sz="1000" dirty="0">
                <a:solidFill>
                  <a:prstClr val="black"/>
                </a:solidFill>
                <a:latin typeface="Arial Narrow" panose="020B0606020202030204" pitchFamily="34" charset="0"/>
              </a:rPr>
              <a:t>Barriers identified when CDCES not available – contact dermatitis with Dexcom, follow up with getting Dexcom supplies, lack of trust in device, and adhesion difficulty. </a:t>
            </a:r>
            <a:r>
              <a:rPr kumimoji="0" lang="en-US" sz="1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The % of patients on CGM did not increase yet, but this intervention will have delayed results on the measure.  CDCES noticed that HealthVine (Medicaid) patients were also on the report, and thought the CDCES team would have the bandwidth to meet with them also.</a:t>
            </a:r>
          </a:p>
        </p:txBody>
      </p:sp>
      <p:sp>
        <p:nvSpPr>
          <p:cNvPr id="46" name="TextBox 45"/>
          <p:cNvSpPr txBox="1"/>
          <p:nvPr/>
        </p:nvSpPr>
        <p:spPr>
          <a:xfrm>
            <a:off x="7354097" y="5984337"/>
            <a:ext cx="4571254" cy="663136"/>
          </a:xfrm>
          <a:prstGeom prst="rect">
            <a:avLst/>
          </a:prstGeom>
          <a:noFill/>
          <a:ln>
            <a:solidFill>
              <a:schemeClr val="bg1">
                <a:lumMod val="85000"/>
              </a:schemeClr>
            </a:solidFill>
          </a:ln>
        </p:spPr>
        <p:txBody>
          <a:bodyPr wrap="square" rtlCol="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Spread intervention to HealthVine patients, for 2 weeks (until next meeting)</a:t>
            </a:r>
          </a:p>
        </p:txBody>
      </p:sp>
      <p:sp>
        <p:nvSpPr>
          <p:cNvPr id="48" name="Rectangle 47"/>
          <p:cNvSpPr/>
          <p:nvPr/>
        </p:nvSpPr>
        <p:spPr>
          <a:xfrm>
            <a:off x="6886303" y="5640458"/>
            <a:ext cx="173212" cy="1650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x</a:t>
            </a:r>
          </a:p>
        </p:txBody>
      </p:sp>
      <p:sp>
        <p:nvSpPr>
          <p:cNvPr id="5" name="TextBox 4"/>
          <p:cNvSpPr txBox="1"/>
          <p:nvPr/>
        </p:nvSpPr>
        <p:spPr>
          <a:xfrm>
            <a:off x="5105402" y="392664"/>
            <a:ext cx="844907" cy="261610"/>
          </a:xfrm>
          <a:prstGeom prst="rect">
            <a:avLst/>
          </a:prstGeom>
          <a:noFill/>
        </p:spPr>
        <p:txBody>
          <a:bodyPr wrap="square" rtlCol="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alibri"/>
              <a:ea typeface="+mn-ea"/>
              <a:cs typeface="+mn-cs"/>
            </a:endParaRPr>
          </a:p>
        </p:txBody>
      </p:sp>
      <p:sp>
        <p:nvSpPr>
          <p:cNvPr id="57" name="TextBox 56"/>
          <p:cNvSpPr txBox="1"/>
          <p:nvPr/>
        </p:nvSpPr>
        <p:spPr>
          <a:xfrm>
            <a:off x="1524000" y="652790"/>
            <a:ext cx="8903394" cy="223058"/>
          </a:xfrm>
          <a:prstGeom prst="rect">
            <a:avLst/>
          </a:prstGeom>
          <a:noFill/>
        </p:spPr>
        <p:txBody>
          <a:bodyPr wrap="square" rtlCol="0">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alibri"/>
              <a:ea typeface="+mn-ea"/>
              <a:cs typeface="+mn-cs"/>
            </a:endParaRPr>
          </a:p>
        </p:txBody>
      </p:sp>
      <p:sp>
        <p:nvSpPr>
          <p:cNvPr id="58" name="TextBox 57"/>
          <p:cNvSpPr txBox="1"/>
          <p:nvPr/>
        </p:nvSpPr>
        <p:spPr>
          <a:xfrm>
            <a:off x="7839792" y="900588"/>
            <a:ext cx="2587605" cy="261610"/>
          </a:xfrm>
          <a:prstGeom prst="rect">
            <a:avLst/>
          </a:prstGeom>
          <a:noFill/>
        </p:spPr>
        <p:txBody>
          <a:bodyPr wrap="square" rtlCol="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alibri"/>
              <a:ea typeface="+mn-ea"/>
              <a:cs typeface="+mn-cs"/>
            </a:endParaRPr>
          </a:p>
        </p:txBody>
      </p:sp>
      <p:sp>
        <p:nvSpPr>
          <p:cNvPr id="59" name="TextBox 58"/>
          <p:cNvSpPr txBox="1"/>
          <p:nvPr/>
        </p:nvSpPr>
        <p:spPr>
          <a:xfrm>
            <a:off x="3717636" y="905507"/>
            <a:ext cx="6645564" cy="238531"/>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alibri"/>
              <a:ea typeface="+mn-ea"/>
              <a:cs typeface="+mn-cs"/>
            </a:endParaRPr>
          </a:p>
        </p:txBody>
      </p:sp>
      <p:sp>
        <p:nvSpPr>
          <p:cNvPr id="63" name="TextBox 62"/>
          <p:cNvSpPr txBox="1"/>
          <p:nvPr/>
        </p:nvSpPr>
        <p:spPr>
          <a:xfrm>
            <a:off x="8991600" y="390472"/>
            <a:ext cx="838200" cy="261610"/>
          </a:xfrm>
          <a:prstGeom prst="rect">
            <a:avLst/>
          </a:prstGeom>
          <a:noFill/>
        </p:spPr>
        <p:txBody>
          <a:bodyPr wrap="square" rtlCol="0">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alibri"/>
              <a:ea typeface="+mn-ea"/>
              <a:cs typeface="+mn-cs"/>
            </a:endParaRPr>
          </a:p>
        </p:txBody>
      </p:sp>
      <p:sp>
        <p:nvSpPr>
          <p:cNvPr id="64" name="TextBox 63"/>
          <p:cNvSpPr txBox="1"/>
          <p:nvPr/>
        </p:nvSpPr>
        <p:spPr>
          <a:xfrm>
            <a:off x="3505200" y="431215"/>
            <a:ext cx="6324600" cy="212815"/>
          </a:xfrm>
          <a:prstGeom prst="rect">
            <a:avLst/>
          </a:prstGeom>
          <a:noFill/>
        </p:spPr>
        <p:txBody>
          <a:bodyPr wrap="square" rtlCol="0">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alibri"/>
              <a:ea typeface="+mn-ea"/>
              <a:cs typeface="+mn-cs"/>
            </a:endParaRPr>
          </a:p>
        </p:txBody>
      </p:sp>
      <p:sp>
        <p:nvSpPr>
          <p:cNvPr id="65" name="Rectangle 64"/>
          <p:cNvSpPr/>
          <p:nvPr/>
        </p:nvSpPr>
        <p:spPr>
          <a:xfrm>
            <a:off x="6886303" y="6057611"/>
            <a:ext cx="173212" cy="1650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6" name="Rectangle 65"/>
          <p:cNvSpPr/>
          <p:nvPr/>
        </p:nvSpPr>
        <p:spPr>
          <a:xfrm>
            <a:off x="6886303" y="6482457"/>
            <a:ext cx="173212" cy="1650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8" name="TextBox 27">
            <a:extLst>
              <a:ext uri="{FF2B5EF4-FFF2-40B4-BE49-F238E27FC236}">
                <a16:creationId xmlns:a16="http://schemas.microsoft.com/office/drawing/2014/main" id="{1AD73381-9ADE-481A-AA0F-7D0A883191F7}"/>
              </a:ext>
            </a:extLst>
          </p:cNvPr>
          <p:cNvSpPr txBox="1"/>
          <p:nvPr/>
        </p:nvSpPr>
        <p:spPr>
          <a:xfrm>
            <a:off x="1073282" y="1127985"/>
            <a:ext cx="858683" cy="238531"/>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alibri"/>
              <a:ea typeface="+mn-ea"/>
              <a:cs typeface="+mn-cs"/>
            </a:endParaRPr>
          </a:p>
        </p:txBody>
      </p:sp>
      <p:sp>
        <p:nvSpPr>
          <p:cNvPr id="29" name="TextBox 28">
            <a:extLst>
              <a:ext uri="{FF2B5EF4-FFF2-40B4-BE49-F238E27FC236}">
                <a16:creationId xmlns:a16="http://schemas.microsoft.com/office/drawing/2014/main" id="{715BBA47-F297-4D93-8A5E-E337DE762CD7}"/>
              </a:ext>
            </a:extLst>
          </p:cNvPr>
          <p:cNvSpPr txBox="1"/>
          <p:nvPr/>
        </p:nvSpPr>
        <p:spPr>
          <a:xfrm>
            <a:off x="3200400" y="1162200"/>
            <a:ext cx="2853721" cy="261610"/>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alibri"/>
              <a:ea typeface="+mn-ea"/>
              <a:cs typeface="+mn-cs"/>
            </a:endParaRPr>
          </a:p>
        </p:txBody>
      </p:sp>
      <p:sp>
        <p:nvSpPr>
          <p:cNvPr id="30" name="TextBox 29">
            <a:extLst>
              <a:ext uri="{FF2B5EF4-FFF2-40B4-BE49-F238E27FC236}">
                <a16:creationId xmlns:a16="http://schemas.microsoft.com/office/drawing/2014/main" id="{8E2ADF6A-F72F-46CF-898E-0CD80ABC91F5}"/>
              </a:ext>
            </a:extLst>
          </p:cNvPr>
          <p:cNvSpPr txBox="1"/>
          <p:nvPr/>
        </p:nvSpPr>
        <p:spPr>
          <a:xfrm>
            <a:off x="8120507" y="1156379"/>
            <a:ext cx="2166495" cy="238531"/>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22" name="Table 3">
            <a:extLst>
              <a:ext uri="{FF2B5EF4-FFF2-40B4-BE49-F238E27FC236}">
                <a16:creationId xmlns:a16="http://schemas.microsoft.com/office/drawing/2014/main" id="{15D7FBC2-DADC-4171-AA59-DDEA6EBE99B2}"/>
              </a:ext>
            </a:extLst>
          </p:cNvPr>
          <p:cNvGraphicFramePr>
            <a:graphicFrameLocks noGrp="1"/>
          </p:cNvGraphicFramePr>
          <p:nvPr>
            <p:extLst>
              <p:ext uri="{D42A27DB-BD31-4B8C-83A1-F6EECF244321}">
                <p14:modId xmlns:p14="http://schemas.microsoft.com/office/powerpoint/2010/main" val="2632399496"/>
              </p:ext>
            </p:extLst>
          </p:nvPr>
        </p:nvGraphicFramePr>
        <p:xfrm>
          <a:off x="228600" y="681273"/>
          <a:ext cx="11696751" cy="793692"/>
        </p:xfrm>
        <a:graphic>
          <a:graphicData uri="http://schemas.openxmlformats.org/drawingml/2006/table">
            <a:tbl>
              <a:tblPr firstRow="1" bandRow="1">
                <a:tableStyleId>{22838BEF-8BB2-4498-84A7-C5851F593DF1}</a:tableStyleId>
              </a:tblPr>
              <a:tblGrid>
                <a:gridCol w="1066800">
                  <a:extLst>
                    <a:ext uri="{9D8B030D-6E8A-4147-A177-3AD203B41FA5}">
                      <a16:colId xmlns:a16="http://schemas.microsoft.com/office/drawing/2014/main" val="618308742"/>
                    </a:ext>
                  </a:extLst>
                </a:gridCol>
                <a:gridCol w="304800">
                  <a:extLst>
                    <a:ext uri="{9D8B030D-6E8A-4147-A177-3AD203B41FA5}">
                      <a16:colId xmlns:a16="http://schemas.microsoft.com/office/drawing/2014/main" val="1625492712"/>
                    </a:ext>
                  </a:extLst>
                </a:gridCol>
                <a:gridCol w="533400">
                  <a:extLst>
                    <a:ext uri="{9D8B030D-6E8A-4147-A177-3AD203B41FA5}">
                      <a16:colId xmlns:a16="http://schemas.microsoft.com/office/drawing/2014/main" val="1113916277"/>
                    </a:ext>
                  </a:extLst>
                </a:gridCol>
                <a:gridCol w="1524000">
                  <a:extLst>
                    <a:ext uri="{9D8B030D-6E8A-4147-A177-3AD203B41FA5}">
                      <a16:colId xmlns:a16="http://schemas.microsoft.com/office/drawing/2014/main" val="3588895757"/>
                    </a:ext>
                  </a:extLst>
                </a:gridCol>
                <a:gridCol w="2971800">
                  <a:extLst>
                    <a:ext uri="{9D8B030D-6E8A-4147-A177-3AD203B41FA5}">
                      <a16:colId xmlns:a16="http://schemas.microsoft.com/office/drawing/2014/main" val="4206693085"/>
                    </a:ext>
                  </a:extLst>
                </a:gridCol>
                <a:gridCol w="1905000">
                  <a:extLst>
                    <a:ext uri="{9D8B030D-6E8A-4147-A177-3AD203B41FA5}">
                      <a16:colId xmlns:a16="http://schemas.microsoft.com/office/drawing/2014/main" val="3284437029"/>
                    </a:ext>
                  </a:extLst>
                </a:gridCol>
                <a:gridCol w="3390951">
                  <a:extLst>
                    <a:ext uri="{9D8B030D-6E8A-4147-A177-3AD203B41FA5}">
                      <a16:colId xmlns:a16="http://schemas.microsoft.com/office/drawing/2014/main" val="3865252577"/>
                    </a:ext>
                  </a:extLst>
                </a:gridCol>
              </a:tblGrid>
              <a:tr h="238824">
                <a:tc gridSpan="2">
                  <a:txBody>
                    <a:bodyPr/>
                    <a:lstStyle/>
                    <a:p>
                      <a:r>
                        <a:rPr lang="en-US" sz="1100" b="1" dirty="0"/>
                        <a:t>Intervention Name:</a:t>
                      </a:r>
                    </a:p>
                  </a:txBody>
                  <a:tcPr/>
                </a:tc>
                <a:tc hMerge="1">
                  <a:txBody>
                    <a:bodyPr/>
                    <a:lstStyle/>
                    <a:p>
                      <a:endParaRPr lang="en-US" sz="1100" b="1" dirty="0"/>
                    </a:p>
                  </a:txBody>
                  <a:tcPr/>
                </a:tc>
                <a:tc gridSpan="5">
                  <a:txBody>
                    <a:bodyPr/>
                    <a:lstStyle/>
                    <a:p>
                      <a:r>
                        <a:rPr lang="en-US" sz="1100" b="1" dirty="0"/>
                        <a:t>No CGM List</a:t>
                      </a:r>
                    </a:p>
                  </a:txBody>
                  <a:tcPr/>
                </a:tc>
                <a:tc hMerge="1">
                  <a:txBody>
                    <a:bodyPr/>
                    <a:lstStyle/>
                    <a:p>
                      <a:endParaRPr lang="en-US"/>
                    </a:p>
                  </a:txBody>
                  <a:tcPr/>
                </a:tc>
                <a:tc hMerge="1">
                  <a:txBody>
                    <a:bodyPr/>
                    <a:lstStyle/>
                    <a:p>
                      <a:endParaRPr lang="en-US"/>
                    </a:p>
                  </a:txBody>
                  <a:tcPr/>
                </a:tc>
                <a:tc hMerge="1">
                  <a:txBody>
                    <a:bodyPr/>
                    <a:lstStyle/>
                    <a:p>
                      <a:endParaRPr lang="en-US" sz="1100" dirty="0"/>
                    </a:p>
                  </a:txBody>
                  <a:tcPr/>
                </a:tc>
                <a:tc hMerge="1">
                  <a:txBody>
                    <a:bodyPr/>
                    <a:lstStyle/>
                    <a:p>
                      <a:endParaRPr lang="en-US" sz="1100" dirty="0"/>
                    </a:p>
                  </a:txBody>
                  <a:tcPr/>
                </a:tc>
                <a:extLst>
                  <a:ext uri="{0D108BD9-81ED-4DB2-BD59-A6C34878D82A}">
                    <a16:rowId xmlns:a16="http://schemas.microsoft.com/office/drawing/2014/main" val="1225294531"/>
                  </a:ext>
                </a:extLst>
              </a:tr>
              <a:tr h="238824">
                <a:tc gridSpan="4">
                  <a:txBody>
                    <a:bodyPr/>
                    <a:lstStyle/>
                    <a:p>
                      <a:r>
                        <a:rPr lang="en-US" sz="1100" b="1" dirty="0"/>
                        <a:t>What key driver does this test impact?</a:t>
                      </a:r>
                    </a:p>
                  </a:txBody>
                  <a:tcPr/>
                </a:tc>
                <a:tc hMerge="1">
                  <a:txBody>
                    <a:bodyPr/>
                    <a:lstStyle/>
                    <a:p>
                      <a:endParaRPr lang="en-US"/>
                    </a:p>
                  </a:txBody>
                  <a:tcPr/>
                </a:tc>
                <a:tc hMerge="1">
                  <a:txBody>
                    <a:bodyPr/>
                    <a:lstStyle/>
                    <a:p>
                      <a:endParaRPr lang="en-US"/>
                    </a:p>
                  </a:txBody>
                  <a:tcPr/>
                </a:tc>
                <a:tc hMerge="1">
                  <a:txBody>
                    <a:bodyPr/>
                    <a:lstStyle/>
                    <a:p>
                      <a:endParaRPr lang="en-US" sz="1100" b="1" dirty="0"/>
                    </a:p>
                  </a:txBody>
                  <a:tcPr/>
                </a:tc>
                <a:tc gridSpan="3">
                  <a:txBody>
                    <a:bodyPr/>
                    <a:lstStyle/>
                    <a:p>
                      <a:r>
                        <a:rPr lang="en-US" sz="1100" dirty="0"/>
                        <a:t>Accurate understanding of CCGMs for patient/families; Consistent and equitable provider offering of CGM</a:t>
                      </a:r>
                    </a:p>
                  </a:txBody>
                  <a:tcPr/>
                </a:tc>
                <a:tc hMerge="1">
                  <a:txBody>
                    <a:bodyPr/>
                    <a:lstStyle/>
                    <a:p>
                      <a:endParaRPr lang="en-US" sz="1100" dirty="0"/>
                    </a:p>
                  </a:txBody>
                  <a:tcPr/>
                </a:tc>
                <a:tc hMerge="1">
                  <a:txBody>
                    <a:bodyPr/>
                    <a:lstStyle/>
                    <a:p>
                      <a:endParaRPr lang="en-US" sz="1100" dirty="0"/>
                    </a:p>
                  </a:txBody>
                  <a:tcPr/>
                </a:tc>
                <a:extLst>
                  <a:ext uri="{0D108BD9-81ED-4DB2-BD59-A6C34878D82A}">
                    <a16:rowId xmlns:a16="http://schemas.microsoft.com/office/drawing/2014/main" val="2143755084"/>
                  </a:ext>
                </a:extLst>
              </a:tr>
              <a:tr h="275532">
                <a:tc>
                  <a:txBody>
                    <a:bodyPr/>
                    <a:lstStyle/>
                    <a:p>
                      <a:r>
                        <a:rPr lang="en-US" sz="1100" b="1" dirty="0"/>
                        <a:t>Test Cycle #:</a:t>
                      </a:r>
                    </a:p>
                  </a:txBody>
                  <a:tcPr/>
                </a:tc>
                <a:tc gridSpan="2">
                  <a:txBody>
                    <a:bodyPr/>
                    <a:lstStyle/>
                    <a:p>
                      <a:r>
                        <a:rPr lang="en-US" sz="1100" dirty="0"/>
                        <a:t>3</a:t>
                      </a:r>
                    </a:p>
                  </a:txBody>
                  <a:tcPr/>
                </a:tc>
                <a:tc hMerge="1">
                  <a:txBody>
                    <a:bodyPr/>
                    <a:lstStyle/>
                    <a:p>
                      <a:endParaRPr lang="en-US" sz="1100" b="1" dirty="0"/>
                    </a:p>
                  </a:txBody>
                  <a:tcPr/>
                </a:tc>
                <a:tc>
                  <a:txBody>
                    <a:bodyPr/>
                    <a:lstStyle/>
                    <a:p>
                      <a:r>
                        <a:rPr lang="en-US" sz="1100" b="1" dirty="0"/>
                        <a:t>Test Cycle Start Date:</a:t>
                      </a:r>
                      <a:endParaRPr lang="en-US" sz="1100" dirty="0"/>
                    </a:p>
                  </a:txBody>
                  <a:tcPr/>
                </a:tc>
                <a:tc>
                  <a:txBody>
                    <a:bodyPr/>
                    <a:lstStyle/>
                    <a:p>
                      <a:r>
                        <a:rPr lang="en-US" sz="1100" dirty="0"/>
                        <a:t>4/4/22</a:t>
                      </a:r>
                    </a:p>
                  </a:txBody>
                  <a:tcPr/>
                </a:tc>
                <a:tc>
                  <a:txBody>
                    <a:bodyPr/>
                    <a:lstStyle/>
                    <a:p>
                      <a:r>
                        <a:rPr lang="en-US" sz="1100" b="1" dirty="0"/>
                        <a:t>Test Cycle Completion Date:</a:t>
                      </a:r>
                    </a:p>
                  </a:txBody>
                  <a:tcPr/>
                </a:tc>
                <a:tc>
                  <a:txBody>
                    <a:bodyPr/>
                    <a:lstStyle/>
                    <a:p>
                      <a:r>
                        <a:rPr lang="en-US" sz="1100" dirty="0"/>
                        <a:t>4/15/22</a:t>
                      </a:r>
                    </a:p>
                  </a:txBody>
                  <a:tcPr/>
                </a:tc>
                <a:extLst>
                  <a:ext uri="{0D108BD9-81ED-4DB2-BD59-A6C34878D82A}">
                    <a16:rowId xmlns:a16="http://schemas.microsoft.com/office/drawing/2014/main" val="3321008687"/>
                  </a:ext>
                </a:extLst>
              </a:tr>
            </a:tbl>
          </a:graphicData>
        </a:graphic>
      </p:graphicFrame>
      <p:graphicFrame>
        <p:nvGraphicFramePr>
          <p:cNvPr id="2" name="Table 2">
            <a:extLst>
              <a:ext uri="{FF2B5EF4-FFF2-40B4-BE49-F238E27FC236}">
                <a16:creationId xmlns:a16="http://schemas.microsoft.com/office/drawing/2014/main" id="{F75D93A5-755E-410D-8751-BAB472AE4454}"/>
              </a:ext>
            </a:extLst>
          </p:cNvPr>
          <p:cNvGraphicFramePr>
            <a:graphicFrameLocks noGrp="1"/>
          </p:cNvGraphicFramePr>
          <p:nvPr/>
        </p:nvGraphicFramePr>
        <p:xfrm>
          <a:off x="2514600" y="381000"/>
          <a:ext cx="8610600" cy="293607"/>
        </p:xfrm>
        <a:graphic>
          <a:graphicData uri="http://schemas.openxmlformats.org/drawingml/2006/table">
            <a:tbl>
              <a:tblPr firstRow="1" bandRow="1">
                <a:tableStyleId>{22838BEF-8BB2-4498-84A7-C5851F593DF1}</a:tableStyleId>
              </a:tblPr>
              <a:tblGrid>
                <a:gridCol w="1049417">
                  <a:extLst>
                    <a:ext uri="{9D8B030D-6E8A-4147-A177-3AD203B41FA5}">
                      <a16:colId xmlns:a16="http://schemas.microsoft.com/office/drawing/2014/main" val="2583711973"/>
                    </a:ext>
                  </a:extLst>
                </a:gridCol>
                <a:gridCol w="7561183">
                  <a:extLst>
                    <a:ext uri="{9D8B030D-6E8A-4147-A177-3AD203B41FA5}">
                      <a16:colId xmlns:a16="http://schemas.microsoft.com/office/drawing/2014/main" val="267578933"/>
                    </a:ext>
                  </a:extLst>
                </a:gridCol>
              </a:tblGrid>
              <a:tr h="293607">
                <a:tc>
                  <a:txBody>
                    <a:bodyPr/>
                    <a:lstStyle/>
                    <a:p>
                      <a:r>
                        <a:rPr lang="en-US" sz="1100" dirty="0"/>
                        <a:t>Project Title:</a:t>
                      </a:r>
                    </a:p>
                  </a:txBody>
                  <a:tcPr/>
                </a:tc>
                <a:tc>
                  <a:txBody>
                    <a:bodyPr/>
                    <a:lstStyle/>
                    <a:p>
                      <a:r>
                        <a:rPr lang="en-US" sz="1100" dirty="0"/>
                        <a:t>T1Dx CGM Equity</a:t>
                      </a:r>
                    </a:p>
                  </a:txBody>
                  <a:tcPr/>
                </a:tc>
                <a:extLst>
                  <a:ext uri="{0D108BD9-81ED-4DB2-BD59-A6C34878D82A}">
                    <a16:rowId xmlns:a16="http://schemas.microsoft.com/office/drawing/2014/main" val="1357181976"/>
                  </a:ext>
                </a:extLst>
              </a:tr>
            </a:tbl>
          </a:graphicData>
        </a:graphic>
      </p:graphicFrame>
    </p:spTree>
    <p:extLst>
      <p:ext uri="{BB962C8B-B14F-4D97-AF65-F5344CB8AC3E}">
        <p14:creationId xmlns:p14="http://schemas.microsoft.com/office/powerpoint/2010/main" val="1474391578"/>
      </p:ext>
    </p:extLst>
  </p:cSld>
  <p:clrMapOvr>
    <a:masterClrMapping/>
  </p:clrMapOvr>
</p:sld>
</file>

<file path=ppt/theme/theme1.xml><?xml version="1.0" encoding="utf-8"?>
<a:theme xmlns:a="http://schemas.openxmlformats.org/drawingml/2006/main" name="3_Custom Design">
  <a:themeElements>
    <a:clrScheme name="Custom 2">
      <a:dk1>
        <a:srgbClr val="565A5C"/>
      </a:dk1>
      <a:lt1>
        <a:sysClr val="window" lastClr="FFFFFF"/>
      </a:lt1>
      <a:dk2>
        <a:srgbClr val="808080"/>
      </a:dk2>
      <a:lt2>
        <a:srgbClr val="B3B3B3"/>
      </a:lt2>
      <a:accent1>
        <a:srgbClr val="009CB1"/>
      </a:accent1>
      <a:accent2>
        <a:srgbClr val="77BC1F"/>
      </a:accent2>
      <a:accent3>
        <a:srgbClr val="A1CD3A"/>
      </a:accent3>
      <a:accent4>
        <a:srgbClr val="9AD1DC"/>
      </a:accent4>
      <a:accent5>
        <a:srgbClr val="6EC4E9"/>
      </a:accent5>
      <a:accent6>
        <a:srgbClr val="E7417A"/>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Custom 2">
      <a:dk1>
        <a:srgbClr val="565A5C"/>
      </a:dk1>
      <a:lt1>
        <a:sysClr val="window" lastClr="FFFFFF"/>
      </a:lt1>
      <a:dk2>
        <a:srgbClr val="808080"/>
      </a:dk2>
      <a:lt2>
        <a:srgbClr val="B3B3B3"/>
      </a:lt2>
      <a:accent1>
        <a:srgbClr val="009CB1"/>
      </a:accent1>
      <a:accent2>
        <a:srgbClr val="77BC1F"/>
      </a:accent2>
      <a:accent3>
        <a:srgbClr val="A1CD3A"/>
      </a:accent3>
      <a:accent4>
        <a:srgbClr val="9AD1DC"/>
      </a:accent4>
      <a:accent5>
        <a:srgbClr val="6EC4E9"/>
      </a:accent5>
      <a:accent6>
        <a:srgbClr val="E7417A"/>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Custom 2">
      <a:dk1>
        <a:srgbClr val="565A5C"/>
      </a:dk1>
      <a:lt1>
        <a:sysClr val="window" lastClr="FFFFFF"/>
      </a:lt1>
      <a:dk2>
        <a:srgbClr val="808080"/>
      </a:dk2>
      <a:lt2>
        <a:srgbClr val="B3B3B3"/>
      </a:lt2>
      <a:accent1>
        <a:srgbClr val="009CB1"/>
      </a:accent1>
      <a:accent2>
        <a:srgbClr val="77BC1F"/>
      </a:accent2>
      <a:accent3>
        <a:srgbClr val="A1CD3A"/>
      </a:accent3>
      <a:accent4>
        <a:srgbClr val="9AD1DC"/>
      </a:accent4>
      <a:accent5>
        <a:srgbClr val="6EC4E9"/>
      </a:accent5>
      <a:accent6>
        <a:srgbClr val="E7417A"/>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Office Theme">
  <a:themeElements>
    <a:clrScheme name="Custom 1">
      <a:dk1>
        <a:sysClr val="windowText" lastClr="000000"/>
      </a:dk1>
      <a:lt1>
        <a:sysClr val="window" lastClr="FFFFFF"/>
      </a:lt1>
      <a:dk2>
        <a:srgbClr val="000000"/>
      </a:dk2>
      <a:lt2>
        <a:srgbClr val="EEECE1"/>
      </a:lt2>
      <a:accent1>
        <a:srgbClr val="00000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410</TotalTime>
  <Words>3337</Words>
  <Application>Microsoft Office PowerPoint</Application>
  <PresentationFormat>Widescreen</PresentationFormat>
  <Paragraphs>179</Paragraphs>
  <Slides>11</Slides>
  <Notes>4</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11</vt:i4>
      </vt:variant>
    </vt:vector>
  </HeadingPairs>
  <TitlesOfParts>
    <vt:vector size="19" baseType="lpstr">
      <vt:lpstr>Arial</vt:lpstr>
      <vt:lpstr>Arial Narrow</vt:lpstr>
      <vt:lpstr>Calibri</vt:lpstr>
      <vt:lpstr>3_Custom Design</vt:lpstr>
      <vt:lpstr>Custom Design</vt:lpstr>
      <vt:lpstr>2_Custom Design</vt:lpstr>
      <vt:lpstr>2_Office Theme</vt:lpstr>
      <vt:lpstr>1_Default Design</vt:lpstr>
      <vt:lpstr>T1Dx CGM Equity</vt:lpstr>
      <vt:lpstr>PowerPoint Presentation</vt:lpstr>
      <vt:lpstr>PowerPoint Presentation</vt:lpstr>
      <vt:lpstr>PowerPoint Presentation</vt:lpstr>
      <vt:lpstr>PowerPoint Presentation</vt:lpstr>
      <vt:lpstr>PowerPoint Presentation</vt:lpstr>
      <vt:lpstr>PowerPoint Presentation</vt:lpstr>
      <vt:lpstr>CGM Process: Problems and Ideas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Purpose of Project</dc:title>
  <dc:creator>Grant, Amy</dc:creator>
  <cp:lastModifiedBy>Grant, Amy</cp:lastModifiedBy>
  <cp:revision>4</cp:revision>
  <dcterms:created xsi:type="dcterms:W3CDTF">2022-03-01T15:38:32Z</dcterms:created>
  <dcterms:modified xsi:type="dcterms:W3CDTF">2022-05-09T13:35:57Z</dcterms:modified>
</cp:coreProperties>
</file>