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8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9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0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1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3.xml" ContentType="application/vnd.openxmlformats-officedocument.theme+xml"/>
  <Override PartName="/ppt/slideLayouts/slideLayout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671" r:id="rId3"/>
    <p:sldMasterId id="2147483662" r:id="rId4"/>
    <p:sldMasterId id="2147483775" r:id="rId5"/>
    <p:sldMasterId id="2147483741" r:id="rId6"/>
    <p:sldMasterId id="2147483744" r:id="rId7"/>
    <p:sldMasterId id="2147483738" r:id="rId8"/>
    <p:sldMasterId id="2147483747" r:id="rId9"/>
    <p:sldMasterId id="2147483750" r:id="rId10"/>
    <p:sldMasterId id="2147483664" r:id="rId11"/>
    <p:sldMasterId id="2147483753" r:id="rId12"/>
    <p:sldMasterId id="2147483756" r:id="rId13"/>
    <p:sldMasterId id="2147483706" r:id="rId14"/>
  </p:sldMasterIdLst>
  <p:notesMasterIdLst>
    <p:notesMasterId r:id="rId25"/>
  </p:notesMasterIdLst>
  <p:sldIdLst>
    <p:sldId id="262" r:id="rId15"/>
    <p:sldId id="257" r:id="rId16"/>
    <p:sldId id="282" r:id="rId17"/>
    <p:sldId id="756" r:id="rId18"/>
    <p:sldId id="281" r:id="rId19"/>
    <p:sldId id="272" r:id="rId20"/>
    <p:sldId id="757" r:id="rId21"/>
    <p:sldId id="285" r:id="rId22"/>
    <p:sldId id="292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64"/>
    <a:srgbClr val="FFFFFF"/>
    <a:srgbClr val="9E480E"/>
    <a:srgbClr val="77777A"/>
    <a:srgbClr val="005CB9"/>
    <a:srgbClr val="0063A6"/>
    <a:srgbClr val="595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660"/>
  </p:normalViewPr>
  <p:slideViewPr>
    <p:cSldViewPr snapToGrid="0">
      <p:cViewPr varScale="1">
        <p:scale>
          <a:sx n="81" d="100"/>
          <a:sy n="81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Race (Survey Respondents)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DAE-4B1F-9030-FF721F1BB0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DAE-4B1F-9030-FF721F1BB0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DAE-4B1F-9030-FF721F1BB0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DAE-4B1F-9030-FF721F1BB0B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DAE-4B1F-9030-FF721F1BB0B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DAE-4B1F-9030-FF721F1BB0B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DDAE-4B1F-9030-FF721F1BB0B1}"/>
              </c:ext>
            </c:extLst>
          </c:dPt>
          <c:dPt>
            <c:idx val="7"/>
            <c:bubble3D val="0"/>
            <c:spPr>
              <a:solidFill>
                <a:srgbClr val="9E480E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DDAE-4B1F-9030-FF721F1BB0B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DAE-4B1F-9030-FF721F1BB0B1}"/>
              </c:ext>
            </c:extLst>
          </c:dPt>
          <c:dLbls>
            <c:delete val="1"/>
          </c:dLbls>
          <c:cat>
            <c:strRef>
              <c:f>Sheet1!$A$2:$A$10</c:f>
              <c:strCache>
                <c:ptCount val="9"/>
                <c:pt idx="0">
                  <c:v>American Indian or Alaska Native (1%)</c:v>
                </c:pt>
                <c:pt idx="1">
                  <c:v>Asian (0%)</c:v>
                </c:pt>
                <c:pt idx="2">
                  <c:v>Black or African American (8%)</c:v>
                </c:pt>
                <c:pt idx="3">
                  <c:v>Hispanic (6%)</c:v>
                </c:pt>
                <c:pt idx="4">
                  <c:v>Multiracial (5%)</c:v>
                </c:pt>
                <c:pt idx="5">
                  <c:v>Native Hawaiian or Pacific Islander (0%)</c:v>
                </c:pt>
                <c:pt idx="6">
                  <c:v>Other (1%)</c:v>
                </c:pt>
                <c:pt idx="7">
                  <c:v>White (79%)</c:v>
                </c:pt>
                <c:pt idx="8">
                  <c:v>Unknown (3%)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28</c:v>
                </c:pt>
                <c:pt idx="1">
                  <c:v>16</c:v>
                </c:pt>
                <c:pt idx="2">
                  <c:v>271</c:v>
                </c:pt>
                <c:pt idx="3">
                  <c:v>196</c:v>
                </c:pt>
                <c:pt idx="4">
                  <c:v>158</c:v>
                </c:pt>
                <c:pt idx="5">
                  <c:v>11</c:v>
                </c:pt>
                <c:pt idx="6">
                  <c:v>18</c:v>
                </c:pt>
                <c:pt idx="7">
                  <c:v>2737</c:v>
                </c:pt>
                <c:pt idx="8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69-4875-8D0D-71EC753C360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799133246112019"/>
          <c:y val="0.12542677012503151"/>
          <c:w val="0.31790027061460557"/>
          <c:h val="0.8579230495089398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Race (Positive Screens)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rgbClr val="003B6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DF1B-4D20-8545-76BB03F95A9D}"/>
              </c:ext>
            </c:extLst>
          </c:dPt>
          <c:dPt>
            <c:idx val="6"/>
            <c:bubble3D val="0"/>
            <c:spPr>
              <a:solidFill>
                <a:srgbClr val="9E480E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DF1B-4D20-8545-76BB03F95A9D}"/>
              </c:ext>
            </c:extLst>
          </c:dPt>
          <c:dPt>
            <c:idx val="7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F1B-4D20-8545-76BB03F95A9D}"/>
              </c:ext>
            </c:extLst>
          </c:dPt>
          <c:dLbls>
            <c:delete val="1"/>
          </c:dLbls>
          <c:cat>
            <c:strRef>
              <c:f>Sheet1!$A$2:$A$9</c:f>
              <c:strCache>
                <c:ptCount val="8"/>
                <c:pt idx="0">
                  <c:v>American Indian or Alaska Native (0%)</c:v>
                </c:pt>
                <c:pt idx="1">
                  <c:v>Asian (1%)</c:v>
                </c:pt>
                <c:pt idx="2">
                  <c:v>Black or African American (27%)</c:v>
                </c:pt>
                <c:pt idx="3">
                  <c:v>Hispanic (11%)</c:v>
                </c:pt>
                <c:pt idx="4">
                  <c:v>Multiracial (8%)</c:v>
                </c:pt>
                <c:pt idx="5">
                  <c:v>Other (4%)</c:v>
                </c:pt>
                <c:pt idx="6">
                  <c:v>White (43%)</c:v>
                </c:pt>
                <c:pt idx="7">
                  <c:v>Unknown (1%)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41</c:v>
                </c:pt>
                <c:pt idx="3">
                  <c:v>17</c:v>
                </c:pt>
                <c:pt idx="4">
                  <c:v>12</c:v>
                </c:pt>
                <c:pt idx="5">
                  <c:v>6</c:v>
                </c:pt>
                <c:pt idx="6">
                  <c:v>64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1B-4D20-8545-76BB03F95A9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000681773601645"/>
          <c:y val="0.13719544944963835"/>
          <c:w val="0.31790027061460557"/>
          <c:h val="0.851083957523607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C82F50-80AB-46A9-B35F-2F7C7C528781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E6BC9A6-E340-435C-BEC5-DA387C3E4A7A}">
      <dgm:prSet/>
      <dgm:spPr/>
      <dgm:t>
        <a:bodyPr/>
        <a:lstStyle/>
        <a:p>
          <a:r>
            <a:rPr lang="en-US"/>
            <a:t>Add</a:t>
          </a:r>
        </a:p>
      </dgm:t>
    </dgm:pt>
    <dgm:pt modelId="{46A87277-F728-44BE-A0BB-09248BE5481E}" type="parTrans" cxnId="{5D2B1A4B-819E-4DC6-BB51-2288971E6727}">
      <dgm:prSet/>
      <dgm:spPr/>
      <dgm:t>
        <a:bodyPr/>
        <a:lstStyle/>
        <a:p>
          <a:endParaRPr lang="en-US"/>
        </a:p>
      </dgm:t>
    </dgm:pt>
    <dgm:pt modelId="{B9DB9282-DB6B-4E5C-AD8B-8998332DB9D6}" type="sibTrans" cxnId="{5D2B1A4B-819E-4DC6-BB51-2288971E6727}">
      <dgm:prSet/>
      <dgm:spPr/>
      <dgm:t>
        <a:bodyPr/>
        <a:lstStyle/>
        <a:p>
          <a:endParaRPr lang="en-US"/>
        </a:p>
      </dgm:t>
    </dgm:pt>
    <dgm:pt modelId="{7AD56863-9D08-4D1B-A0BE-97FD485F646A}">
      <dgm:prSet/>
      <dgm:spPr/>
      <dgm:t>
        <a:bodyPr/>
        <a:lstStyle/>
        <a:p>
          <a:r>
            <a:rPr lang="en-US"/>
            <a:t>Add provider alert for positive screenings</a:t>
          </a:r>
        </a:p>
      </dgm:t>
    </dgm:pt>
    <dgm:pt modelId="{28EA48F1-EA43-42FB-8CC7-E4389F9080D2}" type="parTrans" cxnId="{505DBDB0-3712-4549-8053-117624BD7C76}">
      <dgm:prSet/>
      <dgm:spPr/>
      <dgm:t>
        <a:bodyPr/>
        <a:lstStyle/>
        <a:p>
          <a:endParaRPr lang="en-US"/>
        </a:p>
      </dgm:t>
    </dgm:pt>
    <dgm:pt modelId="{574BF08D-D0EC-403D-8DA9-1518C568E055}" type="sibTrans" cxnId="{505DBDB0-3712-4549-8053-117624BD7C76}">
      <dgm:prSet/>
      <dgm:spPr/>
      <dgm:t>
        <a:bodyPr/>
        <a:lstStyle/>
        <a:p>
          <a:endParaRPr lang="en-US"/>
        </a:p>
      </dgm:t>
    </dgm:pt>
    <dgm:pt modelId="{6AFF9B58-1173-4FEA-99C1-14E05477DB95}">
      <dgm:prSet/>
      <dgm:spPr/>
      <dgm:t>
        <a:bodyPr/>
        <a:lstStyle/>
        <a:p>
          <a:r>
            <a:rPr lang="en-US"/>
            <a:t>Collect</a:t>
          </a:r>
        </a:p>
      </dgm:t>
    </dgm:pt>
    <dgm:pt modelId="{C9319785-FF23-4BB4-B01C-4755A34C4A20}" type="parTrans" cxnId="{C0575468-B2B6-49BF-932F-88128D2CAE82}">
      <dgm:prSet/>
      <dgm:spPr/>
      <dgm:t>
        <a:bodyPr/>
        <a:lstStyle/>
        <a:p>
          <a:endParaRPr lang="en-US"/>
        </a:p>
      </dgm:t>
    </dgm:pt>
    <dgm:pt modelId="{2962A83A-09DA-4EE8-87ED-6EAFEA474EA8}" type="sibTrans" cxnId="{C0575468-B2B6-49BF-932F-88128D2CAE82}">
      <dgm:prSet/>
      <dgm:spPr/>
      <dgm:t>
        <a:bodyPr/>
        <a:lstStyle/>
        <a:p>
          <a:endParaRPr lang="en-US"/>
        </a:p>
      </dgm:t>
    </dgm:pt>
    <dgm:pt modelId="{04B7C56E-785E-40EA-8358-6886B8D24388}">
      <dgm:prSet/>
      <dgm:spPr/>
      <dgm:t>
        <a:bodyPr/>
        <a:lstStyle/>
        <a:p>
          <a:r>
            <a:rPr lang="en-US"/>
            <a:t>Collect health metrics such as HbA1c and look to see how HbA1c change for families who are assisted vs. those we are unable to reach or decline assistance</a:t>
          </a:r>
        </a:p>
      </dgm:t>
    </dgm:pt>
    <dgm:pt modelId="{80A4BA67-D482-4FF8-A8C0-98441CC9F99E}" type="parTrans" cxnId="{4BE92053-890B-4161-B978-F84EB1DB57E7}">
      <dgm:prSet/>
      <dgm:spPr/>
      <dgm:t>
        <a:bodyPr/>
        <a:lstStyle/>
        <a:p>
          <a:endParaRPr lang="en-US"/>
        </a:p>
      </dgm:t>
    </dgm:pt>
    <dgm:pt modelId="{CE98D3F2-AA97-467D-9602-83AAAD1AF90A}" type="sibTrans" cxnId="{4BE92053-890B-4161-B978-F84EB1DB57E7}">
      <dgm:prSet/>
      <dgm:spPr/>
      <dgm:t>
        <a:bodyPr/>
        <a:lstStyle/>
        <a:p>
          <a:endParaRPr lang="en-US"/>
        </a:p>
      </dgm:t>
    </dgm:pt>
    <dgm:pt modelId="{EFB37C56-0F5A-45F6-B8DC-3F6AA16A4377}" type="pres">
      <dgm:prSet presAssocID="{0FC82F50-80AB-46A9-B35F-2F7C7C528781}" presName="Name0" presStyleCnt="0">
        <dgm:presLayoutVars>
          <dgm:dir/>
          <dgm:animLvl val="lvl"/>
          <dgm:resizeHandles val="exact"/>
        </dgm:presLayoutVars>
      </dgm:prSet>
      <dgm:spPr/>
    </dgm:pt>
    <dgm:pt modelId="{ACB5DAC1-6531-4BA5-81CD-FDA9D4FEAC21}" type="pres">
      <dgm:prSet presAssocID="{6AFF9B58-1173-4FEA-99C1-14E05477DB95}" presName="boxAndChildren" presStyleCnt="0"/>
      <dgm:spPr/>
    </dgm:pt>
    <dgm:pt modelId="{75CFFCD8-71D5-4533-BFF6-FBC1B050F049}" type="pres">
      <dgm:prSet presAssocID="{6AFF9B58-1173-4FEA-99C1-14E05477DB95}" presName="parentTextBox" presStyleLbl="alignNode1" presStyleIdx="0" presStyleCnt="2"/>
      <dgm:spPr/>
    </dgm:pt>
    <dgm:pt modelId="{08EBB4DF-DE3C-43B3-BFEA-F57FA667F0C7}" type="pres">
      <dgm:prSet presAssocID="{6AFF9B58-1173-4FEA-99C1-14E05477DB95}" presName="descendantBox" presStyleLbl="bgAccFollowNode1" presStyleIdx="0" presStyleCnt="2"/>
      <dgm:spPr/>
    </dgm:pt>
    <dgm:pt modelId="{D99B5F11-BF8A-4E14-87B8-809317A481D8}" type="pres">
      <dgm:prSet presAssocID="{B9DB9282-DB6B-4E5C-AD8B-8998332DB9D6}" presName="sp" presStyleCnt="0"/>
      <dgm:spPr/>
    </dgm:pt>
    <dgm:pt modelId="{99D59EFD-3AAD-414F-BE8E-C14DBDD58C13}" type="pres">
      <dgm:prSet presAssocID="{BE6BC9A6-E340-435C-BEC5-DA387C3E4A7A}" presName="arrowAndChildren" presStyleCnt="0"/>
      <dgm:spPr/>
    </dgm:pt>
    <dgm:pt modelId="{ACF685EA-C744-4FB7-84AB-7C10A5435B0A}" type="pres">
      <dgm:prSet presAssocID="{BE6BC9A6-E340-435C-BEC5-DA387C3E4A7A}" presName="parentTextArrow" presStyleLbl="node1" presStyleIdx="0" presStyleCnt="0"/>
      <dgm:spPr/>
    </dgm:pt>
    <dgm:pt modelId="{4685C082-7FF1-4368-8D2F-74C161A887F2}" type="pres">
      <dgm:prSet presAssocID="{BE6BC9A6-E340-435C-BEC5-DA387C3E4A7A}" presName="arrow" presStyleLbl="alignNode1" presStyleIdx="1" presStyleCnt="2"/>
      <dgm:spPr/>
    </dgm:pt>
    <dgm:pt modelId="{DD4D8CA0-86B0-47AE-8D6C-6F0DDAA47067}" type="pres">
      <dgm:prSet presAssocID="{BE6BC9A6-E340-435C-BEC5-DA387C3E4A7A}" presName="descendantArrow" presStyleLbl="bgAccFollowNode1" presStyleIdx="1" presStyleCnt="2"/>
      <dgm:spPr/>
    </dgm:pt>
  </dgm:ptLst>
  <dgm:cxnLst>
    <dgm:cxn modelId="{56CE6506-B67D-49CE-A526-D607321635E4}" type="presOf" srcId="{BE6BC9A6-E340-435C-BEC5-DA387C3E4A7A}" destId="{4685C082-7FF1-4368-8D2F-74C161A887F2}" srcOrd="1" destOrd="0" presId="urn:microsoft.com/office/officeart/2016/7/layout/VerticalDownArrowProcess"/>
    <dgm:cxn modelId="{C0575468-B2B6-49BF-932F-88128D2CAE82}" srcId="{0FC82F50-80AB-46A9-B35F-2F7C7C528781}" destId="{6AFF9B58-1173-4FEA-99C1-14E05477DB95}" srcOrd="1" destOrd="0" parTransId="{C9319785-FF23-4BB4-B01C-4755A34C4A20}" sibTransId="{2962A83A-09DA-4EE8-87ED-6EAFEA474EA8}"/>
    <dgm:cxn modelId="{A264634A-096D-41D7-ABBE-FD68C49D3585}" type="presOf" srcId="{BE6BC9A6-E340-435C-BEC5-DA387C3E4A7A}" destId="{ACF685EA-C744-4FB7-84AB-7C10A5435B0A}" srcOrd="0" destOrd="0" presId="urn:microsoft.com/office/officeart/2016/7/layout/VerticalDownArrowProcess"/>
    <dgm:cxn modelId="{5D2B1A4B-819E-4DC6-BB51-2288971E6727}" srcId="{0FC82F50-80AB-46A9-B35F-2F7C7C528781}" destId="{BE6BC9A6-E340-435C-BEC5-DA387C3E4A7A}" srcOrd="0" destOrd="0" parTransId="{46A87277-F728-44BE-A0BB-09248BE5481E}" sibTransId="{B9DB9282-DB6B-4E5C-AD8B-8998332DB9D6}"/>
    <dgm:cxn modelId="{0FEB266F-667E-4223-B4F2-2BDC3B7CED22}" type="presOf" srcId="{6AFF9B58-1173-4FEA-99C1-14E05477DB95}" destId="{75CFFCD8-71D5-4533-BFF6-FBC1B050F049}" srcOrd="0" destOrd="0" presId="urn:microsoft.com/office/officeart/2016/7/layout/VerticalDownArrowProcess"/>
    <dgm:cxn modelId="{4BE92053-890B-4161-B978-F84EB1DB57E7}" srcId="{6AFF9B58-1173-4FEA-99C1-14E05477DB95}" destId="{04B7C56E-785E-40EA-8358-6886B8D24388}" srcOrd="0" destOrd="0" parTransId="{80A4BA67-D482-4FF8-A8C0-98441CC9F99E}" sibTransId="{CE98D3F2-AA97-467D-9602-83AAAD1AF90A}"/>
    <dgm:cxn modelId="{ADAD8682-BA8C-420C-BD09-EA4AEA93E25C}" type="presOf" srcId="{7AD56863-9D08-4D1B-A0BE-97FD485F646A}" destId="{DD4D8CA0-86B0-47AE-8D6C-6F0DDAA47067}" srcOrd="0" destOrd="0" presId="urn:microsoft.com/office/officeart/2016/7/layout/VerticalDownArrowProcess"/>
    <dgm:cxn modelId="{3543FE87-8874-45BC-AB34-2F841A49B51D}" type="presOf" srcId="{04B7C56E-785E-40EA-8358-6886B8D24388}" destId="{08EBB4DF-DE3C-43B3-BFEA-F57FA667F0C7}" srcOrd="0" destOrd="0" presId="urn:microsoft.com/office/officeart/2016/7/layout/VerticalDownArrowProcess"/>
    <dgm:cxn modelId="{AD57CAA5-68F4-41B8-B5EB-BFDD97D1E0F3}" type="presOf" srcId="{0FC82F50-80AB-46A9-B35F-2F7C7C528781}" destId="{EFB37C56-0F5A-45F6-B8DC-3F6AA16A4377}" srcOrd="0" destOrd="0" presId="urn:microsoft.com/office/officeart/2016/7/layout/VerticalDownArrowProcess"/>
    <dgm:cxn modelId="{505DBDB0-3712-4549-8053-117624BD7C76}" srcId="{BE6BC9A6-E340-435C-BEC5-DA387C3E4A7A}" destId="{7AD56863-9D08-4D1B-A0BE-97FD485F646A}" srcOrd="0" destOrd="0" parTransId="{28EA48F1-EA43-42FB-8CC7-E4389F9080D2}" sibTransId="{574BF08D-D0EC-403D-8DA9-1518C568E055}"/>
    <dgm:cxn modelId="{6E303422-4895-4F42-8A5D-82E875EB9918}" type="presParOf" srcId="{EFB37C56-0F5A-45F6-B8DC-3F6AA16A4377}" destId="{ACB5DAC1-6531-4BA5-81CD-FDA9D4FEAC21}" srcOrd="0" destOrd="0" presId="urn:microsoft.com/office/officeart/2016/7/layout/VerticalDownArrowProcess"/>
    <dgm:cxn modelId="{6B5A5A0B-9200-422D-AF24-3EE60D44B3D0}" type="presParOf" srcId="{ACB5DAC1-6531-4BA5-81CD-FDA9D4FEAC21}" destId="{75CFFCD8-71D5-4533-BFF6-FBC1B050F049}" srcOrd="0" destOrd="0" presId="urn:microsoft.com/office/officeart/2016/7/layout/VerticalDownArrowProcess"/>
    <dgm:cxn modelId="{643275B0-326C-4E38-85DD-ED534F3F034D}" type="presParOf" srcId="{ACB5DAC1-6531-4BA5-81CD-FDA9D4FEAC21}" destId="{08EBB4DF-DE3C-43B3-BFEA-F57FA667F0C7}" srcOrd="1" destOrd="0" presId="urn:microsoft.com/office/officeart/2016/7/layout/VerticalDownArrowProcess"/>
    <dgm:cxn modelId="{44C9EAC8-C4B2-4ED5-9A89-3E7A6F64C845}" type="presParOf" srcId="{EFB37C56-0F5A-45F6-B8DC-3F6AA16A4377}" destId="{D99B5F11-BF8A-4E14-87B8-809317A481D8}" srcOrd="1" destOrd="0" presId="urn:microsoft.com/office/officeart/2016/7/layout/VerticalDownArrowProcess"/>
    <dgm:cxn modelId="{B97759A3-9D95-4462-8E4B-1CEF5C474E9E}" type="presParOf" srcId="{EFB37C56-0F5A-45F6-B8DC-3F6AA16A4377}" destId="{99D59EFD-3AAD-414F-BE8E-C14DBDD58C13}" srcOrd="2" destOrd="0" presId="urn:microsoft.com/office/officeart/2016/7/layout/VerticalDownArrowProcess"/>
    <dgm:cxn modelId="{1817C064-C100-4578-B79A-72141BD879C6}" type="presParOf" srcId="{99D59EFD-3AAD-414F-BE8E-C14DBDD58C13}" destId="{ACF685EA-C744-4FB7-84AB-7C10A5435B0A}" srcOrd="0" destOrd="0" presId="urn:microsoft.com/office/officeart/2016/7/layout/VerticalDownArrowProcess"/>
    <dgm:cxn modelId="{A756D6A8-E5B6-40F7-8715-F429D47682E2}" type="presParOf" srcId="{99D59EFD-3AAD-414F-BE8E-C14DBDD58C13}" destId="{4685C082-7FF1-4368-8D2F-74C161A887F2}" srcOrd="1" destOrd="0" presId="urn:microsoft.com/office/officeart/2016/7/layout/VerticalDownArrowProcess"/>
    <dgm:cxn modelId="{52F6F938-1997-4F85-8242-3806CF673455}" type="presParOf" srcId="{99D59EFD-3AAD-414F-BE8E-C14DBDD58C13}" destId="{DD4D8CA0-86B0-47AE-8D6C-6F0DDAA47067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FFCD8-71D5-4533-BFF6-FBC1B050F049}">
      <dsp:nvSpPr>
        <dsp:cNvPr id="0" name=""/>
        <dsp:cNvSpPr/>
      </dsp:nvSpPr>
      <dsp:spPr>
        <a:xfrm>
          <a:off x="0" y="2300495"/>
          <a:ext cx="1148336" cy="15093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670" tIns="177800" rIns="8167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Collect</a:t>
          </a:r>
        </a:p>
      </dsp:txBody>
      <dsp:txXfrm>
        <a:off x="0" y="2300495"/>
        <a:ext cx="1148336" cy="1509373"/>
      </dsp:txXfrm>
    </dsp:sp>
    <dsp:sp modelId="{08EBB4DF-DE3C-43B3-BFEA-F57FA667F0C7}">
      <dsp:nvSpPr>
        <dsp:cNvPr id="0" name=""/>
        <dsp:cNvSpPr/>
      </dsp:nvSpPr>
      <dsp:spPr>
        <a:xfrm>
          <a:off x="1148336" y="2300495"/>
          <a:ext cx="3445009" cy="15093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81" tIns="203200" rIns="69881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Collect health metrics such as HbA1c and look to see how HbA1c change for families who are assisted vs. those we are unable to reach or decline assistance</a:t>
          </a:r>
        </a:p>
      </dsp:txBody>
      <dsp:txXfrm>
        <a:off x="1148336" y="2300495"/>
        <a:ext cx="3445009" cy="1509373"/>
      </dsp:txXfrm>
    </dsp:sp>
    <dsp:sp modelId="{4685C082-7FF1-4368-8D2F-74C161A887F2}">
      <dsp:nvSpPr>
        <dsp:cNvPr id="0" name=""/>
        <dsp:cNvSpPr/>
      </dsp:nvSpPr>
      <dsp:spPr>
        <a:xfrm rot="10800000">
          <a:off x="0" y="1718"/>
          <a:ext cx="1148336" cy="232141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670" tIns="177800" rIns="8167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Add</a:t>
          </a:r>
        </a:p>
      </dsp:txBody>
      <dsp:txXfrm rot="-10800000">
        <a:off x="0" y="1718"/>
        <a:ext cx="1148336" cy="1508921"/>
      </dsp:txXfrm>
    </dsp:sp>
    <dsp:sp modelId="{DD4D8CA0-86B0-47AE-8D6C-6F0DDAA47067}">
      <dsp:nvSpPr>
        <dsp:cNvPr id="0" name=""/>
        <dsp:cNvSpPr/>
      </dsp:nvSpPr>
      <dsp:spPr>
        <a:xfrm>
          <a:off x="1148336" y="1718"/>
          <a:ext cx="3445009" cy="15089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81" tIns="203200" rIns="69881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Add provider alert for positive screenings</a:t>
          </a:r>
        </a:p>
      </dsp:txBody>
      <dsp:txXfrm>
        <a:off x="1148336" y="1718"/>
        <a:ext cx="3445009" cy="1508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8E318-BCD2-4CDD-8849-4E2BAC8390BD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1AC98-E081-40BA-B605-F7D71F232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4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AC98-E081-40BA-B605-F7D71F2322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73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hospital campus in MO- also have hospital location in KS</a:t>
            </a:r>
          </a:p>
          <a:p>
            <a:r>
              <a:rPr lang="en-US" dirty="0"/>
              <a:t>CMRI next to main hospital where several of our endo staff have dedicated workspace</a:t>
            </a:r>
          </a:p>
          <a:p>
            <a:r>
              <a:rPr lang="en-US" dirty="0"/>
              <a:t>Total of 13 clinics located across both KS &amp; MO, this covers approximately a 6-hour radius</a:t>
            </a:r>
          </a:p>
          <a:p>
            <a:r>
              <a:rPr lang="en-US" dirty="0"/>
              <a:t>27 Pediatric Endocrinologists</a:t>
            </a:r>
          </a:p>
          <a:p>
            <a:r>
              <a:rPr lang="en-US" dirty="0"/>
              <a:t>About 2,400 patients T1D T2D</a:t>
            </a:r>
          </a:p>
          <a:p>
            <a:r>
              <a:rPr lang="en-US" dirty="0" err="1"/>
              <a:t>Approx</a:t>
            </a:r>
            <a:r>
              <a:rPr lang="en-US" dirty="0"/>
              <a:t> 56% of patients w/diabetes have private insurance, 40% carry public insurance &amp; 3.5% self pay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AC98-E081-40BA-B605-F7D71F2322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37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you are aware, Families are directly influenced by SDOH, which can significantly negatively or positively impact diabetes risks &amp; outcomes. SDOH contexts of families have a greater influence on their health than encounters with the healthcare system (</a:t>
            </a:r>
            <a:r>
              <a:rPr lang="en-US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Zuijdwijk</a:t>
            </a:r>
            <a:r>
              <a:rPr lang="en-US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) </a:t>
            </a:r>
          </a:p>
          <a:p>
            <a:r>
              <a:rPr lang="en-US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Screening for &amp; addressing </a:t>
            </a:r>
            <a:r>
              <a:rPr lang="en-US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SDoH</a:t>
            </a:r>
            <a:r>
              <a:rPr lang="en-US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barriers has potential to improve our patients health and well being.</a:t>
            </a:r>
          </a:p>
          <a:p>
            <a:r>
              <a:rPr lang="en-US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Recognizing the impact of SDOH on health, @ CM we implemented a screening through our intake form- so all patients w/diabetes who have an upcoming appointment, receive this survey</a:t>
            </a:r>
            <a:endParaRPr lang="en-US" dirty="0"/>
          </a:p>
          <a:p>
            <a:r>
              <a:rPr lang="en-US" dirty="0"/>
              <a:t>PDSA Cycle 1- added screening survey to intake form and emailed PDF of resources to positive screens- lasted 1 day, realized needed to automate this (2 positive screens of 36)</a:t>
            </a:r>
          </a:p>
          <a:p>
            <a:r>
              <a:rPr lang="en-US" dirty="0"/>
              <a:t>PDSA Cycle 2- automated sending of PDF, added a 10 day f/u survey to evaluate effectiveness of PDF</a:t>
            </a:r>
          </a:p>
          <a:p>
            <a:r>
              <a:rPr lang="en-US" dirty="0"/>
              <a:t>PDSA Cycle 3- After no F/U surveys were completed on the 28 positive screens from cycle 2, we began to make phone calls to follow up</a:t>
            </a:r>
          </a:p>
          <a:p>
            <a:r>
              <a:rPr lang="en-US" dirty="0"/>
              <a:t>PDSA cycle 4- Replaced PDF with Lift UP KC allowing families to choose, Community Navigator to Lift Up KC, or opt out of assistance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AC98-E081-40BA-B605-F7D71F2322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82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I mentioned- PDF flyer of community resources not very effective- hard to tell which services were accepting families, what criteria was (zip code, income, </a:t>
            </a:r>
            <a:r>
              <a:rPr lang="en-US" dirty="0" err="1"/>
              <a:t>etc</a:t>
            </a:r>
            <a:r>
              <a:rPr lang="en-US" dirty="0"/>
              <a:t>) very limited resources &amp; it was hard for us to track its effectiveness</a:t>
            </a:r>
          </a:p>
          <a:p>
            <a:r>
              <a:rPr lang="en-US" dirty="0"/>
              <a:t>Welcomed opportunity for QI staff to be trained to use Lift Up KC -platform designed to connect families with trusted community resources</a:t>
            </a:r>
          </a:p>
          <a:p>
            <a:r>
              <a:rPr lang="en-US" dirty="0"/>
              <a:t>CM staff facing site &amp; public facing</a:t>
            </a:r>
          </a:p>
          <a:p>
            <a:r>
              <a:rPr lang="en-US" dirty="0"/>
              <a:t>Goal w/positives is to make families aware of this resource &amp; offer assistance of a community navigator to walk family through the site</a:t>
            </a:r>
          </a:p>
          <a:p>
            <a:r>
              <a:rPr lang="en-US" dirty="0"/>
              <a:t>Platform can now be accessed through our EHR so any referrals can be documented there &amp; f/u to ensure needs are met</a:t>
            </a:r>
          </a:p>
          <a:p>
            <a:r>
              <a:rPr lang="en-US" dirty="0"/>
              <a:t>Valuable to have real time data- know which CBO are able to help families (sometimes depend on zip code, income, other factors) this is far more effective than PDF of resources!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97A88-61FE-9242-A93D-D867B3CA4E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27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I’ve already mentioned what we tested in cycles 1-4</a:t>
            </a:r>
          </a:p>
          <a:p>
            <a:r>
              <a:rPr lang="en-US" dirty="0"/>
              <a:t>Snapshot of all our </a:t>
            </a:r>
            <a:r>
              <a:rPr lang="en-US" dirty="0" err="1"/>
              <a:t>pdsa</a:t>
            </a:r>
            <a:r>
              <a:rPr lang="en-US" dirty="0"/>
              <a:t> cycles since we began last September thru June 2022</a:t>
            </a:r>
          </a:p>
          <a:p>
            <a:r>
              <a:rPr lang="en-US" dirty="0"/>
              <a:t>Now I will highlight what we tested for cycles 5-9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AC98-E081-40BA-B605-F7D71F2322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04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AC98-E081-40BA-B605-F7D71F2322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35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AC98-E081-40BA-B605-F7D71F2322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60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Pie chart left- shows percent of total completed survey responses by race</a:t>
            </a:r>
          </a:p>
          <a:p>
            <a:r>
              <a:rPr lang="en-US" dirty="0"/>
              <a:t>Right- shows percent of positive screens by race</a:t>
            </a:r>
          </a:p>
          <a:p>
            <a:r>
              <a:rPr lang="en-US" dirty="0"/>
              <a:t>While 79 of surveys were completed by white, only 43% of positive screens were made up by whites</a:t>
            </a:r>
          </a:p>
          <a:p>
            <a:r>
              <a:rPr lang="en-US" dirty="0"/>
              <a:t>8% of surveys were completed by Black or AA, yet this group made up 27% of our positive screens</a:t>
            </a:r>
          </a:p>
          <a:p>
            <a:r>
              <a:rPr lang="en-US" dirty="0"/>
              <a:t>You can see that SDOH needs disproportionally affected blacks among those who completed the surveys from our clinic  </a:t>
            </a:r>
          </a:p>
          <a:p>
            <a:r>
              <a:rPr lang="en-US" dirty="0"/>
              <a:t>We plan to also examine differences among ethnicity.</a:t>
            </a:r>
          </a:p>
          <a:p>
            <a:r>
              <a:rPr lang="en-US" dirty="0"/>
              <a:t>It is important for us to track SDOH data to see if it correlates with health metrics for our patients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AC98-E081-40BA-B605-F7D71F2322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66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 physician working with us on this project has proposed a few potential tests of change in the future</a:t>
            </a:r>
          </a:p>
          <a:p>
            <a:r>
              <a:rPr lang="en-US" dirty="0"/>
              <a:t>References for works cited at beginning of today’s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AC98-E081-40BA-B605-F7D71F2322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4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 b="1" i="0" baseline="0">
                <a:solidFill>
                  <a:srgbClr val="005CB9"/>
                </a:solidFill>
                <a:latin typeface="VAG Rounded Next" panose="020F0502020203020204" pitchFamily="34" charset="0"/>
              </a:defRPr>
            </a:lvl1pPr>
          </a:lstStyle>
          <a:p>
            <a:r>
              <a:rPr lang="en-US" dirty="0"/>
              <a:t>CMRI Template CM Blue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rgbClr val="005CB9"/>
                </a:solidFill>
                <a:latin typeface="VAG Rounded Next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00FC073-939A-7943-86FE-CAE07A31B8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281" y="6257288"/>
            <a:ext cx="769214" cy="4820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CB72BC-C949-9440-B876-0C99217328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169" y="6257288"/>
            <a:ext cx="662423" cy="554238"/>
          </a:xfrm>
          <a:prstGeom prst="rect">
            <a:avLst/>
          </a:prstGeom>
        </p:spPr>
      </p:pic>
      <p:pic>
        <p:nvPicPr>
          <p:cNvPr id="18" name="Picture 17" descr="A picture containing plate&#10;&#10;Description automatically generated">
            <a:extLst>
              <a:ext uri="{FF2B5EF4-FFF2-40B4-BE49-F238E27FC236}">
                <a16:creationId xmlns:a16="http://schemas.microsoft.com/office/drawing/2014/main" id="{40C3218B-7F58-F047-B282-F8DD3FD3EE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184" y="6370545"/>
            <a:ext cx="1250032" cy="3277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BE3538-7D6E-DD46-AB9C-7025B5B551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279" y="6234205"/>
            <a:ext cx="488133" cy="600404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C4D1C13-FCB7-9C47-98C1-FB1089639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5771958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5CB9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82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  <a:lvl2pPr>
              <a:defRPr>
                <a:solidFill>
                  <a:srgbClr val="005CB9"/>
                </a:solidFill>
              </a:defRPr>
            </a:lvl2pPr>
            <a:lvl3pPr>
              <a:defRPr>
                <a:solidFill>
                  <a:srgbClr val="005CB9"/>
                </a:solidFill>
              </a:defRPr>
            </a:lvl3pPr>
            <a:lvl4pPr>
              <a:defRPr>
                <a:solidFill>
                  <a:srgbClr val="005CB9"/>
                </a:solidFill>
              </a:defRPr>
            </a:lvl4pPr>
            <a:lvl5pPr>
              <a:defRPr>
                <a:solidFill>
                  <a:srgbClr val="005CB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7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  <a:lvl2pPr>
              <a:defRPr>
                <a:solidFill>
                  <a:srgbClr val="005CB9"/>
                </a:solidFill>
              </a:defRPr>
            </a:lvl2pPr>
            <a:lvl3pPr>
              <a:defRPr>
                <a:solidFill>
                  <a:srgbClr val="005CB9"/>
                </a:solidFill>
              </a:defRPr>
            </a:lvl3pPr>
            <a:lvl4pPr>
              <a:defRPr>
                <a:solidFill>
                  <a:srgbClr val="005CB9"/>
                </a:solidFill>
              </a:defRPr>
            </a:lvl4pPr>
            <a:lvl5pPr>
              <a:defRPr>
                <a:solidFill>
                  <a:srgbClr val="005CB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  <a:lvl2pPr>
              <a:defRPr>
                <a:solidFill>
                  <a:srgbClr val="005CB9"/>
                </a:solidFill>
              </a:defRPr>
            </a:lvl2pPr>
            <a:lvl3pPr>
              <a:defRPr>
                <a:solidFill>
                  <a:srgbClr val="005CB9"/>
                </a:solidFill>
              </a:defRPr>
            </a:lvl3pPr>
            <a:lvl4pPr>
              <a:defRPr>
                <a:solidFill>
                  <a:srgbClr val="005CB9"/>
                </a:solidFill>
              </a:defRPr>
            </a:lvl4pPr>
            <a:lvl5pPr>
              <a:defRPr>
                <a:solidFill>
                  <a:srgbClr val="005CB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07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 spc="70" baseline="0">
                <a:latin typeface="VAG Rounded Next SemiBold" panose="020F05020202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800" b="1" i="0" kern="1200" spc="70" baseline="0" dirty="0">
                <a:solidFill>
                  <a:srgbClr val="005CB9"/>
                </a:solidFill>
                <a:latin typeface="VAG Rounded Next SemiBold" panose="020F05020202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12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29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87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64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CMRI Template Grey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AG Rounded Next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9585C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CDD5D3-43DB-3544-ADD2-C70EF58D33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281" y="6146062"/>
            <a:ext cx="857000" cy="5370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87801E-BE56-A140-96CA-2566A9B655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169" y="6146062"/>
            <a:ext cx="738021" cy="617490"/>
          </a:xfrm>
          <a:prstGeom prst="rect">
            <a:avLst/>
          </a:prstGeom>
        </p:spPr>
      </p:pic>
      <p:pic>
        <p:nvPicPr>
          <p:cNvPr id="11" name="Picture 10" descr="A picture containing plate&#10;&#10;Description automatically generated">
            <a:extLst>
              <a:ext uri="{FF2B5EF4-FFF2-40B4-BE49-F238E27FC236}">
                <a16:creationId xmlns:a16="http://schemas.microsoft.com/office/drawing/2014/main" id="{38C38519-BEEB-1042-A6D3-831A362210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372" y="6317991"/>
            <a:ext cx="1392691" cy="365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281A73-8300-B041-BBEA-DC95FCC0C6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054" y="6146062"/>
            <a:ext cx="502024" cy="61749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054BBF2-2D58-A446-920A-AC26A556D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5771958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77777A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415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7777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7777A"/>
                </a:solidFill>
              </a:defRPr>
            </a:lvl1pPr>
            <a:lvl2pPr>
              <a:defRPr>
                <a:solidFill>
                  <a:srgbClr val="77777A"/>
                </a:solidFill>
              </a:defRPr>
            </a:lvl2pPr>
            <a:lvl3pPr>
              <a:defRPr>
                <a:solidFill>
                  <a:srgbClr val="77777A"/>
                </a:solidFill>
              </a:defRPr>
            </a:lvl3pPr>
            <a:lvl4pPr>
              <a:defRPr>
                <a:solidFill>
                  <a:srgbClr val="77777A"/>
                </a:solidFill>
              </a:defRPr>
            </a:lvl4pPr>
            <a:lvl5pPr>
              <a:defRPr>
                <a:solidFill>
                  <a:srgbClr val="7777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24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7777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77777A"/>
                </a:solidFill>
              </a:defRPr>
            </a:lvl1pPr>
            <a:lvl2pPr>
              <a:defRPr>
                <a:solidFill>
                  <a:srgbClr val="77777A"/>
                </a:solidFill>
              </a:defRPr>
            </a:lvl2pPr>
            <a:lvl3pPr>
              <a:defRPr>
                <a:solidFill>
                  <a:srgbClr val="77777A"/>
                </a:solidFill>
              </a:defRPr>
            </a:lvl3pPr>
            <a:lvl4pPr>
              <a:defRPr>
                <a:solidFill>
                  <a:srgbClr val="77777A"/>
                </a:solidFill>
              </a:defRPr>
            </a:lvl4pPr>
            <a:lvl5pPr>
              <a:defRPr>
                <a:solidFill>
                  <a:srgbClr val="7777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77777A"/>
                </a:solidFill>
              </a:defRPr>
            </a:lvl1pPr>
            <a:lvl2pPr>
              <a:defRPr>
                <a:solidFill>
                  <a:srgbClr val="77777A"/>
                </a:solidFill>
              </a:defRPr>
            </a:lvl2pPr>
            <a:lvl3pPr>
              <a:defRPr>
                <a:solidFill>
                  <a:srgbClr val="77777A"/>
                </a:solidFill>
              </a:defRPr>
            </a:lvl3pPr>
            <a:lvl4pPr>
              <a:defRPr>
                <a:solidFill>
                  <a:srgbClr val="77777A"/>
                </a:solidFill>
              </a:defRPr>
            </a:lvl4pPr>
            <a:lvl5pPr>
              <a:defRPr>
                <a:solidFill>
                  <a:srgbClr val="7777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43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77777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 spc="70" baseline="0">
                <a:latin typeface="VAG Rounded Next SemiBold" panose="020F05020202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800" b="1" i="0" kern="1200" spc="70" baseline="0" dirty="0">
                <a:solidFill>
                  <a:srgbClr val="77777A"/>
                </a:solidFill>
                <a:latin typeface="VAG Rounded Next SemiBold" panose="020F05020202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8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  <a:lvl2pPr>
              <a:defRPr>
                <a:solidFill>
                  <a:srgbClr val="005CB9"/>
                </a:solidFill>
              </a:defRPr>
            </a:lvl2pPr>
            <a:lvl3pPr>
              <a:defRPr>
                <a:solidFill>
                  <a:srgbClr val="005CB9"/>
                </a:solidFill>
              </a:defRPr>
            </a:lvl3pPr>
            <a:lvl4pPr>
              <a:defRPr>
                <a:solidFill>
                  <a:srgbClr val="005CB9"/>
                </a:solidFill>
              </a:defRPr>
            </a:lvl4pPr>
            <a:lvl5pPr>
              <a:defRPr>
                <a:solidFill>
                  <a:srgbClr val="005CB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36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7777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2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14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43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72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158" y="406400"/>
            <a:ext cx="6452937" cy="2849562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158" y="3602039"/>
            <a:ext cx="6452937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005CB9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4E7CD-E7BF-584B-ACD0-22F1246B7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683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158" y="406400"/>
            <a:ext cx="6452937" cy="1193799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10099A6-14DD-0F4B-9B4B-58A0AD630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58" y="1805747"/>
            <a:ext cx="77122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4CAC5C-F49D-2344-BFAD-50A685E76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6144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61098" y="4080629"/>
            <a:ext cx="5301916" cy="1789447"/>
          </a:xfrm>
        </p:spPr>
        <p:txBody>
          <a:bodyPr anchor="b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8804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A picture containing text, crowd&#10;&#10;Description automatically generated">
            <a:extLst>
              <a:ext uri="{FF2B5EF4-FFF2-40B4-BE49-F238E27FC236}">
                <a16:creationId xmlns:a16="http://schemas.microsoft.com/office/drawing/2014/main" id="{E37BB70C-0230-5747-87BE-106BA3E725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12" y="447095"/>
            <a:ext cx="2554378" cy="23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32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158" y="406400"/>
            <a:ext cx="6452937" cy="2849562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158" y="3602039"/>
            <a:ext cx="6452937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005CB9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F1BA1-6C99-CC4C-A18C-2A5648B93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131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158" y="406400"/>
            <a:ext cx="6452937" cy="1193799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10099A6-14DD-0F4B-9B4B-58A0AD630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58" y="1805747"/>
            <a:ext cx="77122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AC2336-367E-B146-90DE-CEFEC3C0D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41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61098" y="4080629"/>
            <a:ext cx="5301916" cy="1789447"/>
          </a:xfrm>
        </p:spPr>
        <p:txBody>
          <a:bodyPr anchor="b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8804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A picture containing text, crowd&#10;&#10;Description automatically generated">
            <a:extLst>
              <a:ext uri="{FF2B5EF4-FFF2-40B4-BE49-F238E27FC236}">
                <a16:creationId xmlns:a16="http://schemas.microsoft.com/office/drawing/2014/main" id="{E37BB70C-0230-5747-87BE-106BA3E725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12" y="447095"/>
            <a:ext cx="2554378" cy="23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67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  <a:lvl2pPr>
              <a:defRPr>
                <a:solidFill>
                  <a:srgbClr val="005CB9"/>
                </a:solidFill>
              </a:defRPr>
            </a:lvl2pPr>
            <a:lvl3pPr>
              <a:defRPr>
                <a:solidFill>
                  <a:srgbClr val="005CB9"/>
                </a:solidFill>
              </a:defRPr>
            </a:lvl3pPr>
            <a:lvl4pPr>
              <a:defRPr>
                <a:solidFill>
                  <a:srgbClr val="005CB9"/>
                </a:solidFill>
              </a:defRPr>
            </a:lvl4pPr>
            <a:lvl5pPr>
              <a:defRPr>
                <a:solidFill>
                  <a:srgbClr val="005CB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  <a:lvl2pPr>
              <a:defRPr>
                <a:solidFill>
                  <a:srgbClr val="005CB9"/>
                </a:solidFill>
              </a:defRPr>
            </a:lvl2pPr>
            <a:lvl3pPr>
              <a:defRPr>
                <a:solidFill>
                  <a:srgbClr val="005CB9"/>
                </a:solidFill>
              </a:defRPr>
            </a:lvl3pPr>
            <a:lvl4pPr>
              <a:defRPr>
                <a:solidFill>
                  <a:srgbClr val="005CB9"/>
                </a:solidFill>
              </a:defRPr>
            </a:lvl4pPr>
            <a:lvl5pPr>
              <a:defRPr>
                <a:solidFill>
                  <a:srgbClr val="005CB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40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158" y="406400"/>
            <a:ext cx="6452937" cy="2849562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158" y="3602039"/>
            <a:ext cx="6452937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005CB9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4F44B-29A9-7D4E-8C6B-D06052444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888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158" y="406400"/>
            <a:ext cx="6452937" cy="1193799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10099A6-14DD-0F4B-9B4B-58A0AD630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58" y="1805747"/>
            <a:ext cx="77122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514B8F-D889-F443-B16A-3AC19EF42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756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61098" y="4080629"/>
            <a:ext cx="5301916" cy="1789447"/>
          </a:xfrm>
        </p:spPr>
        <p:txBody>
          <a:bodyPr anchor="b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8804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598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158" y="406400"/>
            <a:ext cx="6452937" cy="2849562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158" y="3602039"/>
            <a:ext cx="6452937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005CB9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52802-904C-C04D-BC9F-88025378A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99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158" y="406400"/>
            <a:ext cx="6452937" cy="1193799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10099A6-14DD-0F4B-9B4B-58A0AD630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58" y="1805747"/>
            <a:ext cx="77122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46BE08-AF39-EB43-BB90-D0E01FB5A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45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0559" y="2188524"/>
            <a:ext cx="3959980" cy="1789447"/>
          </a:xfrm>
        </p:spPr>
        <p:txBody>
          <a:bodyPr anchor="b"/>
          <a:lstStyle>
            <a:lvl1pPr algn="l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76731" y="62841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, outdoor, light&#10;&#10;Description automatically generated">
            <a:extLst>
              <a:ext uri="{FF2B5EF4-FFF2-40B4-BE49-F238E27FC236}">
                <a16:creationId xmlns:a16="http://schemas.microsoft.com/office/drawing/2014/main" id="{E12B217F-CDA9-4A46-8A70-F3D91CF86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506" y="208722"/>
            <a:ext cx="2027678" cy="197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74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232" y="1122363"/>
            <a:ext cx="6316579" cy="2387600"/>
          </a:xfr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232" y="3602038"/>
            <a:ext cx="6316579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03066D-9100-F249-8EFB-937BE9FB9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A58C31-A85F-D34E-BE6D-E9832B524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1778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232" y="535954"/>
            <a:ext cx="6316579" cy="1183515"/>
          </a:xfr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03066D-9100-F249-8EFB-937BE9FB9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A58C31-A85F-D34E-BE6D-E9832B524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D818DC2-DD21-D04B-B3E3-4FA698FA3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32" y="1825625"/>
            <a:ext cx="6316579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  <a:latin typeface="VAG Rounded Next" panose="020F0502020203020204" pitchFamily="34" charset="0"/>
              </a:defRPr>
            </a:lvl1pPr>
            <a:lvl2pPr>
              <a:defRPr>
                <a:solidFill>
                  <a:schemeClr val="bg1"/>
                </a:solidFill>
                <a:latin typeface="VAG Rounded Next" panose="020F0502020203020204" pitchFamily="34" charset="0"/>
              </a:defRPr>
            </a:lvl2pPr>
            <a:lvl3pPr>
              <a:defRPr>
                <a:solidFill>
                  <a:schemeClr val="bg1"/>
                </a:solidFill>
                <a:latin typeface="VAG Rounded Next" panose="020F0502020203020204" pitchFamily="34" charset="0"/>
              </a:defRPr>
            </a:lvl3pPr>
            <a:lvl4pPr>
              <a:defRPr>
                <a:solidFill>
                  <a:schemeClr val="bg1"/>
                </a:solidFill>
                <a:latin typeface="VAG Rounded Next" panose="020F0502020203020204" pitchFamily="34" charset="0"/>
              </a:defRPr>
            </a:lvl4pPr>
            <a:lvl5pPr>
              <a:defRPr>
                <a:solidFill>
                  <a:schemeClr val="bg1"/>
                </a:solidFill>
                <a:latin typeface="VAG Rounded Next" panose="020F0502020203020204" pitchFamily="34" charset="0"/>
              </a:defRPr>
            </a:lvl5pPr>
          </a:lstStyle>
          <a:p>
            <a:pPr lvl="0"/>
            <a:r>
              <a:rPr lang="en-US" dirty="0" err="1"/>
              <a:t>Vag</a:t>
            </a:r>
            <a:r>
              <a:rPr lang="en-US" dirty="0"/>
              <a:t> Rounded Next Regular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853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0495" y="1122363"/>
            <a:ext cx="5329989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8055FB8-9710-414A-9F4B-A0F377FB3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9D20B61-A5BD-9D42-A633-C9560CD67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11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232" y="1122363"/>
            <a:ext cx="6316579" cy="2387600"/>
          </a:xfr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232" y="3602038"/>
            <a:ext cx="6316579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03066D-9100-F249-8EFB-937BE9FB9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A58C31-A85F-D34E-BE6D-E9832B524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833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6DDD88F-DC5B-DC42-86F9-3FD2623D4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D7662C-1F7A-A44A-B3FE-E110851E1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 spc="70" baseline="0">
                <a:latin typeface="VAG Rounded Next SemiBold" panose="020F05020202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D423849-6D95-0445-81B8-FD11A3F4F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17ED143-8809-C140-B364-74F450A4B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800" b="1" i="0" kern="1200" spc="70" baseline="0" dirty="0">
                <a:solidFill>
                  <a:srgbClr val="005CB9"/>
                </a:solidFill>
                <a:latin typeface="VAG Rounded Next SemiBold" panose="020F05020202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52461F4-01A7-7948-B507-8DA43A573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22923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232" y="535954"/>
            <a:ext cx="6316579" cy="1183515"/>
          </a:xfr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03066D-9100-F249-8EFB-937BE9FB9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A58C31-A85F-D34E-BE6D-E9832B524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4C863CC-5FA7-5C44-BC7A-0B344241D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32" y="1825625"/>
            <a:ext cx="6424862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Vag</a:t>
            </a:r>
            <a:r>
              <a:rPr lang="en-US" dirty="0"/>
              <a:t> Rounded Next Regular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85984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0495" y="1122363"/>
            <a:ext cx="5329989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8055FB8-9710-414A-9F4B-A0F377FB3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9D20B61-A5BD-9D42-A633-C9560CD67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33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232" y="1122363"/>
            <a:ext cx="6316579" cy="2387600"/>
          </a:xfr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232" y="3602038"/>
            <a:ext cx="6316579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03066D-9100-F249-8EFB-937BE9FB9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A58C31-A85F-D34E-BE6D-E9832B524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8716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232" y="535954"/>
            <a:ext cx="6316579" cy="1183515"/>
          </a:xfr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03066D-9100-F249-8EFB-937BE9FB9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A58C31-A85F-D34E-BE6D-E9832B524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8BB6A1-5DAD-6942-8F91-75CF8E702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32" y="1825625"/>
            <a:ext cx="6424862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Vag</a:t>
            </a:r>
            <a:r>
              <a:rPr lang="en-US" dirty="0"/>
              <a:t> Rounded Next Regular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82599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0495" y="1122363"/>
            <a:ext cx="5329989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8055FB8-9710-414A-9F4B-A0F377FB3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9D20B61-A5BD-9D42-A633-C9560CD67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373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1106" y="1122363"/>
            <a:ext cx="6075948" cy="2387600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106" y="3602038"/>
            <a:ext cx="6075948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005CB9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1680" y="6288042"/>
            <a:ext cx="4114800" cy="365125"/>
          </a:xfr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25E48-86D5-B940-8E2F-17E652E2F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04309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687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232" y="535954"/>
            <a:ext cx="6316579" cy="1183515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03066D-9100-F249-8EFB-937BE9FB9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A58C31-A85F-D34E-BE6D-E9832B524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0B9A1E2-FA55-C54F-B7F8-AC69E5ADA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32" y="1825625"/>
            <a:ext cx="5979694" cy="425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7502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012" y="1122363"/>
            <a:ext cx="5931568" cy="2387600"/>
          </a:xfrm>
        </p:spPr>
        <p:txBody>
          <a:bodyPr anchor="b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3396" y="617941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606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1106" y="1122363"/>
            <a:ext cx="6075948" cy="2387600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106" y="3602038"/>
            <a:ext cx="6075948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005CB9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1680" y="6288042"/>
            <a:ext cx="4114800" cy="365125"/>
          </a:xfr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94F96-E097-E748-8719-EE2CD8EF5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243056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753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232" y="535954"/>
            <a:ext cx="6316579" cy="1183515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03066D-9100-F249-8EFB-937BE9FB9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43A4488-716C-D94E-A239-E05A2D117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32" y="1825625"/>
            <a:ext cx="5979694" cy="425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7813D8-F91E-314D-8BFF-8EEC559DAC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243056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44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79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012" y="1122363"/>
            <a:ext cx="5931568" cy="2387600"/>
          </a:xfrm>
        </p:spPr>
        <p:txBody>
          <a:bodyPr anchor="b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3396" y="617941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027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1106" y="1122363"/>
            <a:ext cx="6075948" cy="2387600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106" y="3602038"/>
            <a:ext cx="6075948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005CB9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1680" y="6288042"/>
            <a:ext cx="4114800" cy="365125"/>
          </a:xfr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139FC-8934-9546-AAD3-A77AEA5F1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243056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649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232" y="535954"/>
            <a:ext cx="6316579" cy="1183515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03066D-9100-F249-8EFB-937BE9FB9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A58C31-A85F-D34E-BE6D-E9832B524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C716825-8407-B44F-8C83-43AD826AB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32" y="1825625"/>
            <a:ext cx="5979694" cy="425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37869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012" y="1122363"/>
            <a:ext cx="5931568" cy="2387600"/>
          </a:xfrm>
        </p:spPr>
        <p:txBody>
          <a:bodyPr anchor="b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3396" y="617941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134D85-C461-F74A-8D7A-ED7DC70E9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243056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55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40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4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830E3B3-441A-B344-BF25-8F95ADD89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961E9ADC-3870-3B44-B8A8-6C14B1505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902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17BB02-CE6E-F145-8B44-3AD79A522979}"/>
              </a:ext>
            </a:extLst>
          </p:cNvPr>
          <p:cNvSpPr/>
          <p:nvPr userDrawn="1"/>
        </p:nvSpPr>
        <p:spPr>
          <a:xfrm>
            <a:off x="-1" y="13230"/>
            <a:ext cx="5422901" cy="4448598"/>
          </a:xfrm>
          <a:custGeom>
            <a:avLst/>
            <a:gdLst>
              <a:gd name="connsiteX0" fmla="*/ 0 w 5422901"/>
              <a:gd name="connsiteY0" fmla="*/ 0 h 4473998"/>
              <a:gd name="connsiteX1" fmla="*/ 5422901 w 5422901"/>
              <a:gd name="connsiteY1" fmla="*/ 0 h 4473998"/>
              <a:gd name="connsiteX2" fmla="*/ 5422901 w 5422901"/>
              <a:gd name="connsiteY2" fmla="*/ 4473998 h 4473998"/>
              <a:gd name="connsiteX3" fmla="*/ 0 w 5422901"/>
              <a:gd name="connsiteY3" fmla="*/ 4473998 h 4473998"/>
              <a:gd name="connsiteX4" fmla="*/ 0 w 5422901"/>
              <a:gd name="connsiteY4" fmla="*/ 0 h 4473998"/>
              <a:gd name="connsiteX0" fmla="*/ 0 w 5422901"/>
              <a:gd name="connsiteY0" fmla="*/ 0 h 4473998"/>
              <a:gd name="connsiteX1" fmla="*/ 5422901 w 5422901"/>
              <a:gd name="connsiteY1" fmla="*/ 0 h 4473998"/>
              <a:gd name="connsiteX2" fmla="*/ 5422901 w 5422901"/>
              <a:gd name="connsiteY2" fmla="*/ 4473998 h 4473998"/>
              <a:gd name="connsiteX3" fmla="*/ 12700 w 5422901"/>
              <a:gd name="connsiteY3" fmla="*/ 3203998 h 4473998"/>
              <a:gd name="connsiteX4" fmla="*/ 0 w 5422901"/>
              <a:gd name="connsiteY4" fmla="*/ 0 h 4473998"/>
              <a:gd name="connsiteX0" fmla="*/ 0 w 5422901"/>
              <a:gd name="connsiteY0" fmla="*/ 0 h 4473998"/>
              <a:gd name="connsiteX1" fmla="*/ 5422901 w 5422901"/>
              <a:gd name="connsiteY1" fmla="*/ 0 h 4473998"/>
              <a:gd name="connsiteX2" fmla="*/ 5422901 w 5422901"/>
              <a:gd name="connsiteY2" fmla="*/ 4473998 h 4473998"/>
              <a:gd name="connsiteX3" fmla="*/ 12700 w 5422901"/>
              <a:gd name="connsiteY3" fmla="*/ 4131098 h 4473998"/>
              <a:gd name="connsiteX4" fmla="*/ 0 w 5422901"/>
              <a:gd name="connsiteY4" fmla="*/ 0 h 4473998"/>
              <a:gd name="connsiteX0" fmla="*/ 0 w 5422901"/>
              <a:gd name="connsiteY0" fmla="*/ 0 h 4448598"/>
              <a:gd name="connsiteX1" fmla="*/ 5422901 w 5422901"/>
              <a:gd name="connsiteY1" fmla="*/ 0 h 4448598"/>
              <a:gd name="connsiteX2" fmla="*/ 2324101 w 5422901"/>
              <a:gd name="connsiteY2" fmla="*/ 4448598 h 4448598"/>
              <a:gd name="connsiteX3" fmla="*/ 12700 w 5422901"/>
              <a:gd name="connsiteY3" fmla="*/ 4131098 h 4448598"/>
              <a:gd name="connsiteX4" fmla="*/ 0 w 5422901"/>
              <a:gd name="connsiteY4" fmla="*/ 0 h 444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2901" h="4448598">
                <a:moveTo>
                  <a:pt x="0" y="0"/>
                </a:moveTo>
                <a:lnTo>
                  <a:pt x="5422901" y="0"/>
                </a:lnTo>
                <a:lnTo>
                  <a:pt x="2324101" y="4448598"/>
                </a:lnTo>
                <a:lnTo>
                  <a:pt x="12700" y="4131098"/>
                </a:lnTo>
                <a:cubicBezTo>
                  <a:pt x="8467" y="3063099"/>
                  <a:pt x="4233" y="1067999"/>
                  <a:pt x="0" y="0"/>
                </a:cubicBezTo>
                <a:close/>
              </a:path>
            </a:pathLst>
          </a:custGeom>
          <a:solidFill>
            <a:srgbClr val="006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CA396-8C7D-254D-8C24-B913F83C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35E-C8CC-0E45-B6BF-1EE031109F3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7C47D-F666-B04B-AC0D-26BEA9441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50C82-9B95-D74B-963A-30E75AB1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F389-B101-BC45-9639-0FE3ED4585F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076DB0E-7B16-6441-BC39-C088978B2C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40000" y="-3598"/>
            <a:ext cx="9652000" cy="5832898"/>
          </a:xfrm>
          <a:custGeom>
            <a:avLst/>
            <a:gdLst>
              <a:gd name="connsiteX0" fmla="*/ 0 w 9652000"/>
              <a:gd name="connsiteY0" fmla="*/ 0 h 5829300"/>
              <a:gd name="connsiteX1" fmla="*/ 9652000 w 9652000"/>
              <a:gd name="connsiteY1" fmla="*/ 0 h 5829300"/>
              <a:gd name="connsiteX2" fmla="*/ 9652000 w 9652000"/>
              <a:gd name="connsiteY2" fmla="*/ 5829300 h 5829300"/>
              <a:gd name="connsiteX3" fmla="*/ 0 w 9652000"/>
              <a:gd name="connsiteY3" fmla="*/ 5829300 h 5829300"/>
              <a:gd name="connsiteX4" fmla="*/ 0 w 9652000"/>
              <a:gd name="connsiteY4" fmla="*/ 0 h 5829300"/>
              <a:gd name="connsiteX0" fmla="*/ 0 w 9652000"/>
              <a:gd name="connsiteY0" fmla="*/ 7088 h 5836388"/>
              <a:gd name="connsiteX1" fmla="*/ 3088167 w 9652000"/>
              <a:gd name="connsiteY1" fmla="*/ 0 h 5836388"/>
              <a:gd name="connsiteX2" fmla="*/ 9652000 w 9652000"/>
              <a:gd name="connsiteY2" fmla="*/ 7088 h 5836388"/>
              <a:gd name="connsiteX3" fmla="*/ 9652000 w 9652000"/>
              <a:gd name="connsiteY3" fmla="*/ 5836388 h 5836388"/>
              <a:gd name="connsiteX4" fmla="*/ 0 w 9652000"/>
              <a:gd name="connsiteY4" fmla="*/ 5836388 h 5836388"/>
              <a:gd name="connsiteX5" fmla="*/ 0 w 9652000"/>
              <a:gd name="connsiteY5" fmla="*/ 7088 h 5836388"/>
              <a:gd name="connsiteX0" fmla="*/ 0 w 9652000"/>
              <a:gd name="connsiteY0" fmla="*/ 7088 h 5836388"/>
              <a:gd name="connsiteX1" fmla="*/ 3088167 w 9652000"/>
              <a:gd name="connsiteY1" fmla="*/ 0 h 5836388"/>
              <a:gd name="connsiteX2" fmla="*/ 9652000 w 9652000"/>
              <a:gd name="connsiteY2" fmla="*/ 7088 h 5836388"/>
              <a:gd name="connsiteX3" fmla="*/ 9652000 w 9652000"/>
              <a:gd name="connsiteY3" fmla="*/ 5836388 h 5836388"/>
              <a:gd name="connsiteX4" fmla="*/ 0 w 9652000"/>
              <a:gd name="connsiteY4" fmla="*/ 4490188 h 5836388"/>
              <a:gd name="connsiteX5" fmla="*/ 0 w 9652000"/>
              <a:gd name="connsiteY5" fmla="*/ 7088 h 5836388"/>
              <a:gd name="connsiteX0" fmla="*/ 0 w 9652000"/>
              <a:gd name="connsiteY0" fmla="*/ 4490188 h 5836388"/>
              <a:gd name="connsiteX1" fmla="*/ 3088167 w 9652000"/>
              <a:gd name="connsiteY1" fmla="*/ 0 h 5836388"/>
              <a:gd name="connsiteX2" fmla="*/ 9652000 w 9652000"/>
              <a:gd name="connsiteY2" fmla="*/ 7088 h 5836388"/>
              <a:gd name="connsiteX3" fmla="*/ 9652000 w 9652000"/>
              <a:gd name="connsiteY3" fmla="*/ 5836388 h 5836388"/>
              <a:gd name="connsiteX4" fmla="*/ 0 w 9652000"/>
              <a:gd name="connsiteY4" fmla="*/ 4490188 h 5836388"/>
              <a:gd name="connsiteX0" fmla="*/ 0 w 9652000"/>
              <a:gd name="connsiteY0" fmla="*/ 4486698 h 5832898"/>
              <a:gd name="connsiteX1" fmla="*/ 3102127 w 9652000"/>
              <a:gd name="connsiteY1" fmla="*/ 0 h 5832898"/>
              <a:gd name="connsiteX2" fmla="*/ 9652000 w 9652000"/>
              <a:gd name="connsiteY2" fmla="*/ 3598 h 5832898"/>
              <a:gd name="connsiteX3" fmla="*/ 9652000 w 9652000"/>
              <a:gd name="connsiteY3" fmla="*/ 5832898 h 5832898"/>
              <a:gd name="connsiteX4" fmla="*/ 0 w 9652000"/>
              <a:gd name="connsiteY4" fmla="*/ 4486698 h 583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2000" h="5832898">
                <a:moveTo>
                  <a:pt x="0" y="4486698"/>
                </a:moveTo>
                <a:lnTo>
                  <a:pt x="3102127" y="0"/>
                </a:lnTo>
                <a:lnTo>
                  <a:pt x="9652000" y="3598"/>
                </a:lnTo>
                <a:lnTo>
                  <a:pt x="9652000" y="5832898"/>
                </a:lnTo>
                <a:lnTo>
                  <a:pt x="0" y="4486698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E77B21-CD6F-4F4F-A0F7-18FB15D7293C}"/>
              </a:ext>
            </a:extLst>
          </p:cNvPr>
          <p:cNvSpPr/>
          <p:nvPr userDrawn="1"/>
        </p:nvSpPr>
        <p:spPr>
          <a:xfrm>
            <a:off x="-1" y="4292600"/>
            <a:ext cx="2235201" cy="2565400"/>
          </a:xfrm>
          <a:custGeom>
            <a:avLst/>
            <a:gdLst>
              <a:gd name="connsiteX0" fmla="*/ 0 w 2260601"/>
              <a:gd name="connsiteY0" fmla="*/ 0 h 2565400"/>
              <a:gd name="connsiteX1" fmla="*/ 2260601 w 2260601"/>
              <a:gd name="connsiteY1" fmla="*/ 0 h 2565400"/>
              <a:gd name="connsiteX2" fmla="*/ 2260601 w 2260601"/>
              <a:gd name="connsiteY2" fmla="*/ 2565400 h 2565400"/>
              <a:gd name="connsiteX3" fmla="*/ 0 w 2260601"/>
              <a:gd name="connsiteY3" fmla="*/ 2565400 h 2565400"/>
              <a:gd name="connsiteX4" fmla="*/ 0 w 2260601"/>
              <a:gd name="connsiteY4" fmla="*/ 0 h 2565400"/>
              <a:gd name="connsiteX0" fmla="*/ 0 w 2260601"/>
              <a:gd name="connsiteY0" fmla="*/ 0 h 2565400"/>
              <a:gd name="connsiteX1" fmla="*/ 1828801 w 2260601"/>
              <a:gd name="connsiteY1" fmla="*/ 914400 h 2565400"/>
              <a:gd name="connsiteX2" fmla="*/ 2260601 w 2260601"/>
              <a:gd name="connsiteY2" fmla="*/ 2565400 h 2565400"/>
              <a:gd name="connsiteX3" fmla="*/ 0 w 2260601"/>
              <a:gd name="connsiteY3" fmla="*/ 2565400 h 2565400"/>
              <a:gd name="connsiteX4" fmla="*/ 0 w 2260601"/>
              <a:gd name="connsiteY4" fmla="*/ 0 h 2565400"/>
              <a:gd name="connsiteX0" fmla="*/ 0 w 2260601"/>
              <a:gd name="connsiteY0" fmla="*/ 0 h 2565400"/>
              <a:gd name="connsiteX1" fmla="*/ 2197101 w 2260601"/>
              <a:gd name="connsiteY1" fmla="*/ 317500 h 2565400"/>
              <a:gd name="connsiteX2" fmla="*/ 2260601 w 2260601"/>
              <a:gd name="connsiteY2" fmla="*/ 2565400 h 2565400"/>
              <a:gd name="connsiteX3" fmla="*/ 0 w 2260601"/>
              <a:gd name="connsiteY3" fmla="*/ 2565400 h 2565400"/>
              <a:gd name="connsiteX4" fmla="*/ 0 w 2260601"/>
              <a:gd name="connsiteY4" fmla="*/ 0 h 2565400"/>
              <a:gd name="connsiteX0" fmla="*/ 0 w 2197101"/>
              <a:gd name="connsiteY0" fmla="*/ 0 h 2565400"/>
              <a:gd name="connsiteX1" fmla="*/ 2197101 w 2197101"/>
              <a:gd name="connsiteY1" fmla="*/ 317500 h 2565400"/>
              <a:gd name="connsiteX2" fmla="*/ 660401 w 2197101"/>
              <a:gd name="connsiteY2" fmla="*/ 1435100 h 2565400"/>
              <a:gd name="connsiteX3" fmla="*/ 0 w 2197101"/>
              <a:gd name="connsiteY3" fmla="*/ 2565400 h 2565400"/>
              <a:gd name="connsiteX4" fmla="*/ 0 w 2197101"/>
              <a:gd name="connsiteY4" fmla="*/ 0 h 2565400"/>
              <a:gd name="connsiteX0" fmla="*/ 0 w 2197101"/>
              <a:gd name="connsiteY0" fmla="*/ 0 h 2565400"/>
              <a:gd name="connsiteX1" fmla="*/ 2197101 w 2197101"/>
              <a:gd name="connsiteY1" fmla="*/ 317500 h 2565400"/>
              <a:gd name="connsiteX2" fmla="*/ 711201 w 2197101"/>
              <a:gd name="connsiteY2" fmla="*/ 2565400 h 2565400"/>
              <a:gd name="connsiteX3" fmla="*/ 0 w 2197101"/>
              <a:gd name="connsiteY3" fmla="*/ 2565400 h 2565400"/>
              <a:gd name="connsiteX4" fmla="*/ 0 w 2197101"/>
              <a:gd name="connsiteY4" fmla="*/ 0 h 2565400"/>
              <a:gd name="connsiteX0" fmla="*/ 0 w 2209801"/>
              <a:gd name="connsiteY0" fmla="*/ 0 h 2565400"/>
              <a:gd name="connsiteX1" fmla="*/ 2209801 w 2209801"/>
              <a:gd name="connsiteY1" fmla="*/ 342900 h 2565400"/>
              <a:gd name="connsiteX2" fmla="*/ 711201 w 2209801"/>
              <a:gd name="connsiteY2" fmla="*/ 2565400 h 2565400"/>
              <a:gd name="connsiteX3" fmla="*/ 0 w 2209801"/>
              <a:gd name="connsiteY3" fmla="*/ 2565400 h 2565400"/>
              <a:gd name="connsiteX4" fmla="*/ 0 w 2209801"/>
              <a:gd name="connsiteY4" fmla="*/ 0 h 2565400"/>
              <a:gd name="connsiteX0" fmla="*/ 0 w 1270001"/>
              <a:gd name="connsiteY0" fmla="*/ 0 h 2565400"/>
              <a:gd name="connsiteX1" fmla="*/ 1270001 w 1270001"/>
              <a:gd name="connsiteY1" fmla="*/ 520700 h 2565400"/>
              <a:gd name="connsiteX2" fmla="*/ 711201 w 1270001"/>
              <a:gd name="connsiteY2" fmla="*/ 2565400 h 2565400"/>
              <a:gd name="connsiteX3" fmla="*/ 0 w 1270001"/>
              <a:gd name="connsiteY3" fmla="*/ 2565400 h 2565400"/>
              <a:gd name="connsiteX4" fmla="*/ 0 w 1270001"/>
              <a:gd name="connsiteY4" fmla="*/ 0 h 2565400"/>
              <a:gd name="connsiteX0" fmla="*/ 0 w 2235201"/>
              <a:gd name="connsiteY0" fmla="*/ 0 h 2565400"/>
              <a:gd name="connsiteX1" fmla="*/ 2235201 w 2235201"/>
              <a:gd name="connsiteY1" fmla="*/ 317500 h 2565400"/>
              <a:gd name="connsiteX2" fmla="*/ 711201 w 2235201"/>
              <a:gd name="connsiteY2" fmla="*/ 2565400 h 2565400"/>
              <a:gd name="connsiteX3" fmla="*/ 0 w 2235201"/>
              <a:gd name="connsiteY3" fmla="*/ 2565400 h 2565400"/>
              <a:gd name="connsiteX4" fmla="*/ 0 w 2235201"/>
              <a:gd name="connsiteY4" fmla="*/ 0 h 256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201" h="2565400">
                <a:moveTo>
                  <a:pt x="0" y="0"/>
                </a:moveTo>
                <a:lnTo>
                  <a:pt x="2235201" y="317500"/>
                </a:lnTo>
                <a:lnTo>
                  <a:pt x="711201" y="2565400"/>
                </a:lnTo>
                <a:lnTo>
                  <a:pt x="0" y="2565400"/>
                </a:lnTo>
                <a:lnTo>
                  <a:pt x="0" y="0"/>
                </a:lnTo>
                <a:close/>
              </a:path>
            </a:pathLst>
          </a:custGeom>
          <a:solidFill>
            <a:srgbClr val="70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74E451-90BB-B147-82B1-73AA9398D0C0}"/>
              </a:ext>
            </a:extLst>
          </p:cNvPr>
          <p:cNvSpPr/>
          <p:nvPr userDrawn="1"/>
        </p:nvSpPr>
        <p:spPr>
          <a:xfrm>
            <a:off x="914400" y="4660900"/>
            <a:ext cx="11290300" cy="2209800"/>
          </a:xfrm>
          <a:custGeom>
            <a:avLst/>
            <a:gdLst>
              <a:gd name="connsiteX0" fmla="*/ 0 w 11353800"/>
              <a:gd name="connsiteY0" fmla="*/ 0 h 2235200"/>
              <a:gd name="connsiteX1" fmla="*/ 11353800 w 11353800"/>
              <a:gd name="connsiteY1" fmla="*/ 0 h 2235200"/>
              <a:gd name="connsiteX2" fmla="*/ 11353800 w 11353800"/>
              <a:gd name="connsiteY2" fmla="*/ 2235200 h 2235200"/>
              <a:gd name="connsiteX3" fmla="*/ 0 w 11353800"/>
              <a:gd name="connsiteY3" fmla="*/ 2235200 h 2235200"/>
              <a:gd name="connsiteX4" fmla="*/ 0 w 11353800"/>
              <a:gd name="connsiteY4" fmla="*/ 0 h 2235200"/>
              <a:gd name="connsiteX0" fmla="*/ 2425700 w 11353800"/>
              <a:gd name="connsiteY0" fmla="*/ 546100 h 2235200"/>
              <a:gd name="connsiteX1" fmla="*/ 11353800 w 11353800"/>
              <a:gd name="connsiteY1" fmla="*/ 0 h 2235200"/>
              <a:gd name="connsiteX2" fmla="*/ 11353800 w 11353800"/>
              <a:gd name="connsiteY2" fmla="*/ 2235200 h 2235200"/>
              <a:gd name="connsiteX3" fmla="*/ 0 w 11353800"/>
              <a:gd name="connsiteY3" fmla="*/ 2235200 h 2235200"/>
              <a:gd name="connsiteX4" fmla="*/ 2425700 w 11353800"/>
              <a:gd name="connsiteY4" fmla="*/ 546100 h 2235200"/>
              <a:gd name="connsiteX0" fmla="*/ 1574800 w 11353800"/>
              <a:gd name="connsiteY0" fmla="*/ 38100 h 2235200"/>
              <a:gd name="connsiteX1" fmla="*/ 11353800 w 11353800"/>
              <a:gd name="connsiteY1" fmla="*/ 0 h 2235200"/>
              <a:gd name="connsiteX2" fmla="*/ 11353800 w 11353800"/>
              <a:gd name="connsiteY2" fmla="*/ 2235200 h 2235200"/>
              <a:gd name="connsiteX3" fmla="*/ 0 w 11353800"/>
              <a:gd name="connsiteY3" fmla="*/ 2235200 h 2235200"/>
              <a:gd name="connsiteX4" fmla="*/ 1574800 w 11353800"/>
              <a:gd name="connsiteY4" fmla="*/ 38100 h 2235200"/>
              <a:gd name="connsiteX0" fmla="*/ 1574800 w 11353800"/>
              <a:gd name="connsiteY0" fmla="*/ 0 h 2197100"/>
              <a:gd name="connsiteX1" fmla="*/ 11353800 w 11353800"/>
              <a:gd name="connsiteY1" fmla="*/ 1587500 h 2197100"/>
              <a:gd name="connsiteX2" fmla="*/ 11353800 w 11353800"/>
              <a:gd name="connsiteY2" fmla="*/ 2197100 h 2197100"/>
              <a:gd name="connsiteX3" fmla="*/ 0 w 11353800"/>
              <a:gd name="connsiteY3" fmla="*/ 2197100 h 2197100"/>
              <a:gd name="connsiteX4" fmla="*/ 1574800 w 11353800"/>
              <a:gd name="connsiteY4" fmla="*/ 0 h 2197100"/>
              <a:gd name="connsiteX0" fmla="*/ 1574800 w 11366500"/>
              <a:gd name="connsiteY0" fmla="*/ 0 h 2197100"/>
              <a:gd name="connsiteX1" fmla="*/ 11366500 w 11366500"/>
              <a:gd name="connsiteY1" fmla="*/ 1358900 h 2197100"/>
              <a:gd name="connsiteX2" fmla="*/ 11353800 w 11366500"/>
              <a:gd name="connsiteY2" fmla="*/ 2197100 h 2197100"/>
              <a:gd name="connsiteX3" fmla="*/ 0 w 11366500"/>
              <a:gd name="connsiteY3" fmla="*/ 2197100 h 2197100"/>
              <a:gd name="connsiteX4" fmla="*/ 1574800 w 11366500"/>
              <a:gd name="connsiteY4" fmla="*/ 0 h 2197100"/>
              <a:gd name="connsiteX0" fmla="*/ 1422400 w 11214100"/>
              <a:gd name="connsiteY0" fmla="*/ 0 h 2197100"/>
              <a:gd name="connsiteX1" fmla="*/ 11214100 w 11214100"/>
              <a:gd name="connsiteY1" fmla="*/ 1358900 h 2197100"/>
              <a:gd name="connsiteX2" fmla="*/ 11201400 w 11214100"/>
              <a:gd name="connsiteY2" fmla="*/ 2197100 h 2197100"/>
              <a:gd name="connsiteX3" fmla="*/ 0 w 11214100"/>
              <a:gd name="connsiteY3" fmla="*/ 2197100 h 2197100"/>
              <a:gd name="connsiteX4" fmla="*/ 1422400 w 11214100"/>
              <a:gd name="connsiteY4" fmla="*/ 0 h 2197100"/>
              <a:gd name="connsiteX0" fmla="*/ 1498600 w 11290300"/>
              <a:gd name="connsiteY0" fmla="*/ 0 h 2209800"/>
              <a:gd name="connsiteX1" fmla="*/ 11290300 w 11290300"/>
              <a:gd name="connsiteY1" fmla="*/ 1358900 h 2209800"/>
              <a:gd name="connsiteX2" fmla="*/ 11277600 w 11290300"/>
              <a:gd name="connsiteY2" fmla="*/ 2197100 h 2209800"/>
              <a:gd name="connsiteX3" fmla="*/ 0 w 11290300"/>
              <a:gd name="connsiteY3" fmla="*/ 2209800 h 2209800"/>
              <a:gd name="connsiteX4" fmla="*/ 1498600 w 11290300"/>
              <a:gd name="connsiteY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0300" h="2209800">
                <a:moveTo>
                  <a:pt x="1498600" y="0"/>
                </a:moveTo>
                <a:lnTo>
                  <a:pt x="11290300" y="1358900"/>
                </a:lnTo>
                <a:lnTo>
                  <a:pt x="11277600" y="2197100"/>
                </a:lnTo>
                <a:lnTo>
                  <a:pt x="0" y="2209800"/>
                </a:lnTo>
                <a:lnTo>
                  <a:pt x="1498600" y="0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3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CMRI Template CM Blue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 baseline="0">
                <a:solidFill>
                  <a:srgbClr val="005CB9"/>
                </a:solidFill>
                <a:latin typeface="VAG Rounded Next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48F5D2-92EB-EE48-89D7-18383DEFF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816" y="5923118"/>
            <a:ext cx="951768" cy="5964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6BE361-2941-254A-B658-5E1325F23D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183" y="5942159"/>
            <a:ext cx="819633" cy="685773"/>
          </a:xfrm>
          <a:prstGeom prst="rect">
            <a:avLst/>
          </a:prstGeom>
        </p:spPr>
      </p:pic>
      <p:pic>
        <p:nvPicPr>
          <p:cNvPr id="14" name="Picture 13" descr="A picture containing plate&#10;&#10;Description automatically generated">
            <a:extLst>
              <a:ext uri="{FF2B5EF4-FFF2-40B4-BE49-F238E27FC236}">
                <a16:creationId xmlns:a16="http://schemas.microsoft.com/office/drawing/2014/main" id="{C4C1B728-710B-4F42-A087-1DAC20234E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149" y="6085291"/>
            <a:ext cx="1546697" cy="4055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9BF662-5B82-1E46-A445-08703BC1F8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032" y="5841569"/>
            <a:ext cx="661326" cy="81343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ECFE299-1E15-F345-BD27-BED0B473D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5771958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5CB9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7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1.emf"/><Relationship Id="rId5" Type="http://schemas.openxmlformats.org/officeDocument/2006/relationships/image" Target="../media/image24.jp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3.emf"/><Relationship Id="rId5" Type="http://schemas.openxmlformats.org/officeDocument/2006/relationships/image" Target="../media/image25.jpe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3.emf"/><Relationship Id="rId5" Type="http://schemas.openxmlformats.org/officeDocument/2006/relationships/image" Target="../media/image26.jpe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.emf"/><Relationship Id="rId5" Type="http://schemas.openxmlformats.org/officeDocument/2006/relationships/image" Target="../media/image27.jpe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5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emf"/><Relationship Id="rId5" Type="http://schemas.openxmlformats.org/officeDocument/2006/relationships/image" Target="../media/image12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3.emf"/><Relationship Id="rId5" Type="http://schemas.openxmlformats.org/officeDocument/2006/relationships/image" Target="../media/image16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3.emf"/><Relationship Id="rId5" Type="http://schemas.openxmlformats.org/officeDocument/2006/relationships/image" Target="../media/image17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.emf"/><Relationship Id="rId5" Type="http://schemas.openxmlformats.org/officeDocument/2006/relationships/image" Target="../media/image18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1.emf"/><Relationship Id="rId5" Type="http://schemas.openxmlformats.org/officeDocument/2006/relationships/image" Target="../media/image20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emf"/><Relationship Id="rId5" Type="http://schemas.openxmlformats.org/officeDocument/2006/relationships/image" Target="../media/image23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880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5771958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5CB9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166D81-63B6-C648-AFC1-EBB1C771C467}"/>
              </a:ext>
            </a:extLst>
          </p:cNvPr>
          <p:cNvCxnSpPr>
            <a:cxnSpLocks/>
          </p:cNvCxnSpPr>
          <p:nvPr userDrawn="1"/>
        </p:nvCxnSpPr>
        <p:spPr>
          <a:xfrm>
            <a:off x="0" y="6176963"/>
            <a:ext cx="12192000" cy="0"/>
          </a:xfrm>
          <a:prstGeom prst="line">
            <a:avLst/>
          </a:prstGeom>
          <a:ln w="12700" cap="rnd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54082F9-8A92-2A4E-B5EF-4942307435B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8433" y="6307019"/>
            <a:ext cx="3665983" cy="43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1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7" r:id="rId6"/>
    <p:sldLayoutId id="2147483651" r:id="rId7"/>
    <p:sldLayoutId id="214748377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5CB9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6B3073-1869-B74E-94A0-17D0AB7FA9F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D91932-C1BD-8944-BC18-91A1D6238CF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70230" y="6031975"/>
            <a:ext cx="2512509" cy="8416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956AA60-FC7F-BE4B-8194-D64489B90F6C}"/>
              </a:ext>
            </a:extLst>
          </p:cNvPr>
          <p:cNvSpPr/>
          <p:nvPr userDrawn="1"/>
        </p:nvSpPr>
        <p:spPr>
          <a:xfrm>
            <a:off x="0" y="0"/>
            <a:ext cx="7267074" cy="68580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8915" y="365125"/>
            <a:ext cx="6545179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20274A-B868-1440-8897-5B794D5B344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8028" y="6143746"/>
            <a:ext cx="2136912" cy="618115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76ED65A-7818-0940-9B99-7DBE11A10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915" y="1825625"/>
            <a:ext cx="6545179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938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71" r:id="rId2"/>
    <p:sldLayoutId id="214748375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bg1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and a child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BC063120-9E39-5744-85EF-803CBAA742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7824" y="0"/>
            <a:ext cx="5354052" cy="68778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884" y="365125"/>
            <a:ext cx="61120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84" y="1825625"/>
            <a:ext cx="6112042" cy="425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6404309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5505" y="62497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E4C6F6E-B9FF-134A-B94E-672F362AA99A}"/>
              </a:ext>
            </a:extLst>
          </p:cNvPr>
          <p:cNvGrpSpPr/>
          <p:nvPr userDrawn="1"/>
        </p:nvGrpSpPr>
        <p:grpSpPr>
          <a:xfrm>
            <a:off x="8333873" y="6083209"/>
            <a:ext cx="2362200" cy="791308"/>
            <a:chOff x="838200" y="6066692"/>
            <a:chExt cx="2362200" cy="79130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115673E-147E-6448-8E7D-A894AF814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6066692"/>
              <a:ext cx="2362200" cy="791308"/>
            </a:xfrm>
            <a:prstGeom prst="rect">
              <a:avLst/>
            </a:prstGeom>
          </p:spPr>
        </p:pic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305D822-51C2-B948-B6E7-AB3BDC31AE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121" y="6166385"/>
              <a:ext cx="2046357" cy="591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032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72" r:id="rId2"/>
    <p:sldLayoutId id="214748366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5CB9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C063120-9E39-5744-85EF-803CBAA742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7826" y="0"/>
            <a:ext cx="5354052" cy="687451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884" y="365125"/>
            <a:ext cx="61120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84" y="1825625"/>
            <a:ext cx="6112042" cy="425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6243056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5505" y="62497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D3ECE8-6CB5-904B-87F4-F8F969121AC8}"/>
              </a:ext>
            </a:extLst>
          </p:cNvPr>
          <p:cNvGrpSpPr/>
          <p:nvPr userDrawn="1"/>
        </p:nvGrpSpPr>
        <p:grpSpPr>
          <a:xfrm>
            <a:off x="8333873" y="6083209"/>
            <a:ext cx="2362200" cy="791308"/>
            <a:chOff x="838200" y="6066692"/>
            <a:chExt cx="2362200" cy="79130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17145C9-BF53-4F49-92D4-A6F1955D65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6066692"/>
              <a:ext cx="2362200" cy="791308"/>
            </a:xfrm>
            <a:prstGeom prst="rect">
              <a:avLst/>
            </a:prstGeom>
          </p:spPr>
        </p:pic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D304E88-86B0-2542-92B1-BC40107AF1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121" y="6166385"/>
              <a:ext cx="2046357" cy="591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279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73" r:id="rId2"/>
    <p:sldLayoutId id="214748375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5CB9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C063120-9E39-5744-85EF-803CBAA742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443" y="-1"/>
            <a:ext cx="5354052" cy="687451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884" y="365125"/>
            <a:ext cx="61120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84" y="1825625"/>
            <a:ext cx="6112042" cy="425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5505" y="62497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851A58E-458E-1E41-A499-B6A464BCC13E}"/>
              </a:ext>
            </a:extLst>
          </p:cNvPr>
          <p:cNvGrpSpPr/>
          <p:nvPr userDrawn="1"/>
        </p:nvGrpSpPr>
        <p:grpSpPr>
          <a:xfrm>
            <a:off x="8333873" y="6083209"/>
            <a:ext cx="2362200" cy="791308"/>
            <a:chOff x="838200" y="6066692"/>
            <a:chExt cx="2362200" cy="79130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8C42F21-B5F5-1844-A165-758DACE3B3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6066692"/>
              <a:ext cx="2362200" cy="791308"/>
            </a:xfrm>
            <a:prstGeom prst="rect">
              <a:avLst/>
            </a:prstGeom>
          </p:spPr>
        </p:pic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8AA2EF2-CB32-8B43-917C-D0A3BCCF10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121" y="6166385"/>
              <a:ext cx="2046357" cy="591921"/>
            </a:xfrm>
            <a:prstGeom prst="rect">
              <a:avLst/>
            </a:prstGeom>
          </p:spPr>
        </p:pic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F0A0E2A-1586-A842-814E-3BC055856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243056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26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74" r:id="rId2"/>
    <p:sldLayoutId id="2147483758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5CB9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321D27-BF3A-9649-9355-FC02449E58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8048" y="2856865"/>
            <a:ext cx="3955904" cy="1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6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07A2FB-5D77-F24B-A686-344A138DD39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8433" y="6188522"/>
            <a:ext cx="3665983" cy="43231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790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576699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59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5CB9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D7A04B-2330-C244-BD89-279B85E3285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8433" y="6334401"/>
            <a:ext cx="3665983" cy="43231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958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5775962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2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69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77777A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77777A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77777A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77777A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77777A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77777A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necktie, person, wall&#10;&#10;Description automatically generated">
            <a:extLst>
              <a:ext uri="{FF2B5EF4-FFF2-40B4-BE49-F238E27FC236}">
                <a16:creationId xmlns:a16="http://schemas.microsoft.com/office/drawing/2014/main" id="{21854E27-3C31-9946-B8B3-CD33EF6D17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880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61C2EF-30DC-3746-A062-2D3E28B7E8C7}"/>
              </a:ext>
            </a:extLst>
          </p:cNvPr>
          <p:cNvGrpSpPr/>
          <p:nvPr userDrawn="1"/>
        </p:nvGrpSpPr>
        <p:grpSpPr>
          <a:xfrm>
            <a:off x="838200" y="6066692"/>
            <a:ext cx="2362200" cy="791308"/>
            <a:chOff x="838200" y="6066692"/>
            <a:chExt cx="2362200" cy="79130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908101C-8DB4-FC4A-9BAB-A8D9214BC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6066692"/>
              <a:ext cx="2362200" cy="791308"/>
            </a:xfrm>
            <a:prstGeom prst="rect">
              <a:avLst/>
            </a:prstGeom>
          </p:spPr>
        </p:pic>
        <p:pic>
          <p:nvPicPr>
            <p:cNvPr id="7" name="Picture 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8105256-D716-5E49-906D-42590D8E2F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121" y="6166385"/>
              <a:ext cx="2046357" cy="591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67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66" r:id="rId2"/>
    <p:sldLayoutId id="214748366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5CB9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1854E27-3C31-9946-B8B3-CD33EF6D17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880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61C2EF-30DC-3746-A062-2D3E28B7E8C7}"/>
              </a:ext>
            </a:extLst>
          </p:cNvPr>
          <p:cNvGrpSpPr/>
          <p:nvPr userDrawn="1"/>
        </p:nvGrpSpPr>
        <p:grpSpPr>
          <a:xfrm>
            <a:off x="838200" y="6066692"/>
            <a:ext cx="2362200" cy="791308"/>
            <a:chOff x="838200" y="6066692"/>
            <a:chExt cx="2362200" cy="79130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908101C-8DB4-FC4A-9BAB-A8D9214BC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6066692"/>
              <a:ext cx="2362200" cy="791308"/>
            </a:xfrm>
            <a:prstGeom prst="rect">
              <a:avLst/>
            </a:prstGeom>
          </p:spPr>
        </p:pic>
        <p:pic>
          <p:nvPicPr>
            <p:cNvPr id="7" name="Picture 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8105256-D716-5E49-906D-42590D8E2F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121" y="6166385"/>
              <a:ext cx="2046357" cy="591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882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5CB9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1854E27-3C31-9946-B8B3-CD33EF6D17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880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BD8A57-E1C4-6948-8B45-70EB1154C188}"/>
              </a:ext>
            </a:extLst>
          </p:cNvPr>
          <p:cNvGrpSpPr/>
          <p:nvPr userDrawn="1"/>
        </p:nvGrpSpPr>
        <p:grpSpPr>
          <a:xfrm>
            <a:off x="838200" y="6066692"/>
            <a:ext cx="2362200" cy="791308"/>
            <a:chOff x="838200" y="6066692"/>
            <a:chExt cx="2362200" cy="7913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AE5985F-C12D-734A-9AA5-3F84BA50C2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6066692"/>
              <a:ext cx="2362200" cy="791308"/>
            </a:xfrm>
            <a:prstGeom prst="rect">
              <a:avLst/>
            </a:prstGeom>
          </p:spPr>
        </p:pic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2A519B8-2954-F641-8D30-9B76CC4E25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121" y="6166385"/>
              <a:ext cx="2046357" cy="591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885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67" r:id="rId2"/>
    <p:sldLayoutId id="214748374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5CB9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1854E27-3C31-9946-B8B3-CD33EF6D17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880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61004C-D1F4-224B-9A6C-FD700668CC5A}"/>
              </a:ext>
            </a:extLst>
          </p:cNvPr>
          <p:cNvGrpSpPr/>
          <p:nvPr userDrawn="1"/>
        </p:nvGrpSpPr>
        <p:grpSpPr>
          <a:xfrm>
            <a:off x="838200" y="6066692"/>
            <a:ext cx="2362200" cy="791308"/>
            <a:chOff x="838200" y="6066692"/>
            <a:chExt cx="2362200" cy="7913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E8E77DB-8B61-0E4F-A43A-82136F1979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6066692"/>
              <a:ext cx="2362200" cy="791308"/>
            </a:xfrm>
            <a:prstGeom prst="rect">
              <a:avLst/>
            </a:prstGeom>
          </p:spPr>
        </p:pic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19E0628-5C0E-6546-8659-64BC2E6D2D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121" y="6166385"/>
              <a:ext cx="2046357" cy="591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295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68" r:id="rId2"/>
    <p:sldLayoutId id="214748374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5CB9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886B3073-1869-B74E-94A0-17D0AB7FA9F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956AA60-FC7F-BE4B-8194-D64489B90F6C}"/>
              </a:ext>
            </a:extLst>
          </p:cNvPr>
          <p:cNvSpPr/>
          <p:nvPr userDrawn="1"/>
        </p:nvSpPr>
        <p:spPr>
          <a:xfrm>
            <a:off x="0" y="0"/>
            <a:ext cx="7267074" cy="68580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8915" y="365125"/>
            <a:ext cx="6545179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915" y="1825625"/>
            <a:ext cx="6545179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0A911B-4104-8240-8E33-23E5B2646C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70230" y="6031975"/>
            <a:ext cx="2512509" cy="8416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EC1546-0B4A-E440-9545-8E302057B81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8028" y="6143746"/>
            <a:ext cx="2136912" cy="61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4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69" r:id="rId2"/>
    <p:sldLayoutId id="214748374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bg1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6B3073-1869-B74E-94A0-17D0AB7FA9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926" y="0"/>
            <a:ext cx="11854074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680942-4F6A-AA41-9462-17E010C9A57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70230" y="6031975"/>
            <a:ext cx="2512509" cy="8416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956AA60-FC7F-BE4B-8194-D64489B90F6C}"/>
              </a:ext>
            </a:extLst>
          </p:cNvPr>
          <p:cNvSpPr/>
          <p:nvPr userDrawn="1"/>
        </p:nvSpPr>
        <p:spPr>
          <a:xfrm>
            <a:off x="0" y="0"/>
            <a:ext cx="7267074" cy="68580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8915" y="365125"/>
            <a:ext cx="6545179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D2BE89-75D3-A74F-94E9-9DF330A5CB5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8028" y="6143746"/>
            <a:ext cx="2136912" cy="618115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4B34319-0AC1-594E-961D-CCBC33A9D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915" y="1825625"/>
            <a:ext cx="6545179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97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70" r:id="rId2"/>
    <p:sldLayoutId id="214748374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bg1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7AA33-F550-6E44-ADD5-2A8DC2B560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Addressing Social Determinants of Health to Improve Health Outcomes for Patients with Diabetes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9D97FF-9F40-3A4A-9CC5-8E5F58394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106" y="4907756"/>
            <a:ext cx="6075948" cy="1655762"/>
          </a:xfrm>
        </p:spPr>
        <p:txBody>
          <a:bodyPr/>
          <a:lstStyle/>
          <a:p>
            <a:r>
              <a:rPr lang="en-US" dirty="0"/>
              <a:t>July 12, 2022</a:t>
            </a:r>
          </a:p>
          <a:p>
            <a:r>
              <a:rPr lang="en-US" dirty="0"/>
              <a:t>Emily DeWit, MASL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25EB4-FF4C-5C47-AA5C-C212D54CC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142D37-AB77-475E-9EB5-5A31D5D9F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318" y="3509963"/>
            <a:ext cx="1411524" cy="117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9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1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1561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Where is Children’s Mercy Kansas City?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C324F-E70B-8141-8687-ACC68E1F7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BC8B02D0-DAAC-479F-A722-7771DBDD9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1656727"/>
            <a:ext cx="6340625" cy="32982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9AC75E-229C-45AC-960D-08A864A33B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12" b="3"/>
          <a:stretch/>
        </p:blipFill>
        <p:spPr>
          <a:xfrm>
            <a:off x="7709338" y="0"/>
            <a:ext cx="4482662" cy="2227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3A3151-13AB-4BA1-837B-4BA34CCB7A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03"/>
          <a:stretch/>
        </p:blipFill>
        <p:spPr>
          <a:xfrm>
            <a:off x="7709338" y="2270786"/>
            <a:ext cx="4482662" cy="2227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484F9C-1FD8-4F25-B15D-E364E7D3E0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289" b="17261"/>
          <a:stretch/>
        </p:blipFill>
        <p:spPr>
          <a:xfrm>
            <a:off x="7709338" y="4541573"/>
            <a:ext cx="4482662" cy="222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10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3B475F8-50AE-46A0-9943-B2B63183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148E4-3032-794A-A3BA-FD2C8D099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6986015" cy="17764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Getting Started;</a:t>
            </a:r>
            <a:br>
              <a:rPr lang="en-US" dirty="0">
                <a:solidFill>
                  <a:schemeClr val="tx1"/>
                </a:solidFill>
                <a:latin typeface="+mj-lt"/>
              </a:rPr>
            </a:br>
            <a:r>
              <a:rPr lang="en-US" dirty="0">
                <a:solidFill>
                  <a:schemeClr val="tx1"/>
                </a:solidFill>
                <a:latin typeface="+mj-lt"/>
              </a:rPr>
              <a:t>Why &amp; How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5D589C-1B69-4F3F-A54C-B71718335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409" y="824653"/>
            <a:ext cx="3334055" cy="813184"/>
          </a:xfrm>
          <a:prstGeom prst="rect">
            <a:avLst/>
          </a:prstGeom>
        </p:spPr>
      </p:pic>
      <p:sp>
        <p:nvSpPr>
          <p:cNvPr id="20" name="sketch line">
            <a:extLst>
              <a:ext uri="{FF2B5EF4-FFF2-40B4-BE49-F238E27FC236}">
                <a16:creationId xmlns:a16="http://schemas.microsoft.com/office/drawing/2014/main" id="{75F6FDB4-2351-48C2-A863-2364A0234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31569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BF077-5716-3241-9FC4-47DC7B6A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2504819"/>
            <a:ext cx="6986016" cy="3672144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/>
            <a:r>
              <a:rPr lang="en-US" sz="1700" dirty="0">
                <a:solidFill>
                  <a:schemeClr val="tx1"/>
                </a:solidFill>
                <a:latin typeface="+mn-lt"/>
              </a:rPr>
              <a:t>The SDOH contexts of families have greater influence over health than isolated encounters with the healthcare system</a:t>
            </a:r>
          </a:p>
          <a:p>
            <a:endParaRPr lang="en-US" sz="1700" dirty="0">
              <a:solidFill>
                <a:schemeClr val="tx1"/>
              </a:solidFill>
              <a:latin typeface="+mn-lt"/>
            </a:endParaRPr>
          </a:p>
          <a:p>
            <a:pPr marL="285750"/>
            <a:r>
              <a:rPr lang="en-US" sz="1700" dirty="0">
                <a:solidFill>
                  <a:schemeClr val="tx1"/>
                </a:solidFill>
                <a:latin typeface="+mn-lt"/>
              </a:rPr>
              <a:t>Screening for &amp; addressing SDOH barriers has the potential to improve youth health and well-being, and result in personal and societal cost savings</a:t>
            </a:r>
          </a:p>
          <a:p>
            <a:endParaRPr lang="en-US" sz="1700" dirty="0">
              <a:solidFill>
                <a:schemeClr val="tx1"/>
              </a:solidFill>
              <a:latin typeface="+mn-lt"/>
            </a:endParaRPr>
          </a:p>
          <a:p>
            <a:pPr marL="285750"/>
            <a:r>
              <a:rPr lang="en-US" sz="1700" dirty="0">
                <a:solidFill>
                  <a:schemeClr val="tx1"/>
                </a:solidFill>
                <a:latin typeface="+mn-lt"/>
              </a:rPr>
              <a:t>Intake form delivery for all patients receiving diabetes care</a:t>
            </a:r>
          </a:p>
          <a:p>
            <a:endParaRPr lang="en-US" sz="1700" dirty="0">
              <a:solidFill>
                <a:schemeClr val="tx1"/>
              </a:solidFill>
              <a:latin typeface="+mn-lt"/>
            </a:endParaRPr>
          </a:p>
          <a:p>
            <a:pPr marL="285750"/>
            <a:r>
              <a:rPr lang="en-US" sz="1700" dirty="0">
                <a:solidFill>
                  <a:schemeClr val="tx1"/>
                </a:solidFill>
                <a:latin typeface="+mn-lt"/>
              </a:rPr>
              <a:t>Assesses for needs related to housing, food, utilities,&amp; transportation</a:t>
            </a:r>
          </a:p>
          <a:p>
            <a:endParaRPr lang="en-US" sz="17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804086-9AD1-4269-9D75-D735041A5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4489" y="2310086"/>
            <a:ext cx="2503603" cy="18902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5D9D89-4059-4BBB-A326-B11CE2C9D8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330" y="4358181"/>
            <a:ext cx="2511920" cy="189022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F9A84-1CB8-E94B-9658-3D387D4C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5D5ACDC5-7D88-4043-A5E3-34CEDBAF337A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3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4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D87E15-FBD0-4002-812C-377766577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52686">
            <a:off x="203670" y="4850460"/>
            <a:ext cx="981541" cy="890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DB3F85-AD8A-470E-9F69-9BC8219C027F}"/>
              </a:ext>
            </a:extLst>
          </p:cNvPr>
          <p:cNvSpPr txBox="1"/>
          <p:nvPr/>
        </p:nvSpPr>
        <p:spPr>
          <a:xfrm>
            <a:off x="5589340" y="298078"/>
            <a:ext cx="857834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mitage"/>
              </a:rPr>
              <a:t>Addressing Positive Screens;</a:t>
            </a:r>
          </a:p>
          <a:p>
            <a:r>
              <a:rPr lang="en-US" sz="3200" i="1" dirty="0">
                <a:latin typeface="Armitage"/>
              </a:rPr>
              <a:t>Community Navigators &amp; Lift Up KC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68FFC75-63BB-47C3-838B-4454905D11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1"/>
          <a:stretch/>
        </p:blipFill>
        <p:spPr bwMode="auto">
          <a:xfrm>
            <a:off x="0" y="1831334"/>
            <a:ext cx="12192000" cy="502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634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AE6DB-933F-BB43-8C0F-9BE20C387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6B921-E7AA-40FA-A2B0-3F0EEDADC6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99378E-6427-42A5-A171-2182F908A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083"/>
            <a:ext cx="12192309" cy="66058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31BBD4-AA8B-4777-BDAF-FA8CFAB0C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88" y="199353"/>
            <a:ext cx="768163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16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D1A141-AE43-E046-87A3-3E8291C51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23D774-1A3C-4167-B8CB-3992304BE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91" y="2648957"/>
            <a:ext cx="1411524" cy="11762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C235E8-254D-4E56-BC28-18511277D8F8}"/>
              </a:ext>
            </a:extLst>
          </p:cNvPr>
          <p:cNvSpPr txBox="1"/>
          <p:nvPr/>
        </p:nvSpPr>
        <p:spPr>
          <a:xfrm>
            <a:off x="1537216" y="140168"/>
            <a:ext cx="1052909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VAG Rounded Next" panose="020F0502020203020204"/>
              </a:rPr>
              <a:t>Cycle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VAG Rounded Next" panose="020F0502020203020204"/>
              </a:rPr>
              <a:t>Eliminated f/u survey as we were able to track within Lift Up KC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VAG Rounded Next" panose="020F0502020203020204"/>
              </a:rPr>
              <a:t>Survey gave choice of using a community navigator or opting out of assistance</a:t>
            </a:r>
          </a:p>
          <a:p>
            <a:endParaRPr lang="en-US" dirty="0">
              <a:solidFill>
                <a:srgbClr val="0070C0"/>
              </a:solidFill>
              <a:latin typeface="VAG Rounded Next" panose="020F0502020203020204"/>
            </a:endParaRPr>
          </a:p>
          <a:p>
            <a:r>
              <a:rPr lang="en-US" b="1" dirty="0">
                <a:solidFill>
                  <a:srgbClr val="0070C0"/>
                </a:solidFill>
                <a:latin typeface="VAG Rounded Next" panose="020F0502020203020204"/>
              </a:rPr>
              <a:t>Cycle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VAG Rounded Next" panose="020F0502020203020204"/>
              </a:rPr>
              <a:t>Met with other departments using screening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VAG Rounded Next" panose="020F0502020203020204"/>
              </a:rPr>
              <a:t>Added survey option to navigate Lift Up KC on own/public site (kept community navigator &amp; opt out options)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VAG Rounded Next" panose="020F0502020203020204"/>
              </a:rPr>
              <a:t>Saw largest drop in positive screen ratio after cycle 5 to end of cycle 6 (4.67% to 1.56%)</a:t>
            </a:r>
          </a:p>
          <a:p>
            <a:endParaRPr lang="en-US" dirty="0">
              <a:solidFill>
                <a:srgbClr val="0070C0"/>
              </a:solidFill>
              <a:latin typeface="VAG Rounded Next" panose="020F0502020203020204"/>
            </a:endParaRPr>
          </a:p>
          <a:p>
            <a:r>
              <a:rPr lang="en-US" b="1" dirty="0">
                <a:solidFill>
                  <a:srgbClr val="0070C0"/>
                </a:solidFill>
                <a:latin typeface="VAG Rounded Next" panose="020F0502020203020204"/>
              </a:rPr>
              <a:t>Cycle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VAG Rounded Next" panose="020F0502020203020204"/>
              </a:rPr>
              <a:t>Built in notifications to social workers to respond to </a:t>
            </a:r>
            <a:r>
              <a:rPr lang="en-US" i="1" dirty="0">
                <a:solidFill>
                  <a:srgbClr val="0070C0"/>
                </a:solidFill>
                <a:latin typeface="VAG Rounded Next" panose="020F0502020203020204"/>
              </a:rPr>
              <a:t>highest risk </a:t>
            </a:r>
            <a:r>
              <a:rPr lang="en-US" dirty="0">
                <a:solidFill>
                  <a:srgbClr val="0070C0"/>
                </a:solidFill>
                <a:latin typeface="VAG Rounded Next" panose="020F0502020203020204"/>
              </a:rPr>
              <a:t>positive screens (in person, if possible)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VAG Rounded Next" panose="020F0502020203020204"/>
              </a:rPr>
              <a:t>While positivity rates remained low (3.94%) we developed a notification system to alert social work if family was homeless or had utilities shut off</a:t>
            </a:r>
          </a:p>
          <a:p>
            <a:endParaRPr lang="en-US" dirty="0">
              <a:solidFill>
                <a:srgbClr val="0070C0"/>
              </a:solidFill>
              <a:latin typeface="VAG Rounded Next" panose="020F0502020203020204"/>
            </a:endParaRPr>
          </a:p>
          <a:p>
            <a:r>
              <a:rPr lang="en-US" b="1" dirty="0">
                <a:solidFill>
                  <a:srgbClr val="0070C0"/>
                </a:solidFill>
                <a:latin typeface="VAG Rounded Next" panose="020F0502020203020204"/>
              </a:rPr>
              <a:t>Cycle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VAG Rounded Next" panose="020F0502020203020204"/>
              </a:rPr>
              <a:t>In response to low positive screen ratio of previous cycle, we updated survey language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VAG Rounded Next" panose="020F0502020203020204"/>
              </a:rPr>
              <a:t>Added context/rationale for taking survey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VAG Rounded Next" panose="020F0502020203020204"/>
              </a:rPr>
              <a:t>Added language to be clear that new services available, FREE of charge, confidential</a:t>
            </a:r>
          </a:p>
          <a:p>
            <a:pPr lvl="1"/>
            <a:endParaRPr lang="en-US" dirty="0">
              <a:solidFill>
                <a:srgbClr val="0070C0"/>
              </a:solidFill>
              <a:latin typeface="VAG Rounded Next" panose="020F0502020203020204"/>
            </a:endParaRPr>
          </a:p>
          <a:p>
            <a:r>
              <a:rPr lang="en-US" b="1" dirty="0">
                <a:solidFill>
                  <a:srgbClr val="0070C0"/>
                </a:solidFill>
                <a:latin typeface="VAG Rounded Next" panose="020F0502020203020204"/>
              </a:rPr>
              <a:t>Cycle 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VAG Rounded Next" panose="020F0502020203020204"/>
              </a:rPr>
              <a:t>Added sentence to instructions that parent/guardian (if patient under 18) MUST complete the screening survey</a:t>
            </a:r>
          </a:p>
        </p:txBody>
      </p:sp>
    </p:spTree>
    <p:extLst>
      <p:ext uri="{BB962C8B-B14F-4D97-AF65-F5344CB8AC3E}">
        <p14:creationId xmlns:p14="http://schemas.microsoft.com/office/powerpoint/2010/main" val="2312646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102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ight Triangle 1031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4" name="Rectangle 1033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D1E96C6A-8240-4A00-AE62-FD4C3E997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163" y="2017798"/>
            <a:ext cx="6811863" cy="303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23D774-1A3C-4167-B8CB-3992304BE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5024" y="1208157"/>
            <a:ext cx="3135422" cy="261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62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752A7C-6FBA-9B46-AEA6-9EC98BCC6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Examining Positivity Rates By Race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B05AAE-0D33-7E41-A64F-FD25CF623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FEF256F-7C25-4E0C-8B89-BC063C6E6C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516582"/>
              </p:ext>
            </p:extLst>
          </p:nvPr>
        </p:nvGraphicFramePr>
        <p:xfrm>
          <a:off x="1" y="2281474"/>
          <a:ext cx="5600700" cy="3857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77D5C0D-EE01-406D-BD2E-BB689A6C44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0452191"/>
              </p:ext>
            </p:extLst>
          </p:nvPr>
        </p:nvGraphicFramePr>
        <p:xfrm>
          <a:off x="5762625" y="2281474"/>
          <a:ext cx="6429375" cy="3857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69351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9AF1F5-CAD4-F24D-8ECC-75A5292D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442" y="652509"/>
            <a:ext cx="3932237" cy="1600200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8557C-5351-FD46-8556-AAA727AAE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BC117C-E40A-47E6-9F64-A1492CAE6790}"/>
              </a:ext>
            </a:extLst>
          </p:cNvPr>
          <p:cNvSpPr txBox="1"/>
          <p:nvPr/>
        </p:nvSpPr>
        <p:spPr>
          <a:xfrm>
            <a:off x="6412139" y="1709461"/>
            <a:ext cx="4940073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VAG Rounded Next" panose="020F0502020203020204"/>
              </a:rPr>
              <a:t>References</a:t>
            </a:r>
          </a:p>
          <a:p>
            <a:endParaRPr lang="en-US" dirty="0">
              <a:solidFill>
                <a:schemeClr val="accent5"/>
              </a:solidFill>
              <a:latin typeface="VAG Rounded Next" panose="020F0502020203020204"/>
            </a:endParaRPr>
          </a:p>
          <a:p>
            <a:r>
              <a:rPr lang="en-US" b="0" i="0" dirty="0" err="1">
                <a:solidFill>
                  <a:schemeClr val="accent5"/>
                </a:solidFill>
                <a:effectLst/>
                <a:latin typeface="VAG Rounded Next" panose="020F0502020203020204"/>
              </a:rPr>
              <a:t>Zuijdwijk</a:t>
            </a:r>
            <a:r>
              <a:rPr lang="en-US" b="0" i="0" dirty="0">
                <a:solidFill>
                  <a:schemeClr val="accent5"/>
                </a:solidFill>
                <a:effectLst/>
                <a:latin typeface="VAG Rounded Next" panose="020F0502020203020204"/>
              </a:rPr>
              <a:t> CS, </a:t>
            </a:r>
            <a:r>
              <a:rPr lang="en-US" b="0" i="0" dirty="0" err="1">
                <a:solidFill>
                  <a:schemeClr val="accent5"/>
                </a:solidFill>
                <a:effectLst/>
                <a:latin typeface="VAG Rounded Next" panose="020F0502020203020204"/>
              </a:rPr>
              <a:t>Cuerden</a:t>
            </a:r>
            <a:r>
              <a:rPr lang="en-US" b="0" i="0" dirty="0">
                <a:solidFill>
                  <a:schemeClr val="accent5"/>
                </a:solidFill>
                <a:effectLst/>
                <a:latin typeface="VAG Rounded Next" panose="020F0502020203020204"/>
              </a:rPr>
              <a:t> M, Mahmud FH. Social determinants of health on glycemic control in pediatric type 1 diabetes. </a:t>
            </a:r>
            <a:r>
              <a:rPr lang="en-US" b="0" i="1" dirty="0">
                <a:solidFill>
                  <a:schemeClr val="accent5"/>
                </a:solidFill>
                <a:effectLst/>
                <a:latin typeface="VAG Rounded Next" panose="020F0502020203020204"/>
              </a:rPr>
              <a:t>J </a:t>
            </a:r>
            <a:r>
              <a:rPr lang="en-US" b="0" i="1" dirty="0" err="1">
                <a:solidFill>
                  <a:schemeClr val="accent5"/>
                </a:solidFill>
                <a:effectLst/>
                <a:latin typeface="VAG Rounded Next" panose="020F0502020203020204"/>
              </a:rPr>
              <a:t>Pediatr</a:t>
            </a:r>
            <a:r>
              <a:rPr lang="en-US" b="0" i="0" dirty="0">
                <a:solidFill>
                  <a:schemeClr val="accent5"/>
                </a:solidFill>
                <a:effectLst/>
                <a:latin typeface="VAG Rounded Next" panose="020F0502020203020204"/>
              </a:rPr>
              <a:t>. 2013;</a:t>
            </a:r>
            <a:r>
              <a:rPr lang="en-US" b="1" i="0" dirty="0">
                <a:solidFill>
                  <a:schemeClr val="accent5"/>
                </a:solidFill>
                <a:effectLst/>
                <a:latin typeface="VAG Rounded Next" panose="020F0502020203020204"/>
              </a:rPr>
              <a:t>162</a:t>
            </a:r>
            <a:r>
              <a:rPr lang="en-US" b="0" i="0" dirty="0">
                <a:solidFill>
                  <a:schemeClr val="accent5"/>
                </a:solidFill>
                <a:effectLst/>
                <a:latin typeface="VAG Rounded Next" panose="020F0502020203020204"/>
              </a:rPr>
              <a:t>(4):730-735</a:t>
            </a:r>
          </a:p>
          <a:p>
            <a:endParaRPr lang="en-US" b="0" i="0" dirty="0">
              <a:solidFill>
                <a:schemeClr val="accent5"/>
              </a:solidFill>
              <a:effectLst/>
              <a:latin typeface="VAG Rounded Next" panose="020F0502020203020204"/>
            </a:endParaRPr>
          </a:p>
          <a:p>
            <a:r>
              <a:rPr lang="en-US" b="0" i="0" dirty="0">
                <a:solidFill>
                  <a:schemeClr val="accent5"/>
                </a:solidFill>
                <a:effectLst/>
                <a:latin typeface="VAG Rounded Next" panose="020F0502020203020204"/>
              </a:rPr>
              <a:t>Lipman TH, Smith JA, Hawkes CP. Community health workers and the care of children with type 1 diabetes. </a:t>
            </a:r>
            <a:r>
              <a:rPr lang="en-US" b="0" i="1" dirty="0">
                <a:solidFill>
                  <a:schemeClr val="accent5"/>
                </a:solidFill>
                <a:effectLst/>
                <a:latin typeface="VAG Rounded Next" panose="020F0502020203020204"/>
              </a:rPr>
              <a:t>J </a:t>
            </a:r>
            <a:r>
              <a:rPr lang="en-US" b="0" i="1" dirty="0" err="1">
                <a:solidFill>
                  <a:schemeClr val="accent5"/>
                </a:solidFill>
                <a:effectLst/>
                <a:latin typeface="VAG Rounded Next" panose="020F0502020203020204"/>
              </a:rPr>
              <a:t>Pediatr</a:t>
            </a:r>
            <a:r>
              <a:rPr lang="en-US" b="0" i="1" dirty="0">
                <a:solidFill>
                  <a:schemeClr val="accent5"/>
                </a:solidFill>
                <a:effectLst/>
                <a:latin typeface="VAG Rounded Next" panose="020F0502020203020204"/>
              </a:rPr>
              <a:t> </a:t>
            </a:r>
            <a:r>
              <a:rPr lang="en-US" b="0" i="1" dirty="0" err="1">
                <a:solidFill>
                  <a:schemeClr val="accent5"/>
                </a:solidFill>
                <a:effectLst/>
                <a:latin typeface="VAG Rounded Next" panose="020F0502020203020204"/>
              </a:rPr>
              <a:t>Nurs</a:t>
            </a:r>
            <a:r>
              <a:rPr lang="en-US" b="0" i="0" dirty="0">
                <a:solidFill>
                  <a:schemeClr val="accent5"/>
                </a:solidFill>
                <a:effectLst/>
                <a:latin typeface="VAG Rounded Next" panose="020F0502020203020204"/>
              </a:rPr>
              <a:t>. 2019;</a:t>
            </a:r>
            <a:r>
              <a:rPr lang="en-US" b="1" i="0" dirty="0">
                <a:solidFill>
                  <a:schemeClr val="accent5"/>
                </a:solidFill>
                <a:effectLst/>
                <a:latin typeface="VAG Rounded Next" panose="020F0502020203020204"/>
              </a:rPr>
              <a:t>49</a:t>
            </a:r>
            <a:r>
              <a:rPr lang="en-US" b="0" i="0" dirty="0">
                <a:solidFill>
                  <a:schemeClr val="accent5"/>
                </a:solidFill>
                <a:effectLst/>
                <a:latin typeface="VAG Rounded Next" panose="020F0502020203020204"/>
              </a:rPr>
              <a:t>:111-112</a:t>
            </a:r>
            <a:endParaRPr lang="en-US" dirty="0">
              <a:solidFill>
                <a:schemeClr val="accent5"/>
              </a:solidFill>
              <a:latin typeface="VAG Rounded Next" panose="020F0502020203020204"/>
            </a:endParaRPr>
          </a:p>
        </p:txBody>
      </p:sp>
      <p:graphicFrame>
        <p:nvGraphicFramePr>
          <p:cNvPr id="9" name="Text Placeholder 4">
            <a:extLst>
              <a:ext uri="{FF2B5EF4-FFF2-40B4-BE49-F238E27FC236}">
                <a16:creationId xmlns:a16="http://schemas.microsoft.com/office/drawing/2014/main" id="{60D180BE-B34F-1A6B-EB1B-65832EB9E717}"/>
              </a:ext>
            </a:extLst>
          </p:cNvPr>
          <p:cNvGraphicFramePr/>
          <p:nvPr/>
        </p:nvGraphicFramePr>
        <p:xfrm>
          <a:off x="839788" y="2057400"/>
          <a:ext cx="4593346" cy="3811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2335864"/>
      </p:ext>
    </p:extLst>
  </p:cSld>
  <p:clrMapOvr>
    <a:masterClrMapping/>
  </p:clrMapOvr>
</p:sld>
</file>

<file path=ppt/theme/theme1.xml><?xml version="1.0" encoding="utf-8"?>
<a:theme xmlns:a="http://schemas.openxmlformats.org/drawingml/2006/main" name="Brand Template CM Blue - Rule Line">
  <a:themeElements>
    <a:clrScheme name="Custom 1">
      <a:dk1>
        <a:srgbClr val="FFFFFF"/>
      </a:dk1>
      <a:lt1>
        <a:srgbClr val="005BB9"/>
      </a:lt1>
      <a:dk2>
        <a:srgbClr val="FFFFFF"/>
      </a:dk2>
      <a:lt2>
        <a:srgbClr val="005BB9"/>
      </a:lt2>
      <a:accent1>
        <a:srgbClr val="005BB9"/>
      </a:accent1>
      <a:accent2>
        <a:srgbClr val="ECAA00"/>
      </a:accent2>
      <a:accent3>
        <a:srgbClr val="59585C"/>
      </a:accent3>
      <a:accent4>
        <a:srgbClr val="005BB9"/>
      </a:accent4>
      <a:accent5>
        <a:srgbClr val="ECAA00"/>
      </a:accent5>
      <a:accent6>
        <a:srgbClr val="58575B"/>
      </a:accent6>
      <a:hlink>
        <a:srgbClr val="005BB9"/>
      </a:hlink>
      <a:folHlink>
        <a:srgbClr val="C12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lolor Block Background + Photo 3">
  <a:themeElements>
    <a:clrScheme name="CM Brand Templ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3A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RH color photo 1">
  <a:themeElements>
    <a:clrScheme name="CM Brand Templ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3A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RH color photo 2">
  <a:themeElements>
    <a:clrScheme name="CM Brand Templ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3A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RH color photo 3">
  <a:themeElements>
    <a:clrScheme name="CM Brand Templ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3A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End C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and Template CM Blue - NO Rule Line">
  <a:themeElements>
    <a:clrScheme name="CM Brand Templ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3A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and Template Grey">
  <a:themeElements>
    <a:clrScheme name="CM Brand Templ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3A6"/>
      </a:accent1>
      <a:accent2>
        <a:srgbClr val="AB439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W Photo Background 1">
  <a:themeElements>
    <a:clrScheme name="CM Brand Templ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3A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BW Photo Background 1">
  <a:themeElements>
    <a:clrScheme name="CM Brand Templ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3A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W Photo Background 2">
  <a:themeElements>
    <a:clrScheme name="CM Brand Templ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3A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BW Photo Background 3">
  <a:themeElements>
    <a:clrScheme name="CM Brand Templ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3A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lolor Block Background + Photo 1">
  <a:themeElements>
    <a:clrScheme name="CM Brand Templ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3A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lolor Block Background + Photo 2">
  <a:themeElements>
    <a:clrScheme name="CM Brand Templ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3A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1030</Words>
  <Application>Microsoft Office PowerPoint</Application>
  <PresentationFormat>Widescreen</PresentationFormat>
  <Paragraphs>96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10</vt:i4>
      </vt:variant>
    </vt:vector>
  </HeadingPairs>
  <TitlesOfParts>
    <vt:vector size="31" baseType="lpstr">
      <vt:lpstr>Arial</vt:lpstr>
      <vt:lpstr>Arial Rounded MT Bold</vt:lpstr>
      <vt:lpstr>Armitage</vt:lpstr>
      <vt:lpstr>Calibri</vt:lpstr>
      <vt:lpstr>Open Sans</vt:lpstr>
      <vt:lpstr>VAG Rounded Next</vt:lpstr>
      <vt:lpstr>VAG Rounded Next SemiBold</vt:lpstr>
      <vt:lpstr>Brand Template CM Blue - Rule Line</vt:lpstr>
      <vt:lpstr>Brand Template CM Blue - NO Rule Line</vt:lpstr>
      <vt:lpstr>Brand Template Grey</vt:lpstr>
      <vt:lpstr>BW Photo Background 1</vt:lpstr>
      <vt:lpstr>1_BW Photo Background 1</vt:lpstr>
      <vt:lpstr>BW Photo Background 2</vt:lpstr>
      <vt:lpstr>BW Photo Background 3</vt:lpstr>
      <vt:lpstr>Clolor Block Background + Photo 1</vt:lpstr>
      <vt:lpstr>Clolor Block Background + Photo 2</vt:lpstr>
      <vt:lpstr>Clolor Block Background + Photo 3</vt:lpstr>
      <vt:lpstr>RH color photo 1</vt:lpstr>
      <vt:lpstr>RH color photo 2</vt:lpstr>
      <vt:lpstr>RH color photo 3</vt:lpstr>
      <vt:lpstr>End Card</vt:lpstr>
      <vt:lpstr>Addressing Social Determinants of Health to Improve Health Outcomes for Patients with Diabetes</vt:lpstr>
      <vt:lpstr>Where is Children’s Mercy Kansas City?</vt:lpstr>
      <vt:lpstr>Getting Started; Why &amp; How</vt:lpstr>
      <vt:lpstr>PowerPoint Presentation</vt:lpstr>
      <vt:lpstr>PowerPoint Presentation</vt:lpstr>
      <vt:lpstr>PowerPoint Presentation</vt:lpstr>
      <vt:lpstr>PowerPoint Presentation</vt:lpstr>
      <vt:lpstr>Examining Positivity Rates By Race </vt:lpstr>
      <vt:lpstr>Next Steps</vt:lpstr>
      <vt:lpstr>PowerPoint Presentation</vt:lpstr>
    </vt:vector>
  </TitlesOfParts>
  <Company>CMH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Holland, Gerald, J</dc:creator>
  <cp:lastModifiedBy>Dewit, Emily, L</cp:lastModifiedBy>
  <cp:revision>164</cp:revision>
  <dcterms:created xsi:type="dcterms:W3CDTF">2018-11-27T16:30:59Z</dcterms:created>
  <dcterms:modified xsi:type="dcterms:W3CDTF">2022-07-12T03:01:56Z</dcterms:modified>
</cp:coreProperties>
</file>