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2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717" r:id="rId3"/>
  </p:sldMasterIdLst>
  <p:notesMasterIdLst>
    <p:notesMasterId r:id="rId21"/>
  </p:notesMasterIdLst>
  <p:sldIdLst>
    <p:sldId id="257" r:id="rId4"/>
    <p:sldId id="1402" r:id="rId5"/>
    <p:sldId id="718" r:id="rId6"/>
    <p:sldId id="737" r:id="rId7"/>
    <p:sldId id="258" r:id="rId8"/>
    <p:sldId id="719" r:id="rId9"/>
    <p:sldId id="3055" r:id="rId10"/>
    <p:sldId id="1396" r:id="rId11"/>
    <p:sldId id="3092" r:id="rId12"/>
    <p:sldId id="3087" r:id="rId13"/>
    <p:sldId id="3074" r:id="rId14"/>
    <p:sldId id="642" r:id="rId15"/>
    <p:sldId id="265" r:id="rId16"/>
    <p:sldId id="3093" r:id="rId17"/>
    <p:sldId id="3097" r:id="rId18"/>
    <p:sldId id="3088" r:id="rId19"/>
    <p:sldId id="13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788" autoAdjust="0"/>
  </p:normalViewPr>
  <p:slideViewPr>
    <p:cSldViewPr snapToGrid="0">
      <p:cViewPr varScale="1">
        <p:scale>
          <a:sx n="49" d="100"/>
          <a:sy n="49" d="100"/>
        </p:scale>
        <p:origin x="13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i Odugbesan" userId="ab962fb3-5ec8-47ee-8a7c-0371901780ba" providerId="ADAL" clId="{998B125E-C9C8-44C2-880A-518392B3D7F4}"/>
    <pc:docChg chg="custSel modSld">
      <pc:chgData name="Ori Odugbesan" userId="ab962fb3-5ec8-47ee-8a7c-0371901780ba" providerId="ADAL" clId="{998B125E-C9C8-44C2-880A-518392B3D7F4}" dt="2022-05-09T21:28:50.627" v="50" actId="20577"/>
      <pc:docMkLst>
        <pc:docMk/>
      </pc:docMkLst>
      <pc:sldChg chg="modSp mod">
        <pc:chgData name="Ori Odugbesan" userId="ab962fb3-5ec8-47ee-8a7c-0371901780ba" providerId="ADAL" clId="{998B125E-C9C8-44C2-880A-518392B3D7F4}" dt="2022-05-09T21:28:50.627" v="50" actId="20577"/>
        <pc:sldMkLst>
          <pc:docMk/>
          <pc:sldMk cId="3977744344" sldId="257"/>
        </pc:sldMkLst>
        <pc:spChg chg="mod">
          <ac:chgData name="Ori Odugbesan" userId="ab962fb3-5ec8-47ee-8a7c-0371901780ba" providerId="ADAL" clId="{998B125E-C9C8-44C2-880A-518392B3D7F4}" dt="2022-05-09T21:28:50.627" v="50" actId="20577"/>
          <ac:spMkLst>
            <pc:docMk/>
            <pc:sldMk cId="3977744344" sldId="257"/>
            <ac:spMk id="2" creationId="{D8D555F3-0E4C-451F-8C5E-AE234BBE8B0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60F64-E3C5-445C-8F83-B1F467AF796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65769-2F39-4D79-8A04-419B9DD23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9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65769-2F39-4D79-8A04-419B9DD239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0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65769-2F39-4D79-8A04-419B9DD239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16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65769-2F39-4D79-8A04-419B9DD239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3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8676B-AA56-4D6C-B471-8F551A92C3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806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Clean up to reflect reality as of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8676B-AA56-4D6C-B471-8F551A92C3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67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00D1B-05A0-40CF-BB28-3F8A81CE0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99B34-4F3B-40C6-B579-B0291A9380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06" y="4584700"/>
            <a:ext cx="7802562" cy="75539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3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49A6F4-9859-47BA-B88A-A992A98604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06" y="5486400"/>
            <a:ext cx="7802562" cy="585788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2A719-D54E-427D-AD45-11399B87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159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>
            <a:extLst>
              <a:ext uri="{FF2B5EF4-FFF2-40B4-BE49-F238E27FC236}">
                <a16:creationId xmlns:a16="http://schemas.microsoft.com/office/drawing/2014/main" id="{AA6BC4EE-9385-8048-94F7-C8E9B08818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414765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4ED6-FC0D-4DE8-91ED-5918825D1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EEE257-C293-402B-8194-252C1E30B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4ACFF-FB90-4AF1-82A1-0C55AE872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1855-3878-4848-AEE6-01FF726B108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3FAB4-DDE6-4140-9345-52F5F96B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14B80-0605-4D32-A124-19FA824F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6FF4-0102-41F5-B2D5-6DDA65D96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6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C7BD6-2B6D-4E4E-98A1-7BA1F03A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59765-6CF8-4211-8B4B-D10FC794D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07F6D-C56A-42A2-A4FB-3B6732556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1855-3878-4848-AEE6-01FF726B108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AE014-6F29-4F92-A3B0-F856A324C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CADD0-0A86-4318-B905-2AF9A1F4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6FF4-0102-41F5-B2D5-6DDA65D96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96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82A37-D0CF-459B-ACE7-E721B59F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63D7E-8580-4C4B-8E74-94025DE28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96D17-0F6D-4386-A656-56E0336B2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1855-3878-4848-AEE6-01FF726B108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2C8C3-85C1-4630-B5AF-20C7D5F8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05D10-042E-4884-8C17-B5223854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6FF4-0102-41F5-B2D5-6DDA65D96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65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0E1E5-C3BF-4A43-B0BC-0DB954150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B09FA-F05F-475C-B375-B9A1296BD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09C88-F6B8-4007-98EA-54BE92446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61401-46FA-4895-B65D-16D2A8907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1855-3878-4848-AEE6-01FF726B108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CD6A8-60FE-4D23-BD30-E022E78A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C9E66-D2C8-4336-AEDB-97178003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6FF4-0102-41F5-B2D5-6DDA65D96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99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6F341-74C4-45FC-AAC5-19AC2AFD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C17B8-96FB-4CEB-89B2-C9558A63A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15409-A7F5-4A79-9532-AFE414CD7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32994-2695-4442-9773-DDB6CA09F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CE0EF1-683E-49FA-99D4-6ADB0EC07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EDD06B-5BED-4A64-8D37-031E47EE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1855-3878-4848-AEE6-01FF726B108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525BF1-2FF6-49EF-B323-707BCAC89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C1E458-3B24-4117-8047-B0F3F5D39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6FF4-0102-41F5-B2D5-6DDA65D96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61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254C3-EC6C-47DE-BABC-B75F70B5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30D18-899A-4AC4-A915-E5238D53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1855-3878-4848-AEE6-01FF726B108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286D0-7958-4F2C-BC37-E6F19B80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CE4B7-836E-45B2-A527-6CFDB07C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6FF4-0102-41F5-B2D5-6DDA65D96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49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19EBC4-F53F-4B6A-A23A-5B51E7A27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1855-3878-4848-AEE6-01FF726B108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022885-5DC1-498F-8082-85564BD31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7442C-EEFD-44BB-94A3-23742B7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6FF4-0102-41F5-B2D5-6DDA65D96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27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8680-3E07-4240-A182-D7D16A773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EB837-4E27-4C56-9607-8682F51A0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03BEC0-B468-4317-8599-0CCFCE8BA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EDF64-76AE-4F2F-BF8E-2543A789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1855-3878-4848-AEE6-01FF726B108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246A3-07CA-4DEF-9F77-19CB2AE9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81267-D4D5-4943-A28A-FA84DA05C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6FF4-0102-41F5-B2D5-6DDA65D96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1F32-8EBD-4385-951A-45030208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541267-5067-404E-9519-15B835A8F6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15C45-7AC6-4858-B9B2-FA118DCC5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FFF3C-212A-482D-9088-AF5BED04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1855-3878-4848-AEE6-01FF726B108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A6F13-067B-4D45-815A-19D28FA3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A85F4-3C77-4830-B7CF-879386C3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6FF4-0102-41F5-B2D5-6DDA65D96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7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7F3FF-5884-4A1E-8629-AB45FB5A41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877888"/>
            <a:ext cx="10972800" cy="5132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styles. </a:t>
            </a:r>
          </a:p>
        </p:txBody>
      </p:sp>
    </p:spTree>
    <p:extLst>
      <p:ext uri="{BB962C8B-B14F-4D97-AF65-F5344CB8AC3E}">
        <p14:creationId xmlns:p14="http://schemas.microsoft.com/office/powerpoint/2010/main" val="255561684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3C4B3-729F-44C1-A368-2FE2B743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13419-F351-4A45-B53B-518A54B49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F0D46-B95E-4BD5-B00D-38AD32727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1855-3878-4848-AEE6-01FF726B108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680C3-DCAC-4790-80E5-71D36087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AC53C-411B-4282-8BEE-8A674361C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6FF4-0102-41F5-B2D5-6DDA65D96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4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458409-4B14-4113-91A8-00A5D9C4C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0242F-BAC5-4B59-A8D4-F810590B0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76507-4675-4EE9-8E81-09D512FA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1855-3878-4848-AEE6-01FF726B108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995EC-011C-4FD0-9A4B-F31E4639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856E9-B2C8-4126-BD6A-6E7D5BE3B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6FF4-0102-41F5-B2D5-6DDA65D96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52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00D1B-05A0-40CF-BB28-3F8A81CE0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99B34-4F3B-40C6-B579-B0291A9380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06" y="4584700"/>
            <a:ext cx="7802562" cy="75539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3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49A6F4-9859-47BA-B88A-A992A98604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06" y="5486400"/>
            <a:ext cx="7802562" cy="585788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2A719-D54E-427D-AD45-11399B87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3807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5257800" cy="4876800"/>
          </a:xfrm>
        </p:spPr>
        <p:txBody>
          <a:bodyPr>
            <a:noAutofit/>
          </a:bodyPr>
          <a:lstStyle>
            <a:lvl1pPr>
              <a:buClr>
                <a:srgbClr val="52CAE0"/>
              </a:buClr>
              <a:buSzPct val="125000"/>
              <a:defRPr>
                <a:solidFill>
                  <a:srgbClr val="47606D"/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rgbClr val="47606D"/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rgbClr val="47606D"/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rgbClr val="47606D"/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rgbClr val="47606D"/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3640" y="914400"/>
            <a:ext cx="5257800" cy="4876800"/>
          </a:xfrm>
        </p:spPr>
        <p:txBody>
          <a:bodyPr>
            <a:noAutofit/>
          </a:bodyPr>
          <a:lstStyle>
            <a:lvl1pPr>
              <a:buClr>
                <a:srgbClr val="52CAE0"/>
              </a:buClr>
              <a:buSzPct val="125000"/>
              <a:defRPr>
                <a:solidFill>
                  <a:srgbClr val="47606D"/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rgbClr val="47606D"/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rgbClr val="47606D"/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rgbClr val="47606D"/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rgbClr val="47606D"/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3183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>
            <a:extLst>
              <a:ext uri="{FF2B5EF4-FFF2-40B4-BE49-F238E27FC236}">
                <a16:creationId xmlns:a16="http://schemas.microsoft.com/office/drawing/2014/main" id="{AA6BC4EE-9385-8048-94F7-C8E9B08818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102423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1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40597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10972166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38F97F-BE0E-489D-A955-BE7D6E06F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1961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3640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8CB91-F673-4733-AD84-53B0F748F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8631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371F90-DBFE-EE46-A019-9095DD2D1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Text">
            <a:extLst>
              <a:ext uri="{FF2B5EF4-FFF2-40B4-BE49-F238E27FC236}">
                <a16:creationId xmlns:a16="http://schemas.microsoft.com/office/drawing/2014/main" id="{16FE7423-261B-4945-8D6D-F1144DE94F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0841" y="1813515"/>
            <a:ext cx="7850318" cy="14478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600" spc="-73">
                <a:solidFill>
                  <a:srgbClr val="369F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482279-DE8F-CD44-8DDC-705DE6C88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02B409-4F07-4884-83A0-157E188D5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550E40-D558-47DA-8C1B-3C8FF777AF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6750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3E4E8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>
              <a:latin typeface="Montserrat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BAD7F-97A3-A549-8DD2-3F48709C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EDA66-8AEA-0C45-845A-C94FE8499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961E7-C6AD-42BC-A97E-F71724CD7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8B1C1D-F7D4-4C65-9FC6-203EE26DD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4827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/>
          </a:p>
        </p:txBody>
      </p:sp>
      <p:pic>
        <p:nvPicPr>
          <p:cNvPr id="56" name="T1D_horizontal_white.png" descr="T1D_horizontal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547" y="6227431"/>
            <a:ext cx="2142447" cy="4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90600" y="2039747"/>
            <a:ext cx="9541934" cy="3436797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1pPr>
            <a:lvl2pPr marL="0" indent="2286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2pPr>
            <a:lvl3pPr marL="0" indent="4572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3pPr>
            <a:lvl4pPr marL="0" indent="6858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4pPr>
            <a:lvl5pPr marL="0" indent="9144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43146" y="6200251"/>
            <a:ext cx="245412" cy="3454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0" name="Image" descr="Image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317237" y="-3396473"/>
            <a:ext cx="12767216" cy="125499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6079146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C82E8-5D19-4E4D-A0F5-BE399B901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02F44-E5B6-B540-96B8-6C1CCFB9C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DBF64-B951-6A41-95BC-D318B50548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1AB0D-4D1B-AD44-9EB5-FDFA6FC941D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B4B7A-0E71-B646-B9E5-F1E1B4F4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38693-2E5A-6947-91BE-102C46BC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4622-8365-7E43-991E-AF19F7221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2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548640" y="101716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FCCF0-8AC0-ED4C-8D03-7FA5EC4332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315DD-4F26-4103-BE4B-A385B4DC8FE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2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1" r:id="rId9"/>
    <p:sldLayoutId id="2147483715" r:id="rId10"/>
  </p:sldLayoutIdLst>
  <p:transition spd="med"/>
  <p:txStyles>
    <p:titleStyle>
      <a:lvl1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45" baseline="0">
          <a:ln>
            <a:noFill/>
          </a:ln>
          <a:solidFill>
            <a:srgbClr val="3E4E8D"/>
          </a:solidFill>
          <a:uFillTx/>
          <a:latin typeface="Montserrat SemiBold" pitchFamily="2" charset="77"/>
          <a:ea typeface="Montserrat SemiBold" pitchFamily="2" charset="77"/>
          <a:cs typeface="Hind Medium" panose="02000000000000000000" pitchFamily="2" charset="77"/>
          <a:sym typeface="Hind Bold"/>
        </a:defRPr>
      </a:lvl1pPr>
      <a:lvl2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2pPr>
      <a:lvl3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3pPr>
      <a:lvl4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4pPr>
      <a:lvl5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5pPr>
      <a:lvl6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6pPr>
      <a:lvl7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7pPr>
      <a:lvl8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8pPr>
      <a:lvl9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9pPr>
    </p:titleStyle>
    <p:bodyStyle>
      <a:lvl1pPr marL="0" marR="0" indent="0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75000"/>
            </a:schemeClr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1pPr>
      <a:lvl2pPr marL="584000" marR="0" indent="-241101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2pPr>
      <a:lvl3pPr marL="891538" marR="0" indent="-205738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3pPr>
      <a:lvl4pPr marL="12660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4pPr>
      <a:lvl5pPr marL="16089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5pPr>
      <a:lvl6pPr marL="19888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6pPr>
      <a:lvl7pPr marL="23317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7pPr>
      <a:lvl8pPr marL="26746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8pPr>
      <a:lvl9pPr marL="30175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9pPr>
    </p:bodyStyle>
    <p:otherStyle>
      <a:lvl1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1pPr>
      <a:lvl2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2pPr>
      <a:lvl3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3pPr>
      <a:lvl4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4pPr>
      <a:lvl5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5pPr>
      <a:lvl6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6pPr>
      <a:lvl7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7pPr>
      <a:lvl8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8pPr>
      <a:lvl9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76FED-12B2-4585-AA53-25CF510A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3E900-2C7F-490B-B973-9193D0E9A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3EDE0-A8BC-4EDC-850B-C33EFE1D0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91855-3878-4848-AEE6-01FF726B108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EAB27-A2AA-43DA-A254-40D530871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D5B81-51C4-4DE6-89D0-360DB5AA7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96FF4-0102-41F5-B2D5-6DDA65D96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6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FCCF0-8AC0-ED4C-8D03-7FA5EC4332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6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ransition spd="med"/>
  <p:txStyles>
    <p:titleStyle>
      <a:lvl1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45" baseline="0">
          <a:ln>
            <a:noFill/>
          </a:ln>
          <a:solidFill>
            <a:srgbClr val="3E4E8D"/>
          </a:solidFill>
          <a:uFillTx/>
          <a:latin typeface="Montserrat SemiBold" pitchFamily="2" charset="77"/>
          <a:ea typeface="Montserrat SemiBold" pitchFamily="2" charset="77"/>
          <a:cs typeface="Hind Medium" panose="02000000000000000000" pitchFamily="2" charset="77"/>
          <a:sym typeface="Hind Bold"/>
        </a:defRPr>
      </a:lvl1pPr>
      <a:lvl2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2pPr>
      <a:lvl3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3pPr>
      <a:lvl4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4pPr>
      <a:lvl5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5pPr>
      <a:lvl6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6pPr>
      <a:lvl7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7pPr>
      <a:lvl8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8pPr>
      <a:lvl9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9pPr>
    </p:titleStyle>
    <p:bodyStyle>
      <a:lvl1pPr marL="257175" marR="0" indent="-257175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1pPr>
      <a:lvl2pPr marL="584000" marR="0" indent="-241101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2pPr>
      <a:lvl3pPr marL="891538" marR="0" indent="-205738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3pPr>
      <a:lvl4pPr marL="12660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4pPr>
      <a:lvl5pPr marL="16089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5pPr>
      <a:lvl6pPr marL="19888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6pPr>
      <a:lvl7pPr marL="23317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7pPr>
      <a:lvl8pPr marL="26746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8pPr>
      <a:lvl9pPr marL="30175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9pPr>
    </p:bodyStyle>
    <p:otherStyle>
      <a:lvl1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1pPr>
      <a:lvl2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2pPr>
      <a:lvl3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3pPr>
      <a:lvl4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4pPr>
      <a:lvl5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5pPr>
      <a:lvl6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6pPr>
      <a:lvl7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7pPr>
      <a:lvl8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8pPr>
      <a:lvl9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abetes.diabetesjournals.org/content/69/Supplement_1/1220-P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D555F3-0E4C-451F-8C5E-AE234BBE8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QI </a:t>
            </a:r>
            <a:r>
              <a:rPr lang="en-US"/>
              <a:t>Champion’s meeting</a:t>
            </a:r>
            <a:endParaRPr lang="en-US" dirty="0"/>
          </a:p>
          <a:p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555C4-6498-40FC-B71F-F67929BC2B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12306" y="5755762"/>
            <a:ext cx="7802562" cy="755396"/>
          </a:xfrm>
        </p:spPr>
        <p:txBody>
          <a:bodyPr lIns="45718" tIns="45718" rIns="45718" bIns="45718" anchor="t">
            <a:noAutofit/>
          </a:bodyPr>
          <a:lstStyle/>
          <a:p>
            <a:r>
              <a:rPr lang="en-US" sz="3200" dirty="0">
                <a:latin typeface="Montserrat"/>
              </a:rPr>
              <a:t>May 2022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774434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15D1C-4055-45F5-8F8C-140E902BD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026" y="12526"/>
            <a:ext cx="11538976" cy="673274"/>
          </a:xfrm>
        </p:spPr>
        <p:txBody>
          <a:bodyPr/>
          <a:lstStyle/>
          <a:p>
            <a:r>
              <a:rPr lang="en-US" dirty="0"/>
              <a:t>Phase 1 Dissemination: Accepted Conference Abstracts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9CDB2-D108-4939-BF94-447F7B0659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733" y="3797377"/>
            <a:ext cx="10972800" cy="2581275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Ranking Of Important Factors In Recommending Diabetes Technology By Pediatric And Adult Endocrinologists: Data From The T1d Exchange (Oral Presentation)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Race-Ethnicity Mediated Bias In Recommending Diabetes Technology: Does Implicit Bias Training Make A Difference (Poster Presentation)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Inequities In Diabetes Device Use: T1d Exchange Baseline Trend Analysis (Oral Presentation)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Diabetes Provider Bias to Recommending Diabetes Technology for Patients on Public Insurance in the United States(Oral Presentation)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6A0BE-E338-48A7-8454-5C04072EE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38" y="692895"/>
            <a:ext cx="4699531" cy="27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5899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6130-C5E0-4B5A-8CDB-A8F1934D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T1D Exchange Equity Framework: Site Interventions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CABA74-2283-4EF4-BE40-731BF934FC9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7805996" y="1499953"/>
            <a:ext cx="3974878" cy="2645778"/>
          </a:xfrm>
          <a:prstGeom prst="rect">
            <a:avLst/>
          </a:prstGeom>
        </p:spPr>
      </p:pic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6F0A1DF6-CF3D-46A5-858F-BE9BE7826C2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9" y="1084520"/>
            <a:ext cx="8219096" cy="436466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A6ED12-0AB3-4529-B3D7-DDCBE7E4343D}"/>
              </a:ext>
            </a:extLst>
          </p:cNvPr>
          <p:cNvSpPr txBox="1"/>
          <p:nvPr/>
        </p:nvSpPr>
        <p:spPr>
          <a:xfrm>
            <a:off x="365409" y="5934670"/>
            <a:ext cx="10086396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400" dirty="0"/>
              <a:t>Ebekozien OA, Ori Odugbesan et al Equitable Post COVID-19 Care: A Practical Framework to integrate Health Equity in Diabetes Management. Journal of Clinical Outcomes and Management Nov 2020 https://doi:10.12788/jcom.0025 </a:t>
            </a:r>
          </a:p>
        </p:txBody>
      </p:sp>
    </p:spTree>
    <p:extLst>
      <p:ext uri="{BB962C8B-B14F-4D97-AF65-F5344CB8AC3E}">
        <p14:creationId xmlns:p14="http://schemas.microsoft.com/office/powerpoint/2010/main" val="289892151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30847" y="8645"/>
            <a:ext cx="10972800" cy="391621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Equity Project KDD (CGM)</a:t>
            </a:r>
          </a:p>
        </p:txBody>
      </p:sp>
      <p:sp>
        <p:nvSpPr>
          <p:cNvPr id="4" name="Rectangle 3"/>
          <p:cNvSpPr/>
          <p:nvPr/>
        </p:nvSpPr>
        <p:spPr>
          <a:xfrm>
            <a:off x="264338" y="1212245"/>
            <a:ext cx="1891244" cy="45514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+mn-cs"/>
              </a:rPr>
              <a:t>A. Participating Centers will collaboratively reduce the Inequities in CGM Use between Non-Hispanic White and Hispanic T1D Patients from 10% to 5% by June 2022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+mn-cs"/>
              </a:rPr>
            </a:b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+mn-cs"/>
              </a:rPr>
              <a:t>B. Participating Centers will collaboratively reduce the Inequities in CGM Use between Non-Hispanic White and Non-Hispanic Black T1D Patients from 10% to 5% by June 2022</a:t>
            </a:r>
          </a:p>
        </p:txBody>
      </p:sp>
      <p:sp>
        <p:nvSpPr>
          <p:cNvPr id="5" name="Rectangle 4"/>
          <p:cNvSpPr/>
          <p:nvPr/>
        </p:nvSpPr>
        <p:spPr>
          <a:xfrm>
            <a:off x="2521591" y="1114603"/>
            <a:ext cx="1828800" cy="548640"/>
          </a:xfrm>
          <a:prstGeom prst="rect">
            <a:avLst/>
          </a:prstGeom>
          <a:solidFill>
            <a:srgbClr val="41F7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/>
                <a:ea typeface="+mn-ea"/>
                <a:cs typeface="+mn-cs"/>
              </a:rPr>
              <a:t>Provider &amp; Team Bias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3054" y="682251"/>
            <a:ext cx="661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6990" y="647897"/>
            <a:ext cx="1938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/>
                <a:ea typeface="+mn-ea"/>
                <a:cs typeface="+mn-cs"/>
              </a:rPr>
              <a:t>Primary Drivers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25272" y="943874"/>
            <a:ext cx="6949440" cy="904758"/>
          </a:xfrm>
          <a:prstGeom prst="rect">
            <a:avLst/>
          </a:prstGeom>
          <a:solidFill>
            <a:srgbClr val="33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2" rtlCol="0" anchor="ctr"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Accessibility to translated materials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Have CDE/SW work with Black and NHB patients to address SDOH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Utilize community outreach staff to help families with some of the more difficult steps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Disparity Advocacy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Translator available in clinic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Live interpreters for  CGM starts and follow ups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25272" y="469343"/>
            <a:ext cx="6949440" cy="372042"/>
          </a:xfrm>
          <a:prstGeom prst="rect">
            <a:avLst/>
          </a:prstGeom>
          <a:solidFill>
            <a:srgbClr val="33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2" rtlCol="0" anchor="ctr"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Equity/unconscious bias training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39789" y="60845"/>
            <a:ext cx="2163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/>
                <a:ea typeface="+mn-ea"/>
                <a:cs typeface="+mn-cs"/>
              </a:rPr>
              <a:t>Change Ideas</a:t>
            </a:r>
          </a:p>
        </p:txBody>
      </p:sp>
      <p:cxnSp>
        <p:nvCxnSpPr>
          <p:cNvPr id="19" name="Straight Connector 18"/>
          <p:cNvCxnSpPr>
            <a:cxnSpLocks/>
            <a:stCxn id="4" idx="3"/>
            <a:endCxn id="5" idx="1"/>
          </p:cNvCxnSpPr>
          <p:nvPr/>
        </p:nvCxnSpPr>
        <p:spPr>
          <a:xfrm flipV="1">
            <a:off x="2155582" y="1388923"/>
            <a:ext cx="366009" cy="2099024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  <a:stCxn id="13" idx="1"/>
            <a:endCxn id="96" idx="3"/>
          </p:cNvCxnSpPr>
          <p:nvPr/>
        </p:nvCxnSpPr>
        <p:spPr>
          <a:xfrm flipH="1">
            <a:off x="4350391" y="655364"/>
            <a:ext cx="474881" cy="1462680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  <a:stCxn id="13" idx="1"/>
            <a:endCxn id="5" idx="3"/>
          </p:cNvCxnSpPr>
          <p:nvPr/>
        </p:nvCxnSpPr>
        <p:spPr>
          <a:xfrm flipH="1">
            <a:off x="4350391" y="655364"/>
            <a:ext cx="474881" cy="733559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  <a:stCxn id="104" idx="1"/>
            <a:endCxn id="44" idx="3"/>
          </p:cNvCxnSpPr>
          <p:nvPr/>
        </p:nvCxnSpPr>
        <p:spPr>
          <a:xfrm flipH="1" flipV="1">
            <a:off x="4350391" y="2847165"/>
            <a:ext cx="486328" cy="299071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2521591" y="5489329"/>
            <a:ext cx="1828800" cy="548640"/>
          </a:xfrm>
          <a:prstGeom prst="rect">
            <a:avLst/>
          </a:prstGeom>
          <a:solidFill>
            <a:srgbClr val="41F7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/>
                <a:ea typeface="+mn-ea"/>
                <a:cs typeface="+mn-cs"/>
              </a:rPr>
              <a:t>Communication/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/>
                <a:ea typeface="+mn-ea"/>
                <a:cs typeface="+mn-cs"/>
              </a:rPr>
              <a:t>Shared decision</a:t>
            </a:r>
          </a:p>
        </p:txBody>
      </p:sp>
      <p:cxnSp>
        <p:nvCxnSpPr>
          <p:cNvPr id="180" name="Straight Connector 179"/>
          <p:cNvCxnSpPr>
            <a:cxnSpLocks/>
            <a:stCxn id="74" idx="1"/>
            <a:endCxn id="4" idx="3"/>
          </p:cNvCxnSpPr>
          <p:nvPr/>
        </p:nvCxnSpPr>
        <p:spPr>
          <a:xfrm flipH="1" flipV="1">
            <a:off x="2155582" y="3487947"/>
            <a:ext cx="366009" cy="2275702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D57442F8-364D-464C-9921-B7B72E3E16E2}"/>
              </a:ext>
            </a:extLst>
          </p:cNvPr>
          <p:cNvSpPr/>
          <p:nvPr/>
        </p:nvSpPr>
        <p:spPr>
          <a:xfrm>
            <a:off x="2521591" y="2572845"/>
            <a:ext cx="1828800" cy="548640"/>
          </a:xfrm>
          <a:prstGeom prst="rect">
            <a:avLst/>
          </a:prstGeom>
          <a:solidFill>
            <a:srgbClr val="41F7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/>
                <a:ea typeface="+mn-ea"/>
                <a:cs typeface="+mn-cs"/>
              </a:rPr>
              <a:t>Education/Training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207B1A8-3333-45FB-93CB-EEDF7606D9FD}"/>
              </a:ext>
            </a:extLst>
          </p:cNvPr>
          <p:cNvSpPr/>
          <p:nvPr/>
        </p:nvSpPr>
        <p:spPr>
          <a:xfrm>
            <a:off x="4836719" y="3662930"/>
            <a:ext cx="6949440" cy="1005376"/>
          </a:xfrm>
          <a:prstGeom prst="rect">
            <a:avLst/>
          </a:prstGeom>
          <a:solidFill>
            <a:srgbClr val="33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2" rtlCol="0" anchor="ctr"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Tracking insurance forms/refills/initial starts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Create process for CGM start based on insurance type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Improve/standardize workflow for insurance coverage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Provide contact information for device reps/patient support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Lessen insurance requirements that make it so hard to get technology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Standardize criteria for prescription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Force function/automatization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E080279-4609-400D-B5C4-5537EF7ED6E6}"/>
              </a:ext>
            </a:extLst>
          </p:cNvPr>
          <p:cNvSpPr/>
          <p:nvPr/>
        </p:nvSpPr>
        <p:spPr>
          <a:xfrm>
            <a:off x="4825272" y="6438979"/>
            <a:ext cx="6949440" cy="210975"/>
          </a:xfrm>
          <a:prstGeom prst="rect">
            <a:avLst/>
          </a:prstGeom>
          <a:solidFill>
            <a:srgbClr val="33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2" rtlCol="0" anchor="ctr"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Utilize PDSA cycles to test small changes and scale up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98A2942-6289-4360-9EF6-9A6D650B486B}"/>
              </a:ext>
            </a:extLst>
          </p:cNvPr>
          <p:cNvSpPr/>
          <p:nvPr/>
        </p:nvSpPr>
        <p:spPr>
          <a:xfrm>
            <a:off x="2521591" y="1843724"/>
            <a:ext cx="1828800" cy="548640"/>
          </a:xfrm>
          <a:prstGeom prst="rect">
            <a:avLst/>
          </a:prstGeom>
          <a:solidFill>
            <a:srgbClr val="41F7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/>
                <a:ea typeface="+mn-ea"/>
                <a:cs typeface="+mn-cs"/>
              </a:rPr>
              <a:t>Equity/SDOH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/>
              <a:ea typeface="+mn-ea"/>
              <a:cs typeface="+mn-cs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CA05E60-FE08-4CE3-801E-92CC2EE92A61}"/>
              </a:ext>
            </a:extLst>
          </p:cNvPr>
          <p:cNvSpPr/>
          <p:nvPr/>
        </p:nvSpPr>
        <p:spPr>
          <a:xfrm>
            <a:off x="4836719" y="1959358"/>
            <a:ext cx="6949440" cy="677769"/>
          </a:xfrm>
          <a:prstGeom prst="rect">
            <a:avLst/>
          </a:prstGeom>
          <a:solidFill>
            <a:srgbClr val="33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2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/>
              </a:rPr>
              <a:t>Handouts from companies in other languages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Device data reviews and interpretation,  staff troubleshoot device for patients who need it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Create CGM peer support groups for Blacks and NHB patients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SDOH screening at every visit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/>
              <a:ea typeface="+mn-ea"/>
              <a:cs typeface="+mn-cs"/>
            </a:endParaRPr>
          </a:p>
        </p:txBody>
      </p: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7EA5C2A1-F018-4204-AC91-20BEC4E0D6ED}"/>
              </a:ext>
            </a:extLst>
          </p:cNvPr>
          <p:cNvCxnSpPr>
            <a:cxnSpLocks/>
            <a:stCxn id="57" idx="1"/>
            <a:endCxn id="44" idx="3"/>
          </p:cNvCxnSpPr>
          <p:nvPr/>
        </p:nvCxnSpPr>
        <p:spPr>
          <a:xfrm flipH="1" flipV="1">
            <a:off x="4350391" y="2847165"/>
            <a:ext cx="486328" cy="1318453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A3FF03F2-93CB-4BDA-92F0-EF11EB8902F5}"/>
              </a:ext>
            </a:extLst>
          </p:cNvPr>
          <p:cNvCxnSpPr>
            <a:cxnSpLocks/>
            <a:stCxn id="114" idx="1"/>
            <a:endCxn id="74" idx="3"/>
          </p:cNvCxnSpPr>
          <p:nvPr/>
        </p:nvCxnSpPr>
        <p:spPr>
          <a:xfrm flipH="1">
            <a:off x="4350391" y="2298243"/>
            <a:ext cx="486328" cy="3465406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C8ACA817-5F0F-47AC-8F13-81BBD2ED22A0}"/>
              </a:ext>
            </a:extLst>
          </p:cNvPr>
          <p:cNvCxnSpPr>
            <a:cxnSpLocks/>
            <a:stCxn id="12" idx="1"/>
            <a:endCxn id="74" idx="3"/>
          </p:cNvCxnSpPr>
          <p:nvPr/>
        </p:nvCxnSpPr>
        <p:spPr>
          <a:xfrm flipH="1">
            <a:off x="4350391" y="1396253"/>
            <a:ext cx="474881" cy="4367396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69F43410-F089-453B-8562-D5DF63EB04EA}"/>
              </a:ext>
            </a:extLst>
          </p:cNvPr>
          <p:cNvCxnSpPr>
            <a:cxnSpLocks/>
            <a:stCxn id="96" idx="1"/>
            <a:endCxn id="4" idx="3"/>
          </p:cNvCxnSpPr>
          <p:nvPr/>
        </p:nvCxnSpPr>
        <p:spPr>
          <a:xfrm flipH="1">
            <a:off x="2155582" y="2118044"/>
            <a:ext cx="366009" cy="1369903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A5016972-E806-42BB-9604-A875BCDDB741}"/>
              </a:ext>
            </a:extLst>
          </p:cNvPr>
          <p:cNvCxnSpPr>
            <a:cxnSpLocks/>
            <a:stCxn id="44" idx="1"/>
            <a:endCxn id="4" idx="3"/>
          </p:cNvCxnSpPr>
          <p:nvPr/>
        </p:nvCxnSpPr>
        <p:spPr>
          <a:xfrm flipH="1">
            <a:off x="2155582" y="2847165"/>
            <a:ext cx="366009" cy="640782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3394FDCC-28B7-454E-ADF7-721571B93B40}"/>
              </a:ext>
            </a:extLst>
          </p:cNvPr>
          <p:cNvCxnSpPr>
            <a:cxnSpLocks/>
            <a:stCxn id="114" idx="1"/>
            <a:endCxn id="96" idx="3"/>
          </p:cNvCxnSpPr>
          <p:nvPr/>
        </p:nvCxnSpPr>
        <p:spPr>
          <a:xfrm flipH="1" flipV="1">
            <a:off x="4350391" y="2118044"/>
            <a:ext cx="486328" cy="180199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2F300C46-79C6-4EB8-90B6-BD8FF97DA7FB}"/>
              </a:ext>
            </a:extLst>
          </p:cNvPr>
          <p:cNvCxnSpPr>
            <a:cxnSpLocks/>
            <a:stCxn id="43" idx="1"/>
            <a:endCxn id="3" idx="3"/>
          </p:cNvCxnSpPr>
          <p:nvPr/>
        </p:nvCxnSpPr>
        <p:spPr>
          <a:xfrm flipH="1" flipV="1">
            <a:off x="4350391" y="4305407"/>
            <a:ext cx="486328" cy="1690090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CF68740-621E-4284-9883-B3A8B50362AA}"/>
              </a:ext>
            </a:extLst>
          </p:cNvPr>
          <p:cNvSpPr/>
          <p:nvPr/>
        </p:nvSpPr>
        <p:spPr>
          <a:xfrm>
            <a:off x="2521591" y="4031087"/>
            <a:ext cx="1828800" cy="548640"/>
          </a:xfrm>
          <a:prstGeom prst="rect">
            <a:avLst/>
          </a:prstGeom>
          <a:solidFill>
            <a:srgbClr val="41F7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/>
                <a:ea typeface="+mn-ea"/>
                <a:cs typeface="+mn-cs"/>
              </a:rPr>
              <a:t>Policies/Insurance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E291AB5-55DE-4E9B-B70D-37311600B436}"/>
              </a:ext>
            </a:extLst>
          </p:cNvPr>
          <p:cNvSpPr/>
          <p:nvPr/>
        </p:nvSpPr>
        <p:spPr>
          <a:xfrm>
            <a:off x="2521591" y="4760208"/>
            <a:ext cx="1828800" cy="548640"/>
          </a:xfrm>
          <a:prstGeom prst="rect">
            <a:avLst/>
          </a:prstGeom>
          <a:solidFill>
            <a:srgbClr val="41F7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/>
                <a:ea typeface="+mn-ea"/>
                <a:cs typeface="+mn-cs"/>
              </a:rPr>
              <a:t>Access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80C96E2-EC7F-4D15-96EC-E8032B0A92FD}"/>
              </a:ext>
            </a:extLst>
          </p:cNvPr>
          <p:cNvCxnSpPr>
            <a:cxnSpLocks/>
            <a:stCxn id="12" idx="1"/>
            <a:endCxn id="96" idx="3"/>
          </p:cNvCxnSpPr>
          <p:nvPr/>
        </p:nvCxnSpPr>
        <p:spPr>
          <a:xfrm flipH="1">
            <a:off x="4350391" y="1396253"/>
            <a:ext cx="474881" cy="721791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D5DD6EA-D308-4D5B-B185-E605B8957322}"/>
              </a:ext>
            </a:extLst>
          </p:cNvPr>
          <p:cNvCxnSpPr>
            <a:cxnSpLocks/>
            <a:stCxn id="104" idx="1"/>
            <a:endCxn id="97" idx="3"/>
          </p:cNvCxnSpPr>
          <p:nvPr/>
        </p:nvCxnSpPr>
        <p:spPr>
          <a:xfrm flipH="1">
            <a:off x="4350391" y="3146236"/>
            <a:ext cx="486328" cy="1888292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F351B35-D96B-4332-AD7F-6B712ADF71A3}"/>
              </a:ext>
            </a:extLst>
          </p:cNvPr>
          <p:cNvCxnSpPr>
            <a:cxnSpLocks/>
            <a:stCxn id="97" idx="1"/>
            <a:endCxn id="4" idx="3"/>
          </p:cNvCxnSpPr>
          <p:nvPr/>
        </p:nvCxnSpPr>
        <p:spPr>
          <a:xfrm flipH="1" flipV="1">
            <a:off x="2155582" y="3487947"/>
            <a:ext cx="366009" cy="1546581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68B5C0F-32CF-4375-9AEC-AB02FC2E4EAA}"/>
              </a:ext>
            </a:extLst>
          </p:cNvPr>
          <p:cNvCxnSpPr>
            <a:cxnSpLocks/>
            <a:stCxn id="3" idx="1"/>
            <a:endCxn id="4" idx="3"/>
          </p:cNvCxnSpPr>
          <p:nvPr/>
        </p:nvCxnSpPr>
        <p:spPr>
          <a:xfrm flipH="1" flipV="1">
            <a:off x="2155582" y="3487947"/>
            <a:ext cx="366009" cy="817460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F6FEC3F-7857-4811-B110-B6D771310941}"/>
              </a:ext>
            </a:extLst>
          </p:cNvPr>
          <p:cNvSpPr/>
          <p:nvPr/>
        </p:nvSpPr>
        <p:spPr>
          <a:xfrm>
            <a:off x="2521591" y="3301966"/>
            <a:ext cx="1828800" cy="548640"/>
          </a:xfrm>
          <a:prstGeom prst="rect">
            <a:avLst/>
          </a:prstGeom>
          <a:solidFill>
            <a:srgbClr val="41F7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/>
                <a:ea typeface="+mn-ea"/>
                <a:cs typeface="+mn-cs"/>
              </a:rPr>
              <a:t>Technology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4B889-101F-441A-AC46-091F95F01373}"/>
              </a:ext>
            </a:extLst>
          </p:cNvPr>
          <p:cNvSpPr/>
          <p:nvPr/>
        </p:nvSpPr>
        <p:spPr>
          <a:xfrm>
            <a:off x="2521591" y="6218448"/>
            <a:ext cx="1828800" cy="548640"/>
          </a:xfrm>
          <a:prstGeom prst="rect">
            <a:avLst/>
          </a:prstGeom>
          <a:solidFill>
            <a:srgbClr val="41F7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/>
                <a:ea typeface="+mn-ea"/>
                <a:cs typeface="+mn-cs"/>
              </a:rPr>
              <a:t>Equity Framework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1B9E46F-C3DA-49E1-98AD-9037D6834554}"/>
              </a:ext>
            </a:extLst>
          </p:cNvPr>
          <p:cNvSpPr/>
          <p:nvPr/>
        </p:nvSpPr>
        <p:spPr>
          <a:xfrm>
            <a:off x="4836719" y="5672041"/>
            <a:ext cx="6949440" cy="646912"/>
          </a:xfrm>
          <a:prstGeom prst="rect">
            <a:avLst/>
          </a:prstGeom>
          <a:solidFill>
            <a:srgbClr val="33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2" rtlCol="0" anchor="ctr"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Provide alternative contact options for families to call clinic: Email, iConnect message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Best practice alert reminder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Barrier assessment survey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More time with CDE and m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ake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introduction to technology a bigger part of initial education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1B6A9B8-17E2-4CF8-B148-61E128FFB00E}"/>
              </a:ext>
            </a:extLst>
          </p:cNvPr>
          <p:cNvCxnSpPr>
            <a:cxnSpLocks/>
            <a:stCxn id="88" idx="1"/>
            <a:endCxn id="8" idx="3"/>
          </p:cNvCxnSpPr>
          <p:nvPr/>
        </p:nvCxnSpPr>
        <p:spPr>
          <a:xfrm flipH="1" flipV="1">
            <a:off x="4350391" y="6492768"/>
            <a:ext cx="474881" cy="51699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6CFA8A4-D3D7-4081-A0BA-C7990A85564C}"/>
              </a:ext>
            </a:extLst>
          </p:cNvPr>
          <p:cNvCxnSpPr>
            <a:cxnSpLocks/>
            <a:stCxn id="7" idx="1"/>
            <a:endCxn id="4" idx="3"/>
          </p:cNvCxnSpPr>
          <p:nvPr/>
        </p:nvCxnSpPr>
        <p:spPr>
          <a:xfrm flipH="1" flipV="1">
            <a:off x="2155582" y="3487947"/>
            <a:ext cx="366009" cy="88339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73930F0-0AD3-4577-9961-22397AA972D4}"/>
              </a:ext>
            </a:extLst>
          </p:cNvPr>
          <p:cNvCxnSpPr>
            <a:cxnSpLocks/>
            <a:stCxn id="8" idx="1"/>
            <a:endCxn id="4" idx="3"/>
          </p:cNvCxnSpPr>
          <p:nvPr/>
        </p:nvCxnSpPr>
        <p:spPr>
          <a:xfrm flipH="1" flipV="1">
            <a:off x="2155582" y="3487947"/>
            <a:ext cx="366009" cy="3004821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283CF7F-21F0-4B8D-82F4-3CA26CC54FFA}"/>
              </a:ext>
            </a:extLst>
          </p:cNvPr>
          <p:cNvCxnSpPr>
            <a:cxnSpLocks/>
            <a:stCxn id="74" idx="3"/>
            <a:endCxn id="43" idx="1"/>
          </p:cNvCxnSpPr>
          <p:nvPr/>
        </p:nvCxnSpPr>
        <p:spPr>
          <a:xfrm>
            <a:off x="4350391" y="5763649"/>
            <a:ext cx="486328" cy="231848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7C893D6-524C-4821-8C3C-26D6A1E99536}"/>
              </a:ext>
            </a:extLst>
          </p:cNvPr>
          <p:cNvCxnSpPr>
            <a:cxnSpLocks/>
            <a:stCxn id="7" idx="3"/>
            <a:endCxn id="104" idx="1"/>
          </p:cNvCxnSpPr>
          <p:nvPr/>
        </p:nvCxnSpPr>
        <p:spPr>
          <a:xfrm flipV="1">
            <a:off x="4350391" y="3146236"/>
            <a:ext cx="486328" cy="430050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4EA4FAC-ED3E-4332-845B-39D6264364F7}"/>
              </a:ext>
            </a:extLst>
          </p:cNvPr>
          <p:cNvCxnSpPr>
            <a:cxnSpLocks/>
            <a:stCxn id="57" idx="1"/>
            <a:endCxn id="3" idx="3"/>
          </p:cNvCxnSpPr>
          <p:nvPr/>
        </p:nvCxnSpPr>
        <p:spPr>
          <a:xfrm flipH="1">
            <a:off x="4350391" y="4165618"/>
            <a:ext cx="486328" cy="139789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AB50D948-2115-49F3-A460-B12CE581D142}"/>
              </a:ext>
            </a:extLst>
          </p:cNvPr>
          <p:cNvSpPr/>
          <p:nvPr/>
        </p:nvSpPr>
        <p:spPr>
          <a:xfrm>
            <a:off x="4836719" y="4755018"/>
            <a:ext cx="6949440" cy="791007"/>
          </a:xfrm>
          <a:prstGeom prst="rect">
            <a:avLst/>
          </a:prstGeom>
          <a:solidFill>
            <a:srgbClr val="33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2" rtlCol="0" anchor="ctr"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Require patients to provide logs at initiation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Standardize communication for staff and device companies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FAQ education sheet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Use EPIC flow sheet identify barriers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“CGM champion” to help follow up with family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Nurse training/outreach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64E3FA7-D255-4D18-86E8-A6A9C79AC324}"/>
              </a:ext>
            </a:extLst>
          </p:cNvPr>
          <p:cNvCxnSpPr>
            <a:cxnSpLocks/>
            <a:stCxn id="97" idx="3"/>
            <a:endCxn id="50" idx="1"/>
          </p:cNvCxnSpPr>
          <p:nvPr/>
        </p:nvCxnSpPr>
        <p:spPr>
          <a:xfrm>
            <a:off x="4350391" y="5034528"/>
            <a:ext cx="486328" cy="115994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5AA29C5-372C-4308-A1F4-F6D5221AC19D}"/>
              </a:ext>
            </a:extLst>
          </p:cNvPr>
          <p:cNvSpPr/>
          <p:nvPr/>
        </p:nvSpPr>
        <p:spPr>
          <a:xfrm>
            <a:off x="4836719" y="2721149"/>
            <a:ext cx="6949440" cy="850173"/>
          </a:xfrm>
          <a:prstGeom prst="rect">
            <a:avLst/>
          </a:prstGeom>
          <a:solidFill>
            <a:srgbClr val="33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2" rtlCol="0" anchor="ctr"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Discuss CGM regularly at appointments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Provide education on basic criteria for insurance (Medicaid vs Private)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Have CGM education visible in waiting rooms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Utilize Patient advocates to help talk with technology hesitant families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Force function/automatization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Provider training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E3A802D0-CEAE-47D1-B177-830CEEDE5881}"/>
              </a:ext>
            </a:extLst>
          </p:cNvPr>
          <p:cNvCxnSpPr>
            <a:cxnSpLocks/>
            <a:stCxn id="97" idx="3"/>
            <a:endCxn id="43" idx="1"/>
          </p:cNvCxnSpPr>
          <p:nvPr/>
        </p:nvCxnSpPr>
        <p:spPr>
          <a:xfrm>
            <a:off x="4350391" y="5034528"/>
            <a:ext cx="486328" cy="960969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A6018B6-8B8E-4283-BB4E-C089C278045D}"/>
              </a:ext>
            </a:extLst>
          </p:cNvPr>
          <p:cNvCxnSpPr>
            <a:cxnSpLocks/>
            <a:stCxn id="104" idx="1"/>
            <a:endCxn id="96" idx="3"/>
          </p:cNvCxnSpPr>
          <p:nvPr/>
        </p:nvCxnSpPr>
        <p:spPr>
          <a:xfrm flipH="1" flipV="1">
            <a:off x="4350391" y="2118044"/>
            <a:ext cx="486328" cy="1028192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A4E44E3-C6DC-4A52-B7A5-02A0910F58D3}"/>
              </a:ext>
            </a:extLst>
          </p:cNvPr>
          <p:cNvCxnSpPr>
            <a:cxnSpLocks/>
            <a:stCxn id="13" idx="1"/>
            <a:endCxn id="44" idx="3"/>
          </p:cNvCxnSpPr>
          <p:nvPr/>
        </p:nvCxnSpPr>
        <p:spPr>
          <a:xfrm flipH="1">
            <a:off x="4350391" y="655364"/>
            <a:ext cx="474881" cy="2191801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953C8C28-FB4E-4F14-98B4-1464998689F1}"/>
              </a:ext>
            </a:extLst>
          </p:cNvPr>
          <p:cNvCxnSpPr>
            <a:cxnSpLocks/>
            <a:stCxn id="3" idx="3"/>
            <a:endCxn id="13" idx="1"/>
          </p:cNvCxnSpPr>
          <p:nvPr/>
        </p:nvCxnSpPr>
        <p:spPr>
          <a:xfrm flipV="1">
            <a:off x="4350391" y="655364"/>
            <a:ext cx="474881" cy="3650043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02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74" grpId="0" animBg="1"/>
      <p:bldP spid="44" grpId="0" animBg="1"/>
      <p:bldP spid="57" grpId="0" animBg="1"/>
      <p:bldP spid="88" grpId="0" animBg="1"/>
      <p:bldP spid="96" grpId="0" animBg="1"/>
      <p:bldP spid="114" grpId="0" animBg="1"/>
      <p:bldP spid="3" grpId="0" animBg="1"/>
      <p:bldP spid="97" grpId="0" animBg="1"/>
      <p:bldP spid="7" grpId="0" animBg="1"/>
      <p:bldP spid="8" grpId="0" animBg="1"/>
      <p:bldP spid="43" grpId="0" animBg="1"/>
      <p:bldP spid="50" grpId="0" animBg="1"/>
      <p:bldP spid="1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30847" y="8645"/>
            <a:ext cx="10972800" cy="391621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Equity Project KDD (Insulin Pumps)</a:t>
            </a:r>
          </a:p>
        </p:txBody>
      </p:sp>
      <p:sp>
        <p:nvSpPr>
          <p:cNvPr id="4" name="Rectangle 3"/>
          <p:cNvSpPr/>
          <p:nvPr/>
        </p:nvSpPr>
        <p:spPr>
          <a:xfrm>
            <a:off x="264338" y="1212245"/>
            <a:ext cx="1891244" cy="43787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+mn-cs"/>
              </a:rPr>
              <a:t>A. Participating Centers will collaboratively reduce the Inequities in Pump Use between Non-Hispanic White and Hispanic T1D Patients from 19% to 10% by June 2022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+mn-cs"/>
              </a:rPr>
            </a:b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+mn-cs"/>
              </a:rPr>
              <a:t>B. Participating Centers will collaboratively reduce the Inequities in Pump Use between Non-Hispanic White and Non-Hispanic Black T1D Patients from 28% to 14% by June 2022</a:t>
            </a:r>
          </a:p>
        </p:txBody>
      </p:sp>
      <p:sp>
        <p:nvSpPr>
          <p:cNvPr id="5" name="Rectangle 4"/>
          <p:cNvSpPr/>
          <p:nvPr/>
        </p:nvSpPr>
        <p:spPr>
          <a:xfrm>
            <a:off x="2521591" y="1114603"/>
            <a:ext cx="1828800" cy="548640"/>
          </a:xfrm>
          <a:prstGeom prst="rect">
            <a:avLst/>
          </a:prstGeom>
          <a:solidFill>
            <a:srgbClr val="41F7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/>
                <a:ea typeface="+mn-ea"/>
                <a:cs typeface="+mn-cs"/>
              </a:rPr>
              <a:t>Provider &amp; Team Bias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3054" y="682251"/>
            <a:ext cx="661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6990" y="647897"/>
            <a:ext cx="1938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/>
                <a:ea typeface="+mn-ea"/>
                <a:cs typeface="+mn-cs"/>
              </a:rPr>
              <a:t>Primary Drivers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25272" y="943874"/>
            <a:ext cx="6949440" cy="904758"/>
          </a:xfrm>
          <a:prstGeom prst="rect">
            <a:avLst/>
          </a:prstGeom>
          <a:solidFill>
            <a:srgbClr val="33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2" rtlCol="0" anchor="ctr"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Add additional pump classes to give families more options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/>
              <a:ea typeface="+mn-ea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Accessibility to translated materials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Have CDE/SW work with Black and NHB patients to address SDOH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Utilize community outreach staff to help families with some of the more difficult steps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Disparity Advocacy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Translator available in clinic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Live interpreters for pump starts and follow ups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25272" y="469343"/>
            <a:ext cx="6949440" cy="372042"/>
          </a:xfrm>
          <a:prstGeom prst="rect">
            <a:avLst/>
          </a:prstGeom>
          <a:solidFill>
            <a:srgbClr val="33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2" rtlCol="0" anchor="ctr"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Equity/unconscious bias training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39789" y="60845"/>
            <a:ext cx="2163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/>
                <a:ea typeface="+mn-ea"/>
                <a:cs typeface="+mn-cs"/>
              </a:rPr>
              <a:t>Change Ideas</a:t>
            </a:r>
          </a:p>
        </p:txBody>
      </p:sp>
      <p:cxnSp>
        <p:nvCxnSpPr>
          <p:cNvPr id="19" name="Straight Connector 18"/>
          <p:cNvCxnSpPr>
            <a:cxnSpLocks/>
            <a:stCxn id="4" idx="3"/>
            <a:endCxn id="5" idx="1"/>
          </p:cNvCxnSpPr>
          <p:nvPr/>
        </p:nvCxnSpPr>
        <p:spPr>
          <a:xfrm flipV="1">
            <a:off x="2155582" y="1388923"/>
            <a:ext cx="366009" cy="2012694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  <a:stCxn id="13" idx="1"/>
            <a:endCxn id="96" idx="3"/>
          </p:cNvCxnSpPr>
          <p:nvPr/>
        </p:nvCxnSpPr>
        <p:spPr>
          <a:xfrm flipH="1">
            <a:off x="4350391" y="655364"/>
            <a:ext cx="474881" cy="1462680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  <a:stCxn id="13" idx="1"/>
            <a:endCxn id="5" idx="3"/>
          </p:cNvCxnSpPr>
          <p:nvPr/>
        </p:nvCxnSpPr>
        <p:spPr>
          <a:xfrm flipH="1">
            <a:off x="4350391" y="655364"/>
            <a:ext cx="474881" cy="733559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  <a:stCxn id="104" idx="1"/>
            <a:endCxn id="44" idx="3"/>
          </p:cNvCxnSpPr>
          <p:nvPr/>
        </p:nvCxnSpPr>
        <p:spPr>
          <a:xfrm flipH="1" flipV="1">
            <a:off x="4350391" y="2847165"/>
            <a:ext cx="486328" cy="299071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2521591" y="5489329"/>
            <a:ext cx="1828800" cy="548640"/>
          </a:xfrm>
          <a:prstGeom prst="rect">
            <a:avLst/>
          </a:prstGeom>
          <a:solidFill>
            <a:srgbClr val="41F7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/>
                <a:ea typeface="+mn-ea"/>
                <a:cs typeface="+mn-cs"/>
              </a:rPr>
              <a:t>Communication/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/>
                <a:ea typeface="+mn-ea"/>
                <a:cs typeface="+mn-cs"/>
              </a:rPr>
              <a:t>Shared decision</a:t>
            </a:r>
          </a:p>
        </p:txBody>
      </p:sp>
      <p:cxnSp>
        <p:nvCxnSpPr>
          <p:cNvPr id="180" name="Straight Connector 179"/>
          <p:cNvCxnSpPr>
            <a:cxnSpLocks/>
            <a:stCxn id="74" idx="1"/>
            <a:endCxn id="4" idx="3"/>
          </p:cNvCxnSpPr>
          <p:nvPr/>
        </p:nvCxnSpPr>
        <p:spPr>
          <a:xfrm flipH="1" flipV="1">
            <a:off x="2155582" y="3401617"/>
            <a:ext cx="366009" cy="2362032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D57442F8-364D-464C-9921-B7B72E3E16E2}"/>
              </a:ext>
            </a:extLst>
          </p:cNvPr>
          <p:cNvSpPr/>
          <p:nvPr/>
        </p:nvSpPr>
        <p:spPr>
          <a:xfrm>
            <a:off x="2521591" y="2572845"/>
            <a:ext cx="1828800" cy="548640"/>
          </a:xfrm>
          <a:prstGeom prst="rect">
            <a:avLst/>
          </a:prstGeom>
          <a:solidFill>
            <a:srgbClr val="41F7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/>
                <a:ea typeface="+mn-ea"/>
                <a:cs typeface="+mn-cs"/>
              </a:rPr>
              <a:t>Education/Training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207B1A8-3333-45FB-93CB-EEDF7606D9FD}"/>
              </a:ext>
            </a:extLst>
          </p:cNvPr>
          <p:cNvSpPr/>
          <p:nvPr/>
        </p:nvSpPr>
        <p:spPr>
          <a:xfrm>
            <a:off x="4836719" y="3662930"/>
            <a:ext cx="6949440" cy="1005376"/>
          </a:xfrm>
          <a:prstGeom prst="rect">
            <a:avLst/>
          </a:prstGeom>
          <a:solidFill>
            <a:srgbClr val="33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2" rtlCol="0" anchor="ctr"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/>
              <a:ea typeface="+mn-ea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Use EMR to tracking interest, discussions, and issues with pumps in the past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Tracking insurance forms/refills/initial starts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Make discussing pump a part of CDE care at the 6 months and 1 year from diagnosis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Improve/standardize workflow for insurance coverage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Provide contact information for device reps/patient support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Lessen insurance requirements that make it so hard to get technology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Standardize criteria for prescription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E080279-4609-400D-B5C4-5537EF7ED6E6}"/>
              </a:ext>
            </a:extLst>
          </p:cNvPr>
          <p:cNvSpPr/>
          <p:nvPr/>
        </p:nvSpPr>
        <p:spPr>
          <a:xfrm>
            <a:off x="4825272" y="6438979"/>
            <a:ext cx="6949440" cy="210975"/>
          </a:xfrm>
          <a:prstGeom prst="rect">
            <a:avLst/>
          </a:prstGeom>
          <a:solidFill>
            <a:srgbClr val="33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2" rtlCol="0" anchor="ctr"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Utilize PDSA cycles to test small changes and scale up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98A2942-6289-4360-9EF6-9A6D650B486B}"/>
              </a:ext>
            </a:extLst>
          </p:cNvPr>
          <p:cNvSpPr/>
          <p:nvPr/>
        </p:nvSpPr>
        <p:spPr>
          <a:xfrm>
            <a:off x="2521591" y="1843724"/>
            <a:ext cx="1828800" cy="548640"/>
          </a:xfrm>
          <a:prstGeom prst="rect">
            <a:avLst/>
          </a:prstGeom>
          <a:solidFill>
            <a:srgbClr val="41F7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/>
                <a:ea typeface="+mn-ea"/>
                <a:cs typeface="+mn-cs"/>
              </a:rPr>
              <a:t>Equity/SDOH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/>
              <a:ea typeface="+mn-ea"/>
              <a:cs typeface="+mn-cs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CA05E60-FE08-4CE3-801E-92CC2EE92A61}"/>
              </a:ext>
            </a:extLst>
          </p:cNvPr>
          <p:cNvSpPr/>
          <p:nvPr/>
        </p:nvSpPr>
        <p:spPr>
          <a:xfrm>
            <a:off x="4836719" y="1959358"/>
            <a:ext cx="6949440" cy="677769"/>
          </a:xfrm>
          <a:prstGeom prst="rect">
            <a:avLst/>
          </a:prstGeom>
          <a:solidFill>
            <a:srgbClr val="33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2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/>
              </a:rPr>
              <a:t>Handouts from companies in other languages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Device data reviews and interpretation,  staff troubleshoot device for patients who need it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Create Insulin pumps peer support groups for Blacks and NHB patients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/>
              <a:ea typeface="+mn-ea"/>
              <a:cs typeface="+mn-cs"/>
            </a:endParaRPr>
          </a:p>
        </p:txBody>
      </p: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7EA5C2A1-F018-4204-AC91-20BEC4E0D6ED}"/>
              </a:ext>
            </a:extLst>
          </p:cNvPr>
          <p:cNvCxnSpPr>
            <a:cxnSpLocks/>
            <a:stCxn id="57" idx="1"/>
            <a:endCxn id="44" idx="3"/>
          </p:cNvCxnSpPr>
          <p:nvPr/>
        </p:nvCxnSpPr>
        <p:spPr>
          <a:xfrm flipH="1" flipV="1">
            <a:off x="4350391" y="2847165"/>
            <a:ext cx="486328" cy="1318453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A3FF03F2-93CB-4BDA-92F0-EF11EB8902F5}"/>
              </a:ext>
            </a:extLst>
          </p:cNvPr>
          <p:cNvCxnSpPr>
            <a:cxnSpLocks/>
            <a:stCxn id="114" idx="1"/>
            <a:endCxn id="74" idx="3"/>
          </p:cNvCxnSpPr>
          <p:nvPr/>
        </p:nvCxnSpPr>
        <p:spPr>
          <a:xfrm flipH="1">
            <a:off x="4350391" y="2298243"/>
            <a:ext cx="486328" cy="3465406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C8ACA817-5F0F-47AC-8F13-81BBD2ED22A0}"/>
              </a:ext>
            </a:extLst>
          </p:cNvPr>
          <p:cNvCxnSpPr>
            <a:cxnSpLocks/>
            <a:stCxn id="12" idx="1"/>
            <a:endCxn id="74" idx="3"/>
          </p:cNvCxnSpPr>
          <p:nvPr/>
        </p:nvCxnSpPr>
        <p:spPr>
          <a:xfrm flipH="1">
            <a:off x="4350391" y="1396253"/>
            <a:ext cx="474881" cy="4367396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69F43410-F089-453B-8562-D5DF63EB04EA}"/>
              </a:ext>
            </a:extLst>
          </p:cNvPr>
          <p:cNvCxnSpPr>
            <a:cxnSpLocks/>
            <a:stCxn id="96" idx="1"/>
            <a:endCxn id="4" idx="3"/>
          </p:cNvCxnSpPr>
          <p:nvPr/>
        </p:nvCxnSpPr>
        <p:spPr>
          <a:xfrm flipH="1">
            <a:off x="2155582" y="2118044"/>
            <a:ext cx="366009" cy="1283573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A5016972-E806-42BB-9604-A875BCDDB741}"/>
              </a:ext>
            </a:extLst>
          </p:cNvPr>
          <p:cNvCxnSpPr>
            <a:cxnSpLocks/>
            <a:stCxn id="44" idx="1"/>
            <a:endCxn id="4" idx="3"/>
          </p:cNvCxnSpPr>
          <p:nvPr/>
        </p:nvCxnSpPr>
        <p:spPr>
          <a:xfrm flipH="1">
            <a:off x="2155582" y="2847165"/>
            <a:ext cx="366009" cy="554452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3394FDCC-28B7-454E-ADF7-721571B93B40}"/>
              </a:ext>
            </a:extLst>
          </p:cNvPr>
          <p:cNvCxnSpPr>
            <a:cxnSpLocks/>
            <a:stCxn id="114" idx="1"/>
            <a:endCxn id="96" idx="3"/>
          </p:cNvCxnSpPr>
          <p:nvPr/>
        </p:nvCxnSpPr>
        <p:spPr>
          <a:xfrm flipH="1" flipV="1">
            <a:off x="4350391" y="2118044"/>
            <a:ext cx="486328" cy="180199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2F300C46-79C6-4EB8-90B6-BD8FF97DA7FB}"/>
              </a:ext>
            </a:extLst>
          </p:cNvPr>
          <p:cNvCxnSpPr>
            <a:cxnSpLocks/>
            <a:stCxn id="43" idx="1"/>
            <a:endCxn id="3" idx="3"/>
          </p:cNvCxnSpPr>
          <p:nvPr/>
        </p:nvCxnSpPr>
        <p:spPr>
          <a:xfrm flipH="1" flipV="1">
            <a:off x="4350391" y="4305407"/>
            <a:ext cx="486328" cy="1690090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CF68740-621E-4284-9883-B3A8B50362AA}"/>
              </a:ext>
            </a:extLst>
          </p:cNvPr>
          <p:cNvSpPr/>
          <p:nvPr/>
        </p:nvSpPr>
        <p:spPr>
          <a:xfrm>
            <a:off x="2521591" y="4031087"/>
            <a:ext cx="1828800" cy="548640"/>
          </a:xfrm>
          <a:prstGeom prst="rect">
            <a:avLst/>
          </a:prstGeom>
          <a:solidFill>
            <a:srgbClr val="41F7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/>
                <a:ea typeface="+mn-ea"/>
                <a:cs typeface="+mn-cs"/>
              </a:rPr>
              <a:t>Policies/Insurance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E291AB5-55DE-4E9B-B70D-37311600B436}"/>
              </a:ext>
            </a:extLst>
          </p:cNvPr>
          <p:cNvSpPr/>
          <p:nvPr/>
        </p:nvSpPr>
        <p:spPr>
          <a:xfrm>
            <a:off x="2521591" y="4760208"/>
            <a:ext cx="1828800" cy="548640"/>
          </a:xfrm>
          <a:prstGeom prst="rect">
            <a:avLst/>
          </a:prstGeom>
          <a:solidFill>
            <a:srgbClr val="41F7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/>
                <a:ea typeface="+mn-ea"/>
                <a:cs typeface="+mn-cs"/>
              </a:rPr>
              <a:t>Access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80C96E2-EC7F-4D15-96EC-E8032B0A92FD}"/>
              </a:ext>
            </a:extLst>
          </p:cNvPr>
          <p:cNvCxnSpPr>
            <a:cxnSpLocks/>
            <a:stCxn id="12" idx="1"/>
            <a:endCxn id="96" idx="3"/>
          </p:cNvCxnSpPr>
          <p:nvPr/>
        </p:nvCxnSpPr>
        <p:spPr>
          <a:xfrm flipH="1">
            <a:off x="4350391" y="1396253"/>
            <a:ext cx="474881" cy="721791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D5DD6EA-D308-4D5B-B185-E605B8957322}"/>
              </a:ext>
            </a:extLst>
          </p:cNvPr>
          <p:cNvCxnSpPr>
            <a:cxnSpLocks/>
            <a:stCxn id="104" idx="1"/>
            <a:endCxn id="97" idx="3"/>
          </p:cNvCxnSpPr>
          <p:nvPr/>
        </p:nvCxnSpPr>
        <p:spPr>
          <a:xfrm flipH="1">
            <a:off x="4350391" y="3146236"/>
            <a:ext cx="486328" cy="1888292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F351B35-D96B-4332-AD7F-6B712ADF71A3}"/>
              </a:ext>
            </a:extLst>
          </p:cNvPr>
          <p:cNvCxnSpPr>
            <a:cxnSpLocks/>
            <a:stCxn id="97" idx="1"/>
            <a:endCxn id="4" idx="3"/>
          </p:cNvCxnSpPr>
          <p:nvPr/>
        </p:nvCxnSpPr>
        <p:spPr>
          <a:xfrm flipH="1" flipV="1">
            <a:off x="2155582" y="3401617"/>
            <a:ext cx="366009" cy="1632911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68B5C0F-32CF-4375-9AEC-AB02FC2E4EAA}"/>
              </a:ext>
            </a:extLst>
          </p:cNvPr>
          <p:cNvCxnSpPr>
            <a:cxnSpLocks/>
            <a:stCxn id="3" idx="1"/>
            <a:endCxn id="4" idx="3"/>
          </p:cNvCxnSpPr>
          <p:nvPr/>
        </p:nvCxnSpPr>
        <p:spPr>
          <a:xfrm flipH="1" flipV="1">
            <a:off x="2155582" y="3401617"/>
            <a:ext cx="366009" cy="903790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F6FEC3F-7857-4811-B110-B6D771310941}"/>
              </a:ext>
            </a:extLst>
          </p:cNvPr>
          <p:cNvSpPr/>
          <p:nvPr/>
        </p:nvSpPr>
        <p:spPr>
          <a:xfrm>
            <a:off x="2521591" y="3301966"/>
            <a:ext cx="1828800" cy="548640"/>
          </a:xfrm>
          <a:prstGeom prst="rect">
            <a:avLst/>
          </a:prstGeom>
          <a:solidFill>
            <a:srgbClr val="41F7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/>
                <a:ea typeface="+mn-ea"/>
                <a:cs typeface="+mn-cs"/>
              </a:rPr>
              <a:t>Technology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4B889-101F-441A-AC46-091F95F01373}"/>
              </a:ext>
            </a:extLst>
          </p:cNvPr>
          <p:cNvSpPr/>
          <p:nvPr/>
        </p:nvSpPr>
        <p:spPr>
          <a:xfrm>
            <a:off x="2521591" y="6218448"/>
            <a:ext cx="1828800" cy="548640"/>
          </a:xfrm>
          <a:prstGeom prst="rect">
            <a:avLst/>
          </a:prstGeom>
          <a:solidFill>
            <a:srgbClr val="41F7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/>
                <a:ea typeface="+mn-ea"/>
                <a:cs typeface="+mn-cs"/>
              </a:rPr>
              <a:t>Equity Framework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1B9E46F-C3DA-49E1-98AD-9037D6834554}"/>
              </a:ext>
            </a:extLst>
          </p:cNvPr>
          <p:cNvSpPr/>
          <p:nvPr/>
        </p:nvSpPr>
        <p:spPr>
          <a:xfrm>
            <a:off x="4836719" y="5672041"/>
            <a:ext cx="6949440" cy="646912"/>
          </a:xfrm>
          <a:prstGeom prst="rect">
            <a:avLst/>
          </a:prstGeom>
          <a:solidFill>
            <a:srgbClr val="33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2" rtlCol="0" anchor="ctr"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Provide alternative contact options for families to call clinic: Email, iConnect message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My diabetes journey shared decision tool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Best practice alert reminder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Barrier assessment survey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More time with CDE and m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ake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introduction to technology a bigger part of initial education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1B6A9B8-17E2-4CF8-B148-61E128FFB00E}"/>
              </a:ext>
            </a:extLst>
          </p:cNvPr>
          <p:cNvCxnSpPr>
            <a:cxnSpLocks/>
            <a:stCxn id="88" idx="1"/>
            <a:endCxn id="8" idx="3"/>
          </p:cNvCxnSpPr>
          <p:nvPr/>
        </p:nvCxnSpPr>
        <p:spPr>
          <a:xfrm flipH="1" flipV="1">
            <a:off x="4350391" y="6492768"/>
            <a:ext cx="474881" cy="51699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6CFA8A4-D3D7-4081-A0BA-C7990A85564C}"/>
              </a:ext>
            </a:extLst>
          </p:cNvPr>
          <p:cNvCxnSpPr>
            <a:cxnSpLocks/>
            <a:stCxn id="7" idx="1"/>
            <a:endCxn id="4" idx="3"/>
          </p:cNvCxnSpPr>
          <p:nvPr/>
        </p:nvCxnSpPr>
        <p:spPr>
          <a:xfrm flipH="1" flipV="1">
            <a:off x="2155582" y="3401617"/>
            <a:ext cx="366009" cy="174669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73930F0-0AD3-4577-9961-22397AA972D4}"/>
              </a:ext>
            </a:extLst>
          </p:cNvPr>
          <p:cNvCxnSpPr>
            <a:cxnSpLocks/>
            <a:stCxn id="8" idx="1"/>
            <a:endCxn id="4" idx="3"/>
          </p:cNvCxnSpPr>
          <p:nvPr/>
        </p:nvCxnSpPr>
        <p:spPr>
          <a:xfrm flipH="1" flipV="1">
            <a:off x="2155582" y="3401617"/>
            <a:ext cx="366009" cy="3091151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283CF7F-21F0-4B8D-82F4-3CA26CC54FFA}"/>
              </a:ext>
            </a:extLst>
          </p:cNvPr>
          <p:cNvCxnSpPr>
            <a:cxnSpLocks/>
            <a:stCxn id="74" idx="3"/>
            <a:endCxn id="43" idx="1"/>
          </p:cNvCxnSpPr>
          <p:nvPr/>
        </p:nvCxnSpPr>
        <p:spPr>
          <a:xfrm>
            <a:off x="4350391" y="5763649"/>
            <a:ext cx="486328" cy="231848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7C893D6-524C-4821-8C3C-26D6A1E99536}"/>
              </a:ext>
            </a:extLst>
          </p:cNvPr>
          <p:cNvCxnSpPr>
            <a:cxnSpLocks/>
            <a:stCxn id="7" idx="3"/>
            <a:endCxn id="104" idx="1"/>
          </p:cNvCxnSpPr>
          <p:nvPr/>
        </p:nvCxnSpPr>
        <p:spPr>
          <a:xfrm flipV="1">
            <a:off x="4350391" y="3146236"/>
            <a:ext cx="486328" cy="430050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4EA4FAC-ED3E-4332-845B-39D6264364F7}"/>
              </a:ext>
            </a:extLst>
          </p:cNvPr>
          <p:cNvCxnSpPr>
            <a:cxnSpLocks/>
            <a:stCxn id="57" idx="1"/>
            <a:endCxn id="3" idx="3"/>
          </p:cNvCxnSpPr>
          <p:nvPr/>
        </p:nvCxnSpPr>
        <p:spPr>
          <a:xfrm flipH="1">
            <a:off x="4350391" y="4165618"/>
            <a:ext cx="486328" cy="139789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AB50D948-2115-49F3-A460-B12CE581D142}"/>
              </a:ext>
            </a:extLst>
          </p:cNvPr>
          <p:cNvSpPr/>
          <p:nvPr/>
        </p:nvSpPr>
        <p:spPr>
          <a:xfrm>
            <a:off x="4836719" y="4755018"/>
            <a:ext cx="6949440" cy="791007"/>
          </a:xfrm>
          <a:prstGeom prst="rect">
            <a:avLst/>
          </a:prstGeom>
          <a:solidFill>
            <a:srgbClr val="33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2" rtlCol="0" anchor="ctr"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"block" 1 "pre-pump" slot per week to hold as a "schedule-in-clinic" slot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Scheduling Pump class at time of appointment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Team reaches out to pump company to order the pump for on English families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Skills assessment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Change Rigid Clinical guidelines for pump committee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“pump champion” to help follow up with family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64E3FA7-D255-4D18-86E8-A6A9C79AC324}"/>
              </a:ext>
            </a:extLst>
          </p:cNvPr>
          <p:cNvCxnSpPr>
            <a:cxnSpLocks/>
            <a:stCxn id="97" idx="3"/>
            <a:endCxn id="50" idx="1"/>
          </p:cNvCxnSpPr>
          <p:nvPr/>
        </p:nvCxnSpPr>
        <p:spPr>
          <a:xfrm>
            <a:off x="4350391" y="5034528"/>
            <a:ext cx="486328" cy="115994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5AA29C5-372C-4308-A1F4-F6D5221AC19D}"/>
              </a:ext>
            </a:extLst>
          </p:cNvPr>
          <p:cNvSpPr/>
          <p:nvPr/>
        </p:nvSpPr>
        <p:spPr>
          <a:xfrm>
            <a:off x="4836719" y="2721149"/>
            <a:ext cx="6949440" cy="850173"/>
          </a:xfrm>
          <a:prstGeom prst="rect">
            <a:avLst/>
          </a:prstGeom>
          <a:solidFill>
            <a:srgbClr val="33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2" rtlCol="0" anchor="ctr"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Provide log-books in clinic when refer to pre-pump and have patient bring the completed logs to pre-pump class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Provide education on basic criteria for insurance (Medicaid vs Private)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Track pump training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TRACK the content of what educators are providing to families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Utilize Patient advocates to help talk with technology hesitant families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E3A802D0-CEAE-47D1-B177-830CEEDE5881}"/>
              </a:ext>
            </a:extLst>
          </p:cNvPr>
          <p:cNvCxnSpPr>
            <a:cxnSpLocks/>
            <a:stCxn id="97" idx="3"/>
            <a:endCxn id="43" idx="1"/>
          </p:cNvCxnSpPr>
          <p:nvPr/>
        </p:nvCxnSpPr>
        <p:spPr>
          <a:xfrm>
            <a:off x="4350391" y="5034528"/>
            <a:ext cx="486328" cy="960969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A6018B6-8B8E-4283-BB4E-C089C278045D}"/>
              </a:ext>
            </a:extLst>
          </p:cNvPr>
          <p:cNvCxnSpPr>
            <a:cxnSpLocks/>
            <a:stCxn id="104" idx="1"/>
            <a:endCxn id="96" idx="3"/>
          </p:cNvCxnSpPr>
          <p:nvPr/>
        </p:nvCxnSpPr>
        <p:spPr>
          <a:xfrm flipH="1" flipV="1">
            <a:off x="4350391" y="2118044"/>
            <a:ext cx="486328" cy="1028192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A4E44E3-C6DC-4A52-B7A5-02A0910F58D3}"/>
              </a:ext>
            </a:extLst>
          </p:cNvPr>
          <p:cNvCxnSpPr>
            <a:cxnSpLocks/>
            <a:stCxn id="13" idx="1"/>
            <a:endCxn id="44" idx="3"/>
          </p:cNvCxnSpPr>
          <p:nvPr/>
        </p:nvCxnSpPr>
        <p:spPr>
          <a:xfrm flipH="1">
            <a:off x="4350391" y="655364"/>
            <a:ext cx="474881" cy="2191801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953C8C28-FB4E-4F14-98B4-1464998689F1}"/>
              </a:ext>
            </a:extLst>
          </p:cNvPr>
          <p:cNvCxnSpPr>
            <a:cxnSpLocks/>
            <a:stCxn id="3" idx="3"/>
            <a:endCxn id="13" idx="1"/>
          </p:cNvCxnSpPr>
          <p:nvPr/>
        </p:nvCxnSpPr>
        <p:spPr>
          <a:xfrm flipV="1">
            <a:off x="4350391" y="655364"/>
            <a:ext cx="474881" cy="3650043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91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74" grpId="0" animBg="1"/>
      <p:bldP spid="44" grpId="0" animBg="1"/>
      <p:bldP spid="57" grpId="0" animBg="1"/>
      <p:bldP spid="88" grpId="0" animBg="1"/>
      <p:bldP spid="96" grpId="0" animBg="1"/>
      <p:bldP spid="114" grpId="0" animBg="1"/>
      <p:bldP spid="3" grpId="0" animBg="1"/>
      <p:bldP spid="97" grpId="0" animBg="1"/>
      <p:bldP spid="7" grpId="0" animBg="1"/>
      <p:bldP spid="8" grpId="0" animBg="1"/>
      <p:bldP spid="43" grpId="0" animBg="1"/>
      <p:bldP spid="50" grpId="0" animBg="1"/>
      <p:bldP spid="1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2E71F-5318-4FF6-B9DB-7A67741D2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C0C5F5-3C8B-414F-A99C-BC3C93699EC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45312" y="1066800"/>
            <a:ext cx="6433288" cy="386566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88A8E08-CCBB-4ABC-B469-B946F427EF2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762307" y="1066800"/>
            <a:ext cx="5284381" cy="386566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Beginning to see early improvement.</a:t>
            </a:r>
          </a:p>
          <a:p>
            <a:r>
              <a:rPr lang="en-US" dirty="0">
                <a:solidFill>
                  <a:schemeClr val="tx1"/>
                </a:solidFill>
              </a:rPr>
              <a:t>CGM use has increased across all racial/ethnic groups. Median Use; </a:t>
            </a:r>
          </a:p>
          <a:p>
            <a:r>
              <a:rPr lang="en-US" dirty="0">
                <a:solidFill>
                  <a:schemeClr val="tx1"/>
                </a:solidFill>
              </a:rPr>
              <a:t>71% amongst NHW patients(  12%) </a:t>
            </a:r>
          </a:p>
          <a:p>
            <a:r>
              <a:rPr lang="en-US" dirty="0">
                <a:solidFill>
                  <a:schemeClr val="tx1"/>
                </a:solidFill>
              </a:rPr>
              <a:t>52% among NHB patients (  8%) </a:t>
            </a:r>
          </a:p>
          <a:p>
            <a:r>
              <a:rPr lang="en-US" dirty="0">
                <a:solidFill>
                  <a:schemeClr val="tx1"/>
                </a:solidFill>
              </a:rPr>
              <a:t>58% in Hispanic patients ( 15%)</a:t>
            </a:r>
          </a:p>
          <a:p>
            <a:r>
              <a:rPr lang="en-US" dirty="0">
                <a:solidFill>
                  <a:schemeClr val="tx1"/>
                </a:solidFill>
              </a:rPr>
              <a:t>The disparity gap between NHW and NHB shows a stable trend</a:t>
            </a:r>
          </a:p>
          <a:p>
            <a:r>
              <a:rPr lang="en-US" dirty="0">
                <a:solidFill>
                  <a:schemeClr val="tx1"/>
                </a:solidFill>
              </a:rPr>
              <a:t>The disparity gap between NHW and Hispanic shows a positive decrease by 3%</a:t>
            </a:r>
          </a:p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2EFED3-8FE7-4A94-A1A3-4FD6DD65AFBD}"/>
              </a:ext>
            </a:extLst>
          </p:cNvPr>
          <p:cNvCxnSpPr>
            <a:cxnSpLocks/>
          </p:cNvCxnSpPr>
          <p:nvPr/>
        </p:nvCxnSpPr>
        <p:spPr>
          <a:xfrm flipV="1">
            <a:off x="10728252" y="2158409"/>
            <a:ext cx="0" cy="287079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A90D1E-E73A-491B-9E0F-753925C80BB3}"/>
              </a:ext>
            </a:extLst>
          </p:cNvPr>
          <p:cNvCxnSpPr>
            <a:cxnSpLocks/>
          </p:cNvCxnSpPr>
          <p:nvPr/>
        </p:nvCxnSpPr>
        <p:spPr>
          <a:xfrm flipV="1">
            <a:off x="10558130" y="2445488"/>
            <a:ext cx="0" cy="287079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0989668-8F72-4578-BBFE-BB2292F3574A}"/>
              </a:ext>
            </a:extLst>
          </p:cNvPr>
          <p:cNvCxnSpPr>
            <a:cxnSpLocks/>
          </p:cNvCxnSpPr>
          <p:nvPr/>
        </p:nvCxnSpPr>
        <p:spPr>
          <a:xfrm flipV="1">
            <a:off x="10345478" y="2870790"/>
            <a:ext cx="0" cy="255182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79014340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DF80D-BF6F-4B00-BC2E-21AADE486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CGM By Insurance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466C26D5-61AC-4EFA-B464-B9010BE123BB}"/>
              </a:ext>
            </a:extLst>
          </p:cNvPr>
          <p:cNvSpPr txBox="1">
            <a:spLocks/>
          </p:cNvSpPr>
          <p:nvPr/>
        </p:nvSpPr>
        <p:spPr>
          <a:xfrm>
            <a:off x="7607376" y="1006156"/>
            <a:ext cx="4341122" cy="3064477"/>
          </a:xfrm>
          <a:prstGeom prst="rect">
            <a:avLst/>
          </a:prstGeom>
        </p:spPr>
        <p:txBody>
          <a:bodyPr/>
          <a:lstStyle>
            <a:lvl1pPr marL="257175" marR="0" indent="-257175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1pPr>
            <a:lvl2pPr marL="584000" marR="0" indent="-241101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2pPr>
            <a:lvl3pPr marL="891538" marR="0" indent="-205738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3pPr>
            <a:lvl4pPr marL="12660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4pPr>
            <a:lvl5pPr marL="16089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</a:rPr>
              <a:t>Increase CGM use in both public and Private insurance groups has increased across;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80E8B2-07DD-464A-B726-4E40E2FEF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02" y="1006156"/>
            <a:ext cx="7062665" cy="424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5582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DA428-27C4-425E-814F-E9F37151D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B9161-122A-454F-815B-A416028E09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Continue testing and scaling interventions at clinical sites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Monthly data reporting/review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Harvesting successful Ideas for scale/spread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Health Equity Change Package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8960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94388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5D7FD-9E47-40C1-AE46-0A3999B9A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F0CBD-E2F2-444D-82DC-477BD2691C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Overview: Health Equity Project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High-level Project Update</a:t>
            </a:r>
          </a:p>
        </p:txBody>
      </p:sp>
    </p:spTree>
    <p:extLst>
      <p:ext uri="{BB962C8B-B14F-4D97-AF65-F5344CB8AC3E}">
        <p14:creationId xmlns:p14="http://schemas.microsoft.com/office/powerpoint/2010/main" val="19737172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C49D-2F8D-4CDE-8AE8-84AC06E4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58192D-6AB8-4510-A3B3-EA6F83521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6" y="777555"/>
            <a:ext cx="8760610" cy="543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EAF31-A3FB-4AE0-A00A-7B4B2D380719}"/>
              </a:ext>
            </a:extLst>
          </p:cNvPr>
          <p:cNvSpPr txBox="1"/>
          <p:nvPr/>
        </p:nvSpPr>
        <p:spPr>
          <a:xfrm>
            <a:off x="3377628" y="6444734"/>
            <a:ext cx="736913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https://diabetes.diabetesjournals.org/content/69/Supplement_1/1220-P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30611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ownload Logos - Toolkit | UAB">
            <a:extLst>
              <a:ext uri="{FF2B5EF4-FFF2-40B4-BE49-F238E27FC236}">
                <a16:creationId xmlns:a16="http://schemas.microsoft.com/office/drawing/2014/main" id="{34B101C3-C888-4F24-9CC1-D571A0359699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3" y="5179480"/>
            <a:ext cx="3021046" cy="8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ediatric Care | Children's Healthcare of Atlanta">
            <a:extLst>
              <a:ext uri="{FF2B5EF4-FFF2-40B4-BE49-F238E27FC236}">
                <a16:creationId xmlns:a16="http://schemas.microsoft.com/office/drawing/2014/main" id="{B944F9F7-D8DC-41FC-9AD2-F132302B1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8" t="3823" r="12653" b="1"/>
          <a:stretch/>
        </p:blipFill>
        <p:spPr bwMode="auto">
          <a:xfrm>
            <a:off x="834141" y="1482389"/>
            <a:ext cx="2272878" cy="162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Big Lots Behavioral Health Pavilion at Nationwide Children’s Hospital Community Open House">
            <a:extLst>
              <a:ext uri="{FF2B5EF4-FFF2-40B4-BE49-F238E27FC236}">
                <a16:creationId xmlns:a16="http://schemas.microsoft.com/office/drawing/2014/main" id="{730EAEA6-58E6-450F-B55A-D5AE3B668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81" y="1583793"/>
            <a:ext cx="3015582" cy="150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B15BB5B-C1AC-4282-A6ED-06785A959D50}"/>
              </a:ext>
            </a:extLst>
          </p:cNvPr>
          <p:cNvSpPr txBox="1">
            <a:spLocks/>
          </p:cNvSpPr>
          <p:nvPr/>
        </p:nvSpPr>
        <p:spPr>
          <a:xfrm>
            <a:off x="258553" y="326238"/>
            <a:ext cx="11674893" cy="638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-45" baseline="0">
                <a:ln>
                  <a:noFill/>
                </a:ln>
                <a:solidFill>
                  <a:srgbClr val="3E4E8D"/>
                </a:solidFill>
                <a:uFillTx/>
                <a:latin typeface="Montserrat SemiBold" pitchFamily="2" charset="77"/>
                <a:ea typeface="Montserrat SemiBold" pitchFamily="2" charset="77"/>
                <a:cs typeface="Hind Medium" panose="02000000000000000000" pitchFamily="2" charset="77"/>
                <a:sym typeface="Hind Bold"/>
              </a:defRPr>
            </a:lvl1pPr>
            <a:lvl2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2pPr>
            <a:lvl3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3pPr>
            <a:lvl4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4pPr>
            <a:lvl5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5pPr>
            <a:lvl6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6pPr>
            <a:lvl7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7pPr>
            <a:lvl8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8pPr>
            <a:lvl9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45" normalizeH="0" baseline="0" noProof="0" dirty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Montserrat SemiBold" pitchFamily="2" charset="77"/>
                <a:cs typeface="Hind Medium" panose="02000000000000000000" pitchFamily="2" charset="77"/>
                <a:sym typeface="Hind Bold"/>
              </a:rPr>
              <a:t>CGM and Pump Inequities Quality Improvement Project 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-45" normalizeH="0" baseline="0" noProof="0" dirty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Montserrat SemiBold" pitchFamily="2" charset="77"/>
                <a:cs typeface="Hind Medium" panose="02000000000000000000" pitchFamily="2" charset="77"/>
                <a:sym typeface="Hind Bold"/>
              </a:rPr>
              <a:t>Participating Sites (Five Pediatrics and Two Adults)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932172-1EA6-4124-8BE5-9ECD37C6E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961" y="4094475"/>
            <a:ext cx="2238292" cy="6382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9" name="Picture 20" descr="Upstate Medical University">
            <a:extLst>
              <a:ext uri="{FF2B5EF4-FFF2-40B4-BE49-F238E27FC236}">
                <a16:creationId xmlns:a16="http://schemas.microsoft.com/office/drawing/2014/main" id="{DFEDB4A2-18FF-40E5-BF74-ED24F1CE5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97" b="16440"/>
          <a:stretch/>
        </p:blipFill>
        <p:spPr bwMode="auto">
          <a:xfrm>
            <a:off x="5070462" y="5274207"/>
            <a:ext cx="2637454" cy="107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ontefiore, Einstein Test New Drug Combo To Conquer COVID-19 - Contract  Pharma">
            <a:extLst>
              <a:ext uri="{FF2B5EF4-FFF2-40B4-BE49-F238E27FC236}">
                <a16:creationId xmlns:a16="http://schemas.microsoft.com/office/drawing/2014/main" id="{86D43BCB-2899-4B0B-B1BD-3B66BA34A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 t="9150" r="9480" b="4390"/>
          <a:stretch/>
        </p:blipFill>
        <p:spPr bwMode="auto">
          <a:xfrm>
            <a:off x="5049981" y="3469918"/>
            <a:ext cx="2611939" cy="149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C6A4608F-0723-4056-B939-2C10A23D23C5}"/>
              </a:ext>
            </a:extLst>
          </p:cNvPr>
          <p:cNvSpPr/>
          <p:nvPr/>
        </p:nvSpPr>
        <p:spPr>
          <a:xfrm>
            <a:off x="1323831" y="3186347"/>
            <a:ext cx="1783188" cy="14947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010325-078B-44F1-BD4E-133AABD2D0BB}"/>
              </a:ext>
            </a:extLst>
          </p:cNvPr>
          <p:cNvSpPr txBox="1"/>
          <p:nvPr/>
        </p:nvSpPr>
        <p:spPr>
          <a:xfrm>
            <a:off x="9582503" y="4732738"/>
            <a:ext cx="2255693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Hind Bold"/>
                <a:ea typeface="Hind Bold"/>
                <a:cs typeface="Hind Bold"/>
                <a:sym typeface="Hind Bold"/>
              </a:rPr>
              <a:t>*T1D Exchange sponsored site</a:t>
            </a:r>
          </a:p>
        </p:txBody>
      </p:sp>
    </p:spTree>
    <p:extLst>
      <p:ext uri="{BB962C8B-B14F-4D97-AF65-F5344CB8AC3E}">
        <p14:creationId xmlns:p14="http://schemas.microsoft.com/office/powerpoint/2010/main" val="3182824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0BBB8-B294-40EA-AB14-9B3CC174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Milestones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C9E36-AEA2-41DF-A2A9-1A02EEA394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5" y="877888"/>
            <a:ext cx="10972800" cy="5347548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Phase 1 completed (April 2021 – July 2021)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Identify Sites and Kick off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Implicit Bias Training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Data reporting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Equity focused Aim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Improvement Team with patient advisory</a:t>
            </a:r>
          </a:p>
          <a:p>
            <a:endParaRPr lang="en-US" sz="2000" b="1" dirty="0"/>
          </a:p>
          <a:p>
            <a:r>
              <a:rPr lang="en-US" sz="2000" b="1" dirty="0"/>
              <a:t>Phase 2 - Ongoing (August 2021 – Present)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10 Step Improvement Process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Monthly data reporting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Monthly check-in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Process maps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Key Driver Diagrams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Plan-Do-Study-Act cycles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898602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4EFED-4F50-421F-9D38-7F2977606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CBADE8-B5EB-436D-BCB2-790A6C60EB70}"/>
              </a:ext>
            </a:extLst>
          </p:cNvPr>
          <p:cNvSpPr txBox="1"/>
          <p:nvPr/>
        </p:nvSpPr>
        <p:spPr>
          <a:xfrm>
            <a:off x="277402" y="883107"/>
            <a:ext cx="11620072" cy="5206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76300" marR="845820" indent="-457200">
              <a:lnSpc>
                <a:spcPct val="115000"/>
              </a:lnSpc>
              <a:spcBef>
                <a:spcPts val="195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Evaluate the effectiveness of provider unconscious bias training and other clinician health</a:t>
            </a:r>
            <a:r>
              <a:rPr lang="en-US" sz="2400" spc="-26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inequities as</a:t>
            </a:r>
            <a:r>
              <a:rPr lang="en-US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en-US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intervention</a:t>
            </a:r>
            <a:r>
              <a:rPr lang="en-US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address</a:t>
            </a:r>
            <a:r>
              <a:rPr lang="en-US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systemic</a:t>
            </a:r>
            <a:r>
              <a:rPr lang="en-US" sz="24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inequities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T1D</a:t>
            </a:r>
            <a:r>
              <a:rPr lang="en-US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care</a:t>
            </a:r>
            <a:r>
              <a:rPr lang="en-US" sz="24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management</a:t>
            </a:r>
          </a:p>
          <a:p>
            <a:pPr marL="876300" marR="845820" indent="-457200">
              <a:lnSpc>
                <a:spcPct val="115000"/>
              </a:lnSpc>
              <a:spcBef>
                <a:spcPts val="195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Participating Centers will collaboratively reduce the Inequities in Pump Use between Non-Hispanic White and Hispanic T1D Patients from 19% to 10% and between Non-Hispanic White and Non-Hispanic Black T1D Patients from 28% to 14% by June 2022</a:t>
            </a:r>
          </a:p>
          <a:p>
            <a:pPr marL="876300" marR="845820" indent="-457200">
              <a:lnSpc>
                <a:spcPct val="115000"/>
              </a:lnSpc>
              <a:spcBef>
                <a:spcPts val="195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Participating Centers will collaboratively reduce the Inequities in CGM Use between Non-Hispanic White and Hispanic T1D Patients from 16% to 5% and between Non-Hispanic White and Non-Hispanic Black T1D Patients from 15% to 5% by June 2022</a:t>
            </a:r>
            <a:b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9821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FAA2E-426C-48DE-A6EF-B23D2753E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2" y="590550"/>
            <a:ext cx="11139488" cy="762000"/>
          </a:xfrm>
        </p:spPr>
        <p:txBody>
          <a:bodyPr/>
          <a:lstStyle/>
          <a:p>
            <a:r>
              <a:rPr lang="en-US" sz="2400" dirty="0"/>
              <a:t>Phase 1: Over 200 clinic team members participated in a virtual Health Equity/Implicit Bias Training and ongoing access to on-demand classes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BF2679C-6817-4C11-95B5-3B04F664701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32" y="1638300"/>
            <a:ext cx="7827972" cy="4876800"/>
          </a:xfrm>
        </p:spPr>
      </p:pic>
    </p:spTree>
    <p:extLst>
      <p:ext uri="{BB962C8B-B14F-4D97-AF65-F5344CB8AC3E}">
        <p14:creationId xmlns:p14="http://schemas.microsoft.com/office/powerpoint/2010/main" val="272124781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E416E-DD12-4D4E-BC21-9C1B8AD63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 Dissemination: Manuscripts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3C31B-18FA-4091-89E9-32D33039E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New manuscript published in Journal of Diabetes December 2021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FE41287-D801-4A09-A710-0B1CFFD1E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6" y="1342586"/>
            <a:ext cx="6181880" cy="1322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FA4ED1-7A5C-41A8-9793-C374D63A5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75" y="2610514"/>
            <a:ext cx="6181880" cy="38103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74224D-FD23-46A0-B167-FDB865B06113}"/>
              </a:ext>
            </a:extLst>
          </p:cNvPr>
          <p:cNvSpPr txBox="1"/>
          <p:nvPr/>
        </p:nvSpPr>
        <p:spPr>
          <a:xfrm>
            <a:off x="203688" y="6420844"/>
            <a:ext cx="10355753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ind Bold"/>
                <a:cs typeface="Times New Roman" panose="02020603050405020304" pitchFamily="18" charset="0"/>
                <a:sym typeface="Hind Bold"/>
              </a:rPr>
              <a:t>Ebekozien O Diabetes Addressing type 1 diabetes health inequities in the United States: Approaches from the T1D Exchange QI Collaborative; Journal of Diabetes 2021: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ind Bold"/>
                <a:cs typeface="Times New Roman" panose="02020603050405020304" pitchFamily="18" charset="0"/>
                <a:sym typeface="Hind Bold"/>
              </a:rPr>
              <a:t>https://doi.org/10.1111/1753-0407.13235 </a:t>
            </a:r>
          </a:p>
        </p:txBody>
      </p:sp>
    </p:spTree>
    <p:extLst>
      <p:ext uri="{BB962C8B-B14F-4D97-AF65-F5344CB8AC3E}">
        <p14:creationId xmlns:p14="http://schemas.microsoft.com/office/powerpoint/2010/main" val="20778141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0ADB4-2C06-470D-8661-27058160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Submitted manuscripts </a:t>
            </a:r>
            <a:r>
              <a:rPr lang="en-US" dirty="0"/>
              <a:t>undergoing peer review </a:t>
            </a:r>
          </a:p>
        </p:txBody>
      </p:sp>
      <p:pic>
        <p:nvPicPr>
          <p:cNvPr id="6" name="Content Placeholder 5" descr="Text&#10;&#10;Description automatically generated with medium confidence">
            <a:extLst>
              <a:ext uri="{FF2B5EF4-FFF2-40B4-BE49-F238E27FC236}">
                <a16:creationId xmlns:a16="http://schemas.microsoft.com/office/drawing/2014/main" id="{D8E456CA-199D-42A4-A221-533B5906C1D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1002082"/>
            <a:ext cx="5037333" cy="4972833"/>
          </a:xfr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3DB5AEC-D228-4A40-B39E-8DBE6D46A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85" y="914400"/>
            <a:ext cx="5609155" cy="5060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127944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1D Exchange">
  <a:themeElements>
    <a:clrScheme name="T1D Exchange">
      <a:dk1>
        <a:srgbClr val="0C0C0C"/>
      </a:dk1>
      <a:lt1>
        <a:srgbClr val="FFFFFF"/>
      </a:lt1>
      <a:dk2>
        <a:srgbClr val="369FB2"/>
      </a:dk2>
      <a:lt2>
        <a:srgbClr val="78E6FA"/>
      </a:lt2>
      <a:accent1>
        <a:srgbClr val="52CAE0"/>
      </a:accent1>
      <a:accent2>
        <a:srgbClr val="8493CF"/>
      </a:accent2>
      <a:accent3>
        <a:srgbClr val="3E4E8D"/>
      </a:accent3>
      <a:accent4>
        <a:srgbClr val="222D57"/>
      </a:accent4>
      <a:accent5>
        <a:srgbClr val="F9F9F9"/>
      </a:accent5>
      <a:accent6>
        <a:srgbClr val="777777"/>
      </a:accent6>
      <a:hlink>
        <a:srgbClr val="5E5E5E"/>
      </a:hlink>
      <a:folHlink>
        <a:srgbClr val="0079BF"/>
      </a:folHlink>
    </a:clrScheme>
    <a:fontScheme name="T1D Exchange">
      <a:majorFont>
        <a:latin typeface="Hind"/>
        <a:ea typeface="Helvetica"/>
        <a:cs typeface="Helvetica"/>
      </a:majorFont>
      <a:minorFont>
        <a:latin typeface="Hind"/>
        <a:ea typeface="Calibri"/>
        <a:cs typeface="Calibri"/>
      </a:minorFont>
    </a:fontScheme>
    <a:fmtScheme name="1_T1D Exchange Annual Meeting Template 20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7616E"/>
            </a:solidFill>
            <a:effectLst/>
            <a:uFillTx/>
            <a:latin typeface="Hind Regular"/>
            <a:ea typeface="Hind Regular"/>
            <a:cs typeface="Hind Regular"/>
            <a:sym typeface="Hin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696F70"/>
            </a:solidFill>
            <a:effectLst/>
            <a:uFillTx/>
            <a:latin typeface="Hind Bold"/>
            <a:ea typeface="Hind Bold"/>
            <a:cs typeface="Hind Bold"/>
            <a:sym typeface="Hi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January 2021 Helmsley Update" id="{F592AD5F-AA57-4918-9548-EF1D9EBA769C}" vid="{1C22CCF2-00F8-4AA3-959B-A39EA6C770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1D Exchange Annual Meeting Template 2015">
  <a:themeElements>
    <a:clrScheme name="T1D Exchange">
      <a:dk1>
        <a:srgbClr val="000000"/>
      </a:dk1>
      <a:lt1>
        <a:srgbClr val="FFFFFF"/>
      </a:lt1>
      <a:dk2>
        <a:srgbClr val="3B3B3B"/>
      </a:dk2>
      <a:lt2>
        <a:srgbClr val="FFFFFF"/>
      </a:lt2>
      <a:accent1>
        <a:srgbClr val="B1DFE0"/>
      </a:accent1>
      <a:accent2>
        <a:srgbClr val="7FD0D9"/>
      </a:accent2>
      <a:accent3>
        <a:srgbClr val="18A1AB"/>
      </a:accent3>
      <a:accent4>
        <a:srgbClr val="47606D"/>
      </a:accent4>
      <a:accent5>
        <a:srgbClr val="FEE0CE"/>
      </a:accent5>
      <a:accent6>
        <a:srgbClr val="AFCFFF"/>
      </a:accent6>
      <a:hlink>
        <a:srgbClr val="056BD1"/>
      </a:hlink>
      <a:folHlink>
        <a:srgbClr val="056BD1"/>
      </a:folHlink>
    </a:clrScheme>
    <a:fontScheme name="T1D Exchange">
      <a:majorFont>
        <a:latin typeface="Hind"/>
        <a:ea typeface="Helvetica"/>
        <a:cs typeface="Helvetica"/>
      </a:majorFont>
      <a:minorFont>
        <a:latin typeface="Hind"/>
        <a:ea typeface="Calibri"/>
        <a:cs typeface="Calibri"/>
      </a:minorFont>
    </a:fontScheme>
    <a:fmtScheme name="1_T1D Exchange Annual Meeting Template 20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7616E"/>
            </a:solidFill>
            <a:effectLst/>
            <a:uFillTx/>
            <a:latin typeface="Hind Regular"/>
            <a:ea typeface="Hind Regular"/>
            <a:cs typeface="Hind Regular"/>
            <a:sym typeface="Hin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696F70"/>
            </a:solidFill>
            <a:effectLst/>
            <a:uFillTx/>
            <a:latin typeface="Hind Bold"/>
            <a:ea typeface="Hind Bold"/>
            <a:cs typeface="Hind Bold"/>
            <a:sym typeface="Hi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V10 Board Strategy Deck -7-2-19 for HCT.pptx" id="{5A3BD3B1-7070-4C8A-BA64-3133C20ECFD6}" vid="{F9FCAB9D-214E-44ED-B3AF-DB97B0F3FDE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6411</TotalTime>
  <Words>1322</Words>
  <Application>Microsoft Office PowerPoint</Application>
  <PresentationFormat>Widescreen</PresentationFormat>
  <Paragraphs>179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Abadi</vt:lpstr>
      <vt:lpstr>Arial</vt:lpstr>
      <vt:lpstr>Calibri</vt:lpstr>
      <vt:lpstr>Calibri Light</vt:lpstr>
      <vt:lpstr>Courier New</vt:lpstr>
      <vt:lpstr>Hind</vt:lpstr>
      <vt:lpstr>Hind Bold</vt:lpstr>
      <vt:lpstr>Hind Regular</vt:lpstr>
      <vt:lpstr>Montserrat</vt:lpstr>
      <vt:lpstr>Montserrat SemiBold</vt:lpstr>
      <vt:lpstr>Times New Roman</vt:lpstr>
      <vt:lpstr>Wingdings</vt:lpstr>
      <vt:lpstr>T1D Exchange</vt:lpstr>
      <vt:lpstr>Office Theme</vt:lpstr>
      <vt:lpstr>1_T1D Exchange Annual Meeting Template 2015</vt:lpstr>
      <vt:lpstr>PowerPoint Presentation</vt:lpstr>
      <vt:lpstr>Agenda</vt:lpstr>
      <vt:lpstr>Rationale</vt:lpstr>
      <vt:lpstr>PowerPoint Presentation</vt:lpstr>
      <vt:lpstr>Project Milestones</vt:lpstr>
      <vt:lpstr>Aims</vt:lpstr>
      <vt:lpstr>Phase 1: Over 200 clinic team members participated in a virtual Health Equity/Implicit Bias Training and ongoing access to on-demand classes</vt:lpstr>
      <vt:lpstr>Phase 1 Dissemination: Manuscripts</vt:lpstr>
      <vt:lpstr>Submitted manuscripts undergoing peer review </vt:lpstr>
      <vt:lpstr>Phase 1 Dissemination: Accepted Conference Abstracts</vt:lpstr>
      <vt:lpstr>T1D Exchange Equity Framework: Site Interventions</vt:lpstr>
      <vt:lpstr>Equity Project KDD (CGM)</vt:lpstr>
      <vt:lpstr>Equity Project KDD (Insulin Pumps)</vt:lpstr>
      <vt:lpstr>Preliminary Results</vt:lpstr>
      <vt:lpstr>CGM By Insurance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Ori Odugbesan</dc:creator>
  <cp:lastModifiedBy>Ori Odugbesan</cp:lastModifiedBy>
  <cp:revision>30</cp:revision>
  <dcterms:created xsi:type="dcterms:W3CDTF">2021-11-03T18:49:03Z</dcterms:created>
  <dcterms:modified xsi:type="dcterms:W3CDTF">2022-05-09T21:28:50Z</dcterms:modified>
</cp:coreProperties>
</file>