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9"/>
  </p:notesMasterIdLst>
  <p:sldIdLst>
    <p:sldId id="256" r:id="rId5"/>
    <p:sldId id="320" r:id="rId6"/>
    <p:sldId id="322" r:id="rId7"/>
    <p:sldId id="3129" r:id="rId8"/>
    <p:sldId id="3130" r:id="rId9"/>
    <p:sldId id="348" r:id="rId10"/>
    <p:sldId id="3116" r:id="rId11"/>
    <p:sldId id="3117" r:id="rId12"/>
    <p:sldId id="3138" r:id="rId13"/>
    <p:sldId id="333" r:id="rId14"/>
    <p:sldId id="3131" r:id="rId15"/>
    <p:sldId id="339" r:id="rId16"/>
    <p:sldId id="3136" r:id="rId17"/>
    <p:sldId id="342" r:id="rId18"/>
    <p:sldId id="351" r:id="rId19"/>
    <p:sldId id="353" r:id="rId20"/>
    <p:sldId id="337" r:id="rId21"/>
    <p:sldId id="338" r:id="rId22"/>
    <p:sldId id="3140" r:id="rId23"/>
    <p:sldId id="3141" r:id="rId24"/>
    <p:sldId id="355" r:id="rId25"/>
    <p:sldId id="3113" r:id="rId26"/>
    <p:sldId id="3137" r:id="rId27"/>
    <p:sldId id="31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C10B8-DD9E-48FD-B27E-423D2C706ADC}" v="2" dt="2022-07-11T11:34:36.74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8E80-B104-4884-B414-38CBFD82D231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CBE7-2C81-406A-8DBA-9B2416B3CD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9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all Clinical Diabetes titles and first 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ECBE7-2C81-406A-8DBA-9B2416B3CD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2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47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922752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58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99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72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4267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9" r:id="rId5"/>
    <p:sldLayoutId id="2147483690" r:id="rId6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6470C-89C2-452B-8A87-D18A2DFB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2306" y="4584700"/>
            <a:ext cx="7802562" cy="1148280"/>
          </a:xfrm>
        </p:spPr>
        <p:txBody>
          <a:bodyPr/>
          <a:lstStyle/>
          <a:p>
            <a:r>
              <a:rPr lang="en-US" sz="3300" dirty="0"/>
              <a:t>QI Publications Committee</a:t>
            </a:r>
          </a:p>
          <a:p>
            <a:r>
              <a:rPr lang="en-US" sz="3300" dirty="0"/>
              <a:t>July 2022</a:t>
            </a:r>
          </a:p>
          <a:p>
            <a:endParaRPr lang="en-US" sz="3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79E9C-3E78-4E41-8F97-7E44A2B9E0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/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00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3D18-9171-4B27-BF1A-7A694B75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Diabetes Fall 2022 Special Issue Submission </a:t>
            </a:r>
            <a:br>
              <a:rPr lang="en-US" dirty="0"/>
            </a:br>
            <a:r>
              <a:rPr lang="en-US" sz="1600" dirty="0"/>
              <a:t>* manuscripts expected to be published in September/October Issue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39A15-9631-4302-9DCE-D42F7DDDA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Baseline QI Capacity Assessment for 34 Centers (Marks)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QI Portal and Data Mapping Process (Mungmode)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Pediatrics Glycemic Outcomes (Demeterco)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Adult Glycemic Control (Akturk)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Smart Pen Drivers and Barriers (Ospelt)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Commentary on Clinical Diabetes Publications (Majidi)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368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528C-DEF9-EDB0-3C9E-780BE453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4- Manuscripts Under Journal Review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65FA202-AA74-3DCD-B483-D31B02853D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Pediatrics Glycemic Outcomes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Demeterco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Jacobsen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Diabetes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257BB0-8F37-3B05-D784-CCC5C18C96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4275" y="914400"/>
            <a:ext cx="5257800" cy="4876800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Short Title: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Adult Glycemic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First Author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: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Akturk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 </a:t>
            </a: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Senior Author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: Polsky</a:t>
            </a: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Status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: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96E6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Target Journal: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96E6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Regular"/>
              </a:rPr>
              <a:t>Clinical Diabetes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ind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07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0CE9B6-D380-408D-B89B-21A0C25E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B045F-7FDC-4D1D-9BA6-5B7761AE46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Commentary on Clinical Diabetes Publications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Majidi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Ebekozien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lang="en-US" sz="2800" b="1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submitted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Clinical Diabetes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2DE508-E7C6-470C-DA2B-9752E21FEC89}"/>
              </a:ext>
            </a:extLst>
          </p:cNvPr>
          <p:cNvSpPr txBox="1">
            <a:spLocks/>
          </p:cNvSpPr>
          <p:nvPr/>
        </p:nvSpPr>
        <p:spPr>
          <a:xfrm>
            <a:off x="670561" y="914400"/>
            <a:ext cx="5257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Pen Drivers and Barriers 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b="1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Ospelt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Scott and Schmitt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Diabetes</a:t>
            </a:r>
            <a:endParaRPr lang="en-US" sz="2800" kern="0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165225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AF3A-AA0D-8F23-5377-4C4FD01D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F00735-84F6-6D57-6E46-DD295EA9DA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QI Portal and Data Mapping Process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Mungmode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Clements and Alonso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Clinical Diabetes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7BBE6-A248-6EE0-8E03-622E2AE6A9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9144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Baseline QI Capacity Assessment for 34 Center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Marks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Ebekozien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Clinical Diabetes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09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8B09E-CD9B-4DC0-87DA-61AE564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79599A-B619-E62E-4919-AB93CFB206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Benchmarking GCM and Pump use for Adults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Sullivan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Steenkamp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JOD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C5F434-B0DB-D1E3-26DB-186911D6591F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6264275" y="914400"/>
            <a:ext cx="5257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diabetes status and related other factors on COVID-19-associated related hospitalization 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Talon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Clements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Research and Clinical Practice</a:t>
            </a:r>
            <a:endParaRPr lang="en-US" sz="2800" kern="0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002568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8B09E-CD9B-4DC0-87DA-61AE564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DC365-B348-4F2D-A739-896832AA38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Comorbidities with T1D and COVID-19</a:t>
            </a:r>
          </a:p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Mann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Ebekozien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review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Journal: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Pediatric Diabetes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645EDB-6B4E-21DA-4A1B-196AEE24972B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549275" y="914400"/>
            <a:ext cx="5257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lnSpc>
                <a:spcPct val="90000"/>
              </a:lnSpc>
              <a:buSzPct val="110000"/>
              <a:buFont typeface="Arial" panose="020B0604020202020204" pitchFamily="34" charset="0"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Diabetes status and other factors as correlates of risk for thrombotic and thromboembolic events:</a:t>
            </a:r>
          </a:p>
          <a:p>
            <a:pPr marL="0" indent="0">
              <a:lnSpc>
                <a:spcPct val="90000"/>
              </a:lnSpc>
              <a:buSzPct val="110000"/>
              <a:buFont typeface="Arial" panose="020B0604020202020204" pitchFamily="34" charset="0"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Gallagher and Tallon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Clements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Care</a:t>
            </a:r>
            <a:endParaRPr lang="en-US" sz="2800" kern="0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667423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48B09E-CD9B-4DC0-87DA-61AE564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Manuscripts Under Journal Review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2F72DD-C852-4941-AF1E-5F7EECC6CB39}"/>
              </a:ext>
            </a:extLst>
          </p:cNvPr>
          <p:cNvSpPr txBox="1">
            <a:spLocks/>
          </p:cNvSpPr>
          <p:nvPr/>
        </p:nvSpPr>
        <p:spPr>
          <a:xfrm>
            <a:off x="395833" y="1138719"/>
            <a:ext cx="52578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Montserrat" panose="00000500000000000000" pitchFamily="2" charset="0"/>
                <a:sym typeface="Hind Regular"/>
              </a:defRPr>
            </a:lvl1pPr>
            <a:lvl2pPr marL="685799" marR="0" indent="-34290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 Pump Trends and HbA1c Association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Gandhi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Kamboj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endParaRPr lang="en-US" sz="2800" kern="0" dirty="0">
              <a:solidFill>
                <a:srgbClr val="696E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10000"/>
              <a:buFontTx/>
              <a:buNone/>
              <a:defRPr/>
            </a:pPr>
            <a:r>
              <a:rPr lang="en-US" sz="2800" b="1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kern="0" dirty="0">
                <a:solidFill>
                  <a:srgbClr val="696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</a:t>
            </a:r>
            <a:endParaRPr lang="en-US" sz="2800" kern="0" dirty="0">
              <a:solidFill>
                <a:srgbClr val="777777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41430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DCAC01-A911-440F-A071-740B4102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Publication Committee Review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8A3E8A-A934-4067-AC87-443CCD6778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Short Title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: Benchmarking GCM and Pump use for Peds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First author: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Prahalad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Senior Author: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Ebekozien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Status: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In progress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ind Regular"/>
              </a:rPr>
              <a:t>Target Journal: </a:t>
            </a:r>
            <a:r>
              <a:rPr lang="en-US" sz="2800" dirty="0">
                <a:solidFill>
                  <a:srgbClr val="77777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Diabetes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ind Regular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9992-E904-C616-4BDC-B07145ACFE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Psychosocial Screening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Corathers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Munoz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review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Current Diabetes Report</a:t>
            </a:r>
          </a:p>
        </p:txBody>
      </p:sp>
    </p:spTree>
    <p:extLst>
      <p:ext uri="{BB962C8B-B14F-4D97-AF65-F5344CB8AC3E}">
        <p14:creationId xmlns:p14="http://schemas.microsoft.com/office/powerpoint/2010/main" val="254300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9740D7-BBE3-46B7-B922-BFE93CDB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Internal Author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83092-5462-4FEB-9363-E2EE29F88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HbA1c and Equity trend 2016-2021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Mungmode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Ebekozien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Lancet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15B02-E6CB-A856-2DA6-ED87F34B35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Year Telemedicine follow up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Lee and 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Vendrame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DTT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827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9740D7-BBE3-46B7-B922-BFE93CDB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Internal Author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83092-5462-4FEB-9363-E2EE29F880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COVID Impacts on Depression Screening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Roberts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Ebekozien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JAMA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15B02-E6CB-A856-2DA6-ED87F34B35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Depression Screening QI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Dei Tutu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Odugbesan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BMJ Quality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936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16DA-B5F0-4092-BF9E-28495844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37464-F343-467D-A31A-850888A76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877888"/>
            <a:ext cx="10972800" cy="5440719"/>
          </a:xfrm>
        </p:spPr>
        <p:txBody>
          <a:bodyPr>
            <a:norm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(Shideh)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 updates (Shivani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Conferences (Shideh)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2022 Learning Session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ATTD 2023</a:t>
            </a:r>
          </a:p>
          <a:p>
            <a:pPr marL="86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2023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Current Process/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Policy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 Abstract Submission for November Learning Session (Shivani)</a:t>
            </a: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202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9740D7-BBE3-46B7-B922-BFE93CDB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Internal Author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15B02-E6CB-A856-2DA6-ED87F34B35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Title: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FTE and Outcomes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Gallagher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Senior Author: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Rapaport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progress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Target Journal: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JCEM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2373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2CD9-C7CC-4829-A990-BA84912B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Conference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563C5-E09B-4EE3-831B-F9A87C264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November Learning Session: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November 7-8 2022 Miami, 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Friday July 29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abstracts need to be sent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ATTD: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February 22-25 2023, Berlin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Ideas due by on or before August 30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ADA: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June 23-27 2023, San Diego California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Ideas due by on or before September 30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7506226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966DC3E-B451-452F-B528-D378C89C1885}"/>
              </a:ext>
            </a:extLst>
          </p:cNvPr>
          <p:cNvSpPr/>
          <p:nvPr/>
        </p:nvSpPr>
        <p:spPr>
          <a:xfrm>
            <a:off x="76766" y="1673883"/>
            <a:ext cx="1765738" cy="104052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First/Senior Author submits proposal to Coordinating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442E88-E355-49EB-94D7-731EB1E7A551}"/>
              </a:ext>
            </a:extLst>
          </p:cNvPr>
          <p:cNvCxnSpPr>
            <a:cxnSpLocks/>
          </p:cNvCxnSpPr>
          <p:nvPr/>
        </p:nvCxnSpPr>
        <p:spPr>
          <a:xfrm>
            <a:off x="1891073" y="2174761"/>
            <a:ext cx="390625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03714F-C650-484E-A0C3-7A56D27EC310}"/>
              </a:ext>
            </a:extLst>
          </p:cNvPr>
          <p:cNvSpPr txBox="1"/>
          <p:nvPr/>
        </p:nvSpPr>
        <p:spPr>
          <a:xfrm>
            <a:off x="354799" y="264925"/>
            <a:ext cx="1079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E4E8D"/>
                </a:solidFill>
                <a:latin typeface="Montserrat" panose="00000500000000000000" pitchFamily="2" charset="0"/>
              </a:rPr>
              <a:t>QI Publication Process</a:t>
            </a:r>
            <a:endParaRPr lang="en-US" sz="28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481F6-C0C7-4C70-8E42-C50ADA4D6B65}"/>
              </a:ext>
            </a:extLst>
          </p:cNvPr>
          <p:cNvSpPr/>
          <p:nvPr/>
        </p:nvSpPr>
        <p:spPr>
          <a:xfrm>
            <a:off x="2353247" y="1814947"/>
            <a:ext cx="1765738" cy="72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</a:rPr>
              <a:t>Coordinating Center reviews request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409DB2-92E2-477C-B7A1-03FCEF139687}"/>
              </a:ext>
            </a:extLst>
          </p:cNvPr>
          <p:cNvSpPr/>
          <p:nvPr/>
        </p:nvSpPr>
        <p:spPr>
          <a:xfrm>
            <a:off x="4699881" y="1795954"/>
            <a:ext cx="1765738" cy="906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Center analyst discuss with First/Senior author analysis plan</a:t>
            </a:r>
            <a:endParaRPr lang="en-US" sz="1200" dirty="0">
              <a:solidFill>
                <a:srgbClr val="3E4E8D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96A84A-A7E0-41EE-B237-870EC303CE9A}"/>
              </a:ext>
            </a:extLst>
          </p:cNvPr>
          <p:cNvCxnSpPr>
            <a:cxnSpLocks/>
          </p:cNvCxnSpPr>
          <p:nvPr/>
        </p:nvCxnSpPr>
        <p:spPr>
          <a:xfrm>
            <a:off x="4165455" y="2174761"/>
            <a:ext cx="48795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E7BA5D-E127-4A44-8A42-F82E001CC7E9}"/>
              </a:ext>
            </a:extLst>
          </p:cNvPr>
          <p:cNvSpPr/>
          <p:nvPr/>
        </p:nvSpPr>
        <p:spPr>
          <a:xfrm>
            <a:off x="6905290" y="1866670"/>
            <a:ext cx="1765738" cy="822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Center shares data package with First/Senior author</a:t>
            </a:r>
            <a:endParaRPr lang="en-US" sz="1200" dirty="0">
              <a:solidFill>
                <a:srgbClr val="3E4E8D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6F2A4B-E3AC-4DAA-B055-8518D635ABCB}"/>
              </a:ext>
            </a:extLst>
          </p:cNvPr>
          <p:cNvCxnSpPr>
            <a:cxnSpLocks/>
          </p:cNvCxnSpPr>
          <p:nvPr/>
        </p:nvCxnSpPr>
        <p:spPr>
          <a:xfrm>
            <a:off x="6465619" y="2211881"/>
            <a:ext cx="439671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47E30B1-23AB-48C7-B021-0CE07E9F3CD0}"/>
              </a:ext>
            </a:extLst>
          </p:cNvPr>
          <p:cNvSpPr/>
          <p:nvPr/>
        </p:nvSpPr>
        <p:spPr>
          <a:xfrm>
            <a:off x="9862071" y="140196"/>
            <a:ext cx="1765738" cy="798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First/Senior author writs and submits draft to Coordinating Center</a:t>
            </a:r>
            <a:r>
              <a:rPr lang="en-US" sz="1200" dirty="0">
                <a:solidFill>
                  <a:srgbClr val="3E4E8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B3B1CA-F054-4513-B1A1-6C15988765A9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671028" y="964593"/>
            <a:ext cx="1324152" cy="131355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16FD668-1158-4B53-96E2-D4E8F2C77052}"/>
              </a:ext>
            </a:extLst>
          </p:cNvPr>
          <p:cNvSpPr/>
          <p:nvPr/>
        </p:nvSpPr>
        <p:spPr>
          <a:xfrm>
            <a:off x="9983343" y="2914802"/>
            <a:ext cx="1765738" cy="635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returns to co-authors for revisions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7C1E6E-A7E5-41C5-9F8E-66E9A82AD6ED}"/>
              </a:ext>
            </a:extLst>
          </p:cNvPr>
          <p:cNvCxnSpPr>
            <a:cxnSpLocks/>
          </p:cNvCxnSpPr>
          <p:nvPr/>
        </p:nvCxnSpPr>
        <p:spPr>
          <a:xfrm>
            <a:off x="10845102" y="3653340"/>
            <a:ext cx="0" cy="37887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749F9B6-E2AB-4300-B1C0-7EFB7BDA1316}"/>
              </a:ext>
            </a:extLst>
          </p:cNvPr>
          <p:cNvSpPr/>
          <p:nvPr/>
        </p:nvSpPr>
        <p:spPr>
          <a:xfrm>
            <a:off x="10035249" y="4084554"/>
            <a:ext cx="1765738" cy="905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First/Senior authors reviews, address feedback returns to coordinating center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1262DD-C8B9-4D73-9BFF-29FAF076B1CC}"/>
              </a:ext>
            </a:extLst>
          </p:cNvPr>
          <p:cNvCxnSpPr>
            <a:cxnSpLocks/>
          </p:cNvCxnSpPr>
          <p:nvPr/>
        </p:nvCxnSpPr>
        <p:spPr>
          <a:xfrm flipH="1">
            <a:off x="10955644" y="5158578"/>
            <a:ext cx="346229" cy="22513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Terminator 49">
            <a:extLst>
              <a:ext uri="{FF2B5EF4-FFF2-40B4-BE49-F238E27FC236}">
                <a16:creationId xmlns:a16="http://schemas.microsoft.com/office/drawing/2014/main" id="{7B5996FA-FC6A-4401-8BEC-BC8ABD638AA7}"/>
              </a:ext>
            </a:extLst>
          </p:cNvPr>
          <p:cNvSpPr/>
          <p:nvPr/>
        </p:nvSpPr>
        <p:spPr>
          <a:xfrm>
            <a:off x="207759" y="3247003"/>
            <a:ext cx="1975945" cy="1135117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Journal Accepts Manuscript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8E760B-EABE-48DB-ACFA-4E297152C569}"/>
              </a:ext>
            </a:extLst>
          </p:cNvPr>
          <p:cNvSpPr txBox="1"/>
          <p:nvPr/>
        </p:nvSpPr>
        <p:spPr>
          <a:xfrm>
            <a:off x="446682" y="1007493"/>
            <a:ext cx="991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Montserrat SemiBold" panose="00000700000000000000" pitchFamily="2" charset="0"/>
              </a:rPr>
              <a:t>Aim: Manuscript writing process is completed in less than 120 days</a:t>
            </a:r>
            <a:endParaRPr lang="en-US" sz="2000" dirty="0">
              <a:solidFill>
                <a:schemeClr val="accent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B324F92-8312-455E-86E5-E98FBC101008}"/>
              </a:ext>
            </a:extLst>
          </p:cNvPr>
          <p:cNvSpPr/>
          <p:nvPr/>
        </p:nvSpPr>
        <p:spPr>
          <a:xfrm>
            <a:off x="2794918" y="5407674"/>
            <a:ext cx="1393873" cy="461661"/>
          </a:xfrm>
          <a:prstGeom prst="flowChartProcess">
            <a:avLst/>
          </a:prstGeom>
          <a:solidFill>
            <a:srgbClr val="E6F7FA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Journal reviews manuscript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59DF1-8FDA-4ED4-9337-199A5577F659}"/>
              </a:ext>
            </a:extLst>
          </p:cNvPr>
          <p:cNvSpPr txBox="1"/>
          <p:nvPr/>
        </p:nvSpPr>
        <p:spPr>
          <a:xfrm>
            <a:off x="2228192" y="3653340"/>
            <a:ext cx="141649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ea typeface="Hind Bold"/>
                <a:cs typeface="Hind Bold"/>
                <a:sym typeface="Hind Bold"/>
              </a:rPr>
              <a:t>yes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6C05B101-58E7-4B6B-9861-CE72D767D237}"/>
              </a:ext>
            </a:extLst>
          </p:cNvPr>
          <p:cNvSpPr/>
          <p:nvPr/>
        </p:nvSpPr>
        <p:spPr>
          <a:xfrm>
            <a:off x="2743813" y="3006511"/>
            <a:ext cx="2813682" cy="1283902"/>
          </a:xfrm>
          <a:prstGeom prst="flowChartDecision">
            <a:avLst/>
          </a:prstGeom>
          <a:solidFill>
            <a:srgbClr val="E6F7FA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Journa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l accepts edits from authors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3E4E8D"/>
              </a:solidFill>
              <a:effectLst/>
              <a:uFillTx/>
              <a:latin typeface="Montserrat" panose="00000500000000000000" pitchFamily="2" charset="0"/>
              <a:ea typeface="Hind Regular"/>
              <a:cs typeface="Hind Regular"/>
              <a:sym typeface="Hind Regular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2DFBC2-CF2A-436B-9E95-88933CFA1FDA}"/>
              </a:ext>
            </a:extLst>
          </p:cNvPr>
          <p:cNvSpPr txBox="1"/>
          <p:nvPr/>
        </p:nvSpPr>
        <p:spPr>
          <a:xfrm>
            <a:off x="3239035" y="4363224"/>
            <a:ext cx="106961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ea typeface="Hind Bold"/>
                <a:cs typeface="Hind Bold"/>
                <a:sym typeface="Hind Bold"/>
              </a:rPr>
              <a:t>no</a:t>
            </a: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7E93FC7-0458-40EC-B359-F24F52FFF6E8}"/>
              </a:ext>
            </a:extLst>
          </p:cNvPr>
          <p:cNvSpPr/>
          <p:nvPr/>
        </p:nvSpPr>
        <p:spPr>
          <a:xfrm>
            <a:off x="777715" y="5190064"/>
            <a:ext cx="1479322" cy="830993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First and 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Senior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 author reviews and edits journal comments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E5181B-84BE-4D29-A49F-6DB11C491A6C}"/>
              </a:ext>
            </a:extLst>
          </p:cNvPr>
          <p:cNvCxnSpPr>
            <a:cxnSpLocks/>
          </p:cNvCxnSpPr>
          <p:nvPr/>
        </p:nvCxnSpPr>
        <p:spPr>
          <a:xfrm flipV="1">
            <a:off x="1824114" y="4014162"/>
            <a:ext cx="1412002" cy="106641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1CBB05-ECE2-4623-87C2-770F586D95C6}"/>
              </a:ext>
            </a:extLst>
          </p:cNvPr>
          <p:cNvCxnSpPr>
            <a:cxnSpLocks/>
          </p:cNvCxnSpPr>
          <p:nvPr/>
        </p:nvCxnSpPr>
        <p:spPr>
          <a:xfrm flipH="1" flipV="1">
            <a:off x="2253009" y="5487310"/>
            <a:ext cx="421507" cy="8942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FC3D8B9-5CBB-4B8A-B0BF-3B85A8B957DE}"/>
              </a:ext>
            </a:extLst>
          </p:cNvPr>
          <p:cNvSpPr txBox="1"/>
          <p:nvPr/>
        </p:nvSpPr>
        <p:spPr>
          <a:xfrm>
            <a:off x="262890" y="6465375"/>
            <a:ext cx="23945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</a:rPr>
              <a:t>Last revised 7/11/22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8BF90E-236D-406B-8DD2-86220D282F9F}"/>
              </a:ext>
            </a:extLst>
          </p:cNvPr>
          <p:cNvCxnSpPr>
            <a:cxnSpLocks/>
          </p:cNvCxnSpPr>
          <p:nvPr/>
        </p:nvCxnSpPr>
        <p:spPr>
          <a:xfrm flipH="1">
            <a:off x="2843212" y="4260144"/>
            <a:ext cx="777176" cy="55398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7E5713-030D-4B55-A374-A0F80E468839}"/>
              </a:ext>
            </a:extLst>
          </p:cNvPr>
          <p:cNvCxnSpPr>
            <a:cxnSpLocks/>
          </p:cNvCxnSpPr>
          <p:nvPr/>
        </p:nvCxnSpPr>
        <p:spPr>
          <a:xfrm flipH="1" flipV="1">
            <a:off x="2257146" y="3702040"/>
            <a:ext cx="474944" cy="491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855E781-BAF5-847C-E08A-29A0FC46D24A}"/>
              </a:ext>
            </a:extLst>
          </p:cNvPr>
          <p:cNvSpPr/>
          <p:nvPr/>
        </p:nvSpPr>
        <p:spPr>
          <a:xfrm>
            <a:off x="9866743" y="1272173"/>
            <a:ext cx="1765738" cy="1089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3E4E8D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Coordinating Center and First 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author selects co- author based on data, clinical interest, publication history</a:t>
            </a:r>
            <a:endParaRPr lang="en-US" sz="12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48DE40-8C2D-371F-090D-DC29747C091F}"/>
              </a:ext>
            </a:extLst>
          </p:cNvPr>
          <p:cNvCxnSpPr>
            <a:cxnSpLocks/>
          </p:cNvCxnSpPr>
          <p:nvPr/>
        </p:nvCxnSpPr>
        <p:spPr>
          <a:xfrm>
            <a:off x="10709429" y="1007493"/>
            <a:ext cx="0" cy="23878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5572C6-1162-6A87-7234-F91437E54992}"/>
              </a:ext>
            </a:extLst>
          </p:cNvPr>
          <p:cNvCxnSpPr>
            <a:cxnSpLocks/>
          </p:cNvCxnSpPr>
          <p:nvPr/>
        </p:nvCxnSpPr>
        <p:spPr>
          <a:xfrm>
            <a:off x="10782958" y="2519835"/>
            <a:ext cx="0" cy="33958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9095A-2352-E5BA-A217-32861B4F7635}"/>
              </a:ext>
            </a:extLst>
          </p:cNvPr>
          <p:cNvSpPr/>
          <p:nvPr/>
        </p:nvSpPr>
        <p:spPr>
          <a:xfrm>
            <a:off x="9112311" y="5239584"/>
            <a:ext cx="1765738" cy="90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selects 3 main reviewers from Publications Committee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83DA715-8230-727D-2118-6F711D94C7DA}"/>
              </a:ext>
            </a:extLst>
          </p:cNvPr>
          <p:cNvCxnSpPr>
            <a:cxnSpLocks/>
          </p:cNvCxnSpPr>
          <p:nvPr/>
        </p:nvCxnSpPr>
        <p:spPr>
          <a:xfrm flipH="1">
            <a:off x="8671028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56D749B-6CBD-A58B-AC4C-9D1B5DB2E779}"/>
              </a:ext>
            </a:extLst>
          </p:cNvPr>
          <p:cNvSpPr/>
          <p:nvPr/>
        </p:nvSpPr>
        <p:spPr>
          <a:xfrm>
            <a:off x="6894042" y="5256479"/>
            <a:ext cx="1765738" cy="905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First/Senior author address feedback from Publication Committee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77BF28-0B6E-A2F7-2AD1-84AB156C068B}"/>
              </a:ext>
            </a:extLst>
          </p:cNvPr>
          <p:cNvSpPr/>
          <p:nvPr/>
        </p:nvSpPr>
        <p:spPr>
          <a:xfrm>
            <a:off x="4671525" y="5256479"/>
            <a:ext cx="1765738" cy="841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or Frist/Senior author submits to journal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6E3E11-C257-DF49-230F-4473247B1008}"/>
              </a:ext>
            </a:extLst>
          </p:cNvPr>
          <p:cNvCxnSpPr>
            <a:cxnSpLocks/>
          </p:cNvCxnSpPr>
          <p:nvPr/>
        </p:nvCxnSpPr>
        <p:spPr>
          <a:xfrm flipH="1">
            <a:off x="6476060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347B772-3121-6DAA-10EA-664B905BDBE7}"/>
              </a:ext>
            </a:extLst>
          </p:cNvPr>
          <p:cNvCxnSpPr>
            <a:cxnSpLocks/>
          </p:cNvCxnSpPr>
          <p:nvPr/>
        </p:nvCxnSpPr>
        <p:spPr>
          <a:xfrm flipH="1">
            <a:off x="4200039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448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20B3-BB3D-525F-B330-47FA5DE1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JOD November Learning Session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1B56D-94FB-4E47-A24A-1310CE77E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61" y="911406"/>
            <a:ext cx="7212477" cy="53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700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49BB-BBA0-DBDD-26AB-D81611D0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T1DX-QI Publication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43339-A8E1-9936-F064-FDD175B7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6" y="1067360"/>
            <a:ext cx="8680588" cy="44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78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6E1D-07E2-4219-B32E-EFC1C35F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Q1 2022 Manuscript Scorecard – July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B6A5-E2CF-4EC1-8A34-90F577B78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Montserrat" panose="00000500000000000000" pitchFamily="2" charset="0"/>
              <a:ea typeface="Hind Bold"/>
              <a:cs typeface="Hind Medium" panose="02000000000000000000" pitchFamily="2" charset="77"/>
              <a:sym typeface="Hind Bold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1 (New Idea): 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2 (Internal group) 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3 (Publication committee review) 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4 (Journal Review )</a:t>
            </a:r>
            <a:r>
              <a:rPr lang="en-US" sz="2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: 11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Phase 5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Manuscript Accepted/Published):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endParaRPr lang="en-US" sz="24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7FD0D9"/>
              </a:buClr>
              <a:buSzPct val="110000"/>
              <a:buNone/>
              <a:defRPr/>
            </a:pPr>
            <a:endParaRPr lang="en-US" sz="2400" dirty="0">
              <a:latin typeface="Montserrat" panose="00000500000000000000" pitchFamily="2" charset="0"/>
            </a:endParaRPr>
          </a:p>
          <a:p>
            <a:pPr marL="614163" lvl="1" indent="-287338">
              <a:spcBef>
                <a:spcPts val="0"/>
              </a:spcBef>
              <a:buClr>
                <a:srgbClr val="7FD0D9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Montserrat" panose="00000500000000000000" pitchFamily="2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931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0A00-B874-5A11-82A3-8C455DBB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Clinic Representation in 3 published Q2 Manuscripts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D38E-4767-8684-7790-5678BE323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45718" tIns="45718" rIns="45718" bIns="45718" anchor="t">
            <a:normAutofit/>
          </a:bodyPr>
          <a:lstStyle/>
          <a:p>
            <a:r>
              <a:rPr lang="en-US" b="1" dirty="0">
                <a:latin typeface="Montserrat"/>
              </a:rPr>
              <a:t>Pediatrics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Cincinatti Children's Health Medical Center, OH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Children's Healthcare of Atlanta, GA (1)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Children's National, D.C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Children's Mercy, MO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Barbara Davis Center, CO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Le Bonheur Children’s Hospital (1)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Nationwide Children's, OH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Rady Children's Hospital, CA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Stanford Children's Health Lucile Packard , CA (2)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Texas Children's Hospital, TX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Florida Health, FL (1)</a:t>
            </a:r>
          </a:p>
        </p:txBody>
      </p:sp>
    </p:spTree>
    <p:extLst>
      <p:ext uri="{BB962C8B-B14F-4D97-AF65-F5344CB8AC3E}">
        <p14:creationId xmlns:p14="http://schemas.microsoft.com/office/powerpoint/2010/main" val="119951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0A00-B874-5A11-82A3-8C455DBB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Clinic Representation in 3 published Q2 Manuscripts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D38E-4767-8684-7790-5678BE323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45718" tIns="45718" rIns="45718" bIns="45718" anchor="t">
            <a:normAutofit/>
          </a:bodyPr>
          <a:lstStyle/>
          <a:p>
            <a:r>
              <a:rPr lang="en-US" b="1" dirty="0">
                <a:latin typeface="Montserrat"/>
              </a:rPr>
              <a:t>Adults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Albert Einstein College of </a:t>
            </a:r>
            <a:r>
              <a:rPr lang="en-US" dirty="0" err="1">
                <a:latin typeface="Montserrat"/>
              </a:rPr>
              <a:t>Medince</a:t>
            </a:r>
            <a:r>
              <a:rPr lang="en-US" dirty="0">
                <a:latin typeface="Montserrat"/>
              </a:rPr>
              <a:t>, NY (1)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Barbara Davis Center, CO (1)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Alabama </a:t>
            </a:r>
            <a:r>
              <a:rPr lang="en-US" dirty="0" err="1">
                <a:latin typeface="Montserrat"/>
              </a:rPr>
              <a:t>Birminghmam</a:t>
            </a:r>
            <a:r>
              <a:rPr lang="en-US" dirty="0">
                <a:latin typeface="Montserrat"/>
              </a:rPr>
              <a:t>, AL (1)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Upstate University </a:t>
            </a:r>
            <a:r>
              <a:rPr lang="en-US" dirty="0" err="1">
                <a:latin typeface="Montserrat"/>
              </a:rPr>
              <a:t>Hopsital</a:t>
            </a:r>
            <a:r>
              <a:rPr lang="en-US" dirty="0">
                <a:latin typeface="Montserrat"/>
              </a:rPr>
              <a:t>, NY (1)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1540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7959-C1BB-4DE4-8F4A-8DEB1029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Q2 2022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6500A5-D42E-473A-1E60-DDF55405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83" y="879432"/>
            <a:ext cx="8733033" cy="57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197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F492-391B-4AE8-AF47-6CFD3CE7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Q2 2022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258441F-4AAB-2AA6-F46B-F5FE7D89D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05" y="1243715"/>
            <a:ext cx="8751789" cy="4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6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1021-8C0C-4DA6-B514-0E42A091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published Manuscript Q2 2022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2AD38D6-ACAD-A910-9B2D-5DBC2B09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68" y="1116206"/>
            <a:ext cx="8685943" cy="52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425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E923-0CF0-425F-5386-4A49AF90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accepted Manuscript Q3 early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AAF6F-1CE7-D08A-75F7-E394B64F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32" y="909663"/>
            <a:ext cx="5290553" cy="54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267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1-01-19 QI All Staff- formatted  -  Read-Only" id="{031EE090-AB92-437E-8125-275FF27E9652}" vid="{183C4F49-2291-4E52-9734-D4FCFB979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0" ma:contentTypeDescription="Create a new document." ma:contentTypeScope="" ma:versionID="c910c9dcd03fb2c13c2bf443b9180834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e09f27af46b7e22708b4d2d0388dcabd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C9D6C-611E-4D4D-B745-5279B164804E}">
  <ds:schemaRefs>
    <ds:schemaRef ds:uri="2f7b054f-be38-41d2-978f-3d651b980644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626cb74e-9669-4fd8-87b3-351e3976c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41787D-6D2B-434E-9389-F9119E5CF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33D9D-EF54-4B07-A615-A87DF43FF836}">
  <ds:schemaRefs>
    <ds:schemaRef ds:uri="2f7b054f-be38-41d2-978f-3d651b980644"/>
    <ds:schemaRef ds:uri="626cb74e-9669-4fd8-87b3-351e3976c1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1073</Words>
  <Application>Microsoft Office PowerPoint</Application>
  <PresentationFormat>Widescreen</PresentationFormat>
  <Paragraphs>249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Hind Bold</vt:lpstr>
      <vt:lpstr>Hind Regular</vt:lpstr>
      <vt:lpstr>Montserrat</vt:lpstr>
      <vt:lpstr>Montserrat SemiBold</vt:lpstr>
      <vt:lpstr>Wingdings</vt:lpstr>
      <vt:lpstr>T1D Exchange</vt:lpstr>
      <vt:lpstr>PowerPoint Presentation</vt:lpstr>
      <vt:lpstr>Agenda</vt:lpstr>
      <vt:lpstr>Q1 2022 Manuscript Scorecard – July 2022</vt:lpstr>
      <vt:lpstr>Clinic Representation in 3 published Q2 Manuscripts</vt:lpstr>
      <vt:lpstr>Clinic Representation in 3 published Q2 Manuscripts</vt:lpstr>
      <vt:lpstr>Phase 5 published Manuscript Q2 2022</vt:lpstr>
      <vt:lpstr>Phase 5 published Manuscript Q2 2022</vt:lpstr>
      <vt:lpstr>Phase 5 published Manuscript Q2 2022</vt:lpstr>
      <vt:lpstr>Phase 5 accepted Manuscript Q3 early progress</vt:lpstr>
      <vt:lpstr>Clinical Diabetes Fall 2022 Special Issue Submission  * manuscripts expected to be published in September/October Issue</vt:lpstr>
      <vt:lpstr>Phase 4- Manuscripts Under Journal Review</vt:lpstr>
      <vt:lpstr>Phase 4: Manuscripts Under Journal Review</vt:lpstr>
      <vt:lpstr>Phase 4: Manuscripts Under Journal Review</vt:lpstr>
      <vt:lpstr>Phase 4: Manuscripts Under Journal Review</vt:lpstr>
      <vt:lpstr>Phase 4: Manuscripts Under Journal Review</vt:lpstr>
      <vt:lpstr>Phase 4: Manuscripts Under Journal Review</vt:lpstr>
      <vt:lpstr>Phase 3: Publication Committee Review</vt:lpstr>
      <vt:lpstr>Phase 2: Internal Author Review</vt:lpstr>
      <vt:lpstr>Phase 2: Internal Author Review</vt:lpstr>
      <vt:lpstr>Phase 2: Internal Author Review</vt:lpstr>
      <vt:lpstr>Upcoming Conference Dates</vt:lpstr>
      <vt:lpstr>PowerPoint Presentation</vt:lpstr>
      <vt:lpstr>JOD November Learning Session Discussion</vt:lpstr>
      <vt:lpstr>T1DX-QI Publication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Ospelt</dc:creator>
  <cp:lastModifiedBy>Holly Hardison</cp:lastModifiedBy>
  <cp:revision>55</cp:revision>
  <dcterms:created xsi:type="dcterms:W3CDTF">2021-02-01T22:54:18Z</dcterms:created>
  <dcterms:modified xsi:type="dcterms:W3CDTF">2022-07-14T17:50:00Z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