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2" r:id="rId4"/>
    <p:sldMasterId id="2147484521" r:id="rId5"/>
    <p:sldMasterId id="2147484530" r:id="rId6"/>
  </p:sldMasterIdLst>
  <p:notesMasterIdLst>
    <p:notesMasterId r:id="rId27"/>
  </p:notesMasterIdLst>
  <p:sldIdLst>
    <p:sldId id="383" r:id="rId7"/>
    <p:sldId id="4190" r:id="rId8"/>
    <p:sldId id="402" r:id="rId9"/>
    <p:sldId id="256" r:id="rId10"/>
    <p:sldId id="257" r:id="rId11"/>
    <p:sldId id="405" r:id="rId12"/>
    <p:sldId id="399" r:id="rId13"/>
    <p:sldId id="391" r:id="rId14"/>
    <p:sldId id="390" r:id="rId15"/>
    <p:sldId id="4105" r:id="rId16"/>
    <p:sldId id="361" r:id="rId17"/>
    <p:sldId id="312" r:id="rId18"/>
    <p:sldId id="4189" r:id="rId19"/>
    <p:sldId id="539" r:id="rId20"/>
    <p:sldId id="528" r:id="rId21"/>
    <p:sldId id="4192" r:id="rId22"/>
    <p:sldId id="4191" r:id="rId23"/>
    <p:sldId id="404" r:id="rId24"/>
    <p:sldId id="403" r:id="rId25"/>
    <p:sldId id="341" r:id="rId26"/>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8C11"/>
    <a:srgbClr val="79DD36"/>
    <a:srgbClr val="70AD47"/>
    <a:srgbClr val="70AB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001" autoAdjust="0"/>
    <p:restoredTop sz="86505" autoAdjust="0"/>
  </p:normalViewPr>
  <p:slideViewPr>
    <p:cSldViewPr snapToGrid="0">
      <p:cViewPr varScale="1">
        <p:scale>
          <a:sx n="58" d="100"/>
          <a:sy n="58" d="100"/>
        </p:scale>
        <p:origin x="1296" y="36"/>
      </p:cViewPr>
      <p:guideLst/>
    </p:cSldViewPr>
  </p:slideViewPr>
  <p:notesTextViewPr>
    <p:cViewPr>
      <p:scale>
        <a:sx n="3" d="2"/>
        <a:sy n="3" d="2"/>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FB5F41-32ED-473A-80CE-8208AC00DAD0}"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n-US"/>
        </a:p>
      </dgm:t>
    </dgm:pt>
    <dgm:pt modelId="{E08B7C86-F5F5-43A0-BDAA-F5A758D0D956}">
      <dgm:prSet phldrT="[Text]"/>
      <dgm:spPr/>
      <dgm:t>
        <a:bodyPr/>
        <a:lstStyle/>
        <a:p>
          <a:r>
            <a:rPr lang="en-US" dirty="0"/>
            <a:t>Benchmarking</a:t>
          </a:r>
        </a:p>
      </dgm:t>
    </dgm:pt>
    <dgm:pt modelId="{AE653532-22F3-4600-895E-CEEE1DA9C02A}" type="parTrans" cxnId="{AF5AD89E-2E4E-490F-B777-E147BBFC9567}">
      <dgm:prSet/>
      <dgm:spPr/>
      <dgm:t>
        <a:bodyPr/>
        <a:lstStyle/>
        <a:p>
          <a:endParaRPr lang="en-US"/>
        </a:p>
      </dgm:t>
    </dgm:pt>
    <dgm:pt modelId="{FC52EB2F-2089-46B6-97E9-545637F1FB19}" type="sibTrans" cxnId="{AF5AD89E-2E4E-490F-B777-E147BBFC9567}">
      <dgm:prSet/>
      <dgm:spPr/>
      <dgm:t>
        <a:bodyPr/>
        <a:lstStyle/>
        <a:p>
          <a:endParaRPr lang="en-US"/>
        </a:p>
      </dgm:t>
    </dgm:pt>
    <dgm:pt modelId="{4CCB50B7-47FD-4C88-BEA4-5C47E3D678E5}">
      <dgm:prSet phldrT="[Text]"/>
      <dgm:spPr/>
      <dgm:t>
        <a:bodyPr/>
        <a:lstStyle/>
        <a:p>
          <a:r>
            <a:rPr lang="en-US" dirty="0"/>
            <a:t>Had Zoom/Teams meetings with numerous sites within the collaborative</a:t>
          </a:r>
        </a:p>
      </dgm:t>
    </dgm:pt>
    <dgm:pt modelId="{27F3F0A2-40E3-435F-A593-BC2F7CEB85F6}" type="parTrans" cxnId="{0F58FB71-DBFD-4EAC-BCDF-BD7214B30DD9}">
      <dgm:prSet/>
      <dgm:spPr/>
      <dgm:t>
        <a:bodyPr/>
        <a:lstStyle/>
        <a:p>
          <a:endParaRPr lang="en-US"/>
        </a:p>
      </dgm:t>
    </dgm:pt>
    <dgm:pt modelId="{67B68493-A7A4-4720-928A-206854B18434}" type="sibTrans" cxnId="{0F58FB71-DBFD-4EAC-BCDF-BD7214B30DD9}">
      <dgm:prSet/>
      <dgm:spPr/>
      <dgm:t>
        <a:bodyPr/>
        <a:lstStyle/>
        <a:p>
          <a:endParaRPr lang="en-US"/>
        </a:p>
      </dgm:t>
    </dgm:pt>
    <dgm:pt modelId="{909EF25E-3C53-4839-8A22-EAE43C2A8D09}">
      <dgm:prSet phldrT="[Text]"/>
      <dgm:spPr/>
      <dgm:t>
        <a:bodyPr/>
        <a:lstStyle/>
        <a:p>
          <a:r>
            <a:rPr lang="en-US" dirty="0"/>
            <a:t>Literature Review</a:t>
          </a:r>
        </a:p>
      </dgm:t>
    </dgm:pt>
    <dgm:pt modelId="{AEF60CDF-C339-4801-96C5-FCF211E6592E}" type="parTrans" cxnId="{3E1C8005-F100-4E37-AF77-D76E700E8F68}">
      <dgm:prSet/>
      <dgm:spPr/>
      <dgm:t>
        <a:bodyPr/>
        <a:lstStyle/>
        <a:p>
          <a:endParaRPr lang="en-US"/>
        </a:p>
      </dgm:t>
    </dgm:pt>
    <dgm:pt modelId="{73DCD085-6349-4B8C-BE91-F472825E09C9}" type="sibTrans" cxnId="{3E1C8005-F100-4E37-AF77-D76E700E8F68}">
      <dgm:prSet/>
      <dgm:spPr/>
      <dgm:t>
        <a:bodyPr/>
        <a:lstStyle/>
        <a:p>
          <a:endParaRPr lang="en-US"/>
        </a:p>
      </dgm:t>
    </dgm:pt>
    <dgm:pt modelId="{099DE913-DEAD-453A-B14C-B3D579F3EA67}">
      <dgm:prSet phldrT="[Text]"/>
      <dgm:spPr/>
      <dgm:t>
        <a:bodyPr/>
        <a:lstStyle/>
        <a:p>
          <a:r>
            <a:rPr lang="en-US" dirty="0"/>
            <a:t>Worked with key stakeholders &amp; our librarian to compile and review articles around CGM use</a:t>
          </a:r>
        </a:p>
      </dgm:t>
    </dgm:pt>
    <dgm:pt modelId="{E3381709-9F34-493A-A857-9DE41EF6DF7F}" type="parTrans" cxnId="{61FAB7CF-C74C-4D7A-BABD-D045CD77FA94}">
      <dgm:prSet/>
      <dgm:spPr/>
      <dgm:t>
        <a:bodyPr/>
        <a:lstStyle/>
        <a:p>
          <a:endParaRPr lang="en-US"/>
        </a:p>
      </dgm:t>
    </dgm:pt>
    <dgm:pt modelId="{91A9118C-C553-413C-BD79-E91EF8AC3FBD}" type="sibTrans" cxnId="{61FAB7CF-C74C-4D7A-BABD-D045CD77FA94}">
      <dgm:prSet/>
      <dgm:spPr/>
      <dgm:t>
        <a:bodyPr/>
        <a:lstStyle/>
        <a:p>
          <a:endParaRPr lang="en-US"/>
        </a:p>
      </dgm:t>
    </dgm:pt>
    <dgm:pt modelId="{509627F5-76CB-4D91-A9DA-E86129AB29AD}" type="pres">
      <dgm:prSet presAssocID="{90FB5F41-32ED-473A-80CE-8208AC00DAD0}" presName="layout" presStyleCnt="0">
        <dgm:presLayoutVars>
          <dgm:chMax/>
          <dgm:chPref/>
          <dgm:dir/>
          <dgm:resizeHandles/>
        </dgm:presLayoutVars>
      </dgm:prSet>
      <dgm:spPr/>
    </dgm:pt>
    <dgm:pt modelId="{DA2984AA-E520-40BF-A8EA-9A3EA30B2A55}" type="pres">
      <dgm:prSet presAssocID="{E08B7C86-F5F5-43A0-BDAA-F5A758D0D956}" presName="root" presStyleCnt="0">
        <dgm:presLayoutVars>
          <dgm:chMax/>
          <dgm:chPref/>
        </dgm:presLayoutVars>
      </dgm:prSet>
      <dgm:spPr/>
    </dgm:pt>
    <dgm:pt modelId="{431C30FD-AE40-4850-851E-044BF1887624}" type="pres">
      <dgm:prSet presAssocID="{E08B7C86-F5F5-43A0-BDAA-F5A758D0D956}" presName="rootComposite" presStyleCnt="0">
        <dgm:presLayoutVars/>
      </dgm:prSet>
      <dgm:spPr/>
    </dgm:pt>
    <dgm:pt modelId="{6D8116FD-6CF3-42DA-90A5-CE527E2B502F}" type="pres">
      <dgm:prSet presAssocID="{E08B7C86-F5F5-43A0-BDAA-F5A758D0D956}" presName="ParentAccent" presStyleLbl="alignNode1" presStyleIdx="0" presStyleCnt="2"/>
      <dgm:spPr/>
    </dgm:pt>
    <dgm:pt modelId="{515E4562-F3DF-4A67-A084-D2B0D58BB079}" type="pres">
      <dgm:prSet presAssocID="{E08B7C86-F5F5-43A0-BDAA-F5A758D0D956}" presName="ParentSmallAccent" presStyleLbl="fgAcc1" presStyleIdx="0" presStyleCnt="2"/>
      <dgm:spPr/>
    </dgm:pt>
    <dgm:pt modelId="{A5925E64-B656-424A-9FA3-DE9910C73281}" type="pres">
      <dgm:prSet presAssocID="{E08B7C86-F5F5-43A0-BDAA-F5A758D0D956}" presName="Parent" presStyleLbl="revTx" presStyleIdx="0" presStyleCnt="4">
        <dgm:presLayoutVars>
          <dgm:chMax/>
          <dgm:chPref val="4"/>
          <dgm:bulletEnabled val="1"/>
        </dgm:presLayoutVars>
      </dgm:prSet>
      <dgm:spPr/>
    </dgm:pt>
    <dgm:pt modelId="{A28DDBB9-0775-4F74-9E29-B7BEEB981C1C}" type="pres">
      <dgm:prSet presAssocID="{E08B7C86-F5F5-43A0-BDAA-F5A758D0D956}" presName="childShape" presStyleCnt="0">
        <dgm:presLayoutVars>
          <dgm:chMax val="0"/>
          <dgm:chPref val="0"/>
        </dgm:presLayoutVars>
      </dgm:prSet>
      <dgm:spPr/>
    </dgm:pt>
    <dgm:pt modelId="{EC592DBD-A5D7-4F2C-87D4-5F4FC96F0BBD}" type="pres">
      <dgm:prSet presAssocID="{4CCB50B7-47FD-4C88-BEA4-5C47E3D678E5}" presName="childComposite" presStyleCnt="0">
        <dgm:presLayoutVars>
          <dgm:chMax val="0"/>
          <dgm:chPref val="0"/>
        </dgm:presLayoutVars>
      </dgm:prSet>
      <dgm:spPr/>
    </dgm:pt>
    <dgm:pt modelId="{4F94016D-B471-4B69-ACB0-19DAB8143E10}" type="pres">
      <dgm:prSet presAssocID="{4CCB50B7-47FD-4C88-BEA4-5C47E3D678E5}" presName="ChildAccent" presStyleLbl="solidFgAcc1" presStyleIdx="0" presStyleCnt="2"/>
      <dgm:spPr/>
    </dgm:pt>
    <dgm:pt modelId="{D597D82B-3193-45D5-8304-FF280487E8B3}" type="pres">
      <dgm:prSet presAssocID="{4CCB50B7-47FD-4C88-BEA4-5C47E3D678E5}" presName="Child" presStyleLbl="revTx" presStyleIdx="1" presStyleCnt="4">
        <dgm:presLayoutVars>
          <dgm:chMax val="0"/>
          <dgm:chPref val="0"/>
          <dgm:bulletEnabled val="1"/>
        </dgm:presLayoutVars>
      </dgm:prSet>
      <dgm:spPr/>
    </dgm:pt>
    <dgm:pt modelId="{FEFA3DA8-1667-478C-849D-370F53927875}" type="pres">
      <dgm:prSet presAssocID="{909EF25E-3C53-4839-8A22-EAE43C2A8D09}" presName="root" presStyleCnt="0">
        <dgm:presLayoutVars>
          <dgm:chMax/>
          <dgm:chPref/>
        </dgm:presLayoutVars>
      </dgm:prSet>
      <dgm:spPr/>
    </dgm:pt>
    <dgm:pt modelId="{F9729211-329A-43EB-91A2-6AE1BFD6E218}" type="pres">
      <dgm:prSet presAssocID="{909EF25E-3C53-4839-8A22-EAE43C2A8D09}" presName="rootComposite" presStyleCnt="0">
        <dgm:presLayoutVars/>
      </dgm:prSet>
      <dgm:spPr/>
    </dgm:pt>
    <dgm:pt modelId="{A8A24761-50F0-4CD5-98EB-B1D6D986CF0A}" type="pres">
      <dgm:prSet presAssocID="{909EF25E-3C53-4839-8A22-EAE43C2A8D09}" presName="ParentAccent" presStyleLbl="alignNode1" presStyleIdx="1" presStyleCnt="2"/>
      <dgm:spPr/>
    </dgm:pt>
    <dgm:pt modelId="{726D593D-79F4-49FE-B584-6C35A4262AEE}" type="pres">
      <dgm:prSet presAssocID="{909EF25E-3C53-4839-8A22-EAE43C2A8D09}" presName="ParentSmallAccent" presStyleLbl="fgAcc1" presStyleIdx="1" presStyleCnt="2"/>
      <dgm:spPr/>
    </dgm:pt>
    <dgm:pt modelId="{F35D7002-4FA3-4340-A763-57CE39721862}" type="pres">
      <dgm:prSet presAssocID="{909EF25E-3C53-4839-8A22-EAE43C2A8D09}" presName="Parent" presStyleLbl="revTx" presStyleIdx="2" presStyleCnt="4">
        <dgm:presLayoutVars>
          <dgm:chMax/>
          <dgm:chPref val="4"/>
          <dgm:bulletEnabled val="1"/>
        </dgm:presLayoutVars>
      </dgm:prSet>
      <dgm:spPr/>
    </dgm:pt>
    <dgm:pt modelId="{C9A6FD40-FEE0-446A-82DE-ECB4102C9DEF}" type="pres">
      <dgm:prSet presAssocID="{909EF25E-3C53-4839-8A22-EAE43C2A8D09}" presName="childShape" presStyleCnt="0">
        <dgm:presLayoutVars>
          <dgm:chMax val="0"/>
          <dgm:chPref val="0"/>
        </dgm:presLayoutVars>
      </dgm:prSet>
      <dgm:spPr/>
    </dgm:pt>
    <dgm:pt modelId="{F3317C09-D2EF-424A-BE80-F8DF67A534EB}" type="pres">
      <dgm:prSet presAssocID="{099DE913-DEAD-453A-B14C-B3D579F3EA67}" presName="childComposite" presStyleCnt="0">
        <dgm:presLayoutVars>
          <dgm:chMax val="0"/>
          <dgm:chPref val="0"/>
        </dgm:presLayoutVars>
      </dgm:prSet>
      <dgm:spPr/>
    </dgm:pt>
    <dgm:pt modelId="{E19C800D-F053-462F-98B4-0440C49E7A86}" type="pres">
      <dgm:prSet presAssocID="{099DE913-DEAD-453A-B14C-B3D579F3EA67}" presName="ChildAccent" presStyleLbl="solidFgAcc1" presStyleIdx="1" presStyleCnt="2"/>
      <dgm:spPr/>
    </dgm:pt>
    <dgm:pt modelId="{8A8AA7F0-54F8-4C98-9EA6-5B412EB0D06F}" type="pres">
      <dgm:prSet presAssocID="{099DE913-DEAD-453A-B14C-B3D579F3EA67}" presName="Child" presStyleLbl="revTx" presStyleIdx="3" presStyleCnt="4">
        <dgm:presLayoutVars>
          <dgm:chMax val="0"/>
          <dgm:chPref val="0"/>
          <dgm:bulletEnabled val="1"/>
        </dgm:presLayoutVars>
      </dgm:prSet>
      <dgm:spPr/>
    </dgm:pt>
  </dgm:ptLst>
  <dgm:cxnLst>
    <dgm:cxn modelId="{3E1C8005-F100-4E37-AF77-D76E700E8F68}" srcId="{90FB5F41-32ED-473A-80CE-8208AC00DAD0}" destId="{909EF25E-3C53-4839-8A22-EAE43C2A8D09}" srcOrd="1" destOrd="0" parTransId="{AEF60CDF-C339-4801-96C5-FCF211E6592E}" sibTransId="{73DCD085-6349-4B8C-BE91-F472825E09C9}"/>
    <dgm:cxn modelId="{8B768813-8DE7-4E0B-A510-A056970F4DAD}" type="presOf" srcId="{E08B7C86-F5F5-43A0-BDAA-F5A758D0D956}" destId="{A5925E64-B656-424A-9FA3-DE9910C73281}" srcOrd="0" destOrd="0" presId="urn:microsoft.com/office/officeart/2008/layout/SquareAccentList"/>
    <dgm:cxn modelId="{D39D271A-DF97-4CAE-AA5A-A7AB87612873}" type="presOf" srcId="{909EF25E-3C53-4839-8A22-EAE43C2A8D09}" destId="{F35D7002-4FA3-4340-A763-57CE39721862}" srcOrd="0" destOrd="0" presId="urn:microsoft.com/office/officeart/2008/layout/SquareAccentList"/>
    <dgm:cxn modelId="{0B7AC63C-C64F-46A5-A831-AC62476D85D3}" type="presOf" srcId="{4CCB50B7-47FD-4C88-BEA4-5C47E3D678E5}" destId="{D597D82B-3193-45D5-8304-FF280487E8B3}" srcOrd="0" destOrd="0" presId="urn:microsoft.com/office/officeart/2008/layout/SquareAccentList"/>
    <dgm:cxn modelId="{C0B8A946-92F1-4D96-9BA8-1BA02D3F8BB3}" type="presOf" srcId="{099DE913-DEAD-453A-B14C-B3D579F3EA67}" destId="{8A8AA7F0-54F8-4C98-9EA6-5B412EB0D06F}" srcOrd="0" destOrd="0" presId="urn:microsoft.com/office/officeart/2008/layout/SquareAccentList"/>
    <dgm:cxn modelId="{0F58FB71-DBFD-4EAC-BCDF-BD7214B30DD9}" srcId="{E08B7C86-F5F5-43A0-BDAA-F5A758D0D956}" destId="{4CCB50B7-47FD-4C88-BEA4-5C47E3D678E5}" srcOrd="0" destOrd="0" parTransId="{27F3F0A2-40E3-435F-A593-BC2F7CEB85F6}" sibTransId="{67B68493-A7A4-4720-928A-206854B18434}"/>
    <dgm:cxn modelId="{4F15528F-7764-4766-BC81-AE881D3F020D}" type="presOf" srcId="{90FB5F41-32ED-473A-80CE-8208AC00DAD0}" destId="{509627F5-76CB-4D91-A9DA-E86129AB29AD}" srcOrd="0" destOrd="0" presId="urn:microsoft.com/office/officeart/2008/layout/SquareAccentList"/>
    <dgm:cxn modelId="{AF5AD89E-2E4E-490F-B777-E147BBFC9567}" srcId="{90FB5F41-32ED-473A-80CE-8208AC00DAD0}" destId="{E08B7C86-F5F5-43A0-BDAA-F5A758D0D956}" srcOrd="0" destOrd="0" parTransId="{AE653532-22F3-4600-895E-CEEE1DA9C02A}" sibTransId="{FC52EB2F-2089-46B6-97E9-545637F1FB19}"/>
    <dgm:cxn modelId="{61FAB7CF-C74C-4D7A-BABD-D045CD77FA94}" srcId="{909EF25E-3C53-4839-8A22-EAE43C2A8D09}" destId="{099DE913-DEAD-453A-B14C-B3D579F3EA67}" srcOrd="0" destOrd="0" parTransId="{E3381709-9F34-493A-A857-9DE41EF6DF7F}" sibTransId="{91A9118C-C553-413C-BD79-E91EF8AC3FBD}"/>
    <dgm:cxn modelId="{EA6D107A-D81E-47E7-A0AF-636338EC22BA}" type="presParOf" srcId="{509627F5-76CB-4D91-A9DA-E86129AB29AD}" destId="{DA2984AA-E520-40BF-A8EA-9A3EA30B2A55}" srcOrd="0" destOrd="0" presId="urn:microsoft.com/office/officeart/2008/layout/SquareAccentList"/>
    <dgm:cxn modelId="{00CA5011-A724-4DF3-A1B1-16FA1305CEF4}" type="presParOf" srcId="{DA2984AA-E520-40BF-A8EA-9A3EA30B2A55}" destId="{431C30FD-AE40-4850-851E-044BF1887624}" srcOrd="0" destOrd="0" presId="urn:microsoft.com/office/officeart/2008/layout/SquareAccentList"/>
    <dgm:cxn modelId="{F96BD2F9-452C-4C5B-A0A2-D0EAB64AFC80}" type="presParOf" srcId="{431C30FD-AE40-4850-851E-044BF1887624}" destId="{6D8116FD-6CF3-42DA-90A5-CE527E2B502F}" srcOrd="0" destOrd="0" presId="urn:microsoft.com/office/officeart/2008/layout/SquareAccentList"/>
    <dgm:cxn modelId="{38608B5A-75FF-48A9-96B9-35711570AC25}" type="presParOf" srcId="{431C30FD-AE40-4850-851E-044BF1887624}" destId="{515E4562-F3DF-4A67-A084-D2B0D58BB079}" srcOrd="1" destOrd="0" presId="urn:microsoft.com/office/officeart/2008/layout/SquareAccentList"/>
    <dgm:cxn modelId="{FC0F2002-7CED-45F3-A43C-D9B5EDA6144C}" type="presParOf" srcId="{431C30FD-AE40-4850-851E-044BF1887624}" destId="{A5925E64-B656-424A-9FA3-DE9910C73281}" srcOrd="2" destOrd="0" presId="urn:microsoft.com/office/officeart/2008/layout/SquareAccentList"/>
    <dgm:cxn modelId="{08B0F2EC-2276-4975-968A-3F5A203E150B}" type="presParOf" srcId="{DA2984AA-E520-40BF-A8EA-9A3EA30B2A55}" destId="{A28DDBB9-0775-4F74-9E29-B7BEEB981C1C}" srcOrd="1" destOrd="0" presId="urn:microsoft.com/office/officeart/2008/layout/SquareAccentList"/>
    <dgm:cxn modelId="{A394EF3B-F908-4852-A96C-DDEB5C55E1F1}" type="presParOf" srcId="{A28DDBB9-0775-4F74-9E29-B7BEEB981C1C}" destId="{EC592DBD-A5D7-4F2C-87D4-5F4FC96F0BBD}" srcOrd="0" destOrd="0" presId="urn:microsoft.com/office/officeart/2008/layout/SquareAccentList"/>
    <dgm:cxn modelId="{DD3EE7B6-19F2-4E1B-8D37-2DFD9FCE3585}" type="presParOf" srcId="{EC592DBD-A5D7-4F2C-87D4-5F4FC96F0BBD}" destId="{4F94016D-B471-4B69-ACB0-19DAB8143E10}" srcOrd="0" destOrd="0" presId="urn:microsoft.com/office/officeart/2008/layout/SquareAccentList"/>
    <dgm:cxn modelId="{B532EC52-2F3F-46E3-A4B2-F16D80423614}" type="presParOf" srcId="{EC592DBD-A5D7-4F2C-87D4-5F4FC96F0BBD}" destId="{D597D82B-3193-45D5-8304-FF280487E8B3}" srcOrd="1" destOrd="0" presId="urn:microsoft.com/office/officeart/2008/layout/SquareAccentList"/>
    <dgm:cxn modelId="{6214FB05-4D37-4B94-90B8-8E36AA1E6E5A}" type="presParOf" srcId="{509627F5-76CB-4D91-A9DA-E86129AB29AD}" destId="{FEFA3DA8-1667-478C-849D-370F53927875}" srcOrd="1" destOrd="0" presId="urn:microsoft.com/office/officeart/2008/layout/SquareAccentList"/>
    <dgm:cxn modelId="{3210C66C-420D-4D68-A995-068FDB3B3A43}" type="presParOf" srcId="{FEFA3DA8-1667-478C-849D-370F53927875}" destId="{F9729211-329A-43EB-91A2-6AE1BFD6E218}" srcOrd="0" destOrd="0" presId="urn:microsoft.com/office/officeart/2008/layout/SquareAccentList"/>
    <dgm:cxn modelId="{8E0782BC-C57E-482A-97CA-12873E8AC9CA}" type="presParOf" srcId="{F9729211-329A-43EB-91A2-6AE1BFD6E218}" destId="{A8A24761-50F0-4CD5-98EB-B1D6D986CF0A}" srcOrd="0" destOrd="0" presId="urn:microsoft.com/office/officeart/2008/layout/SquareAccentList"/>
    <dgm:cxn modelId="{2421DD4A-2F7C-417E-B390-9CFB2344535B}" type="presParOf" srcId="{F9729211-329A-43EB-91A2-6AE1BFD6E218}" destId="{726D593D-79F4-49FE-B584-6C35A4262AEE}" srcOrd="1" destOrd="0" presId="urn:microsoft.com/office/officeart/2008/layout/SquareAccentList"/>
    <dgm:cxn modelId="{0EEA5189-250B-45B4-AF5A-A8661521FECA}" type="presParOf" srcId="{F9729211-329A-43EB-91A2-6AE1BFD6E218}" destId="{F35D7002-4FA3-4340-A763-57CE39721862}" srcOrd="2" destOrd="0" presId="urn:microsoft.com/office/officeart/2008/layout/SquareAccentList"/>
    <dgm:cxn modelId="{A6CFAFD6-FA63-477D-8F16-2BBA9BA60C92}" type="presParOf" srcId="{FEFA3DA8-1667-478C-849D-370F53927875}" destId="{C9A6FD40-FEE0-446A-82DE-ECB4102C9DEF}" srcOrd="1" destOrd="0" presId="urn:microsoft.com/office/officeart/2008/layout/SquareAccentList"/>
    <dgm:cxn modelId="{41E97AE8-2E28-4AF9-A966-477FF0CD452B}" type="presParOf" srcId="{C9A6FD40-FEE0-446A-82DE-ECB4102C9DEF}" destId="{F3317C09-D2EF-424A-BE80-F8DF67A534EB}" srcOrd="0" destOrd="0" presId="urn:microsoft.com/office/officeart/2008/layout/SquareAccentList"/>
    <dgm:cxn modelId="{86ED8B2A-F6D5-425A-957E-65B79E20E73E}" type="presParOf" srcId="{F3317C09-D2EF-424A-BE80-F8DF67A534EB}" destId="{E19C800D-F053-462F-98B4-0440C49E7A86}" srcOrd="0" destOrd="0" presId="urn:microsoft.com/office/officeart/2008/layout/SquareAccentList"/>
    <dgm:cxn modelId="{020FFA6F-F8AE-4034-958B-C484E2C56AE0}" type="presParOf" srcId="{F3317C09-D2EF-424A-BE80-F8DF67A534EB}" destId="{8A8AA7F0-54F8-4C98-9EA6-5B412EB0D06F}"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116FD-6CF3-42DA-90A5-CE527E2B502F}">
      <dsp:nvSpPr>
        <dsp:cNvPr id="0" name=""/>
        <dsp:cNvSpPr/>
      </dsp:nvSpPr>
      <dsp:spPr>
        <a:xfrm>
          <a:off x="3097" y="1181331"/>
          <a:ext cx="5589624" cy="6576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5E4562-F3DF-4A67-A084-D2B0D58BB079}">
      <dsp:nvSpPr>
        <dsp:cNvPr id="0" name=""/>
        <dsp:cNvSpPr/>
      </dsp:nvSpPr>
      <dsp:spPr>
        <a:xfrm>
          <a:off x="3097" y="1428300"/>
          <a:ext cx="410634" cy="41063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925E64-B656-424A-9FA3-DE9910C73281}">
      <dsp:nvSpPr>
        <dsp:cNvPr id="0" name=""/>
        <dsp:cNvSpPr/>
      </dsp:nvSpPr>
      <dsp:spPr>
        <a:xfrm>
          <a:off x="3097" y="0"/>
          <a:ext cx="5589624" cy="1181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775" tIns="69850" rIns="104775" bIns="69850" numCol="1" spcCol="1270" anchor="ctr" anchorCtr="0">
          <a:noAutofit/>
        </a:bodyPr>
        <a:lstStyle/>
        <a:p>
          <a:pPr marL="0" lvl="0" indent="0" algn="l" defTabSz="2444750">
            <a:lnSpc>
              <a:spcPct val="90000"/>
            </a:lnSpc>
            <a:spcBef>
              <a:spcPct val="0"/>
            </a:spcBef>
            <a:spcAft>
              <a:spcPct val="35000"/>
            </a:spcAft>
            <a:buNone/>
          </a:pPr>
          <a:r>
            <a:rPr lang="en-US" sz="5500" kern="1200" dirty="0"/>
            <a:t>Benchmarking</a:t>
          </a:r>
        </a:p>
      </dsp:txBody>
      <dsp:txXfrm>
        <a:off x="3097" y="0"/>
        <a:ext cx="5589624" cy="1181331"/>
      </dsp:txXfrm>
    </dsp:sp>
    <dsp:sp modelId="{4F94016D-B471-4B69-ACB0-19DAB8143E10}">
      <dsp:nvSpPr>
        <dsp:cNvPr id="0" name=""/>
        <dsp:cNvSpPr/>
      </dsp:nvSpPr>
      <dsp:spPr>
        <a:xfrm>
          <a:off x="3097" y="2385475"/>
          <a:ext cx="410623" cy="410623"/>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97D82B-3193-45D5-8304-FF280487E8B3}">
      <dsp:nvSpPr>
        <dsp:cNvPr id="0" name=""/>
        <dsp:cNvSpPr/>
      </dsp:nvSpPr>
      <dsp:spPr>
        <a:xfrm>
          <a:off x="394371" y="2112204"/>
          <a:ext cx="5198350" cy="957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t>Had Zoom/Teams meetings with numerous sites within the collaborative</a:t>
          </a:r>
        </a:p>
      </dsp:txBody>
      <dsp:txXfrm>
        <a:off x="394371" y="2112204"/>
        <a:ext cx="5198350" cy="957165"/>
      </dsp:txXfrm>
    </dsp:sp>
    <dsp:sp modelId="{A8A24761-50F0-4CD5-98EB-B1D6D986CF0A}">
      <dsp:nvSpPr>
        <dsp:cNvPr id="0" name=""/>
        <dsp:cNvSpPr/>
      </dsp:nvSpPr>
      <dsp:spPr>
        <a:xfrm>
          <a:off x="5872203" y="1181331"/>
          <a:ext cx="5589624" cy="6576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6D593D-79F4-49FE-B584-6C35A4262AEE}">
      <dsp:nvSpPr>
        <dsp:cNvPr id="0" name=""/>
        <dsp:cNvSpPr/>
      </dsp:nvSpPr>
      <dsp:spPr>
        <a:xfrm>
          <a:off x="5872203" y="1428300"/>
          <a:ext cx="410634" cy="41063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5D7002-4FA3-4340-A763-57CE39721862}">
      <dsp:nvSpPr>
        <dsp:cNvPr id="0" name=""/>
        <dsp:cNvSpPr/>
      </dsp:nvSpPr>
      <dsp:spPr>
        <a:xfrm>
          <a:off x="5872203" y="0"/>
          <a:ext cx="5589624" cy="1181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775" tIns="69850" rIns="104775" bIns="69850" numCol="1" spcCol="1270" anchor="ctr" anchorCtr="0">
          <a:noAutofit/>
        </a:bodyPr>
        <a:lstStyle/>
        <a:p>
          <a:pPr marL="0" lvl="0" indent="0" algn="l" defTabSz="2444750">
            <a:lnSpc>
              <a:spcPct val="90000"/>
            </a:lnSpc>
            <a:spcBef>
              <a:spcPct val="0"/>
            </a:spcBef>
            <a:spcAft>
              <a:spcPct val="35000"/>
            </a:spcAft>
            <a:buNone/>
          </a:pPr>
          <a:r>
            <a:rPr lang="en-US" sz="5500" kern="1200" dirty="0"/>
            <a:t>Literature Review</a:t>
          </a:r>
        </a:p>
      </dsp:txBody>
      <dsp:txXfrm>
        <a:off x="5872203" y="0"/>
        <a:ext cx="5589624" cy="1181331"/>
      </dsp:txXfrm>
    </dsp:sp>
    <dsp:sp modelId="{E19C800D-F053-462F-98B4-0440C49E7A86}">
      <dsp:nvSpPr>
        <dsp:cNvPr id="0" name=""/>
        <dsp:cNvSpPr/>
      </dsp:nvSpPr>
      <dsp:spPr>
        <a:xfrm>
          <a:off x="5872203" y="2385475"/>
          <a:ext cx="410623" cy="410623"/>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8AA7F0-54F8-4C98-9EA6-5B412EB0D06F}">
      <dsp:nvSpPr>
        <dsp:cNvPr id="0" name=""/>
        <dsp:cNvSpPr/>
      </dsp:nvSpPr>
      <dsp:spPr>
        <a:xfrm>
          <a:off x="6263476" y="2112204"/>
          <a:ext cx="5198350" cy="957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t>Worked with key stakeholders &amp; our librarian to compile and review articles around CGM use</a:t>
          </a:r>
        </a:p>
      </dsp:txBody>
      <dsp:txXfrm>
        <a:off x="6263476" y="2112204"/>
        <a:ext cx="5198350" cy="957165"/>
      </dsp:txXfrm>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98057530-14DA-45F3-BEB4-D0E72E21A4E2}" type="datetimeFigureOut">
              <a:rPr lang="en-US"/>
              <a:pPr>
                <a:defRPr/>
              </a:pPr>
              <a:t>7/12/2021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C1771102-9C01-4D95-871F-2B4A611FDEFD}" type="slidenum">
              <a:rPr lang="en-US"/>
              <a:pPr>
                <a:defRPr/>
              </a:pPr>
              <a:t>‹#›</a:t>
            </a:fld>
            <a:endParaRPr lang="en-US"/>
          </a:p>
        </p:txBody>
      </p:sp>
    </p:spTree>
    <p:extLst>
      <p:ext uri="{BB962C8B-B14F-4D97-AF65-F5344CB8AC3E}">
        <p14:creationId xmlns:p14="http://schemas.microsoft.com/office/powerpoint/2010/main" val="40200679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0275">
              <a:defRPr>
                <a:solidFill>
                  <a:schemeClr val="tx1"/>
                </a:solidFill>
                <a:latin typeface="Tahoma" panose="020B0604030504040204" pitchFamily="34" charset="0"/>
              </a:defRPr>
            </a:lvl1pPr>
            <a:lvl2pPr marL="741363" indent="-284163" defTabSz="930275">
              <a:defRPr>
                <a:solidFill>
                  <a:schemeClr val="tx1"/>
                </a:solidFill>
                <a:latin typeface="Tahoma" panose="020B0604030504040204" pitchFamily="34" charset="0"/>
              </a:defRPr>
            </a:lvl2pPr>
            <a:lvl3pPr marL="1141413" indent="-227013" defTabSz="930275">
              <a:defRPr>
                <a:solidFill>
                  <a:schemeClr val="tx1"/>
                </a:solidFill>
                <a:latin typeface="Tahoma" panose="020B0604030504040204" pitchFamily="34" charset="0"/>
              </a:defRPr>
            </a:lvl3pPr>
            <a:lvl4pPr marL="1598613" indent="-227013" defTabSz="930275">
              <a:defRPr>
                <a:solidFill>
                  <a:schemeClr val="tx1"/>
                </a:solidFill>
                <a:latin typeface="Tahoma" panose="020B0604030504040204" pitchFamily="34" charset="0"/>
              </a:defRPr>
            </a:lvl4pPr>
            <a:lvl5pPr marL="2055813" indent="-227013" defTabSz="930275">
              <a:defRPr>
                <a:solidFill>
                  <a:schemeClr val="tx1"/>
                </a:solidFill>
                <a:latin typeface="Tahoma" panose="020B0604030504040204" pitchFamily="34" charset="0"/>
              </a:defRPr>
            </a:lvl5pPr>
            <a:lvl6pPr marL="2513013" indent="-227013" defTabSz="930275" eaLnBrk="0" fontAlgn="base" hangingPunct="0">
              <a:spcBef>
                <a:spcPct val="0"/>
              </a:spcBef>
              <a:spcAft>
                <a:spcPct val="0"/>
              </a:spcAft>
              <a:defRPr>
                <a:solidFill>
                  <a:schemeClr val="tx1"/>
                </a:solidFill>
                <a:latin typeface="Tahoma" panose="020B0604030504040204" pitchFamily="34" charset="0"/>
              </a:defRPr>
            </a:lvl6pPr>
            <a:lvl7pPr marL="2970213" indent="-227013" defTabSz="930275" eaLnBrk="0" fontAlgn="base" hangingPunct="0">
              <a:spcBef>
                <a:spcPct val="0"/>
              </a:spcBef>
              <a:spcAft>
                <a:spcPct val="0"/>
              </a:spcAft>
              <a:defRPr>
                <a:solidFill>
                  <a:schemeClr val="tx1"/>
                </a:solidFill>
                <a:latin typeface="Tahoma" panose="020B0604030504040204" pitchFamily="34" charset="0"/>
              </a:defRPr>
            </a:lvl7pPr>
            <a:lvl8pPr marL="3427413" indent="-227013" defTabSz="930275" eaLnBrk="0" fontAlgn="base" hangingPunct="0">
              <a:spcBef>
                <a:spcPct val="0"/>
              </a:spcBef>
              <a:spcAft>
                <a:spcPct val="0"/>
              </a:spcAft>
              <a:defRPr>
                <a:solidFill>
                  <a:schemeClr val="tx1"/>
                </a:solidFill>
                <a:latin typeface="Tahoma" panose="020B0604030504040204" pitchFamily="34" charset="0"/>
              </a:defRPr>
            </a:lvl8pPr>
            <a:lvl9pPr marL="3884613" indent="-227013" defTabSz="930275"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fld id="{3F25C078-AF8B-4F11-B0F8-59E6100DE63B}" type="slidenum">
              <a:rPr lang="en-US" altLang="en-US" smtClean="0">
                <a:solidFill>
                  <a:srgbClr val="000000"/>
                </a:solidFill>
                <a:latin typeface="Calibri" panose="020F0502020204030204" pitchFamily="34" charset="0"/>
              </a:rPr>
              <a:pPr fontAlgn="base">
                <a:spcBef>
                  <a:spcPct val="0"/>
                </a:spcBef>
                <a:spcAft>
                  <a:spcPct val="0"/>
                </a:spcAft>
              </a:pPr>
              <a:t>1</a:t>
            </a:fld>
            <a:endParaRPr lang="en-US" altLang="en-US">
              <a:solidFill>
                <a:srgbClr val="000000"/>
              </a:solidFill>
              <a:latin typeface="Calibri" panose="020F0502020204030204" pitchFamily="34" charset="0"/>
            </a:endParaRPr>
          </a:p>
        </p:txBody>
      </p:sp>
    </p:spTree>
    <p:extLst>
      <p:ext uri="{BB962C8B-B14F-4D97-AF65-F5344CB8AC3E}">
        <p14:creationId xmlns:p14="http://schemas.microsoft.com/office/powerpoint/2010/main" val="2705626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Denominator: E10 billing codes</a:t>
            </a:r>
          </a:p>
        </p:txBody>
      </p:sp>
      <p:sp>
        <p:nvSpPr>
          <p:cNvPr id="4" name="Slide Number Placeholder 3"/>
          <p:cNvSpPr>
            <a:spLocks noGrp="1"/>
          </p:cNvSpPr>
          <p:nvPr>
            <p:ph type="sldNum" sz="quarter" idx="5"/>
          </p:nvPr>
        </p:nvSpPr>
        <p:spPr/>
        <p:txBody>
          <a:bodyPr/>
          <a:lstStyle/>
          <a:p>
            <a:pPr>
              <a:defRPr/>
            </a:pPr>
            <a:fld id="{C1771102-9C01-4D95-871F-2B4A611FDEFD}" type="slidenum">
              <a:rPr lang="en-US" smtClean="0"/>
              <a:pPr>
                <a:defRPr/>
              </a:pPr>
              <a:t>4</a:t>
            </a:fld>
            <a:endParaRPr lang="en-US"/>
          </a:p>
        </p:txBody>
      </p:sp>
    </p:spTree>
    <p:extLst>
      <p:ext uri="{BB962C8B-B14F-4D97-AF65-F5344CB8AC3E}">
        <p14:creationId xmlns:p14="http://schemas.microsoft.com/office/powerpoint/2010/main" val="3540056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Average CGM use: 67%</a:t>
            </a:r>
          </a:p>
          <a:p>
            <a:r>
              <a:rPr lang="en-US" dirty="0"/>
              <a:t>Median HbA1c: 7.97</a:t>
            </a:r>
          </a:p>
          <a:p>
            <a:r>
              <a:rPr lang="en-US" dirty="0"/>
              <a:t>Average HbA1c &lt; 7: 22%</a:t>
            </a:r>
          </a:p>
          <a:p>
            <a:r>
              <a:rPr lang="en-US" dirty="0"/>
              <a:t>Average Time in Range (&gt;70%): 12%</a:t>
            </a:r>
          </a:p>
        </p:txBody>
      </p:sp>
      <p:sp>
        <p:nvSpPr>
          <p:cNvPr id="4" name="Slide Number Placeholder 3"/>
          <p:cNvSpPr>
            <a:spLocks noGrp="1"/>
          </p:cNvSpPr>
          <p:nvPr>
            <p:ph type="sldNum" sz="quarter" idx="5"/>
          </p:nvPr>
        </p:nvSpPr>
        <p:spPr/>
        <p:txBody>
          <a:bodyPr/>
          <a:lstStyle/>
          <a:p>
            <a:pPr>
              <a:defRPr/>
            </a:pPr>
            <a:fld id="{C1771102-9C01-4D95-871F-2B4A611FDEFD}" type="slidenum">
              <a:rPr lang="en-US" smtClean="0"/>
              <a:pPr>
                <a:defRPr/>
              </a:pPr>
              <a:t>5</a:t>
            </a:fld>
            <a:endParaRPr lang="en-US"/>
          </a:p>
        </p:txBody>
      </p:sp>
    </p:spTree>
    <p:extLst>
      <p:ext uri="{BB962C8B-B14F-4D97-AF65-F5344CB8AC3E}">
        <p14:creationId xmlns:p14="http://schemas.microsoft.com/office/powerpoint/2010/main" val="893041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compile our current INTERNAL resources – handouts – Maria C.</a:t>
            </a:r>
          </a:p>
        </p:txBody>
      </p:sp>
      <p:sp>
        <p:nvSpPr>
          <p:cNvPr id="4" name="Slide Number Placeholder 3"/>
          <p:cNvSpPr>
            <a:spLocks noGrp="1"/>
          </p:cNvSpPr>
          <p:nvPr>
            <p:ph type="sldNum" sz="quarter" idx="5"/>
          </p:nvPr>
        </p:nvSpPr>
        <p:spPr/>
        <p:txBody>
          <a:bodyPr/>
          <a:lstStyle/>
          <a:p>
            <a:pPr>
              <a:defRPr/>
            </a:pPr>
            <a:fld id="{C1771102-9C01-4D95-871F-2B4A611FDEFD}" type="slidenum">
              <a:rPr lang="en-US" smtClean="0"/>
              <a:pPr>
                <a:defRPr/>
              </a:pPr>
              <a:t>8</a:t>
            </a:fld>
            <a:endParaRPr lang="en-US"/>
          </a:p>
        </p:txBody>
      </p:sp>
    </p:spTree>
    <p:extLst>
      <p:ext uri="{BB962C8B-B14F-4D97-AF65-F5344CB8AC3E}">
        <p14:creationId xmlns:p14="http://schemas.microsoft.com/office/powerpoint/2010/main" val="1690086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Whatever stands IN the way, IS the way…</a:t>
            </a:r>
          </a:p>
        </p:txBody>
      </p:sp>
      <p:sp>
        <p:nvSpPr>
          <p:cNvPr id="4" name="Slide Number Placeholder 3"/>
          <p:cNvSpPr>
            <a:spLocks noGrp="1"/>
          </p:cNvSpPr>
          <p:nvPr>
            <p:ph type="sldNum" sz="quarter" idx="5"/>
          </p:nvPr>
        </p:nvSpPr>
        <p:spPr/>
        <p:txBody>
          <a:bodyPr/>
          <a:lstStyle/>
          <a:p>
            <a:pPr>
              <a:defRPr/>
            </a:pPr>
            <a:fld id="{8E31C95C-A747-0948-86D7-292AB8063F28}" type="slidenum">
              <a:rPr lang="en-US" smtClean="0"/>
              <a:pPr>
                <a:defRPr/>
              </a:pPr>
              <a:t>9</a:t>
            </a:fld>
            <a:endParaRPr lang="en-US"/>
          </a:p>
        </p:txBody>
      </p:sp>
    </p:spTree>
    <p:extLst>
      <p:ext uri="{BB962C8B-B14F-4D97-AF65-F5344CB8AC3E}">
        <p14:creationId xmlns:p14="http://schemas.microsoft.com/office/powerpoint/2010/main" val="3931787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Yvette Clay – in Endo office does a lot of this</a:t>
            </a:r>
          </a:p>
          <a:p>
            <a:endParaRPr lang="en-US" altLang="en-US" dirty="0"/>
          </a:p>
        </p:txBody>
      </p:sp>
      <p:sp>
        <p:nvSpPr>
          <p:cNvPr id="4" name="Slide Number Placeholder 3"/>
          <p:cNvSpPr>
            <a:spLocks noGrp="1"/>
          </p:cNvSpPr>
          <p:nvPr>
            <p:ph type="sldNum" sz="quarter" idx="5"/>
          </p:nvPr>
        </p:nvSpPr>
        <p:spPr/>
        <p:txBody>
          <a:bodyPr/>
          <a:lstStyle/>
          <a:p>
            <a:pPr>
              <a:defRPr/>
            </a:pPr>
            <a:fld id="{8FD4D324-70A4-452D-8DC9-D76D09DE1626}" type="slidenum">
              <a:rPr lang="en-US" smtClean="0"/>
              <a:pPr>
                <a:defRPr/>
              </a:pPr>
              <a:t>11</a:t>
            </a:fld>
            <a:endParaRPr lang="en-US"/>
          </a:p>
        </p:txBody>
      </p:sp>
    </p:spTree>
    <p:extLst>
      <p:ext uri="{BB962C8B-B14F-4D97-AF65-F5344CB8AC3E}">
        <p14:creationId xmlns:p14="http://schemas.microsoft.com/office/powerpoint/2010/main" val="3715886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 name="Slide Number Placeholder 3"/>
          <p:cNvSpPr>
            <a:spLocks noGrp="1"/>
          </p:cNvSpPr>
          <p:nvPr>
            <p:ph type="sldNum" sz="quarter" idx="5"/>
          </p:nvPr>
        </p:nvSpPr>
        <p:spPr/>
        <p:txBody>
          <a:bodyPr/>
          <a:lstStyle/>
          <a:p>
            <a:pPr>
              <a:defRPr/>
            </a:pPr>
            <a:fld id="{FCF0559A-DCEE-4D01-A08F-8151F199015F}"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4244071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E31C95C-A747-0948-86D7-292AB8063F28}" type="slidenum">
              <a:rPr lang="en-US" smtClean="0"/>
              <a:pPr>
                <a:defRPr/>
              </a:pPr>
              <a:t>14</a:t>
            </a:fld>
            <a:endParaRPr lang="en-US"/>
          </a:p>
        </p:txBody>
      </p:sp>
    </p:spTree>
    <p:extLst>
      <p:ext uri="{BB962C8B-B14F-4D97-AF65-F5344CB8AC3E}">
        <p14:creationId xmlns:p14="http://schemas.microsoft.com/office/powerpoint/2010/main" val="2942479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A244652D-33CD-4BAC-9587-6890A836B709}" type="slidenum">
              <a:rPr lang="en-US" smtClean="0"/>
              <a:pPr>
                <a:defRPr/>
              </a:pPr>
              <a:t>20</a:t>
            </a:fld>
            <a:endParaRPr lang="en-US"/>
          </a:p>
        </p:txBody>
      </p:sp>
    </p:spTree>
    <p:extLst>
      <p:ext uri="{BB962C8B-B14F-4D97-AF65-F5344CB8AC3E}">
        <p14:creationId xmlns:p14="http://schemas.microsoft.com/office/powerpoint/2010/main" val="2100781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5"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0" y="5483225"/>
            <a:ext cx="12192000" cy="1374775"/>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40838" y="1483359"/>
            <a:ext cx="11426042" cy="3261635"/>
          </a:xfrm>
        </p:spPr>
        <p:txBody>
          <a:bodyPr anchor="ctr"/>
          <a:lstStyle>
            <a:lvl1pPr>
              <a:defRPr sz="48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40837" y="4757351"/>
            <a:ext cx="11434005" cy="712881"/>
          </a:xfrm>
        </p:spPr>
        <p:txBody>
          <a:bodyPr/>
          <a:lstStyle>
            <a:lvl1pPr marL="0" indent="0" algn="l">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Text Placeholder 8"/>
          <p:cNvSpPr>
            <a:spLocks noGrp="1"/>
          </p:cNvSpPr>
          <p:nvPr>
            <p:ph type="body" sz="quarter" idx="10"/>
          </p:nvPr>
        </p:nvSpPr>
        <p:spPr>
          <a:xfrm>
            <a:off x="444500" y="5857102"/>
            <a:ext cx="8366125" cy="1000897"/>
          </a:xfrm>
        </p:spPr>
        <p:txBody>
          <a:bodyPr/>
          <a:lstStyle>
            <a:lvl1pPr>
              <a:lnSpc>
                <a:spcPct val="100000"/>
              </a:lnSpc>
              <a:spcBef>
                <a:spcPts val="0"/>
              </a:spcBef>
              <a:buNone/>
              <a:defRPr sz="1400">
                <a:solidFill>
                  <a:schemeClr val="bg1"/>
                </a:solidFill>
              </a:defRPr>
            </a:lvl1pPr>
            <a:lvl2pPr>
              <a:buNone/>
              <a:defRPr/>
            </a:lvl2pPr>
          </a:lstStyle>
          <a:p>
            <a:pPr lvl="0"/>
            <a:r>
              <a:rPr lang="en-US"/>
              <a:t>Click to edit Master text styles</a:t>
            </a:r>
          </a:p>
        </p:txBody>
      </p:sp>
    </p:spTree>
    <p:extLst>
      <p:ext uri="{BB962C8B-B14F-4D97-AF65-F5344CB8AC3E}">
        <p14:creationId xmlns:p14="http://schemas.microsoft.com/office/powerpoint/2010/main" val="164853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AA493AE-5C16-274E-B564-C209975FF03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p:cNvSpPr>
            <a:spLocks noGrp="1"/>
          </p:cNvSpPr>
          <p:nvPr>
            <p:ph type="ctrTitle"/>
          </p:nvPr>
        </p:nvSpPr>
        <p:spPr>
          <a:xfrm>
            <a:off x="440838" y="1483359"/>
            <a:ext cx="11426042" cy="3261635"/>
          </a:xfrm>
        </p:spPr>
        <p:txBody>
          <a:bodyPr anchor="ctr" anchorCtr="0"/>
          <a:lstStyle>
            <a:lvl1pPr>
              <a:defRPr sz="48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40837" y="4757351"/>
            <a:ext cx="11434005" cy="712881"/>
          </a:xfrm>
        </p:spPr>
        <p:txBody>
          <a:bodyPr/>
          <a:lstStyle>
            <a:lvl1pPr marL="0" indent="0" algn="l">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7E1D570E-4A98-45B5-AFC2-D746EC9E1572}"/>
              </a:ext>
            </a:extLst>
          </p:cNvPr>
          <p:cNvSpPr/>
          <p:nvPr userDrawn="1"/>
        </p:nvSpPr>
        <p:spPr>
          <a:xfrm>
            <a:off x="0" y="5482589"/>
            <a:ext cx="12192000" cy="137541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8">
            <a:extLst>
              <a:ext uri="{FF2B5EF4-FFF2-40B4-BE49-F238E27FC236}">
                <a16:creationId xmlns:a16="http://schemas.microsoft.com/office/drawing/2014/main" id="{0D08FD18-C168-3147-BE86-46E9635D5DAE}"/>
              </a:ext>
            </a:extLst>
          </p:cNvPr>
          <p:cNvSpPr>
            <a:spLocks noGrp="1"/>
          </p:cNvSpPr>
          <p:nvPr>
            <p:ph type="body" sz="quarter" idx="10"/>
          </p:nvPr>
        </p:nvSpPr>
        <p:spPr>
          <a:xfrm>
            <a:off x="444500" y="5857102"/>
            <a:ext cx="8366125" cy="1000897"/>
          </a:xfrm>
        </p:spPr>
        <p:txBody>
          <a:bodyPr/>
          <a:lstStyle>
            <a:lvl1pPr>
              <a:lnSpc>
                <a:spcPct val="100000"/>
              </a:lnSpc>
              <a:spcBef>
                <a:spcPts val="0"/>
              </a:spcBef>
              <a:buNone/>
              <a:defRPr sz="1400">
                <a:solidFill>
                  <a:schemeClr val="bg1"/>
                </a:solidFill>
              </a:defRPr>
            </a:lvl1pPr>
            <a:lvl2pPr>
              <a:buNone/>
              <a:defRPr/>
            </a:lvl2pPr>
          </a:lstStyle>
          <a:p>
            <a:pPr lvl="0"/>
            <a:r>
              <a:rPr lang="en-US"/>
              <a:t>Edit Master text styles</a:t>
            </a:r>
          </a:p>
        </p:txBody>
      </p:sp>
    </p:spTree>
    <p:extLst>
      <p:ext uri="{BB962C8B-B14F-4D97-AF65-F5344CB8AC3E}">
        <p14:creationId xmlns:p14="http://schemas.microsoft.com/office/powerpoint/2010/main" val="136367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vl6pPr marL="1143000" indent="0">
              <a:buNone/>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710E8D76-B073-0B4B-9F1A-D8C6063E6457}"/>
              </a:ext>
            </a:extLst>
          </p:cNvPr>
          <p:cNvSpPr>
            <a:spLocks noGrp="1"/>
          </p:cNvSpPr>
          <p:nvPr>
            <p:ph type="sldNum" sz="quarter" idx="10"/>
          </p:nvPr>
        </p:nvSpPr>
        <p:spPr/>
        <p:txBody>
          <a:bodyPr/>
          <a:lstStyle>
            <a:lvl1pPr>
              <a:defRPr/>
            </a:lvl1pPr>
          </a:lstStyle>
          <a:p>
            <a:pPr>
              <a:defRPr/>
            </a:pPr>
            <a:fld id="{5760DC6B-33D4-CD4C-9999-64307D58DE39}" type="slidenum">
              <a:rPr lang="en-US"/>
              <a:pPr>
                <a:defRPr/>
              </a:pPr>
              <a:t>‹#›</a:t>
            </a:fld>
            <a:endParaRPr lang="en-US" dirty="0"/>
          </a:p>
        </p:txBody>
      </p:sp>
    </p:spTree>
    <p:extLst>
      <p:ext uri="{BB962C8B-B14F-4D97-AF65-F5344CB8AC3E}">
        <p14:creationId xmlns:p14="http://schemas.microsoft.com/office/powerpoint/2010/main" val="1362329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4066" y="1952367"/>
            <a:ext cx="11486064" cy="3274541"/>
          </a:xfrm>
        </p:spPr>
        <p:txBody>
          <a:bodyPr anchor="ctr" anchorCtr="0">
            <a:noAutofit/>
          </a:bodyPr>
          <a:lstStyle>
            <a:lvl1pPr algn="l">
              <a:defRPr sz="4400" b="0" cap="none">
                <a:solidFill>
                  <a:schemeClr val="tx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0C84C5C9-D94D-8B49-AC71-D270F21DB357}"/>
              </a:ext>
            </a:extLst>
          </p:cNvPr>
          <p:cNvSpPr>
            <a:spLocks noGrp="1"/>
          </p:cNvSpPr>
          <p:nvPr>
            <p:ph type="sldNum" sz="quarter" idx="10"/>
          </p:nvPr>
        </p:nvSpPr>
        <p:spPr/>
        <p:txBody>
          <a:bodyPr/>
          <a:lstStyle>
            <a:lvl1pPr>
              <a:defRPr>
                <a:solidFill>
                  <a:schemeClr val="tx1">
                    <a:lumMod val="50000"/>
                    <a:lumOff val="50000"/>
                  </a:schemeClr>
                </a:solidFill>
              </a:defRPr>
            </a:lvl1pPr>
          </a:lstStyle>
          <a:p>
            <a:pPr>
              <a:defRPr/>
            </a:pPr>
            <a:fld id="{97DAC40F-8B4B-D94D-B9F1-BB0B3CA78217}" type="slidenum">
              <a:rPr lang="en-US" smtClean="0"/>
              <a:pPr>
                <a:defRPr/>
              </a:pPr>
              <a:t>‹#›</a:t>
            </a:fld>
            <a:endParaRPr lang="en-US" dirty="0"/>
          </a:p>
        </p:txBody>
      </p:sp>
      <p:pic>
        <p:nvPicPr>
          <p:cNvPr id="15" name="Picture 14">
            <a:extLst>
              <a:ext uri="{FF2B5EF4-FFF2-40B4-BE49-F238E27FC236}">
                <a16:creationId xmlns:a16="http://schemas.microsoft.com/office/drawing/2014/main" id="{19DC924A-CCC9-AF41-BE89-5DB9923200B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b="76937"/>
          <a:stretch/>
        </p:blipFill>
        <p:spPr>
          <a:xfrm>
            <a:off x="0" y="0"/>
            <a:ext cx="12192000" cy="1581665"/>
          </a:xfrm>
          <a:prstGeom prst="rect">
            <a:avLst/>
          </a:prstGeom>
        </p:spPr>
      </p:pic>
      <p:sp>
        <p:nvSpPr>
          <p:cNvPr id="9" name="Rectangle 8">
            <a:extLst>
              <a:ext uri="{FF2B5EF4-FFF2-40B4-BE49-F238E27FC236}">
                <a16:creationId xmlns:a16="http://schemas.microsoft.com/office/drawing/2014/main" id="{BB126BFE-A8EC-456E-9799-3966520E1D6E}"/>
              </a:ext>
            </a:extLst>
          </p:cNvPr>
          <p:cNvSpPr/>
          <p:nvPr userDrawn="1"/>
        </p:nvSpPr>
        <p:spPr>
          <a:xfrm>
            <a:off x="370703" y="3895103"/>
            <a:ext cx="11821297" cy="111211"/>
          </a:xfrm>
          <a:prstGeom prst="rect">
            <a:avLst/>
          </a:prstGeom>
          <a:gradFill flip="none" rotWithShape="1">
            <a:gsLst>
              <a:gs pos="0">
                <a:schemeClr val="tx2"/>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272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64067" y="1600201"/>
            <a:ext cx="5632704" cy="4525963"/>
          </a:xfrm>
        </p:spPr>
        <p:txBody>
          <a:bodyPr>
            <a:noAutofit/>
          </a:bodyPr>
          <a:lstStyle>
            <a:lvl1pPr>
              <a:buClr>
                <a:schemeClr val="accent3"/>
              </a:buClr>
              <a:defRPr sz="22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632704" cy="4525963"/>
          </a:xfrm>
        </p:spPr>
        <p:txBody>
          <a:bodyPr>
            <a:noAutofit/>
          </a:bodyPr>
          <a:lstStyle>
            <a:lvl1pPr>
              <a:buClr>
                <a:schemeClr val="accent3"/>
              </a:buClr>
              <a:defRPr sz="22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681FDB74-2C50-BB43-8997-A99179F8058B}"/>
              </a:ext>
            </a:extLst>
          </p:cNvPr>
          <p:cNvSpPr>
            <a:spLocks noGrp="1"/>
          </p:cNvSpPr>
          <p:nvPr>
            <p:ph type="sldNum" sz="quarter" idx="10"/>
          </p:nvPr>
        </p:nvSpPr>
        <p:spPr/>
        <p:txBody>
          <a:bodyPr/>
          <a:lstStyle>
            <a:lvl1pPr>
              <a:defRPr/>
            </a:lvl1pPr>
          </a:lstStyle>
          <a:p>
            <a:pPr>
              <a:defRPr/>
            </a:pPr>
            <a:fld id="{3691056C-4BAF-9344-A14D-05727E489CC1}" type="slidenum">
              <a:rPr lang="en-US"/>
              <a:pPr>
                <a:defRPr/>
              </a:pPr>
              <a:t>‹#›</a:t>
            </a:fld>
            <a:endParaRPr lang="en-US" dirty="0"/>
          </a:p>
        </p:txBody>
      </p:sp>
    </p:spTree>
    <p:extLst>
      <p:ext uri="{BB962C8B-B14F-4D97-AF65-F5344CB8AC3E}">
        <p14:creationId xmlns:p14="http://schemas.microsoft.com/office/powerpoint/2010/main" val="2832767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defRPr>
            </a:lvl1pPr>
          </a:lstStyle>
          <a:p>
            <a:r>
              <a:rPr lang="en-US"/>
              <a:t>Click to edit Master title style</a:t>
            </a:r>
            <a:endParaRPr lang="en-US" dirty="0"/>
          </a:p>
        </p:txBody>
      </p:sp>
      <p:sp>
        <p:nvSpPr>
          <p:cNvPr id="3" name="Slide Number Placeholder 5">
            <a:extLst>
              <a:ext uri="{FF2B5EF4-FFF2-40B4-BE49-F238E27FC236}">
                <a16:creationId xmlns:a16="http://schemas.microsoft.com/office/drawing/2014/main" id="{6F90E66E-153C-5A4F-A564-EB43F6C1AF0B}"/>
              </a:ext>
            </a:extLst>
          </p:cNvPr>
          <p:cNvSpPr>
            <a:spLocks noGrp="1"/>
          </p:cNvSpPr>
          <p:nvPr>
            <p:ph type="sldNum" sz="quarter" idx="10"/>
          </p:nvPr>
        </p:nvSpPr>
        <p:spPr/>
        <p:txBody>
          <a:bodyPr/>
          <a:lstStyle>
            <a:lvl1pPr>
              <a:defRPr/>
            </a:lvl1pPr>
          </a:lstStyle>
          <a:p>
            <a:pPr>
              <a:defRPr/>
            </a:pPr>
            <a:fld id="{93A8C14D-AFD6-FF47-8FCA-9B2B64829FF9}" type="slidenum">
              <a:rPr lang="en-US"/>
              <a:pPr>
                <a:defRPr/>
              </a:pPr>
              <a:t>‹#›</a:t>
            </a:fld>
            <a:endParaRPr lang="en-US" dirty="0"/>
          </a:p>
        </p:txBody>
      </p:sp>
    </p:spTree>
    <p:extLst>
      <p:ext uri="{BB962C8B-B14F-4D97-AF65-F5344CB8AC3E}">
        <p14:creationId xmlns:p14="http://schemas.microsoft.com/office/powerpoint/2010/main" val="2999624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Slide Number Placeholder 3">
            <a:extLst>
              <a:ext uri="{FF2B5EF4-FFF2-40B4-BE49-F238E27FC236}">
                <a16:creationId xmlns:a16="http://schemas.microsoft.com/office/drawing/2014/main" id="{4D2A6757-AAD7-A848-96B8-1BF59159574D}"/>
              </a:ext>
            </a:extLst>
          </p:cNvPr>
          <p:cNvSpPr>
            <a:spLocks noGrp="1"/>
          </p:cNvSpPr>
          <p:nvPr>
            <p:ph type="sldNum" sz="quarter" idx="10"/>
          </p:nvPr>
        </p:nvSpPr>
        <p:spPr/>
        <p:txBody>
          <a:bodyPr/>
          <a:lstStyle>
            <a:lvl1pPr>
              <a:defRPr/>
            </a:lvl1pPr>
          </a:lstStyle>
          <a:p>
            <a:pPr>
              <a:defRPr/>
            </a:pPr>
            <a:fld id="{A3F550D0-6FCF-804F-9CBF-0532548A5D23}" type="slidenum">
              <a:rPr lang="en-US"/>
              <a:pPr>
                <a:defRPr/>
              </a:pPr>
              <a:t>‹#›</a:t>
            </a:fld>
            <a:endParaRPr lang="en-US"/>
          </a:p>
        </p:txBody>
      </p:sp>
    </p:spTree>
    <p:extLst>
      <p:ext uri="{BB962C8B-B14F-4D97-AF65-F5344CB8AC3E}">
        <p14:creationId xmlns:p14="http://schemas.microsoft.com/office/powerpoint/2010/main" val="3964451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1004886"/>
            <a:ext cx="4011084" cy="1162050"/>
          </a:xfrm>
        </p:spPr>
        <p:txBody>
          <a:bodyPr>
            <a:noAutofit/>
          </a:bodyPr>
          <a:lstStyle>
            <a:lvl1pPr algn="l">
              <a:defRPr sz="2000"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766733" y="1004887"/>
            <a:ext cx="6815667" cy="5853113"/>
          </a:xfrm>
        </p:spPr>
        <p:txBody>
          <a:bodyPr>
            <a:noAutofit/>
          </a:bodyPr>
          <a:lstStyle>
            <a:lvl1pPr>
              <a:defRPr sz="24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66937"/>
            <a:ext cx="4011084" cy="4235910"/>
          </a:xfrm>
        </p:spPr>
        <p:txBody>
          <a:bodyPr>
            <a:no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Slide Number Placeholder 6">
            <a:extLst>
              <a:ext uri="{FF2B5EF4-FFF2-40B4-BE49-F238E27FC236}">
                <a16:creationId xmlns:a16="http://schemas.microsoft.com/office/drawing/2014/main" id="{C57AFD03-9628-014F-9492-CC02D26A8E2B}"/>
              </a:ext>
            </a:extLst>
          </p:cNvPr>
          <p:cNvSpPr>
            <a:spLocks noGrp="1"/>
          </p:cNvSpPr>
          <p:nvPr>
            <p:ph type="sldNum" sz="quarter" idx="10"/>
          </p:nvPr>
        </p:nvSpPr>
        <p:spPr/>
        <p:txBody>
          <a:bodyPr/>
          <a:lstStyle>
            <a:lvl1pPr>
              <a:defRPr/>
            </a:lvl1pPr>
          </a:lstStyle>
          <a:p>
            <a:pPr>
              <a:defRPr/>
            </a:pPr>
            <a:fld id="{A9548BEB-5E22-BF4E-9003-3647EB3402E7}" type="slidenum">
              <a:rPr lang="en-US"/>
              <a:pPr>
                <a:defRPr/>
              </a:pPr>
              <a:t>‹#›</a:t>
            </a:fld>
            <a:endParaRPr lang="en-US"/>
          </a:p>
        </p:txBody>
      </p:sp>
      <p:pic>
        <p:nvPicPr>
          <p:cNvPr id="10" name="Picture 9">
            <a:extLst>
              <a:ext uri="{FF2B5EF4-FFF2-40B4-BE49-F238E27FC236}">
                <a16:creationId xmlns:a16="http://schemas.microsoft.com/office/drawing/2014/main" id="{A1C08939-6308-1C48-85A9-81BE6BF0D7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90550" y="0"/>
            <a:ext cx="2701450" cy="1050324"/>
          </a:xfrm>
          <a:prstGeom prst="rect">
            <a:avLst/>
          </a:prstGeom>
        </p:spPr>
      </p:pic>
    </p:spTree>
    <p:extLst>
      <p:ext uri="{BB962C8B-B14F-4D97-AF65-F5344CB8AC3E}">
        <p14:creationId xmlns:p14="http://schemas.microsoft.com/office/powerpoint/2010/main" val="19941981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4067" y="4800600"/>
            <a:ext cx="7315200" cy="566738"/>
          </a:xfrm>
        </p:spPr>
        <p:txBody>
          <a:bodyPr/>
          <a:lstStyle>
            <a:lvl1pPr algn="l">
              <a:defRPr sz="20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364067" y="612775"/>
            <a:ext cx="7315200" cy="4114800"/>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36406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5">
            <a:extLst>
              <a:ext uri="{FF2B5EF4-FFF2-40B4-BE49-F238E27FC236}">
                <a16:creationId xmlns:a16="http://schemas.microsoft.com/office/drawing/2014/main" id="{6DB71215-5100-E547-B860-3B4F122DECCB}"/>
              </a:ext>
            </a:extLst>
          </p:cNvPr>
          <p:cNvSpPr>
            <a:spLocks noGrp="1"/>
          </p:cNvSpPr>
          <p:nvPr>
            <p:ph type="sldNum" sz="quarter" idx="10"/>
          </p:nvPr>
        </p:nvSpPr>
        <p:spPr/>
        <p:txBody>
          <a:bodyPr/>
          <a:lstStyle>
            <a:lvl1pPr>
              <a:defRPr/>
            </a:lvl1pPr>
          </a:lstStyle>
          <a:p>
            <a:pPr>
              <a:defRPr/>
            </a:pPr>
            <a:fld id="{21B1E448-05CD-C34F-9EAB-963CAE004328}" type="slidenum">
              <a:rPr lang="en-US"/>
              <a:pPr>
                <a:defRPr/>
              </a:pPr>
              <a:t>‹#›</a:t>
            </a:fld>
            <a:endParaRPr lang="en-US" dirty="0"/>
          </a:p>
        </p:txBody>
      </p:sp>
    </p:spTree>
    <p:extLst>
      <p:ext uri="{BB962C8B-B14F-4D97-AF65-F5344CB8AC3E}">
        <p14:creationId xmlns:p14="http://schemas.microsoft.com/office/powerpoint/2010/main" val="2844802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AA493AE-5C16-274E-B564-C209975FF03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p:cNvSpPr>
            <a:spLocks noGrp="1"/>
          </p:cNvSpPr>
          <p:nvPr>
            <p:ph type="ctrTitle"/>
          </p:nvPr>
        </p:nvSpPr>
        <p:spPr>
          <a:xfrm>
            <a:off x="440838" y="1483359"/>
            <a:ext cx="11426042" cy="3261635"/>
          </a:xfrm>
        </p:spPr>
        <p:txBody>
          <a:bodyPr anchor="ctr" anchorCtr="0"/>
          <a:lstStyle>
            <a:lvl1pPr>
              <a:defRPr sz="48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40837" y="4757351"/>
            <a:ext cx="11434005" cy="712881"/>
          </a:xfrm>
        </p:spPr>
        <p:txBody>
          <a:bodyPr/>
          <a:lstStyle>
            <a:lvl1pPr marL="0" indent="0" algn="l">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7E1D570E-4A98-45B5-AFC2-D746EC9E1572}"/>
              </a:ext>
            </a:extLst>
          </p:cNvPr>
          <p:cNvSpPr/>
          <p:nvPr/>
        </p:nvSpPr>
        <p:spPr>
          <a:xfrm>
            <a:off x="0" y="5482589"/>
            <a:ext cx="12192000" cy="137541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8">
            <a:extLst>
              <a:ext uri="{FF2B5EF4-FFF2-40B4-BE49-F238E27FC236}">
                <a16:creationId xmlns:a16="http://schemas.microsoft.com/office/drawing/2014/main" id="{0D08FD18-C168-3147-BE86-46E9635D5DAE}"/>
              </a:ext>
            </a:extLst>
          </p:cNvPr>
          <p:cNvSpPr>
            <a:spLocks noGrp="1"/>
          </p:cNvSpPr>
          <p:nvPr>
            <p:ph type="body" sz="quarter" idx="10"/>
          </p:nvPr>
        </p:nvSpPr>
        <p:spPr>
          <a:xfrm>
            <a:off x="444500" y="5857102"/>
            <a:ext cx="8366125" cy="1000897"/>
          </a:xfrm>
        </p:spPr>
        <p:txBody>
          <a:bodyPr/>
          <a:lstStyle>
            <a:lvl1pPr>
              <a:lnSpc>
                <a:spcPct val="100000"/>
              </a:lnSpc>
              <a:spcBef>
                <a:spcPts val="0"/>
              </a:spcBef>
              <a:buNone/>
              <a:defRPr sz="1400">
                <a:solidFill>
                  <a:schemeClr val="bg1"/>
                </a:solidFill>
              </a:defRPr>
            </a:lvl1pPr>
            <a:lvl2pPr>
              <a:buNone/>
              <a:defRPr/>
            </a:lvl2pPr>
          </a:lstStyle>
          <a:p>
            <a:pPr lvl="0"/>
            <a:r>
              <a:rPr lang="en-US"/>
              <a:t>Edit Master text styles</a:t>
            </a:r>
          </a:p>
        </p:txBody>
      </p:sp>
    </p:spTree>
    <p:extLst>
      <p:ext uri="{BB962C8B-B14F-4D97-AF65-F5344CB8AC3E}">
        <p14:creationId xmlns:p14="http://schemas.microsoft.com/office/powerpoint/2010/main" val="33498092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vl6pPr marL="1143000" indent="0">
              <a:buNone/>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710E8D76-B073-0B4B-9F1A-D8C6063E6457}"/>
              </a:ext>
            </a:extLst>
          </p:cNvPr>
          <p:cNvSpPr>
            <a:spLocks noGrp="1"/>
          </p:cNvSpPr>
          <p:nvPr>
            <p:ph type="sldNum" sz="quarter" idx="10"/>
          </p:nvPr>
        </p:nvSpPr>
        <p:spPr/>
        <p:txBody>
          <a:bodyPr/>
          <a:lstStyle>
            <a:lvl1pPr>
              <a:defRPr/>
            </a:lvl1pPr>
          </a:lstStyle>
          <a:p>
            <a:pPr>
              <a:defRPr/>
            </a:pPr>
            <a:fld id="{5760DC6B-33D4-CD4C-9999-64307D58DE39}" type="slidenum">
              <a:rPr lang="en-US"/>
              <a:pPr>
                <a:defRPr/>
              </a:pPr>
              <a:t>‹#›</a:t>
            </a:fld>
            <a:endParaRPr lang="en-US" dirty="0"/>
          </a:p>
        </p:txBody>
      </p:sp>
    </p:spTree>
    <p:extLst>
      <p:ext uri="{BB962C8B-B14F-4D97-AF65-F5344CB8AC3E}">
        <p14:creationId xmlns:p14="http://schemas.microsoft.com/office/powerpoint/2010/main" val="738321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vl6pPr marL="1143000" indent="0">
              <a:buNone/>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FF9B95A1-4C9C-4B26-8B05-3989AE44639B}" type="slidenum">
              <a:rPr lang="en-US"/>
              <a:pPr>
                <a:defRPr/>
              </a:pPr>
              <a:t>‹#›</a:t>
            </a:fld>
            <a:endParaRPr lang="en-US" dirty="0"/>
          </a:p>
        </p:txBody>
      </p:sp>
    </p:spTree>
    <p:extLst>
      <p:ext uri="{BB962C8B-B14F-4D97-AF65-F5344CB8AC3E}">
        <p14:creationId xmlns:p14="http://schemas.microsoft.com/office/powerpoint/2010/main" val="965980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4066" y="1952367"/>
            <a:ext cx="11486064" cy="3274541"/>
          </a:xfrm>
        </p:spPr>
        <p:txBody>
          <a:bodyPr anchor="ctr" anchorCtr="0">
            <a:noAutofit/>
          </a:bodyPr>
          <a:lstStyle>
            <a:lvl1pPr algn="l">
              <a:defRPr sz="4400" b="0" cap="none">
                <a:solidFill>
                  <a:schemeClr val="tx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0C84C5C9-D94D-8B49-AC71-D270F21DB357}"/>
              </a:ext>
            </a:extLst>
          </p:cNvPr>
          <p:cNvSpPr>
            <a:spLocks noGrp="1"/>
          </p:cNvSpPr>
          <p:nvPr>
            <p:ph type="sldNum" sz="quarter" idx="10"/>
          </p:nvPr>
        </p:nvSpPr>
        <p:spPr/>
        <p:txBody>
          <a:bodyPr/>
          <a:lstStyle>
            <a:lvl1pPr>
              <a:defRPr>
                <a:solidFill>
                  <a:schemeClr val="tx1">
                    <a:lumMod val="50000"/>
                    <a:lumOff val="50000"/>
                  </a:schemeClr>
                </a:solidFill>
              </a:defRPr>
            </a:lvl1pPr>
          </a:lstStyle>
          <a:p>
            <a:pPr>
              <a:defRPr/>
            </a:pPr>
            <a:fld id="{97DAC40F-8B4B-D94D-B9F1-BB0B3CA78217}" type="slidenum">
              <a:rPr lang="en-US" smtClean="0"/>
              <a:pPr>
                <a:defRPr/>
              </a:pPr>
              <a:t>‹#›</a:t>
            </a:fld>
            <a:endParaRPr lang="en-US" dirty="0"/>
          </a:p>
        </p:txBody>
      </p:sp>
      <p:pic>
        <p:nvPicPr>
          <p:cNvPr id="15" name="Picture 14">
            <a:extLst>
              <a:ext uri="{FF2B5EF4-FFF2-40B4-BE49-F238E27FC236}">
                <a16:creationId xmlns:a16="http://schemas.microsoft.com/office/drawing/2014/main" id="{19DC924A-CCC9-AF41-BE89-5DB9923200B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937"/>
          <a:stretch/>
        </p:blipFill>
        <p:spPr>
          <a:xfrm>
            <a:off x="0" y="0"/>
            <a:ext cx="12192000" cy="1581665"/>
          </a:xfrm>
          <a:prstGeom prst="rect">
            <a:avLst/>
          </a:prstGeom>
        </p:spPr>
      </p:pic>
      <p:sp>
        <p:nvSpPr>
          <p:cNvPr id="9" name="Rectangle 8">
            <a:extLst>
              <a:ext uri="{FF2B5EF4-FFF2-40B4-BE49-F238E27FC236}">
                <a16:creationId xmlns:a16="http://schemas.microsoft.com/office/drawing/2014/main" id="{BB126BFE-A8EC-456E-9799-3966520E1D6E}"/>
              </a:ext>
            </a:extLst>
          </p:cNvPr>
          <p:cNvSpPr/>
          <p:nvPr/>
        </p:nvSpPr>
        <p:spPr>
          <a:xfrm>
            <a:off x="370703" y="3895103"/>
            <a:ext cx="11821297" cy="111211"/>
          </a:xfrm>
          <a:prstGeom prst="rect">
            <a:avLst/>
          </a:prstGeom>
          <a:gradFill flip="none" rotWithShape="1">
            <a:gsLst>
              <a:gs pos="0">
                <a:schemeClr val="tx2"/>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58889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64067" y="1600201"/>
            <a:ext cx="5632704" cy="4525963"/>
          </a:xfrm>
        </p:spPr>
        <p:txBody>
          <a:bodyPr>
            <a:noAutofit/>
          </a:bodyPr>
          <a:lstStyle>
            <a:lvl1pPr>
              <a:buClr>
                <a:schemeClr val="accent3"/>
              </a:buClr>
              <a:defRPr sz="22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632704" cy="4525963"/>
          </a:xfrm>
        </p:spPr>
        <p:txBody>
          <a:bodyPr>
            <a:noAutofit/>
          </a:bodyPr>
          <a:lstStyle>
            <a:lvl1pPr>
              <a:buClr>
                <a:schemeClr val="accent3"/>
              </a:buClr>
              <a:defRPr sz="22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681FDB74-2C50-BB43-8997-A99179F8058B}"/>
              </a:ext>
            </a:extLst>
          </p:cNvPr>
          <p:cNvSpPr>
            <a:spLocks noGrp="1"/>
          </p:cNvSpPr>
          <p:nvPr>
            <p:ph type="sldNum" sz="quarter" idx="10"/>
          </p:nvPr>
        </p:nvSpPr>
        <p:spPr/>
        <p:txBody>
          <a:bodyPr/>
          <a:lstStyle>
            <a:lvl1pPr>
              <a:defRPr/>
            </a:lvl1pPr>
          </a:lstStyle>
          <a:p>
            <a:pPr>
              <a:defRPr/>
            </a:pPr>
            <a:fld id="{3691056C-4BAF-9344-A14D-05727E489CC1}" type="slidenum">
              <a:rPr lang="en-US"/>
              <a:pPr>
                <a:defRPr/>
              </a:pPr>
              <a:t>‹#›</a:t>
            </a:fld>
            <a:endParaRPr lang="en-US" dirty="0"/>
          </a:p>
        </p:txBody>
      </p:sp>
    </p:spTree>
    <p:extLst>
      <p:ext uri="{BB962C8B-B14F-4D97-AF65-F5344CB8AC3E}">
        <p14:creationId xmlns:p14="http://schemas.microsoft.com/office/powerpoint/2010/main" val="2920760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defRPr>
            </a:lvl1pPr>
          </a:lstStyle>
          <a:p>
            <a:r>
              <a:rPr lang="en-US"/>
              <a:t>Click to edit Master title style</a:t>
            </a:r>
            <a:endParaRPr lang="en-US" dirty="0"/>
          </a:p>
        </p:txBody>
      </p:sp>
      <p:sp>
        <p:nvSpPr>
          <p:cNvPr id="3" name="Slide Number Placeholder 5">
            <a:extLst>
              <a:ext uri="{FF2B5EF4-FFF2-40B4-BE49-F238E27FC236}">
                <a16:creationId xmlns:a16="http://schemas.microsoft.com/office/drawing/2014/main" id="{6F90E66E-153C-5A4F-A564-EB43F6C1AF0B}"/>
              </a:ext>
            </a:extLst>
          </p:cNvPr>
          <p:cNvSpPr>
            <a:spLocks noGrp="1"/>
          </p:cNvSpPr>
          <p:nvPr>
            <p:ph type="sldNum" sz="quarter" idx="10"/>
          </p:nvPr>
        </p:nvSpPr>
        <p:spPr/>
        <p:txBody>
          <a:bodyPr/>
          <a:lstStyle>
            <a:lvl1pPr>
              <a:defRPr/>
            </a:lvl1pPr>
          </a:lstStyle>
          <a:p>
            <a:pPr>
              <a:defRPr/>
            </a:pPr>
            <a:fld id="{93A8C14D-AFD6-FF47-8FCA-9B2B64829FF9}" type="slidenum">
              <a:rPr lang="en-US"/>
              <a:pPr>
                <a:defRPr/>
              </a:pPr>
              <a:t>‹#›</a:t>
            </a:fld>
            <a:endParaRPr lang="en-US" dirty="0"/>
          </a:p>
        </p:txBody>
      </p:sp>
    </p:spTree>
    <p:extLst>
      <p:ext uri="{BB962C8B-B14F-4D97-AF65-F5344CB8AC3E}">
        <p14:creationId xmlns:p14="http://schemas.microsoft.com/office/powerpoint/2010/main" val="35091466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Slide Number Placeholder 3">
            <a:extLst>
              <a:ext uri="{FF2B5EF4-FFF2-40B4-BE49-F238E27FC236}">
                <a16:creationId xmlns:a16="http://schemas.microsoft.com/office/drawing/2014/main" id="{4D2A6757-AAD7-A848-96B8-1BF59159574D}"/>
              </a:ext>
            </a:extLst>
          </p:cNvPr>
          <p:cNvSpPr>
            <a:spLocks noGrp="1"/>
          </p:cNvSpPr>
          <p:nvPr>
            <p:ph type="sldNum" sz="quarter" idx="10"/>
          </p:nvPr>
        </p:nvSpPr>
        <p:spPr/>
        <p:txBody>
          <a:bodyPr/>
          <a:lstStyle>
            <a:lvl1pPr>
              <a:defRPr/>
            </a:lvl1pPr>
          </a:lstStyle>
          <a:p>
            <a:pPr>
              <a:defRPr/>
            </a:pPr>
            <a:fld id="{A3F550D0-6FCF-804F-9CBF-0532548A5D23}" type="slidenum">
              <a:rPr lang="en-US"/>
              <a:pPr>
                <a:defRPr/>
              </a:pPr>
              <a:t>‹#›</a:t>
            </a:fld>
            <a:endParaRPr lang="en-US"/>
          </a:p>
        </p:txBody>
      </p:sp>
    </p:spTree>
    <p:extLst>
      <p:ext uri="{BB962C8B-B14F-4D97-AF65-F5344CB8AC3E}">
        <p14:creationId xmlns:p14="http://schemas.microsoft.com/office/powerpoint/2010/main" val="30499745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1004886"/>
            <a:ext cx="4011084" cy="1162050"/>
          </a:xfrm>
        </p:spPr>
        <p:txBody>
          <a:bodyPr>
            <a:noAutofit/>
          </a:bodyPr>
          <a:lstStyle>
            <a:lvl1pPr algn="l">
              <a:defRPr sz="2000"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766733" y="1004887"/>
            <a:ext cx="6815667" cy="5853113"/>
          </a:xfrm>
        </p:spPr>
        <p:txBody>
          <a:bodyPr>
            <a:noAutofit/>
          </a:bodyPr>
          <a:lstStyle>
            <a:lvl1pPr>
              <a:defRPr sz="24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66937"/>
            <a:ext cx="4011084" cy="4235910"/>
          </a:xfrm>
        </p:spPr>
        <p:txBody>
          <a:bodyPr>
            <a:no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Slide Number Placeholder 6">
            <a:extLst>
              <a:ext uri="{FF2B5EF4-FFF2-40B4-BE49-F238E27FC236}">
                <a16:creationId xmlns:a16="http://schemas.microsoft.com/office/drawing/2014/main" id="{C57AFD03-9628-014F-9492-CC02D26A8E2B}"/>
              </a:ext>
            </a:extLst>
          </p:cNvPr>
          <p:cNvSpPr>
            <a:spLocks noGrp="1"/>
          </p:cNvSpPr>
          <p:nvPr>
            <p:ph type="sldNum" sz="quarter" idx="10"/>
          </p:nvPr>
        </p:nvSpPr>
        <p:spPr/>
        <p:txBody>
          <a:bodyPr/>
          <a:lstStyle>
            <a:lvl1pPr>
              <a:defRPr/>
            </a:lvl1pPr>
          </a:lstStyle>
          <a:p>
            <a:pPr>
              <a:defRPr/>
            </a:pPr>
            <a:fld id="{A9548BEB-5E22-BF4E-9003-3647EB3402E7}" type="slidenum">
              <a:rPr lang="en-US"/>
              <a:pPr>
                <a:defRPr/>
              </a:pPr>
              <a:t>‹#›</a:t>
            </a:fld>
            <a:endParaRPr lang="en-US"/>
          </a:p>
        </p:txBody>
      </p:sp>
      <p:pic>
        <p:nvPicPr>
          <p:cNvPr id="10" name="Picture 9">
            <a:extLst>
              <a:ext uri="{FF2B5EF4-FFF2-40B4-BE49-F238E27FC236}">
                <a16:creationId xmlns:a16="http://schemas.microsoft.com/office/drawing/2014/main" id="{A1C08939-6308-1C48-85A9-81BE6BF0D7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90550" y="0"/>
            <a:ext cx="2701450" cy="1050324"/>
          </a:xfrm>
          <a:prstGeom prst="rect">
            <a:avLst/>
          </a:prstGeom>
        </p:spPr>
      </p:pic>
    </p:spTree>
    <p:extLst>
      <p:ext uri="{BB962C8B-B14F-4D97-AF65-F5344CB8AC3E}">
        <p14:creationId xmlns:p14="http://schemas.microsoft.com/office/powerpoint/2010/main" val="32891861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4067" y="4800600"/>
            <a:ext cx="7315200" cy="566738"/>
          </a:xfrm>
        </p:spPr>
        <p:txBody>
          <a:bodyPr/>
          <a:lstStyle>
            <a:lvl1pPr algn="l">
              <a:defRPr sz="20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364067" y="612775"/>
            <a:ext cx="7315200" cy="4114800"/>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36406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5">
            <a:extLst>
              <a:ext uri="{FF2B5EF4-FFF2-40B4-BE49-F238E27FC236}">
                <a16:creationId xmlns:a16="http://schemas.microsoft.com/office/drawing/2014/main" id="{6DB71215-5100-E547-B860-3B4F122DECCB}"/>
              </a:ext>
            </a:extLst>
          </p:cNvPr>
          <p:cNvSpPr>
            <a:spLocks noGrp="1"/>
          </p:cNvSpPr>
          <p:nvPr>
            <p:ph type="sldNum" sz="quarter" idx="10"/>
          </p:nvPr>
        </p:nvSpPr>
        <p:spPr/>
        <p:txBody>
          <a:bodyPr/>
          <a:lstStyle>
            <a:lvl1pPr>
              <a:defRPr/>
            </a:lvl1pPr>
          </a:lstStyle>
          <a:p>
            <a:pPr>
              <a:defRPr/>
            </a:pPr>
            <a:fld id="{21B1E448-05CD-C34F-9EAB-963CAE004328}" type="slidenum">
              <a:rPr lang="en-US"/>
              <a:pPr>
                <a:defRPr/>
              </a:pPr>
              <a:t>‹#›</a:t>
            </a:fld>
            <a:endParaRPr lang="en-US" dirty="0"/>
          </a:p>
        </p:txBody>
      </p:sp>
    </p:spTree>
    <p:extLst>
      <p:ext uri="{BB962C8B-B14F-4D97-AF65-F5344CB8AC3E}">
        <p14:creationId xmlns:p14="http://schemas.microsoft.com/office/powerpoint/2010/main" val="36112511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4FC55C-CFB2-4A1C-82E5-06F53A6EFF73}" type="datetimeFigureOut">
              <a:rPr lang="en-US" smtClean="0"/>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E6EF5B-327E-42ED-864A-B9B0E94AE643}" type="slidenum">
              <a:rPr lang="en-US" smtClean="0"/>
              <a:t>‹#›</a:t>
            </a:fld>
            <a:endParaRPr lang="en-US"/>
          </a:p>
        </p:txBody>
      </p:sp>
    </p:spTree>
    <p:extLst>
      <p:ext uri="{BB962C8B-B14F-4D97-AF65-F5344CB8AC3E}">
        <p14:creationId xmlns:p14="http://schemas.microsoft.com/office/powerpoint/2010/main" val="8476467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10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3" name="Picture 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76936"/>
          <a:stretch>
            <a:fillRect/>
          </a:stretch>
        </p:blipFill>
        <p:spPr bwMode="auto">
          <a:xfrm>
            <a:off x="0" y="0"/>
            <a:ext cx="121920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371475" y="3895725"/>
            <a:ext cx="11820525" cy="111125"/>
          </a:xfrm>
          <a:prstGeom prst="rect">
            <a:avLst/>
          </a:prstGeom>
          <a:gradFill flip="none" rotWithShape="1">
            <a:gsLst>
              <a:gs pos="0">
                <a:schemeClr val="tx2"/>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364066" y="1952367"/>
            <a:ext cx="11486064" cy="3274541"/>
          </a:xfrm>
        </p:spPr>
        <p:txBody>
          <a:bodyPr anchor="ctr">
            <a:noAutofit/>
          </a:bodyPr>
          <a:lstStyle>
            <a:lvl1pPr algn="l">
              <a:defRPr sz="4400" b="0" cap="none">
                <a:solidFill>
                  <a:schemeClr val="tx2"/>
                </a:solidFill>
              </a:defRPr>
            </a:lvl1pPr>
          </a:lstStyle>
          <a:p>
            <a:r>
              <a:rPr lang="en-US"/>
              <a:t>Click to edit Master title style</a:t>
            </a:r>
            <a:endParaRPr lang="en-US" dirty="0"/>
          </a:p>
        </p:txBody>
      </p:sp>
      <p:sp>
        <p:nvSpPr>
          <p:cNvPr id="5" name="Slide Number Placeholder 5"/>
          <p:cNvSpPr>
            <a:spLocks noGrp="1"/>
          </p:cNvSpPr>
          <p:nvPr>
            <p:ph type="sldNum" sz="quarter" idx="10"/>
          </p:nvPr>
        </p:nvSpPr>
        <p:spPr/>
        <p:txBody>
          <a:bodyPr/>
          <a:lstStyle>
            <a:lvl1pPr>
              <a:defRPr>
                <a:solidFill>
                  <a:schemeClr val="tx1">
                    <a:lumMod val="50000"/>
                    <a:lumOff val="50000"/>
                  </a:schemeClr>
                </a:solidFill>
              </a:defRPr>
            </a:lvl1pPr>
          </a:lstStyle>
          <a:p>
            <a:pPr>
              <a:defRPr/>
            </a:pPr>
            <a:fld id="{B19A3DB2-B395-426F-A98A-F593D6DFAFEC}" type="slidenum">
              <a:rPr lang="en-US"/>
              <a:pPr>
                <a:defRPr/>
              </a:pPr>
              <a:t>‹#›</a:t>
            </a:fld>
            <a:endParaRPr lang="en-US" dirty="0"/>
          </a:p>
        </p:txBody>
      </p:sp>
    </p:spTree>
    <p:extLst>
      <p:ext uri="{BB962C8B-B14F-4D97-AF65-F5344CB8AC3E}">
        <p14:creationId xmlns:p14="http://schemas.microsoft.com/office/powerpoint/2010/main" val="381943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64067" y="1600201"/>
            <a:ext cx="5632704" cy="4525963"/>
          </a:xfrm>
        </p:spPr>
        <p:txBody>
          <a:bodyPr>
            <a:noAutofit/>
          </a:bodyPr>
          <a:lstStyle>
            <a:lvl1pPr>
              <a:buClr>
                <a:schemeClr val="accent3"/>
              </a:buClr>
              <a:defRPr sz="22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632704" cy="4525963"/>
          </a:xfrm>
        </p:spPr>
        <p:txBody>
          <a:bodyPr>
            <a:noAutofit/>
          </a:bodyPr>
          <a:lstStyle>
            <a:lvl1pPr>
              <a:buClr>
                <a:schemeClr val="accent3"/>
              </a:buClr>
              <a:defRPr sz="2200"/>
            </a:lvl1pPr>
            <a:lvl2pPr>
              <a:buClr>
                <a:schemeClr val="accent3"/>
              </a:buClr>
              <a:defRPr sz="1800"/>
            </a:lvl2pPr>
            <a:lvl3pPr>
              <a:buClr>
                <a:schemeClr val="accent3"/>
              </a:buClr>
              <a:defRPr sz="1800"/>
            </a:lvl3pPr>
            <a:lvl4pPr>
              <a:buClr>
                <a:schemeClr val="accent3"/>
              </a:buClr>
              <a:defRPr sz="1800"/>
            </a:lvl4pPr>
            <a:lvl5pPr>
              <a:buClr>
                <a:schemeClr val="accent3"/>
              </a:buCl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484CB7B4-525D-4E68-BCD5-9FAC5A9893E7}" type="slidenum">
              <a:rPr lang="en-US"/>
              <a:pPr>
                <a:defRPr/>
              </a:pPr>
              <a:t>‹#›</a:t>
            </a:fld>
            <a:endParaRPr lang="en-US" dirty="0"/>
          </a:p>
        </p:txBody>
      </p:sp>
    </p:spTree>
    <p:extLst>
      <p:ext uri="{BB962C8B-B14F-4D97-AF65-F5344CB8AC3E}">
        <p14:creationId xmlns:p14="http://schemas.microsoft.com/office/powerpoint/2010/main" val="293941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2"/>
                </a:solidFill>
              </a:defRPr>
            </a:lvl1pPr>
          </a:lstStyle>
          <a:p>
            <a:r>
              <a:rPr lang="en-US"/>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D11F8A14-B25B-426E-877D-7E0877C054F3}" type="slidenum">
              <a:rPr lang="en-US"/>
              <a:pPr>
                <a:defRPr/>
              </a:pPr>
              <a:t>‹#›</a:t>
            </a:fld>
            <a:endParaRPr lang="en-US" dirty="0"/>
          </a:p>
        </p:txBody>
      </p:sp>
    </p:spTree>
    <p:extLst>
      <p:ext uri="{BB962C8B-B14F-4D97-AF65-F5344CB8AC3E}">
        <p14:creationId xmlns:p14="http://schemas.microsoft.com/office/powerpoint/2010/main" val="1579974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004BD4AD-462A-4A58-8595-EEC43D13D36C}" type="slidenum">
              <a:rPr lang="en-US"/>
              <a:pPr>
                <a:defRPr/>
              </a:pPr>
              <a:t>‹#›</a:t>
            </a:fld>
            <a:endParaRPr lang="en-US"/>
          </a:p>
        </p:txBody>
      </p:sp>
    </p:spTree>
    <p:extLst>
      <p:ext uri="{BB962C8B-B14F-4D97-AF65-F5344CB8AC3E}">
        <p14:creationId xmlns:p14="http://schemas.microsoft.com/office/powerpoint/2010/main" val="1025276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5" name="Picture 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490075" y="0"/>
            <a:ext cx="2701925"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1004886"/>
            <a:ext cx="4011084" cy="1162050"/>
          </a:xfrm>
        </p:spPr>
        <p:txBody>
          <a:bodyPr>
            <a:noAutofit/>
          </a:bodyPr>
          <a:lstStyle>
            <a:lvl1pPr algn="l">
              <a:defRPr sz="2000"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766733" y="1004887"/>
            <a:ext cx="6815667" cy="5853113"/>
          </a:xfrm>
        </p:spPr>
        <p:txBody>
          <a:bodyPr>
            <a:noAutofit/>
          </a:bodyPr>
          <a:lstStyle>
            <a:lvl1pPr>
              <a:defRPr sz="24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66937"/>
            <a:ext cx="4011084" cy="4235910"/>
          </a:xfrm>
        </p:spPr>
        <p:txBody>
          <a:bodyPr>
            <a:no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6"/>
          <p:cNvSpPr>
            <a:spLocks noGrp="1"/>
          </p:cNvSpPr>
          <p:nvPr>
            <p:ph type="sldNum" sz="quarter" idx="10"/>
          </p:nvPr>
        </p:nvSpPr>
        <p:spPr/>
        <p:txBody>
          <a:bodyPr/>
          <a:lstStyle>
            <a:lvl1pPr>
              <a:defRPr/>
            </a:lvl1pPr>
          </a:lstStyle>
          <a:p>
            <a:pPr>
              <a:defRPr/>
            </a:pPr>
            <a:fld id="{29025C6F-65B5-4FDB-8A17-EADB1A68C32B}" type="slidenum">
              <a:rPr lang="en-US"/>
              <a:pPr>
                <a:defRPr/>
              </a:pPr>
              <a:t>‹#›</a:t>
            </a:fld>
            <a:endParaRPr lang="en-US"/>
          </a:p>
        </p:txBody>
      </p:sp>
    </p:spTree>
    <p:extLst>
      <p:ext uri="{BB962C8B-B14F-4D97-AF65-F5344CB8AC3E}">
        <p14:creationId xmlns:p14="http://schemas.microsoft.com/office/powerpoint/2010/main" val="4245768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4067" y="4800600"/>
            <a:ext cx="7315200" cy="566738"/>
          </a:xfrm>
        </p:spPr>
        <p:txBody>
          <a:bodyPr/>
          <a:lstStyle>
            <a:lvl1pPr algn="l">
              <a:defRPr sz="20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364067" y="612775"/>
            <a:ext cx="7315200" cy="4114800"/>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36406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94301D8B-2FB4-4C24-9FB4-211951C699A2}" type="slidenum">
              <a:rPr lang="en-US"/>
              <a:pPr>
                <a:defRPr/>
              </a:pPr>
              <a:t>‹#›</a:t>
            </a:fld>
            <a:endParaRPr lang="en-US" dirty="0"/>
          </a:p>
        </p:txBody>
      </p:sp>
    </p:spTree>
    <p:extLst>
      <p:ext uri="{BB962C8B-B14F-4D97-AF65-F5344CB8AC3E}">
        <p14:creationId xmlns:p14="http://schemas.microsoft.com/office/powerpoint/2010/main" val="222174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6037" y="1035781"/>
            <a:ext cx="5157787" cy="405148"/>
          </a:xfrm>
        </p:spPr>
        <p:txBody>
          <a:bodyPr anchor="b">
            <a:noAutofit/>
          </a:bodyPr>
          <a:lstStyle>
            <a:lvl1pPr marL="0" indent="0">
              <a:buNone/>
              <a:defRPr sz="1500" b="0">
                <a:solidFill>
                  <a:srgbClr val="7BC4E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Content Placeholder 2"/>
          <p:cNvSpPr>
            <a:spLocks noGrp="1"/>
          </p:cNvSpPr>
          <p:nvPr>
            <p:ph sz="half" idx="14"/>
          </p:nvPr>
        </p:nvSpPr>
        <p:spPr>
          <a:xfrm>
            <a:off x="478861" y="1440929"/>
            <a:ext cx="5154963" cy="4794041"/>
          </a:xfrm>
        </p:spPr>
        <p:txBody>
          <a:bodyPr>
            <a:noAutofit/>
          </a:bodyPr>
          <a:lstStyle>
            <a:lvl1pPr marL="274320" indent="-205740">
              <a:buFont typeface="Arial" panose="020B0604020202020204" pitchFamily="34" charset="0"/>
              <a:buChar char="•"/>
              <a:defRPr sz="1500"/>
            </a:lvl1pPr>
            <a:lvl2pPr marL="685800" indent="-171450">
              <a:defRPr sz="1350"/>
            </a:lvl2pPr>
            <a:lvl3pPr marL="1028700" indent="-171450">
              <a:defRPr sz="1350"/>
            </a:lvl3pPr>
            <a:lvl4pPr marL="1371600" indent="-171450">
              <a:defRPr sz="1200"/>
            </a:lvl4pPr>
            <a:lvl5pPr marL="1714500" indent="-171450">
              <a:defRPr sz="1200"/>
            </a:lvl5pPr>
            <a:lvl6pPr marL="1714500" indent="-172641">
              <a:defRPr sz="1200"/>
            </a:lvl6pPr>
            <a:lvl7pPr marL="1714500" indent="-171450">
              <a:defRPr sz="1200"/>
            </a:lvl7pPr>
            <a:lvl8pPr marL="1714500" indent="-164306">
              <a:defRPr sz="1200"/>
            </a:lvl8pPr>
            <a:lvl9pPr marL="1375172" indent="-171450">
              <a:buClr>
                <a:srgbClr val="2B8EDB"/>
              </a:buClr>
              <a:buFont typeface="Lucida Grande"/>
              <a:buChar char="–"/>
              <a:defRPr>
                <a:solidFill>
                  <a:srgbClr val="7F7F7F"/>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
          <p:cNvSpPr>
            <a:spLocks noGrp="1"/>
          </p:cNvSpPr>
          <p:nvPr>
            <p:ph type="body" idx="15"/>
          </p:nvPr>
        </p:nvSpPr>
        <p:spPr>
          <a:xfrm>
            <a:off x="5914917" y="1035781"/>
            <a:ext cx="5157787" cy="405148"/>
          </a:xfrm>
        </p:spPr>
        <p:txBody>
          <a:bodyPr anchor="b">
            <a:noAutofit/>
          </a:bodyPr>
          <a:lstStyle>
            <a:lvl1pPr marL="0" indent="0">
              <a:buNone/>
              <a:defRPr sz="1500" b="0">
                <a:solidFill>
                  <a:srgbClr val="7BC4E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2"/>
          <p:cNvSpPr>
            <a:spLocks noGrp="1"/>
          </p:cNvSpPr>
          <p:nvPr>
            <p:ph sz="half" idx="16"/>
          </p:nvPr>
        </p:nvSpPr>
        <p:spPr>
          <a:xfrm>
            <a:off x="5914917" y="1440929"/>
            <a:ext cx="5157787" cy="4794041"/>
          </a:xfrm>
        </p:spPr>
        <p:txBody>
          <a:bodyPr>
            <a:noAutofit/>
          </a:bodyPr>
          <a:lstStyle>
            <a:lvl1pPr marL="274320" indent="-205740">
              <a:buFont typeface="Arial" panose="020B0604020202020204" pitchFamily="34" charset="0"/>
              <a:buChar char="•"/>
              <a:defRPr sz="1500"/>
            </a:lvl1pPr>
            <a:lvl2pPr marL="685800" indent="-171450">
              <a:defRPr sz="1350"/>
            </a:lvl2pPr>
            <a:lvl3pPr marL="1028700" indent="-171450">
              <a:defRPr sz="1350"/>
            </a:lvl3pPr>
            <a:lvl4pPr marL="1371600" indent="-171450">
              <a:defRPr sz="1200"/>
            </a:lvl4pPr>
            <a:lvl5pPr marL="1714500" indent="-171450">
              <a:defRPr sz="1200"/>
            </a:lvl5pPr>
            <a:lvl6pPr marL="1714500" indent="-172641">
              <a:defRPr sz="1200"/>
            </a:lvl6pPr>
            <a:lvl7pPr marL="1714500" indent="-171450">
              <a:defRPr sz="1200"/>
            </a:lvl7pPr>
            <a:lvl8pPr marL="1714500" indent="-164306">
              <a:defRPr sz="1200"/>
            </a:lvl8pPr>
            <a:lvl9pPr marL="1375172" indent="-171450">
              <a:buClr>
                <a:srgbClr val="2B8EDB"/>
              </a:buClr>
              <a:buFont typeface="Lucida Grande"/>
              <a:buChar char="–"/>
              <a:defRPr>
                <a:solidFill>
                  <a:srgbClr val="7F7F7F"/>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Placeholder 1"/>
          <p:cNvSpPr>
            <a:spLocks noGrp="1"/>
          </p:cNvSpPr>
          <p:nvPr>
            <p:ph type="title"/>
          </p:nvPr>
        </p:nvSpPr>
        <p:spPr>
          <a:xfrm>
            <a:off x="-1110" y="2121"/>
            <a:ext cx="12193111" cy="793020"/>
          </a:xfrm>
          <a:prstGeom prst="rect">
            <a:avLst/>
          </a:prstGeom>
        </p:spPr>
        <p:txBody>
          <a:bodyPr lIns="91440" tIns="45720" rIns="91440" bIns="45720" rtlCol="0">
            <a:noAutofit/>
          </a:bodyPr>
          <a:lstStyle/>
          <a:p>
            <a:r>
              <a:rPr lang="en-US" dirty="0"/>
              <a:t>Click to edit Master title style</a:t>
            </a:r>
          </a:p>
        </p:txBody>
      </p:sp>
      <p:sp>
        <p:nvSpPr>
          <p:cNvPr id="7" name="Slide Number Placeholder 5"/>
          <p:cNvSpPr>
            <a:spLocks noGrp="1"/>
          </p:cNvSpPr>
          <p:nvPr>
            <p:ph type="sldNum" sz="quarter" idx="17"/>
          </p:nvPr>
        </p:nvSpPr>
        <p:spPr/>
        <p:txBody>
          <a:bodyPr/>
          <a:lstStyle>
            <a:lvl1pPr>
              <a:defRPr/>
            </a:lvl1pPr>
          </a:lstStyle>
          <a:p>
            <a:pPr>
              <a:defRPr/>
            </a:pPr>
            <a:fld id="{304902F6-A796-41B6-899E-CE7B376C2081}" type="slidenum">
              <a:rPr lang="en-US"/>
              <a:pPr>
                <a:defRPr/>
              </a:pPr>
              <a:t>‹#›</a:t>
            </a:fld>
            <a:endParaRPr lang="en-US" dirty="0"/>
          </a:p>
        </p:txBody>
      </p:sp>
    </p:spTree>
    <p:extLst>
      <p:ext uri="{BB962C8B-B14F-4D97-AF65-F5344CB8AC3E}">
        <p14:creationId xmlns:p14="http://schemas.microsoft.com/office/powerpoint/2010/main" val="2076574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image" Target="../media/image1.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6.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5.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theme" Target="../theme/theme3.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63538" y="0"/>
            <a:ext cx="8990012"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363538" y="1792288"/>
            <a:ext cx="11464925" cy="433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366713" y="6430963"/>
            <a:ext cx="552450" cy="153987"/>
          </a:xfrm>
          <a:prstGeom prst="rect">
            <a:avLst/>
          </a:prstGeom>
        </p:spPr>
        <p:txBody>
          <a:bodyPr vert="horz" wrap="square" lIns="0" tIns="0" rIns="0" bIns="0" rtlCol="0" anchor="b">
            <a:spAutoFit/>
          </a:bodyPr>
          <a:lstStyle>
            <a:lvl1pPr algn="l" eaLnBrk="1" fontAlgn="auto" hangingPunct="1">
              <a:spcBef>
                <a:spcPts val="0"/>
              </a:spcBef>
              <a:spcAft>
                <a:spcPts val="0"/>
              </a:spcAft>
              <a:defRPr sz="1000" b="0" i="0">
                <a:solidFill>
                  <a:schemeClr val="tx1">
                    <a:lumMod val="50000"/>
                    <a:lumOff val="50000"/>
                  </a:schemeClr>
                </a:solidFill>
                <a:latin typeface="Calibri" panose="020F0502020204030204" pitchFamily="34" charset="0"/>
              </a:defRPr>
            </a:lvl1pPr>
          </a:lstStyle>
          <a:p>
            <a:pPr>
              <a:defRPr/>
            </a:pPr>
            <a:fld id="{381820AF-21A1-43A9-9293-311834FCB031}" type="slidenum">
              <a:rPr lang="en-US"/>
              <a:pPr>
                <a:defRPr/>
              </a:pPr>
              <a:t>‹#›</a:t>
            </a:fld>
            <a:endParaRPr lang="en-US" dirty="0"/>
          </a:p>
        </p:txBody>
      </p:sp>
      <p:pic>
        <p:nvPicPr>
          <p:cNvPr id="1029" name="Picture 2"/>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0221913" y="6126163"/>
            <a:ext cx="2024062"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4"/>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0582275" y="-77788"/>
            <a:ext cx="1609725" cy="1257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371475" y="1123950"/>
            <a:ext cx="11820525" cy="111125"/>
          </a:xfrm>
          <a:prstGeom prst="rect">
            <a:avLst/>
          </a:prstGeom>
          <a:gradFill flip="none" rotWithShape="1">
            <a:gsLst>
              <a:gs pos="0">
                <a:schemeClr val="tx2"/>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 name="Straight Connector 2"/>
          <p:cNvCxnSpPr/>
          <p:nvPr userDrawn="1"/>
        </p:nvCxnSpPr>
        <p:spPr>
          <a:xfrm>
            <a:off x="10221913" y="6226175"/>
            <a:ext cx="0" cy="639763"/>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517" r:id="rId1"/>
    <p:sldLayoutId id="2147484506" r:id="rId2"/>
    <p:sldLayoutId id="2147484518" r:id="rId3"/>
    <p:sldLayoutId id="2147484507" r:id="rId4"/>
    <p:sldLayoutId id="2147484508" r:id="rId5"/>
    <p:sldLayoutId id="2147484519" r:id="rId6"/>
    <p:sldLayoutId id="2147484520" r:id="rId7"/>
    <p:sldLayoutId id="2147484509" r:id="rId8"/>
    <p:sldLayoutId id="2147484510" r:id="rId9"/>
  </p:sldLayoutIdLst>
  <p:hf hdr="0" ftr="0" dt="0"/>
  <p:txStyles>
    <p:titleStyle>
      <a:lvl1pPr algn="l" rtl="0" eaLnBrk="0" fontAlgn="base" hangingPunct="0">
        <a:lnSpc>
          <a:spcPct val="85000"/>
        </a:lnSpc>
        <a:spcBef>
          <a:spcPct val="0"/>
        </a:spcBef>
        <a:spcAft>
          <a:spcPct val="0"/>
        </a:spcAft>
        <a:defRPr sz="3600" kern="1200">
          <a:solidFill>
            <a:schemeClr val="tx1"/>
          </a:solidFill>
          <a:latin typeface="Calibri" panose="020F0502020204030204" pitchFamily="34" charset="0"/>
          <a:ea typeface="+mj-ea"/>
          <a:cs typeface="+mj-cs"/>
        </a:defRPr>
      </a:lvl1pPr>
      <a:lvl2pPr algn="l" rtl="0" eaLnBrk="0" fontAlgn="base" hangingPunct="0">
        <a:lnSpc>
          <a:spcPct val="85000"/>
        </a:lnSpc>
        <a:spcBef>
          <a:spcPct val="0"/>
        </a:spcBef>
        <a:spcAft>
          <a:spcPct val="0"/>
        </a:spcAft>
        <a:defRPr sz="3600">
          <a:solidFill>
            <a:schemeClr val="tx1"/>
          </a:solidFill>
          <a:latin typeface="Calibri" panose="020F0502020204030204" pitchFamily="34" charset="0"/>
        </a:defRPr>
      </a:lvl2pPr>
      <a:lvl3pPr algn="l" rtl="0" eaLnBrk="0" fontAlgn="base" hangingPunct="0">
        <a:lnSpc>
          <a:spcPct val="85000"/>
        </a:lnSpc>
        <a:spcBef>
          <a:spcPct val="0"/>
        </a:spcBef>
        <a:spcAft>
          <a:spcPct val="0"/>
        </a:spcAft>
        <a:defRPr sz="3600">
          <a:solidFill>
            <a:schemeClr val="tx1"/>
          </a:solidFill>
          <a:latin typeface="Calibri" panose="020F0502020204030204" pitchFamily="34" charset="0"/>
        </a:defRPr>
      </a:lvl3pPr>
      <a:lvl4pPr algn="l" rtl="0" eaLnBrk="0" fontAlgn="base" hangingPunct="0">
        <a:lnSpc>
          <a:spcPct val="85000"/>
        </a:lnSpc>
        <a:spcBef>
          <a:spcPct val="0"/>
        </a:spcBef>
        <a:spcAft>
          <a:spcPct val="0"/>
        </a:spcAft>
        <a:defRPr sz="3600">
          <a:solidFill>
            <a:schemeClr val="tx1"/>
          </a:solidFill>
          <a:latin typeface="Calibri" panose="020F0502020204030204" pitchFamily="34" charset="0"/>
        </a:defRPr>
      </a:lvl4pPr>
      <a:lvl5pPr algn="l" rtl="0" eaLnBrk="0" fontAlgn="base" hangingPunct="0">
        <a:lnSpc>
          <a:spcPct val="85000"/>
        </a:lnSpc>
        <a:spcBef>
          <a:spcPct val="0"/>
        </a:spcBef>
        <a:spcAft>
          <a:spcPct val="0"/>
        </a:spcAft>
        <a:defRPr sz="3600">
          <a:solidFill>
            <a:schemeClr val="tx1"/>
          </a:solidFill>
          <a:latin typeface="Calibri" panose="020F0502020204030204" pitchFamily="34" charset="0"/>
        </a:defRPr>
      </a:lvl5pPr>
      <a:lvl6pPr marL="457200" algn="l" rtl="0" eaLnBrk="1" fontAlgn="base" hangingPunct="1">
        <a:lnSpc>
          <a:spcPct val="85000"/>
        </a:lnSpc>
        <a:spcBef>
          <a:spcPct val="0"/>
        </a:spcBef>
        <a:spcAft>
          <a:spcPct val="0"/>
        </a:spcAft>
        <a:defRPr sz="3600">
          <a:solidFill>
            <a:schemeClr val="tx1"/>
          </a:solidFill>
          <a:latin typeface="Tahoma" panose="020B0604030504040204" pitchFamily="34" charset="0"/>
        </a:defRPr>
      </a:lvl6pPr>
      <a:lvl7pPr marL="914400" algn="l" rtl="0" eaLnBrk="1" fontAlgn="base" hangingPunct="1">
        <a:lnSpc>
          <a:spcPct val="85000"/>
        </a:lnSpc>
        <a:spcBef>
          <a:spcPct val="0"/>
        </a:spcBef>
        <a:spcAft>
          <a:spcPct val="0"/>
        </a:spcAft>
        <a:defRPr sz="3600">
          <a:solidFill>
            <a:schemeClr val="tx1"/>
          </a:solidFill>
          <a:latin typeface="Tahoma" panose="020B0604030504040204" pitchFamily="34" charset="0"/>
        </a:defRPr>
      </a:lvl7pPr>
      <a:lvl8pPr marL="1371600" algn="l" rtl="0" eaLnBrk="1" fontAlgn="base" hangingPunct="1">
        <a:lnSpc>
          <a:spcPct val="85000"/>
        </a:lnSpc>
        <a:spcBef>
          <a:spcPct val="0"/>
        </a:spcBef>
        <a:spcAft>
          <a:spcPct val="0"/>
        </a:spcAft>
        <a:defRPr sz="3600">
          <a:solidFill>
            <a:schemeClr val="tx1"/>
          </a:solidFill>
          <a:latin typeface="Tahoma" panose="020B0604030504040204" pitchFamily="34" charset="0"/>
        </a:defRPr>
      </a:lvl8pPr>
      <a:lvl9pPr marL="1828800" algn="l" rtl="0" eaLnBrk="1" fontAlgn="base" hangingPunct="1">
        <a:lnSpc>
          <a:spcPct val="85000"/>
        </a:lnSpc>
        <a:spcBef>
          <a:spcPct val="0"/>
        </a:spcBef>
        <a:spcAft>
          <a:spcPct val="0"/>
        </a:spcAft>
        <a:defRPr sz="3600">
          <a:solidFill>
            <a:schemeClr val="tx1"/>
          </a:solidFill>
          <a:latin typeface="Tahoma" panose="020B0604030504040204" pitchFamily="34" charset="0"/>
        </a:defRPr>
      </a:lvl9pPr>
    </p:titleStyle>
    <p:bodyStyle>
      <a:lvl1pPr marL="228600" indent="-228600" algn="l" rtl="0" eaLnBrk="0" fontAlgn="base" hangingPunct="0">
        <a:lnSpc>
          <a:spcPct val="90000"/>
        </a:lnSpc>
        <a:spcBef>
          <a:spcPts val="600"/>
        </a:spcBef>
        <a:spcAft>
          <a:spcPct val="0"/>
        </a:spcAft>
        <a:buClr>
          <a:srgbClr val="116171"/>
        </a:buClr>
        <a:buFont typeface="Arial" panose="020B0604020202020204" pitchFamily="34" charset="0"/>
        <a:buChar char="•"/>
        <a:defRPr sz="2400" kern="1200">
          <a:solidFill>
            <a:schemeClr val="tx1"/>
          </a:solidFill>
          <a:latin typeface="Calibri" panose="020F0502020204030204" pitchFamily="34" charset="0"/>
          <a:ea typeface="+mn-ea"/>
          <a:cs typeface="+mn-cs"/>
        </a:defRPr>
      </a:lvl1pPr>
      <a:lvl2pPr marL="457200" indent="-228600" algn="l" rtl="0" eaLnBrk="0" fontAlgn="base" hangingPunct="0">
        <a:lnSpc>
          <a:spcPct val="90000"/>
        </a:lnSpc>
        <a:spcBef>
          <a:spcPts val="600"/>
        </a:spcBef>
        <a:spcAft>
          <a:spcPct val="0"/>
        </a:spcAft>
        <a:buClr>
          <a:srgbClr val="116171"/>
        </a:buClr>
        <a:buFont typeface="Tahoma" panose="020B0604030504040204" pitchFamily="34" charset="0"/>
        <a:buChar char="–"/>
        <a:defRPr sz="2000" kern="1200">
          <a:solidFill>
            <a:schemeClr val="tx1"/>
          </a:solidFill>
          <a:latin typeface="Calibri" panose="020F0502020204030204" pitchFamily="34" charset="0"/>
          <a:ea typeface="+mn-ea"/>
          <a:cs typeface="+mn-cs"/>
        </a:defRPr>
      </a:lvl2pPr>
      <a:lvl3pPr marL="685800" indent="-228600" algn="l" rtl="0" eaLnBrk="0" fontAlgn="base" hangingPunct="0">
        <a:lnSpc>
          <a:spcPct val="90000"/>
        </a:lnSpc>
        <a:spcBef>
          <a:spcPts val="600"/>
        </a:spcBef>
        <a:spcAft>
          <a:spcPct val="0"/>
        </a:spcAft>
        <a:buClr>
          <a:srgbClr val="116171"/>
        </a:buClr>
        <a:buFont typeface="Arial" panose="020B0604020202020204" pitchFamily="34" charset="0"/>
        <a:buChar char="•"/>
        <a:defRPr sz="2000" kern="1200">
          <a:solidFill>
            <a:schemeClr val="tx1"/>
          </a:solidFill>
          <a:latin typeface="Calibri" panose="020F0502020204030204" pitchFamily="34" charset="0"/>
          <a:ea typeface="+mn-ea"/>
          <a:cs typeface="+mn-cs"/>
        </a:defRPr>
      </a:lvl3pPr>
      <a:lvl4pPr marL="914400" indent="-228600" algn="l" rtl="0" eaLnBrk="0" fontAlgn="base" hangingPunct="0">
        <a:lnSpc>
          <a:spcPct val="90000"/>
        </a:lnSpc>
        <a:spcBef>
          <a:spcPts val="600"/>
        </a:spcBef>
        <a:spcAft>
          <a:spcPct val="0"/>
        </a:spcAft>
        <a:buClr>
          <a:srgbClr val="116171"/>
        </a:buClr>
        <a:buFont typeface="Tahoma" panose="020B0604030504040204" pitchFamily="34" charset="0"/>
        <a:buChar char="–"/>
        <a:defRPr sz="2000" kern="1200">
          <a:solidFill>
            <a:schemeClr val="tx1"/>
          </a:solidFill>
          <a:latin typeface="Calibri" panose="020F0502020204030204" pitchFamily="34" charset="0"/>
          <a:ea typeface="+mn-ea"/>
          <a:cs typeface="+mn-cs"/>
        </a:defRPr>
      </a:lvl4pPr>
      <a:lvl5pPr marL="1143000" indent="-228600" algn="l" rtl="0" eaLnBrk="0" fontAlgn="base" hangingPunct="0">
        <a:lnSpc>
          <a:spcPct val="90000"/>
        </a:lnSpc>
        <a:spcBef>
          <a:spcPts val="600"/>
        </a:spcBef>
        <a:spcAft>
          <a:spcPct val="0"/>
        </a:spcAft>
        <a:buClr>
          <a:srgbClr val="116171"/>
        </a:buClr>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1371600" indent="-228600" algn="l" defTabSz="914400" rtl="0" eaLnBrk="1" latinLnBrk="0" hangingPunct="1">
        <a:spcBef>
          <a:spcPct val="20000"/>
        </a:spcBef>
        <a:buClr>
          <a:schemeClr val="accent1"/>
        </a:buClr>
        <a:buFont typeface="Tahoma" pitchFamily="34" charset="0"/>
        <a:buChar char="–"/>
        <a:tabLst/>
        <a:defRPr sz="2000" kern="1200">
          <a:solidFill>
            <a:schemeClr val="tx1"/>
          </a:solidFill>
          <a:latin typeface="+mn-lt"/>
          <a:ea typeface="+mn-ea"/>
          <a:cs typeface="+mn-cs"/>
        </a:defRPr>
      </a:lvl6pPr>
      <a:lvl7pPr marL="16002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7pPr>
      <a:lvl8pPr marL="1828800" indent="-228600" algn="l" defTabSz="914400" rtl="0" eaLnBrk="1" latinLnBrk="0" hangingPunct="1">
        <a:spcBef>
          <a:spcPct val="20000"/>
        </a:spcBef>
        <a:buClr>
          <a:schemeClr val="accent1"/>
        </a:buClr>
        <a:buFont typeface="Tahoma" pitchFamily="34" charset="0"/>
        <a:buChar char="–"/>
        <a:defRPr sz="2000" kern="1200" baseline="0">
          <a:solidFill>
            <a:schemeClr val="tx1"/>
          </a:solidFill>
          <a:latin typeface="+mn-lt"/>
          <a:ea typeface="+mn-ea"/>
          <a:cs typeface="+mn-cs"/>
        </a:defRPr>
      </a:lvl8pPr>
      <a:lvl9pPr marL="20574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Title Placeholder 1">
            <a:extLst>
              <a:ext uri="{FF2B5EF4-FFF2-40B4-BE49-F238E27FC236}">
                <a16:creationId xmlns:a16="http://schemas.microsoft.com/office/drawing/2014/main" id="{A6F8286F-B1B2-0D43-B17A-71289465955D}"/>
              </a:ext>
            </a:extLst>
          </p:cNvPr>
          <p:cNvSpPr>
            <a:spLocks noGrp="1"/>
          </p:cNvSpPr>
          <p:nvPr>
            <p:ph type="title"/>
          </p:nvPr>
        </p:nvSpPr>
        <p:spPr bwMode="auto">
          <a:xfrm>
            <a:off x="364067" y="1"/>
            <a:ext cx="8989998" cy="1050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endParaRPr lang="en-US" altLang="en-US" dirty="0"/>
          </a:p>
        </p:txBody>
      </p:sp>
      <p:sp>
        <p:nvSpPr>
          <p:cNvPr id="1029" name="Text Placeholder 2">
            <a:extLst>
              <a:ext uri="{FF2B5EF4-FFF2-40B4-BE49-F238E27FC236}">
                <a16:creationId xmlns:a16="http://schemas.microsoft.com/office/drawing/2014/main" id="{819A18E4-CB87-8447-B2FE-B3D5635A96C1}"/>
              </a:ext>
            </a:extLst>
          </p:cNvPr>
          <p:cNvSpPr>
            <a:spLocks noGrp="1"/>
          </p:cNvSpPr>
          <p:nvPr>
            <p:ph type="body" idx="1"/>
          </p:nvPr>
        </p:nvSpPr>
        <p:spPr bwMode="auto">
          <a:xfrm>
            <a:off x="364067" y="1791730"/>
            <a:ext cx="11463867" cy="433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6" name="Slide Number Placeholder 5">
            <a:extLst>
              <a:ext uri="{FF2B5EF4-FFF2-40B4-BE49-F238E27FC236}">
                <a16:creationId xmlns:a16="http://schemas.microsoft.com/office/drawing/2014/main" id="{99C00837-C1D7-8846-9387-503C75754659}"/>
              </a:ext>
            </a:extLst>
          </p:cNvPr>
          <p:cNvSpPr>
            <a:spLocks noGrp="1"/>
          </p:cNvSpPr>
          <p:nvPr>
            <p:ph type="sldNum" sz="quarter" idx="4"/>
          </p:nvPr>
        </p:nvSpPr>
        <p:spPr>
          <a:xfrm>
            <a:off x="366584" y="6430964"/>
            <a:ext cx="552451" cy="153987"/>
          </a:xfrm>
          <a:prstGeom prst="rect">
            <a:avLst/>
          </a:prstGeom>
        </p:spPr>
        <p:txBody>
          <a:bodyPr vert="horz" wrap="square" lIns="0" tIns="0" rIns="0" bIns="0" rtlCol="0" anchor="b">
            <a:spAutoFit/>
          </a:bodyPr>
          <a:lstStyle>
            <a:lvl1pPr algn="l" eaLnBrk="1" fontAlgn="auto" hangingPunct="1">
              <a:spcBef>
                <a:spcPts val="0"/>
              </a:spcBef>
              <a:spcAft>
                <a:spcPts val="0"/>
              </a:spcAft>
              <a:defRPr sz="1000" b="0" i="0">
                <a:solidFill>
                  <a:schemeClr val="tx1">
                    <a:lumMod val="50000"/>
                    <a:lumOff val="50000"/>
                  </a:schemeClr>
                </a:solidFill>
                <a:latin typeface="Calibri" panose="020F0502020204030204" pitchFamily="34" charset="0"/>
              </a:defRPr>
            </a:lvl1pPr>
          </a:lstStyle>
          <a:p>
            <a:pPr>
              <a:defRPr/>
            </a:pPr>
            <a:fld id="{459FDDF2-E6D1-FB45-B1B5-3387065B5DCC}" type="slidenum">
              <a:rPr lang="en-US" smtClean="0"/>
              <a:pPr>
                <a:defRPr/>
              </a:pPr>
              <a:t>‹#›</a:t>
            </a:fld>
            <a:endParaRPr lang="en-US" dirty="0"/>
          </a:p>
        </p:txBody>
      </p:sp>
      <p:pic>
        <p:nvPicPr>
          <p:cNvPr id="3" name="Picture 2">
            <a:extLst>
              <a:ext uri="{FF2B5EF4-FFF2-40B4-BE49-F238E27FC236}">
                <a16:creationId xmlns:a16="http://schemas.microsoft.com/office/drawing/2014/main" id="{23A3D2E1-AC5D-3048-B47D-6C1036476B0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220045" y="6126163"/>
            <a:ext cx="2025228" cy="787409"/>
          </a:xfrm>
          <a:prstGeom prst="rect">
            <a:avLst/>
          </a:prstGeom>
        </p:spPr>
      </p:pic>
      <p:pic>
        <p:nvPicPr>
          <p:cNvPr id="5" name="Picture 4">
            <a:extLst>
              <a:ext uri="{FF2B5EF4-FFF2-40B4-BE49-F238E27FC236}">
                <a16:creationId xmlns:a16="http://schemas.microsoft.com/office/drawing/2014/main" id="{1734962C-070C-B34A-AD75-1293757DB1B4}"/>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582567" y="-77247"/>
            <a:ext cx="1609433" cy="1256143"/>
          </a:xfrm>
          <a:prstGeom prst="rect">
            <a:avLst/>
          </a:prstGeom>
        </p:spPr>
      </p:pic>
      <p:sp>
        <p:nvSpPr>
          <p:cNvPr id="9" name="Rectangle 8">
            <a:extLst>
              <a:ext uri="{FF2B5EF4-FFF2-40B4-BE49-F238E27FC236}">
                <a16:creationId xmlns:a16="http://schemas.microsoft.com/office/drawing/2014/main" id="{A7D03315-43A3-8F44-BE07-EB3FA9D9FDCB}"/>
              </a:ext>
            </a:extLst>
          </p:cNvPr>
          <p:cNvSpPr/>
          <p:nvPr userDrawn="1"/>
        </p:nvSpPr>
        <p:spPr>
          <a:xfrm>
            <a:off x="370703" y="1123291"/>
            <a:ext cx="11821297" cy="111211"/>
          </a:xfrm>
          <a:prstGeom prst="rect">
            <a:avLst/>
          </a:prstGeom>
          <a:gradFill flip="none" rotWithShape="1">
            <a:gsLst>
              <a:gs pos="0">
                <a:schemeClr val="tx2"/>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7903251"/>
      </p:ext>
    </p:extLst>
  </p:cSld>
  <p:clrMap bg1="lt1" tx1="dk1" bg2="lt2" tx2="dk2" accent1="accent1" accent2="accent2" accent3="accent3" accent4="accent4" accent5="accent5" accent6="accent6" hlink="hlink" folHlink="folHlink"/>
  <p:sldLayoutIdLst>
    <p:sldLayoutId id="2147484522" r:id="rId1"/>
    <p:sldLayoutId id="2147484523" r:id="rId2"/>
    <p:sldLayoutId id="2147484524" r:id="rId3"/>
    <p:sldLayoutId id="2147484525" r:id="rId4"/>
    <p:sldLayoutId id="2147484526" r:id="rId5"/>
    <p:sldLayoutId id="2147484527" r:id="rId6"/>
    <p:sldLayoutId id="2147484528" r:id="rId7"/>
    <p:sldLayoutId id="2147484529" r:id="rId8"/>
  </p:sldLayoutIdLst>
  <p:hf hdr="0" ftr="0" dt="0"/>
  <p:txStyles>
    <p:titleStyle>
      <a:lvl1pPr algn="l" rtl="0" eaLnBrk="1" fontAlgn="base" hangingPunct="1">
        <a:lnSpc>
          <a:spcPct val="85000"/>
        </a:lnSpc>
        <a:spcBef>
          <a:spcPct val="0"/>
        </a:spcBef>
        <a:spcAft>
          <a:spcPct val="0"/>
        </a:spcAft>
        <a:defRPr sz="3600" b="0" i="0" kern="1200">
          <a:solidFill>
            <a:schemeClr val="tx1"/>
          </a:solidFill>
          <a:latin typeface="Calibri" panose="020F0502020204030204" pitchFamily="34" charset="0"/>
          <a:ea typeface="+mj-ea"/>
          <a:cs typeface="+mj-cs"/>
        </a:defRPr>
      </a:lvl1pPr>
      <a:lvl2pPr algn="l" rtl="0" eaLnBrk="1" fontAlgn="base" hangingPunct="1">
        <a:lnSpc>
          <a:spcPct val="85000"/>
        </a:lnSpc>
        <a:spcBef>
          <a:spcPct val="0"/>
        </a:spcBef>
        <a:spcAft>
          <a:spcPct val="0"/>
        </a:spcAft>
        <a:defRPr sz="3600">
          <a:solidFill>
            <a:schemeClr val="tx1"/>
          </a:solidFill>
          <a:latin typeface="Tahoma" panose="020B0604030504040204" pitchFamily="34" charset="0"/>
        </a:defRPr>
      </a:lvl2pPr>
      <a:lvl3pPr algn="l" rtl="0" eaLnBrk="1" fontAlgn="base" hangingPunct="1">
        <a:lnSpc>
          <a:spcPct val="85000"/>
        </a:lnSpc>
        <a:spcBef>
          <a:spcPct val="0"/>
        </a:spcBef>
        <a:spcAft>
          <a:spcPct val="0"/>
        </a:spcAft>
        <a:defRPr sz="3600">
          <a:solidFill>
            <a:schemeClr val="tx1"/>
          </a:solidFill>
          <a:latin typeface="Tahoma" panose="020B0604030504040204" pitchFamily="34" charset="0"/>
        </a:defRPr>
      </a:lvl3pPr>
      <a:lvl4pPr algn="l" rtl="0" eaLnBrk="1" fontAlgn="base" hangingPunct="1">
        <a:lnSpc>
          <a:spcPct val="85000"/>
        </a:lnSpc>
        <a:spcBef>
          <a:spcPct val="0"/>
        </a:spcBef>
        <a:spcAft>
          <a:spcPct val="0"/>
        </a:spcAft>
        <a:defRPr sz="3600">
          <a:solidFill>
            <a:schemeClr val="tx1"/>
          </a:solidFill>
          <a:latin typeface="Tahoma" panose="020B0604030504040204" pitchFamily="34" charset="0"/>
        </a:defRPr>
      </a:lvl4pPr>
      <a:lvl5pPr algn="l" rtl="0" eaLnBrk="1" fontAlgn="base" hangingPunct="1">
        <a:lnSpc>
          <a:spcPct val="85000"/>
        </a:lnSpc>
        <a:spcBef>
          <a:spcPct val="0"/>
        </a:spcBef>
        <a:spcAft>
          <a:spcPct val="0"/>
        </a:spcAft>
        <a:defRPr sz="3600">
          <a:solidFill>
            <a:schemeClr val="tx1"/>
          </a:solidFill>
          <a:latin typeface="Tahoma" panose="020B0604030504040204" pitchFamily="34" charset="0"/>
        </a:defRPr>
      </a:lvl5pPr>
      <a:lvl6pPr marL="457200" algn="l" rtl="0" eaLnBrk="1" fontAlgn="base" hangingPunct="1">
        <a:lnSpc>
          <a:spcPct val="85000"/>
        </a:lnSpc>
        <a:spcBef>
          <a:spcPct val="0"/>
        </a:spcBef>
        <a:spcAft>
          <a:spcPct val="0"/>
        </a:spcAft>
        <a:defRPr sz="3600">
          <a:solidFill>
            <a:schemeClr val="tx1"/>
          </a:solidFill>
          <a:latin typeface="Tahoma" panose="020B0604030504040204" pitchFamily="34" charset="0"/>
        </a:defRPr>
      </a:lvl6pPr>
      <a:lvl7pPr marL="914400" algn="l" rtl="0" eaLnBrk="1" fontAlgn="base" hangingPunct="1">
        <a:lnSpc>
          <a:spcPct val="85000"/>
        </a:lnSpc>
        <a:spcBef>
          <a:spcPct val="0"/>
        </a:spcBef>
        <a:spcAft>
          <a:spcPct val="0"/>
        </a:spcAft>
        <a:defRPr sz="3600">
          <a:solidFill>
            <a:schemeClr val="tx1"/>
          </a:solidFill>
          <a:latin typeface="Tahoma" panose="020B0604030504040204" pitchFamily="34" charset="0"/>
        </a:defRPr>
      </a:lvl7pPr>
      <a:lvl8pPr marL="1371600" algn="l" rtl="0" eaLnBrk="1" fontAlgn="base" hangingPunct="1">
        <a:lnSpc>
          <a:spcPct val="85000"/>
        </a:lnSpc>
        <a:spcBef>
          <a:spcPct val="0"/>
        </a:spcBef>
        <a:spcAft>
          <a:spcPct val="0"/>
        </a:spcAft>
        <a:defRPr sz="3600">
          <a:solidFill>
            <a:schemeClr val="tx1"/>
          </a:solidFill>
          <a:latin typeface="Tahoma" panose="020B0604030504040204" pitchFamily="34" charset="0"/>
        </a:defRPr>
      </a:lvl8pPr>
      <a:lvl9pPr marL="1828800" algn="l" rtl="0" eaLnBrk="1" fontAlgn="base" hangingPunct="1">
        <a:lnSpc>
          <a:spcPct val="85000"/>
        </a:lnSpc>
        <a:spcBef>
          <a:spcPct val="0"/>
        </a:spcBef>
        <a:spcAft>
          <a:spcPct val="0"/>
        </a:spcAft>
        <a:defRPr sz="3600">
          <a:solidFill>
            <a:schemeClr val="tx1"/>
          </a:solidFill>
          <a:latin typeface="Tahoma" panose="020B0604030504040204" pitchFamily="34" charset="0"/>
        </a:defRPr>
      </a:lvl9pPr>
    </p:titleStyle>
    <p:bodyStyle>
      <a:lvl1pPr marL="228600" indent="-228600" algn="l" rtl="0" eaLnBrk="1" fontAlgn="base" hangingPunct="1">
        <a:lnSpc>
          <a:spcPct val="90000"/>
        </a:lnSpc>
        <a:spcBef>
          <a:spcPts val="600"/>
        </a:spcBef>
        <a:spcAft>
          <a:spcPct val="0"/>
        </a:spcAft>
        <a:buClr>
          <a:schemeClr val="accent3"/>
        </a:buClr>
        <a:buFont typeface="Arial" panose="020B0604020202020204" pitchFamily="34" charset="0"/>
        <a:buChar char="•"/>
        <a:defRPr sz="2400" b="0" i="0" kern="1200">
          <a:solidFill>
            <a:schemeClr val="tx1"/>
          </a:solidFill>
          <a:latin typeface="Calibri" panose="020F0502020204030204" pitchFamily="34" charset="0"/>
          <a:ea typeface="+mn-ea"/>
          <a:cs typeface="+mn-cs"/>
        </a:defRPr>
      </a:lvl1pPr>
      <a:lvl2pPr marL="457200" indent="-228600" algn="l" rtl="0" eaLnBrk="1" fontAlgn="base" hangingPunct="1">
        <a:lnSpc>
          <a:spcPct val="90000"/>
        </a:lnSpc>
        <a:spcBef>
          <a:spcPts val="600"/>
        </a:spcBef>
        <a:spcAft>
          <a:spcPct val="0"/>
        </a:spcAft>
        <a:buClr>
          <a:schemeClr val="accent3"/>
        </a:buClr>
        <a:buFont typeface="Tahoma" panose="020B0604030504040204" pitchFamily="34" charset="0"/>
        <a:buChar char="–"/>
        <a:defRPr sz="2000" b="0" i="0" kern="1200">
          <a:solidFill>
            <a:schemeClr val="tx1"/>
          </a:solidFill>
          <a:latin typeface="Calibri" panose="020F0502020204030204" pitchFamily="34" charset="0"/>
          <a:ea typeface="+mn-ea"/>
          <a:cs typeface="+mn-cs"/>
        </a:defRPr>
      </a:lvl2pPr>
      <a:lvl3pPr marL="685800" indent="-228600" algn="l" rtl="0" eaLnBrk="1" fontAlgn="base" hangingPunct="1">
        <a:lnSpc>
          <a:spcPct val="90000"/>
        </a:lnSpc>
        <a:spcBef>
          <a:spcPts val="600"/>
        </a:spcBef>
        <a:spcAft>
          <a:spcPct val="0"/>
        </a:spcAft>
        <a:buClr>
          <a:schemeClr val="accent3"/>
        </a:buClr>
        <a:buFont typeface="Arial" panose="020B0604020202020204" pitchFamily="34" charset="0"/>
        <a:buChar char="•"/>
        <a:defRPr sz="2000" b="0" i="0" kern="1200">
          <a:solidFill>
            <a:schemeClr val="tx1"/>
          </a:solidFill>
          <a:latin typeface="Calibri" panose="020F0502020204030204" pitchFamily="34" charset="0"/>
          <a:ea typeface="+mn-ea"/>
          <a:cs typeface="+mn-cs"/>
        </a:defRPr>
      </a:lvl3pPr>
      <a:lvl4pPr marL="914400" indent="-228600" algn="l" rtl="0" eaLnBrk="1" fontAlgn="base" hangingPunct="1">
        <a:lnSpc>
          <a:spcPct val="90000"/>
        </a:lnSpc>
        <a:spcBef>
          <a:spcPts val="600"/>
        </a:spcBef>
        <a:spcAft>
          <a:spcPct val="0"/>
        </a:spcAft>
        <a:buClr>
          <a:schemeClr val="accent3"/>
        </a:buClr>
        <a:buFont typeface="Tahoma" panose="020B0604030504040204" pitchFamily="34" charset="0"/>
        <a:buChar char="–"/>
        <a:defRPr sz="2000" b="0" i="0" kern="1200">
          <a:solidFill>
            <a:schemeClr val="tx1"/>
          </a:solidFill>
          <a:latin typeface="Calibri" panose="020F0502020204030204" pitchFamily="34" charset="0"/>
          <a:ea typeface="+mn-ea"/>
          <a:cs typeface="+mn-cs"/>
        </a:defRPr>
      </a:lvl4pPr>
      <a:lvl5pPr marL="1143000" indent="-228600" algn="l" rtl="0" eaLnBrk="1" fontAlgn="base" hangingPunct="1">
        <a:lnSpc>
          <a:spcPct val="90000"/>
        </a:lnSpc>
        <a:spcBef>
          <a:spcPts val="600"/>
        </a:spcBef>
        <a:spcAft>
          <a:spcPct val="0"/>
        </a:spcAft>
        <a:buClr>
          <a:schemeClr val="accent3"/>
        </a:buClr>
        <a:buFont typeface="Arial" panose="020B0604020202020204" pitchFamily="34" charset="0"/>
        <a:buChar char="•"/>
        <a:defRPr sz="2000" b="0" i="0" kern="1200">
          <a:solidFill>
            <a:schemeClr val="tx1"/>
          </a:solidFill>
          <a:latin typeface="Calibri" panose="020F0502020204030204" pitchFamily="34" charset="0"/>
          <a:ea typeface="+mn-ea"/>
          <a:cs typeface="+mn-cs"/>
        </a:defRPr>
      </a:lvl5pPr>
      <a:lvl6pPr marL="1371600" indent="-228600" algn="l" defTabSz="914400" rtl="0" eaLnBrk="1" latinLnBrk="0" hangingPunct="1">
        <a:spcBef>
          <a:spcPct val="20000"/>
        </a:spcBef>
        <a:buClr>
          <a:schemeClr val="accent1"/>
        </a:buClr>
        <a:buFont typeface="Tahoma" pitchFamily="34" charset="0"/>
        <a:buChar char="–"/>
        <a:tabLst/>
        <a:defRPr sz="2000" kern="1200">
          <a:solidFill>
            <a:schemeClr val="tx1"/>
          </a:solidFill>
          <a:latin typeface="+mn-lt"/>
          <a:ea typeface="+mn-ea"/>
          <a:cs typeface="+mn-cs"/>
        </a:defRPr>
      </a:lvl6pPr>
      <a:lvl7pPr marL="16002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7pPr>
      <a:lvl8pPr marL="1828800" indent="-228600" algn="l" defTabSz="914400" rtl="0" eaLnBrk="1" latinLnBrk="0" hangingPunct="1">
        <a:spcBef>
          <a:spcPct val="20000"/>
        </a:spcBef>
        <a:buClr>
          <a:schemeClr val="accent1"/>
        </a:buClr>
        <a:buFont typeface="Tahoma" pitchFamily="34" charset="0"/>
        <a:buChar char="–"/>
        <a:defRPr sz="2000" kern="1200" baseline="0">
          <a:solidFill>
            <a:schemeClr val="tx1"/>
          </a:solidFill>
          <a:latin typeface="+mn-lt"/>
          <a:ea typeface="+mn-ea"/>
          <a:cs typeface="+mn-cs"/>
        </a:defRPr>
      </a:lvl8pPr>
      <a:lvl9pPr marL="20574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Title Placeholder 1">
            <a:extLst>
              <a:ext uri="{FF2B5EF4-FFF2-40B4-BE49-F238E27FC236}">
                <a16:creationId xmlns:a16="http://schemas.microsoft.com/office/drawing/2014/main" id="{A6F8286F-B1B2-0D43-B17A-71289465955D}"/>
              </a:ext>
            </a:extLst>
          </p:cNvPr>
          <p:cNvSpPr>
            <a:spLocks noGrp="1"/>
          </p:cNvSpPr>
          <p:nvPr>
            <p:ph type="title"/>
          </p:nvPr>
        </p:nvSpPr>
        <p:spPr bwMode="auto">
          <a:xfrm>
            <a:off x="364067" y="1"/>
            <a:ext cx="8989998" cy="1050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endParaRPr lang="en-US" altLang="en-US" dirty="0"/>
          </a:p>
        </p:txBody>
      </p:sp>
      <p:sp>
        <p:nvSpPr>
          <p:cNvPr id="1029" name="Text Placeholder 2">
            <a:extLst>
              <a:ext uri="{FF2B5EF4-FFF2-40B4-BE49-F238E27FC236}">
                <a16:creationId xmlns:a16="http://schemas.microsoft.com/office/drawing/2014/main" id="{819A18E4-CB87-8447-B2FE-B3D5635A96C1}"/>
              </a:ext>
            </a:extLst>
          </p:cNvPr>
          <p:cNvSpPr>
            <a:spLocks noGrp="1"/>
          </p:cNvSpPr>
          <p:nvPr>
            <p:ph type="body" idx="1"/>
          </p:nvPr>
        </p:nvSpPr>
        <p:spPr bwMode="auto">
          <a:xfrm>
            <a:off x="364067" y="1791730"/>
            <a:ext cx="11463867" cy="433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6" name="Slide Number Placeholder 5">
            <a:extLst>
              <a:ext uri="{FF2B5EF4-FFF2-40B4-BE49-F238E27FC236}">
                <a16:creationId xmlns:a16="http://schemas.microsoft.com/office/drawing/2014/main" id="{99C00837-C1D7-8846-9387-503C75754659}"/>
              </a:ext>
            </a:extLst>
          </p:cNvPr>
          <p:cNvSpPr>
            <a:spLocks noGrp="1"/>
          </p:cNvSpPr>
          <p:nvPr>
            <p:ph type="sldNum" sz="quarter" idx="4"/>
          </p:nvPr>
        </p:nvSpPr>
        <p:spPr>
          <a:xfrm>
            <a:off x="366584" y="6430964"/>
            <a:ext cx="552451" cy="153987"/>
          </a:xfrm>
          <a:prstGeom prst="rect">
            <a:avLst/>
          </a:prstGeom>
        </p:spPr>
        <p:txBody>
          <a:bodyPr vert="horz" wrap="square" lIns="0" tIns="0" rIns="0" bIns="0" rtlCol="0" anchor="b">
            <a:spAutoFit/>
          </a:bodyPr>
          <a:lstStyle>
            <a:lvl1pPr algn="l" eaLnBrk="1" fontAlgn="auto" hangingPunct="1">
              <a:spcBef>
                <a:spcPts val="0"/>
              </a:spcBef>
              <a:spcAft>
                <a:spcPts val="0"/>
              </a:spcAft>
              <a:defRPr sz="1000" b="0" i="0">
                <a:solidFill>
                  <a:schemeClr val="tx1">
                    <a:lumMod val="50000"/>
                    <a:lumOff val="50000"/>
                  </a:schemeClr>
                </a:solidFill>
                <a:latin typeface="Calibri" panose="020F0502020204030204" pitchFamily="34" charset="0"/>
              </a:defRPr>
            </a:lvl1pPr>
          </a:lstStyle>
          <a:p>
            <a:pPr>
              <a:defRPr/>
            </a:pPr>
            <a:fld id="{459FDDF2-E6D1-FB45-B1B5-3387065B5DCC}" type="slidenum">
              <a:rPr lang="en-US" smtClean="0"/>
              <a:pPr>
                <a:defRPr/>
              </a:pPr>
              <a:t>‹#›</a:t>
            </a:fld>
            <a:endParaRPr lang="en-US" dirty="0"/>
          </a:p>
        </p:txBody>
      </p:sp>
      <p:pic>
        <p:nvPicPr>
          <p:cNvPr id="3" name="Picture 2">
            <a:extLst>
              <a:ext uri="{FF2B5EF4-FFF2-40B4-BE49-F238E27FC236}">
                <a16:creationId xmlns:a16="http://schemas.microsoft.com/office/drawing/2014/main" id="{23A3D2E1-AC5D-3048-B47D-6C1036476B0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743818" y="5941007"/>
            <a:ext cx="2501455" cy="972566"/>
          </a:xfrm>
          <a:prstGeom prst="rect">
            <a:avLst/>
          </a:prstGeom>
        </p:spPr>
      </p:pic>
      <p:pic>
        <p:nvPicPr>
          <p:cNvPr id="5" name="Picture 4">
            <a:extLst>
              <a:ext uri="{FF2B5EF4-FFF2-40B4-BE49-F238E27FC236}">
                <a16:creationId xmlns:a16="http://schemas.microsoft.com/office/drawing/2014/main" id="{1734962C-070C-B34A-AD75-1293757DB1B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582567" y="-77247"/>
            <a:ext cx="1609433" cy="1256143"/>
          </a:xfrm>
          <a:prstGeom prst="rect">
            <a:avLst/>
          </a:prstGeom>
        </p:spPr>
      </p:pic>
      <p:sp>
        <p:nvSpPr>
          <p:cNvPr id="9" name="Rectangle 8">
            <a:extLst>
              <a:ext uri="{FF2B5EF4-FFF2-40B4-BE49-F238E27FC236}">
                <a16:creationId xmlns:a16="http://schemas.microsoft.com/office/drawing/2014/main" id="{A7D03315-43A3-8F44-BE07-EB3FA9D9FDCB}"/>
              </a:ext>
            </a:extLst>
          </p:cNvPr>
          <p:cNvSpPr/>
          <p:nvPr/>
        </p:nvSpPr>
        <p:spPr>
          <a:xfrm>
            <a:off x="370703" y="1123291"/>
            <a:ext cx="11821297" cy="111211"/>
          </a:xfrm>
          <a:prstGeom prst="rect">
            <a:avLst/>
          </a:prstGeom>
          <a:gradFill flip="none" rotWithShape="1">
            <a:gsLst>
              <a:gs pos="0">
                <a:schemeClr val="tx2"/>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8958163"/>
      </p:ext>
    </p:extLst>
  </p:cSld>
  <p:clrMap bg1="lt1" tx1="dk1" bg2="lt2" tx2="dk2" accent1="accent1" accent2="accent2" accent3="accent3" accent4="accent4" accent5="accent5" accent6="accent6" hlink="hlink" folHlink="folHlink"/>
  <p:sldLayoutIdLst>
    <p:sldLayoutId id="2147484531" r:id="rId1"/>
    <p:sldLayoutId id="2147484532" r:id="rId2"/>
    <p:sldLayoutId id="2147484533" r:id="rId3"/>
    <p:sldLayoutId id="2147484534" r:id="rId4"/>
    <p:sldLayoutId id="2147484535" r:id="rId5"/>
    <p:sldLayoutId id="2147484536" r:id="rId6"/>
    <p:sldLayoutId id="2147484537" r:id="rId7"/>
    <p:sldLayoutId id="2147484538" r:id="rId8"/>
    <p:sldLayoutId id="2147484539" r:id="rId9"/>
    <p:sldLayoutId id="2147484540" r:id="rId10"/>
  </p:sldLayoutIdLst>
  <p:hf hdr="0" ftr="0" dt="0"/>
  <p:txStyles>
    <p:titleStyle>
      <a:lvl1pPr algn="l" rtl="0" eaLnBrk="1" fontAlgn="base" hangingPunct="1">
        <a:lnSpc>
          <a:spcPct val="85000"/>
        </a:lnSpc>
        <a:spcBef>
          <a:spcPct val="0"/>
        </a:spcBef>
        <a:spcAft>
          <a:spcPct val="0"/>
        </a:spcAft>
        <a:defRPr sz="3600" b="0" i="0" kern="1200">
          <a:solidFill>
            <a:schemeClr val="tx1"/>
          </a:solidFill>
          <a:latin typeface="Calibri" panose="020F0502020204030204" pitchFamily="34" charset="0"/>
          <a:ea typeface="+mj-ea"/>
          <a:cs typeface="+mj-cs"/>
        </a:defRPr>
      </a:lvl1pPr>
      <a:lvl2pPr algn="l" rtl="0" eaLnBrk="1" fontAlgn="base" hangingPunct="1">
        <a:lnSpc>
          <a:spcPct val="85000"/>
        </a:lnSpc>
        <a:spcBef>
          <a:spcPct val="0"/>
        </a:spcBef>
        <a:spcAft>
          <a:spcPct val="0"/>
        </a:spcAft>
        <a:defRPr sz="3600">
          <a:solidFill>
            <a:schemeClr val="tx1"/>
          </a:solidFill>
          <a:latin typeface="Tahoma" panose="020B0604030504040204" pitchFamily="34" charset="0"/>
        </a:defRPr>
      </a:lvl2pPr>
      <a:lvl3pPr algn="l" rtl="0" eaLnBrk="1" fontAlgn="base" hangingPunct="1">
        <a:lnSpc>
          <a:spcPct val="85000"/>
        </a:lnSpc>
        <a:spcBef>
          <a:spcPct val="0"/>
        </a:spcBef>
        <a:spcAft>
          <a:spcPct val="0"/>
        </a:spcAft>
        <a:defRPr sz="3600">
          <a:solidFill>
            <a:schemeClr val="tx1"/>
          </a:solidFill>
          <a:latin typeface="Tahoma" panose="020B0604030504040204" pitchFamily="34" charset="0"/>
        </a:defRPr>
      </a:lvl3pPr>
      <a:lvl4pPr algn="l" rtl="0" eaLnBrk="1" fontAlgn="base" hangingPunct="1">
        <a:lnSpc>
          <a:spcPct val="85000"/>
        </a:lnSpc>
        <a:spcBef>
          <a:spcPct val="0"/>
        </a:spcBef>
        <a:spcAft>
          <a:spcPct val="0"/>
        </a:spcAft>
        <a:defRPr sz="3600">
          <a:solidFill>
            <a:schemeClr val="tx1"/>
          </a:solidFill>
          <a:latin typeface="Tahoma" panose="020B0604030504040204" pitchFamily="34" charset="0"/>
        </a:defRPr>
      </a:lvl4pPr>
      <a:lvl5pPr algn="l" rtl="0" eaLnBrk="1" fontAlgn="base" hangingPunct="1">
        <a:lnSpc>
          <a:spcPct val="85000"/>
        </a:lnSpc>
        <a:spcBef>
          <a:spcPct val="0"/>
        </a:spcBef>
        <a:spcAft>
          <a:spcPct val="0"/>
        </a:spcAft>
        <a:defRPr sz="3600">
          <a:solidFill>
            <a:schemeClr val="tx1"/>
          </a:solidFill>
          <a:latin typeface="Tahoma" panose="020B0604030504040204" pitchFamily="34" charset="0"/>
        </a:defRPr>
      </a:lvl5pPr>
      <a:lvl6pPr marL="457200" algn="l" rtl="0" eaLnBrk="1" fontAlgn="base" hangingPunct="1">
        <a:lnSpc>
          <a:spcPct val="85000"/>
        </a:lnSpc>
        <a:spcBef>
          <a:spcPct val="0"/>
        </a:spcBef>
        <a:spcAft>
          <a:spcPct val="0"/>
        </a:spcAft>
        <a:defRPr sz="3600">
          <a:solidFill>
            <a:schemeClr val="tx1"/>
          </a:solidFill>
          <a:latin typeface="Tahoma" panose="020B0604030504040204" pitchFamily="34" charset="0"/>
        </a:defRPr>
      </a:lvl6pPr>
      <a:lvl7pPr marL="914400" algn="l" rtl="0" eaLnBrk="1" fontAlgn="base" hangingPunct="1">
        <a:lnSpc>
          <a:spcPct val="85000"/>
        </a:lnSpc>
        <a:spcBef>
          <a:spcPct val="0"/>
        </a:spcBef>
        <a:spcAft>
          <a:spcPct val="0"/>
        </a:spcAft>
        <a:defRPr sz="3600">
          <a:solidFill>
            <a:schemeClr val="tx1"/>
          </a:solidFill>
          <a:latin typeface="Tahoma" panose="020B0604030504040204" pitchFamily="34" charset="0"/>
        </a:defRPr>
      </a:lvl7pPr>
      <a:lvl8pPr marL="1371600" algn="l" rtl="0" eaLnBrk="1" fontAlgn="base" hangingPunct="1">
        <a:lnSpc>
          <a:spcPct val="85000"/>
        </a:lnSpc>
        <a:spcBef>
          <a:spcPct val="0"/>
        </a:spcBef>
        <a:spcAft>
          <a:spcPct val="0"/>
        </a:spcAft>
        <a:defRPr sz="3600">
          <a:solidFill>
            <a:schemeClr val="tx1"/>
          </a:solidFill>
          <a:latin typeface="Tahoma" panose="020B0604030504040204" pitchFamily="34" charset="0"/>
        </a:defRPr>
      </a:lvl8pPr>
      <a:lvl9pPr marL="1828800" algn="l" rtl="0" eaLnBrk="1" fontAlgn="base" hangingPunct="1">
        <a:lnSpc>
          <a:spcPct val="85000"/>
        </a:lnSpc>
        <a:spcBef>
          <a:spcPct val="0"/>
        </a:spcBef>
        <a:spcAft>
          <a:spcPct val="0"/>
        </a:spcAft>
        <a:defRPr sz="3600">
          <a:solidFill>
            <a:schemeClr val="tx1"/>
          </a:solidFill>
          <a:latin typeface="Tahoma" panose="020B0604030504040204" pitchFamily="34" charset="0"/>
        </a:defRPr>
      </a:lvl9pPr>
    </p:titleStyle>
    <p:bodyStyle>
      <a:lvl1pPr marL="228600" indent="-228600" algn="l" rtl="0" eaLnBrk="1" fontAlgn="base" hangingPunct="1">
        <a:lnSpc>
          <a:spcPct val="90000"/>
        </a:lnSpc>
        <a:spcBef>
          <a:spcPts val="600"/>
        </a:spcBef>
        <a:spcAft>
          <a:spcPct val="0"/>
        </a:spcAft>
        <a:buClr>
          <a:schemeClr val="accent3"/>
        </a:buClr>
        <a:buFont typeface="Arial" panose="020B0604020202020204" pitchFamily="34" charset="0"/>
        <a:buChar char="•"/>
        <a:defRPr sz="2400" b="0" i="0" kern="1200">
          <a:solidFill>
            <a:schemeClr val="tx1"/>
          </a:solidFill>
          <a:latin typeface="Calibri" panose="020F0502020204030204" pitchFamily="34" charset="0"/>
          <a:ea typeface="+mn-ea"/>
          <a:cs typeface="+mn-cs"/>
        </a:defRPr>
      </a:lvl1pPr>
      <a:lvl2pPr marL="457200" indent="-228600" algn="l" rtl="0" eaLnBrk="1" fontAlgn="base" hangingPunct="1">
        <a:lnSpc>
          <a:spcPct val="90000"/>
        </a:lnSpc>
        <a:spcBef>
          <a:spcPts val="600"/>
        </a:spcBef>
        <a:spcAft>
          <a:spcPct val="0"/>
        </a:spcAft>
        <a:buClr>
          <a:schemeClr val="accent3"/>
        </a:buClr>
        <a:buFont typeface="Tahoma" panose="020B0604030504040204" pitchFamily="34" charset="0"/>
        <a:buChar char="–"/>
        <a:defRPr sz="2000" b="0" i="0" kern="1200">
          <a:solidFill>
            <a:schemeClr val="tx1"/>
          </a:solidFill>
          <a:latin typeface="Calibri" panose="020F0502020204030204" pitchFamily="34" charset="0"/>
          <a:ea typeface="+mn-ea"/>
          <a:cs typeface="+mn-cs"/>
        </a:defRPr>
      </a:lvl2pPr>
      <a:lvl3pPr marL="685800" indent="-228600" algn="l" rtl="0" eaLnBrk="1" fontAlgn="base" hangingPunct="1">
        <a:lnSpc>
          <a:spcPct val="90000"/>
        </a:lnSpc>
        <a:spcBef>
          <a:spcPts val="600"/>
        </a:spcBef>
        <a:spcAft>
          <a:spcPct val="0"/>
        </a:spcAft>
        <a:buClr>
          <a:schemeClr val="accent3"/>
        </a:buClr>
        <a:buFont typeface="Arial" panose="020B0604020202020204" pitchFamily="34" charset="0"/>
        <a:buChar char="•"/>
        <a:defRPr sz="2000" b="0" i="0" kern="1200">
          <a:solidFill>
            <a:schemeClr val="tx1"/>
          </a:solidFill>
          <a:latin typeface="Calibri" panose="020F0502020204030204" pitchFamily="34" charset="0"/>
          <a:ea typeface="+mn-ea"/>
          <a:cs typeface="+mn-cs"/>
        </a:defRPr>
      </a:lvl3pPr>
      <a:lvl4pPr marL="914400" indent="-228600" algn="l" rtl="0" eaLnBrk="1" fontAlgn="base" hangingPunct="1">
        <a:lnSpc>
          <a:spcPct val="90000"/>
        </a:lnSpc>
        <a:spcBef>
          <a:spcPts val="600"/>
        </a:spcBef>
        <a:spcAft>
          <a:spcPct val="0"/>
        </a:spcAft>
        <a:buClr>
          <a:schemeClr val="accent3"/>
        </a:buClr>
        <a:buFont typeface="Tahoma" panose="020B0604030504040204" pitchFamily="34" charset="0"/>
        <a:buChar char="–"/>
        <a:defRPr sz="2000" b="0" i="0" kern="1200">
          <a:solidFill>
            <a:schemeClr val="tx1"/>
          </a:solidFill>
          <a:latin typeface="Calibri" panose="020F0502020204030204" pitchFamily="34" charset="0"/>
          <a:ea typeface="+mn-ea"/>
          <a:cs typeface="+mn-cs"/>
        </a:defRPr>
      </a:lvl4pPr>
      <a:lvl5pPr marL="1143000" indent="-228600" algn="l" rtl="0" eaLnBrk="1" fontAlgn="base" hangingPunct="1">
        <a:lnSpc>
          <a:spcPct val="90000"/>
        </a:lnSpc>
        <a:spcBef>
          <a:spcPts val="600"/>
        </a:spcBef>
        <a:spcAft>
          <a:spcPct val="0"/>
        </a:spcAft>
        <a:buClr>
          <a:schemeClr val="accent3"/>
        </a:buClr>
        <a:buFont typeface="Arial" panose="020B0604020202020204" pitchFamily="34" charset="0"/>
        <a:buChar char="•"/>
        <a:defRPr sz="2000" b="0" i="0" kern="1200">
          <a:solidFill>
            <a:schemeClr val="tx1"/>
          </a:solidFill>
          <a:latin typeface="Calibri" panose="020F0502020204030204" pitchFamily="34" charset="0"/>
          <a:ea typeface="+mn-ea"/>
          <a:cs typeface="+mn-cs"/>
        </a:defRPr>
      </a:lvl5pPr>
      <a:lvl6pPr marL="1371600" indent="-228600" algn="l" defTabSz="914400" rtl="0" eaLnBrk="1" latinLnBrk="0" hangingPunct="1">
        <a:spcBef>
          <a:spcPct val="20000"/>
        </a:spcBef>
        <a:buClr>
          <a:schemeClr val="accent1"/>
        </a:buClr>
        <a:buFont typeface="Tahoma" pitchFamily="34" charset="0"/>
        <a:buChar char="–"/>
        <a:tabLst/>
        <a:defRPr sz="2000" kern="1200">
          <a:solidFill>
            <a:schemeClr val="tx1"/>
          </a:solidFill>
          <a:latin typeface="+mn-lt"/>
          <a:ea typeface="+mn-ea"/>
          <a:cs typeface="+mn-cs"/>
        </a:defRPr>
      </a:lvl6pPr>
      <a:lvl7pPr marL="16002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7pPr>
      <a:lvl8pPr marL="1828800" indent="-228600" algn="l" defTabSz="914400" rtl="0" eaLnBrk="1" latinLnBrk="0" hangingPunct="1">
        <a:spcBef>
          <a:spcPct val="20000"/>
        </a:spcBef>
        <a:buClr>
          <a:schemeClr val="accent1"/>
        </a:buClr>
        <a:buFont typeface="Tahoma" pitchFamily="34" charset="0"/>
        <a:buChar char="–"/>
        <a:defRPr sz="2000" kern="1200" baseline="0">
          <a:solidFill>
            <a:schemeClr val="tx1"/>
          </a:solidFill>
          <a:latin typeface="+mn-lt"/>
          <a:ea typeface="+mn-ea"/>
          <a:cs typeface="+mn-cs"/>
        </a:defRPr>
      </a:lvl8pPr>
      <a:lvl9pPr marL="2057400" indent="-228600" algn="l" defTabSz="914400" rtl="0" eaLnBrk="1" latinLnBrk="0" hangingPunct="1">
        <a:spcBef>
          <a:spcPct val="20000"/>
        </a:spcBef>
        <a:buClr>
          <a:schemeClr val="accent1"/>
        </a:buClr>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4.xml"/><Relationship Id="rId5" Type="http://schemas.openxmlformats.org/officeDocument/2006/relationships/image" Target="../media/image12.emf"/><Relationship Id="rId4" Type="http://schemas.openxmlformats.org/officeDocument/2006/relationships/image" Target="../media/image1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ctrTitle"/>
          </p:nvPr>
        </p:nvSpPr>
        <p:spPr>
          <a:xfrm>
            <a:off x="441325" y="2789238"/>
            <a:ext cx="11425238" cy="1600200"/>
          </a:xfrm>
        </p:spPr>
        <p:txBody>
          <a:bodyPr/>
          <a:lstStyle/>
          <a:p>
            <a:pPr eaLnBrk="1" hangingPunct="1"/>
            <a:r>
              <a:rPr lang="en-US" altLang="en-US" dirty="0"/>
              <a:t>T1D Exchange QI Collaborative: CGM Use</a:t>
            </a:r>
            <a:br>
              <a:rPr lang="en-US" altLang="en-US" dirty="0"/>
            </a:br>
            <a:endParaRPr lang="en-US" altLang="en-US" sz="2600" dirty="0"/>
          </a:p>
        </p:txBody>
      </p:sp>
      <p:sp>
        <p:nvSpPr>
          <p:cNvPr id="14338" name="Subtitle 2"/>
          <p:cNvSpPr>
            <a:spLocks noGrp="1"/>
          </p:cNvSpPr>
          <p:nvPr>
            <p:ph type="subTitle" idx="1"/>
          </p:nvPr>
        </p:nvSpPr>
        <p:spPr>
          <a:xfrm>
            <a:off x="441325" y="4389438"/>
            <a:ext cx="5730875" cy="1081087"/>
          </a:xfrm>
        </p:spPr>
        <p:txBody>
          <a:bodyPr/>
          <a:lstStyle/>
          <a:p>
            <a:pPr eaLnBrk="1" hangingPunct="1">
              <a:buClr>
                <a:schemeClr val="accent3"/>
              </a:buClr>
              <a:defRPr/>
            </a:pPr>
            <a:r>
              <a:rPr lang="en-US" altLang="en-US" dirty="0"/>
              <a:t>Naomi Fogel, MD &amp; Naomi Sullivan, RN</a:t>
            </a:r>
          </a:p>
          <a:p>
            <a:pPr eaLnBrk="1" hangingPunct="1">
              <a:buClr>
                <a:schemeClr val="accent3"/>
              </a:buClr>
              <a:defRPr/>
            </a:pPr>
            <a:r>
              <a:rPr lang="en-US" altLang="en-US" dirty="0"/>
              <a:t>July 13, 2021</a:t>
            </a:r>
          </a:p>
        </p:txBody>
      </p:sp>
      <p:sp>
        <p:nvSpPr>
          <p:cNvPr id="13316" name="Text Placeholder 4"/>
          <p:cNvSpPr>
            <a:spLocks noGrp="1"/>
          </p:cNvSpPr>
          <p:nvPr>
            <p:ph type="body" sz="quarter" idx="10"/>
          </p:nvPr>
        </p:nvSpPr>
        <p:spPr>
          <a:xfrm>
            <a:off x="444500" y="5857875"/>
            <a:ext cx="8366125" cy="1000125"/>
          </a:xfrm>
        </p:spPr>
        <p:txBody>
          <a:bodyPr/>
          <a:lstStyle/>
          <a:p>
            <a:pPr eaLnBrk="1" hangingPunct="1">
              <a:spcBef>
                <a:spcPct val="0"/>
              </a:spcBef>
            </a:pPr>
            <a:r>
              <a:rPr lang="en-US" altLang="en-US" dirty="0"/>
              <a:t>Ann &amp; Robert H. Lurie Children’s Hospital of Chicago</a:t>
            </a:r>
          </a:p>
          <a:p>
            <a:pPr eaLnBrk="1" hangingPunct="1">
              <a:spcBef>
                <a:spcPct val="0"/>
              </a:spcBef>
            </a:pPr>
            <a:r>
              <a:rPr lang="en-US" altLang="en-US" dirty="0"/>
              <a:t>Center for Quality &amp; Safety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38664-19DE-4A7D-9E48-CF19BEA72616}"/>
              </a:ext>
            </a:extLst>
          </p:cNvPr>
          <p:cNvSpPr>
            <a:spLocks noGrp="1"/>
          </p:cNvSpPr>
          <p:nvPr>
            <p:ph type="title"/>
          </p:nvPr>
        </p:nvSpPr>
        <p:spPr>
          <a:xfrm>
            <a:off x="364067" y="1"/>
            <a:ext cx="8989998" cy="1050323"/>
          </a:xfrm>
        </p:spPr>
        <p:txBody>
          <a:bodyPr wrap="square" anchor="b">
            <a:normAutofit/>
          </a:bodyPr>
          <a:lstStyle/>
          <a:p>
            <a:r>
              <a:rPr lang="en-US" dirty="0"/>
              <a:t>Degree of Effectiveness Hierarchy</a:t>
            </a:r>
          </a:p>
        </p:txBody>
      </p:sp>
      <p:pic>
        <p:nvPicPr>
          <p:cNvPr id="5" name="Picture 2">
            <a:extLst>
              <a:ext uri="{FF2B5EF4-FFF2-40B4-BE49-F238E27FC236}">
                <a16:creationId xmlns:a16="http://schemas.microsoft.com/office/drawing/2014/main" id="{A154F5B9-FA95-49F4-9E1C-02C5BB45AA9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41977" y="1277661"/>
            <a:ext cx="7034118" cy="5433857"/>
          </a:xfrm>
          <a:prstGeom prst="rect">
            <a:avLst/>
          </a:prstGeom>
          <a:solidFill>
            <a:schemeClr val="accent1"/>
          </a:solidFill>
          <a:ln>
            <a:noFill/>
          </a:ln>
          <a:effectLst>
            <a:outerShdw blurRad="292100" dist="139700" dir="2700000" algn="tl" rotWithShape="0">
              <a:srgbClr val="333333">
                <a:alpha val="65000"/>
              </a:srgbClr>
            </a:outerShdw>
          </a:effectLst>
          <a:extLs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a:extLst>
              <a:ext uri="{FF2B5EF4-FFF2-40B4-BE49-F238E27FC236}">
                <a16:creationId xmlns:a16="http://schemas.microsoft.com/office/drawing/2014/main" id="{F6D11797-14D1-4034-8A1C-6B585BC6AC33}"/>
              </a:ext>
            </a:extLst>
          </p:cNvPr>
          <p:cNvSpPr>
            <a:spLocks noGrp="1"/>
          </p:cNvSpPr>
          <p:nvPr>
            <p:ph type="sldNum" sz="quarter" idx="10"/>
          </p:nvPr>
        </p:nvSpPr>
        <p:spPr>
          <a:xfrm>
            <a:off x="366584" y="6430964"/>
            <a:ext cx="552451" cy="153987"/>
          </a:xfrm>
        </p:spPr>
        <p:txBody>
          <a:bodyPr wrap="square" anchor="b">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69B1544E-B097-4723-A758-932F7341688B}" type="slidenum">
              <a:rPr kumimoji="0" lang="en-US" sz="1000" b="0" i="0" u="none" strike="noStrike" kern="1200" cap="none" spc="0" normalizeH="0" baseline="0" noProof="0">
                <a:ln>
                  <a:noFill/>
                </a:ln>
                <a:solidFill>
                  <a:srgbClr val="000000">
                    <a:lumMod val="50000"/>
                    <a:lumOff val="50000"/>
                  </a:srgbClr>
                </a:solidFill>
                <a:effectLst/>
                <a:uLnTx/>
                <a:uFillTx/>
                <a:latin typeface="Calibri" panose="020F0502020204030204" pitchFamily="34" charset="0"/>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10</a:t>
            </a:fld>
            <a:endParaRPr kumimoji="0" lang="en-US" sz="1000" b="0" i="0" u="none" strike="noStrike" kern="1200" cap="none" spc="0" normalizeH="0" baseline="0" noProof="0">
              <a:ln>
                <a:noFill/>
              </a:ln>
              <a:solidFill>
                <a:srgbClr val="000000">
                  <a:lumMod val="50000"/>
                  <a:lumOff val="50000"/>
                </a:srgbClr>
              </a:solidFill>
              <a:effectLst/>
              <a:uLnTx/>
              <a:uFillTx/>
              <a:latin typeface="Calibri" panose="020F0502020204030204" pitchFamily="34" charset="0"/>
              <a:ea typeface="+mn-ea"/>
              <a:cs typeface="+mn-cs"/>
            </a:endParaRPr>
          </a:p>
        </p:txBody>
      </p:sp>
      <p:sp>
        <p:nvSpPr>
          <p:cNvPr id="3" name="Arrow: Right 2">
            <a:extLst>
              <a:ext uri="{FF2B5EF4-FFF2-40B4-BE49-F238E27FC236}">
                <a16:creationId xmlns:a16="http://schemas.microsoft.com/office/drawing/2014/main" id="{CF37CF98-DAD0-4C08-BFA8-ABB1908B3911}"/>
              </a:ext>
            </a:extLst>
          </p:cNvPr>
          <p:cNvSpPr/>
          <p:nvPr/>
        </p:nvSpPr>
        <p:spPr>
          <a:xfrm rot="16200000">
            <a:off x="-1659314" y="3595246"/>
            <a:ext cx="4658104" cy="9302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Tahoma"/>
                <a:ea typeface="+mn-ea"/>
                <a:cs typeface="+mn-cs"/>
              </a:rPr>
              <a:t>Lowest to Highest</a:t>
            </a:r>
          </a:p>
        </p:txBody>
      </p:sp>
      <p:grpSp>
        <p:nvGrpSpPr>
          <p:cNvPr id="9" name="Group 8">
            <a:extLst>
              <a:ext uri="{FF2B5EF4-FFF2-40B4-BE49-F238E27FC236}">
                <a16:creationId xmlns:a16="http://schemas.microsoft.com/office/drawing/2014/main" id="{BCF9A3F8-2077-4BFB-941C-008EDB5117E3}"/>
              </a:ext>
            </a:extLst>
          </p:cNvPr>
          <p:cNvGrpSpPr/>
          <p:nvPr/>
        </p:nvGrpSpPr>
        <p:grpSpPr>
          <a:xfrm>
            <a:off x="8222672" y="1309256"/>
            <a:ext cx="3861520" cy="4745180"/>
            <a:chOff x="8222672" y="1309256"/>
            <a:chExt cx="3861520" cy="4745180"/>
          </a:xfrm>
        </p:grpSpPr>
        <p:sp>
          <p:nvSpPr>
            <p:cNvPr id="6" name="Rounded Rectangle 1">
              <a:extLst>
                <a:ext uri="{FF2B5EF4-FFF2-40B4-BE49-F238E27FC236}">
                  <a16:creationId xmlns:a16="http://schemas.microsoft.com/office/drawing/2014/main" id="{EED6613D-1A01-493E-BCB8-F651E49C83D5}"/>
                </a:ext>
              </a:extLst>
            </p:cNvPr>
            <p:cNvSpPr/>
            <p:nvPr/>
          </p:nvSpPr>
          <p:spPr>
            <a:xfrm>
              <a:off x="8638306" y="1371599"/>
              <a:ext cx="3445886" cy="2535384"/>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ahoma"/>
                  <a:ea typeface="+mn-ea"/>
                  <a:cs typeface="+mn-cs"/>
                </a:rPr>
                <a:t>Mistake Proofing in the World: </a:t>
              </a:r>
            </a:p>
            <a:p>
              <a:pPr marL="285750" marR="0" lvl="0" indent="-285750" algn="ct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Tahoma"/>
                  <a:ea typeface="+mn-ea"/>
                  <a:cs typeface="+mn-cs"/>
                </a:rPr>
                <a:t>Need to remove ATM card in order to dispense cash (prevents leaving card in machine)</a:t>
              </a:r>
            </a:p>
            <a:p>
              <a:pPr marL="285750" marR="0" lvl="0" indent="-285750" algn="ct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Tahoma"/>
                  <a:ea typeface="+mn-ea"/>
                  <a:cs typeface="+mn-cs"/>
                </a:rPr>
                <a:t>Airplane bathroom door lock turns lights on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ahoma"/>
                  <a:ea typeface="+mn-ea"/>
                  <a:cs typeface="+mn-cs"/>
                </a:rPr>
                <a:t>(prevents failure to lock door while using the bathroom)</a:t>
              </a:r>
            </a:p>
            <a:p>
              <a:pPr marL="285750" marR="0" lvl="0" indent="-285750" algn="ct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Tahoma"/>
                  <a:ea typeface="+mn-ea"/>
                  <a:cs typeface="+mn-cs"/>
                </a:rPr>
                <a:t>Elevator that requires access card for certain floors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ahoma"/>
                  <a:ea typeface="+mn-ea"/>
                  <a:cs typeface="+mn-cs"/>
                </a:rPr>
                <a:t>(prevents security issues)</a:t>
              </a:r>
            </a:p>
          </p:txBody>
        </p:sp>
        <p:sp>
          <p:nvSpPr>
            <p:cNvPr id="7" name="Rounded Rectangle 26">
              <a:extLst>
                <a:ext uri="{FF2B5EF4-FFF2-40B4-BE49-F238E27FC236}">
                  <a16:creationId xmlns:a16="http://schemas.microsoft.com/office/drawing/2014/main" id="{E734B5B5-6C0A-4FE1-BFBD-9CF453186394}"/>
                </a:ext>
              </a:extLst>
            </p:cNvPr>
            <p:cNvSpPr/>
            <p:nvPr/>
          </p:nvSpPr>
          <p:spPr>
            <a:xfrm>
              <a:off x="8638305" y="4017819"/>
              <a:ext cx="3445885" cy="1946562"/>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ahoma"/>
                  <a:ea typeface="+mn-ea"/>
                  <a:cs typeface="+mn-cs"/>
                </a:rPr>
                <a:t>Mistake Proofing in Healthcare: </a:t>
              </a:r>
            </a:p>
            <a:p>
              <a:pPr marL="285750" marR="0" lvl="0" indent="-285750" algn="ct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Tahoma"/>
                  <a:ea typeface="+mn-ea"/>
                  <a:cs typeface="+mn-cs"/>
                </a:rPr>
                <a:t>Revolving door style lid on sharps container</a:t>
              </a:r>
            </a:p>
            <a:p>
              <a:pPr marL="285750" marR="0" lvl="0" indent="-285750" algn="ct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Tahoma"/>
                  <a:ea typeface="+mn-ea"/>
                  <a:cs typeface="+mn-cs"/>
                </a:rPr>
                <a:t>IV tubing does not fit in end of NG tube </a:t>
              </a:r>
            </a:p>
            <a:p>
              <a:pPr marL="285750" marR="0" lvl="0" indent="-285750" algn="ctr"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0000"/>
                  </a:solidFill>
                  <a:effectLst/>
                  <a:uLnTx/>
                  <a:uFillTx/>
                  <a:latin typeface="Tahoma"/>
                  <a:ea typeface="+mn-ea"/>
                  <a:cs typeface="+mn-cs"/>
                </a:rPr>
                <a:t>Antibiotic order cannot be signed by primary provider without approval from ID</a:t>
              </a:r>
            </a:p>
          </p:txBody>
        </p:sp>
        <p:sp>
          <p:nvSpPr>
            <p:cNvPr id="8" name="Left Brace 7">
              <a:extLst>
                <a:ext uri="{FF2B5EF4-FFF2-40B4-BE49-F238E27FC236}">
                  <a16:creationId xmlns:a16="http://schemas.microsoft.com/office/drawing/2014/main" id="{150C6D6D-88BF-4732-A356-8E84C12570E7}"/>
                </a:ext>
              </a:extLst>
            </p:cNvPr>
            <p:cNvSpPr/>
            <p:nvPr/>
          </p:nvSpPr>
          <p:spPr>
            <a:xfrm>
              <a:off x="8222672" y="1309256"/>
              <a:ext cx="576193" cy="4745180"/>
            </a:xfrm>
            <a:prstGeom prst="leftBrace">
              <a:avLst>
                <a:gd name="adj1" fmla="val 8333"/>
                <a:gd name="adj2" fmla="val 13430"/>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ahoma"/>
                <a:ea typeface="+mn-ea"/>
                <a:cs typeface="+mn-cs"/>
              </a:endParaRPr>
            </a:p>
          </p:txBody>
        </p:sp>
      </p:grpSp>
    </p:spTree>
    <p:extLst>
      <p:ext uri="{BB962C8B-B14F-4D97-AF65-F5344CB8AC3E}">
        <p14:creationId xmlns:p14="http://schemas.microsoft.com/office/powerpoint/2010/main" val="296307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9" presetClass="emph" presetSubtype="0" nodeType="withEffect">
                                  <p:stCondLst>
                                    <p:cond delay="0"/>
                                  </p:stCondLst>
                                  <p:childTnLst>
                                    <p:set>
                                      <p:cBhvr>
                                        <p:cTn id="9" dur="indefinite"/>
                                        <p:tgtEl>
                                          <p:spTgt spid="5"/>
                                        </p:tgtEl>
                                        <p:attrNameLst>
                                          <p:attrName>style.opacity</p:attrName>
                                        </p:attrNameLst>
                                      </p:cBhvr>
                                      <p:to>
                                        <p:strVal val="0.5"/>
                                      </p:to>
                                    </p:set>
                                    <p:animEffect filter="image" prLst="opacity: 0.5">
                                      <p:cBhvr rctx="IE">
                                        <p:cTn id="10" dur="indefinite"/>
                                        <p:tgtEl>
                                          <p:spTgt spid="5"/>
                                        </p:tgtEl>
                                      </p:cBhvr>
                                    </p:animEffect>
                                  </p:childTnLst>
                                </p:cTn>
                              </p:par>
                              <p:par>
                                <p:cTn id="11" presetID="9" presetClass="emph" presetSubtype="0" grpId="0" nodeType="withEffect">
                                  <p:stCondLst>
                                    <p:cond delay="0"/>
                                  </p:stCondLst>
                                  <p:childTnLst>
                                    <p:set>
                                      <p:cBhvr>
                                        <p:cTn id="12" dur="indefinite"/>
                                        <p:tgtEl>
                                          <p:spTgt spid="3"/>
                                        </p:tgtEl>
                                        <p:attrNameLst>
                                          <p:attrName>style.opacity</p:attrName>
                                        </p:attrNameLst>
                                      </p:cBhvr>
                                      <p:to>
                                        <p:strVal val="0.5"/>
                                      </p:to>
                                    </p:set>
                                    <p:animEffect filter="image" prLst="opacity: 0.5">
                                      <p:cBhvr rctx="IE">
                                        <p:cTn id="13"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114" name="Group 36"/>
          <p:cNvGrpSpPr>
            <a:grpSpLocks/>
          </p:cNvGrpSpPr>
          <p:nvPr/>
        </p:nvGrpSpPr>
        <p:grpSpPr bwMode="auto">
          <a:xfrm>
            <a:off x="1485143" y="1406525"/>
            <a:ext cx="3367087" cy="4884738"/>
            <a:chOff x="7578465" y="4488118"/>
            <a:chExt cx="10773229" cy="15628690"/>
          </a:xfrm>
        </p:grpSpPr>
        <p:sp>
          <p:nvSpPr>
            <p:cNvPr id="38" name="Rounded Rectangle 2"/>
            <p:cNvSpPr/>
            <p:nvPr/>
          </p:nvSpPr>
          <p:spPr>
            <a:xfrm>
              <a:off x="8010205" y="6199809"/>
              <a:ext cx="6948505" cy="1371383"/>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125" b="1" dirty="0"/>
                <a:t>Mistake/Error Proofing</a:t>
              </a:r>
            </a:p>
          </p:txBody>
        </p:sp>
        <p:sp>
          <p:nvSpPr>
            <p:cNvPr id="39" name="Rounded Rectangle 6"/>
            <p:cNvSpPr/>
            <p:nvPr/>
          </p:nvSpPr>
          <p:spPr>
            <a:xfrm>
              <a:off x="8010205" y="8002922"/>
              <a:ext cx="6948505" cy="1371383"/>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125" b="1" dirty="0"/>
                <a:t>Statistical Process Control</a:t>
              </a:r>
            </a:p>
          </p:txBody>
        </p:sp>
        <p:sp>
          <p:nvSpPr>
            <p:cNvPr id="40" name="Rounded Rectangle 7"/>
            <p:cNvSpPr/>
            <p:nvPr/>
          </p:nvSpPr>
          <p:spPr>
            <a:xfrm>
              <a:off x="8010205" y="9806039"/>
              <a:ext cx="6948505" cy="1371383"/>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125" b="1" dirty="0"/>
                <a:t>Monitoring</a:t>
              </a:r>
            </a:p>
          </p:txBody>
        </p:sp>
        <p:sp>
          <p:nvSpPr>
            <p:cNvPr id="41" name="Rounded Rectangle 8"/>
            <p:cNvSpPr/>
            <p:nvPr/>
          </p:nvSpPr>
          <p:spPr>
            <a:xfrm>
              <a:off x="8010205" y="11609152"/>
              <a:ext cx="6948505" cy="1371383"/>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125" b="1" dirty="0"/>
                <a:t>Standard Operating Procedures</a:t>
              </a:r>
            </a:p>
          </p:txBody>
        </p:sp>
        <p:sp>
          <p:nvSpPr>
            <p:cNvPr id="42" name="Rounded Rectangle 9"/>
            <p:cNvSpPr/>
            <p:nvPr/>
          </p:nvSpPr>
          <p:spPr>
            <a:xfrm>
              <a:off x="8010205" y="13412268"/>
              <a:ext cx="6948505" cy="1371383"/>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125" b="1" dirty="0"/>
                <a:t>Checklists</a:t>
              </a:r>
            </a:p>
          </p:txBody>
        </p:sp>
        <p:sp>
          <p:nvSpPr>
            <p:cNvPr id="43" name="Rounded Rectangle 10"/>
            <p:cNvSpPr/>
            <p:nvPr/>
          </p:nvSpPr>
          <p:spPr>
            <a:xfrm>
              <a:off x="8010205" y="15189987"/>
              <a:ext cx="6948505" cy="1371383"/>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125" b="1" dirty="0"/>
                <a:t>Vigilance</a:t>
              </a:r>
            </a:p>
          </p:txBody>
        </p:sp>
        <p:sp>
          <p:nvSpPr>
            <p:cNvPr id="44" name="Rounded Rectangle 11"/>
            <p:cNvSpPr/>
            <p:nvPr/>
          </p:nvSpPr>
          <p:spPr>
            <a:xfrm>
              <a:off x="8010205" y="16967706"/>
              <a:ext cx="6948505" cy="1371383"/>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125" b="1" dirty="0"/>
                <a:t>Training</a:t>
              </a:r>
            </a:p>
          </p:txBody>
        </p:sp>
        <p:sp>
          <p:nvSpPr>
            <p:cNvPr id="45" name="Rounded Rectangle 12"/>
            <p:cNvSpPr/>
            <p:nvPr/>
          </p:nvSpPr>
          <p:spPr>
            <a:xfrm>
              <a:off x="8010205" y="18745425"/>
              <a:ext cx="6948505" cy="1371383"/>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1125" b="1" dirty="0"/>
                <a:t>Communication</a:t>
              </a:r>
            </a:p>
          </p:txBody>
        </p:sp>
        <p:sp>
          <p:nvSpPr>
            <p:cNvPr id="46" name="TextBox 45"/>
            <p:cNvSpPr txBox="1"/>
            <p:nvPr/>
          </p:nvSpPr>
          <p:spPr>
            <a:xfrm>
              <a:off x="7578465" y="4488118"/>
              <a:ext cx="7811989" cy="1183454"/>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ctr">
                <a:defRPr/>
              </a:pPr>
              <a:r>
                <a:rPr lang="en-US" b="1" dirty="0"/>
                <a:t>Control Mechanism</a:t>
              </a:r>
            </a:p>
          </p:txBody>
        </p:sp>
        <p:sp>
          <p:nvSpPr>
            <p:cNvPr id="47" name="Up-Down Arrow 1"/>
            <p:cNvSpPr/>
            <p:nvPr/>
          </p:nvSpPr>
          <p:spPr>
            <a:xfrm rot="10800000">
              <a:off x="15388365" y="6197620"/>
              <a:ext cx="2963329" cy="1391918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vert="vert" lIns="28575" tIns="14288" rIns="28575" bIns="14288" anchor="ctr"/>
            <a:lstStyle/>
            <a:p>
              <a:pPr lvl="1" algn="ctr">
                <a:defRPr/>
              </a:pPr>
              <a:r>
                <a:rPr lang="en-US" sz="2400" b="1" dirty="0">
                  <a:ln w="6600">
                    <a:solidFill>
                      <a:schemeClr val="accent2"/>
                    </a:solidFill>
                    <a:prstDash val="solid"/>
                  </a:ln>
                  <a:solidFill>
                    <a:schemeClr val="bg1"/>
                  </a:solidFill>
                </a:rPr>
                <a:t>Lowest to Highest</a:t>
              </a:r>
            </a:p>
          </p:txBody>
        </p:sp>
      </p:grpSp>
      <p:grpSp>
        <p:nvGrpSpPr>
          <p:cNvPr id="99332" name="Group 47"/>
          <p:cNvGrpSpPr>
            <a:grpSpLocks/>
          </p:cNvGrpSpPr>
          <p:nvPr/>
        </p:nvGrpSpPr>
        <p:grpSpPr bwMode="auto">
          <a:xfrm flipH="1">
            <a:off x="-132520" y="2524125"/>
            <a:ext cx="1685925" cy="3770313"/>
            <a:chOff x="12181838" y="7831683"/>
            <a:chExt cx="7259797" cy="12064995"/>
          </a:xfrm>
        </p:grpSpPr>
        <p:sp>
          <p:nvSpPr>
            <p:cNvPr id="49" name="Right Bracket 48"/>
            <p:cNvSpPr/>
            <p:nvPr/>
          </p:nvSpPr>
          <p:spPr>
            <a:xfrm>
              <a:off x="12181838" y="7831683"/>
              <a:ext cx="813478" cy="12064995"/>
            </a:xfrm>
            <a:prstGeom prst="rightBracket">
              <a:avLst/>
            </a:prstGeom>
            <a:ln w="19050">
              <a:solidFill>
                <a:schemeClr val="tx2"/>
              </a:solidFill>
            </a:ln>
          </p:spPr>
          <p:style>
            <a:lnRef idx="2">
              <a:schemeClr val="accent4"/>
            </a:lnRef>
            <a:fillRef idx="0">
              <a:schemeClr val="accent4"/>
            </a:fillRef>
            <a:effectRef idx="1">
              <a:schemeClr val="accent4"/>
            </a:effectRef>
            <a:fontRef idx="minor">
              <a:schemeClr val="tx1"/>
            </a:fontRef>
          </p:style>
          <p:txBody>
            <a:bodyPr anchor="ctr"/>
            <a:lstStyle/>
            <a:p>
              <a:pPr algn="ctr">
                <a:defRPr/>
              </a:pPr>
              <a:endParaRPr lang="en-US"/>
            </a:p>
          </p:txBody>
        </p:sp>
        <p:cxnSp>
          <p:nvCxnSpPr>
            <p:cNvPr id="50" name="Straight Connector 49"/>
            <p:cNvCxnSpPr/>
            <p:nvPr/>
          </p:nvCxnSpPr>
          <p:spPr>
            <a:xfrm>
              <a:off x="12995316" y="13714320"/>
              <a:ext cx="1080083" cy="0"/>
            </a:xfrm>
            <a:prstGeom prst="line">
              <a:avLst/>
            </a:prstGeom>
            <a:ln>
              <a:solidFill>
                <a:schemeClr val="tx2"/>
              </a:solidFill>
            </a:ln>
          </p:spPr>
          <p:style>
            <a:lnRef idx="2">
              <a:schemeClr val="accent4"/>
            </a:lnRef>
            <a:fillRef idx="0">
              <a:schemeClr val="accent4"/>
            </a:fillRef>
            <a:effectRef idx="1">
              <a:schemeClr val="accent4"/>
            </a:effectRef>
            <a:fontRef idx="minor">
              <a:schemeClr val="tx1"/>
            </a:fontRef>
          </p:style>
        </p:cxnSp>
        <p:sp>
          <p:nvSpPr>
            <p:cNvPr id="51" name="TextBox 50"/>
            <p:cNvSpPr txBox="1"/>
            <p:nvPr/>
          </p:nvSpPr>
          <p:spPr>
            <a:xfrm>
              <a:off x="12475782" y="11595963"/>
              <a:ext cx="6965853" cy="4236718"/>
            </a:xfrm>
            <a:prstGeom prst="rect">
              <a:avLst/>
            </a:prstGeom>
            <a:noFill/>
          </p:spPr>
          <p:txBody>
            <a:bodyPr>
              <a:spAutoFit/>
            </a:bodyPr>
            <a:lstStyle/>
            <a:p>
              <a:pPr algn="ctr">
                <a:defRPr/>
              </a:pPr>
              <a:r>
                <a:rPr lang="en-US" sz="1600" b="1" dirty="0">
                  <a:solidFill>
                    <a:schemeClr val="tx2"/>
                  </a:solidFill>
                  <a:latin typeface="+mn-lt"/>
                </a:rPr>
                <a:t>These mechanisms do not prevent </a:t>
              </a:r>
            </a:p>
            <a:p>
              <a:pPr algn="ctr">
                <a:defRPr/>
              </a:pPr>
              <a:r>
                <a:rPr lang="en-US" sz="1600" b="1" dirty="0">
                  <a:solidFill>
                    <a:schemeClr val="tx2"/>
                  </a:solidFill>
                  <a:latin typeface="+mn-lt"/>
                </a:rPr>
                <a:t>errors</a:t>
              </a:r>
            </a:p>
          </p:txBody>
        </p:sp>
      </p:grpSp>
      <p:sp>
        <p:nvSpPr>
          <p:cNvPr id="52" name="Rectangle 51"/>
          <p:cNvSpPr/>
          <p:nvPr/>
        </p:nvSpPr>
        <p:spPr>
          <a:xfrm>
            <a:off x="-132520" y="6659563"/>
            <a:ext cx="5156200" cy="207962"/>
          </a:xfrm>
          <a:prstGeom prst="rect">
            <a:avLst/>
          </a:prstGeom>
        </p:spPr>
        <p:txBody>
          <a:bodyPr>
            <a:spAutoFit/>
          </a:bodyPr>
          <a:lstStyle/>
          <a:p>
            <a:pPr algn="r">
              <a:defRPr/>
            </a:pPr>
            <a:r>
              <a:rPr lang="en-US" sz="750" dirty="0">
                <a:latin typeface="MyriadPro-Regular"/>
              </a:rPr>
              <a:t>This slide has been adapted from Action Hierarchy/</a:t>
            </a:r>
            <a:r>
              <a:rPr lang="en-US" sz="750" i="1" dirty="0">
                <a:latin typeface="MyriadPro-It"/>
              </a:rPr>
              <a:t>Root Cause Analysis Tools</a:t>
            </a:r>
            <a:r>
              <a:rPr lang="en-US" sz="750" dirty="0">
                <a:latin typeface="MyriadPro-Regular"/>
              </a:rPr>
              <a:t>, VA National Center for Patient Safety,</a:t>
            </a:r>
            <a:endParaRPr lang="en-US" dirty="0"/>
          </a:p>
        </p:txBody>
      </p:sp>
      <p:sp>
        <p:nvSpPr>
          <p:cNvPr id="53" name="Oval 52"/>
          <p:cNvSpPr/>
          <p:nvPr/>
        </p:nvSpPr>
        <p:spPr>
          <a:xfrm>
            <a:off x="1362905" y="2330450"/>
            <a:ext cx="2586038" cy="23796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0120" name="Title 2"/>
          <p:cNvSpPr>
            <a:spLocks noGrp="1"/>
          </p:cNvSpPr>
          <p:nvPr>
            <p:ph type="title"/>
          </p:nvPr>
        </p:nvSpPr>
        <p:spPr/>
        <p:txBody>
          <a:bodyPr/>
          <a:lstStyle/>
          <a:p>
            <a:r>
              <a:rPr lang="en-US" altLang="en-US" dirty="0"/>
              <a:t>Solution Generation</a:t>
            </a:r>
            <a:br>
              <a:rPr lang="en-US" altLang="en-US" dirty="0"/>
            </a:br>
            <a:r>
              <a:rPr lang="en-US" altLang="en-US" sz="2600" dirty="0"/>
              <a:t>Degree of Effectiveness Hierarchy</a:t>
            </a:r>
          </a:p>
        </p:txBody>
      </p:sp>
      <p:sp>
        <p:nvSpPr>
          <p:cNvPr id="22" name="Rounded Rectangle 45">
            <a:extLst>
              <a:ext uri="{FF2B5EF4-FFF2-40B4-BE49-F238E27FC236}">
                <a16:creationId xmlns:a16="http://schemas.microsoft.com/office/drawing/2014/main" id="{7A0F6016-53A2-4EF2-B009-5360D7487671}"/>
              </a:ext>
            </a:extLst>
          </p:cNvPr>
          <p:cNvSpPr/>
          <p:nvPr/>
        </p:nvSpPr>
        <p:spPr>
          <a:xfrm>
            <a:off x="5645705" y="1447937"/>
            <a:ext cx="1169988" cy="644525"/>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en-US" sz="1350" b="1">
              <a:solidFill>
                <a:srgbClr val="000000"/>
              </a:solidFill>
              <a:latin typeface="Calibri" panose="020F0502020204030204"/>
            </a:endParaRPr>
          </a:p>
        </p:txBody>
      </p:sp>
      <p:sp>
        <p:nvSpPr>
          <p:cNvPr id="23" name="Rounded Rectangle 45">
            <a:extLst>
              <a:ext uri="{FF2B5EF4-FFF2-40B4-BE49-F238E27FC236}">
                <a16:creationId xmlns:a16="http://schemas.microsoft.com/office/drawing/2014/main" id="{478739F9-4F77-4D9C-8A9B-AFF0DA42ECB7}"/>
              </a:ext>
            </a:extLst>
          </p:cNvPr>
          <p:cNvSpPr/>
          <p:nvPr/>
        </p:nvSpPr>
        <p:spPr>
          <a:xfrm>
            <a:off x="5798105" y="1600337"/>
            <a:ext cx="1169988" cy="644525"/>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lang="en-US" sz="1350" b="1">
              <a:solidFill>
                <a:srgbClr val="000000"/>
              </a:solidFill>
              <a:latin typeface="Calibri" panose="020F0502020204030204"/>
            </a:endParaRPr>
          </a:p>
        </p:txBody>
      </p:sp>
      <p:sp>
        <p:nvSpPr>
          <p:cNvPr id="24" name="Rounded Rectangle 45">
            <a:extLst>
              <a:ext uri="{FF2B5EF4-FFF2-40B4-BE49-F238E27FC236}">
                <a16:creationId xmlns:a16="http://schemas.microsoft.com/office/drawing/2014/main" id="{F1402E19-196A-438D-BDBB-A88FA2F84AC2}"/>
              </a:ext>
            </a:extLst>
          </p:cNvPr>
          <p:cNvSpPr/>
          <p:nvPr/>
        </p:nvSpPr>
        <p:spPr>
          <a:xfrm>
            <a:off x="5713237" y="1356530"/>
            <a:ext cx="3127232" cy="2012282"/>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Prior </a:t>
            </a:r>
            <a:r>
              <a:rPr lang="en-US" sz="1350" b="1" dirty="0" err="1">
                <a:solidFill>
                  <a:srgbClr val="000000"/>
                </a:solidFill>
                <a:latin typeface="Calibri" panose="020F0502020204030204"/>
              </a:rPr>
              <a:t>auths</a:t>
            </a:r>
            <a:r>
              <a:rPr lang="en-US" sz="1350" b="1" dirty="0">
                <a:solidFill>
                  <a:srgbClr val="000000"/>
                </a:solidFill>
                <a:latin typeface="Calibri" panose="020F0502020204030204"/>
              </a:rPr>
              <a:t>; pharmacy benefit vs. DME benefit; denials due to this – delays </a:t>
            </a:r>
            <a:r>
              <a:rPr lang="en-US" sz="1350" b="1" dirty="0" err="1">
                <a:solidFill>
                  <a:srgbClr val="000000"/>
                </a:solidFill>
                <a:latin typeface="Calibri" panose="020F0502020204030204"/>
              </a:rPr>
              <a:t>pt’s</a:t>
            </a:r>
            <a:r>
              <a:rPr lang="en-US" sz="1350" b="1" dirty="0">
                <a:solidFill>
                  <a:srgbClr val="000000"/>
                </a:solidFill>
                <a:latin typeface="Calibri" panose="020F0502020204030204"/>
              </a:rPr>
              <a:t> getting it due to paperwork going back and forth – Paula tries to work the verbiage in to her progress note – need to hardwire this – we have a dot phrase (.</a:t>
            </a:r>
            <a:r>
              <a:rPr lang="en-US" sz="1350" b="1" dirty="0" err="1">
                <a:solidFill>
                  <a:srgbClr val="000000"/>
                </a:solidFill>
                <a:latin typeface="Calibri" panose="020F0502020204030204"/>
              </a:rPr>
              <a:t>CGMdiscussion</a:t>
            </a:r>
            <a:r>
              <a:rPr lang="en-US" sz="1350" b="1" dirty="0">
                <a:solidFill>
                  <a:srgbClr val="000000"/>
                </a:solidFill>
                <a:latin typeface="Calibri" panose="020F0502020204030204"/>
              </a:rPr>
              <a:t>) – let’s refine this, hardwire, </a:t>
            </a:r>
            <a:r>
              <a:rPr lang="en-US" sz="1350" b="1" dirty="0" err="1">
                <a:solidFill>
                  <a:srgbClr val="000000"/>
                </a:solidFill>
                <a:latin typeface="Calibri" panose="020F0502020204030204"/>
              </a:rPr>
              <a:t>autopop</a:t>
            </a:r>
            <a:r>
              <a:rPr lang="en-US" sz="1350" b="1" dirty="0">
                <a:solidFill>
                  <a:srgbClr val="000000"/>
                </a:solidFill>
                <a:latin typeface="Calibri" panose="020F0502020204030204"/>
              </a:rPr>
              <a:t>, and disseminate broadly!!!</a:t>
            </a:r>
          </a:p>
        </p:txBody>
      </p:sp>
      <p:sp>
        <p:nvSpPr>
          <p:cNvPr id="25" name="Rounded Rectangle 45">
            <a:extLst>
              <a:ext uri="{FF2B5EF4-FFF2-40B4-BE49-F238E27FC236}">
                <a16:creationId xmlns:a16="http://schemas.microsoft.com/office/drawing/2014/main" id="{28F4DD8F-CE3B-4ECF-B7B8-3C90A324389A}"/>
              </a:ext>
            </a:extLst>
          </p:cNvPr>
          <p:cNvSpPr/>
          <p:nvPr/>
        </p:nvSpPr>
        <p:spPr>
          <a:xfrm>
            <a:off x="6104105" y="4343058"/>
            <a:ext cx="2158081" cy="1296996"/>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Education around what to expect &amp; personalizing this – find what motivates the </a:t>
            </a:r>
            <a:r>
              <a:rPr lang="en-US" sz="1350" b="1" dirty="0" err="1">
                <a:solidFill>
                  <a:srgbClr val="000000"/>
                </a:solidFill>
                <a:latin typeface="Calibri" panose="020F0502020204030204"/>
              </a:rPr>
              <a:t>pt</a:t>
            </a:r>
            <a:r>
              <a:rPr lang="en-US" sz="1350" b="1" dirty="0">
                <a:solidFill>
                  <a:srgbClr val="000000"/>
                </a:solidFill>
                <a:latin typeface="Calibri" panose="020F0502020204030204"/>
              </a:rPr>
              <a:t>/fam – don’t like poking your finger, your A1C is high, etc.</a:t>
            </a:r>
          </a:p>
        </p:txBody>
      </p:sp>
      <p:sp>
        <p:nvSpPr>
          <p:cNvPr id="26" name="Rounded Rectangle 45">
            <a:extLst>
              <a:ext uri="{FF2B5EF4-FFF2-40B4-BE49-F238E27FC236}">
                <a16:creationId xmlns:a16="http://schemas.microsoft.com/office/drawing/2014/main" id="{889572C1-00FF-4B0B-8B7E-4EC4524A93F3}"/>
              </a:ext>
            </a:extLst>
          </p:cNvPr>
          <p:cNvSpPr/>
          <p:nvPr/>
        </p:nvSpPr>
        <p:spPr>
          <a:xfrm>
            <a:off x="6846920" y="3000309"/>
            <a:ext cx="2422472" cy="130954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Watching YouTube videos of other kids their age putting on their Dexcom and it not being painful – demystifying the perceptions around a “needle” being in their skin</a:t>
            </a:r>
          </a:p>
        </p:txBody>
      </p:sp>
      <p:sp>
        <p:nvSpPr>
          <p:cNvPr id="28" name="Rounded Rectangle 45">
            <a:extLst>
              <a:ext uri="{FF2B5EF4-FFF2-40B4-BE49-F238E27FC236}">
                <a16:creationId xmlns:a16="http://schemas.microsoft.com/office/drawing/2014/main" id="{6B95ABAC-8ECA-4C45-A415-1B7D5E036A60}"/>
              </a:ext>
            </a:extLst>
          </p:cNvPr>
          <p:cNvSpPr/>
          <p:nvPr/>
        </p:nvSpPr>
        <p:spPr>
          <a:xfrm>
            <a:off x="4858050" y="1571729"/>
            <a:ext cx="2287440" cy="1218637"/>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err="1">
                <a:solidFill>
                  <a:srgbClr val="000000"/>
                </a:solidFill>
                <a:latin typeface="Calibri" panose="020F0502020204030204"/>
              </a:rPr>
              <a:t>Tik</a:t>
            </a:r>
            <a:r>
              <a:rPr lang="en-US" sz="1350" b="1" dirty="0">
                <a:solidFill>
                  <a:srgbClr val="000000"/>
                </a:solidFill>
                <a:latin typeface="Calibri" panose="020F0502020204030204"/>
              </a:rPr>
              <a:t> Toc/Insta/Social media – use these platforms to push out this information/content – does Dexcom have this?</a:t>
            </a:r>
          </a:p>
        </p:txBody>
      </p:sp>
      <p:sp>
        <p:nvSpPr>
          <p:cNvPr id="29" name="Rounded Rectangle 45">
            <a:extLst>
              <a:ext uri="{FF2B5EF4-FFF2-40B4-BE49-F238E27FC236}">
                <a16:creationId xmlns:a16="http://schemas.microsoft.com/office/drawing/2014/main" id="{359A0496-C0A2-4C23-8E15-F398DC9EF5D8}"/>
              </a:ext>
            </a:extLst>
          </p:cNvPr>
          <p:cNvSpPr/>
          <p:nvPr/>
        </p:nvSpPr>
        <p:spPr>
          <a:xfrm>
            <a:off x="6755969" y="3671881"/>
            <a:ext cx="2019761" cy="1397341"/>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Ask patients – we offer virtual and in person training classes – personnel limitations with offering weekends and night offerings</a:t>
            </a:r>
          </a:p>
        </p:txBody>
      </p:sp>
      <p:sp>
        <p:nvSpPr>
          <p:cNvPr id="30" name="Rounded Rectangle 45">
            <a:extLst>
              <a:ext uri="{FF2B5EF4-FFF2-40B4-BE49-F238E27FC236}">
                <a16:creationId xmlns:a16="http://schemas.microsoft.com/office/drawing/2014/main" id="{B6E77A22-B975-4F2E-8730-B0937399D77A}"/>
              </a:ext>
            </a:extLst>
          </p:cNvPr>
          <p:cNvSpPr/>
          <p:nvPr/>
        </p:nvSpPr>
        <p:spPr>
          <a:xfrm>
            <a:off x="6037214" y="2281170"/>
            <a:ext cx="1963463" cy="1085175"/>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Dexcom education – trust US, not the Dexcom folks – create an internal video – FAQ page/video</a:t>
            </a:r>
          </a:p>
        </p:txBody>
      </p:sp>
      <p:sp>
        <p:nvSpPr>
          <p:cNvPr id="65" name="Rounded Rectangle 45">
            <a:extLst>
              <a:ext uri="{FF2B5EF4-FFF2-40B4-BE49-F238E27FC236}">
                <a16:creationId xmlns:a16="http://schemas.microsoft.com/office/drawing/2014/main" id="{4FA97668-D7E4-4492-B674-950B23D803EE}"/>
              </a:ext>
            </a:extLst>
          </p:cNvPr>
          <p:cNvSpPr/>
          <p:nvPr/>
        </p:nvSpPr>
        <p:spPr>
          <a:xfrm>
            <a:off x="4789682" y="4301141"/>
            <a:ext cx="1948248" cy="120032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Insurance approvals: 4x/day for 30 days – put a Libre on them and write them down so don’t have to poke</a:t>
            </a:r>
          </a:p>
        </p:txBody>
      </p:sp>
      <p:sp>
        <p:nvSpPr>
          <p:cNvPr id="66" name="Rounded Rectangle 45">
            <a:extLst>
              <a:ext uri="{FF2B5EF4-FFF2-40B4-BE49-F238E27FC236}">
                <a16:creationId xmlns:a16="http://schemas.microsoft.com/office/drawing/2014/main" id="{7061415E-12D6-4294-809F-7008C75D3DB5}"/>
              </a:ext>
            </a:extLst>
          </p:cNvPr>
          <p:cNvSpPr/>
          <p:nvPr/>
        </p:nvSpPr>
        <p:spPr>
          <a:xfrm>
            <a:off x="4753926" y="2945369"/>
            <a:ext cx="2019761" cy="1262796"/>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10 day start up kits – time consuming but gets ball rolling – streamline a way to ensure we have them available </a:t>
            </a:r>
          </a:p>
        </p:txBody>
      </p:sp>
      <p:sp>
        <p:nvSpPr>
          <p:cNvPr id="74" name="Rounded Rectangle 45">
            <a:extLst>
              <a:ext uri="{FF2B5EF4-FFF2-40B4-BE49-F238E27FC236}">
                <a16:creationId xmlns:a16="http://schemas.microsoft.com/office/drawing/2014/main" id="{5B90400F-1C6C-4BDA-A7D0-45899EE2A630}"/>
              </a:ext>
            </a:extLst>
          </p:cNvPr>
          <p:cNvSpPr/>
          <p:nvPr/>
        </p:nvSpPr>
        <p:spPr>
          <a:xfrm>
            <a:off x="9600488" y="2828835"/>
            <a:ext cx="2287439" cy="120032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Technology issues &amp; frustration</a:t>
            </a:r>
          </a:p>
        </p:txBody>
      </p:sp>
      <p:sp>
        <p:nvSpPr>
          <p:cNvPr id="75" name="Rounded Rectangle 45">
            <a:extLst>
              <a:ext uri="{FF2B5EF4-FFF2-40B4-BE49-F238E27FC236}">
                <a16:creationId xmlns:a16="http://schemas.microsoft.com/office/drawing/2014/main" id="{FD7D898F-FC99-4052-BDAE-88226A4B6252}"/>
              </a:ext>
            </a:extLst>
          </p:cNvPr>
          <p:cNvSpPr/>
          <p:nvPr/>
        </p:nvSpPr>
        <p:spPr>
          <a:xfrm>
            <a:off x="9393942" y="1444301"/>
            <a:ext cx="2466092" cy="1445203"/>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Have tons of info for how to overcome issues (i.e. doesn’t stick, get a rash, etc.) – better place for info to be stored – update Endo website)</a:t>
            </a:r>
          </a:p>
        </p:txBody>
      </p:sp>
      <p:sp>
        <p:nvSpPr>
          <p:cNvPr id="76" name="Rounded Rectangle 45">
            <a:extLst>
              <a:ext uri="{FF2B5EF4-FFF2-40B4-BE49-F238E27FC236}">
                <a16:creationId xmlns:a16="http://schemas.microsoft.com/office/drawing/2014/main" id="{F393363D-4AAD-4740-BCF6-723903E66C63}"/>
              </a:ext>
            </a:extLst>
          </p:cNvPr>
          <p:cNvSpPr/>
          <p:nvPr/>
        </p:nvSpPr>
        <p:spPr>
          <a:xfrm>
            <a:off x="9878567" y="3834935"/>
            <a:ext cx="2215906" cy="1423853"/>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Working with telemedicine team to have advisors to help with technology – 24/7 tech support (</a:t>
            </a:r>
            <a:r>
              <a:rPr lang="en-US" sz="1350" b="1" dirty="0">
                <a:solidFill>
                  <a:srgbClr val="FF0000"/>
                </a:solidFill>
                <a:latin typeface="Calibri" panose="020F0502020204030204"/>
              </a:rPr>
              <a:t>not clinicians</a:t>
            </a:r>
            <a:r>
              <a:rPr lang="en-US" sz="1350" b="1" dirty="0">
                <a:solidFill>
                  <a:srgbClr val="000000"/>
                </a:solidFill>
                <a:latin typeface="Calibri" panose="020F0502020204030204"/>
              </a:rPr>
              <a:t>) = Need to hash out logistics</a:t>
            </a:r>
          </a:p>
        </p:txBody>
      </p:sp>
      <p:sp>
        <p:nvSpPr>
          <p:cNvPr id="48" name="TextBox 47">
            <a:extLst>
              <a:ext uri="{FF2B5EF4-FFF2-40B4-BE49-F238E27FC236}">
                <a16:creationId xmlns:a16="http://schemas.microsoft.com/office/drawing/2014/main" id="{722B038E-5BF8-4CED-97A2-1F3E5F8D32B5}"/>
              </a:ext>
            </a:extLst>
          </p:cNvPr>
          <p:cNvSpPr txBox="1"/>
          <p:nvPr/>
        </p:nvSpPr>
        <p:spPr>
          <a:xfrm>
            <a:off x="8570391" y="662819"/>
            <a:ext cx="3116568" cy="369332"/>
          </a:xfrm>
          <a:prstGeom prst="rect">
            <a:avLst/>
          </a:prstGeom>
          <a:noFill/>
        </p:spPr>
        <p:txBody>
          <a:bodyPr wrap="square" rtlCol="0">
            <a:spAutoFit/>
          </a:bodyPr>
          <a:lstStyle/>
          <a:p>
            <a:r>
              <a:rPr lang="en-US" b="1" dirty="0"/>
              <a:t>Have but don’t use</a:t>
            </a:r>
          </a:p>
        </p:txBody>
      </p:sp>
      <p:sp>
        <p:nvSpPr>
          <p:cNvPr id="54" name="TextBox 53">
            <a:extLst>
              <a:ext uri="{FF2B5EF4-FFF2-40B4-BE49-F238E27FC236}">
                <a16:creationId xmlns:a16="http://schemas.microsoft.com/office/drawing/2014/main" id="{2548C902-8050-4CC0-B49E-6433E233092B}"/>
              </a:ext>
            </a:extLst>
          </p:cNvPr>
          <p:cNvSpPr txBox="1"/>
          <p:nvPr/>
        </p:nvSpPr>
        <p:spPr>
          <a:xfrm>
            <a:off x="5981879" y="658143"/>
            <a:ext cx="3116568" cy="369332"/>
          </a:xfrm>
          <a:prstGeom prst="rect">
            <a:avLst/>
          </a:prstGeom>
          <a:noFill/>
        </p:spPr>
        <p:txBody>
          <a:bodyPr wrap="square" rtlCol="0">
            <a:spAutoFit/>
          </a:bodyPr>
          <a:lstStyle/>
          <a:p>
            <a:r>
              <a:rPr lang="en-US" b="1" dirty="0"/>
              <a:t>Don’t have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9332"/>
                                        </p:tgtEl>
                                        <p:attrNameLst>
                                          <p:attrName>style.visibility</p:attrName>
                                        </p:attrNameLst>
                                      </p:cBhvr>
                                      <p:to>
                                        <p:strVal val="visible"/>
                                      </p:to>
                                    </p:set>
                                    <p:animEffect transition="in" filter="fade">
                                      <p:cBhvr>
                                        <p:cTn id="7" dur="500"/>
                                        <p:tgtEl>
                                          <p:spTgt spid="993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nodeType="clickEffect">
                                  <p:stCondLst>
                                    <p:cond delay="0"/>
                                  </p:stCondLst>
                                  <p:childTnLst>
                                    <p:animEffect transition="out" filter="fade">
                                      <p:cBhvr>
                                        <p:cTn id="11" dur="500"/>
                                        <p:tgtEl>
                                          <p:spTgt spid="99332"/>
                                        </p:tgtEl>
                                      </p:cBhvr>
                                    </p:animEffect>
                                    <p:set>
                                      <p:cBhvr>
                                        <p:cTn id="12" dur="1" fill="hold">
                                          <p:stCondLst>
                                            <p:cond delay="499"/>
                                          </p:stCondLst>
                                        </p:cTn>
                                        <p:tgtEl>
                                          <p:spTgt spid="99332"/>
                                        </p:tgtEl>
                                        <p:attrNameLst>
                                          <p:attrName>style.visibility</p:attrName>
                                        </p:attrNameLst>
                                      </p:cBhvr>
                                      <p:to>
                                        <p:strVal val="hidden"/>
                                      </p:to>
                                    </p:se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fade">
                                      <p:cBhvr>
                                        <p:cTn id="1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FAADFFE-78B4-4B39-8566-28A0B6BFF956}"/>
              </a:ext>
            </a:extLst>
          </p:cNvPr>
          <p:cNvGrpSpPr/>
          <p:nvPr/>
        </p:nvGrpSpPr>
        <p:grpSpPr>
          <a:xfrm>
            <a:off x="169942" y="1355491"/>
            <a:ext cx="10739370" cy="5671928"/>
            <a:chOff x="6289675" y="1609725"/>
            <a:chExt cx="5641975" cy="4319588"/>
          </a:xfrm>
        </p:grpSpPr>
        <p:sp>
          <p:nvSpPr>
            <p:cNvPr id="94212" name="TextBox 22"/>
            <p:cNvSpPr txBox="1">
              <a:spLocks noChangeArrowheads="1"/>
            </p:cNvSpPr>
            <p:nvPr/>
          </p:nvSpPr>
          <p:spPr bwMode="auto">
            <a:xfrm rot="-5400000">
              <a:off x="5664201" y="2982912"/>
              <a:ext cx="17129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2400" b="1">
                  <a:solidFill>
                    <a:srgbClr val="000000"/>
                  </a:solidFill>
                  <a:latin typeface="Century Gothic" panose="020B0502020202020204" pitchFamily="34" charset="0"/>
                </a:rPr>
                <a:t>Benefit</a:t>
              </a:r>
            </a:p>
          </p:txBody>
        </p:sp>
        <p:cxnSp>
          <p:nvCxnSpPr>
            <p:cNvPr id="24" name="Straight Arrow Connector 23"/>
            <p:cNvCxnSpPr/>
            <p:nvPr/>
          </p:nvCxnSpPr>
          <p:spPr>
            <a:xfrm flipV="1">
              <a:off x="6784975" y="1609725"/>
              <a:ext cx="0" cy="3576638"/>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6986588" y="5443538"/>
              <a:ext cx="4945062" cy="0"/>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94215" name="TextBox 27"/>
            <p:cNvSpPr txBox="1">
              <a:spLocks noChangeArrowheads="1"/>
            </p:cNvSpPr>
            <p:nvPr/>
          </p:nvSpPr>
          <p:spPr bwMode="auto">
            <a:xfrm>
              <a:off x="8475663" y="5467350"/>
              <a:ext cx="2460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2400" b="1">
                  <a:solidFill>
                    <a:srgbClr val="000000"/>
                  </a:solidFill>
                  <a:latin typeface="Century Gothic" panose="020B0502020202020204" pitchFamily="34" charset="0"/>
                </a:rPr>
                <a:t>Investment</a:t>
              </a:r>
            </a:p>
          </p:txBody>
        </p:sp>
        <p:sp>
          <p:nvSpPr>
            <p:cNvPr id="29" name="Rectangle 28"/>
            <p:cNvSpPr/>
            <p:nvPr/>
          </p:nvSpPr>
          <p:spPr>
            <a:xfrm>
              <a:off x="6986588" y="1609725"/>
              <a:ext cx="2471737" cy="186213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0" name="Rectangle 29"/>
            <p:cNvSpPr/>
            <p:nvPr/>
          </p:nvSpPr>
          <p:spPr>
            <a:xfrm>
              <a:off x="9458325" y="1609725"/>
              <a:ext cx="2473325" cy="18621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1" name="Rectangle 30"/>
            <p:cNvSpPr/>
            <p:nvPr/>
          </p:nvSpPr>
          <p:spPr>
            <a:xfrm>
              <a:off x="6986588" y="3471863"/>
              <a:ext cx="2471737" cy="1714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400" b="1" dirty="0">
                <a:solidFill>
                  <a:prstClr val="black"/>
                </a:solidFill>
                <a:latin typeface="Century Gothic" panose="020B0502020202020204" pitchFamily="34" charset="0"/>
              </a:endParaRPr>
            </a:p>
          </p:txBody>
        </p:sp>
        <p:sp>
          <p:nvSpPr>
            <p:cNvPr id="32" name="Rectangle 31"/>
            <p:cNvSpPr/>
            <p:nvPr/>
          </p:nvSpPr>
          <p:spPr>
            <a:xfrm>
              <a:off x="9458325" y="3471863"/>
              <a:ext cx="2473325" cy="1714500"/>
            </a:xfrm>
            <a:prstGeom prst="rect">
              <a:avLst/>
            </a:prstGeom>
            <a:solidFill>
              <a:srgbClr val="FFBDB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34" name="TextBox 33"/>
            <p:cNvSpPr txBox="1">
              <a:spLocks noChangeArrowheads="1"/>
            </p:cNvSpPr>
            <p:nvPr/>
          </p:nvSpPr>
          <p:spPr bwMode="auto">
            <a:xfrm>
              <a:off x="7572375" y="4098925"/>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2400" b="1">
                  <a:solidFill>
                    <a:srgbClr val="000000"/>
                  </a:solidFill>
                  <a:latin typeface="Century Gothic" panose="020B0502020202020204" pitchFamily="34" charset="0"/>
                </a:rPr>
                <a:t>Possible</a:t>
              </a:r>
            </a:p>
          </p:txBody>
        </p:sp>
        <p:sp>
          <p:nvSpPr>
            <p:cNvPr id="35" name="TextBox 34"/>
            <p:cNvSpPr txBox="1">
              <a:spLocks noChangeArrowheads="1"/>
            </p:cNvSpPr>
            <p:nvPr/>
          </p:nvSpPr>
          <p:spPr bwMode="auto">
            <a:xfrm>
              <a:off x="7358063" y="2309813"/>
              <a:ext cx="1798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2400" b="1">
                  <a:solidFill>
                    <a:srgbClr val="000000"/>
                  </a:solidFill>
                  <a:latin typeface="Century Gothic" panose="020B0502020202020204" pitchFamily="34" charset="0"/>
                </a:rPr>
                <a:t>Implement</a:t>
              </a:r>
            </a:p>
          </p:txBody>
        </p:sp>
        <p:sp>
          <p:nvSpPr>
            <p:cNvPr id="36" name="TextBox 35"/>
            <p:cNvSpPr txBox="1">
              <a:spLocks noChangeArrowheads="1"/>
            </p:cNvSpPr>
            <p:nvPr/>
          </p:nvSpPr>
          <p:spPr bwMode="auto">
            <a:xfrm>
              <a:off x="9804400" y="2309813"/>
              <a:ext cx="1741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2400" b="1">
                  <a:solidFill>
                    <a:srgbClr val="000000"/>
                  </a:solidFill>
                  <a:latin typeface="Century Gothic" panose="020B0502020202020204" pitchFamily="34" charset="0"/>
                </a:rPr>
                <a:t>Challenge</a:t>
              </a:r>
            </a:p>
          </p:txBody>
        </p:sp>
        <p:sp>
          <p:nvSpPr>
            <p:cNvPr id="37" name="TextBox 36"/>
            <p:cNvSpPr txBox="1">
              <a:spLocks noChangeArrowheads="1"/>
            </p:cNvSpPr>
            <p:nvPr/>
          </p:nvSpPr>
          <p:spPr bwMode="auto">
            <a:xfrm>
              <a:off x="10110788" y="4097338"/>
              <a:ext cx="11699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2400" b="1">
                  <a:solidFill>
                    <a:srgbClr val="000000"/>
                  </a:solidFill>
                  <a:latin typeface="Century Gothic" panose="020B0502020202020204" pitchFamily="34" charset="0"/>
                </a:rPr>
                <a:t>Kibosh</a:t>
              </a:r>
            </a:p>
          </p:txBody>
        </p:sp>
      </p:grpSp>
      <p:sp>
        <p:nvSpPr>
          <p:cNvPr id="94224" name="Title 1"/>
          <p:cNvSpPr>
            <a:spLocks noGrp="1"/>
          </p:cNvSpPr>
          <p:nvPr>
            <p:ph type="title"/>
          </p:nvPr>
        </p:nvSpPr>
        <p:spPr/>
        <p:txBody>
          <a:bodyPr/>
          <a:lstStyle/>
          <a:p>
            <a:r>
              <a:rPr lang="en-US" altLang="en-US" dirty="0"/>
              <a:t>Solution Prioritization</a:t>
            </a:r>
            <a:br>
              <a:rPr lang="en-US" altLang="en-US" dirty="0"/>
            </a:br>
            <a:r>
              <a:rPr lang="en-US" altLang="en-US" sz="2600" dirty="0"/>
              <a:t>PICK Chart</a:t>
            </a:r>
          </a:p>
        </p:txBody>
      </p:sp>
      <p:sp>
        <p:nvSpPr>
          <p:cNvPr id="16" name="Rounded Rectangle 45">
            <a:extLst>
              <a:ext uri="{FF2B5EF4-FFF2-40B4-BE49-F238E27FC236}">
                <a16:creationId xmlns:a16="http://schemas.microsoft.com/office/drawing/2014/main" id="{F7BF5AB4-D43A-41B1-8601-3C57F9FC2C58}"/>
              </a:ext>
            </a:extLst>
          </p:cNvPr>
          <p:cNvSpPr/>
          <p:nvPr/>
        </p:nvSpPr>
        <p:spPr>
          <a:xfrm>
            <a:off x="1748679" y="1460451"/>
            <a:ext cx="3127232" cy="2012282"/>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Prior </a:t>
            </a:r>
            <a:r>
              <a:rPr lang="en-US" sz="1350" b="1" dirty="0" err="1">
                <a:solidFill>
                  <a:srgbClr val="000000"/>
                </a:solidFill>
                <a:latin typeface="Calibri" panose="020F0502020204030204"/>
              </a:rPr>
              <a:t>auths</a:t>
            </a:r>
            <a:r>
              <a:rPr lang="en-US" sz="1350" b="1" dirty="0">
                <a:solidFill>
                  <a:srgbClr val="000000"/>
                </a:solidFill>
                <a:latin typeface="Calibri" panose="020F0502020204030204"/>
              </a:rPr>
              <a:t>; pharmacy benefit vs. DME benefit; denials due to this – delays </a:t>
            </a:r>
            <a:r>
              <a:rPr lang="en-US" sz="1350" b="1" dirty="0" err="1">
                <a:solidFill>
                  <a:srgbClr val="000000"/>
                </a:solidFill>
                <a:latin typeface="Calibri" panose="020F0502020204030204"/>
              </a:rPr>
              <a:t>pt’s</a:t>
            </a:r>
            <a:r>
              <a:rPr lang="en-US" sz="1350" b="1" dirty="0">
                <a:solidFill>
                  <a:srgbClr val="000000"/>
                </a:solidFill>
                <a:latin typeface="Calibri" panose="020F0502020204030204"/>
              </a:rPr>
              <a:t> getting it due to paperwork going back and forth – Paula tries to work the verbiage in to her progress note – need to hardwire this – we have a dot phrase (.</a:t>
            </a:r>
            <a:r>
              <a:rPr lang="en-US" sz="1350" b="1" dirty="0" err="1">
                <a:solidFill>
                  <a:srgbClr val="000000"/>
                </a:solidFill>
                <a:latin typeface="Calibri" panose="020F0502020204030204"/>
              </a:rPr>
              <a:t>CGMdiscussion</a:t>
            </a:r>
            <a:r>
              <a:rPr lang="en-US" sz="1350" b="1" dirty="0">
                <a:solidFill>
                  <a:srgbClr val="000000"/>
                </a:solidFill>
                <a:latin typeface="Calibri" panose="020F0502020204030204"/>
              </a:rPr>
              <a:t>) – let’s refine this, hardwire, </a:t>
            </a:r>
            <a:r>
              <a:rPr lang="en-US" sz="1350" b="1" dirty="0" err="1">
                <a:solidFill>
                  <a:srgbClr val="000000"/>
                </a:solidFill>
                <a:latin typeface="Calibri" panose="020F0502020204030204"/>
              </a:rPr>
              <a:t>autopop</a:t>
            </a:r>
            <a:r>
              <a:rPr lang="en-US" sz="1350" b="1" dirty="0">
                <a:solidFill>
                  <a:srgbClr val="000000"/>
                </a:solidFill>
                <a:latin typeface="Calibri" panose="020F0502020204030204"/>
              </a:rPr>
              <a:t>, and disseminate broadly!!!</a:t>
            </a:r>
          </a:p>
        </p:txBody>
      </p:sp>
      <p:sp>
        <p:nvSpPr>
          <p:cNvPr id="17" name="Rounded Rectangle 45">
            <a:extLst>
              <a:ext uri="{FF2B5EF4-FFF2-40B4-BE49-F238E27FC236}">
                <a16:creationId xmlns:a16="http://schemas.microsoft.com/office/drawing/2014/main" id="{00405960-C26C-41B7-8D3F-3E5E82D3B9E8}"/>
              </a:ext>
            </a:extLst>
          </p:cNvPr>
          <p:cNvSpPr/>
          <p:nvPr/>
        </p:nvSpPr>
        <p:spPr>
          <a:xfrm>
            <a:off x="3202483" y="1460451"/>
            <a:ext cx="2901039" cy="1678782"/>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Working with telemedicine team to have advisors to help with technology – 24/7 tech support (</a:t>
            </a:r>
            <a:r>
              <a:rPr lang="en-US" sz="1350" b="1" dirty="0">
                <a:solidFill>
                  <a:srgbClr val="FF0000"/>
                </a:solidFill>
                <a:latin typeface="Calibri" panose="020F0502020204030204"/>
              </a:rPr>
              <a:t>not clinicians</a:t>
            </a:r>
            <a:r>
              <a:rPr lang="en-US" sz="1350" b="1" dirty="0">
                <a:solidFill>
                  <a:srgbClr val="000000"/>
                </a:solidFill>
                <a:latin typeface="Calibri" panose="020F0502020204030204"/>
              </a:rPr>
              <a:t>) = Need to hash out logistics = </a:t>
            </a:r>
            <a:r>
              <a:rPr lang="en-US" sz="1350" b="1" dirty="0">
                <a:solidFill>
                  <a:srgbClr val="000000"/>
                </a:solidFill>
                <a:highlight>
                  <a:srgbClr val="FFFF00"/>
                </a:highlight>
                <a:latin typeface="Calibri" panose="020F0502020204030204"/>
              </a:rPr>
              <a:t>Maria C./Naomi F.</a:t>
            </a:r>
          </a:p>
        </p:txBody>
      </p:sp>
      <p:sp>
        <p:nvSpPr>
          <p:cNvPr id="18" name="Rounded Rectangle 45">
            <a:extLst>
              <a:ext uri="{FF2B5EF4-FFF2-40B4-BE49-F238E27FC236}">
                <a16:creationId xmlns:a16="http://schemas.microsoft.com/office/drawing/2014/main" id="{990D2B9A-1E80-4689-B20B-896CBEAF336C}"/>
              </a:ext>
            </a:extLst>
          </p:cNvPr>
          <p:cNvSpPr/>
          <p:nvPr/>
        </p:nvSpPr>
        <p:spPr>
          <a:xfrm>
            <a:off x="2804388" y="3966419"/>
            <a:ext cx="2158081" cy="1296996"/>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Education around what to expect &amp; personalizing this – find what motivates the </a:t>
            </a:r>
            <a:r>
              <a:rPr lang="en-US" sz="1350" b="1" dirty="0" err="1">
                <a:solidFill>
                  <a:srgbClr val="000000"/>
                </a:solidFill>
                <a:latin typeface="Calibri" panose="020F0502020204030204"/>
              </a:rPr>
              <a:t>pt</a:t>
            </a:r>
            <a:r>
              <a:rPr lang="en-US" sz="1350" b="1" dirty="0">
                <a:solidFill>
                  <a:srgbClr val="000000"/>
                </a:solidFill>
                <a:latin typeface="Calibri" panose="020F0502020204030204"/>
              </a:rPr>
              <a:t>/fam – don’t like poking your finger, your A1C is high, etc.</a:t>
            </a:r>
          </a:p>
        </p:txBody>
      </p:sp>
      <p:sp>
        <p:nvSpPr>
          <p:cNvPr id="19" name="Rounded Rectangle 45">
            <a:extLst>
              <a:ext uri="{FF2B5EF4-FFF2-40B4-BE49-F238E27FC236}">
                <a16:creationId xmlns:a16="http://schemas.microsoft.com/office/drawing/2014/main" id="{3CB0BFDA-DE13-4A35-B15A-CBB556AF8587}"/>
              </a:ext>
            </a:extLst>
          </p:cNvPr>
          <p:cNvSpPr/>
          <p:nvPr/>
        </p:nvSpPr>
        <p:spPr>
          <a:xfrm>
            <a:off x="3630709" y="4614917"/>
            <a:ext cx="2422472" cy="130954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Watching YouTube videos of other kids their age putting on their Dexcom and it not being painful – demystifying the perceptions around a “needle” being in their skin</a:t>
            </a:r>
          </a:p>
        </p:txBody>
      </p:sp>
      <p:sp>
        <p:nvSpPr>
          <p:cNvPr id="20" name="Rounded Rectangle 45">
            <a:extLst>
              <a:ext uri="{FF2B5EF4-FFF2-40B4-BE49-F238E27FC236}">
                <a16:creationId xmlns:a16="http://schemas.microsoft.com/office/drawing/2014/main" id="{EBC13881-8291-4EF8-9665-3491C5B970B6}"/>
              </a:ext>
            </a:extLst>
          </p:cNvPr>
          <p:cNvSpPr/>
          <p:nvPr/>
        </p:nvSpPr>
        <p:spPr>
          <a:xfrm>
            <a:off x="2486989" y="4621905"/>
            <a:ext cx="2287440" cy="1218637"/>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err="1">
                <a:solidFill>
                  <a:srgbClr val="000000"/>
                </a:solidFill>
                <a:latin typeface="Calibri" panose="020F0502020204030204"/>
              </a:rPr>
              <a:t>Tik</a:t>
            </a:r>
            <a:r>
              <a:rPr lang="en-US" sz="1350" b="1" dirty="0">
                <a:solidFill>
                  <a:srgbClr val="000000"/>
                </a:solidFill>
                <a:latin typeface="Calibri" panose="020F0502020204030204"/>
              </a:rPr>
              <a:t> Toc/Insta/Social media – use these platforms to push out this information/content – does Dexcom have this?</a:t>
            </a:r>
          </a:p>
        </p:txBody>
      </p:sp>
      <p:sp>
        <p:nvSpPr>
          <p:cNvPr id="21" name="Rounded Rectangle 45">
            <a:extLst>
              <a:ext uri="{FF2B5EF4-FFF2-40B4-BE49-F238E27FC236}">
                <a16:creationId xmlns:a16="http://schemas.microsoft.com/office/drawing/2014/main" id="{5F55A986-CFB2-4A6B-911C-31901090E0C2}"/>
              </a:ext>
            </a:extLst>
          </p:cNvPr>
          <p:cNvSpPr/>
          <p:nvPr/>
        </p:nvSpPr>
        <p:spPr>
          <a:xfrm>
            <a:off x="8660505" y="1515111"/>
            <a:ext cx="2019761" cy="1397341"/>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we offer virtual and in person training classes – personnel limitations with offering weekends and night offerings</a:t>
            </a:r>
          </a:p>
        </p:txBody>
      </p:sp>
      <p:sp>
        <p:nvSpPr>
          <p:cNvPr id="22" name="Rounded Rectangle 45">
            <a:extLst>
              <a:ext uri="{FF2B5EF4-FFF2-40B4-BE49-F238E27FC236}">
                <a16:creationId xmlns:a16="http://schemas.microsoft.com/office/drawing/2014/main" id="{93BFD7DB-AD8C-4100-863F-38868F4E35C1}"/>
              </a:ext>
            </a:extLst>
          </p:cNvPr>
          <p:cNvSpPr/>
          <p:nvPr/>
        </p:nvSpPr>
        <p:spPr>
          <a:xfrm>
            <a:off x="7145237" y="1831273"/>
            <a:ext cx="1948248" cy="1200329"/>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Insurance approvals: 4x/day for 30 days – put a Libre on them and write them down so don’t have to poke</a:t>
            </a:r>
          </a:p>
        </p:txBody>
      </p:sp>
      <p:sp>
        <p:nvSpPr>
          <p:cNvPr id="23" name="Rounded Rectangle 45">
            <a:extLst>
              <a:ext uri="{FF2B5EF4-FFF2-40B4-BE49-F238E27FC236}">
                <a16:creationId xmlns:a16="http://schemas.microsoft.com/office/drawing/2014/main" id="{0A983963-4D7A-4886-85D1-8050072ED3AD}"/>
              </a:ext>
            </a:extLst>
          </p:cNvPr>
          <p:cNvSpPr/>
          <p:nvPr/>
        </p:nvSpPr>
        <p:spPr>
          <a:xfrm>
            <a:off x="4018005" y="2449416"/>
            <a:ext cx="2019761" cy="1262796"/>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10 day start up kits – </a:t>
            </a:r>
            <a:r>
              <a:rPr lang="en-US" sz="1350" b="1" dirty="0">
                <a:solidFill>
                  <a:srgbClr val="FF0000"/>
                </a:solidFill>
                <a:latin typeface="Calibri" panose="020F0502020204030204"/>
              </a:rPr>
              <a:t>time </a:t>
            </a:r>
            <a:r>
              <a:rPr lang="en-US" sz="1350" b="1" dirty="0">
                <a:solidFill>
                  <a:srgbClr val="000000"/>
                </a:solidFill>
                <a:latin typeface="Calibri" panose="020F0502020204030204"/>
              </a:rPr>
              <a:t>consuming but gets ball rolling – </a:t>
            </a:r>
            <a:r>
              <a:rPr lang="en-US" sz="1350" b="1" dirty="0">
                <a:solidFill>
                  <a:srgbClr val="FF0000"/>
                </a:solidFill>
                <a:latin typeface="Calibri" panose="020F0502020204030204"/>
              </a:rPr>
              <a:t>streamline</a:t>
            </a:r>
            <a:r>
              <a:rPr lang="en-US" sz="1350" b="1" dirty="0">
                <a:solidFill>
                  <a:srgbClr val="000000"/>
                </a:solidFill>
                <a:latin typeface="Calibri" panose="020F0502020204030204"/>
              </a:rPr>
              <a:t> a way to ensure we have them available – </a:t>
            </a:r>
            <a:r>
              <a:rPr lang="en-US" sz="1350" b="1" dirty="0">
                <a:solidFill>
                  <a:srgbClr val="000000"/>
                </a:solidFill>
                <a:highlight>
                  <a:srgbClr val="FFFF00"/>
                </a:highlight>
                <a:latin typeface="Calibri" panose="020F0502020204030204"/>
              </a:rPr>
              <a:t>Laura Levin</a:t>
            </a:r>
          </a:p>
        </p:txBody>
      </p:sp>
      <p:sp>
        <p:nvSpPr>
          <p:cNvPr id="26" name="Rounded Rectangle 45">
            <a:extLst>
              <a:ext uri="{FF2B5EF4-FFF2-40B4-BE49-F238E27FC236}">
                <a16:creationId xmlns:a16="http://schemas.microsoft.com/office/drawing/2014/main" id="{53B8782C-5376-42E8-AEB3-ED47305FF6DB}"/>
              </a:ext>
            </a:extLst>
          </p:cNvPr>
          <p:cNvSpPr/>
          <p:nvPr/>
        </p:nvSpPr>
        <p:spPr>
          <a:xfrm>
            <a:off x="1652688" y="4049902"/>
            <a:ext cx="2466092" cy="1445203"/>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lang="en-US" sz="1350" b="1" dirty="0">
                <a:solidFill>
                  <a:srgbClr val="000000"/>
                </a:solidFill>
                <a:latin typeface="Calibri" panose="020F0502020204030204"/>
              </a:rPr>
              <a:t>Have tons of info for how to overcome issues (i.e. doesn’t stick, get a rash, etc.) – better place for info to be stored – update Endo website)</a:t>
            </a:r>
          </a:p>
        </p:txBody>
      </p:sp>
      <p:sp>
        <p:nvSpPr>
          <p:cNvPr id="27" name="Rounded Rectangle 45">
            <a:extLst>
              <a:ext uri="{FF2B5EF4-FFF2-40B4-BE49-F238E27FC236}">
                <a16:creationId xmlns:a16="http://schemas.microsoft.com/office/drawing/2014/main" id="{16934B80-ECCC-4ED6-A4FF-92669987A18D}"/>
              </a:ext>
            </a:extLst>
          </p:cNvPr>
          <p:cNvSpPr/>
          <p:nvPr/>
        </p:nvSpPr>
        <p:spPr>
          <a:xfrm>
            <a:off x="1727330" y="2190069"/>
            <a:ext cx="3114615" cy="1489640"/>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defTabSz="685800">
              <a:defRPr/>
            </a:pPr>
            <a:r>
              <a:rPr lang="en-US" sz="1350" b="1" dirty="0">
                <a:solidFill>
                  <a:srgbClr val="000000"/>
                </a:solidFill>
                <a:latin typeface="Calibri" panose="020F0502020204030204"/>
              </a:rPr>
              <a:t>Note template: standardize; Yes/No – if answer no, have some options to select why they don’t use it to capture this data = </a:t>
            </a:r>
            <a:r>
              <a:rPr lang="en-US" sz="1350" b="1" dirty="0">
                <a:solidFill>
                  <a:srgbClr val="000000"/>
                </a:solidFill>
                <a:highlight>
                  <a:srgbClr val="FFFF00"/>
                </a:highlight>
                <a:latin typeface="Calibri" panose="020F0502020204030204"/>
              </a:rPr>
              <a:t>Naomi/Sean/Mary/Monica/Paula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86"/>
          <p:cNvSpPr txBox="1">
            <a:spLocks noChangeArrowheads="1"/>
          </p:cNvSpPr>
          <p:nvPr/>
        </p:nvSpPr>
        <p:spPr bwMode="auto">
          <a:xfrm>
            <a:off x="-35770" y="-74787"/>
            <a:ext cx="77692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Tahoma"/>
                <a:ea typeface="Tahoma"/>
                <a:cs typeface="Tahoma"/>
              </a:rPr>
              <a:t>T1D Exchange: CGM Use Key Driver Diagram</a:t>
            </a:r>
          </a:p>
        </p:txBody>
      </p:sp>
      <p:sp>
        <p:nvSpPr>
          <p:cNvPr id="4" name="TextBox 3"/>
          <p:cNvSpPr txBox="1"/>
          <p:nvPr/>
        </p:nvSpPr>
        <p:spPr>
          <a:xfrm>
            <a:off x="91847" y="730030"/>
            <a:ext cx="1721556" cy="5844942"/>
          </a:xfrm>
          <a:prstGeom prst="rect">
            <a:avLst/>
          </a:prstGeom>
          <a:noFill/>
          <a:ln w="38100">
            <a:solidFill>
              <a:schemeClr val="tx1"/>
            </a:solidFill>
          </a:ln>
        </p:spPr>
        <p:txBody>
          <a:bodyPr lIns="91440" tIns="45720" rIns="91440" bIns="45720"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2025" b="0" i="0" u="none" strike="noStrike" kern="1200" cap="none" spc="0" normalizeH="0" baseline="0" noProof="0" dirty="0">
              <a:ln>
                <a:noFill/>
              </a:ln>
              <a:solidFill>
                <a:srgbClr val="000000"/>
              </a:solidFill>
              <a:effectLst/>
              <a:uLnTx/>
              <a:uFillTx/>
              <a:latin typeface="Trebuchet MS" panose="020B0603020202020204"/>
              <a:ea typeface="+mn-ea"/>
              <a:cs typeface="+mn-cs"/>
            </a:endParaRPr>
          </a:p>
          <a:p>
            <a:pPr marL="0" marR="0" lvl="0" indent="0" algn="l" defTabSz="914400" rtl="0" eaLnBrk="0" fontAlgn="base" latinLnBrk="0" hangingPunct="0">
              <a:lnSpc>
                <a:spcPct val="90000"/>
              </a:lnSpc>
              <a:spcBef>
                <a:spcPts val="60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ahoma"/>
                <a:ea typeface="Tahoma"/>
                <a:cs typeface="Tahoma"/>
              </a:rPr>
              <a:t>1. Increase the percentage of patients with Type 1 diabetes who   have a CGM from 60.6% to ≥ 75% by June 30, 2022.  </a:t>
            </a:r>
          </a:p>
          <a:p>
            <a:pPr marL="0" marR="0" lvl="0" indent="0" algn="l" defTabSz="914400" rtl="0" eaLnBrk="0" fontAlgn="base" latinLnBrk="0" hangingPunct="0">
              <a:lnSpc>
                <a:spcPct val="90000"/>
              </a:lnSpc>
              <a:spcBef>
                <a:spcPts val="60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ahoma"/>
                <a:ea typeface="Tahoma"/>
                <a:cs typeface="Tahoma"/>
              </a:rPr>
              <a:t>2. Increase the percentage of CGM-using Type 1 diabetes patients with at least 70% of data from 41.5% to ≥ 50% by June 30, 2022.  </a:t>
            </a:r>
            <a:endParaRPr kumimoji="0" lang="en-US" sz="1800" b="0" i="0" u="none" strike="noStrike" kern="1200" cap="none" spc="0" normalizeH="0" baseline="0" noProof="0" dirty="0">
              <a:ln>
                <a:noFill/>
              </a:ln>
              <a:solidFill>
                <a:srgbClr val="000000"/>
              </a:solidFill>
              <a:effectLst/>
              <a:uLnTx/>
              <a:uFillTx/>
              <a:latin typeface="Tahoma" panose="020B0604030504040204" pitchFamily="34" charset="0"/>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2025" b="0" i="0" u="none" strike="noStrike" kern="1200" cap="none" spc="0" normalizeH="0" baseline="0" noProof="0" dirty="0">
              <a:ln>
                <a:noFill/>
              </a:ln>
              <a:solidFill>
                <a:srgbClr val="000000"/>
              </a:solidFill>
              <a:effectLst/>
              <a:uLnTx/>
              <a:uFillTx/>
              <a:latin typeface="Trebuchet MS" panose="020B0603020202020204"/>
              <a:ea typeface="+mn-ea"/>
              <a:cs typeface="+mn-cs"/>
            </a:endParaRPr>
          </a:p>
        </p:txBody>
      </p:sp>
      <p:grpSp>
        <p:nvGrpSpPr>
          <p:cNvPr id="5" name="Group 85"/>
          <p:cNvGrpSpPr>
            <a:grpSpLocks/>
          </p:cNvGrpSpPr>
          <p:nvPr/>
        </p:nvGrpSpPr>
        <p:grpSpPr bwMode="auto">
          <a:xfrm>
            <a:off x="1844068" y="522897"/>
            <a:ext cx="7899997" cy="4167767"/>
            <a:chOff x="2102982" y="538674"/>
            <a:chExt cx="7899622" cy="4168025"/>
          </a:xfrm>
        </p:grpSpPr>
        <p:sp>
          <p:nvSpPr>
            <p:cNvPr id="6" name="Content Placeholder 5"/>
            <p:cNvSpPr txBox="1">
              <a:spLocks/>
            </p:cNvSpPr>
            <p:nvPr/>
          </p:nvSpPr>
          <p:spPr bwMode="auto">
            <a:xfrm>
              <a:off x="5284303" y="544128"/>
              <a:ext cx="187642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50800">
                <a:lnSpc>
                  <a:spcPct val="90000"/>
                </a:lnSpc>
                <a:spcBef>
                  <a:spcPts val="600"/>
                </a:spcBef>
                <a:buClr>
                  <a:schemeClr val="accent1"/>
                </a:buClr>
                <a:buFont typeface="Arial" panose="020B0604020202020204" pitchFamily="34" charset="0"/>
                <a:buChar char="•"/>
                <a:defRPr sz="2400">
                  <a:solidFill>
                    <a:schemeClr val="tx1"/>
                  </a:solidFill>
                  <a:latin typeface="Tahoma" panose="020B0604030504040204" pitchFamily="34" charset="0"/>
                </a:defRPr>
              </a:lvl1pPr>
              <a:lvl2pPr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2pPr>
              <a:lvl3pPr marL="6858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3pPr>
              <a:lvl4pPr marL="914400"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4pPr>
              <a:lvl5pPr marL="11430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5pPr>
              <a:lvl6pPr marL="16002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6pPr>
              <a:lvl7pPr marL="20574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7pPr>
              <a:lvl8pPr marL="25146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8pPr>
              <a:lvl9pPr marL="29718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9pPr>
            </a:lstStyle>
            <a:p>
              <a:pPr marL="50800" marR="0" lvl="0" indent="0" algn="ctr" defTabSz="914400" rtl="0" eaLnBrk="1" fontAlgn="base" latinLnBrk="0" hangingPunct="1">
                <a:lnSpc>
                  <a:spcPct val="90000"/>
                </a:lnSpc>
                <a:spcBef>
                  <a:spcPts val="600"/>
                </a:spcBef>
                <a:spcAft>
                  <a:spcPct val="0"/>
                </a:spcAft>
                <a:buClr>
                  <a:srgbClr val="0F6FC6"/>
                </a:buClr>
                <a:buSzTx/>
                <a:buFont typeface="Arial" panose="020B0604020202020204" pitchFamily="34" charset="0"/>
                <a:buNone/>
                <a:tabLst/>
                <a:defRPr/>
              </a:pPr>
              <a:r>
                <a:rPr kumimoji="0" lang="en-US" altLang="en-US" sz="1800" b="1"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2</a:t>
              </a:r>
              <a:r>
                <a:rPr kumimoji="0" lang="en-US" altLang="en-US" sz="1800" b="1" i="0" u="none" strike="noStrike" kern="1200" cap="none" spc="0" normalizeH="0" baseline="30000" noProof="0" dirty="0">
                  <a:ln>
                    <a:noFill/>
                  </a:ln>
                  <a:solidFill>
                    <a:srgbClr val="000000"/>
                  </a:solidFill>
                  <a:effectLst/>
                  <a:uLnTx/>
                  <a:uFillTx/>
                  <a:latin typeface="Tahoma" panose="020B0604030504040204" pitchFamily="34" charset="0"/>
                  <a:ea typeface="+mn-ea"/>
                  <a:cs typeface="+mn-cs"/>
                </a:rPr>
                <a:t>O</a:t>
              </a:r>
              <a:r>
                <a:rPr kumimoji="0" lang="en-US" altLang="en-US" sz="1800" b="1"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 Drivers</a:t>
              </a:r>
            </a:p>
          </p:txBody>
        </p:sp>
        <p:sp>
          <p:nvSpPr>
            <p:cNvPr id="7" name="Content Placeholder 5"/>
            <p:cNvSpPr txBox="1">
              <a:spLocks/>
            </p:cNvSpPr>
            <p:nvPr/>
          </p:nvSpPr>
          <p:spPr bwMode="auto">
            <a:xfrm>
              <a:off x="2576045" y="538674"/>
              <a:ext cx="18859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50800">
                <a:lnSpc>
                  <a:spcPct val="90000"/>
                </a:lnSpc>
                <a:spcBef>
                  <a:spcPts val="600"/>
                </a:spcBef>
                <a:buClr>
                  <a:schemeClr val="accent1"/>
                </a:buClr>
                <a:buFont typeface="Arial" panose="020B0604020202020204" pitchFamily="34" charset="0"/>
                <a:buChar char="•"/>
                <a:defRPr sz="2400">
                  <a:solidFill>
                    <a:schemeClr val="tx1"/>
                  </a:solidFill>
                  <a:latin typeface="Tahoma" panose="020B0604030504040204" pitchFamily="34" charset="0"/>
                </a:defRPr>
              </a:lvl1pPr>
              <a:lvl2pPr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2pPr>
              <a:lvl3pPr marL="6858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3pPr>
              <a:lvl4pPr marL="914400"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4pPr>
              <a:lvl5pPr marL="11430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5pPr>
              <a:lvl6pPr marL="16002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6pPr>
              <a:lvl7pPr marL="20574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7pPr>
              <a:lvl8pPr marL="25146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8pPr>
              <a:lvl9pPr marL="29718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9pPr>
            </a:lstStyle>
            <a:p>
              <a:pPr marL="50800" marR="0" lvl="0" indent="0" algn="ctr" defTabSz="914400" rtl="0" eaLnBrk="0" fontAlgn="base" latinLnBrk="0" hangingPunct="0">
                <a:lnSpc>
                  <a:spcPct val="90000"/>
                </a:lnSpc>
                <a:spcBef>
                  <a:spcPts val="600"/>
                </a:spcBef>
                <a:spcAft>
                  <a:spcPct val="0"/>
                </a:spcAft>
                <a:buClr>
                  <a:srgbClr val="522476"/>
                </a:buClr>
                <a:buSzTx/>
                <a:buFont typeface="Arial" panose="020B0604020202020204" pitchFamily="34" charset="0"/>
                <a:buNone/>
                <a:tabLst/>
                <a:defRPr/>
              </a:pPr>
              <a:r>
                <a:rPr kumimoji="0" lang="en-US" altLang="en-US" sz="1800" b="1"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Key Drivers</a:t>
              </a:r>
            </a:p>
          </p:txBody>
        </p:sp>
        <p:sp>
          <p:nvSpPr>
            <p:cNvPr id="9" name="TextBox 8"/>
            <p:cNvSpPr txBox="1"/>
            <p:nvPr/>
          </p:nvSpPr>
          <p:spPr>
            <a:xfrm>
              <a:off x="7762749" y="1192433"/>
              <a:ext cx="2239855" cy="436861"/>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lIns="91440" tIns="45720" rIns="91440" bIns="45720"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Tahoma"/>
                  <a:ea typeface="Tahoma"/>
                  <a:cs typeface="Tahoma"/>
                </a:rPr>
                <a:t>Streamline and create standard work for utilizing CGM start-up kits</a:t>
              </a:r>
            </a:p>
          </p:txBody>
        </p:sp>
        <p:sp>
          <p:nvSpPr>
            <p:cNvPr id="10" name="TextBox 9"/>
            <p:cNvSpPr txBox="1"/>
            <p:nvPr/>
          </p:nvSpPr>
          <p:spPr>
            <a:xfrm>
              <a:off x="2714150" y="2670998"/>
              <a:ext cx="1704893" cy="708069"/>
            </a:xfrm>
            <a:prstGeom prst="rect">
              <a:avLst/>
            </a:prstGeom>
            <a:solidFill>
              <a:schemeClr val="accent3"/>
            </a:solidFill>
            <a:ln>
              <a:solidFill>
                <a:schemeClr val="tx1"/>
              </a:solidFill>
            </a:ln>
          </p:spPr>
          <p:style>
            <a:lnRef idx="2">
              <a:schemeClr val="dk1"/>
            </a:lnRef>
            <a:fillRef idx="1">
              <a:schemeClr val="lt1"/>
            </a:fillRef>
            <a:effectRef idx="0">
              <a:schemeClr val="dk1"/>
            </a:effectRef>
            <a:fontRef idx="minor">
              <a:schemeClr val="dk1"/>
            </a:fontRef>
          </p:style>
          <p:txBody>
            <a:bodyPr anchor="ctr"/>
            <a:lstStyle>
              <a:defPPr>
                <a:defRPr lang="en-US"/>
              </a:defPPr>
              <a:lvl1pPr algn="ctr">
                <a:defRPr sz="1600">
                  <a:solidFill>
                    <a:prstClr val="black"/>
                  </a:solidFill>
                </a:defRPr>
              </a:lvl1pP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dirty="0">
                <a:ln>
                  <a:noFill/>
                </a:ln>
                <a:solidFill>
                  <a:srgbClr val="FFFFFF"/>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Tahoma"/>
                  <a:ea typeface="+mn-ea"/>
                  <a:cs typeface="+mn-cs"/>
                </a:rPr>
                <a:t>Technology</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dirty="0">
                <a:ln>
                  <a:noFill/>
                </a:ln>
                <a:solidFill>
                  <a:srgbClr val="FFFFFF"/>
                </a:solidFill>
                <a:effectLst/>
                <a:uLnTx/>
                <a:uFillTx/>
                <a:latin typeface="Tahoma"/>
                <a:ea typeface="+mn-ea"/>
                <a:cs typeface="+mn-cs"/>
              </a:endParaRPr>
            </a:p>
          </p:txBody>
        </p:sp>
        <p:sp>
          <p:nvSpPr>
            <p:cNvPr id="11" name="TextBox 10"/>
            <p:cNvSpPr txBox="1"/>
            <p:nvPr/>
          </p:nvSpPr>
          <p:spPr>
            <a:xfrm>
              <a:off x="2714137" y="1228170"/>
              <a:ext cx="1692194" cy="708069"/>
            </a:xfrm>
            <a:prstGeom prst="rect">
              <a:avLst/>
            </a:prstGeom>
            <a:solidFill>
              <a:schemeClr val="accent1"/>
            </a:solidFill>
            <a:ln>
              <a:solidFill>
                <a:schemeClr val="tx1"/>
              </a:solidFill>
            </a:ln>
          </p:spPr>
          <p:style>
            <a:lnRef idx="2">
              <a:schemeClr val="dk1"/>
            </a:lnRef>
            <a:fillRef idx="1">
              <a:schemeClr val="lt1"/>
            </a:fillRef>
            <a:effectRef idx="0">
              <a:schemeClr val="dk1"/>
            </a:effectRef>
            <a:fontRef idx="minor">
              <a:schemeClr val="dk1"/>
            </a:fontRef>
          </p:style>
          <p:txBody>
            <a:bodyPr anchor="ctr"/>
            <a:lstStyle>
              <a:defPPr>
                <a:defRPr lang="en-US"/>
              </a:defPPr>
              <a:lvl1pPr algn="ctr">
                <a:defRPr sz="1600">
                  <a:solidFill>
                    <a:prstClr val="black"/>
                  </a:solidFill>
                </a:defRPr>
              </a:lvl1pP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dirty="0">
                <a:ln>
                  <a:noFill/>
                </a:ln>
                <a:solidFill>
                  <a:srgbClr val="FFFFFF"/>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Tahoma"/>
                  <a:ea typeface="+mn-ea"/>
                  <a:cs typeface="+mn-cs"/>
                </a:rPr>
                <a:t>Workflows</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dirty="0">
                <a:ln>
                  <a:noFill/>
                </a:ln>
                <a:solidFill>
                  <a:srgbClr val="FFFFFF"/>
                </a:solidFill>
                <a:effectLst/>
                <a:uLnTx/>
                <a:uFillTx/>
                <a:latin typeface="Tahoma"/>
                <a:ea typeface="+mn-ea"/>
                <a:cs typeface="+mn-cs"/>
              </a:endParaRPr>
            </a:p>
          </p:txBody>
        </p:sp>
        <p:cxnSp>
          <p:nvCxnSpPr>
            <p:cNvPr id="12" name="Straight Connector 11"/>
            <p:cNvCxnSpPr>
              <a:cxnSpLocks/>
              <a:stCxn id="11" idx="3"/>
              <a:endCxn id="36" idx="1"/>
            </p:cNvCxnSpPr>
            <p:nvPr/>
          </p:nvCxnSpPr>
          <p:spPr>
            <a:xfrm flipV="1">
              <a:off x="4406331" y="1069549"/>
              <a:ext cx="560664" cy="51265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Left Arrow 12"/>
            <p:cNvSpPr/>
            <p:nvPr/>
          </p:nvSpPr>
          <p:spPr>
            <a:xfrm>
              <a:off x="2109342" y="4084123"/>
              <a:ext cx="466703" cy="342921"/>
            </a:xfrm>
            <a:prstGeom prst="leftArrow">
              <a:avLst/>
            </a:prstGeom>
            <a:solidFill>
              <a:schemeClr val="accent2"/>
            </a:solidFill>
            <a:ln>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58329" tIns="113323" rIns="158329" bIns="113323" spcCol="1270" anchor="ctr"/>
            <a:lstStyle/>
            <a:p>
              <a:pPr marL="0" marR="0" lvl="0" indent="0" algn="ctr" defTabSz="1050131" rtl="0" eaLnBrk="1" fontAlgn="auto" latinLnBrk="0" hangingPunct="1">
                <a:lnSpc>
                  <a:spcPct val="90000"/>
                </a:lnSpc>
                <a:spcBef>
                  <a:spcPct val="0"/>
                </a:spcBef>
                <a:spcAft>
                  <a:spcPct val="35000"/>
                </a:spcAft>
                <a:buClrTx/>
                <a:buSzTx/>
                <a:buFontTx/>
                <a:buNone/>
                <a:tabLst/>
                <a:defRPr/>
              </a:pPr>
              <a:endParaRPr kumimoji="0" lang="en-US" sz="1519" b="0" i="0" u="none" strike="noStrike" kern="1200" cap="none" spc="0" normalizeH="0" baseline="0" noProof="0" dirty="0">
                <a:ln>
                  <a:noFill/>
                </a:ln>
                <a:solidFill>
                  <a:prstClr val="white"/>
                </a:solidFill>
                <a:effectLst/>
                <a:uLnTx/>
                <a:uFillTx/>
                <a:latin typeface="Tahoma"/>
                <a:ea typeface="+mn-ea"/>
                <a:cs typeface="+mn-cs"/>
              </a:endParaRPr>
            </a:p>
          </p:txBody>
        </p:sp>
        <p:sp>
          <p:nvSpPr>
            <p:cNvPr id="14" name="Left Arrow 13"/>
            <p:cNvSpPr/>
            <p:nvPr/>
          </p:nvSpPr>
          <p:spPr>
            <a:xfrm>
              <a:off x="2102982" y="1445671"/>
              <a:ext cx="477814" cy="342921"/>
            </a:xfrm>
            <a:prstGeom prst="leftArrow">
              <a:avLst/>
            </a:prstGeom>
            <a:solidFill>
              <a:schemeClr val="accent1"/>
            </a:solidFill>
            <a:ln>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58329" tIns="113323" rIns="158329" bIns="113323" spcCol="1270" anchor="ctr"/>
            <a:lstStyle/>
            <a:p>
              <a:pPr marL="0" marR="0" lvl="0" indent="0" algn="ctr" defTabSz="1050131" rtl="0" eaLnBrk="1" fontAlgn="auto" latinLnBrk="0" hangingPunct="1">
                <a:lnSpc>
                  <a:spcPct val="90000"/>
                </a:lnSpc>
                <a:spcBef>
                  <a:spcPct val="0"/>
                </a:spcBef>
                <a:spcAft>
                  <a:spcPct val="35000"/>
                </a:spcAft>
                <a:buClrTx/>
                <a:buSzTx/>
                <a:buFontTx/>
                <a:buNone/>
                <a:tabLst/>
                <a:defRPr/>
              </a:pPr>
              <a:endParaRPr kumimoji="0" lang="en-US" sz="1519" b="0" i="0" u="none" strike="noStrike" kern="1200" cap="none" spc="0" normalizeH="0" baseline="0" noProof="0" dirty="0">
                <a:ln>
                  <a:noFill/>
                </a:ln>
                <a:solidFill>
                  <a:prstClr val="white"/>
                </a:solidFill>
                <a:effectLst/>
                <a:uLnTx/>
                <a:uFillTx/>
                <a:latin typeface="Tahoma"/>
                <a:ea typeface="+mn-ea"/>
                <a:cs typeface="+mn-cs"/>
              </a:endParaRPr>
            </a:p>
          </p:txBody>
        </p:sp>
        <p:sp>
          <p:nvSpPr>
            <p:cNvPr id="15" name="TextBox 14"/>
            <p:cNvSpPr txBox="1"/>
            <p:nvPr/>
          </p:nvSpPr>
          <p:spPr>
            <a:xfrm>
              <a:off x="2714150" y="3906311"/>
              <a:ext cx="1704893" cy="708069"/>
            </a:xfrm>
            <a:prstGeom prst="rect">
              <a:avLst/>
            </a:prstGeom>
            <a:solidFill>
              <a:schemeClr val="accent2"/>
            </a:solidFill>
            <a:ln>
              <a:solidFill>
                <a:schemeClr val="tx1"/>
              </a:solidFill>
            </a:ln>
          </p:spPr>
          <p:style>
            <a:lnRef idx="2">
              <a:schemeClr val="dk1"/>
            </a:lnRef>
            <a:fillRef idx="1">
              <a:schemeClr val="lt1"/>
            </a:fillRef>
            <a:effectRef idx="0">
              <a:schemeClr val="dk1"/>
            </a:effectRef>
            <a:fontRef idx="minor">
              <a:schemeClr val="dk1"/>
            </a:fontRef>
          </p:style>
          <p:txBody>
            <a:bodyPr anchor="ctr"/>
            <a:lstStyle>
              <a:defPPr>
                <a:defRPr lang="en-US"/>
              </a:defPPr>
              <a:lvl1pPr algn="ctr">
                <a:defRPr sz="1600">
                  <a:solidFill>
                    <a:prstClr val="black"/>
                  </a:solidFill>
                </a:defRPr>
              </a:lvl1pP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dirty="0">
                <a:ln>
                  <a:noFill/>
                </a:ln>
                <a:solidFill>
                  <a:srgbClr val="FFFFFF"/>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Tahoma"/>
                  <a:ea typeface="+mn-ea"/>
                  <a:cs typeface="+mn-cs"/>
                </a:rPr>
                <a:t>Social/</a:t>
              </a: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Tahoma"/>
                  <a:ea typeface="+mn-ea"/>
                  <a:cs typeface="+mn-cs"/>
                </a:rPr>
                <a:t>Psychological</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dirty="0">
                <a:ln>
                  <a:noFill/>
                </a:ln>
                <a:solidFill>
                  <a:srgbClr val="FFFFFF"/>
                </a:solidFill>
                <a:effectLst/>
                <a:uLnTx/>
                <a:uFillTx/>
                <a:latin typeface="Tahoma"/>
                <a:ea typeface="+mn-ea"/>
                <a:cs typeface="+mn-cs"/>
              </a:endParaRPr>
            </a:p>
          </p:txBody>
        </p:sp>
        <p:sp>
          <p:nvSpPr>
            <p:cNvPr id="17" name="Left Arrow 16"/>
            <p:cNvSpPr/>
            <p:nvPr/>
          </p:nvSpPr>
          <p:spPr>
            <a:xfrm>
              <a:off x="2102992" y="2848808"/>
              <a:ext cx="465115" cy="342921"/>
            </a:xfrm>
            <a:prstGeom prst="leftArrow">
              <a:avLst/>
            </a:prstGeom>
            <a:solidFill>
              <a:schemeClr val="accent3"/>
            </a:solidFill>
            <a:ln>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58329" tIns="113323" rIns="158329" bIns="113323" spcCol="1270" anchor="ctr"/>
            <a:lstStyle/>
            <a:p>
              <a:pPr marL="0" marR="0" lvl="0" indent="0" algn="ctr" defTabSz="1050131" rtl="0" eaLnBrk="1" fontAlgn="auto" latinLnBrk="0" hangingPunct="1">
                <a:lnSpc>
                  <a:spcPct val="90000"/>
                </a:lnSpc>
                <a:spcBef>
                  <a:spcPct val="0"/>
                </a:spcBef>
                <a:spcAft>
                  <a:spcPct val="35000"/>
                </a:spcAft>
                <a:buClrTx/>
                <a:buSzTx/>
                <a:buFontTx/>
                <a:buNone/>
                <a:tabLst/>
                <a:defRPr/>
              </a:pPr>
              <a:endParaRPr kumimoji="0" lang="en-US" sz="1519" b="0" i="0" u="none" strike="noStrike" kern="1200" cap="none" spc="0" normalizeH="0" baseline="0" noProof="0" dirty="0">
                <a:ln>
                  <a:noFill/>
                </a:ln>
                <a:solidFill>
                  <a:prstClr val="white"/>
                </a:solidFill>
                <a:effectLst/>
                <a:uLnTx/>
                <a:uFillTx/>
                <a:latin typeface="Tahoma"/>
                <a:ea typeface="+mn-ea"/>
                <a:cs typeface="+mn-cs"/>
              </a:endParaRPr>
            </a:p>
          </p:txBody>
        </p:sp>
        <p:cxnSp>
          <p:nvCxnSpPr>
            <p:cNvPr id="18" name="Straight Connector 17"/>
            <p:cNvCxnSpPr>
              <a:cxnSpLocks/>
              <a:stCxn id="10" idx="3"/>
              <a:endCxn id="34" idx="1"/>
            </p:cNvCxnSpPr>
            <p:nvPr/>
          </p:nvCxnSpPr>
          <p:spPr>
            <a:xfrm flipV="1">
              <a:off x="4419043" y="2841969"/>
              <a:ext cx="529040" cy="183064"/>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a:stCxn id="15" idx="3"/>
              <a:endCxn id="127" idx="1"/>
            </p:cNvCxnSpPr>
            <p:nvPr/>
          </p:nvCxnSpPr>
          <p:spPr>
            <a:xfrm>
              <a:off x="4419043" y="4260347"/>
              <a:ext cx="530438" cy="12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cxnSpLocks/>
              <a:stCxn id="63" idx="3"/>
              <a:endCxn id="9" idx="1"/>
            </p:cNvCxnSpPr>
            <p:nvPr/>
          </p:nvCxnSpPr>
          <p:spPr>
            <a:xfrm>
              <a:off x="7496948" y="1407021"/>
              <a:ext cx="265801" cy="3842"/>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762594" y="2485162"/>
              <a:ext cx="2239855" cy="723945"/>
            </a:xfrm>
            <a:prstGeom prst="rect">
              <a:avLst/>
            </a:prstGeom>
            <a:solidFill>
              <a:schemeClr val="bg1">
                <a:lumMod val="65000"/>
              </a:schemeClr>
            </a:solidFill>
          </p:spPr>
          <p:style>
            <a:lnRef idx="2">
              <a:schemeClr val="dk1"/>
            </a:lnRef>
            <a:fillRef idx="1">
              <a:schemeClr val="lt1"/>
            </a:fillRef>
            <a:effectRef idx="0">
              <a:schemeClr val="dk1"/>
            </a:effectRef>
            <a:fontRef idx="minor">
              <a:schemeClr val="dk1"/>
            </a:fontRef>
          </p:style>
          <p:txBody>
            <a:bodyPr lIns="91440" tIns="45720" rIns="91440" bIns="45720"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181" b="0" i="0" u="none" strike="noStrike" kern="1200" cap="none" spc="0" normalizeH="0" baseline="0" noProof="0" dirty="0">
                <a:ln>
                  <a:noFill/>
                </a:ln>
                <a:solidFill>
                  <a:prstClr val="black"/>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Tahoma"/>
                  <a:ea typeface="+mn-ea"/>
                  <a:cs typeface="+mn-cs"/>
                </a:rPr>
                <a:t>Create a structure similar to "Genius Bar" for families to use when they have technology concerns (Telemedicine team)</a:t>
              </a:r>
              <a:endParaRPr kumimoji="0" lang="en-US" sz="1000" b="0" i="0" u="none" strike="noStrike" kern="1200" cap="none" spc="0" normalizeH="0" baseline="0" noProof="0" dirty="0">
                <a:ln>
                  <a:noFill/>
                </a:ln>
                <a:solidFill>
                  <a:srgbClr val="000000"/>
                </a:solidFill>
                <a:effectLst/>
                <a:uLnTx/>
                <a:uFillTx/>
                <a:latin typeface="Tahoma"/>
                <a:ea typeface="Tahoma"/>
                <a:cs typeface="Tahoma"/>
              </a:endParaRP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181" b="0" i="0" u="none" strike="noStrike" kern="1200" cap="none" spc="0" normalizeH="0" baseline="0" noProof="0" dirty="0">
                <a:ln>
                  <a:noFill/>
                </a:ln>
                <a:solidFill>
                  <a:prstClr val="black"/>
                </a:solidFill>
                <a:effectLst/>
                <a:uLnTx/>
                <a:uFillTx/>
                <a:latin typeface="Tahoma"/>
                <a:ea typeface="+mn-ea"/>
                <a:cs typeface="+mn-cs"/>
              </a:endParaRPr>
            </a:p>
          </p:txBody>
        </p:sp>
        <p:sp>
          <p:nvSpPr>
            <p:cNvPr id="27" name="TextBox 26"/>
            <p:cNvSpPr txBox="1"/>
            <p:nvPr/>
          </p:nvSpPr>
          <p:spPr>
            <a:xfrm>
              <a:off x="7762594" y="3824554"/>
              <a:ext cx="2239855" cy="882145"/>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lIns="91440" tIns="45720" rIns="91440" bIns="45720"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181" b="0" i="0" u="none" strike="noStrike" kern="1200" cap="none" spc="0" normalizeH="0" baseline="0" noProof="0" dirty="0">
                <a:ln>
                  <a:noFill/>
                </a:ln>
                <a:solidFill>
                  <a:prstClr val="black"/>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Tahoma"/>
                  <a:ea typeface="Tahoma"/>
                  <a:cs typeface="Tahoma"/>
                </a:rPr>
                <a:t>Standardize documentation: use note template (eliminate dot phrases), add SDEs, ensure documentation supports what is needed for insurance companies</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181" b="0" i="0" u="none" strike="noStrike" kern="1200" cap="none" spc="0" normalizeH="0" baseline="0" noProof="0" dirty="0">
                <a:ln>
                  <a:noFill/>
                </a:ln>
                <a:solidFill>
                  <a:prstClr val="black"/>
                </a:solidFill>
                <a:effectLst/>
                <a:uLnTx/>
                <a:uFillTx/>
                <a:latin typeface="Tahoma"/>
                <a:ea typeface="+mn-ea"/>
                <a:cs typeface="+mn-cs"/>
              </a:endParaRPr>
            </a:p>
          </p:txBody>
        </p:sp>
        <p:cxnSp>
          <p:nvCxnSpPr>
            <p:cNvPr id="29" name="Straight Connector 28"/>
            <p:cNvCxnSpPr>
              <a:cxnSpLocks/>
              <a:stCxn id="34" idx="3"/>
              <a:endCxn id="25" idx="1"/>
            </p:cNvCxnSpPr>
            <p:nvPr/>
          </p:nvCxnSpPr>
          <p:spPr>
            <a:xfrm>
              <a:off x="7506744" y="2841969"/>
              <a:ext cx="255850" cy="5165"/>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948083" y="3089686"/>
              <a:ext cx="2558662" cy="34797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Equipment gaps (i.e. do not have the right phone, computer, </a:t>
              </a:r>
              <a:r>
                <a:rPr kumimoji="0" lang="en-US" sz="1000" b="0" i="0" u="none" strike="noStrike" kern="1200" cap="none" spc="0" normalizeH="0" baseline="0" noProof="0" dirty="0" err="1">
                  <a:ln>
                    <a:noFill/>
                  </a:ln>
                  <a:solidFill>
                    <a:prstClr val="black"/>
                  </a:solidFill>
                  <a:effectLst/>
                  <a:uLnTx/>
                  <a:uFillTx/>
                  <a:latin typeface="Tahoma"/>
                  <a:ea typeface="+mn-ea"/>
                  <a:cs typeface="+mn-cs"/>
                </a:rPr>
                <a:t>etc</a:t>
              </a:r>
              <a:r>
                <a:rPr kumimoji="0" lang="en-US" sz="1000" b="0" i="0" u="none" strike="noStrike" kern="1200" cap="none" spc="0" normalizeH="0" baseline="0" noProof="0" dirty="0">
                  <a:ln>
                    <a:noFill/>
                  </a:ln>
                  <a:solidFill>
                    <a:prstClr val="black"/>
                  </a:solidFill>
                  <a:effectLst/>
                  <a:uLnTx/>
                  <a:uFillTx/>
                  <a:latin typeface="Tahoma"/>
                  <a:ea typeface="+mn-ea"/>
                  <a:cs typeface="+mn-cs"/>
                </a:rPr>
                <a:t>)</a:t>
              </a:r>
            </a:p>
          </p:txBody>
        </p:sp>
        <p:sp>
          <p:nvSpPr>
            <p:cNvPr id="34" name="TextBox 33"/>
            <p:cNvSpPr txBox="1"/>
            <p:nvPr/>
          </p:nvSpPr>
          <p:spPr>
            <a:xfrm>
              <a:off x="4948083" y="2667979"/>
              <a:ext cx="2558662" cy="347980"/>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Technology can be unreliable: leads to frustration &amp; lack of trust</a:t>
              </a:r>
            </a:p>
          </p:txBody>
        </p:sp>
        <p:sp>
          <p:nvSpPr>
            <p:cNvPr id="36" name="TextBox 35"/>
            <p:cNvSpPr txBox="1"/>
            <p:nvPr/>
          </p:nvSpPr>
          <p:spPr>
            <a:xfrm>
              <a:off x="4966995" y="937833"/>
              <a:ext cx="2529953" cy="263431"/>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Initiating CGM: when &amp; how do we offer?</a:t>
              </a:r>
            </a:p>
          </p:txBody>
        </p:sp>
        <p:sp>
          <p:nvSpPr>
            <p:cNvPr id="39" name="Content Placeholder 5"/>
            <p:cNvSpPr txBox="1">
              <a:spLocks/>
            </p:cNvSpPr>
            <p:nvPr/>
          </p:nvSpPr>
          <p:spPr bwMode="auto">
            <a:xfrm>
              <a:off x="7944309" y="546865"/>
              <a:ext cx="1876425"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marL="50800">
                <a:lnSpc>
                  <a:spcPct val="90000"/>
                </a:lnSpc>
                <a:spcBef>
                  <a:spcPts val="600"/>
                </a:spcBef>
                <a:buClr>
                  <a:schemeClr val="accent1"/>
                </a:buClr>
                <a:buFont typeface="Arial" panose="020B0604020202020204" pitchFamily="34" charset="0"/>
                <a:buChar char="•"/>
                <a:defRPr sz="2400">
                  <a:solidFill>
                    <a:schemeClr val="tx1"/>
                  </a:solidFill>
                  <a:latin typeface="Tahoma" panose="020B0604030504040204" pitchFamily="34" charset="0"/>
                </a:defRPr>
              </a:lvl1pPr>
              <a:lvl2pPr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2pPr>
              <a:lvl3pPr marL="6858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3pPr>
              <a:lvl4pPr marL="914400"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4pPr>
              <a:lvl5pPr marL="11430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5pPr>
              <a:lvl6pPr marL="16002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6pPr>
              <a:lvl7pPr marL="20574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7pPr>
              <a:lvl8pPr marL="25146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8pPr>
              <a:lvl9pPr marL="29718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9pPr>
            </a:lstStyle>
            <a:p>
              <a:pPr marL="50800" marR="0" lvl="0" indent="0" algn="ctr" defTabSz="914400" rtl="0" eaLnBrk="1" fontAlgn="base" latinLnBrk="0" hangingPunct="1">
                <a:lnSpc>
                  <a:spcPct val="90000"/>
                </a:lnSpc>
                <a:spcBef>
                  <a:spcPts val="600"/>
                </a:spcBef>
                <a:spcAft>
                  <a:spcPct val="0"/>
                </a:spcAft>
                <a:buClr>
                  <a:srgbClr val="0F6FC6"/>
                </a:buClr>
                <a:buSzTx/>
                <a:buFont typeface="Arial" panose="020B0604020202020204" pitchFamily="34" charset="0"/>
                <a:buNone/>
                <a:tabLst/>
                <a:defRPr/>
              </a:pPr>
              <a:r>
                <a:rPr kumimoji="0" lang="en-US" altLang="en-US" sz="1800" b="1"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Interventions</a:t>
              </a:r>
            </a:p>
          </p:txBody>
        </p:sp>
      </p:grpSp>
      <p:sp>
        <p:nvSpPr>
          <p:cNvPr id="41" name="TextBox 40"/>
          <p:cNvSpPr txBox="1"/>
          <p:nvPr/>
        </p:nvSpPr>
        <p:spPr>
          <a:xfrm>
            <a:off x="9936163" y="1186774"/>
            <a:ext cx="2101850" cy="423863"/>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181" b="0" i="0" u="none" strike="noStrike" kern="1200" cap="none" spc="0" normalizeH="0" baseline="0" noProof="0" dirty="0">
              <a:ln>
                <a:noFill/>
              </a:ln>
              <a:solidFill>
                <a:prstClr val="black"/>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181" b="0" i="0" u="none" strike="noStrike" kern="1200" cap="none" spc="0" normalizeH="0" baseline="0" noProof="0" dirty="0">
                <a:ln>
                  <a:noFill/>
                </a:ln>
                <a:solidFill>
                  <a:prstClr val="black"/>
                </a:solidFill>
                <a:effectLst/>
                <a:uLnTx/>
                <a:uFillTx/>
                <a:latin typeface="Tahoma"/>
                <a:ea typeface="+mn-ea"/>
                <a:cs typeface="+mn-cs"/>
              </a:rPr>
              <a:t>Start-up Kit Utilization</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181" b="0" i="0" u="none" strike="noStrike" kern="1200" cap="none" spc="0" normalizeH="0" baseline="30000" noProof="0" dirty="0">
              <a:ln>
                <a:noFill/>
              </a:ln>
              <a:solidFill>
                <a:prstClr val="black"/>
              </a:solidFill>
              <a:effectLst/>
              <a:uLnTx/>
              <a:uFillTx/>
              <a:latin typeface="Tahoma"/>
              <a:ea typeface="+mn-ea"/>
              <a:cs typeface="+mn-cs"/>
            </a:endParaRPr>
          </a:p>
        </p:txBody>
      </p:sp>
      <p:sp>
        <p:nvSpPr>
          <p:cNvPr id="44" name="TextBox 43"/>
          <p:cNvSpPr txBox="1"/>
          <p:nvPr/>
        </p:nvSpPr>
        <p:spPr>
          <a:xfrm>
            <a:off x="9936163" y="2602189"/>
            <a:ext cx="2101850" cy="423863"/>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181" b="0" i="0" u="none" strike="noStrike" kern="1200" cap="none" spc="0" normalizeH="0" baseline="0" noProof="0" dirty="0">
                <a:ln>
                  <a:noFill/>
                </a:ln>
                <a:solidFill>
                  <a:prstClr val="black"/>
                </a:solidFill>
                <a:effectLst/>
                <a:uLnTx/>
                <a:uFillTx/>
                <a:latin typeface="Tahoma"/>
                <a:ea typeface="+mn-ea"/>
                <a:cs typeface="+mn-cs"/>
              </a:rPr>
              <a:t>Telemedicine Help Line Utilization</a:t>
            </a:r>
          </a:p>
        </p:txBody>
      </p:sp>
      <p:sp>
        <p:nvSpPr>
          <p:cNvPr id="47" name="TextBox 46"/>
          <p:cNvSpPr txBox="1"/>
          <p:nvPr/>
        </p:nvSpPr>
        <p:spPr>
          <a:xfrm>
            <a:off x="9936163" y="4030304"/>
            <a:ext cx="2101850" cy="423863"/>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181" b="0" i="0" u="none" strike="noStrike" kern="1200" cap="none" spc="0" normalizeH="0" baseline="0" noProof="0" dirty="0">
              <a:ln>
                <a:noFill/>
              </a:ln>
              <a:solidFill>
                <a:prstClr val="black"/>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181" b="0" i="0" u="none" strike="noStrike" kern="1200" cap="none" spc="0" normalizeH="0" baseline="0" noProof="0" dirty="0">
                <a:ln>
                  <a:noFill/>
                </a:ln>
                <a:solidFill>
                  <a:prstClr val="black"/>
                </a:solidFill>
                <a:effectLst/>
                <a:uLnTx/>
                <a:uFillTx/>
                <a:latin typeface="Tahoma"/>
                <a:ea typeface="+mn-ea"/>
                <a:cs typeface="+mn-cs"/>
              </a:rPr>
              <a:t>Note Template Utilization</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181" b="0" i="0" u="none" strike="noStrike" kern="1200" cap="none" spc="0" normalizeH="0" baseline="30000" noProof="0" dirty="0">
              <a:ln>
                <a:noFill/>
              </a:ln>
              <a:solidFill>
                <a:prstClr val="black"/>
              </a:solidFill>
              <a:effectLst/>
              <a:uLnTx/>
              <a:uFillTx/>
              <a:latin typeface="Tahoma"/>
              <a:ea typeface="+mn-ea"/>
              <a:cs typeface="+mn-cs"/>
            </a:endParaRPr>
          </a:p>
        </p:txBody>
      </p:sp>
      <p:sp>
        <p:nvSpPr>
          <p:cNvPr id="50" name="TextBox 49"/>
          <p:cNvSpPr txBox="1"/>
          <p:nvPr/>
        </p:nvSpPr>
        <p:spPr>
          <a:xfrm>
            <a:off x="9936163" y="5631139"/>
            <a:ext cx="2101850" cy="422275"/>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181" b="0" i="0" u="none" strike="noStrike" kern="1200" cap="none" spc="0" normalizeH="0" baseline="0" noProof="0" dirty="0">
                <a:ln>
                  <a:noFill/>
                </a:ln>
                <a:solidFill>
                  <a:prstClr val="black"/>
                </a:solidFill>
                <a:effectLst/>
                <a:uLnTx/>
                <a:uFillTx/>
                <a:latin typeface="Tahoma"/>
                <a:ea typeface="+mn-ea"/>
                <a:cs typeface="+mn-cs"/>
              </a:rPr>
              <a:t>SharePoint Utilization</a:t>
            </a:r>
          </a:p>
        </p:txBody>
      </p:sp>
      <p:sp>
        <p:nvSpPr>
          <p:cNvPr id="51" name="Content Placeholder 5"/>
          <p:cNvSpPr txBox="1">
            <a:spLocks/>
          </p:cNvSpPr>
          <p:nvPr/>
        </p:nvSpPr>
        <p:spPr bwMode="auto">
          <a:xfrm>
            <a:off x="10048875" y="522898"/>
            <a:ext cx="187642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50800">
              <a:lnSpc>
                <a:spcPct val="90000"/>
              </a:lnSpc>
              <a:spcBef>
                <a:spcPts val="600"/>
              </a:spcBef>
              <a:buClr>
                <a:schemeClr val="accent1"/>
              </a:buClr>
              <a:buFont typeface="Arial" panose="020B0604020202020204" pitchFamily="34" charset="0"/>
              <a:buChar char="•"/>
              <a:defRPr sz="2400">
                <a:solidFill>
                  <a:schemeClr val="tx1"/>
                </a:solidFill>
                <a:latin typeface="Tahoma" panose="020B0604030504040204" pitchFamily="34" charset="0"/>
              </a:defRPr>
            </a:lvl1pPr>
            <a:lvl2pPr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2pPr>
            <a:lvl3pPr marL="6858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3pPr>
            <a:lvl4pPr marL="914400"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4pPr>
            <a:lvl5pPr marL="11430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5pPr>
            <a:lvl6pPr marL="16002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6pPr>
            <a:lvl7pPr marL="20574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7pPr>
            <a:lvl8pPr marL="25146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8pPr>
            <a:lvl9pPr marL="29718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9pPr>
          </a:lstStyle>
          <a:p>
            <a:pPr marL="50800" marR="0" lvl="0" indent="0" algn="ctr" defTabSz="914400" rtl="0" eaLnBrk="1" fontAlgn="base" latinLnBrk="0" hangingPunct="1">
              <a:lnSpc>
                <a:spcPct val="90000"/>
              </a:lnSpc>
              <a:spcBef>
                <a:spcPts val="600"/>
              </a:spcBef>
              <a:spcAft>
                <a:spcPct val="0"/>
              </a:spcAft>
              <a:buClr>
                <a:srgbClr val="0F6FC6"/>
              </a:buClr>
              <a:buSzTx/>
              <a:buFont typeface="Arial" panose="020B0604020202020204" pitchFamily="34" charset="0"/>
              <a:buNone/>
              <a:tabLst/>
              <a:defRPr/>
            </a:pPr>
            <a:r>
              <a:rPr kumimoji="0" lang="en-US" altLang="en-US" sz="1800" b="1" i="0" u="none" strike="noStrike" kern="1200" cap="none" spc="0" normalizeH="0" baseline="0" noProof="0" dirty="0">
                <a:ln>
                  <a:noFill/>
                </a:ln>
                <a:solidFill>
                  <a:srgbClr val="000000"/>
                </a:solidFill>
                <a:effectLst/>
                <a:uLnTx/>
                <a:uFillTx/>
                <a:latin typeface="Tahoma" panose="020B0604030504040204" pitchFamily="34" charset="0"/>
                <a:ea typeface="+mn-ea"/>
                <a:cs typeface="+mn-cs"/>
              </a:rPr>
              <a:t>Metrics</a:t>
            </a:r>
          </a:p>
        </p:txBody>
      </p:sp>
      <p:sp>
        <p:nvSpPr>
          <p:cNvPr id="55" name="TextBox 54">
            <a:extLst>
              <a:ext uri="{FF2B5EF4-FFF2-40B4-BE49-F238E27FC236}">
                <a16:creationId xmlns:a16="http://schemas.microsoft.com/office/drawing/2014/main" id="{8D4AC89B-E99C-4460-91BC-454115702C79}"/>
              </a:ext>
            </a:extLst>
          </p:cNvPr>
          <p:cNvSpPr txBox="1"/>
          <p:nvPr/>
        </p:nvSpPr>
        <p:spPr>
          <a:xfrm>
            <a:off x="2463654" y="5160297"/>
            <a:ext cx="1736725" cy="722093"/>
          </a:xfrm>
          <a:prstGeom prst="rect">
            <a:avLst/>
          </a:prstGeom>
          <a:solidFill>
            <a:schemeClr val="accent4"/>
          </a:solidFill>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dirty="0">
              <a:ln>
                <a:noFill/>
              </a:ln>
              <a:solidFill>
                <a:srgbClr val="FFFFFF"/>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Tahoma"/>
                <a:ea typeface="+mn-ea"/>
                <a:cs typeface="+mn-cs"/>
              </a:rPr>
              <a:t>Equity/Access</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dirty="0">
              <a:ln>
                <a:noFill/>
              </a:ln>
              <a:solidFill>
                <a:srgbClr val="FFFFFF"/>
              </a:solidFill>
              <a:effectLst/>
              <a:uLnTx/>
              <a:uFillTx/>
              <a:latin typeface="Tahoma"/>
              <a:ea typeface="+mn-ea"/>
              <a:cs typeface="+mn-cs"/>
            </a:endParaRPr>
          </a:p>
        </p:txBody>
      </p:sp>
      <p:sp>
        <p:nvSpPr>
          <p:cNvPr id="56" name="Left Arrow 50">
            <a:extLst>
              <a:ext uri="{FF2B5EF4-FFF2-40B4-BE49-F238E27FC236}">
                <a16:creationId xmlns:a16="http://schemas.microsoft.com/office/drawing/2014/main" id="{6093D6D9-66B4-482E-8179-379902D6BAB2}"/>
              </a:ext>
            </a:extLst>
          </p:cNvPr>
          <p:cNvSpPr/>
          <p:nvPr/>
        </p:nvSpPr>
        <p:spPr>
          <a:xfrm>
            <a:off x="1850427" y="5325629"/>
            <a:ext cx="466725" cy="342900"/>
          </a:xfrm>
          <a:prstGeom prst="leftArrow">
            <a:avLst/>
          </a:prstGeom>
          <a:solidFill>
            <a:schemeClr val="accent4"/>
          </a:solidFill>
          <a:ln>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58329" tIns="113323" rIns="158329" bIns="113323" spcCol="1270" anchor="ctr"/>
          <a:lstStyle/>
          <a:p>
            <a:pPr marL="0" marR="0" lvl="0" indent="0" algn="ctr" defTabSz="1050131" rtl="0" eaLnBrk="1" fontAlgn="auto" latinLnBrk="0" hangingPunct="1">
              <a:lnSpc>
                <a:spcPct val="90000"/>
              </a:lnSpc>
              <a:spcBef>
                <a:spcPct val="0"/>
              </a:spcBef>
              <a:spcAft>
                <a:spcPct val="35000"/>
              </a:spcAft>
              <a:buClrTx/>
              <a:buSzTx/>
              <a:buFontTx/>
              <a:buNone/>
              <a:tabLst/>
              <a:defRPr/>
            </a:pPr>
            <a:endParaRPr kumimoji="0" lang="en-US" sz="1519" b="0" i="0" u="none" strike="noStrike" kern="1200" cap="none" spc="0" normalizeH="0" baseline="0" noProof="0" dirty="0">
              <a:ln>
                <a:noFill/>
              </a:ln>
              <a:solidFill>
                <a:prstClr val="white"/>
              </a:solidFill>
              <a:effectLst/>
              <a:uLnTx/>
              <a:uFillTx/>
              <a:latin typeface="Tahoma"/>
              <a:ea typeface="+mn-ea"/>
              <a:cs typeface="+mn-cs"/>
            </a:endParaRPr>
          </a:p>
        </p:txBody>
      </p:sp>
      <p:cxnSp>
        <p:nvCxnSpPr>
          <p:cNvPr id="57" name="Straight Connector 56">
            <a:extLst>
              <a:ext uri="{FF2B5EF4-FFF2-40B4-BE49-F238E27FC236}">
                <a16:creationId xmlns:a16="http://schemas.microsoft.com/office/drawing/2014/main" id="{62B82D95-DFDC-4A6C-87FC-F7D063CCD1F5}"/>
              </a:ext>
            </a:extLst>
          </p:cNvPr>
          <p:cNvCxnSpPr>
            <a:cxnSpLocks/>
            <a:stCxn id="55" idx="3"/>
            <a:endCxn id="151" idx="1"/>
          </p:cNvCxnSpPr>
          <p:nvPr/>
        </p:nvCxnSpPr>
        <p:spPr>
          <a:xfrm>
            <a:off x="4200379" y="5521344"/>
            <a:ext cx="525276" cy="182334"/>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C96442B6-190F-4A3D-AA72-5F806E380772}"/>
              </a:ext>
            </a:extLst>
          </p:cNvPr>
          <p:cNvSpPr txBox="1"/>
          <p:nvPr/>
        </p:nvSpPr>
        <p:spPr bwMode="auto">
          <a:xfrm>
            <a:off x="4689305" y="1272360"/>
            <a:ext cx="2548985" cy="237659"/>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013" b="1" i="0" u="none" strike="noStrike" kern="1200" cap="none" spc="0" normalizeH="0" baseline="0" noProof="0" dirty="0">
              <a:ln>
                <a:noFill/>
              </a:ln>
              <a:solidFill>
                <a:prstClr val="black"/>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It is time consuming to start CGMs</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013" b="1" i="0" u="none" strike="noStrike" kern="1200" cap="none" spc="0" normalizeH="0" baseline="0" noProof="0" dirty="0">
              <a:ln>
                <a:noFill/>
              </a:ln>
              <a:solidFill>
                <a:prstClr val="black"/>
              </a:solidFill>
              <a:effectLst/>
              <a:uLnTx/>
              <a:uFillTx/>
              <a:latin typeface="Tahoma"/>
              <a:ea typeface="+mn-ea"/>
              <a:cs typeface="+mn-cs"/>
            </a:endParaRPr>
          </a:p>
        </p:txBody>
      </p:sp>
      <p:cxnSp>
        <p:nvCxnSpPr>
          <p:cNvPr id="65" name="Straight Connector 64">
            <a:extLst>
              <a:ext uri="{FF2B5EF4-FFF2-40B4-BE49-F238E27FC236}">
                <a16:creationId xmlns:a16="http://schemas.microsoft.com/office/drawing/2014/main" id="{9DF80AC3-3E6A-41B7-AE09-607E71C38B93}"/>
              </a:ext>
            </a:extLst>
          </p:cNvPr>
          <p:cNvCxnSpPr>
            <a:cxnSpLocks/>
            <a:stCxn id="11" idx="3"/>
            <a:endCxn id="63" idx="1"/>
          </p:cNvCxnSpPr>
          <p:nvPr/>
        </p:nvCxnSpPr>
        <p:spPr bwMode="auto">
          <a:xfrm flipV="1">
            <a:off x="4147526" y="1391190"/>
            <a:ext cx="541779" cy="175172"/>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2C061975-7BD8-42DF-A079-E52587A3D300}"/>
              </a:ext>
            </a:extLst>
          </p:cNvPr>
          <p:cNvSpPr txBox="1"/>
          <p:nvPr/>
        </p:nvSpPr>
        <p:spPr bwMode="auto">
          <a:xfrm>
            <a:off x="4689305" y="1580815"/>
            <a:ext cx="2558783" cy="261425"/>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013" b="1" i="0" u="none" strike="noStrike" kern="1200" cap="none" spc="0" normalizeH="0" baseline="0" noProof="0" dirty="0">
              <a:ln>
                <a:noFill/>
              </a:ln>
              <a:solidFill>
                <a:prstClr val="black"/>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Variable documentation = data challenges</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013" b="1" i="0" u="none" strike="noStrike" kern="1200" cap="none" spc="0" normalizeH="0" baseline="0" noProof="0" dirty="0">
              <a:ln>
                <a:noFill/>
              </a:ln>
              <a:solidFill>
                <a:prstClr val="black"/>
              </a:solidFill>
              <a:effectLst/>
              <a:uLnTx/>
              <a:uFillTx/>
              <a:latin typeface="Tahoma"/>
              <a:ea typeface="+mn-ea"/>
              <a:cs typeface="+mn-cs"/>
            </a:endParaRPr>
          </a:p>
        </p:txBody>
      </p:sp>
      <p:sp>
        <p:nvSpPr>
          <p:cNvPr id="75" name="TextBox 74">
            <a:extLst>
              <a:ext uri="{FF2B5EF4-FFF2-40B4-BE49-F238E27FC236}">
                <a16:creationId xmlns:a16="http://schemas.microsoft.com/office/drawing/2014/main" id="{3FAAA256-A9CA-4B11-B462-9C74BDD1EF7E}"/>
              </a:ext>
            </a:extLst>
          </p:cNvPr>
          <p:cNvSpPr txBox="1"/>
          <p:nvPr/>
        </p:nvSpPr>
        <p:spPr bwMode="auto">
          <a:xfrm>
            <a:off x="4689305" y="1925152"/>
            <a:ext cx="2558783" cy="382754"/>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013" b="1" i="0" u="none" strike="noStrike" kern="1200" cap="none" spc="0" normalizeH="0" baseline="0" noProof="0" dirty="0">
              <a:ln>
                <a:noFill/>
              </a:ln>
              <a:solidFill>
                <a:prstClr val="black"/>
              </a:solidFill>
              <a:effectLst/>
              <a:uLnTx/>
              <a:uFillTx/>
              <a:latin typeface="Tahoma"/>
              <a:ea typeface="+mn-ea"/>
              <a:cs typeface="+mn-cs"/>
            </a:endParaRPr>
          </a:p>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Accurate CGM use is difficult to measure - we only download 2 </a:t>
            </a:r>
            <a:r>
              <a:rPr kumimoji="0" lang="en-US" sz="1000" b="0" i="0" u="none" strike="noStrike" kern="1200" cap="none" spc="0" normalizeH="0" baseline="0" noProof="0" dirty="0" err="1">
                <a:ln>
                  <a:noFill/>
                </a:ln>
                <a:solidFill>
                  <a:prstClr val="black"/>
                </a:solidFill>
                <a:effectLst/>
                <a:uLnTx/>
                <a:uFillTx/>
                <a:latin typeface="Tahoma"/>
                <a:ea typeface="+mn-ea"/>
                <a:cs typeface="+mn-cs"/>
              </a:rPr>
              <a:t>wks</a:t>
            </a:r>
            <a:r>
              <a:rPr kumimoji="0" lang="en-US" sz="1000" b="0" i="0" u="none" strike="noStrike" kern="1200" cap="none" spc="0" normalizeH="0" baseline="0" noProof="0" dirty="0">
                <a:ln>
                  <a:noFill/>
                </a:ln>
                <a:solidFill>
                  <a:prstClr val="black"/>
                </a:solidFill>
                <a:effectLst/>
                <a:uLnTx/>
                <a:uFillTx/>
                <a:latin typeface="Tahoma"/>
                <a:ea typeface="+mn-ea"/>
                <a:cs typeface="+mn-cs"/>
              </a:rPr>
              <a:t> of data</a:t>
            </a:r>
          </a:p>
          <a:p>
            <a:pPr marL="0" marR="0" lvl="0" indent="0" algn="ctr" defTabSz="385763" rtl="0" eaLnBrk="1" fontAlgn="auto" latinLnBrk="0" hangingPunct="1">
              <a:lnSpc>
                <a:spcPct val="100000"/>
              </a:lnSpc>
              <a:spcBef>
                <a:spcPts val="0"/>
              </a:spcBef>
              <a:spcAft>
                <a:spcPts val="0"/>
              </a:spcAft>
              <a:buClrTx/>
              <a:buSzTx/>
              <a:buFontTx/>
              <a:buNone/>
              <a:tabLst/>
              <a:defRPr/>
            </a:pPr>
            <a:endParaRPr kumimoji="0" lang="en-US" sz="1013" b="1" i="0" u="none" strike="noStrike" kern="1200" cap="none" spc="0" normalizeH="0" baseline="0" noProof="0" dirty="0">
              <a:ln>
                <a:noFill/>
              </a:ln>
              <a:solidFill>
                <a:prstClr val="black"/>
              </a:solidFill>
              <a:effectLst/>
              <a:uLnTx/>
              <a:uFillTx/>
              <a:latin typeface="Tahoma"/>
              <a:ea typeface="+mn-ea"/>
              <a:cs typeface="+mn-cs"/>
            </a:endParaRPr>
          </a:p>
        </p:txBody>
      </p:sp>
      <p:cxnSp>
        <p:nvCxnSpPr>
          <p:cNvPr id="77" name="Straight Connector 76">
            <a:extLst>
              <a:ext uri="{FF2B5EF4-FFF2-40B4-BE49-F238E27FC236}">
                <a16:creationId xmlns:a16="http://schemas.microsoft.com/office/drawing/2014/main" id="{EF54E1FD-C9CA-4952-80B4-1F62115099CA}"/>
              </a:ext>
            </a:extLst>
          </p:cNvPr>
          <p:cNvCxnSpPr>
            <a:cxnSpLocks/>
            <a:stCxn id="11" idx="3"/>
            <a:endCxn id="74" idx="1"/>
          </p:cNvCxnSpPr>
          <p:nvPr/>
        </p:nvCxnSpPr>
        <p:spPr bwMode="auto">
          <a:xfrm>
            <a:off x="4147526" y="1566362"/>
            <a:ext cx="541779" cy="14516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F118C86F-F1F2-40B0-B0B7-8FB731A250BE}"/>
              </a:ext>
            </a:extLst>
          </p:cNvPr>
          <p:cNvCxnSpPr>
            <a:cxnSpLocks/>
            <a:stCxn id="11" idx="3"/>
            <a:endCxn id="75" idx="1"/>
          </p:cNvCxnSpPr>
          <p:nvPr/>
        </p:nvCxnSpPr>
        <p:spPr bwMode="auto">
          <a:xfrm>
            <a:off x="4147526" y="1566362"/>
            <a:ext cx="541779" cy="55016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55B9164D-12C1-4114-A026-BCC2381AF52F}"/>
              </a:ext>
            </a:extLst>
          </p:cNvPr>
          <p:cNvCxnSpPr>
            <a:cxnSpLocks/>
            <a:stCxn id="10" idx="3"/>
            <a:endCxn id="33" idx="1"/>
          </p:cNvCxnSpPr>
          <p:nvPr/>
        </p:nvCxnSpPr>
        <p:spPr bwMode="auto">
          <a:xfrm>
            <a:off x="4160239" y="3009100"/>
            <a:ext cx="529065" cy="238627"/>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DACA221D-67C4-458C-87BB-C888EF1357B3}"/>
              </a:ext>
            </a:extLst>
          </p:cNvPr>
          <p:cNvSpPr txBox="1"/>
          <p:nvPr/>
        </p:nvSpPr>
        <p:spPr bwMode="auto">
          <a:xfrm>
            <a:off x="4690702" y="4125965"/>
            <a:ext cx="2558782" cy="236985"/>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Patient/family needs to be ready (timing)</a:t>
            </a:r>
          </a:p>
        </p:txBody>
      </p:sp>
      <p:sp>
        <p:nvSpPr>
          <p:cNvPr id="151" name="TextBox 150">
            <a:extLst>
              <a:ext uri="{FF2B5EF4-FFF2-40B4-BE49-F238E27FC236}">
                <a16:creationId xmlns:a16="http://schemas.microsoft.com/office/drawing/2014/main" id="{FCF41A66-B2FB-413D-AA89-B4806DFA85C0}"/>
              </a:ext>
            </a:extLst>
          </p:cNvPr>
          <p:cNvSpPr txBox="1"/>
          <p:nvPr/>
        </p:nvSpPr>
        <p:spPr bwMode="auto">
          <a:xfrm>
            <a:off x="4725655" y="5512844"/>
            <a:ext cx="2558782" cy="38166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CGMs cost a lot and some insurance companies do not cover devices</a:t>
            </a:r>
          </a:p>
        </p:txBody>
      </p:sp>
      <p:sp>
        <p:nvSpPr>
          <p:cNvPr id="152" name="TextBox 151">
            <a:extLst>
              <a:ext uri="{FF2B5EF4-FFF2-40B4-BE49-F238E27FC236}">
                <a16:creationId xmlns:a16="http://schemas.microsoft.com/office/drawing/2014/main" id="{485FB55E-6A04-4FE9-8CAD-1991DE945093}"/>
              </a:ext>
            </a:extLst>
          </p:cNvPr>
          <p:cNvSpPr txBox="1"/>
          <p:nvPr/>
        </p:nvSpPr>
        <p:spPr bwMode="auto">
          <a:xfrm>
            <a:off x="4725655" y="5995491"/>
            <a:ext cx="2558782" cy="38166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Criteria for initial approval and ongoing approval</a:t>
            </a:r>
          </a:p>
        </p:txBody>
      </p:sp>
      <p:cxnSp>
        <p:nvCxnSpPr>
          <p:cNvPr id="154" name="Straight Connector 153">
            <a:extLst>
              <a:ext uri="{FF2B5EF4-FFF2-40B4-BE49-F238E27FC236}">
                <a16:creationId xmlns:a16="http://schemas.microsoft.com/office/drawing/2014/main" id="{EB512E09-72D0-4149-9F1D-CF014BAF7200}"/>
              </a:ext>
            </a:extLst>
          </p:cNvPr>
          <p:cNvCxnSpPr>
            <a:cxnSpLocks/>
            <a:stCxn id="55" idx="3"/>
            <a:endCxn id="152" idx="1"/>
          </p:cNvCxnSpPr>
          <p:nvPr/>
        </p:nvCxnSpPr>
        <p:spPr>
          <a:xfrm>
            <a:off x="4200379" y="5521344"/>
            <a:ext cx="525276" cy="664981"/>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60" name="TextBox 159">
            <a:extLst>
              <a:ext uri="{FF2B5EF4-FFF2-40B4-BE49-F238E27FC236}">
                <a16:creationId xmlns:a16="http://schemas.microsoft.com/office/drawing/2014/main" id="{3D9341E8-5D2E-4C6D-9462-4F03F6B230F7}"/>
              </a:ext>
            </a:extLst>
          </p:cNvPr>
          <p:cNvSpPr txBox="1"/>
          <p:nvPr/>
        </p:nvSpPr>
        <p:spPr bwMode="auto">
          <a:xfrm>
            <a:off x="4727053" y="5067026"/>
            <a:ext cx="2558782" cy="346970"/>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CGM use is variable dependent upon numerous social factors</a:t>
            </a:r>
          </a:p>
        </p:txBody>
      </p:sp>
      <p:sp>
        <p:nvSpPr>
          <p:cNvPr id="161" name="TextBox 160">
            <a:extLst>
              <a:ext uri="{FF2B5EF4-FFF2-40B4-BE49-F238E27FC236}">
                <a16:creationId xmlns:a16="http://schemas.microsoft.com/office/drawing/2014/main" id="{08E21E6E-0C98-4C1F-8485-D92B3C5B3393}"/>
              </a:ext>
            </a:extLst>
          </p:cNvPr>
          <p:cNvSpPr txBox="1"/>
          <p:nvPr/>
        </p:nvSpPr>
        <p:spPr bwMode="auto">
          <a:xfrm>
            <a:off x="4727053" y="4734727"/>
            <a:ext cx="2558782" cy="236985"/>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mn-ea"/>
                <a:cs typeface="+mn-cs"/>
              </a:rPr>
              <a:t>Managing insurance denials</a:t>
            </a:r>
          </a:p>
        </p:txBody>
      </p:sp>
      <p:cxnSp>
        <p:nvCxnSpPr>
          <p:cNvPr id="162" name="Straight Connector 161">
            <a:extLst>
              <a:ext uri="{FF2B5EF4-FFF2-40B4-BE49-F238E27FC236}">
                <a16:creationId xmlns:a16="http://schemas.microsoft.com/office/drawing/2014/main" id="{FEBF0E39-F15B-4588-ABAA-5DD29ACAF8AF}"/>
              </a:ext>
            </a:extLst>
          </p:cNvPr>
          <p:cNvCxnSpPr>
            <a:cxnSpLocks/>
            <a:stCxn id="55" idx="3"/>
            <a:endCxn id="160" idx="1"/>
          </p:cNvCxnSpPr>
          <p:nvPr/>
        </p:nvCxnSpPr>
        <p:spPr>
          <a:xfrm flipV="1">
            <a:off x="4200379" y="5240511"/>
            <a:ext cx="526674" cy="280833"/>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A73B539E-4375-443C-B579-285F0985BDAB}"/>
              </a:ext>
            </a:extLst>
          </p:cNvPr>
          <p:cNvCxnSpPr>
            <a:cxnSpLocks/>
            <a:stCxn id="55" idx="3"/>
            <a:endCxn id="161" idx="1"/>
          </p:cNvCxnSpPr>
          <p:nvPr/>
        </p:nvCxnSpPr>
        <p:spPr>
          <a:xfrm flipV="1">
            <a:off x="4200379" y="4853220"/>
            <a:ext cx="526674" cy="668124"/>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69" name="TextBox 168">
            <a:extLst>
              <a:ext uri="{FF2B5EF4-FFF2-40B4-BE49-F238E27FC236}">
                <a16:creationId xmlns:a16="http://schemas.microsoft.com/office/drawing/2014/main" id="{30B922FA-B702-4C46-AC8C-12F71B317F35}"/>
              </a:ext>
            </a:extLst>
          </p:cNvPr>
          <p:cNvSpPr txBox="1"/>
          <p:nvPr/>
        </p:nvSpPr>
        <p:spPr bwMode="auto">
          <a:xfrm>
            <a:off x="7503949" y="5466674"/>
            <a:ext cx="2239961" cy="709491"/>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lIns="91440" tIns="45720" rIns="91440" bIns="45720" anchor="ctr"/>
          <a:lstStyle/>
          <a:p>
            <a:pPr marL="0" marR="0" lvl="0" indent="0" algn="ctr" defTabSz="38576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ahoma"/>
                <a:ea typeface="Tahoma"/>
                <a:cs typeface="Tahoma"/>
              </a:rPr>
              <a:t>Create metric SharePoint with ability to analyze data according to social factors in order to target and tailor future interventions to ensure equity</a:t>
            </a:r>
            <a:endParaRPr kumimoji="0" lang="en-US" sz="1181" b="0" i="0" u="none" strike="noStrike" kern="1200" cap="none" spc="0" normalizeH="0" baseline="0" noProof="0" dirty="0">
              <a:ln>
                <a:noFill/>
              </a:ln>
              <a:solidFill>
                <a:prstClr val="black"/>
              </a:solidFill>
              <a:effectLst/>
              <a:uLnTx/>
              <a:uFillTx/>
              <a:latin typeface="Tahoma"/>
              <a:ea typeface="+mn-ea"/>
              <a:cs typeface="+mn-cs"/>
            </a:endParaRPr>
          </a:p>
        </p:txBody>
      </p:sp>
      <p:cxnSp>
        <p:nvCxnSpPr>
          <p:cNvPr id="86" name="Straight Connector 85">
            <a:extLst>
              <a:ext uri="{FF2B5EF4-FFF2-40B4-BE49-F238E27FC236}">
                <a16:creationId xmlns:a16="http://schemas.microsoft.com/office/drawing/2014/main" id="{C391B9FD-C3E6-4000-B34A-F1829D1DD1B4}"/>
              </a:ext>
            </a:extLst>
          </p:cNvPr>
          <p:cNvCxnSpPr>
            <a:cxnSpLocks/>
            <a:stCxn id="127" idx="3"/>
            <a:endCxn id="9" idx="1"/>
          </p:cNvCxnSpPr>
          <p:nvPr/>
        </p:nvCxnSpPr>
        <p:spPr bwMode="auto">
          <a:xfrm flipV="1">
            <a:off x="7249484" y="1395032"/>
            <a:ext cx="254620" cy="2849426"/>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56108C2-4245-4889-B175-2673F17471BD}"/>
              </a:ext>
            </a:extLst>
          </p:cNvPr>
          <p:cNvCxnSpPr>
            <a:cxnSpLocks/>
            <a:stCxn id="74" idx="3"/>
            <a:endCxn id="27" idx="1"/>
          </p:cNvCxnSpPr>
          <p:nvPr/>
        </p:nvCxnSpPr>
        <p:spPr bwMode="auto">
          <a:xfrm>
            <a:off x="7248088" y="1711528"/>
            <a:ext cx="255861" cy="2538091"/>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911BEF18-9551-4EB1-8E0C-1480C52487A3}"/>
              </a:ext>
            </a:extLst>
          </p:cNvPr>
          <p:cNvCxnSpPr>
            <a:cxnSpLocks/>
            <a:stCxn id="75" idx="3"/>
            <a:endCxn id="27" idx="1"/>
          </p:cNvCxnSpPr>
          <p:nvPr/>
        </p:nvCxnSpPr>
        <p:spPr bwMode="auto">
          <a:xfrm>
            <a:off x="7248088" y="2116529"/>
            <a:ext cx="255861" cy="213309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8EB37C-B0A1-4C0E-9871-9AB1D5FA4EE0}"/>
              </a:ext>
            </a:extLst>
          </p:cNvPr>
          <p:cNvCxnSpPr>
            <a:cxnSpLocks/>
            <a:stCxn id="161" idx="3"/>
            <a:endCxn id="27" idx="1"/>
          </p:cNvCxnSpPr>
          <p:nvPr/>
        </p:nvCxnSpPr>
        <p:spPr bwMode="auto">
          <a:xfrm flipV="1">
            <a:off x="7285835" y="4249619"/>
            <a:ext cx="218114" cy="603601"/>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13F84DE0-F4A3-41E6-AA96-F58B71ACED5B}"/>
              </a:ext>
            </a:extLst>
          </p:cNvPr>
          <p:cNvCxnSpPr>
            <a:cxnSpLocks/>
            <a:stCxn id="151" idx="3"/>
            <a:endCxn id="27" idx="1"/>
          </p:cNvCxnSpPr>
          <p:nvPr/>
        </p:nvCxnSpPr>
        <p:spPr bwMode="auto">
          <a:xfrm flipV="1">
            <a:off x="7284437" y="4249619"/>
            <a:ext cx="219512" cy="1454059"/>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8DF0D883-8ADB-4837-BDC2-59D3CC3ED770}"/>
              </a:ext>
            </a:extLst>
          </p:cNvPr>
          <p:cNvCxnSpPr>
            <a:cxnSpLocks/>
            <a:stCxn id="152" idx="3"/>
            <a:endCxn id="27" idx="1"/>
          </p:cNvCxnSpPr>
          <p:nvPr/>
        </p:nvCxnSpPr>
        <p:spPr bwMode="auto">
          <a:xfrm flipV="1">
            <a:off x="7284437" y="4249619"/>
            <a:ext cx="219512" cy="1936706"/>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5C3677E0-CAFD-4CCB-A6A6-A9E23782E762}"/>
              </a:ext>
            </a:extLst>
          </p:cNvPr>
          <p:cNvCxnSpPr>
            <a:cxnSpLocks/>
            <a:stCxn id="160" idx="3"/>
            <a:endCxn id="169" idx="1"/>
          </p:cNvCxnSpPr>
          <p:nvPr/>
        </p:nvCxnSpPr>
        <p:spPr bwMode="auto">
          <a:xfrm>
            <a:off x="7285835" y="5240511"/>
            <a:ext cx="218114" cy="580909"/>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6EB451B6-AF57-40D0-9583-08CA6518F215}"/>
              </a:ext>
            </a:extLst>
          </p:cNvPr>
          <p:cNvCxnSpPr>
            <a:cxnSpLocks/>
            <a:stCxn id="9" idx="3"/>
            <a:endCxn id="41" idx="1"/>
          </p:cNvCxnSpPr>
          <p:nvPr/>
        </p:nvCxnSpPr>
        <p:spPr bwMode="auto">
          <a:xfrm>
            <a:off x="9744065" y="1395033"/>
            <a:ext cx="192098" cy="3673"/>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442280DF-26BD-44FC-A5B4-FDD1081BF9F2}"/>
              </a:ext>
            </a:extLst>
          </p:cNvPr>
          <p:cNvCxnSpPr>
            <a:cxnSpLocks/>
            <a:stCxn id="25" idx="3"/>
            <a:endCxn id="44" idx="1"/>
          </p:cNvCxnSpPr>
          <p:nvPr/>
        </p:nvCxnSpPr>
        <p:spPr bwMode="auto">
          <a:xfrm flipV="1">
            <a:off x="9743910" y="2814121"/>
            <a:ext cx="192253" cy="17094"/>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31E6F2EE-1B3A-4A37-9427-FCB806844F37}"/>
              </a:ext>
            </a:extLst>
          </p:cNvPr>
          <p:cNvCxnSpPr>
            <a:cxnSpLocks/>
            <a:stCxn id="27" idx="3"/>
            <a:endCxn id="47" idx="1"/>
          </p:cNvCxnSpPr>
          <p:nvPr/>
        </p:nvCxnSpPr>
        <p:spPr bwMode="auto">
          <a:xfrm flipV="1">
            <a:off x="9743910" y="4242236"/>
            <a:ext cx="192253" cy="7383"/>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5ADB20D7-2EC5-4DAA-B792-4FAA6D509249}"/>
              </a:ext>
            </a:extLst>
          </p:cNvPr>
          <p:cNvCxnSpPr>
            <a:cxnSpLocks/>
            <a:stCxn id="169" idx="3"/>
            <a:endCxn id="50" idx="1"/>
          </p:cNvCxnSpPr>
          <p:nvPr/>
        </p:nvCxnSpPr>
        <p:spPr bwMode="auto">
          <a:xfrm>
            <a:off x="9743910" y="5821420"/>
            <a:ext cx="192253" cy="20857"/>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73080AD-6CFD-42D5-AC1B-08CD98CFFC9E}"/>
              </a:ext>
            </a:extLst>
          </p:cNvPr>
          <p:cNvCxnSpPr>
            <a:cxnSpLocks/>
            <a:stCxn id="36" idx="3"/>
            <a:endCxn id="9" idx="1"/>
          </p:cNvCxnSpPr>
          <p:nvPr/>
        </p:nvCxnSpPr>
        <p:spPr bwMode="auto">
          <a:xfrm>
            <a:off x="7238290" y="1053739"/>
            <a:ext cx="265814" cy="341294"/>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848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67">
            <a:extLst>
              <a:ext uri="{FF2B5EF4-FFF2-40B4-BE49-F238E27FC236}">
                <a16:creationId xmlns:a16="http://schemas.microsoft.com/office/drawing/2014/main" id="{76C8C2B9-6FAC-4A88-AB38-F920CB9EFFCE}"/>
              </a:ext>
            </a:extLst>
          </p:cNvPr>
          <p:cNvSpPr>
            <a:spLocks noGrp="1"/>
          </p:cNvSpPr>
          <p:nvPr>
            <p:ph type="title"/>
          </p:nvPr>
        </p:nvSpPr>
        <p:spPr>
          <a:xfrm>
            <a:off x="364067" y="107951"/>
            <a:ext cx="8989998" cy="942373"/>
          </a:xfrm>
        </p:spPr>
        <p:txBody>
          <a:bodyPr/>
          <a:lstStyle/>
          <a:p>
            <a:r>
              <a:rPr lang="en-US" dirty="0"/>
              <a:t>CGM Use Timeline</a:t>
            </a:r>
          </a:p>
        </p:txBody>
      </p:sp>
      <p:sp>
        <p:nvSpPr>
          <p:cNvPr id="2" name="Slide Number Placeholder 1">
            <a:extLst>
              <a:ext uri="{FF2B5EF4-FFF2-40B4-BE49-F238E27FC236}">
                <a16:creationId xmlns:a16="http://schemas.microsoft.com/office/drawing/2014/main" id="{E491FADA-53CD-48C2-9646-B7D15F019D47}"/>
              </a:ext>
            </a:extLst>
          </p:cNvPr>
          <p:cNvSpPr>
            <a:spLocks noGrp="1"/>
          </p:cNvSpPr>
          <p:nvPr>
            <p:ph type="sldNum" sz="quarter" idx="10"/>
          </p:nvPr>
        </p:nvSpPr>
        <p:spPr/>
        <p:txBody>
          <a:bodyPr/>
          <a:lstStyle/>
          <a:p>
            <a:pPr>
              <a:defRPr/>
            </a:pPr>
            <a:fld id="{A3F550D0-6FCF-804F-9CBF-0532548A5D23}" type="slidenum">
              <a:rPr lang="en-US" smtClean="0"/>
              <a:pPr>
                <a:defRPr/>
              </a:pPr>
              <a:t>14</a:t>
            </a:fld>
            <a:endParaRPr lang="en-US"/>
          </a:p>
        </p:txBody>
      </p:sp>
      <p:grpSp>
        <p:nvGrpSpPr>
          <p:cNvPr id="78" name="Group 77">
            <a:extLst>
              <a:ext uri="{FF2B5EF4-FFF2-40B4-BE49-F238E27FC236}">
                <a16:creationId xmlns:a16="http://schemas.microsoft.com/office/drawing/2014/main" id="{F5BE4799-16EC-4E2C-A72A-A920FBE1811D}"/>
              </a:ext>
            </a:extLst>
          </p:cNvPr>
          <p:cNvGrpSpPr/>
          <p:nvPr/>
        </p:nvGrpSpPr>
        <p:grpSpPr>
          <a:xfrm>
            <a:off x="306372" y="1584019"/>
            <a:ext cx="11568003" cy="1735641"/>
            <a:chOff x="306372" y="1584019"/>
            <a:chExt cx="11568003" cy="1735641"/>
          </a:xfrm>
        </p:grpSpPr>
        <p:sp>
          <p:nvSpPr>
            <p:cNvPr id="12" name="Rectangle 16">
              <a:extLst>
                <a:ext uri="{FF2B5EF4-FFF2-40B4-BE49-F238E27FC236}">
                  <a16:creationId xmlns:a16="http://schemas.microsoft.com/office/drawing/2014/main" id="{A67C6397-D58A-4AED-9D13-D0ACD5FDBF2C}"/>
                </a:ext>
              </a:extLst>
            </p:cNvPr>
            <p:cNvSpPr>
              <a:spLocks noChangeArrowheads="1"/>
            </p:cNvSpPr>
            <p:nvPr/>
          </p:nvSpPr>
          <p:spPr bwMode="auto">
            <a:xfrm>
              <a:off x="306372" y="2438474"/>
              <a:ext cx="17256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400" b="1" dirty="0">
                  <a:solidFill>
                    <a:schemeClr val="accent1"/>
                  </a:solidFill>
                </a:rPr>
                <a:t>Baseline Data Collection</a:t>
              </a:r>
            </a:p>
          </p:txBody>
        </p:sp>
        <p:sp>
          <p:nvSpPr>
            <p:cNvPr id="10" name="Rectangle 9">
              <a:extLst>
                <a:ext uri="{FF2B5EF4-FFF2-40B4-BE49-F238E27FC236}">
                  <a16:creationId xmlns:a16="http://schemas.microsoft.com/office/drawing/2014/main" id="{3F11F148-F5AB-4FD6-8C42-C507C97EB76E}"/>
                </a:ext>
              </a:extLst>
            </p:cNvPr>
            <p:cNvSpPr/>
            <p:nvPr/>
          </p:nvSpPr>
          <p:spPr bwMode="auto">
            <a:xfrm>
              <a:off x="3623307" y="2796440"/>
              <a:ext cx="1313180" cy="523220"/>
            </a:xfrm>
            <a:prstGeom prst="rect">
              <a:avLst/>
            </a:prstGeom>
          </p:spPr>
          <p:txBody>
            <a:bodyPr wrap="none">
              <a:spAutoFit/>
            </a:bodyPr>
            <a:lstStyle/>
            <a:p>
              <a:pPr algn="ctr">
                <a:defRPr/>
              </a:pPr>
              <a:r>
                <a:rPr lang="en-US" sz="1400" b="1" dirty="0">
                  <a:solidFill>
                    <a:schemeClr val="accent3"/>
                  </a:solidFill>
                </a:rPr>
                <a:t>Future State</a:t>
              </a:r>
            </a:p>
            <a:p>
              <a:pPr algn="ctr">
                <a:defRPr/>
              </a:pPr>
              <a:r>
                <a:rPr lang="en-US" sz="1400" b="1" dirty="0">
                  <a:solidFill>
                    <a:schemeClr val="accent3"/>
                  </a:solidFill>
                </a:rPr>
                <a:t>Design</a:t>
              </a:r>
            </a:p>
          </p:txBody>
        </p:sp>
        <p:grpSp>
          <p:nvGrpSpPr>
            <p:cNvPr id="6" name="Group 8">
              <a:extLst>
                <a:ext uri="{FF2B5EF4-FFF2-40B4-BE49-F238E27FC236}">
                  <a16:creationId xmlns:a16="http://schemas.microsoft.com/office/drawing/2014/main" id="{6723EA82-A4A4-489E-8AB8-3CEAC8956E85}"/>
                </a:ext>
              </a:extLst>
            </p:cNvPr>
            <p:cNvGrpSpPr>
              <a:grpSpLocks/>
            </p:cNvGrpSpPr>
            <p:nvPr/>
          </p:nvGrpSpPr>
          <p:grpSpPr bwMode="auto">
            <a:xfrm>
              <a:off x="9879696" y="1584019"/>
              <a:ext cx="1994679" cy="1446507"/>
              <a:chOff x="2026031" y="3991348"/>
              <a:chExt cx="1422322" cy="920931"/>
            </a:xfrm>
          </p:grpSpPr>
          <p:sp>
            <p:nvSpPr>
              <p:cNvPr id="7" name="Rectangle 9">
                <a:extLst>
                  <a:ext uri="{FF2B5EF4-FFF2-40B4-BE49-F238E27FC236}">
                    <a16:creationId xmlns:a16="http://schemas.microsoft.com/office/drawing/2014/main" id="{86495D90-DB0A-42FD-BC17-3CAD02A97465}"/>
                  </a:ext>
                </a:extLst>
              </p:cNvPr>
              <p:cNvSpPr>
                <a:spLocks noChangeArrowheads="1"/>
              </p:cNvSpPr>
              <p:nvPr/>
            </p:nvSpPr>
            <p:spPr bwMode="auto">
              <a:xfrm>
                <a:off x="2402408" y="4736001"/>
                <a:ext cx="674836" cy="17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endParaRPr lang="en-US" altLang="en-US" sz="1200" dirty="0"/>
              </a:p>
            </p:txBody>
          </p:sp>
          <p:sp>
            <p:nvSpPr>
              <p:cNvPr id="8" name="Rectangle 7">
                <a:extLst>
                  <a:ext uri="{FF2B5EF4-FFF2-40B4-BE49-F238E27FC236}">
                    <a16:creationId xmlns:a16="http://schemas.microsoft.com/office/drawing/2014/main" id="{9E37E968-142C-472C-8739-6EBBA60E2E21}"/>
                  </a:ext>
                </a:extLst>
              </p:cNvPr>
              <p:cNvSpPr/>
              <p:nvPr/>
            </p:nvSpPr>
            <p:spPr>
              <a:xfrm>
                <a:off x="2026031" y="3991348"/>
                <a:ext cx="1422322" cy="881770"/>
              </a:xfrm>
              <a:prstGeom prst="rect">
                <a:avLst/>
              </a:prstGeom>
            </p:spPr>
            <p:txBody>
              <a:bodyPr wrap="square">
                <a:spAutoFit/>
              </a:bodyPr>
              <a:lstStyle/>
              <a:p>
                <a:pPr algn="ctr">
                  <a:defRPr/>
                </a:pPr>
                <a:r>
                  <a:rPr lang="en-US" sz="1400" b="1" dirty="0">
                    <a:solidFill>
                      <a:schemeClr val="accent3">
                        <a:lumMod val="60000"/>
                        <a:lumOff val="40000"/>
                      </a:schemeClr>
                    </a:solidFill>
                  </a:rPr>
                  <a:t>Spread Barriers SDE to All Providers</a:t>
                </a:r>
              </a:p>
              <a:p>
                <a:pPr algn="ctr">
                  <a:defRPr/>
                </a:pPr>
                <a:endParaRPr lang="en-US" sz="1400" b="1" dirty="0">
                  <a:solidFill>
                    <a:schemeClr val="accent3">
                      <a:lumMod val="60000"/>
                      <a:lumOff val="40000"/>
                    </a:schemeClr>
                  </a:solidFill>
                </a:endParaRPr>
              </a:p>
              <a:p>
                <a:pPr algn="ctr">
                  <a:defRPr/>
                </a:pPr>
                <a:r>
                  <a:rPr lang="en-US" sz="1400" b="1" dirty="0">
                    <a:solidFill>
                      <a:schemeClr val="accent3">
                        <a:lumMod val="60000"/>
                        <a:lumOff val="40000"/>
                      </a:schemeClr>
                    </a:solidFill>
                  </a:rPr>
                  <a:t>Test Insurance Documentation Dot Phrase</a:t>
                </a:r>
              </a:p>
            </p:txBody>
          </p:sp>
        </p:grpSp>
      </p:grpSp>
      <p:grpSp>
        <p:nvGrpSpPr>
          <p:cNvPr id="77" name="Group 76">
            <a:extLst>
              <a:ext uri="{FF2B5EF4-FFF2-40B4-BE49-F238E27FC236}">
                <a16:creationId xmlns:a16="http://schemas.microsoft.com/office/drawing/2014/main" id="{C670A6F7-8197-4B91-A1A0-33FFB8F012E4}"/>
              </a:ext>
            </a:extLst>
          </p:cNvPr>
          <p:cNvGrpSpPr/>
          <p:nvPr/>
        </p:nvGrpSpPr>
        <p:grpSpPr>
          <a:xfrm>
            <a:off x="1879069" y="5311679"/>
            <a:ext cx="8473450" cy="1600438"/>
            <a:chOff x="1879069" y="5311679"/>
            <a:chExt cx="8473450" cy="1600438"/>
          </a:xfrm>
        </p:grpSpPr>
        <p:sp>
          <p:nvSpPr>
            <p:cNvPr id="19" name="Rectangle 26">
              <a:extLst>
                <a:ext uri="{FF2B5EF4-FFF2-40B4-BE49-F238E27FC236}">
                  <a16:creationId xmlns:a16="http://schemas.microsoft.com/office/drawing/2014/main" id="{69AF175A-E0AF-4C8A-AF78-1B344CBEBE65}"/>
                </a:ext>
              </a:extLst>
            </p:cNvPr>
            <p:cNvSpPr>
              <a:spLocks noChangeArrowheads="1"/>
            </p:cNvSpPr>
            <p:nvPr/>
          </p:nvSpPr>
          <p:spPr bwMode="auto">
            <a:xfrm>
              <a:off x="1879069" y="5334542"/>
              <a:ext cx="16012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400" b="1" dirty="0">
                  <a:solidFill>
                    <a:schemeClr val="accent2"/>
                  </a:solidFill>
                </a:rPr>
                <a:t> Current State Assessment</a:t>
              </a:r>
            </a:p>
          </p:txBody>
        </p:sp>
        <p:sp>
          <p:nvSpPr>
            <p:cNvPr id="17" name="Rectangle 16">
              <a:extLst>
                <a:ext uri="{FF2B5EF4-FFF2-40B4-BE49-F238E27FC236}">
                  <a16:creationId xmlns:a16="http://schemas.microsoft.com/office/drawing/2014/main" id="{CD8C5A57-5402-4B7F-926D-5EB3A6B72D63}"/>
                </a:ext>
              </a:extLst>
            </p:cNvPr>
            <p:cNvSpPr/>
            <p:nvPr/>
          </p:nvSpPr>
          <p:spPr bwMode="auto">
            <a:xfrm>
              <a:off x="7927207" y="5311679"/>
              <a:ext cx="2425312" cy="1600438"/>
            </a:xfrm>
            <a:prstGeom prst="rect">
              <a:avLst/>
            </a:prstGeom>
          </p:spPr>
          <p:txBody>
            <a:bodyPr wrap="square">
              <a:spAutoFit/>
            </a:bodyPr>
            <a:lstStyle/>
            <a:p>
              <a:pPr algn="ctr">
                <a:defRPr/>
              </a:pPr>
              <a:r>
                <a:rPr lang="en-US" sz="1400" b="1" dirty="0">
                  <a:solidFill>
                    <a:schemeClr val="accent6"/>
                  </a:solidFill>
                </a:rPr>
                <a:t>Create Barriers Smart Data Enabled Element &amp; Test with 1-2 Providers</a:t>
              </a:r>
            </a:p>
            <a:p>
              <a:pPr algn="ctr">
                <a:defRPr/>
              </a:pPr>
              <a:endParaRPr lang="en-US" sz="1400" b="1" dirty="0">
                <a:solidFill>
                  <a:schemeClr val="accent6"/>
                </a:solidFill>
              </a:endParaRPr>
            </a:p>
            <a:p>
              <a:pPr algn="ctr">
                <a:defRPr/>
              </a:pPr>
              <a:r>
                <a:rPr lang="en-US" sz="1400" b="1" dirty="0">
                  <a:solidFill>
                    <a:schemeClr val="accent6"/>
                  </a:solidFill>
                </a:rPr>
                <a:t>Develop Insurance Documentation Dot Phrase</a:t>
              </a:r>
            </a:p>
          </p:txBody>
        </p:sp>
      </p:grpSp>
      <p:grpSp>
        <p:nvGrpSpPr>
          <p:cNvPr id="76" name="Group 75">
            <a:extLst>
              <a:ext uri="{FF2B5EF4-FFF2-40B4-BE49-F238E27FC236}">
                <a16:creationId xmlns:a16="http://schemas.microsoft.com/office/drawing/2014/main" id="{B40358CC-3D83-4F34-BAE7-3E437057870C}"/>
              </a:ext>
            </a:extLst>
          </p:cNvPr>
          <p:cNvGrpSpPr/>
          <p:nvPr/>
        </p:nvGrpSpPr>
        <p:grpSpPr>
          <a:xfrm>
            <a:off x="142875" y="3044825"/>
            <a:ext cx="11952288" cy="2206625"/>
            <a:chOff x="142875" y="3044825"/>
            <a:chExt cx="11952288" cy="2206625"/>
          </a:xfrm>
        </p:grpSpPr>
        <p:cxnSp>
          <p:nvCxnSpPr>
            <p:cNvPr id="21" name="18 Conector recto">
              <a:extLst>
                <a:ext uri="{FF2B5EF4-FFF2-40B4-BE49-F238E27FC236}">
                  <a16:creationId xmlns:a16="http://schemas.microsoft.com/office/drawing/2014/main" id="{364E429A-5EA0-4897-88AB-889DDDA9BE35}"/>
                </a:ext>
              </a:extLst>
            </p:cNvPr>
            <p:cNvCxnSpPr/>
            <p:nvPr/>
          </p:nvCxnSpPr>
          <p:spPr bwMode="auto">
            <a:xfrm>
              <a:off x="142875" y="4124325"/>
              <a:ext cx="11952288" cy="0"/>
            </a:xfrm>
            <a:prstGeom prst="line">
              <a:avLst/>
            </a:prstGeom>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 name="2 Grupo">
              <a:extLst>
                <a:ext uri="{FF2B5EF4-FFF2-40B4-BE49-F238E27FC236}">
                  <a16:creationId xmlns:a16="http://schemas.microsoft.com/office/drawing/2014/main" id="{4D69309D-727F-4FA7-A866-E523554D1024}"/>
                </a:ext>
              </a:extLst>
            </p:cNvPr>
            <p:cNvGrpSpPr>
              <a:grpSpLocks/>
            </p:cNvGrpSpPr>
            <p:nvPr/>
          </p:nvGrpSpPr>
          <p:grpSpPr bwMode="auto">
            <a:xfrm>
              <a:off x="1061330" y="3044825"/>
              <a:ext cx="200546" cy="1183240"/>
              <a:chOff x="1182310" y="1787812"/>
              <a:chExt cx="135019" cy="918087"/>
            </a:xfrm>
          </p:grpSpPr>
          <p:sp>
            <p:nvSpPr>
              <p:cNvPr id="47" name="25 Elipse">
                <a:extLst>
                  <a:ext uri="{FF2B5EF4-FFF2-40B4-BE49-F238E27FC236}">
                    <a16:creationId xmlns:a16="http://schemas.microsoft.com/office/drawing/2014/main" id="{AA610453-E3F1-4310-B987-3E0270AEFC8F}"/>
                  </a:ext>
                </a:extLst>
              </p:cNvPr>
              <p:cNvSpPr/>
              <p:nvPr/>
            </p:nvSpPr>
            <p:spPr>
              <a:xfrm>
                <a:off x="1182787" y="2569978"/>
                <a:ext cx="134668" cy="13549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cxnSp>
            <p:nvCxnSpPr>
              <p:cNvPr id="48" name="40 Conector recto">
                <a:extLst>
                  <a:ext uri="{FF2B5EF4-FFF2-40B4-BE49-F238E27FC236}">
                    <a16:creationId xmlns:a16="http://schemas.microsoft.com/office/drawing/2014/main" id="{88630C66-A3CD-4601-9FB7-2370D74850A6}"/>
                  </a:ext>
                </a:extLst>
              </p:cNvPr>
              <p:cNvCxnSpPr/>
              <p:nvPr/>
            </p:nvCxnSpPr>
            <p:spPr>
              <a:xfrm flipV="1">
                <a:off x="1249052" y="1858022"/>
                <a:ext cx="6413" cy="711955"/>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9" name="41 Elipse">
                <a:extLst>
                  <a:ext uri="{FF2B5EF4-FFF2-40B4-BE49-F238E27FC236}">
                    <a16:creationId xmlns:a16="http://schemas.microsoft.com/office/drawing/2014/main" id="{4A3DD4DE-FD41-4180-B94D-8B07948D16B4}"/>
                  </a:ext>
                </a:extLst>
              </p:cNvPr>
              <p:cNvSpPr/>
              <p:nvPr/>
            </p:nvSpPr>
            <p:spPr>
              <a:xfrm>
                <a:off x="1214851" y="1787812"/>
                <a:ext cx="80159" cy="81296"/>
              </a:xfrm>
              <a:prstGeom prst="ellipse">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grpSp>
        <p:grpSp>
          <p:nvGrpSpPr>
            <p:cNvPr id="23" name="4 Grupo">
              <a:extLst>
                <a:ext uri="{FF2B5EF4-FFF2-40B4-BE49-F238E27FC236}">
                  <a16:creationId xmlns:a16="http://schemas.microsoft.com/office/drawing/2014/main" id="{F6CFEF21-A4A5-4A2B-AA5F-8024A3BFEE99}"/>
                </a:ext>
              </a:extLst>
            </p:cNvPr>
            <p:cNvGrpSpPr>
              <a:grpSpLocks/>
            </p:cNvGrpSpPr>
            <p:nvPr/>
          </p:nvGrpSpPr>
          <p:grpSpPr bwMode="auto">
            <a:xfrm>
              <a:off x="2591855" y="4054023"/>
              <a:ext cx="200546" cy="1197427"/>
              <a:chOff x="2212753" y="2570898"/>
              <a:chExt cx="135019" cy="929095"/>
            </a:xfrm>
          </p:grpSpPr>
          <p:sp>
            <p:nvSpPr>
              <p:cNvPr id="44" name="26 Elipse">
                <a:extLst>
                  <a:ext uri="{FF2B5EF4-FFF2-40B4-BE49-F238E27FC236}">
                    <a16:creationId xmlns:a16="http://schemas.microsoft.com/office/drawing/2014/main" id="{263F93FB-7350-4DEA-B804-4A976D4924A2}"/>
                  </a:ext>
                </a:extLst>
              </p:cNvPr>
              <p:cNvSpPr/>
              <p:nvPr/>
            </p:nvSpPr>
            <p:spPr>
              <a:xfrm>
                <a:off x="2213112" y="2571249"/>
                <a:ext cx="134668" cy="1354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cxnSp>
            <p:nvCxnSpPr>
              <p:cNvPr id="45" name="42 Conector recto">
                <a:extLst>
                  <a:ext uri="{FF2B5EF4-FFF2-40B4-BE49-F238E27FC236}">
                    <a16:creationId xmlns:a16="http://schemas.microsoft.com/office/drawing/2014/main" id="{526BEC90-5D08-49B9-9F8F-AA35F3AEF06B}"/>
                  </a:ext>
                </a:extLst>
              </p:cNvPr>
              <p:cNvCxnSpPr/>
              <p:nvPr/>
            </p:nvCxnSpPr>
            <p:spPr>
              <a:xfrm flipV="1">
                <a:off x="2271895" y="2706742"/>
                <a:ext cx="0" cy="711955"/>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6" name="48 Elipse">
                <a:extLst>
                  <a:ext uri="{FF2B5EF4-FFF2-40B4-BE49-F238E27FC236}">
                    <a16:creationId xmlns:a16="http://schemas.microsoft.com/office/drawing/2014/main" id="{AB98D11F-EEDD-4D09-9C22-14081613FD98}"/>
                  </a:ext>
                </a:extLst>
              </p:cNvPr>
              <p:cNvSpPr/>
              <p:nvPr/>
            </p:nvSpPr>
            <p:spPr>
              <a:xfrm>
                <a:off x="2232350" y="3418697"/>
                <a:ext cx="81228" cy="81296"/>
              </a:xfrm>
              <a:prstGeom prst="ellipse">
                <a:avLst/>
              </a:prstGeom>
              <a:solidFill>
                <a:schemeClr val="bg1"/>
              </a:solid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grpSp>
        <p:grpSp>
          <p:nvGrpSpPr>
            <p:cNvPr id="24" name="6 Grupo">
              <a:extLst>
                <a:ext uri="{FF2B5EF4-FFF2-40B4-BE49-F238E27FC236}">
                  <a16:creationId xmlns:a16="http://schemas.microsoft.com/office/drawing/2014/main" id="{E22E1648-1BF2-4D77-BAA8-0D951853289D}"/>
                </a:ext>
              </a:extLst>
            </p:cNvPr>
            <p:cNvGrpSpPr>
              <a:grpSpLocks/>
            </p:cNvGrpSpPr>
            <p:nvPr/>
          </p:nvGrpSpPr>
          <p:grpSpPr bwMode="auto">
            <a:xfrm>
              <a:off x="4179887" y="3396518"/>
              <a:ext cx="200025" cy="831002"/>
              <a:chOff x="3281903" y="2060690"/>
              <a:chExt cx="134668" cy="644781"/>
            </a:xfrm>
          </p:grpSpPr>
          <p:sp>
            <p:nvSpPr>
              <p:cNvPr id="41" name="27 Elipse">
                <a:extLst>
                  <a:ext uri="{FF2B5EF4-FFF2-40B4-BE49-F238E27FC236}">
                    <a16:creationId xmlns:a16="http://schemas.microsoft.com/office/drawing/2014/main" id="{E8AD8474-DD5B-4064-9606-03D80D025932}"/>
                  </a:ext>
                </a:extLst>
              </p:cNvPr>
              <p:cNvSpPr/>
              <p:nvPr/>
            </p:nvSpPr>
            <p:spPr>
              <a:xfrm>
                <a:off x="3281903" y="2569978"/>
                <a:ext cx="134668" cy="13549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cxnSp>
            <p:nvCxnSpPr>
              <p:cNvPr id="42" name="43 Conector recto">
                <a:extLst>
                  <a:ext uri="{FF2B5EF4-FFF2-40B4-BE49-F238E27FC236}">
                    <a16:creationId xmlns:a16="http://schemas.microsoft.com/office/drawing/2014/main" id="{6166682C-2004-4709-A753-1685C211917D}"/>
                  </a:ext>
                </a:extLst>
              </p:cNvPr>
              <p:cNvCxnSpPr>
                <a:cxnSpLocks/>
              </p:cNvCxnSpPr>
              <p:nvPr/>
            </p:nvCxnSpPr>
            <p:spPr>
              <a:xfrm flipH="1" flipV="1">
                <a:off x="3349235" y="2085897"/>
                <a:ext cx="1070" cy="485313"/>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3" name="49 Elipse">
                <a:extLst>
                  <a:ext uri="{FF2B5EF4-FFF2-40B4-BE49-F238E27FC236}">
                    <a16:creationId xmlns:a16="http://schemas.microsoft.com/office/drawing/2014/main" id="{020C6788-C408-4416-9E41-22D3FB56E906}"/>
                  </a:ext>
                </a:extLst>
              </p:cNvPr>
              <p:cNvSpPr/>
              <p:nvPr/>
            </p:nvSpPr>
            <p:spPr>
              <a:xfrm>
                <a:off x="3308622" y="2060690"/>
                <a:ext cx="81228" cy="81296"/>
              </a:xfrm>
              <a:prstGeom prst="ellipse">
                <a:avLst/>
              </a:prstGeom>
              <a:solidFill>
                <a:schemeClr val="bg1"/>
              </a:solid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grpSp>
        <p:grpSp>
          <p:nvGrpSpPr>
            <p:cNvPr id="25" name="7 Grupo">
              <a:extLst>
                <a:ext uri="{FF2B5EF4-FFF2-40B4-BE49-F238E27FC236}">
                  <a16:creationId xmlns:a16="http://schemas.microsoft.com/office/drawing/2014/main" id="{272BB470-62AE-44B3-B88E-69CDBD7ABA7A}"/>
                </a:ext>
              </a:extLst>
            </p:cNvPr>
            <p:cNvGrpSpPr>
              <a:grpSpLocks/>
            </p:cNvGrpSpPr>
            <p:nvPr/>
          </p:nvGrpSpPr>
          <p:grpSpPr bwMode="auto">
            <a:xfrm>
              <a:off x="5835821" y="4054021"/>
              <a:ext cx="200546" cy="1197429"/>
              <a:chOff x="4396768" y="2570897"/>
              <a:chExt cx="135019" cy="929096"/>
            </a:xfrm>
          </p:grpSpPr>
          <p:sp>
            <p:nvSpPr>
              <p:cNvPr id="38" name="36 Elipse">
                <a:extLst>
                  <a:ext uri="{FF2B5EF4-FFF2-40B4-BE49-F238E27FC236}">
                    <a16:creationId xmlns:a16="http://schemas.microsoft.com/office/drawing/2014/main" id="{0203EC59-AC01-45D0-8999-E28C734C1567}"/>
                  </a:ext>
                </a:extLst>
              </p:cNvPr>
              <p:cNvSpPr/>
              <p:nvPr/>
            </p:nvSpPr>
            <p:spPr>
              <a:xfrm>
                <a:off x="4396653" y="2571249"/>
                <a:ext cx="134668" cy="13549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cxnSp>
            <p:nvCxnSpPr>
              <p:cNvPr id="39" name="44 Conector recto">
                <a:extLst>
                  <a:ext uri="{FF2B5EF4-FFF2-40B4-BE49-F238E27FC236}">
                    <a16:creationId xmlns:a16="http://schemas.microsoft.com/office/drawing/2014/main" id="{15F52411-A16A-4765-9AD9-1F39ABBD9897}"/>
                  </a:ext>
                </a:extLst>
              </p:cNvPr>
              <p:cNvCxnSpPr/>
              <p:nvPr/>
            </p:nvCxnSpPr>
            <p:spPr>
              <a:xfrm flipV="1">
                <a:off x="4463987" y="2699352"/>
                <a:ext cx="0" cy="713187"/>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0" name="50 Elipse">
                <a:extLst>
                  <a:ext uri="{FF2B5EF4-FFF2-40B4-BE49-F238E27FC236}">
                    <a16:creationId xmlns:a16="http://schemas.microsoft.com/office/drawing/2014/main" id="{647D1C66-7197-488D-96BD-13CEE108D3CB}"/>
                  </a:ext>
                </a:extLst>
              </p:cNvPr>
              <p:cNvSpPr/>
              <p:nvPr/>
            </p:nvSpPr>
            <p:spPr>
              <a:xfrm>
                <a:off x="4425511" y="3418697"/>
                <a:ext cx="81228" cy="81296"/>
              </a:xfrm>
              <a:prstGeom prst="ellipse">
                <a:avLst/>
              </a:prstGeom>
              <a:solidFill>
                <a:schemeClr val="bg1"/>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grpSp>
        <p:grpSp>
          <p:nvGrpSpPr>
            <p:cNvPr id="26" name="8 Grupo">
              <a:extLst>
                <a:ext uri="{FF2B5EF4-FFF2-40B4-BE49-F238E27FC236}">
                  <a16:creationId xmlns:a16="http://schemas.microsoft.com/office/drawing/2014/main" id="{E4E7D67A-E0BA-49A5-975A-50E775DEE59D}"/>
                </a:ext>
              </a:extLst>
            </p:cNvPr>
            <p:cNvGrpSpPr>
              <a:grpSpLocks/>
            </p:cNvGrpSpPr>
            <p:nvPr/>
          </p:nvGrpSpPr>
          <p:grpSpPr bwMode="auto">
            <a:xfrm>
              <a:off x="7514958" y="3044826"/>
              <a:ext cx="200546" cy="1183239"/>
              <a:chOff x="5527256" y="1787812"/>
              <a:chExt cx="135019" cy="918086"/>
            </a:xfrm>
          </p:grpSpPr>
          <p:sp>
            <p:nvSpPr>
              <p:cNvPr id="35" name="37 Elipse">
                <a:extLst>
                  <a:ext uri="{FF2B5EF4-FFF2-40B4-BE49-F238E27FC236}">
                    <a16:creationId xmlns:a16="http://schemas.microsoft.com/office/drawing/2014/main" id="{F40C13E8-7C3C-4051-B255-D39DCB7496B6}"/>
                  </a:ext>
                </a:extLst>
              </p:cNvPr>
              <p:cNvSpPr/>
              <p:nvPr/>
            </p:nvSpPr>
            <p:spPr>
              <a:xfrm>
                <a:off x="5527436" y="2569977"/>
                <a:ext cx="134668" cy="13549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cxnSp>
            <p:nvCxnSpPr>
              <p:cNvPr id="36" name="45 Conector recto">
                <a:extLst>
                  <a:ext uri="{FF2B5EF4-FFF2-40B4-BE49-F238E27FC236}">
                    <a16:creationId xmlns:a16="http://schemas.microsoft.com/office/drawing/2014/main" id="{B4982DF8-D7F7-4FDD-9E8B-5E9E18B556A1}"/>
                  </a:ext>
                </a:extLst>
              </p:cNvPr>
              <p:cNvCxnSpPr/>
              <p:nvPr/>
            </p:nvCxnSpPr>
            <p:spPr>
              <a:xfrm flipV="1">
                <a:off x="5595839" y="1859253"/>
                <a:ext cx="0" cy="711955"/>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7" name="51 Elipse">
                <a:extLst>
                  <a:ext uri="{FF2B5EF4-FFF2-40B4-BE49-F238E27FC236}">
                    <a16:creationId xmlns:a16="http://schemas.microsoft.com/office/drawing/2014/main" id="{28AF7961-740D-4B63-BBC8-AC9B20FDF9F7}"/>
                  </a:ext>
                </a:extLst>
              </p:cNvPr>
              <p:cNvSpPr/>
              <p:nvPr/>
            </p:nvSpPr>
            <p:spPr>
              <a:xfrm>
                <a:off x="5562706" y="1787811"/>
                <a:ext cx="81228" cy="81296"/>
              </a:xfrm>
              <a:prstGeom prst="ellipse">
                <a:avLst/>
              </a:prstGeom>
              <a:solidFill>
                <a:schemeClr val="bg1"/>
              </a:solid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grpSp>
        <p:grpSp>
          <p:nvGrpSpPr>
            <p:cNvPr id="27" name="9 Grupo">
              <a:extLst>
                <a:ext uri="{FF2B5EF4-FFF2-40B4-BE49-F238E27FC236}">
                  <a16:creationId xmlns:a16="http://schemas.microsoft.com/office/drawing/2014/main" id="{7D1599A1-E0B1-4044-8E4B-0A9D0623E01F}"/>
                </a:ext>
              </a:extLst>
            </p:cNvPr>
            <p:cNvGrpSpPr>
              <a:grpSpLocks/>
            </p:cNvGrpSpPr>
            <p:nvPr/>
          </p:nvGrpSpPr>
          <p:grpSpPr bwMode="auto">
            <a:xfrm>
              <a:off x="9034061" y="4054023"/>
              <a:ext cx="200546" cy="1183180"/>
              <a:chOff x="6550000" y="2570894"/>
              <a:chExt cx="135019" cy="918039"/>
            </a:xfrm>
          </p:grpSpPr>
          <p:sp>
            <p:nvSpPr>
              <p:cNvPr id="32" name="38 Elipse">
                <a:extLst>
                  <a:ext uri="{FF2B5EF4-FFF2-40B4-BE49-F238E27FC236}">
                    <a16:creationId xmlns:a16="http://schemas.microsoft.com/office/drawing/2014/main" id="{23D26DB8-C3A8-4A72-AA3A-9DBEDB82B58D}"/>
                  </a:ext>
                </a:extLst>
              </p:cNvPr>
              <p:cNvSpPr/>
              <p:nvPr/>
            </p:nvSpPr>
            <p:spPr>
              <a:xfrm>
                <a:off x="6550271" y="2571245"/>
                <a:ext cx="134668" cy="1354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cxnSp>
            <p:nvCxnSpPr>
              <p:cNvPr id="33" name="46 Conector recto">
                <a:extLst>
                  <a:ext uri="{FF2B5EF4-FFF2-40B4-BE49-F238E27FC236}">
                    <a16:creationId xmlns:a16="http://schemas.microsoft.com/office/drawing/2014/main" id="{D3319C12-C7CD-48F5-8429-AC5329D1CD63}"/>
                  </a:ext>
                </a:extLst>
              </p:cNvPr>
              <p:cNvCxnSpPr/>
              <p:nvPr/>
            </p:nvCxnSpPr>
            <p:spPr>
              <a:xfrm flipV="1">
                <a:off x="6614398" y="2699347"/>
                <a:ext cx="0" cy="713186"/>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4" name="52 Elipse">
                <a:extLst>
                  <a:ext uri="{FF2B5EF4-FFF2-40B4-BE49-F238E27FC236}">
                    <a16:creationId xmlns:a16="http://schemas.microsoft.com/office/drawing/2014/main" id="{508EF2ED-78A8-481D-A814-A8E0295ADB5A}"/>
                  </a:ext>
                </a:extLst>
              </p:cNvPr>
              <p:cNvSpPr/>
              <p:nvPr/>
            </p:nvSpPr>
            <p:spPr>
              <a:xfrm>
                <a:off x="6580197" y="3407606"/>
                <a:ext cx="80159" cy="81296"/>
              </a:xfrm>
              <a:prstGeom prst="ellipse">
                <a:avLst/>
              </a:prstGeom>
              <a:solidFill>
                <a:schemeClr val="bg1"/>
              </a:solid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grpSp>
        <p:grpSp>
          <p:nvGrpSpPr>
            <p:cNvPr id="28" name="10 Grupo">
              <a:extLst>
                <a:ext uri="{FF2B5EF4-FFF2-40B4-BE49-F238E27FC236}">
                  <a16:creationId xmlns:a16="http://schemas.microsoft.com/office/drawing/2014/main" id="{FC25A361-4BEF-4958-AA26-3F7E50DCE88E}"/>
                </a:ext>
              </a:extLst>
            </p:cNvPr>
            <p:cNvGrpSpPr>
              <a:grpSpLocks/>
            </p:cNvGrpSpPr>
            <p:nvPr/>
          </p:nvGrpSpPr>
          <p:grpSpPr bwMode="auto">
            <a:xfrm>
              <a:off x="10780146" y="3044826"/>
              <a:ext cx="200546" cy="1183239"/>
              <a:chOff x="7725558" y="1787812"/>
              <a:chExt cx="135019" cy="918086"/>
            </a:xfrm>
          </p:grpSpPr>
          <p:sp>
            <p:nvSpPr>
              <p:cNvPr id="29" name="39 Elipse">
                <a:extLst>
                  <a:ext uri="{FF2B5EF4-FFF2-40B4-BE49-F238E27FC236}">
                    <a16:creationId xmlns:a16="http://schemas.microsoft.com/office/drawing/2014/main" id="{03A2996D-F58E-4D04-B43B-8CCC88469529}"/>
                  </a:ext>
                </a:extLst>
              </p:cNvPr>
              <p:cNvSpPr/>
              <p:nvPr/>
            </p:nvSpPr>
            <p:spPr>
              <a:xfrm>
                <a:off x="7725940" y="2569977"/>
                <a:ext cx="134668" cy="135493"/>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cxnSp>
            <p:nvCxnSpPr>
              <p:cNvPr id="30" name="47 Conector recto">
                <a:extLst>
                  <a:ext uri="{FF2B5EF4-FFF2-40B4-BE49-F238E27FC236}">
                    <a16:creationId xmlns:a16="http://schemas.microsoft.com/office/drawing/2014/main" id="{62D27675-E88D-48E5-AE61-6BEC10F38E8A}"/>
                  </a:ext>
                </a:extLst>
              </p:cNvPr>
              <p:cNvCxnSpPr/>
              <p:nvPr/>
            </p:nvCxnSpPr>
            <p:spPr>
              <a:xfrm flipV="1">
                <a:off x="7787930" y="1859253"/>
                <a:ext cx="0" cy="711955"/>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1" name="53 Elipse">
                <a:extLst>
                  <a:ext uri="{FF2B5EF4-FFF2-40B4-BE49-F238E27FC236}">
                    <a16:creationId xmlns:a16="http://schemas.microsoft.com/office/drawing/2014/main" id="{2DD658BF-131E-4F1F-B2C5-33FE21CD1868}"/>
                  </a:ext>
                </a:extLst>
              </p:cNvPr>
              <p:cNvSpPr/>
              <p:nvPr/>
            </p:nvSpPr>
            <p:spPr>
              <a:xfrm>
                <a:off x="7748384" y="1787811"/>
                <a:ext cx="81228" cy="81296"/>
              </a:xfrm>
              <a:prstGeom prst="ellipse">
                <a:avLst/>
              </a:prstGeom>
              <a:solidFill>
                <a:schemeClr val="bg1"/>
              </a:solid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anchor="ctr"/>
              <a:lstStyle/>
              <a:p>
                <a:pPr algn="ctr">
                  <a:defRPr/>
                </a:pPr>
                <a:endParaRPr lang="es-MX" sz="1050">
                  <a:solidFill>
                    <a:schemeClr val="tx1"/>
                  </a:solidFill>
                  <a:latin typeface="Helvetica" panose="020B0604020202020204" pitchFamily="34" charset="0"/>
                  <a:ea typeface="Segoe UI" panose="020B0502040204020203" pitchFamily="34" charset="0"/>
                  <a:cs typeface="Helvetica" panose="020B0604020202020204" pitchFamily="34" charset="0"/>
                </a:endParaRPr>
              </a:p>
            </p:txBody>
          </p:sp>
        </p:grpSp>
      </p:grpSp>
      <p:grpSp>
        <p:nvGrpSpPr>
          <p:cNvPr id="75" name="Group 74">
            <a:extLst>
              <a:ext uri="{FF2B5EF4-FFF2-40B4-BE49-F238E27FC236}">
                <a16:creationId xmlns:a16="http://schemas.microsoft.com/office/drawing/2014/main" id="{E908E9C1-2F23-4CB7-9AA8-F901E58CC7D0}"/>
              </a:ext>
            </a:extLst>
          </p:cNvPr>
          <p:cNvGrpSpPr/>
          <p:nvPr/>
        </p:nvGrpSpPr>
        <p:grpSpPr>
          <a:xfrm>
            <a:off x="485501" y="4277848"/>
            <a:ext cx="11310380" cy="410158"/>
            <a:chOff x="485501" y="4297944"/>
            <a:chExt cx="11310380" cy="410158"/>
          </a:xfrm>
        </p:grpSpPr>
        <p:sp>
          <p:nvSpPr>
            <p:cNvPr id="51" name="TextBox 61">
              <a:extLst>
                <a:ext uri="{FF2B5EF4-FFF2-40B4-BE49-F238E27FC236}">
                  <a16:creationId xmlns:a16="http://schemas.microsoft.com/office/drawing/2014/main" id="{381E54CB-57EE-4515-BE75-35AF421C36CB}"/>
                </a:ext>
              </a:extLst>
            </p:cNvPr>
            <p:cNvSpPr txBox="1">
              <a:spLocks noChangeArrowheads="1"/>
            </p:cNvSpPr>
            <p:nvPr/>
          </p:nvSpPr>
          <p:spPr bwMode="auto">
            <a:xfrm>
              <a:off x="485501" y="4306043"/>
              <a:ext cx="1377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a:r>
                <a:rPr lang="en-US" altLang="en-US" sz="2000" b="1" dirty="0">
                  <a:solidFill>
                    <a:schemeClr val="accent1"/>
                  </a:solidFill>
                </a:rPr>
                <a:t>Feb 2021</a:t>
              </a:r>
            </a:p>
          </p:txBody>
        </p:sp>
        <p:sp>
          <p:nvSpPr>
            <p:cNvPr id="52" name="TextBox 51">
              <a:extLst>
                <a:ext uri="{FF2B5EF4-FFF2-40B4-BE49-F238E27FC236}">
                  <a16:creationId xmlns:a16="http://schemas.microsoft.com/office/drawing/2014/main" id="{9A99A496-A681-4A50-8DD9-2BCC0283BD40}"/>
                </a:ext>
              </a:extLst>
            </p:cNvPr>
            <p:cNvSpPr txBox="1"/>
            <p:nvPr/>
          </p:nvSpPr>
          <p:spPr bwMode="auto">
            <a:xfrm>
              <a:off x="3522603" y="4297944"/>
              <a:ext cx="1516762" cy="400110"/>
            </a:xfrm>
            <a:prstGeom prst="rect">
              <a:avLst/>
            </a:prstGeom>
            <a:noFill/>
          </p:spPr>
          <p:txBody>
            <a:bodyPr wrap="none">
              <a:spAutoFit/>
            </a:bodyPr>
            <a:lstStyle/>
            <a:p>
              <a:pPr algn="ctr">
                <a:defRPr/>
              </a:pPr>
              <a:r>
                <a:rPr lang="en-US" sz="2000" b="1" dirty="0">
                  <a:solidFill>
                    <a:schemeClr val="accent3"/>
                  </a:solidFill>
                </a:rPr>
                <a:t>April 2021</a:t>
              </a:r>
            </a:p>
          </p:txBody>
        </p:sp>
        <p:sp>
          <p:nvSpPr>
            <p:cNvPr id="53" name="TextBox 52">
              <a:extLst>
                <a:ext uri="{FF2B5EF4-FFF2-40B4-BE49-F238E27FC236}">
                  <a16:creationId xmlns:a16="http://schemas.microsoft.com/office/drawing/2014/main" id="{CA7BAD41-11A8-400E-BB0D-0E322A3727A2}"/>
                </a:ext>
              </a:extLst>
            </p:cNvPr>
            <p:cNvSpPr txBox="1"/>
            <p:nvPr/>
          </p:nvSpPr>
          <p:spPr bwMode="auto">
            <a:xfrm>
              <a:off x="6861906" y="4299531"/>
              <a:ext cx="1521571" cy="400110"/>
            </a:xfrm>
            <a:prstGeom prst="rect">
              <a:avLst/>
            </a:prstGeom>
            <a:noFill/>
          </p:spPr>
          <p:txBody>
            <a:bodyPr wrap="none">
              <a:spAutoFit/>
            </a:bodyPr>
            <a:lstStyle/>
            <a:p>
              <a:pPr algn="ctr">
                <a:defRPr/>
              </a:pPr>
              <a:r>
                <a:rPr lang="en-US" sz="2000" b="1" dirty="0">
                  <a:solidFill>
                    <a:schemeClr val="accent5"/>
                  </a:solidFill>
                </a:rPr>
                <a:t>June 2021</a:t>
              </a:r>
            </a:p>
          </p:txBody>
        </p:sp>
        <p:sp>
          <p:nvSpPr>
            <p:cNvPr id="54" name="TextBox 53">
              <a:extLst>
                <a:ext uri="{FF2B5EF4-FFF2-40B4-BE49-F238E27FC236}">
                  <a16:creationId xmlns:a16="http://schemas.microsoft.com/office/drawing/2014/main" id="{0C4ED05E-8602-4BC5-A592-E74DDD1F8214}"/>
                </a:ext>
              </a:extLst>
            </p:cNvPr>
            <p:cNvSpPr txBox="1"/>
            <p:nvPr/>
          </p:nvSpPr>
          <p:spPr bwMode="auto">
            <a:xfrm>
              <a:off x="9979358" y="4307992"/>
              <a:ext cx="1816523" cy="400110"/>
            </a:xfrm>
            <a:prstGeom prst="rect">
              <a:avLst/>
            </a:prstGeom>
            <a:noFill/>
          </p:spPr>
          <p:txBody>
            <a:bodyPr wrap="none">
              <a:spAutoFit/>
            </a:bodyPr>
            <a:lstStyle/>
            <a:p>
              <a:pPr algn="ctr">
                <a:defRPr/>
              </a:pPr>
              <a:r>
                <a:rPr lang="en-US" sz="2000" b="1" dirty="0">
                  <a:solidFill>
                    <a:schemeClr val="accent3">
                      <a:lumMod val="60000"/>
                      <a:lumOff val="40000"/>
                    </a:schemeClr>
                  </a:solidFill>
                </a:rPr>
                <a:t>August 2021</a:t>
              </a:r>
            </a:p>
          </p:txBody>
        </p:sp>
      </p:grpSp>
      <p:grpSp>
        <p:nvGrpSpPr>
          <p:cNvPr id="74" name="Group 73">
            <a:extLst>
              <a:ext uri="{FF2B5EF4-FFF2-40B4-BE49-F238E27FC236}">
                <a16:creationId xmlns:a16="http://schemas.microsoft.com/office/drawing/2014/main" id="{F9555CDC-CB80-4C0A-9B7B-9F5B569302A4}"/>
              </a:ext>
            </a:extLst>
          </p:cNvPr>
          <p:cNvGrpSpPr/>
          <p:nvPr/>
        </p:nvGrpSpPr>
        <p:grpSpPr>
          <a:xfrm>
            <a:off x="1846834" y="3581256"/>
            <a:ext cx="7999040" cy="414902"/>
            <a:chOff x="1846834" y="3380296"/>
            <a:chExt cx="7999040" cy="414902"/>
          </a:xfrm>
        </p:grpSpPr>
        <p:sp>
          <p:nvSpPr>
            <p:cNvPr id="56" name="TextBox 66">
              <a:extLst>
                <a:ext uri="{FF2B5EF4-FFF2-40B4-BE49-F238E27FC236}">
                  <a16:creationId xmlns:a16="http://schemas.microsoft.com/office/drawing/2014/main" id="{E6242D56-9A89-4090-824D-CA2FD8BF480D}"/>
                </a:ext>
              </a:extLst>
            </p:cNvPr>
            <p:cNvSpPr txBox="1">
              <a:spLocks noChangeArrowheads="1"/>
            </p:cNvSpPr>
            <p:nvPr/>
          </p:nvSpPr>
          <p:spPr bwMode="auto">
            <a:xfrm>
              <a:off x="1846834" y="3385667"/>
              <a:ext cx="17059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2000" b="1" dirty="0">
                  <a:solidFill>
                    <a:schemeClr val="accent2"/>
                  </a:solidFill>
                </a:rPr>
                <a:t>March 2021</a:t>
              </a:r>
            </a:p>
          </p:txBody>
        </p:sp>
        <p:sp>
          <p:nvSpPr>
            <p:cNvPr id="57" name="TextBox 56">
              <a:extLst>
                <a:ext uri="{FF2B5EF4-FFF2-40B4-BE49-F238E27FC236}">
                  <a16:creationId xmlns:a16="http://schemas.microsoft.com/office/drawing/2014/main" id="{8CDAFD8B-8D00-43C6-9519-AFF7946F2546}"/>
                </a:ext>
              </a:extLst>
            </p:cNvPr>
            <p:cNvSpPr txBox="1"/>
            <p:nvPr/>
          </p:nvSpPr>
          <p:spPr bwMode="auto">
            <a:xfrm>
              <a:off x="5208621" y="3380296"/>
              <a:ext cx="1444627" cy="400110"/>
            </a:xfrm>
            <a:prstGeom prst="rect">
              <a:avLst/>
            </a:prstGeom>
            <a:noFill/>
          </p:spPr>
          <p:txBody>
            <a:bodyPr wrap="none">
              <a:spAutoFit/>
            </a:bodyPr>
            <a:lstStyle/>
            <a:p>
              <a:pPr algn="ctr">
                <a:defRPr/>
              </a:pPr>
              <a:r>
                <a:rPr lang="en-US" sz="2000" b="1" dirty="0">
                  <a:solidFill>
                    <a:schemeClr val="accent4">
                      <a:lumMod val="75000"/>
                    </a:schemeClr>
                  </a:solidFill>
                </a:rPr>
                <a:t>May 2021</a:t>
              </a:r>
            </a:p>
          </p:txBody>
        </p:sp>
        <p:sp>
          <p:nvSpPr>
            <p:cNvPr id="58" name="TextBox 57">
              <a:extLst>
                <a:ext uri="{FF2B5EF4-FFF2-40B4-BE49-F238E27FC236}">
                  <a16:creationId xmlns:a16="http://schemas.microsoft.com/office/drawing/2014/main" id="{B01810AE-0E8B-435D-A4A4-6671B92424F6}"/>
                </a:ext>
              </a:extLst>
            </p:cNvPr>
            <p:cNvSpPr txBox="1"/>
            <p:nvPr/>
          </p:nvSpPr>
          <p:spPr bwMode="auto">
            <a:xfrm>
              <a:off x="8415674" y="3395088"/>
              <a:ext cx="1430200" cy="400110"/>
            </a:xfrm>
            <a:prstGeom prst="rect">
              <a:avLst/>
            </a:prstGeom>
            <a:noFill/>
          </p:spPr>
          <p:txBody>
            <a:bodyPr wrap="none">
              <a:spAutoFit/>
            </a:bodyPr>
            <a:lstStyle/>
            <a:p>
              <a:pPr algn="ctr">
                <a:defRPr/>
              </a:pPr>
              <a:r>
                <a:rPr lang="en-US" sz="2000" b="1" dirty="0">
                  <a:solidFill>
                    <a:schemeClr val="accent6"/>
                  </a:solidFill>
                </a:rPr>
                <a:t>July 2021</a:t>
              </a:r>
            </a:p>
          </p:txBody>
        </p:sp>
      </p:grpSp>
      <p:sp>
        <p:nvSpPr>
          <p:cNvPr id="59" name="Rectangle 58">
            <a:extLst>
              <a:ext uri="{FF2B5EF4-FFF2-40B4-BE49-F238E27FC236}">
                <a16:creationId xmlns:a16="http://schemas.microsoft.com/office/drawing/2014/main" id="{3AB19032-7B6C-4192-B5CB-551F4B343A3A}"/>
              </a:ext>
            </a:extLst>
          </p:cNvPr>
          <p:cNvSpPr/>
          <p:nvPr/>
        </p:nvSpPr>
        <p:spPr>
          <a:xfrm>
            <a:off x="5217532" y="5317649"/>
            <a:ext cx="1436259" cy="738664"/>
          </a:xfrm>
          <a:prstGeom prst="rect">
            <a:avLst/>
          </a:prstGeom>
        </p:spPr>
        <p:txBody>
          <a:bodyPr wrap="square">
            <a:spAutoFit/>
          </a:bodyPr>
          <a:lstStyle/>
          <a:p>
            <a:pPr algn="ctr">
              <a:defRPr/>
            </a:pPr>
            <a:r>
              <a:rPr lang="en-US" sz="1400" b="1" dirty="0">
                <a:solidFill>
                  <a:schemeClr val="accent4">
                    <a:lumMod val="75000"/>
                  </a:schemeClr>
                </a:solidFill>
              </a:rPr>
              <a:t>Development of Barriers Dot Phrase</a:t>
            </a:r>
          </a:p>
        </p:txBody>
      </p:sp>
      <p:sp>
        <p:nvSpPr>
          <p:cNvPr id="61" name="Rectangle 60">
            <a:extLst>
              <a:ext uri="{FF2B5EF4-FFF2-40B4-BE49-F238E27FC236}">
                <a16:creationId xmlns:a16="http://schemas.microsoft.com/office/drawing/2014/main" id="{90FE5025-10C2-4809-90F9-BA61C512544D}"/>
              </a:ext>
            </a:extLst>
          </p:cNvPr>
          <p:cNvSpPr/>
          <p:nvPr/>
        </p:nvSpPr>
        <p:spPr>
          <a:xfrm>
            <a:off x="6741312" y="2014664"/>
            <a:ext cx="1773242" cy="738664"/>
          </a:xfrm>
          <a:prstGeom prst="rect">
            <a:avLst/>
          </a:prstGeom>
        </p:spPr>
        <p:txBody>
          <a:bodyPr wrap="none">
            <a:spAutoFit/>
          </a:bodyPr>
          <a:lstStyle/>
          <a:p>
            <a:pPr algn="ctr">
              <a:defRPr/>
            </a:pPr>
            <a:r>
              <a:rPr lang="en-US" sz="1400" b="1" dirty="0">
                <a:solidFill>
                  <a:schemeClr val="accent5"/>
                </a:solidFill>
              </a:rPr>
              <a:t>Test Barriers Dot </a:t>
            </a:r>
          </a:p>
          <a:p>
            <a:pPr algn="ctr">
              <a:defRPr/>
            </a:pPr>
            <a:r>
              <a:rPr lang="en-US" sz="1400" b="1" dirty="0">
                <a:solidFill>
                  <a:schemeClr val="accent5"/>
                </a:solidFill>
              </a:rPr>
              <a:t>Phrase with</a:t>
            </a:r>
          </a:p>
          <a:p>
            <a:pPr algn="ctr">
              <a:defRPr/>
            </a:pPr>
            <a:r>
              <a:rPr lang="en-US" sz="1400" b="1" dirty="0">
                <a:solidFill>
                  <a:schemeClr val="accent5"/>
                </a:solidFill>
              </a:rPr>
              <a:t>25 Patients</a:t>
            </a:r>
          </a:p>
        </p:txBody>
      </p:sp>
      <p:grpSp>
        <p:nvGrpSpPr>
          <p:cNvPr id="73" name="Group 72">
            <a:extLst>
              <a:ext uri="{FF2B5EF4-FFF2-40B4-BE49-F238E27FC236}">
                <a16:creationId xmlns:a16="http://schemas.microsoft.com/office/drawing/2014/main" id="{DCF9765A-3CE4-4C63-A624-729DA5B61DD0}"/>
              </a:ext>
            </a:extLst>
          </p:cNvPr>
          <p:cNvGrpSpPr/>
          <p:nvPr/>
        </p:nvGrpSpPr>
        <p:grpSpPr>
          <a:xfrm>
            <a:off x="8292189" y="1296241"/>
            <a:ext cx="1692722" cy="2339705"/>
            <a:chOff x="9141927" y="1424098"/>
            <a:chExt cx="1692722" cy="2700227"/>
          </a:xfrm>
        </p:grpSpPr>
        <p:cxnSp>
          <p:nvCxnSpPr>
            <p:cNvPr id="64" name="Straight Connector 63">
              <a:extLst>
                <a:ext uri="{FF2B5EF4-FFF2-40B4-BE49-F238E27FC236}">
                  <a16:creationId xmlns:a16="http://schemas.microsoft.com/office/drawing/2014/main" id="{5ED71E69-C46C-4BBF-A4FF-78D5A802BEAF}"/>
                </a:ext>
              </a:extLst>
            </p:cNvPr>
            <p:cNvCxnSpPr/>
            <p:nvPr/>
          </p:nvCxnSpPr>
          <p:spPr bwMode="auto">
            <a:xfrm flipH="1">
              <a:off x="9980613" y="2273300"/>
              <a:ext cx="0" cy="18510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5-Point Star 207">
              <a:extLst>
                <a:ext uri="{FF2B5EF4-FFF2-40B4-BE49-F238E27FC236}">
                  <a16:creationId xmlns:a16="http://schemas.microsoft.com/office/drawing/2014/main" id="{02B70BA4-418E-4C87-92EC-31366B6085BD}"/>
                </a:ext>
              </a:extLst>
            </p:cNvPr>
            <p:cNvSpPr/>
            <p:nvPr/>
          </p:nvSpPr>
          <p:spPr bwMode="auto">
            <a:xfrm>
              <a:off x="9705975" y="1879600"/>
              <a:ext cx="549275" cy="544513"/>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TextBox 19">
              <a:extLst>
                <a:ext uri="{FF2B5EF4-FFF2-40B4-BE49-F238E27FC236}">
                  <a16:creationId xmlns:a16="http://schemas.microsoft.com/office/drawing/2014/main" id="{6EBD2829-403D-4A7C-9B7C-DE00B23236AA}"/>
                </a:ext>
              </a:extLst>
            </p:cNvPr>
            <p:cNvSpPr txBox="1">
              <a:spLocks noChangeArrowheads="1"/>
            </p:cNvSpPr>
            <p:nvPr/>
          </p:nvSpPr>
          <p:spPr bwMode="auto">
            <a:xfrm>
              <a:off x="9141927" y="1424098"/>
              <a:ext cx="1692722" cy="33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b="1" dirty="0"/>
                <a:t>We are here!</a:t>
              </a:r>
            </a:p>
          </p:txBody>
        </p:sp>
      </p:grpSp>
      <p:sp>
        <p:nvSpPr>
          <p:cNvPr id="4" name="TextBox 3">
            <a:extLst>
              <a:ext uri="{FF2B5EF4-FFF2-40B4-BE49-F238E27FC236}">
                <a16:creationId xmlns:a16="http://schemas.microsoft.com/office/drawing/2014/main" id="{692A1C95-0E06-464C-9971-DE48F3B06D8B}"/>
              </a:ext>
            </a:extLst>
          </p:cNvPr>
          <p:cNvSpPr txBox="1"/>
          <p:nvPr/>
        </p:nvSpPr>
        <p:spPr>
          <a:xfrm>
            <a:off x="10249319" y="6240026"/>
            <a:ext cx="1942681" cy="61797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323722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2">
            <a:extLst>
              <a:ext uri="{FF2B5EF4-FFF2-40B4-BE49-F238E27FC236}">
                <a16:creationId xmlns:a16="http://schemas.microsoft.com/office/drawing/2014/main" id="{35867644-8B1D-4F91-B851-48949517D870}"/>
              </a:ext>
            </a:extLst>
          </p:cNvPr>
          <p:cNvSpPr txBox="1">
            <a:spLocks/>
          </p:cNvSpPr>
          <p:nvPr/>
        </p:nvSpPr>
        <p:spPr bwMode="auto">
          <a:xfrm>
            <a:off x="201805" y="217183"/>
            <a:ext cx="11977688"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600"/>
              </a:spcBef>
              <a:buClr>
                <a:schemeClr val="accent1"/>
              </a:buClr>
              <a:buFont typeface="Arial" panose="020B0604020202020204" pitchFamily="34" charset="0"/>
              <a:buChar char="•"/>
              <a:defRPr sz="2400">
                <a:solidFill>
                  <a:schemeClr val="tx1"/>
                </a:solidFill>
                <a:latin typeface="Tahoma" panose="020B0604030504040204" pitchFamily="34" charset="0"/>
              </a:defRPr>
            </a:lvl1pPr>
            <a:lvl2pPr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2pPr>
            <a:lvl3pPr marL="6858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3pPr>
            <a:lvl4pPr marL="914400"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4pPr>
            <a:lvl5pPr marL="11430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5pPr>
            <a:lvl6pPr marL="16002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6pPr>
            <a:lvl7pPr marL="20574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7pPr>
            <a:lvl8pPr marL="25146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8pPr>
            <a:lvl9pPr marL="29718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9pPr>
          </a:lstStyle>
          <a:p>
            <a:pPr>
              <a:lnSpc>
                <a:spcPct val="85000"/>
              </a:lnSpc>
              <a:spcBef>
                <a:spcPct val="0"/>
              </a:spcBef>
              <a:buClrTx/>
              <a:buFontTx/>
              <a:buNone/>
            </a:pPr>
            <a:r>
              <a:rPr lang="en-US" altLang="en-US" sz="3600" dirty="0">
                <a:solidFill>
                  <a:schemeClr val="tx2"/>
                </a:solidFill>
                <a:latin typeface="Calibri" panose="020F0502020204030204" pitchFamily="34" charset="0"/>
                <a:cs typeface="Calibri" panose="020F0502020204030204" pitchFamily="34" charset="0"/>
              </a:rPr>
              <a:t>Interventions</a:t>
            </a:r>
          </a:p>
        </p:txBody>
      </p:sp>
      <p:cxnSp>
        <p:nvCxnSpPr>
          <p:cNvPr id="74" name="Straight Connector 73">
            <a:extLst>
              <a:ext uri="{FF2B5EF4-FFF2-40B4-BE49-F238E27FC236}">
                <a16:creationId xmlns:a16="http://schemas.microsoft.com/office/drawing/2014/main" id="{BB72104D-EE7D-44AE-808A-002A39ADBC9C}"/>
              </a:ext>
            </a:extLst>
          </p:cNvPr>
          <p:cNvCxnSpPr>
            <a:cxnSpLocks/>
            <a:stCxn id="77" idx="0"/>
          </p:cNvCxnSpPr>
          <p:nvPr/>
        </p:nvCxnSpPr>
        <p:spPr>
          <a:xfrm flipV="1">
            <a:off x="1019747" y="1416720"/>
            <a:ext cx="2158236" cy="405380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CAFAAF6-90AC-469E-8A1E-F5F61A209E8C}"/>
              </a:ext>
            </a:extLst>
          </p:cNvPr>
          <p:cNvCxnSpPr>
            <a:cxnSpLocks/>
            <a:stCxn id="142" idx="0"/>
          </p:cNvCxnSpPr>
          <p:nvPr/>
        </p:nvCxnSpPr>
        <p:spPr>
          <a:xfrm flipV="1">
            <a:off x="4889024" y="953663"/>
            <a:ext cx="2126974" cy="3956475"/>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A0F56836-BAA1-4312-81E8-EC1B506412D5}"/>
              </a:ext>
            </a:extLst>
          </p:cNvPr>
          <p:cNvCxnSpPr>
            <a:cxnSpLocks/>
            <a:stCxn id="143" idx="0"/>
          </p:cNvCxnSpPr>
          <p:nvPr/>
        </p:nvCxnSpPr>
        <p:spPr>
          <a:xfrm flipV="1">
            <a:off x="8156409" y="2003425"/>
            <a:ext cx="1897907" cy="3733765"/>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2772A1C7-E570-4908-8CA2-42058B62F573}"/>
              </a:ext>
            </a:extLst>
          </p:cNvPr>
          <p:cNvSpPr/>
          <p:nvPr/>
        </p:nvSpPr>
        <p:spPr>
          <a:xfrm>
            <a:off x="129165" y="5470525"/>
            <a:ext cx="1781163" cy="76993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b="1" dirty="0">
                <a:solidFill>
                  <a:schemeClr val="tx1"/>
                </a:solidFill>
              </a:rPr>
              <a:t>PDSA #1: Barriers Documentation</a:t>
            </a:r>
          </a:p>
        </p:txBody>
      </p:sp>
      <p:sp>
        <p:nvSpPr>
          <p:cNvPr id="78" name="Rectangle 77">
            <a:extLst>
              <a:ext uri="{FF2B5EF4-FFF2-40B4-BE49-F238E27FC236}">
                <a16:creationId xmlns:a16="http://schemas.microsoft.com/office/drawing/2014/main" id="{E4221DFA-BC5E-4FAF-B367-AD83B518960E}"/>
              </a:ext>
            </a:extLst>
          </p:cNvPr>
          <p:cNvSpPr/>
          <p:nvPr/>
        </p:nvSpPr>
        <p:spPr>
          <a:xfrm>
            <a:off x="1566741" y="4610323"/>
            <a:ext cx="1523999" cy="752473"/>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Test barriers documentation utilizing a dot phrase </a:t>
            </a:r>
          </a:p>
        </p:txBody>
      </p:sp>
      <p:sp>
        <p:nvSpPr>
          <p:cNvPr id="79" name="Rectangle 78">
            <a:extLst>
              <a:ext uri="{FF2B5EF4-FFF2-40B4-BE49-F238E27FC236}">
                <a16:creationId xmlns:a16="http://schemas.microsoft.com/office/drawing/2014/main" id="{C9815306-6214-4F8F-9DE4-1CEE32EF0B5E}"/>
              </a:ext>
            </a:extLst>
          </p:cNvPr>
          <p:cNvSpPr/>
          <p:nvPr/>
        </p:nvSpPr>
        <p:spPr>
          <a:xfrm>
            <a:off x="2169911" y="3485729"/>
            <a:ext cx="1524000" cy="858838"/>
          </a:xfrm>
          <a:prstGeom prst="rect">
            <a:avLst/>
          </a:prstGeom>
          <a:solidFill>
            <a:schemeClr val="bg1"/>
          </a:solidFill>
          <a:ln>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Incorporate feedback from the test and create the smart data enabled element</a:t>
            </a:r>
          </a:p>
        </p:txBody>
      </p:sp>
      <p:sp>
        <p:nvSpPr>
          <p:cNvPr id="80" name="Rectangle 79">
            <a:extLst>
              <a:ext uri="{FF2B5EF4-FFF2-40B4-BE49-F238E27FC236}">
                <a16:creationId xmlns:a16="http://schemas.microsoft.com/office/drawing/2014/main" id="{9E23C0F6-EAD4-4FDD-AFD2-2C37AF0E0854}"/>
              </a:ext>
            </a:extLst>
          </p:cNvPr>
          <p:cNvSpPr/>
          <p:nvPr/>
        </p:nvSpPr>
        <p:spPr>
          <a:xfrm>
            <a:off x="2701920" y="2477483"/>
            <a:ext cx="1447800" cy="701675"/>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Test the smart data enabled element in the note template with 1-2 providers</a:t>
            </a:r>
          </a:p>
        </p:txBody>
      </p:sp>
      <p:sp>
        <p:nvSpPr>
          <p:cNvPr id="81" name="Rectangle 80">
            <a:extLst>
              <a:ext uri="{FF2B5EF4-FFF2-40B4-BE49-F238E27FC236}">
                <a16:creationId xmlns:a16="http://schemas.microsoft.com/office/drawing/2014/main" id="{9B11D640-82BB-426A-9B47-C2A692FC16A1}"/>
              </a:ext>
            </a:extLst>
          </p:cNvPr>
          <p:cNvSpPr/>
          <p:nvPr/>
        </p:nvSpPr>
        <p:spPr>
          <a:xfrm>
            <a:off x="8786678" y="4656955"/>
            <a:ext cx="1187450" cy="590550"/>
          </a:xfrm>
          <a:prstGeom prst="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Standardize documentation</a:t>
            </a:r>
          </a:p>
        </p:txBody>
      </p:sp>
      <p:sp>
        <p:nvSpPr>
          <p:cNvPr id="82" name="Rectangle 81">
            <a:extLst>
              <a:ext uri="{FF2B5EF4-FFF2-40B4-BE49-F238E27FC236}">
                <a16:creationId xmlns:a16="http://schemas.microsoft.com/office/drawing/2014/main" id="{050E112E-D65C-41FF-92E7-FCAF264F0108}"/>
              </a:ext>
            </a:extLst>
          </p:cNvPr>
          <p:cNvSpPr/>
          <p:nvPr/>
        </p:nvSpPr>
        <p:spPr>
          <a:xfrm>
            <a:off x="6589457" y="1903141"/>
            <a:ext cx="1382914" cy="668337"/>
          </a:xfrm>
          <a:prstGeom prst="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Test smart data enabled elements in the note template with 1-2 providers</a:t>
            </a:r>
          </a:p>
        </p:txBody>
      </p:sp>
      <p:sp>
        <p:nvSpPr>
          <p:cNvPr id="83" name="Rectangle 82">
            <a:extLst>
              <a:ext uri="{FF2B5EF4-FFF2-40B4-BE49-F238E27FC236}">
                <a16:creationId xmlns:a16="http://schemas.microsoft.com/office/drawing/2014/main" id="{FC66171D-0B98-4FEF-80A1-01723E8718BF}"/>
              </a:ext>
            </a:extLst>
          </p:cNvPr>
          <p:cNvSpPr/>
          <p:nvPr/>
        </p:nvSpPr>
        <p:spPr>
          <a:xfrm>
            <a:off x="6063394" y="2930736"/>
            <a:ext cx="1295400" cy="72390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Incorporate feedback from test and create smart data elements</a:t>
            </a:r>
          </a:p>
        </p:txBody>
      </p:sp>
      <p:sp>
        <p:nvSpPr>
          <p:cNvPr id="84" name="Rectangle 83">
            <a:extLst>
              <a:ext uri="{FF2B5EF4-FFF2-40B4-BE49-F238E27FC236}">
                <a16:creationId xmlns:a16="http://schemas.microsoft.com/office/drawing/2014/main" id="{85407E5E-87DA-4C61-80B9-BABD8F081BC2}"/>
              </a:ext>
            </a:extLst>
          </p:cNvPr>
          <p:cNvSpPr/>
          <p:nvPr/>
        </p:nvSpPr>
        <p:spPr>
          <a:xfrm>
            <a:off x="5511624" y="3946923"/>
            <a:ext cx="1512687" cy="757236"/>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Standardize &amp; test insurance documentation utilizing dot phrases</a:t>
            </a:r>
          </a:p>
        </p:txBody>
      </p:sp>
      <p:sp>
        <p:nvSpPr>
          <p:cNvPr id="85" name="Rectangle 84">
            <a:extLst>
              <a:ext uri="{FF2B5EF4-FFF2-40B4-BE49-F238E27FC236}">
                <a16:creationId xmlns:a16="http://schemas.microsoft.com/office/drawing/2014/main" id="{721B8024-360A-4FE5-957E-E328712D3178}"/>
              </a:ext>
            </a:extLst>
          </p:cNvPr>
          <p:cNvSpPr/>
          <p:nvPr/>
        </p:nvSpPr>
        <p:spPr>
          <a:xfrm>
            <a:off x="7037368" y="1070027"/>
            <a:ext cx="1143000" cy="561975"/>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Spread to all clinicians </a:t>
            </a:r>
          </a:p>
        </p:txBody>
      </p:sp>
      <p:sp>
        <p:nvSpPr>
          <p:cNvPr id="86" name="Rectangle 85">
            <a:extLst>
              <a:ext uri="{FF2B5EF4-FFF2-40B4-BE49-F238E27FC236}">
                <a16:creationId xmlns:a16="http://schemas.microsoft.com/office/drawing/2014/main" id="{455D7FBC-49D0-4302-990D-7C1399413B65}"/>
              </a:ext>
            </a:extLst>
          </p:cNvPr>
          <p:cNvSpPr/>
          <p:nvPr/>
        </p:nvSpPr>
        <p:spPr>
          <a:xfrm>
            <a:off x="9374389" y="3566318"/>
            <a:ext cx="1295400" cy="457200"/>
          </a:xfrm>
          <a:prstGeom prst="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Set up auto delivery of kits</a:t>
            </a:r>
          </a:p>
        </p:txBody>
      </p:sp>
      <p:sp>
        <p:nvSpPr>
          <p:cNvPr id="87" name="Rectangle 86">
            <a:extLst>
              <a:ext uri="{FF2B5EF4-FFF2-40B4-BE49-F238E27FC236}">
                <a16:creationId xmlns:a16="http://schemas.microsoft.com/office/drawing/2014/main" id="{D8C56CEA-B07C-4F4E-8E9B-708A7EB6EAE0}"/>
              </a:ext>
            </a:extLst>
          </p:cNvPr>
          <p:cNvSpPr/>
          <p:nvPr/>
        </p:nvSpPr>
        <p:spPr>
          <a:xfrm>
            <a:off x="3162984" y="1622327"/>
            <a:ext cx="1052513" cy="609600"/>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Spread to all clinicians </a:t>
            </a:r>
          </a:p>
        </p:txBody>
      </p:sp>
      <p:sp>
        <p:nvSpPr>
          <p:cNvPr id="91" name="TextBox 1">
            <a:extLst>
              <a:ext uri="{FF2B5EF4-FFF2-40B4-BE49-F238E27FC236}">
                <a16:creationId xmlns:a16="http://schemas.microsoft.com/office/drawing/2014/main" id="{4BE5CAFA-FFC5-485E-8CC2-FBCBD99EF8B7}"/>
              </a:ext>
            </a:extLst>
          </p:cNvPr>
          <p:cNvSpPr txBox="1">
            <a:spLocks noChangeArrowheads="1"/>
          </p:cNvSpPr>
          <p:nvPr/>
        </p:nvSpPr>
        <p:spPr bwMode="auto">
          <a:xfrm>
            <a:off x="10206038" y="352993"/>
            <a:ext cx="1749166" cy="1310295"/>
          </a:xfrm>
          <a:prstGeom prst="rect">
            <a:avLst/>
          </a:prstGeom>
          <a:noFill/>
          <a:ln w="19050">
            <a:solidFill>
              <a:schemeClr val="tx1"/>
            </a:solidFill>
            <a:miter lim="800000"/>
            <a:headEnd/>
            <a:tailEnd/>
          </a:ln>
        </p:spPr>
        <p:txBody>
          <a:bodyPr wrap="square">
            <a:spAutoFit/>
          </a:bodyPr>
          <a:lstStyle>
            <a:lvl1pPr>
              <a:lnSpc>
                <a:spcPct val="90000"/>
              </a:lnSpc>
              <a:spcBef>
                <a:spcPts val="600"/>
              </a:spcBef>
              <a:buClr>
                <a:schemeClr val="accent1"/>
              </a:buClr>
              <a:buFont typeface="Arial" panose="020B0604020202020204" pitchFamily="34" charset="0"/>
              <a:buChar char="•"/>
              <a:defRPr sz="2400">
                <a:solidFill>
                  <a:schemeClr val="tx1"/>
                </a:solidFill>
                <a:latin typeface="Tahoma" panose="020B0604030504040204" pitchFamily="34" charset="0"/>
              </a:defRPr>
            </a:lvl1pPr>
            <a:lvl2pPr marL="742950" indent="-28575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2pPr>
            <a:lvl3pPr marL="11430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3pPr>
            <a:lvl4pPr marL="1600200" indent="-228600">
              <a:lnSpc>
                <a:spcPct val="90000"/>
              </a:lnSpc>
              <a:spcBef>
                <a:spcPts val="600"/>
              </a:spcBef>
              <a:buClr>
                <a:schemeClr val="accent1"/>
              </a:buClr>
              <a:buFont typeface="Tahoma" panose="020B0604030504040204" pitchFamily="34" charset="0"/>
              <a:buChar char="–"/>
              <a:defRPr sz="2000">
                <a:solidFill>
                  <a:schemeClr val="tx1"/>
                </a:solidFill>
                <a:latin typeface="Tahoma" panose="020B0604030504040204" pitchFamily="34" charset="0"/>
              </a:defRPr>
            </a:lvl4pPr>
            <a:lvl5pPr marL="2057400" indent="-228600">
              <a:lnSpc>
                <a:spcPct val="90000"/>
              </a:lnSpc>
              <a:spcBef>
                <a:spcPts val="600"/>
              </a:spcBef>
              <a:buClr>
                <a:schemeClr val="accent1"/>
              </a:buClr>
              <a:buFont typeface="Arial" panose="020B0604020202020204" pitchFamily="34" charset="0"/>
              <a:buChar char="•"/>
              <a:defRPr sz="2000">
                <a:solidFill>
                  <a:schemeClr val="tx1"/>
                </a:solidFill>
                <a:latin typeface="Tahoma" panose="020B0604030504040204" pitchFamily="34" charset="0"/>
              </a:defRPr>
            </a:lvl5pPr>
            <a:lvl6pPr marL="25146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6pPr>
            <a:lvl7pPr marL="29718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7pPr>
            <a:lvl8pPr marL="34290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8pPr>
            <a:lvl9pPr marL="3886200" indent="-228600" eaLnBrk="0" fontAlgn="base" hangingPunct="0">
              <a:lnSpc>
                <a:spcPct val="90000"/>
              </a:lnSpc>
              <a:spcBef>
                <a:spcPts val="600"/>
              </a:spcBef>
              <a:spcAft>
                <a:spcPct val="0"/>
              </a:spcAft>
              <a:buClr>
                <a:schemeClr val="accent1"/>
              </a:buClr>
              <a:buFont typeface="Arial" panose="020B0604020202020204" pitchFamily="34" charset="0"/>
              <a:buChar char="•"/>
              <a:defRPr sz="2000">
                <a:solidFill>
                  <a:schemeClr val="tx1"/>
                </a:solidFill>
                <a:latin typeface="Tahoma" panose="020B0604030504040204" pitchFamily="34" charset="0"/>
              </a:defRPr>
            </a:lvl9pPr>
          </a:lstStyle>
          <a:p>
            <a:pPr algn="ctr">
              <a:lnSpc>
                <a:spcPct val="100000"/>
              </a:lnSpc>
              <a:spcBef>
                <a:spcPct val="0"/>
              </a:spcBef>
              <a:buClrTx/>
              <a:buFontTx/>
              <a:buNone/>
            </a:pPr>
            <a:r>
              <a:rPr lang="en-US" altLang="en-US" sz="1600" dirty="0">
                <a:ea typeface="MS PGothic" panose="020B0600070205080204" pitchFamily="34" charset="-128"/>
              </a:rPr>
              <a:t>Key</a:t>
            </a:r>
          </a:p>
          <a:p>
            <a:pPr>
              <a:lnSpc>
                <a:spcPct val="150000"/>
              </a:lnSpc>
              <a:spcBef>
                <a:spcPct val="0"/>
              </a:spcBef>
              <a:buClrTx/>
              <a:buFontTx/>
              <a:buNone/>
            </a:pPr>
            <a:r>
              <a:rPr lang="en-US" altLang="en-US" sz="1600" dirty="0">
                <a:ea typeface="MS PGothic" panose="020B0600070205080204" pitchFamily="34" charset="-128"/>
              </a:rPr>
              <a:t> </a:t>
            </a:r>
            <a:r>
              <a:rPr lang="en-US" altLang="en-US" sz="1400" dirty="0">
                <a:ea typeface="MS PGothic" panose="020B0600070205080204" pitchFamily="34" charset="-128"/>
              </a:rPr>
              <a:t>           Planned</a:t>
            </a:r>
          </a:p>
          <a:p>
            <a:pPr>
              <a:lnSpc>
                <a:spcPct val="150000"/>
              </a:lnSpc>
              <a:spcBef>
                <a:spcPct val="0"/>
              </a:spcBef>
              <a:buClrTx/>
              <a:buFontTx/>
              <a:buNone/>
            </a:pPr>
            <a:r>
              <a:rPr lang="en-US" altLang="en-US" sz="1400" dirty="0">
                <a:ea typeface="MS PGothic" panose="020B0600070205080204" pitchFamily="34" charset="-128"/>
              </a:rPr>
              <a:t>            Active </a:t>
            </a:r>
          </a:p>
          <a:p>
            <a:pPr>
              <a:lnSpc>
                <a:spcPct val="150000"/>
              </a:lnSpc>
              <a:spcBef>
                <a:spcPct val="0"/>
              </a:spcBef>
              <a:buClrTx/>
              <a:buFontTx/>
              <a:buNone/>
            </a:pPr>
            <a:r>
              <a:rPr lang="en-US" altLang="en-US" sz="1400" dirty="0">
                <a:ea typeface="MS PGothic" panose="020B0600070205080204" pitchFamily="34" charset="-128"/>
              </a:rPr>
              <a:t>            Completed                                          </a:t>
            </a:r>
            <a:endParaRPr lang="en-US" altLang="en-US" sz="1600" dirty="0">
              <a:ea typeface="MS PGothic" panose="020B0600070205080204" pitchFamily="34" charset="-128"/>
            </a:endParaRPr>
          </a:p>
        </p:txBody>
      </p:sp>
      <p:sp>
        <p:nvSpPr>
          <p:cNvPr id="92" name="Rectangle 91">
            <a:extLst>
              <a:ext uri="{FF2B5EF4-FFF2-40B4-BE49-F238E27FC236}">
                <a16:creationId xmlns:a16="http://schemas.microsoft.com/office/drawing/2014/main" id="{4B4C5D17-1F1B-4492-9341-339347EBBED3}"/>
              </a:ext>
            </a:extLst>
          </p:cNvPr>
          <p:cNvSpPr/>
          <p:nvPr/>
        </p:nvSpPr>
        <p:spPr>
          <a:xfrm>
            <a:off x="9930513" y="2398957"/>
            <a:ext cx="1295400" cy="457200"/>
          </a:xfrm>
          <a:prstGeom prst="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000" dirty="0">
                <a:solidFill>
                  <a:schemeClr val="tx1"/>
                </a:solidFill>
              </a:rPr>
              <a:t>Create written process for use</a:t>
            </a:r>
          </a:p>
        </p:txBody>
      </p:sp>
      <p:grpSp>
        <p:nvGrpSpPr>
          <p:cNvPr id="93" name="Group 70">
            <a:extLst>
              <a:ext uri="{FF2B5EF4-FFF2-40B4-BE49-F238E27FC236}">
                <a16:creationId xmlns:a16="http://schemas.microsoft.com/office/drawing/2014/main" id="{614BF3BA-D053-4F72-A145-4F4CC762B169}"/>
              </a:ext>
            </a:extLst>
          </p:cNvPr>
          <p:cNvGrpSpPr>
            <a:grpSpLocks/>
          </p:cNvGrpSpPr>
          <p:nvPr/>
        </p:nvGrpSpPr>
        <p:grpSpPr bwMode="auto">
          <a:xfrm>
            <a:off x="2162480" y="1622327"/>
            <a:ext cx="599661" cy="601662"/>
            <a:chOff x="6553200" y="4114800"/>
            <a:chExt cx="457200" cy="457200"/>
          </a:xfrm>
          <a:solidFill>
            <a:schemeClr val="bg1"/>
          </a:solidFill>
        </p:grpSpPr>
        <p:sp>
          <p:nvSpPr>
            <p:cNvPr id="94" name="Flowchart: Connector 93">
              <a:extLst>
                <a:ext uri="{FF2B5EF4-FFF2-40B4-BE49-F238E27FC236}">
                  <a16:creationId xmlns:a16="http://schemas.microsoft.com/office/drawing/2014/main" id="{5F5DCF9A-67EA-4FFF-B5A5-16947498ED3A}"/>
                </a:ext>
              </a:extLst>
            </p:cNvPr>
            <p:cNvSpPr/>
            <p:nvPr/>
          </p:nvSpPr>
          <p:spPr>
            <a:xfrm>
              <a:off x="6553200" y="4114800"/>
              <a:ext cx="457200" cy="457200"/>
            </a:xfrm>
            <a:prstGeom prst="flowChartConnector">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95" name="Straight Connector 94">
              <a:extLst>
                <a:ext uri="{FF2B5EF4-FFF2-40B4-BE49-F238E27FC236}">
                  <a16:creationId xmlns:a16="http://schemas.microsoft.com/office/drawing/2014/main" id="{A13223E7-9296-4B35-984C-CF64AEE7CD09}"/>
                </a:ext>
              </a:extLst>
            </p:cNvPr>
            <p:cNvCxnSpPr/>
            <p:nvPr/>
          </p:nvCxnSpPr>
          <p:spPr>
            <a:xfrm>
              <a:off x="6553200" y="4343400"/>
              <a:ext cx="457200" cy="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CF11C4D-34C1-4139-85CD-6C1A2E78FA87}"/>
                </a:ext>
              </a:extLst>
            </p:cNvPr>
            <p:cNvCxnSpPr/>
            <p:nvPr/>
          </p:nvCxnSpPr>
          <p:spPr>
            <a:xfrm>
              <a:off x="6781800" y="4114800"/>
              <a:ext cx="0" cy="45720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97" name="Group 70">
            <a:extLst>
              <a:ext uri="{FF2B5EF4-FFF2-40B4-BE49-F238E27FC236}">
                <a16:creationId xmlns:a16="http://schemas.microsoft.com/office/drawing/2014/main" id="{E5E582F9-D14C-48DF-B858-58565BBE8933}"/>
              </a:ext>
            </a:extLst>
          </p:cNvPr>
          <p:cNvGrpSpPr>
            <a:grpSpLocks/>
          </p:cNvGrpSpPr>
          <p:nvPr/>
        </p:nvGrpSpPr>
        <p:grpSpPr bwMode="auto">
          <a:xfrm>
            <a:off x="1688753" y="2480628"/>
            <a:ext cx="599661" cy="617538"/>
            <a:chOff x="6553200" y="4114800"/>
            <a:chExt cx="457200" cy="457200"/>
          </a:xfrm>
          <a:solidFill>
            <a:schemeClr val="bg1"/>
          </a:solidFill>
        </p:grpSpPr>
        <p:sp>
          <p:nvSpPr>
            <p:cNvPr id="98" name="Flowchart: Connector 97">
              <a:extLst>
                <a:ext uri="{FF2B5EF4-FFF2-40B4-BE49-F238E27FC236}">
                  <a16:creationId xmlns:a16="http://schemas.microsoft.com/office/drawing/2014/main" id="{7DAAE87F-28E7-4577-8C9F-FD945965B6B8}"/>
                </a:ext>
              </a:extLst>
            </p:cNvPr>
            <p:cNvSpPr/>
            <p:nvPr/>
          </p:nvSpPr>
          <p:spPr>
            <a:xfrm>
              <a:off x="6553200" y="4114800"/>
              <a:ext cx="457200" cy="457200"/>
            </a:xfrm>
            <a:prstGeom prst="flowChartConnector">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99" name="Straight Connector 98">
              <a:extLst>
                <a:ext uri="{FF2B5EF4-FFF2-40B4-BE49-F238E27FC236}">
                  <a16:creationId xmlns:a16="http://schemas.microsoft.com/office/drawing/2014/main" id="{6FD03E3D-34DE-4204-99A9-7F7A17DA6C13}"/>
                </a:ext>
              </a:extLst>
            </p:cNvPr>
            <p:cNvCxnSpPr/>
            <p:nvPr/>
          </p:nvCxnSpPr>
          <p:spPr>
            <a:xfrm>
              <a:off x="6553200" y="4343400"/>
              <a:ext cx="457200" cy="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0FB8FD86-6893-453A-86D4-FA009F534588}"/>
                </a:ext>
              </a:extLst>
            </p:cNvPr>
            <p:cNvCxnSpPr/>
            <p:nvPr/>
          </p:nvCxnSpPr>
          <p:spPr>
            <a:xfrm>
              <a:off x="6781800" y="4114800"/>
              <a:ext cx="0" cy="45720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01" name="Group 70">
            <a:extLst>
              <a:ext uri="{FF2B5EF4-FFF2-40B4-BE49-F238E27FC236}">
                <a16:creationId xmlns:a16="http://schemas.microsoft.com/office/drawing/2014/main" id="{6D79E885-261F-496F-8DB4-CBB9FFCC7A94}"/>
              </a:ext>
            </a:extLst>
          </p:cNvPr>
          <p:cNvGrpSpPr>
            <a:grpSpLocks/>
          </p:cNvGrpSpPr>
          <p:nvPr/>
        </p:nvGrpSpPr>
        <p:grpSpPr bwMode="auto">
          <a:xfrm>
            <a:off x="1160505" y="3443622"/>
            <a:ext cx="599661" cy="617538"/>
            <a:chOff x="6553200" y="4114800"/>
            <a:chExt cx="457200" cy="457200"/>
          </a:xfrm>
          <a:solidFill>
            <a:schemeClr val="bg1"/>
          </a:solidFill>
        </p:grpSpPr>
        <p:sp>
          <p:nvSpPr>
            <p:cNvPr id="102" name="Flowchart: Connector 101">
              <a:extLst>
                <a:ext uri="{FF2B5EF4-FFF2-40B4-BE49-F238E27FC236}">
                  <a16:creationId xmlns:a16="http://schemas.microsoft.com/office/drawing/2014/main" id="{6D07B831-4923-434E-998E-8B5D97DB60B2}"/>
                </a:ext>
              </a:extLst>
            </p:cNvPr>
            <p:cNvSpPr/>
            <p:nvPr/>
          </p:nvSpPr>
          <p:spPr>
            <a:xfrm>
              <a:off x="6553200" y="4114800"/>
              <a:ext cx="457200" cy="457200"/>
            </a:xfrm>
            <a:prstGeom prst="flowChartConnector">
              <a:avLst/>
            </a:prstGeom>
            <a:grp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03" name="Straight Connector 102">
              <a:extLst>
                <a:ext uri="{FF2B5EF4-FFF2-40B4-BE49-F238E27FC236}">
                  <a16:creationId xmlns:a16="http://schemas.microsoft.com/office/drawing/2014/main" id="{3ACE0B0D-C5F8-4C65-9DA1-E52C5B60837E}"/>
                </a:ext>
              </a:extLst>
            </p:cNvPr>
            <p:cNvCxnSpPr/>
            <p:nvPr/>
          </p:nvCxnSpPr>
          <p:spPr>
            <a:xfrm>
              <a:off x="6553200" y="4343400"/>
              <a:ext cx="457200" cy="0"/>
            </a:xfrm>
            <a:prstGeom prst="line">
              <a:avLst/>
            </a:prstGeom>
            <a:grpFill/>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5E80A3AE-C33B-4027-B1AC-90774202B5C1}"/>
                </a:ext>
              </a:extLst>
            </p:cNvPr>
            <p:cNvCxnSpPr/>
            <p:nvPr/>
          </p:nvCxnSpPr>
          <p:spPr>
            <a:xfrm>
              <a:off x="6781800" y="4114800"/>
              <a:ext cx="0" cy="457200"/>
            </a:xfrm>
            <a:prstGeom prst="line">
              <a:avLst/>
            </a:prstGeom>
            <a:grpFill/>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05" name="Group 70">
            <a:extLst>
              <a:ext uri="{FF2B5EF4-FFF2-40B4-BE49-F238E27FC236}">
                <a16:creationId xmlns:a16="http://schemas.microsoft.com/office/drawing/2014/main" id="{3BC63E8A-3037-44AF-B9B9-7CDF33944D93}"/>
              </a:ext>
            </a:extLst>
          </p:cNvPr>
          <p:cNvGrpSpPr>
            <a:grpSpLocks/>
          </p:cNvGrpSpPr>
          <p:nvPr/>
        </p:nvGrpSpPr>
        <p:grpSpPr bwMode="auto">
          <a:xfrm>
            <a:off x="560430" y="4601369"/>
            <a:ext cx="600075" cy="617537"/>
            <a:chOff x="6553200" y="4114800"/>
            <a:chExt cx="457200" cy="457200"/>
          </a:xfrm>
        </p:grpSpPr>
        <p:sp>
          <p:nvSpPr>
            <p:cNvPr id="106" name="Flowchart: Connector 105">
              <a:extLst>
                <a:ext uri="{FF2B5EF4-FFF2-40B4-BE49-F238E27FC236}">
                  <a16:creationId xmlns:a16="http://schemas.microsoft.com/office/drawing/2014/main" id="{2BB9290C-1CEF-4DB0-808F-967E3BCE2209}"/>
                </a:ext>
              </a:extLst>
            </p:cNvPr>
            <p:cNvSpPr/>
            <p:nvPr/>
          </p:nvSpPr>
          <p:spPr>
            <a:xfrm>
              <a:off x="6553200" y="4114800"/>
              <a:ext cx="457200" cy="457200"/>
            </a:xfrm>
            <a:prstGeom prst="flowChartConnector">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07" name="Straight Connector 106">
              <a:extLst>
                <a:ext uri="{FF2B5EF4-FFF2-40B4-BE49-F238E27FC236}">
                  <a16:creationId xmlns:a16="http://schemas.microsoft.com/office/drawing/2014/main" id="{0A517D1C-5511-4C8C-BA00-25561510EA27}"/>
                </a:ext>
              </a:extLst>
            </p:cNvPr>
            <p:cNvCxnSpPr/>
            <p:nvPr/>
          </p:nvCxnSpPr>
          <p:spPr>
            <a:xfrm>
              <a:off x="6553200" y="4343987"/>
              <a:ext cx="457200"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00F6A6AE-3989-4BDC-949D-32C42C09C033}"/>
                </a:ext>
              </a:extLst>
            </p:cNvPr>
            <p:cNvCxnSpPr/>
            <p:nvPr/>
          </p:nvCxnSpPr>
          <p:spPr>
            <a:xfrm>
              <a:off x="6781800" y="4114800"/>
              <a:ext cx="0" cy="45720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109" name="Group 70">
            <a:extLst>
              <a:ext uri="{FF2B5EF4-FFF2-40B4-BE49-F238E27FC236}">
                <a16:creationId xmlns:a16="http://schemas.microsoft.com/office/drawing/2014/main" id="{90F4BE6E-5CE5-441F-A09E-5F10BEA24BD2}"/>
              </a:ext>
            </a:extLst>
          </p:cNvPr>
          <p:cNvGrpSpPr>
            <a:grpSpLocks/>
          </p:cNvGrpSpPr>
          <p:nvPr/>
        </p:nvGrpSpPr>
        <p:grpSpPr bwMode="auto">
          <a:xfrm>
            <a:off x="6051554" y="1033142"/>
            <a:ext cx="599661" cy="601662"/>
            <a:chOff x="6553200" y="4114800"/>
            <a:chExt cx="457200" cy="457200"/>
          </a:xfrm>
          <a:solidFill>
            <a:schemeClr val="bg1"/>
          </a:solidFill>
        </p:grpSpPr>
        <p:sp>
          <p:nvSpPr>
            <p:cNvPr id="110" name="Flowchart: Connector 109">
              <a:extLst>
                <a:ext uri="{FF2B5EF4-FFF2-40B4-BE49-F238E27FC236}">
                  <a16:creationId xmlns:a16="http://schemas.microsoft.com/office/drawing/2014/main" id="{4AC649D7-7C7C-4D57-B7C3-C59E8216FC54}"/>
                </a:ext>
              </a:extLst>
            </p:cNvPr>
            <p:cNvSpPr/>
            <p:nvPr/>
          </p:nvSpPr>
          <p:spPr>
            <a:xfrm>
              <a:off x="6553200" y="4114800"/>
              <a:ext cx="457200" cy="457200"/>
            </a:xfrm>
            <a:prstGeom prst="flowChartConnector">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11" name="Straight Connector 110">
              <a:extLst>
                <a:ext uri="{FF2B5EF4-FFF2-40B4-BE49-F238E27FC236}">
                  <a16:creationId xmlns:a16="http://schemas.microsoft.com/office/drawing/2014/main" id="{CFE06BC0-F108-4C90-B958-59B9ECFE9767}"/>
                </a:ext>
              </a:extLst>
            </p:cNvPr>
            <p:cNvCxnSpPr/>
            <p:nvPr/>
          </p:nvCxnSpPr>
          <p:spPr>
            <a:xfrm>
              <a:off x="6553200" y="4343400"/>
              <a:ext cx="457200" cy="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961C7869-7982-4B63-AD9A-56C41B2E4CFD}"/>
                </a:ext>
              </a:extLst>
            </p:cNvPr>
            <p:cNvCxnSpPr/>
            <p:nvPr/>
          </p:nvCxnSpPr>
          <p:spPr>
            <a:xfrm>
              <a:off x="6781800" y="4114800"/>
              <a:ext cx="0" cy="45720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13" name="Group 70">
            <a:extLst>
              <a:ext uri="{FF2B5EF4-FFF2-40B4-BE49-F238E27FC236}">
                <a16:creationId xmlns:a16="http://schemas.microsoft.com/office/drawing/2014/main" id="{68F6B0DA-EF03-42D1-8EF7-A9BBA839E564}"/>
              </a:ext>
            </a:extLst>
          </p:cNvPr>
          <p:cNvGrpSpPr>
            <a:grpSpLocks/>
          </p:cNvGrpSpPr>
          <p:nvPr/>
        </p:nvGrpSpPr>
        <p:grpSpPr bwMode="auto">
          <a:xfrm>
            <a:off x="5616099" y="1859968"/>
            <a:ext cx="599661" cy="601662"/>
            <a:chOff x="6553200" y="4114800"/>
            <a:chExt cx="457200" cy="457200"/>
          </a:xfrm>
          <a:solidFill>
            <a:schemeClr val="bg1"/>
          </a:solidFill>
        </p:grpSpPr>
        <p:sp>
          <p:nvSpPr>
            <p:cNvPr id="114" name="Flowchart: Connector 113">
              <a:extLst>
                <a:ext uri="{FF2B5EF4-FFF2-40B4-BE49-F238E27FC236}">
                  <a16:creationId xmlns:a16="http://schemas.microsoft.com/office/drawing/2014/main" id="{FDE406AB-BDBB-40B6-A517-033596CC5BD3}"/>
                </a:ext>
              </a:extLst>
            </p:cNvPr>
            <p:cNvSpPr/>
            <p:nvPr/>
          </p:nvSpPr>
          <p:spPr>
            <a:xfrm>
              <a:off x="6553200" y="4114800"/>
              <a:ext cx="457200" cy="457200"/>
            </a:xfrm>
            <a:prstGeom prst="flowChartConnector">
              <a:avLst/>
            </a:prstGeom>
            <a:grp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15" name="Straight Connector 114">
              <a:extLst>
                <a:ext uri="{FF2B5EF4-FFF2-40B4-BE49-F238E27FC236}">
                  <a16:creationId xmlns:a16="http://schemas.microsoft.com/office/drawing/2014/main" id="{446E3484-75E4-4140-A2F6-BC0484DCDE44}"/>
                </a:ext>
              </a:extLst>
            </p:cNvPr>
            <p:cNvCxnSpPr/>
            <p:nvPr/>
          </p:nvCxnSpPr>
          <p:spPr>
            <a:xfrm>
              <a:off x="6553200" y="4343400"/>
              <a:ext cx="457200" cy="0"/>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3E03A013-29D4-4FCA-BD08-7D3D4C25949D}"/>
                </a:ext>
              </a:extLst>
            </p:cNvPr>
            <p:cNvCxnSpPr/>
            <p:nvPr/>
          </p:nvCxnSpPr>
          <p:spPr>
            <a:xfrm>
              <a:off x="6781800" y="4114800"/>
              <a:ext cx="0" cy="457200"/>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17" name="Group 70">
            <a:extLst>
              <a:ext uri="{FF2B5EF4-FFF2-40B4-BE49-F238E27FC236}">
                <a16:creationId xmlns:a16="http://schemas.microsoft.com/office/drawing/2014/main" id="{088CA470-9DA4-4DA2-868A-815E6FFE3C61}"/>
              </a:ext>
            </a:extLst>
          </p:cNvPr>
          <p:cNvGrpSpPr>
            <a:grpSpLocks/>
          </p:cNvGrpSpPr>
          <p:nvPr/>
        </p:nvGrpSpPr>
        <p:grpSpPr bwMode="auto">
          <a:xfrm>
            <a:off x="5071884" y="2887973"/>
            <a:ext cx="599661" cy="601662"/>
            <a:chOff x="6553200" y="4114800"/>
            <a:chExt cx="457200" cy="457200"/>
          </a:xfrm>
          <a:solidFill>
            <a:schemeClr val="bg1"/>
          </a:solidFill>
        </p:grpSpPr>
        <p:sp>
          <p:nvSpPr>
            <p:cNvPr id="118" name="Flowchart: Connector 117">
              <a:extLst>
                <a:ext uri="{FF2B5EF4-FFF2-40B4-BE49-F238E27FC236}">
                  <a16:creationId xmlns:a16="http://schemas.microsoft.com/office/drawing/2014/main" id="{B97D6CA9-8141-4825-B87C-4CD2902D29F4}"/>
                </a:ext>
              </a:extLst>
            </p:cNvPr>
            <p:cNvSpPr/>
            <p:nvPr/>
          </p:nvSpPr>
          <p:spPr>
            <a:xfrm>
              <a:off x="6553200" y="4114800"/>
              <a:ext cx="457200" cy="457200"/>
            </a:xfrm>
            <a:prstGeom prst="flowChartConnector">
              <a:avLst/>
            </a:prstGeom>
            <a:grp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b="1"/>
            </a:p>
          </p:txBody>
        </p:sp>
        <p:cxnSp>
          <p:nvCxnSpPr>
            <p:cNvPr id="119" name="Straight Connector 118">
              <a:extLst>
                <a:ext uri="{FF2B5EF4-FFF2-40B4-BE49-F238E27FC236}">
                  <a16:creationId xmlns:a16="http://schemas.microsoft.com/office/drawing/2014/main" id="{DA65E7AA-3F06-4619-950C-BABA9DF59662}"/>
                </a:ext>
              </a:extLst>
            </p:cNvPr>
            <p:cNvCxnSpPr/>
            <p:nvPr/>
          </p:nvCxnSpPr>
          <p:spPr>
            <a:xfrm>
              <a:off x="6553200" y="4343400"/>
              <a:ext cx="457200" cy="0"/>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F6B9DD54-549C-412C-B605-BE1442905736}"/>
                </a:ext>
              </a:extLst>
            </p:cNvPr>
            <p:cNvCxnSpPr/>
            <p:nvPr/>
          </p:nvCxnSpPr>
          <p:spPr>
            <a:xfrm>
              <a:off x="6781800" y="4114800"/>
              <a:ext cx="0" cy="457200"/>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21" name="Group 70">
            <a:extLst>
              <a:ext uri="{FF2B5EF4-FFF2-40B4-BE49-F238E27FC236}">
                <a16:creationId xmlns:a16="http://schemas.microsoft.com/office/drawing/2014/main" id="{22EB8155-4DD1-4E59-B755-9BD9BFE18589}"/>
              </a:ext>
            </a:extLst>
          </p:cNvPr>
          <p:cNvGrpSpPr>
            <a:grpSpLocks/>
          </p:cNvGrpSpPr>
          <p:nvPr/>
        </p:nvGrpSpPr>
        <p:grpSpPr bwMode="auto">
          <a:xfrm>
            <a:off x="4567616" y="3821323"/>
            <a:ext cx="600075" cy="601662"/>
            <a:chOff x="6553200" y="4114800"/>
            <a:chExt cx="457200" cy="457200"/>
          </a:xfrm>
        </p:grpSpPr>
        <p:sp>
          <p:nvSpPr>
            <p:cNvPr id="122" name="Flowchart: Connector 121">
              <a:extLst>
                <a:ext uri="{FF2B5EF4-FFF2-40B4-BE49-F238E27FC236}">
                  <a16:creationId xmlns:a16="http://schemas.microsoft.com/office/drawing/2014/main" id="{CDA53E4E-A483-49D7-A8AA-31C98E4F468F}"/>
                </a:ext>
              </a:extLst>
            </p:cNvPr>
            <p:cNvSpPr/>
            <p:nvPr/>
          </p:nvSpPr>
          <p:spPr>
            <a:xfrm>
              <a:off x="6553200" y="4114800"/>
              <a:ext cx="457200" cy="457200"/>
            </a:xfrm>
            <a:prstGeom prst="flowChartConnector">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23" name="Straight Connector 122">
              <a:extLst>
                <a:ext uri="{FF2B5EF4-FFF2-40B4-BE49-F238E27FC236}">
                  <a16:creationId xmlns:a16="http://schemas.microsoft.com/office/drawing/2014/main" id="{4CE266E4-EEAC-4133-9BC2-63FBC1109DF8}"/>
                </a:ext>
              </a:extLst>
            </p:cNvPr>
            <p:cNvCxnSpPr/>
            <p:nvPr/>
          </p:nvCxnSpPr>
          <p:spPr>
            <a:xfrm>
              <a:off x="6553200" y="4344003"/>
              <a:ext cx="4572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398935C-A604-410F-980C-D92E3C0D49BB}"/>
                </a:ext>
              </a:extLst>
            </p:cNvPr>
            <p:cNvCxnSpPr/>
            <p:nvPr/>
          </p:nvCxnSpPr>
          <p:spPr>
            <a:xfrm>
              <a:off x="6781800" y="4114800"/>
              <a:ext cx="0" cy="4572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125" name="Group 70">
            <a:extLst>
              <a:ext uri="{FF2B5EF4-FFF2-40B4-BE49-F238E27FC236}">
                <a16:creationId xmlns:a16="http://schemas.microsoft.com/office/drawing/2014/main" id="{C2F51248-852F-4A99-9BCC-9196BB1CB7DD}"/>
              </a:ext>
            </a:extLst>
          </p:cNvPr>
          <p:cNvGrpSpPr>
            <a:grpSpLocks/>
          </p:cNvGrpSpPr>
          <p:nvPr/>
        </p:nvGrpSpPr>
        <p:grpSpPr bwMode="auto">
          <a:xfrm>
            <a:off x="7848852" y="4584790"/>
            <a:ext cx="598487" cy="601662"/>
            <a:chOff x="6553200" y="4114800"/>
            <a:chExt cx="457200" cy="457200"/>
          </a:xfrm>
        </p:grpSpPr>
        <p:sp>
          <p:nvSpPr>
            <p:cNvPr id="126" name="Flowchart: Connector 125">
              <a:extLst>
                <a:ext uri="{FF2B5EF4-FFF2-40B4-BE49-F238E27FC236}">
                  <a16:creationId xmlns:a16="http://schemas.microsoft.com/office/drawing/2014/main" id="{A419336F-1DE6-45C4-BB30-479A664054C0}"/>
                </a:ext>
              </a:extLst>
            </p:cNvPr>
            <p:cNvSpPr/>
            <p:nvPr/>
          </p:nvSpPr>
          <p:spPr>
            <a:xfrm>
              <a:off x="6553200" y="4114800"/>
              <a:ext cx="457200" cy="457200"/>
            </a:xfrm>
            <a:prstGeom prst="flowChartConnector">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27" name="Straight Connector 126">
              <a:extLst>
                <a:ext uri="{FF2B5EF4-FFF2-40B4-BE49-F238E27FC236}">
                  <a16:creationId xmlns:a16="http://schemas.microsoft.com/office/drawing/2014/main" id="{C6FB5601-D314-4BBC-8016-244BB883497A}"/>
                </a:ext>
              </a:extLst>
            </p:cNvPr>
            <p:cNvCxnSpPr/>
            <p:nvPr/>
          </p:nvCxnSpPr>
          <p:spPr>
            <a:xfrm>
              <a:off x="6553200" y="4344003"/>
              <a:ext cx="4572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5FFFC807-A510-4CAB-AF12-C0BEC25DC21C}"/>
                </a:ext>
              </a:extLst>
            </p:cNvPr>
            <p:cNvCxnSpPr/>
            <p:nvPr/>
          </p:nvCxnSpPr>
          <p:spPr>
            <a:xfrm>
              <a:off x="6782406" y="4114800"/>
              <a:ext cx="0" cy="457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29" name="Group 70">
            <a:extLst>
              <a:ext uri="{FF2B5EF4-FFF2-40B4-BE49-F238E27FC236}">
                <a16:creationId xmlns:a16="http://schemas.microsoft.com/office/drawing/2014/main" id="{7CA2E0C7-9C78-4303-913F-8C9236C2C717}"/>
              </a:ext>
            </a:extLst>
          </p:cNvPr>
          <p:cNvGrpSpPr>
            <a:grpSpLocks/>
          </p:cNvGrpSpPr>
          <p:nvPr/>
        </p:nvGrpSpPr>
        <p:grpSpPr bwMode="auto">
          <a:xfrm>
            <a:off x="8443631" y="3396402"/>
            <a:ext cx="599661" cy="601662"/>
            <a:chOff x="6553200" y="4114800"/>
            <a:chExt cx="457200" cy="457200"/>
          </a:xfrm>
          <a:solidFill>
            <a:schemeClr val="bg1"/>
          </a:solidFill>
        </p:grpSpPr>
        <p:sp>
          <p:nvSpPr>
            <p:cNvPr id="130" name="Flowchart: Connector 129">
              <a:extLst>
                <a:ext uri="{FF2B5EF4-FFF2-40B4-BE49-F238E27FC236}">
                  <a16:creationId xmlns:a16="http://schemas.microsoft.com/office/drawing/2014/main" id="{50429572-2106-4DE9-AC71-AF53B766E09E}"/>
                </a:ext>
              </a:extLst>
            </p:cNvPr>
            <p:cNvSpPr/>
            <p:nvPr/>
          </p:nvSpPr>
          <p:spPr>
            <a:xfrm>
              <a:off x="6553200" y="4114800"/>
              <a:ext cx="457200" cy="457200"/>
            </a:xfrm>
            <a:prstGeom prst="flowChartConnector">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31" name="Straight Connector 130">
              <a:extLst>
                <a:ext uri="{FF2B5EF4-FFF2-40B4-BE49-F238E27FC236}">
                  <a16:creationId xmlns:a16="http://schemas.microsoft.com/office/drawing/2014/main" id="{68F5ED00-BD19-4A35-89D3-273EF5F17A10}"/>
                </a:ext>
              </a:extLst>
            </p:cNvPr>
            <p:cNvCxnSpPr/>
            <p:nvPr/>
          </p:nvCxnSpPr>
          <p:spPr>
            <a:xfrm>
              <a:off x="6553200" y="4343400"/>
              <a:ext cx="457200" cy="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1E0FDAE7-35A8-4002-AE46-B7678DD2EA85}"/>
                </a:ext>
              </a:extLst>
            </p:cNvPr>
            <p:cNvCxnSpPr/>
            <p:nvPr/>
          </p:nvCxnSpPr>
          <p:spPr>
            <a:xfrm>
              <a:off x="6781800" y="4114800"/>
              <a:ext cx="0" cy="45720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33" name="Group 70">
            <a:extLst>
              <a:ext uri="{FF2B5EF4-FFF2-40B4-BE49-F238E27FC236}">
                <a16:creationId xmlns:a16="http://schemas.microsoft.com/office/drawing/2014/main" id="{234EAA4D-7EB8-40A3-A64F-BDCF514E0187}"/>
              </a:ext>
            </a:extLst>
          </p:cNvPr>
          <p:cNvGrpSpPr>
            <a:grpSpLocks/>
          </p:cNvGrpSpPr>
          <p:nvPr/>
        </p:nvGrpSpPr>
        <p:grpSpPr bwMode="auto">
          <a:xfrm>
            <a:off x="9015008" y="2298160"/>
            <a:ext cx="599661" cy="601662"/>
            <a:chOff x="6553200" y="4114800"/>
            <a:chExt cx="457200" cy="457200"/>
          </a:xfrm>
          <a:solidFill>
            <a:schemeClr val="bg1"/>
          </a:solidFill>
        </p:grpSpPr>
        <p:sp>
          <p:nvSpPr>
            <p:cNvPr id="134" name="Flowchart: Connector 133">
              <a:extLst>
                <a:ext uri="{FF2B5EF4-FFF2-40B4-BE49-F238E27FC236}">
                  <a16:creationId xmlns:a16="http://schemas.microsoft.com/office/drawing/2014/main" id="{E9C5D57F-5852-451A-9A0D-9FC09243A97C}"/>
                </a:ext>
              </a:extLst>
            </p:cNvPr>
            <p:cNvSpPr/>
            <p:nvPr/>
          </p:nvSpPr>
          <p:spPr>
            <a:xfrm>
              <a:off x="6553200" y="4114800"/>
              <a:ext cx="457200" cy="457200"/>
            </a:xfrm>
            <a:prstGeom prst="flowChartConnector">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135" name="Straight Connector 134">
              <a:extLst>
                <a:ext uri="{FF2B5EF4-FFF2-40B4-BE49-F238E27FC236}">
                  <a16:creationId xmlns:a16="http://schemas.microsoft.com/office/drawing/2014/main" id="{4BB816D1-0D9C-4F2A-A1E7-EEC3616409DB}"/>
                </a:ext>
              </a:extLst>
            </p:cNvPr>
            <p:cNvCxnSpPr/>
            <p:nvPr/>
          </p:nvCxnSpPr>
          <p:spPr>
            <a:xfrm>
              <a:off x="6553200" y="4343400"/>
              <a:ext cx="457200" cy="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CE57FC2D-82DB-4DA3-A99F-C675683AC69F}"/>
                </a:ext>
              </a:extLst>
            </p:cNvPr>
            <p:cNvCxnSpPr/>
            <p:nvPr/>
          </p:nvCxnSpPr>
          <p:spPr>
            <a:xfrm>
              <a:off x="6781800" y="4114800"/>
              <a:ext cx="0" cy="457200"/>
            </a:xfrm>
            <a:prstGeom prst="line">
              <a:avLst/>
            </a:prstGeom>
            <a:grpFill/>
            <a:ln w="1905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42" name="Rectangle 141">
            <a:extLst>
              <a:ext uri="{FF2B5EF4-FFF2-40B4-BE49-F238E27FC236}">
                <a16:creationId xmlns:a16="http://schemas.microsoft.com/office/drawing/2014/main" id="{6729D785-C04D-40EF-89B1-FAD10A1F136B}"/>
              </a:ext>
            </a:extLst>
          </p:cNvPr>
          <p:cNvSpPr/>
          <p:nvPr/>
        </p:nvSpPr>
        <p:spPr>
          <a:xfrm>
            <a:off x="3986212" y="4910138"/>
            <a:ext cx="1805623" cy="769937"/>
          </a:xfrm>
          <a:prstGeom prst="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b="1" dirty="0">
                <a:solidFill>
                  <a:schemeClr val="tx1"/>
                </a:solidFill>
              </a:rPr>
              <a:t>PDSA #2: Insurance Documentation</a:t>
            </a:r>
          </a:p>
        </p:txBody>
      </p:sp>
      <p:sp>
        <p:nvSpPr>
          <p:cNvPr id="143" name="Rectangle 142">
            <a:extLst>
              <a:ext uri="{FF2B5EF4-FFF2-40B4-BE49-F238E27FC236}">
                <a16:creationId xmlns:a16="http://schemas.microsoft.com/office/drawing/2014/main" id="{724184B5-79C0-4789-9C88-BA04813F1F33}"/>
              </a:ext>
            </a:extLst>
          </p:cNvPr>
          <p:cNvSpPr/>
          <p:nvPr/>
        </p:nvSpPr>
        <p:spPr>
          <a:xfrm>
            <a:off x="7253601" y="5737190"/>
            <a:ext cx="1805615" cy="1028700"/>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b="1" dirty="0">
                <a:solidFill>
                  <a:schemeClr val="tx1"/>
                </a:solidFill>
              </a:rPr>
              <a:t>PDSA #3: Standardize Use of 10-day Start-up Kits</a:t>
            </a:r>
          </a:p>
        </p:txBody>
      </p:sp>
      <p:sp>
        <p:nvSpPr>
          <p:cNvPr id="88" name="Rectangle 87">
            <a:extLst>
              <a:ext uri="{FF2B5EF4-FFF2-40B4-BE49-F238E27FC236}">
                <a16:creationId xmlns:a16="http://schemas.microsoft.com/office/drawing/2014/main" id="{BC72883D-7AA5-4CCF-AE7A-9C9261C4C51B}"/>
              </a:ext>
            </a:extLst>
          </p:cNvPr>
          <p:cNvSpPr/>
          <p:nvPr/>
        </p:nvSpPr>
        <p:spPr>
          <a:xfrm>
            <a:off x="10302088" y="1100883"/>
            <a:ext cx="547688" cy="182563"/>
          </a:xfrm>
          <a:prstGeom prst="rect">
            <a:avLst/>
          </a:prstGeom>
          <a:solidFill>
            <a:schemeClr val="bg1"/>
          </a:solidFill>
          <a:ln>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000" dirty="0">
              <a:solidFill>
                <a:schemeClr val="tx1"/>
              </a:solidFill>
            </a:endParaRPr>
          </a:p>
        </p:txBody>
      </p:sp>
      <p:sp>
        <p:nvSpPr>
          <p:cNvPr id="89" name="Rectangle 88">
            <a:extLst>
              <a:ext uri="{FF2B5EF4-FFF2-40B4-BE49-F238E27FC236}">
                <a16:creationId xmlns:a16="http://schemas.microsoft.com/office/drawing/2014/main" id="{939EB88D-1F32-464B-BA94-078AD0A085AC}"/>
              </a:ext>
            </a:extLst>
          </p:cNvPr>
          <p:cNvSpPr/>
          <p:nvPr/>
        </p:nvSpPr>
        <p:spPr>
          <a:xfrm>
            <a:off x="10302088" y="771100"/>
            <a:ext cx="547688" cy="182563"/>
          </a:xfrm>
          <a:prstGeom prst="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000" dirty="0">
              <a:solidFill>
                <a:schemeClr val="tx1"/>
              </a:solidFill>
            </a:endParaRPr>
          </a:p>
        </p:txBody>
      </p:sp>
      <p:sp>
        <p:nvSpPr>
          <p:cNvPr id="90" name="Rectangle 89">
            <a:extLst>
              <a:ext uri="{FF2B5EF4-FFF2-40B4-BE49-F238E27FC236}">
                <a16:creationId xmlns:a16="http://schemas.microsoft.com/office/drawing/2014/main" id="{9A61DA72-676F-4749-97D1-916448D1D387}"/>
              </a:ext>
            </a:extLst>
          </p:cNvPr>
          <p:cNvSpPr/>
          <p:nvPr/>
        </p:nvSpPr>
        <p:spPr>
          <a:xfrm>
            <a:off x="10302088" y="1407346"/>
            <a:ext cx="547688" cy="182563"/>
          </a:xfrm>
          <a:prstGeom prst="rect">
            <a:avLst/>
          </a:prstGeom>
          <a:solidFill>
            <a:schemeClr val="bg1"/>
          </a:solid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000" dirty="0">
              <a:solidFill>
                <a:schemeClr val="tx1"/>
              </a:solidFill>
            </a:endParaRPr>
          </a:p>
        </p:txBody>
      </p:sp>
    </p:spTree>
    <p:extLst>
      <p:ext uri="{BB962C8B-B14F-4D97-AF65-F5344CB8AC3E}">
        <p14:creationId xmlns:p14="http://schemas.microsoft.com/office/powerpoint/2010/main" val="369407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6B92B-7598-4F5F-9CF4-E243041E44AB}"/>
              </a:ext>
            </a:extLst>
          </p:cNvPr>
          <p:cNvSpPr>
            <a:spLocks noGrp="1"/>
          </p:cNvSpPr>
          <p:nvPr>
            <p:ph type="title"/>
          </p:nvPr>
        </p:nvSpPr>
        <p:spPr>
          <a:xfrm>
            <a:off x="364066" y="1"/>
            <a:ext cx="9583801" cy="1050323"/>
          </a:xfrm>
        </p:spPr>
        <p:txBody>
          <a:bodyPr/>
          <a:lstStyle/>
          <a:p>
            <a:r>
              <a:rPr lang="en-US" dirty="0"/>
              <a:t>Abandoned PDSA Cycle: Telemedicine “Genius Bar”</a:t>
            </a:r>
          </a:p>
        </p:txBody>
      </p:sp>
      <p:sp>
        <p:nvSpPr>
          <p:cNvPr id="5" name="Content Placeholder 4">
            <a:extLst>
              <a:ext uri="{FF2B5EF4-FFF2-40B4-BE49-F238E27FC236}">
                <a16:creationId xmlns:a16="http://schemas.microsoft.com/office/drawing/2014/main" id="{A97289D3-DCD5-42AE-BEBC-0EC7FE9A272C}"/>
              </a:ext>
            </a:extLst>
          </p:cNvPr>
          <p:cNvSpPr>
            <a:spLocks noGrp="1"/>
          </p:cNvSpPr>
          <p:nvPr>
            <p:ph sz="half" idx="1"/>
          </p:nvPr>
        </p:nvSpPr>
        <p:spPr>
          <a:xfrm>
            <a:off x="364067" y="1600201"/>
            <a:ext cx="4881173" cy="4525963"/>
          </a:xfrm>
        </p:spPr>
        <p:txBody>
          <a:bodyPr/>
          <a:lstStyle/>
          <a:p>
            <a:r>
              <a:rPr lang="en-US" dirty="0"/>
              <a:t>Wanted to have a telemedicine help line similar to “genius bar” for families to call when they have questions or need help</a:t>
            </a:r>
          </a:p>
          <a:p>
            <a:r>
              <a:rPr lang="en-US" dirty="0"/>
              <a:t>Working off the knowledge we have that people tend  to trust their healthcare team more than strangers at Dexcom/Libre</a:t>
            </a:r>
          </a:p>
          <a:p>
            <a:r>
              <a:rPr lang="en-US" dirty="0"/>
              <a:t>Initially, Telemedicine team was on board</a:t>
            </a:r>
          </a:p>
          <a:p>
            <a:r>
              <a:rPr lang="en-US" dirty="0"/>
              <a:t>Encountered some barriers as we continued to work with the Telemedicine team</a:t>
            </a:r>
          </a:p>
          <a:p>
            <a:r>
              <a:rPr lang="en-US" dirty="0"/>
              <a:t>Ended up abandoning this PDSA for now</a:t>
            </a:r>
          </a:p>
        </p:txBody>
      </p:sp>
      <p:pic>
        <p:nvPicPr>
          <p:cNvPr id="7" name="Content Placeholder 6">
            <a:extLst>
              <a:ext uri="{FF2B5EF4-FFF2-40B4-BE49-F238E27FC236}">
                <a16:creationId xmlns:a16="http://schemas.microsoft.com/office/drawing/2014/main" id="{BB8B7F70-A8D2-412F-A29B-E9106BD1F5D9}"/>
              </a:ext>
            </a:extLst>
          </p:cNvPr>
          <p:cNvPicPr>
            <a:picLocks noGrp="1" noChangeAspect="1"/>
          </p:cNvPicPr>
          <p:nvPr>
            <p:ph sz="half" idx="2"/>
          </p:nvPr>
        </p:nvPicPr>
        <p:blipFill>
          <a:blip r:embed="rId2"/>
          <a:stretch>
            <a:fillRect/>
          </a:stretch>
        </p:blipFill>
        <p:spPr>
          <a:xfrm>
            <a:off x="5627076" y="1600201"/>
            <a:ext cx="6072485" cy="4291356"/>
          </a:xfrm>
          <a:prstGeom prst="rect">
            <a:avLst/>
          </a:prstGeom>
        </p:spPr>
      </p:pic>
      <p:sp>
        <p:nvSpPr>
          <p:cNvPr id="4" name="Slide Number Placeholder 3">
            <a:extLst>
              <a:ext uri="{FF2B5EF4-FFF2-40B4-BE49-F238E27FC236}">
                <a16:creationId xmlns:a16="http://schemas.microsoft.com/office/drawing/2014/main" id="{2B3C21B6-E450-49C9-A326-01FD7C4E7700}"/>
              </a:ext>
            </a:extLst>
          </p:cNvPr>
          <p:cNvSpPr>
            <a:spLocks noGrp="1"/>
          </p:cNvSpPr>
          <p:nvPr>
            <p:ph type="sldNum" sz="quarter" idx="10"/>
          </p:nvPr>
        </p:nvSpPr>
        <p:spPr/>
        <p:txBody>
          <a:bodyPr/>
          <a:lstStyle/>
          <a:p>
            <a:pPr>
              <a:defRPr/>
            </a:pPr>
            <a:fld id="{5760DC6B-33D4-CD4C-9999-64307D58DE39}" type="slidenum">
              <a:rPr lang="en-US" smtClean="0"/>
              <a:pPr>
                <a:defRPr/>
              </a:pPr>
              <a:t>16</a:t>
            </a:fld>
            <a:endParaRPr lang="en-US" dirty="0"/>
          </a:p>
        </p:txBody>
      </p:sp>
    </p:spTree>
    <p:extLst>
      <p:ext uri="{BB962C8B-B14F-4D97-AF65-F5344CB8AC3E}">
        <p14:creationId xmlns:p14="http://schemas.microsoft.com/office/powerpoint/2010/main" val="97616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219-BFA0-4A22-BD06-04471FBA5A12}"/>
              </a:ext>
            </a:extLst>
          </p:cNvPr>
          <p:cNvSpPr>
            <a:spLocks noGrp="1"/>
          </p:cNvSpPr>
          <p:nvPr>
            <p:ph type="title"/>
          </p:nvPr>
        </p:nvSpPr>
        <p:spPr/>
        <p:txBody>
          <a:bodyPr/>
          <a:lstStyle/>
          <a:p>
            <a:r>
              <a:rPr lang="en-US" dirty="0"/>
              <a:t>Barriers Documentation Test</a:t>
            </a:r>
          </a:p>
        </p:txBody>
      </p:sp>
      <p:sp>
        <p:nvSpPr>
          <p:cNvPr id="3" name="Content Placeholder 2">
            <a:extLst>
              <a:ext uri="{FF2B5EF4-FFF2-40B4-BE49-F238E27FC236}">
                <a16:creationId xmlns:a16="http://schemas.microsoft.com/office/drawing/2014/main" id="{6484FBBF-17E0-423F-A607-CCA8529B7C02}"/>
              </a:ext>
            </a:extLst>
          </p:cNvPr>
          <p:cNvSpPr>
            <a:spLocks noGrp="1"/>
          </p:cNvSpPr>
          <p:nvPr>
            <p:ph sz="half" idx="1"/>
          </p:nvPr>
        </p:nvSpPr>
        <p:spPr/>
        <p:txBody>
          <a:bodyPr/>
          <a:lstStyle/>
          <a:p>
            <a:r>
              <a:rPr lang="en-US" dirty="0"/>
              <a:t>Does patient have CGM?: {YES NO EXPLAIN:9663}</a:t>
            </a:r>
          </a:p>
          <a:p>
            <a:r>
              <a:rPr lang="en-US" dirty="0"/>
              <a:t>If CGM obtained, does patient use CGM &gt;70% of time?: {YES NO N/A:9726}</a:t>
            </a:r>
          </a:p>
          <a:p>
            <a:r>
              <a:rPr lang="en-US" dirty="0"/>
              <a:t>If no CGM or CGM use &lt;70% why?: N/A, none: wants to start and prescribed today, cost, insurance coverage, skin/adhesion issues, technologic issues, lack of education/distrust, alarm fatigue, self-image/resistance to wearables, other: ***”</a:t>
            </a:r>
          </a:p>
          <a:p>
            <a:endParaRPr lang="en-US" dirty="0"/>
          </a:p>
        </p:txBody>
      </p:sp>
      <p:sp>
        <p:nvSpPr>
          <p:cNvPr id="4" name="Content Placeholder 3">
            <a:extLst>
              <a:ext uri="{FF2B5EF4-FFF2-40B4-BE49-F238E27FC236}">
                <a16:creationId xmlns:a16="http://schemas.microsoft.com/office/drawing/2014/main" id="{69C6947D-1060-4C1B-BBB6-6D021397D383}"/>
              </a:ext>
            </a:extLst>
          </p:cNvPr>
          <p:cNvSpPr>
            <a:spLocks noGrp="1"/>
          </p:cNvSpPr>
          <p:nvPr>
            <p:ph sz="half" idx="2"/>
          </p:nvPr>
        </p:nvSpPr>
        <p:spPr/>
        <p:txBody>
          <a:bodyPr/>
          <a:lstStyle/>
          <a:p>
            <a:r>
              <a:rPr lang="en-US" sz="2600" dirty="0"/>
              <a:t>FEEDBACK After Test:</a:t>
            </a:r>
          </a:p>
          <a:p>
            <a:pPr lvl="1"/>
            <a:r>
              <a:rPr lang="en-US" sz="2200" dirty="0"/>
              <a:t>Found redundancy with the CGM dot phrase used for entering the time in range data</a:t>
            </a:r>
          </a:p>
          <a:p>
            <a:pPr lvl="1"/>
            <a:r>
              <a:rPr lang="en-US" sz="2200" dirty="0"/>
              <a:t>The dropdown options for not having CGM seem to encompass majority of the common reasons – only needed to use “other” once</a:t>
            </a:r>
          </a:p>
          <a:p>
            <a:pPr lvl="1"/>
            <a:r>
              <a:rPr lang="en-US" sz="2200" dirty="0"/>
              <a:t>Perhaps the self-image and resistance to wearables can be separated – some patients don’t want to wear it for the purpose of having a catheter in their arm and some patients don’t want others to see the device</a:t>
            </a:r>
          </a:p>
          <a:p>
            <a:pPr lvl="1"/>
            <a:r>
              <a:rPr lang="en-US" sz="2200" dirty="0"/>
              <a:t>If the patient is not on CGM, ask if it was discussed at today’s visit </a:t>
            </a:r>
          </a:p>
          <a:p>
            <a:pPr marL="0" indent="0">
              <a:buNone/>
            </a:pPr>
            <a:endParaRPr lang="en-US" dirty="0"/>
          </a:p>
        </p:txBody>
      </p:sp>
      <p:sp>
        <p:nvSpPr>
          <p:cNvPr id="5" name="Slide Number Placeholder 4">
            <a:extLst>
              <a:ext uri="{FF2B5EF4-FFF2-40B4-BE49-F238E27FC236}">
                <a16:creationId xmlns:a16="http://schemas.microsoft.com/office/drawing/2014/main" id="{60244B2E-B8C9-4EAC-B057-3DB0BC133231}"/>
              </a:ext>
            </a:extLst>
          </p:cNvPr>
          <p:cNvSpPr>
            <a:spLocks noGrp="1"/>
          </p:cNvSpPr>
          <p:nvPr>
            <p:ph type="sldNum" sz="quarter" idx="10"/>
          </p:nvPr>
        </p:nvSpPr>
        <p:spPr/>
        <p:txBody>
          <a:bodyPr/>
          <a:lstStyle/>
          <a:p>
            <a:pPr>
              <a:defRPr/>
            </a:pPr>
            <a:fld id="{3691056C-4BAF-9344-A14D-05727E489CC1}" type="slidenum">
              <a:rPr lang="en-US" smtClean="0"/>
              <a:pPr>
                <a:defRPr/>
              </a:pPr>
              <a:t>17</a:t>
            </a:fld>
            <a:endParaRPr lang="en-US" dirty="0"/>
          </a:p>
        </p:txBody>
      </p:sp>
    </p:spTree>
    <p:extLst>
      <p:ext uri="{BB962C8B-B14F-4D97-AF65-F5344CB8AC3E}">
        <p14:creationId xmlns:p14="http://schemas.microsoft.com/office/powerpoint/2010/main" val="3625681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5A9FB166-F915-4816-A4BF-1EB568D0185B}"/>
              </a:ext>
            </a:extLst>
          </p:cNvPr>
          <p:cNvPicPr>
            <a:picLocks noGrp="1" noChangeAspect="1"/>
          </p:cNvPicPr>
          <p:nvPr>
            <p:ph sz="half" idx="2"/>
          </p:nvPr>
        </p:nvPicPr>
        <p:blipFill>
          <a:blip r:embed="rId2"/>
          <a:stretch>
            <a:fillRect/>
          </a:stretch>
        </p:blipFill>
        <p:spPr>
          <a:xfrm>
            <a:off x="5767754" y="2134729"/>
            <a:ext cx="6424246" cy="3456905"/>
          </a:xfrm>
          <a:prstGeom prst="rect">
            <a:avLst/>
          </a:prstGeom>
        </p:spPr>
      </p:pic>
      <p:sp>
        <p:nvSpPr>
          <p:cNvPr id="2" name="Title 1">
            <a:extLst>
              <a:ext uri="{FF2B5EF4-FFF2-40B4-BE49-F238E27FC236}">
                <a16:creationId xmlns:a16="http://schemas.microsoft.com/office/drawing/2014/main" id="{73532CDC-FF53-4686-9DF3-8E7BE772B621}"/>
              </a:ext>
            </a:extLst>
          </p:cNvPr>
          <p:cNvSpPr>
            <a:spLocks noGrp="1"/>
          </p:cNvSpPr>
          <p:nvPr>
            <p:ph type="title"/>
          </p:nvPr>
        </p:nvSpPr>
        <p:spPr/>
        <p:txBody>
          <a:bodyPr/>
          <a:lstStyle/>
          <a:p>
            <a:r>
              <a:rPr lang="en-US" dirty="0"/>
              <a:t>Patient &amp; Family Engagement</a:t>
            </a:r>
          </a:p>
        </p:txBody>
      </p:sp>
      <p:sp>
        <p:nvSpPr>
          <p:cNvPr id="5" name="Content Placeholder 4">
            <a:extLst>
              <a:ext uri="{FF2B5EF4-FFF2-40B4-BE49-F238E27FC236}">
                <a16:creationId xmlns:a16="http://schemas.microsoft.com/office/drawing/2014/main" id="{712D5279-1C0C-4510-AAC0-3C0E8CBA6BC8}"/>
              </a:ext>
            </a:extLst>
          </p:cNvPr>
          <p:cNvSpPr>
            <a:spLocks noGrp="1"/>
          </p:cNvSpPr>
          <p:nvPr>
            <p:ph sz="half" idx="1"/>
          </p:nvPr>
        </p:nvSpPr>
        <p:spPr>
          <a:xfrm flipH="1">
            <a:off x="363537" y="1308802"/>
            <a:ext cx="5645376" cy="5458766"/>
          </a:xfrm>
        </p:spPr>
        <p:txBody>
          <a:bodyPr/>
          <a:lstStyle/>
          <a:p>
            <a:r>
              <a:rPr lang="en-US" dirty="0"/>
              <a:t>Identified 3 clusters of patients</a:t>
            </a:r>
          </a:p>
          <a:p>
            <a:pPr lvl="1"/>
            <a:r>
              <a:rPr lang="en-US" dirty="0"/>
              <a:t>Have CGM and use it &gt; 70% of the time</a:t>
            </a:r>
          </a:p>
          <a:p>
            <a:pPr lvl="1"/>
            <a:r>
              <a:rPr lang="en-US" dirty="0"/>
              <a:t>Have CGM but do not use it </a:t>
            </a:r>
          </a:p>
          <a:p>
            <a:pPr lvl="1"/>
            <a:r>
              <a:rPr lang="en-US" dirty="0"/>
              <a:t>Do not have a CGM</a:t>
            </a:r>
          </a:p>
          <a:p>
            <a:r>
              <a:rPr lang="en-US" dirty="0"/>
              <a:t>Patient &amp; Family Consultant making phone calls to numerous patients in all 3 clusters</a:t>
            </a:r>
          </a:p>
          <a:p>
            <a:pPr lvl="1"/>
            <a:r>
              <a:rPr lang="en-US" dirty="0"/>
              <a:t>Do you have a CGM (called Dexcom or Libre) or not?   </a:t>
            </a:r>
          </a:p>
          <a:p>
            <a:pPr lvl="1"/>
            <a:r>
              <a:rPr lang="en-US" dirty="0"/>
              <a:t>Once you start using a CGM, why do you stop? </a:t>
            </a:r>
          </a:p>
          <a:p>
            <a:pPr lvl="1"/>
            <a:r>
              <a:rPr lang="en-US" dirty="0"/>
              <a:t>If you have not started a CGM, what is preventing you from doing so? </a:t>
            </a:r>
          </a:p>
          <a:p>
            <a:pPr lvl="1"/>
            <a:r>
              <a:rPr lang="en-US" dirty="0"/>
              <a:t>If Lurie Children’s has a CGM hotline, would you be more likely to call it rather than calling the Dexcom or device company hotline? </a:t>
            </a:r>
          </a:p>
          <a:p>
            <a:pPr lvl="1"/>
            <a:r>
              <a:rPr lang="en-US" dirty="0"/>
              <a:t>Let the team know if you come across a family who doesn't know what a CGM is...(the team is trying really hard to message this to ALL patients/families) </a:t>
            </a:r>
          </a:p>
          <a:p>
            <a:r>
              <a:rPr lang="en-US" dirty="0"/>
              <a:t>Asking questions to obtain feedback and help drive future interventions</a:t>
            </a:r>
          </a:p>
        </p:txBody>
      </p:sp>
      <p:sp>
        <p:nvSpPr>
          <p:cNvPr id="4" name="Slide Number Placeholder 3">
            <a:extLst>
              <a:ext uri="{FF2B5EF4-FFF2-40B4-BE49-F238E27FC236}">
                <a16:creationId xmlns:a16="http://schemas.microsoft.com/office/drawing/2014/main" id="{5B3C61E5-1C85-4DF7-8AEE-14B60773DC25}"/>
              </a:ext>
            </a:extLst>
          </p:cNvPr>
          <p:cNvSpPr>
            <a:spLocks noGrp="1"/>
          </p:cNvSpPr>
          <p:nvPr>
            <p:ph type="sldNum" sz="quarter" idx="10"/>
          </p:nvPr>
        </p:nvSpPr>
        <p:spPr/>
        <p:txBody>
          <a:bodyPr/>
          <a:lstStyle/>
          <a:p>
            <a:pPr>
              <a:defRPr/>
            </a:pPr>
            <a:fld id="{FF9B95A1-4C9C-4B26-8B05-3989AE44639B}" type="slidenum">
              <a:rPr lang="en-US" smtClean="0"/>
              <a:pPr>
                <a:defRPr/>
              </a:pPr>
              <a:t>18</a:t>
            </a:fld>
            <a:endParaRPr lang="en-US" dirty="0"/>
          </a:p>
        </p:txBody>
      </p:sp>
    </p:spTree>
    <p:extLst>
      <p:ext uri="{BB962C8B-B14F-4D97-AF65-F5344CB8AC3E}">
        <p14:creationId xmlns:p14="http://schemas.microsoft.com/office/powerpoint/2010/main" val="570822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C8376-288E-421D-87DA-08D72192580B}"/>
              </a:ext>
            </a:extLst>
          </p:cNvPr>
          <p:cNvSpPr>
            <a:spLocks noGrp="1"/>
          </p:cNvSpPr>
          <p:nvPr>
            <p:ph type="title"/>
          </p:nvPr>
        </p:nvSpPr>
        <p:spPr/>
        <p:txBody>
          <a:bodyPr/>
          <a:lstStyle/>
          <a:p>
            <a:r>
              <a:rPr lang="en-US" dirty="0"/>
              <a:t>Lessons Learned</a:t>
            </a:r>
          </a:p>
        </p:txBody>
      </p:sp>
      <p:pic>
        <p:nvPicPr>
          <p:cNvPr id="7" name="Content Placeholder 6">
            <a:extLst>
              <a:ext uri="{FF2B5EF4-FFF2-40B4-BE49-F238E27FC236}">
                <a16:creationId xmlns:a16="http://schemas.microsoft.com/office/drawing/2014/main" id="{0B4839AA-026A-4E5C-A356-D5A896A32C7E}"/>
              </a:ext>
            </a:extLst>
          </p:cNvPr>
          <p:cNvPicPr>
            <a:picLocks noGrp="1" noChangeAspect="1"/>
          </p:cNvPicPr>
          <p:nvPr>
            <p:ph sz="half" idx="1"/>
          </p:nvPr>
        </p:nvPicPr>
        <p:blipFill>
          <a:blip r:embed="rId2"/>
          <a:stretch>
            <a:fillRect/>
          </a:stretch>
        </p:blipFill>
        <p:spPr>
          <a:xfrm>
            <a:off x="361696" y="2403606"/>
            <a:ext cx="5671878" cy="2982310"/>
          </a:xfrm>
          <a:prstGeom prst="rect">
            <a:avLst/>
          </a:prstGeom>
        </p:spPr>
      </p:pic>
      <p:sp>
        <p:nvSpPr>
          <p:cNvPr id="6" name="Content Placeholder 5">
            <a:extLst>
              <a:ext uri="{FF2B5EF4-FFF2-40B4-BE49-F238E27FC236}">
                <a16:creationId xmlns:a16="http://schemas.microsoft.com/office/drawing/2014/main" id="{7FB4297D-FF7E-4039-9995-9EB7C5ABAA6F}"/>
              </a:ext>
            </a:extLst>
          </p:cNvPr>
          <p:cNvSpPr>
            <a:spLocks noGrp="1"/>
          </p:cNvSpPr>
          <p:nvPr>
            <p:ph sz="half" idx="2"/>
          </p:nvPr>
        </p:nvSpPr>
        <p:spPr>
          <a:xfrm>
            <a:off x="6197600" y="1851408"/>
            <a:ext cx="5632704" cy="4525963"/>
          </a:xfrm>
        </p:spPr>
        <p:txBody>
          <a:bodyPr/>
          <a:lstStyle/>
          <a:p>
            <a:r>
              <a:rPr lang="en-US" dirty="0"/>
              <a:t>Cannot understate the importance of documentation </a:t>
            </a:r>
          </a:p>
          <a:p>
            <a:pPr lvl="1"/>
            <a:r>
              <a:rPr lang="en-US" dirty="0"/>
              <a:t>Standardization for data accuracy</a:t>
            </a:r>
          </a:p>
          <a:p>
            <a:pPr lvl="1"/>
            <a:r>
              <a:rPr lang="en-US" dirty="0"/>
              <a:t>Ensuring the correct components are being documented in an extractable format</a:t>
            </a:r>
          </a:p>
          <a:p>
            <a:r>
              <a:rPr lang="en-US" dirty="0"/>
              <a:t>Data collection and validation is challenging and time consuming</a:t>
            </a:r>
          </a:p>
          <a:p>
            <a:r>
              <a:rPr lang="en-US" dirty="0"/>
              <a:t>Collaboration, collaboration, collaboration</a:t>
            </a:r>
          </a:p>
          <a:p>
            <a:pPr lvl="1"/>
            <a:r>
              <a:rPr lang="en-US" dirty="0"/>
              <a:t>PFE team to incorporate anonymous feedback</a:t>
            </a:r>
          </a:p>
          <a:p>
            <a:pPr lvl="1"/>
            <a:r>
              <a:rPr lang="en-US" dirty="0"/>
              <a:t>Dexcom to ensure adequate supplies</a:t>
            </a:r>
          </a:p>
          <a:p>
            <a:r>
              <a:rPr lang="en-US" dirty="0"/>
              <a:t>Start small</a:t>
            </a:r>
          </a:p>
          <a:p>
            <a:r>
              <a:rPr lang="en-US" dirty="0"/>
              <a:t>Everyone is very busy….share the love….offer carats…</a:t>
            </a:r>
          </a:p>
          <a:p>
            <a:endParaRPr lang="en-US" dirty="0"/>
          </a:p>
          <a:p>
            <a:endParaRPr lang="en-US" dirty="0"/>
          </a:p>
        </p:txBody>
      </p:sp>
      <p:sp>
        <p:nvSpPr>
          <p:cNvPr id="4" name="Slide Number Placeholder 3">
            <a:extLst>
              <a:ext uri="{FF2B5EF4-FFF2-40B4-BE49-F238E27FC236}">
                <a16:creationId xmlns:a16="http://schemas.microsoft.com/office/drawing/2014/main" id="{991E4A08-8409-4203-9895-5E2F7495187A}"/>
              </a:ext>
            </a:extLst>
          </p:cNvPr>
          <p:cNvSpPr>
            <a:spLocks noGrp="1"/>
          </p:cNvSpPr>
          <p:nvPr>
            <p:ph type="sldNum" sz="quarter" idx="10"/>
          </p:nvPr>
        </p:nvSpPr>
        <p:spPr/>
        <p:txBody>
          <a:bodyPr/>
          <a:lstStyle/>
          <a:p>
            <a:pPr>
              <a:defRPr/>
            </a:pPr>
            <a:fld id="{FF9B95A1-4C9C-4B26-8B05-3989AE44639B}" type="slidenum">
              <a:rPr lang="en-US" smtClean="0"/>
              <a:pPr>
                <a:defRPr/>
              </a:pPr>
              <a:t>19</a:t>
            </a:fld>
            <a:endParaRPr lang="en-US" dirty="0"/>
          </a:p>
        </p:txBody>
      </p:sp>
    </p:spTree>
    <p:extLst>
      <p:ext uri="{BB962C8B-B14F-4D97-AF65-F5344CB8AC3E}">
        <p14:creationId xmlns:p14="http://schemas.microsoft.com/office/powerpoint/2010/main" val="346805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915F6-DC47-44DB-B6FA-3BE3A71833DE}"/>
              </a:ext>
            </a:extLst>
          </p:cNvPr>
          <p:cNvSpPr>
            <a:spLocks noGrp="1"/>
          </p:cNvSpPr>
          <p:nvPr>
            <p:ph type="title"/>
          </p:nvPr>
        </p:nvSpPr>
        <p:spPr>
          <a:xfrm>
            <a:off x="363537" y="0"/>
            <a:ext cx="9845587" cy="1050925"/>
          </a:xfrm>
        </p:spPr>
        <p:txBody>
          <a:bodyPr wrap="square" anchor="b">
            <a:normAutofit/>
          </a:bodyPr>
          <a:lstStyle/>
          <a:p>
            <a:r>
              <a:rPr lang="en-US" dirty="0"/>
              <a:t>Ann &amp; Robert H. Lurie Children’s Hospital of Chicago</a:t>
            </a:r>
          </a:p>
        </p:txBody>
      </p:sp>
      <p:pic>
        <p:nvPicPr>
          <p:cNvPr id="7" name="Content Placeholder 6">
            <a:extLst>
              <a:ext uri="{FF2B5EF4-FFF2-40B4-BE49-F238E27FC236}">
                <a16:creationId xmlns:a16="http://schemas.microsoft.com/office/drawing/2014/main" id="{EFCA05CA-B1B9-4C6D-A92C-3C88B21AFAB6}"/>
              </a:ext>
            </a:extLst>
          </p:cNvPr>
          <p:cNvPicPr>
            <a:picLocks noGrp="1" noChangeAspect="1"/>
          </p:cNvPicPr>
          <p:nvPr>
            <p:ph sz="half" idx="1"/>
          </p:nvPr>
        </p:nvPicPr>
        <p:blipFill rotWithShape="1">
          <a:blip r:embed="rId2"/>
          <a:srcRect l="338" r="-1" b="-1"/>
          <a:stretch/>
        </p:blipFill>
        <p:spPr>
          <a:xfrm>
            <a:off x="364067" y="1600201"/>
            <a:ext cx="5632704" cy="4525963"/>
          </a:xfrm>
          <a:prstGeom prst="rect">
            <a:avLst/>
          </a:prstGeom>
          <a:noFill/>
        </p:spPr>
      </p:pic>
      <p:sp>
        <p:nvSpPr>
          <p:cNvPr id="12" name="Content Placeholder 3">
            <a:extLst>
              <a:ext uri="{FF2B5EF4-FFF2-40B4-BE49-F238E27FC236}">
                <a16:creationId xmlns:a16="http://schemas.microsoft.com/office/drawing/2014/main" id="{7470D3FA-5280-4638-BE8F-0BBAB4547F12}"/>
              </a:ext>
            </a:extLst>
          </p:cNvPr>
          <p:cNvSpPr>
            <a:spLocks noGrp="1"/>
          </p:cNvSpPr>
          <p:nvPr>
            <p:ph sz="half" idx="2"/>
          </p:nvPr>
        </p:nvSpPr>
        <p:spPr>
          <a:xfrm>
            <a:off x="6197600" y="1600201"/>
            <a:ext cx="5632704" cy="4525963"/>
          </a:xfrm>
        </p:spPr>
        <p:txBody>
          <a:bodyPr/>
          <a:lstStyle/>
          <a:p>
            <a:r>
              <a:rPr lang="en-US" dirty="0"/>
              <a:t>1,400 established T1D patients</a:t>
            </a:r>
          </a:p>
          <a:p>
            <a:r>
              <a:rPr lang="en-US" dirty="0"/>
              <a:t>9 clinic sites</a:t>
            </a:r>
          </a:p>
          <a:p>
            <a:r>
              <a:rPr lang="en-US" dirty="0"/>
              <a:t>120-150 newly diagnosed T1D patients annually</a:t>
            </a:r>
          </a:p>
          <a:p>
            <a:endParaRPr lang="en-US" dirty="0"/>
          </a:p>
          <a:p>
            <a:r>
              <a:rPr lang="en-US" dirty="0"/>
              <a:t>15 Attending Physicians </a:t>
            </a:r>
          </a:p>
          <a:p>
            <a:r>
              <a:rPr lang="en-US" dirty="0"/>
              <a:t>3 Pediatric Endocrinology Fellows</a:t>
            </a:r>
          </a:p>
          <a:p>
            <a:r>
              <a:rPr lang="en-US" dirty="0"/>
              <a:t>2 Nurse Practitioners</a:t>
            </a:r>
          </a:p>
          <a:p>
            <a:r>
              <a:rPr lang="en-US" dirty="0"/>
              <a:t>7 RN/CDCES</a:t>
            </a:r>
          </a:p>
          <a:p>
            <a:r>
              <a:rPr lang="en-US" dirty="0"/>
              <a:t>2 Psychologists</a:t>
            </a:r>
          </a:p>
          <a:p>
            <a:r>
              <a:rPr lang="en-US" dirty="0"/>
              <a:t>1 Social Worker</a:t>
            </a:r>
          </a:p>
          <a:p>
            <a:r>
              <a:rPr lang="en-US" dirty="0"/>
              <a:t>1 RD/CDCES</a:t>
            </a:r>
          </a:p>
          <a:p>
            <a:endParaRPr lang="en-US" dirty="0"/>
          </a:p>
        </p:txBody>
      </p:sp>
      <p:sp>
        <p:nvSpPr>
          <p:cNvPr id="4" name="Slide Number Placeholder 3">
            <a:extLst>
              <a:ext uri="{FF2B5EF4-FFF2-40B4-BE49-F238E27FC236}">
                <a16:creationId xmlns:a16="http://schemas.microsoft.com/office/drawing/2014/main" id="{C0A8A38E-8CAE-4E55-8AE1-DEB997C2EAF4}"/>
              </a:ext>
            </a:extLst>
          </p:cNvPr>
          <p:cNvSpPr>
            <a:spLocks noGrp="1"/>
          </p:cNvSpPr>
          <p:nvPr>
            <p:ph type="sldNum" sz="quarter" idx="10"/>
          </p:nvPr>
        </p:nvSpPr>
        <p:spPr>
          <a:xfrm>
            <a:off x="366713" y="6430963"/>
            <a:ext cx="552450" cy="153987"/>
          </a:xfrm>
        </p:spPr>
        <p:txBody>
          <a:bodyPr wrap="square" anchor="b">
            <a:normAutofit/>
          </a:bodyPr>
          <a:lstStyle/>
          <a:p>
            <a:pPr>
              <a:spcAft>
                <a:spcPts val="600"/>
              </a:spcAft>
              <a:defRPr/>
            </a:pPr>
            <a:fld id="{FF9B95A1-4C9C-4B26-8B05-3989AE44639B}" type="slidenum">
              <a:rPr lang="en-US" smtClean="0"/>
              <a:pPr>
                <a:spcAft>
                  <a:spcPts val="600"/>
                </a:spcAft>
                <a:defRPr/>
              </a:pPr>
              <a:t>2</a:t>
            </a:fld>
            <a:endParaRPr lang="en-US"/>
          </a:p>
        </p:txBody>
      </p:sp>
    </p:spTree>
    <p:extLst>
      <p:ext uri="{BB962C8B-B14F-4D97-AF65-F5344CB8AC3E}">
        <p14:creationId xmlns:p14="http://schemas.microsoft.com/office/powerpoint/2010/main" val="2370872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3C5CA74-4C16-4C74-B333-F9E9AFF594EA}"/>
              </a:ext>
            </a:extLst>
          </p:cNvPr>
          <p:cNvPicPr>
            <a:picLocks noChangeAspect="1"/>
          </p:cNvPicPr>
          <p:nvPr/>
        </p:nvPicPr>
        <p:blipFill>
          <a:blip r:embed="rId3"/>
          <a:stretch>
            <a:fillRect/>
          </a:stretch>
        </p:blipFill>
        <p:spPr>
          <a:xfrm>
            <a:off x="0" y="2276108"/>
            <a:ext cx="5456255" cy="3813293"/>
          </a:xfrm>
          <a:prstGeom prst="rect">
            <a:avLst/>
          </a:prstGeom>
        </p:spPr>
      </p:pic>
      <p:pic>
        <p:nvPicPr>
          <p:cNvPr id="3" name="Picture 2">
            <a:extLst>
              <a:ext uri="{FF2B5EF4-FFF2-40B4-BE49-F238E27FC236}">
                <a16:creationId xmlns:a16="http://schemas.microsoft.com/office/drawing/2014/main" id="{A1D60BC1-93E2-43F0-AA21-F9C36FED0E65}"/>
              </a:ext>
            </a:extLst>
          </p:cNvPr>
          <p:cNvPicPr>
            <a:picLocks noChangeAspect="1"/>
          </p:cNvPicPr>
          <p:nvPr/>
        </p:nvPicPr>
        <p:blipFill>
          <a:blip r:embed="rId4"/>
          <a:stretch>
            <a:fillRect/>
          </a:stretch>
        </p:blipFill>
        <p:spPr>
          <a:xfrm>
            <a:off x="6627893" y="2276108"/>
            <a:ext cx="5564108" cy="370266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61A4-D7AC-40D5-A4CD-C9FCE2DF4A2B}"/>
              </a:ext>
            </a:extLst>
          </p:cNvPr>
          <p:cNvSpPr>
            <a:spLocks noGrp="1"/>
          </p:cNvSpPr>
          <p:nvPr>
            <p:ph type="title"/>
          </p:nvPr>
        </p:nvSpPr>
        <p:spPr/>
        <p:txBody>
          <a:bodyPr/>
          <a:lstStyle/>
          <a:p>
            <a:r>
              <a:rPr lang="en-US" dirty="0"/>
              <a:t>Background &amp; Problem Statement</a:t>
            </a:r>
          </a:p>
        </p:txBody>
      </p:sp>
      <p:sp>
        <p:nvSpPr>
          <p:cNvPr id="3" name="Content Placeholder 2">
            <a:extLst>
              <a:ext uri="{FF2B5EF4-FFF2-40B4-BE49-F238E27FC236}">
                <a16:creationId xmlns:a16="http://schemas.microsoft.com/office/drawing/2014/main" id="{E036E9B8-0F15-4F61-A7AF-F4837E5F8663}"/>
              </a:ext>
            </a:extLst>
          </p:cNvPr>
          <p:cNvSpPr>
            <a:spLocks noGrp="1"/>
          </p:cNvSpPr>
          <p:nvPr>
            <p:ph idx="1"/>
          </p:nvPr>
        </p:nvSpPr>
        <p:spPr/>
        <p:txBody>
          <a:bodyPr/>
          <a:lstStyle/>
          <a:p>
            <a:r>
              <a:rPr lang="en-US" b="1" dirty="0"/>
              <a:t>Background:</a:t>
            </a:r>
            <a:r>
              <a:rPr lang="en-US" dirty="0"/>
              <a:t> Continuous glucose monitoring (CGM) has been shown to improve glycemic control in children and adolescents with Type 1 diabetes by providing real-time glucose data, trends, and alarms. Additional benefits include decreased frequency of fingerstick glucose monitoring and potential integration with insulin delivery devices. Despite the demonstrated clear benefits of this technology, uptake has been slow in the pediatric population.  </a:t>
            </a:r>
          </a:p>
          <a:p>
            <a:r>
              <a:rPr lang="en-US" b="1" dirty="0"/>
              <a:t>Problem:</a:t>
            </a:r>
            <a:r>
              <a:rPr lang="en-US" dirty="0"/>
              <a:t> The most common barriers to initiating and maintaining CGM use are cost, body image concerns, and technology issues. Historically public insurance plans did not cover CGM use, and they still require specific documentation before approving it. Many children and teens do not want “something on their body” that further differentiates them from their peers. In addition, CGMs can be difficult to set up, connections are often lost, and uploading data to the healthcare team may be complicated. </a:t>
            </a:r>
            <a:endParaRPr lang="en-US" b="0" i="0" dirty="0">
              <a:effectLst/>
            </a:endParaRPr>
          </a:p>
        </p:txBody>
      </p:sp>
      <p:sp>
        <p:nvSpPr>
          <p:cNvPr id="4" name="Slide Number Placeholder 3">
            <a:extLst>
              <a:ext uri="{FF2B5EF4-FFF2-40B4-BE49-F238E27FC236}">
                <a16:creationId xmlns:a16="http://schemas.microsoft.com/office/drawing/2014/main" id="{A90E9C1A-6ADD-48FB-95B2-75E21BDA578A}"/>
              </a:ext>
            </a:extLst>
          </p:cNvPr>
          <p:cNvSpPr>
            <a:spLocks noGrp="1"/>
          </p:cNvSpPr>
          <p:nvPr>
            <p:ph type="sldNum" sz="quarter" idx="10"/>
          </p:nvPr>
        </p:nvSpPr>
        <p:spPr/>
        <p:txBody>
          <a:bodyPr/>
          <a:lstStyle/>
          <a:p>
            <a:pPr>
              <a:defRPr/>
            </a:pPr>
            <a:fld id="{FF9B95A1-4C9C-4B26-8B05-3989AE44639B}" type="slidenum">
              <a:rPr lang="en-US" smtClean="0"/>
              <a:pPr>
                <a:defRPr/>
              </a:pPr>
              <a:t>3</a:t>
            </a:fld>
            <a:endParaRPr lang="en-US" dirty="0"/>
          </a:p>
        </p:txBody>
      </p:sp>
    </p:spTree>
    <p:extLst>
      <p:ext uri="{BB962C8B-B14F-4D97-AF65-F5344CB8AC3E}">
        <p14:creationId xmlns:p14="http://schemas.microsoft.com/office/powerpoint/2010/main" val="2957770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5C0D26-F729-4E1C-B9E3-E14C905958BB}"/>
              </a:ext>
            </a:extLst>
          </p:cNvPr>
          <p:cNvSpPr>
            <a:spLocks noGrp="1"/>
          </p:cNvSpPr>
          <p:nvPr>
            <p:ph type="title"/>
          </p:nvPr>
        </p:nvSpPr>
        <p:spPr/>
        <p:txBody>
          <a:bodyPr/>
          <a:lstStyle/>
          <a:p>
            <a:r>
              <a:rPr lang="en-US" dirty="0"/>
              <a:t>Baseline Data Definitions</a:t>
            </a:r>
          </a:p>
        </p:txBody>
      </p:sp>
      <p:sp>
        <p:nvSpPr>
          <p:cNvPr id="5" name="Content Placeholder 4">
            <a:extLst>
              <a:ext uri="{FF2B5EF4-FFF2-40B4-BE49-F238E27FC236}">
                <a16:creationId xmlns:a16="http://schemas.microsoft.com/office/drawing/2014/main" id="{BF3C0F98-4A51-43BB-93F9-E9C2E42CA319}"/>
              </a:ext>
            </a:extLst>
          </p:cNvPr>
          <p:cNvSpPr>
            <a:spLocks noGrp="1"/>
          </p:cNvSpPr>
          <p:nvPr>
            <p:ph idx="1"/>
          </p:nvPr>
        </p:nvSpPr>
        <p:spPr/>
        <p:txBody>
          <a:bodyPr/>
          <a:lstStyle/>
          <a:p>
            <a:r>
              <a:rPr lang="en-US" sz="3200" dirty="0"/>
              <a:t>Denominator</a:t>
            </a:r>
          </a:p>
          <a:p>
            <a:pPr lvl="1"/>
            <a:r>
              <a:rPr lang="en-US" sz="2600" dirty="0"/>
              <a:t>The number of patients with T1D (all ages) at your center with a minimum duration of diabetes ≥ 12 months with 1 or more HbA1c values in the preceding 12 months, of which the last visit (either in-person or telehealth visit) was from the reporting month. </a:t>
            </a:r>
          </a:p>
          <a:p>
            <a:r>
              <a:rPr lang="en-US" sz="3200" dirty="0"/>
              <a:t>Numerators</a:t>
            </a:r>
          </a:p>
          <a:p>
            <a:pPr lvl="1"/>
            <a:r>
              <a:rPr lang="en-US" sz="2600" dirty="0"/>
              <a:t>CGM Used: taken from note template</a:t>
            </a:r>
          </a:p>
          <a:p>
            <a:pPr lvl="1"/>
            <a:r>
              <a:rPr lang="en-US" sz="2600" dirty="0"/>
              <a:t>Median HbA1c: most recent used including current month visit</a:t>
            </a:r>
          </a:p>
          <a:p>
            <a:pPr lvl="1"/>
            <a:r>
              <a:rPr lang="en-US" sz="2600" dirty="0"/>
              <a:t>HbA1c &lt; 7: most recent used including current month visit</a:t>
            </a:r>
          </a:p>
          <a:p>
            <a:pPr lvl="1"/>
            <a:r>
              <a:rPr lang="en-US" sz="2600" dirty="0"/>
              <a:t>Time in Range (&gt;70%): taken from note template</a:t>
            </a:r>
          </a:p>
        </p:txBody>
      </p:sp>
      <p:sp>
        <p:nvSpPr>
          <p:cNvPr id="3" name="Double Wave 2">
            <a:extLst>
              <a:ext uri="{FF2B5EF4-FFF2-40B4-BE49-F238E27FC236}">
                <a16:creationId xmlns:a16="http://schemas.microsoft.com/office/drawing/2014/main" id="{873A3290-13C8-429E-973C-3965BFF5A44D}"/>
              </a:ext>
            </a:extLst>
          </p:cNvPr>
          <p:cNvSpPr/>
          <p:nvPr/>
        </p:nvSpPr>
        <p:spPr>
          <a:xfrm>
            <a:off x="9353550" y="4394481"/>
            <a:ext cx="2685143" cy="1502682"/>
          </a:xfrm>
          <a:prstGeom prst="double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Our data is only as good as our documentation!!!</a:t>
            </a:r>
          </a:p>
        </p:txBody>
      </p:sp>
    </p:spTree>
    <p:extLst>
      <p:ext uri="{BB962C8B-B14F-4D97-AF65-F5344CB8AC3E}">
        <p14:creationId xmlns:p14="http://schemas.microsoft.com/office/powerpoint/2010/main" val="523630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CE9A-E128-4265-B8D6-264B32622565}"/>
              </a:ext>
            </a:extLst>
          </p:cNvPr>
          <p:cNvSpPr>
            <a:spLocks noGrp="1"/>
          </p:cNvSpPr>
          <p:nvPr>
            <p:ph type="title"/>
          </p:nvPr>
        </p:nvSpPr>
        <p:spPr/>
        <p:txBody>
          <a:bodyPr/>
          <a:lstStyle/>
          <a:p>
            <a:r>
              <a:rPr lang="en-US" dirty="0"/>
              <a:t>Baseline Data Table</a:t>
            </a:r>
          </a:p>
        </p:txBody>
      </p:sp>
      <p:graphicFrame>
        <p:nvGraphicFramePr>
          <p:cNvPr id="4" name="Table 4">
            <a:extLst>
              <a:ext uri="{FF2B5EF4-FFF2-40B4-BE49-F238E27FC236}">
                <a16:creationId xmlns:a16="http://schemas.microsoft.com/office/drawing/2014/main" id="{73A8A460-9136-4251-883E-AD1A706E2000}"/>
              </a:ext>
            </a:extLst>
          </p:cNvPr>
          <p:cNvGraphicFramePr>
            <a:graphicFrameLocks noGrp="1"/>
          </p:cNvGraphicFramePr>
          <p:nvPr>
            <p:ph idx="1"/>
            <p:extLst>
              <p:ext uri="{D42A27DB-BD31-4B8C-83A1-F6EECF244321}">
                <p14:modId xmlns:p14="http://schemas.microsoft.com/office/powerpoint/2010/main" val="3193190522"/>
              </p:ext>
            </p:extLst>
          </p:nvPr>
        </p:nvGraphicFramePr>
        <p:xfrm>
          <a:off x="363538" y="1436914"/>
          <a:ext cx="6348763" cy="5181600"/>
        </p:xfrm>
        <a:graphic>
          <a:graphicData uri="http://schemas.openxmlformats.org/drawingml/2006/table">
            <a:tbl>
              <a:tblPr firstRow="1" bandRow="1">
                <a:tableStyleId>{5C22544A-7EE6-4342-B048-85BDC9FD1C3A}</a:tableStyleId>
              </a:tblPr>
              <a:tblGrid>
                <a:gridCol w="1102204">
                  <a:extLst>
                    <a:ext uri="{9D8B030D-6E8A-4147-A177-3AD203B41FA5}">
                      <a16:colId xmlns:a16="http://schemas.microsoft.com/office/drawing/2014/main" val="1534519067"/>
                    </a:ext>
                  </a:extLst>
                </a:gridCol>
                <a:gridCol w="1111395">
                  <a:extLst>
                    <a:ext uri="{9D8B030D-6E8A-4147-A177-3AD203B41FA5}">
                      <a16:colId xmlns:a16="http://schemas.microsoft.com/office/drawing/2014/main" val="2360875489"/>
                    </a:ext>
                  </a:extLst>
                </a:gridCol>
                <a:gridCol w="902658">
                  <a:extLst>
                    <a:ext uri="{9D8B030D-6E8A-4147-A177-3AD203B41FA5}">
                      <a16:colId xmlns:a16="http://schemas.microsoft.com/office/drawing/2014/main" val="3920158456"/>
                    </a:ext>
                  </a:extLst>
                </a:gridCol>
                <a:gridCol w="1077502">
                  <a:extLst>
                    <a:ext uri="{9D8B030D-6E8A-4147-A177-3AD203B41FA5}">
                      <a16:colId xmlns:a16="http://schemas.microsoft.com/office/drawing/2014/main" val="962763649"/>
                    </a:ext>
                  </a:extLst>
                </a:gridCol>
                <a:gridCol w="1077502">
                  <a:extLst>
                    <a:ext uri="{9D8B030D-6E8A-4147-A177-3AD203B41FA5}">
                      <a16:colId xmlns:a16="http://schemas.microsoft.com/office/drawing/2014/main" val="3765838252"/>
                    </a:ext>
                  </a:extLst>
                </a:gridCol>
                <a:gridCol w="1077502">
                  <a:extLst>
                    <a:ext uri="{9D8B030D-6E8A-4147-A177-3AD203B41FA5}">
                      <a16:colId xmlns:a16="http://schemas.microsoft.com/office/drawing/2014/main" val="785354329"/>
                    </a:ext>
                  </a:extLst>
                </a:gridCol>
              </a:tblGrid>
              <a:tr h="370840">
                <a:tc>
                  <a:txBody>
                    <a:bodyPr/>
                    <a:lstStyle/>
                    <a:p>
                      <a:pPr algn="ctr" fontAlgn="ctr"/>
                      <a:r>
                        <a:rPr lang="en-US" sz="1400" b="0" i="0" u="none" strike="noStrike" dirty="0">
                          <a:solidFill>
                            <a:schemeClr val="bg1"/>
                          </a:solidFill>
                          <a:effectLst/>
                          <a:latin typeface="Calibri" panose="020F0502020204030204" pitchFamily="34" charset="0"/>
                          <a:cs typeface="Calibri" panose="020F0502020204030204" pitchFamily="34" charset="0"/>
                        </a:rPr>
                        <a:t> Date</a:t>
                      </a:r>
                    </a:p>
                  </a:txBody>
                  <a:tcPr anchor="ctr"/>
                </a:tc>
                <a:tc>
                  <a:txBody>
                    <a:bodyPr/>
                    <a:lstStyle/>
                    <a:p>
                      <a:pPr algn="ctr" fontAlgn="ctr"/>
                      <a:r>
                        <a:rPr lang="en-US" sz="1400" b="0" i="0" u="none" strike="noStrike" dirty="0" err="1">
                          <a:solidFill>
                            <a:schemeClr val="bg1"/>
                          </a:solidFill>
                          <a:effectLst/>
                          <a:latin typeface="Calibri" panose="020F0502020204030204" pitchFamily="34" charset="0"/>
                          <a:cs typeface="Calibri" panose="020F0502020204030204" pitchFamily="34" charset="0"/>
                        </a:rPr>
                        <a:t>Denomin</a:t>
                      </a:r>
                      <a:r>
                        <a:rPr lang="en-US" sz="1400" b="0" i="0" u="none" strike="noStrike" dirty="0">
                          <a:solidFill>
                            <a:schemeClr val="bg1"/>
                          </a:solidFill>
                          <a:effectLst/>
                          <a:latin typeface="Calibri" panose="020F0502020204030204" pitchFamily="34" charset="0"/>
                          <a:cs typeface="Calibri" panose="020F0502020204030204" pitchFamily="34" charset="0"/>
                        </a:rPr>
                        <a:t>-</a:t>
                      </a:r>
                    </a:p>
                    <a:p>
                      <a:pPr algn="ctr" fontAlgn="ctr"/>
                      <a:r>
                        <a:rPr lang="en-US" sz="1400" b="0" i="0" u="none" strike="noStrike" dirty="0" err="1">
                          <a:solidFill>
                            <a:schemeClr val="bg1"/>
                          </a:solidFill>
                          <a:effectLst/>
                          <a:latin typeface="Calibri" panose="020F0502020204030204" pitchFamily="34" charset="0"/>
                          <a:cs typeface="Calibri" panose="020F0502020204030204" pitchFamily="34" charset="0"/>
                        </a:rPr>
                        <a:t>ator</a:t>
                      </a:r>
                      <a:endParaRPr lang="en-US" sz="1400" b="0" i="0" u="none" strike="noStrike" dirty="0">
                        <a:solidFill>
                          <a:schemeClr val="bg1"/>
                        </a:solidFill>
                        <a:effectLst/>
                        <a:latin typeface="Calibri" panose="020F0502020204030204" pitchFamily="34" charset="0"/>
                        <a:cs typeface="Calibri" panose="020F0502020204030204" pitchFamily="34" charset="0"/>
                      </a:endParaRPr>
                    </a:p>
                  </a:txBody>
                  <a:tcPr anchor="ctr"/>
                </a:tc>
                <a:tc>
                  <a:txBody>
                    <a:bodyPr/>
                    <a:lstStyle/>
                    <a:p>
                      <a:pPr algn="ctr"/>
                      <a:r>
                        <a:rPr lang="en-US" sz="1400" b="0" i="0" u="none" strike="noStrike" dirty="0">
                          <a:solidFill>
                            <a:schemeClr val="bg1"/>
                          </a:solidFill>
                          <a:effectLst/>
                          <a:latin typeface="Calibri" panose="020F0502020204030204" pitchFamily="34" charset="0"/>
                          <a:cs typeface="Calibri" panose="020F0502020204030204" pitchFamily="34" charset="0"/>
                        </a:rPr>
                        <a:t>CGM Use</a:t>
                      </a:r>
                      <a:endParaRPr lang="en-US"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Calibri" panose="020F0502020204030204" pitchFamily="34" charset="0"/>
                          <a:cs typeface="Calibri" panose="020F0502020204030204" pitchFamily="34" charset="0"/>
                        </a:rPr>
                        <a:t>Median HbA1c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chemeClr val="bg1"/>
                          </a:solidFill>
                          <a:effectLst/>
                          <a:latin typeface="Calibri" panose="020F0502020204030204" pitchFamily="34" charset="0"/>
                          <a:cs typeface="Calibri" panose="020F0502020204030204" pitchFamily="34" charset="0"/>
                        </a:rPr>
                        <a:t>HbA1c &lt; 7</a:t>
                      </a:r>
                      <a:endParaRPr lang="en-US" sz="1400" b="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Calibri" panose="020F0502020204030204" pitchFamily="34" charset="0"/>
                          <a:cs typeface="Calibri" panose="020F0502020204030204" pitchFamily="34" charset="0"/>
                        </a:rPr>
                        <a:t>Time in Range (&gt;70%)</a:t>
                      </a:r>
                    </a:p>
                  </a:txBody>
                  <a:tcPr/>
                </a:tc>
                <a:extLst>
                  <a:ext uri="{0D108BD9-81ED-4DB2-BD59-A6C34878D82A}">
                    <a16:rowId xmlns:a16="http://schemas.microsoft.com/office/drawing/2014/main" val="2120109960"/>
                  </a:ext>
                </a:extLst>
              </a:tr>
              <a:tr h="370840">
                <a:tc>
                  <a:txBody>
                    <a:bodyPr/>
                    <a:lstStyle/>
                    <a:p>
                      <a:pPr algn="ctr" fontAlgn="ctr"/>
                      <a:r>
                        <a:rPr lang="en-US" sz="1400" b="0" i="0" u="none" strike="noStrike" dirty="0">
                          <a:solidFill>
                            <a:srgbClr val="000000"/>
                          </a:solidFill>
                          <a:effectLst/>
                          <a:latin typeface="Calibri" panose="020F0502020204030204" pitchFamily="34" charset="0"/>
                        </a:rPr>
                        <a:t>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n</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Median</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a:t>
                      </a:r>
                    </a:p>
                  </a:txBody>
                  <a:tcPr anchor="ctr"/>
                </a:tc>
                <a:extLst>
                  <a:ext uri="{0D108BD9-81ED-4DB2-BD59-A6C34878D82A}">
                    <a16:rowId xmlns:a16="http://schemas.microsoft.com/office/drawing/2014/main" val="1120501818"/>
                  </a:ext>
                </a:extLst>
              </a:tr>
              <a:tr h="370840">
                <a:tc>
                  <a:txBody>
                    <a:bodyPr/>
                    <a:lstStyle/>
                    <a:p>
                      <a:pPr algn="ctr" fontAlgn="ctr"/>
                      <a:r>
                        <a:rPr lang="en-US" sz="1400" b="0" i="0" u="none" strike="noStrike" dirty="0">
                          <a:solidFill>
                            <a:srgbClr val="000000"/>
                          </a:solidFill>
                          <a:effectLst/>
                          <a:latin typeface="Calibri" panose="020F0502020204030204" pitchFamily="34" charset="0"/>
                        </a:rPr>
                        <a:t>JUL 2020</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212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65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8.15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0</a:t>
                      </a:r>
                    </a:p>
                  </a:txBody>
                  <a:tcPr anchor="ctr"/>
                </a:tc>
                <a:extLst>
                  <a:ext uri="{0D108BD9-81ED-4DB2-BD59-A6C34878D82A}">
                    <a16:rowId xmlns:a16="http://schemas.microsoft.com/office/drawing/2014/main" val="4087251631"/>
                  </a:ext>
                </a:extLst>
              </a:tr>
              <a:tr h="370840">
                <a:tc>
                  <a:txBody>
                    <a:bodyPr/>
                    <a:lstStyle/>
                    <a:p>
                      <a:pPr algn="ctr" fontAlgn="ctr"/>
                      <a:r>
                        <a:rPr lang="en-US" sz="1400" b="0" i="0" u="none" strike="noStrike" dirty="0">
                          <a:solidFill>
                            <a:srgbClr val="000000"/>
                          </a:solidFill>
                          <a:effectLst/>
                          <a:latin typeface="Calibri" panose="020F0502020204030204" pitchFamily="34" charset="0"/>
                        </a:rPr>
                        <a:t>AUG 2020</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166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66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8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11</a:t>
                      </a:r>
                    </a:p>
                  </a:txBody>
                  <a:tcPr anchor="ctr"/>
                </a:tc>
                <a:extLst>
                  <a:ext uri="{0D108BD9-81ED-4DB2-BD59-A6C34878D82A}">
                    <a16:rowId xmlns:a16="http://schemas.microsoft.com/office/drawing/2014/main" val="2510885832"/>
                  </a:ext>
                </a:extLst>
              </a:tr>
              <a:tr h="370840">
                <a:tc>
                  <a:txBody>
                    <a:bodyPr/>
                    <a:lstStyle/>
                    <a:p>
                      <a:pPr algn="ctr" fontAlgn="ctr"/>
                      <a:r>
                        <a:rPr lang="en-US" sz="1400" b="0" i="0" u="none" strike="noStrike" dirty="0">
                          <a:solidFill>
                            <a:srgbClr val="000000"/>
                          </a:solidFill>
                          <a:effectLst/>
                          <a:latin typeface="Calibri" panose="020F0502020204030204" pitchFamily="34" charset="0"/>
                        </a:rPr>
                        <a:t>SEP 2020</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209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72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8.1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16</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11</a:t>
                      </a:r>
                    </a:p>
                  </a:txBody>
                  <a:tcPr anchor="ctr"/>
                </a:tc>
                <a:extLst>
                  <a:ext uri="{0D108BD9-81ED-4DB2-BD59-A6C34878D82A}">
                    <a16:rowId xmlns:a16="http://schemas.microsoft.com/office/drawing/2014/main" val="89094487"/>
                  </a:ext>
                </a:extLst>
              </a:tr>
              <a:tr h="370840">
                <a:tc>
                  <a:txBody>
                    <a:bodyPr/>
                    <a:lstStyle/>
                    <a:p>
                      <a:pPr algn="ctr" fontAlgn="ctr"/>
                      <a:r>
                        <a:rPr lang="en-US" sz="1400" b="0" i="0" u="none" strike="noStrike" dirty="0">
                          <a:solidFill>
                            <a:srgbClr val="000000"/>
                          </a:solidFill>
                          <a:effectLst/>
                          <a:latin typeface="Calibri" panose="020F0502020204030204" pitchFamily="34" charset="0"/>
                        </a:rPr>
                        <a:t>OCT 2020</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213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64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8.2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20</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17</a:t>
                      </a:r>
                    </a:p>
                  </a:txBody>
                  <a:tcPr anchor="ctr"/>
                </a:tc>
                <a:extLst>
                  <a:ext uri="{0D108BD9-81ED-4DB2-BD59-A6C34878D82A}">
                    <a16:rowId xmlns:a16="http://schemas.microsoft.com/office/drawing/2014/main" val="360123456"/>
                  </a:ext>
                </a:extLst>
              </a:tr>
              <a:tr h="370840">
                <a:tc>
                  <a:txBody>
                    <a:bodyPr/>
                    <a:lstStyle/>
                    <a:p>
                      <a:pPr algn="ctr" fontAlgn="ctr"/>
                      <a:r>
                        <a:rPr lang="en-US" sz="1400" b="0" i="0" u="none" strike="noStrike" dirty="0">
                          <a:solidFill>
                            <a:srgbClr val="000000"/>
                          </a:solidFill>
                          <a:effectLst/>
                          <a:latin typeface="Calibri" panose="020F0502020204030204" pitchFamily="34" charset="0"/>
                        </a:rPr>
                        <a:t>NOV 2020</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204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62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8.1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22</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17</a:t>
                      </a:r>
                    </a:p>
                  </a:txBody>
                  <a:tcPr anchor="ctr"/>
                </a:tc>
                <a:extLst>
                  <a:ext uri="{0D108BD9-81ED-4DB2-BD59-A6C34878D82A}">
                    <a16:rowId xmlns:a16="http://schemas.microsoft.com/office/drawing/2014/main" val="2126242281"/>
                  </a:ext>
                </a:extLst>
              </a:tr>
              <a:tr h="370840">
                <a:tc>
                  <a:txBody>
                    <a:bodyPr/>
                    <a:lstStyle/>
                    <a:p>
                      <a:pPr algn="ctr" fontAlgn="ctr"/>
                      <a:r>
                        <a:rPr lang="en-US" sz="1400" b="0" i="0" u="none" strike="noStrike" dirty="0">
                          <a:solidFill>
                            <a:srgbClr val="000000"/>
                          </a:solidFill>
                          <a:effectLst/>
                          <a:latin typeface="Calibri" panose="020F0502020204030204" pitchFamily="34" charset="0"/>
                        </a:rPr>
                        <a:t>DEC 2020</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234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70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7.8     </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23</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12</a:t>
                      </a:r>
                    </a:p>
                  </a:txBody>
                  <a:tcPr anchor="ctr"/>
                </a:tc>
                <a:extLst>
                  <a:ext uri="{0D108BD9-81ED-4DB2-BD59-A6C34878D82A}">
                    <a16:rowId xmlns:a16="http://schemas.microsoft.com/office/drawing/2014/main" val="926689575"/>
                  </a:ext>
                </a:extLst>
              </a:tr>
              <a:tr h="370840">
                <a:tc>
                  <a:txBody>
                    <a:bodyPr/>
                    <a:lstStyle/>
                    <a:p>
                      <a:pPr algn="ctr" fontAlgn="ctr"/>
                      <a:r>
                        <a:rPr lang="en-US" sz="1400" b="0" i="0" u="none" strike="noStrike" dirty="0">
                          <a:solidFill>
                            <a:srgbClr val="000000"/>
                          </a:solidFill>
                          <a:effectLst/>
                          <a:latin typeface="Calibri" panose="020F0502020204030204" pitchFamily="34" charset="0"/>
                        </a:rPr>
                        <a:t>JAN 2021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197</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68</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8.1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12</a:t>
                      </a:r>
                    </a:p>
                  </a:txBody>
                  <a:tcPr anchor="ctr"/>
                </a:tc>
                <a:extLst>
                  <a:ext uri="{0D108BD9-81ED-4DB2-BD59-A6C34878D82A}">
                    <a16:rowId xmlns:a16="http://schemas.microsoft.com/office/drawing/2014/main" val="3014860410"/>
                  </a:ext>
                </a:extLst>
              </a:tr>
              <a:tr h="370840">
                <a:tc>
                  <a:txBody>
                    <a:bodyPr/>
                    <a:lstStyle/>
                    <a:p>
                      <a:pPr algn="ctr" fontAlgn="ctr"/>
                      <a:r>
                        <a:rPr lang="en-US" sz="1400" b="0" i="0" u="none" strike="noStrike" dirty="0">
                          <a:solidFill>
                            <a:srgbClr val="000000"/>
                          </a:solidFill>
                          <a:effectLst/>
                          <a:latin typeface="Calibri" panose="020F0502020204030204" pitchFamily="34" charset="0"/>
                        </a:rPr>
                        <a:t>FEB 2021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186</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68</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7.6</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27</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19</a:t>
                      </a:r>
                    </a:p>
                  </a:txBody>
                  <a:tcPr anchor="ctr"/>
                </a:tc>
                <a:extLst>
                  <a:ext uri="{0D108BD9-81ED-4DB2-BD59-A6C34878D82A}">
                    <a16:rowId xmlns:a16="http://schemas.microsoft.com/office/drawing/2014/main" val="4161802794"/>
                  </a:ext>
                </a:extLst>
              </a:tr>
              <a:tr h="370840">
                <a:tc>
                  <a:txBody>
                    <a:bodyPr/>
                    <a:lstStyle/>
                    <a:p>
                      <a:pPr algn="ctr" fontAlgn="ctr"/>
                      <a:r>
                        <a:rPr lang="en-US" sz="1400" b="0" i="0" u="none" strike="noStrike" dirty="0">
                          <a:solidFill>
                            <a:srgbClr val="000000"/>
                          </a:solidFill>
                          <a:effectLst/>
                          <a:latin typeface="Calibri" panose="020F0502020204030204" pitchFamily="34" charset="0"/>
                        </a:rPr>
                        <a:t>MAR 2021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237</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67</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8</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19</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12</a:t>
                      </a:r>
                    </a:p>
                  </a:txBody>
                  <a:tcPr anchor="ctr"/>
                </a:tc>
                <a:extLst>
                  <a:ext uri="{0D108BD9-81ED-4DB2-BD59-A6C34878D82A}">
                    <a16:rowId xmlns:a16="http://schemas.microsoft.com/office/drawing/2014/main" val="2050684143"/>
                  </a:ext>
                </a:extLst>
              </a:tr>
              <a:tr h="370840">
                <a:tc>
                  <a:txBody>
                    <a:bodyPr/>
                    <a:lstStyle/>
                    <a:p>
                      <a:pPr algn="ctr" fontAlgn="ctr"/>
                      <a:r>
                        <a:rPr lang="en-US" sz="1400" b="0" i="0" u="none" strike="noStrike" dirty="0">
                          <a:solidFill>
                            <a:srgbClr val="000000"/>
                          </a:solidFill>
                          <a:effectLst/>
                          <a:latin typeface="Calibri" panose="020F0502020204030204" pitchFamily="34" charset="0"/>
                        </a:rPr>
                        <a:t>APR 2021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199</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70</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7.8</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23</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11</a:t>
                      </a:r>
                    </a:p>
                  </a:txBody>
                  <a:tcPr anchor="ctr"/>
                </a:tc>
                <a:extLst>
                  <a:ext uri="{0D108BD9-81ED-4DB2-BD59-A6C34878D82A}">
                    <a16:rowId xmlns:a16="http://schemas.microsoft.com/office/drawing/2014/main" val="85261255"/>
                  </a:ext>
                </a:extLst>
              </a:tr>
              <a:tr h="370840">
                <a:tc>
                  <a:txBody>
                    <a:bodyPr/>
                    <a:lstStyle/>
                    <a:p>
                      <a:pPr algn="ctr" fontAlgn="ctr"/>
                      <a:r>
                        <a:rPr lang="en-US" sz="1400" b="0" i="0" u="none" strike="noStrike" dirty="0">
                          <a:solidFill>
                            <a:srgbClr val="000000"/>
                          </a:solidFill>
                          <a:effectLst/>
                          <a:latin typeface="Calibri" panose="020F0502020204030204" pitchFamily="34" charset="0"/>
                        </a:rPr>
                        <a:t>MAY 2021</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196</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65</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7.8</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27</a:t>
                      </a:r>
                    </a:p>
                  </a:txBody>
                  <a:tcPr anchor="ctr"/>
                </a:tc>
                <a:tc>
                  <a:txBody>
                    <a:bodyPr/>
                    <a:lstStyle/>
                    <a:p>
                      <a:pPr algn="ctr" fontAlgn="ctr"/>
                      <a:r>
                        <a:rPr lang="en-US" sz="1400" b="0" i="0" u="none" strike="noStrike" dirty="0">
                          <a:solidFill>
                            <a:srgbClr val="000000"/>
                          </a:solidFill>
                          <a:effectLst/>
                          <a:latin typeface="Calibri" panose="020F0502020204030204" pitchFamily="34" charset="0"/>
                        </a:rPr>
                        <a:t>8</a:t>
                      </a:r>
                    </a:p>
                  </a:txBody>
                  <a:tcPr anchor="ctr"/>
                </a:tc>
                <a:extLst>
                  <a:ext uri="{0D108BD9-81ED-4DB2-BD59-A6C34878D82A}">
                    <a16:rowId xmlns:a16="http://schemas.microsoft.com/office/drawing/2014/main" val="1112315596"/>
                  </a:ext>
                </a:extLst>
              </a:tr>
            </a:tbl>
          </a:graphicData>
        </a:graphic>
      </p:graphicFrame>
      <p:sp>
        <p:nvSpPr>
          <p:cNvPr id="3" name="TextBox 2">
            <a:extLst>
              <a:ext uri="{FF2B5EF4-FFF2-40B4-BE49-F238E27FC236}">
                <a16:creationId xmlns:a16="http://schemas.microsoft.com/office/drawing/2014/main" id="{0D63632A-1DB6-4C45-8C90-B95C363E73EA}"/>
              </a:ext>
            </a:extLst>
          </p:cNvPr>
          <p:cNvSpPr txBox="1"/>
          <p:nvPr/>
        </p:nvSpPr>
        <p:spPr>
          <a:xfrm>
            <a:off x="7159659" y="2452712"/>
            <a:ext cx="4387781" cy="3170099"/>
          </a:xfrm>
          <a:prstGeom prst="rect">
            <a:avLst/>
          </a:prstGeom>
          <a:noFill/>
        </p:spPr>
        <p:txBody>
          <a:bodyPr wrap="square" rtlCol="0">
            <a:spAutoFit/>
          </a:bodyPr>
          <a:lstStyle/>
          <a:p>
            <a:r>
              <a:rPr lang="en-US" sz="2000" dirty="0"/>
              <a:t>During data validation chart reviews, we discovered variation in our documentation about the “CGM Use: Yes/No” question.</a:t>
            </a:r>
          </a:p>
          <a:p>
            <a:pPr marL="285750" indent="-285750">
              <a:buFont typeface="Arial" panose="020B0604020202020204" pitchFamily="34" charset="0"/>
              <a:buChar char="•"/>
            </a:pPr>
            <a:r>
              <a:rPr lang="en-US" sz="2000" dirty="0"/>
              <a:t>Some people answer, “Does this person HAVE a CGM?”</a:t>
            </a:r>
          </a:p>
          <a:p>
            <a:pPr marL="285750" indent="-285750">
              <a:buFont typeface="Arial" panose="020B0604020202020204" pitchFamily="34" charset="0"/>
              <a:buChar char="•"/>
            </a:pPr>
            <a:r>
              <a:rPr lang="en-US" sz="2000" dirty="0"/>
              <a:t>Some answer, “Is this person wearing a CGM TODAY?”</a:t>
            </a:r>
          </a:p>
          <a:p>
            <a:pPr marL="285750" indent="-285750">
              <a:buFont typeface="Arial" panose="020B0604020202020204" pitchFamily="34" charset="0"/>
              <a:buChar char="•"/>
            </a:pPr>
            <a:r>
              <a:rPr lang="en-US" sz="2000" dirty="0"/>
              <a:t>Some answer, “Has this person worn it at all since last visit?”</a:t>
            </a:r>
          </a:p>
        </p:txBody>
      </p:sp>
      <p:sp>
        <p:nvSpPr>
          <p:cNvPr id="5" name="Speech Bubble: Rectangle 4">
            <a:extLst>
              <a:ext uri="{FF2B5EF4-FFF2-40B4-BE49-F238E27FC236}">
                <a16:creationId xmlns:a16="http://schemas.microsoft.com/office/drawing/2014/main" id="{255DF7C8-F0B3-4F04-95FB-0764E4C2D4ED}"/>
              </a:ext>
            </a:extLst>
          </p:cNvPr>
          <p:cNvSpPr/>
          <p:nvPr/>
        </p:nvSpPr>
        <p:spPr>
          <a:xfrm>
            <a:off x="8271677" y="1946975"/>
            <a:ext cx="3275763" cy="2090786"/>
          </a:xfrm>
          <a:prstGeom prst="wedgeRectCallou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We are tackling documentation standardization as a part of this project to ensure we have reliable data.</a:t>
            </a:r>
          </a:p>
        </p:txBody>
      </p:sp>
    </p:spTree>
    <p:extLst>
      <p:ext uri="{BB962C8B-B14F-4D97-AF65-F5344CB8AC3E}">
        <p14:creationId xmlns:p14="http://schemas.microsoft.com/office/powerpoint/2010/main" val="403375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8AC84-AA04-4111-9505-9944073E0F1F}"/>
              </a:ext>
            </a:extLst>
          </p:cNvPr>
          <p:cNvSpPr>
            <a:spLocks noGrp="1"/>
          </p:cNvSpPr>
          <p:nvPr>
            <p:ph type="title"/>
          </p:nvPr>
        </p:nvSpPr>
        <p:spPr/>
        <p:txBody>
          <a:bodyPr/>
          <a:lstStyle/>
          <a:p>
            <a:r>
              <a:rPr lang="en-US" dirty="0"/>
              <a:t>Baseline Equity Data Tables of CGM Users</a:t>
            </a:r>
          </a:p>
        </p:txBody>
      </p:sp>
      <p:pic>
        <p:nvPicPr>
          <p:cNvPr id="9" name="Content Placeholder 8">
            <a:extLst>
              <a:ext uri="{FF2B5EF4-FFF2-40B4-BE49-F238E27FC236}">
                <a16:creationId xmlns:a16="http://schemas.microsoft.com/office/drawing/2014/main" id="{64378136-2E54-4488-BB94-EC5B72C36A49}"/>
              </a:ext>
            </a:extLst>
          </p:cNvPr>
          <p:cNvPicPr>
            <a:picLocks noGrp="1" noChangeAspect="1"/>
          </p:cNvPicPr>
          <p:nvPr>
            <p:ph sz="half" idx="2"/>
          </p:nvPr>
        </p:nvPicPr>
        <p:blipFill>
          <a:blip r:embed="rId2"/>
          <a:stretch>
            <a:fillRect/>
          </a:stretch>
        </p:blipFill>
        <p:spPr>
          <a:xfrm>
            <a:off x="532336" y="1425537"/>
            <a:ext cx="4954063" cy="5159413"/>
          </a:xfrm>
          <a:prstGeom prst="rect">
            <a:avLst/>
          </a:prstGeom>
        </p:spPr>
      </p:pic>
      <p:sp>
        <p:nvSpPr>
          <p:cNvPr id="7" name="Content Placeholder 6">
            <a:extLst>
              <a:ext uri="{FF2B5EF4-FFF2-40B4-BE49-F238E27FC236}">
                <a16:creationId xmlns:a16="http://schemas.microsoft.com/office/drawing/2014/main" id="{995062F6-C027-4E2C-9873-A31CB23F5F2E}"/>
              </a:ext>
            </a:extLst>
          </p:cNvPr>
          <p:cNvSpPr>
            <a:spLocks noGrp="1"/>
          </p:cNvSpPr>
          <p:nvPr>
            <p:ph sz="half" idx="1"/>
          </p:nvPr>
        </p:nvSpPr>
        <p:spPr>
          <a:xfrm>
            <a:off x="521783" y="1417308"/>
            <a:ext cx="5133663" cy="5264846"/>
          </a:xfrm>
          <a:solidFill>
            <a:schemeClr val="bg1"/>
          </a:solidFill>
        </p:spPr>
        <p:txBody>
          <a:bodyPr anchor="ctr"/>
          <a:lstStyle/>
          <a:p>
            <a:pPr marL="0" indent="0" algn="ctr">
              <a:buNone/>
            </a:pPr>
            <a:r>
              <a:rPr lang="en-US" sz="2400" b="1" dirty="0">
                <a:cs typeface="Calibri" panose="020F0502020204030204" pitchFamily="34" charset="0"/>
              </a:rPr>
              <a:t>Younger patients use CGM more</a:t>
            </a:r>
          </a:p>
        </p:txBody>
      </p:sp>
      <p:sp>
        <p:nvSpPr>
          <p:cNvPr id="4" name="Slide Number Placeholder 3">
            <a:extLst>
              <a:ext uri="{FF2B5EF4-FFF2-40B4-BE49-F238E27FC236}">
                <a16:creationId xmlns:a16="http://schemas.microsoft.com/office/drawing/2014/main" id="{D34193A7-37A5-4D85-8383-D9ECCD90CD9E}"/>
              </a:ext>
            </a:extLst>
          </p:cNvPr>
          <p:cNvSpPr>
            <a:spLocks noGrp="1"/>
          </p:cNvSpPr>
          <p:nvPr>
            <p:ph type="sldNum" sz="quarter" idx="10"/>
          </p:nvPr>
        </p:nvSpPr>
        <p:spPr/>
        <p:txBody>
          <a:bodyPr/>
          <a:lstStyle/>
          <a:p>
            <a:pPr>
              <a:defRPr/>
            </a:pPr>
            <a:fld id="{FF9B95A1-4C9C-4B26-8B05-3989AE44639B}" type="slidenum">
              <a:rPr lang="en-US" smtClean="0"/>
              <a:pPr>
                <a:defRPr/>
              </a:pPr>
              <a:t>6</a:t>
            </a:fld>
            <a:endParaRPr lang="en-US" dirty="0"/>
          </a:p>
        </p:txBody>
      </p:sp>
      <p:pic>
        <p:nvPicPr>
          <p:cNvPr id="15" name="Picture 14">
            <a:extLst>
              <a:ext uri="{FF2B5EF4-FFF2-40B4-BE49-F238E27FC236}">
                <a16:creationId xmlns:a16="http://schemas.microsoft.com/office/drawing/2014/main" id="{0FCE2348-BDC8-4D7A-803E-391507EB3074}"/>
              </a:ext>
            </a:extLst>
          </p:cNvPr>
          <p:cNvPicPr>
            <a:picLocks noChangeAspect="1"/>
          </p:cNvPicPr>
          <p:nvPr/>
        </p:nvPicPr>
        <p:blipFill>
          <a:blip r:embed="rId3"/>
          <a:stretch>
            <a:fillRect/>
          </a:stretch>
        </p:blipFill>
        <p:spPr>
          <a:xfrm>
            <a:off x="363289" y="1357958"/>
            <a:ext cx="8333744" cy="4706622"/>
          </a:xfrm>
          <a:prstGeom prst="rect">
            <a:avLst/>
          </a:prstGeom>
        </p:spPr>
      </p:pic>
      <p:sp>
        <p:nvSpPr>
          <p:cNvPr id="10" name="TextBox 9">
            <a:extLst>
              <a:ext uri="{FF2B5EF4-FFF2-40B4-BE49-F238E27FC236}">
                <a16:creationId xmlns:a16="http://schemas.microsoft.com/office/drawing/2014/main" id="{060DDA9C-B45B-4790-9A39-3D45CD5C036B}"/>
              </a:ext>
            </a:extLst>
          </p:cNvPr>
          <p:cNvSpPr txBox="1"/>
          <p:nvPr/>
        </p:nvSpPr>
        <p:spPr>
          <a:xfrm>
            <a:off x="332183" y="1328333"/>
            <a:ext cx="8641501" cy="5120640"/>
          </a:xfrm>
          <a:prstGeom prst="rect">
            <a:avLst/>
          </a:prstGeom>
          <a:solidFill>
            <a:schemeClr val="bg1"/>
          </a:solidFill>
        </p:spPr>
        <p:txBody>
          <a:bodyPr wrap="square" rtlCol="0" anchor="ctr">
            <a:spAutoFit/>
          </a:bodyPr>
          <a:lstStyle/>
          <a:p>
            <a:pPr algn="ctr"/>
            <a:r>
              <a:rPr lang="en-US" sz="2400" b="1" dirty="0">
                <a:latin typeface="Calibri" panose="020F0502020204030204" pitchFamily="34" charset="0"/>
                <a:cs typeface="Calibri" panose="020F0502020204030204" pitchFamily="34" charset="0"/>
              </a:rPr>
              <a:t>Males and females use CGM equally </a:t>
            </a:r>
          </a:p>
        </p:txBody>
      </p:sp>
      <p:pic>
        <p:nvPicPr>
          <p:cNvPr id="16" name="Picture 15">
            <a:extLst>
              <a:ext uri="{FF2B5EF4-FFF2-40B4-BE49-F238E27FC236}">
                <a16:creationId xmlns:a16="http://schemas.microsoft.com/office/drawing/2014/main" id="{E6562107-864F-444A-938D-CDF218CE4B8C}"/>
              </a:ext>
            </a:extLst>
          </p:cNvPr>
          <p:cNvPicPr>
            <a:picLocks noChangeAspect="1"/>
          </p:cNvPicPr>
          <p:nvPr/>
        </p:nvPicPr>
        <p:blipFill>
          <a:blip r:embed="rId4"/>
          <a:stretch>
            <a:fillRect/>
          </a:stretch>
        </p:blipFill>
        <p:spPr>
          <a:xfrm>
            <a:off x="1233939" y="1328333"/>
            <a:ext cx="6080626" cy="5261474"/>
          </a:xfrm>
          <a:prstGeom prst="rect">
            <a:avLst/>
          </a:prstGeom>
        </p:spPr>
      </p:pic>
      <p:sp>
        <p:nvSpPr>
          <p:cNvPr id="12" name="TextBox 11">
            <a:extLst>
              <a:ext uri="{FF2B5EF4-FFF2-40B4-BE49-F238E27FC236}">
                <a16:creationId xmlns:a16="http://schemas.microsoft.com/office/drawing/2014/main" id="{E4419013-4C79-4727-9C27-2EA6F6D68C4A}"/>
              </a:ext>
            </a:extLst>
          </p:cNvPr>
          <p:cNvSpPr txBox="1"/>
          <p:nvPr/>
        </p:nvSpPr>
        <p:spPr>
          <a:xfrm>
            <a:off x="1163603" y="1323474"/>
            <a:ext cx="6272180" cy="5394960"/>
          </a:xfrm>
          <a:prstGeom prst="rect">
            <a:avLst/>
          </a:prstGeom>
          <a:solidFill>
            <a:schemeClr val="bg1"/>
          </a:solidFill>
        </p:spPr>
        <p:txBody>
          <a:bodyPr wrap="square" rtlCol="0" anchor="ctr">
            <a:spAutoFit/>
          </a:bodyPr>
          <a:lstStyle/>
          <a:p>
            <a:pPr algn="ctr"/>
            <a:r>
              <a:rPr lang="en-US" sz="2400" b="1" dirty="0">
                <a:latin typeface="Calibri" panose="020F0502020204030204" pitchFamily="34" charset="0"/>
                <a:cs typeface="Calibri" panose="020F0502020204030204" pitchFamily="34" charset="0"/>
              </a:rPr>
              <a:t>Commercially insured patients use CGM more </a:t>
            </a:r>
          </a:p>
        </p:txBody>
      </p:sp>
      <p:sp>
        <p:nvSpPr>
          <p:cNvPr id="18" name="TextBox 17">
            <a:extLst>
              <a:ext uri="{FF2B5EF4-FFF2-40B4-BE49-F238E27FC236}">
                <a16:creationId xmlns:a16="http://schemas.microsoft.com/office/drawing/2014/main" id="{BCA486A4-7C2F-4914-86A8-75AE82059162}"/>
              </a:ext>
            </a:extLst>
          </p:cNvPr>
          <p:cNvSpPr txBox="1"/>
          <p:nvPr/>
        </p:nvSpPr>
        <p:spPr>
          <a:xfrm>
            <a:off x="242071" y="1507253"/>
            <a:ext cx="7665982" cy="4941720"/>
          </a:xfrm>
          <a:prstGeom prst="rect">
            <a:avLst/>
          </a:prstGeom>
          <a:solidFill>
            <a:schemeClr val="bg1"/>
          </a:solidFill>
        </p:spPr>
        <p:txBody>
          <a:bodyPr wrap="square" rtlCol="0">
            <a:spAutoFit/>
          </a:bodyPr>
          <a:lstStyle/>
          <a:p>
            <a:endParaRPr lang="en-US" dirty="0"/>
          </a:p>
        </p:txBody>
      </p:sp>
      <p:pic>
        <p:nvPicPr>
          <p:cNvPr id="17" name="Picture 16">
            <a:extLst>
              <a:ext uri="{FF2B5EF4-FFF2-40B4-BE49-F238E27FC236}">
                <a16:creationId xmlns:a16="http://schemas.microsoft.com/office/drawing/2014/main" id="{232A00B3-E026-4161-9D15-A39080E329B8}"/>
              </a:ext>
            </a:extLst>
          </p:cNvPr>
          <p:cNvPicPr>
            <a:picLocks noChangeAspect="1"/>
          </p:cNvPicPr>
          <p:nvPr/>
        </p:nvPicPr>
        <p:blipFill>
          <a:blip r:embed="rId5"/>
          <a:stretch>
            <a:fillRect/>
          </a:stretch>
        </p:blipFill>
        <p:spPr>
          <a:xfrm>
            <a:off x="5440364" y="-1"/>
            <a:ext cx="3317278" cy="6858000"/>
          </a:xfrm>
          <a:prstGeom prst="rect">
            <a:avLst/>
          </a:prstGeom>
        </p:spPr>
      </p:pic>
      <p:sp>
        <p:nvSpPr>
          <p:cNvPr id="13" name="TextBox 12">
            <a:extLst>
              <a:ext uri="{FF2B5EF4-FFF2-40B4-BE49-F238E27FC236}">
                <a16:creationId xmlns:a16="http://schemas.microsoft.com/office/drawing/2014/main" id="{D314699F-2B88-4D3D-9470-03F2B6032959}"/>
              </a:ext>
            </a:extLst>
          </p:cNvPr>
          <p:cNvSpPr txBox="1"/>
          <p:nvPr/>
        </p:nvSpPr>
        <p:spPr>
          <a:xfrm>
            <a:off x="5158753" y="22002"/>
            <a:ext cx="3880500" cy="6858000"/>
          </a:xfrm>
          <a:prstGeom prst="rect">
            <a:avLst/>
          </a:prstGeom>
          <a:solidFill>
            <a:schemeClr val="bg1"/>
          </a:solidFill>
        </p:spPr>
        <p:txBody>
          <a:bodyPr wrap="square" rtlCol="0" anchor="ctr">
            <a:spAutoFit/>
          </a:bodyPr>
          <a:lstStyle/>
          <a:p>
            <a:pPr algn="ctr"/>
            <a:r>
              <a:rPr lang="en-US" sz="2400" dirty="0">
                <a:latin typeface="Calibri" panose="020F0502020204030204" pitchFamily="34" charset="0"/>
                <a:cs typeface="Calibri" panose="020F0502020204030204" pitchFamily="34" charset="0"/>
              </a:rPr>
              <a:t>White, Non-Hispanic patients utilize a CGM the most </a:t>
            </a:r>
          </a:p>
        </p:txBody>
      </p:sp>
    </p:spTree>
    <p:extLst>
      <p:ext uri="{BB962C8B-B14F-4D97-AF65-F5344CB8AC3E}">
        <p14:creationId xmlns:p14="http://schemas.microsoft.com/office/powerpoint/2010/main" val="412782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10" grpId="0" animBg="1"/>
      <p:bldP spid="12" grpId="0" animBg="1"/>
      <p:bldP spid="18"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7D987-F9FB-4C61-BDBF-2CE55D6A4463}"/>
              </a:ext>
            </a:extLst>
          </p:cNvPr>
          <p:cNvSpPr>
            <a:spLocks noGrp="1"/>
          </p:cNvSpPr>
          <p:nvPr>
            <p:ph type="title"/>
          </p:nvPr>
        </p:nvSpPr>
        <p:spPr/>
        <p:txBody>
          <a:bodyPr/>
          <a:lstStyle/>
          <a:p>
            <a:r>
              <a:rPr lang="en-US" dirty="0"/>
              <a:t>Aim Statements</a:t>
            </a:r>
          </a:p>
        </p:txBody>
      </p:sp>
      <p:sp>
        <p:nvSpPr>
          <p:cNvPr id="3" name="Content Placeholder 2">
            <a:extLst>
              <a:ext uri="{FF2B5EF4-FFF2-40B4-BE49-F238E27FC236}">
                <a16:creationId xmlns:a16="http://schemas.microsoft.com/office/drawing/2014/main" id="{C2EE76FE-2230-4A82-8EB8-84C96779E19F}"/>
              </a:ext>
            </a:extLst>
          </p:cNvPr>
          <p:cNvSpPr>
            <a:spLocks noGrp="1"/>
          </p:cNvSpPr>
          <p:nvPr>
            <p:ph idx="1"/>
          </p:nvPr>
        </p:nvSpPr>
        <p:spPr>
          <a:xfrm>
            <a:off x="363538" y="1656522"/>
            <a:ext cx="11464925" cy="4469641"/>
          </a:xfrm>
        </p:spPr>
        <p:txBody>
          <a:bodyPr/>
          <a:lstStyle/>
          <a:p>
            <a:pPr marL="0" indent="0">
              <a:buNone/>
            </a:pPr>
            <a:r>
              <a:rPr lang="en-US" sz="3200" dirty="0"/>
              <a:t>1. Increase the percentage of patients with Type 1 diabetes who have a CGM from 60.6% to ≥ 75% by June 30, 2022.  </a:t>
            </a:r>
          </a:p>
          <a:p>
            <a:pPr marL="0" indent="0">
              <a:buNone/>
            </a:pPr>
            <a:endParaRPr lang="en-US" sz="3200" dirty="0"/>
          </a:p>
          <a:p>
            <a:pPr marL="0" indent="0">
              <a:buNone/>
            </a:pPr>
            <a:r>
              <a:rPr lang="en-US" sz="3200" dirty="0"/>
              <a:t>2. Increase the percentage of CGM-using Type 1 diabetes patients with at least 70% of data from 41.5% to ≥ 50% by June 30, 2022.  </a:t>
            </a:r>
          </a:p>
          <a:p>
            <a:endParaRPr lang="en-US" sz="2600" dirty="0"/>
          </a:p>
        </p:txBody>
      </p:sp>
      <p:sp>
        <p:nvSpPr>
          <p:cNvPr id="4" name="Slide Number Placeholder 3">
            <a:extLst>
              <a:ext uri="{FF2B5EF4-FFF2-40B4-BE49-F238E27FC236}">
                <a16:creationId xmlns:a16="http://schemas.microsoft.com/office/drawing/2014/main" id="{0C061611-11A1-41EB-94BF-C6E49CC721BF}"/>
              </a:ext>
            </a:extLst>
          </p:cNvPr>
          <p:cNvSpPr>
            <a:spLocks noGrp="1"/>
          </p:cNvSpPr>
          <p:nvPr>
            <p:ph type="sldNum" sz="quarter" idx="10"/>
          </p:nvPr>
        </p:nvSpPr>
        <p:spPr/>
        <p:txBody>
          <a:bodyPr/>
          <a:lstStyle/>
          <a:p>
            <a:pPr>
              <a:defRPr/>
            </a:pPr>
            <a:fld id="{FF9B95A1-4C9C-4B26-8B05-3989AE44639B}" type="slidenum">
              <a:rPr lang="en-US" smtClean="0"/>
              <a:pPr>
                <a:defRPr/>
              </a:pPr>
              <a:t>7</a:t>
            </a:fld>
            <a:endParaRPr lang="en-US" dirty="0"/>
          </a:p>
        </p:txBody>
      </p:sp>
    </p:spTree>
    <p:extLst>
      <p:ext uri="{BB962C8B-B14F-4D97-AF65-F5344CB8AC3E}">
        <p14:creationId xmlns:p14="http://schemas.microsoft.com/office/powerpoint/2010/main" val="939993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55E79-C209-4353-8BBF-3781890A7A10}"/>
              </a:ext>
            </a:extLst>
          </p:cNvPr>
          <p:cNvSpPr>
            <a:spLocks noGrp="1"/>
          </p:cNvSpPr>
          <p:nvPr>
            <p:ph type="title"/>
          </p:nvPr>
        </p:nvSpPr>
        <p:spPr/>
        <p:txBody>
          <a:bodyPr/>
          <a:lstStyle/>
          <a:p>
            <a:r>
              <a:rPr lang="en-US" dirty="0"/>
              <a:t>Benchmarking &amp; Literature Review</a:t>
            </a:r>
          </a:p>
        </p:txBody>
      </p:sp>
      <p:graphicFrame>
        <p:nvGraphicFramePr>
          <p:cNvPr id="5" name="Content Placeholder 4">
            <a:extLst>
              <a:ext uri="{FF2B5EF4-FFF2-40B4-BE49-F238E27FC236}">
                <a16:creationId xmlns:a16="http://schemas.microsoft.com/office/drawing/2014/main" id="{E6C561C3-42F2-48FB-8996-F6EFB0FEFCD3}"/>
              </a:ext>
            </a:extLst>
          </p:cNvPr>
          <p:cNvGraphicFramePr>
            <a:graphicFrameLocks noGrp="1"/>
          </p:cNvGraphicFramePr>
          <p:nvPr>
            <p:ph idx="1"/>
            <p:extLst>
              <p:ext uri="{D42A27DB-BD31-4B8C-83A1-F6EECF244321}">
                <p14:modId xmlns:p14="http://schemas.microsoft.com/office/powerpoint/2010/main" val="33772639"/>
              </p:ext>
            </p:extLst>
          </p:nvPr>
        </p:nvGraphicFramePr>
        <p:xfrm>
          <a:off x="363538" y="1792288"/>
          <a:ext cx="11464925" cy="4333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3196681E-1800-4018-9B9E-63862EB7E348}"/>
              </a:ext>
            </a:extLst>
          </p:cNvPr>
          <p:cNvSpPr>
            <a:spLocks noGrp="1"/>
          </p:cNvSpPr>
          <p:nvPr>
            <p:ph type="sldNum" sz="quarter" idx="10"/>
          </p:nvPr>
        </p:nvSpPr>
        <p:spPr/>
        <p:txBody>
          <a:bodyPr/>
          <a:lstStyle/>
          <a:p>
            <a:pPr>
              <a:defRPr/>
            </a:pPr>
            <a:fld id="{FF9B95A1-4C9C-4B26-8B05-3989AE44639B}" type="slidenum">
              <a:rPr lang="en-US" smtClean="0"/>
              <a:pPr>
                <a:defRPr/>
              </a:pPr>
              <a:t>8</a:t>
            </a:fld>
            <a:endParaRPr lang="en-US" dirty="0"/>
          </a:p>
        </p:txBody>
      </p:sp>
    </p:spTree>
    <p:extLst>
      <p:ext uri="{BB962C8B-B14F-4D97-AF65-F5344CB8AC3E}">
        <p14:creationId xmlns:p14="http://schemas.microsoft.com/office/powerpoint/2010/main" val="162435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368300" y="541338"/>
            <a:ext cx="11695113" cy="19050"/>
          </a:xfrm>
          <a:prstGeom prst="line">
            <a:avLst/>
          </a:prstGeom>
          <a:ln w="38100"/>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a:off x="10274300" y="569913"/>
            <a:ext cx="47625" cy="6186487"/>
          </a:xfrm>
          <a:prstGeom prst="line">
            <a:avLst/>
          </a:prstGeom>
          <a:ln w="38100"/>
        </p:spPr>
        <p:style>
          <a:lnRef idx="1">
            <a:schemeClr val="dk1"/>
          </a:lnRef>
          <a:fillRef idx="0">
            <a:schemeClr val="dk1"/>
          </a:fillRef>
          <a:effectRef idx="0">
            <a:schemeClr val="dk1"/>
          </a:effectRef>
          <a:fontRef idx="minor">
            <a:schemeClr val="tx1"/>
          </a:fontRef>
        </p:style>
      </p:cxnSp>
      <p:sp>
        <p:nvSpPr>
          <p:cNvPr id="5" name="TextBox 46"/>
          <p:cNvSpPr txBox="1">
            <a:spLocks noChangeArrowheads="1"/>
          </p:cNvSpPr>
          <p:nvPr/>
        </p:nvSpPr>
        <p:spPr bwMode="auto">
          <a:xfrm>
            <a:off x="4629547" y="180975"/>
            <a:ext cx="9953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Tahoma" panose="020B0604030504040204" pitchFamily="34" charset="0"/>
              </a:defRPr>
            </a:lvl1pPr>
            <a:lvl2pPr marL="742950" indent="-285750" defTabSz="457200">
              <a:defRPr>
                <a:solidFill>
                  <a:schemeClr val="tx1"/>
                </a:solidFill>
                <a:latin typeface="Tahoma" panose="020B0604030504040204" pitchFamily="34" charset="0"/>
              </a:defRPr>
            </a:lvl2pPr>
            <a:lvl3pPr marL="1143000" indent="-228600" defTabSz="457200">
              <a:defRPr>
                <a:solidFill>
                  <a:schemeClr val="tx1"/>
                </a:solidFill>
                <a:latin typeface="Tahoma" panose="020B0604030504040204" pitchFamily="34" charset="0"/>
              </a:defRPr>
            </a:lvl3pPr>
            <a:lvl4pPr marL="1600200" indent="-228600" defTabSz="457200">
              <a:defRPr>
                <a:solidFill>
                  <a:schemeClr val="tx1"/>
                </a:solidFill>
                <a:latin typeface="Tahoma" panose="020B0604030504040204" pitchFamily="34" charset="0"/>
              </a:defRPr>
            </a:lvl4pPr>
            <a:lvl5pPr marL="2057400" indent="-228600" defTabSz="457200">
              <a:defRPr>
                <a:solidFill>
                  <a:schemeClr val="tx1"/>
                </a:solidFill>
                <a:latin typeface="Tahoma" panose="020B0604030504040204" pitchFamily="34" charset="0"/>
              </a:defRPr>
            </a:lvl5pPr>
            <a:lvl6pPr marL="2514600" indent="-228600" defTabSz="457200" eaLnBrk="0" fontAlgn="base" hangingPunct="0">
              <a:spcBef>
                <a:spcPct val="0"/>
              </a:spcBef>
              <a:spcAft>
                <a:spcPct val="0"/>
              </a:spcAft>
              <a:defRPr>
                <a:solidFill>
                  <a:schemeClr val="tx1"/>
                </a:solidFill>
                <a:latin typeface="Tahoma" panose="020B0604030504040204" pitchFamily="34" charset="0"/>
              </a:defRPr>
            </a:lvl6pPr>
            <a:lvl7pPr marL="2971800" indent="-228600" defTabSz="457200" eaLnBrk="0" fontAlgn="base" hangingPunct="0">
              <a:spcBef>
                <a:spcPct val="0"/>
              </a:spcBef>
              <a:spcAft>
                <a:spcPct val="0"/>
              </a:spcAft>
              <a:defRPr>
                <a:solidFill>
                  <a:schemeClr val="tx1"/>
                </a:solidFill>
                <a:latin typeface="Tahoma" panose="020B0604030504040204" pitchFamily="34" charset="0"/>
              </a:defRPr>
            </a:lvl7pPr>
            <a:lvl8pPr marL="3429000" indent="-228600" defTabSz="457200" eaLnBrk="0" fontAlgn="base" hangingPunct="0">
              <a:spcBef>
                <a:spcPct val="0"/>
              </a:spcBef>
              <a:spcAft>
                <a:spcPct val="0"/>
              </a:spcAft>
              <a:defRPr>
                <a:solidFill>
                  <a:schemeClr val="tx1"/>
                </a:solidFill>
                <a:latin typeface="Tahoma" panose="020B0604030504040204" pitchFamily="34" charset="0"/>
              </a:defRPr>
            </a:lvl8pPr>
            <a:lvl9pPr marL="3886200" indent="-228600" defTabSz="457200" eaLnBrk="0" fontAlgn="base" hangingPunct="0">
              <a:spcBef>
                <a:spcPct val="0"/>
              </a:spcBef>
              <a:spcAft>
                <a:spcPct val="0"/>
              </a:spcAft>
              <a:defRPr>
                <a:solidFill>
                  <a:schemeClr val="tx1"/>
                </a:solidFill>
                <a:latin typeface="Tahoma" panose="020B0604030504040204" pitchFamily="34" charset="0"/>
              </a:defRPr>
            </a:lvl9pPr>
          </a:lstStyle>
          <a:p>
            <a:r>
              <a:rPr lang="en-US" altLang="en-US" b="1">
                <a:solidFill>
                  <a:srgbClr val="000000"/>
                </a:solidFill>
              </a:rPr>
              <a:t>Cause</a:t>
            </a:r>
          </a:p>
        </p:txBody>
      </p:sp>
      <p:sp>
        <p:nvSpPr>
          <p:cNvPr id="6" name="TextBox 47"/>
          <p:cNvSpPr txBox="1">
            <a:spLocks noChangeArrowheads="1"/>
          </p:cNvSpPr>
          <p:nvPr/>
        </p:nvSpPr>
        <p:spPr bwMode="auto">
          <a:xfrm>
            <a:off x="10263188" y="180975"/>
            <a:ext cx="942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Tahoma" panose="020B0604030504040204" pitchFamily="34" charset="0"/>
              </a:defRPr>
            </a:lvl1pPr>
            <a:lvl2pPr marL="742950" indent="-285750" defTabSz="457200">
              <a:defRPr>
                <a:solidFill>
                  <a:schemeClr val="tx1"/>
                </a:solidFill>
                <a:latin typeface="Tahoma" panose="020B0604030504040204" pitchFamily="34" charset="0"/>
              </a:defRPr>
            </a:lvl2pPr>
            <a:lvl3pPr marL="1143000" indent="-228600" defTabSz="457200">
              <a:defRPr>
                <a:solidFill>
                  <a:schemeClr val="tx1"/>
                </a:solidFill>
                <a:latin typeface="Tahoma" panose="020B0604030504040204" pitchFamily="34" charset="0"/>
              </a:defRPr>
            </a:lvl3pPr>
            <a:lvl4pPr marL="1600200" indent="-228600" defTabSz="457200">
              <a:defRPr>
                <a:solidFill>
                  <a:schemeClr val="tx1"/>
                </a:solidFill>
                <a:latin typeface="Tahoma" panose="020B0604030504040204" pitchFamily="34" charset="0"/>
              </a:defRPr>
            </a:lvl4pPr>
            <a:lvl5pPr marL="2057400" indent="-228600" defTabSz="457200">
              <a:defRPr>
                <a:solidFill>
                  <a:schemeClr val="tx1"/>
                </a:solidFill>
                <a:latin typeface="Tahoma" panose="020B0604030504040204" pitchFamily="34" charset="0"/>
              </a:defRPr>
            </a:lvl5pPr>
            <a:lvl6pPr marL="2514600" indent="-228600" defTabSz="457200" eaLnBrk="0" fontAlgn="base" hangingPunct="0">
              <a:spcBef>
                <a:spcPct val="0"/>
              </a:spcBef>
              <a:spcAft>
                <a:spcPct val="0"/>
              </a:spcAft>
              <a:defRPr>
                <a:solidFill>
                  <a:schemeClr val="tx1"/>
                </a:solidFill>
                <a:latin typeface="Tahoma" panose="020B0604030504040204" pitchFamily="34" charset="0"/>
              </a:defRPr>
            </a:lvl6pPr>
            <a:lvl7pPr marL="2971800" indent="-228600" defTabSz="457200" eaLnBrk="0" fontAlgn="base" hangingPunct="0">
              <a:spcBef>
                <a:spcPct val="0"/>
              </a:spcBef>
              <a:spcAft>
                <a:spcPct val="0"/>
              </a:spcAft>
              <a:defRPr>
                <a:solidFill>
                  <a:schemeClr val="tx1"/>
                </a:solidFill>
                <a:latin typeface="Tahoma" panose="020B0604030504040204" pitchFamily="34" charset="0"/>
              </a:defRPr>
            </a:lvl7pPr>
            <a:lvl8pPr marL="3429000" indent="-228600" defTabSz="457200" eaLnBrk="0" fontAlgn="base" hangingPunct="0">
              <a:spcBef>
                <a:spcPct val="0"/>
              </a:spcBef>
              <a:spcAft>
                <a:spcPct val="0"/>
              </a:spcAft>
              <a:defRPr>
                <a:solidFill>
                  <a:schemeClr val="tx1"/>
                </a:solidFill>
                <a:latin typeface="Tahoma" panose="020B0604030504040204" pitchFamily="34" charset="0"/>
              </a:defRPr>
            </a:lvl8pPr>
            <a:lvl9pPr marL="3886200" indent="-228600" defTabSz="457200" eaLnBrk="0" fontAlgn="base" hangingPunct="0">
              <a:spcBef>
                <a:spcPct val="0"/>
              </a:spcBef>
              <a:spcAft>
                <a:spcPct val="0"/>
              </a:spcAft>
              <a:defRPr>
                <a:solidFill>
                  <a:schemeClr val="tx1"/>
                </a:solidFill>
                <a:latin typeface="Tahoma" panose="020B0604030504040204" pitchFamily="34" charset="0"/>
              </a:defRPr>
            </a:lvl9pPr>
          </a:lstStyle>
          <a:p>
            <a:r>
              <a:rPr lang="en-US" altLang="en-US" b="1">
                <a:solidFill>
                  <a:srgbClr val="000000"/>
                </a:solidFill>
              </a:rPr>
              <a:t>Effect</a:t>
            </a:r>
          </a:p>
        </p:txBody>
      </p:sp>
      <p:sp>
        <p:nvSpPr>
          <p:cNvPr id="7" name="Oval 6"/>
          <p:cNvSpPr/>
          <p:nvPr/>
        </p:nvSpPr>
        <p:spPr>
          <a:xfrm>
            <a:off x="10423383" y="2800342"/>
            <a:ext cx="1686149" cy="1828800"/>
          </a:xfrm>
          <a:prstGeom prst="ellipse">
            <a:avLst/>
          </a:prstGeom>
          <a:solidFill>
            <a:schemeClr val="bg1"/>
          </a:solidFill>
          <a:ln w="38100">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0" tIns="0" rIns="0" bIns="0" spcCol="1270" anchor="ctr"/>
          <a:lstStyle/>
          <a:p>
            <a:pPr algn="ctr" defTabSz="0">
              <a:spcAft>
                <a:spcPts val="0"/>
              </a:spcAft>
              <a:defRPr/>
            </a:pPr>
            <a:r>
              <a:rPr lang="en-US" sz="1200" kern="0">
                <a:solidFill>
                  <a:srgbClr val="000000"/>
                </a:solidFill>
                <a:ea typeface="+mn-lt"/>
                <a:cs typeface="+mn-lt"/>
              </a:rPr>
              <a:t>Despite evidence-based </a:t>
            </a:r>
            <a:endParaRPr lang="en-US" sz="1200" kern="0"/>
          </a:p>
          <a:p>
            <a:pPr algn="ctr" defTabSz="0">
              <a:spcAft>
                <a:spcPts val="0"/>
              </a:spcAft>
              <a:defRPr/>
            </a:pPr>
            <a:r>
              <a:rPr lang="en-US" sz="1200" kern="0">
                <a:solidFill>
                  <a:srgbClr val="000000"/>
                </a:solidFill>
                <a:ea typeface="+mn-lt"/>
                <a:cs typeface="+mn-lt"/>
              </a:rPr>
              <a:t>benefits of </a:t>
            </a:r>
            <a:endParaRPr lang="en-US" sz="1200" kern="0">
              <a:solidFill>
                <a:srgbClr val="FFFFFF"/>
              </a:solidFill>
              <a:ea typeface="+mn-lt"/>
              <a:cs typeface="+mn-lt"/>
            </a:endParaRPr>
          </a:p>
          <a:p>
            <a:pPr algn="ctr" defTabSz="0">
              <a:spcAft>
                <a:spcPts val="0"/>
              </a:spcAft>
              <a:defRPr/>
            </a:pPr>
            <a:r>
              <a:rPr lang="en-US" sz="1200" kern="0">
                <a:solidFill>
                  <a:srgbClr val="000000"/>
                </a:solidFill>
                <a:ea typeface="+mn-lt"/>
                <a:cs typeface="+mn-lt"/>
              </a:rPr>
              <a:t>CGM </a:t>
            </a:r>
            <a:endParaRPr lang="en-US" sz="1200" kern="0">
              <a:ea typeface="Tahoma"/>
              <a:cs typeface="Tahoma"/>
            </a:endParaRPr>
          </a:p>
          <a:p>
            <a:pPr algn="ctr" defTabSz="0">
              <a:spcAft>
                <a:spcPts val="0"/>
              </a:spcAft>
              <a:defRPr/>
            </a:pPr>
            <a:r>
              <a:rPr lang="en-US" sz="1200" kern="0">
                <a:solidFill>
                  <a:srgbClr val="000000"/>
                </a:solidFill>
                <a:ea typeface="+mn-lt"/>
                <a:cs typeface="+mn-lt"/>
              </a:rPr>
              <a:t>technology, uptake has been slow in the pediatric population</a:t>
            </a:r>
            <a:endParaRPr lang="en-US" sz="1200" kern="0">
              <a:solidFill>
                <a:srgbClr val="000000"/>
              </a:solidFill>
              <a:ea typeface="Tahoma"/>
              <a:cs typeface="Tahoma"/>
            </a:endParaRPr>
          </a:p>
        </p:txBody>
      </p:sp>
      <p:cxnSp>
        <p:nvCxnSpPr>
          <p:cNvPr id="8" name="Straight Arrow Connector 7"/>
          <p:cNvCxnSpPr>
            <a:cxnSpLocks/>
          </p:cNvCxnSpPr>
          <p:nvPr/>
        </p:nvCxnSpPr>
        <p:spPr>
          <a:xfrm>
            <a:off x="39015" y="3730625"/>
            <a:ext cx="10416261"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998788" y="267335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cxnSpLocks/>
          </p:cNvCxnSpPr>
          <p:nvPr/>
        </p:nvCxnSpPr>
        <p:spPr>
          <a:xfrm>
            <a:off x="7809266" y="3941443"/>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a:off x="7809266" y="3941443"/>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2" name="Group 42"/>
          <p:cNvGrpSpPr>
            <a:grpSpLocks/>
          </p:cNvGrpSpPr>
          <p:nvPr/>
        </p:nvGrpSpPr>
        <p:grpSpPr bwMode="auto">
          <a:xfrm>
            <a:off x="4107268" y="635996"/>
            <a:ext cx="2447938" cy="3054942"/>
            <a:chOff x="5825693" y="444982"/>
            <a:chExt cx="3131721" cy="3087206"/>
          </a:xfrm>
        </p:grpSpPr>
        <p:sp>
          <p:nvSpPr>
            <p:cNvPr id="13" name="Rectangle 12"/>
            <p:cNvSpPr/>
            <p:nvPr/>
          </p:nvSpPr>
          <p:spPr>
            <a:xfrm>
              <a:off x="6798533" y="444982"/>
              <a:ext cx="2158881" cy="670583"/>
            </a:xfrm>
            <a:prstGeom prst="rect">
              <a:avLst/>
            </a:prstGeom>
            <a:solidFill>
              <a:schemeClr val="tx2"/>
            </a:solidFill>
            <a:ln w="19050">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87649" tIns="134309" rIns="187649" bIns="134309" spcCol="1270" anchor="ctr"/>
            <a:lstStyle/>
            <a:p>
              <a:pPr algn="ctr" defTabSz="1244600">
                <a:lnSpc>
                  <a:spcPct val="90000"/>
                </a:lnSpc>
                <a:spcAft>
                  <a:spcPct val="35000"/>
                </a:spcAft>
                <a:defRPr/>
              </a:pPr>
              <a:r>
                <a:rPr lang="en-US" sz="1600">
                  <a:solidFill>
                    <a:schemeClr val="bg1"/>
                  </a:solidFill>
                  <a:ea typeface="Tahoma"/>
                  <a:cs typeface="Tahoma"/>
                </a:rPr>
                <a:t>Education</a:t>
              </a:r>
            </a:p>
          </p:txBody>
        </p:sp>
        <p:cxnSp>
          <p:nvCxnSpPr>
            <p:cNvPr id="14" name="Straight Arrow Connector 13"/>
            <p:cNvCxnSpPr>
              <a:cxnSpLocks/>
              <a:stCxn id="13" idx="2"/>
            </p:cNvCxnSpPr>
            <p:nvPr/>
          </p:nvCxnSpPr>
          <p:spPr>
            <a:xfrm>
              <a:off x="7877974" y="1115565"/>
              <a:ext cx="1070764" cy="2416623"/>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97333" y="1396764"/>
              <a:ext cx="1335983" cy="404336"/>
            </a:xfrm>
            <a:prstGeom prst="rect">
              <a:avLst/>
            </a:prstGeom>
            <a:noFill/>
            <a:ln w="19050">
              <a:solidFill>
                <a:schemeClr val="tx2"/>
              </a:solidFill>
            </a:ln>
          </p:spPr>
          <p:txBody>
            <a:bodyPr wrap="square" lIns="91440" tIns="45720" rIns="91440" bIns="45720" anchor="t">
              <a:spAutoFit/>
            </a:bodyPr>
            <a:lstStyle/>
            <a:p>
              <a:pPr algn="ctr">
                <a:defRPr/>
              </a:pPr>
              <a:r>
                <a:rPr lang="en-US" sz="1000" b="1">
                  <a:latin typeface="Tahoma"/>
                  <a:ea typeface="Tahoma"/>
                  <a:cs typeface="Tahoma"/>
                </a:rPr>
                <a:t>Knowledge Gap</a:t>
              </a:r>
              <a:endParaRPr lang="en-US" sz="1000" b="1">
                <a:ea typeface="Tahoma"/>
                <a:cs typeface="Tahoma"/>
              </a:endParaRPr>
            </a:p>
          </p:txBody>
        </p:sp>
        <p:sp>
          <p:nvSpPr>
            <p:cNvPr id="16" name="TextBox 15"/>
            <p:cNvSpPr txBox="1"/>
            <p:nvPr/>
          </p:nvSpPr>
          <p:spPr>
            <a:xfrm>
              <a:off x="6419583" y="2208929"/>
              <a:ext cx="1314016" cy="404336"/>
            </a:xfrm>
            <a:prstGeom prst="rect">
              <a:avLst/>
            </a:prstGeom>
            <a:noFill/>
            <a:ln w="19050">
              <a:solidFill>
                <a:schemeClr val="tx2"/>
              </a:solidFill>
            </a:ln>
          </p:spPr>
          <p:txBody>
            <a:bodyPr lIns="91440" tIns="45720" rIns="91440" bIns="45720" anchor="t">
              <a:spAutoFit/>
            </a:bodyPr>
            <a:lstStyle/>
            <a:p>
              <a:pPr algn="ctr">
                <a:defRPr/>
              </a:pPr>
              <a:r>
                <a:rPr lang="en-US" sz="1000" b="1">
                  <a:latin typeface="Tahoma"/>
                  <a:ea typeface="Tahoma"/>
                  <a:cs typeface="Tahoma"/>
                </a:rPr>
                <a:t>Time Consuming</a:t>
              </a:r>
              <a:endParaRPr lang="en-US" sz="1000" b="1"/>
            </a:p>
          </p:txBody>
        </p:sp>
        <p:cxnSp>
          <p:nvCxnSpPr>
            <p:cNvPr id="17" name="Straight Arrow Connector 16"/>
            <p:cNvCxnSpPr>
              <a:cxnSpLocks/>
              <a:stCxn id="16" idx="3"/>
            </p:cNvCxnSpPr>
            <p:nvPr/>
          </p:nvCxnSpPr>
          <p:spPr>
            <a:xfrm>
              <a:off x="7733600" y="2411097"/>
              <a:ext cx="707836" cy="0"/>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a:stCxn id="15" idx="3"/>
            </p:cNvCxnSpPr>
            <p:nvPr/>
          </p:nvCxnSpPr>
          <p:spPr>
            <a:xfrm>
              <a:off x="7733316" y="1598932"/>
              <a:ext cx="354202" cy="2319"/>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a:stCxn id="16" idx="1"/>
              <a:endCxn id="158" idx="3"/>
            </p:cNvCxnSpPr>
            <p:nvPr/>
          </p:nvCxnSpPr>
          <p:spPr>
            <a:xfrm flipH="1">
              <a:off x="6037573" y="2411097"/>
              <a:ext cx="382009" cy="11782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cxnSpLocks/>
              <a:stCxn id="16" idx="1"/>
              <a:endCxn id="157" idx="3"/>
            </p:cNvCxnSpPr>
            <p:nvPr/>
          </p:nvCxnSpPr>
          <p:spPr>
            <a:xfrm flipH="1" flipV="1">
              <a:off x="6018203" y="2102801"/>
              <a:ext cx="401379" cy="30829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cxnSpLocks/>
              <a:stCxn id="15" idx="1"/>
              <a:endCxn id="89" idx="2"/>
            </p:cNvCxnSpPr>
            <p:nvPr/>
          </p:nvCxnSpPr>
          <p:spPr>
            <a:xfrm flipH="1" flipV="1">
              <a:off x="5825693" y="1283495"/>
              <a:ext cx="571641" cy="31543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cxnSpLocks/>
              <a:stCxn id="15" idx="1"/>
              <a:endCxn id="153" idx="3"/>
            </p:cNvCxnSpPr>
            <p:nvPr/>
          </p:nvCxnSpPr>
          <p:spPr>
            <a:xfrm flipH="1">
              <a:off x="5891639" y="1598932"/>
              <a:ext cx="505694" cy="2803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565277" y="3001106"/>
              <a:ext cx="1626775" cy="404336"/>
            </a:xfrm>
            <a:prstGeom prst="rect">
              <a:avLst/>
            </a:prstGeom>
            <a:noFill/>
            <a:ln w="19050">
              <a:solidFill>
                <a:schemeClr val="tx2"/>
              </a:solidFill>
            </a:ln>
          </p:spPr>
          <p:txBody>
            <a:bodyPr lIns="91440" tIns="45720" rIns="91440" bIns="45720" anchor="t">
              <a:spAutoFit/>
            </a:bodyPr>
            <a:lstStyle/>
            <a:p>
              <a:pPr algn="ctr">
                <a:defRPr/>
              </a:pPr>
              <a:r>
                <a:rPr lang="en-US" sz="1000" b="1">
                  <a:latin typeface="Tahoma"/>
                  <a:ea typeface="Tahoma"/>
                  <a:cs typeface="Tahoma"/>
                </a:rPr>
                <a:t>Initial vs. Ongoing</a:t>
              </a:r>
              <a:endParaRPr lang="en-US" sz="1000" b="1"/>
            </a:p>
          </p:txBody>
        </p:sp>
        <p:cxnSp>
          <p:nvCxnSpPr>
            <p:cNvPr id="24" name="Straight Arrow Connector 23"/>
            <p:cNvCxnSpPr>
              <a:cxnSpLocks/>
              <a:stCxn id="23" idx="3"/>
            </p:cNvCxnSpPr>
            <p:nvPr/>
          </p:nvCxnSpPr>
          <p:spPr>
            <a:xfrm>
              <a:off x="8192052" y="3203274"/>
              <a:ext cx="594900" cy="0"/>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cxnSpLocks/>
              <a:stCxn id="23" idx="1"/>
              <a:endCxn id="161" idx="3"/>
            </p:cNvCxnSpPr>
            <p:nvPr/>
          </p:nvCxnSpPr>
          <p:spPr>
            <a:xfrm flipH="1" flipV="1">
              <a:off x="6375164" y="3201085"/>
              <a:ext cx="190113" cy="218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29" name="Group 66"/>
          <p:cNvGrpSpPr>
            <a:grpSpLocks/>
          </p:cNvGrpSpPr>
          <p:nvPr/>
        </p:nvGrpSpPr>
        <p:grpSpPr bwMode="auto">
          <a:xfrm>
            <a:off x="6018167" y="3774641"/>
            <a:ext cx="2889437" cy="3015098"/>
            <a:chOff x="4957388" y="3594991"/>
            <a:chExt cx="3960407" cy="3260562"/>
          </a:xfrm>
        </p:grpSpPr>
        <p:cxnSp>
          <p:nvCxnSpPr>
            <p:cNvPr id="30" name="Straight Arrow Connector 29"/>
            <p:cNvCxnSpPr>
              <a:cxnSpLocks/>
              <a:stCxn id="32" idx="0"/>
            </p:cNvCxnSpPr>
            <p:nvPr/>
          </p:nvCxnSpPr>
          <p:spPr>
            <a:xfrm flipV="1">
              <a:off x="6968613" y="3594991"/>
              <a:ext cx="1949182" cy="2603051"/>
            </a:xfrm>
            <a:prstGeom prst="straightConnector1">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cxnSpLocks/>
              <a:stCxn id="33" idx="3"/>
            </p:cNvCxnSpPr>
            <p:nvPr/>
          </p:nvCxnSpPr>
          <p:spPr>
            <a:xfrm flipV="1">
              <a:off x="8013608" y="3965673"/>
              <a:ext cx="596886" cy="5224"/>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827348" y="6198042"/>
              <a:ext cx="2282529" cy="657511"/>
            </a:xfrm>
            <a:prstGeom prst="rect">
              <a:avLst/>
            </a:prstGeom>
            <a:solidFill>
              <a:schemeClr val="accent3"/>
            </a:solidFill>
            <a:ln w="19050">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87649" tIns="134309" rIns="187649" bIns="134309" spcCol="1270" anchor="ctr"/>
            <a:lstStyle/>
            <a:p>
              <a:pPr algn="ctr" defTabSz="1244600">
                <a:lnSpc>
                  <a:spcPct val="90000"/>
                </a:lnSpc>
                <a:spcAft>
                  <a:spcPct val="35000"/>
                </a:spcAft>
                <a:defRPr/>
              </a:pPr>
              <a:r>
                <a:rPr lang="en-US" sz="1600">
                  <a:solidFill>
                    <a:schemeClr val="bg1"/>
                  </a:solidFill>
                  <a:ea typeface="Tahoma"/>
                  <a:cs typeface="Tahoma"/>
                </a:rPr>
                <a:t>Technology</a:t>
              </a:r>
            </a:p>
          </p:txBody>
        </p:sp>
        <p:sp>
          <p:nvSpPr>
            <p:cNvPr id="33" name="TextBox 32"/>
            <p:cNvSpPr txBox="1"/>
            <p:nvPr/>
          </p:nvSpPr>
          <p:spPr>
            <a:xfrm>
              <a:off x="6906070" y="3737914"/>
              <a:ext cx="1107538" cy="465966"/>
            </a:xfrm>
            <a:prstGeom prst="rect">
              <a:avLst/>
            </a:prstGeom>
            <a:noFill/>
            <a:ln w="19050">
              <a:solidFill>
                <a:schemeClr val="accent3"/>
              </a:solidFill>
            </a:ln>
          </p:spPr>
          <p:txBody>
            <a:bodyPr lIns="91440" tIns="45720" rIns="91440" bIns="45720" anchor="t">
              <a:spAutoFit/>
            </a:bodyPr>
            <a:lstStyle/>
            <a:p>
              <a:pPr algn="ctr">
                <a:defRPr/>
              </a:pPr>
              <a:r>
                <a:rPr lang="en-US" sz="1100" b="1">
                  <a:latin typeface="Tahoma"/>
                  <a:ea typeface="Tahoma"/>
                  <a:cs typeface="Tahoma"/>
                </a:rPr>
                <a:t>Lack of Trust</a:t>
              </a:r>
              <a:endParaRPr lang="en-US" sz="1100" b="1">
                <a:ea typeface="Tahoma"/>
                <a:cs typeface="Tahoma"/>
              </a:endParaRPr>
            </a:p>
          </p:txBody>
        </p:sp>
        <p:sp>
          <p:nvSpPr>
            <p:cNvPr id="34" name="TextBox 33"/>
            <p:cNvSpPr txBox="1"/>
            <p:nvPr/>
          </p:nvSpPr>
          <p:spPr>
            <a:xfrm>
              <a:off x="5784993" y="5252546"/>
              <a:ext cx="1377349" cy="465966"/>
            </a:xfrm>
            <a:prstGeom prst="rect">
              <a:avLst/>
            </a:prstGeom>
            <a:noFill/>
            <a:ln w="19050">
              <a:solidFill>
                <a:schemeClr val="accent3"/>
              </a:solidFill>
            </a:ln>
          </p:spPr>
          <p:txBody>
            <a:bodyPr lIns="91440" tIns="45720" rIns="91440" bIns="45720" anchor="t">
              <a:spAutoFit/>
            </a:bodyPr>
            <a:lstStyle/>
            <a:p>
              <a:pPr algn="ctr">
                <a:defRPr/>
              </a:pPr>
              <a:r>
                <a:rPr lang="en-US" sz="1100" b="1">
                  <a:latin typeface="Tahoma"/>
                  <a:ea typeface="Tahoma"/>
                  <a:cs typeface="Tahoma"/>
                </a:rPr>
                <a:t>Lack of Confidence</a:t>
              </a:r>
              <a:endParaRPr lang="en-US" sz="1100" b="1">
                <a:ea typeface="Tahoma"/>
                <a:cs typeface="Tahoma"/>
              </a:endParaRPr>
            </a:p>
          </p:txBody>
        </p:sp>
        <p:cxnSp>
          <p:nvCxnSpPr>
            <p:cNvPr id="35" name="Straight Arrow Connector 34"/>
            <p:cNvCxnSpPr>
              <a:cxnSpLocks/>
              <a:stCxn id="34" idx="3"/>
            </p:cNvCxnSpPr>
            <p:nvPr/>
          </p:nvCxnSpPr>
          <p:spPr>
            <a:xfrm flipV="1">
              <a:off x="7162342" y="5483249"/>
              <a:ext cx="318622" cy="2281"/>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078632" y="4435880"/>
              <a:ext cx="1440451" cy="465966"/>
            </a:xfrm>
            <a:prstGeom prst="rect">
              <a:avLst/>
            </a:prstGeom>
            <a:noFill/>
            <a:ln w="19050">
              <a:solidFill>
                <a:schemeClr val="accent3"/>
              </a:solidFill>
            </a:ln>
          </p:spPr>
          <p:txBody>
            <a:bodyPr lIns="91440" tIns="45720" rIns="91440" bIns="45720" anchor="t">
              <a:spAutoFit/>
            </a:bodyPr>
            <a:lstStyle/>
            <a:p>
              <a:pPr algn="ctr">
                <a:defRPr/>
              </a:pPr>
              <a:r>
                <a:rPr lang="en-US" sz="1100" b="1">
                  <a:latin typeface="Tahoma"/>
                  <a:ea typeface="Tahoma"/>
                  <a:cs typeface="Tahoma"/>
                </a:rPr>
                <a:t>Equipment Gaps</a:t>
              </a:r>
              <a:endParaRPr lang="en-US" sz="1100" b="1">
                <a:solidFill>
                  <a:prstClr val="black"/>
                </a:solidFill>
              </a:endParaRPr>
            </a:p>
          </p:txBody>
        </p:sp>
        <p:cxnSp>
          <p:nvCxnSpPr>
            <p:cNvPr id="37" name="Straight Arrow Connector 36"/>
            <p:cNvCxnSpPr>
              <a:cxnSpLocks/>
              <a:stCxn id="36" idx="3"/>
            </p:cNvCxnSpPr>
            <p:nvPr/>
          </p:nvCxnSpPr>
          <p:spPr>
            <a:xfrm flipV="1">
              <a:off x="7519084" y="4667611"/>
              <a:ext cx="590793" cy="1253"/>
            </a:xfrm>
            <a:prstGeom prst="straightConnector1">
              <a:avLst/>
            </a:prstGeom>
            <a:ln w="190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cxnSpLocks/>
              <a:stCxn id="36" idx="1"/>
              <a:endCxn id="138" idx="3"/>
            </p:cNvCxnSpPr>
            <p:nvPr/>
          </p:nvCxnSpPr>
          <p:spPr>
            <a:xfrm flipH="1">
              <a:off x="5306779" y="4668864"/>
              <a:ext cx="771853" cy="228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cxnSpLocks/>
              <a:stCxn id="34" idx="1"/>
              <a:endCxn id="147" idx="3"/>
            </p:cNvCxnSpPr>
            <p:nvPr/>
          </p:nvCxnSpPr>
          <p:spPr>
            <a:xfrm flipH="1">
              <a:off x="5184129" y="5485530"/>
              <a:ext cx="600863" cy="31024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cxnSpLocks/>
              <a:stCxn id="34" idx="1"/>
              <a:endCxn id="141" idx="3"/>
            </p:cNvCxnSpPr>
            <p:nvPr/>
          </p:nvCxnSpPr>
          <p:spPr>
            <a:xfrm flipH="1" flipV="1">
              <a:off x="4957388" y="5233458"/>
              <a:ext cx="827605" cy="252072"/>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cxnSpLocks/>
              <a:stCxn id="33" idx="1"/>
              <a:endCxn id="90" idx="3"/>
            </p:cNvCxnSpPr>
            <p:nvPr/>
          </p:nvCxnSpPr>
          <p:spPr>
            <a:xfrm flipH="1" flipV="1">
              <a:off x="6237869" y="3834648"/>
              <a:ext cx="668201" cy="136249"/>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cxnSpLocks/>
              <a:stCxn id="33" idx="1"/>
              <a:endCxn id="145" idx="3"/>
            </p:cNvCxnSpPr>
            <p:nvPr/>
          </p:nvCxnSpPr>
          <p:spPr>
            <a:xfrm flipH="1">
              <a:off x="6556636" y="3970897"/>
              <a:ext cx="349434" cy="22765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67" name="TextBox 166"/>
          <p:cNvSpPr txBox="1">
            <a:spLocks noChangeArrowheads="1"/>
          </p:cNvSpPr>
          <p:nvPr/>
        </p:nvSpPr>
        <p:spPr bwMode="auto">
          <a:xfrm>
            <a:off x="14347" y="14214"/>
            <a:ext cx="461502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2200" i="1">
                <a:solidFill>
                  <a:schemeClr val="accent1"/>
                </a:solidFill>
                <a:latin typeface="Tahoma"/>
                <a:ea typeface="Tahoma"/>
                <a:cs typeface="Tahoma"/>
              </a:rPr>
              <a:t>T1D CGM Use Fishbone Diagram</a:t>
            </a:r>
          </a:p>
        </p:txBody>
      </p:sp>
      <p:grpSp>
        <p:nvGrpSpPr>
          <p:cNvPr id="68" name="Group 6"/>
          <p:cNvGrpSpPr>
            <a:grpSpLocks/>
          </p:cNvGrpSpPr>
          <p:nvPr/>
        </p:nvGrpSpPr>
        <p:grpSpPr bwMode="auto">
          <a:xfrm>
            <a:off x="6759128" y="641067"/>
            <a:ext cx="3331023" cy="3060983"/>
            <a:chOff x="4753609" y="402200"/>
            <a:chExt cx="4430079" cy="3109350"/>
          </a:xfrm>
        </p:grpSpPr>
        <p:cxnSp>
          <p:nvCxnSpPr>
            <p:cNvPr id="69" name="Straight Arrow Connector 68"/>
            <p:cNvCxnSpPr>
              <a:cxnSpLocks/>
              <a:stCxn id="70" idx="2"/>
            </p:cNvCxnSpPr>
            <p:nvPr/>
          </p:nvCxnSpPr>
          <p:spPr>
            <a:xfrm>
              <a:off x="7422755" y="1108969"/>
              <a:ext cx="1760933" cy="2402581"/>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6324765" y="402200"/>
              <a:ext cx="2195978" cy="706769"/>
            </a:xfrm>
            <a:prstGeom prst="rect">
              <a:avLst/>
            </a:prstGeom>
            <a:solidFill>
              <a:schemeClr val="accent1"/>
            </a:solidFill>
            <a:ln w="19050">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87649" tIns="134309" rIns="187649" bIns="134309" spcCol="1270" anchor="ctr"/>
            <a:lstStyle/>
            <a:p>
              <a:pPr algn="ctr" defTabSz="1244600">
                <a:lnSpc>
                  <a:spcPct val="90000"/>
                </a:lnSpc>
                <a:spcAft>
                  <a:spcPct val="35000"/>
                </a:spcAft>
                <a:defRPr/>
              </a:pPr>
              <a:r>
                <a:rPr lang="en-US" sz="1600">
                  <a:solidFill>
                    <a:schemeClr val="bg1"/>
                  </a:solidFill>
                  <a:ea typeface="Tahoma"/>
                  <a:cs typeface="Tahoma"/>
                </a:rPr>
                <a:t>Workflows</a:t>
              </a:r>
            </a:p>
          </p:txBody>
        </p:sp>
        <p:grpSp>
          <p:nvGrpSpPr>
            <p:cNvPr id="71" name="Group 5"/>
            <p:cNvGrpSpPr>
              <a:grpSpLocks/>
            </p:cNvGrpSpPr>
            <p:nvPr/>
          </p:nvGrpSpPr>
          <p:grpSpPr bwMode="auto">
            <a:xfrm>
              <a:off x="4753609" y="698138"/>
              <a:ext cx="4195372" cy="2759608"/>
              <a:chOff x="4738245" y="680617"/>
              <a:chExt cx="4195372" cy="2759608"/>
            </a:xfrm>
          </p:grpSpPr>
          <p:sp>
            <p:nvSpPr>
              <p:cNvPr id="72" name="TextBox 51"/>
              <p:cNvSpPr txBox="1">
                <a:spLocks noChangeArrowheads="1"/>
              </p:cNvSpPr>
              <p:nvPr/>
            </p:nvSpPr>
            <p:spPr bwMode="auto">
              <a:xfrm>
                <a:off x="6131429" y="1228833"/>
                <a:ext cx="1205996" cy="437696"/>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latin typeface="Tahoma"/>
                    <a:ea typeface="Tahoma"/>
                    <a:cs typeface="Tahoma"/>
                  </a:rPr>
                  <a:t>Initiating CGM</a:t>
                </a:r>
                <a:endParaRPr lang="en-US" altLang="en-US" sz="1100" b="1">
                  <a:solidFill>
                    <a:srgbClr val="000000"/>
                  </a:solidFill>
                  <a:ea typeface="Tahoma"/>
                  <a:cs typeface="Tahoma"/>
                </a:endParaRPr>
              </a:p>
            </p:txBody>
          </p:sp>
          <p:sp>
            <p:nvSpPr>
              <p:cNvPr id="73" name="TextBox 60"/>
              <p:cNvSpPr txBox="1">
                <a:spLocks noChangeArrowheads="1"/>
              </p:cNvSpPr>
              <p:nvPr/>
            </p:nvSpPr>
            <p:spPr bwMode="auto">
              <a:xfrm>
                <a:off x="6308097" y="2504082"/>
                <a:ext cx="1751641" cy="265744"/>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latin typeface="Tahoma"/>
                    <a:ea typeface="Tahoma"/>
                    <a:cs typeface="Tahoma"/>
                  </a:rPr>
                  <a:t>Documentation</a:t>
                </a:r>
                <a:endParaRPr lang="en-US" altLang="en-US" sz="1100" b="1">
                  <a:solidFill>
                    <a:srgbClr val="000000"/>
                  </a:solidFill>
                  <a:ea typeface="Tahoma"/>
                  <a:cs typeface="Tahoma"/>
                </a:endParaRPr>
              </a:p>
            </p:txBody>
          </p:sp>
          <p:cxnSp>
            <p:nvCxnSpPr>
              <p:cNvPr id="74" name="Straight Connector 73"/>
              <p:cNvCxnSpPr>
                <a:cxnSpLocks/>
                <a:stCxn id="72" idx="1"/>
                <a:endCxn id="88" idx="3"/>
              </p:cNvCxnSpPr>
              <p:nvPr/>
            </p:nvCxnSpPr>
            <p:spPr>
              <a:xfrm flipH="1" flipV="1">
                <a:off x="5875767" y="868201"/>
                <a:ext cx="255662" cy="57948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cxnSpLocks/>
                <a:stCxn id="72" idx="1"/>
                <a:endCxn id="2" idx="3"/>
              </p:cNvCxnSpPr>
              <p:nvPr/>
            </p:nvCxnSpPr>
            <p:spPr>
              <a:xfrm flipH="1" flipV="1">
                <a:off x="5630859" y="1287882"/>
                <a:ext cx="500570" cy="15979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cxnSpLocks/>
                <a:stCxn id="73" idx="1"/>
                <a:endCxn id="164" idx="3"/>
              </p:cNvCxnSpPr>
              <p:nvPr/>
            </p:nvCxnSpPr>
            <p:spPr>
              <a:xfrm flipH="1">
                <a:off x="5988653" y="2636954"/>
                <a:ext cx="319444" cy="27541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cxnSpLocks/>
                <a:stCxn id="72" idx="1"/>
                <a:endCxn id="134" idx="3"/>
              </p:cNvCxnSpPr>
              <p:nvPr/>
            </p:nvCxnSpPr>
            <p:spPr>
              <a:xfrm flipH="1">
                <a:off x="5898094" y="1447681"/>
                <a:ext cx="233335" cy="15544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cxnSpLocks/>
                <a:stCxn id="73" idx="1"/>
                <a:endCxn id="144" idx="3"/>
              </p:cNvCxnSpPr>
              <p:nvPr/>
            </p:nvCxnSpPr>
            <p:spPr>
              <a:xfrm flipH="1" flipV="1">
                <a:off x="6106663" y="2534918"/>
                <a:ext cx="201434" cy="10203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0" name="TextBox 140"/>
              <p:cNvSpPr txBox="1">
                <a:spLocks noChangeArrowheads="1"/>
              </p:cNvSpPr>
              <p:nvPr/>
            </p:nvSpPr>
            <p:spPr bwMode="auto">
              <a:xfrm>
                <a:off x="6133939" y="1851581"/>
                <a:ext cx="1705136" cy="437696"/>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latin typeface="Tahoma"/>
                    <a:ea typeface="Tahoma"/>
                    <a:cs typeface="Tahoma"/>
                  </a:rPr>
                  <a:t>Multiple Appointments</a:t>
                </a:r>
                <a:endParaRPr lang="en-US" altLang="en-US" sz="1100" b="1">
                  <a:solidFill>
                    <a:srgbClr val="000000"/>
                  </a:solidFill>
                </a:endParaRPr>
              </a:p>
            </p:txBody>
          </p:sp>
          <p:cxnSp>
            <p:nvCxnSpPr>
              <p:cNvPr id="81" name="Straight Arrow Connector 80"/>
              <p:cNvCxnSpPr>
                <a:cxnSpLocks/>
                <a:stCxn id="72" idx="3"/>
              </p:cNvCxnSpPr>
              <p:nvPr/>
            </p:nvCxnSpPr>
            <p:spPr>
              <a:xfrm>
                <a:off x="7337425" y="1447681"/>
                <a:ext cx="303301" cy="4398"/>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cxnSpLocks/>
                <a:stCxn id="80" idx="3"/>
              </p:cNvCxnSpPr>
              <p:nvPr/>
            </p:nvCxnSpPr>
            <p:spPr>
              <a:xfrm>
                <a:off x="7839075" y="2070429"/>
                <a:ext cx="310502"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cxnSpLocks/>
                <a:stCxn id="73" idx="3"/>
              </p:cNvCxnSpPr>
              <p:nvPr/>
            </p:nvCxnSpPr>
            <p:spPr>
              <a:xfrm>
                <a:off x="8059737" y="2636954"/>
                <a:ext cx="455617" cy="0"/>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4" name="TextBox 77"/>
              <p:cNvSpPr txBox="1">
                <a:spLocks noChangeArrowheads="1"/>
              </p:cNvSpPr>
              <p:nvPr/>
            </p:nvSpPr>
            <p:spPr bwMode="auto">
              <a:xfrm>
                <a:off x="6755316" y="3002529"/>
                <a:ext cx="1582736" cy="437696"/>
              </a:xfrm>
              <a:prstGeom prst="rect">
                <a:avLst/>
              </a:prstGeom>
              <a:noFill/>
              <a:ln w="1905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latin typeface="Tahoma"/>
                    <a:ea typeface="Tahoma"/>
                    <a:cs typeface="Tahoma"/>
                  </a:rPr>
                  <a:t>Time Consuming</a:t>
                </a:r>
                <a:endParaRPr lang="en-US" altLang="en-US" sz="1100" b="1">
                  <a:solidFill>
                    <a:srgbClr val="000000"/>
                  </a:solidFill>
                  <a:ea typeface="Tahoma"/>
                  <a:cs typeface="Tahoma"/>
                </a:endParaRPr>
              </a:p>
            </p:txBody>
          </p:sp>
          <p:cxnSp>
            <p:nvCxnSpPr>
              <p:cNvPr id="85" name="Straight Arrow Connector 84"/>
              <p:cNvCxnSpPr>
                <a:cxnSpLocks/>
                <a:stCxn id="84" idx="3"/>
              </p:cNvCxnSpPr>
              <p:nvPr/>
            </p:nvCxnSpPr>
            <p:spPr>
              <a:xfrm flipV="1">
                <a:off x="8338053" y="3214548"/>
                <a:ext cx="595564" cy="6829"/>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cxnSpLocks/>
                <a:stCxn id="80" idx="1"/>
                <a:endCxn id="148" idx="3"/>
              </p:cNvCxnSpPr>
              <p:nvPr/>
            </p:nvCxnSpPr>
            <p:spPr>
              <a:xfrm flipH="1" flipV="1">
                <a:off x="5985782" y="1905469"/>
                <a:ext cx="148157" cy="16496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cxnSpLocks/>
                <a:stCxn id="84" idx="1"/>
                <a:endCxn id="146" idx="3"/>
              </p:cNvCxnSpPr>
              <p:nvPr/>
            </p:nvCxnSpPr>
            <p:spPr>
              <a:xfrm flipH="1">
                <a:off x="6452137" y="3221378"/>
                <a:ext cx="303180" cy="5813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8" name="TextBox 1"/>
              <p:cNvSpPr txBox="1">
                <a:spLocks noChangeArrowheads="1"/>
              </p:cNvSpPr>
              <p:nvPr/>
            </p:nvSpPr>
            <p:spPr bwMode="auto">
              <a:xfrm>
                <a:off x="4738245" y="680617"/>
                <a:ext cx="1137522" cy="375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Inpatient vs. Outpatient</a:t>
                </a:r>
                <a:endParaRPr lang="en-US" altLang="en-US" sz="900">
                  <a:ea typeface="Tahoma"/>
                  <a:cs typeface="Tahoma"/>
                </a:endParaRPr>
              </a:p>
            </p:txBody>
          </p:sp>
        </p:grpSp>
      </p:grpSp>
      <p:sp>
        <p:nvSpPr>
          <p:cNvPr id="89" name="TextBox 123"/>
          <p:cNvSpPr txBox="1">
            <a:spLocks noChangeArrowheads="1"/>
          </p:cNvSpPr>
          <p:nvPr/>
        </p:nvSpPr>
        <p:spPr bwMode="auto">
          <a:xfrm>
            <a:off x="3386615" y="1096414"/>
            <a:ext cx="14413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kern="100">
                <a:latin typeface="Tahoma"/>
                <a:ea typeface="Tahoma"/>
                <a:cs typeface="Tahoma"/>
              </a:rPr>
              <a:t>Numerous devices to learn/know/speak to</a:t>
            </a:r>
            <a:endParaRPr lang="en-US" altLang="en-US" sz="900" kern="100"/>
          </a:p>
        </p:txBody>
      </p:sp>
      <p:sp>
        <p:nvSpPr>
          <p:cNvPr id="90" name="TextBox 132"/>
          <p:cNvSpPr txBox="1">
            <a:spLocks noChangeArrowheads="1"/>
          </p:cNvSpPr>
          <p:nvPr/>
        </p:nvSpPr>
        <p:spPr bwMode="auto">
          <a:xfrm>
            <a:off x="5765939" y="3811590"/>
            <a:ext cx="11864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Technology can be unreliable</a:t>
            </a:r>
            <a:endParaRPr lang="en-US" altLang="en-US" sz="900"/>
          </a:p>
        </p:txBody>
      </p:sp>
      <p:grpSp>
        <p:nvGrpSpPr>
          <p:cNvPr id="92" name="Group 66"/>
          <p:cNvGrpSpPr>
            <a:grpSpLocks/>
          </p:cNvGrpSpPr>
          <p:nvPr/>
        </p:nvGrpSpPr>
        <p:grpSpPr bwMode="auto">
          <a:xfrm>
            <a:off x="2013661" y="3778250"/>
            <a:ext cx="2803045" cy="3011489"/>
            <a:chOff x="5076306" y="3594990"/>
            <a:chExt cx="3809841" cy="3256656"/>
          </a:xfrm>
        </p:grpSpPr>
        <p:cxnSp>
          <p:nvCxnSpPr>
            <p:cNvPr id="93" name="Straight Arrow Connector 92"/>
            <p:cNvCxnSpPr>
              <a:cxnSpLocks/>
              <a:stCxn id="95" idx="0"/>
            </p:cNvCxnSpPr>
            <p:nvPr/>
          </p:nvCxnSpPr>
          <p:spPr>
            <a:xfrm flipV="1">
              <a:off x="7116844" y="3594990"/>
              <a:ext cx="1769303" cy="2599144"/>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a:cxnSpLocks/>
              <a:stCxn id="96" idx="3"/>
            </p:cNvCxnSpPr>
            <p:nvPr/>
          </p:nvCxnSpPr>
          <p:spPr>
            <a:xfrm>
              <a:off x="8040322" y="3861622"/>
              <a:ext cx="629612"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5975426" y="6194134"/>
              <a:ext cx="2282834" cy="657512"/>
            </a:xfrm>
            <a:prstGeom prst="rect">
              <a:avLst/>
            </a:prstGeom>
            <a:solidFill>
              <a:schemeClr val="accent2"/>
            </a:solidFill>
            <a:ln w="19050">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87649" tIns="134309" rIns="187649" bIns="134309" spcCol="1270" anchor="ctr"/>
            <a:lstStyle/>
            <a:p>
              <a:pPr algn="ctr" defTabSz="1244600">
                <a:lnSpc>
                  <a:spcPct val="90000"/>
                </a:lnSpc>
                <a:spcAft>
                  <a:spcPct val="35000"/>
                </a:spcAft>
                <a:defRPr/>
              </a:pPr>
              <a:r>
                <a:rPr lang="en-US" sz="1600">
                  <a:solidFill>
                    <a:schemeClr val="bg1"/>
                  </a:solidFill>
                  <a:ea typeface="Tahoma"/>
                  <a:cs typeface="Tahoma"/>
                </a:rPr>
                <a:t>Social/</a:t>
              </a:r>
            </a:p>
            <a:p>
              <a:pPr algn="ctr" defTabSz="1244600">
                <a:lnSpc>
                  <a:spcPct val="90000"/>
                </a:lnSpc>
                <a:spcAft>
                  <a:spcPct val="35000"/>
                </a:spcAft>
                <a:defRPr/>
              </a:pPr>
              <a:r>
                <a:rPr lang="en-US" sz="1600">
                  <a:solidFill>
                    <a:schemeClr val="bg1"/>
                  </a:solidFill>
                  <a:ea typeface="Tahoma"/>
                  <a:cs typeface="Tahoma"/>
                </a:rPr>
                <a:t>Psychological</a:t>
              </a:r>
            </a:p>
          </p:txBody>
        </p:sp>
        <p:sp>
          <p:nvSpPr>
            <p:cNvPr id="96" name="TextBox 157"/>
            <p:cNvSpPr txBox="1">
              <a:spLocks noChangeArrowheads="1"/>
            </p:cNvSpPr>
            <p:nvPr/>
          </p:nvSpPr>
          <p:spPr bwMode="auto">
            <a:xfrm>
              <a:off x="6647207" y="3720168"/>
              <a:ext cx="1393115" cy="282908"/>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ea typeface="Tahoma"/>
                  <a:cs typeface="Tahoma"/>
                </a:rPr>
                <a:t>Readiness</a:t>
              </a:r>
            </a:p>
          </p:txBody>
        </p:sp>
        <p:sp>
          <p:nvSpPr>
            <p:cNvPr id="97" name="TextBox 159"/>
            <p:cNvSpPr txBox="1">
              <a:spLocks noChangeArrowheads="1"/>
            </p:cNvSpPr>
            <p:nvPr/>
          </p:nvSpPr>
          <p:spPr bwMode="auto">
            <a:xfrm>
              <a:off x="5920090" y="4851138"/>
              <a:ext cx="1376645" cy="282908"/>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latin typeface="Tahoma"/>
                  <a:ea typeface="Tahoma"/>
                  <a:cs typeface="Tahoma"/>
                </a:rPr>
                <a:t>Stress/Fear</a:t>
              </a:r>
              <a:endParaRPr lang="en-US" altLang="en-US" sz="1100" b="1">
                <a:solidFill>
                  <a:srgbClr val="000000"/>
                </a:solidFill>
              </a:endParaRPr>
            </a:p>
          </p:txBody>
        </p:sp>
        <p:cxnSp>
          <p:nvCxnSpPr>
            <p:cNvPr id="98" name="Straight Arrow Connector 97"/>
            <p:cNvCxnSpPr>
              <a:cxnSpLocks/>
              <a:stCxn id="97" idx="3"/>
            </p:cNvCxnSpPr>
            <p:nvPr/>
          </p:nvCxnSpPr>
          <p:spPr>
            <a:xfrm>
              <a:off x="7296735" y="4992592"/>
              <a:ext cx="611561"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99" name="TextBox 161"/>
            <p:cNvSpPr txBox="1">
              <a:spLocks noChangeArrowheads="1"/>
            </p:cNvSpPr>
            <p:nvPr/>
          </p:nvSpPr>
          <p:spPr bwMode="auto">
            <a:xfrm>
              <a:off x="6353672" y="4261886"/>
              <a:ext cx="1440157" cy="249624"/>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latin typeface="Tahoma"/>
                  <a:ea typeface="Tahoma"/>
                  <a:cs typeface="Tahoma"/>
                </a:rPr>
                <a:t>Alarms</a:t>
              </a:r>
              <a:endParaRPr lang="en-US" altLang="en-US" sz="1100" b="1">
                <a:solidFill>
                  <a:srgbClr val="000000"/>
                </a:solidFill>
              </a:endParaRPr>
            </a:p>
          </p:txBody>
        </p:sp>
        <p:cxnSp>
          <p:nvCxnSpPr>
            <p:cNvPr id="100" name="Straight Arrow Connector 99"/>
            <p:cNvCxnSpPr>
              <a:cxnSpLocks/>
              <a:stCxn id="99" idx="3"/>
            </p:cNvCxnSpPr>
            <p:nvPr/>
          </p:nvCxnSpPr>
          <p:spPr>
            <a:xfrm>
              <a:off x="7793829" y="4386698"/>
              <a:ext cx="542111"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cxnSpLocks/>
              <a:stCxn id="99" idx="1"/>
              <a:endCxn id="132" idx="3"/>
            </p:cNvCxnSpPr>
            <p:nvPr/>
          </p:nvCxnSpPr>
          <p:spPr>
            <a:xfrm flipH="1" flipV="1">
              <a:off x="5453235" y="4321485"/>
              <a:ext cx="900437" cy="652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cxnSpLocks/>
              <a:stCxn id="97" idx="1"/>
              <a:endCxn id="140" idx="3"/>
            </p:cNvCxnSpPr>
            <p:nvPr/>
          </p:nvCxnSpPr>
          <p:spPr>
            <a:xfrm flipH="1">
              <a:off x="5248839" y="4992592"/>
              <a:ext cx="671251" cy="560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cxnSpLocks/>
              <a:stCxn id="97" idx="1"/>
              <a:endCxn id="129" idx="3"/>
            </p:cNvCxnSpPr>
            <p:nvPr/>
          </p:nvCxnSpPr>
          <p:spPr>
            <a:xfrm flipH="1">
              <a:off x="5583949" y="4992592"/>
              <a:ext cx="336141" cy="24324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cxnSpLocks/>
              <a:stCxn id="96" idx="1"/>
              <a:endCxn id="130" idx="3"/>
            </p:cNvCxnSpPr>
            <p:nvPr/>
          </p:nvCxnSpPr>
          <p:spPr>
            <a:xfrm flipH="1" flipV="1">
              <a:off x="6161035" y="3750053"/>
              <a:ext cx="486172" cy="11156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cxnSpLocks/>
              <a:stCxn id="99" idx="1"/>
              <a:endCxn id="131" idx="3"/>
            </p:cNvCxnSpPr>
            <p:nvPr/>
          </p:nvCxnSpPr>
          <p:spPr>
            <a:xfrm flipH="1" flipV="1">
              <a:off x="6093603" y="4069703"/>
              <a:ext cx="260069" cy="31699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07" name="TextBox 170"/>
            <p:cNvSpPr txBox="1">
              <a:spLocks noChangeArrowheads="1"/>
            </p:cNvSpPr>
            <p:nvPr/>
          </p:nvSpPr>
          <p:spPr bwMode="auto">
            <a:xfrm>
              <a:off x="5502115" y="5364883"/>
              <a:ext cx="1737569" cy="282908"/>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latin typeface="Tahoma"/>
                  <a:ea typeface="Tahoma"/>
                  <a:cs typeface="Tahoma"/>
                </a:rPr>
                <a:t>Body Image</a:t>
              </a:r>
              <a:endParaRPr lang="en-US" altLang="en-US" sz="1100" b="1">
                <a:solidFill>
                  <a:srgbClr val="000000"/>
                </a:solidFill>
              </a:endParaRPr>
            </a:p>
          </p:txBody>
        </p:sp>
        <p:cxnSp>
          <p:nvCxnSpPr>
            <p:cNvPr id="108" name="Straight Arrow Connector 107"/>
            <p:cNvCxnSpPr>
              <a:cxnSpLocks/>
              <a:stCxn id="107" idx="3"/>
            </p:cNvCxnSpPr>
            <p:nvPr/>
          </p:nvCxnSpPr>
          <p:spPr>
            <a:xfrm>
              <a:off x="7239684" y="5506337"/>
              <a:ext cx="361961"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cxnSpLocks/>
              <a:stCxn id="107" idx="1"/>
              <a:endCxn id="139" idx="3"/>
            </p:cNvCxnSpPr>
            <p:nvPr/>
          </p:nvCxnSpPr>
          <p:spPr>
            <a:xfrm flipH="1">
              <a:off x="5076306" y="5506337"/>
              <a:ext cx="425809" cy="36614"/>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11" name="Group 42"/>
          <p:cNvGrpSpPr>
            <a:grpSpLocks/>
          </p:cNvGrpSpPr>
          <p:nvPr/>
        </p:nvGrpSpPr>
        <p:grpSpPr bwMode="auto">
          <a:xfrm>
            <a:off x="928477" y="636646"/>
            <a:ext cx="2437005" cy="3063817"/>
            <a:chOff x="5703541" y="476775"/>
            <a:chExt cx="3245197" cy="3055413"/>
          </a:xfrm>
        </p:grpSpPr>
        <p:sp>
          <p:nvSpPr>
            <p:cNvPr id="112" name="Rectangle 111"/>
            <p:cNvSpPr/>
            <p:nvPr/>
          </p:nvSpPr>
          <p:spPr>
            <a:xfrm>
              <a:off x="6628881" y="476775"/>
              <a:ext cx="2158358" cy="669671"/>
            </a:xfrm>
            <a:prstGeom prst="rect">
              <a:avLst/>
            </a:prstGeom>
            <a:solidFill>
              <a:schemeClr val="accent4"/>
            </a:solidFill>
            <a:ln w="19050">
              <a:solidFill>
                <a:schemeClr val="tx1"/>
              </a:solidFill>
            </a:ln>
          </p:spPr>
          <p:style>
            <a:lnRef idx="2">
              <a:schemeClr val="lt1">
                <a:hueOff val="0"/>
                <a:satOff val="0"/>
                <a:lumOff val="0"/>
                <a:alphaOff val="0"/>
              </a:schemeClr>
            </a:lnRef>
            <a:fillRef idx="1">
              <a:schemeClr val="accent2">
                <a:hueOff val="7071520"/>
                <a:satOff val="-13642"/>
                <a:lumOff val="-36666"/>
                <a:alphaOff val="0"/>
              </a:schemeClr>
            </a:fillRef>
            <a:effectRef idx="0">
              <a:schemeClr val="accent2">
                <a:hueOff val="7071520"/>
                <a:satOff val="-13642"/>
                <a:lumOff val="-36666"/>
                <a:alphaOff val="0"/>
              </a:schemeClr>
            </a:effectRef>
            <a:fontRef idx="minor">
              <a:schemeClr val="lt1"/>
            </a:fontRef>
          </p:style>
          <p:txBody>
            <a:bodyPr lIns="187649" tIns="134309" rIns="187649" bIns="134309" spcCol="1270" anchor="ctr"/>
            <a:lstStyle/>
            <a:p>
              <a:pPr algn="ctr" defTabSz="1244600">
                <a:lnSpc>
                  <a:spcPct val="90000"/>
                </a:lnSpc>
                <a:spcAft>
                  <a:spcPct val="35000"/>
                </a:spcAft>
                <a:defRPr/>
              </a:pPr>
              <a:r>
                <a:rPr lang="en-US" sz="1600" dirty="0">
                  <a:solidFill>
                    <a:schemeClr val="bg1"/>
                  </a:solidFill>
                  <a:ea typeface="Tahoma"/>
                  <a:cs typeface="Tahoma"/>
                </a:rPr>
                <a:t>Equity/Access</a:t>
              </a:r>
            </a:p>
          </p:txBody>
        </p:sp>
        <p:cxnSp>
          <p:nvCxnSpPr>
            <p:cNvPr id="113" name="Straight Arrow Connector 112"/>
            <p:cNvCxnSpPr>
              <a:cxnSpLocks/>
              <a:stCxn id="112" idx="2"/>
            </p:cNvCxnSpPr>
            <p:nvPr/>
          </p:nvCxnSpPr>
          <p:spPr>
            <a:xfrm>
              <a:off x="7708060" y="1146446"/>
              <a:ext cx="1240678" cy="2385742"/>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6411980" y="1356281"/>
              <a:ext cx="1128857" cy="260892"/>
            </a:xfrm>
            <a:prstGeom prst="rect">
              <a:avLst/>
            </a:prstGeom>
            <a:noFill/>
            <a:ln w="19050">
              <a:solidFill>
                <a:schemeClr val="accent4"/>
              </a:solidFill>
            </a:ln>
          </p:spPr>
          <p:txBody>
            <a:bodyPr lIns="91440" tIns="45720" rIns="91440" bIns="45720" anchor="t">
              <a:spAutoFit/>
            </a:bodyPr>
            <a:lstStyle/>
            <a:p>
              <a:pPr algn="ctr">
                <a:defRPr/>
              </a:pPr>
              <a:r>
                <a:rPr lang="en-US" sz="1100" b="1">
                  <a:latin typeface="Tahoma"/>
                  <a:ea typeface="Tahoma"/>
                  <a:cs typeface="Tahoma"/>
                </a:rPr>
                <a:t>Cost</a:t>
              </a:r>
              <a:endParaRPr lang="en-US" sz="1100" b="1">
                <a:solidFill>
                  <a:prstClr val="black"/>
                </a:solidFill>
                <a:latin typeface="Tahoma"/>
                <a:ea typeface="Tahoma"/>
                <a:cs typeface="Tahoma"/>
              </a:endParaRPr>
            </a:p>
          </p:txBody>
        </p:sp>
        <p:sp>
          <p:nvSpPr>
            <p:cNvPr id="115" name="TextBox 114"/>
            <p:cNvSpPr txBox="1"/>
            <p:nvPr/>
          </p:nvSpPr>
          <p:spPr>
            <a:xfrm>
              <a:off x="6285144" y="1789618"/>
              <a:ext cx="1314888" cy="429705"/>
            </a:xfrm>
            <a:prstGeom prst="rect">
              <a:avLst/>
            </a:prstGeom>
            <a:noFill/>
            <a:ln w="19050">
              <a:solidFill>
                <a:schemeClr val="accent4"/>
              </a:solidFill>
            </a:ln>
          </p:spPr>
          <p:txBody>
            <a:bodyPr wrap="square" lIns="91440" tIns="45720" rIns="91440" bIns="45720" anchor="t">
              <a:spAutoFit/>
            </a:bodyPr>
            <a:lstStyle/>
            <a:p>
              <a:pPr algn="ctr">
                <a:defRPr/>
              </a:pPr>
              <a:r>
                <a:rPr lang="en-US" sz="1100" b="1" dirty="0">
                  <a:latin typeface="Tahoma"/>
                  <a:ea typeface="Tahoma"/>
                  <a:cs typeface="Tahoma"/>
                </a:rPr>
                <a:t>Insurance Denials</a:t>
              </a:r>
              <a:endParaRPr lang="en-US" sz="1100" b="1" dirty="0"/>
            </a:p>
          </p:txBody>
        </p:sp>
        <p:cxnSp>
          <p:nvCxnSpPr>
            <p:cNvPr id="116" name="Straight Arrow Connector 115"/>
            <p:cNvCxnSpPr>
              <a:cxnSpLocks/>
              <a:stCxn id="115" idx="3"/>
            </p:cNvCxnSpPr>
            <p:nvPr/>
          </p:nvCxnSpPr>
          <p:spPr>
            <a:xfrm>
              <a:off x="7600032" y="2004471"/>
              <a:ext cx="561158" cy="0"/>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cxnSpLocks/>
              <a:stCxn id="114" idx="3"/>
            </p:cNvCxnSpPr>
            <p:nvPr/>
          </p:nvCxnSpPr>
          <p:spPr>
            <a:xfrm flipV="1">
              <a:off x="7540838" y="1477738"/>
              <a:ext cx="374456" cy="8989"/>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cxnSpLocks/>
              <a:stCxn id="115" idx="1"/>
              <a:endCxn id="136" idx="3"/>
            </p:cNvCxnSpPr>
            <p:nvPr/>
          </p:nvCxnSpPr>
          <p:spPr>
            <a:xfrm flipH="1">
              <a:off x="5849673" y="2004471"/>
              <a:ext cx="435471" cy="33783"/>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cxnSpLocks/>
              <a:stCxn id="115" idx="1"/>
              <a:endCxn id="135" idx="3"/>
            </p:cNvCxnSpPr>
            <p:nvPr/>
          </p:nvCxnSpPr>
          <p:spPr>
            <a:xfrm flipH="1" flipV="1">
              <a:off x="5703541" y="1684829"/>
              <a:ext cx="581603" cy="319642"/>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cxnSpLocks/>
              <a:stCxn id="114" idx="1"/>
              <a:endCxn id="128" idx="3"/>
            </p:cNvCxnSpPr>
            <p:nvPr/>
          </p:nvCxnSpPr>
          <p:spPr>
            <a:xfrm flipH="1" flipV="1">
              <a:off x="5963254" y="1255551"/>
              <a:ext cx="448726" cy="231176"/>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6321080" y="2394406"/>
              <a:ext cx="1625638" cy="429705"/>
            </a:xfrm>
            <a:prstGeom prst="rect">
              <a:avLst/>
            </a:prstGeom>
            <a:noFill/>
            <a:ln w="19050">
              <a:solidFill>
                <a:schemeClr val="accent4"/>
              </a:solidFill>
            </a:ln>
          </p:spPr>
          <p:txBody>
            <a:bodyPr lIns="91440" tIns="45720" rIns="91440" bIns="45720" anchor="t">
              <a:spAutoFit/>
            </a:bodyPr>
            <a:lstStyle/>
            <a:p>
              <a:pPr algn="ctr">
                <a:defRPr/>
              </a:pPr>
              <a:r>
                <a:rPr lang="en-US" sz="1100" b="1">
                  <a:latin typeface="Tahoma"/>
                  <a:ea typeface="Tahoma"/>
                  <a:cs typeface="Tahoma"/>
                </a:rPr>
                <a:t>Initial vs. Ongoing</a:t>
              </a:r>
              <a:endParaRPr lang="en-US" sz="1100" b="1"/>
            </a:p>
          </p:txBody>
        </p:sp>
        <p:cxnSp>
          <p:nvCxnSpPr>
            <p:cNvPr id="123" name="Straight Arrow Connector 122"/>
            <p:cNvCxnSpPr>
              <a:cxnSpLocks/>
              <a:stCxn id="122" idx="3"/>
            </p:cNvCxnSpPr>
            <p:nvPr/>
          </p:nvCxnSpPr>
          <p:spPr>
            <a:xfrm flipV="1">
              <a:off x="7946719" y="2607863"/>
              <a:ext cx="530830" cy="1395"/>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a:off x="6133707" y="3044539"/>
              <a:ext cx="2027484" cy="429706"/>
            </a:xfrm>
            <a:prstGeom prst="rect">
              <a:avLst/>
            </a:prstGeom>
            <a:noFill/>
            <a:ln w="19050">
              <a:solidFill>
                <a:schemeClr val="accent4"/>
              </a:solidFill>
            </a:ln>
          </p:spPr>
          <p:txBody>
            <a:bodyPr wrap="square" lIns="91440" tIns="45720" rIns="91440" bIns="45720" anchor="t">
              <a:spAutoFit/>
            </a:bodyPr>
            <a:lstStyle/>
            <a:p>
              <a:pPr algn="ctr">
                <a:defRPr/>
              </a:pPr>
              <a:r>
                <a:rPr lang="en-US" sz="1100" b="1">
                  <a:latin typeface="Tahoma"/>
                  <a:ea typeface="Tahoma"/>
                  <a:cs typeface="Tahoma"/>
                </a:rPr>
                <a:t>DME Equipment Companies</a:t>
              </a:r>
              <a:endParaRPr lang="en-US" sz="1100" b="1"/>
            </a:p>
          </p:txBody>
        </p:sp>
        <p:cxnSp>
          <p:nvCxnSpPr>
            <p:cNvPr id="125" name="Straight Connector 124"/>
            <p:cNvCxnSpPr>
              <a:cxnSpLocks/>
              <a:stCxn id="122" idx="1"/>
              <a:endCxn id="143" idx="3"/>
            </p:cNvCxnSpPr>
            <p:nvPr/>
          </p:nvCxnSpPr>
          <p:spPr>
            <a:xfrm flipH="1">
              <a:off x="5914171" y="2609259"/>
              <a:ext cx="406909" cy="249992"/>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cxnSpLocks/>
              <a:stCxn id="124" idx="3"/>
            </p:cNvCxnSpPr>
            <p:nvPr/>
          </p:nvCxnSpPr>
          <p:spPr>
            <a:xfrm>
              <a:off x="8161191" y="3259392"/>
              <a:ext cx="632715" cy="6704"/>
            </a:xfrm>
            <a:prstGeom prst="straightConnector1">
              <a:avLst/>
            </a:prstGeom>
            <a:ln w="190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sp>
        <p:nvSpPr>
          <p:cNvPr id="128" name="TextBox 123"/>
          <p:cNvSpPr txBox="1">
            <a:spLocks noChangeArrowheads="1"/>
          </p:cNvSpPr>
          <p:nvPr/>
        </p:nvSpPr>
        <p:spPr bwMode="auto">
          <a:xfrm>
            <a:off x="94119" y="1232898"/>
            <a:ext cx="10294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Not all insurance covers CGMs</a:t>
            </a:r>
            <a:endParaRPr lang="en-US" altLang="en-US" sz="900">
              <a:ea typeface="Tahoma"/>
              <a:cs typeface="Tahoma"/>
            </a:endParaRPr>
          </a:p>
        </p:txBody>
      </p:sp>
      <p:sp>
        <p:nvSpPr>
          <p:cNvPr id="129" name="TextBox 123"/>
          <p:cNvSpPr txBox="1">
            <a:spLocks noChangeArrowheads="1"/>
          </p:cNvSpPr>
          <p:nvPr/>
        </p:nvSpPr>
        <p:spPr bwMode="auto">
          <a:xfrm>
            <a:off x="1211394" y="5180158"/>
            <a:ext cx="117576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Loss of control</a:t>
            </a:r>
            <a:endParaRPr lang="en-US" altLang="en-US" sz="900">
              <a:ea typeface="Tahoma"/>
              <a:cs typeface="Tahoma"/>
            </a:endParaRPr>
          </a:p>
        </p:txBody>
      </p:sp>
      <p:sp>
        <p:nvSpPr>
          <p:cNvPr id="2" name="TextBox 1">
            <a:extLst>
              <a:ext uri="{FF2B5EF4-FFF2-40B4-BE49-F238E27FC236}">
                <a16:creationId xmlns:a16="http://schemas.microsoft.com/office/drawing/2014/main" id="{54F9C208-0232-4FCE-8FF0-42B670B1C36A}"/>
              </a:ext>
            </a:extLst>
          </p:cNvPr>
          <p:cNvSpPr txBox="1"/>
          <p:nvPr/>
        </p:nvSpPr>
        <p:spPr>
          <a:xfrm>
            <a:off x="6256652" y="1314777"/>
            <a:ext cx="1173642"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latin typeface="Calibri"/>
                <a:cs typeface="Calibri"/>
              </a:rPr>
              <a:t>Time consuming for some families</a:t>
            </a:r>
          </a:p>
        </p:txBody>
      </p:sp>
      <p:sp>
        <p:nvSpPr>
          <p:cNvPr id="130" name="TextBox 123">
            <a:extLst>
              <a:ext uri="{FF2B5EF4-FFF2-40B4-BE49-F238E27FC236}">
                <a16:creationId xmlns:a16="http://schemas.microsoft.com/office/drawing/2014/main" id="{3E0A6AD7-0223-44AA-B4DF-AF46DDA8F3A9}"/>
              </a:ext>
            </a:extLst>
          </p:cNvPr>
          <p:cNvSpPr txBox="1">
            <a:spLocks noChangeArrowheads="1"/>
          </p:cNvSpPr>
          <p:nvPr/>
        </p:nvSpPr>
        <p:spPr bwMode="auto">
          <a:xfrm>
            <a:off x="1268544" y="3736974"/>
            <a:ext cx="15431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Some families need numerous conversations</a:t>
            </a:r>
            <a:endParaRPr lang="en-US" altLang="en-US" sz="900">
              <a:ea typeface="Tahoma"/>
              <a:cs typeface="Tahoma"/>
            </a:endParaRPr>
          </a:p>
        </p:txBody>
      </p:sp>
      <p:sp>
        <p:nvSpPr>
          <p:cNvPr id="131" name="TextBox 123">
            <a:extLst>
              <a:ext uri="{FF2B5EF4-FFF2-40B4-BE49-F238E27FC236}">
                <a16:creationId xmlns:a16="http://schemas.microsoft.com/office/drawing/2014/main" id="{381E2C17-CC34-47AE-A936-B9020902EC3E}"/>
              </a:ext>
            </a:extLst>
          </p:cNvPr>
          <p:cNvSpPr txBox="1">
            <a:spLocks noChangeArrowheads="1"/>
          </p:cNvSpPr>
          <p:nvPr/>
        </p:nvSpPr>
        <p:spPr bwMode="auto">
          <a:xfrm>
            <a:off x="1819840" y="4101810"/>
            <a:ext cx="94228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Alarm fatigue</a:t>
            </a:r>
            <a:endParaRPr lang="en-US" altLang="en-US" sz="900">
              <a:ea typeface="Tahoma"/>
              <a:cs typeface="Tahoma"/>
            </a:endParaRPr>
          </a:p>
        </p:txBody>
      </p:sp>
      <p:sp>
        <p:nvSpPr>
          <p:cNvPr id="132" name="TextBox 123">
            <a:extLst>
              <a:ext uri="{FF2B5EF4-FFF2-40B4-BE49-F238E27FC236}">
                <a16:creationId xmlns:a16="http://schemas.microsoft.com/office/drawing/2014/main" id="{41EEA037-5B7C-4C38-AA56-D6D87D0F8CC7}"/>
              </a:ext>
            </a:extLst>
          </p:cNvPr>
          <p:cNvSpPr txBox="1">
            <a:spLocks noChangeArrowheads="1"/>
          </p:cNvSpPr>
          <p:nvPr/>
        </p:nvSpPr>
        <p:spPr bwMode="auto">
          <a:xfrm>
            <a:off x="311949" y="4265387"/>
            <a:ext cx="19790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Parents receiving alarms – affects family dynamics, trust, privacy</a:t>
            </a:r>
            <a:endParaRPr lang="en-US" altLang="en-US" sz="900">
              <a:ea typeface="Tahoma"/>
              <a:cs typeface="Tahoma"/>
            </a:endParaRPr>
          </a:p>
        </p:txBody>
      </p:sp>
      <p:sp>
        <p:nvSpPr>
          <p:cNvPr id="133" name="TextBox 123">
            <a:extLst>
              <a:ext uri="{FF2B5EF4-FFF2-40B4-BE49-F238E27FC236}">
                <a16:creationId xmlns:a16="http://schemas.microsoft.com/office/drawing/2014/main" id="{DCC270A9-5417-4BBA-84FB-32C0DEB241DA}"/>
              </a:ext>
            </a:extLst>
          </p:cNvPr>
          <p:cNvSpPr txBox="1">
            <a:spLocks noChangeArrowheads="1"/>
          </p:cNvSpPr>
          <p:nvPr/>
        </p:nvSpPr>
        <p:spPr bwMode="auto">
          <a:xfrm>
            <a:off x="296465" y="4591543"/>
            <a:ext cx="217819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More data w/ CGMs can be stressful and increase anxiety- too much info</a:t>
            </a:r>
            <a:endParaRPr lang="en-US" altLang="en-US" sz="900">
              <a:ea typeface="Tahoma"/>
              <a:cs typeface="Tahoma"/>
            </a:endParaRPr>
          </a:p>
        </p:txBody>
      </p:sp>
      <p:sp>
        <p:nvSpPr>
          <p:cNvPr id="134" name="TextBox 133">
            <a:extLst>
              <a:ext uri="{FF2B5EF4-FFF2-40B4-BE49-F238E27FC236}">
                <a16:creationId xmlns:a16="http://schemas.microsoft.com/office/drawing/2014/main" id="{5FA8449A-FFBA-4CBC-906E-0A0B6BF3DAB4}"/>
              </a:ext>
            </a:extLst>
          </p:cNvPr>
          <p:cNvSpPr txBox="1"/>
          <p:nvPr/>
        </p:nvSpPr>
        <p:spPr>
          <a:xfrm>
            <a:off x="5929894" y="1709756"/>
            <a:ext cx="170133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latin typeface="Calibri"/>
                <a:cs typeface="Calibri"/>
              </a:rPr>
              <a:t>When &amp; how do we offer?</a:t>
            </a:r>
          </a:p>
        </p:txBody>
      </p:sp>
      <p:sp>
        <p:nvSpPr>
          <p:cNvPr id="135" name="TextBox 123">
            <a:extLst>
              <a:ext uri="{FF2B5EF4-FFF2-40B4-BE49-F238E27FC236}">
                <a16:creationId xmlns:a16="http://schemas.microsoft.com/office/drawing/2014/main" id="{C3BFB7A2-E974-46F5-B816-CA73C091C652}"/>
              </a:ext>
            </a:extLst>
          </p:cNvPr>
          <p:cNvSpPr txBox="1">
            <a:spLocks noChangeArrowheads="1"/>
          </p:cNvSpPr>
          <p:nvPr/>
        </p:nvSpPr>
        <p:spPr bwMode="auto">
          <a:xfrm>
            <a:off x="202990" y="1663357"/>
            <a:ext cx="7254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Time consuming</a:t>
            </a:r>
            <a:endParaRPr lang="en-US" altLang="en-US" sz="900">
              <a:ea typeface="Tahoma"/>
              <a:cs typeface="Tahoma"/>
            </a:endParaRPr>
          </a:p>
        </p:txBody>
      </p:sp>
      <p:sp>
        <p:nvSpPr>
          <p:cNvPr id="136" name="TextBox 123">
            <a:extLst>
              <a:ext uri="{FF2B5EF4-FFF2-40B4-BE49-F238E27FC236}">
                <a16:creationId xmlns:a16="http://schemas.microsoft.com/office/drawing/2014/main" id="{E7206064-6804-48B9-BC3B-D62219227071}"/>
              </a:ext>
            </a:extLst>
          </p:cNvPr>
          <p:cNvSpPr txBox="1">
            <a:spLocks noChangeArrowheads="1"/>
          </p:cNvSpPr>
          <p:nvPr/>
        </p:nvSpPr>
        <p:spPr bwMode="auto">
          <a:xfrm>
            <a:off x="47183" y="2017754"/>
            <a:ext cx="9910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Multiple people involved</a:t>
            </a:r>
            <a:endParaRPr lang="en-US" altLang="en-US" sz="900">
              <a:ea typeface="Tahoma"/>
              <a:cs typeface="Tahoma"/>
            </a:endParaRPr>
          </a:p>
        </p:txBody>
      </p:sp>
      <p:sp>
        <p:nvSpPr>
          <p:cNvPr id="138" name="TextBox 132">
            <a:extLst>
              <a:ext uri="{FF2B5EF4-FFF2-40B4-BE49-F238E27FC236}">
                <a16:creationId xmlns:a16="http://schemas.microsoft.com/office/drawing/2014/main" id="{F395BFCC-1F43-48DA-AD69-FB47C83C8003}"/>
              </a:ext>
            </a:extLst>
          </p:cNvPr>
          <p:cNvSpPr txBox="1">
            <a:spLocks noChangeArrowheads="1"/>
          </p:cNvSpPr>
          <p:nvPr/>
        </p:nvSpPr>
        <p:spPr bwMode="auto">
          <a:xfrm>
            <a:off x="5165575" y="4515862"/>
            <a:ext cx="110749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Don't have the right phone, wifi, computer, etc.</a:t>
            </a:r>
            <a:endParaRPr lang="en-US" altLang="en-US" sz="900">
              <a:ea typeface="Tahoma"/>
              <a:cs typeface="Tahoma"/>
            </a:endParaRPr>
          </a:p>
        </p:txBody>
      </p:sp>
      <p:sp>
        <p:nvSpPr>
          <p:cNvPr id="139" name="TextBox 123">
            <a:extLst>
              <a:ext uri="{FF2B5EF4-FFF2-40B4-BE49-F238E27FC236}">
                <a16:creationId xmlns:a16="http://schemas.microsoft.com/office/drawing/2014/main" id="{DEBD17CB-FD94-4AD6-B079-2FBD8053274A}"/>
              </a:ext>
            </a:extLst>
          </p:cNvPr>
          <p:cNvSpPr txBox="1">
            <a:spLocks noChangeArrowheads="1"/>
          </p:cNvSpPr>
          <p:nvPr/>
        </p:nvSpPr>
        <p:spPr bwMode="auto">
          <a:xfrm>
            <a:off x="930839" y="5394899"/>
            <a:ext cx="10828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Wearing a device </a:t>
            </a:r>
            <a:endParaRPr lang="en-US">
              <a:ea typeface="Tahoma" panose="020B0604030504040204" pitchFamily="34" charset="0"/>
              <a:cs typeface="Tahoma" panose="020B0604030504040204" pitchFamily="34" charset="0"/>
            </a:endParaRPr>
          </a:p>
          <a:p>
            <a:pPr algn="ctr"/>
            <a:r>
              <a:rPr lang="en-US" altLang="en-US" sz="900">
                <a:latin typeface="Tahoma"/>
                <a:ea typeface="Tahoma"/>
                <a:cs typeface="Tahoma"/>
              </a:rPr>
              <a:t>on your body </a:t>
            </a:r>
            <a:endParaRPr lang="en-US">
              <a:ea typeface="Tahoma"/>
              <a:cs typeface="Tahoma"/>
            </a:endParaRPr>
          </a:p>
        </p:txBody>
      </p:sp>
      <p:sp>
        <p:nvSpPr>
          <p:cNvPr id="140" name="TextBox 123">
            <a:extLst>
              <a:ext uri="{FF2B5EF4-FFF2-40B4-BE49-F238E27FC236}">
                <a16:creationId xmlns:a16="http://schemas.microsoft.com/office/drawing/2014/main" id="{FE91ADB7-9711-4ABB-B3FB-355D1B61339D}"/>
              </a:ext>
            </a:extLst>
          </p:cNvPr>
          <p:cNvSpPr txBox="1">
            <a:spLocks noChangeArrowheads="1"/>
          </p:cNvSpPr>
          <p:nvPr/>
        </p:nvSpPr>
        <p:spPr bwMode="auto">
          <a:xfrm>
            <a:off x="677792" y="4960402"/>
            <a:ext cx="146280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Fear of pain from device </a:t>
            </a:r>
            <a:endParaRPr lang="en-US">
              <a:ea typeface="Tahoma"/>
              <a:cs typeface="Tahoma"/>
            </a:endParaRPr>
          </a:p>
        </p:txBody>
      </p:sp>
      <p:sp>
        <p:nvSpPr>
          <p:cNvPr id="141" name="TextBox 132">
            <a:extLst>
              <a:ext uri="{FF2B5EF4-FFF2-40B4-BE49-F238E27FC236}">
                <a16:creationId xmlns:a16="http://schemas.microsoft.com/office/drawing/2014/main" id="{B5E14E81-2EC0-4E8D-AC45-36DEE9B9266E}"/>
              </a:ext>
            </a:extLst>
          </p:cNvPr>
          <p:cNvSpPr txBox="1">
            <a:spLocks noChangeArrowheads="1"/>
          </p:cNvSpPr>
          <p:nvPr/>
        </p:nvSpPr>
        <p:spPr bwMode="auto">
          <a:xfrm>
            <a:off x="4681638" y="5105094"/>
            <a:ext cx="13365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dirty="0">
                <a:latin typeface="Tahoma"/>
                <a:ea typeface="Tahoma"/>
                <a:cs typeface="Tahoma"/>
              </a:rPr>
              <a:t>Do not feel </a:t>
            </a:r>
            <a:r>
              <a:rPr lang="en-US" altLang="en-US" sz="900" dirty="0" err="1">
                <a:latin typeface="Tahoma"/>
                <a:ea typeface="Tahoma"/>
                <a:cs typeface="Tahoma"/>
              </a:rPr>
              <a:t>savy</a:t>
            </a:r>
            <a:r>
              <a:rPr lang="en-US" altLang="en-US" sz="900" dirty="0">
                <a:latin typeface="Tahoma"/>
                <a:ea typeface="Tahoma"/>
                <a:cs typeface="Tahoma"/>
              </a:rPr>
              <a:t> enough for technology</a:t>
            </a:r>
            <a:endParaRPr lang="en-US" altLang="en-US" sz="900" dirty="0">
              <a:ea typeface="Tahoma"/>
              <a:cs typeface="Tahoma"/>
            </a:endParaRPr>
          </a:p>
        </p:txBody>
      </p:sp>
      <p:sp>
        <p:nvSpPr>
          <p:cNvPr id="142" name="TextBox 141">
            <a:extLst>
              <a:ext uri="{FF2B5EF4-FFF2-40B4-BE49-F238E27FC236}">
                <a16:creationId xmlns:a16="http://schemas.microsoft.com/office/drawing/2014/main" id="{99FDEE51-2F8C-4CD0-B3F4-A4288E34FD4D}"/>
              </a:ext>
            </a:extLst>
          </p:cNvPr>
          <p:cNvSpPr txBox="1"/>
          <p:nvPr/>
        </p:nvSpPr>
        <p:spPr>
          <a:xfrm>
            <a:off x="6201852" y="2313551"/>
            <a:ext cx="1481428"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latin typeface="Calibri"/>
                <a:cs typeface="Calibri"/>
              </a:rPr>
              <a:t>Missing school or work</a:t>
            </a:r>
            <a:endParaRPr lang="en-US">
              <a:ea typeface="Tahoma"/>
              <a:cs typeface="Tahoma"/>
            </a:endParaRPr>
          </a:p>
        </p:txBody>
      </p:sp>
      <p:sp>
        <p:nvSpPr>
          <p:cNvPr id="143" name="TextBox 123">
            <a:extLst>
              <a:ext uri="{FF2B5EF4-FFF2-40B4-BE49-F238E27FC236}">
                <a16:creationId xmlns:a16="http://schemas.microsoft.com/office/drawing/2014/main" id="{0E2D079F-38BA-4819-95F9-F20FFB99ABB6}"/>
              </a:ext>
            </a:extLst>
          </p:cNvPr>
          <p:cNvSpPr txBox="1">
            <a:spLocks noChangeArrowheads="1"/>
          </p:cNvSpPr>
          <p:nvPr/>
        </p:nvSpPr>
        <p:spPr bwMode="auto">
          <a:xfrm>
            <a:off x="23763" y="2771759"/>
            <a:ext cx="106289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Criteria for both- hard to meet and maintain</a:t>
            </a:r>
            <a:endParaRPr lang="en-US" altLang="en-US" sz="900">
              <a:ea typeface="Tahoma"/>
              <a:cs typeface="Tahoma"/>
            </a:endParaRPr>
          </a:p>
        </p:txBody>
      </p:sp>
      <p:sp>
        <p:nvSpPr>
          <p:cNvPr id="144" name="TextBox 143">
            <a:extLst>
              <a:ext uri="{FF2B5EF4-FFF2-40B4-BE49-F238E27FC236}">
                <a16:creationId xmlns:a16="http://schemas.microsoft.com/office/drawing/2014/main" id="{B8FEE8CB-4155-4C6E-937C-05263796EF19}"/>
              </a:ext>
            </a:extLst>
          </p:cNvPr>
          <p:cNvSpPr txBox="1"/>
          <p:nvPr/>
        </p:nvSpPr>
        <p:spPr>
          <a:xfrm>
            <a:off x="6261703" y="2542414"/>
            <a:ext cx="1526353"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latin typeface="Calibri"/>
                <a:cs typeface="Calibri"/>
              </a:rPr>
              <a:t>Dot phrases/smart data elements/variability</a:t>
            </a:r>
          </a:p>
        </p:txBody>
      </p:sp>
      <p:sp>
        <p:nvSpPr>
          <p:cNvPr id="145" name="TextBox 132">
            <a:extLst>
              <a:ext uri="{FF2B5EF4-FFF2-40B4-BE49-F238E27FC236}">
                <a16:creationId xmlns:a16="http://schemas.microsoft.com/office/drawing/2014/main" id="{38FA5777-79F6-485A-A028-F1B3D7AC0345}"/>
              </a:ext>
            </a:extLst>
          </p:cNvPr>
          <p:cNvSpPr txBox="1">
            <a:spLocks noChangeArrowheads="1"/>
          </p:cNvSpPr>
          <p:nvPr/>
        </p:nvSpPr>
        <p:spPr bwMode="auto">
          <a:xfrm>
            <a:off x="5259596" y="4217344"/>
            <a:ext cx="192534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Things go wrong = frustration</a:t>
            </a:r>
            <a:endParaRPr lang="en-US" altLang="en-US" sz="900">
              <a:ea typeface="Tahoma"/>
              <a:cs typeface="Tahoma"/>
            </a:endParaRPr>
          </a:p>
        </p:txBody>
      </p:sp>
      <p:sp>
        <p:nvSpPr>
          <p:cNvPr id="146" name="TextBox 145">
            <a:extLst>
              <a:ext uri="{FF2B5EF4-FFF2-40B4-BE49-F238E27FC236}">
                <a16:creationId xmlns:a16="http://schemas.microsoft.com/office/drawing/2014/main" id="{8B5765CC-C226-4460-B76A-F8CE34B33764}"/>
              </a:ext>
            </a:extLst>
          </p:cNvPr>
          <p:cNvSpPr txBox="1"/>
          <p:nvPr/>
        </p:nvSpPr>
        <p:spPr>
          <a:xfrm>
            <a:off x="6730744" y="3275423"/>
            <a:ext cx="1317077"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latin typeface="Calibri"/>
                <a:cs typeface="Calibri"/>
              </a:rPr>
              <a:t>Discussions, startup </a:t>
            </a:r>
          </a:p>
          <a:p>
            <a:r>
              <a:rPr lang="en-US" sz="1100">
                <a:latin typeface="Calibri"/>
                <a:cs typeface="Calibri"/>
              </a:rPr>
              <a:t>kits, questions </a:t>
            </a:r>
          </a:p>
        </p:txBody>
      </p:sp>
      <p:sp>
        <p:nvSpPr>
          <p:cNvPr id="148" name="TextBox 147">
            <a:extLst>
              <a:ext uri="{FF2B5EF4-FFF2-40B4-BE49-F238E27FC236}">
                <a16:creationId xmlns:a16="http://schemas.microsoft.com/office/drawing/2014/main" id="{F401151E-AC36-4930-AC6C-CC172C811B96}"/>
              </a:ext>
            </a:extLst>
          </p:cNvPr>
          <p:cNvSpPr txBox="1"/>
          <p:nvPr/>
        </p:nvSpPr>
        <p:spPr>
          <a:xfrm>
            <a:off x="6079161" y="1922757"/>
            <a:ext cx="1618003"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latin typeface="Calibri"/>
                <a:cs typeface="Calibri"/>
              </a:rPr>
              <a:t>Lack of education appts/</a:t>
            </a:r>
            <a:endParaRPr lang="en-US">
              <a:ea typeface="Tahoma" panose="020B0604030504040204" pitchFamily="34" charset="0"/>
              <a:cs typeface="Tahoma" panose="020B0604030504040204" pitchFamily="34" charset="0"/>
            </a:endParaRPr>
          </a:p>
          <a:p>
            <a:r>
              <a:rPr lang="en-US" sz="1100">
                <a:latin typeface="Calibri"/>
                <a:cs typeface="Calibri"/>
              </a:rPr>
              <a:t>scheduling challenges</a:t>
            </a:r>
            <a:endParaRPr lang="en-US">
              <a:ea typeface="Tahoma"/>
              <a:cs typeface="Tahoma"/>
            </a:endParaRPr>
          </a:p>
        </p:txBody>
      </p:sp>
      <p:sp>
        <p:nvSpPr>
          <p:cNvPr id="150" name="TextBox 170">
            <a:extLst>
              <a:ext uri="{FF2B5EF4-FFF2-40B4-BE49-F238E27FC236}">
                <a16:creationId xmlns:a16="http://schemas.microsoft.com/office/drawing/2014/main" id="{477BFDA3-C550-488C-AA29-13E91738499C}"/>
              </a:ext>
            </a:extLst>
          </p:cNvPr>
          <p:cNvSpPr txBox="1">
            <a:spLocks noChangeArrowheads="1"/>
          </p:cNvSpPr>
          <p:nvPr/>
        </p:nvSpPr>
        <p:spPr bwMode="auto">
          <a:xfrm>
            <a:off x="1796864" y="5836372"/>
            <a:ext cx="1520854" cy="26161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1100" b="1">
                <a:solidFill>
                  <a:srgbClr val="000000"/>
                </a:solidFill>
                <a:latin typeface="Tahoma"/>
                <a:ea typeface="Tahoma"/>
                <a:cs typeface="Tahoma"/>
              </a:rPr>
              <a:t>Family Dynamics</a:t>
            </a:r>
            <a:endParaRPr lang="en-US" altLang="en-US" sz="1100" b="1">
              <a:solidFill>
                <a:srgbClr val="000000"/>
              </a:solidFill>
              <a:ea typeface="Tahoma"/>
              <a:cs typeface="Tahoma"/>
            </a:endParaRPr>
          </a:p>
        </p:txBody>
      </p:sp>
      <p:cxnSp>
        <p:nvCxnSpPr>
          <p:cNvPr id="152" name="Straight Arrow Connector 151">
            <a:extLst>
              <a:ext uri="{FF2B5EF4-FFF2-40B4-BE49-F238E27FC236}">
                <a16:creationId xmlns:a16="http://schemas.microsoft.com/office/drawing/2014/main" id="{640741B4-B083-4383-8D0F-EC300B4CD317}"/>
              </a:ext>
            </a:extLst>
          </p:cNvPr>
          <p:cNvCxnSpPr>
            <a:cxnSpLocks/>
            <a:stCxn id="150" idx="3"/>
          </p:cNvCxnSpPr>
          <p:nvPr/>
        </p:nvCxnSpPr>
        <p:spPr bwMode="auto">
          <a:xfrm>
            <a:off x="3317718" y="5967177"/>
            <a:ext cx="303790"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53" name="TextBox 123">
            <a:extLst>
              <a:ext uri="{FF2B5EF4-FFF2-40B4-BE49-F238E27FC236}">
                <a16:creationId xmlns:a16="http://schemas.microsoft.com/office/drawing/2014/main" id="{52F54C03-B4FE-46C2-9AA9-1ED359E392BF}"/>
              </a:ext>
            </a:extLst>
          </p:cNvPr>
          <p:cNvSpPr txBox="1">
            <a:spLocks noChangeArrowheads="1"/>
          </p:cNvSpPr>
          <p:nvPr/>
        </p:nvSpPr>
        <p:spPr bwMode="auto">
          <a:xfrm>
            <a:off x="3024905" y="1551716"/>
            <a:ext cx="1133911"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kern="100">
                <a:latin typeface="Tahoma"/>
                <a:ea typeface="Tahoma"/>
                <a:cs typeface="Tahoma"/>
              </a:rPr>
              <a:t>Variability in family abilities and learning styles</a:t>
            </a:r>
            <a:endParaRPr lang="en-US" altLang="en-US" sz="900" kern="100">
              <a:ea typeface="Tahoma"/>
              <a:cs typeface="Tahoma"/>
            </a:endParaRPr>
          </a:p>
        </p:txBody>
      </p:sp>
      <p:sp>
        <p:nvSpPr>
          <p:cNvPr id="154" name="TextBox 123">
            <a:extLst>
              <a:ext uri="{FF2B5EF4-FFF2-40B4-BE49-F238E27FC236}">
                <a16:creationId xmlns:a16="http://schemas.microsoft.com/office/drawing/2014/main" id="{29BE6643-4DB6-45B9-826B-8FC27ED02D18}"/>
              </a:ext>
            </a:extLst>
          </p:cNvPr>
          <p:cNvSpPr txBox="1">
            <a:spLocks noChangeArrowheads="1"/>
          </p:cNvSpPr>
          <p:nvPr/>
        </p:nvSpPr>
        <p:spPr bwMode="auto">
          <a:xfrm>
            <a:off x="54499" y="2363194"/>
            <a:ext cx="9394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Variable documentation</a:t>
            </a:r>
            <a:endParaRPr lang="en-US" altLang="en-US" sz="900">
              <a:ea typeface="Tahoma"/>
              <a:cs typeface="Tahoma"/>
            </a:endParaRPr>
          </a:p>
        </p:txBody>
      </p:sp>
      <p:cxnSp>
        <p:nvCxnSpPr>
          <p:cNvPr id="156" name="Straight Connector 155">
            <a:extLst>
              <a:ext uri="{FF2B5EF4-FFF2-40B4-BE49-F238E27FC236}">
                <a16:creationId xmlns:a16="http://schemas.microsoft.com/office/drawing/2014/main" id="{9EA15D56-C68C-4123-A1AA-2563588B0E41}"/>
              </a:ext>
            </a:extLst>
          </p:cNvPr>
          <p:cNvCxnSpPr>
            <a:cxnSpLocks/>
            <a:stCxn id="122" idx="1"/>
            <a:endCxn id="154" idx="3"/>
          </p:cNvCxnSpPr>
          <p:nvPr/>
        </p:nvCxnSpPr>
        <p:spPr bwMode="auto">
          <a:xfrm flipH="1" flipV="1">
            <a:off x="993996" y="2547860"/>
            <a:ext cx="398238" cy="227135"/>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57" name="TextBox 123">
            <a:extLst>
              <a:ext uri="{FF2B5EF4-FFF2-40B4-BE49-F238E27FC236}">
                <a16:creationId xmlns:a16="http://schemas.microsoft.com/office/drawing/2014/main" id="{50B68D9C-C637-4CD5-BE3C-A4889CF716EE}"/>
              </a:ext>
            </a:extLst>
          </p:cNvPr>
          <p:cNvSpPr txBox="1">
            <a:spLocks noChangeArrowheads="1"/>
          </p:cNvSpPr>
          <p:nvPr/>
        </p:nvSpPr>
        <p:spPr bwMode="auto">
          <a:xfrm>
            <a:off x="3016476" y="2161073"/>
            <a:ext cx="124127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kern="100">
                <a:latin typeface="Tahoma"/>
                <a:ea typeface="Tahoma"/>
                <a:cs typeface="Tahoma"/>
              </a:rPr>
              <a:t>So much information</a:t>
            </a:r>
          </a:p>
        </p:txBody>
      </p:sp>
      <p:sp>
        <p:nvSpPr>
          <p:cNvPr id="158" name="TextBox 123">
            <a:extLst>
              <a:ext uri="{FF2B5EF4-FFF2-40B4-BE49-F238E27FC236}">
                <a16:creationId xmlns:a16="http://schemas.microsoft.com/office/drawing/2014/main" id="{4FC4228F-9032-4AD9-9D2E-DA01CED4641F}"/>
              </a:ext>
            </a:extLst>
          </p:cNvPr>
          <p:cNvSpPr txBox="1">
            <a:spLocks noChangeArrowheads="1"/>
          </p:cNvSpPr>
          <p:nvPr/>
        </p:nvSpPr>
        <p:spPr bwMode="auto">
          <a:xfrm>
            <a:off x="3144203" y="2444239"/>
            <a:ext cx="1128686"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kern="100">
                <a:latin typeface="Tahoma"/>
                <a:ea typeface="Tahoma"/>
                <a:cs typeface="Tahoma"/>
              </a:rPr>
              <a:t>Some families are </a:t>
            </a:r>
            <a:endParaRPr lang="en-US" altLang="en-US" sz="900" kern="100">
              <a:ea typeface="Tahoma"/>
              <a:cs typeface="Tahoma"/>
            </a:endParaRPr>
          </a:p>
          <a:p>
            <a:pPr algn="ctr"/>
            <a:r>
              <a:rPr lang="en-US" altLang="en-US" sz="900" kern="100">
                <a:latin typeface="Tahoma"/>
                <a:ea typeface="Tahoma"/>
                <a:cs typeface="Tahoma"/>
              </a:rPr>
              <a:t>self-sufficient and </a:t>
            </a:r>
            <a:endParaRPr lang="en-US" altLang="en-US" sz="900" kern="100">
              <a:ea typeface="Tahoma"/>
              <a:cs typeface="Tahoma"/>
            </a:endParaRPr>
          </a:p>
          <a:p>
            <a:pPr algn="ctr"/>
            <a:r>
              <a:rPr lang="en-US" altLang="en-US" sz="900" kern="100">
                <a:latin typeface="Tahoma"/>
                <a:ea typeface="Tahoma"/>
                <a:cs typeface="Tahoma"/>
              </a:rPr>
              <a:t>others are not</a:t>
            </a:r>
            <a:endParaRPr lang="en-US" altLang="en-US" sz="900" kern="100">
              <a:ea typeface="Tahoma"/>
              <a:cs typeface="Tahoma"/>
            </a:endParaRPr>
          </a:p>
        </p:txBody>
      </p:sp>
      <p:cxnSp>
        <p:nvCxnSpPr>
          <p:cNvPr id="160" name="Straight Connector 159">
            <a:extLst>
              <a:ext uri="{FF2B5EF4-FFF2-40B4-BE49-F238E27FC236}">
                <a16:creationId xmlns:a16="http://schemas.microsoft.com/office/drawing/2014/main" id="{4100B294-7D42-4656-8C7E-12430785F066}"/>
              </a:ext>
            </a:extLst>
          </p:cNvPr>
          <p:cNvCxnSpPr>
            <a:cxnSpLocks/>
            <a:stCxn id="115" idx="1"/>
            <a:endCxn id="154" idx="3"/>
          </p:cNvCxnSpPr>
          <p:nvPr/>
        </p:nvCxnSpPr>
        <p:spPr bwMode="auto">
          <a:xfrm flipH="1">
            <a:off x="993996" y="2168544"/>
            <a:ext cx="371241" cy="379316"/>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61" name="TextBox 123">
            <a:extLst>
              <a:ext uri="{FF2B5EF4-FFF2-40B4-BE49-F238E27FC236}">
                <a16:creationId xmlns:a16="http://schemas.microsoft.com/office/drawing/2014/main" id="{61288E7D-F1E2-4E33-8E3B-D5A3EBB1B19D}"/>
              </a:ext>
            </a:extLst>
          </p:cNvPr>
          <p:cNvSpPr txBox="1">
            <a:spLocks noChangeArrowheads="1"/>
          </p:cNvSpPr>
          <p:nvPr/>
        </p:nvSpPr>
        <p:spPr bwMode="auto">
          <a:xfrm>
            <a:off x="3335854" y="3109379"/>
            <a:ext cx="1200921"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kern="100">
                <a:latin typeface="Tahoma"/>
                <a:ea typeface="Tahoma"/>
                <a:cs typeface="Tahoma"/>
              </a:rPr>
              <a:t>Requires continuous education and communication</a:t>
            </a:r>
          </a:p>
        </p:txBody>
      </p:sp>
      <p:sp>
        <p:nvSpPr>
          <p:cNvPr id="164" name="TextBox 163">
            <a:extLst>
              <a:ext uri="{FF2B5EF4-FFF2-40B4-BE49-F238E27FC236}">
                <a16:creationId xmlns:a16="http://schemas.microsoft.com/office/drawing/2014/main" id="{9CB90577-5F6A-4BDD-B82D-48533FF57204}"/>
              </a:ext>
            </a:extLst>
          </p:cNvPr>
          <p:cNvSpPr txBox="1"/>
          <p:nvPr/>
        </p:nvSpPr>
        <p:spPr>
          <a:xfrm>
            <a:off x="6469695" y="2933576"/>
            <a:ext cx="1229628" cy="3917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a:latin typeface="Calibri"/>
                <a:cs typeface="Calibri"/>
              </a:rPr>
              <a:t>Downloading only </a:t>
            </a:r>
          </a:p>
          <a:p>
            <a:r>
              <a:rPr lang="en-US" sz="1100">
                <a:latin typeface="Calibri"/>
                <a:cs typeface="Calibri"/>
              </a:rPr>
              <a:t>2 </a:t>
            </a:r>
            <a:r>
              <a:rPr lang="en-US" sz="1100" err="1">
                <a:latin typeface="Calibri"/>
                <a:cs typeface="Calibri"/>
              </a:rPr>
              <a:t>wks</a:t>
            </a:r>
            <a:r>
              <a:rPr lang="en-US" sz="1100">
                <a:latin typeface="Calibri"/>
                <a:cs typeface="Calibri"/>
              </a:rPr>
              <a:t> of data</a:t>
            </a:r>
          </a:p>
        </p:txBody>
      </p:sp>
      <p:sp>
        <p:nvSpPr>
          <p:cNvPr id="147" name="TextBox 132">
            <a:extLst>
              <a:ext uri="{FF2B5EF4-FFF2-40B4-BE49-F238E27FC236}">
                <a16:creationId xmlns:a16="http://schemas.microsoft.com/office/drawing/2014/main" id="{7F8249E2-304F-4A2D-99B6-F9C98DADFC5E}"/>
              </a:ext>
            </a:extLst>
          </p:cNvPr>
          <p:cNvSpPr txBox="1">
            <a:spLocks noChangeArrowheads="1"/>
          </p:cNvSpPr>
          <p:nvPr/>
        </p:nvSpPr>
        <p:spPr bwMode="auto">
          <a:xfrm>
            <a:off x="4847061" y="5625076"/>
            <a:ext cx="13365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900">
                <a:latin typeface="Tahoma"/>
                <a:ea typeface="Tahoma"/>
                <a:cs typeface="Tahoma"/>
              </a:rPr>
              <a:t>Difficult to use; a lot of interfaces</a:t>
            </a:r>
            <a:endParaRPr lang="en-US" altLang="en-US" sz="900">
              <a:ea typeface="Tahoma"/>
              <a:cs typeface="Tahoma"/>
            </a:endParaRPr>
          </a:p>
        </p:txBody>
      </p:sp>
      <p:cxnSp>
        <p:nvCxnSpPr>
          <p:cNvPr id="159" name="Straight Connector 158">
            <a:extLst>
              <a:ext uri="{FF2B5EF4-FFF2-40B4-BE49-F238E27FC236}">
                <a16:creationId xmlns:a16="http://schemas.microsoft.com/office/drawing/2014/main" id="{8C8138B9-1BDE-40A9-AD76-73863028BFFF}"/>
              </a:ext>
            </a:extLst>
          </p:cNvPr>
          <p:cNvCxnSpPr>
            <a:cxnSpLocks/>
            <a:stCxn id="97" idx="1"/>
            <a:endCxn id="133" idx="3"/>
          </p:cNvCxnSpPr>
          <p:nvPr/>
        </p:nvCxnSpPr>
        <p:spPr bwMode="auto">
          <a:xfrm flipH="1" flipV="1">
            <a:off x="2474658" y="4776209"/>
            <a:ext cx="159840" cy="29442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a:extLst>
              <a:ext uri="{FF2B5EF4-FFF2-40B4-BE49-F238E27FC236}">
                <a16:creationId xmlns:a16="http://schemas.microsoft.com/office/drawing/2014/main" id="{466D60F5-C142-4F39-8293-1AE8CD9A12B4}"/>
              </a:ext>
            </a:extLst>
          </p:cNvPr>
          <p:cNvCxnSpPr>
            <a:cxnSpLocks/>
            <a:stCxn id="80" idx="1"/>
            <a:endCxn id="142" idx="3"/>
          </p:cNvCxnSpPr>
          <p:nvPr/>
        </p:nvCxnSpPr>
        <p:spPr bwMode="auto">
          <a:xfrm flipH="1">
            <a:off x="7683280" y="2300595"/>
            <a:ext cx="125285" cy="14376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6" name="Graphic 44" descr="Star">
            <a:extLst>
              <a:ext uri="{FF2B5EF4-FFF2-40B4-BE49-F238E27FC236}">
                <a16:creationId xmlns:a16="http://schemas.microsoft.com/office/drawing/2014/main" id="{6FE78038-E241-45DE-AA65-00B2270B577A}"/>
              </a:ext>
            </a:extLst>
          </p:cNvPr>
          <p:cNvSpPr/>
          <p:nvPr/>
        </p:nvSpPr>
        <p:spPr>
          <a:xfrm>
            <a:off x="1025154" y="1422626"/>
            <a:ext cx="788858" cy="704648"/>
          </a:xfrm>
          <a:custGeom>
            <a:avLst/>
            <a:gdLst>
              <a:gd name="connsiteX0" fmla="*/ 762000 w 762000"/>
              <a:gd name="connsiteY0" fmla="*/ 285750 h 762000"/>
              <a:gd name="connsiteX1" fmla="*/ 476250 w 762000"/>
              <a:gd name="connsiteY1" fmla="*/ 285750 h 762000"/>
              <a:gd name="connsiteX2" fmla="*/ 381000 w 762000"/>
              <a:gd name="connsiteY2" fmla="*/ 0 h 762000"/>
              <a:gd name="connsiteX3" fmla="*/ 285750 w 762000"/>
              <a:gd name="connsiteY3" fmla="*/ 285750 h 762000"/>
              <a:gd name="connsiteX4" fmla="*/ 0 w 762000"/>
              <a:gd name="connsiteY4" fmla="*/ 285750 h 762000"/>
              <a:gd name="connsiteX5" fmla="*/ 219075 w 762000"/>
              <a:gd name="connsiteY5" fmla="*/ 476250 h 762000"/>
              <a:gd name="connsiteX6" fmla="*/ 133350 w 762000"/>
              <a:gd name="connsiteY6" fmla="*/ 762000 h 762000"/>
              <a:gd name="connsiteX7" fmla="*/ 381000 w 762000"/>
              <a:gd name="connsiteY7" fmla="*/ 590550 h 762000"/>
              <a:gd name="connsiteX8" fmla="*/ 628650 w 762000"/>
              <a:gd name="connsiteY8" fmla="*/ 762000 h 762000"/>
              <a:gd name="connsiteX9" fmla="*/ 542925 w 762000"/>
              <a:gd name="connsiteY9" fmla="*/ 47625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0" h="762000">
                <a:moveTo>
                  <a:pt x="762000" y="285750"/>
                </a:moveTo>
                <a:lnTo>
                  <a:pt x="476250" y="285750"/>
                </a:lnTo>
                <a:lnTo>
                  <a:pt x="381000" y="0"/>
                </a:lnTo>
                <a:lnTo>
                  <a:pt x="285750" y="285750"/>
                </a:lnTo>
                <a:lnTo>
                  <a:pt x="0" y="285750"/>
                </a:lnTo>
                <a:lnTo>
                  <a:pt x="219075" y="476250"/>
                </a:lnTo>
                <a:lnTo>
                  <a:pt x="133350" y="762000"/>
                </a:lnTo>
                <a:lnTo>
                  <a:pt x="381000" y="590550"/>
                </a:lnTo>
                <a:lnTo>
                  <a:pt x="628650" y="762000"/>
                </a:lnTo>
                <a:lnTo>
                  <a:pt x="542925" y="476250"/>
                </a:lnTo>
                <a:close/>
              </a:path>
            </a:pathLst>
          </a:custGeom>
          <a:solidFill>
            <a:schemeClr val="accent6">
              <a:lumMod val="60000"/>
              <a:lumOff val="40000"/>
            </a:schemeClr>
          </a:solidFill>
          <a:ln w="9525" cap="flat">
            <a:noFill/>
            <a:prstDash val="solid"/>
            <a:miter/>
          </a:ln>
        </p:spPr>
        <p:txBody>
          <a:bodyPr rtlCol="0" anchor="ctr"/>
          <a:lstStyle/>
          <a:p>
            <a:r>
              <a:rPr lang="en-US" dirty="0"/>
              <a:t>   </a:t>
            </a:r>
            <a:r>
              <a:rPr lang="en-US" sz="2400" b="1" dirty="0"/>
              <a:t>1</a:t>
            </a:r>
          </a:p>
        </p:txBody>
      </p:sp>
      <p:sp>
        <p:nvSpPr>
          <p:cNvPr id="47" name="Graphic 41" descr="Star">
            <a:extLst>
              <a:ext uri="{FF2B5EF4-FFF2-40B4-BE49-F238E27FC236}">
                <a16:creationId xmlns:a16="http://schemas.microsoft.com/office/drawing/2014/main" id="{CB87FE07-94F5-49B8-BA39-405B91E191ED}"/>
              </a:ext>
            </a:extLst>
          </p:cNvPr>
          <p:cNvSpPr/>
          <p:nvPr/>
        </p:nvSpPr>
        <p:spPr>
          <a:xfrm>
            <a:off x="2681202" y="3540498"/>
            <a:ext cx="762000" cy="762000"/>
          </a:xfrm>
          <a:custGeom>
            <a:avLst/>
            <a:gdLst>
              <a:gd name="connsiteX0" fmla="*/ 762000 w 762000"/>
              <a:gd name="connsiteY0" fmla="*/ 285750 h 762000"/>
              <a:gd name="connsiteX1" fmla="*/ 476250 w 762000"/>
              <a:gd name="connsiteY1" fmla="*/ 285750 h 762000"/>
              <a:gd name="connsiteX2" fmla="*/ 381000 w 762000"/>
              <a:gd name="connsiteY2" fmla="*/ 0 h 762000"/>
              <a:gd name="connsiteX3" fmla="*/ 285750 w 762000"/>
              <a:gd name="connsiteY3" fmla="*/ 285750 h 762000"/>
              <a:gd name="connsiteX4" fmla="*/ 0 w 762000"/>
              <a:gd name="connsiteY4" fmla="*/ 285750 h 762000"/>
              <a:gd name="connsiteX5" fmla="*/ 219075 w 762000"/>
              <a:gd name="connsiteY5" fmla="*/ 476250 h 762000"/>
              <a:gd name="connsiteX6" fmla="*/ 133350 w 762000"/>
              <a:gd name="connsiteY6" fmla="*/ 762000 h 762000"/>
              <a:gd name="connsiteX7" fmla="*/ 381000 w 762000"/>
              <a:gd name="connsiteY7" fmla="*/ 590550 h 762000"/>
              <a:gd name="connsiteX8" fmla="*/ 628650 w 762000"/>
              <a:gd name="connsiteY8" fmla="*/ 762000 h 762000"/>
              <a:gd name="connsiteX9" fmla="*/ 542925 w 762000"/>
              <a:gd name="connsiteY9" fmla="*/ 47625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0" h="762000">
                <a:moveTo>
                  <a:pt x="762000" y="285750"/>
                </a:moveTo>
                <a:lnTo>
                  <a:pt x="476250" y="285750"/>
                </a:lnTo>
                <a:lnTo>
                  <a:pt x="381000" y="0"/>
                </a:lnTo>
                <a:lnTo>
                  <a:pt x="285750" y="285750"/>
                </a:lnTo>
                <a:lnTo>
                  <a:pt x="0" y="285750"/>
                </a:lnTo>
                <a:lnTo>
                  <a:pt x="219075" y="476250"/>
                </a:lnTo>
                <a:lnTo>
                  <a:pt x="133350" y="762000"/>
                </a:lnTo>
                <a:lnTo>
                  <a:pt x="381000" y="590550"/>
                </a:lnTo>
                <a:lnTo>
                  <a:pt x="628650" y="762000"/>
                </a:lnTo>
                <a:lnTo>
                  <a:pt x="542925" y="476250"/>
                </a:lnTo>
                <a:close/>
              </a:path>
            </a:pathLst>
          </a:custGeom>
          <a:solidFill>
            <a:schemeClr val="accent6">
              <a:lumMod val="60000"/>
              <a:lumOff val="40000"/>
            </a:schemeClr>
          </a:solidFill>
          <a:ln w="9525" cap="flat">
            <a:noFill/>
            <a:prstDash val="solid"/>
            <a:miter/>
          </a:ln>
        </p:spPr>
        <p:txBody>
          <a:bodyPr rtlCol="0" anchor="ctr"/>
          <a:lstStyle/>
          <a:p>
            <a:r>
              <a:rPr lang="en-US" sz="2400" b="1" dirty="0"/>
              <a:t>  3</a:t>
            </a:r>
          </a:p>
        </p:txBody>
      </p:sp>
      <p:sp>
        <p:nvSpPr>
          <p:cNvPr id="48" name="Graphic 26" descr="Star">
            <a:extLst>
              <a:ext uri="{FF2B5EF4-FFF2-40B4-BE49-F238E27FC236}">
                <a16:creationId xmlns:a16="http://schemas.microsoft.com/office/drawing/2014/main" id="{3E80415E-31DF-478A-BE5A-C793A827169C}"/>
              </a:ext>
            </a:extLst>
          </p:cNvPr>
          <p:cNvSpPr/>
          <p:nvPr/>
        </p:nvSpPr>
        <p:spPr>
          <a:xfrm>
            <a:off x="8022470" y="3607361"/>
            <a:ext cx="762000" cy="762000"/>
          </a:xfrm>
          <a:custGeom>
            <a:avLst/>
            <a:gdLst>
              <a:gd name="connsiteX0" fmla="*/ 762000 w 762000"/>
              <a:gd name="connsiteY0" fmla="*/ 285750 h 762000"/>
              <a:gd name="connsiteX1" fmla="*/ 476250 w 762000"/>
              <a:gd name="connsiteY1" fmla="*/ 285750 h 762000"/>
              <a:gd name="connsiteX2" fmla="*/ 381000 w 762000"/>
              <a:gd name="connsiteY2" fmla="*/ 0 h 762000"/>
              <a:gd name="connsiteX3" fmla="*/ 285750 w 762000"/>
              <a:gd name="connsiteY3" fmla="*/ 285750 h 762000"/>
              <a:gd name="connsiteX4" fmla="*/ 0 w 762000"/>
              <a:gd name="connsiteY4" fmla="*/ 285750 h 762000"/>
              <a:gd name="connsiteX5" fmla="*/ 219075 w 762000"/>
              <a:gd name="connsiteY5" fmla="*/ 476250 h 762000"/>
              <a:gd name="connsiteX6" fmla="*/ 133350 w 762000"/>
              <a:gd name="connsiteY6" fmla="*/ 762000 h 762000"/>
              <a:gd name="connsiteX7" fmla="*/ 381000 w 762000"/>
              <a:gd name="connsiteY7" fmla="*/ 590550 h 762000"/>
              <a:gd name="connsiteX8" fmla="*/ 628650 w 762000"/>
              <a:gd name="connsiteY8" fmla="*/ 762000 h 762000"/>
              <a:gd name="connsiteX9" fmla="*/ 542925 w 762000"/>
              <a:gd name="connsiteY9" fmla="*/ 47625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0" h="762000">
                <a:moveTo>
                  <a:pt x="762000" y="285750"/>
                </a:moveTo>
                <a:lnTo>
                  <a:pt x="476250" y="285750"/>
                </a:lnTo>
                <a:lnTo>
                  <a:pt x="381000" y="0"/>
                </a:lnTo>
                <a:lnTo>
                  <a:pt x="285750" y="285750"/>
                </a:lnTo>
                <a:lnTo>
                  <a:pt x="0" y="285750"/>
                </a:lnTo>
                <a:lnTo>
                  <a:pt x="219075" y="476250"/>
                </a:lnTo>
                <a:lnTo>
                  <a:pt x="133350" y="762000"/>
                </a:lnTo>
                <a:lnTo>
                  <a:pt x="381000" y="590550"/>
                </a:lnTo>
                <a:lnTo>
                  <a:pt x="628650" y="762000"/>
                </a:lnTo>
                <a:lnTo>
                  <a:pt x="542925" y="476250"/>
                </a:lnTo>
                <a:close/>
              </a:path>
            </a:pathLst>
          </a:custGeom>
          <a:solidFill>
            <a:schemeClr val="accent6">
              <a:lumMod val="60000"/>
              <a:lumOff val="40000"/>
            </a:schemeClr>
          </a:solidFill>
          <a:ln w="9525" cap="flat">
            <a:noFill/>
            <a:prstDash val="solid"/>
            <a:miter/>
          </a:ln>
        </p:spPr>
        <p:txBody>
          <a:bodyPr rtlCol="0" anchor="ctr"/>
          <a:lstStyle/>
          <a:p>
            <a:r>
              <a:rPr lang="en-US" sz="2400" b="1" dirty="0"/>
              <a:t>  3</a:t>
            </a:r>
          </a:p>
        </p:txBody>
      </p:sp>
      <p:sp>
        <p:nvSpPr>
          <p:cNvPr id="137" name="Graphic 26" descr="Star">
            <a:extLst>
              <a:ext uri="{FF2B5EF4-FFF2-40B4-BE49-F238E27FC236}">
                <a16:creationId xmlns:a16="http://schemas.microsoft.com/office/drawing/2014/main" id="{2CEF1515-D2F6-40B2-9012-7FA5236F5474}"/>
              </a:ext>
            </a:extLst>
          </p:cNvPr>
          <p:cNvSpPr/>
          <p:nvPr/>
        </p:nvSpPr>
        <p:spPr>
          <a:xfrm>
            <a:off x="7283036" y="998853"/>
            <a:ext cx="762000" cy="762000"/>
          </a:xfrm>
          <a:custGeom>
            <a:avLst/>
            <a:gdLst>
              <a:gd name="connsiteX0" fmla="*/ 762000 w 762000"/>
              <a:gd name="connsiteY0" fmla="*/ 285750 h 762000"/>
              <a:gd name="connsiteX1" fmla="*/ 476250 w 762000"/>
              <a:gd name="connsiteY1" fmla="*/ 285750 h 762000"/>
              <a:gd name="connsiteX2" fmla="*/ 381000 w 762000"/>
              <a:gd name="connsiteY2" fmla="*/ 0 h 762000"/>
              <a:gd name="connsiteX3" fmla="*/ 285750 w 762000"/>
              <a:gd name="connsiteY3" fmla="*/ 285750 h 762000"/>
              <a:gd name="connsiteX4" fmla="*/ 0 w 762000"/>
              <a:gd name="connsiteY4" fmla="*/ 285750 h 762000"/>
              <a:gd name="connsiteX5" fmla="*/ 219075 w 762000"/>
              <a:gd name="connsiteY5" fmla="*/ 476250 h 762000"/>
              <a:gd name="connsiteX6" fmla="*/ 133350 w 762000"/>
              <a:gd name="connsiteY6" fmla="*/ 762000 h 762000"/>
              <a:gd name="connsiteX7" fmla="*/ 381000 w 762000"/>
              <a:gd name="connsiteY7" fmla="*/ 590550 h 762000"/>
              <a:gd name="connsiteX8" fmla="*/ 628650 w 762000"/>
              <a:gd name="connsiteY8" fmla="*/ 762000 h 762000"/>
              <a:gd name="connsiteX9" fmla="*/ 542925 w 762000"/>
              <a:gd name="connsiteY9" fmla="*/ 47625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0" h="762000">
                <a:moveTo>
                  <a:pt x="762000" y="285750"/>
                </a:moveTo>
                <a:lnTo>
                  <a:pt x="476250" y="285750"/>
                </a:lnTo>
                <a:lnTo>
                  <a:pt x="381000" y="0"/>
                </a:lnTo>
                <a:lnTo>
                  <a:pt x="285750" y="285750"/>
                </a:lnTo>
                <a:lnTo>
                  <a:pt x="0" y="285750"/>
                </a:lnTo>
                <a:lnTo>
                  <a:pt x="219075" y="476250"/>
                </a:lnTo>
                <a:lnTo>
                  <a:pt x="133350" y="762000"/>
                </a:lnTo>
                <a:lnTo>
                  <a:pt x="381000" y="590550"/>
                </a:lnTo>
                <a:lnTo>
                  <a:pt x="628650" y="762000"/>
                </a:lnTo>
                <a:lnTo>
                  <a:pt x="542925" y="476250"/>
                </a:lnTo>
                <a:close/>
              </a:path>
            </a:pathLst>
          </a:custGeom>
          <a:solidFill>
            <a:schemeClr val="accent6">
              <a:lumMod val="60000"/>
              <a:lumOff val="40000"/>
            </a:schemeClr>
          </a:solidFill>
          <a:ln w="9525" cap="flat">
            <a:noFill/>
            <a:prstDash val="solid"/>
            <a:miter/>
          </a:ln>
        </p:spPr>
        <p:txBody>
          <a:bodyPr rtlCol="0" anchor="ctr"/>
          <a:lstStyle/>
          <a:p>
            <a:r>
              <a:rPr lang="en-US" sz="2400" b="1" dirty="0"/>
              <a:t>  2</a:t>
            </a:r>
          </a:p>
        </p:txBody>
      </p:sp>
      <p:sp>
        <p:nvSpPr>
          <p:cNvPr id="149" name="Graphic 26" descr="Star">
            <a:extLst>
              <a:ext uri="{FF2B5EF4-FFF2-40B4-BE49-F238E27FC236}">
                <a16:creationId xmlns:a16="http://schemas.microsoft.com/office/drawing/2014/main" id="{E26C6C2B-952A-44D7-ABF2-29A1FC6E8424}"/>
              </a:ext>
            </a:extLst>
          </p:cNvPr>
          <p:cNvSpPr/>
          <p:nvPr/>
        </p:nvSpPr>
        <p:spPr>
          <a:xfrm>
            <a:off x="6266754" y="4308396"/>
            <a:ext cx="762000" cy="762000"/>
          </a:xfrm>
          <a:custGeom>
            <a:avLst/>
            <a:gdLst>
              <a:gd name="connsiteX0" fmla="*/ 762000 w 762000"/>
              <a:gd name="connsiteY0" fmla="*/ 285750 h 762000"/>
              <a:gd name="connsiteX1" fmla="*/ 476250 w 762000"/>
              <a:gd name="connsiteY1" fmla="*/ 285750 h 762000"/>
              <a:gd name="connsiteX2" fmla="*/ 381000 w 762000"/>
              <a:gd name="connsiteY2" fmla="*/ 0 h 762000"/>
              <a:gd name="connsiteX3" fmla="*/ 285750 w 762000"/>
              <a:gd name="connsiteY3" fmla="*/ 285750 h 762000"/>
              <a:gd name="connsiteX4" fmla="*/ 0 w 762000"/>
              <a:gd name="connsiteY4" fmla="*/ 285750 h 762000"/>
              <a:gd name="connsiteX5" fmla="*/ 219075 w 762000"/>
              <a:gd name="connsiteY5" fmla="*/ 476250 h 762000"/>
              <a:gd name="connsiteX6" fmla="*/ 133350 w 762000"/>
              <a:gd name="connsiteY6" fmla="*/ 762000 h 762000"/>
              <a:gd name="connsiteX7" fmla="*/ 381000 w 762000"/>
              <a:gd name="connsiteY7" fmla="*/ 590550 h 762000"/>
              <a:gd name="connsiteX8" fmla="*/ 628650 w 762000"/>
              <a:gd name="connsiteY8" fmla="*/ 762000 h 762000"/>
              <a:gd name="connsiteX9" fmla="*/ 542925 w 762000"/>
              <a:gd name="connsiteY9" fmla="*/ 47625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0" h="762000">
                <a:moveTo>
                  <a:pt x="762000" y="285750"/>
                </a:moveTo>
                <a:lnTo>
                  <a:pt x="476250" y="285750"/>
                </a:lnTo>
                <a:lnTo>
                  <a:pt x="381000" y="0"/>
                </a:lnTo>
                <a:lnTo>
                  <a:pt x="285750" y="285750"/>
                </a:lnTo>
                <a:lnTo>
                  <a:pt x="0" y="285750"/>
                </a:lnTo>
                <a:lnTo>
                  <a:pt x="219075" y="476250"/>
                </a:lnTo>
                <a:lnTo>
                  <a:pt x="133350" y="762000"/>
                </a:lnTo>
                <a:lnTo>
                  <a:pt x="381000" y="590550"/>
                </a:lnTo>
                <a:lnTo>
                  <a:pt x="628650" y="762000"/>
                </a:lnTo>
                <a:lnTo>
                  <a:pt x="542925" y="476250"/>
                </a:lnTo>
                <a:close/>
              </a:path>
            </a:pathLst>
          </a:custGeom>
          <a:solidFill>
            <a:schemeClr val="accent6">
              <a:lumMod val="60000"/>
              <a:lumOff val="40000"/>
            </a:schemeClr>
          </a:solidFill>
          <a:ln w="9525" cap="flat">
            <a:noFill/>
            <a:prstDash val="solid"/>
            <a:miter/>
          </a:ln>
        </p:spPr>
        <p:txBody>
          <a:bodyPr rtlCol="0" anchor="ctr"/>
          <a:lstStyle/>
          <a:p>
            <a:r>
              <a:rPr lang="en-US" sz="2400" b="1" dirty="0"/>
              <a:t>  2</a:t>
            </a:r>
          </a:p>
        </p:txBody>
      </p:sp>
    </p:spTree>
    <p:extLst>
      <p:ext uri="{BB962C8B-B14F-4D97-AF65-F5344CB8AC3E}">
        <p14:creationId xmlns:p14="http://schemas.microsoft.com/office/powerpoint/2010/main" val="3554145907"/>
      </p:ext>
    </p:extLst>
  </p:cSld>
  <p:clrMapOvr>
    <a:masterClrMapping/>
  </p:clrMapOvr>
</p:sld>
</file>

<file path=ppt/theme/theme1.xml><?xml version="1.0" encoding="utf-8"?>
<a:theme xmlns:a="http://schemas.openxmlformats.org/drawingml/2006/main" name="2_LCH_LITE_Feinberg_0616">
  <a:themeElements>
    <a:clrScheme name="LCH CQS">
      <a:dk1>
        <a:srgbClr val="000000"/>
      </a:dk1>
      <a:lt1>
        <a:srgbClr val="FFFFFF"/>
      </a:lt1>
      <a:dk2>
        <a:srgbClr val="167FC0"/>
      </a:dk2>
      <a:lt2>
        <a:srgbClr val="71C6EF"/>
      </a:lt2>
      <a:accent1>
        <a:srgbClr val="522476"/>
      </a:accent1>
      <a:accent2>
        <a:srgbClr val="9D97D2"/>
      </a:accent2>
      <a:accent3>
        <a:srgbClr val="116171"/>
      </a:accent3>
      <a:accent4>
        <a:srgbClr val="69C9C3"/>
      </a:accent4>
      <a:accent5>
        <a:srgbClr val="DB5C1E"/>
      </a:accent5>
      <a:accent6>
        <a:srgbClr val="FDB913"/>
      </a:accent6>
      <a:hlink>
        <a:srgbClr val="116171"/>
      </a:hlink>
      <a:folHlink>
        <a:srgbClr val="69C9C3"/>
      </a:folHlink>
    </a:clrScheme>
    <a:fontScheme name="LCH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CH-2106 CQS Widescreen  -  Read-Only" id="{DB94DB08-5376-4E0F-851B-FD142F765F0F}" vid="{F068B78D-E76A-442D-9D8C-A3970CFAC82A}"/>
    </a:ext>
  </a:extLst>
</a:theme>
</file>

<file path=ppt/theme/theme2.xml><?xml version="1.0" encoding="utf-8"?>
<a:theme xmlns:a="http://schemas.openxmlformats.org/drawingml/2006/main" name="LCH_LITE_Feinberg_0616">
  <a:themeElements>
    <a:clrScheme name="LCH CQS">
      <a:dk1>
        <a:srgbClr val="000000"/>
      </a:dk1>
      <a:lt1>
        <a:srgbClr val="FFFFFF"/>
      </a:lt1>
      <a:dk2>
        <a:srgbClr val="167FC0"/>
      </a:dk2>
      <a:lt2>
        <a:srgbClr val="71C6EF"/>
      </a:lt2>
      <a:accent1>
        <a:srgbClr val="522476"/>
      </a:accent1>
      <a:accent2>
        <a:srgbClr val="9D97D2"/>
      </a:accent2>
      <a:accent3>
        <a:srgbClr val="116171"/>
      </a:accent3>
      <a:accent4>
        <a:srgbClr val="69C9C3"/>
      </a:accent4>
      <a:accent5>
        <a:srgbClr val="DB5C1E"/>
      </a:accent5>
      <a:accent6>
        <a:srgbClr val="FDB913"/>
      </a:accent6>
      <a:hlink>
        <a:srgbClr val="116171"/>
      </a:hlink>
      <a:folHlink>
        <a:srgbClr val="69C9C3"/>
      </a:folHlink>
    </a:clrScheme>
    <a:fontScheme name="LCH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CH-2106 CQS Widescreen [Read-Only]" id="{4340CB21-BBCA-49CC-9653-432094E7E600}" vid="{BDFF497B-12C3-478A-8F0B-2828F9A2BCF7}"/>
    </a:ext>
  </a:extLst>
</a:theme>
</file>

<file path=ppt/theme/theme3.xml><?xml version="1.0" encoding="utf-8"?>
<a:theme xmlns:a="http://schemas.openxmlformats.org/drawingml/2006/main" name="Theme1">
  <a:themeElements>
    <a:clrScheme name="LCH CQS">
      <a:dk1>
        <a:srgbClr val="000000"/>
      </a:dk1>
      <a:lt1>
        <a:srgbClr val="FFFFFF"/>
      </a:lt1>
      <a:dk2>
        <a:srgbClr val="167FC0"/>
      </a:dk2>
      <a:lt2>
        <a:srgbClr val="71C6EF"/>
      </a:lt2>
      <a:accent1>
        <a:srgbClr val="522476"/>
      </a:accent1>
      <a:accent2>
        <a:srgbClr val="9D97D2"/>
      </a:accent2>
      <a:accent3>
        <a:srgbClr val="116171"/>
      </a:accent3>
      <a:accent4>
        <a:srgbClr val="69C9C3"/>
      </a:accent4>
      <a:accent5>
        <a:srgbClr val="DB5C1E"/>
      </a:accent5>
      <a:accent6>
        <a:srgbClr val="FDB913"/>
      </a:accent6>
      <a:hlink>
        <a:srgbClr val="116171"/>
      </a:hlink>
      <a:folHlink>
        <a:srgbClr val="69C9C3"/>
      </a:folHlink>
    </a:clrScheme>
    <a:fontScheme name="LCH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A5B464C5-9AB4-4FDA-A094-4D8082A6338E}" vid="{CD28A3F6-0192-44A6-B2D7-6FAC9DD8D541}"/>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2E0D5333BA3AB47B701CF36E8C5BF1F" ma:contentTypeVersion="12" ma:contentTypeDescription="Create a new document." ma:contentTypeScope="" ma:versionID="a6023ddf9d422454720cc4af34234c1e">
  <xsd:schema xmlns:xsd="http://www.w3.org/2001/XMLSchema" xmlns:xs="http://www.w3.org/2001/XMLSchema" xmlns:p="http://schemas.microsoft.com/office/2006/metadata/properties" xmlns:ns3="488bcfa4-0dfe-4362-93eb-99aacf041e32" xmlns:ns4="b5ba1254-7884-4044-9dfc-f1a03e633c8c" targetNamespace="http://schemas.microsoft.com/office/2006/metadata/properties" ma:root="true" ma:fieldsID="04f4640d0186622a7a4c6e88c16457e8" ns3:_="" ns4:_="">
    <xsd:import namespace="488bcfa4-0dfe-4362-93eb-99aacf041e32"/>
    <xsd:import namespace="b5ba1254-7884-4044-9dfc-f1a03e633c8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8bcfa4-0dfe-4362-93eb-99aacf041e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ba1254-7884-4044-9dfc-f1a03e633c8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E129EB-AF5B-41B7-9D6F-3624BD65230C}">
  <ds:schemaRefs>
    <ds:schemaRef ds:uri="b5ba1254-7884-4044-9dfc-f1a03e633c8c"/>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488bcfa4-0dfe-4362-93eb-99aacf041e32"/>
    <ds:schemaRef ds:uri="http://www.w3.org/XML/1998/namespace"/>
  </ds:schemaRefs>
</ds:datastoreItem>
</file>

<file path=customXml/itemProps2.xml><?xml version="1.0" encoding="utf-8"?>
<ds:datastoreItem xmlns:ds="http://schemas.openxmlformats.org/officeDocument/2006/customXml" ds:itemID="{0621B161-6F49-4468-AFEF-03F518B3402B}">
  <ds:schemaRefs>
    <ds:schemaRef ds:uri="http://schemas.microsoft.com/sharepoint/v3/contenttype/forms"/>
  </ds:schemaRefs>
</ds:datastoreItem>
</file>

<file path=customXml/itemProps3.xml><?xml version="1.0" encoding="utf-8"?>
<ds:datastoreItem xmlns:ds="http://schemas.openxmlformats.org/officeDocument/2006/customXml" ds:itemID="{DE873FD1-59D1-4292-AA1E-83515A386F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8bcfa4-0dfe-4362-93eb-99aacf041e32"/>
    <ds:schemaRef ds:uri="b5ba1254-7884-4044-9dfc-f1a03e633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5226</TotalTime>
  <Words>2747</Words>
  <Application>Microsoft Office PowerPoint</Application>
  <PresentationFormat>Widescreen</PresentationFormat>
  <Paragraphs>407</Paragraphs>
  <Slides>20</Slides>
  <Notes>9</Notes>
  <HiddenSlides>1</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20</vt:i4>
      </vt:variant>
    </vt:vector>
  </HeadingPairs>
  <TitlesOfParts>
    <vt:vector size="32" baseType="lpstr">
      <vt:lpstr>Arial</vt:lpstr>
      <vt:lpstr>Calibri</vt:lpstr>
      <vt:lpstr>Century Gothic</vt:lpstr>
      <vt:lpstr>Helvetica</vt:lpstr>
      <vt:lpstr>Lucida Grande</vt:lpstr>
      <vt:lpstr>MyriadPro-It</vt:lpstr>
      <vt:lpstr>MyriadPro-Regular</vt:lpstr>
      <vt:lpstr>Tahoma</vt:lpstr>
      <vt:lpstr>Trebuchet MS</vt:lpstr>
      <vt:lpstr>2_LCH_LITE_Feinberg_0616</vt:lpstr>
      <vt:lpstr>LCH_LITE_Feinberg_0616</vt:lpstr>
      <vt:lpstr>Theme1</vt:lpstr>
      <vt:lpstr>T1D Exchange QI Collaborative: CGM Use </vt:lpstr>
      <vt:lpstr>Ann &amp; Robert H. Lurie Children’s Hospital of Chicago</vt:lpstr>
      <vt:lpstr>Background &amp; Problem Statement</vt:lpstr>
      <vt:lpstr>Baseline Data Definitions</vt:lpstr>
      <vt:lpstr>Baseline Data Table</vt:lpstr>
      <vt:lpstr>Baseline Equity Data Tables of CGM Users</vt:lpstr>
      <vt:lpstr>Aim Statements</vt:lpstr>
      <vt:lpstr>Benchmarking &amp; Literature Review</vt:lpstr>
      <vt:lpstr>PowerPoint Presentation</vt:lpstr>
      <vt:lpstr>Degree of Effectiveness Hierarchy</vt:lpstr>
      <vt:lpstr>Solution Generation Degree of Effectiveness Hierarchy</vt:lpstr>
      <vt:lpstr>Solution Prioritization PICK Chart</vt:lpstr>
      <vt:lpstr>PowerPoint Presentation</vt:lpstr>
      <vt:lpstr>CGM Use Timeline</vt:lpstr>
      <vt:lpstr>PowerPoint Presentation</vt:lpstr>
      <vt:lpstr>Abandoned PDSA Cycle: Telemedicine “Genius Bar”</vt:lpstr>
      <vt:lpstr>Barriers Documentation Test</vt:lpstr>
      <vt:lpstr>Patient &amp; Family Engagement</vt:lpstr>
      <vt:lpstr>Lessons Learned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Keith-Rinker</dc:creator>
  <cp:lastModifiedBy>Ori Odugbesan</cp:lastModifiedBy>
  <cp:revision>385</cp:revision>
  <cp:lastPrinted>2019-07-16T16:58:26Z</cp:lastPrinted>
  <dcterms:created xsi:type="dcterms:W3CDTF">2019-07-16T16:57:14Z</dcterms:created>
  <dcterms:modified xsi:type="dcterms:W3CDTF">2021-07-13T14:54:47Z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0x01010082E0D5333BA3AB47B701CF36E8C5BF1F</vt:lpwstr>
  </property>
</Properties>
</file>