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03" r:id="rId2"/>
    <p:sldId id="737" r:id="rId3"/>
    <p:sldId id="738" r:id="rId4"/>
    <p:sldId id="739" r:id="rId5"/>
    <p:sldId id="740" r:id="rId6"/>
    <p:sldId id="741" r:id="rId7"/>
    <p:sldId id="742" r:id="rId8"/>
    <p:sldId id="743" r:id="rId9"/>
    <p:sldId id="744" r:id="rId10"/>
    <p:sldId id="74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drat Noor" initials="NN" lastIdx="1" clrIdx="0">
    <p:extLst>
      <p:ext uri="{19B8F6BF-5375-455C-9EA6-DF929625EA0E}">
        <p15:presenceInfo xmlns:p15="http://schemas.microsoft.com/office/powerpoint/2012/main" userId="S::nnoor@t1dexchange.org::31d4c41a-7069-4931-8830-6ddba1eb42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86370" autoAdjust="0"/>
  </p:normalViewPr>
  <p:slideViewPr>
    <p:cSldViewPr snapToGrid="0">
      <p:cViewPr varScale="1">
        <p:scale>
          <a:sx n="57" d="100"/>
          <a:sy n="57" d="100"/>
        </p:scale>
        <p:origin x="10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A6E10-666D-4B4B-8C93-7BBDC77F5FD2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92E7E-FF37-46C1-A39F-61D97648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7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2A16-E831-4982-B14D-4D072FE2BF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88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DSC discussions, we agreed to 1) keep the data elements on the left as is with no modifications proposed, 2) (middle column) further perform post-mapping validation with individual sites to identify source of data missingness, and develop a process of capturing accurate data using the best fields available at these sites 3) (Right column) consider additions to existing data spec enabling us to track other potential QI metrics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92E7E-FF37-46C1-A39F-61D9764839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6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CB4F-EFAB-4182-95E4-3E52BA067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FD45B4-5569-4346-8009-21B505C1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799AC-755B-4DF6-895A-8390D317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033F-B2BC-4CB7-B0E8-391BC6E5F92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F6F38-CCD9-4620-9EA4-23A9278D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5D58E-EC76-4CBB-A56F-E378E3A6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9096-7FAC-44D8-B238-2325C9150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7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CA2BE-D954-4B94-B038-BAE3FAE1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24EAC-0CF9-4FE9-A150-8EDF7219D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CCD2E-1242-4D54-AAEA-56F5481CC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033F-B2BC-4CB7-B0E8-391BC6E5F92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4B0A9-E6A1-4812-8B84-450D74F8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DC119-A06F-4DE4-8DE2-892D2F34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9096-7FAC-44D8-B238-2325C9150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2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04D10A-17C7-4006-91CB-71974E2B7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737F6D-C349-4EE4-B068-B55F4C81C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02B06-1643-445B-A2EE-807F08916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033F-B2BC-4CB7-B0E8-391BC6E5F92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F8684-6704-4C93-B528-8985311C7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E535F-FE1E-4C13-B50B-D68EE889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9096-7FAC-44D8-B238-2325C9150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6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>
            <a:extLst>
              <a:ext uri="{FF2B5EF4-FFF2-40B4-BE49-F238E27FC236}">
                <a16:creationId xmlns:a16="http://schemas.microsoft.com/office/drawing/2014/main" id="{AA6BC4EE-9385-8048-94F7-C8E9B08818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741220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>
              <a:buClr>
                <a:srgbClr val="52CAE0"/>
              </a:buClr>
              <a:buSzPct val="125000"/>
              <a:defRPr>
                <a:solidFill>
                  <a:srgbClr val="47606D"/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rgbClr val="47606D"/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rgbClr val="47606D"/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rgbClr val="47606D"/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rgbClr val="47606D"/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>
              <a:buClr>
                <a:srgbClr val="52CAE0"/>
              </a:buClr>
              <a:buSzPct val="125000"/>
              <a:defRPr>
                <a:solidFill>
                  <a:srgbClr val="47606D"/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rgbClr val="47606D"/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rgbClr val="47606D"/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rgbClr val="47606D"/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rgbClr val="47606D"/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9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E43C-DD7B-4F90-A76A-4E1D1F8B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3D522-1BB9-4D5B-A102-B03C60E37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B3EE6-9EAD-4E9C-BE4B-C4C4B651A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033F-B2BC-4CB7-B0E8-391BC6E5F92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73BE1-E9AA-49FB-9DCD-B3C4A842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5E4E1-18B9-47B7-BDFB-09C4D9B7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9096-7FAC-44D8-B238-2325C9150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5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7D73-88CC-4B8D-82EB-BC2D5EB0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57C5D-4501-4296-A664-46DAF77CF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B2C72-D351-4AA4-8915-8F7650EA5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033F-B2BC-4CB7-B0E8-391BC6E5F92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67F55-BDA9-4883-BCD7-A9C0CEA7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1A538-A3F8-4842-9738-E42F1B3A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9096-7FAC-44D8-B238-2325C9150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0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DDA5-2F11-4CDE-9A74-05205A260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845E9-EFB2-4D33-832C-41B754904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47CEE-CD47-4B87-84BF-C69F990C5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4C018-E398-454E-B0FA-839D1C3CC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033F-B2BC-4CB7-B0E8-391BC6E5F92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66DDB-6EDA-41B6-86EE-5A57B5F0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BDDE0-9AAD-4E6A-9708-19987018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9096-7FAC-44D8-B238-2325C9150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9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4BEFA-206C-4F84-834E-7651047C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5D370-C0DB-4CED-898F-75410BF6D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0DC34-F295-4D15-946B-C6DB4F227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8C4A7-4678-41CF-8A69-2F342A38F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53C7C-3D84-4143-99B5-A6911B95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39DC11-F604-4CF0-B371-0651D692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033F-B2BC-4CB7-B0E8-391BC6E5F92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245081-3C4B-4172-AFA8-EC91803C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C5C484-6714-4D88-A262-295DB6FAF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9096-7FAC-44D8-B238-2325C9150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6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25A47-C979-4EB7-8223-95566B488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B00EF-A003-487C-9520-6C9EA2B4F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033F-B2BC-4CB7-B0E8-391BC6E5F92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25766-0C20-440D-ACD0-818DD2BF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D05A8-597D-48FF-BF54-846876AA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9096-7FAC-44D8-B238-2325C9150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8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32D1F8-7442-4144-9662-D7B1DE83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033F-B2BC-4CB7-B0E8-391BC6E5F92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137DFB-7AFA-4A2D-A73C-E349DC64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56C0A-A0CC-4310-A540-4010D52E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9096-7FAC-44D8-B238-2325C9150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565C6-57F1-472A-87FF-6CBDBB52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1A38C-C988-4AD8-BCA5-E193ADDC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B0633-3B42-499A-BFE7-D8365F22B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49ECD-3D4D-4E15-8A30-BFE2DE404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033F-B2BC-4CB7-B0E8-391BC6E5F92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97907-64B8-453C-8929-733768FE9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3968B-EA4B-476F-B8EC-2B76F898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9096-7FAC-44D8-B238-2325C9150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6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B5631-D1A6-4919-86A2-B2789463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7F001B-8877-48C8-9212-5F373C7AE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1A8C9-8042-49A5-8CC8-3AD9139DB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31DAE-E143-4971-84EF-B88A9A661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033F-B2BC-4CB7-B0E8-391BC6E5F92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A4AF6-F9C3-4E27-97E9-BF1768E7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DB161-2F63-4FA3-A2C0-D900D8B8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9096-7FAC-44D8-B238-2325C9150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9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8B59D2-D5C0-407C-8700-AB4F9665C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A1552-7D0F-4572-9683-E991E5A49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A06ED-C839-4101-A455-415AC88D0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F033F-B2BC-4CB7-B0E8-391BC6E5F92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AEFB1-C40B-45C6-9BC2-62F5E1BC7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CB40C-801C-4FC7-8E78-490833D2C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79096-7FAC-44D8-B238-2325C9150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2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QI@t1dexchange.org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illed, group, bunch, many&#10;&#10;Description automatically generated">
            <a:extLst>
              <a:ext uri="{FF2B5EF4-FFF2-40B4-BE49-F238E27FC236}">
                <a16:creationId xmlns:a16="http://schemas.microsoft.com/office/drawing/2014/main" id="{85F49C10-8453-A14E-A6D6-AB0A43B24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61F7A1-CFF8-D342-A9AF-5CB080C98BD0}"/>
              </a:ext>
            </a:extLst>
          </p:cNvPr>
          <p:cNvSpPr/>
          <p:nvPr/>
        </p:nvSpPr>
        <p:spPr>
          <a:xfrm>
            <a:off x="0" y="4181856"/>
            <a:ext cx="12192000" cy="2676144"/>
          </a:xfrm>
          <a:prstGeom prst="rect">
            <a:avLst/>
          </a:prstGeom>
          <a:solidFill>
            <a:srgbClr val="FFFFFF">
              <a:alpha val="87000"/>
            </a:srgbClr>
          </a:solidFill>
          <a:ln w="25400" cap="flat">
            <a:noFill/>
            <a:prstDash val="solid"/>
            <a:round/>
          </a:ln>
          <a:effectLst>
            <a:outerShdw dist="23000" sx="1000" sy="1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47616E"/>
              </a:solidFill>
              <a:effectLst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541A89-5206-2242-9AFB-02DE48E4971E}"/>
              </a:ext>
            </a:extLst>
          </p:cNvPr>
          <p:cNvSpPr txBox="1"/>
          <p:nvPr/>
        </p:nvSpPr>
        <p:spPr>
          <a:xfrm>
            <a:off x="431515" y="4476197"/>
            <a:ext cx="10880332" cy="1815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chemeClr val="accent1"/>
                </a:solidFill>
              </a:rPr>
              <a:t>Data Science Committee Updates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1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Montserrat SemiBold" pitchFamily="2" charset="77"/>
              <a:ea typeface="Hind Bold"/>
              <a:cs typeface="Hind Bold"/>
              <a:sym typeface="Hind Bold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spc="0" normalizeH="0" baseline="0" dirty="0">
                <a:ln>
                  <a:noFill/>
                </a:ln>
                <a:solidFill>
                  <a:srgbClr val="3E4E8D"/>
                </a:solidFill>
                <a:effectLst/>
                <a:uFillTx/>
                <a:latin typeface="Montserrat SemiBold" pitchFamily="2" charset="77"/>
                <a:ea typeface="Hind Bold"/>
                <a:cs typeface="Hind Bold"/>
                <a:sym typeface="Hind Bold"/>
              </a:rPr>
              <a:t>Learning Session June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9F5C0-F873-3442-8D06-5B2634661B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58" y="847049"/>
            <a:ext cx="4185883" cy="279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0845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A1951-D4BF-4640-AAB9-C8D72A27E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Timeline to move to updated data spec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B4584-6966-495D-81E3-DE244D25E76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We will begin implementing updated data spec (version 2.6) for sites that are yet to begin mapping from July 2021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/>
          </a:p>
          <a:p>
            <a:r>
              <a:rPr lang="en-US" sz="2400"/>
              <a:t>We will switch to the updated data spec (version 2.6) for existing mapped, or currently mapping in process sites, on October 2021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229345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FA4C7-8CB8-DA40-84D3-21B0632FE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Science Committee (DSC) members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AD57D-F7EB-204C-9267-3D7378FB0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9274" y="959005"/>
            <a:ext cx="10972166" cy="539042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Todd Alonso (BDC)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 Clements (CMH)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Joyce Lee (U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Justyn Indyk (NCH)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Nana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Hawa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-Jones (CCHMC)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Mary Pat Gallagher (NYU)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Nudrat Noor (T1DX)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Osagie Ebekozien (T1DX)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Anton Wirsch (T1DX)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are seeking new members from the adult sites. Please email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QI@t1dexchange.org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express interest in joining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6082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FA4C7-8CB8-DA40-84D3-21B0632FE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29681"/>
            <a:ext cx="10972800" cy="457200"/>
          </a:xfrm>
        </p:spPr>
        <p:txBody>
          <a:bodyPr>
            <a:normAutofit fontScale="90000"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DSC 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AD57D-F7EB-204C-9267-3D7378FB0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9274" y="1260086"/>
            <a:ext cx="10972166" cy="539042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data specifications every quarter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 key data fields and relevant definitions as needed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Advise on additional data elements to be added in line with updated ADA standards of care (annually)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Discuss the most coherent approach to map data to T1DX data specifications from new and existing 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300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38C7C5-1295-43B7-8CA6-A0BEC3C13710}"/>
              </a:ext>
            </a:extLst>
          </p:cNvPr>
          <p:cNvSpPr txBox="1">
            <a:spLocks/>
          </p:cNvSpPr>
          <p:nvPr/>
        </p:nvSpPr>
        <p:spPr>
          <a:xfrm>
            <a:off x="533400" y="512271"/>
            <a:ext cx="10515600" cy="812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Current data specification (Version-2.5)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103CAC-F8C3-4F3C-A523-32FDFFA43640}"/>
              </a:ext>
            </a:extLst>
          </p:cNvPr>
          <p:cNvSpPr txBox="1">
            <a:spLocks/>
          </p:cNvSpPr>
          <p:nvPr/>
        </p:nvSpPr>
        <p:spPr>
          <a:xfrm>
            <a:off x="599089" y="1597572"/>
            <a:ext cx="10962289" cy="4579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/>
              <a:t>Includes data within ‘Core’ and ‘Diabetes’ files: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52D187-CCCD-496D-ACB2-98BA35BE8A6B}"/>
              </a:ext>
            </a:extLst>
          </p:cNvPr>
          <p:cNvSpPr/>
          <p:nvPr/>
        </p:nvSpPr>
        <p:spPr>
          <a:xfrm>
            <a:off x="2900854" y="2764221"/>
            <a:ext cx="22387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DATA FILES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69CD3B-B917-452F-867F-C9D99C5A55AC}"/>
              </a:ext>
            </a:extLst>
          </p:cNvPr>
          <p:cNvSpPr/>
          <p:nvPr/>
        </p:nvSpPr>
        <p:spPr>
          <a:xfrm>
            <a:off x="6253655" y="2764221"/>
            <a:ext cx="262233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DIABETES DATA FILES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3B0509-E260-4FA3-9DEF-31FBB0717B33}"/>
              </a:ext>
            </a:extLst>
          </p:cNvPr>
          <p:cNvCxnSpPr>
            <a:cxnSpLocks/>
          </p:cNvCxnSpPr>
          <p:nvPr/>
        </p:nvCxnSpPr>
        <p:spPr>
          <a:xfrm flipH="1">
            <a:off x="3210913" y="3678621"/>
            <a:ext cx="15763" cy="2144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36F74F-AF03-4012-A29A-54197BCD3577}"/>
              </a:ext>
            </a:extLst>
          </p:cNvPr>
          <p:cNvCxnSpPr/>
          <p:nvPr/>
        </p:nvCxnSpPr>
        <p:spPr>
          <a:xfrm>
            <a:off x="3226676" y="4056993"/>
            <a:ext cx="3468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7D7EC9-6003-4EBC-8510-7B24CD3F1C7B}"/>
              </a:ext>
            </a:extLst>
          </p:cNvPr>
          <p:cNvCxnSpPr/>
          <p:nvPr/>
        </p:nvCxnSpPr>
        <p:spPr>
          <a:xfrm>
            <a:off x="3231932" y="4493171"/>
            <a:ext cx="3468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2BC55C-67ED-40BD-9B0E-2363FDD6EECA}"/>
              </a:ext>
            </a:extLst>
          </p:cNvPr>
          <p:cNvCxnSpPr/>
          <p:nvPr/>
        </p:nvCxnSpPr>
        <p:spPr>
          <a:xfrm>
            <a:off x="3237190" y="4971390"/>
            <a:ext cx="3468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8FA8E0-E697-4671-AD33-C7BC00742955}"/>
              </a:ext>
            </a:extLst>
          </p:cNvPr>
          <p:cNvCxnSpPr/>
          <p:nvPr/>
        </p:nvCxnSpPr>
        <p:spPr>
          <a:xfrm>
            <a:off x="3210913" y="5449609"/>
            <a:ext cx="3468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409AC2-8694-4127-A3FE-928113BDBC4A}"/>
              </a:ext>
            </a:extLst>
          </p:cNvPr>
          <p:cNvCxnSpPr/>
          <p:nvPr/>
        </p:nvCxnSpPr>
        <p:spPr>
          <a:xfrm>
            <a:off x="3237190" y="5822725"/>
            <a:ext cx="3468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5A8E06C-C8E9-44C5-AC50-6724FFF90FE4}"/>
              </a:ext>
            </a:extLst>
          </p:cNvPr>
          <p:cNvSpPr txBox="1"/>
          <p:nvPr/>
        </p:nvSpPr>
        <p:spPr>
          <a:xfrm>
            <a:off x="3611463" y="3887267"/>
            <a:ext cx="114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Encounter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B60549-31A9-466E-84B3-0F85042A6094}"/>
              </a:ext>
            </a:extLst>
          </p:cNvPr>
          <p:cNvSpPr txBox="1"/>
          <p:nvPr/>
        </p:nvSpPr>
        <p:spPr>
          <a:xfrm>
            <a:off x="3637742" y="4291913"/>
            <a:ext cx="97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C2F44B-DBD7-4F1B-B4B0-2CF23D7D733B}"/>
              </a:ext>
            </a:extLst>
          </p:cNvPr>
          <p:cNvSpPr txBox="1"/>
          <p:nvPr/>
        </p:nvSpPr>
        <p:spPr>
          <a:xfrm>
            <a:off x="3621975" y="4738601"/>
            <a:ext cx="84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Patient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075F43-7AD6-4DBF-925F-43C4A89000CA}"/>
              </a:ext>
            </a:extLst>
          </p:cNvPr>
          <p:cNvSpPr txBox="1"/>
          <p:nvPr/>
        </p:nvSpPr>
        <p:spPr>
          <a:xfrm>
            <a:off x="3595701" y="5174778"/>
            <a:ext cx="133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Medications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04C4C4-5F03-43D2-A285-FF23133E8724}"/>
              </a:ext>
            </a:extLst>
          </p:cNvPr>
          <p:cNvSpPr txBox="1"/>
          <p:nvPr/>
        </p:nvSpPr>
        <p:spPr>
          <a:xfrm>
            <a:off x="3600958" y="5600445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24111E-BEDF-4B8D-8CDC-DD96B62B9A5F}"/>
              </a:ext>
            </a:extLst>
          </p:cNvPr>
          <p:cNvCxnSpPr>
            <a:cxnSpLocks/>
          </p:cNvCxnSpPr>
          <p:nvPr/>
        </p:nvCxnSpPr>
        <p:spPr>
          <a:xfrm flipH="1">
            <a:off x="7024188" y="3678621"/>
            <a:ext cx="15763" cy="2144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EA500C-0B9C-4150-8734-5B0BCF2A8E6E}"/>
              </a:ext>
            </a:extLst>
          </p:cNvPr>
          <p:cNvCxnSpPr/>
          <p:nvPr/>
        </p:nvCxnSpPr>
        <p:spPr>
          <a:xfrm>
            <a:off x="7047179" y="4430108"/>
            <a:ext cx="3468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695337-E5CB-4BDA-A2D1-EBC473F0903F}"/>
              </a:ext>
            </a:extLst>
          </p:cNvPr>
          <p:cNvCxnSpPr/>
          <p:nvPr/>
        </p:nvCxnSpPr>
        <p:spPr>
          <a:xfrm>
            <a:off x="7020902" y="4908327"/>
            <a:ext cx="3468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B2F4E6-5123-4D1B-868E-4B4DFDF74FC3}"/>
              </a:ext>
            </a:extLst>
          </p:cNvPr>
          <p:cNvCxnSpPr/>
          <p:nvPr/>
        </p:nvCxnSpPr>
        <p:spPr>
          <a:xfrm>
            <a:off x="7047179" y="5281443"/>
            <a:ext cx="3468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331AB99-B925-412D-9741-5E61E13CAAAF}"/>
              </a:ext>
            </a:extLst>
          </p:cNvPr>
          <p:cNvSpPr txBox="1"/>
          <p:nvPr/>
        </p:nvSpPr>
        <p:spPr>
          <a:xfrm>
            <a:off x="7431964" y="4197319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Insulin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B61FF5-5B4E-45DE-B180-726C01714264}"/>
              </a:ext>
            </a:extLst>
          </p:cNvPr>
          <p:cNvSpPr txBox="1"/>
          <p:nvPr/>
        </p:nvSpPr>
        <p:spPr>
          <a:xfrm>
            <a:off x="7405690" y="4633496"/>
            <a:ext cx="92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Glucose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46936D-A450-445C-8B34-5F85F3BA7D7D}"/>
              </a:ext>
            </a:extLst>
          </p:cNvPr>
          <p:cNvSpPr txBox="1"/>
          <p:nvPr/>
        </p:nvSpPr>
        <p:spPr>
          <a:xfrm>
            <a:off x="7410947" y="5059163"/>
            <a:ext cx="123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Monitoring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49FFF65-81FD-4018-8DDC-FEB5AD201E9E}"/>
              </a:ext>
            </a:extLst>
          </p:cNvPr>
          <p:cNvCxnSpPr/>
          <p:nvPr/>
        </p:nvCxnSpPr>
        <p:spPr>
          <a:xfrm>
            <a:off x="7020904" y="5728131"/>
            <a:ext cx="3468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5D1C3BB-87B0-4E43-8980-240EA0F1E38C}"/>
              </a:ext>
            </a:extLst>
          </p:cNvPr>
          <p:cNvSpPr txBox="1"/>
          <p:nvPr/>
        </p:nvSpPr>
        <p:spPr>
          <a:xfrm>
            <a:off x="7395182" y="5505851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36780047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21F86DA4-0B2A-4E09-8A2C-AC98F93C2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Current data specification (Version-2.5)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0A5FB5D-90B3-4E94-84C9-0C8B6892CF2C}"/>
              </a:ext>
            </a:extLst>
          </p:cNvPr>
          <p:cNvSpPr txBox="1">
            <a:spLocks/>
          </p:cNvSpPr>
          <p:nvPr/>
        </p:nvSpPr>
        <p:spPr>
          <a:xfrm>
            <a:off x="585952" y="1564564"/>
            <a:ext cx="11238186" cy="48021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/>
              <a:t>-Includes all Phase 1 QI metric elements and other data fields for population health research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/>
              <a:t> (Patient sociodemographic data, device information, clinical outcomes including A1c, severe hypoglycemia and diabetic ketoacidosis)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/>
          </a:p>
          <a:p>
            <a:pPr marL="0" indent="0">
              <a:buFont typeface="Arial" panose="020B0604020202020204" pitchFamily="34" charset="0"/>
              <a:buNone/>
            </a:pPr>
            <a:endParaRPr lang="en-US" sz="20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u="sng"/>
              <a:t>QI Phase 1 metrics/variables: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/>
          </a:p>
          <a:p>
            <a:pPr marR="67437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000000"/>
                </a:solidFill>
              </a:rPr>
              <a:t>Patients in with </a:t>
            </a:r>
            <a:r>
              <a:rPr lang="en-US" sz="1600" b="1">
                <a:solidFill>
                  <a:srgbClr val="000000"/>
                </a:solidFill>
              </a:rPr>
              <a:t>HbA1c</a:t>
            </a:r>
            <a:r>
              <a:rPr lang="en-US" sz="1600">
                <a:solidFill>
                  <a:srgbClr val="000000"/>
                </a:solidFill>
              </a:rPr>
              <a:t> &lt;7 </a:t>
            </a:r>
          </a:p>
          <a:p>
            <a:pPr marL="0" marR="67437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000000"/>
                </a:solidFill>
              </a:rPr>
              <a:t>The number of patients using a </a:t>
            </a:r>
            <a:r>
              <a:rPr lang="en-US" sz="1600" b="1">
                <a:solidFill>
                  <a:srgbClr val="000000"/>
                </a:solidFill>
              </a:rPr>
              <a:t>sensor/CGM </a:t>
            </a:r>
          </a:p>
          <a:p>
            <a:pPr marL="0" marR="67437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000000"/>
                </a:solidFill>
              </a:rPr>
              <a:t>Number of patients excluding </a:t>
            </a:r>
            <a:r>
              <a:rPr lang="en-US" sz="1600" b="1">
                <a:solidFill>
                  <a:srgbClr val="000000"/>
                </a:solidFill>
              </a:rPr>
              <a:t>CGM</a:t>
            </a:r>
            <a:r>
              <a:rPr lang="en-US" sz="1600">
                <a:solidFill>
                  <a:srgbClr val="000000"/>
                </a:solidFill>
              </a:rPr>
              <a:t> users who check their FSBG </a:t>
            </a:r>
            <a:r>
              <a:rPr lang="en-US" sz="1600" u="sng">
                <a:solidFill>
                  <a:srgbClr val="000000"/>
                </a:solidFill>
              </a:rPr>
              <a:t>&gt;</a:t>
            </a:r>
            <a:r>
              <a:rPr lang="en-US" sz="1600">
                <a:solidFill>
                  <a:srgbClr val="000000"/>
                </a:solidFill>
              </a:rPr>
              <a:t> 4x/day</a:t>
            </a:r>
          </a:p>
          <a:p>
            <a:pPr marL="0" marR="67437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000000"/>
                </a:solidFill>
              </a:rPr>
              <a:t>Number of patients who either use </a:t>
            </a:r>
            <a:r>
              <a:rPr lang="en-US" sz="1600">
                <a:solidFill>
                  <a:srgbClr val="000000"/>
                </a:solidFill>
                <a:ea typeface="Calibri" panose="020F0502020204030204" pitchFamily="34" charset="0"/>
              </a:rPr>
              <a:t>CGM or check </a:t>
            </a:r>
            <a:r>
              <a:rPr lang="en-US" sz="1600" b="1">
                <a:solidFill>
                  <a:srgbClr val="000000"/>
                </a:solidFill>
                <a:ea typeface="Calibri" panose="020F0502020204030204" pitchFamily="34" charset="0"/>
              </a:rPr>
              <a:t>FSBG</a:t>
            </a:r>
            <a:r>
              <a:rPr lang="en-US" sz="1600">
                <a:solidFill>
                  <a:srgbClr val="000000"/>
                </a:solidFill>
                <a:ea typeface="Calibri" panose="020F0502020204030204" pitchFamily="34" charset="0"/>
              </a:rPr>
              <a:t> &gt; 4x/day </a:t>
            </a:r>
          </a:p>
          <a:p>
            <a:pPr marL="0" marR="67437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000000"/>
                </a:solidFill>
                <a:ea typeface="Calibri" panose="020F0502020204030204" pitchFamily="34" charset="0"/>
              </a:rPr>
              <a:t>The number of patients who are active </a:t>
            </a:r>
            <a:r>
              <a:rPr lang="en-US" sz="1600" b="1">
                <a:solidFill>
                  <a:srgbClr val="000000"/>
                </a:solidFill>
                <a:ea typeface="Calibri" panose="020F0502020204030204" pitchFamily="34" charset="0"/>
              </a:rPr>
              <a:t>pump</a:t>
            </a:r>
            <a:r>
              <a:rPr lang="en-US" sz="1600">
                <a:solidFill>
                  <a:srgbClr val="000000"/>
                </a:solidFill>
                <a:ea typeface="Calibri" panose="020F0502020204030204" pitchFamily="34" charset="0"/>
              </a:rPr>
              <a:t> users</a:t>
            </a:r>
            <a:endParaRPr lang="en-US" sz="1600">
              <a:ea typeface="Calibri" panose="020F0502020204030204" pitchFamily="34" charset="0"/>
            </a:endParaRPr>
          </a:p>
          <a:p>
            <a:pPr marL="0" marR="67437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000000"/>
                </a:solidFill>
                <a:ea typeface="Calibri" panose="020F0502020204030204" pitchFamily="34" charset="0"/>
              </a:rPr>
              <a:t>The number of patients who are non-pump users and use </a:t>
            </a:r>
            <a:r>
              <a:rPr lang="en-US" sz="1600" b="1">
                <a:solidFill>
                  <a:srgbClr val="000000"/>
                </a:solidFill>
                <a:ea typeface="Calibri" panose="020F0502020204030204" pitchFamily="34" charset="0"/>
              </a:rPr>
              <a:t>multiple daily injections</a:t>
            </a:r>
            <a:r>
              <a:rPr lang="en-US" sz="160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1600">
              <a:ea typeface="Calibri" panose="020F0502020204030204" pitchFamily="34" charset="0"/>
            </a:endParaRPr>
          </a:p>
          <a:p>
            <a:pPr marL="0" marR="67437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aseline="3000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ea typeface="Calibri" panose="020F0502020204030204" pitchFamily="34" charset="0"/>
              </a:rPr>
              <a:t>Number of patients screened for </a:t>
            </a:r>
            <a:r>
              <a:rPr lang="en-US" sz="1600" b="1">
                <a:solidFill>
                  <a:srgbClr val="000000"/>
                </a:solidFill>
                <a:ea typeface="Calibri" panose="020F0502020204030204" pitchFamily="34" charset="0"/>
              </a:rPr>
              <a:t>depression</a:t>
            </a:r>
            <a:endParaRPr lang="en-US" sz="1600" b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200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55DFF9-9ACE-458E-9A84-B53B83C8DBAB}"/>
              </a:ext>
            </a:extLst>
          </p:cNvPr>
          <p:cNvSpPr/>
          <p:nvPr/>
        </p:nvSpPr>
        <p:spPr>
          <a:xfrm>
            <a:off x="1439318" y="1635604"/>
            <a:ext cx="2290195" cy="594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Data fields reviewed (no modifications)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7A2B3-95B6-4888-810F-69E91E9ADA1A}"/>
              </a:ext>
            </a:extLst>
          </p:cNvPr>
          <p:cNvSpPr txBox="1"/>
          <p:nvPr/>
        </p:nvSpPr>
        <p:spPr>
          <a:xfrm>
            <a:off x="2268962" y="490865"/>
            <a:ext cx="762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Spec V2.5 Review (Jan-Jun 2021)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5888D3-E872-4E90-8A40-D455A51609EE}"/>
              </a:ext>
            </a:extLst>
          </p:cNvPr>
          <p:cNvSpPr/>
          <p:nvPr/>
        </p:nvSpPr>
        <p:spPr>
          <a:xfrm>
            <a:off x="4283185" y="1635604"/>
            <a:ext cx="2290195" cy="5940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Data fields requiring validation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F7B322-2445-4ED1-9150-73673BBBFC8C}"/>
              </a:ext>
            </a:extLst>
          </p:cNvPr>
          <p:cNvSpPr/>
          <p:nvPr/>
        </p:nvSpPr>
        <p:spPr>
          <a:xfrm>
            <a:off x="6985839" y="1635603"/>
            <a:ext cx="2415331" cy="5940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Potential ‘Add </a:t>
            </a:r>
            <a:r>
              <a:rPr lang="en-US" b="1" dirty="0" err="1">
                <a:solidFill>
                  <a:schemeClr val="tx1"/>
                </a:solidFill>
              </a:rPr>
              <a:t>ons’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ADA’s standards of care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62A07703-6EFC-4BEF-8249-0581E580F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043329"/>
              </p:ext>
            </p:extLst>
          </p:nvPr>
        </p:nvGraphicFramePr>
        <p:xfrm>
          <a:off x="1949684" y="2372531"/>
          <a:ext cx="1856393" cy="3017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56393">
                  <a:extLst>
                    <a:ext uri="{9D8B030D-6E8A-4147-A177-3AD203B41FA5}">
                      <a16:colId xmlns:a16="http://schemas.microsoft.com/office/drawing/2014/main" val="1061278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b="0" dirty="0"/>
                        <a:t>Birth date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784348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Postal code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791133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Date of death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921060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Gender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130470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Race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958253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Ethnicity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439473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Language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608875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Primary/Secondary/Tertiary insurance types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906928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 err="1"/>
                        <a:t>Npi_id</a:t>
                      </a:r>
                      <a:endParaRPr lang="en-US" sz="1100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3666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Provider type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561801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Encounter reason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15233"/>
                  </a:ext>
                </a:extLst>
              </a:tr>
            </a:tbl>
          </a:graphicData>
        </a:graphic>
      </p:graphicFrame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02CBC88E-4744-4022-9D19-43D7CA178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115467"/>
              </p:ext>
            </p:extLst>
          </p:nvPr>
        </p:nvGraphicFramePr>
        <p:xfrm>
          <a:off x="4509960" y="2301091"/>
          <a:ext cx="1856393" cy="37947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56393">
                  <a:extLst>
                    <a:ext uri="{9D8B030D-6E8A-4147-A177-3AD203B41FA5}">
                      <a16:colId xmlns:a16="http://schemas.microsoft.com/office/drawing/2014/main" val="1061278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b="0" dirty="0"/>
                        <a:t>Social history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784348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BMI//dep screening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791133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T1D_dx_dt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921060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SH </a:t>
                      </a:r>
                      <a:r>
                        <a:rPr lang="en-US" sz="1100" b="0" dirty="0" err="1"/>
                        <a:t>inp</a:t>
                      </a:r>
                      <a:r>
                        <a:rPr lang="en-US" sz="1100" b="0" dirty="0"/>
                        <a:t>/</a:t>
                      </a:r>
                      <a:r>
                        <a:rPr lang="en-US" sz="1100" b="0" dirty="0" err="1"/>
                        <a:t>amb</a:t>
                      </a:r>
                      <a:endParaRPr lang="en-US" sz="1100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130470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DKA </a:t>
                      </a:r>
                      <a:r>
                        <a:rPr lang="en-US" sz="1100" b="0" dirty="0" err="1"/>
                        <a:t>inp</a:t>
                      </a:r>
                      <a:r>
                        <a:rPr lang="en-US" sz="1100" b="0" dirty="0"/>
                        <a:t>/</a:t>
                      </a:r>
                      <a:r>
                        <a:rPr lang="en-US" sz="1100" b="0" dirty="0" err="1"/>
                        <a:t>amb</a:t>
                      </a:r>
                      <a:endParaRPr lang="en-US" sz="1100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958253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Insulin regimen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439473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#/dose daily basal insulin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608875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#/dose daily bolus insulin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906928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Pump start date/del syst/comp/model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3666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CGM </a:t>
                      </a:r>
                      <a:r>
                        <a:rPr lang="en-US" sz="1100" b="0" dirty="0" err="1"/>
                        <a:t>st_dt</a:t>
                      </a:r>
                      <a:r>
                        <a:rPr lang="en-US" sz="1100" b="0" dirty="0"/>
                        <a:t>/ comp/ model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561801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BGM test </a:t>
                      </a:r>
                      <a:r>
                        <a:rPr lang="en-US" sz="1100" b="0" dirty="0" err="1"/>
                        <a:t>freq</a:t>
                      </a:r>
                      <a:endParaRPr lang="en-US" sz="1100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580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err="1"/>
                        <a:t>Cgm</a:t>
                      </a:r>
                      <a:r>
                        <a:rPr lang="en-US" sz="1100" b="0" dirty="0"/>
                        <a:t> downloaded values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79198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Hypo </a:t>
                      </a:r>
                      <a:r>
                        <a:rPr lang="en-US" sz="1100" b="0" dirty="0" err="1"/>
                        <a:t>symp</a:t>
                      </a:r>
                      <a:r>
                        <a:rPr lang="en-US" sz="1100" b="0" dirty="0"/>
                        <a:t>/</a:t>
                      </a:r>
                      <a:r>
                        <a:rPr lang="en-US" sz="1100" b="0" dirty="0" err="1"/>
                        <a:t>val</a:t>
                      </a:r>
                      <a:endParaRPr lang="en-US" sz="1100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15233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Dates: flu/foot/eye/dental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11894"/>
                  </a:ext>
                </a:extLst>
              </a:tr>
            </a:tbl>
          </a:graphicData>
        </a:graphic>
      </p:graphicFrame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32C9CE75-5F23-46DB-BE07-243AC57FD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76054"/>
              </p:ext>
            </p:extLst>
          </p:nvPr>
        </p:nvGraphicFramePr>
        <p:xfrm>
          <a:off x="7028703" y="2319790"/>
          <a:ext cx="2290182" cy="2057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90182">
                  <a:extLst>
                    <a:ext uri="{9D8B030D-6E8A-4147-A177-3AD203B41FA5}">
                      <a16:colId xmlns:a16="http://schemas.microsoft.com/office/drawing/2014/main" val="1061278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b="0" dirty="0"/>
                        <a:t>Family hx of diabetes/autoimmune disorder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784348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Comorbidities (e.g. OSA/NAFLD)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791133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Macro/microvascular complications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921060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Physical activity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130470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Existing social support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958253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r>
                        <a:rPr lang="en-US" sz="1100" b="0" dirty="0"/>
                        <a:t>SDOH (food security/housing stability/transportation access/financial security)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439473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9C1867-8F3E-42A6-BB70-3DAD308A38C2}"/>
              </a:ext>
            </a:extLst>
          </p:cNvPr>
          <p:cNvCxnSpPr>
            <a:cxnSpLocks/>
          </p:cNvCxnSpPr>
          <p:nvPr/>
        </p:nvCxnSpPr>
        <p:spPr>
          <a:xfrm flipH="1">
            <a:off x="5462611" y="1123822"/>
            <a:ext cx="10728" cy="511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5A016-7CDD-40FC-98F8-2DE545F65691}"/>
              </a:ext>
            </a:extLst>
          </p:cNvPr>
          <p:cNvCxnSpPr/>
          <p:nvPr/>
        </p:nvCxnSpPr>
        <p:spPr>
          <a:xfrm flipH="1">
            <a:off x="3232597" y="1438706"/>
            <a:ext cx="2230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F986C9-9B89-48F8-A065-52FCFAF7513C}"/>
              </a:ext>
            </a:extLst>
          </p:cNvPr>
          <p:cNvCxnSpPr/>
          <p:nvPr/>
        </p:nvCxnSpPr>
        <p:spPr>
          <a:xfrm flipH="1">
            <a:off x="5484253" y="1436559"/>
            <a:ext cx="2230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8F3D7F-2CED-4E68-B849-5A868C9E6A5B}"/>
              </a:ext>
            </a:extLst>
          </p:cNvPr>
          <p:cNvCxnSpPr/>
          <p:nvPr/>
        </p:nvCxnSpPr>
        <p:spPr>
          <a:xfrm>
            <a:off x="3245476" y="1436559"/>
            <a:ext cx="0" cy="199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9AE2AA-906B-4411-AFA2-4FA6FC8C1448}"/>
              </a:ext>
            </a:extLst>
          </p:cNvPr>
          <p:cNvCxnSpPr/>
          <p:nvPr/>
        </p:nvCxnSpPr>
        <p:spPr>
          <a:xfrm>
            <a:off x="7725180" y="1434412"/>
            <a:ext cx="0" cy="199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644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89876-145F-42E7-8426-62CFFCE8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Key updates following data spec V-2.5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284E6-3363-4056-B3D0-B838BE58A742}"/>
              </a:ext>
            </a:extLst>
          </p:cNvPr>
          <p:cNvSpPr txBox="1">
            <a:spLocks/>
          </p:cNvSpPr>
          <p:nvPr/>
        </p:nvSpPr>
        <p:spPr>
          <a:xfrm>
            <a:off x="416312" y="1937137"/>
            <a:ext cx="1093748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T1DX shares data score cards with each mapped site every quarter to flag data missingness and potential inconsistencies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/>
          </a:p>
          <a:p>
            <a:r>
              <a:rPr lang="en-US" sz="2000"/>
              <a:t>Individual site check-ins are scheduled to discuss the above score cards and resolve concerns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/>
          </a:p>
          <a:p>
            <a:r>
              <a:rPr lang="en-US" sz="2000"/>
              <a:t>Device data fields have been updated to reflect new technology availablity</a:t>
            </a:r>
          </a:p>
          <a:p>
            <a:endParaRPr lang="en-US" sz="2000"/>
          </a:p>
          <a:p>
            <a:r>
              <a:rPr lang="en-US" sz="2000"/>
              <a:t>New data elements have been added which capture time in range, social determinants of health and other data elements required for phase 2 and 3 QI metrics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764859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7576-492F-4FAB-90F9-8C2D28325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52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Updated Data specification Version-2.6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DBC252-4383-4B3D-8077-047F79BE6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709242"/>
              </p:ext>
            </p:extLst>
          </p:nvPr>
        </p:nvGraphicFramePr>
        <p:xfrm>
          <a:off x="4284512" y="2176069"/>
          <a:ext cx="7437210" cy="4448874"/>
        </p:xfrm>
        <a:graphic>
          <a:graphicData uri="http://schemas.openxmlformats.org/drawingml/2006/table">
            <a:tbl>
              <a:tblPr firstRow="1" firstCol="1" bandRow="1"/>
              <a:tblGrid>
                <a:gridCol w="2456629">
                  <a:extLst>
                    <a:ext uri="{9D8B030D-6E8A-4147-A177-3AD203B41FA5}">
                      <a16:colId xmlns:a16="http://schemas.microsoft.com/office/drawing/2014/main" val="2816753808"/>
                    </a:ext>
                  </a:extLst>
                </a:gridCol>
                <a:gridCol w="2465869">
                  <a:extLst>
                    <a:ext uri="{9D8B030D-6E8A-4147-A177-3AD203B41FA5}">
                      <a16:colId xmlns:a16="http://schemas.microsoft.com/office/drawing/2014/main" val="2823307639"/>
                    </a:ext>
                  </a:extLst>
                </a:gridCol>
                <a:gridCol w="2514712">
                  <a:extLst>
                    <a:ext uri="{9D8B030D-6E8A-4147-A177-3AD203B41FA5}">
                      <a16:colId xmlns:a16="http://schemas.microsoft.com/office/drawing/2014/main" val="444318629"/>
                    </a:ext>
                  </a:extLst>
                </a:gridCol>
              </a:tblGrid>
              <a:tr h="4128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377796"/>
                  </a:ext>
                </a:extLst>
              </a:tr>
              <a:tr h="4401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in range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time in range &lt;70-</a:t>
                      </a:r>
                      <a:r>
                        <a:rPr lang="en-US" sz="14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Integer (0-100)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696645"/>
                  </a:ext>
                </a:extLst>
              </a:tr>
              <a:tr h="3615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time below 70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Integer (0-100)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877150"/>
                  </a:ext>
                </a:extLst>
              </a:tr>
              <a:tr h="3615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time below 54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Integer (0-100)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325219"/>
                  </a:ext>
                </a:extLst>
              </a:tr>
              <a:tr h="3615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time above 250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Integer (0-100)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629559"/>
                  </a:ext>
                </a:extLst>
              </a:tr>
              <a:tr h="731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SDOH screening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Hunger vital sign- Q1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Coded response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016061"/>
                  </a:ext>
                </a:extLst>
              </a:tr>
              <a:tr h="7379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Hunger vital sign- Q2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Coded response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416240"/>
                  </a:ext>
                </a:extLst>
              </a:tr>
              <a:tr h="10357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 of times BG data was downloaded and reviewed for BG patterns since last diabetes clinic visit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 reviewed themselves or with provider- flowsheet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Integer 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1576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560F0A6-D6EC-4314-95E2-1EB34A4DED98}"/>
              </a:ext>
            </a:extLst>
          </p:cNvPr>
          <p:cNvSpPr txBox="1"/>
          <p:nvPr/>
        </p:nvSpPr>
        <p:spPr>
          <a:xfrm>
            <a:off x="615176" y="1317415"/>
            <a:ext cx="10331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Link to new data spec V2.7 with detailed edits will be made available on Trello (see link in chat)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Few highlights on additional QI and population health research variables:</a:t>
            </a:r>
          </a:p>
        </p:txBody>
      </p:sp>
    </p:spTree>
    <p:extLst>
      <p:ext uri="{BB962C8B-B14F-4D97-AF65-F5344CB8AC3E}">
        <p14:creationId xmlns:p14="http://schemas.microsoft.com/office/powerpoint/2010/main" val="274689052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BF102C-E4B7-40A7-862B-64FF4F186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114414"/>
              </p:ext>
            </p:extLst>
          </p:nvPr>
        </p:nvGraphicFramePr>
        <p:xfrm>
          <a:off x="1703729" y="2137805"/>
          <a:ext cx="8307880" cy="4113315"/>
        </p:xfrm>
        <a:graphic>
          <a:graphicData uri="http://schemas.openxmlformats.org/drawingml/2006/table">
            <a:tbl>
              <a:tblPr firstRow="1" firstCol="1" bandRow="1"/>
              <a:tblGrid>
                <a:gridCol w="2744225">
                  <a:extLst>
                    <a:ext uri="{9D8B030D-6E8A-4147-A177-3AD203B41FA5}">
                      <a16:colId xmlns:a16="http://schemas.microsoft.com/office/drawing/2014/main" val="3820656855"/>
                    </a:ext>
                  </a:extLst>
                </a:gridCol>
                <a:gridCol w="2754548">
                  <a:extLst>
                    <a:ext uri="{9D8B030D-6E8A-4147-A177-3AD203B41FA5}">
                      <a16:colId xmlns:a16="http://schemas.microsoft.com/office/drawing/2014/main" val="3910664983"/>
                    </a:ext>
                  </a:extLst>
                </a:gridCol>
                <a:gridCol w="2809107">
                  <a:extLst>
                    <a:ext uri="{9D8B030D-6E8A-4147-A177-3AD203B41FA5}">
                      <a16:colId xmlns:a16="http://schemas.microsoft.com/office/drawing/2014/main" val="3937961522"/>
                    </a:ext>
                  </a:extLst>
                </a:gridCol>
              </a:tblGrid>
              <a:tr h="1663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094815"/>
                  </a:ext>
                </a:extLst>
              </a:tr>
              <a:tr h="12109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times insulin was adjusted by family or by diabetes team since last diabetes clinic visit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Initiated by family or clinic- flowsheet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662021"/>
                  </a:ext>
                </a:extLst>
              </a:tr>
              <a:tr h="10368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number of bolus insulin doses per day on download (for pump) and 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report (for MDI)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Response to “At least several minutes before the meal” or “Immediately before the meal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”-flowsheet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891988"/>
                  </a:ext>
                </a:extLst>
              </a:tr>
              <a:tr h="8627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Automated insulin delivery use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e.g. -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Minimed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670G (for Medtronic)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-Medtronic 770G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-Medtronic 780G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T:slim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X2 (for -Tandem with control-IQ)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146570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3406D56F-6F49-4101-B7F7-07208404A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56" y="108647"/>
            <a:ext cx="11851888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Updated data specification Version 2.6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CA22DF-279E-4A84-8117-9F6C0FD7416A}"/>
              </a:ext>
            </a:extLst>
          </p:cNvPr>
          <p:cNvSpPr txBox="1"/>
          <p:nvPr/>
        </p:nvSpPr>
        <p:spPr>
          <a:xfrm>
            <a:off x="459987" y="1434210"/>
            <a:ext cx="9877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Few highlights on additional QI and population health research variables :</a:t>
            </a:r>
          </a:p>
        </p:txBody>
      </p:sp>
    </p:spTree>
    <p:extLst>
      <p:ext uri="{BB962C8B-B14F-4D97-AF65-F5344CB8AC3E}">
        <p14:creationId xmlns:p14="http://schemas.microsoft.com/office/powerpoint/2010/main" val="389287055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4938</TotalTime>
  <Words>912</Words>
  <Application>Microsoft Office PowerPoint</Application>
  <PresentationFormat>Widescreen</PresentationFormat>
  <Paragraphs>147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Hind Regular</vt:lpstr>
      <vt:lpstr>Montserrat SemiBold</vt:lpstr>
      <vt:lpstr>Wingdings</vt:lpstr>
      <vt:lpstr>Office Theme</vt:lpstr>
      <vt:lpstr>PowerPoint Presentation</vt:lpstr>
      <vt:lpstr>Data Science Committee (DSC) members</vt:lpstr>
      <vt:lpstr>DSC Goals</vt:lpstr>
      <vt:lpstr>PowerPoint Presentation</vt:lpstr>
      <vt:lpstr>Current data specification (Version-2.5)</vt:lpstr>
      <vt:lpstr>PowerPoint Presentation</vt:lpstr>
      <vt:lpstr>Key updates following data spec V-2.5 review</vt:lpstr>
      <vt:lpstr>Updated Data specification Version-2.6</vt:lpstr>
      <vt:lpstr>Updated data specification Version 2.6</vt:lpstr>
      <vt:lpstr>Timeline to move to updated data spec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Nudrat Noor</dc:creator>
  <cp:lastModifiedBy>Nudrat Noor</cp:lastModifiedBy>
  <cp:revision>117</cp:revision>
  <dcterms:created xsi:type="dcterms:W3CDTF">2021-06-04T14:38:14Z</dcterms:created>
  <dcterms:modified xsi:type="dcterms:W3CDTF">2021-06-08T21:46:30Z</dcterms:modified>
</cp:coreProperties>
</file>