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Helvetica Neue" panose="020B0604020202020204" charset="0"/>
      <p:regular r:id="rId34"/>
      <p:bold r:id="rId35"/>
      <p:italic r:id="rId36"/>
      <p:boldItalic r:id="rId37"/>
    </p:embeddedFont>
    <p:embeddedFont>
      <p:font typeface="Helvetica Neue Light"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0D237F-4017-4BFE-B350-F6AA8CFF966B}">
  <a:tblStyle styleId="{F40D237F-4017-4BFE-B350-F6AA8CFF96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060527-6AA6-4F42-A543-379855C54EB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9c3ffc8280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9c3ffc828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4fa85861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4fa8586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4fa858612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4fa85861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4fa85861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4fa85861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4fa85861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4fa85861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b5c54296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bb5c5429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last slide: if patients having subsequent visits without data upload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b5c54296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b5c54296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b5c542967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bb5c54296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bb5c542967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bb5c54296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device specific smart phrases have step by step instructions by device, phone numbers to manufacturer customer support, and links to youtube videos walking through steps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b5c542967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b5c54296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44ebc0f0f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d44ebc0f0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Reviewed week 15 to see if we are sustaining this and we currently are</a:t>
            </a:r>
            <a:endParaRPr/>
          </a:p>
          <a:p>
            <a:pPr marL="0" lvl="0" indent="0" algn="l" rtl="0">
              <a:spcBef>
                <a:spcPts val="0"/>
              </a:spcBef>
              <a:spcAft>
                <a:spcPts val="0"/>
              </a:spcAft>
              <a:buNone/>
            </a:pPr>
            <a:endParaRPr/>
          </a:p>
          <a:p>
            <a:pPr marL="0" lvl="0" indent="0" algn="l" rtl="0">
              <a:spcBef>
                <a:spcPts val="0"/>
              </a:spcBef>
              <a:spcAft>
                <a:spcPts val="0"/>
              </a:spcAft>
              <a:buNone/>
            </a:pPr>
            <a:r>
              <a:rPr lang="en"/>
              <a:t>Add a slide on future directions: </a:t>
            </a:r>
            <a:endParaRPr/>
          </a:p>
          <a:p>
            <a:pPr marL="457200" lvl="0" indent="-298450" algn="l" rtl="0">
              <a:spcBef>
                <a:spcPts val="0"/>
              </a:spcBef>
              <a:spcAft>
                <a:spcPts val="0"/>
              </a:spcAft>
              <a:buSzPts val="1100"/>
              <a:buChar char="-"/>
            </a:pPr>
            <a:r>
              <a:rPr lang="en"/>
              <a:t>During the initial pump/CGM training &gt; trainer expectations how to upload, setting up the account with them </a:t>
            </a:r>
            <a:endParaRPr/>
          </a:p>
          <a:p>
            <a:pPr marL="457200" lvl="0" indent="-298450" algn="l" rtl="0">
              <a:spcBef>
                <a:spcPts val="0"/>
              </a:spcBef>
              <a:spcAft>
                <a:spcPts val="0"/>
              </a:spcAft>
              <a:buSzPts val="1100"/>
              <a:buChar char="-"/>
            </a:pPr>
            <a:r>
              <a:rPr lang="en"/>
              <a:t>Walking them through how to do it </a:t>
            </a:r>
            <a:endParaRPr/>
          </a:p>
          <a:p>
            <a:pPr marL="457200" lvl="0" indent="-298450" algn="l" rtl="0">
              <a:spcBef>
                <a:spcPts val="0"/>
              </a:spcBef>
              <a:spcAft>
                <a:spcPts val="0"/>
              </a:spcAft>
              <a:buSzPts val="1100"/>
              <a:buChar char="-"/>
            </a:pPr>
            <a:r>
              <a:rPr lang="en"/>
              <a:t>Ideally everything that connected with the clinic &gt; sharing &gt; use their own passwords which are being changed (significant time)  </a:t>
            </a:r>
            <a:endParaRPr/>
          </a:p>
          <a:p>
            <a:pPr marL="457200" lvl="0" indent="-298450" algn="l" rtl="0">
              <a:spcBef>
                <a:spcPts val="0"/>
              </a:spcBef>
              <a:spcAft>
                <a:spcPts val="0"/>
              </a:spcAft>
              <a:buSzPts val="1100"/>
              <a:buChar char="-"/>
            </a:pPr>
            <a:r>
              <a:rPr lang="en"/>
              <a:t>Sharing with all of the clinic &gt; up to staff</a:t>
            </a:r>
            <a:endParaRPr/>
          </a:p>
          <a:p>
            <a:pPr marL="457200" lvl="0" indent="-298450" algn="l" rtl="0">
              <a:spcBef>
                <a:spcPts val="0"/>
              </a:spcBef>
              <a:spcAft>
                <a:spcPts val="0"/>
              </a:spcAft>
              <a:buSzPts val="1100"/>
              <a:buChar char="-"/>
            </a:pPr>
            <a:r>
              <a:rPr lang="en"/>
              <a:t>Waiting room before the visit &gt; check to see if the data was pulled </a:t>
            </a:r>
            <a:endParaRPr/>
          </a:p>
          <a:p>
            <a:pPr marL="457200" lvl="0" indent="-298450" algn="l" rtl="0">
              <a:spcBef>
                <a:spcPts val="0"/>
              </a:spcBef>
              <a:spcAft>
                <a:spcPts val="0"/>
              </a:spcAft>
              <a:buSzPts val="1100"/>
              <a:buChar char="-"/>
            </a:pPr>
            <a:r>
              <a:rPr lang="en"/>
              <a:t>Identifying staff where something wasn’t happened &gt; showing staff positive reinforcement and reminders when not done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d8e33ba87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d8e33ba87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531f7f1bd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531f7f1b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44ebc0f0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d44ebc0f0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44ebc0f0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d44ebc0f0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d8e33ba87b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d8e33ba87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44ebc0f0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d44ebc0f0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the scale up to other scribes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8e33ba87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d8e33ba87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the scale up to other scribes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d8e33ba87b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d8e33ba87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Reviewed week 16 to see if we are sustaining this and we currently are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8e33ba87b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d8e33ba87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Reviewed week 15 to see if we are sustaining this and we currently are</a:t>
            </a:r>
            <a:endParaRPr/>
          </a:p>
          <a:p>
            <a:pPr marL="0" lvl="0" indent="0" algn="l" rtl="0">
              <a:spcBef>
                <a:spcPts val="0"/>
              </a:spcBef>
              <a:spcAft>
                <a:spcPts val="0"/>
              </a:spcAft>
              <a:buNone/>
            </a:pPr>
            <a:endParaRPr/>
          </a:p>
          <a:p>
            <a:pPr marL="0" lvl="0" indent="0" algn="l" rtl="0">
              <a:spcBef>
                <a:spcPts val="0"/>
              </a:spcBef>
              <a:spcAft>
                <a:spcPts val="0"/>
              </a:spcAft>
              <a:buNone/>
            </a:pPr>
            <a:r>
              <a:rPr lang="en"/>
              <a:t>Add a slide on future directions: </a:t>
            </a:r>
            <a:endParaRPr/>
          </a:p>
          <a:p>
            <a:pPr marL="457200" lvl="0" indent="-298450" algn="l" rtl="0">
              <a:spcBef>
                <a:spcPts val="0"/>
              </a:spcBef>
              <a:spcAft>
                <a:spcPts val="0"/>
              </a:spcAft>
              <a:buSzPts val="1100"/>
              <a:buChar char="-"/>
            </a:pPr>
            <a:r>
              <a:rPr lang="en"/>
              <a:t>During the initial pump/CGM training &gt; trainer expectations how to upload, setting up the account with them </a:t>
            </a:r>
            <a:endParaRPr/>
          </a:p>
          <a:p>
            <a:pPr marL="457200" lvl="0" indent="-298450" algn="l" rtl="0">
              <a:spcBef>
                <a:spcPts val="0"/>
              </a:spcBef>
              <a:spcAft>
                <a:spcPts val="0"/>
              </a:spcAft>
              <a:buSzPts val="1100"/>
              <a:buChar char="-"/>
            </a:pPr>
            <a:r>
              <a:rPr lang="en"/>
              <a:t>Walking them through how to do it </a:t>
            </a:r>
            <a:endParaRPr/>
          </a:p>
          <a:p>
            <a:pPr marL="457200" lvl="0" indent="-298450" algn="l" rtl="0">
              <a:spcBef>
                <a:spcPts val="0"/>
              </a:spcBef>
              <a:spcAft>
                <a:spcPts val="0"/>
              </a:spcAft>
              <a:buSzPts val="1100"/>
              <a:buChar char="-"/>
            </a:pPr>
            <a:r>
              <a:rPr lang="en"/>
              <a:t>Ideally everything that connected with the clinic &gt; sharing &gt; use their own passwords which are being changed (significant time)  </a:t>
            </a:r>
            <a:endParaRPr/>
          </a:p>
          <a:p>
            <a:pPr marL="457200" lvl="0" indent="-298450" algn="l" rtl="0">
              <a:spcBef>
                <a:spcPts val="0"/>
              </a:spcBef>
              <a:spcAft>
                <a:spcPts val="0"/>
              </a:spcAft>
              <a:buSzPts val="1100"/>
              <a:buChar char="-"/>
            </a:pPr>
            <a:r>
              <a:rPr lang="en"/>
              <a:t>Sharing with all of the clinic &gt; up to staff</a:t>
            </a:r>
            <a:endParaRPr/>
          </a:p>
          <a:p>
            <a:pPr marL="457200" lvl="0" indent="-298450" algn="l" rtl="0">
              <a:spcBef>
                <a:spcPts val="0"/>
              </a:spcBef>
              <a:spcAft>
                <a:spcPts val="0"/>
              </a:spcAft>
              <a:buSzPts val="1100"/>
              <a:buChar char="-"/>
            </a:pPr>
            <a:r>
              <a:rPr lang="en"/>
              <a:t>Waiting room before the visit &gt; check to see if the data was pulled </a:t>
            </a:r>
            <a:endParaRPr/>
          </a:p>
          <a:p>
            <a:pPr marL="457200" lvl="0" indent="-298450" algn="l" rtl="0">
              <a:spcBef>
                <a:spcPts val="0"/>
              </a:spcBef>
              <a:spcAft>
                <a:spcPts val="0"/>
              </a:spcAft>
              <a:buSzPts val="1100"/>
              <a:buChar char="-"/>
            </a:pPr>
            <a:r>
              <a:rPr lang="en"/>
              <a:t>Identifying staff where something wasn’t happened &gt; showing staff positive reinforcement and reminders when not done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44ebc0f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44ebc0f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531f7f1b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531f7f1b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1000"/>
              </a:spcAft>
              <a:buClr>
                <a:schemeClr val="dk1"/>
              </a:buClr>
              <a:buSzPts val="2100"/>
              <a:buFont typeface="Helvetica Neue"/>
              <a:buChar cha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Old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c3ffc8280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c3ffc8280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Old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3af31617b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3af31617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30 patients without successful data upload </a:t>
            </a:r>
            <a:endParaRPr/>
          </a:p>
          <a:p>
            <a:pPr marL="457200" lvl="0" indent="-298450" algn="l" rtl="0">
              <a:spcBef>
                <a:spcPts val="0"/>
              </a:spcBef>
              <a:spcAft>
                <a:spcPts val="0"/>
              </a:spcAft>
              <a:buSzPts val="1100"/>
              <a:buChar char="-"/>
            </a:pPr>
            <a:r>
              <a:rPr lang="en"/>
              <a:t>Represent with a pie chart? Of this 30, how many received MHMs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042a04e26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d042a04e26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9767edef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9767edef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1598613"/>
            <a:ext cx="7772400" cy="110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685800" y="2700338"/>
            <a:ext cx="6400800" cy="1314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480"/>
              </a:spcBef>
              <a:spcAft>
                <a:spcPts val="0"/>
              </a:spcAft>
              <a:buClr>
                <a:schemeClr val="dk1"/>
              </a:buClr>
              <a:buSzPts val="2400"/>
              <a:buNone/>
              <a:defRPr sz="2400">
                <a:solidFill>
                  <a:schemeClr val="dk1"/>
                </a:solidFill>
              </a:defRPr>
            </a:lvl1pPr>
            <a:lvl2pPr lvl="1" algn="ctr">
              <a:lnSpc>
                <a:spcPct val="100000"/>
              </a:lnSpc>
              <a:spcBef>
                <a:spcPts val="400"/>
              </a:spcBef>
              <a:spcAft>
                <a:spcPts val="0"/>
              </a:spcAft>
              <a:buClr>
                <a:srgbClr val="888888"/>
              </a:buClr>
              <a:buSzPts val="20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320"/>
              </a:spcBef>
              <a:spcAft>
                <a:spcPts val="0"/>
              </a:spcAft>
              <a:buClr>
                <a:srgbClr val="888888"/>
              </a:buClr>
              <a:buSzPts val="16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 name="Google Shape;15;p2"/>
          <p:cNvSpPr txBox="1">
            <a:spLocks noGrp="1"/>
          </p:cNvSpPr>
          <p:nvPr>
            <p:ph type="ftr" idx="11"/>
          </p:nvPr>
        </p:nvSpPr>
        <p:spPr>
          <a:xfrm>
            <a:off x="3124200" y="4767262"/>
            <a:ext cx="2895600" cy="27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457200" y="4767262"/>
            <a:ext cx="2133600" cy="2745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a:lvl1pPr>
            <a:lvl2pPr marL="914400" lvl="1" indent="-355600" algn="l">
              <a:lnSpc>
                <a:spcPct val="100000"/>
              </a:lnSpc>
              <a:spcBef>
                <a:spcPts val="400"/>
              </a:spcBef>
              <a:spcAft>
                <a:spcPts val="0"/>
              </a:spcAft>
              <a:buSzPts val="2000"/>
              <a:buChar char="–"/>
              <a:defRPr/>
            </a:lvl2pPr>
            <a:lvl3pPr marL="1371600" lvl="2" indent="-342900" algn="l">
              <a:lnSpc>
                <a:spcPct val="100000"/>
              </a:lnSpc>
              <a:spcBef>
                <a:spcPts val="360"/>
              </a:spcBef>
              <a:spcAft>
                <a:spcPts val="0"/>
              </a:spcAft>
              <a:buSzPts val="1800"/>
              <a:buChar char="•"/>
              <a:defRPr/>
            </a:lvl3pPr>
            <a:lvl4pPr marL="1828800" lvl="3" indent="-330200" algn="l">
              <a:lnSpc>
                <a:spcPct val="100000"/>
              </a:lnSpc>
              <a:spcBef>
                <a:spcPts val="320"/>
              </a:spcBef>
              <a:spcAft>
                <a:spcPts val="0"/>
              </a:spcAft>
              <a:buSzPts val="1600"/>
              <a:buChar char="–"/>
              <a:defRPr/>
            </a:lvl4pPr>
            <a:lvl5pPr marL="2286000" lvl="4" indent="-330200" algn="l">
              <a:lnSpc>
                <a:spcPct val="100000"/>
              </a:lnSpc>
              <a:spcBef>
                <a:spcPts val="320"/>
              </a:spcBef>
              <a:spcAft>
                <a:spcPts val="0"/>
              </a:spcAft>
              <a:buSzPts val="16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0" name="Google Shape;20;p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4"/>
          <p:cNvSpPr txBox="1">
            <a:spLocks noGrp="1"/>
          </p:cNvSpPr>
          <p:nvPr>
            <p:ph type="ftr" idx="11"/>
          </p:nvPr>
        </p:nvSpPr>
        <p:spPr>
          <a:xfrm>
            <a:off x="3124200" y="4767262"/>
            <a:ext cx="2895600" cy="27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457200" y="4767262"/>
            <a:ext cx="2133600" cy="2745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ftr" idx="11"/>
          </p:nvPr>
        </p:nvSpPr>
        <p:spPr>
          <a:xfrm>
            <a:off x="3124200" y="4767262"/>
            <a:ext cx="2895600" cy="27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sldNum" idx="12"/>
          </p:nvPr>
        </p:nvSpPr>
        <p:spPr>
          <a:xfrm>
            <a:off x="457200" y="4767262"/>
            <a:ext cx="2133600" cy="2745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457200" y="1200151"/>
            <a:ext cx="4038600" cy="3164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b="0" i="0">
                <a:latin typeface="Helvetica Neue Light"/>
                <a:ea typeface="Helvetica Neue Light"/>
                <a:cs typeface="Helvetica Neue Light"/>
                <a:sym typeface="Helvetica Neue Light"/>
              </a:defRPr>
            </a:lvl1pPr>
            <a:lvl2pPr marL="914400" lvl="1" indent="-355600" algn="l">
              <a:lnSpc>
                <a:spcPct val="100000"/>
              </a:lnSpc>
              <a:spcBef>
                <a:spcPts val="400"/>
              </a:spcBef>
              <a:spcAft>
                <a:spcPts val="0"/>
              </a:spcAft>
              <a:buClr>
                <a:schemeClr val="dk1"/>
              </a:buClr>
              <a:buSzPts val="2000"/>
              <a:buChar char="–"/>
              <a:defRPr sz="2000" b="0" i="0">
                <a:latin typeface="Helvetica Neue Light"/>
                <a:ea typeface="Helvetica Neue Light"/>
                <a:cs typeface="Helvetica Neue Light"/>
                <a:sym typeface="Helvetica Neue Light"/>
              </a:defRPr>
            </a:lvl2pPr>
            <a:lvl3pPr marL="1371600" lvl="2" indent="-342900" algn="l">
              <a:lnSpc>
                <a:spcPct val="100000"/>
              </a:lnSpc>
              <a:spcBef>
                <a:spcPts val="360"/>
              </a:spcBef>
              <a:spcAft>
                <a:spcPts val="0"/>
              </a:spcAft>
              <a:buClr>
                <a:schemeClr val="dk1"/>
              </a:buClr>
              <a:buSzPts val="1800"/>
              <a:buChar char="•"/>
              <a:defRPr sz="1800" b="0" i="0">
                <a:latin typeface="Helvetica Neue Light"/>
                <a:ea typeface="Helvetica Neue Light"/>
                <a:cs typeface="Helvetica Neue Light"/>
                <a:sym typeface="Helvetica Neue Light"/>
              </a:defRPr>
            </a:lvl3pPr>
            <a:lvl4pPr marL="1828800" lvl="3" indent="-330200" algn="l">
              <a:lnSpc>
                <a:spcPct val="100000"/>
              </a:lnSpc>
              <a:spcBef>
                <a:spcPts val="320"/>
              </a:spcBef>
              <a:spcAft>
                <a:spcPts val="0"/>
              </a:spcAft>
              <a:buClr>
                <a:schemeClr val="dk1"/>
              </a:buClr>
              <a:buSzPts val="1600"/>
              <a:buChar char="–"/>
              <a:defRPr sz="1600" b="0" i="0">
                <a:latin typeface="Helvetica Neue Light"/>
                <a:ea typeface="Helvetica Neue Light"/>
                <a:cs typeface="Helvetica Neue Light"/>
                <a:sym typeface="Helvetica Neue Light"/>
              </a:defRPr>
            </a:lvl4pPr>
            <a:lvl5pPr marL="2286000" lvl="4" indent="-330200" algn="l">
              <a:lnSpc>
                <a:spcPct val="100000"/>
              </a:lnSpc>
              <a:spcBef>
                <a:spcPts val="320"/>
              </a:spcBef>
              <a:spcAft>
                <a:spcPts val="0"/>
              </a:spcAft>
              <a:buClr>
                <a:schemeClr val="dk1"/>
              </a:buClr>
              <a:buSzPts val="1600"/>
              <a:buChar char="»"/>
              <a:defRPr sz="1600" b="0" i="0">
                <a:latin typeface="Helvetica Neue Light"/>
                <a:ea typeface="Helvetica Neue Light"/>
                <a:cs typeface="Helvetica Neue Light"/>
                <a:sym typeface="Helvetica Neue Light"/>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6"/>
          <p:cNvSpPr txBox="1">
            <a:spLocks noGrp="1"/>
          </p:cNvSpPr>
          <p:nvPr>
            <p:ph type="body" idx="2"/>
          </p:nvPr>
        </p:nvSpPr>
        <p:spPr>
          <a:xfrm>
            <a:off x="4648200" y="1200151"/>
            <a:ext cx="4038600" cy="3164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b="0" i="0">
                <a:latin typeface="Helvetica Neue Light"/>
                <a:ea typeface="Helvetica Neue Light"/>
                <a:cs typeface="Helvetica Neue Light"/>
                <a:sym typeface="Helvetica Neue Light"/>
              </a:defRPr>
            </a:lvl1pPr>
            <a:lvl2pPr marL="914400" lvl="1" indent="-355600" algn="l">
              <a:lnSpc>
                <a:spcPct val="100000"/>
              </a:lnSpc>
              <a:spcBef>
                <a:spcPts val="400"/>
              </a:spcBef>
              <a:spcAft>
                <a:spcPts val="0"/>
              </a:spcAft>
              <a:buClr>
                <a:schemeClr val="dk1"/>
              </a:buClr>
              <a:buSzPts val="2000"/>
              <a:buChar char="–"/>
              <a:defRPr sz="2000" b="0" i="0">
                <a:latin typeface="Helvetica Neue Light"/>
                <a:ea typeface="Helvetica Neue Light"/>
                <a:cs typeface="Helvetica Neue Light"/>
                <a:sym typeface="Helvetica Neue Light"/>
              </a:defRPr>
            </a:lvl2pPr>
            <a:lvl3pPr marL="1371600" lvl="2" indent="-342900" algn="l">
              <a:lnSpc>
                <a:spcPct val="100000"/>
              </a:lnSpc>
              <a:spcBef>
                <a:spcPts val="360"/>
              </a:spcBef>
              <a:spcAft>
                <a:spcPts val="0"/>
              </a:spcAft>
              <a:buClr>
                <a:schemeClr val="dk1"/>
              </a:buClr>
              <a:buSzPts val="1800"/>
              <a:buChar char="•"/>
              <a:defRPr sz="1800" b="0" i="0">
                <a:latin typeface="Helvetica Neue Light"/>
                <a:ea typeface="Helvetica Neue Light"/>
                <a:cs typeface="Helvetica Neue Light"/>
                <a:sym typeface="Helvetica Neue Light"/>
              </a:defRPr>
            </a:lvl3pPr>
            <a:lvl4pPr marL="1828800" lvl="3" indent="-330200" algn="l">
              <a:lnSpc>
                <a:spcPct val="100000"/>
              </a:lnSpc>
              <a:spcBef>
                <a:spcPts val="320"/>
              </a:spcBef>
              <a:spcAft>
                <a:spcPts val="0"/>
              </a:spcAft>
              <a:buClr>
                <a:schemeClr val="dk1"/>
              </a:buClr>
              <a:buSzPts val="1600"/>
              <a:buChar char="–"/>
              <a:defRPr sz="1600" b="0" i="0">
                <a:latin typeface="Helvetica Neue Light"/>
                <a:ea typeface="Helvetica Neue Light"/>
                <a:cs typeface="Helvetica Neue Light"/>
                <a:sym typeface="Helvetica Neue Light"/>
              </a:defRPr>
            </a:lvl4pPr>
            <a:lvl5pPr marL="2286000" lvl="4" indent="-330200" algn="l">
              <a:lnSpc>
                <a:spcPct val="100000"/>
              </a:lnSpc>
              <a:spcBef>
                <a:spcPts val="320"/>
              </a:spcBef>
              <a:spcAft>
                <a:spcPts val="0"/>
              </a:spcAft>
              <a:buClr>
                <a:schemeClr val="dk1"/>
              </a:buClr>
              <a:buSzPts val="1600"/>
              <a:buChar char="»"/>
              <a:defRPr sz="1600" b="0" i="0">
                <a:latin typeface="Helvetica Neue Light"/>
                <a:ea typeface="Helvetica Neue Light"/>
                <a:cs typeface="Helvetica Neue Light"/>
                <a:sym typeface="Helvetica Neue Light"/>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6"/>
          <p:cNvSpPr txBox="1">
            <a:spLocks noGrp="1"/>
          </p:cNvSpPr>
          <p:nvPr>
            <p:ph type="ftr" idx="11"/>
          </p:nvPr>
        </p:nvSpPr>
        <p:spPr>
          <a:xfrm>
            <a:off x="3124200" y="4767262"/>
            <a:ext cx="2895600" cy="27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457200" y="4767262"/>
            <a:ext cx="2133600" cy="2745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457200" y="1200150"/>
            <a:ext cx="8229600" cy="32337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Noto Sans Symbols"/>
              <a:buChar char="▪"/>
              <a:defRPr sz="2400" b="0" i="0">
                <a:latin typeface="Helvetica Neue Light"/>
                <a:ea typeface="Helvetica Neue Light"/>
                <a:cs typeface="Helvetica Neue Light"/>
                <a:sym typeface="Helvetica Neue Light"/>
              </a:defRPr>
            </a:lvl1pPr>
            <a:lvl2pPr marL="914400" lvl="1" indent="-355600" algn="l">
              <a:lnSpc>
                <a:spcPct val="100000"/>
              </a:lnSpc>
              <a:spcBef>
                <a:spcPts val="400"/>
              </a:spcBef>
              <a:spcAft>
                <a:spcPts val="0"/>
              </a:spcAft>
              <a:buClr>
                <a:schemeClr val="dk1"/>
              </a:buClr>
              <a:buSzPts val="2000"/>
              <a:buChar char="–"/>
              <a:defRPr sz="2000" b="0" i="0">
                <a:latin typeface="Helvetica Neue Light"/>
                <a:ea typeface="Helvetica Neue Light"/>
                <a:cs typeface="Helvetica Neue Light"/>
                <a:sym typeface="Helvetica Neue Light"/>
              </a:defRPr>
            </a:lvl2pPr>
            <a:lvl3pPr marL="1371600" lvl="2" indent="-355600" algn="l">
              <a:lnSpc>
                <a:spcPct val="100000"/>
              </a:lnSpc>
              <a:spcBef>
                <a:spcPts val="400"/>
              </a:spcBef>
              <a:spcAft>
                <a:spcPts val="0"/>
              </a:spcAft>
              <a:buClr>
                <a:schemeClr val="dk1"/>
              </a:buClr>
              <a:buSzPts val="2000"/>
              <a:buFont typeface="Noto Sans Symbols"/>
              <a:buChar char="▪"/>
              <a:defRPr sz="2000" b="0" i="0">
                <a:latin typeface="Helvetica Neue Light"/>
                <a:ea typeface="Helvetica Neue Light"/>
                <a:cs typeface="Helvetica Neue Light"/>
                <a:sym typeface="Helvetica Neue Light"/>
              </a:defRPr>
            </a:lvl3pPr>
            <a:lvl4pPr marL="1828800" lvl="3" indent="-342900" algn="l">
              <a:lnSpc>
                <a:spcPct val="100000"/>
              </a:lnSpc>
              <a:spcBef>
                <a:spcPts val="360"/>
              </a:spcBef>
              <a:spcAft>
                <a:spcPts val="0"/>
              </a:spcAft>
              <a:buClr>
                <a:schemeClr val="dk1"/>
              </a:buClr>
              <a:buSzPts val="1800"/>
              <a:buChar char="–"/>
              <a:defRPr sz="1800" b="0" i="0">
                <a:latin typeface="Helvetica Neue Light"/>
                <a:ea typeface="Helvetica Neue Light"/>
                <a:cs typeface="Helvetica Neue Light"/>
                <a:sym typeface="Helvetica Neue Light"/>
              </a:defRPr>
            </a:lvl4pPr>
            <a:lvl5pPr marL="2286000" lvl="4" indent="-342900" algn="l">
              <a:lnSpc>
                <a:spcPct val="100000"/>
              </a:lnSpc>
              <a:spcBef>
                <a:spcPts val="360"/>
              </a:spcBef>
              <a:spcAft>
                <a:spcPts val="0"/>
              </a:spcAft>
              <a:buClr>
                <a:schemeClr val="dk1"/>
              </a:buClr>
              <a:buSzPts val="1800"/>
              <a:buFont typeface="Courier New"/>
              <a:buChar char="o"/>
              <a:defRPr sz="1800" b="0" i="0">
                <a:latin typeface="Helvetica Neue Light"/>
                <a:ea typeface="Helvetica Neue Light"/>
                <a:cs typeface="Helvetica Neue Light"/>
                <a:sym typeface="Helvetica Neue Light"/>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7"/>
          <p:cNvSpPr txBox="1">
            <a:spLocks noGrp="1"/>
          </p:cNvSpPr>
          <p:nvPr>
            <p:ph type="ftr" idx="11"/>
          </p:nvPr>
        </p:nvSpPr>
        <p:spPr>
          <a:xfrm>
            <a:off x="3124200" y="4767262"/>
            <a:ext cx="2895600" cy="27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sldNum" idx="12"/>
          </p:nvPr>
        </p:nvSpPr>
        <p:spPr>
          <a:xfrm>
            <a:off x="457200" y="4767262"/>
            <a:ext cx="2133600" cy="2745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6350" y="4594225"/>
            <a:ext cx="9150300" cy="58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7;p1"/>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1" i="1" u="none" strike="noStrike" cap="none">
                <a:solidFill>
                  <a:schemeClr val="accent2"/>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3200" b="1" i="1" u="none" strike="noStrike" cap="none">
                <a:solidFill>
                  <a:schemeClr val="accent2"/>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400"/>
              <a:buFont typeface="Arial"/>
              <a:buNone/>
              <a:defRPr sz="3200" b="1" i="1" u="none" strike="noStrike" cap="none">
                <a:solidFill>
                  <a:schemeClr val="accent2"/>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400"/>
              <a:buFont typeface="Arial"/>
              <a:buNone/>
              <a:defRPr sz="3200" b="1" i="1" u="none" strike="noStrike" cap="none">
                <a:solidFill>
                  <a:schemeClr val="accent2"/>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400"/>
              <a:buFont typeface="Arial"/>
              <a:buNone/>
              <a:defRPr sz="3200" b="1" i="1" u="none" strike="noStrike" cap="none">
                <a:solidFill>
                  <a:schemeClr val="accent2"/>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400"/>
              <a:buFont typeface="Arial"/>
              <a:buNone/>
              <a:defRPr sz="3200" b="1" i="1" u="none" strike="noStrike" cap="none">
                <a:solidFill>
                  <a:schemeClr val="accent2"/>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400"/>
              <a:buFont typeface="Arial"/>
              <a:buNone/>
              <a:defRPr sz="3200" b="1" i="1" u="none" strike="noStrike" cap="none">
                <a:solidFill>
                  <a:schemeClr val="accent2"/>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400"/>
              <a:buFont typeface="Arial"/>
              <a:buNone/>
              <a:defRPr sz="3200" b="1" i="1" u="none" strike="noStrike" cap="none">
                <a:solidFill>
                  <a:schemeClr val="accent2"/>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400"/>
              <a:buFont typeface="Arial"/>
              <a:buNone/>
              <a:defRPr sz="3200" b="1" i="1" u="none" strike="noStrike" cap="none">
                <a:solidFill>
                  <a:schemeClr val="accent2"/>
                </a:solidFill>
                <a:latin typeface="Helvetica Neue Light"/>
                <a:ea typeface="Helvetica Neue Light"/>
                <a:cs typeface="Helvetica Neue Light"/>
                <a:sym typeface="Helvetica Neue Light"/>
              </a:defRPr>
            </a:lvl9pPr>
          </a:lstStyle>
          <a:p>
            <a:endParaRPr/>
          </a:p>
        </p:txBody>
      </p:sp>
      <p:sp>
        <p:nvSpPr>
          <p:cNvPr id="8" name="Google Shape;8;p1"/>
          <p:cNvSpPr txBox="1">
            <a:spLocks noGrp="1"/>
          </p:cNvSpPr>
          <p:nvPr>
            <p:ph type="body" idx="1"/>
          </p:nvPr>
        </p:nvSpPr>
        <p:spPr>
          <a:xfrm>
            <a:off x="457200" y="1200150"/>
            <a:ext cx="8229600" cy="3233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Helvetica Neue Light"/>
                <a:ea typeface="Helvetica Neue Light"/>
                <a:cs typeface="Helvetica Neue Light"/>
                <a:sym typeface="Helvetica Neue Light"/>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Helvetica Neue Light"/>
                <a:ea typeface="Helvetica Neue Light"/>
                <a:cs typeface="Helvetica Neue Light"/>
                <a:sym typeface="Helvetica Neue Light"/>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Helvetica Neue Light"/>
                <a:ea typeface="Helvetica Neue Light"/>
                <a:cs typeface="Helvetica Neue Light"/>
                <a:sym typeface="Helvetica Neue Light"/>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Helvetica Neue Light"/>
                <a:ea typeface="Helvetica Neue Light"/>
                <a:cs typeface="Helvetica Neue Light"/>
                <a:sym typeface="Helvetica Neue Ligh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2"/>
            <a:ext cx="2895600" cy="2745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457200" y="4767262"/>
            <a:ext cx="2133600" cy="2745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pic>
        <p:nvPicPr>
          <p:cNvPr id="11" name="Google Shape;11;p1" descr="Stanford_Medhoriz_color_LG-1.png"/>
          <p:cNvPicPr preferRelativeResize="0"/>
          <p:nvPr/>
        </p:nvPicPr>
        <p:blipFill rotWithShape="1">
          <a:blip r:embed="rId8">
            <a:alphaModFix/>
          </a:blip>
          <a:srcRect/>
          <a:stretch/>
        </p:blipFill>
        <p:spPr>
          <a:xfrm>
            <a:off x="6494462" y="4725987"/>
            <a:ext cx="2181226" cy="3492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myhealth.stanfordhealthcare.or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8"/>
          <p:cNvSpPr txBox="1">
            <a:spLocks noGrp="1"/>
          </p:cNvSpPr>
          <p:nvPr>
            <p:ph type="ctrTitle"/>
          </p:nvPr>
        </p:nvSpPr>
        <p:spPr>
          <a:xfrm>
            <a:off x="685800" y="1598613"/>
            <a:ext cx="7772400" cy="110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Helvetica Neue"/>
                <a:ea typeface="Helvetica Neue"/>
                <a:cs typeface="Helvetica Neue"/>
                <a:sym typeface="Helvetica Neue"/>
              </a:rPr>
              <a:t>Improving Data Uploads at Stanford Adult Endocrinology Clinic</a:t>
            </a:r>
            <a:endParaRPr>
              <a:latin typeface="Helvetica Neue"/>
              <a:ea typeface="Helvetica Neue"/>
              <a:cs typeface="Helvetica Neue"/>
              <a:sym typeface="Helvetica Neue"/>
            </a:endParaRPr>
          </a:p>
        </p:txBody>
      </p:sp>
      <p:sp>
        <p:nvSpPr>
          <p:cNvPr id="44" name="Google Shape;44;p8"/>
          <p:cNvSpPr txBox="1">
            <a:spLocks noGrp="1"/>
          </p:cNvSpPr>
          <p:nvPr>
            <p:ph type="subTitle" idx="1"/>
          </p:nvPr>
        </p:nvSpPr>
        <p:spPr>
          <a:xfrm>
            <a:off x="685800" y="2700338"/>
            <a:ext cx="6400800" cy="13143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b="1">
                <a:latin typeface="Helvetica Neue"/>
                <a:ea typeface="Helvetica Neue"/>
                <a:cs typeface="Helvetica Neue"/>
                <a:sym typeface="Helvetica Neue"/>
              </a:rPr>
              <a:t>Jacob Less, BS; Marina Basina, MD</a:t>
            </a:r>
            <a:endParaRPr b="1">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67825" y="77300"/>
            <a:ext cx="90171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900"/>
              <a:t>Fishbone: Cause and Effect Diagram</a:t>
            </a:r>
            <a:endParaRPr sz="2900"/>
          </a:p>
        </p:txBody>
      </p:sp>
      <p:pic>
        <p:nvPicPr>
          <p:cNvPr id="121" name="Google Shape;121;p17"/>
          <p:cNvPicPr preferRelativeResize="0"/>
          <p:nvPr/>
        </p:nvPicPr>
        <p:blipFill>
          <a:blip r:embed="rId3">
            <a:alphaModFix/>
          </a:blip>
          <a:stretch>
            <a:fillRect/>
          </a:stretch>
        </p:blipFill>
        <p:spPr>
          <a:xfrm>
            <a:off x="1181100" y="1271588"/>
            <a:ext cx="3124200" cy="2600325"/>
          </a:xfrm>
          <a:prstGeom prst="rect">
            <a:avLst/>
          </a:prstGeom>
          <a:noFill/>
          <a:ln>
            <a:noFill/>
          </a:ln>
        </p:spPr>
      </p:pic>
      <p:pic>
        <p:nvPicPr>
          <p:cNvPr id="122" name="Google Shape;122;p17"/>
          <p:cNvPicPr preferRelativeResize="0"/>
          <p:nvPr/>
        </p:nvPicPr>
        <p:blipFill>
          <a:blip r:embed="rId4">
            <a:alphaModFix/>
          </a:blip>
          <a:stretch>
            <a:fillRect/>
          </a:stretch>
        </p:blipFill>
        <p:spPr>
          <a:xfrm>
            <a:off x="5783725" y="850213"/>
            <a:ext cx="2396600" cy="3443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67825" y="77300"/>
            <a:ext cx="90171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900"/>
              <a:t>Fishbone: Cause and Effect Diagram</a:t>
            </a:r>
            <a:endParaRPr sz="2900"/>
          </a:p>
        </p:txBody>
      </p:sp>
      <p:pic>
        <p:nvPicPr>
          <p:cNvPr id="128" name="Google Shape;128;p18"/>
          <p:cNvPicPr preferRelativeResize="0"/>
          <p:nvPr/>
        </p:nvPicPr>
        <p:blipFill>
          <a:blip r:embed="rId3">
            <a:alphaModFix/>
          </a:blip>
          <a:stretch>
            <a:fillRect/>
          </a:stretch>
        </p:blipFill>
        <p:spPr>
          <a:xfrm>
            <a:off x="271325" y="1390100"/>
            <a:ext cx="4152775" cy="2363307"/>
          </a:xfrm>
          <a:prstGeom prst="rect">
            <a:avLst/>
          </a:prstGeom>
          <a:noFill/>
          <a:ln>
            <a:noFill/>
          </a:ln>
        </p:spPr>
      </p:pic>
      <p:pic>
        <p:nvPicPr>
          <p:cNvPr id="129" name="Google Shape;129;p18"/>
          <p:cNvPicPr preferRelativeResize="0"/>
          <p:nvPr/>
        </p:nvPicPr>
        <p:blipFill>
          <a:blip r:embed="rId4">
            <a:alphaModFix/>
          </a:blip>
          <a:stretch>
            <a:fillRect/>
          </a:stretch>
        </p:blipFill>
        <p:spPr>
          <a:xfrm>
            <a:off x="4576500" y="1087100"/>
            <a:ext cx="4415100" cy="26546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67825" y="77300"/>
            <a:ext cx="90171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900"/>
              <a:t>Fishbone: Cause and Effect Diagram</a:t>
            </a:r>
            <a:endParaRPr sz="2900"/>
          </a:p>
        </p:txBody>
      </p:sp>
      <p:sp>
        <p:nvSpPr>
          <p:cNvPr id="135" name="Google Shape;135;p19"/>
          <p:cNvSpPr txBox="1"/>
          <p:nvPr/>
        </p:nvSpPr>
        <p:spPr>
          <a:xfrm>
            <a:off x="4857075" y="3614575"/>
            <a:ext cx="4036200" cy="738900"/>
          </a:xfrm>
          <a:prstGeom prst="rect">
            <a:avLst/>
          </a:prstGeom>
          <a:solidFill>
            <a:srgbClr val="FFFF00"/>
          </a:solidFill>
          <a:ln>
            <a:noFill/>
          </a:ln>
        </p:spPr>
        <p:txBody>
          <a:bodyPr spcFirstLastPara="1" wrap="square" lIns="91425" tIns="91425" rIns="91425" bIns="91425" anchor="t" anchorCtr="0">
            <a:spAutoFit/>
          </a:bodyPr>
          <a:lstStyle/>
          <a:p>
            <a:pPr marL="0" lvl="0" indent="0" algn="l" rtl="0">
              <a:spcBef>
                <a:spcPts val="400"/>
              </a:spcBef>
              <a:spcAft>
                <a:spcPts val="0"/>
              </a:spcAft>
              <a:buNone/>
            </a:pPr>
            <a:r>
              <a:rPr lang="en" sz="900" b="1">
                <a:solidFill>
                  <a:srgbClr val="0563C1"/>
                </a:solidFill>
                <a:latin typeface="Helvetica Neue"/>
                <a:ea typeface="Helvetica Neue"/>
                <a:cs typeface="Helvetica Neue"/>
                <a:sym typeface="Helvetica Neue"/>
              </a:rPr>
              <a:t>Standardize chart location for pre-visit update -&gt; Utilize blue sticky to indicate pre-visit data uploaded, type of DM tech, last A1c and where in chart (e.g. results review, care everywhere, media, telephone encounter etc.)</a:t>
            </a:r>
            <a:endParaRPr sz="800" b="1">
              <a:solidFill>
                <a:srgbClr val="0563C1"/>
              </a:solidFill>
              <a:latin typeface="Helvetica Neue"/>
              <a:ea typeface="Helvetica Neue"/>
              <a:cs typeface="Helvetica Neue"/>
              <a:sym typeface="Helvetica Neue"/>
            </a:endParaRPr>
          </a:p>
        </p:txBody>
      </p:sp>
      <p:pic>
        <p:nvPicPr>
          <p:cNvPr id="136" name="Google Shape;136;p19"/>
          <p:cNvPicPr preferRelativeResize="0"/>
          <p:nvPr/>
        </p:nvPicPr>
        <p:blipFill>
          <a:blip r:embed="rId3">
            <a:alphaModFix/>
          </a:blip>
          <a:stretch>
            <a:fillRect/>
          </a:stretch>
        </p:blipFill>
        <p:spPr>
          <a:xfrm>
            <a:off x="4968537" y="770775"/>
            <a:ext cx="3813275" cy="2736250"/>
          </a:xfrm>
          <a:prstGeom prst="rect">
            <a:avLst/>
          </a:prstGeom>
          <a:noFill/>
          <a:ln>
            <a:noFill/>
          </a:ln>
        </p:spPr>
      </p:pic>
      <p:pic>
        <p:nvPicPr>
          <p:cNvPr id="137" name="Google Shape;137;p19"/>
          <p:cNvPicPr preferRelativeResize="0"/>
          <p:nvPr/>
        </p:nvPicPr>
        <p:blipFill>
          <a:blip r:embed="rId4">
            <a:alphaModFix/>
          </a:blip>
          <a:stretch>
            <a:fillRect/>
          </a:stretch>
        </p:blipFill>
        <p:spPr>
          <a:xfrm>
            <a:off x="563625" y="796213"/>
            <a:ext cx="3632393" cy="3551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67825" y="77300"/>
            <a:ext cx="90171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900"/>
              <a:t>Takeaways/Influence fr. Baseline Data T1DX &amp;  Meeting</a:t>
            </a:r>
            <a:endParaRPr sz="2900"/>
          </a:p>
        </p:txBody>
      </p:sp>
      <p:sp>
        <p:nvSpPr>
          <p:cNvPr id="143" name="Google Shape;143;p20"/>
          <p:cNvSpPr txBox="1">
            <a:spLocks noGrp="1"/>
          </p:cNvSpPr>
          <p:nvPr>
            <p:ph type="body" idx="1"/>
          </p:nvPr>
        </p:nvSpPr>
        <p:spPr>
          <a:xfrm>
            <a:off x="92425" y="751100"/>
            <a:ext cx="8970000" cy="3233700"/>
          </a:xfrm>
          <a:prstGeom prst="rect">
            <a:avLst/>
          </a:prstGeom>
        </p:spPr>
        <p:txBody>
          <a:bodyPr spcFirstLastPara="1" wrap="square" lIns="91425" tIns="45700" rIns="91425" bIns="45700" anchor="t" anchorCtr="0">
            <a:noAutofit/>
          </a:bodyPr>
          <a:lstStyle/>
          <a:p>
            <a:pPr marL="457200" lvl="0" indent="-349250" algn="l" rtl="0">
              <a:spcBef>
                <a:spcPts val="480"/>
              </a:spcBef>
              <a:spcAft>
                <a:spcPts val="0"/>
              </a:spcAft>
              <a:buSzPts val="1900"/>
              <a:buAutoNum type="arabicPeriod"/>
            </a:pPr>
            <a:r>
              <a:rPr lang="en" sz="1900"/>
              <a:t>Reasons for unsuccessful data upload and pre-visit msg/call sent </a:t>
            </a:r>
            <a:endParaRPr sz="1900"/>
          </a:p>
          <a:p>
            <a:pPr marL="914400" lvl="1" indent="-349250" algn="l" rtl="0">
              <a:spcBef>
                <a:spcPts val="0"/>
              </a:spcBef>
              <a:spcAft>
                <a:spcPts val="0"/>
              </a:spcAft>
              <a:buSzPts val="1900"/>
              <a:buAutoNum type="alphaLcPeriod"/>
            </a:pPr>
            <a:r>
              <a:rPr lang="en" sz="1500"/>
              <a:t>Patients were not expecting call </a:t>
            </a:r>
            <a:r>
              <a:rPr lang="en" sz="1500">
                <a:solidFill>
                  <a:srgbClr val="FF0000"/>
                </a:solidFill>
              </a:rPr>
              <a:t>-&gt; Set expectations at end of each visit (“you will receive pre-visit msg/call &amp; this many days before appt”)</a:t>
            </a:r>
            <a:endParaRPr sz="1500">
              <a:solidFill>
                <a:srgbClr val="FF0000"/>
              </a:solidFill>
            </a:endParaRPr>
          </a:p>
          <a:p>
            <a:pPr marL="457200" lvl="0" indent="-349250" algn="l" rtl="0">
              <a:spcBef>
                <a:spcPts val="0"/>
              </a:spcBef>
              <a:spcAft>
                <a:spcPts val="0"/>
              </a:spcAft>
              <a:buSzPts val="1900"/>
              <a:buAutoNum type="arabicPeriod"/>
            </a:pPr>
            <a:r>
              <a:rPr lang="en" sz="1900">
                <a:solidFill>
                  <a:srgbClr val="000000"/>
                </a:solidFill>
              </a:rPr>
              <a:t>Look back at prior visit and identify if data was successfully uploaded</a:t>
            </a:r>
            <a:endParaRPr sz="1900">
              <a:solidFill>
                <a:srgbClr val="000000"/>
              </a:solidFill>
            </a:endParaRPr>
          </a:p>
          <a:p>
            <a:pPr marL="914400" lvl="1" indent="-349250" algn="l" rtl="0">
              <a:spcBef>
                <a:spcPts val="0"/>
              </a:spcBef>
              <a:spcAft>
                <a:spcPts val="0"/>
              </a:spcAft>
              <a:buSzPts val="1900"/>
              <a:buAutoNum type="alphaLcPeriod"/>
            </a:pPr>
            <a:r>
              <a:rPr lang="en" sz="1500">
                <a:solidFill>
                  <a:srgbClr val="000000"/>
                </a:solidFill>
              </a:rPr>
              <a:t>If not </a:t>
            </a:r>
            <a:r>
              <a:rPr lang="en" sz="1500">
                <a:solidFill>
                  <a:srgbClr val="FF0000"/>
                </a:solidFill>
              </a:rPr>
              <a:t>-&gt; have staff spend more time with this patient in pre-visit phase. This can be a period of intervention via phone call</a:t>
            </a:r>
            <a:endParaRPr sz="1500">
              <a:solidFill>
                <a:srgbClr val="FF0000"/>
              </a:solidFill>
            </a:endParaRPr>
          </a:p>
          <a:p>
            <a:pPr marL="457200" lvl="0" indent="-349250" algn="l" rtl="0">
              <a:spcBef>
                <a:spcPts val="0"/>
              </a:spcBef>
              <a:spcAft>
                <a:spcPts val="0"/>
              </a:spcAft>
              <a:buSzPts val="1900"/>
              <a:buAutoNum type="arabicPeriod"/>
            </a:pPr>
            <a:r>
              <a:rPr lang="en" sz="1900">
                <a:solidFill>
                  <a:srgbClr val="000000"/>
                </a:solidFill>
              </a:rPr>
              <a:t>Pre-charting information/demographic information may be outdated or assumed to be up to date</a:t>
            </a:r>
            <a:endParaRPr sz="1900">
              <a:solidFill>
                <a:srgbClr val="000000"/>
              </a:solidFill>
            </a:endParaRPr>
          </a:p>
          <a:p>
            <a:pPr marL="914400" lvl="1" indent="-349250" algn="l" rtl="0">
              <a:spcBef>
                <a:spcPts val="0"/>
              </a:spcBef>
              <a:spcAft>
                <a:spcPts val="0"/>
              </a:spcAft>
              <a:buSzPts val="1900"/>
              <a:buAutoNum type="alphaLcPeriod"/>
            </a:pPr>
            <a:r>
              <a:rPr lang="en" sz="1500">
                <a:solidFill>
                  <a:srgbClr val="000000"/>
                </a:solidFill>
              </a:rPr>
              <a:t>Standardize chart location for pre-visit update </a:t>
            </a:r>
            <a:r>
              <a:rPr lang="en" sz="1500">
                <a:solidFill>
                  <a:srgbClr val="FF0000"/>
                </a:solidFill>
              </a:rPr>
              <a:t>-&gt; Utilize blue sticky to indicate pre-visit data uploaded, type of DM tech, last A1c and where in chart (results review, care everywhere, media, telephone encounter etc.)</a:t>
            </a:r>
            <a:endParaRPr sz="1500">
              <a:solidFill>
                <a:srgbClr val="FF0000"/>
              </a:solidFill>
            </a:endParaRPr>
          </a:p>
          <a:p>
            <a:pPr marL="457200" lvl="0" indent="-349250" algn="l" rtl="0">
              <a:spcBef>
                <a:spcPts val="0"/>
              </a:spcBef>
              <a:spcAft>
                <a:spcPts val="0"/>
              </a:spcAft>
              <a:buSzPts val="1900"/>
              <a:buAutoNum type="arabicPeriod"/>
            </a:pPr>
            <a:r>
              <a:rPr lang="en" sz="1900">
                <a:solidFill>
                  <a:srgbClr val="000000"/>
                </a:solidFill>
              </a:rPr>
              <a:t>Pre-visit message info is not including enough info, assumed device is incorrect </a:t>
            </a:r>
            <a:endParaRPr sz="1900">
              <a:solidFill>
                <a:srgbClr val="000000"/>
              </a:solidFill>
            </a:endParaRPr>
          </a:p>
          <a:p>
            <a:pPr marL="914400" lvl="1" indent="-323850" algn="l" rtl="0">
              <a:spcBef>
                <a:spcPts val="0"/>
              </a:spcBef>
              <a:spcAft>
                <a:spcPts val="0"/>
              </a:spcAft>
              <a:buClr>
                <a:srgbClr val="000000"/>
              </a:buClr>
              <a:buSzPts val="1500"/>
              <a:buAutoNum type="alphaLcPeriod"/>
            </a:pPr>
            <a:r>
              <a:rPr lang="en" sz="1500">
                <a:solidFill>
                  <a:srgbClr val="000000"/>
                </a:solidFill>
              </a:rPr>
              <a:t>Collect more information on DM tech tutorials/support </a:t>
            </a:r>
            <a:r>
              <a:rPr lang="en" sz="1500">
                <a:solidFill>
                  <a:srgbClr val="FF0000"/>
                </a:solidFill>
              </a:rPr>
              <a:t>-&gt; ask patients to follow up with tech change, incorporate more into smart phrase (youtube videos, links to manufacturer support)</a:t>
            </a:r>
            <a:endParaRPr sz="11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Change Idea: Proposed Workflow</a:t>
            </a:r>
            <a:endParaRPr/>
          </a:p>
        </p:txBody>
      </p:sp>
      <p:pic>
        <p:nvPicPr>
          <p:cNvPr id="149" name="Google Shape;149;p21"/>
          <p:cNvPicPr preferRelativeResize="0"/>
          <p:nvPr/>
        </p:nvPicPr>
        <p:blipFill>
          <a:blip r:embed="rId3">
            <a:alphaModFix/>
          </a:blip>
          <a:stretch>
            <a:fillRect/>
          </a:stretch>
        </p:blipFill>
        <p:spPr>
          <a:xfrm>
            <a:off x="457200" y="1063775"/>
            <a:ext cx="2244825" cy="1134875"/>
          </a:xfrm>
          <a:prstGeom prst="rect">
            <a:avLst/>
          </a:prstGeom>
          <a:noFill/>
          <a:ln>
            <a:noFill/>
          </a:ln>
        </p:spPr>
      </p:pic>
      <p:graphicFrame>
        <p:nvGraphicFramePr>
          <p:cNvPr id="150" name="Google Shape;150;p21"/>
          <p:cNvGraphicFramePr/>
          <p:nvPr/>
        </p:nvGraphicFramePr>
        <p:xfrm>
          <a:off x="569675" y="1120713"/>
          <a:ext cx="3000000" cy="3000000"/>
        </p:xfrm>
        <a:graphic>
          <a:graphicData uri="http://schemas.openxmlformats.org/drawingml/2006/table">
            <a:tbl>
              <a:tblPr>
                <a:noFill/>
                <a:tableStyleId>{F2060527-6AA6-4F42-A543-379855C54EB8}</a:tableStyleId>
              </a:tblPr>
              <a:tblGrid>
                <a:gridCol w="2040075">
                  <a:extLst>
                    <a:ext uri="{9D8B030D-6E8A-4147-A177-3AD203B41FA5}">
                      <a16:colId xmlns:a16="http://schemas.microsoft.com/office/drawing/2014/main" val="20000"/>
                    </a:ext>
                  </a:extLst>
                </a:gridCol>
              </a:tblGrid>
              <a:tr h="617700">
                <a:tc>
                  <a:txBody>
                    <a:bodyPr/>
                    <a:lstStyle/>
                    <a:p>
                      <a:pPr marL="0" lvl="0" indent="0" algn="l" rtl="0">
                        <a:lnSpc>
                          <a:spcPct val="115000"/>
                        </a:lnSpc>
                        <a:spcBef>
                          <a:spcPts val="0"/>
                        </a:spcBef>
                        <a:spcAft>
                          <a:spcPts val="0"/>
                        </a:spcAft>
                        <a:buNone/>
                      </a:pPr>
                      <a:r>
                        <a:rPr lang="en" sz="1200" u="sng">
                          <a:solidFill>
                            <a:schemeClr val="dk1"/>
                          </a:solidFill>
                          <a:latin typeface="Calibri"/>
                          <a:ea typeface="Calibri"/>
                          <a:cs typeface="Calibri"/>
                          <a:sym typeface="Calibri"/>
                        </a:rPr>
                        <a:t>STEP 1</a:t>
                      </a:r>
                      <a:r>
                        <a:rPr lang="en" sz="1200">
                          <a:solidFill>
                            <a:schemeClr val="dk1"/>
                          </a:solidFill>
                          <a:latin typeface="Calibri"/>
                          <a:ea typeface="Calibri"/>
                          <a:cs typeface="Calibri"/>
                          <a:sym typeface="Calibri"/>
                        </a:rPr>
                        <a:t> </a:t>
                      </a:r>
                      <a:r>
                        <a:rPr lang="en" sz="1200" b="1">
                          <a:solidFill>
                            <a:schemeClr val="dk1"/>
                          </a:solidFill>
                          <a:latin typeface="Calibri"/>
                          <a:ea typeface="Calibri"/>
                          <a:cs typeface="Calibri"/>
                          <a:sym typeface="Calibri"/>
                        </a:rPr>
                        <a:t>For Staff</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 Pre-visit: Check Blue Sticky for most recent DM Tech Info (2 days before if possible)</a:t>
                      </a:r>
                      <a:endParaRPr/>
                    </a:p>
                  </a:txBody>
                  <a:tcPr marL="91425" marR="91425" marT="91425" marB="91425"/>
                </a:tc>
                <a:extLst>
                  <a:ext uri="{0D108BD9-81ED-4DB2-BD59-A6C34878D82A}">
                    <a16:rowId xmlns:a16="http://schemas.microsoft.com/office/drawing/2014/main" val="10000"/>
                  </a:ext>
                </a:extLst>
              </a:tr>
              <a:tr h="2397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pic>
        <p:nvPicPr>
          <p:cNvPr id="151" name="Google Shape;151;p21"/>
          <p:cNvPicPr preferRelativeResize="0"/>
          <p:nvPr/>
        </p:nvPicPr>
        <p:blipFill>
          <a:blip r:embed="rId4">
            <a:alphaModFix/>
          </a:blip>
          <a:stretch>
            <a:fillRect/>
          </a:stretch>
        </p:blipFill>
        <p:spPr>
          <a:xfrm>
            <a:off x="3778625" y="1042013"/>
            <a:ext cx="3361550" cy="1178400"/>
          </a:xfrm>
          <a:prstGeom prst="rect">
            <a:avLst/>
          </a:prstGeom>
          <a:noFill/>
          <a:ln>
            <a:noFill/>
          </a:ln>
        </p:spPr>
      </p:pic>
      <p:pic>
        <p:nvPicPr>
          <p:cNvPr id="152" name="Google Shape;152;p21"/>
          <p:cNvPicPr preferRelativeResize="0"/>
          <p:nvPr/>
        </p:nvPicPr>
        <p:blipFill>
          <a:blip r:embed="rId5">
            <a:alphaModFix/>
          </a:blip>
          <a:stretch>
            <a:fillRect/>
          </a:stretch>
        </p:blipFill>
        <p:spPr>
          <a:xfrm>
            <a:off x="2806938" y="1569298"/>
            <a:ext cx="866775" cy="123825"/>
          </a:xfrm>
          <a:prstGeom prst="rect">
            <a:avLst/>
          </a:prstGeom>
          <a:noFill/>
          <a:ln>
            <a:noFill/>
          </a:ln>
        </p:spPr>
      </p:pic>
      <p:sp>
        <p:nvSpPr>
          <p:cNvPr id="153" name="Google Shape;153;p21"/>
          <p:cNvSpPr txBox="1"/>
          <p:nvPr/>
        </p:nvSpPr>
        <p:spPr>
          <a:xfrm>
            <a:off x="3778600" y="1010050"/>
            <a:ext cx="3361500" cy="1462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 Update sticky with CGM/Pump/Other meter/none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 Indicate date of recent A1c and chart location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3. Indicate if patient is sharing data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4. Check last note to see had data uploaded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latin typeface="Helvetica Neue Light"/>
              <a:ea typeface="Helvetica Neue Light"/>
              <a:cs typeface="Helvetica Neue Light"/>
              <a:sym typeface="Helvetica Neue Light"/>
            </a:endParaRPr>
          </a:p>
        </p:txBody>
      </p:sp>
      <p:pic>
        <p:nvPicPr>
          <p:cNvPr id="154" name="Google Shape;154;p21"/>
          <p:cNvPicPr preferRelativeResize="0"/>
          <p:nvPr/>
        </p:nvPicPr>
        <p:blipFill>
          <a:blip r:embed="rId6">
            <a:alphaModFix/>
          </a:blip>
          <a:stretch>
            <a:fillRect/>
          </a:stretch>
        </p:blipFill>
        <p:spPr>
          <a:xfrm>
            <a:off x="796850" y="2725526"/>
            <a:ext cx="1812875" cy="946850"/>
          </a:xfrm>
          <a:prstGeom prst="rect">
            <a:avLst/>
          </a:prstGeom>
          <a:noFill/>
          <a:ln>
            <a:noFill/>
          </a:ln>
        </p:spPr>
      </p:pic>
      <p:sp>
        <p:nvSpPr>
          <p:cNvPr id="155" name="Google Shape;155;p21"/>
          <p:cNvSpPr txBox="1"/>
          <p:nvPr/>
        </p:nvSpPr>
        <p:spPr>
          <a:xfrm>
            <a:off x="814375" y="2701125"/>
            <a:ext cx="1777800" cy="1462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STEP 1A</a:t>
            </a:r>
            <a:r>
              <a:rPr lang="en" sz="1200">
                <a:solidFill>
                  <a:schemeClr val="dk1"/>
                </a:solidFill>
                <a:latin typeface="Calibri"/>
                <a:ea typeface="Calibri"/>
                <a:cs typeface="Calibri"/>
                <a:sym typeface="Calibri"/>
              </a:rPr>
              <a:t> </a:t>
            </a:r>
            <a:r>
              <a:rPr lang="en" sz="1200" b="1">
                <a:solidFill>
                  <a:schemeClr val="dk1"/>
                </a:solidFill>
                <a:latin typeface="Calibri"/>
                <a:ea typeface="Calibri"/>
                <a:cs typeface="Calibri"/>
                <a:sym typeface="Calibri"/>
              </a:rPr>
              <a:t>For Staff:</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If data not successfully uploaded at last visit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If data uploaded, skip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latin typeface="Helvetica Neue Light"/>
              <a:ea typeface="Helvetica Neue Light"/>
              <a:cs typeface="Helvetica Neue Light"/>
              <a:sym typeface="Helvetica Neue Light"/>
            </a:endParaRPr>
          </a:p>
        </p:txBody>
      </p:sp>
      <p:pic>
        <p:nvPicPr>
          <p:cNvPr id="156" name="Google Shape;156;p21"/>
          <p:cNvPicPr preferRelativeResize="0"/>
          <p:nvPr/>
        </p:nvPicPr>
        <p:blipFill>
          <a:blip r:embed="rId7">
            <a:alphaModFix/>
          </a:blip>
          <a:stretch>
            <a:fillRect/>
          </a:stretch>
        </p:blipFill>
        <p:spPr>
          <a:xfrm>
            <a:off x="2702000" y="3137038"/>
            <a:ext cx="733425" cy="123825"/>
          </a:xfrm>
          <a:prstGeom prst="rect">
            <a:avLst/>
          </a:prstGeom>
          <a:noFill/>
          <a:ln>
            <a:noFill/>
          </a:ln>
        </p:spPr>
      </p:pic>
      <p:pic>
        <p:nvPicPr>
          <p:cNvPr id="157" name="Google Shape;157;p21"/>
          <p:cNvPicPr preferRelativeResize="0"/>
          <p:nvPr/>
        </p:nvPicPr>
        <p:blipFill>
          <a:blip r:embed="rId4">
            <a:alphaModFix/>
          </a:blip>
          <a:stretch>
            <a:fillRect/>
          </a:stretch>
        </p:blipFill>
        <p:spPr>
          <a:xfrm>
            <a:off x="3778563" y="2626888"/>
            <a:ext cx="3361550" cy="1178400"/>
          </a:xfrm>
          <a:prstGeom prst="rect">
            <a:avLst/>
          </a:prstGeom>
          <a:noFill/>
          <a:ln>
            <a:noFill/>
          </a:ln>
        </p:spPr>
      </p:pic>
      <p:sp>
        <p:nvSpPr>
          <p:cNvPr id="158" name="Google Shape;158;p21"/>
          <p:cNvSpPr txBox="1"/>
          <p:nvPr/>
        </p:nvSpPr>
        <p:spPr>
          <a:xfrm>
            <a:off x="3778538" y="2594925"/>
            <a:ext cx="3361500" cy="167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1. Call patient and walk them through the instructions for their specific device. </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2. See if interpreter services are needed.</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3. If unable to upload, provide them with manufacturer support links found in smart phrase</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latin typeface="Helvetica Neue Light"/>
              <a:ea typeface="Helvetica Neue Light"/>
              <a:cs typeface="Helvetica Neue Light"/>
              <a:sym typeface="Helvetica Neue Light"/>
            </a:endParaRPr>
          </a:p>
        </p:txBody>
      </p:sp>
      <p:pic>
        <p:nvPicPr>
          <p:cNvPr id="159" name="Google Shape;159;p21"/>
          <p:cNvPicPr preferRelativeResize="0"/>
          <p:nvPr/>
        </p:nvPicPr>
        <p:blipFill>
          <a:blip r:embed="rId8">
            <a:alphaModFix/>
          </a:blip>
          <a:stretch>
            <a:fillRect/>
          </a:stretch>
        </p:blipFill>
        <p:spPr>
          <a:xfrm>
            <a:off x="457200" y="2285875"/>
            <a:ext cx="361950" cy="352425"/>
          </a:xfrm>
          <a:prstGeom prst="rect">
            <a:avLst/>
          </a:prstGeom>
          <a:noFill/>
          <a:ln>
            <a:noFill/>
          </a:ln>
        </p:spPr>
      </p:pic>
      <p:sp>
        <p:nvSpPr>
          <p:cNvPr id="160" name="Google Shape;160;p21"/>
          <p:cNvSpPr txBox="1"/>
          <p:nvPr/>
        </p:nvSpPr>
        <p:spPr>
          <a:xfrm>
            <a:off x="883100" y="3755975"/>
            <a:ext cx="2067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Helvetica Neue Light"/>
                <a:ea typeface="Helvetica Neue Light"/>
                <a:cs typeface="Helvetica Neue Light"/>
                <a:sym typeface="Helvetica Neue Light"/>
              </a:rPr>
              <a:t>*From baseline data this should only be around 1-2 patients/day</a:t>
            </a:r>
            <a:endParaRPr sz="1000">
              <a:latin typeface="Helvetica Neue Light"/>
              <a:ea typeface="Helvetica Neue Light"/>
              <a:cs typeface="Helvetica Neue Light"/>
              <a:sym typeface="Helvetica Neue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Proposed Workflow</a:t>
            </a:r>
            <a:endParaRPr/>
          </a:p>
        </p:txBody>
      </p:sp>
      <p:pic>
        <p:nvPicPr>
          <p:cNvPr id="166" name="Google Shape;166;p22"/>
          <p:cNvPicPr preferRelativeResize="0"/>
          <p:nvPr/>
        </p:nvPicPr>
        <p:blipFill>
          <a:blip r:embed="rId3">
            <a:alphaModFix/>
          </a:blip>
          <a:stretch>
            <a:fillRect/>
          </a:stretch>
        </p:blipFill>
        <p:spPr>
          <a:xfrm>
            <a:off x="457200" y="1063775"/>
            <a:ext cx="2244825" cy="1134875"/>
          </a:xfrm>
          <a:prstGeom prst="rect">
            <a:avLst/>
          </a:prstGeom>
          <a:noFill/>
          <a:ln>
            <a:noFill/>
          </a:ln>
        </p:spPr>
      </p:pic>
      <p:graphicFrame>
        <p:nvGraphicFramePr>
          <p:cNvPr id="167" name="Google Shape;167;p22"/>
          <p:cNvGraphicFramePr/>
          <p:nvPr/>
        </p:nvGraphicFramePr>
        <p:xfrm>
          <a:off x="457200" y="1042013"/>
          <a:ext cx="3000000" cy="3000000"/>
        </p:xfrm>
        <a:graphic>
          <a:graphicData uri="http://schemas.openxmlformats.org/drawingml/2006/table">
            <a:tbl>
              <a:tblPr>
                <a:noFill/>
                <a:tableStyleId>{F2060527-6AA6-4F42-A543-379855C54EB8}</a:tableStyleId>
              </a:tblPr>
              <a:tblGrid>
                <a:gridCol w="2244825">
                  <a:extLst>
                    <a:ext uri="{9D8B030D-6E8A-4147-A177-3AD203B41FA5}">
                      <a16:colId xmlns:a16="http://schemas.microsoft.com/office/drawing/2014/main" val="20000"/>
                    </a:ext>
                  </a:extLst>
                </a:gridCol>
              </a:tblGrid>
              <a:tr h="617700">
                <a:tc>
                  <a:txBody>
                    <a:bodyPr/>
                    <a:lstStyle/>
                    <a:p>
                      <a:pPr marL="0" lvl="0" indent="0" algn="l" rtl="0">
                        <a:lnSpc>
                          <a:spcPct val="115000"/>
                        </a:lnSpc>
                        <a:spcBef>
                          <a:spcPts val="0"/>
                        </a:spcBef>
                        <a:spcAft>
                          <a:spcPts val="0"/>
                        </a:spcAft>
                        <a:buNone/>
                      </a:pPr>
                      <a:r>
                        <a:rPr lang="en" sz="1200" u="sng">
                          <a:solidFill>
                            <a:schemeClr val="dk1"/>
                          </a:solidFill>
                          <a:latin typeface="Calibri"/>
                          <a:ea typeface="Calibri"/>
                          <a:cs typeface="Calibri"/>
                          <a:sym typeface="Calibri"/>
                        </a:rPr>
                        <a:t>STEP 2</a:t>
                      </a:r>
                      <a:r>
                        <a:rPr lang="en" sz="1200">
                          <a:solidFill>
                            <a:schemeClr val="dk1"/>
                          </a:solidFill>
                          <a:latin typeface="Calibri"/>
                          <a:ea typeface="Calibri"/>
                          <a:cs typeface="Calibri"/>
                          <a:sym typeface="Calibri"/>
                        </a:rPr>
                        <a:t> </a:t>
                      </a:r>
                      <a:r>
                        <a:rPr lang="en" sz="1200" b="1">
                          <a:solidFill>
                            <a:schemeClr val="dk1"/>
                          </a:solidFill>
                          <a:latin typeface="Calibri"/>
                          <a:ea typeface="Calibri"/>
                          <a:cs typeface="Calibri"/>
                          <a:sym typeface="Calibri"/>
                        </a:rPr>
                        <a:t>For Staff</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 Send pre-visit message two days before Tele Visit if possible (Fri., send on Mon.)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 Cont. calling day of for check-in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u="sng">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pic>
        <p:nvPicPr>
          <p:cNvPr id="168" name="Google Shape;168;p22"/>
          <p:cNvPicPr preferRelativeResize="0"/>
          <p:nvPr/>
        </p:nvPicPr>
        <p:blipFill>
          <a:blip r:embed="rId4">
            <a:alphaModFix/>
          </a:blip>
          <a:stretch>
            <a:fillRect/>
          </a:stretch>
        </p:blipFill>
        <p:spPr>
          <a:xfrm>
            <a:off x="3778625" y="1042013"/>
            <a:ext cx="3361550" cy="1178400"/>
          </a:xfrm>
          <a:prstGeom prst="rect">
            <a:avLst/>
          </a:prstGeom>
          <a:noFill/>
          <a:ln>
            <a:noFill/>
          </a:ln>
        </p:spPr>
      </p:pic>
      <p:pic>
        <p:nvPicPr>
          <p:cNvPr id="169" name="Google Shape;169;p22"/>
          <p:cNvPicPr preferRelativeResize="0"/>
          <p:nvPr/>
        </p:nvPicPr>
        <p:blipFill>
          <a:blip r:embed="rId5">
            <a:alphaModFix/>
          </a:blip>
          <a:stretch>
            <a:fillRect/>
          </a:stretch>
        </p:blipFill>
        <p:spPr>
          <a:xfrm>
            <a:off x="2806938" y="1569298"/>
            <a:ext cx="866775" cy="123825"/>
          </a:xfrm>
          <a:prstGeom prst="rect">
            <a:avLst/>
          </a:prstGeom>
          <a:noFill/>
          <a:ln>
            <a:noFill/>
          </a:ln>
        </p:spPr>
      </p:pic>
      <p:sp>
        <p:nvSpPr>
          <p:cNvPr id="170" name="Google Shape;170;p22"/>
          <p:cNvSpPr txBox="1"/>
          <p:nvPr/>
        </p:nvSpPr>
        <p:spPr>
          <a:xfrm>
            <a:off x="3778600" y="1010050"/>
            <a:ext cx="3361500" cy="143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 Use smart phrase: .</a:t>
            </a:r>
            <a:r>
              <a:rPr lang="en" sz="1200">
                <a:solidFill>
                  <a:schemeClr val="dk1"/>
                </a:solidFill>
                <a:highlight>
                  <a:srgbClr val="FFFF00"/>
                </a:highlight>
                <a:latin typeface="Calibri"/>
                <a:ea typeface="Calibri"/>
                <a:cs typeface="Calibri"/>
                <a:sym typeface="Calibri"/>
              </a:rPr>
              <a:t>DMPREVISITMSG</a:t>
            </a:r>
            <a:endParaRPr sz="1200">
              <a:solidFill>
                <a:schemeClr val="dk1"/>
              </a:solidFill>
              <a:highlight>
                <a:srgbClr val="FFFF00"/>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 Follow the “for staff” instructions, type in “.UPLOAD” and choose appropriate device(s) [there is an option for .UPLOADFINGERSTICK]</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3. Fill in any other *** as needed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171" name="Google Shape;171;p22"/>
          <p:cNvPicPr preferRelativeResize="0"/>
          <p:nvPr/>
        </p:nvPicPr>
        <p:blipFill>
          <a:blip r:embed="rId6">
            <a:alphaModFix/>
          </a:blip>
          <a:stretch>
            <a:fillRect/>
          </a:stretch>
        </p:blipFill>
        <p:spPr>
          <a:xfrm>
            <a:off x="2806950" y="3428013"/>
            <a:ext cx="733425" cy="123825"/>
          </a:xfrm>
          <a:prstGeom prst="rect">
            <a:avLst/>
          </a:prstGeom>
          <a:noFill/>
          <a:ln>
            <a:noFill/>
          </a:ln>
        </p:spPr>
      </p:pic>
      <p:pic>
        <p:nvPicPr>
          <p:cNvPr id="172" name="Google Shape;172;p22"/>
          <p:cNvPicPr preferRelativeResize="0"/>
          <p:nvPr/>
        </p:nvPicPr>
        <p:blipFill>
          <a:blip r:embed="rId4">
            <a:alphaModFix/>
          </a:blip>
          <a:stretch>
            <a:fillRect/>
          </a:stretch>
        </p:blipFill>
        <p:spPr>
          <a:xfrm>
            <a:off x="3778625" y="2964463"/>
            <a:ext cx="3361550" cy="1178400"/>
          </a:xfrm>
          <a:prstGeom prst="rect">
            <a:avLst/>
          </a:prstGeom>
          <a:noFill/>
          <a:ln>
            <a:noFill/>
          </a:ln>
        </p:spPr>
      </p:pic>
      <p:pic>
        <p:nvPicPr>
          <p:cNvPr id="173" name="Google Shape;173;p22"/>
          <p:cNvPicPr preferRelativeResize="0"/>
          <p:nvPr/>
        </p:nvPicPr>
        <p:blipFill>
          <a:blip r:embed="rId3">
            <a:alphaModFix/>
          </a:blip>
          <a:stretch>
            <a:fillRect/>
          </a:stretch>
        </p:blipFill>
        <p:spPr>
          <a:xfrm>
            <a:off x="457200" y="2922488"/>
            <a:ext cx="2244825" cy="1134875"/>
          </a:xfrm>
          <a:prstGeom prst="rect">
            <a:avLst/>
          </a:prstGeom>
          <a:noFill/>
          <a:ln>
            <a:noFill/>
          </a:ln>
        </p:spPr>
      </p:pic>
      <p:graphicFrame>
        <p:nvGraphicFramePr>
          <p:cNvPr id="174" name="Google Shape;174;p22"/>
          <p:cNvGraphicFramePr/>
          <p:nvPr/>
        </p:nvGraphicFramePr>
        <p:xfrm>
          <a:off x="3778600" y="2964463"/>
          <a:ext cx="3000000" cy="3000000"/>
        </p:xfrm>
        <a:graphic>
          <a:graphicData uri="http://schemas.openxmlformats.org/drawingml/2006/table">
            <a:tbl>
              <a:tblPr>
                <a:noFill/>
                <a:tableStyleId>{F2060527-6AA6-4F42-A543-379855C54EB8}</a:tableStyleId>
              </a:tblPr>
              <a:tblGrid>
                <a:gridCol w="3361500">
                  <a:extLst>
                    <a:ext uri="{9D8B030D-6E8A-4147-A177-3AD203B41FA5}">
                      <a16:colId xmlns:a16="http://schemas.microsoft.com/office/drawing/2014/main" val="20000"/>
                    </a:ext>
                  </a:extLst>
                </a:gridCol>
              </a:tblGrid>
              <a:tr h="787375">
                <a:tc>
                  <a:txBody>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1. Use smart phrase: .</a:t>
                      </a:r>
                      <a:r>
                        <a:rPr lang="en" sz="1200">
                          <a:solidFill>
                            <a:schemeClr val="dk1"/>
                          </a:solidFill>
                          <a:highlight>
                            <a:srgbClr val="FFFF00"/>
                          </a:highlight>
                          <a:latin typeface="Calibri"/>
                          <a:ea typeface="Calibri"/>
                          <a:cs typeface="Calibri"/>
                          <a:sym typeface="Calibri"/>
                        </a:rPr>
                        <a:t>DMAVSTELE</a:t>
                      </a:r>
                      <a:endParaRPr sz="1200">
                        <a:solidFill>
                          <a:schemeClr val="dk1"/>
                        </a:solidFill>
                        <a:highlight>
                          <a:srgbClr val="FFFF00"/>
                        </a:highlight>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2. Fill in “.UPLOAD” and choose appropriate device(s) [there is an option for .UPLOADFINGERSTICK]</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3. Fill in any other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u="sng">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05525">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175" name="Google Shape;175;p22"/>
          <p:cNvSpPr txBox="1"/>
          <p:nvPr/>
        </p:nvSpPr>
        <p:spPr>
          <a:xfrm>
            <a:off x="457163" y="2880488"/>
            <a:ext cx="2244900" cy="121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u="sng">
                <a:solidFill>
                  <a:schemeClr val="dk1"/>
                </a:solidFill>
                <a:latin typeface="Calibri"/>
                <a:ea typeface="Calibri"/>
                <a:cs typeface="Calibri"/>
                <a:sym typeface="Calibri"/>
              </a:rPr>
              <a:t>STEP 3 </a:t>
            </a:r>
            <a:r>
              <a:rPr lang="en" sz="1200" b="1">
                <a:solidFill>
                  <a:schemeClr val="dk1"/>
                </a:solidFill>
                <a:latin typeface="Calibri"/>
                <a:ea typeface="Calibri"/>
                <a:cs typeface="Calibri"/>
                <a:sym typeface="Calibri"/>
              </a:rPr>
              <a:t>For Provider/Scribe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 At end of visit, create AVS to set future telehealth visit expectations on receiving instructions</a:t>
            </a:r>
            <a:endParaRPr sz="1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Proposed Workflow</a:t>
            </a:r>
            <a:endParaRPr/>
          </a:p>
        </p:txBody>
      </p:sp>
      <p:pic>
        <p:nvPicPr>
          <p:cNvPr id="181" name="Google Shape;181;p23"/>
          <p:cNvPicPr preferRelativeResize="0"/>
          <p:nvPr/>
        </p:nvPicPr>
        <p:blipFill>
          <a:blip r:embed="rId3">
            <a:alphaModFix/>
          </a:blip>
          <a:stretch>
            <a:fillRect/>
          </a:stretch>
        </p:blipFill>
        <p:spPr>
          <a:xfrm>
            <a:off x="457200" y="1063775"/>
            <a:ext cx="2244825" cy="1134875"/>
          </a:xfrm>
          <a:prstGeom prst="rect">
            <a:avLst/>
          </a:prstGeom>
          <a:noFill/>
          <a:ln>
            <a:noFill/>
          </a:ln>
        </p:spPr>
      </p:pic>
      <p:graphicFrame>
        <p:nvGraphicFramePr>
          <p:cNvPr id="182" name="Google Shape;182;p23"/>
          <p:cNvGraphicFramePr/>
          <p:nvPr/>
        </p:nvGraphicFramePr>
        <p:xfrm>
          <a:off x="457200" y="1042013"/>
          <a:ext cx="3000000" cy="3000000"/>
        </p:xfrm>
        <a:graphic>
          <a:graphicData uri="http://schemas.openxmlformats.org/drawingml/2006/table">
            <a:tbl>
              <a:tblPr>
                <a:noFill/>
                <a:tableStyleId>{F2060527-6AA6-4F42-A543-379855C54EB8}</a:tableStyleId>
              </a:tblPr>
              <a:tblGrid>
                <a:gridCol w="2244825">
                  <a:extLst>
                    <a:ext uri="{9D8B030D-6E8A-4147-A177-3AD203B41FA5}">
                      <a16:colId xmlns:a16="http://schemas.microsoft.com/office/drawing/2014/main" val="20000"/>
                    </a:ext>
                  </a:extLst>
                </a:gridCol>
              </a:tblGrid>
              <a:tr h="617700">
                <a:tc>
                  <a:txBody>
                    <a:bodyPr/>
                    <a:lstStyle/>
                    <a:p>
                      <a:pPr marL="0" lvl="0" indent="0" algn="l" rtl="0">
                        <a:lnSpc>
                          <a:spcPct val="115000"/>
                        </a:lnSpc>
                        <a:spcBef>
                          <a:spcPts val="0"/>
                        </a:spcBef>
                        <a:spcAft>
                          <a:spcPts val="0"/>
                        </a:spcAft>
                        <a:buNone/>
                      </a:pPr>
                      <a:r>
                        <a:rPr lang="en" sz="1200" u="sng">
                          <a:solidFill>
                            <a:schemeClr val="dk1"/>
                          </a:solidFill>
                          <a:latin typeface="Calibri"/>
                          <a:ea typeface="Calibri"/>
                          <a:cs typeface="Calibri"/>
                          <a:sym typeface="Calibri"/>
                        </a:rPr>
                        <a:t>STEP 4</a:t>
                      </a:r>
                      <a:r>
                        <a:rPr lang="en" sz="1200">
                          <a:solidFill>
                            <a:schemeClr val="dk1"/>
                          </a:solidFill>
                          <a:latin typeface="Calibri"/>
                          <a:ea typeface="Calibri"/>
                          <a:cs typeface="Calibri"/>
                          <a:sym typeface="Calibri"/>
                        </a:rPr>
                        <a:t> </a:t>
                      </a:r>
                      <a:r>
                        <a:rPr lang="en" sz="1200" b="1">
                          <a:solidFill>
                            <a:schemeClr val="dk1"/>
                          </a:solidFill>
                          <a:latin typeface="Calibri"/>
                          <a:ea typeface="Calibri"/>
                          <a:cs typeface="Calibri"/>
                          <a:sym typeface="Calibri"/>
                        </a:rPr>
                        <a:t>For Provider/Scribe (maybe Staff)</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 After the visit: Update blue sticky to support staff and provider at next follow up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u="sng">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pic>
        <p:nvPicPr>
          <p:cNvPr id="183" name="Google Shape;183;p23"/>
          <p:cNvPicPr preferRelativeResize="0"/>
          <p:nvPr/>
        </p:nvPicPr>
        <p:blipFill>
          <a:blip r:embed="rId4">
            <a:alphaModFix/>
          </a:blip>
          <a:stretch>
            <a:fillRect/>
          </a:stretch>
        </p:blipFill>
        <p:spPr>
          <a:xfrm>
            <a:off x="3778625" y="1042013"/>
            <a:ext cx="3361550" cy="1178400"/>
          </a:xfrm>
          <a:prstGeom prst="rect">
            <a:avLst/>
          </a:prstGeom>
          <a:noFill/>
          <a:ln>
            <a:noFill/>
          </a:ln>
        </p:spPr>
      </p:pic>
      <p:pic>
        <p:nvPicPr>
          <p:cNvPr id="184" name="Google Shape;184;p23"/>
          <p:cNvPicPr preferRelativeResize="0"/>
          <p:nvPr/>
        </p:nvPicPr>
        <p:blipFill>
          <a:blip r:embed="rId5">
            <a:alphaModFix/>
          </a:blip>
          <a:stretch>
            <a:fillRect/>
          </a:stretch>
        </p:blipFill>
        <p:spPr>
          <a:xfrm>
            <a:off x="2806938" y="1569298"/>
            <a:ext cx="866775" cy="123825"/>
          </a:xfrm>
          <a:prstGeom prst="rect">
            <a:avLst/>
          </a:prstGeom>
          <a:noFill/>
          <a:ln>
            <a:noFill/>
          </a:ln>
        </p:spPr>
      </p:pic>
      <p:sp>
        <p:nvSpPr>
          <p:cNvPr id="185" name="Google Shape;185;p23"/>
          <p:cNvSpPr txBox="1"/>
          <p:nvPr/>
        </p:nvSpPr>
        <p:spPr>
          <a:xfrm>
            <a:off x="3733625" y="954175"/>
            <a:ext cx="3532500" cy="1293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 Indicate if data was successfully updated and any notes for future visits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 Update patient DM technology (type of device, passwords, share codes)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200">
                <a:solidFill>
                  <a:schemeClr val="dk1"/>
                </a:solidFill>
                <a:latin typeface="Calibri"/>
                <a:ea typeface="Calibri"/>
                <a:cs typeface="Calibri"/>
                <a:sym typeface="Calibri"/>
              </a:rPr>
              <a:t>3. If new labs ordered, indicate where so can call for and find easier at next follow up</a:t>
            </a:r>
            <a:endParaRPr sz="1200">
              <a:solidFill>
                <a:schemeClr val="dk1"/>
              </a:solidFill>
              <a:latin typeface="Calibri"/>
              <a:ea typeface="Calibri"/>
              <a:cs typeface="Calibri"/>
              <a:sym typeface="Calibri"/>
            </a:endParaRPr>
          </a:p>
        </p:txBody>
      </p:sp>
      <p:pic>
        <p:nvPicPr>
          <p:cNvPr id="186" name="Google Shape;186;p23"/>
          <p:cNvPicPr preferRelativeResize="0"/>
          <p:nvPr/>
        </p:nvPicPr>
        <p:blipFill>
          <a:blip r:embed="rId6">
            <a:alphaModFix/>
          </a:blip>
          <a:stretch>
            <a:fillRect/>
          </a:stretch>
        </p:blipFill>
        <p:spPr>
          <a:xfrm>
            <a:off x="92950" y="2781975"/>
            <a:ext cx="4302601" cy="1366575"/>
          </a:xfrm>
          <a:prstGeom prst="rect">
            <a:avLst/>
          </a:prstGeom>
          <a:noFill/>
          <a:ln>
            <a:noFill/>
          </a:ln>
        </p:spPr>
      </p:pic>
      <p:pic>
        <p:nvPicPr>
          <p:cNvPr id="187" name="Google Shape;187;p23"/>
          <p:cNvPicPr preferRelativeResize="0"/>
          <p:nvPr/>
        </p:nvPicPr>
        <p:blipFill>
          <a:blip r:embed="rId7">
            <a:alphaModFix/>
          </a:blip>
          <a:stretch>
            <a:fillRect/>
          </a:stretch>
        </p:blipFill>
        <p:spPr>
          <a:xfrm>
            <a:off x="4395550" y="2745175"/>
            <a:ext cx="4699301" cy="1403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212400" y="63275"/>
            <a:ext cx="88431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DM Pre-Visit Message Template &amp; Smartphrases</a:t>
            </a:r>
            <a:endParaRPr/>
          </a:p>
        </p:txBody>
      </p:sp>
      <p:pic>
        <p:nvPicPr>
          <p:cNvPr id="193" name="Google Shape;193;p24"/>
          <p:cNvPicPr preferRelativeResize="0"/>
          <p:nvPr/>
        </p:nvPicPr>
        <p:blipFill>
          <a:blip r:embed="rId3">
            <a:alphaModFix/>
          </a:blip>
          <a:stretch>
            <a:fillRect/>
          </a:stretch>
        </p:blipFill>
        <p:spPr>
          <a:xfrm>
            <a:off x="264200" y="981425"/>
            <a:ext cx="4810825" cy="3483700"/>
          </a:xfrm>
          <a:prstGeom prst="rect">
            <a:avLst/>
          </a:prstGeom>
          <a:noFill/>
          <a:ln>
            <a:noFill/>
          </a:ln>
        </p:spPr>
      </p:pic>
      <p:sp>
        <p:nvSpPr>
          <p:cNvPr id="194" name="Google Shape;194;p24"/>
          <p:cNvSpPr/>
          <p:nvPr/>
        </p:nvSpPr>
        <p:spPr>
          <a:xfrm>
            <a:off x="212400" y="871925"/>
            <a:ext cx="4963200" cy="3677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5" name="Google Shape;195;p24"/>
          <p:cNvGraphicFramePr/>
          <p:nvPr/>
        </p:nvGraphicFramePr>
        <p:xfrm>
          <a:off x="5309775" y="920675"/>
          <a:ext cx="3000000" cy="3000000"/>
        </p:xfrm>
        <a:graphic>
          <a:graphicData uri="http://schemas.openxmlformats.org/drawingml/2006/table">
            <a:tbl>
              <a:tblPr>
                <a:noFill/>
                <a:tableStyleId>{F40D237F-4017-4BFE-B350-F6AA8CFF966B}</a:tableStyleId>
              </a:tblPr>
              <a:tblGrid>
                <a:gridCol w="1872875">
                  <a:extLst>
                    <a:ext uri="{9D8B030D-6E8A-4147-A177-3AD203B41FA5}">
                      <a16:colId xmlns:a16="http://schemas.microsoft.com/office/drawing/2014/main" val="20000"/>
                    </a:ext>
                  </a:extLst>
                </a:gridCol>
                <a:gridCol w="1872875">
                  <a:extLst>
                    <a:ext uri="{9D8B030D-6E8A-4147-A177-3AD203B41FA5}">
                      <a16:colId xmlns:a16="http://schemas.microsoft.com/office/drawing/2014/main" val="20001"/>
                    </a:ext>
                  </a:extLst>
                </a:gridCol>
              </a:tblGrid>
              <a:tr h="389525">
                <a:tc gridSpan="2">
                  <a:txBody>
                    <a:bodyPr/>
                    <a:lstStyle/>
                    <a:p>
                      <a:pPr marL="0" lvl="0" indent="0" algn="ctr" rtl="0">
                        <a:spcBef>
                          <a:spcPts val="0"/>
                        </a:spcBef>
                        <a:spcAft>
                          <a:spcPts val="0"/>
                        </a:spcAft>
                        <a:buNone/>
                      </a:pPr>
                      <a:r>
                        <a:rPr lang="en" b="1"/>
                        <a:t>CGM/Meter Smartphrases</a:t>
                      </a:r>
                      <a:endParaRPr b="1"/>
                    </a:p>
                  </a:txBody>
                  <a:tcPr marL="91425" marR="91425" marT="91425" marB="91425">
                    <a:solidFill>
                      <a:srgbClr val="E06666"/>
                    </a:solidFill>
                  </a:tcPr>
                </a:tc>
                <a:tc hMerge="1">
                  <a:txBody>
                    <a:bodyPr/>
                    <a:lstStyle/>
                    <a:p>
                      <a:endParaRPr lang="en-US"/>
                    </a:p>
                  </a:txBody>
                  <a:tcPr/>
                </a:tc>
                <a:extLst>
                  <a:ext uri="{0D108BD9-81ED-4DB2-BD59-A6C34878D82A}">
                    <a16:rowId xmlns:a16="http://schemas.microsoft.com/office/drawing/2014/main" val="10000"/>
                  </a:ext>
                </a:extLst>
              </a:tr>
              <a:tr h="394375">
                <a:tc gridSpan="2">
                  <a:txBody>
                    <a:bodyPr/>
                    <a:lstStyle/>
                    <a:p>
                      <a:pPr marL="0" lvl="0" indent="0" algn="l" rtl="0">
                        <a:spcBef>
                          <a:spcPts val="0"/>
                        </a:spcBef>
                        <a:spcAft>
                          <a:spcPts val="0"/>
                        </a:spcAft>
                        <a:buNone/>
                      </a:pPr>
                      <a:r>
                        <a:rPr lang="en"/>
                        <a:t>.UPLOADDEXCOM</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394375">
                <a:tc gridSpan="2">
                  <a:txBody>
                    <a:bodyPr/>
                    <a:lstStyle/>
                    <a:p>
                      <a:pPr marL="0" lvl="0" indent="0" algn="l" rtl="0">
                        <a:spcBef>
                          <a:spcPts val="0"/>
                        </a:spcBef>
                        <a:spcAft>
                          <a:spcPts val="0"/>
                        </a:spcAft>
                        <a:buNone/>
                      </a:pPr>
                      <a:r>
                        <a:rPr lang="en"/>
                        <a:t>.UPLOADLIBRE</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2"/>
                  </a:ext>
                </a:extLst>
              </a:tr>
              <a:tr h="394375">
                <a:tc gridSpan="2">
                  <a:txBody>
                    <a:bodyPr/>
                    <a:lstStyle/>
                    <a:p>
                      <a:pPr marL="0" lvl="0" indent="0" algn="l" rtl="0">
                        <a:spcBef>
                          <a:spcPts val="0"/>
                        </a:spcBef>
                        <a:spcAft>
                          <a:spcPts val="0"/>
                        </a:spcAft>
                        <a:buNone/>
                      </a:pPr>
                      <a:r>
                        <a:rPr lang="en"/>
                        <a:t>.UPLOADGLOOKO (w/ comptaible meter)</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3"/>
                  </a:ext>
                </a:extLst>
              </a:tr>
              <a:tr h="394375">
                <a:tc gridSpan="2">
                  <a:txBody>
                    <a:bodyPr/>
                    <a:lstStyle/>
                    <a:p>
                      <a:pPr marL="0" lvl="0" indent="0" algn="l" rtl="0">
                        <a:spcBef>
                          <a:spcPts val="0"/>
                        </a:spcBef>
                        <a:spcAft>
                          <a:spcPts val="0"/>
                        </a:spcAft>
                        <a:buNone/>
                      </a:pPr>
                      <a:r>
                        <a:rPr lang="en"/>
                        <a:t>.UPLOADFINGERSTICK</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4"/>
                  </a:ext>
                </a:extLst>
              </a:tr>
              <a:tr h="394375">
                <a:tc gridSpan="2">
                  <a:txBody>
                    <a:bodyPr/>
                    <a:lstStyle/>
                    <a:p>
                      <a:pPr marL="0" lvl="0" indent="0" algn="ctr" rtl="0">
                        <a:spcBef>
                          <a:spcPts val="0"/>
                        </a:spcBef>
                        <a:spcAft>
                          <a:spcPts val="0"/>
                        </a:spcAft>
                        <a:buNone/>
                      </a:pPr>
                      <a:r>
                        <a:rPr lang="en" b="1">
                          <a:solidFill>
                            <a:schemeClr val="dk1"/>
                          </a:solidFill>
                        </a:rPr>
                        <a:t>Insulin Pump Smartphrases</a:t>
                      </a:r>
                      <a:endParaRPr/>
                    </a:p>
                  </a:txBody>
                  <a:tcPr marL="91425" marR="91425" marT="91425" marB="91425">
                    <a:solidFill>
                      <a:srgbClr val="E06666"/>
                    </a:solidFill>
                  </a:tcPr>
                </a:tc>
                <a:tc hMerge="1">
                  <a:txBody>
                    <a:bodyPr/>
                    <a:lstStyle/>
                    <a:p>
                      <a:endParaRPr lang="en-US"/>
                    </a:p>
                  </a:txBody>
                  <a:tcPr/>
                </a:tc>
                <a:extLst>
                  <a:ext uri="{0D108BD9-81ED-4DB2-BD59-A6C34878D82A}">
                    <a16:rowId xmlns:a16="http://schemas.microsoft.com/office/drawing/2014/main" val="10005"/>
                  </a:ext>
                </a:extLst>
              </a:tr>
              <a:tr h="394375">
                <a:tc gridSpan="2">
                  <a:txBody>
                    <a:bodyPr/>
                    <a:lstStyle/>
                    <a:p>
                      <a:pPr marL="0" lvl="0" indent="0" algn="l" rtl="0">
                        <a:spcBef>
                          <a:spcPts val="0"/>
                        </a:spcBef>
                        <a:spcAft>
                          <a:spcPts val="0"/>
                        </a:spcAft>
                        <a:buNone/>
                      </a:pPr>
                      <a:r>
                        <a:rPr lang="en"/>
                        <a:t>.UPLOADTANDEM</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6"/>
                  </a:ext>
                </a:extLst>
              </a:tr>
              <a:tr h="394375">
                <a:tc gridSpan="2">
                  <a:txBody>
                    <a:bodyPr/>
                    <a:lstStyle/>
                    <a:p>
                      <a:pPr marL="0" lvl="0" indent="0" algn="l" rtl="0">
                        <a:spcBef>
                          <a:spcPts val="0"/>
                        </a:spcBef>
                        <a:spcAft>
                          <a:spcPts val="0"/>
                        </a:spcAft>
                        <a:buNone/>
                      </a:pPr>
                      <a:r>
                        <a:rPr lang="en"/>
                        <a:t>.UPLOADMEDTRONIC</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7"/>
                  </a:ext>
                </a:extLst>
              </a:tr>
              <a:tr h="394375">
                <a:tc gridSpan="2">
                  <a:txBody>
                    <a:bodyPr/>
                    <a:lstStyle/>
                    <a:p>
                      <a:pPr marL="0" lvl="0" indent="0" algn="l" rtl="0">
                        <a:spcBef>
                          <a:spcPts val="0"/>
                        </a:spcBef>
                        <a:spcAft>
                          <a:spcPts val="0"/>
                        </a:spcAft>
                        <a:buNone/>
                      </a:pPr>
                      <a:r>
                        <a:rPr lang="en"/>
                        <a:t>.UPLOADOMNIPOD</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457200" y="12812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After Visit Summary Tele Smartphrase</a:t>
            </a:r>
            <a:endParaRPr/>
          </a:p>
        </p:txBody>
      </p:sp>
      <p:sp>
        <p:nvSpPr>
          <p:cNvPr id="201" name="Google Shape;201;p25"/>
          <p:cNvSpPr txBox="1">
            <a:spLocks noGrp="1"/>
          </p:cNvSpPr>
          <p:nvPr>
            <p:ph type="body" idx="1"/>
          </p:nvPr>
        </p:nvSpPr>
        <p:spPr>
          <a:xfrm>
            <a:off x="83850" y="887825"/>
            <a:ext cx="8976300" cy="3617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u="sng">
                <a:latin typeface="Arial"/>
                <a:ea typeface="Arial"/>
                <a:cs typeface="Arial"/>
                <a:sym typeface="Arial"/>
              </a:rPr>
              <a:t>Medication changes:</a:t>
            </a:r>
            <a:endParaRPr sz="1200" u="sng">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a:latin typeface="Arial"/>
                <a:ea typeface="Arial"/>
                <a:cs typeface="Arial"/>
                <a:sym typeface="Arial"/>
              </a:rPr>
              <a:t>***</a:t>
            </a: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b="1">
                <a:latin typeface="Arial"/>
                <a:ea typeface="Arial"/>
                <a:cs typeface="Arial"/>
                <a:sym typeface="Arial"/>
              </a:rPr>
              <a:t> </a:t>
            </a:r>
            <a:endParaRPr sz="12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u="sng">
                <a:latin typeface="Arial"/>
                <a:ea typeface="Arial"/>
                <a:cs typeface="Arial"/>
                <a:sym typeface="Arial"/>
              </a:rPr>
              <a:t>Labs:</a:t>
            </a:r>
            <a:endParaRPr sz="1200" u="sng">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a:latin typeface="Arial"/>
                <a:ea typeface="Arial"/>
                <a:cs typeface="Arial"/>
                <a:sym typeface="Arial"/>
              </a:rPr>
              <a:t>Get laboratory testing done in {DMLABTESTING:45470} (Today, in 1 week, in 2 weeks, in 3 weeks, in 1 month, in 2 months, in 3 months, in 6 months, in ***)</a:t>
            </a: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b="1">
                <a:latin typeface="Arial"/>
                <a:ea typeface="Arial"/>
                <a:cs typeface="Arial"/>
                <a:sym typeface="Arial"/>
              </a:rPr>
              <a:t> </a:t>
            </a:r>
            <a:endParaRPr sz="12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00" u="sng">
                <a:latin typeface="Arial"/>
                <a:ea typeface="Arial"/>
                <a:cs typeface="Arial"/>
                <a:sym typeface="Arial"/>
              </a:rPr>
              <a:t>To make your next visit go smoothly, please read this message in its entirety.</a:t>
            </a:r>
            <a:endParaRPr sz="1200">
              <a:latin typeface="Arial"/>
              <a:ea typeface="Arial"/>
              <a:cs typeface="Arial"/>
              <a:sym typeface="Arial"/>
            </a:endParaRPr>
          </a:p>
          <a:p>
            <a:pPr marL="457200" lvl="0" indent="-311150" algn="l" rtl="0">
              <a:lnSpc>
                <a:spcPct val="115000"/>
              </a:lnSpc>
              <a:spcBef>
                <a:spcPts val="0"/>
              </a:spcBef>
              <a:spcAft>
                <a:spcPts val="0"/>
              </a:spcAft>
              <a:buSzPts val="1300"/>
              <a:buFont typeface="Calibri"/>
              <a:buAutoNum type="arabicPeriod"/>
            </a:pPr>
            <a:r>
              <a:rPr lang="en" sz="1200">
                <a:latin typeface="Arial"/>
                <a:ea typeface="Arial"/>
                <a:cs typeface="Arial"/>
                <a:sym typeface="Arial"/>
              </a:rPr>
              <a:t>Before your next visit, be on the lookout for a pre-visit MyHealth message that should arrive 1-2 days before your appointment. If you don't have a MyHealth account, you can create one here: </a:t>
            </a:r>
            <a:r>
              <a:rPr lang="en" sz="1200" u="sng">
                <a:solidFill>
                  <a:schemeClr val="hlink"/>
                </a:solidFill>
                <a:latin typeface="Arial"/>
                <a:ea typeface="Arial"/>
                <a:cs typeface="Arial"/>
                <a:sym typeface="Arial"/>
                <a:hlinkClick r:id="rId3"/>
              </a:rPr>
              <a:t>https://myhealth.stanfordhealthcare.org/#/</a:t>
            </a:r>
            <a:endParaRPr sz="1200">
              <a:solidFill>
                <a:srgbClr val="0563C1"/>
              </a:solidFill>
              <a:latin typeface="Arial"/>
              <a:ea typeface="Arial"/>
              <a:cs typeface="Arial"/>
              <a:sym typeface="Arial"/>
            </a:endParaRPr>
          </a:p>
          <a:p>
            <a:pPr marL="914400" lvl="1" indent="-311150" algn="l" rtl="0">
              <a:lnSpc>
                <a:spcPct val="115000"/>
              </a:lnSpc>
              <a:spcBef>
                <a:spcPts val="0"/>
              </a:spcBef>
              <a:spcAft>
                <a:spcPts val="0"/>
              </a:spcAft>
              <a:buSzPts val="1300"/>
              <a:buFont typeface="Calibri"/>
              <a:buAutoNum type="alphaLcPeriod"/>
            </a:pPr>
            <a:r>
              <a:rPr lang="en" sz="1200">
                <a:latin typeface="Arial"/>
                <a:ea typeface="Arial"/>
                <a:cs typeface="Arial"/>
                <a:sym typeface="Arial"/>
              </a:rPr>
              <a:t>This will come provide you instructions on how to upload your blood glucose data</a:t>
            </a:r>
            <a:endParaRPr sz="1200">
              <a:latin typeface="Arial"/>
              <a:ea typeface="Arial"/>
              <a:cs typeface="Arial"/>
              <a:sym typeface="Arial"/>
            </a:endParaRPr>
          </a:p>
          <a:p>
            <a:pPr marL="457200" lvl="0" indent="-311150" algn="l" rtl="0">
              <a:lnSpc>
                <a:spcPct val="115000"/>
              </a:lnSpc>
              <a:spcBef>
                <a:spcPts val="0"/>
              </a:spcBef>
              <a:spcAft>
                <a:spcPts val="0"/>
              </a:spcAft>
              <a:buSzPts val="1300"/>
              <a:buFont typeface="Calibri"/>
              <a:buAutoNum type="arabicPeriod" startAt="2"/>
            </a:pPr>
            <a:r>
              <a:rPr lang="en" sz="1200">
                <a:latin typeface="Arial"/>
                <a:ea typeface="Arial"/>
                <a:cs typeface="Arial"/>
                <a:sym typeface="Arial"/>
              </a:rPr>
              <a:t>If you would prefer a phone call instead of a MyHealth message please let us know 1-2 days before your visit so we can make sure to call you</a:t>
            </a:r>
            <a:endParaRPr sz="1200" b="1" u="sng">
              <a:latin typeface="Arial"/>
              <a:ea typeface="Arial"/>
              <a:cs typeface="Arial"/>
              <a:sym typeface="Arial"/>
            </a:endParaRPr>
          </a:p>
          <a:p>
            <a:pPr marL="457200" lvl="0" indent="-311150" algn="l" rtl="0">
              <a:lnSpc>
                <a:spcPct val="115000"/>
              </a:lnSpc>
              <a:spcBef>
                <a:spcPts val="0"/>
              </a:spcBef>
              <a:spcAft>
                <a:spcPts val="0"/>
              </a:spcAft>
              <a:buSzPts val="1300"/>
              <a:buFont typeface="Calibri"/>
              <a:buAutoNum type="arabicPeriod" startAt="3"/>
            </a:pPr>
            <a:r>
              <a:rPr lang="en" sz="1200" b="1">
                <a:latin typeface="Arial"/>
                <a:ea typeface="Arial"/>
                <a:cs typeface="Arial"/>
                <a:sym typeface="Arial"/>
              </a:rPr>
              <a:t>Our goal is to have your recent data successfully uploaded so a majority of the visit can be spent on reviewing data and providing recommendations as needed</a:t>
            </a:r>
            <a:endParaRPr sz="1200" b="1">
              <a:latin typeface="Arial"/>
              <a:ea typeface="Arial"/>
              <a:cs typeface="Arial"/>
              <a:sym typeface="Arial"/>
            </a:endParaRPr>
          </a:p>
          <a:p>
            <a:pPr marL="457200" lvl="0" indent="-311150" algn="l" rtl="0">
              <a:lnSpc>
                <a:spcPct val="115000"/>
              </a:lnSpc>
              <a:spcBef>
                <a:spcPts val="0"/>
              </a:spcBef>
              <a:spcAft>
                <a:spcPts val="0"/>
              </a:spcAft>
              <a:buSzPts val="1300"/>
              <a:buFont typeface="Calibri"/>
              <a:buAutoNum type="arabicPeriod" startAt="4"/>
            </a:pPr>
            <a:r>
              <a:rPr lang="en" sz="1200">
                <a:latin typeface="Arial"/>
                <a:ea typeface="Arial"/>
                <a:cs typeface="Arial"/>
                <a:sym typeface="Arial"/>
              </a:rPr>
              <a:t>For your device, these are a copy of the instructions you will receive before your visit:</a:t>
            </a:r>
            <a:endParaRPr sz="1200">
              <a:latin typeface="Arial"/>
              <a:ea typeface="Arial"/>
              <a:cs typeface="Arial"/>
              <a:sym typeface="Arial"/>
            </a:endParaRPr>
          </a:p>
          <a:p>
            <a:pPr marL="914400" lvl="1" indent="-304800" algn="l" rtl="0">
              <a:lnSpc>
                <a:spcPct val="115000"/>
              </a:lnSpc>
              <a:spcBef>
                <a:spcPts val="0"/>
              </a:spcBef>
              <a:spcAft>
                <a:spcPts val="0"/>
              </a:spcAft>
              <a:buSzPts val="1200"/>
              <a:buFont typeface="Arial"/>
              <a:buAutoNum type="alphaLcPeriod"/>
            </a:pPr>
            <a:r>
              <a:rPr lang="en" sz="1200">
                <a:latin typeface="Arial"/>
                <a:ea typeface="Arial"/>
                <a:cs typeface="Arial"/>
                <a:sym typeface="Arial"/>
              </a:rPr>
              <a:t>.UPLOAD (insert DM tech)</a:t>
            </a:r>
            <a:endParaRPr sz="1200">
              <a:latin typeface="Arial"/>
              <a:ea typeface="Arial"/>
              <a:cs typeface="Arial"/>
              <a:sym typeface="Arial"/>
            </a:endParaRPr>
          </a:p>
          <a:p>
            <a:pPr marL="0" lvl="0" indent="0" algn="l" rtl="0">
              <a:spcBef>
                <a:spcPts val="480"/>
              </a:spcBef>
              <a:spcAft>
                <a:spcPts val="0"/>
              </a:spcAft>
              <a:buNone/>
            </a:pPr>
            <a:endParaRPr/>
          </a:p>
        </p:txBody>
      </p:sp>
      <p:sp>
        <p:nvSpPr>
          <p:cNvPr id="202" name="Google Shape;202;p25"/>
          <p:cNvSpPr txBox="1"/>
          <p:nvPr/>
        </p:nvSpPr>
        <p:spPr>
          <a:xfrm>
            <a:off x="4227750" y="831025"/>
            <a:ext cx="4725900" cy="738900"/>
          </a:xfrm>
          <a:prstGeom prst="rect">
            <a:avLst/>
          </a:prstGeom>
          <a:solidFill>
            <a:srgbClr val="FFFF00"/>
          </a:solid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 sz="1200" b="1">
                <a:solidFill>
                  <a:srgbClr val="0563C1"/>
                </a:solidFill>
                <a:latin typeface="Helvetica Neue"/>
                <a:ea typeface="Helvetica Neue"/>
                <a:cs typeface="Helvetica Neue"/>
                <a:sym typeface="Helvetica Neue"/>
              </a:rPr>
              <a:t>Patients were not expecting call -&gt; Set expectations at end of each visit (“you will receive pre-visit msg/call &amp; this many days before appt”)</a:t>
            </a:r>
            <a:endParaRPr sz="1100" b="1">
              <a:solidFill>
                <a:srgbClr val="0563C1"/>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ctrTitle"/>
          </p:nvPr>
        </p:nvSpPr>
        <p:spPr>
          <a:xfrm>
            <a:off x="648950" y="-38837"/>
            <a:ext cx="7772400" cy="110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Run-Chart</a:t>
            </a:r>
            <a:endParaRPr/>
          </a:p>
        </p:txBody>
      </p:sp>
      <p:pic>
        <p:nvPicPr>
          <p:cNvPr id="208" name="Google Shape;208;p26"/>
          <p:cNvPicPr preferRelativeResize="0"/>
          <p:nvPr/>
        </p:nvPicPr>
        <p:blipFill>
          <a:blip r:embed="rId3">
            <a:alphaModFix/>
          </a:blip>
          <a:stretch>
            <a:fillRect/>
          </a:stretch>
        </p:blipFill>
        <p:spPr>
          <a:xfrm>
            <a:off x="1945763" y="683775"/>
            <a:ext cx="5252475" cy="37759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9"/>
          <p:cNvSpPr txBox="1">
            <a:spLocks noGrp="1"/>
          </p:cNvSpPr>
          <p:nvPr>
            <p:ph type="ctrTitle"/>
          </p:nvPr>
        </p:nvSpPr>
        <p:spPr>
          <a:xfrm>
            <a:off x="648950" y="-38825"/>
            <a:ext cx="8331600" cy="110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a:t>Stanford University Adult Endocrinology Clinic </a:t>
            </a:r>
            <a:endParaRPr sz="3000"/>
          </a:p>
          <a:p>
            <a:pPr marL="0" lvl="0" indent="0" algn="l" rtl="0">
              <a:spcBef>
                <a:spcPts val="0"/>
              </a:spcBef>
              <a:spcAft>
                <a:spcPts val="0"/>
              </a:spcAft>
              <a:buNone/>
            </a:pPr>
            <a:r>
              <a:rPr lang="en" sz="2200"/>
              <a:t>Division of Endocrinology, Gerontology, and Metabolism</a:t>
            </a:r>
            <a:endParaRPr sz="2200"/>
          </a:p>
        </p:txBody>
      </p:sp>
      <p:sp>
        <p:nvSpPr>
          <p:cNvPr id="50" name="Google Shape;50;p9"/>
          <p:cNvSpPr txBox="1"/>
          <p:nvPr/>
        </p:nvSpPr>
        <p:spPr>
          <a:xfrm>
            <a:off x="433675" y="885500"/>
            <a:ext cx="3367800" cy="215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Multidisciplinary Team Members</a:t>
            </a:r>
            <a:endParaRPr sz="1600" b="1">
              <a:latin typeface="Helvetica Neue"/>
              <a:ea typeface="Helvetica Neue"/>
              <a:cs typeface="Helvetica Neue"/>
              <a:sym typeface="Helvetica Neue"/>
            </a:endParaRPr>
          </a:p>
          <a:p>
            <a:pPr marL="457200" lvl="0" indent="-330200" algn="l" rtl="0">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16 Attending Physicians</a:t>
            </a:r>
            <a:endParaRPr sz="1600">
              <a:latin typeface="Helvetica Neue Light"/>
              <a:ea typeface="Helvetica Neue Light"/>
              <a:cs typeface="Helvetica Neue Light"/>
              <a:sym typeface="Helvetica Neue Light"/>
            </a:endParaRPr>
          </a:p>
          <a:p>
            <a:pPr marL="457200" lvl="0" indent="-330200" algn="l" rtl="0">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5 Endocrinology Fellows</a:t>
            </a:r>
            <a:endParaRPr sz="1600">
              <a:latin typeface="Helvetica Neue Light"/>
              <a:ea typeface="Helvetica Neue Light"/>
              <a:cs typeface="Helvetica Neue Light"/>
              <a:sym typeface="Helvetica Neue Light"/>
            </a:endParaRPr>
          </a:p>
          <a:p>
            <a:pPr marL="457200" lvl="0" indent="-330200" algn="l" rtl="0">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3 Nurse Practitioners (2 PNP-BC/CDCES, 1ANP-BC</a:t>
            </a:r>
            <a:endParaRPr sz="1600">
              <a:latin typeface="Helvetica Neue Light"/>
              <a:ea typeface="Helvetica Neue Light"/>
              <a:cs typeface="Helvetica Neue Light"/>
              <a:sym typeface="Helvetica Neue Light"/>
            </a:endParaRPr>
          </a:p>
          <a:p>
            <a:pPr marL="457200" lvl="0" indent="-330200" algn="l" rtl="0">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5 Certified Diabetes Educators</a:t>
            </a:r>
            <a:endParaRPr sz="1600">
              <a:latin typeface="Helvetica Neue Light"/>
              <a:ea typeface="Helvetica Neue Light"/>
              <a:cs typeface="Helvetica Neue Light"/>
              <a:sym typeface="Helvetica Neue Light"/>
            </a:endParaRPr>
          </a:p>
          <a:p>
            <a:pPr marL="457200" lvl="0" indent="-330200" algn="l" rtl="0">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1 Nutritionist </a:t>
            </a:r>
            <a:endParaRPr sz="1600">
              <a:latin typeface="Helvetica Neue Light"/>
              <a:ea typeface="Helvetica Neue Light"/>
              <a:cs typeface="Helvetica Neue Light"/>
              <a:sym typeface="Helvetica Neue Light"/>
            </a:endParaRPr>
          </a:p>
          <a:p>
            <a:pPr marL="457200" lvl="0" indent="-330200" algn="l" rtl="0">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1 Psychologist</a:t>
            </a:r>
            <a:endParaRPr sz="1600">
              <a:latin typeface="Helvetica Neue Light"/>
              <a:ea typeface="Helvetica Neue Light"/>
              <a:cs typeface="Helvetica Neue Light"/>
              <a:sym typeface="Helvetica Neue Light"/>
            </a:endParaRPr>
          </a:p>
        </p:txBody>
      </p:sp>
      <p:sp>
        <p:nvSpPr>
          <p:cNvPr id="51" name="Google Shape;51;p9"/>
          <p:cNvSpPr txBox="1"/>
          <p:nvPr/>
        </p:nvSpPr>
        <p:spPr>
          <a:xfrm>
            <a:off x="433675" y="3218900"/>
            <a:ext cx="33678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Volume</a:t>
            </a:r>
            <a:endParaRPr sz="1600" b="1">
              <a:latin typeface="Helvetica Neue"/>
              <a:ea typeface="Helvetica Neue"/>
              <a:cs typeface="Helvetica Neue"/>
              <a:sym typeface="Helvetica Neue"/>
            </a:endParaRPr>
          </a:p>
          <a:p>
            <a:pPr marL="457200" lvl="0" indent="-330200" algn="l" rtl="0">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1600-1700 established T1D patients </a:t>
            </a:r>
            <a:endParaRPr sz="1600">
              <a:latin typeface="Helvetica Neue Light"/>
              <a:ea typeface="Helvetica Neue Light"/>
              <a:cs typeface="Helvetica Neue Light"/>
              <a:sym typeface="Helvetica Neue Light"/>
            </a:endParaRPr>
          </a:p>
          <a:p>
            <a:pPr marL="457200" lvl="0" indent="-330200" algn="l" rtl="0">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35-45 new/newly diagnosed T1D patients (est. from 2020)</a:t>
            </a:r>
            <a:endParaRPr sz="1600">
              <a:latin typeface="Helvetica Neue Light"/>
              <a:ea typeface="Helvetica Neue Light"/>
              <a:cs typeface="Helvetica Neue Light"/>
              <a:sym typeface="Helvetica Neue Light"/>
            </a:endParaRPr>
          </a:p>
        </p:txBody>
      </p:sp>
      <p:sp>
        <p:nvSpPr>
          <p:cNvPr id="52" name="Google Shape;52;p9"/>
          <p:cNvSpPr txBox="1"/>
          <p:nvPr/>
        </p:nvSpPr>
        <p:spPr>
          <a:xfrm>
            <a:off x="4572000" y="1062775"/>
            <a:ext cx="3798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Clinic Contacts</a:t>
            </a:r>
            <a:endParaRPr sz="1600" b="1">
              <a:latin typeface="Helvetica Neue"/>
              <a:ea typeface="Helvetica Neue"/>
              <a:cs typeface="Helvetica Neue"/>
              <a:sym typeface="Helvetica Neue"/>
            </a:endParaRPr>
          </a:p>
          <a:p>
            <a:pPr marL="457200" lvl="0" indent="-330200" algn="l" rtl="0">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Site PI: Marina Basina, MD</a:t>
            </a:r>
            <a:endParaRPr sz="1600">
              <a:latin typeface="Helvetica Neue Light"/>
              <a:ea typeface="Helvetica Neue Light"/>
              <a:cs typeface="Helvetica Neue Light"/>
              <a:sym typeface="Helvetica Neue Light"/>
            </a:endParaRPr>
          </a:p>
          <a:p>
            <a:pPr marL="457200" lvl="0" indent="-330200" algn="l" rtl="0">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Site Coordinator: Jacob Less, BS</a:t>
            </a:r>
            <a:endParaRPr sz="1600">
              <a:latin typeface="Helvetica Neue Light"/>
              <a:ea typeface="Helvetica Neue Light"/>
              <a:cs typeface="Helvetica Neue Light"/>
              <a:sym typeface="Helvetica Neue Light"/>
            </a:endParaRPr>
          </a:p>
        </p:txBody>
      </p:sp>
      <p:pic>
        <p:nvPicPr>
          <p:cNvPr id="53" name="Google Shape;53;p9"/>
          <p:cNvPicPr preferRelativeResize="0"/>
          <p:nvPr/>
        </p:nvPicPr>
        <p:blipFill>
          <a:blip r:embed="rId3">
            <a:alphaModFix/>
          </a:blip>
          <a:stretch>
            <a:fillRect/>
          </a:stretch>
        </p:blipFill>
        <p:spPr>
          <a:xfrm>
            <a:off x="4488661" y="1986175"/>
            <a:ext cx="1902125" cy="1265775"/>
          </a:xfrm>
          <a:prstGeom prst="rect">
            <a:avLst/>
          </a:prstGeom>
          <a:noFill/>
          <a:ln>
            <a:noFill/>
          </a:ln>
        </p:spPr>
      </p:pic>
      <p:pic>
        <p:nvPicPr>
          <p:cNvPr id="54" name="Google Shape;54;p9"/>
          <p:cNvPicPr preferRelativeResize="0"/>
          <p:nvPr/>
        </p:nvPicPr>
        <p:blipFill rotWithShape="1">
          <a:blip r:embed="rId4">
            <a:alphaModFix/>
          </a:blip>
          <a:srcRect l="19087" t="8079"/>
          <a:stretch/>
        </p:blipFill>
        <p:spPr>
          <a:xfrm>
            <a:off x="7077950" y="1909600"/>
            <a:ext cx="1661373" cy="1324300"/>
          </a:xfrm>
          <a:prstGeom prst="rect">
            <a:avLst/>
          </a:prstGeom>
          <a:noFill/>
          <a:ln>
            <a:noFill/>
          </a:ln>
        </p:spPr>
      </p:pic>
      <p:pic>
        <p:nvPicPr>
          <p:cNvPr id="55" name="Google Shape;55;p9"/>
          <p:cNvPicPr preferRelativeResize="0"/>
          <p:nvPr/>
        </p:nvPicPr>
        <p:blipFill>
          <a:blip r:embed="rId5">
            <a:alphaModFix/>
          </a:blip>
          <a:stretch>
            <a:fillRect/>
          </a:stretch>
        </p:blipFill>
        <p:spPr>
          <a:xfrm>
            <a:off x="5433060" y="3387150"/>
            <a:ext cx="2643840" cy="1101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title"/>
          </p:nvPr>
        </p:nvSpPr>
        <p:spPr>
          <a:xfrm>
            <a:off x="457200" y="12812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PDSA Cycle 1 (Week 1) </a:t>
            </a:r>
            <a:endParaRPr/>
          </a:p>
        </p:txBody>
      </p:sp>
      <p:sp>
        <p:nvSpPr>
          <p:cNvPr id="214" name="Google Shape;214;p27"/>
          <p:cNvSpPr txBox="1">
            <a:spLocks noGrp="1"/>
          </p:cNvSpPr>
          <p:nvPr>
            <p:ph type="body" idx="1"/>
          </p:nvPr>
        </p:nvSpPr>
        <p:spPr>
          <a:xfrm>
            <a:off x="83850" y="1196425"/>
            <a:ext cx="8976300" cy="3617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a:latin typeface="Calibri"/>
                <a:ea typeface="Calibri"/>
                <a:cs typeface="Calibri"/>
                <a:sym typeface="Calibri"/>
              </a:rPr>
              <a:t>PDSA Cycle 1 : Test the new protocol change that includes implementing new templates using blue sticky note</a:t>
            </a:r>
            <a:endParaRPr sz="1100" b="1">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100" b="1">
                <a:latin typeface="Calibri"/>
                <a:ea typeface="Calibri"/>
                <a:cs typeface="Calibri"/>
                <a:sym typeface="Calibri"/>
              </a:rPr>
              <a:t>Plan</a:t>
            </a:r>
            <a:r>
              <a:rPr lang="en" sz="1100">
                <a:latin typeface="Calibri"/>
                <a:ea typeface="Calibri"/>
                <a:cs typeface="Calibri"/>
                <a:sym typeface="Calibri"/>
              </a:rPr>
              <a:t>: On Thursday during Jacob’s scribing shift, implement all changes with all DM patients. Even with patients Jacob not scribing for, will update blue sticky with information.</a:t>
            </a:r>
            <a:endParaRPr sz="1100">
              <a:latin typeface="Calibri"/>
              <a:ea typeface="Calibri"/>
              <a:cs typeface="Calibri"/>
              <a:sym typeface="Calibri"/>
            </a:endParaRPr>
          </a:p>
          <a:p>
            <a:pPr marL="0" lvl="0" indent="0" algn="l" rtl="0">
              <a:lnSpc>
                <a:spcPct val="115000"/>
              </a:lnSpc>
              <a:spcBef>
                <a:spcPts val="0"/>
              </a:spcBef>
              <a:spcAft>
                <a:spcPts val="0"/>
              </a:spcAft>
              <a:buNone/>
            </a:pPr>
            <a:r>
              <a:rPr lang="en" sz="1100" b="1">
                <a:latin typeface="Calibri"/>
                <a:ea typeface="Calibri"/>
                <a:cs typeface="Calibri"/>
                <a:sym typeface="Calibri"/>
              </a:rPr>
              <a:t>Predict</a:t>
            </a:r>
            <a:r>
              <a:rPr lang="en" sz="1100">
                <a:latin typeface="Calibri"/>
                <a:ea typeface="Calibri"/>
                <a:cs typeface="Calibri"/>
                <a:sym typeface="Calibri"/>
              </a:rPr>
              <a:t>:</a:t>
            </a:r>
            <a:endParaRPr sz="1100">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 sz="1100">
                <a:latin typeface="Calibri"/>
                <a:ea typeface="Calibri"/>
                <a:cs typeface="Calibri"/>
                <a:sym typeface="Calibri"/>
              </a:rPr>
              <a:t>Uploads: 70% successful </a:t>
            </a:r>
            <a:endParaRPr sz="11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b="1">
                <a:latin typeface="Calibri"/>
                <a:ea typeface="Calibri"/>
                <a:cs typeface="Calibri"/>
                <a:sym typeface="Calibri"/>
              </a:rPr>
              <a:t>Do: </a:t>
            </a:r>
            <a:r>
              <a:rPr lang="en" sz="1100">
                <a:latin typeface="Calibri"/>
                <a:ea typeface="Calibri"/>
                <a:cs typeface="Calibri"/>
                <a:sym typeface="Calibri"/>
              </a:rPr>
              <a:t>All the implementation was successful</a:t>
            </a:r>
            <a:endParaRPr sz="1100">
              <a:latin typeface="Calibri"/>
              <a:ea typeface="Calibri"/>
              <a:cs typeface="Calibri"/>
              <a:sym typeface="Calibri"/>
            </a:endParaRPr>
          </a:p>
          <a:p>
            <a:pPr marL="0" lvl="0" indent="0" algn="l" rtl="0">
              <a:lnSpc>
                <a:spcPct val="115000"/>
              </a:lnSpc>
              <a:spcBef>
                <a:spcPts val="0"/>
              </a:spcBef>
              <a:spcAft>
                <a:spcPts val="0"/>
              </a:spcAft>
              <a:buNone/>
            </a:pPr>
            <a:r>
              <a:rPr lang="en" sz="1100" b="1">
                <a:latin typeface="Calibri"/>
                <a:ea typeface="Calibri"/>
                <a:cs typeface="Calibri"/>
                <a:sym typeface="Calibri"/>
              </a:rPr>
              <a:t>Study: </a:t>
            </a:r>
            <a:endParaRPr sz="1100">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 sz="1100">
                <a:latin typeface="Calibri"/>
                <a:ea typeface="Calibri"/>
                <a:cs typeface="Calibri"/>
                <a:sym typeface="Calibri"/>
              </a:rPr>
              <a:t>Uploads: 67% successful (6/9)</a:t>
            </a:r>
            <a:endParaRPr sz="1100" b="1">
              <a:latin typeface="Calibri"/>
              <a:ea typeface="Calibri"/>
              <a:cs typeface="Calibri"/>
              <a:sym typeface="Calibri"/>
            </a:endParaRPr>
          </a:p>
          <a:p>
            <a:pPr marL="914400" lvl="1" indent="-298450" algn="l" rtl="0">
              <a:lnSpc>
                <a:spcPct val="115000"/>
              </a:lnSpc>
              <a:spcBef>
                <a:spcPts val="0"/>
              </a:spcBef>
              <a:spcAft>
                <a:spcPts val="0"/>
              </a:spcAft>
              <a:buSzPts val="1100"/>
              <a:buFont typeface="Calibri"/>
              <a:buChar char="–"/>
            </a:pPr>
            <a:r>
              <a:rPr lang="en" sz="1100" b="1">
                <a:latin typeface="Calibri"/>
                <a:ea typeface="Calibri"/>
                <a:cs typeface="Calibri"/>
                <a:sym typeface="Calibri"/>
              </a:rPr>
              <a:t>3 unsuccessful: 1 lost meter, 1 sent wrong image in pre-visit message, 1 NPV from recent admission sent BG trend (no specific values)</a:t>
            </a:r>
            <a:endParaRPr sz="1100">
              <a:latin typeface="Calibri"/>
              <a:ea typeface="Calibri"/>
              <a:cs typeface="Calibri"/>
              <a:sym typeface="Calibri"/>
            </a:endParaRPr>
          </a:p>
          <a:p>
            <a:pPr marL="0" lvl="0" indent="0" algn="l" rtl="0">
              <a:lnSpc>
                <a:spcPct val="115000"/>
              </a:lnSpc>
              <a:spcBef>
                <a:spcPts val="0"/>
              </a:spcBef>
              <a:spcAft>
                <a:spcPts val="0"/>
              </a:spcAft>
              <a:buNone/>
            </a:pPr>
            <a:r>
              <a:rPr lang="en" sz="1100" b="1">
                <a:latin typeface="Calibri"/>
                <a:ea typeface="Calibri"/>
                <a:cs typeface="Calibri"/>
                <a:sym typeface="Calibri"/>
              </a:rPr>
              <a:t>Act: :  </a:t>
            </a:r>
            <a:r>
              <a:rPr lang="en" sz="1100">
                <a:latin typeface="Calibri"/>
                <a:ea typeface="Calibri"/>
                <a:cs typeface="Calibri"/>
                <a:sym typeface="Calibri"/>
              </a:rPr>
              <a:t>Continue collecting baseline data. Finalize approval with administration to start with support staff &gt; smart phrases, looking back at prior visits </a:t>
            </a:r>
            <a:endParaRPr sz="1100">
              <a:latin typeface="Calibri"/>
              <a:ea typeface="Calibri"/>
              <a:cs typeface="Calibri"/>
              <a:sym typeface="Calibri"/>
            </a:endParaRPr>
          </a:p>
          <a:p>
            <a:pPr marL="0" lvl="0" indent="0" algn="l" rtl="0">
              <a:lnSpc>
                <a:spcPct val="115000"/>
              </a:lnSpc>
              <a:spcBef>
                <a:spcPts val="0"/>
              </a:spcBef>
              <a:spcAft>
                <a:spcPts val="0"/>
              </a:spcAft>
              <a:buNone/>
            </a:pPr>
            <a:r>
              <a:rPr lang="en" sz="1100">
                <a:latin typeface="Calibri"/>
                <a:ea typeface="Calibri"/>
                <a:cs typeface="Calibri"/>
                <a:sym typeface="Calibri"/>
              </a:rPr>
              <a:t>Focus on which staff will start with this method--identify one staff member. Continue to discuss changes and perceived effectiveness </a:t>
            </a:r>
            <a:endParaRPr sz="1200" u="sng">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457200" y="12812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PDSA Cycle 2 (Weeks 5-8)</a:t>
            </a:r>
            <a:endParaRPr/>
          </a:p>
        </p:txBody>
      </p:sp>
      <p:sp>
        <p:nvSpPr>
          <p:cNvPr id="220" name="Google Shape;220;p28"/>
          <p:cNvSpPr txBox="1">
            <a:spLocks noGrp="1"/>
          </p:cNvSpPr>
          <p:nvPr>
            <p:ph type="body" idx="1"/>
          </p:nvPr>
        </p:nvSpPr>
        <p:spPr>
          <a:xfrm>
            <a:off x="83850" y="887825"/>
            <a:ext cx="8976300" cy="3617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a:latin typeface="Calibri"/>
                <a:ea typeface="Calibri"/>
                <a:cs typeface="Calibri"/>
                <a:sym typeface="Calibri"/>
              </a:rPr>
              <a:t>PDSA Cycle 2 : Test the new protocol change that includes implementing new smart phrase, templates, and looking back at prior visit data in pre-visit phase</a:t>
            </a:r>
            <a:endParaRPr sz="1100" b="1">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b="1">
                <a:latin typeface="Calibri"/>
                <a:ea typeface="Calibri"/>
                <a:cs typeface="Calibri"/>
                <a:sym typeface="Calibri"/>
              </a:rPr>
              <a:t>Plan</a:t>
            </a:r>
            <a:r>
              <a:rPr lang="en" sz="1100">
                <a:latin typeface="Calibri"/>
                <a:ea typeface="Calibri"/>
                <a:cs typeface="Calibri"/>
                <a:sym typeface="Calibri"/>
              </a:rPr>
              <a:t>: On Thursday during Jacob’s scribing shift, implement all changes with all DM patients. Even with patients Jacob not scribing for, will update blue sticky with information.</a:t>
            </a:r>
            <a:endParaRPr sz="1100">
              <a:latin typeface="Calibri"/>
              <a:ea typeface="Calibri"/>
              <a:cs typeface="Calibri"/>
              <a:sym typeface="Calibri"/>
            </a:endParaRPr>
          </a:p>
          <a:p>
            <a:pPr marL="0" lvl="0" indent="0" algn="l" rtl="0">
              <a:lnSpc>
                <a:spcPct val="115000"/>
              </a:lnSpc>
              <a:spcBef>
                <a:spcPts val="0"/>
              </a:spcBef>
              <a:spcAft>
                <a:spcPts val="0"/>
              </a:spcAft>
              <a:buNone/>
            </a:pPr>
            <a:r>
              <a:rPr lang="en" sz="1100" b="1">
                <a:latin typeface="Calibri"/>
                <a:ea typeface="Calibri"/>
                <a:cs typeface="Calibri"/>
                <a:sym typeface="Calibri"/>
              </a:rPr>
              <a:t>Predict</a:t>
            </a:r>
            <a:r>
              <a:rPr lang="en" sz="1100">
                <a:latin typeface="Calibri"/>
                <a:ea typeface="Calibri"/>
                <a:cs typeface="Calibri"/>
                <a:sym typeface="Calibri"/>
              </a:rPr>
              <a:t>: </a:t>
            </a:r>
            <a:endParaRPr sz="1100">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 sz="1100">
                <a:latin typeface="Calibri"/>
                <a:ea typeface="Calibri"/>
                <a:cs typeface="Calibri"/>
                <a:sym typeface="Calibri"/>
              </a:rPr>
              <a:t>Uploads: 75% successful </a:t>
            </a:r>
            <a:endParaRPr sz="1100">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 sz="1100">
                <a:latin typeface="Calibri"/>
                <a:ea typeface="Calibri"/>
                <a:cs typeface="Calibri"/>
                <a:sym typeface="Calibri"/>
              </a:rPr>
              <a:t>Pre-Visit Smartphrase Utilized (when appropriate): 50%</a:t>
            </a:r>
            <a:endParaRPr sz="1100">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 sz="1100">
                <a:latin typeface="Calibri"/>
                <a:ea typeface="Calibri"/>
                <a:cs typeface="Calibri"/>
                <a:sym typeface="Calibri"/>
              </a:rPr>
              <a:t>Pre and Post-Visit Blue Sticky Update: 100% </a:t>
            </a:r>
            <a:endParaRPr sz="1100">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 sz="1100">
                <a:latin typeface="Calibri"/>
                <a:ea typeface="Calibri"/>
                <a:cs typeface="Calibri"/>
                <a:sym typeface="Calibri"/>
              </a:rPr>
              <a:t>New AVS template will be utilized when appropriate</a:t>
            </a:r>
            <a:endParaRPr sz="11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b="1">
                <a:latin typeface="Calibri"/>
                <a:ea typeface="Calibri"/>
                <a:cs typeface="Calibri"/>
                <a:sym typeface="Calibri"/>
              </a:rPr>
              <a:t>Do: </a:t>
            </a:r>
            <a:r>
              <a:rPr lang="en" sz="1100">
                <a:latin typeface="Calibri"/>
                <a:ea typeface="Calibri"/>
                <a:cs typeface="Calibri"/>
                <a:sym typeface="Calibri"/>
              </a:rPr>
              <a:t>All the implementation was successful</a:t>
            </a:r>
            <a:endParaRPr sz="1100">
              <a:latin typeface="Calibri"/>
              <a:ea typeface="Calibri"/>
              <a:cs typeface="Calibri"/>
              <a:sym typeface="Calibri"/>
            </a:endParaRPr>
          </a:p>
          <a:p>
            <a:pPr marL="0" lvl="0" indent="0" algn="l" rtl="0">
              <a:lnSpc>
                <a:spcPct val="115000"/>
              </a:lnSpc>
              <a:spcBef>
                <a:spcPts val="0"/>
              </a:spcBef>
              <a:spcAft>
                <a:spcPts val="0"/>
              </a:spcAft>
              <a:buNone/>
            </a:pPr>
            <a:r>
              <a:rPr lang="en" sz="1100" b="1">
                <a:latin typeface="Calibri"/>
                <a:ea typeface="Calibri"/>
                <a:cs typeface="Calibri"/>
                <a:sym typeface="Calibri"/>
              </a:rPr>
              <a:t>Study: </a:t>
            </a:r>
            <a:endParaRPr sz="1100">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 sz="1100">
                <a:latin typeface="Calibri"/>
                <a:ea typeface="Calibri"/>
                <a:cs typeface="Calibri"/>
                <a:sym typeface="Calibri"/>
              </a:rPr>
              <a:t>Uploads: 95% successful (20/21)</a:t>
            </a:r>
            <a:endParaRPr sz="1100" b="1">
              <a:latin typeface="Calibri"/>
              <a:ea typeface="Calibri"/>
              <a:cs typeface="Calibri"/>
              <a:sym typeface="Calibri"/>
            </a:endParaRPr>
          </a:p>
          <a:p>
            <a:pPr marL="914400" lvl="1" indent="-298450" algn="l" rtl="0">
              <a:lnSpc>
                <a:spcPct val="115000"/>
              </a:lnSpc>
              <a:spcBef>
                <a:spcPts val="0"/>
              </a:spcBef>
              <a:spcAft>
                <a:spcPts val="0"/>
              </a:spcAft>
              <a:buSzPts val="1100"/>
              <a:buFont typeface="Calibri"/>
              <a:buChar char="–"/>
            </a:pPr>
            <a:r>
              <a:rPr lang="en" sz="1100" b="1">
                <a:latin typeface="Calibri"/>
                <a:ea typeface="Calibri"/>
                <a:cs typeface="Calibri"/>
                <a:sym typeface="Calibri"/>
              </a:rPr>
              <a:t>Week 7: From blue sticky “Fora: Unable to dictate due to difficulties understanding pt. Informed to keep log and send via mhm prior visit.” Patient reported BG ranges during the visit</a:t>
            </a:r>
            <a:endParaRPr sz="1100" b="1">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 sz="1100">
                <a:latin typeface="Calibri"/>
                <a:ea typeface="Calibri"/>
                <a:cs typeface="Calibri"/>
                <a:sym typeface="Calibri"/>
              </a:rPr>
              <a:t>Pre-Visit Smartphrase Utilized (when appropriate): 70%</a:t>
            </a:r>
            <a:endParaRPr sz="1100">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 sz="1100">
                <a:latin typeface="Calibri"/>
                <a:ea typeface="Calibri"/>
                <a:cs typeface="Calibri"/>
                <a:sym typeface="Calibri"/>
              </a:rPr>
              <a:t>Pre-Visit Blue Sticky Update: 81%</a:t>
            </a:r>
            <a:endParaRPr sz="1100">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 sz="1100">
                <a:latin typeface="Calibri"/>
                <a:ea typeface="Calibri"/>
                <a:cs typeface="Calibri"/>
                <a:sym typeface="Calibri"/>
              </a:rPr>
              <a:t>Post-Visit Blue Sticky Update: 76%</a:t>
            </a:r>
            <a:endParaRPr sz="1100">
              <a:latin typeface="Calibri"/>
              <a:ea typeface="Calibri"/>
              <a:cs typeface="Calibri"/>
              <a:sym typeface="Calibri"/>
            </a:endParaRPr>
          </a:p>
          <a:p>
            <a:pPr marL="0" lvl="0" indent="0" algn="l" rtl="0">
              <a:lnSpc>
                <a:spcPct val="115000"/>
              </a:lnSpc>
              <a:spcBef>
                <a:spcPts val="0"/>
              </a:spcBef>
              <a:spcAft>
                <a:spcPts val="0"/>
              </a:spcAft>
              <a:buNone/>
            </a:pPr>
            <a:r>
              <a:rPr lang="en" sz="1100" b="1">
                <a:latin typeface="Calibri"/>
                <a:ea typeface="Calibri"/>
                <a:cs typeface="Calibri"/>
                <a:sym typeface="Calibri"/>
              </a:rPr>
              <a:t>Act: </a:t>
            </a:r>
            <a:r>
              <a:rPr lang="en" sz="1100">
                <a:latin typeface="Calibri"/>
                <a:ea typeface="Calibri"/>
                <a:cs typeface="Calibri"/>
                <a:sym typeface="Calibri"/>
              </a:rPr>
              <a:t> Shared smart phrases with two more MAs, be more mindful to fill out blue sticky after visit, encourage MAS to utilize pre-visit smartphrase and abd to fill out blue sticky before visit</a:t>
            </a:r>
            <a:endParaRPr sz="1200" u="sng">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457200" y="3042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PDSA Cycle 3 (Weeks 9-13)</a:t>
            </a:r>
            <a:endParaRPr/>
          </a:p>
        </p:txBody>
      </p:sp>
      <p:sp>
        <p:nvSpPr>
          <p:cNvPr id="226" name="Google Shape;226;p29"/>
          <p:cNvSpPr txBox="1">
            <a:spLocks noGrp="1"/>
          </p:cNvSpPr>
          <p:nvPr>
            <p:ph type="body" idx="1"/>
          </p:nvPr>
        </p:nvSpPr>
        <p:spPr>
          <a:xfrm>
            <a:off x="83850" y="673650"/>
            <a:ext cx="8976300" cy="3617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sz="1800" b="1">
                <a:latin typeface="Calibri"/>
                <a:ea typeface="Calibri"/>
                <a:cs typeface="Calibri"/>
                <a:sym typeface="Calibri"/>
              </a:rPr>
              <a:t>PDSA Cycle 3 : </a:t>
            </a:r>
            <a:r>
              <a:rPr lang="en" sz="1800">
                <a:latin typeface="Calibri"/>
                <a:ea typeface="Calibri"/>
                <a:cs typeface="Calibri"/>
                <a:sym typeface="Calibri"/>
              </a:rPr>
              <a:t>Shared smart phrases with two more MAs, be mindful to fill out blue sticky before and after visit and utilize pre-visit smartphrase with detailed instructions</a:t>
            </a:r>
            <a:endParaRPr sz="1800" b="1">
              <a:latin typeface="Calibri"/>
              <a:ea typeface="Calibri"/>
              <a:cs typeface="Calibri"/>
              <a:sym typeface="Calibri"/>
            </a:endParaRPr>
          </a:p>
          <a:p>
            <a:pPr marL="0" lvl="0" indent="0" algn="l" rtl="0">
              <a:lnSpc>
                <a:spcPct val="100000"/>
              </a:lnSpc>
              <a:spcBef>
                <a:spcPts val="0"/>
              </a:spcBef>
              <a:spcAft>
                <a:spcPts val="0"/>
              </a:spcAft>
              <a:buNone/>
            </a:pPr>
            <a:r>
              <a:rPr lang="en" sz="1800" b="1">
                <a:latin typeface="Calibri"/>
                <a:ea typeface="Calibri"/>
                <a:cs typeface="Calibri"/>
                <a:sym typeface="Calibri"/>
              </a:rPr>
              <a:t>Plan</a:t>
            </a:r>
            <a:r>
              <a:rPr lang="en" sz="1800">
                <a:latin typeface="Calibri"/>
                <a:ea typeface="Calibri"/>
                <a:cs typeface="Calibri"/>
                <a:sym typeface="Calibri"/>
              </a:rPr>
              <a:t>: On Thursday during Jacob’s scribing shift, implement all changes with all DM patients. </a:t>
            </a:r>
            <a:endParaRPr sz="1800">
              <a:latin typeface="Calibri"/>
              <a:ea typeface="Calibri"/>
              <a:cs typeface="Calibri"/>
              <a:sym typeface="Calibri"/>
            </a:endParaRPr>
          </a:p>
          <a:p>
            <a:pPr marL="0" lvl="0" indent="0" algn="l" rtl="0">
              <a:lnSpc>
                <a:spcPct val="100000"/>
              </a:lnSpc>
              <a:spcBef>
                <a:spcPts val="0"/>
              </a:spcBef>
              <a:spcAft>
                <a:spcPts val="0"/>
              </a:spcAft>
              <a:buNone/>
            </a:pPr>
            <a:r>
              <a:rPr lang="en" sz="1800" b="1">
                <a:latin typeface="Calibri"/>
                <a:ea typeface="Calibri"/>
                <a:cs typeface="Calibri"/>
                <a:sym typeface="Calibri"/>
              </a:rPr>
              <a:t>Predict</a:t>
            </a:r>
            <a:r>
              <a:rPr lang="en" sz="1800">
                <a:latin typeface="Calibri"/>
                <a:ea typeface="Calibri"/>
                <a:cs typeface="Calibri"/>
                <a:sym typeface="Calibri"/>
              </a:rPr>
              <a:t>: </a:t>
            </a:r>
            <a:endParaRPr sz="18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Uploads: 90% successful </a:t>
            </a:r>
            <a:endParaRPr sz="18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Pre-Visit Smartphrase Utilized (when appropriate): 80%</a:t>
            </a:r>
            <a:endParaRPr sz="18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Pre-Visit Blue Sticky Update: 80%</a:t>
            </a:r>
            <a:endParaRPr sz="18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Post-Visit Blue Sticky Update: 80%</a:t>
            </a:r>
            <a:endParaRPr sz="180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New AVS template will be utilized when appropriate</a:t>
            </a:r>
            <a:endParaRPr sz="1800">
              <a:latin typeface="Calibri"/>
              <a:ea typeface="Calibri"/>
              <a:cs typeface="Calibri"/>
              <a:sym typeface="Calibri"/>
            </a:endParaRPr>
          </a:p>
          <a:p>
            <a:pPr marL="0" lvl="0" indent="0" algn="l" rtl="0">
              <a:lnSpc>
                <a:spcPct val="100000"/>
              </a:lnSpc>
              <a:spcBef>
                <a:spcPts val="0"/>
              </a:spcBef>
              <a:spcAft>
                <a:spcPts val="0"/>
              </a:spcAft>
              <a:buNone/>
            </a:pPr>
            <a:r>
              <a:rPr lang="en" sz="1800" b="1">
                <a:latin typeface="Calibri"/>
                <a:ea typeface="Calibri"/>
                <a:cs typeface="Calibri"/>
                <a:sym typeface="Calibri"/>
              </a:rPr>
              <a:t>Do: </a:t>
            </a:r>
            <a:r>
              <a:rPr lang="en" sz="1800">
                <a:latin typeface="Calibri"/>
                <a:ea typeface="Calibri"/>
                <a:cs typeface="Calibri"/>
                <a:sym typeface="Calibri"/>
              </a:rPr>
              <a:t>All the implementation was successful</a:t>
            </a:r>
            <a:endParaRPr sz="1800">
              <a:latin typeface="Calibri"/>
              <a:ea typeface="Calibri"/>
              <a:cs typeface="Calibri"/>
              <a:sym typeface="Calibri"/>
            </a:endParaRPr>
          </a:p>
          <a:p>
            <a:pPr marL="0" lvl="0" indent="0" algn="l" rtl="0">
              <a:lnSpc>
                <a:spcPct val="100000"/>
              </a:lnSpc>
              <a:spcBef>
                <a:spcPts val="0"/>
              </a:spcBef>
              <a:spcAft>
                <a:spcPts val="0"/>
              </a:spcAft>
              <a:buNone/>
            </a:pPr>
            <a:endParaRPr sz="11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xfrm>
            <a:off x="457200" y="3042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PDSA Cycle 3 (Weeks 9-13)</a:t>
            </a:r>
            <a:endParaRPr/>
          </a:p>
        </p:txBody>
      </p:sp>
      <p:sp>
        <p:nvSpPr>
          <p:cNvPr id="232" name="Google Shape;232;p30"/>
          <p:cNvSpPr txBox="1">
            <a:spLocks noGrp="1"/>
          </p:cNvSpPr>
          <p:nvPr>
            <p:ph type="body" idx="1"/>
          </p:nvPr>
        </p:nvSpPr>
        <p:spPr>
          <a:xfrm>
            <a:off x="83850" y="673650"/>
            <a:ext cx="8976300" cy="3617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sz="1400" b="1">
                <a:latin typeface="Calibri"/>
                <a:ea typeface="Calibri"/>
                <a:cs typeface="Calibri"/>
                <a:sym typeface="Calibri"/>
              </a:rPr>
              <a:t>Study: </a:t>
            </a:r>
            <a:endParaRPr sz="1400">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 sz="1400">
                <a:latin typeface="Calibri"/>
                <a:ea typeface="Calibri"/>
                <a:cs typeface="Calibri"/>
                <a:sym typeface="Calibri"/>
              </a:rPr>
              <a:t>Uploads: 76.5% successful (26/34). Of the 8 that did not upload: </a:t>
            </a:r>
            <a:endParaRPr sz="1400">
              <a:latin typeface="Calibri"/>
              <a:ea typeface="Calibri"/>
              <a:cs typeface="Calibri"/>
              <a:sym typeface="Calibri"/>
            </a:endParaRPr>
          </a:p>
          <a:p>
            <a:pPr marL="914400" lvl="1" indent="-317500" algn="l" rtl="0">
              <a:lnSpc>
                <a:spcPct val="100000"/>
              </a:lnSpc>
              <a:spcBef>
                <a:spcPts val="0"/>
              </a:spcBef>
              <a:spcAft>
                <a:spcPts val="0"/>
              </a:spcAft>
              <a:buSzPts val="1400"/>
              <a:buFont typeface="Calibri"/>
              <a:buChar char="–"/>
            </a:pPr>
            <a:r>
              <a:rPr lang="en" sz="1400" b="1">
                <a:latin typeface="Calibri"/>
                <a:ea typeface="Calibri"/>
                <a:cs typeface="Calibri"/>
                <a:sym typeface="Calibri"/>
              </a:rPr>
              <a:t>Week 10 (1): Pre-Visit message sent and read, not followed up by call</a:t>
            </a:r>
            <a:endParaRPr sz="1400" b="1">
              <a:latin typeface="Calibri"/>
              <a:ea typeface="Calibri"/>
              <a:cs typeface="Calibri"/>
              <a:sym typeface="Calibri"/>
            </a:endParaRPr>
          </a:p>
          <a:p>
            <a:pPr marL="914400" lvl="1" indent="-317500" algn="l" rtl="0">
              <a:lnSpc>
                <a:spcPct val="100000"/>
              </a:lnSpc>
              <a:spcBef>
                <a:spcPts val="0"/>
              </a:spcBef>
              <a:spcAft>
                <a:spcPts val="0"/>
              </a:spcAft>
              <a:buSzPts val="1400"/>
              <a:buFont typeface="Calibri"/>
              <a:buChar char="–"/>
            </a:pPr>
            <a:r>
              <a:rPr lang="en" sz="1400" b="1">
                <a:latin typeface="Calibri"/>
                <a:ea typeface="Calibri"/>
                <a:cs typeface="Calibri"/>
                <a:sym typeface="Calibri"/>
              </a:rPr>
              <a:t>Week 11 (2): </a:t>
            </a:r>
            <a:endParaRPr sz="1400" b="1">
              <a:latin typeface="Calibri"/>
              <a:ea typeface="Calibri"/>
              <a:cs typeface="Calibri"/>
              <a:sym typeface="Calibri"/>
            </a:endParaRPr>
          </a:p>
          <a:p>
            <a:pPr marL="1371600" lvl="2" indent="-317500" algn="l" rtl="0">
              <a:lnSpc>
                <a:spcPct val="100000"/>
              </a:lnSpc>
              <a:spcBef>
                <a:spcPts val="0"/>
              </a:spcBef>
              <a:spcAft>
                <a:spcPts val="0"/>
              </a:spcAft>
              <a:buSzPts val="1400"/>
              <a:buFont typeface="Calibri"/>
              <a:buChar char="▪"/>
            </a:pPr>
            <a:r>
              <a:rPr lang="en" sz="1400" b="1">
                <a:latin typeface="Calibri"/>
                <a:ea typeface="Calibri"/>
                <a:cs typeface="Calibri"/>
                <a:sym typeface="Calibri"/>
              </a:rPr>
              <a:t>1 patient no pre-visit message sent and discovered not regularly checking BG</a:t>
            </a:r>
            <a:endParaRPr sz="1400" b="1">
              <a:latin typeface="Calibri"/>
              <a:ea typeface="Calibri"/>
              <a:cs typeface="Calibri"/>
              <a:sym typeface="Calibri"/>
            </a:endParaRPr>
          </a:p>
          <a:p>
            <a:pPr marL="1371600" lvl="2" indent="-317500" algn="l" rtl="0">
              <a:lnSpc>
                <a:spcPct val="100000"/>
              </a:lnSpc>
              <a:spcBef>
                <a:spcPts val="0"/>
              </a:spcBef>
              <a:spcAft>
                <a:spcPts val="0"/>
              </a:spcAft>
              <a:buSzPts val="1400"/>
              <a:buFont typeface="Calibri"/>
              <a:buChar char="▪"/>
            </a:pPr>
            <a:r>
              <a:rPr lang="en" sz="1400" b="1">
                <a:latin typeface="Calibri"/>
                <a:ea typeface="Calibri"/>
                <a:cs typeface="Calibri"/>
                <a:sym typeface="Calibri"/>
              </a:rPr>
              <a:t>1 patient pre-visit message sent and read but no f/u call</a:t>
            </a:r>
            <a:endParaRPr sz="1400" b="1">
              <a:latin typeface="Calibri"/>
              <a:ea typeface="Calibri"/>
              <a:cs typeface="Calibri"/>
              <a:sym typeface="Calibri"/>
            </a:endParaRPr>
          </a:p>
          <a:p>
            <a:pPr marL="914400" lvl="1" indent="-317500" algn="l" rtl="0">
              <a:lnSpc>
                <a:spcPct val="100000"/>
              </a:lnSpc>
              <a:spcBef>
                <a:spcPts val="0"/>
              </a:spcBef>
              <a:spcAft>
                <a:spcPts val="0"/>
              </a:spcAft>
              <a:buSzPts val="1400"/>
              <a:buFont typeface="Calibri"/>
              <a:buChar char="–"/>
            </a:pPr>
            <a:r>
              <a:rPr lang="en" sz="1400" b="1">
                <a:latin typeface="Calibri"/>
                <a:ea typeface="Calibri"/>
                <a:cs typeface="Calibri"/>
                <a:sym typeface="Calibri"/>
              </a:rPr>
              <a:t>Week 12 (4): </a:t>
            </a:r>
            <a:endParaRPr sz="1400" b="1">
              <a:latin typeface="Calibri"/>
              <a:ea typeface="Calibri"/>
              <a:cs typeface="Calibri"/>
              <a:sym typeface="Calibri"/>
            </a:endParaRPr>
          </a:p>
          <a:p>
            <a:pPr marL="1371600" lvl="2" indent="-317500" algn="l" rtl="0">
              <a:lnSpc>
                <a:spcPct val="100000"/>
              </a:lnSpc>
              <a:spcBef>
                <a:spcPts val="0"/>
              </a:spcBef>
              <a:spcAft>
                <a:spcPts val="0"/>
              </a:spcAft>
              <a:buSzPts val="1400"/>
              <a:buFont typeface="Calibri"/>
              <a:buChar char="▪"/>
            </a:pPr>
            <a:r>
              <a:rPr lang="en" sz="1400" b="1">
                <a:latin typeface="Calibri"/>
                <a:ea typeface="Calibri"/>
                <a:cs typeface="Calibri"/>
                <a:sym typeface="Calibri"/>
              </a:rPr>
              <a:t>2 patients did not read MHM, not followed up by calls until day of visit</a:t>
            </a:r>
            <a:endParaRPr sz="1400" b="1">
              <a:latin typeface="Calibri"/>
              <a:ea typeface="Calibri"/>
              <a:cs typeface="Calibri"/>
              <a:sym typeface="Calibri"/>
            </a:endParaRPr>
          </a:p>
          <a:p>
            <a:pPr marL="1371600" lvl="2" indent="-317500" algn="l" rtl="0">
              <a:lnSpc>
                <a:spcPct val="100000"/>
              </a:lnSpc>
              <a:spcBef>
                <a:spcPts val="0"/>
              </a:spcBef>
              <a:spcAft>
                <a:spcPts val="0"/>
              </a:spcAft>
              <a:buSzPts val="1400"/>
              <a:buFont typeface="Calibri"/>
              <a:buChar char="▪"/>
            </a:pPr>
            <a:r>
              <a:rPr lang="en" sz="1400" b="1">
                <a:latin typeface="Calibri"/>
                <a:ea typeface="Calibri"/>
                <a:cs typeface="Calibri"/>
                <a:sym typeface="Calibri"/>
              </a:rPr>
              <a:t>1 not using CGM and did not inform clinic</a:t>
            </a:r>
            <a:endParaRPr sz="1400" b="1">
              <a:latin typeface="Calibri"/>
              <a:ea typeface="Calibri"/>
              <a:cs typeface="Calibri"/>
              <a:sym typeface="Calibri"/>
            </a:endParaRPr>
          </a:p>
          <a:p>
            <a:pPr marL="1371600" lvl="2" indent="-317500" algn="l" rtl="0">
              <a:lnSpc>
                <a:spcPct val="100000"/>
              </a:lnSpc>
              <a:spcBef>
                <a:spcPts val="0"/>
              </a:spcBef>
              <a:spcAft>
                <a:spcPts val="0"/>
              </a:spcAft>
              <a:buSzPts val="1400"/>
              <a:buFont typeface="Calibri"/>
              <a:buChar char="▪"/>
            </a:pPr>
            <a:r>
              <a:rPr lang="en" sz="1400" b="1">
                <a:latin typeface="Calibri"/>
                <a:ea typeface="Calibri"/>
                <a:cs typeface="Calibri"/>
                <a:sym typeface="Calibri"/>
              </a:rPr>
              <a:t>1 patient responded could not upload data but will share login during visit </a:t>
            </a:r>
            <a:endParaRPr sz="1400" b="1">
              <a:latin typeface="Calibri"/>
              <a:ea typeface="Calibri"/>
              <a:cs typeface="Calibri"/>
              <a:sym typeface="Calibri"/>
            </a:endParaRPr>
          </a:p>
          <a:p>
            <a:pPr marL="914400" lvl="1" indent="-317500" algn="l" rtl="0">
              <a:lnSpc>
                <a:spcPct val="100000"/>
              </a:lnSpc>
              <a:spcBef>
                <a:spcPts val="0"/>
              </a:spcBef>
              <a:spcAft>
                <a:spcPts val="0"/>
              </a:spcAft>
              <a:buSzPts val="1400"/>
              <a:buFont typeface="Calibri"/>
              <a:buChar char="–"/>
            </a:pPr>
            <a:r>
              <a:rPr lang="en" sz="1400" b="1">
                <a:latin typeface="Calibri"/>
                <a:ea typeface="Calibri"/>
                <a:cs typeface="Calibri"/>
                <a:sym typeface="Calibri"/>
              </a:rPr>
              <a:t>Week 13 (1): 1 patient ran out of Libre CGM sensors and not yet gotten refill,not checking with other meter</a:t>
            </a:r>
            <a:endParaRPr sz="1400" b="1">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 sz="1400">
                <a:latin typeface="Calibri"/>
                <a:ea typeface="Calibri"/>
                <a:cs typeface="Calibri"/>
                <a:sym typeface="Calibri"/>
              </a:rPr>
              <a:t>Pre-Visit Smartphrase Utilized (when appropriate): 100%</a:t>
            </a:r>
            <a:endParaRPr sz="1400">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 sz="1400">
                <a:latin typeface="Calibri"/>
                <a:ea typeface="Calibri"/>
                <a:cs typeface="Calibri"/>
                <a:sym typeface="Calibri"/>
              </a:rPr>
              <a:t>Pre-Visit Blue Sticky Update: 79%</a:t>
            </a:r>
            <a:endParaRPr sz="1400">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 sz="1400">
                <a:latin typeface="Calibri"/>
                <a:ea typeface="Calibri"/>
                <a:cs typeface="Calibri"/>
                <a:sym typeface="Calibri"/>
              </a:rPr>
              <a:t>Post-Visit Blue Sticky Update: 61%</a:t>
            </a:r>
            <a:endParaRPr sz="1400">
              <a:latin typeface="Calibri"/>
              <a:ea typeface="Calibri"/>
              <a:cs typeface="Calibri"/>
              <a:sym typeface="Calibri"/>
            </a:endParaRPr>
          </a:p>
          <a:p>
            <a:pPr marL="0" lvl="0" indent="0" algn="l" rtl="0">
              <a:lnSpc>
                <a:spcPct val="100000"/>
              </a:lnSpc>
              <a:spcBef>
                <a:spcPts val="0"/>
              </a:spcBef>
              <a:spcAft>
                <a:spcPts val="0"/>
              </a:spcAft>
              <a:buNone/>
            </a:pPr>
            <a:r>
              <a:rPr lang="en" sz="1400" b="1">
                <a:latin typeface="Calibri"/>
                <a:ea typeface="Calibri"/>
                <a:cs typeface="Calibri"/>
                <a:sym typeface="Calibri"/>
              </a:rPr>
              <a:t>Act: </a:t>
            </a:r>
            <a:r>
              <a:rPr lang="en" sz="1400">
                <a:latin typeface="Calibri"/>
                <a:ea typeface="Calibri"/>
                <a:cs typeface="Calibri"/>
                <a:sym typeface="Calibri"/>
              </a:rPr>
              <a:t>Reviewed protocol with scribes and told them I would be tracking changes in April, start reviewing other MAs to track their progress for recommendations, create survey with ENDO fellow to get subjective data on Providers/Support Staff</a:t>
            </a:r>
            <a:endParaRPr sz="1400">
              <a:latin typeface="Calibri"/>
              <a:ea typeface="Calibri"/>
              <a:cs typeface="Calibri"/>
              <a:sym typeface="Calibri"/>
            </a:endParaRPr>
          </a:p>
          <a:p>
            <a:pPr marL="0" lvl="0" indent="0" algn="l" rtl="0">
              <a:lnSpc>
                <a:spcPct val="100000"/>
              </a:lnSpc>
              <a:spcBef>
                <a:spcPts val="0"/>
              </a:spcBef>
              <a:spcAft>
                <a:spcPts val="0"/>
              </a:spcAft>
              <a:buNone/>
            </a:pPr>
            <a:endParaRPr sz="11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457200" y="3042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PDSA Cycle 4 (Weeks 14-15)</a:t>
            </a:r>
            <a:endParaRPr/>
          </a:p>
        </p:txBody>
      </p:sp>
      <p:sp>
        <p:nvSpPr>
          <p:cNvPr id="238" name="Google Shape;238;p31"/>
          <p:cNvSpPr txBox="1">
            <a:spLocks noGrp="1"/>
          </p:cNvSpPr>
          <p:nvPr>
            <p:ph type="body" idx="1"/>
          </p:nvPr>
        </p:nvSpPr>
        <p:spPr>
          <a:xfrm>
            <a:off x="83850" y="673650"/>
            <a:ext cx="8976300" cy="3617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500" b="1">
                <a:latin typeface="Calibri"/>
                <a:ea typeface="Calibri"/>
                <a:cs typeface="Calibri"/>
                <a:sym typeface="Calibri"/>
              </a:rPr>
              <a:t>PDSA Cycle 4: Act: </a:t>
            </a:r>
            <a:r>
              <a:rPr lang="en" sz="1500">
                <a:latin typeface="Calibri"/>
                <a:ea typeface="Calibri"/>
                <a:cs typeface="Calibri"/>
                <a:sym typeface="Calibri"/>
              </a:rPr>
              <a:t>Reviewed protocol with scribes and told them I would be tracking changes in April, start reviewing other MAs to track their progress for recommendations, create survey with ENDO fellow to get subjective data on Providers/Support Staff</a:t>
            </a:r>
            <a:endParaRPr sz="1500">
              <a:latin typeface="Calibri"/>
              <a:ea typeface="Calibri"/>
              <a:cs typeface="Calibri"/>
              <a:sym typeface="Calibri"/>
            </a:endParaRPr>
          </a:p>
          <a:p>
            <a:pPr marL="0" lvl="0" indent="0" algn="l" rtl="0">
              <a:lnSpc>
                <a:spcPct val="115000"/>
              </a:lnSpc>
              <a:spcBef>
                <a:spcPts val="0"/>
              </a:spcBef>
              <a:spcAft>
                <a:spcPts val="0"/>
              </a:spcAft>
              <a:buNone/>
            </a:pPr>
            <a:r>
              <a:rPr lang="en" sz="1500" b="1">
                <a:latin typeface="Calibri"/>
                <a:ea typeface="Calibri"/>
                <a:cs typeface="Calibri"/>
                <a:sym typeface="Calibri"/>
              </a:rPr>
              <a:t>Plan</a:t>
            </a:r>
            <a:r>
              <a:rPr lang="en" sz="1500">
                <a:latin typeface="Calibri"/>
                <a:ea typeface="Calibri"/>
                <a:cs typeface="Calibri"/>
                <a:sym typeface="Calibri"/>
              </a:rPr>
              <a:t>: On all Dr. Basina’s scribes shifts, should already be implementing protocol and now we will collect data, as well as other MAs use of smart phrases. Jacob will work with Endo Fellow, Dr. Kaplan, to create and distribute subjective surveys. </a:t>
            </a:r>
            <a:endParaRPr sz="1500">
              <a:latin typeface="Calibri"/>
              <a:ea typeface="Calibri"/>
              <a:cs typeface="Calibri"/>
              <a:sym typeface="Calibri"/>
            </a:endParaRPr>
          </a:p>
          <a:p>
            <a:pPr marL="0" lvl="0" indent="0" algn="l" rtl="0">
              <a:lnSpc>
                <a:spcPct val="115000"/>
              </a:lnSpc>
              <a:spcBef>
                <a:spcPts val="0"/>
              </a:spcBef>
              <a:spcAft>
                <a:spcPts val="0"/>
              </a:spcAft>
              <a:buNone/>
            </a:pPr>
            <a:r>
              <a:rPr lang="en" sz="1500" b="1">
                <a:latin typeface="Calibri"/>
                <a:ea typeface="Calibri"/>
                <a:cs typeface="Calibri"/>
                <a:sym typeface="Calibri"/>
              </a:rPr>
              <a:t>Predict</a:t>
            </a:r>
            <a:r>
              <a:rPr lang="en" sz="1500">
                <a:latin typeface="Calibri"/>
                <a:ea typeface="Calibri"/>
                <a:cs typeface="Calibri"/>
                <a:sym typeface="Calibri"/>
              </a:rPr>
              <a:t>: </a:t>
            </a:r>
            <a:endParaRPr sz="150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a:latin typeface="Calibri"/>
                <a:ea typeface="Calibri"/>
                <a:cs typeface="Calibri"/>
                <a:sym typeface="Calibri"/>
              </a:rPr>
              <a:t>Uploads: 85% successful </a:t>
            </a:r>
            <a:endParaRPr sz="150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a:latin typeface="Calibri"/>
                <a:ea typeface="Calibri"/>
                <a:cs typeface="Calibri"/>
                <a:sym typeface="Calibri"/>
              </a:rPr>
              <a:t>Pre-Visit Smartphrase Utilized (when appropriate): 100%</a:t>
            </a:r>
            <a:endParaRPr sz="150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a:latin typeface="Calibri"/>
                <a:ea typeface="Calibri"/>
                <a:cs typeface="Calibri"/>
                <a:sym typeface="Calibri"/>
              </a:rPr>
              <a:t>Pre-Visit Blue Sticky Update: 85%</a:t>
            </a:r>
            <a:endParaRPr sz="150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a:latin typeface="Calibri"/>
                <a:ea typeface="Calibri"/>
                <a:cs typeface="Calibri"/>
                <a:sym typeface="Calibri"/>
              </a:rPr>
              <a:t>Post-Visit Blue Sticky Update: 80%</a:t>
            </a:r>
            <a:endParaRPr sz="150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a:latin typeface="Calibri"/>
                <a:ea typeface="Calibri"/>
                <a:cs typeface="Calibri"/>
                <a:sym typeface="Calibri"/>
              </a:rPr>
              <a:t>New AVS template will be utilized when appropriate</a:t>
            </a:r>
            <a:endParaRPr sz="1500">
              <a:latin typeface="Calibri"/>
              <a:ea typeface="Calibri"/>
              <a:cs typeface="Calibri"/>
              <a:sym typeface="Calibri"/>
            </a:endParaRPr>
          </a:p>
          <a:p>
            <a:pPr marL="0" lvl="0" indent="0" algn="l" rtl="0">
              <a:lnSpc>
                <a:spcPct val="115000"/>
              </a:lnSpc>
              <a:spcBef>
                <a:spcPts val="0"/>
              </a:spcBef>
              <a:spcAft>
                <a:spcPts val="0"/>
              </a:spcAft>
              <a:buNone/>
            </a:pPr>
            <a:r>
              <a:rPr lang="en" sz="1500" b="1">
                <a:latin typeface="Calibri"/>
                <a:ea typeface="Calibri"/>
                <a:cs typeface="Calibri"/>
                <a:sym typeface="Calibri"/>
              </a:rPr>
              <a:t>Do: </a:t>
            </a:r>
            <a:r>
              <a:rPr lang="en" sz="1500">
                <a:latin typeface="Calibri"/>
                <a:ea typeface="Calibri"/>
                <a:cs typeface="Calibri"/>
                <a:sym typeface="Calibri"/>
              </a:rPr>
              <a:t>All the implementation was successful</a:t>
            </a:r>
            <a:endParaRPr sz="15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a:spLocks noGrp="1"/>
          </p:cNvSpPr>
          <p:nvPr>
            <p:ph type="title"/>
          </p:nvPr>
        </p:nvSpPr>
        <p:spPr>
          <a:xfrm>
            <a:off x="457200" y="30425"/>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PDSA Cycle 4 (Weeks 14-15)</a:t>
            </a:r>
            <a:endParaRPr/>
          </a:p>
        </p:txBody>
      </p:sp>
      <p:sp>
        <p:nvSpPr>
          <p:cNvPr id="244" name="Google Shape;244;p32"/>
          <p:cNvSpPr txBox="1">
            <a:spLocks noGrp="1"/>
          </p:cNvSpPr>
          <p:nvPr>
            <p:ph type="body" idx="1"/>
          </p:nvPr>
        </p:nvSpPr>
        <p:spPr>
          <a:xfrm>
            <a:off x="83850" y="673650"/>
            <a:ext cx="8976300" cy="3617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300" b="1">
                <a:latin typeface="Calibri"/>
                <a:ea typeface="Calibri"/>
                <a:cs typeface="Calibri"/>
                <a:sym typeface="Calibri"/>
              </a:rPr>
              <a:t>Study: </a:t>
            </a:r>
            <a:endParaRPr sz="1300">
              <a:latin typeface="Calibri"/>
              <a:ea typeface="Calibri"/>
              <a:cs typeface="Calibri"/>
              <a:sym typeface="Calibri"/>
            </a:endParaRPr>
          </a:p>
          <a:p>
            <a:pPr marL="457200" lvl="0" indent="-311150" algn="l" rtl="0">
              <a:lnSpc>
                <a:spcPct val="115000"/>
              </a:lnSpc>
              <a:spcBef>
                <a:spcPts val="0"/>
              </a:spcBef>
              <a:spcAft>
                <a:spcPts val="0"/>
              </a:spcAft>
              <a:buSzPts val="1300"/>
              <a:buFont typeface="Calibri"/>
              <a:buChar char="▪"/>
            </a:pPr>
            <a:r>
              <a:rPr lang="en" sz="1300">
                <a:latin typeface="Calibri"/>
                <a:ea typeface="Calibri"/>
                <a:cs typeface="Calibri"/>
                <a:sym typeface="Calibri"/>
              </a:rPr>
              <a:t>Uploads: 87.5% successful (56/64). Of the 8 that did not upload: </a:t>
            </a:r>
            <a:endParaRPr sz="1300">
              <a:latin typeface="Calibri"/>
              <a:ea typeface="Calibri"/>
              <a:cs typeface="Calibri"/>
              <a:sym typeface="Calibri"/>
            </a:endParaRPr>
          </a:p>
          <a:p>
            <a:pPr marL="457200" lvl="0" indent="-311150" algn="l" rtl="0">
              <a:lnSpc>
                <a:spcPct val="115000"/>
              </a:lnSpc>
              <a:spcBef>
                <a:spcPts val="0"/>
              </a:spcBef>
              <a:spcAft>
                <a:spcPts val="0"/>
              </a:spcAft>
              <a:buSzPts val="1300"/>
              <a:buFont typeface="Calibri"/>
              <a:buChar char="▪"/>
            </a:pPr>
            <a:r>
              <a:rPr lang="en" sz="1300" b="1">
                <a:latin typeface="Calibri"/>
                <a:ea typeface="Calibri"/>
                <a:cs typeface="Calibri"/>
                <a:sym typeface="Calibri"/>
              </a:rPr>
              <a:t>Week 14 (4): </a:t>
            </a:r>
            <a:endParaRPr sz="1300" b="1">
              <a:latin typeface="Calibri"/>
              <a:ea typeface="Calibri"/>
              <a:cs typeface="Calibri"/>
              <a:sym typeface="Calibri"/>
            </a:endParaRPr>
          </a:p>
          <a:p>
            <a:pPr marL="914400" lvl="1" indent="-311150" algn="l" rtl="0">
              <a:lnSpc>
                <a:spcPct val="115000"/>
              </a:lnSpc>
              <a:spcBef>
                <a:spcPts val="0"/>
              </a:spcBef>
              <a:spcAft>
                <a:spcPts val="0"/>
              </a:spcAft>
              <a:buSzPts val="1300"/>
              <a:buFont typeface="Calibri"/>
              <a:buChar char="–"/>
            </a:pPr>
            <a:r>
              <a:rPr lang="en" sz="1300" b="1">
                <a:latin typeface="Calibri"/>
                <a:ea typeface="Calibri"/>
                <a:cs typeface="Calibri"/>
                <a:sym typeface="Calibri"/>
              </a:rPr>
              <a:t>1 did not read MHM and did not answer f/u call</a:t>
            </a:r>
            <a:endParaRPr sz="1300" b="1">
              <a:latin typeface="Calibri"/>
              <a:ea typeface="Calibri"/>
              <a:cs typeface="Calibri"/>
              <a:sym typeface="Calibri"/>
            </a:endParaRPr>
          </a:p>
          <a:p>
            <a:pPr marL="914400" lvl="1" indent="-311150" algn="l" rtl="0">
              <a:lnSpc>
                <a:spcPct val="115000"/>
              </a:lnSpc>
              <a:spcBef>
                <a:spcPts val="0"/>
              </a:spcBef>
              <a:spcAft>
                <a:spcPts val="0"/>
              </a:spcAft>
              <a:buSzPts val="1300"/>
              <a:buFont typeface="Calibri"/>
              <a:buChar char="–"/>
            </a:pPr>
            <a:r>
              <a:rPr lang="en" sz="1300" b="1">
                <a:latin typeface="Calibri"/>
                <a:ea typeface="Calibri"/>
                <a:cs typeface="Calibri"/>
                <a:sym typeface="Calibri"/>
              </a:rPr>
              <a:t>1 just got new glucometer and never taught how to upload</a:t>
            </a:r>
            <a:endParaRPr sz="1300" b="1">
              <a:latin typeface="Calibri"/>
              <a:ea typeface="Calibri"/>
              <a:cs typeface="Calibri"/>
              <a:sym typeface="Calibri"/>
            </a:endParaRPr>
          </a:p>
          <a:p>
            <a:pPr marL="914400" lvl="1" indent="-311150" algn="l" rtl="0">
              <a:lnSpc>
                <a:spcPct val="115000"/>
              </a:lnSpc>
              <a:spcBef>
                <a:spcPts val="0"/>
              </a:spcBef>
              <a:spcAft>
                <a:spcPts val="0"/>
              </a:spcAft>
              <a:buSzPts val="1300"/>
              <a:buFont typeface="Calibri"/>
              <a:buChar char="–"/>
            </a:pPr>
            <a:r>
              <a:rPr lang="en" sz="1300" b="1">
                <a:latin typeface="Calibri"/>
                <a:ea typeface="Calibri"/>
                <a:cs typeface="Calibri"/>
                <a:sym typeface="Calibri"/>
              </a:rPr>
              <a:t>1 uploaded Dexcom but not yet create Nightscout account for Omnipod</a:t>
            </a:r>
            <a:endParaRPr sz="1300" b="1">
              <a:latin typeface="Calibri"/>
              <a:ea typeface="Calibri"/>
              <a:cs typeface="Calibri"/>
              <a:sym typeface="Calibri"/>
            </a:endParaRPr>
          </a:p>
          <a:p>
            <a:pPr marL="914400" lvl="1" indent="-311150" algn="l" rtl="0">
              <a:lnSpc>
                <a:spcPct val="115000"/>
              </a:lnSpc>
              <a:spcBef>
                <a:spcPts val="0"/>
              </a:spcBef>
              <a:spcAft>
                <a:spcPts val="0"/>
              </a:spcAft>
              <a:buSzPts val="1300"/>
              <a:buFont typeface="Calibri"/>
              <a:buChar char="–"/>
            </a:pPr>
            <a:r>
              <a:rPr lang="en" sz="1300" b="1">
                <a:latin typeface="Calibri"/>
                <a:ea typeface="Calibri"/>
                <a:cs typeface="Calibri"/>
                <a:sym typeface="Calibri"/>
              </a:rPr>
              <a:t>1 f/u call and patient said he would upload Dexcom but didn’t</a:t>
            </a:r>
            <a:endParaRPr sz="1300" b="1">
              <a:latin typeface="Calibri"/>
              <a:ea typeface="Calibri"/>
              <a:cs typeface="Calibri"/>
              <a:sym typeface="Calibri"/>
            </a:endParaRPr>
          </a:p>
          <a:p>
            <a:pPr marL="457200" lvl="0" indent="-311150" algn="l" rtl="0">
              <a:lnSpc>
                <a:spcPct val="115000"/>
              </a:lnSpc>
              <a:spcBef>
                <a:spcPts val="0"/>
              </a:spcBef>
              <a:spcAft>
                <a:spcPts val="0"/>
              </a:spcAft>
              <a:buSzPts val="1300"/>
              <a:buFont typeface="Calibri"/>
              <a:buChar char="▪"/>
            </a:pPr>
            <a:r>
              <a:rPr lang="en" sz="1300" b="1">
                <a:latin typeface="Calibri"/>
                <a:ea typeface="Calibri"/>
                <a:cs typeface="Calibri"/>
                <a:sym typeface="Calibri"/>
              </a:rPr>
              <a:t>Week 15 (4): </a:t>
            </a:r>
            <a:endParaRPr sz="1300" b="1">
              <a:latin typeface="Calibri"/>
              <a:ea typeface="Calibri"/>
              <a:cs typeface="Calibri"/>
              <a:sym typeface="Calibri"/>
            </a:endParaRPr>
          </a:p>
          <a:p>
            <a:pPr marL="914400" lvl="1" indent="-311150" algn="l" rtl="0">
              <a:lnSpc>
                <a:spcPct val="115000"/>
              </a:lnSpc>
              <a:spcBef>
                <a:spcPts val="0"/>
              </a:spcBef>
              <a:spcAft>
                <a:spcPts val="0"/>
              </a:spcAft>
              <a:buSzPts val="1300"/>
              <a:buFont typeface="Calibri"/>
              <a:buChar char="–"/>
            </a:pPr>
            <a:r>
              <a:rPr lang="en" sz="1300" b="1">
                <a:latin typeface="Calibri"/>
                <a:ea typeface="Calibri"/>
                <a:cs typeface="Calibri"/>
                <a:sym typeface="Calibri"/>
              </a:rPr>
              <a:t>1 NPV using Dexcom (receiver and not phone trouble uploading data) and Omnipod EROS (unsure how to upload)</a:t>
            </a:r>
            <a:endParaRPr sz="1300" b="1">
              <a:latin typeface="Calibri"/>
              <a:ea typeface="Calibri"/>
              <a:cs typeface="Calibri"/>
              <a:sym typeface="Calibri"/>
            </a:endParaRPr>
          </a:p>
          <a:p>
            <a:pPr marL="914400" lvl="1" indent="-311150" algn="l" rtl="0">
              <a:lnSpc>
                <a:spcPct val="115000"/>
              </a:lnSpc>
              <a:spcBef>
                <a:spcPts val="0"/>
              </a:spcBef>
              <a:spcAft>
                <a:spcPts val="0"/>
              </a:spcAft>
              <a:buSzPts val="1300"/>
              <a:buFont typeface="Calibri"/>
              <a:buChar char="–"/>
            </a:pPr>
            <a:r>
              <a:rPr lang="en" sz="1300" b="1">
                <a:latin typeface="Calibri"/>
                <a:ea typeface="Calibri"/>
                <a:cs typeface="Calibri"/>
                <a:sym typeface="Calibri"/>
              </a:rPr>
              <a:t>1 recently received Libre CGM but not yet started using only checking fasting BGs</a:t>
            </a:r>
            <a:endParaRPr sz="1300" b="1">
              <a:latin typeface="Calibri"/>
              <a:ea typeface="Calibri"/>
              <a:cs typeface="Calibri"/>
              <a:sym typeface="Calibri"/>
            </a:endParaRPr>
          </a:p>
          <a:p>
            <a:pPr marL="914400" lvl="1" indent="-311150" algn="l" rtl="0">
              <a:lnSpc>
                <a:spcPct val="115000"/>
              </a:lnSpc>
              <a:spcBef>
                <a:spcPts val="0"/>
              </a:spcBef>
              <a:spcAft>
                <a:spcPts val="0"/>
              </a:spcAft>
              <a:buSzPts val="1300"/>
              <a:buFont typeface="Calibri"/>
              <a:buChar char="–"/>
            </a:pPr>
            <a:r>
              <a:rPr lang="en" sz="1300" b="1">
                <a:latin typeface="Calibri"/>
                <a:ea typeface="Calibri"/>
                <a:cs typeface="Calibri"/>
                <a:sym typeface="Calibri"/>
              </a:rPr>
              <a:t>1 not checking BGs but provided estimated range during visit</a:t>
            </a:r>
            <a:endParaRPr sz="1300" b="1">
              <a:latin typeface="Calibri"/>
              <a:ea typeface="Calibri"/>
              <a:cs typeface="Calibri"/>
              <a:sym typeface="Calibri"/>
            </a:endParaRPr>
          </a:p>
          <a:p>
            <a:pPr marL="914400" lvl="1" indent="-311150" algn="l" rtl="0">
              <a:lnSpc>
                <a:spcPct val="115000"/>
              </a:lnSpc>
              <a:spcBef>
                <a:spcPts val="0"/>
              </a:spcBef>
              <a:spcAft>
                <a:spcPts val="0"/>
              </a:spcAft>
              <a:buSzPts val="1300"/>
              <a:buFont typeface="Calibri"/>
              <a:buChar char="–"/>
            </a:pPr>
            <a:r>
              <a:rPr lang="en" sz="1300" b="1">
                <a:latin typeface="Calibri"/>
                <a:ea typeface="Calibri"/>
                <a:cs typeface="Calibri"/>
                <a:sym typeface="Calibri"/>
              </a:rPr>
              <a:t>1 received pre-visit MHM and left voicemail to upload &gt; had expired transmitter for Dexcom CGM</a:t>
            </a:r>
            <a:endParaRPr sz="1300" b="1">
              <a:latin typeface="Calibri"/>
              <a:ea typeface="Calibri"/>
              <a:cs typeface="Calibri"/>
              <a:sym typeface="Calibri"/>
            </a:endParaRPr>
          </a:p>
          <a:p>
            <a:pPr marL="457200" lvl="0" indent="-311150" algn="l" rtl="0">
              <a:lnSpc>
                <a:spcPct val="115000"/>
              </a:lnSpc>
              <a:spcBef>
                <a:spcPts val="0"/>
              </a:spcBef>
              <a:spcAft>
                <a:spcPts val="0"/>
              </a:spcAft>
              <a:buSzPts val="1300"/>
              <a:buFont typeface="Calibri"/>
              <a:buChar char="▪"/>
            </a:pPr>
            <a:r>
              <a:rPr lang="en" sz="1300">
                <a:latin typeface="Calibri"/>
                <a:ea typeface="Calibri"/>
                <a:cs typeface="Calibri"/>
                <a:sym typeface="Calibri"/>
              </a:rPr>
              <a:t>Pre-Visit Smartphrase Utilized (when appropriate): 94.5%</a:t>
            </a:r>
            <a:endParaRPr sz="1300">
              <a:latin typeface="Calibri"/>
              <a:ea typeface="Calibri"/>
              <a:cs typeface="Calibri"/>
              <a:sym typeface="Calibri"/>
            </a:endParaRPr>
          </a:p>
          <a:p>
            <a:pPr marL="457200" lvl="0" indent="-311150" algn="l" rtl="0">
              <a:lnSpc>
                <a:spcPct val="115000"/>
              </a:lnSpc>
              <a:spcBef>
                <a:spcPts val="0"/>
              </a:spcBef>
              <a:spcAft>
                <a:spcPts val="0"/>
              </a:spcAft>
              <a:buSzPts val="1300"/>
              <a:buFont typeface="Calibri"/>
              <a:buChar char="▪"/>
            </a:pPr>
            <a:r>
              <a:rPr lang="en" sz="1300">
                <a:latin typeface="Calibri"/>
                <a:ea typeface="Calibri"/>
                <a:cs typeface="Calibri"/>
                <a:sym typeface="Calibri"/>
              </a:rPr>
              <a:t>Pre-Visit Blue Sticky Update: 87.5%</a:t>
            </a:r>
            <a:endParaRPr sz="1300">
              <a:latin typeface="Calibri"/>
              <a:ea typeface="Calibri"/>
              <a:cs typeface="Calibri"/>
              <a:sym typeface="Calibri"/>
            </a:endParaRPr>
          </a:p>
          <a:p>
            <a:pPr marL="457200" lvl="0" indent="-311150" algn="l" rtl="0">
              <a:lnSpc>
                <a:spcPct val="115000"/>
              </a:lnSpc>
              <a:spcBef>
                <a:spcPts val="0"/>
              </a:spcBef>
              <a:spcAft>
                <a:spcPts val="0"/>
              </a:spcAft>
              <a:buSzPts val="1300"/>
              <a:buFont typeface="Calibri"/>
              <a:buChar char="▪"/>
            </a:pPr>
            <a:r>
              <a:rPr lang="en" sz="1300">
                <a:latin typeface="Calibri"/>
                <a:ea typeface="Calibri"/>
                <a:cs typeface="Calibri"/>
                <a:sym typeface="Calibri"/>
              </a:rPr>
              <a:t>Post-Visit Blue Sticky Update: 89%</a:t>
            </a:r>
            <a:endParaRPr sz="1300">
              <a:latin typeface="Calibri"/>
              <a:ea typeface="Calibri"/>
              <a:cs typeface="Calibri"/>
              <a:sym typeface="Calibri"/>
            </a:endParaRPr>
          </a:p>
          <a:p>
            <a:pPr marL="0" lvl="0" indent="0" algn="l" rtl="0">
              <a:lnSpc>
                <a:spcPct val="115000"/>
              </a:lnSpc>
              <a:spcBef>
                <a:spcPts val="0"/>
              </a:spcBef>
              <a:spcAft>
                <a:spcPts val="0"/>
              </a:spcAft>
              <a:buNone/>
            </a:pPr>
            <a:r>
              <a:rPr lang="en" sz="1300" b="1">
                <a:latin typeface="Calibri"/>
                <a:ea typeface="Calibri"/>
                <a:cs typeface="Calibri"/>
                <a:sym typeface="Calibri"/>
              </a:rPr>
              <a:t>Act: </a:t>
            </a:r>
            <a:r>
              <a:rPr lang="en" sz="1300">
                <a:latin typeface="Calibri"/>
                <a:ea typeface="Calibri"/>
                <a:cs typeface="Calibri"/>
                <a:sym typeface="Calibri"/>
              </a:rPr>
              <a:t>Get data from MA/support staff surveys, present data and results to all ENDO staff, have more 1-1 feedback from providers/managers to staff</a:t>
            </a:r>
            <a:endParaRPr sz="1300">
              <a:latin typeface="Calibri"/>
              <a:ea typeface="Calibri"/>
              <a:cs typeface="Calibri"/>
              <a:sym typeface="Calibri"/>
            </a:endParaRPr>
          </a:p>
          <a:p>
            <a:pPr marL="0" lvl="0" indent="0" algn="l" rtl="0">
              <a:lnSpc>
                <a:spcPct val="115000"/>
              </a:lnSpc>
              <a:spcBef>
                <a:spcPts val="0"/>
              </a:spcBef>
              <a:spcAft>
                <a:spcPts val="0"/>
              </a:spcAft>
              <a:buNone/>
            </a:pPr>
            <a:endParaRPr sz="11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ctrTitle"/>
          </p:nvPr>
        </p:nvSpPr>
        <p:spPr>
          <a:xfrm>
            <a:off x="648950" y="-38837"/>
            <a:ext cx="7772400" cy="110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Run-Chart</a:t>
            </a:r>
            <a:endParaRPr/>
          </a:p>
        </p:txBody>
      </p:sp>
      <p:pic>
        <p:nvPicPr>
          <p:cNvPr id="250" name="Google Shape;250;p33"/>
          <p:cNvPicPr preferRelativeResize="0"/>
          <p:nvPr/>
        </p:nvPicPr>
        <p:blipFill>
          <a:blip r:embed="rId3">
            <a:alphaModFix/>
          </a:blip>
          <a:stretch>
            <a:fillRect/>
          </a:stretch>
        </p:blipFill>
        <p:spPr>
          <a:xfrm>
            <a:off x="1945763" y="683775"/>
            <a:ext cx="5252475" cy="3775937"/>
          </a:xfrm>
          <a:prstGeom prst="rect">
            <a:avLst/>
          </a:prstGeom>
          <a:noFill/>
          <a:ln>
            <a:noFill/>
          </a:ln>
        </p:spPr>
      </p:pic>
      <p:sp>
        <p:nvSpPr>
          <p:cNvPr id="251" name="Google Shape;251;p33"/>
          <p:cNvSpPr txBox="1"/>
          <p:nvPr/>
        </p:nvSpPr>
        <p:spPr>
          <a:xfrm>
            <a:off x="6774950" y="1724275"/>
            <a:ext cx="915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Helvetica Neue Light"/>
                <a:ea typeface="Helvetica Neue Light"/>
                <a:cs typeface="Helvetica Neue Light"/>
                <a:sym typeface="Helvetica Neue Light"/>
              </a:rPr>
              <a:t>Week 16: 44/50</a:t>
            </a:r>
            <a:endParaRPr sz="800">
              <a:latin typeface="Helvetica Neue Light"/>
              <a:ea typeface="Helvetica Neue Light"/>
              <a:cs typeface="Helvetica Neue Light"/>
              <a:sym typeface="Helvetica Neue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ctrTitle"/>
          </p:nvPr>
        </p:nvSpPr>
        <p:spPr>
          <a:xfrm>
            <a:off x="648950" y="-38837"/>
            <a:ext cx="7772400" cy="110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Lessons Learned</a:t>
            </a:r>
            <a:endParaRPr/>
          </a:p>
        </p:txBody>
      </p:sp>
      <p:sp>
        <p:nvSpPr>
          <p:cNvPr id="257" name="Google Shape;257;p34"/>
          <p:cNvSpPr txBox="1">
            <a:spLocks noGrp="1"/>
          </p:cNvSpPr>
          <p:nvPr>
            <p:ph type="body" idx="4294967295"/>
          </p:nvPr>
        </p:nvSpPr>
        <p:spPr>
          <a:xfrm>
            <a:off x="83850" y="673650"/>
            <a:ext cx="8976300" cy="3617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 sz="1600">
                <a:latin typeface="Calibri"/>
                <a:ea typeface="Calibri"/>
                <a:cs typeface="Calibri"/>
                <a:sym typeface="Calibri"/>
              </a:rPr>
              <a:t>QI projects require a lot of baseline knowledge (e.g. factors involved, how to implement with given resources) &gt; what are the needs of the clinic, patients, and providers </a:t>
            </a:r>
            <a:endParaRPr sz="16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 sz="1600">
                <a:latin typeface="Calibri"/>
                <a:ea typeface="Calibri"/>
                <a:cs typeface="Calibri"/>
                <a:sym typeface="Calibri"/>
              </a:rPr>
              <a:t>These projects take a while and require constant and regular review to implement changes &gt; Really see dips in progress when assessment is not active </a:t>
            </a:r>
            <a:endParaRPr sz="16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 sz="1600">
                <a:latin typeface="Calibri"/>
                <a:ea typeface="Calibri"/>
                <a:cs typeface="Calibri"/>
                <a:sym typeface="Calibri"/>
              </a:rPr>
              <a:t>It takes a lot of effort upfront to develop and implement a protocol &gt; change can be hard due to implicit/explicit resistance </a:t>
            </a:r>
            <a:endParaRPr sz="16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 sz="1600">
                <a:latin typeface="Calibri"/>
                <a:ea typeface="Calibri"/>
                <a:cs typeface="Calibri"/>
                <a:sym typeface="Calibri"/>
              </a:rPr>
              <a:t>Collaborative sharing of success/failures works as I took many influences from the previous Champions Meetings</a:t>
            </a:r>
            <a:endParaRPr sz="1600">
              <a:latin typeface="Calibri"/>
              <a:ea typeface="Calibri"/>
              <a:cs typeface="Calibri"/>
              <a:sym typeface="Calibri"/>
            </a:endParaRPr>
          </a:p>
          <a:p>
            <a:pPr marL="0" lvl="0" indent="0" algn="l" rtl="0">
              <a:lnSpc>
                <a:spcPct val="115000"/>
              </a:lnSpc>
              <a:spcBef>
                <a:spcPts val="0"/>
              </a:spcBef>
              <a:spcAft>
                <a:spcPts val="0"/>
              </a:spcAft>
              <a:buNone/>
            </a:pP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 sz="1600">
                <a:latin typeface="Calibri"/>
                <a:ea typeface="Calibri"/>
                <a:cs typeface="Calibri"/>
                <a:sym typeface="Calibri"/>
              </a:rPr>
              <a:t>Education and knowledge is key for all involved</a:t>
            </a:r>
            <a:endParaRPr sz="16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txBox="1">
            <a:spLocks noGrp="1"/>
          </p:cNvSpPr>
          <p:nvPr>
            <p:ph type="ctrTitle"/>
          </p:nvPr>
        </p:nvSpPr>
        <p:spPr>
          <a:xfrm>
            <a:off x="648950" y="-38825"/>
            <a:ext cx="8331600" cy="110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Problem Statement</a:t>
            </a:r>
            <a:endParaRPr/>
          </a:p>
        </p:txBody>
      </p:sp>
      <p:sp>
        <p:nvSpPr>
          <p:cNvPr id="61" name="Google Shape;61;p10"/>
          <p:cNvSpPr txBox="1"/>
          <p:nvPr/>
        </p:nvSpPr>
        <p:spPr>
          <a:xfrm>
            <a:off x="433675" y="885500"/>
            <a:ext cx="8574600" cy="3648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Helvetica Neue Light"/>
              <a:buChar char="❏"/>
            </a:pPr>
            <a:r>
              <a:rPr lang="en" sz="2000">
                <a:latin typeface="Helvetica Neue Light"/>
                <a:ea typeface="Helvetica Neue Light"/>
                <a:cs typeface="Helvetica Neue Light"/>
                <a:sym typeface="Helvetica Neue Light"/>
              </a:rPr>
              <a:t>Many patients were being seen virtually via Telehealth/Telemedicine Visits </a:t>
            </a:r>
            <a:endParaRPr sz="2000">
              <a:latin typeface="Helvetica Neue Light"/>
              <a:ea typeface="Helvetica Neue Light"/>
              <a:cs typeface="Helvetica Neue Light"/>
              <a:sym typeface="Helvetica Neue Light"/>
            </a:endParaRPr>
          </a:p>
          <a:p>
            <a:pPr marL="457200" lvl="0" indent="-355600" algn="l" rtl="0">
              <a:spcBef>
                <a:spcPts val="0"/>
              </a:spcBef>
              <a:spcAft>
                <a:spcPts val="0"/>
              </a:spcAft>
              <a:buSzPts val="2000"/>
              <a:buFont typeface="Helvetica Neue Light"/>
              <a:buChar char="❏"/>
            </a:pPr>
            <a:r>
              <a:rPr lang="en" sz="2000">
                <a:latin typeface="Helvetica Neue Light"/>
                <a:ea typeface="Helvetica Neue Light"/>
                <a:cs typeface="Helvetica Neue Light"/>
                <a:sym typeface="Helvetica Neue Light"/>
              </a:rPr>
              <a:t>For these visits, we started to </a:t>
            </a:r>
            <a:r>
              <a:rPr lang="en" sz="2000" b="1">
                <a:latin typeface="Helvetica Neue"/>
                <a:ea typeface="Helvetica Neue"/>
                <a:cs typeface="Helvetica Neue"/>
                <a:sym typeface="Helvetica Neue"/>
              </a:rPr>
              <a:t>notice that recent BG, CGM and/or insulin pump data was not being uploaded</a:t>
            </a:r>
            <a:r>
              <a:rPr lang="en" sz="2000">
                <a:latin typeface="Helvetica Neue Light"/>
                <a:ea typeface="Helvetica Neue Light"/>
                <a:cs typeface="Helvetica Neue Light"/>
                <a:sym typeface="Helvetica Neue Light"/>
              </a:rPr>
              <a:t> prior to the visit</a:t>
            </a:r>
            <a:endParaRPr sz="2000">
              <a:latin typeface="Helvetica Neue Light"/>
              <a:ea typeface="Helvetica Neue Light"/>
              <a:cs typeface="Helvetica Neue Light"/>
              <a:sym typeface="Helvetica Neue Light"/>
            </a:endParaRPr>
          </a:p>
          <a:p>
            <a:pPr marL="457200" lvl="0" indent="-355600" algn="l" rtl="0">
              <a:spcBef>
                <a:spcPts val="0"/>
              </a:spcBef>
              <a:spcAft>
                <a:spcPts val="0"/>
              </a:spcAft>
              <a:buSzPts val="2000"/>
              <a:buFont typeface="Helvetica Neue Light"/>
              <a:buChar char="❏"/>
            </a:pPr>
            <a:r>
              <a:rPr lang="en" sz="2000">
                <a:latin typeface="Helvetica Neue Light"/>
                <a:ea typeface="Helvetica Neue Light"/>
                <a:cs typeface="Helvetica Neue Light"/>
                <a:sym typeface="Helvetica Neue Light"/>
              </a:rPr>
              <a:t>This meant that a significant amount of the </a:t>
            </a:r>
            <a:r>
              <a:rPr lang="en" sz="2000" b="1">
                <a:latin typeface="Helvetica Neue"/>
                <a:ea typeface="Helvetica Neue"/>
                <a:cs typeface="Helvetica Neue"/>
                <a:sym typeface="Helvetica Neue"/>
              </a:rPr>
              <a:t>patient encounter was directed to troubleshooting data upload</a:t>
            </a:r>
            <a:r>
              <a:rPr lang="en" sz="2000">
                <a:latin typeface="Helvetica Neue Light"/>
                <a:ea typeface="Helvetica Neue Light"/>
                <a:cs typeface="Helvetica Neue Light"/>
                <a:sym typeface="Helvetica Neue Light"/>
              </a:rPr>
              <a:t>, actually uploading the data, or having no data to review </a:t>
            </a:r>
            <a:endParaRPr sz="2000">
              <a:latin typeface="Helvetica Neue Light"/>
              <a:ea typeface="Helvetica Neue Light"/>
              <a:cs typeface="Helvetica Neue Light"/>
              <a:sym typeface="Helvetica Neue Light"/>
            </a:endParaRPr>
          </a:p>
          <a:p>
            <a:pPr marL="457200" lvl="0" indent="-361950" algn="l" rtl="0">
              <a:spcBef>
                <a:spcPts val="0"/>
              </a:spcBef>
              <a:spcAft>
                <a:spcPts val="0"/>
              </a:spcAft>
              <a:buSzPts val="2100"/>
              <a:buFont typeface="Helvetica Neue Light"/>
              <a:buChar char="❏"/>
            </a:pPr>
            <a:r>
              <a:rPr lang="en" sz="2100">
                <a:latin typeface="Helvetica Neue Light"/>
                <a:ea typeface="Helvetica Neue Light"/>
                <a:cs typeface="Helvetica Neue Light"/>
                <a:sym typeface="Helvetica Neue Light"/>
              </a:rPr>
              <a:t>There is no </a:t>
            </a:r>
            <a:r>
              <a:rPr lang="en" sz="2100" b="1" u="sng">
                <a:latin typeface="Helvetica Neue"/>
                <a:ea typeface="Helvetica Neue"/>
                <a:cs typeface="Helvetica Neue"/>
                <a:sym typeface="Helvetica Neue"/>
              </a:rPr>
              <a:t>established telehealth/virtual protocol</a:t>
            </a:r>
            <a:r>
              <a:rPr lang="en" sz="2100">
                <a:latin typeface="Helvetica Neue Light"/>
                <a:ea typeface="Helvetica Neue Light"/>
                <a:cs typeface="Helvetica Neue Light"/>
                <a:sym typeface="Helvetica Neue Light"/>
              </a:rPr>
              <a:t> for the support staff to follow in regards to sending pre-visit messages, following up with pre-visit phone calls, uploading DM technology, or reporting that data was successfully uploaded to the provider prior to the start of the patient encounter. </a:t>
            </a:r>
            <a:endParaRPr sz="2100" b="1">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a:spLocks noGrp="1"/>
          </p:cNvSpPr>
          <p:nvPr>
            <p:ph type="ctrTitle"/>
          </p:nvPr>
        </p:nvSpPr>
        <p:spPr>
          <a:xfrm>
            <a:off x="648950" y="-38825"/>
            <a:ext cx="8331600" cy="110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Aim Statement</a:t>
            </a:r>
            <a:endParaRPr/>
          </a:p>
        </p:txBody>
      </p:sp>
      <p:sp>
        <p:nvSpPr>
          <p:cNvPr id="67" name="Google Shape;67;p11"/>
          <p:cNvSpPr txBox="1"/>
          <p:nvPr/>
        </p:nvSpPr>
        <p:spPr>
          <a:xfrm>
            <a:off x="648950" y="1832850"/>
            <a:ext cx="83316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sz="2600" b="1">
                <a:latin typeface="Helvetica Neue"/>
                <a:ea typeface="Helvetica Neue"/>
                <a:cs typeface="Helvetica Neue"/>
                <a:sym typeface="Helvetica Neue"/>
              </a:rPr>
              <a:t>Increase the amount of successful pre-visit DM technology uploads for patient blood glucose by 15% over 3 months (from 65.5% to 80%).</a:t>
            </a:r>
            <a:endParaRPr sz="2600" b="1">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71"/>
        <p:cNvGrpSpPr/>
        <p:nvPr/>
      </p:nvGrpSpPr>
      <p:grpSpPr>
        <a:xfrm>
          <a:off x="0" y="0"/>
          <a:ext cx="0" cy="0"/>
          <a:chOff x="0" y="0"/>
          <a:chExt cx="0" cy="0"/>
        </a:xfrm>
      </p:grpSpPr>
      <p:sp>
        <p:nvSpPr>
          <p:cNvPr id="72" name="Google Shape;72;p12"/>
          <p:cNvSpPr txBox="1">
            <a:spLocks noGrp="1"/>
          </p:cNvSpPr>
          <p:nvPr>
            <p:ph type="ctrTitle"/>
          </p:nvPr>
        </p:nvSpPr>
        <p:spPr>
          <a:xfrm>
            <a:off x="685800" y="-12"/>
            <a:ext cx="7772400" cy="110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800">
                <a:latin typeface="Helvetica Neue"/>
                <a:ea typeface="Helvetica Neue"/>
                <a:cs typeface="Helvetica Neue"/>
                <a:sym typeface="Helvetica Neue"/>
              </a:rPr>
              <a:t>Chart Review: </a:t>
            </a:r>
            <a:endParaRPr sz="2800">
              <a:latin typeface="Helvetica Neue"/>
              <a:ea typeface="Helvetica Neue"/>
              <a:cs typeface="Helvetica Neue"/>
              <a:sym typeface="Helvetica Neue"/>
            </a:endParaRPr>
          </a:p>
        </p:txBody>
      </p:sp>
      <p:graphicFrame>
        <p:nvGraphicFramePr>
          <p:cNvPr id="73" name="Google Shape;73;p12"/>
          <p:cNvGraphicFramePr/>
          <p:nvPr/>
        </p:nvGraphicFramePr>
        <p:xfrm>
          <a:off x="602950" y="1229463"/>
          <a:ext cx="3000000" cy="3000000"/>
        </p:xfrm>
        <a:graphic>
          <a:graphicData uri="http://schemas.openxmlformats.org/drawingml/2006/table">
            <a:tbl>
              <a:tblPr>
                <a:noFill/>
                <a:tableStyleId>{F40D237F-4017-4BFE-B350-F6AA8CFF966B}</a:tableStyleId>
              </a:tblPr>
              <a:tblGrid>
                <a:gridCol w="1058350">
                  <a:extLst>
                    <a:ext uri="{9D8B030D-6E8A-4147-A177-3AD203B41FA5}">
                      <a16:colId xmlns:a16="http://schemas.microsoft.com/office/drawing/2014/main" val="20000"/>
                    </a:ext>
                  </a:extLst>
                </a:gridCol>
                <a:gridCol w="980600">
                  <a:extLst>
                    <a:ext uri="{9D8B030D-6E8A-4147-A177-3AD203B41FA5}">
                      <a16:colId xmlns:a16="http://schemas.microsoft.com/office/drawing/2014/main" val="20001"/>
                    </a:ext>
                  </a:extLst>
                </a:gridCol>
              </a:tblGrid>
              <a:tr h="595650">
                <a:tc>
                  <a:txBody>
                    <a:bodyPr/>
                    <a:lstStyle/>
                    <a:p>
                      <a:pPr marL="0" lvl="0" indent="0" algn="l" rtl="0">
                        <a:spcBef>
                          <a:spcPts val="0"/>
                        </a:spcBef>
                        <a:spcAft>
                          <a:spcPts val="0"/>
                        </a:spcAft>
                        <a:buNone/>
                      </a:pPr>
                      <a:r>
                        <a:rPr lang="en" b="1"/>
                        <a:t>Total Patients</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a:t>87</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95650">
                <a:tc>
                  <a:txBody>
                    <a:bodyPr/>
                    <a:lstStyle/>
                    <a:p>
                      <a:pPr marL="0" lvl="0" indent="0" algn="l" rtl="0">
                        <a:spcBef>
                          <a:spcPts val="0"/>
                        </a:spcBef>
                        <a:spcAft>
                          <a:spcPts val="0"/>
                        </a:spcAft>
                        <a:buNone/>
                      </a:pPr>
                      <a:r>
                        <a:rPr lang="en"/>
                        <a:t>Video</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78</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415250">
                <a:tc>
                  <a:txBody>
                    <a:bodyPr/>
                    <a:lstStyle/>
                    <a:p>
                      <a:pPr marL="0" lvl="0" indent="0" algn="l" rtl="0">
                        <a:spcBef>
                          <a:spcPts val="0"/>
                        </a:spcBef>
                        <a:spcAft>
                          <a:spcPts val="0"/>
                        </a:spcAft>
                        <a:buNone/>
                      </a:pPr>
                      <a:r>
                        <a:rPr lang="en"/>
                        <a:t>NPV*</a:t>
                      </a:r>
                      <a:endParaRPr/>
                    </a:p>
                  </a:txBody>
                  <a:tcPr marL="91425" marR="91425" marT="91425" marB="91425"/>
                </a:tc>
                <a:tc>
                  <a:txBody>
                    <a:bodyPr/>
                    <a:lstStyle/>
                    <a:p>
                      <a:pPr marL="0" lvl="0" indent="0" algn="l" rtl="0">
                        <a:spcBef>
                          <a:spcPts val="0"/>
                        </a:spcBef>
                        <a:spcAft>
                          <a:spcPts val="0"/>
                        </a:spcAft>
                        <a:buNone/>
                      </a:pPr>
                      <a:r>
                        <a:rPr lang="en"/>
                        <a:t>5</a:t>
                      </a:r>
                      <a:endParaRPr/>
                    </a:p>
                  </a:txBody>
                  <a:tcPr marL="91425" marR="91425" marT="91425" marB="91425"/>
                </a:tc>
                <a:extLst>
                  <a:ext uri="{0D108BD9-81ED-4DB2-BD59-A6C34878D82A}">
                    <a16:rowId xmlns:a16="http://schemas.microsoft.com/office/drawing/2014/main" val="10002"/>
                  </a:ext>
                </a:extLst>
              </a:tr>
              <a:tr h="399300">
                <a:tc>
                  <a:txBody>
                    <a:bodyPr/>
                    <a:lstStyle/>
                    <a:p>
                      <a:pPr marL="0" lvl="0" indent="0" algn="l" rtl="0">
                        <a:spcBef>
                          <a:spcPts val="0"/>
                        </a:spcBef>
                        <a:spcAft>
                          <a:spcPts val="0"/>
                        </a:spcAft>
                        <a:buNone/>
                      </a:pPr>
                      <a:r>
                        <a:rPr lang="en"/>
                        <a:t>Telephone</a:t>
                      </a:r>
                      <a:endParaRPr/>
                    </a:p>
                  </a:txBody>
                  <a:tcPr marL="91425" marR="91425" marT="91425" marB="91425"/>
                </a:tc>
                <a:tc>
                  <a:txBody>
                    <a:bodyPr/>
                    <a:lstStyle/>
                    <a:p>
                      <a:pPr marL="0" lvl="0" indent="0" algn="l" rtl="0">
                        <a:spcBef>
                          <a:spcPts val="0"/>
                        </a:spcBef>
                        <a:spcAft>
                          <a:spcPts val="0"/>
                        </a:spcAft>
                        <a:buNone/>
                      </a:pPr>
                      <a:r>
                        <a:rPr lang="en"/>
                        <a:t>4</a:t>
                      </a:r>
                      <a:endParaRPr/>
                    </a:p>
                  </a:txBody>
                  <a:tcPr marL="91425" marR="91425" marT="91425" marB="91425"/>
                </a:tc>
                <a:extLst>
                  <a:ext uri="{0D108BD9-81ED-4DB2-BD59-A6C34878D82A}">
                    <a16:rowId xmlns:a16="http://schemas.microsoft.com/office/drawing/2014/main" val="10003"/>
                  </a:ext>
                </a:extLst>
              </a:tr>
            </a:tbl>
          </a:graphicData>
        </a:graphic>
      </p:graphicFrame>
      <p:sp>
        <p:nvSpPr>
          <p:cNvPr id="74" name="Google Shape;74;p12"/>
          <p:cNvSpPr txBox="1"/>
          <p:nvPr/>
        </p:nvSpPr>
        <p:spPr>
          <a:xfrm>
            <a:off x="602950" y="817825"/>
            <a:ext cx="2353200" cy="3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Helvetica Neue"/>
                <a:ea typeface="Helvetica Neue"/>
                <a:cs typeface="Helvetica Neue"/>
                <a:sym typeface="Helvetica Neue"/>
              </a:rPr>
              <a:t>Encounter Breakdown</a:t>
            </a:r>
            <a:endParaRPr b="1" u="sng">
              <a:latin typeface="Helvetica Neue"/>
              <a:ea typeface="Helvetica Neue"/>
              <a:cs typeface="Helvetica Neue"/>
              <a:sym typeface="Helvetica Neue"/>
            </a:endParaRPr>
          </a:p>
        </p:txBody>
      </p:sp>
      <p:sp>
        <p:nvSpPr>
          <p:cNvPr id="75" name="Google Shape;75;p12"/>
          <p:cNvSpPr txBox="1"/>
          <p:nvPr/>
        </p:nvSpPr>
        <p:spPr>
          <a:xfrm>
            <a:off x="3138213" y="817825"/>
            <a:ext cx="2353200" cy="3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Helvetica Neue"/>
                <a:ea typeface="Helvetica Neue"/>
                <a:cs typeface="Helvetica Neue"/>
                <a:sym typeface="Helvetica Neue"/>
              </a:rPr>
              <a:t>Patient Diagnoses</a:t>
            </a:r>
            <a:endParaRPr b="1" u="sng">
              <a:latin typeface="Helvetica Neue"/>
              <a:ea typeface="Helvetica Neue"/>
              <a:cs typeface="Helvetica Neue"/>
              <a:sym typeface="Helvetica Neue"/>
            </a:endParaRPr>
          </a:p>
        </p:txBody>
      </p:sp>
      <p:graphicFrame>
        <p:nvGraphicFramePr>
          <p:cNvPr id="76" name="Google Shape;76;p12"/>
          <p:cNvGraphicFramePr/>
          <p:nvPr/>
        </p:nvGraphicFramePr>
        <p:xfrm>
          <a:off x="3138225" y="1229463"/>
          <a:ext cx="3000000" cy="3000000"/>
        </p:xfrm>
        <a:graphic>
          <a:graphicData uri="http://schemas.openxmlformats.org/drawingml/2006/table">
            <a:tbl>
              <a:tblPr>
                <a:noFill/>
                <a:tableStyleId>{F40D237F-4017-4BFE-B350-F6AA8CFF966B}</a:tableStyleId>
              </a:tblPr>
              <a:tblGrid>
                <a:gridCol w="1058350">
                  <a:extLst>
                    <a:ext uri="{9D8B030D-6E8A-4147-A177-3AD203B41FA5}">
                      <a16:colId xmlns:a16="http://schemas.microsoft.com/office/drawing/2014/main" val="20000"/>
                    </a:ext>
                  </a:extLst>
                </a:gridCol>
                <a:gridCol w="980600">
                  <a:extLst>
                    <a:ext uri="{9D8B030D-6E8A-4147-A177-3AD203B41FA5}">
                      <a16:colId xmlns:a16="http://schemas.microsoft.com/office/drawing/2014/main" val="20001"/>
                    </a:ext>
                  </a:extLst>
                </a:gridCol>
              </a:tblGrid>
              <a:tr h="595650">
                <a:tc>
                  <a:txBody>
                    <a:bodyPr/>
                    <a:lstStyle/>
                    <a:p>
                      <a:pPr marL="0" lvl="0" indent="0" algn="l" rtl="0">
                        <a:spcBef>
                          <a:spcPts val="0"/>
                        </a:spcBef>
                        <a:spcAft>
                          <a:spcPts val="0"/>
                        </a:spcAft>
                        <a:buNone/>
                      </a:pPr>
                      <a:r>
                        <a:rPr lang="en"/>
                        <a:t>Type 1**</a:t>
                      </a:r>
                      <a:endParaRPr/>
                    </a:p>
                  </a:txBody>
                  <a:tcPr marL="91425" marR="91425" marT="91425" marB="91425"/>
                </a:tc>
                <a:tc>
                  <a:txBody>
                    <a:bodyPr/>
                    <a:lstStyle/>
                    <a:p>
                      <a:pPr marL="0" lvl="0" indent="0" algn="l" rtl="0">
                        <a:spcBef>
                          <a:spcPts val="0"/>
                        </a:spcBef>
                        <a:spcAft>
                          <a:spcPts val="0"/>
                        </a:spcAft>
                        <a:buNone/>
                      </a:pPr>
                      <a:r>
                        <a:rPr lang="en"/>
                        <a:t>49</a:t>
                      </a:r>
                      <a:endParaRPr/>
                    </a:p>
                  </a:txBody>
                  <a:tcPr marL="91425" marR="91425" marT="91425" marB="91425"/>
                </a:tc>
                <a:extLst>
                  <a:ext uri="{0D108BD9-81ED-4DB2-BD59-A6C34878D82A}">
                    <a16:rowId xmlns:a16="http://schemas.microsoft.com/office/drawing/2014/main" val="10000"/>
                  </a:ext>
                </a:extLst>
              </a:tr>
              <a:tr h="415250">
                <a:tc>
                  <a:txBody>
                    <a:bodyPr/>
                    <a:lstStyle/>
                    <a:p>
                      <a:pPr marL="0" lvl="0" indent="0" algn="l" rtl="0">
                        <a:spcBef>
                          <a:spcPts val="0"/>
                        </a:spcBef>
                        <a:spcAft>
                          <a:spcPts val="0"/>
                        </a:spcAft>
                        <a:buNone/>
                      </a:pPr>
                      <a:r>
                        <a:rPr lang="en"/>
                        <a:t>Type 2</a:t>
                      </a:r>
                      <a:endParaRPr/>
                    </a:p>
                  </a:txBody>
                  <a:tcPr marL="91425" marR="91425" marT="91425" marB="91425"/>
                </a:tc>
                <a:tc>
                  <a:txBody>
                    <a:bodyPr/>
                    <a:lstStyle/>
                    <a:p>
                      <a:pPr marL="0" lvl="0" indent="0" algn="l" rtl="0">
                        <a:spcBef>
                          <a:spcPts val="0"/>
                        </a:spcBef>
                        <a:spcAft>
                          <a:spcPts val="0"/>
                        </a:spcAft>
                        <a:buNone/>
                      </a:pPr>
                      <a:r>
                        <a:rPr lang="en"/>
                        <a:t>35</a:t>
                      </a:r>
                      <a:endParaRPr/>
                    </a:p>
                  </a:txBody>
                  <a:tcPr marL="91425" marR="91425" marT="91425" marB="91425"/>
                </a:tc>
                <a:extLst>
                  <a:ext uri="{0D108BD9-81ED-4DB2-BD59-A6C34878D82A}">
                    <a16:rowId xmlns:a16="http://schemas.microsoft.com/office/drawing/2014/main" val="10001"/>
                  </a:ext>
                </a:extLst>
              </a:tr>
              <a:tr h="399300">
                <a:tc>
                  <a:txBody>
                    <a:bodyPr/>
                    <a:lstStyle/>
                    <a:p>
                      <a:pPr marL="0" lvl="0" indent="0" algn="l" rtl="0">
                        <a:spcBef>
                          <a:spcPts val="0"/>
                        </a:spcBef>
                        <a:spcAft>
                          <a:spcPts val="0"/>
                        </a:spcAft>
                        <a:buNone/>
                      </a:pPr>
                      <a:r>
                        <a:rPr lang="en"/>
                        <a:t>Type 3c</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extLst>
                  <a:ext uri="{0D108BD9-81ED-4DB2-BD59-A6C34878D82A}">
                    <a16:rowId xmlns:a16="http://schemas.microsoft.com/office/drawing/2014/main" val="10002"/>
                  </a:ext>
                </a:extLst>
              </a:tr>
              <a:tr h="399300">
                <a:tc>
                  <a:txBody>
                    <a:bodyPr/>
                    <a:lstStyle/>
                    <a:p>
                      <a:pPr marL="0" lvl="0" indent="0" algn="l" rtl="0">
                        <a:spcBef>
                          <a:spcPts val="0"/>
                        </a:spcBef>
                        <a:spcAft>
                          <a:spcPts val="0"/>
                        </a:spcAft>
                        <a:buNone/>
                      </a:pPr>
                      <a:r>
                        <a:rPr lang="en"/>
                        <a:t>MODY 2</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extLst>
                  <a:ext uri="{0D108BD9-81ED-4DB2-BD59-A6C34878D82A}">
                    <a16:rowId xmlns:a16="http://schemas.microsoft.com/office/drawing/2014/main" val="10003"/>
                  </a:ext>
                </a:extLst>
              </a:tr>
              <a:tr h="399300">
                <a:tc>
                  <a:txBody>
                    <a:bodyPr/>
                    <a:lstStyle/>
                    <a:p>
                      <a:pPr marL="0" lvl="0" indent="0" algn="l" rtl="0">
                        <a:spcBef>
                          <a:spcPts val="0"/>
                        </a:spcBef>
                        <a:spcAft>
                          <a:spcPts val="0"/>
                        </a:spcAft>
                        <a:buNone/>
                      </a:pPr>
                      <a:r>
                        <a:rPr lang="en"/>
                        <a:t>CF Related</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extLst>
                  <a:ext uri="{0D108BD9-81ED-4DB2-BD59-A6C34878D82A}">
                    <a16:rowId xmlns:a16="http://schemas.microsoft.com/office/drawing/2014/main" val="10004"/>
                  </a:ext>
                </a:extLst>
              </a:tr>
            </a:tbl>
          </a:graphicData>
        </a:graphic>
      </p:graphicFrame>
      <p:sp>
        <p:nvSpPr>
          <p:cNvPr id="77" name="Google Shape;77;p12"/>
          <p:cNvSpPr txBox="1"/>
          <p:nvPr/>
        </p:nvSpPr>
        <p:spPr>
          <a:xfrm>
            <a:off x="5673475" y="817825"/>
            <a:ext cx="2353200" cy="3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Helvetica Neue"/>
                <a:ea typeface="Helvetica Neue"/>
                <a:cs typeface="Helvetica Neue"/>
                <a:sym typeface="Helvetica Neue"/>
              </a:rPr>
              <a:t>Interpreter Services***</a:t>
            </a:r>
            <a:endParaRPr b="1" u="sng">
              <a:latin typeface="Helvetica Neue"/>
              <a:ea typeface="Helvetica Neue"/>
              <a:cs typeface="Helvetica Neue"/>
              <a:sym typeface="Helvetica Neue"/>
            </a:endParaRPr>
          </a:p>
        </p:txBody>
      </p:sp>
      <p:graphicFrame>
        <p:nvGraphicFramePr>
          <p:cNvPr id="78" name="Google Shape;78;p12"/>
          <p:cNvGraphicFramePr/>
          <p:nvPr/>
        </p:nvGraphicFramePr>
        <p:xfrm>
          <a:off x="5782500" y="1229463"/>
          <a:ext cx="3000000" cy="3000000"/>
        </p:xfrm>
        <a:graphic>
          <a:graphicData uri="http://schemas.openxmlformats.org/drawingml/2006/table">
            <a:tbl>
              <a:tblPr>
                <a:noFill/>
                <a:tableStyleId>{F40D237F-4017-4BFE-B350-F6AA8CFF966B}</a:tableStyleId>
              </a:tblPr>
              <a:tblGrid>
                <a:gridCol w="1148125">
                  <a:extLst>
                    <a:ext uri="{9D8B030D-6E8A-4147-A177-3AD203B41FA5}">
                      <a16:colId xmlns:a16="http://schemas.microsoft.com/office/drawing/2014/main" val="20000"/>
                    </a:ext>
                  </a:extLst>
                </a:gridCol>
                <a:gridCol w="890825">
                  <a:extLst>
                    <a:ext uri="{9D8B030D-6E8A-4147-A177-3AD203B41FA5}">
                      <a16:colId xmlns:a16="http://schemas.microsoft.com/office/drawing/2014/main" val="20001"/>
                    </a:ext>
                  </a:extLst>
                </a:gridCol>
              </a:tblGrid>
              <a:tr h="595650">
                <a:tc>
                  <a:txBody>
                    <a:bodyPr/>
                    <a:lstStyle/>
                    <a:p>
                      <a:pPr marL="0" lvl="0" indent="0" algn="l" rtl="0">
                        <a:spcBef>
                          <a:spcPts val="0"/>
                        </a:spcBef>
                        <a:spcAft>
                          <a:spcPts val="0"/>
                        </a:spcAft>
                        <a:buNone/>
                      </a:pPr>
                      <a:r>
                        <a:rPr lang="en"/>
                        <a:t>Vietnamese</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extLst>
                  <a:ext uri="{0D108BD9-81ED-4DB2-BD59-A6C34878D82A}">
                    <a16:rowId xmlns:a16="http://schemas.microsoft.com/office/drawing/2014/main" val="10000"/>
                  </a:ext>
                </a:extLst>
              </a:tr>
              <a:tr h="415250">
                <a:tc>
                  <a:txBody>
                    <a:bodyPr/>
                    <a:lstStyle/>
                    <a:p>
                      <a:pPr marL="0" lvl="0" indent="0" algn="l" rtl="0">
                        <a:spcBef>
                          <a:spcPts val="0"/>
                        </a:spcBef>
                        <a:spcAft>
                          <a:spcPts val="0"/>
                        </a:spcAft>
                        <a:buNone/>
                      </a:pPr>
                      <a:r>
                        <a:rPr lang="en"/>
                        <a:t>Russian</a:t>
                      </a:r>
                      <a:endParaRPr/>
                    </a:p>
                  </a:txBody>
                  <a:tcPr marL="91425" marR="91425" marT="91425" marB="91425"/>
                </a:tc>
                <a:tc>
                  <a:txBody>
                    <a:bodyPr/>
                    <a:lstStyle/>
                    <a:p>
                      <a:pPr marL="0" lvl="0" indent="0" algn="l" rtl="0">
                        <a:spcBef>
                          <a:spcPts val="0"/>
                        </a:spcBef>
                        <a:spcAft>
                          <a:spcPts val="0"/>
                        </a:spcAft>
                        <a:buNone/>
                      </a:pPr>
                      <a:r>
                        <a:rPr lang="en"/>
                        <a:t>3</a:t>
                      </a:r>
                      <a:endParaRPr/>
                    </a:p>
                  </a:txBody>
                  <a:tcPr marL="91425" marR="91425" marT="91425" marB="91425"/>
                </a:tc>
                <a:extLst>
                  <a:ext uri="{0D108BD9-81ED-4DB2-BD59-A6C34878D82A}">
                    <a16:rowId xmlns:a16="http://schemas.microsoft.com/office/drawing/2014/main" val="10001"/>
                  </a:ext>
                </a:extLst>
              </a:tr>
              <a:tr h="399300">
                <a:tc>
                  <a:txBody>
                    <a:bodyPr/>
                    <a:lstStyle/>
                    <a:p>
                      <a:pPr marL="0" lvl="0" indent="0" algn="l" rtl="0">
                        <a:spcBef>
                          <a:spcPts val="0"/>
                        </a:spcBef>
                        <a:spcAft>
                          <a:spcPts val="0"/>
                        </a:spcAft>
                        <a:buNone/>
                      </a:pPr>
                      <a:r>
                        <a:rPr lang="en"/>
                        <a:t>Cantonese</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extLst>
                  <a:ext uri="{0D108BD9-81ED-4DB2-BD59-A6C34878D82A}">
                    <a16:rowId xmlns:a16="http://schemas.microsoft.com/office/drawing/2014/main" val="10002"/>
                  </a:ext>
                </a:extLst>
              </a:tr>
              <a:tr h="399300">
                <a:tc>
                  <a:txBody>
                    <a:bodyPr/>
                    <a:lstStyle/>
                    <a:p>
                      <a:pPr marL="0" lvl="0" indent="0" algn="l" rtl="0">
                        <a:spcBef>
                          <a:spcPts val="0"/>
                        </a:spcBef>
                        <a:spcAft>
                          <a:spcPts val="0"/>
                        </a:spcAft>
                        <a:buNone/>
                      </a:pPr>
                      <a:r>
                        <a:rPr lang="en"/>
                        <a:t>Spanish</a:t>
                      </a:r>
                      <a:endParaRPr/>
                    </a:p>
                  </a:txBody>
                  <a:tcPr marL="91425" marR="91425" marT="91425" marB="91425"/>
                </a:tc>
                <a:tc>
                  <a:txBody>
                    <a:bodyPr/>
                    <a:lstStyle/>
                    <a:p>
                      <a:pPr marL="0" lvl="0" indent="0" algn="l" rtl="0">
                        <a:spcBef>
                          <a:spcPts val="0"/>
                        </a:spcBef>
                        <a:spcAft>
                          <a:spcPts val="0"/>
                        </a:spcAft>
                        <a:buNone/>
                      </a:pPr>
                      <a:r>
                        <a:rPr lang="en"/>
                        <a:t>2</a:t>
                      </a:r>
                      <a:endParaRPr/>
                    </a:p>
                  </a:txBody>
                  <a:tcPr marL="91425" marR="91425" marT="91425" marB="91425"/>
                </a:tc>
                <a:extLst>
                  <a:ext uri="{0D108BD9-81ED-4DB2-BD59-A6C34878D82A}">
                    <a16:rowId xmlns:a16="http://schemas.microsoft.com/office/drawing/2014/main" val="10003"/>
                  </a:ext>
                </a:extLst>
              </a:tr>
              <a:tr h="399300">
                <a:tc>
                  <a:txBody>
                    <a:bodyPr/>
                    <a:lstStyle/>
                    <a:p>
                      <a:pPr marL="0" lvl="0" indent="0" algn="l" rtl="0">
                        <a:spcBef>
                          <a:spcPts val="0"/>
                        </a:spcBef>
                        <a:spcAft>
                          <a:spcPts val="0"/>
                        </a:spcAft>
                        <a:buNone/>
                      </a:pPr>
                      <a:r>
                        <a:rPr lang="en"/>
                        <a:t>Arabic</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extLst>
                  <a:ext uri="{0D108BD9-81ED-4DB2-BD59-A6C34878D82A}">
                    <a16:rowId xmlns:a16="http://schemas.microsoft.com/office/drawing/2014/main" val="10004"/>
                  </a:ext>
                </a:extLst>
              </a:tr>
            </a:tbl>
          </a:graphicData>
        </a:graphic>
      </p:graphicFrame>
      <p:sp>
        <p:nvSpPr>
          <p:cNvPr id="79" name="Google Shape;79;p12"/>
          <p:cNvSpPr txBox="1"/>
          <p:nvPr/>
        </p:nvSpPr>
        <p:spPr>
          <a:xfrm>
            <a:off x="641425" y="3677725"/>
            <a:ext cx="6944700" cy="6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Helvetica Neue Light"/>
                <a:ea typeface="Helvetica Neue Light"/>
                <a:cs typeface="Helvetica Neue Light"/>
                <a:sym typeface="Helvetica Neue Light"/>
              </a:rPr>
              <a:t>*NPV were also video, but have been reported separately</a:t>
            </a:r>
            <a:endParaRPr sz="1000">
              <a:latin typeface="Helvetica Neue Light"/>
              <a:ea typeface="Helvetica Neue Light"/>
              <a:cs typeface="Helvetica Neue Light"/>
              <a:sym typeface="Helvetica Neue Light"/>
            </a:endParaRPr>
          </a:p>
          <a:p>
            <a:pPr marL="0" lvl="0" indent="0" algn="l" rtl="0">
              <a:spcBef>
                <a:spcPts val="0"/>
              </a:spcBef>
              <a:spcAft>
                <a:spcPts val="0"/>
              </a:spcAft>
              <a:buNone/>
            </a:pPr>
            <a:r>
              <a:rPr lang="en" sz="1000">
                <a:latin typeface="Helvetica Neue Light"/>
                <a:ea typeface="Helvetica Neue Light"/>
                <a:cs typeface="Helvetica Neue Light"/>
                <a:sym typeface="Helvetica Neue Light"/>
              </a:rPr>
              <a:t>**Three had Type 1 LADA</a:t>
            </a:r>
            <a:endParaRPr sz="1000">
              <a:latin typeface="Helvetica Neue Light"/>
              <a:ea typeface="Helvetica Neue Light"/>
              <a:cs typeface="Helvetica Neue Light"/>
              <a:sym typeface="Helvetica Neue Light"/>
            </a:endParaRPr>
          </a:p>
          <a:p>
            <a:pPr marL="0" lvl="0" indent="0" algn="l" rtl="0">
              <a:spcBef>
                <a:spcPts val="0"/>
              </a:spcBef>
              <a:spcAft>
                <a:spcPts val="0"/>
              </a:spcAft>
              <a:buNone/>
            </a:pPr>
            <a:r>
              <a:rPr lang="en" sz="1000">
                <a:latin typeface="Helvetica Neue Light"/>
                <a:ea typeface="Helvetica Neue Light"/>
                <a:cs typeface="Helvetica Neue Light"/>
                <a:sym typeface="Helvetica Neue Light"/>
              </a:rPr>
              <a:t>***Listed on chart as either ”preferred language” or ”needs interpreter”</a:t>
            </a:r>
            <a:endParaRPr sz="1000">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685800" y="122547"/>
            <a:ext cx="7772400" cy="83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800">
                <a:latin typeface="Helvetica Neue"/>
                <a:ea typeface="Helvetica Neue"/>
                <a:cs typeface="Helvetica Neue"/>
                <a:sym typeface="Helvetica Neue"/>
              </a:rPr>
              <a:t>Baseline Data Uploads </a:t>
            </a:r>
            <a:endParaRPr sz="2800">
              <a:latin typeface="Helvetica Neue"/>
              <a:ea typeface="Helvetica Neue"/>
              <a:cs typeface="Helvetica Neue"/>
              <a:sym typeface="Helvetica Neue"/>
            </a:endParaRPr>
          </a:p>
          <a:p>
            <a:pPr marL="0" lvl="0" indent="0" algn="l" rtl="0">
              <a:spcBef>
                <a:spcPts val="0"/>
              </a:spcBef>
              <a:spcAft>
                <a:spcPts val="0"/>
              </a:spcAft>
              <a:buNone/>
            </a:pPr>
            <a:r>
              <a:rPr lang="en" sz="2800">
                <a:latin typeface="Helvetica Neue"/>
                <a:ea typeface="Helvetica Neue"/>
                <a:cs typeface="Helvetica Neue"/>
                <a:sym typeface="Helvetica Neue"/>
              </a:rPr>
              <a:t>(N = 87) [11/30/20 - 12/11/20]</a:t>
            </a:r>
            <a:endParaRPr sz="2800">
              <a:latin typeface="Helvetica Neue"/>
              <a:ea typeface="Helvetica Neue"/>
              <a:cs typeface="Helvetica Neue"/>
              <a:sym typeface="Helvetica Neue"/>
            </a:endParaRPr>
          </a:p>
        </p:txBody>
      </p:sp>
      <p:sp>
        <p:nvSpPr>
          <p:cNvPr id="85" name="Google Shape;85;p13"/>
          <p:cNvSpPr txBox="1">
            <a:spLocks noGrp="1"/>
          </p:cNvSpPr>
          <p:nvPr>
            <p:ph type="subTitle" idx="1"/>
          </p:nvPr>
        </p:nvSpPr>
        <p:spPr>
          <a:xfrm>
            <a:off x="234300" y="3022050"/>
            <a:ext cx="8675400" cy="1356900"/>
          </a:xfrm>
          <a:prstGeom prst="rect">
            <a:avLst/>
          </a:prstGeom>
        </p:spPr>
        <p:txBody>
          <a:bodyPr spcFirstLastPara="1" wrap="square" lIns="91425" tIns="45700" rIns="91425" bIns="45700" anchor="t" anchorCtr="0">
            <a:noAutofit/>
          </a:bodyPr>
          <a:lstStyle/>
          <a:p>
            <a:pPr marL="457200" lvl="0" indent="-292100" algn="l" rtl="0">
              <a:lnSpc>
                <a:spcPct val="150000"/>
              </a:lnSpc>
              <a:spcBef>
                <a:spcPts val="0"/>
              </a:spcBef>
              <a:spcAft>
                <a:spcPts val="0"/>
              </a:spcAft>
              <a:buSzPts val="1000"/>
              <a:buChar char="●"/>
            </a:pPr>
            <a:r>
              <a:rPr lang="en" sz="1000"/>
              <a:t>Figure 1: </a:t>
            </a:r>
            <a:r>
              <a:rPr lang="en" sz="1000" b="1">
                <a:latin typeface="Helvetica Neue"/>
                <a:ea typeface="Helvetica Neue"/>
                <a:cs typeface="Helvetica Neue"/>
                <a:sym typeface="Helvetica Neue"/>
              </a:rPr>
              <a:t>57/87 (65.5%)</a:t>
            </a:r>
            <a:r>
              <a:rPr lang="en" sz="1000"/>
              <a:t> patient encounters during this period had data successfully uploaded prior to the visit. </a:t>
            </a:r>
            <a:endParaRPr sz="1000"/>
          </a:p>
          <a:p>
            <a:pPr marL="914400" lvl="0" indent="-292100" algn="l" rtl="0">
              <a:lnSpc>
                <a:spcPct val="150000"/>
              </a:lnSpc>
              <a:spcBef>
                <a:spcPts val="0"/>
              </a:spcBef>
              <a:spcAft>
                <a:spcPts val="0"/>
              </a:spcAft>
              <a:buSzPts val="1000"/>
              <a:buChar char="-"/>
            </a:pPr>
            <a:r>
              <a:rPr lang="en" sz="1000" u="sng"/>
              <a:t>Of these 57 that uploaded:</a:t>
            </a:r>
            <a:r>
              <a:rPr lang="en" sz="1000"/>
              <a:t> 19 received pre-visit message (33.3%) and 38 did not (66.67% uploaded without pre-visit initiation)</a:t>
            </a:r>
            <a:endParaRPr sz="1000"/>
          </a:p>
          <a:p>
            <a:pPr marL="914400" lvl="0" indent="-292100" algn="l" rtl="0">
              <a:lnSpc>
                <a:spcPct val="150000"/>
              </a:lnSpc>
              <a:spcBef>
                <a:spcPts val="0"/>
              </a:spcBef>
              <a:spcAft>
                <a:spcPts val="0"/>
              </a:spcAft>
              <a:buSzPts val="1000"/>
              <a:buChar char="-"/>
            </a:pPr>
            <a:r>
              <a:rPr lang="en" sz="1000" u="sng"/>
              <a:t>Of the 30 Encounters with data not uploaded:</a:t>
            </a:r>
            <a:r>
              <a:rPr lang="en" sz="1000"/>
              <a:t> 14 Encounters took ~“1-5” minutes &amp; 16 Encounters took ~“6-10” minutes of the visit time for technology troubleshooting (attempting to upload data, trying to read off data, trying to login)</a:t>
            </a:r>
            <a:endParaRPr sz="1000"/>
          </a:p>
          <a:p>
            <a:pPr marL="914400" lvl="0" indent="-292100" algn="l" rtl="0">
              <a:lnSpc>
                <a:spcPct val="150000"/>
              </a:lnSpc>
              <a:spcBef>
                <a:spcPts val="0"/>
              </a:spcBef>
              <a:spcAft>
                <a:spcPts val="0"/>
              </a:spcAft>
              <a:buSzPts val="1000"/>
              <a:buChar char="-"/>
            </a:pPr>
            <a:r>
              <a:rPr lang="en" sz="1000"/>
              <a:t>This is </a:t>
            </a:r>
            <a:r>
              <a:rPr lang="en" sz="1000" b="1" u="sng">
                <a:latin typeface="Helvetica Neue"/>
                <a:ea typeface="Helvetica Neue"/>
                <a:cs typeface="Helvetica Neue"/>
                <a:sym typeface="Helvetica Neue"/>
              </a:rPr>
              <a:t>~110-230 minutes in a 2 week period alone </a:t>
            </a:r>
            <a:r>
              <a:rPr lang="en" sz="1000"/>
              <a:t>of technology troubleshooting</a:t>
            </a:r>
            <a:endParaRPr sz="1000" b="1">
              <a:latin typeface="Helvetica Neue"/>
              <a:ea typeface="Helvetica Neue"/>
              <a:cs typeface="Helvetica Neue"/>
              <a:sym typeface="Helvetica Neue"/>
            </a:endParaRPr>
          </a:p>
          <a:p>
            <a:pPr marL="457200" lvl="0" indent="-292100" algn="l" rtl="0">
              <a:lnSpc>
                <a:spcPct val="150000"/>
              </a:lnSpc>
              <a:spcBef>
                <a:spcPts val="0"/>
              </a:spcBef>
              <a:spcAft>
                <a:spcPts val="0"/>
              </a:spcAft>
              <a:buSzPts val="1000"/>
              <a:buChar char="●"/>
            </a:pPr>
            <a:r>
              <a:rPr lang="en" sz="1000"/>
              <a:t>Figure 2: </a:t>
            </a:r>
            <a:r>
              <a:rPr lang="en" sz="1000" b="1">
                <a:latin typeface="Helvetica Neue"/>
                <a:ea typeface="Helvetica Neue"/>
                <a:cs typeface="Helvetica Neue"/>
                <a:sym typeface="Helvetica Neue"/>
              </a:rPr>
              <a:t>33/87 (38%)</a:t>
            </a:r>
            <a:r>
              <a:rPr lang="en" sz="1000"/>
              <a:t> patients </a:t>
            </a:r>
            <a:r>
              <a:rPr lang="en" sz="1000" b="1">
                <a:latin typeface="Helvetica Neue"/>
                <a:ea typeface="Helvetica Neue"/>
                <a:cs typeface="Helvetica Neue"/>
                <a:sym typeface="Helvetica Neue"/>
              </a:rPr>
              <a:t>received a pre-visit message</a:t>
            </a:r>
            <a:r>
              <a:rPr lang="en" sz="1000"/>
              <a:t> with instructions on how to upload data </a:t>
            </a:r>
            <a:endParaRPr sz="1000"/>
          </a:p>
          <a:p>
            <a:pPr marL="0" lvl="0" indent="0" algn="l" rtl="0">
              <a:lnSpc>
                <a:spcPct val="150000"/>
              </a:lnSpc>
              <a:spcBef>
                <a:spcPts val="0"/>
              </a:spcBef>
              <a:spcAft>
                <a:spcPts val="0"/>
              </a:spcAft>
              <a:buNone/>
            </a:pPr>
            <a:endParaRPr sz="1000"/>
          </a:p>
        </p:txBody>
      </p:sp>
      <p:pic>
        <p:nvPicPr>
          <p:cNvPr id="86" name="Google Shape;86;p13"/>
          <p:cNvPicPr preferRelativeResize="0"/>
          <p:nvPr/>
        </p:nvPicPr>
        <p:blipFill>
          <a:blip r:embed="rId3">
            <a:alphaModFix/>
          </a:blip>
          <a:stretch>
            <a:fillRect/>
          </a:stretch>
        </p:blipFill>
        <p:spPr>
          <a:xfrm>
            <a:off x="685800" y="955650"/>
            <a:ext cx="3456698" cy="2066400"/>
          </a:xfrm>
          <a:prstGeom prst="rect">
            <a:avLst/>
          </a:prstGeom>
          <a:noFill/>
          <a:ln>
            <a:noFill/>
          </a:ln>
        </p:spPr>
      </p:pic>
      <p:sp>
        <p:nvSpPr>
          <p:cNvPr id="87" name="Google Shape;87;p13"/>
          <p:cNvSpPr txBox="1"/>
          <p:nvPr/>
        </p:nvSpPr>
        <p:spPr>
          <a:xfrm>
            <a:off x="2480925" y="1869475"/>
            <a:ext cx="783600" cy="3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Helvetica Neue"/>
                <a:ea typeface="Helvetica Neue"/>
                <a:cs typeface="Helvetica Neue"/>
                <a:sym typeface="Helvetica Neue"/>
              </a:rPr>
              <a:t>65.5%</a:t>
            </a:r>
            <a:endParaRPr sz="1200" b="1">
              <a:latin typeface="Helvetica Neue"/>
              <a:ea typeface="Helvetica Neue"/>
              <a:cs typeface="Helvetica Neue"/>
              <a:sym typeface="Helvetica Neue"/>
            </a:endParaRPr>
          </a:p>
        </p:txBody>
      </p:sp>
      <p:sp>
        <p:nvSpPr>
          <p:cNvPr id="88" name="Google Shape;88;p13"/>
          <p:cNvSpPr txBox="1"/>
          <p:nvPr/>
        </p:nvSpPr>
        <p:spPr>
          <a:xfrm>
            <a:off x="1696100" y="1869475"/>
            <a:ext cx="668100" cy="3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Helvetica Neue"/>
                <a:ea typeface="Helvetica Neue"/>
                <a:cs typeface="Helvetica Neue"/>
                <a:sym typeface="Helvetica Neue"/>
              </a:rPr>
              <a:t>34.5%</a:t>
            </a:r>
            <a:endParaRPr sz="1200" b="1">
              <a:latin typeface="Helvetica Neue"/>
              <a:ea typeface="Helvetica Neue"/>
              <a:cs typeface="Helvetica Neue"/>
              <a:sym typeface="Helvetica Neue"/>
            </a:endParaRPr>
          </a:p>
        </p:txBody>
      </p:sp>
      <p:pic>
        <p:nvPicPr>
          <p:cNvPr id="89" name="Google Shape;89;p13"/>
          <p:cNvPicPr preferRelativeResize="0"/>
          <p:nvPr/>
        </p:nvPicPr>
        <p:blipFill>
          <a:blip r:embed="rId4">
            <a:alphaModFix/>
          </a:blip>
          <a:stretch>
            <a:fillRect/>
          </a:stretch>
        </p:blipFill>
        <p:spPr>
          <a:xfrm>
            <a:off x="4758750" y="925900"/>
            <a:ext cx="3431361" cy="2066400"/>
          </a:xfrm>
          <a:prstGeom prst="rect">
            <a:avLst/>
          </a:prstGeom>
          <a:noFill/>
          <a:ln>
            <a:noFill/>
          </a:ln>
        </p:spPr>
      </p:pic>
      <p:sp>
        <p:nvSpPr>
          <p:cNvPr id="90" name="Google Shape;90;p13"/>
          <p:cNvSpPr txBox="1"/>
          <p:nvPr/>
        </p:nvSpPr>
        <p:spPr>
          <a:xfrm>
            <a:off x="6666000" y="1869475"/>
            <a:ext cx="548400" cy="3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Helvetica Neue"/>
                <a:ea typeface="Helvetica Neue"/>
                <a:cs typeface="Helvetica Neue"/>
                <a:sym typeface="Helvetica Neue"/>
              </a:rPr>
              <a:t>38%</a:t>
            </a:r>
            <a:endParaRPr sz="1200" b="1">
              <a:latin typeface="Helvetica Neue"/>
              <a:ea typeface="Helvetica Neue"/>
              <a:cs typeface="Helvetica Neue"/>
              <a:sym typeface="Helvetica Neue"/>
            </a:endParaRPr>
          </a:p>
        </p:txBody>
      </p:sp>
      <p:sp>
        <p:nvSpPr>
          <p:cNvPr id="91" name="Google Shape;91;p13"/>
          <p:cNvSpPr txBox="1"/>
          <p:nvPr/>
        </p:nvSpPr>
        <p:spPr>
          <a:xfrm>
            <a:off x="5826900" y="1869475"/>
            <a:ext cx="548400" cy="3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Helvetica Neue"/>
                <a:ea typeface="Helvetica Neue"/>
                <a:cs typeface="Helvetica Neue"/>
                <a:sym typeface="Helvetica Neue"/>
              </a:rPr>
              <a:t>62%</a:t>
            </a:r>
            <a:endParaRPr sz="1200" b="1">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0" y="0"/>
            <a:ext cx="4572000" cy="83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000">
                <a:latin typeface="Helvetica Neue"/>
                <a:ea typeface="Helvetica Neue"/>
                <a:cs typeface="Helvetica Neue"/>
                <a:sym typeface="Helvetica Neue"/>
              </a:rPr>
              <a:t>Pre-Visit Msg/Call </a:t>
            </a:r>
            <a:r>
              <a:rPr lang="en" sz="2000" u="sng">
                <a:latin typeface="Helvetica Neue"/>
                <a:ea typeface="Helvetica Neue"/>
                <a:cs typeface="Helvetica Neue"/>
                <a:sym typeface="Helvetica Neue"/>
              </a:rPr>
              <a:t>Sent</a:t>
            </a:r>
            <a:r>
              <a:rPr lang="en" sz="2000">
                <a:latin typeface="Helvetica Neue"/>
                <a:ea typeface="Helvetica Neue"/>
                <a:cs typeface="Helvetica Neue"/>
                <a:sym typeface="Helvetica Neue"/>
              </a:rPr>
              <a:t> &amp; Data </a:t>
            </a:r>
            <a:r>
              <a:rPr lang="en" sz="2000" u="sng">
                <a:latin typeface="Helvetica Neue"/>
                <a:ea typeface="Helvetica Neue"/>
                <a:cs typeface="Helvetica Neue"/>
                <a:sym typeface="Helvetica Neue"/>
              </a:rPr>
              <a:t>Not</a:t>
            </a:r>
            <a:r>
              <a:rPr lang="en" sz="2000">
                <a:latin typeface="Helvetica Neue"/>
                <a:ea typeface="Helvetica Neue"/>
                <a:cs typeface="Helvetica Neue"/>
                <a:sym typeface="Helvetica Neue"/>
              </a:rPr>
              <a:t> Uploaded (n = 14)</a:t>
            </a:r>
            <a:endParaRPr sz="2000">
              <a:latin typeface="Helvetica Neue"/>
              <a:ea typeface="Helvetica Neue"/>
              <a:cs typeface="Helvetica Neue"/>
              <a:sym typeface="Helvetica Neue"/>
            </a:endParaRPr>
          </a:p>
        </p:txBody>
      </p:sp>
      <p:sp>
        <p:nvSpPr>
          <p:cNvPr id="97" name="Google Shape;97;p14"/>
          <p:cNvSpPr txBox="1">
            <a:spLocks noGrp="1"/>
          </p:cNvSpPr>
          <p:nvPr>
            <p:ph type="subTitle" idx="1"/>
          </p:nvPr>
        </p:nvSpPr>
        <p:spPr>
          <a:xfrm>
            <a:off x="134850" y="3268100"/>
            <a:ext cx="4302300" cy="961200"/>
          </a:xfrm>
          <a:prstGeom prst="rect">
            <a:avLst/>
          </a:prstGeom>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SzPts val="1200"/>
              <a:buChar char="●"/>
            </a:pPr>
            <a:r>
              <a:rPr lang="en" sz="1200" b="1">
                <a:latin typeface="Helvetica Neue"/>
                <a:ea typeface="Helvetica Neue"/>
                <a:cs typeface="Helvetica Neue"/>
                <a:sym typeface="Helvetica Neue"/>
              </a:rPr>
              <a:t>Figure 3</a:t>
            </a:r>
            <a:r>
              <a:rPr lang="en" sz="1200"/>
              <a:t>: Breakdown of DM technology from these 14 patient encounters </a:t>
            </a:r>
            <a:endParaRPr sz="1200"/>
          </a:p>
          <a:p>
            <a:pPr marL="914400" lvl="0" indent="-304800" algn="l" rtl="0">
              <a:lnSpc>
                <a:spcPct val="150000"/>
              </a:lnSpc>
              <a:spcBef>
                <a:spcPts val="0"/>
              </a:spcBef>
              <a:spcAft>
                <a:spcPts val="0"/>
              </a:spcAft>
              <a:buSzPts val="1200"/>
              <a:buChar char="-"/>
            </a:pPr>
            <a:r>
              <a:rPr lang="en" sz="1200"/>
              <a:t>Three “sent” MyHealth messages were not read</a:t>
            </a:r>
            <a:endParaRPr sz="1200"/>
          </a:p>
          <a:p>
            <a:pPr marL="0" lvl="0" indent="0" algn="l" rtl="0">
              <a:lnSpc>
                <a:spcPct val="150000"/>
              </a:lnSpc>
              <a:spcBef>
                <a:spcPts val="0"/>
              </a:spcBef>
              <a:spcAft>
                <a:spcPts val="0"/>
              </a:spcAft>
              <a:buNone/>
            </a:pPr>
            <a:endParaRPr sz="1000"/>
          </a:p>
        </p:txBody>
      </p:sp>
      <p:pic>
        <p:nvPicPr>
          <p:cNvPr id="98" name="Google Shape;98;p14"/>
          <p:cNvPicPr preferRelativeResize="0"/>
          <p:nvPr/>
        </p:nvPicPr>
        <p:blipFill>
          <a:blip r:embed="rId3">
            <a:alphaModFix/>
          </a:blip>
          <a:stretch>
            <a:fillRect/>
          </a:stretch>
        </p:blipFill>
        <p:spPr>
          <a:xfrm>
            <a:off x="117013" y="833100"/>
            <a:ext cx="4337976" cy="2359100"/>
          </a:xfrm>
          <a:prstGeom prst="rect">
            <a:avLst/>
          </a:prstGeom>
          <a:noFill/>
          <a:ln>
            <a:noFill/>
          </a:ln>
        </p:spPr>
      </p:pic>
      <p:sp>
        <p:nvSpPr>
          <p:cNvPr id="99" name="Google Shape;99;p14"/>
          <p:cNvSpPr txBox="1">
            <a:spLocks noGrp="1"/>
          </p:cNvSpPr>
          <p:nvPr>
            <p:ph type="ctrTitle"/>
          </p:nvPr>
        </p:nvSpPr>
        <p:spPr>
          <a:xfrm>
            <a:off x="4455000" y="0"/>
            <a:ext cx="4572000" cy="83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000">
                <a:latin typeface="Helvetica Neue"/>
                <a:ea typeface="Helvetica Neue"/>
                <a:cs typeface="Helvetica Neue"/>
                <a:sym typeface="Helvetica Neue"/>
              </a:rPr>
              <a:t>Pre-Visit Msg/Call </a:t>
            </a:r>
            <a:r>
              <a:rPr lang="en" sz="2000" u="sng">
                <a:latin typeface="Helvetica Neue"/>
                <a:ea typeface="Helvetica Neue"/>
                <a:cs typeface="Helvetica Neue"/>
                <a:sym typeface="Helvetica Neue"/>
              </a:rPr>
              <a:t>Not Sent</a:t>
            </a:r>
            <a:r>
              <a:rPr lang="en" sz="2000">
                <a:latin typeface="Helvetica Neue"/>
                <a:ea typeface="Helvetica Neue"/>
                <a:cs typeface="Helvetica Neue"/>
                <a:sym typeface="Helvetica Neue"/>
              </a:rPr>
              <a:t> &amp; Data </a:t>
            </a:r>
            <a:r>
              <a:rPr lang="en" sz="2000" u="sng">
                <a:latin typeface="Helvetica Neue"/>
                <a:ea typeface="Helvetica Neue"/>
                <a:cs typeface="Helvetica Neue"/>
                <a:sym typeface="Helvetica Neue"/>
              </a:rPr>
              <a:t>Not</a:t>
            </a:r>
            <a:r>
              <a:rPr lang="en" sz="2000">
                <a:latin typeface="Helvetica Neue"/>
                <a:ea typeface="Helvetica Neue"/>
                <a:cs typeface="Helvetica Neue"/>
                <a:sym typeface="Helvetica Neue"/>
              </a:rPr>
              <a:t> Uploaded (n = 16)</a:t>
            </a:r>
            <a:endParaRPr sz="2000">
              <a:latin typeface="Helvetica Neue"/>
              <a:ea typeface="Helvetica Neue"/>
              <a:cs typeface="Helvetica Neue"/>
              <a:sym typeface="Helvetica Neue"/>
            </a:endParaRPr>
          </a:p>
        </p:txBody>
      </p:sp>
      <p:pic>
        <p:nvPicPr>
          <p:cNvPr id="100" name="Google Shape;100;p14"/>
          <p:cNvPicPr preferRelativeResize="0"/>
          <p:nvPr/>
        </p:nvPicPr>
        <p:blipFill>
          <a:blip r:embed="rId4">
            <a:alphaModFix/>
          </a:blip>
          <a:stretch>
            <a:fillRect/>
          </a:stretch>
        </p:blipFill>
        <p:spPr>
          <a:xfrm>
            <a:off x="4571991" y="795150"/>
            <a:ext cx="4131959" cy="2435000"/>
          </a:xfrm>
          <a:prstGeom prst="rect">
            <a:avLst/>
          </a:prstGeom>
          <a:noFill/>
          <a:ln>
            <a:noFill/>
          </a:ln>
        </p:spPr>
      </p:pic>
      <p:sp>
        <p:nvSpPr>
          <p:cNvPr id="101" name="Google Shape;101;p14"/>
          <p:cNvSpPr txBox="1">
            <a:spLocks noGrp="1"/>
          </p:cNvSpPr>
          <p:nvPr>
            <p:ph type="subTitle" idx="1"/>
          </p:nvPr>
        </p:nvSpPr>
        <p:spPr>
          <a:xfrm>
            <a:off x="4601600" y="3268100"/>
            <a:ext cx="4370400" cy="1356900"/>
          </a:xfrm>
          <a:prstGeom prst="rect">
            <a:avLst/>
          </a:prstGeom>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SzPts val="1200"/>
              <a:buChar char="●"/>
            </a:pPr>
            <a:r>
              <a:rPr lang="en" sz="1200" b="1">
                <a:latin typeface="Helvetica Neue"/>
                <a:ea typeface="Helvetica Neue"/>
                <a:cs typeface="Helvetica Neue"/>
                <a:sym typeface="Helvetica Neue"/>
              </a:rPr>
              <a:t>Figure 4</a:t>
            </a:r>
            <a:r>
              <a:rPr lang="en" sz="1200"/>
              <a:t>: Breakdown of DM technology from these 16 patient encounters </a:t>
            </a:r>
            <a:endParaRPr sz="1200"/>
          </a:p>
          <a:p>
            <a:pPr marL="0" lvl="0" indent="0" algn="l" rtl="0">
              <a:lnSpc>
                <a:spcPct val="150000"/>
              </a:lnSpc>
              <a:spcBef>
                <a:spcPts val="0"/>
              </a:spcBef>
              <a:spcAft>
                <a:spcPts val="0"/>
              </a:spcAft>
              <a:buNone/>
            </a:pPr>
            <a:endParaRPr sz="1200"/>
          </a:p>
          <a:p>
            <a:pPr marL="0" lvl="0" indent="0" algn="l" rtl="0">
              <a:lnSpc>
                <a:spcPct val="150000"/>
              </a:lnSpc>
              <a:spcBef>
                <a:spcPts val="0"/>
              </a:spcBef>
              <a:spcAft>
                <a:spcPts val="0"/>
              </a:spcAft>
              <a:buNone/>
            </a:pP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ctrTitle"/>
          </p:nvPr>
        </p:nvSpPr>
        <p:spPr>
          <a:xfrm>
            <a:off x="685800" y="-12"/>
            <a:ext cx="7772400" cy="1101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800">
                <a:latin typeface="Helvetica Neue"/>
                <a:ea typeface="Helvetica Neue"/>
                <a:cs typeface="Helvetica Neue"/>
                <a:sym typeface="Helvetica Neue"/>
              </a:rPr>
              <a:t>Reanalyzed Data</a:t>
            </a:r>
            <a:endParaRPr sz="2800">
              <a:latin typeface="Helvetica Neue"/>
              <a:ea typeface="Helvetica Neue"/>
              <a:cs typeface="Helvetica Neue"/>
              <a:sym typeface="Helvetica Neue"/>
            </a:endParaRPr>
          </a:p>
        </p:txBody>
      </p:sp>
      <p:graphicFrame>
        <p:nvGraphicFramePr>
          <p:cNvPr id="107" name="Google Shape;107;p15"/>
          <p:cNvGraphicFramePr/>
          <p:nvPr/>
        </p:nvGraphicFramePr>
        <p:xfrm>
          <a:off x="685788" y="1170913"/>
          <a:ext cx="3000000" cy="3000000"/>
        </p:xfrm>
        <a:graphic>
          <a:graphicData uri="http://schemas.openxmlformats.org/drawingml/2006/table">
            <a:tbl>
              <a:tblPr>
                <a:noFill/>
                <a:tableStyleId>{F40D237F-4017-4BFE-B350-F6AA8CFF966B}</a:tableStyleId>
              </a:tblPr>
              <a:tblGrid>
                <a:gridCol w="1058350">
                  <a:extLst>
                    <a:ext uri="{9D8B030D-6E8A-4147-A177-3AD203B41FA5}">
                      <a16:colId xmlns:a16="http://schemas.microsoft.com/office/drawing/2014/main" val="20000"/>
                    </a:ext>
                  </a:extLst>
                </a:gridCol>
                <a:gridCol w="980600">
                  <a:extLst>
                    <a:ext uri="{9D8B030D-6E8A-4147-A177-3AD203B41FA5}">
                      <a16:colId xmlns:a16="http://schemas.microsoft.com/office/drawing/2014/main" val="20001"/>
                    </a:ext>
                  </a:extLst>
                </a:gridCol>
              </a:tblGrid>
              <a:tr h="595650">
                <a:tc>
                  <a:txBody>
                    <a:bodyPr/>
                    <a:lstStyle/>
                    <a:p>
                      <a:pPr marL="0" lvl="0" indent="0" algn="l" rtl="0">
                        <a:spcBef>
                          <a:spcPts val="0"/>
                        </a:spcBef>
                        <a:spcAft>
                          <a:spcPts val="0"/>
                        </a:spcAft>
                        <a:buNone/>
                      </a:pPr>
                      <a:r>
                        <a:rPr lang="en" b="1"/>
                        <a:t>Total Patients</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a:t>87</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95650">
                <a:tc>
                  <a:txBody>
                    <a:bodyPr/>
                    <a:lstStyle/>
                    <a:p>
                      <a:pPr marL="0" lvl="0" indent="0" algn="l" rtl="0">
                        <a:spcBef>
                          <a:spcPts val="0"/>
                        </a:spcBef>
                        <a:spcAft>
                          <a:spcPts val="0"/>
                        </a:spcAft>
                        <a:buNone/>
                      </a:pPr>
                      <a:r>
                        <a:rPr lang="en"/>
                        <a:t>Black/</a:t>
                      </a:r>
                      <a:endParaRPr/>
                    </a:p>
                    <a:p>
                      <a:pPr marL="0" lvl="0" indent="0" algn="l" rtl="0">
                        <a:spcBef>
                          <a:spcPts val="0"/>
                        </a:spcBef>
                        <a:spcAft>
                          <a:spcPts val="0"/>
                        </a:spcAft>
                        <a:buNone/>
                      </a:pPr>
                      <a:r>
                        <a:rPr lang="en"/>
                        <a:t>African American</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2</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415250">
                <a:tc>
                  <a:txBody>
                    <a:bodyPr/>
                    <a:lstStyle/>
                    <a:p>
                      <a:pPr marL="0" lvl="0" indent="0" algn="l" rtl="0">
                        <a:spcBef>
                          <a:spcPts val="0"/>
                        </a:spcBef>
                        <a:spcAft>
                          <a:spcPts val="0"/>
                        </a:spcAft>
                        <a:buNone/>
                      </a:pPr>
                      <a:r>
                        <a:rPr lang="en"/>
                        <a:t>Hispanic/ Latino</a:t>
                      </a:r>
                      <a:endParaRPr/>
                    </a:p>
                  </a:txBody>
                  <a:tcPr marL="91425" marR="91425" marT="91425" marB="91425"/>
                </a:tc>
                <a:tc>
                  <a:txBody>
                    <a:bodyPr/>
                    <a:lstStyle/>
                    <a:p>
                      <a:pPr marL="0" lvl="0" indent="0" algn="l" rtl="0">
                        <a:spcBef>
                          <a:spcPts val="0"/>
                        </a:spcBef>
                        <a:spcAft>
                          <a:spcPts val="0"/>
                        </a:spcAft>
                        <a:buNone/>
                      </a:pPr>
                      <a:r>
                        <a:rPr lang="en"/>
                        <a:t>12</a:t>
                      </a:r>
                      <a:endParaRPr/>
                    </a:p>
                  </a:txBody>
                  <a:tcPr marL="91425" marR="91425" marT="91425" marB="91425"/>
                </a:tc>
                <a:extLst>
                  <a:ext uri="{0D108BD9-81ED-4DB2-BD59-A6C34878D82A}">
                    <a16:rowId xmlns:a16="http://schemas.microsoft.com/office/drawing/2014/main" val="10002"/>
                  </a:ext>
                </a:extLst>
              </a:tr>
              <a:tr h="399300">
                <a:tc>
                  <a:txBody>
                    <a:bodyPr/>
                    <a:lstStyle/>
                    <a:p>
                      <a:pPr marL="0" lvl="0" indent="0" algn="l" rtl="0">
                        <a:spcBef>
                          <a:spcPts val="0"/>
                        </a:spcBef>
                        <a:spcAft>
                          <a:spcPts val="0"/>
                        </a:spcAft>
                        <a:buNone/>
                      </a:pPr>
                      <a:r>
                        <a:rPr lang="en"/>
                        <a:t>Asian</a:t>
                      </a:r>
                      <a:endParaRPr/>
                    </a:p>
                  </a:txBody>
                  <a:tcPr marL="91425" marR="91425" marT="91425" marB="91425"/>
                </a:tc>
                <a:tc>
                  <a:txBody>
                    <a:bodyPr/>
                    <a:lstStyle/>
                    <a:p>
                      <a:pPr marL="0" lvl="0" indent="0" algn="l" rtl="0">
                        <a:spcBef>
                          <a:spcPts val="0"/>
                        </a:spcBef>
                        <a:spcAft>
                          <a:spcPts val="0"/>
                        </a:spcAft>
                        <a:buNone/>
                      </a:pPr>
                      <a:r>
                        <a:rPr lang="en"/>
                        <a:t>14</a:t>
                      </a:r>
                      <a:endParaRPr/>
                    </a:p>
                  </a:txBody>
                  <a:tcPr marL="91425" marR="91425" marT="91425" marB="91425"/>
                </a:tc>
                <a:extLst>
                  <a:ext uri="{0D108BD9-81ED-4DB2-BD59-A6C34878D82A}">
                    <a16:rowId xmlns:a16="http://schemas.microsoft.com/office/drawing/2014/main" val="10003"/>
                  </a:ext>
                </a:extLst>
              </a:tr>
              <a:tr h="399300">
                <a:tc>
                  <a:txBody>
                    <a:bodyPr/>
                    <a:lstStyle/>
                    <a:p>
                      <a:pPr marL="0" lvl="0" indent="0" algn="l" rtl="0">
                        <a:spcBef>
                          <a:spcPts val="0"/>
                        </a:spcBef>
                        <a:spcAft>
                          <a:spcPts val="0"/>
                        </a:spcAft>
                        <a:buNone/>
                      </a:pPr>
                      <a:r>
                        <a:rPr lang="en"/>
                        <a:t>White</a:t>
                      </a:r>
                      <a:endParaRPr/>
                    </a:p>
                  </a:txBody>
                  <a:tcPr marL="91425" marR="91425" marT="91425" marB="91425"/>
                </a:tc>
                <a:tc>
                  <a:txBody>
                    <a:bodyPr/>
                    <a:lstStyle/>
                    <a:p>
                      <a:pPr marL="0" lvl="0" indent="0" algn="l" rtl="0">
                        <a:spcBef>
                          <a:spcPts val="0"/>
                        </a:spcBef>
                        <a:spcAft>
                          <a:spcPts val="0"/>
                        </a:spcAft>
                        <a:buNone/>
                      </a:pPr>
                      <a:r>
                        <a:rPr lang="en"/>
                        <a:t>45</a:t>
                      </a:r>
                      <a:endParaRPr/>
                    </a:p>
                  </a:txBody>
                  <a:tcPr marL="91425" marR="91425" marT="91425" marB="91425"/>
                </a:tc>
                <a:extLst>
                  <a:ext uri="{0D108BD9-81ED-4DB2-BD59-A6C34878D82A}">
                    <a16:rowId xmlns:a16="http://schemas.microsoft.com/office/drawing/2014/main" val="10004"/>
                  </a:ext>
                </a:extLst>
              </a:tr>
              <a:tr h="399300">
                <a:tc>
                  <a:txBody>
                    <a:bodyPr/>
                    <a:lstStyle/>
                    <a:p>
                      <a:pPr marL="0" lvl="0" indent="0" algn="l" rtl="0">
                        <a:spcBef>
                          <a:spcPts val="0"/>
                        </a:spcBef>
                        <a:spcAft>
                          <a:spcPts val="0"/>
                        </a:spcAft>
                        <a:buNone/>
                      </a:pPr>
                      <a:r>
                        <a:rPr lang="en"/>
                        <a:t>Other</a:t>
                      </a:r>
                      <a:endParaRPr/>
                    </a:p>
                  </a:txBody>
                  <a:tcPr marL="91425" marR="91425" marT="91425" marB="91425"/>
                </a:tc>
                <a:tc>
                  <a:txBody>
                    <a:bodyPr/>
                    <a:lstStyle/>
                    <a:p>
                      <a:pPr marL="0" lvl="0" indent="0" algn="l" rtl="0">
                        <a:spcBef>
                          <a:spcPts val="0"/>
                        </a:spcBef>
                        <a:spcAft>
                          <a:spcPts val="0"/>
                        </a:spcAft>
                        <a:buNone/>
                      </a:pPr>
                      <a:r>
                        <a:rPr lang="en"/>
                        <a:t>14</a:t>
                      </a:r>
                      <a:endParaRPr/>
                    </a:p>
                  </a:txBody>
                  <a:tcPr marL="91425" marR="91425" marT="91425" marB="91425"/>
                </a:tc>
                <a:extLst>
                  <a:ext uri="{0D108BD9-81ED-4DB2-BD59-A6C34878D82A}">
                    <a16:rowId xmlns:a16="http://schemas.microsoft.com/office/drawing/2014/main" val="10005"/>
                  </a:ext>
                </a:extLst>
              </a:tr>
            </a:tbl>
          </a:graphicData>
        </a:graphic>
      </p:graphicFrame>
      <p:sp>
        <p:nvSpPr>
          <p:cNvPr id="108" name="Google Shape;108;p15"/>
          <p:cNvSpPr txBox="1"/>
          <p:nvPr/>
        </p:nvSpPr>
        <p:spPr>
          <a:xfrm>
            <a:off x="685788" y="759275"/>
            <a:ext cx="2353200" cy="3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Helvetica Neue"/>
                <a:ea typeface="Helvetica Neue"/>
                <a:cs typeface="Helvetica Neue"/>
                <a:sym typeface="Helvetica Neue"/>
              </a:rPr>
              <a:t>Race/Ethnicity</a:t>
            </a:r>
            <a:endParaRPr b="1" u="sng">
              <a:latin typeface="Helvetica Neue"/>
              <a:ea typeface="Helvetica Neue"/>
              <a:cs typeface="Helvetica Neue"/>
              <a:sym typeface="Helvetica Neue"/>
            </a:endParaRPr>
          </a:p>
        </p:txBody>
      </p:sp>
      <p:pic>
        <p:nvPicPr>
          <p:cNvPr id="109" name="Google Shape;109;p15"/>
          <p:cNvPicPr preferRelativeResize="0"/>
          <p:nvPr/>
        </p:nvPicPr>
        <p:blipFill>
          <a:blip r:embed="rId3">
            <a:alphaModFix/>
          </a:blip>
          <a:stretch>
            <a:fillRect/>
          </a:stretch>
        </p:blipFill>
        <p:spPr>
          <a:xfrm>
            <a:off x="3585138" y="759263"/>
            <a:ext cx="5352452" cy="37371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67825" y="77300"/>
            <a:ext cx="90171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900"/>
              <a:t>Fishbone: Cause and Effect Diagram</a:t>
            </a:r>
            <a:endParaRPr sz="2900"/>
          </a:p>
        </p:txBody>
      </p:sp>
      <p:pic>
        <p:nvPicPr>
          <p:cNvPr id="115" name="Google Shape;115;p16"/>
          <p:cNvPicPr preferRelativeResize="0"/>
          <p:nvPr/>
        </p:nvPicPr>
        <p:blipFill>
          <a:blip r:embed="rId3">
            <a:alphaModFix/>
          </a:blip>
          <a:stretch>
            <a:fillRect/>
          </a:stretch>
        </p:blipFill>
        <p:spPr>
          <a:xfrm>
            <a:off x="1990825" y="736000"/>
            <a:ext cx="5171099" cy="3787750"/>
          </a:xfrm>
          <a:prstGeom prst="rect">
            <a:avLst/>
          </a:prstGeom>
          <a:noFill/>
          <a:ln>
            <a:noFill/>
          </a:ln>
        </p:spPr>
      </p:pic>
    </p:spTree>
  </p:cSld>
  <p:clrMapOvr>
    <a:masterClrMapping/>
  </p:clrMapOvr>
</p:sld>
</file>

<file path=ppt/theme/theme1.xml><?xml version="1.0" encoding="utf-8"?>
<a:theme xmlns:a="http://schemas.openxmlformats.org/drawingml/2006/main" name="Red Bar">
  <a:themeElements>
    <a:clrScheme name="Stanford Medicine">
      <a:dk1>
        <a:srgbClr val="000000"/>
      </a:dk1>
      <a:lt1>
        <a:srgbClr val="FFFFFF"/>
      </a:lt1>
      <a:dk2>
        <a:srgbClr val="696253"/>
      </a:dk2>
      <a:lt2>
        <a:srgbClr val="B9AE98"/>
      </a:lt2>
      <a:accent1>
        <a:srgbClr val="C1C1C1"/>
      </a:accent1>
      <a:accent2>
        <a:srgbClr val="780811"/>
      </a:accent2>
      <a:accent3>
        <a:srgbClr val="0B3248"/>
      </a:accent3>
      <a:accent4>
        <a:srgbClr val="0D697F"/>
      </a:accent4>
      <a:accent5>
        <a:srgbClr val="6E8920"/>
      </a:accent5>
      <a:accent6>
        <a:srgbClr val="435119"/>
      </a:accent6>
      <a:hlink>
        <a:srgbClr val="1188AD"/>
      </a:hlink>
      <a:folHlink>
        <a:srgbClr val="1188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2891</Words>
  <Application>Microsoft Office PowerPoint</Application>
  <PresentationFormat>On-screen Show (16:9)</PresentationFormat>
  <Paragraphs>283</Paragraphs>
  <Slides>27</Slides>
  <Notes>27</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Helvetica Neue</vt:lpstr>
      <vt:lpstr>Courier New</vt:lpstr>
      <vt:lpstr>Noto Sans Symbols</vt:lpstr>
      <vt:lpstr>Calibri</vt:lpstr>
      <vt:lpstr>Helvetica Neue Light</vt:lpstr>
      <vt:lpstr>Red Bar</vt:lpstr>
      <vt:lpstr>Improving Data Uploads at Stanford Adult Endocrinology Clinic</vt:lpstr>
      <vt:lpstr>Stanford University Adult Endocrinology Clinic  Division of Endocrinology, Gerontology, and Metabolism</vt:lpstr>
      <vt:lpstr>Problem Statement</vt:lpstr>
      <vt:lpstr>Aim Statement</vt:lpstr>
      <vt:lpstr>Chart Review: </vt:lpstr>
      <vt:lpstr>Baseline Data Uploads  (N = 87) [11/30/20 - 12/11/20]</vt:lpstr>
      <vt:lpstr>Pre-Visit Msg/Call Sent &amp; Data Not Uploaded (n = 14)</vt:lpstr>
      <vt:lpstr>Reanalyzed Data</vt:lpstr>
      <vt:lpstr>Fishbone: Cause and Effect Diagram</vt:lpstr>
      <vt:lpstr>Fishbone: Cause and Effect Diagram</vt:lpstr>
      <vt:lpstr>Fishbone: Cause and Effect Diagram</vt:lpstr>
      <vt:lpstr>Fishbone: Cause and Effect Diagram</vt:lpstr>
      <vt:lpstr>Takeaways/Influence fr. Baseline Data T1DX &amp;  Meeting</vt:lpstr>
      <vt:lpstr>Change Idea: Proposed Workflow</vt:lpstr>
      <vt:lpstr>Proposed Workflow</vt:lpstr>
      <vt:lpstr>Proposed Workflow</vt:lpstr>
      <vt:lpstr>DM Pre-Visit Message Template &amp; Smartphrases</vt:lpstr>
      <vt:lpstr>After Visit Summary Tele Smartphrase</vt:lpstr>
      <vt:lpstr>Run-Chart</vt:lpstr>
      <vt:lpstr>PDSA Cycle 1 (Week 1) </vt:lpstr>
      <vt:lpstr>PDSA Cycle 2 (Weeks 5-8)</vt:lpstr>
      <vt:lpstr>PDSA Cycle 3 (Weeks 9-13)</vt:lpstr>
      <vt:lpstr>PDSA Cycle 3 (Weeks 9-13)</vt:lpstr>
      <vt:lpstr>PDSA Cycle 4 (Weeks 14-15)</vt:lpstr>
      <vt:lpstr>PDSA Cycle 4 (Weeks 14-15)</vt:lpstr>
      <vt:lpstr>Run-Chart</vt:lpstr>
      <vt:lpstr>Lessons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Data Uploads at Stanford Adult Endocrinology Clinic</dc:title>
  <dc:creator>Ori Odugbesan</dc:creator>
  <cp:lastModifiedBy>Ori Odugbesan</cp:lastModifiedBy>
  <cp:revision>1</cp:revision>
  <dcterms:modified xsi:type="dcterms:W3CDTF">2021-05-12T18:52:20Z</dcterms:modified>
</cp:coreProperties>
</file>