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3"/>
  </p:notesMasterIdLst>
  <p:sldIdLst>
    <p:sldId id="780" r:id="rId4"/>
    <p:sldId id="690" r:id="rId5"/>
    <p:sldId id="774" r:id="rId6"/>
    <p:sldId id="775" r:id="rId7"/>
    <p:sldId id="772" r:id="rId8"/>
    <p:sldId id="776" r:id="rId9"/>
    <p:sldId id="683" r:id="rId10"/>
    <p:sldId id="684" r:id="rId11"/>
    <p:sldId id="685" r:id="rId12"/>
    <p:sldId id="686" r:id="rId13"/>
    <p:sldId id="687" r:id="rId14"/>
    <p:sldId id="688" r:id="rId15"/>
    <p:sldId id="348" r:id="rId16"/>
    <p:sldId id="545" r:id="rId17"/>
    <p:sldId id="352" r:id="rId18"/>
    <p:sldId id="546" r:id="rId19"/>
    <p:sldId id="781" r:id="rId20"/>
    <p:sldId id="773" r:id="rId21"/>
    <p:sldId id="7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A629-D58F-4342-8307-0BC2A10056A0}"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E4FC-465C-4943-BDA5-C8434DDD13A5}" type="slidenum">
              <a:rPr lang="en-US" smtClean="0"/>
              <a:t>‹#›</a:t>
            </a:fld>
            <a:endParaRPr lang="en-US"/>
          </a:p>
        </p:txBody>
      </p:sp>
    </p:spTree>
    <p:extLst>
      <p:ext uri="{BB962C8B-B14F-4D97-AF65-F5344CB8AC3E}">
        <p14:creationId xmlns:p14="http://schemas.microsoft.com/office/powerpoint/2010/main" val="106088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e.diabetesjournals.org/content/early/2019/09/02/dc19-063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https://care.diabetesjournals.org/content/early/2019/09/02/dc19-0630</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E7D2-6FDB-4FE1-AB28-C406F9301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0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D2C0-97BE-4858-8298-567545A27C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9C2E9-FBCB-4D4A-B0BF-AE0724A6D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33A32-AABB-41E3-A446-85FA69BDD3E5}"/>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F1429608-A029-4032-9615-8A22CAFE4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9E442-9776-4AFA-A5A0-878EF629B65F}"/>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14522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6946-2827-4CF0-89F7-27F1624E3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84229-CF26-4103-A134-BCAA6363F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FA895-B2CC-4087-9043-5351DC0FF72D}"/>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8AE9379D-B8BD-4E89-9E81-DCA6CDDE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4CADF-C5D8-4F48-B33A-E731E7530FC6}"/>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289755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BF547-CC74-41F4-9F9D-2E7F6E990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3D096-890D-4E2E-A8EF-A63F31F84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435D8-F800-4B43-B7A6-E4F19805BAE4}"/>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FF1CBA06-6BBB-488F-90EA-44C49E872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E51CE-5BA5-43D6-9E8F-9F4B89F646DF}"/>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317849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7FD0D9"/>
              </a:buClr>
              <a:buSzPct val="125000"/>
              <a:defRPr>
                <a:solidFill>
                  <a:srgbClr val="47606D"/>
                </a:solidFill>
              </a:defRPr>
            </a:lvl1pPr>
            <a:lvl2pPr marL="685799" indent="-342900">
              <a:buClr>
                <a:srgbClr val="7FD0D9"/>
              </a:buClr>
              <a:buSzPct val="90000"/>
              <a:buFont typeface="Courier New" panose="02070309020205020404" pitchFamily="49" charset="0"/>
              <a:buChar char="o"/>
              <a:defRPr>
                <a:solidFill>
                  <a:srgbClr val="47606D"/>
                </a:solidFill>
              </a:defRPr>
            </a:lvl2pPr>
            <a:lvl3pPr marL="891538" indent="-205738">
              <a:buClr>
                <a:srgbClr val="7FD0D9"/>
              </a:buClr>
              <a:buSzPct val="110000"/>
              <a:buFont typeface="Wingdings" panose="05000000000000000000" pitchFamily="2" charset="2"/>
              <a:buChar char="§"/>
              <a:defRPr>
                <a:solidFill>
                  <a:srgbClr val="47606D"/>
                </a:solidFill>
              </a:defRPr>
            </a:lvl3pPr>
            <a:lvl4pPr marL="1266092" indent="-237392">
              <a:buClr>
                <a:srgbClr val="7FD0D9"/>
              </a:buClr>
              <a:buSzPct val="60000"/>
              <a:buFont typeface="Wingdings" panose="05000000000000000000" pitchFamily="2" charset="2"/>
              <a:buChar char="q"/>
              <a:defRPr>
                <a:solidFill>
                  <a:srgbClr val="47606D"/>
                </a:solidFill>
              </a:defRPr>
            </a:lvl4pPr>
            <a:lvl5pPr marL="1608992" indent="-237392">
              <a:buClr>
                <a:srgbClr val="7FD0D9"/>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7FD0D9"/>
              </a:buClr>
              <a:buSzPct val="125000"/>
              <a:defRPr>
                <a:solidFill>
                  <a:srgbClr val="47606D"/>
                </a:solidFill>
              </a:defRPr>
            </a:lvl1pPr>
            <a:lvl2pPr marL="685799" indent="-342900">
              <a:buClr>
                <a:srgbClr val="7FD0D9"/>
              </a:buClr>
              <a:buSzPct val="90000"/>
              <a:buFont typeface="Courier New" panose="02070309020205020404" pitchFamily="49" charset="0"/>
              <a:buChar char="o"/>
              <a:defRPr>
                <a:solidFill>
                  <a:srgbClr val="47606D"/>
                </a:solidFill>
              </a:defRPr>
            </a:lvl2pPr>
            <a:lvl3pPr marL="891538" indent="-205738">
              <a:buClr>
                <a:srgbClr val="7FD0D9"/>
              </a:buClr>
              <a:buSzPct val="110000"/>
              <a:buFont typeface="Wingdings" panose="05000000000000000000" pitchFamily="2" charset="2"/>
              <a:buChar char="§"/>
              <a:defRPr>
                <a:solidFill>
                  <a:srgbClr val="47606D"/>
                </a:solidFill>
              </a:defRPr>
            </a:lvl3pPr>
            <a:lvl4pPr marL="1266092" indent="-237392">
              <a:buClr>
                <a:srgbClr val="7FD0D9"/>
              </a:buClr>
              <a:buSzPct val="60000"/>
              <a:buFont typeface="Wingdings" panose="05000000000000000000" pitchFamily="2" charset="2"/>
              <a:buChar char="q"/>
              <a:defRPr>
                <a:solidFill>
                  <a:srgbClr val="47606D"/>
                </a:solidFill>
              </a:defRPr>
            </a:lvl4pPr>
            <a:lvl5pPr marL="1608992" indent="-237392">
              <a:buClr>
                <a:srgbClr val="7FD0D9"/>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sign&#10;&#10;Description automatically generated">
            <a:extLst>
              <a:ext uri="{FF2B5EF4-FFF2-40B4-BE49-F238E27FC236}">
                <a16:creationId xmlns:a16="http://schemas.microsoft.com/office/drawing/2014/main" id="{B7ECEEEF-A98D-E74A-AB18-EC4BF29D7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0778" y="6238959"/>
            <a:ext cx="1108299" cy="495637"/>
          </a:xfrm>
          <a:prstGeom prst="rect">
            <a:avLst/>
          </a:prstGeom>
        </p:spPr>
      </p:pic>
    </p:spTree>
    <p:extLst>
      <p:ext uri="{BB962C8B-B14F-4D97-AF65-F5344CB8AC3E}">
        <p14:creationId xmlns:p14="http://schemas.microsoft.com/office/powerpoint/2010/main" val="42904820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05C3-015B-E54C-945C-4E95BC3653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94B74-70ED-8D48-B8DE-487AE67AF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78033-0806-7042-B47C-1B4F65E35C36}"/>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2501E108-C9CA-7340-942B-C7C3A7671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57919-D590-044B-8D83-8E115978C18B}"/>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349874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9E85-6CFC-C04E-9568-B74B15189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A9138-E1A0-5C47-AA32-3389EB1B97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A80AA-6915-6B49-BEE1-2BDC81B0423B}"/>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C26BC4D3-F80C-3440-A74C-F895D5DB0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15213-1422-0A48-9D39-9DEFA5CFE105}"/>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14938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23FA-F791-6C45-82A3-F6F6A426C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1F6DCA-3FEF-CC49-8541-868A8BF79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320577-C35D-0948-80C2-E512F638D6B4}"/>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A43C6476-30AE-4B42-A1CA-EA2884C19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819A4-FB64-F64E-AA31-23D1D534FD89}"/>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393137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5AB3-F422-D145-86DA-7FDA2BF5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4A74D-1DFA-5249-9C90-361613930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C7A15-AA75-8646-A263-6722AA2C1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028CD2-16C8-8A4E-9E3A-DA24F0045581}"/>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6" name="Footer Placeholder 5">
            <a:extLst>
              <a:ext uri="{FF2B5EF4-FFF2-40B4-BE49-F238E27FC236}">
                <a16:creationId xmlns:a16="http://schemas.microsoft.com/office/drawing/2014/main" id="{EA4FF55F-8CEE-E14E-A8E4-99CE98EF5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56FA6-5CD5-334E-B25B-56B8D782B9A1}"/>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1167430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86E1-201C-5147-8929-747DBF969E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1571A-DD7C-4E4B-854A-59D1CBE9E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01DB53-2FF2-5844-B527-85EDC11C9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0D4ED4-734B-3145-82E2-297FC77AE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52B0FE-DC58-804A-9105-52B3087BF9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A36A21-7C64-5842-A2EF-CA9F6A74644E}"/>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8" name="Footer Placeholder 7">
            <a:extLst>
              <a:ext uri="{FF2B5EF4-FFF2-40B4-BE49-F238E27FC236}">
                <a16:creationId xmlns:a16="http://schemas.microsoft.com/office/drawing/2014/main" id="{B143D3FA-7950-134F-A512-88B40CCB7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3D67D-A84A-2E49-BF14-0FEAC3985798}"/>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200944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A97E-B5E1-A84B-A381-1DBF6668E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6582B-4D7A-F145-AA62-6080048F391C}"/>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4" name="Footer Placeholder 3">
            <a:extLst>
              <a:ext uri="{FF2B5EF4-FFF2-40B4-BE49-F238E27FC236}">
                <a16:creationId xmlns:a16="http://schemas.microsoft.com/office/drawing/2014/main" id="{A2EF6652-064D-3648-8CF2-8AE516DD40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828DC2-D3C2-954F-86DA-2A987010FDA7}"/>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127297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3A3E8-FBBC-0045-B4B2-04B7971A1FFD}"/>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3" name="Footer Placeholder 2">
            <a:extLst>
              <a:ext uri="{FF2B5EF4-FFF2-40B4-BE49-F238E27FC236}">
                <a16:creationId xmlns:a16="http://schemas.microsoft.com/office/drawing/2014/main" id="{0413DCC7-9DBF-1A4C-A629-57E086E6E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28E43-9177-E94C-83B7-B0F45CB652F8}"/>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213435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4717-A4A8-471A-8DEE-1246BAD5E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9CC6A-ED45-4DAE-B2E0-EB7B26869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7C045-3014-4CA3-9F2C-86BBA79903C2}"/>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EF2F1379-C37C-4300-B8AF-EE0D3C4FE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74EFF-D67B-4D2A-82CA-09A5384D8A61}"/>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280719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84E-8271-CB45-9922-0EE35365A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63990B-0B5C-4440-831B-0FC533CB4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1B5392-3AE0-6243-AB0F-59B31C8AB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D393C-ECE0-A54C-A290-6A297E98765C}"/>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6" name="Footer Placeholder 5">
            <a:extLst>
              <a:ext uri="{FF2B5EF4-FFF2-40B4-BE49-F238E27FC236}">
                <a16:creationId xmlns:a16="http://schemas.microsoft.com/office/drawing/2014/main" id="{35B7D0D2-F307-5142-8801-E6131154F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09796-77F0-D649-87F9-F5E2C748B04B}"/>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2466211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44C1-8E2B-C142-8571-644616EEF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5A6B5-739F-4342-9E41-09230291D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C28AFA-8F09-FB48-8A4E-0F62ED713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75976-E4CA-7B44-8D8C-475F3D8A451E}"/>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6" name="Footer Placeholder 5">
            <a:extLst>
              <a:ext uri="{FF2B5EF4-FFF2-40B4-BE49-F238E27FC236}">
                <a16:creationId xmlns:a16="http://schemas.microsoft.com/office/drawing/2014/main" id="{04D85B8C-3B18-AB45-AC09-77C20BB2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AF6F7-EBFC-4248-9BDD-158AF9B48CE3}"/>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168812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3B9A-7BFD-6046-B4B1-F1F085F29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3BABD-16DD-1941-930F-41717E6BF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806DB-68B7-4A4B-A3D8-53DC8BDCB3C8}"/>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F72C5F97-61A1-E24B-9319-077569B4E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92128-E1E0-F148-9BB7-2A9B0C93347D}"/>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371884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0BE5E-7576-B444-B2AC-A814E7ECF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FCC74-44AB-D545-BD7C-027684E74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9DBFF-42EA-7647-92ED-8C23A2DF371D}"/>
              </a:ext>
            </a:extLst>
          </p:cNvPr>
          <p:cNvSpPr>
            <a:spLocks noGrp="1"/>
          </p:cNvSpPr>
          <p:nvPr>
            <p:ph type="dt" sz="half" idx="10"/>
          </p:nvPr>
        </p:nvSpPr>
        <p:spPr/>
        <p:txBody>
          <a:body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472AE890-F538-CD4D-89BC-743FF6F2C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5D859-1379-DF4F-A95E-78FF2043E4DD}"/>
              </a:ext>
            </a:extLst>
          </p:cNvPr>
          <p:cNvSpPr>
            <a:spLocks noGrp="1"/>
          </p:cNvSpPr>
          <p:nvPr>
            <p:ph type="sldNum" sz="quarter" idx="12"/>
          </p:nvPr>
        </p:nvSpPr>
        <p:spPr/>
        <p:txBody>
          <a:bodyPr/>
          <a:lstStyle/>
          <a:p>
            <a:fld id="{00283421-A34F-3647-B679-04124E823519}" type="slidenum">
              <a:rPr lang="en-US" smtClean="0"/>
              <a:t>‹#›</a:t>
            </a:fld>
            <a:endParaRPr lang="en-US"/>
          </a:p>
        </p:txBody>
      </p:sp>
    </p:spTree>
    <p:extLst>
      <p:ext uri="{BB962C8B-B14F-4D97-AF65-F5344CB8AC3E}">
        <p14:creationId xmlns:p14="http://schemas.microsoft.com/office/powerpoint/2010/main" val="162643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dirty="0"/>
              <a:t>Click to edit Master title style</a:t>
            </a:r>
            <a:endParaRPr dirty="0"/>
          </a:p>
        </p:txBody>
      </p:sp>
    </p:spTree>
    <p:extLst>
      <p:ext uri="{BB962C8B-B14F-4D97-AF65-F5344CB8AC3E}">
        <p14:creationId xmlns:p14="http://schemas.microsoft.com/office/powerpoint/2010/main" val="35081051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35" name="Title Text"/>
          <p:cNvSpPr txBox="1">
            <a:spLocks noGrp="1"/>
          </p:cNvSpPr>
          <p:nvPr>
            <p:ph type="title"/>
          </p:nvPr>
        </p:nvSpPr>
        <p:spPr>
          <a:xfrm>
            <a:off x="548640" y="228600"/>
            <a:ext cx="10972800" cy="457200"/>
          </a:xfrm>
          <a:prstGeom prst="rect">
            <a:avLst/>
          </a:prstGeom>
        </p:spPr>
        <p:txBody>
          <a:bodyPr/>
          <a:lstStyle/>
          <a:p>
            <a:r>
              <a:rPr lang="en-US" dirty="0"/>
              <a:t>Click to edit Master title style</a:t>
            </a:r>
            <a:endParaRPr dirty="0"/>
          </a:p>
        </p:txBody>
      </p:sp>
    </p:spTree>
    <p:extLst>
      <p:ext uri="{BB962C8B-B14F-4D97-AF65-F5344CB8AC3E}">
        <p14:creationId xmlns:p14="http://schemas.microsoft.com/office/powerpoint/2010/main" val="14369252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Header Alternate 2">
    <p:spTree>
      <p:nvGrpSpPr>
        <p:cNvPr id="1" name=""/>
        <p:cNvGrpSpPr/>
        <p:nvPr/>
      </p:nvGrpSpPr>
      <p:grpSpPr>
        <a:xfrm>
          <a:off x="0" y="0"/>
          <a:ext cx="0" cy="0"/>
          <a:chOff x="0" y="0"/>
          <a:chExt cx="0" cy="0"/>
        </a:xfrm>
      </p:grpSpPr>
      <p:sp>
        <p:nvSpPr>
          <p:cNvPr id="114" name="Rectangle"/>
          <p:cNvSpPr/>
          <p:nvPr/>
        </p:nvSpPr>
        <p:spPr>
          <a:xfrm>
            <a:off x="0" y="-18798"/>
            <a:ext cx="12192000" cy="5987798"/>
          </a:xfrm>
          <a:prstGeom prst="rect">
            <a:avLst/>
          </a:prstGeom>
          <a:solidFill>
            <a:srgbClr val="1BA2AC"/>
          </a:solidFill>
          <a:ln w="12700">
            <a:miter lim="400000"/>
          </a:ln>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p>
        </p:txBody>
      </p:sp>
      <p:pic>
        <p:nvPicPr>
          <p:cNvPr id="6" name="Picture 5" descr="A picture containing basketball, game&#10;&#10;Description automatically generated">
            <a:extLst>
              <a:ext uri="{FF2B5EF4-FFF2-40B4-BE49-F238E27FC236}">
                <a16:creationId xmlns:a16="http://schemas.microsoft.com/office/drawing/2014/main" id="{B4F5258E-EA11-AC4B-8BD5-907C19D7D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close up of a sign&#10;&#10;Description automatically generated">
            <a:extLst>
              <a:ext uri="{FF2B5EF4-FFF2-40B4-BE49-F238E27FC236}">
                <a16:creationId xmlns:a16="http://schemas.microsoft.com/office/drawing/2014/main" id="{61219C4C-EC3F-3742-87F0-D079735C04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778" y="6238959"/>
            <a:ext cx="1108299" cy="495637"/>
          </a:xfrm>
          <a:prstGeom prst="rect">
            <a:avLst/>
          </a:prstGeom>
        </p:spPr>
      </p:pic>
      <p:sp>
        <p:nvSpPr>
          <p:cNvPr id="8" name="Title Text">
            <a:extLst>
              <a:ext uri="{FF2B5EF4-FFF2-40B4-BE49-F238E27FC236}">
                <a16:creationId xmlns:a16="http://schemas.microsoft.com/office/drawing/2014/main" id="{923C3A8D-B5CD-2042-8AF1-9CFE1E312A1D}"/>
              </a:ext>
            </a:extLst>
          </p:cNvPr>
          <p:cNvSpPr txBox="1">
            <a:spLocks noGrp="1"/>
          </p:cNvSpPr>
          <p:nvPr>
            <p:ph type="title"/>
          </p:nvPr>
        </p:nvSpPr>
        <p:spPr>
          <a:xfrm>
            <a:off x="1858651" y="1977776"/>
            <a:ext cx="8474697" cy="1451224"/>
          </a:xfrm>
          <a:prstGeom prst="rect">
            <a:avLst/>
          </a:prstGeom>
        </p:spPr>
        <p:txBody>
          <a:bodyPr/>
          <a:lstStyle>
            <a:lvl1pPr algn="ctr">
              <a:defRPr sz="4600" spc="-73">
                <a:solidFill>
                  <a:srgbClr val="FFFFFF"/>
                </a:solidFill>
              </a:defRPr>
            </a:lvl1pPr>
          </a:lstStyle>
          <a:p>
            <a:r>
              <a:rPr lang="en-US" dirty="0"/>
              <a:t>Click to edit Master title style</a:t>
            </a:r>
            <a:endParaRPr dirty="0"/>
          </a:p>
        </p:txBody>
      </p:sp>
    </p:spTree>
    <p:extLst>
      <p:ext uri="{BB962C8B-B14F-4D97-AF65-F5344CB8AC3E}">
        <p14:creationId xmlns:p14="http://schemas.microsoft.com/office/powerpoint/2010/main" val="14737847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ection Header Alternate">
    <p:spTree>
      <p:nvGrpSpPr>
        <p:cNvPr id="1" name=""/>
        <p:cNvGrpSpPr/>
        <p:nvPr/>
      </p:nvGrpSpPr>
      <p:grpSpPr>
        <a:xfrm>
          <a:off x="0" y="0"/>
          <a:ext cx="0" cy="0"/>
          <a:chOff x="0" y="0"/>
          <a:chExt cx="0" cy="0"/>
        </a:xfrm>
      </p:grpSpPr>
      <p:sp>
        <p:nvSpPr>
          <p:cNvPr id="102" name="Rectangle"/>
          <p:cNvSpPr/>
          <p:nvPr/>
        </p:nvSpPr>
        <p:spPr>
          <a:xfrm>
            <a:off x="0" y="-18798"/>
            <a:ext cx="12192000" cy="5987798"/>
          </a:xfrm>
          <a:prstGeom prst="rect">
            <a:avLst/>
          </a:prstGeom>
          <a:solidFill>
            <a:srgbClr val="47606D"/>
          </a:solidFill>
          <a:ln w="12700">
            <a:miter lim="400000"/>
          </a:ln>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p>
        </p:txBody>
      </p:sp>
      <p:pic>
        <p:nvPicPr>
          <p:cNvPr id="8" name="Picture 7" descr="A picture containing basketball, game&#10;&#10;Description automatically generated">
            <a:extLst>
              <a:ext uri="{FF2B5EF4-FFF2-40B4-BE49-F238E27FC236}">
                <a16:creationId xmlns:a16="http://schemas.microsoft.com/office/drawing/2014/main" id="{A22A4C82-EA16-744D-9187-353B44A30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itle Text"/>
          <p:cNvSpPr txBox="1">
            <a:spLocks noGrp="1"/>
          </p:cNvSpPr>
          <p:nvPr>
            <p:ph type="title"/>
          </p:nvPr>
        </p:nvSpPr>
        <p:spPr>
          <a:xfrm>
            <a:off x="1858651" y="1977776"/>
            <a:ext cx="8474697" cy="1451224"/>
          </a:xfrm>
          <a:prstGeom prst="rect">
            <a:avLst/>
          </a:prstGeom>
        </p:spPr>
        <p:txBody>
          <a:bodyPr/>
          <a:lstStyle>
            <a:lvl1pPr algn="ctr">
              <a:defRPr sz="4600" spc="-73">
                <a:solidFill>
                  <a:srgbClr val="FFFFFF"/>
                </a:solidFill>
              </a:defRPr>
            </a:lvl1pPr>
          </a:lstStyle>
          <a:p>
            <a:r>
              <a:rPr lang="en-US" dirty="0"/>
              <a:t>Click to edit Master title style</a:t>
            </a:r>
            <a:endParaRPr dirty="0"/>
          </a:p>
        </p:txBody>
      </p:sp>
      <p:pic>
        <p:nvPicPr>
          <p:cNvPr id="7" name="Picture 6" descr="A close up of a sign&#10;&#10;Description automatically generated">
            <a:extLst>
              <a:ext uri="{FF2B5EF4-FFF2-40B4-BE49-F238E27FC236}">
                <a16:creationId xmlns:a16="http://schemas.microsoft.com/office/drawing/2014/main" id="{A4C809E6-582C-844C-8903-CE9919DB39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0778" y="6238959"/>
            <a:ext cx="1108299" cy="495637"/>
          </a:xfrm>
          <a:prstGeom prst="rect">
            <a:avLst/>
          </a:prstGeom>
        </p:spPr>
      </p:pic>
    </p:spTree>
    <p:extLst>
      <p:ext uri="{BB962C8B-B14F-4D97-AF65-F5344CB8AC3E}">
        <p14:creationId xmlns:p14="http://schemas.microsoft.com/office/powerpoint/2010/main" val="195795383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4" name="Text Placeholder 3">
            <a:extLst>
              <a:ext uri="{FF2B5EF4-FFF2-40B4-BE49-F238E27FC236}">
                <a16:creationId xmlns:a16="http://schemas.microsoft.com/office/drawing/2014/main" id="{4D37F3FF-5884-4A1E-8629-AB45FB5A415E}"/>
              </a:ext>
            </a:extLst>
          </p:cNvPr>
          <p:cNvSpPr>
            <a:spLocks noGrp="1"/>
          </p:cNvSpPr>
          <p:nvPr>
            <p:ph type="body" sz="quarter" idx="10" hasCustomPrompt="1"/>
          </p:nvPr>
        </p:nvSpPr>
        <p:spPr>
          <a:xfrm>
            <a:off x="549275" y="877888"/>
            <a:ext cx="10972800" cy="5132387"/>
          </a:xfrm>
        </p:spPr>
        <p:txBody>
          <a:bodyPr>
            <a:normAutofit/>
          </a:bodyPr>
          <a:lstStyle>
            <a:lvl1pPr>
              <a:defRPr sz="2000">
                <a:solidFill>
                  <a:schemeClr val="accent6">
                    <a:lumMod val="75000"/>
                  </a:schemeClr>
                </a:solidFill>
              </a:defRPr>
            </a:lvl1pPr>
          </a:lstStyle>
          <a:p>
            <a:pPr lvl="0"/>
            <a:r>
              <a:rPr lang="en-US" dirty="0"/>
              <a:t>Click to edit Master text styles. </a:t>
            </a:r>
          </a:p>
        </p:txBody>
      </p:sp>
    </p:spTree>
    <p:extLst>
      <p:ext uri="{BB962C8B-B14F-4D97-AF65-F5344CB8AC3E}">
        <p14:creationId xmlns:p14="http://schemas.microsoft.com/office/powerpoint/2010/main" val="396322079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4240193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5700-450A-4D53-A88E-F0FF9F76A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098484-113B-4580-80B0-DC9010E1B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9D965-03AA-4843-A011-9AF3D0B72315}"/>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03BB111D-2197-406E-92C6-6D9D065C0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CCEC0-4969-42DF-ACBA-B1C1033FD137}"/>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57216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dirty="0"/>
              <a:t>Click to Edit Master Title Style</a:t>
            </a:r>
            <a:endParaRPr dirty="0"/>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36119231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latin typeface="Montserrat" panose="00000500000000000000" pitchFamily="2" charset="0"/>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pic>
        <p:nvPicPr>
          <p:cNvPr id="6" name="Picture 5">
            <a:extLst>
              <a:ext uri="{FF2B5EF4-FFF2-40B4-BE49-F238E27FC236}">
                <a16:creationId xmlns:a16="http://schemas.microsoft.com/office/drawing/2014/main" id="{09B961E7-C6AD-42BC-A97E-F71724CD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28B1C1D-F7D4-4C65-9FC6-203EE26D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319719583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3CA7-4E74-004D-BFBF-4F2697546FE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DD45A7-9949-4841-8D78-4518D768523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D53C20-9D74-424C-83F6-8CD5C03D2066}"/>
              </a:ext>
            </a:extLst>
          </p:cNvPr>
          <p:cNvSpPr>
            <a:spLocks noGrp="1"/>
          </p:cNvSpPr>
          <p:nvPr>
            <p:ph type="dt" sz="half" idx="10"/>
          </p:nvPr>
        </p:nvSpPr>
        <p:spPr>
          <a:xfrm>
            <a:off x="838200" y="6356352"/>
            <a:ext cx="2743200" cy="365125"/>
          </a:xfrm>
          <a:prstGeom prst="rect">
            <a:avLst/>
          </a:prstGeom>
        </p:spPr>
        <p:txBody>
          <a:bodyPr/>
          <a:lstStyle/>
          <a:p>
            <a:fld id="{ABA4370E-E181-094D-96BB-B277AD069890}" type="datetimeFigureOut">
              <a:rPr lang="en-US" smtClean="0"/>
              <a:t>3/10/2021</a:t>
            </a:fld>
            <a:endParaRPr lang="en-US" dirty="0"/>
          </a:p>
        </p:txBody>
      </p:sp>
      <p:sp>
        <p:nvSpPr>
          <p:cNvPr id="5" name="Footer Placeholder 4">
            <a:extLst>
              <a:ext uri="{FF2B5EF4-FFF2-40B4-BE49-F238E27FC236}">
                <a16:creationId xmlns:a16="http://schemas.microsoft.com/office/drawing/2014/main" id="{61E9365C-1A32-FC40-9182-A649F0E85B35}"/>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B0BA43D-7C3B-A843-9BBE-6143779005FC}"/>
              </a:ext>
            </a:extLst>
          </p:cNvPr>
          <p:cNvSpPr>
            <a:spLocks noGrp="1"/>
          </p:cNvSpPr>
          <p:nvPr>
            <p:ph type="sldNum" sz="quarter" idx="12"/>
          </p:nvPr>
        </p:nvSpPr>
        <p:spPr>
          <a:xfrm>
            <a:off x="8610600" y="6356352"/>
            <a:ext cx="2743200" cy="365125"/>
          </a:xfrm>
          <a:prstGeom prst="rect">
            <a:avLst/>
          </a:prstGeom>
        </p:spPr>
        <p:txBody>
          <a:bodyPr/>
          <a:lstStyle/>
          <a:p>
            <a:fld id="{1F1495D8-D702-CC4F-A412-45B438C99278}" type="slidenum">
              <a:rPr lang="en-US" smtClean="0"/>
              <a:t>‹#›</a:t>
            </a:fld>
            <a:endParaRPr lang="en-US" dirty="0"/>
          </a:p>
        </p:txBody>
      </p:sp>
    </p:spTree>
    <p:extLst>
      <p:ext uri="{BB962C8B-B14F-4D97-AF65-F5344CB8AC3E}">
        <p14:creationId xmlns:p14="http://schemas.microsoft.com/office/powerpoint/2010/main" val="11041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FBA698-072B-4BEF-A664-85C5C4E32E00}"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E46A0-AD6E-4078-80EA-21C09E19BA2F}" type="slidenum">
              <a:rPr lang="en-US" smtClean="0"/>
              <a:t>‹#›</a:t>
            </a:fld>
            <a:endParaRPr lang="en-US" dirty="0"/>
          </a:p>
        </p:txBody>
      </p:sp>
    </p:spTree>
    <p:extLst>
      <p:ext uri="{BB962C8B-B14F-4D97-AF65-F5344CB8AC3E}">
        <p14:creationId xmlns:p14="http://schemas.microsoft.com/office/powerpoint/2010/main" val="41439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431F-29F5-4895-A3CF-32B1B4100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F35FA-3E70-4FB7-9DA2-CED6825A2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577925-359D-4366-BBB6-7C5B3EBBF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5615B0-A874-43B8-9856-0ED171A1AA5D}"/>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6" name="Footer Placeholder 5">
            <a:extLst>
              <a:ext uri="{FF2B5EF4-FFF2-40B4-BE49-F238E27FC236}">
                <a16:creationId xmlns:a16="http://schemas.microsoft.com/office/drawing/2014/main" id="{189DCA8B-4A05-4AE0-BFDE-8DC4A6DBD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4A31C-C49E-4404-9F4B-D33632E90825}"/>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367936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807B-236A-408D-B8EF-0CDA875DC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3B51D-7315-4C14-B092-B1FCB8CD9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8E355-D8F8-4BDD-9E11-9E262BE21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CA0CB-CBA0-473E-8D83-853F97432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74736-2FB2-4DE3-A195-917F3D97FB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36E51-63DB-4B5A-8DAF-421E4F133724}"/>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8" name="Footer Placeholder 7">
            <a:extLst>
              <a:ext uri="{FF2B5EF4-FFF2-40B4-BE49-F238E27FC236}">
                <a16:creationId xmlns:a16="http://schemas.microsoft.com/office/drawing/2014/main" id="{1B0D1ED5-5395-425F-89FF-946C5708C2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4C58F-A8BC-4B8A-BAF0-3C1B190C164B}"/>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4456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9C99-37AB-49BF-9E40-EBD2B3C50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D05231-0730-4637-8846-84F8B2411AD5}"/>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4" name="Footer Placeholder 3">
            <a:extLst>
              <a:ext uri="{FF2B5EF4-FFF2-40B4-BE49-F238E27FC236}">
                <a16:creationId xmlns:a16="http://schemas.microsoft.com/office/drawing/2014/main" id="{5FD0FA0A-523B-4BCF-BB14-FC0E761B3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1007D-0D7E-48E6-8996-F91A511818CD}"/>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167482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C6368-EEFE-4850-9B33-63DA72AA8289}"/>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3" name="Footer Placeholder 2">
            <a:extLst>
              <a:ext uri="{FF2B5EF4-FFF2-40B4-BE49-F238E27FC236}">
                <a16:creationId xmlns:a16="http://schemas.microsoft.com/office/drawing/2014/main" id="{350BA45D-17B7-4D06-A2B6-2DBAB67A5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C01242-21A9-43D3-B2BC-FFBCEF4FFD50}"/>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337353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1A7C-1DB7-4E45-9FD1-DDEBDBEF8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6A932-2F7F-40AE-952B-20AC11A76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E5616-28F5-4FC5-AC99-32F3F5B23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8F2EF-4FA6-43E2-8FE0-22DDA27D36B7}"/>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6" name="Footer Placeholder 5">
            <a:extLst>
              <a:ext uri="{FF2B5EF4-FFF2-40B4-BE49-F238E27FC236}">
                <a16:creationId xmlns:a16="http://schemas.microsoft.com/office/drawing/2014/main" id="{0E54DDC0-3788-4A37-BC0D-7B7E6D557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B4DC2-069C-4BE2-9245-65BA52F932D6}"/>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281210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AF1B-D720-4526-8E59-C69BD9294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78D30-CAC6-4896-AD6F-35A6CFBB6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28A22C-036C-4C88-992B-D26D46493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BF646-FB0C-4910-AF35-697E6EE76A82}"/>
              </a:ext>
            </a:extLst>
          </p:cNvPr>
          <p:cNvSpPr>
            <a:spLocks noGrp="1"/>
          </p:cNvSpPr>
          <p:nvPr>
            <p:ph type="dt" sz="half" idx="10"/>
          </p:nvPr>
        </p:nvSpPr>
        <p:spPr/>
        <p:txBody>
          <a:bodyPr/>
          <a:lstStyle/>
          <a:p>
            <a:fld id="{53B9757F-FEF3-4A97-BC26-DB75B6AA2C70}" type="datetimeFigureOut">
              <a:rPr lang="en-US" smtClean="0"/>
              <a:t>3/10/2021</a:t>
            </a:fld>
            <a:endParaRPr lang="en-US"/>
          </a:p>
        </p:txBody>
      </p:sp>
      <p:sp>
        <p:nvSpPr>
          <p:cNvPr id="6" name="Footer Placeholder 5">
            <a:extLst>
              <a:ext uri="{FF2B5EF4-FFF2-40B4-BE49-F238E27FC236}">
                <a16:creationId xmlns:a16="http://schemas.microsoft.com/office/drawing/2014/main" id="{506A493C-A4EC-4DB5-BAA7-AB0975465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6E10D-1D3B-464E-8E30-978A31E47799}"/>
              </a:ext>
            </a:extLst>
          </p:cNvPr>
          <p:cNvSpPr>
            <a:spLocks noGrp="1"/>
          </p:cNvSpPr>
          <p:nvPr>
            <p:ph type="sldNum" sz="quarter" idx="12"/>
          </p:nvPr>
        </p:nvSpPr>
        <p:spPr/>
        <p:txBody>
          <a:bodyPr/>
          <a:lstStyle/>
          <a:p>
            <a:fld id="{2B24ED91-158F-49A8-811B-D3E4F75F80E2}" type="slidenum">
              <a:rPr lang="en-US" smtClean="0"/>
              <a:t>‹#›</a:t>
            </a:fld>
            <a:endParaRPr lang="en-US"/>
          </a:p>
        </p:txBody>
      </p:sp>
    </p:spTree>
    <p:extLst>
      <p:ext uri="{BB962C8B-B14F-4D97-AF65-F5344CB8AC3E}">
        <p14:creationId xmlns:p14="http://schemas.microsoft.com/office/powerpoint/2010/main" val="390665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781F8A-209B-4D9D-B170-B98FD27C1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A1238-5A78-4456-A923-31550AA3B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1128-B1E3-4990-9CD7-37ACECAAF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9757F-FEF3-4A97-BC26-DB75B6AA2C70}" type="datetimeFigureOut">
              <a:rPr lang="en-US" smtClean="0"/>
              <a:t>3/10/2021</a:t>
            </a:fld>
            <a:endParaRPr lang="en-US"/>
          </a:p>
        </p:txBody>
      </p:sp>
      <p:sp>
        <p:nvSpPr>
          <p:cNvPr id="5" name="Footer Placeholder 4">
            <a:extLst>
              <a:ext uri="{FF2B5EF4-FFF2-40B4-BE49-F238E27FC236}">
                <a16:creationId xmlns:a16="http://schemas.microsoft.com/office/drawing/2014/main" id="{B1DB2C8E-9B6C-4D96-B27C-3F45801D4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B7260A-2953-49C4-A628-08948A769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4ED91-158F-49A8-811B-D3E4F75F80E2}" type="slidenum">
              <a:rPr lang="en-US" smtClean="0"/>
              <a:t>‹#›</a:t>
            </a:fld>
            <a:endParaRPr lang="en-US"/>
          </a:p>
        </p:txBody>
      </p:sp>
    </p:spTree>
    <p:extLst>
      <p:ext uri="{BB962C8B-B14F-4D97-AF65-F5344CB8AC3E}">
        <p14:creationId xmlns:p14="http://schemas.microsoft.com/office/powerpoint/2010/main" val="15488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93495-0FDE-AA40-92A1-BDAB5EF9B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0076E-D351-A545-B9AD-FE5E17B5A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6B385-8BC2-A24C-B0A1-28AD0C253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EFFE6-4EAE-B343-925C-C07C26569810}" type="datetimeFigureOut">
              <a:rPr lang="en-US" smtClean="0"/>
              <a:t>3/10/2021</a:t>
            </a:fld>
            <a:endParaRPr lang="en-US"/>
          </a:p>
        </p:txBody>
      </p:sp>
      <p:sp>
        <p:nvSpPr>
          <p:cNvPr id="5" name="Footer Placeholder 4">
            <a:extLst>
              <a:ext uri="{FF2B5EF4-FFF2-40B4-BE49-F238E27FC236}">
                <a16:creationId xmlns:a16="http://schemas.microsoft.com/office/drawing/2014/main" id="{C1FEBEEC-92DA-794B-BCED-E35EBE5F9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9732CF-18D6-0A47-B068-44266B5D1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83421-A34F-3647-B679-04124E823519}" type="slidenum">
              <a:rPr lang="en-US" smtClean="0"/>
              <a:t>‹#›</a:t>
            </a:fld>
            <a:endParaRPr lang="en-US"/>
          </a:p>
        </p:txBody>
      </p:sp>
    </p:spTree>
    <p:extLst>
      <p:ext uri="{BB962C8B-B14F-4D97-AF65-F5344CB8AC3E}">
        <p14:creationId xmlns:p14="http://schemas.microsoft.com/office/powerpoint/2010/main" val="2239461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p>
            <a:r>
              <a:rPr dirty="0"/>
              <a:t>Title Text</a:t>
            </a:r>
          </a:p>
        </p:txBody>
      </p:sp>
      <p:sp>
        <p:nvSpPr>
          <p:cNvPr id="7" name="Body Level One…"/>
          <p:cNvSpPr txBox="1">
            <a:spLocks noGrp="1"/>
          </p:cNvSpPr>
          <p:nvPr>
            <p:ph type="body" idx="1"/>
          </p:nvPr>
        </p:nvSpPr>
        <p:spPr>
          <a:xfrm>
            <a:off x="548640" y="101716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endParaRPr dirty="0"/>
          </a:p>
        </p:txBody>
      </p:sp>
      <p:pic>
        <p:nvPicPr>
          <p:cNvPr id="4" name="Picture 3">
            <a:extLst>
              <a:ext uri="{FF2B5EF4-FFF2-40B4-BE49-F238E27FC236}">
                <a16:creationId xmlns:a16="http://schemas.microsoft.com/office/drawing/2014/main" id="{946FCCF0-8AC0-ED4C-8D03-7FA5EC4332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488315DD-4F26-4103-BE4B-A385B4DC8F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6754695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Montserrat" panose="00000500000000000000" pitchFamily="2" charset="0"/>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0" marR="0" indent="0" algn="l" defTabSz="342900" rtl="0" eaLnBrk="1" latinLnBrk="0" hangingPunct="1">
        <a:lnSpc>
          <a:spcPct val="100000"/>
        </a:lnSpc>
        <a:spcBef>
          <a:spcPts val="400"/>
        </a:spcBef>
        <a:spcAft>
          <a:spcPts val="0"/>
        </a:spcAft>
        <a:buClr>
          <a:srgbClr val="52CAE0"/>
        </a:buClr>
        <a:buSzPct val="110000"/>
        <a:buFontTx/>
        <a:buNone/>
        <a:tabLst/>
        <a:defRPr sz="2000" b="0" i="0" u="none" strike="noStrike" cap="none" spc="0" baseline="0">
          <a:ln>
            <a:noFill/>
          </a:ln>
          <a:solidFill>
            <a:schemeClr val="accent6">
              <a:lumMod val="75000"/>
            </a:schemeClr>
          </a:solidFill>
          <a:uFillTx/>
          <a:latin typeface="Montserrat" pitchFamily="2" charset="77"/>
          <a:ea typeface="Montserrat" pitchFamily="2" charset="77"/>
          <a:cs typeface="Montserrat" panose="00000500000000000000" pitchFamily="2" charset="0"/>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A885-878E-4BC8-A025-029DA69E2029}"/>
              </a:ext>
            </a:extLst>
          </p:cNvPr>
          <p:cNvSpPr>
            <a:spLocks noGrp="1"/>
          </p:cNvSpPr>
          <p:nvPr>
            <p:ph type="title"/>
          </p:nvPr>
        </p:nvSpPr>
        <p:spPr/>
        <p:txBody>
          <a:bodyPr/>
          <a:lstStyle/>
          <a:p>
            <a:r>
              <a:rPr lang="en-US" dirty="0">
                <a:solidFill>
                  <a:schemeClr val="bg1"/>
                </a:solidFill>
              </a:rPr>
              <a:t>Data Governance Committee Update</a:t>
            </a:r>
            <a:endParaRPr lang="en-US" b="1" dirty="0">
              <a:solidFill>
                <a:schemeClr val="bg1"/>
              </a:solidFill>
            </a:endParaRPr>
          </a:p>
        </p:txBody>
      </p:sp>
    </p:spTree>
    <p:extLst>
      <p:ext uri="{BB962C8B-B14F-4D97-AF65-F5344CB8AC3E}">
        <p14:creationId xmlns:p14="http://schemas.microsoft.com/office/powerpoint/2010/main" val="26833245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1B66-2E8B-444B-971B-3424E87914BE}"/>
              </a:ext>
            </a:extLst>
          </p:cNvPr>
          <p:cNvSpPr>
            <a:spLocks noGrp="1"/>
          </p:cNvSpPr>
          <p:nvPr>
            <p:ph type="title"/>
          </p:nvPr>
        </p:nvSpPr>
        <p:spPr>
          <a:xfrm>
            <a:off x="504497" y="365125"/>
            <a:ext cx="10515600" cy="801523"/>
          </a:xfrm>
        </p:spPr>
        <p:txBody>
          <a:bodyPr/>
          <a:lstStyle/>
          <a:p>
            <a:r>
              <a:rPr lang="en-US" dirty="0">
                <a:solidFill>
                  <a:schemeClr val="accent5">
                    <a:lumMod val="50000"/>
                  </a:schemeClr>
                </a:solidFill>
              </a:rPr>
              <a:t>COVID-19 and New Onsets </a:t>
            </a:r>
          </a:p>
        </p:txBody>
      </p:sp>
      <p:sp>
        <p:nvSpPr>
          <p:cNvPr id="3" name="Content Placeholder 2">
            <a:extLst>
              <a:ext uri="{FF2B5EF4-FFF2-40B4-BE49-F238E27FC236}">
                <a16:creationId xmlns:a16="http://schemas.microsoft.com/office/drawing/2014/main" id="{5F8F0BE8-9089-48DA-8E99-1839CA1DF252}"/>
              </a:ext>
            </a:extLst>
          </p:cNvPr>
          <p:cNvSpPr>
            <a:spLocks noGrp="1"/>
          </p:cNvSpPr>
          <p:nvPr>
            <p:ph idx="1"/>
          </p:nvPr>
        </p:nvSpPr>
        <p:spPr>
          <a:xfrm>
            <a:off x="504497" y="1566643"/>
            <a:ext cx="10849303" cy="4926232"/>
          </a:xfrm>
        </p:spPr>
        <p:txBody>
          <a:bodyPr>
            <a:normAutofit/>
          </a:bodyPr>
          <a:lstStyle/>
          <a:p>
            <a:pPr marL="0" indent="0">
              <a:buNone/>
            </a:pPr>
            <a:r>
              <a:rPr lang="en-US" sz="2000" dirty="0"/>
              <a:t>To examine the incidence of new diagnosis T1D during the COVID19 pandemic period from January 1, 2020 – December 31, 2020 in comparison with the same period in the past year years (January 1, 2019 – December 31, 2019). </a:t>
            </a:r>
          </a:p>
          <a:p>
            <a:pPr marL="0" indent="0">
              <a:buNone/>
            </a:pPr>
            <a:endParaRPr lang="en-US" sz="2000" dirty="0"/>
          </a:p>
          <a:p>
            <a:pPr marL="0" indent="0">
              <a:buNone/>
            </a:pPr>
            <a:r>
              <a:rPr lang="en-US" sz="2000" u="sng" dirty="0">
                <a:solidFill>
                  <a:schemeClr val="accent5">
                    <a:lumMod val="50000"/>
                  </a:schemeClr>
                </a:solidFill>
              </a:rPr>
              <a:t>Study population</a:t>
            </a:r>
          </a:p>
          <a:p>
            <a:r>
              <a:rPr lang="en-US" sz="2000" dirty="0"/>
              <a:t>Aggregate data from survey including centers currently participating in the T1D COVID19</a:t>
            </a:r>
          </a:p>
          <a:p>
            <a:r>
              <a:rPr lang="en-US" sz="2000" dirty="0"/>
              <a:t>A total of 12 sites have provided data</a:t>
            </a:r>
          </a:p>
          <a:p>
            <a:pPr marL="0" indent="0">
              <a:buNone/>
            </a:pPr>
            <a:endParaRPr lang="en-US" sz="2000" u="sng" dirty="0">
              <a:solidFill>
                <a:schemeClr val="accent5">
                  <a:lumMod val="50000"/>
                </a:schemeClr>
              </a:solidFill>
            </a:endParaRPr>
          </a:p>
          <a:p>
            <a:pPr marL="0" indent="0">
              <a:buNone/>
            </a:pPr>
            <a:r>
              <a:rPr lang="en-US" sz="2000" u="sng" dirty="0">
                <a:solidFill>
                  <a:schemeClr val="accent5">
                    <a:lumMod val="50000"/>
                  </a:schemeClr>
                </a:solidFill>
              </a:rPr>
              <a:t>Project status</a:t>
            </a:r>
          </a:p>
          <a:p>
            <a:pPr marL="0" indent="0">
              <a:lnSpc>
                <a:spcPct val="110000"/>
              </a:lnSpc>
              <a:buNone/>
            </a:pPr>
            <a:r>
              <a:rPr lang="en-US" sz="2000" dirty="0"/>
              <a:t>Not a funded project</a:t>
            </a:r>
          </a:p>
          <a:p>
            <a:pPr marL="0" indent="0">
              <a:lnSpc>
                <a:spcPct val="110000"/>
              </a:lnSpc>
              <a:buNone/>
            </a:pPr>
            <a:r>
              <a:rPr lang="en-US" sz="2000" dirty="0"/>
              <a:t>Data collection ongoing</a:t>
            </a:r>
          </a:p>
          <a:p>
            <a:pPr marL="0" indent="0">
              <a:buNone/>
            </a:pPr>
            <a:endParaRPr lang="en-US" sz="2100" dirty="0"/>
          </a:p>
        </p:txBody>
      </p:sp>
    </p:spTree>
    <p:extLst>
      <p:ext uri="{BB962C8B-B14F-4D97-AF65-F5344CB8AC3E}">
        <p14:creationId xmlns:p14="http://schemas.microsoft.com/office/powerpoint/2010/main" val="233787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727E-584A-4CC9-A2B7-6D74D95471F1}"/>
              </a:ext>
            </a:extLst>
          </p:cNvPr>
          <p:cNvSpPr>
            <a:spLocks noGrp="1"/>
          </p:cNvSpPr>
          <p:nvPr>
            <p:ph type="title"/>
          </p:nvPr>
        </p:nvSpPr>
        <p:spPr>
          <a:xfrm>
            <a:off x="501869" y="354614"/>
            <a:ext cx="10515600" cy="843565"/>
          </a:xfrm>
        </p:spPr>
        <p:txBody>
          <a:bodyPr/>
          <a:lstStyle/>
          <a:p>
            <a:r>
              <a:rPr lang="en-US" dirty="0">
                <a:solidFill>
                  <a:schemeClr val="accent5">
                    <a:lumMod val="50000"/>
                  </a:schemeClr>
                </a:solidFill>
              </a:rPr>
              <a:t>Telemedicine project</a:t>
            </a:r>
          </a:p>
        </p:txBody>
      </p:sp>
      <p:sp>
        <p:nvSpPr>
          <p:cNvPr id="3" name="Content Placeholder 2">
            <a:extLst>
              <a:ext uri="{FF2B5EF4-FFF2-40B4-BE49-F238E27FC236}">
                <a16:creationId xmlns:a16="http://schemas.microsoft.com/office/drawing/2014/main" id="{63045AC3-E3F1-48FF-B21E-709DBA4FE0E0}"/>
              </a:ext>
            </a:extLst>
          </p:cNvPr>
          <p:cNvSpPr>
            <a:spLocks noGrp="1"/>
          </p:cNvSpPr>
          <p:nvPr>
            <p:ph idx="1"/>
          </p:nvPr>
        </p:nvSpPr>
        <p:spPr>
          <a:xfrm>
            <a:off x="501869" y="1313793"/>
            <a:ext cx="10851931" cy="5349766"/>
          </a:xfrm>
        </p:spPr>
        <p:txBody>
          <a:bodyPr>
            <a:normAutofit/>
          </a:bodyPr>
          <a:lstStyle/>
          <a:p>
            <a:r>
              <a:rPr lang="en-US" sz="2000" dirty="0"/>
              <a:t>To observe trends in the data for telemedicine versus in person clinic appointments among T1D patients during the COVID-19 pandemic </a:t>
            </a:r>
          </a:p>
          <a:p>
            <a:r>
              <a:rPr lang="en-US" sz="2000" dirty="0"/>
              <a:t>To understand barriers to telemedicine implementation for people with T1D in endocrinology clinics</a:t>
            </a:r>
          </a:p>
          <a:p>
            <a:pPr marL="0" indent="0">
              <a:buNone/>
            </a:pPr>
            <a:endParaRPr lang="en-US" sz="2200" dirty="0"/>
          </a:p>
          <a:p>
            <a:pPr marL="0" indent="0">
              <a:buNone/>
            </a:pPr>
            <a:r>
              <a:rPr lang="en-US" sz="2200" dirty="0">
                <a:solidFill>
                  <a:schemeClr val="accent5">
                    <a:lumMod val="50000"/>
                  </a:schemeClr>
                </a:solidFill>
              </a:rPr>
              <a:t>Study population</a:t>
            </a:r>
          </a:p>
          <a:p>
            <a:r>
              <a:rPr lang="en-US" sz="2000" dirty="0"/>
              <a:t>Aggregate data from endocrinology centers currently participating in the T1D Exchange Quality Improvement Collaborative</a:t>
            </a:r>
          </a:p>
          <a:p>
            <a:r>
              <a:rPr lang="en-US" sz="2000" dirty="0"/>
              <a:t>A total of 13 (11 pediatric and 2 adult) clinics provided visit level data about telemedicine metrics and a total of 21 clinics (16 pediatric and 5 adult) completed the survey</a:t>
            </a:r>
          </a:p>
          <a:p>
            <a:pPr marL="0" indent="0">
              <a:buNone/>
            </a:pPr>
            <a:r>
              <a:rPr lang="en-US" sz="2000" u="sng" dirty="0">
                <a:solidFill>
                  <a:schemeClr val="accent5">
                    <a:lumMod val="50000"/>
                  </a:schemeClr>
                </a:solidFill>
              </a:rPr>
              <a:t>Project status</a:t>
            </a:r>
          </a:p>
          <a:p>
            <a:pPr marL="0" indent="0">
              <a:lnSpc>
                <a:spcPct val="110000"/>
              </a:lnSpc>
              <a:buNone/>
            </a:pPr>
            <a:r>
              <a:rPr lang="en-US" sz="2000" dirty="0"/>
              <a:t>Not a funded project</a:t>
            </a:r>
          </a:p>
          <a:p>
            <a:pPr marL="0" indent="0">
              <a:lnSpc>
                <a:spcPct val="110000"/>
              </a:lnSpc>
              <a:buNone/>
            </a:pPr>
            <a:r>
              <a:rPr lang="en-US" sz="2000" dirty="0"/>
              <a:t>Manuscript under review with DTT</a:t>
            </a:r>
          </a:p>
          <a:p>
            <a:pPr marL="0" indent="0">
              <a:buNone/>
            </a:pPr>
            <a:endParaRPr lang="en-US" sz="2000" dirty="0"/>
          </a:p>
        </p:txBody>
      </p:sp>
    </p:spTree>
    <p:extLst>
      <p:ext uri="{BB962C8B-B14F-4D97-AF65-F5344CB8AC3E}">
        <p14:creationId xmlns:p14="http://schemas.microsoft.com/office/powerpoint/2010/main" val="290036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2BB4-E386-48C1-8D02-9733CFC305A8}"/>
              </a:ext>
            </a:extLst>
          </p:cNvPr>
          <p:cNvSpPr>
            <a:spLocks noGrp="1"/>
          </p:cNvSpPr>
          <p:nvPr>
            <p:ph type="title"/>
          </p:nvPr>
        </p:nvSpPr>
        <p:spPr>
          <a:xfrm>
            <a:off x="333704" y="327572"/>
            <a:ext cx="10515600" cy="706930"/>
          </a:xfrm>
        </p:spPr>
        <p:txBody>
          <a:bodyPr/>
          <a:lstStyle/>
          <a:p>
            <a:r>
              <a:rPr lang="en-US" dirty="0">
                <a:solidFill>
                  <a:schemeClr val="accent5">
                    <a:lumMod val="50000"/>
                  </a:schemeClr>
                </a:solidFill>
              </a:rPr>
              <a:t>Medtronic Smart Pen Project</a:t>
            </a:r>
          </a:p>
        </p:txBody>
      </p:sp>
      <p:sp>
        <p:nvSpPr>
          <p:cNvPr id="3" name="Content Placeholder 2">
            <a:extLst>
              <a:ext uri="{FF2B5EF4-FFF2-40B4-BE49-F238E27FC236}">
                <a16:creationId xmlns:a16="http://schemas.microsoft.com/office/drawing/2014/main" id="{0BEDB432-7F61-4961-A310-E705D7ABBE03}"/>
              </a:ext>
            </a:extLst>
          </p:cNvPr>
          <p:cNvSpPr>
            <a:spLocks noGrp="1"/>
          </p:cNvSpPr>
          <p:nvPr>
            <p:ph idx="1"/>
          </p:nvPr>
        </p:nvSpPr>
        <p:spPr>
          <a:xfrm>
            <a:off x="333704" y="1253331"/>
            <a:ext cx="10515600" cy="4351338"/>
          </a:xfrm>
        </p:spPr>
        <p:txBody>
          <a:bodyPr>
            <a:normAutofit/>
          </a:bodyPr>
          <a:lstStyle/>
          <a:p>
            <a:pPr marL="0" lvl="0" indent="0" fontAlgn="base">
              <a:buNone/>
            </a:pPr>
            <a:r>
              <a:rPr lang="en-US" sz="2000" dirty="0"/>
              <a:t>To identify provider perceptions, operational challenges to integrating Smart Pen use in clinical care</a:t>
            </a:r>
          </a:p>
          <a:p>
            <a:pPr marL="0" indent="0">
              <a:buNone/>
            </a:pPr>
            <a:endParaRPr lang="en-US" sz="2000" b="1" dirty="0"/>
          </a:p>
          <a:p>
            <a:pPr marL="0" indent="0">
              <a:buNone/>
            </a:pPr>
            <a:r>
              <a:rPr lang="en-US" sz="2000" b="1" dirty="0">
                <a:solidFill>
                  <a:schemeClr val="accent5">
                    <a:lumMod val="50000"/>
                  </a:schemeClr>
                </a:solidFill>
              </a:rPr>
              <a:t>Study Population</a:t>
            </a:r>
          </a:p>
          <a:p>
            <a:r>
              <a:rPr lang="en-US" sz="2000" dirty="0"/>
              <a:t>Qualitative Phase-&gt; Focus Groups including providers (T1DX-QI Collaborative)</a:t>
            </a:r>
          </a:p>
          <a:p>
            <a:r>
              <a:rPr lang="en-US" sz="2000" dirty="0"/>
              <a:t>Quantitative Phase -&gt; Survey to be completed by providers in the T1DX-QI Collaborative</a:t>
            </a:r>
          </a:p>
          <a:p>
            <a:endParaRPr lang="en-US" sz="2000" dirty="0"/>
          </a:p>
          <a:p>
            <a:pPr marL="0" indent="0">
              <a:buNone/>
            </a:pPr>
            <a:r>
              <a:rPr lang="en-US" sz="2000" b="1" dirty="0">
                <a:solidFill>
                  <a:schemeClr val="accent5">
                    <a:lumMod val="50000"/>
                  </a:schemeClr>
                </a:solidFill>
              </a:rPr>
              <a:t>Study Status</a:t>
            </a:r>
          </a:p>
          <a:p>
            <a:r>
              <a:rPr lang="en-US" sz="2000" dirty="0"/>
              <a:t>5 focus groups completed</a:t>
            </a:r>
          </a:p>
          <a:p>
            <a:r>
              <a:rPr lang="en-US" sz="2000" dirty="0"/>
              <a:t>Project funded by Medtronic</a:t>
            </a:r>
          </a:p>
        </p:txBody>
      </p:sp>
    </p:spTree>
    <p:extLst>
      <p:ext uri="{BB962C8B-B14F-4D97-AF65-F5344CB8AC3E}">
        <p14:creationId xmlns:p14="http://schemas.microsoft.com/office/powerpoint/2010/main" val="254901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BA95-74D4-4AEB-A18C-3CCE895DDDDF}"/>
              </a:ext>
            </a:extLst>
          </p:cNvPr>
          <p:cNvSpPr>
            <a:spLocks noGrp="1"/>
          </p:cNvSpPr>
          <p:nvPr>
            <p:ph type="ctrTitle"/>
          </p:nvPr>
        </p:nvSpPr>
        <p:spPr/>
        <p:txBody>
          <a:bodyPr/>
          <a:lstStyle/>
          <a:p>
            <a:r>
              <a:rPr lang="en-US" dirty="0"/>
              <a:t>Fear of Hypoglycemia Screener</a:t>
            </a:r>
          </a:p>
        </p:txBody>
      </p:sp>
      <p:sp>
        <p:nvSpPr>
          <p:cNvPr id="3" name="Subtitle 2">
            <a:extLst>
              <a:ext uri="{FF2B5EF4-FFF2-40B4-BE49-F238E27FC236}">
                <a16:creationId xmlns:a16="http://schemas.microsoft.com/office/drawing/2014/main" id="{226A1E79-254A-4042-8377-BD92F8D1E959}"/>
              </a:ext>
            </a:extLst>
          </p:cNvPr>
          <p:cNvSpPr>
            <a:spLocks noGrp="1"/>
          </p:cNvSpPr>
          <p:nvPr>
            <p:ph type="subTitle" idx="1"/>
          </p:nvPr>
        </p:nvSpPr>
        <p:spPr/>
        <p:txBody>
          <a:bodyPr/>
          <a:lstStyle/>
          <a:p>
            <a:r>
              <a:rPr lang="en-US" dirty="0"/>
              <a:t>T1D Exchange and Lilly</a:t>
            </a:r>
          </a:p>
        </p:txBody>
      </p:sp>
    </p:spTree>
    <p:extLst>
      <p:ext uri="{BB962C8B-B14F-4D97-AF65-F5344CB8AC3E}">
        <p14:creationId xmlns:p14="http://schemas.microsoft.com/office/powerpoint/2010/main" val="188568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7221-793A-48B2-92B0-747CBD8102F9}"/>
              </a:ext>
            </a:extLst>
          </p:cNvPr>
          <p:cNvSpPr>
            <a:spLocks noGrp="1"/>
          </p:cNvSpPr>
          <p:nvPr>
            <p:ph type="title"/>
          </p:nvPr>
        </p:nvSpPr>
        <p:spPr/>
        <p:txBody>
          <a:bodyPr/>
          <a:lstStyle/>
          <a:p>
            <a:r>
              <a:rPr lang="en-US" dirty="0"/>
              <a:t>Fear </a:t>
            </a:r>
            <a:r>
              <a:rPr lang="en-US" dirty="0">
                <a:solidFill>
                  <a:srgbClr val="6D738C"/>
                </a:solidFill>
              </a:rPr>
              <a:t>of Hypoglycemia</a:t>
            </a:r>
          </a:p>
        </p:txBody>
      </p:sp>
      <p:sp>
        <p:nvSpPr>
          <p:cNvPr id="4" name="Content Placeholder 3">
            <a:extLst>
              <a:ext uri="{FF2B5EF4-FFF2-40B4-BE49-F238E27FC236}">
                <a16:creationId xmlns:a16="http://schemas.microsoft.com/office/drawing/2014/main" id="{E7375626-8C2E-40D1-96E3-66D3C18EFEC1}"/>
              </a:ext>
            </a:extLst>
          </p:cNvPr>
          <p:cNvSpPr txBox="1">
            <a:spLocks noGrp="1"/>
          </p:cNvSpPr>
          <p:nvPr>
            <p:ph idx="1"/>
          </p:nvPr>
        </p:nvSpPr>
        <p:spPr>
          <a:xfrm>
            <a:off x="2152650" y="1281768"/>
            <a:ext cx="7886700" cy="1692771"/>
          </a:xfrm>
          <a:prstGeom prst="rect">
            <a:avLst/>
          </a:prstGeom>
          <a:noFill/>
        </p:spPr>
        <p:txBody>
          <a:bodyPr wrap="square" rtlCol="0">
            <a:spAutoFit/>
          </a:bodyPr>
          <a:lstStyle/>
          <a:p>
            <a:r>
              <a:rPr lang="en-US" dirty="0"/>
              <a:t>Excessive fear of hypoglycemia (</a:t>
            </a:r>
            <a:r>
              <a:rPr lang="en-US" dirty="0" err="1"/>
              <a:t>FoH</a:t>
            </a:r>
            <a:r>
              <a:rPr lang="en-US" dirty="0"/>
              <a:t>), can become problematic and contribute to lower quality of life and interfere with optimal diabetes management.</a:t>
            </a:r>
          </a:p>
          <a:p>
            <a:r>
              <a:rPr lang="en-US" dirty="0"/>
              <a:t>A major predictor of </a:t>
            </a:r>
            <a:r>
              <a:rPr lang="en-US" dirty="0" err="1"/>
              <a:t>FoH</a:t>
            </a:r>
            <a:r>
              <a:rPr lang="en-US" dirty="0"/>
              <a:t> in adults with diabetes is past history and experiences with episodes of hypoglycemia.</a:t>
            </a:r>
          </a:p>
        </p:txBody>
      </p:sp>
      <p:sp>
        <p:nvSpPr>
          <p:cNvPr id="3" name="Rectangle 2">
            <a:extLst>
              <a:ext uri="{FF2B5EF4-FFF2-40B4-BE49-F238E27FC236}">
                <a16:creationId xmlns:a16="http://schemas.microsoft.com/office/drawing/2014/main" id="{9ED744B0-6106-49C3-9CEF-96002323408E}"/>
              </a:ext>
            </a:extLst>
          </p:cNvPr>
          <p:cNvSpPr/>
          <p:nvPr/>
        </p:nvSpPr>
        <p:spPr>
          <a:xfrm>
            <a:off x="2057400" y="3883463"/>
            <a:ext cx="76962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77777">
                    <a:lumMod val="75000"/>
                  </a:srgbClr>
                </a:solidFill>
                <a:effectLst/>
                <a:uLnTx/>
                <a:uFillTx/>
                <a:latin typeface="Montserrat" panose="00000500000000000000"/>
                <a:cs typeface="Calibri"/>
              </a:rPr>
              <a:t>To develop a </a:t>
            </a:r>
            <a:r>
              <a:rPr kumimoji="0" lang="en-US" sz="1800" b="0" i="0" u="none" strike="noStrike" kern="1200" cap="none" spc="0" normalizeH="0" baseline="0" noProof="0" dirty="0" err="1">
                <a:ln>
                  <a:noFill/>
                </a:ln>
                <a:solidFill>
                  <a:srgbClr val="777777">
                    <a:lumMod val="75000"/>
                  </a:srgbClr>
                </a:solidFill>
                <a:effectLst/>
                <a:uLnTx/>
                <a:uFillTx/>
                <a:latin typeface="Montserrat" panose="00000500000000000000"/>
                <a:cs typeface="Calibri"/>
              </a:rPr>
              <a:t>FoH</a:t>
            </a:r>
            <a:r>
              <a:rPr kumimoji="0" lang="en-US" sz="1800" b="0" i="0" u="none" strike="noStrike" kern="1200" cap="none" spc="0" normalizeH="0" baseline="0" noProof="0" dirty="0">
                <a:ln>
                  <a:noFill/>
                </a:ln>
                <a:solidFill>
                  <a:srgbClr val="777777">
                    <a:lumMod val="75000"/>
                  </a:srgbClr>
                </a:solidFill>
                <a:effectLst/>
                <a:uLnTx/>
                <a:uFillTx/>
                <a:latin typeface="Montserrat" panose="00000500000000000000"/>
                <a:cs typeface="Calibri"/>
              </a:rPr>
              <a:t> Screener to identify adults with type 1 diabetes (T1D) who need treatment and/or additional diabetes education regarding hypoglycemia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77777">
                    <a:lumMod val="75000"/>
                  </a:srgbClr>
                </a:solidFill>
                <a:effectLst/>
                <a:uLnTx/>
                <a:uFillTx/>
                <a:latin typeface="Montserrat" panose="00000500000000000000"/>
                <a:cs typeface="Calibri"/>
              </a:rPr>
              <a:t>To fulfill the objective, the screener must be actionable, short (less burden) and easy to implement for HCPs to utilize with patients in their normal clinical practice.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777777">
                    <a:lumMod val="75000"/>
                  </a:srgbClr>
                </a:solidFill>
                <a:effectLst/>
                <a:uLnTx/>
                <a:uFillTx/>
                <a:latin typeface="Montserrat" panose="00000500000000000000"/>
                <a:cs typeface="Calibri"/>
              </a:rPr>
              <a:t>To validate the newly developed </a:t>
            </a:r>
            <a:r>
              <a:rPr kumimoji="0" lang="en-US" sz="1800" b="0" i="0" u="none" strike="noStrike" kern="1200" cap="none" spc="0" normalizeH="0" baseline="0" noProof="0" dirty="0" err="1">
                <a:ln>
                  <a:noFill/>
                </a:ln>
                <a:solidFill>
                  <a:srgbClr val="777777">
                    <a:lumMod val="75000"/>
                  </a:srgbClr>
                </a:solidFill>
                <a:effectLst/>
                <a:uLnTx/>
                <a:uFillTx/>
                <a:latin typeface="Montserrat" panose="00000500000000000000"/>
                <a:cs typeface="Calibri"/>
              </a:rPr>
              <a:t>FoH</a:t>
            </a:r>
            <a:r>
              <a:rPr kumimoji="0" lang="en-US" sz="1800" b="0" i="0" u="none" strike="noStrike" kern="1200" cap="none" spc="0" normalizeH="0" baseline="0" noProof="0" dirty="0">
                <a:ln>
                  <a:noFill/>
                </a:ln>
                <a:solidFill>
                  <a:srgbClr val="777777">
                    <a:lumMod val="75000"/>
                  </a:srgbClr>
                </a:solidFill>
                <a:effectLst/>
                <a:uLnTx/>
                <a:uFillTx/>
                <a:latin typeface="Montserrat" panose="00000500000000000000"/>
                <a:cs typeface="Calibri"/>
              </a:rPr>
              <a:t> screener for use in a clinical practice setting.</a:t>
            </a:r>
          </a:p>
        </p:txBody>
      </p:sp>
      <p:sp>
        <p:nvSpPr>
          <p:cNvPr id="6" name="Rectangle 5">
            <a:extLst>
              <a:ext uri="{FF2B5EF4-FFF2-40B4-BE49-F238E27FC236}">
                <a16:creationId xmlns:a16="http://schemas.microsoft.com/office/drawing/2014/main" id="{EEB1D014-CD45-4FBA-9B34-F091B928343B}"/>
              </a:ext>
            </a:extLst>
          </p:cNvPr>
          <p:cNvSpPr/>
          <p:nvPr/>
        </p:nvSpPr>
        <p:spPr>
          <a:xfrm>
            <a:off x="597653" y="3136613"/>
            <a:ext cx="324159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6D738C"/>
                </a:solidFill>
                <a:effectLst/>
                <a:uLnTx/>
                <a:uFillTx/>
                <a:latin typeface="Montserrat SemiBold" panose="00000700000000000000"/>
                <a:ea typeface="+mj-ea"/>
                <a:cs typeface="Helvetica"/>
              </a:rPr>
              <a:t>Primary Objective</a:t>
            </a:r>
            <a:endParaRPr kumimoji="0" lang="en-US" sz="3200" b="1" i="0" u="none" strike="noStrike" kern="1200" cap="none" spc="0" normalizeH="0" baseline="0" noProof="0" dirty="0">
              <a:ln>
                <a:noFill/>
              </a:ln>
              <a:solidFill>
                <a:srgbClr val="6D738C"/>
              </a:solidFill>
              <a:effectLst/>
              <a:uLnTx/>
              <a:uFillTx/>
              <a:latin typeface="Montserrat SemiBold" panose="00000700000000000000"/>
              <a:cs typeface="Calibri"/>
            </a:endParaRPr>
          </a:p>
        </p:txBody>
      </p:sp>
    </p:spTree>
    <p:extLst>
      <p:ext uri="{BB962C8B-B14F-4D97-AF65-F5344CB8AC3E}">
        <p14:creationId xmlns:p14="http://schemas.microsoft.com/office/powerpoint/2010/main" val="225505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61BC-1D9E-4483-9047-A64B468A8626}"/>
              </a:ext>
            </a:extLst>
          </p:cNvPr>
          <p:cNvSpPr>
            <a:spLocks noGrp="1"/>
          </p:cNvSpPr>
          <p:nvPr>
            <p:ph type="title"/>
          </p:nvPr>
        </p:nvSpPr>
        <p:spPr/>
        <p:txBody>
          <a:bodyPr/>
          <a:lstStyle/>
          <a:p>
            <a:r>
              <a:rPr lang="en-US" dirty="0"/>
              <a:t>Fear of Hypoglycemia in the Real World</a:t>
            </a:r>
          </a:p>
        </p:txBody>
      </p:sp>
      <p:sp>
        <p:nvSpPr>
          <p:cNvPr id="3" name="Content Placeholder 2">
            <a:extLst>
              <a:ext uri="{FF2B5EF4-FFF2-40B4-BE49-F238E27FC236}">
                <a16:creationId xmlns:a16="http://schemas.microsoft.com/office/drawing/2014/main" id="{253491D9-982C-4C04-9042-835D81BC893F}"/>
              </a:ext>
            </a:extLst>
          </p:cNvPr>
          <p:cNvSpPr>
            <a:spLocks noGrp="1"/>
          </p:cNvSpPr>
          <p:nvPr>
            <p:ph idx="1"/>
          </p:nvPr>
        </p:nvSpPr>
        <p:spPr>
          <a:xfrm>
            <a:off x="1265695" y="1188203"/>
            <a:ext cx="9738102" cy="5441197"/>
          </a:xfrm>
        </p:spPr>
        <p:txBody>
          <a:bodyPr>
            <a:normAutofit/>
          </a:bodyPr>
          <a:lstStyle/>
          <a:p>
            <a:r>
              <a:rPr lang="en-US" sz="1600" dirty="0"/>
              <a:t>Objectives </a:t>
            </a:r>
          </a:p>
          <a:p>
            <a:pPr lvl="1"/>
            <a:r>
              <a:rPr lang="en-US" sz="1600" dirty="0">
                <a:solidFill>
                  <a:schemeClr val="accent6">
                    <a:lumMod val="75000"/>
                  </a:schemeClr>
                </a:solidFill>
              </a:rPr>
              <a:t>To examine the clinical implementation process of FOH screener in adult type 1 diabetes clinics </a:t>
            </a:r>
          </a:p>
          <a:p>
            <a:pPr lvl="1"/>
            <a:r>
              <a:rPr lang="en-US" sz="1600" dirty="0">
                <a:solidFill>
                  <a:schemeClr val="accent6">
                    <a:lumMod val="75000"/>
                  </a:schemeClr>
                </a:solidFill>
              </a:rPr>
              <a:t>To explore clinical benefits and diabetes management outcomes of FOH screener implementation </a:t>
            </a:r>
          </a:p>
          <a:p>
            <a:pPr lvl="1"/>
            <a:endParaRPr lang="en-US" sz="1600" dirty="0">
              <a:solidFill>
                <a:schemeClr val="accent6">
                  <a:lumMod val="75000"/>
                </a:schemeClr>
              </a:solidFill>
            </a:endParaRPr>
          </a:p>
          <a:p>
            <a:pPr lvl="0"/>
            <a:r>
              <a:rPr lang="en-US" sz="1600" dirty="0"/>
              <a:t>Methods overview </a:t>
            </a:r>
          </a:p>
          <a:p>
            <a:pPr lvl="1"/>
            <a:r>
              <a:rPr lang="en-US" sz="1600" dirty="0">
                <a:solidFill>
                  <a:schemeClr val="accent6">
                    <a:lumMod val="75000"/>
                  </a:schemeClr>
                </a:solidFill>
              </a:rPr>
              <a:t>12~ 18 months of screener implementation </a:t>
            </a:r>
          </a:p>
          <a:p>
            <a:pPr lvl="1"/>
            <a:r>
              <a:rPr lang="en-US" sz="1600" dirty="0">
                <a:solidFill>
                  <a:schemeClr val="accent6">
                    <a:lumMod val="75000"/>
                  </a:schemeClr>
                </a:solidFill>
              </a:rPr>
              <a:t>4~ 5 adult T1D clinic sites from the T1D Exchange QIC  </a:t>
            </a:r>
          </a:p>
          <a:p>
            <a:pPr lvl="1"/>
            <a:r>
              <a:rPr lang="en-US" sz="1600" dirty="0">
                <a:solidFill>
                  <a:schemeClr val="accent6">
                    <a:lumMod val="75000"/>
                  </a:schemeClr>
                </a:solidFill>
              </a:rPr>
              <a:t>Monitor relevant metrics before, after, and at relevant time intervals during screener implementation</a:t>
            </a:r>
          </a:p>
          <a:p>
            <a:pPr lvl="1"/>
            <a:endParaRPr lang="en-US" sz="1600" dirty="0">
              <a:solidFill>
                <a:schemeClr val="accent6">
                  <a:lumMod val="75000"/>
                </a:schemeClr>
              </a:solidFill>
            </a:endParaRPr>
          </a:p>
          <a:p>
            <a:pPr lvl="0"/>
            <a:r>
              <a:rPr lang="en-US" sz="1600" dirty="0"/>
              <a:t>Metrics to monitor </a:t>
            </a:r>
          </a:p>
          <a:p>
            <a:pPr lvl="1"/>
            <a:r>
              <a:rPr lang="en-US" sz="1600" dirty="0">
                <a:solidFill>
                  <a:schemeClr val="accent6">
                    <a:lumMod val="75000"/>
                  </a:schemeClr>
                </a:solidFill>
              </a:rPr>
              <a:t>Proportion of patients screened for FOH over time </a:t>
            </a:r>
          </a:p>
          <a:p>
            <a:pPr lvl="1"/>
            <a:r>
              <a:rPr lang="en-US" sz="1600" dirty="0">
                <a:solidFill>
                  <a:schemeClr val="accent6">
                    <a:lumMod val="75000"/>
                  </a:schemeClr>
                </a:solidFill>
              </a:rPr>
              <a:t>Changes in awareness of FOH among providers and patients over time</a:t>
            </a:r>
          </a:p>
          <a:p>
            <a:pPr lvl="1"/>
            <a:r>
              <a:rPr lang="en-US" sz="1600" dirty="0">
                <a:solidFill>
                  <a:schemeClr val="accent6">
                    <a:lumMod val="75000"/>
                  </a:schemeClr>
                </a:solidFill>
              </a:rPr>
              <a:t>Clinical decisions following FOH screening results </a:t>
            </a:r>
          </a:p>
          <a:p>
            <a:pPr lvl="1"/>
            <a:r>
              <a:rPr lang="en-US" sz="1600" dirty="0">
                <a:solidFill>
                  <a:schemeClr val="accent6">
                    <a:lumMod val="75000"/>
                  </a:schemeClr>
                </a:solidFill>
              </a:rPr>
              <a:t>Clinical and management outcomes associated with FOH over time </a:t>
            </a:r>
          </a:p>
          <a:p>
            <a:pPr lvl="2"/>
            <a:r>
              <a:rPr lang="en-US" sz="1600" dirty="0">
                <a:solidFill>
                  <a:schemeClr val="accent6">
                    <a:lumMod val="75000"/>
                  </a:schemeClr>
                </a:solidFill>
              </a:rPr>
              <a:t>E.g.: freq of hypo, patient behaviors treating/preventing hypo</a:t>
            </a:r>
          </a:p>
          <a:p>
            <a:pPr lvl="1"/>
            <a:r>
              <a:rPr lang="en-US" sz="1600" i="1" dirty="0">
                <a:solidFill>
                  <a:schemeClr val="accent6">
                    <a:lumMod val="75000"/>
                  </a:schemeClr>
                </a:solidFill>
              </a:rPr>
              <a:t>(Qualitative)</a:t>
            </a:r>
            <a:r>
              <a:rPr lang="en-US" sz="1600" dirty="0">
                <a:solidFill>
                  <a:schemeClr val="accent6">
                    <a:lumMod val="75000"/>
                  </a:schemeClr>
                </a:solidFill>
              </a:rPr>
              <a:t> feedback from clinic staff and providers on success and challenges of implementation    </a:t>
            </a:r>
            <a:endParaRPr lang="en-US" sz="1400" dirty="0"/>
          </a:p>
        </p:txBody>
      </p:sp>
    </p:spTree>
    <p:extLst>
      <p:ext uri="{BB962C8B-B14F-4D97-AF65-F5344CB8AC3E}">
        <p14:creationId xmlns:p14="http://schemas.microsoft.com/office/powerpoint/2010/main" val="126057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61BC-1D9E-4483-9047-A64B468A8626}"/>
              </a:ext>
            </a:extLst>
          </p:cNvPr>
          <p:cNvSpPr>
            <a:spLocks noGrp="1"/>
          </p:cNvSpPr>
          <p:nvPr>
            <p:ph type="title"/>
          </p:nvPr>
        </p:nvSpPr>
        <p:spPr/>
        <p:txBody>
          <a:bodyPr/>
          <a:lstStyle/>
          <a:p>
            <a:r>
              <a:rPr lang="en-US" dirty="0"/>
              <a:t>Sponsored projects language in Data Agreements</a:t>
            </a:r>
          </a:p>
        </p:txBody>
      </p:sp>
      <p:sp>
        <p:nvSpPr>
          <p:cNvPr id="3" name="Content Placeholder 2">
            <a:extLst>
              <a:ext uri="{FF2B5EF4-FFF2-40B4-BE49-F238E27FC236}">
                <a16:creationId xmlns:a16="http://schemas.microsoft.com/office/drawing/2014/main" id="{253491D9-982C-4C04-9042-835D81BC893F}"/>
              </a:ext>
            </a:extLst>
          </p:cNvPr>
          <p:cNvSpPr>
            <a:spLocks noGrp="1"/>
          </p:cNvSpPr>
          <p:nvPr>
            <p:ph idx="1"/>
          </p:nvPr>
        </p:nvSpPr>
        <p:spPr>
          <a:xfrm>
            <a:off x="800746" y="1600200"/>
            <a:ext cx="9238604" cy="4419600"/>
          </a:xfrm>
        </p:spPr>
        <p:txBody>
          <a:bodyPr>
            <a:normAutofit fontScale="92500" lnSpcReduction="10000"/>
          </a:bodyPr>
          <a:lstStyle/>
          <a:p>
            <a:r>
              <a:rPr lang="en-US" b="1" dirty="0"/>
              <a:t>Sponsorship, Information to Sponsors, and No Obligation to Refer.</a:t>
            </a:r>
            <a:r>
              <a:rPr lang="en-US" dirty="0"/>
              <a:t> </a:t>
            </a:r>
          </a:p>
          <a:p>
            <a:endParaRPr lang="en-US" dirty="0"/>
          </a:p>
          <a:p>
            <a:r>
              <a:rPr lang="en-US" dirty="0"/>
              <a:t>Practice acknowledges that T1D EXCHANGE will receive financial and other support for the operation of the QI Data from third parties, including but not limited to medical device manufacturers (“Sponsors”). Practice consents to the provision by T1D EXCHANGE to Sponsors of information derived from information provided by Practice, to the extent the data from Practice constitutes only 10% of the dataset provided by T1D EXCHANGE to Sponsors.  In addition, T1D EXCHANGE will not furnish information that identifies any individual patient or Practice or any physician affiliated with Practice. Nothing in this Agreement shall be construed to require any physician with the Practice to refer patients or order the products of a Sponsor. Physicians associated with Practice shall at all times use their own individual medical judgment in the best interests of patients of the Practice in the selection of products or services for patients. Neither Party will knowingly or intentionally conduct itself in such a manner as to violate the prohibition against fraud and abuse in connection with the Medicare and Medicaid programs (42 U.S.C. § 1320a-7b) or the physician self- referral law, commonly known as the Stark Law (42 U.S.C. § 1395nn)].</a:t>
            </a:r>
          </a:p>
          <a:p>
            <a:pPr marL="342900" lvl="1" indent="0">
              <a:buNone/>
            </a:pPr>
            <a:endParaRPr lang="en-US" sz="1400" dirty="0"/>
          </a:p>
        </p:txBody>
      </p:sp>
    </p:spTree>
    <p:extLst>
      <p:ext uri="{BB962C8B-B14F-4D97-AF65-F5344CB8AC3E}">
        <p14:creationId xmlns:p14="http://schemas.microsoft.com/office/powerpoint/2010/main" val="182561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A885-878E-4BC8-A025-029DA69E2029}"/>
              </a:ext>
            </a:extLst>
          </p:cNvPr>
          <p:cNvSpPr>
            <a:spLocks noGrp="1"/>
          </p:cNvSpPr>
          <p:nvPr>
            <p:ph type="title"/>
          </p:nvPr>
        </p:nvSpPr>
        <p:spPr/>
        <p:txBody>
          <a:bodyPr/>
          <a:lstStyle/>
          <a:p>
            <a:r>
              <a:rPr lang="en-US" b="1" dirty="0"/>
              <a:t>Discussion</a:t>
            </a:r>
          </a:p>
        </p:txBody>
      </p:sp>
    </p:spTree>
    <p:extLst>
      <p:ext uri="{BB962C8B-B14F-4D97-AF65-F5344CB8AC3E}">
        <p14:creationId xmlns:p14="http://schemas.microsoft.com/office/powerpoint/2010/main" val="2307780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D19BB85B-2D15-4B9B-9C53-ECBD69A718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753110"/>
            <a:ext cx="10324465" cy="6043295"/>
          </a:xfrm>
        </p:spPr>
      </p:pic>
      <p:sp>
        <p:nvSpPr>
          <p:cNvPr id="6" name="Title 1">
            <a:extLst>
              <a:ext uri="{FF2B5EF4-FFF2-40B4-BE49-F238E27FC236}">
                <a16:creationId xmlns:a16="http://schemas.microsoft.com/office/drawing/2014/main" id="{84F615AD-39DE-423A-BBF3-24CD388380D9}"/>
              </a:ext>
            </a:extLst>
          </p:cNvPr>
          <p:cNvSpPr txBox="1">
            <a:spLocks/>
          </p:cNvSpPr>
          <p:nvPr/>
        </p:nvSpPr>
        <p:spPr>
          <a:xfrm>
            <a:off x="534714" y="176125"/>
            <a:ext cx="11122572" cy="6915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5">
                    <a:lumMod val="50000"/>
                  </a:schemeClr>
                </a:solidFill>
              </a:rPr>
              <a:t>DGC Decision Tree for ‘EMR’ Data Access</a:t>
            </a:r>
          </a:p>
        </p:txBody>
      </p:sp>
    </p:spTree>
    <p:extLst>
      <p:ext uri="{BB962C8B-B14F-4D97-AF65-F5344CB8AC3E}">
        <p14:creationId xmlns:p14="http://schemas.microsoft.com/office/powerpoint/2010/main" val="306935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F615AD-39DE-423A-BBF3-24CD388380D9}"/>
              </a:ext>
            </a:extLst>
          </p:cNvPr>
          <p:cNvSpPr txBox="1">
            <a:spLocks/>
          </p:cNvSpPr>
          <p:nvPr/>
        </p:nvSpPr>
        <p:spPr>
          <a:xfrm>
            <a:off x="534714" y="176125"/>
            <a:ext cx="11122572" cy="6915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5">
                    <a:lumMod val="50000"/>
                  </a:schemeClr>
                </a:solidFill>
              </a:rPr>
              <a:t>DGC Decision Tree for ‘Special Projects’ Data Access</a:t>
            </a:r>
          </a:p>
        </p:txBody>
      </p:sp>
      <p:sp>
        <p:nvSpPr>
          <p:cNvPr id="4" name="Rectangle 3">
            <a:extLst>
              <a:ext uri="{FF2B5EF4-FFF2-40B4-BE49-F238E27FC236}">
                <a16:creationId xmlns:a16="http://schemas.microsoft.com/office/drawing/2014/main" id="{50E16CDC-9C78-4F7E-928B-0A01BA52C69B}"/>
              </a:ext>
            </a:extLst>
          </p:cNvPr>
          <p:cNvSpPr/>
          <p:nvPr/>
        </p:nvSpPr>
        <p:spPr>
          <a:xfrm>
            <a:off x="1136590" y="1110952"/>
            <a:ext cx="1794617"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Special Projects Data Use Proposal</a:t>
            </a:r>
          </a:p>
        </p:txBody>
      </p:sp>
      <p:sp>
        <p:nvSpPr>
          <p:cNvPr id="7" name="Diamond 6">
            <a:extLst>
              <a:ext uri="{FF2B5EF4-FFF2-40B4-BE49-F238E27FC236}">
                <a16:creationId xmlns:a16="http://schemas.microsoft.com/office/drawing/2014/main" id="{88521B71-D7CE-4F50-A063-9A17C423650D}"/>
              </a:ext>
            </a:extLst>
          </p:cNvPr>
          <p:cNvSpPr/>
          <p:nvPr/>
        </p:nvSpPr>
        <p:spPr>
          <a:xfrm>
            <a:off x="1110953" y="2114841"/>
            <a:ext cx="1709160" cy="1059678"/>
          </a:xfrm>
          <a:prstGeom prst="diamond">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it align with T1DX Mission</a:t>
            </a:r>
          </a:p>
        </p:txBody>
      </p:sp>
      <p:sp>
        <p:nvSpPr>
          <p:cNvPr id="8" name="Diamond 7">
            <a:extLst>
              <a:ext uri="{FF2B5EF4-FFF2-40B4-BE49-F238E27FC236}">
                <a16:creationId xmlns:a16="http://schemas.microsoft.com/office/drawing/2014/main" id="{F03201B4-390D-4042-AFE6-B4392EE576BA}"/>
              </a:ext>
            </a:extLst>
          </p:cNvPr>
          <p:cNvSpPr/>
          <p:nvPr/>
        </p:nvSpPr>
        <p:spPr>
          <a:xfrm>
            <a:off x="3741633" y="2114841"/>
            <a:ext cx="2034068" cy="1059678"/>
          </a:xfrm>
          <a:prstGeom prst="diamond">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Does it align with Collaborative aim</a:t>
            </a:r>
          </a:p>
        </p:txBody>
      </p:sp>
      <p:sp>
        <p:nvSpPr>
          <p:cNvPr id="9" name="Diamond 8">
            <a:extLst>
              <a:ext uri="{FF2B5EF4-FFF2-40B4-BE49-F238E27FC236}">
                <a16:creationId xmlns:a16="http://schemas.microsoft.com/office/drawing/2014/main" id="{A3B09A50-8EB2-4C90-AAC9-5C3A2D984B0F}"/>
              </a:ext>
            </a:extLst>
          </p:cNvPr>
          <p:cNvSpPr/>
          <p:nvPr/>
        </p:nvSpPr>
        <p:spPr>
          <a:xfrm>
            <a:off x="6483409" y="2114841"/>
            <a:ext cx="1709160" cy="1059678"/>
          </a:xfrm>
          <a:prstGeom prst="diamon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Type of Data</a:t>
            </a:r>
          </a:p>
        </p:txBody>
      </p:sp>
      <p:cxnSp>
        <p:nvCxnSpPr>
          <p:cNvPr id="11" name="Straight Arrow Connector 10">
            <a:extLst>
              <a:ext uri="{FF2B5EF4-FFF2-40B4-BE49-F238E27FC236}">
                <a16:creationId xmlns:a16="http://schemas.microsoft.com/office/drawing/2014/main" id="{2FE0F843-82E3-472D-907B-C41D66ACEE37}"/>
              </a:ext>
            </a:extLst>
          </p:cNvPr>
          <p:cNvCxnSpPr>
            <a:cxnSpLocks/>
            <a:stCxn id="7" idx="3"/>
            <a:endCxn id="8" idx="1"/>
          </p:cNvCxnSpPr>
          <p:nvPr/>
        </p:nvCxnSpPr>
        <p:spPr>
          <a:xfrm>
            <a:off x="2820113" y="2644680"/>
            <a:ext cx="92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8F0EA7-EAB5-492E-9DF5-EFC5FFD8B875}"/>
              </a:ext>
            </a:extLst>
          </p:cNvPr>
          <p:cNvCxnSpPr/>
          <p:nvPr/>
        </p:nvCxnSpPr>
        <p:spPr>
          <a:xfrm>
            <a:off x="5635240" y="2644680"/>
            <a:ext cx="92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A2B4C1-4622-4FC1-A638-2A8E72FED467}"/>
              </a:ext>
            </a:extLst>
          </p:cNvPr>
          <p:cNvSpPr txBox="1"/>
          <p:nvPr/>
        </p:nvSpPr>
        <p:spPr>
          <a:xfrm>
            <a:off x="3042303" y="2238998"/>
            <a:ext cx="485518" cy="369332"/>
          </a:xfrm>
          <a:prstGeom prst="rect">
            <a:avLst/>
          </a:prstGeom>
          <a:noFill/>
        </p:spPr>
        <p:txBody>
          <a:bodyPr wrap="none" rtlCol="0">
            <a:spAutoFit/>
          </a:bodyPr>
          <a:lstStyle/>
          <a:p>
            <a:r>
              <a:rPr lang="en-US" dirty="0"/>
              <a:t>Yes</a:t>
            </a:r>
          </a:p>
        </p:txBody>
      </p:sp>
      <p:sp>
        <p:nvSpPr>
          <p:cNvPr id="15" name="TextBox 14">
            <a:extLst>
              <a:ext uri="{FF2B5EF4-FFF2-40B4-BE49-F238E27FC236}">
                <a16:creationId xmlns:a16="http://schemas.microsoft.com/office/drawing/2014/main" id="{79E4E8E5-19FD-467F-B40D-DA7D1D7B0737}"/>
              </a:ext>
            </a:extLst>
          </p:cNvPr>
          <p:cNvSpPr txBox="1"/>
          <p:nvPr/>
        </p:nvSpPr>
        <p:spPr>
          <a:xfrm>
            <a:off x="5911553" y="2200670"/>
            <a:ext cx="485518" cy="369332"/>
          </a:xfrm>
          <a:prstGeom prst="rect">
            <a:avLst/>
          </a:prstGeom>
          <a:noFill/>
        </p:spPr>
        <p:txBody>
          <a:bodyPr wrap="none" rtlCol="0">
            <a:spAutoFit/>
          </a:bodyPr>
          <a:lstStyle/>
          <a:p>
            <a:r>
              <a:rPr lang="en-US" dirty="0"/>
              <a:t>Yes</a:t>
            </a:r>
          </a:p>
        </p:txBody>
      </p:sp>
      <p:cxnSp>
        <p:nvCxnSpPr>
          <p:cNvPr id="16" name="Straight Arrow Connector 15">
            <a:extLst>
              <a:ext uri="{FF2B5EF4-FFF2-40B4-BE49-F238E27FC236}">
                <a16:creationId xmlns:a16="http://schemas.microsoft.com/office/drawing/2014/main" id="{6E8FA9EE-279F-4ED4-B08D-40C662CF20DC}"/>
              </a:ext>
            </a:extLst>
          </p:cNvPr>
          <p:cNvCxnSpPr>
            <a:cxnSpLocks/>
          </p:cNvCxnSpPr>
          <p:nvPr/>
        </p:nvCxnSpPr>
        <p:spPr>
          <a:xfrm>
            <a:off x="1972655" y="3174519"/>
            <a:ext cx="0" cy="440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Diamond 18">
            <a:extLst>
              <a:ext uri="{FF2B5EF4-FFF2-40B4-BE49-F238E27FC236}">
                <a16:creationId xmlns:a16="http://schemas.microsoft.com/office/drawing/2014/main" id="{786DA19F-1C33-415A-87AA-7C0EBF6973C9}"/>
              </a:ext>
            </a:extLst>
          </p:cNvPr>
          <p:cNvSpPr/>
          <p:nvPr/>
        </p:nvSpPr>
        <p:spPr>
          <a:xfrm>
            <a:off x="1254811" y="3614871"/>
            <a:ext cx="1435688" cy="50420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Process Ends</a:t>
            </a:r>
          </a:p>
        </p:txBody>
      </p:sp>
      <p:cxnSp>
        <p:nvCxnSpPr>
          <p:cNvPr id="21" name="Straight Arrow Connector 20">
            <a:extLst>
              <a:ext uri="{FF2B5EF4-FFF2-40B4-BE49-F238E27FC236}">
                <a16:creationId xmlns:a16="http://schemas.microsoft.com/office/drawing/2014/main" id="{C2A9F43F-0A5E-4DF7-82B8-90597203027F}"/>
              </a:ext>
            </a:extLst>
          </p:cNvPr>
          <p:cNvCxnSpPr/>
          <p:nvPr/>
        </p:nvCxnSpPr>
        <p:spPr>
          <a:xfrm>
            <a:off x="5911553" y="3784363"/>
            <a:ext cx="0" cy="47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3282AB-6271-47E7-8384-96AC59D704FC}"/>
              </a:ext>
            </a:extLst>
          </p:cNvPr>
          <p:cNvCxnSpPr/>
          <p:nvPr/>
        </p:nvCxnSpPr>
        <p:spPr>
          <a:xfrm>
            <a:off x="8637118" y="3784363"/>
            <a:ext cx="0" cy="47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109A11-ED69-421B-BB50-C7030ED658CE}"/>
              </a:ext>
            </a:extLst>
          </p:cNvPr>
          <p:cNvCxnSpPr>
            <a:cxnSpLocks/>
          </p:cNvCxnSpPr>
          <p:nvPr/>
        </p:nvCxnSpPr>
        <p:spPr>
          <a:xfrm flipV="1">
            <a:off x="5911553" y="3784363"/>
            <a:ext cx="2725565" cy="22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604095-DAAA-4D71-B6F1-9B84E913126E}"/>
              </a:ext>
            </a:extLst>
          </p:cNvPr>
          <p:cNvCxnSpPr>
            <a:cxnSpLocks/>
          </p:cNvCxnSpPr>
          <p:nvPr/>
        </p:nvCxnSpPr>
        <p:spPr>
          <a:xfrm>
            <a:off x="7337989" y="3238856"/>
            <a:ext cx="0" cy="5369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475EEBB-320C-4291-8F01-0ED9BAE43A2E}"/>
              </a:ext>
            </a:extLst>
          </p:cNvPr>
          <p:cNvSpPr/>
          <p:nvPr/>
        </p:nvSpPr>
        <p:spPr>
          <a:xfrm>
            <a:off x="4217219" y="4391417"/>
            <a:ext cx="2102265" cy="4203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Aggregate</a:t>
            </a:r>
          </a:p>
        </p:txBody>
      </p:sp>
      <p:sp>
        <p:nvSpPr>
          <p:cNvPr id="30" name="Rectangle 29">
            <a:extLst>
              <a:ext uri="{FF2B5EF4-FFF2-40B4-BE49-F238E27FC236}">
                <a16:creationId xmlns:a16="http://schemas.microsoft.com/office/drawing/2014/main" id="{D41D1BAA-120C-4A46-8F55-317139427387}"/>
              </a:ext>
            </a:extLst>
          </p:cNvPr>
          <p:cNvSpPr/>
          <p:nvPr/>
        </p:nvSpPr>
        <p:spPr>
          <a:xfrm>
            <a:off x="7910557" y="4411750"/>
            <a:ext cx="2002563" cy="4203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Patient-Level</a:t>
            </a:r>
          </a:p>
        </p:txBody>
      </p:sp>
      <p:sp>
        <p:nvSpPr>
          <p:cNvPr id="32" name="Rectangle 31">
            <a:extLst>
              <a:ext uri="{FF2B5EF4-FFF2-40B4-BE49-F238E27FC236}">
                <a16:creationId xmlns:a16="http://schemas.microsoft.com/office/drawing/2014/main" id="{FDAF8E93-088A-42CF-B5F1-20408157F638}"/>
              </a:ext>
            </a:extLst>
          </p:cNvPr>
          <p:cNvSpPr/>
          <p:nvPr/>
        </p:nvSpPr>
        <p:spPr>
          <a:xfrm>
            <a:off x="5252748" y="5891338"/>
            <a:ext cx="1751852" cy="5977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DGC reviews for approval</a:t>
            </a:r>
          </a:p>
        </p:txBody>
      </p:sp>
      <p:sp>
        <p:nvSpPr>
          <p:cNvPr id="33" name="Rectangle 32">
            <a:extLst>
              <a:ext uri="{FF2B5EF4-FFF2-40B4-BE49-F238E27FC236}">
                <a16:creationId xmlns:a16="http://schemas.microsoft.com/office/drawing/2014/main" id="{D38DDD1B-AD87-4FB7-AB78-E6AA9D92CE39}"/>
              </a:ext>
            </a:extLst>
          </p:cNvPr>
          <p:cNvSpPr/>
          <p:nvPr/>
        </p:nvSpPr>
        <p:spPr>
          <a:xfrm>
            <a:off x="7326660" y="5891338"/>
            <a:ext cx="1751852" cy="5977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Review with co-chair for approval</a:t>
            </a:r>
          </a:p>
        </p:txBody>
      </p:sp>
      <p:sp>
        <p:nvSpPr>
          <p:cNvPr id="34" name="Rectangle 33">
            <a:extLst>
              <a:ext uri="{FF2B5EF4-FFF2-40B4-BE49-F238E27FC236}">
                <a16:creationId xmlns:a16="http://schemas.microsoft.com/office/drawing/2014/main" id="{27F317BF-9B10-49C3-8ACE-59BAB76D204A}"/>
              </a:ext>
            </a:extLst>
          </p:cNvPr>
          <p:cNvSpPr/>
          <p:nvPr/>
        </p:nvSpPr>
        <p:spPr>
          <a:xfrm>
            <a:off x="9400572" y="5881331"/>
            <a:ext cx="1751852" cy="5977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DGC reviews for approval</a:t>
            </a:r>
          </a:p>
        </p:txBody>
      </p:sp>
      <p:cxnSp>
        <p:nvCxnSpPr>
          <p:cNvPr id="35" name="Straight Arrow Connector 34">
            <a:extLst>
              <a:ext uri="{FF2B5EF4-FFF2-40B4-BE49-F238E27FC236}">
                <a16:creationId xmlns:a16="http://schemas.microsoft.com/office/drawing/2014/main" id="{0A72A626-6AC5-4A5E-9830-4C4BE107D4FD}"/>
              </a:ext>
            </a:extLst>
          </p:cNvPr>
          <p:cNvCxnSpPr>
            <a:cxnSpLocks/>
          </p:cNvCxnSpPr>
          <p:nvPr/>
        </p:nvCxnSpPr>
        <p:spPr>
          <a:xfrm>
            <a:off x="8192569" y="4832146"/>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E86B49E-B7E4-42B1-B452-AA3EF5F5F17F}"/>
              </a:ext>
            </a:extLst>
          </p:cNvPr>
          <p:cNvCxnSpPr>
            <a:cxnSpLocks/>
          </p:cNvCxnSpPr>
          <p:nvPr/>
        </p:nvCxnSpPr>
        <p:spPr>
          <a:xfrm>
            <a:off x="9703751" y="4812934"/>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3C17327-239D-4C01-A5C8-646773A130A0}"/>
              </a:ext>
            </a:extLst>
          </p:cNvPr>
          <p:cNvSpPr/>
          <p:nvPr/>
        </p:nvSpPr>
        <p:spPr>
          <a:xfrm>
            <a:off x="7326661" y="5142413"/>
            <a:ext cx="1592392" cy="42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Collaborative requests</a:t>
            </a:r>
          </a:p>
        </p:txBody>
      </p:sp>
      <p:sp>
        <p:nvSpPr>
          <p:cNvPr id="39" name="Rectangle 38">
            <a:extLst>
              <a:ext uri="{FF2B5EF4-FFF2-40B4-BE49-F238E27FC236}">
                <a16:creationId xmlns:a16="http://schemas.microsoft.com/office/drawing/2014/main" id="{C98B8D55-4197-4D4E-B40A-1C7B43859575}"/>
              </a:ext>
            </a:extLst>
          </p:cNvPr>
          <p:cNvSpPr/>
          <p:nvPr/>
        </p:nvSpPr>
        <p:spPr>
          <a:xfrm>
            <a:off x="9196598" y="5133433"/>
            <a:ext cx="1751845" cy="42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Commercial requests</a:t>
            </a:r>
          </a:p>
        </p:txBody>
      </p:sp>
      <p:cxnSp>
        <p:nvCxnSpPr>
          <p:cNvPr id="40" name="Straight Arrow Connector 39">
            <a:extLst>
              <a:ext uri="{FF2B5EF4-FFF2-40B4-BE49-F238E27FC236}">
                <a16:creationId xmlns:a16="http://schemas.microsoft.com/office/drawing/2014/main" id="{6D767232-56A6-4967-8993-D493A98AD9CA}"/>
              </a:ext>
            </a:extLst>
          </p:cNvPr>
          <p:cNvCxnSpPr>
            <a:cxnSpLocks/>
          </p:cNvCxnSpPr>
          <p:nvPr/>
        </p:nvCxnSpPr>
        <p:spPr>
          <a:xfrm>
            <a:off x="8192569" y="5553829"/>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603F98D-92A1-4FB4-8451-CF19D18D8A28}"/>
              </a:ext>
            </a:extLst>
          </p:cNvPr>
          <p:cNvCxnSpPr>
            <a:cxnSpLocks/>
          </p:cNvCxnSpPr>
          <p:nvPr/>
        </p:nvCxnSpPr>
        <p:spPr>
          <a:xfrm>
            <a:off x="9767846" y="5563772"/>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8348C68-33D6-4B5B-8D9B-0D4DCC273AFC}"/>
              </a:ext>
            </a:extLst>
          </p:cNvPr>
          <p:cNvSpPr txBox="1"/>
          <p:nvPr/>
        </p:nvSpPr>
        <p:spPr>
          <a:xfrm>
            <a:off x="1477710" y="3189819"/>
            <a:ext cx="455574" cy="369332"/>
          </a:xfrm>
          <a:prstGeom prst="rect">
            <a:avLst/>
          </a:prstGeom>
          <a:noFill/>
        </p:spPr>
        <p:txBody>
          <a:bodyPr wrap="none" rtlCol="0">
            <a:spAutoFit/>
          </a:bodyPr>
          <a:lstStyle/>
          <a:p>
            <a:r>
              <a:rPr lang="en-US" dirty="0"/>
              <a:t>No</a:t>
            </a:r>
          </a:p>
        </p:txBody>
      </p:sp>
      <p:sp>
        <p:nvSpPr>
          <p:cNvPr id="43" name="TextBox 42">
            <a:extLst>
              <a:ext uri="{FF2B5EF4-FFF2-40B4-BE49-F238E27FC236}">
                <a16:creationId xmlns:a16="http://schemas.microsoft.com/office/drawing/2014/main" id="{96D5FC66-C47F-4418-8AE1-154076E564D4}"/>
              </a:ext>
            </a:extLst>
          </p:cNvPr>
          <p:cNvSpPr txBox="1"/>
          <p:nvPr/>
        </p:nvSpPr>
        <p:spPr>
          <a:xfrm>
            <a:off x="3300034" y="3374485"/>
            <a:ext cx="455574" cy="369332"/>
          </a:xfrm>
          <a:prstGeom prst="rect">
            <a:avLst/>
          </a:prstGeom>
          <a:noFill/>
        </p:spPr>
        <p:txBody>
          <a:bodyPr wrap="none" rtlCol="0">
            <a:spAutoFit/>
          </a:bodyPr>
          <a:lstStyle/>
          <a:p>
            <a:r>
              <a:rPr lang="en-US" dirty="0"/>
              <a:t>No</a:t>
            </a:r>
          </a:p>
        </p:txBody>
      </p:sp>
      <p:cxnSp>
        <p:nvCxnSpPr>
          <p:cNvPr id="45" name="Straight Arrow Connector 44">
            <a:extLst>
              <a:ext uri="{FF2B5EF4-FFF2-40B4-BE49-F238E27FC236}">
                <a16:creationId xmlns:a16="http://schemas.microsoft.com/office/drawing/2014/main" id="{1C41F450-BA56-4A88-BC43-2F4B31FAA545}"/>
              </a:ext>
            </a:extLst>
          </p:cNvPr>
          <p:cNvCxnSpPr/>
          <p:nvPr/>
        </p:nvCxnSpPr>
        <p:spPr>
          <a:xfrm flipH="1">
            <a:off x="2273181" y="2815870"/>
            <a:ext cx="1687692" cy="888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FD88F3-076B-43CF-8CFE-FFC36DF44639}"/>
              </a:ext>
            </a:extLst>
          </p:cNvPr>
          <p:cNvCxnSpPr>
            <a:cxnSpLocks/>
          </p:cNvCxnSpPr>
          <p:nvPr/>
        </p:nvCxnSpPr>
        <p:spPr>
          <a:xfrm>
            <a:off x="1981201" y="1871529"/>
            <a:ext cx="0" cy="243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604FFFD-970C-48C7-9878-B51514DDA5A4}"/>
              </a:ext>
            </a:extLst>
          </p:cNvPr>
          <p:cNvCxnSpPr>
            <a:cxnSpLocks/>
          </p:cNvCxnSpPr>
          <p:nvPr/>
        </p:nvCxnSpPr>
        <p:spPr>
          <a:xfrm>
            <a:off x="4473717" y="4839265"/>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C29E498-27C5-493E-AB00-25949CD6C7E3}"/>
              </a:ext>
            </a:extLst>
          </p:cNvPr>
          <p:cNvCxnSpPr>
            <a:cxnSpLocks/>
          </p:cNvCxnSpPr>
          <p:nvPr/>
        </p:nvCxnSpPr>
        <p:spPr>
          <a:xfrm>
            <a:off x="5984899" y="4820053"/>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EA2EF4A-6CC0-457F-AA59-F0E1BD35AFC6}"/>
              </a:ext>
            </a:extLst>
          </p:cNvPr>
          <p:cNvSpPr/>
          <p:nvPr/>
        </p:nvSpPr>
        <p:spPr>
          <a:xfrm>
            <a:off x="3607809" y="5149532"/>
            <a:ext cx="1592392" cy="42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Collaborative requests</a:t>
            </a:r>
          </a:p>
        </p:txBody>
      </p:sp>
      <p:sp>
        <p:nvSpPr>
          <p:cNvPr id="51" name="Rectangle 50">
            <a:extLst>
              <a:ext uri="{FF2B5EF4-FFF2-40B4-BE49-F238E27FC236}">
                <a16:creationId xmlns:a16="http://schemas.microsoft.com/office/drawing/2014/main" id="{1A4058AB-8CB0-4E12-A7D2-2A64F7456F0D}"/>
              </a:ext>
            </a:extLst>
          </p:cNvPr>
          <p:cNvSpPr/>
          <p:nvPr/>
        </p:nvSpPr>
        <p:spPr>
          <a:xfrm>
            <a:off x="5310584" y="5157531"/>
            <a:ext cx="1751845" cy="42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Commercial requests</a:t>
            </a:r>
          </a:p>
        </p:txBody>
      </p:sp>
      <p:sp>
        <p:nvSpPr>
          <p:cNvPr id="54" name="Rectangle 53">
            <a:extLst>
              <a:ext uri="{FF2B5EF4-FFF2-40B4-BE49-F238E27FC236}">
                <a16:creationId xmlns:a16="http://schemas.microsoft.com/office/drawing/2014/main" id="{9A1C49FE-7F0E-430D-A4F7-A711B7D861F9}"/>
              </a:ext>
            </a:extLst>
          </p:cNvPr>
          <p:cNvSpPr/>
          <p:nvPr/>
        </p:nvSpPr>
        <p:spPr>
          <a:xfrm>
            <a:off x="3448349" y="5871927"/>
            <a:ext cx="1751852" cy="5977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Review with co-chair for approval</a:t>
            </a:r>
          </a:p>
        </p:txBody>
      </p:sp>
      <p:cxnSp>
        <p:nvCxnSpPr>
          <p:cNvPr id="55" name="Straight Arrow Connector 54">
            <a:extLst>
              <a:ext uri="{FF2B5EF4-FFF2-40B4-BE49-F238E27FC236}">
                <a16:creationId xmlns:a16="http://schemas.microsoft.com/office/drawing/2014/main" id="{5B9E0ABC-58DE-4093-8FD5-FDDDB9671658}"/>
              </a:ext>
            </a:extLst>
          </p:cNvPr>
          <p:cNvCxnSpPr>
            <a:cxnSpLocks/>
          </p:cNvCxnSpPr>
          <p:nvPr/>
        </p:nvCxnSpPr>
        <p:spPr>
          <a:xfrm>
            <a:off x="4497931" y="5581325"/>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A289B00-5621-4410-8E43-78885891619D}"/>
              </a:ext>
            </a:extLst>
          </p:cNvPr>
          <p:cNvCxnSpPr>
            <a:cxnSpLocks/>
          </p:cNvCxnSpPr>
          <p:nvPr/>
        </p:nvCxnSpPr>
        <p:spPr>
          <a:xfrm>
            <a:off x="6009113" y="5562113"/>
            <a:ext cx="0" cy="32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4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D5C4-3E7D-4209-B48D-3F0ECCAD3B12}"/>
              </a:ext>
            </a:extLst>
          </p:cNvPr>
          <p:cNvSpPr>
            <a:spLocks noGrp="1"/>
          </p:cNvSpPr>
          <p:nvPr>
            <p:ph type="title"/>
          </p:nvPr>
        </p:nvSpPr>
        <p:spPr/>
        <p:txBody>
          <a:bodyPr/>
          <a:lstStyle/>
          <a:p>
            <a:r>
              <a:rPr lang="en-US" dirty="0">
                <a:solidFill>
                  <a:schemeClr val="accent1">
                    <a:lumMod val="75000"/>
                  </a:schemeClr>
                </a:solidFill>
              </a:rPr>
              <a:t>Agenda</a:t>
            </a:r>
          </a:p>
        </p:txBody>
      </p:sp>
      <p:sp>
        <p:nvSpPr>
          <p:cNvPr id="3" name="Content Placeholder 2">
            <a:extLst>
              <a:ext uri="{FF2B5EF4-FFF2-40B4-BE49-F238E27FC236}">
                <a16:creationId xmlns:a16="http://schemas.microsoft.com/office/drawing/2014/main" id="{9B321622-E691-4272-B248-F34892B5D2C2}"/>
              </a:ext>
            </a:extLst>
          </p:cNvPr>
          <p:cNvSpPr>
            <a:spLocks noGrp="1"/>
          </p:cNvSpPr>
          <p:nvPr>
            <p:ph idx="1"/>
          </p:nvPr>
        </p:nvSpPr>
        <p:spPr/>
        <p:txBody>
          <a:bodyPr/>
          <a:lstStyle/>
          <a:p>
            <a:r>
              <a:rPr lang="en-US" dirty="0"/>
              <a:t>Welcome and Introduction –Dan DeSalvo/ Osagie Ebekozien</a:t>
            </a:r>
          </a:p>
          <a:p>
            <a:r>
              <a:rPr lang="en-US" dirty="0"/>
              <a:t>Special Projects Overview- Nudrat Noor</a:t>
            </a:r>
          </a:p>
          <a:p>
            <a:r>
              <a:rPr lang="en-US" dirty="0"/>
              <a:t>Open for Discussion- DG Team</a:t>
            </a:r>
          </a:p>
          <a:p>
            <a:endParaRPr lang="en-US" dirty="0"/>
          </a:p>
        </p:txBody>
      </p:sp>
    </p:spTree>
    <p:extLst>
      <p:ext uri="{BB962C8B-B14F-4D97-AF65-F5344CB8AC3E}">
        <p14:creationId xmlns:p14="http://schemas.microsoft.com/office/powerpoint/2010/main" val="292382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2DF8-112E-4C20-AEBE-BB540E10D4CA}"/>
              </a:ext>
            </a:extLst>
          </p:cNvPr>
          <p:cNvSpPr>
            <a:spLocks noGrp="1"/>
          </p:cNvSpPr>
          <p:nvPr>
            <p:ph type="title"/>
          </p:nvPr>
        </p:nvSpPr>
        <p:spPr>
          <a:xfrm>
            <a:off x="638175" y="447675"/>
            <a:ext cx="10515600" cy="958850"/>
          </a:xfrm>
        </p:spPr>
        <p:txBody>
          <a:bodyPr/>
          <a:lstStyle/>
          <a:p>
            <a:r>
              <a:rPr lang="en-US" b="1" dirty="0">
                <a:solidFill>
                  <a:schemeClr val="accent1">
                    <a:lumMod val="75000"/>
                  </a:schemeClr>
                </a:solidFill>
              </a:rPr>
              <a:t>Purpose of DGC</a:t>
            </a:r>
          </a:p>
        </p:txBody>
      </p:sp>
      <p:sp>
        <p:nvSpPr>
          <p:cNvPr id="3" name="Content Placeholder 2">
            <a:extLst>
              <a:ext uri="{FF2B5EF4-FFF2-40B4-BE49-F238E27FC236}">
                <a16:creationId xmlns:a16="http://schemas.microsoft.com/office/drawing/2014/main" id="{C86686C0-F1D7-437B-8C8C-6BDE324315FD}"/>
              </a:ext>
            </a:extLst>
          </p:cNvPr>
          <p:cNvSpPr>
            <a:spLocks noGrp="1"/>
          </p:cNvSpPr>
          <p:nvPr>
            <p:ph idx="1"/>
          </p:nvPr>
        </p:nvSpPr>
        <p:spPr>
          <a:xfrm>
            <a:off x="638175" y="1406525"/>
            <a:ext cx="10515600" cy="4351338"/>
          </a:xfrm>
        </p:spPr>
        <p:txBody>
          <a:bodyPr/>
          <a:lstStyle/>
          <a:p>
            <a:r>
              <a:rPr lang="en-US" dirty="0"/>
              <a:t>Review proposals for collaborative QI data use </a:t>
            </a:r>
          </a:p>
          <a:p>
            <a:r>
              <a:rPr lang="en-US" dirty="0"/>
              <a:t>Advise on </a:t>
            </a:r>
            <a:r>
              <a:rPr lang="en-US" u="sng" dirty="0"/>
              <a:t>internal</a:t>
            </a:r>
            <a:r>
              <a:rPr lang="en-US" dirty="0"/>
              <a:t> sharing of data</a:t>
            </a:r>
          </a:p>
          <a:p>
            <a:r>
              <a:rPr lang="en-US" dirty="0"/>
              <a:t>Approve </a:t>
            </a:r>
            <a:r>
              <a:rPr lang="en-US" u="sng" dirty="0"/>
              <a:t>external</a:t>
            </a:r>
            <a:r>
              <a:rPr lang="en-US" dirty="0"/>
              <a:t> sharing of data</a:t>
            </a:r>
          </a:p>
          <a:p>
            <a:r>
              <a:rPr lang="en-US" dirty="0"/>
              <a:t>Approve new data governance policies and procedures</a:t>
            </a:r>
          </a:p>
          <a:p>
            <a:r>
              <a:rPr lang="en-US" dirty="0"/>
              <a:t>Review potential conflict and ethical considerations with data use</a:t>
            </a:r>
          </a:p>
          <a:p>
            <a:r>
              <a:rPr lang="en-US" dirty="0"/>
              <a:t>Each center can nominate a representative to the DGC</a:t>
            </a:r>
          </a:p>
          <a:p>
            <a:r>
              <a:rPr lang="en-US" dirty="0"/>
              <a:t>Committee meets quarterly</a:t>
            </a:r>
          </a:p>
          <a:p>
            <a:endParaRPr lang="en-US" dirty="0"/>
          </a:p>
          <a:p>
            <a:endParaRPr lang="en-US" dirty="0"/>
          </a:p>
          <a:p>
            <a:endParaRPr lang="en-US" dirty="0"/>
          </a:p>
        </p:txBody>
      </p:sp>
    </p:spTree>
    <p:extLst>
      <p:ext uri="{BB962C8B-B14F-4D97-AF65-F5344CB8AC3E}">
        <p14:creationId xmlns:p14="http://schemas.microsoft.com/office/powerpoint/2010/main" val="395393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35BD-3AB5-4722-BEC1-092D6F9C5CBC}"/>
              </a:ext>
            </a:extLst>
          </p:cNvPr>
          <p:cNvSpPr>
            <a:spLocks noGrp="1"/>
          </p:cNvSpPr>
          <p:nvPr>
            <p:ph type="title"/>
          </p:nvPr>
        </p:nvSpPr>
        <p:spPr>
          <a:xfrm>
            <a:off x="838200" y="365125"/>
            <a:ext cx="10515600" cy="815975"/>
          </a:xfrm>
        </p:spPr>
        <p:txBody>
          <a:bodyPr/>
          <a:lstStyle/>
          <a:p>
            <a:r>
              <a:rPr lang="en-US" b="1" dirty="0">
                <a:solidFill>
                  <a:schemeClr val="accent1">
                    <a:lumMod val="75000"/>
                  </a:schemeClr>
                </a:solidFill>
              </a:rPr>
              <a:t>Current DGC Members</a:t>
            </a:r>
          </a:p>
        </p:txBody>
      </p:sp>
      <p:sp>
        <p:nvSpPr>
          <p:cNvPr id="3" name="Content Placeholder 2">
            <a:extLst>
              <a:ext uri="{FF2B5EF4-FFF2-40B4-BE49-F238E27FC236}">
                <a16:creationId xmlns:a16="http://schemas.microsoft.com/office/drawing/2014/main" id="{38638BD3-983D-46FE-B9C4-8984BC4BAB0F}"/>
              </a:ext>
            </a:extLst>
          </p:cNvPr>
          <p:cNvSpPr>
            <a:spLocks noGrp="1"/>
          </p:cNvSpPr>
          <p:nvPr>
            <p:ph idx="1"/>
          </p:nvPr>
        </p:nvSpPr>
        <p:spPr>
          <a:xfrm>
            <a:off x="838200" y="1349375"/>
            <a:ext cx="10515600" cy="4351338"/>
          </a:xfrm>
        </p:spPr>
        <p:txBody>
          <a:bodyPr>
            <a:normAutofit fontScale="85000" lnSpcReduction="20000"/>
          </a:bodyPr>
          <a:lstStyle/>
          <a:p>
            <a:r>
              <a:rPr lang="en-US" dirty="0"/>
              <a:t>Todd Alonso (BDC)</a:t>
            </a:r>
          </a:p>
          <a:p>
            <a:r>
              <a:rPr lang="en-US" dirty="0"/>
              <a:t>Daniel Desalvo (TCH) – Co-chairperson</a:t>
            </a:r>
          </a:p>
          <a:p>
            <a:r>
              <a:rPr lang="en-US" dirty="0"/>
              <a:t>Joyce Lee (Michigan)</a:t>
            </a:r>
          </a:p>
          <a:p>
            <a:r>
              <a:rPr lang="en-US" dirty="0"/>
              <a:t>Ruth Weinstock (SUNY)</a:t>
            </a:r>
          </a:p>
          <a:p>
            <a:r>
              <a:rPr lang="en-US" dirty="0"/>
              <a:t>Ryan McDonough (CMH)</a:t>
            </a:r>
          </a:p>
          <a:p>
            <a:r>
              <a:rPr lang="en-US" dirty="0"/>
              <a:t>Priya Prahalad (Stanford)</a:t>
            </a:r>
          </a:p>
          <a:p>
            <a:r>
              <a:rPr lang="en-US" dirty="0"/>
              <a:t>Christine Byer-</a:t>
            </a:r>
            <a:r>
              <a:rPr lang="en-US" dirty="0" err="1"/>
              <a:t>Mendosa</a:t>
            </a:r>
            <a:r>
              <a:rPr lang="en-US" dirty="0"/>
              <a:t> (Rady)</a:t>
            </a:r>
          </a:p>
          <a:p>
            <a:r>
              <a:rPr lang="en-US" dirty="0"/>
              <a:t>Kathryn </a:t>
            </a:r>
            <a:r>
              <a:rPr lang="en-US" dirty="0" err="1"/>
              <a:t>Obrynba</a:t>
            </a:r>
            <a:r>
              <a:rPr lang="en-US" dirty="0"/>
              <a:t> (NCH)</a:t>
            </a:r>
          </a:p>
          <a:p>
            <a:r>
              <a:rPr lang="en-US" dirty="0"/>
              <a:t>Osagie Ebekozien (T1Dx) – Co-Chairperson</a:t>
            </a:r>
          </a:p>
          <a:p>
            <a:r>
              <a:rPr lang="en-US" dirty="0"/>
              <a:t>Nudrat Noor (T1Dx)</a:t>
            </a:r>
          </a:p>
          <a:p>
            <a:r>
              <a:rPr lang="en-US" dirty="0"/>
              <a:t>Nicole Rioles (T1Dx)</a:t>
            </a:r>
          </a:p>
          <a:p>
            <a:endParaRPr lang="en-US" dirty="0"/>
          </a:p>
          <a:p>
            <a:endParaRPr lang="en-US" dirty="0"/>
          </a:p>
          <a:p>
            <a:endParaRPr lang="en-US" dirty="0"/>
          </a:p>
        </p:txBody>
      </p:sp>
    </p:spTree>
    <p:extLst>
      <p:ext uri="{BB962C8B-B14F-4D97-AF65-F5344CB8AC3E}">
        <p14:creationId xmlns:p14="http://schemas.microsoft.com/office/powerpoint/2010/main" val="323665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08FD-F974-1245-BC42-ACB650AFB103}"/>
              </a:ext>
            </a:extLst>
          </p:cNvPr>
          <p:cNvSpPr>
            <a:spLocks noGrp="1"/>
          </p:cNvSpPr>
          <p:nvPr>
            <p:ph type="title"/>
          </p:nvPr>
        </p:nvSpPr>
        <p:spPr/>
        <p:txBody>
          <a:bodyPr>
            <a:normAutofit fontScale="90000"/>
          </a:bodyPr>
          <a:lstStyle/>
          <a:p>
            <a:r>
              <a:rPr lang="en-US" b="1" dirty="0">
                <a:solidFill>
                  <a:schemeClr val="accent5">
                    <a:lumMod val="50000"/>
                  </a:schemeClr>
                </a:solidFill>
              </a:rPr>
              <a:t>Dexcom sponsored Analysis (Oct 2019 – Dec 2020) </a:t>
            </a:r>
          </a:p>
        </p:txBody>
      </p:sp>
      <p:sp>
        <p:nvSpPr>
          <p:cNvPr id="5" name="Content Placeholder 2">
            <a:extLst>
              <a:ext uri="{FF2B5EF4-FFF2-40B4-BE49-F238E27FC236}">
                <a16:creationId xmlns:a16="http://schemas.microsoft.com/office/drawing/2014/main" id="{4AED879F-BA1D-44E1-8A2E-4E2049CD27D8}"/>
              </a:ext>
            </a:extLst>
          </p:cNvPr>
          <p:cNvSpPr>
            <a:spLocks noGrp="1"/>
          </p:cNvSpPr>
          <p:nvPr>
            <p:ph sz="quarter" idx="10"/>
          </p:nvPr>
        </p:nvSpPr>
        <p:spPr>
          <a:xfrm>
            <a:off x="347902" y="881009"/>
            <a:ext cx="11173538" cy="5622533"/>
          </a:xfrm>
        </p:spPr>
        <p:txBody>
          <a:bodyPr>
            <a:normAutofit/>
          </a:bodyPr>
          <a:lstStyle/>
          <a:p>
            <a:r>
              <a:rPr lang="en-US" sz="2400" dirty="0"/>
              <a:t>Pilot Project</a:t>
            </a:r>
          </a:p>
          <a:p>
            <a:pPr lvl="1">
              <a:buFont typeface="Wingdings" panose="05000000000000000000" pitchFamily="2" charset="2"/>
              <a:buChar char="q"/>
            </a:pPr>
            <a:r>
              <a:rPr lang="en-US" sz="2000" dirty="0"/>
              <a:t>Patient and clinical factors across CGM users </a:t>
            </a:r>
          </a:p>
          <a:p>
            <a:pPr lvl="1">
              <a:buFont typeface="Wingdings" panose="05000000000000000000" pitchFamily="2" charset="2"/>
              <a:buChar char="q"/>
            </a:pPr>
            <a:r>
              <a:rPr lang="en-US" sz="2000" dirty="0"/>
              <a:t>Distribution of patient demographics by type of CGM device (rt CGM vs is CGM)</a:t>
            </a:r>
          </a:p>
          <a:p>
            <a:pPr lvl="1">
              <a:buFont typeface="Wingdings" panose="05000000000000000000" pitchFamily="2" charset="2"/>
              <a:buChar char="q"/>
            </a:pPr>
            <a:r>
              <a:rPr lang="en-US" sz="2000" dirty="0"/>
              <a:t>Distribution of patient demographics by insulin delivery methods by CGM types</a:t>
            </a:r>
          </a:p>
          <a:p>
            <a:pPr lvl="1"/>
            <a:endParaRPr lang="en-US" sz="2000" dirty="0"/>
          </a:p>
          <a:p>
            <a:r>
              <a:rPr lang="en-US" sz="2400" dirty="0"/>
              <a:t>Accepted ATTD 2021 abstract</a:t>
            </a:r>
          </a:p>
          <a:p>
            <a:pPr lvl="1">
              <a:buFont typeface="Wingdings" panose="05000000000000000000" pitchFamily="2" charset="2"/>
              <a:buChar char="Ø"/>
            </a:pPr>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1242B04F-8CF5-4DC1-87C3-5AD7551DF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872" y="3288372"/>
            <a:ext cx="8436127" cy="3215170"/>
          </a:xfrm>
          <a:prstGeom prst="rect">
            <a:avLst/>
          </a:prstGeom>
        </p:spPr>
      </p:pic>
    </p:spTree>
    <p:extLst>
      <p:ext uri="{BB962C8B-B14F-4D97-AF65-F5344CB8AC3E}">
        <p14:creationId xmlns:p14="http://schemas.microsoft.com/office/powerpoint/2010/main" val="37012851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A885-878E-4BC8-A025-029DA69E2029}"/>
              </a:ext>
            </a:extLst>
          </p:cNvPr>
          <p:cNvSpPr>
            <a:spLocks noGrp="1"/>
          </p:cNvSpPr>
          <p:nvPr>
            <p:ph type="title"/>
          </p:nvPr>
        </p:nvSpPr>
        <p:spPr/>
        <p:txBody>
          <a:bodyPr/>
          <a:lstStyle/>
          <a:p>
            <a:r>
              <a:rPr lang="en-US" b="1" dirty="0"/>
              <a:t>Special Projects</a:t>
            </a:r>
          </a:p>
        </p:txBody>
      </p:sp>
    </p:spTree>
    <p:extLst>
      <p:ext uri="{BB962C8B-B14F-4D97-AF65-F5344CB8AC3E}">
        <p14:creationId xmlns:p14="http://schemas.microsoft.com/office/powerpoint/2010/main" val="14393679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A879-2888-466D-89B0-3B0C77B6C72F}"/>
              </a:ext>
            </a:extLst>
          </p:cNvPr>
          <p:cNvSpPr>
            <a:spLocks noGrp="1"/>
          </p:cNvSpPr>
          <p:nvPr>
            <p:ph type="title"/>
          </p:nvPr>
        </p:nvSpPr>
        <p:spPr>
          <a:xfrm>
            <a:off x="1402226" y="591936"/>
            <a:ext cx="7886700" cy="764916"/>
          </a:xfrm>
        </p:spPr>
        <p:txBody>
          <a:bodyPr>
            <a:normAutofit fontScale="90000"/>
          </a:bodyPr>
          <a:lstStyle/>
          <a:p>
            <a:r>
              <a:rPr lang="fr-FR" b="1" dirty="0">
                <a:solidFill>
                  <a:schemeClr val="accent1">
                    <a:lumMod val="75000"/>
                  </a:schemeClr>
                </a:solidFill>
              </a:rPr>
              <a:t>T1DX-QI Collaborative Data Platforms</a:t>
            </a:r>
            <a:endParaRPr lang="en-US" b="1" dirty="0">
              <a:solidFill>
                <a:schemeClr val="accent1">
                  <a:lumMod val="75000"/>
                </a:schemeClr>
              </a:solidFill>
            </a:endParaRPr>
          </a:p>
        </p:txBody>
      </p:sp>
      <p:sp>
        <p:nvSpPr>
          <p:cNvPr id="5" name="Rectangle 4">
            <a:extLst>
              <a:ext uri="{FF2B5EF4-FFF2-40B4-BE49-F238E27FC236}">
                <a16:creationId xmlns:a16="http://schemas.microsoft.com/office/drawing/2014/main" id="{DA60D115-EB84-4A4F-8156-F2AA1D5A1BE9}"/>
              </a:ext>
            </a:extLst>
          </p:cNvPr>
          <p:cNvSpPr/>
          <p:nvPr/>
        </p:nvSpPr>
        <p:spPr>
          <a:xfrm>
            <a:off x="1388946" y="3144271"/>
            <a:ext cx="1752227" cy="605934"/>
          </a:xfrm>
          <a:prstGeom prst="rect">
            <a:avLst/>
          </a:prstGeom>
          <a:solidFill>
            <a:schemeClr val="accent5">
              <a:lumMod val="40000"/>
              <a:lumOff val="60000"/>
            </a:schemeClr>
          </a:solidFill>
          <a:ln w="25400" cap="flat">
            <a:solidFill>
              <a:schemeClr val="tx2">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spAutoFit/>
          </a:bodyPr>
          <a:lstStyle/>
          <a:p>
            <a:pPr algn="ctr" defTabSz="514350"/>
            <a:r>
              <a:rPr lang="en-US" dirty="0">
                <a:solidFill>
                  <a:schemeClr val="bg2">
                    <a:lumMod val="50000"/>
                  </a:schemeClr>
                </a:solidFill>
                <a:ea typeface="Hind Regular"/>
                <a:cs typeface="Arial" panose="020B0604020202020204" pitchFamily="34" charset="0"/>
                <a:sym typeface="Hind Regular"/>
              </a:rPr>
              <a:t>Clinic level</a:t>
            </a:r>
          </a:p>
          <a:p>
            <a:pPr algn="ctr" defTabSz="514350"/>
            <a:r>
              <a:rPr lang="en-US" dirty="0">
                <a:solidFill>
                  <a:schemeClr val="bg2">
                    <a:lumMod val="50000"/>
                  </a:schemeClr>
                </a:solidFill>
                <a:ea typeface="Hind Regular"/>
                <a:cs typeface="Arial" panose="020B0604020202020204" pitchFamily="34" charset="0"/>
                <a:sym typeface="Hind Regular"/>
              </a:rPr>
              <a:t>(Aggregate data</a:t>
            </a:r>
            <a:r>
              <a:rPr lang="en-US" sz="1200" dirty="0">
                <a:solidFill>
                  <a:schemeClr val="bg2">
                    <a:lumMod val="50000"/>
                  </a:schemeClr>
                </a:solidFill>
                <a:ea typeface="Hind Regular"/>
                <a:cs typeface="Arial" panose="020B0604020202020204" pitchFamily="34" charset="0"/>
                <a:sym typeface="Hind Regular"/>
              </a:rPr>
              <a:t>)</a:t>
            </a:r>
            <a:endParaRPr lang="en-US" sz="1050" dirty="0">
              <a:solidFill>
                <a:schemeClr val="bg2">
                  <a:lumMod val="50000"/>
                </a:schemeClr>
              </a:solidFill>
              <a:ea typeface="Hind Regular"/>
              <a:cs typeface="Arial" panose="020B0604020202020204" pitchFamily="34" charset="0"/>
              <a:sym typeface="Hind Regular"/>
            </a:endParaRPr>
          </a:p>
        </p:txBody>
      </p:sp>
      <p:sp>
        <p:nvSpPr>
          <p:cNvPr id="6" name="Rectangle 5">
            <a:extLst>
              <a:ext uri="{FF2B5EF4-FFF2-40B4-BE49-F238E27FC236}">
                <a16:creationId xmlns:a16="http://schemas.microsoft.com/office/drawing/2014/main" id="{29526ABE-1F49-4BD4-BA90-BFE34311C54B}"/>
              </a:ext>
            </a:extLst>
          </p:cNvPr>
          <p:cNvSpPr/>
          <p:nvPr/>
        </p:nvSpPr>
        <p:spPr>
          <a:xfrm>
            <a:off x="4535692" y="3144271"/>
            <a:ext cx="2078517" cy="605934"/>
          </a:xfrm>
          <a:prstGeom prst="rect">
            <a:avLst/>
          </a:prstGeom>
          <a:solidFill>
            <a:schemeClr val="tx2">
              <a:lumMod val="40000"/>
              <a:lumOff val="60000"/>
            </a:schemeClr>
          </a:solidFill>
          <a:ln w="25400" cap="flat">
            <a:solidFill>
              <a:schemeClr val="tx2">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spAutoFit/>
          </a:bodyPr>
          <a:lstStyle/>
          <a:p>
            <a:pPr algn="ctr" defTabSz="514350"/>
            <a:r>
              <a:rPr lang="en-US" dirty="0">
                <a:ea typeface="Hind Regular"/>
                <a:cs typeface="Arial" panose="020B0604020202020204" pitchFamily="34" charset="0"/>
                <a:sym typeface="Hind Regular"/>
              </a:rPr>
              <a:t>EHR Mapped </a:t>
            </a:r>
          </a:p>
          <a:p>
            <a:pPr algn="ctr" defTabSz="514350"/>
            <a:r>
              <a:rPr lang="en-US" dirty="0">
                <a:ea typeface="Hind Regular"/>
                <a:cs typeface="Arial" panose="020B0604020202020204" pitchFamily="34" charset="0"/>
                <a:sym typeface="Hind Regular"/>
              </a:rPr>
              <a:t>(Patient level data)</a:t>
            </a:r>
          </a:p>
        </p:txBody>
      </p:sp>
      <p:sp>
        <p:nvSpPr>
          <p:cNvPr id="7" name="Rectangle 6">
            <a:extLst>
              <a:ext uri="{FF2B5EF4-FFF2-40B4-BE49-F238E27FC236}">
                <a16:creationId xmlns:a16="http://schemas.microsoft.com/office/drawing/2014/main" id="{884FEFC8-A079-4C77-96CF-284A1EE0934B}"/>
              </a:ext>
            </a:extLst>
          </p:cNvPr>
          <p:cNvSpPr/>
          <p:nvPr/>
        </p:nvSpPr>
        <p:spPr>
          <a:xfrm>
            <a:off x="4353841" y="1750947"/>
            <a:ext cx="2343150" cy="633854"/>
          </a:xfrm>
          <a:prstGeom prst="rect">
            <a:avLst/>
          </a:prstGeom>
          <a:solidFill>
            <a:schemeClr val="accent5"/>
          </a:solidFill>
          <a:ln w="12700" cap="flat" cmpd="sng" algn="ctr">
            <a:solidFill>
              <a:schemeClr val="tx2">
                <a:lumMod val="75000"/>
              </a:schemeClr>
            </a:solidFill>
            <a:prstDash val="solid"/>
          </a:ln>
          <a:effectLst>
            <a:outerShdw blurRad="38100" dist="25400" dir="2700000" algn="br" rotWithShape="0">
              <a:srgbClr val="000000">
                <a:alpha val="60000"/>
              </a:srgbClr>
            </a:outerShdw>
          </a:effectLst>
        </p:spPr>
        <p:txBody>
          <a:bodyPr rtlCol="0" anchor="ctr"/>
          <a:lstStyle/>
          <a:p>
            <a:pPr algn="ctr" defTabSz="514350"/>
            <a:r>
              <a:rPr lang="en-US" sz="1500" b="1" dirty="0">
                <a:solidFill>
                  <a:srgbClr val="FFFFFF"/>
                </a:solidFill>
                <a:cs typeface="Arial" panose="020B0604020202020204" pitchFamily="34" charset="0"/>
              </a:rPr>
              <a:t>Member clinics</a:t>
            </a:r>
          </a:p>
          <a:p>
            <a:pPr algn="ctr" defTabSz="514350"/>
            <a:r>
              <a:rPr lang="en-US" sz="1500" b="1" dirty="0">
                <a:solidFill>
                  <a:srgbClr val="FFFFFF"/>
                </a:solidFill>
                <a:cs typeface="Arial" panose="020B0604020202020204" pitchFamily="34" charset="0"/>
              </a:rPr>
              <a:t>(QI Collaborative) = 32</a:t>
            </a:r>
            <a:endParaRPr lang="en-US" sz="900" kern="0" dirty="0">
              <a:solidFill>
                <a:srgbClr val="FFFFFF"/>
              </a:solidFill>
              <a:cs typeface="Arial" panose="020B0604020202020204" pitchFamily="34" charset="0"/>
            </a:endParaRPr>
          </a:p>
        </p:txBody>
      </p:sp>
      <p:cxnSp>
        <p:nvCxnSpPr>
          <p:cNvPr id="8" name="Straight Connector 7">
            <a:extLst>
              <a:ext uri="{FF2B5EF4-FFF2-40B4-BE49-F238E27FC236}">
                <a16:creationId xmlns:a16="http://schemas.microsoft.com/office/drawing/2014/main" id="{7F630970-F0DA-4B10-BF73-36239D34E0D9}"/>
              </a:ext>
            </a:extLst>
          </p:cNvPr>
          <p:cNvCxnSpPr/>
          <p:nvPr/>
        </p:nvCxnSpPr>
        <p:spPr>
          <a:xfrm>
            <a:off x="5345622" y="2393190"/>
            <a:ext cx="0" cy="200918"/>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BF526339-43EB-41BF-AF55-B78D3A4D09FF}"/>
              </a:ext>
            </a:extLst>
          </p:cNvPr>
          <p:cNvCxnSpPr>
            <a:cxnSpLocks/>
          </p:cNvCxnSpPr>
          <p:nvPr/>
        </p:nvCxnSpPr>
        <p:spPr>
          <a:xfrm>
            <a:off x="2196219" y="2615449"/>
            <a:ext cx="6024992" cy="4520"/>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CE5606CF-D101-4D0A-AF21-B45E1AD55F52}"/>
              </a:ext>
            </a:extLst>
          </p:cNvPr>
          <p:cNvCxnSpPr>
            <a:cxnSpLocks/>
          </p:cNvCxnSpPr>
          <p:nvPr/>
        </p:nvCxnSpPr>
        <p:spPr>
          <a:xfrm>
            <a:off x="2187845" y="2585979"/>
            <a:ext cx="0" cy="535018"/>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51468679-465A-4629-A3A6-47C59E1E0B54}"/>
              </a:ext>
            </a:extLst>
          </p:cNvPr>
          <p:cNvCxnSpPr>
            <a:cxnSpLocks/>
          </p:cNvCxnSpPr>
          <p:nvPr/>
        </p:nvCxnSpPr>
        <p:spPr>
          <a:xfrm>
            <a:off x="5345576" y="2596697"/>
            <a:ext cx="0" cy="524301"/>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B2ACE8FA-3090-44CA-A2AF-E3C5CF9C5794}"/>
              </a:ext>
            </a:extLst>
          </p:cNvPr>
          <p:cNvSpPr txBox="1"/>
          <p:nvPr/>
        </p:nvSpPr>
        <p:spPr>
          <a:xfrm>
            <a:off x="4949460" y="3801114"/>
            <a:ext cx="125097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hangingPunct="0"/>
            <a:r>
              <a:rPr lang="en-US" sz="1200" b="1" dirty="0">
                <a:solidFill>
                  <a:srgbClr val="FF0000"/>
                </a:solidFill>
                <a:latin typeface="Avenir Heavy"/>
                <a:ea typeface="Avenir Heavy"/>
                <a:cs typeface="Avenir Heavy"/>
                <a:sym typeface="Avenir Heavy"/>
              </a:rPr>
              <a:t>T1DX-QI Database</a:t>
            </a:r>
          </a:p>
        </p:txBody>
      </p:sp>
      <p:sp>
        <p:nvSpPr>
          <p:cNvPr id="17" name="Rectangle 16">
            <a:extLst>
              <a:ext uri="{FF2B5EF4-FFF2-40B4-BE49-F238E27FC236}">
                <a16:creationId xmlns:a16="http://schemas.microsoft.com/office/drawing/2014/main" id="{45DD1A02-CB6E-4D24-BEB4-BA7826DD41E2}"/>
              </a:ext>
            </a:extLst>
          </p:cNvPr>
          <p:cNvSpPr/>
          <p:nvPr/>
        </p:nvSpPr>
        <p:spPr>
          <a:xfrm>
            <a:off x="7724032" y="3120997"/>
            <a:ext cx="1752227" cy="605934"/>
          </a:xfrm>
          <a:prstGeom prst="rect">
            <a:avLst/>
          </a:prstGeom>
          <a:solidFill>
            <a:schemeClr val="accent5">
              <a:lumMod val="20000"/>
              <a:lumOff val="80000"/>
            </a:schemeClr>
          </a:solidFill>
          <a:ln w="25400" cap="flat">
            <a:solidFill>
              <a:schemeClr val="tx2">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spAutoFit/>
          </a:bodyPr>
          <a:lstStyle/>
          <a:p>
            <a:pPr algn="ctr" defTabSz="514350"/>
            <a:r>
              <a:rPr lang="en-US" dirty="0">
                <a:ea typeface="Hind Regular"/>
                <a:cs typeface="Arial" panose="020B0604020202020204" pitchFamily="34" charset="0"/>
                <a:sym typeface="Hind Regular"/>
              </a:rPr>
              <a:t>Special Projects</a:t>
            </a:r>
          </a:p>
          <a:p>
            <a:pPr algn="ctr" defTabSz="514350"/>
            <a:r>
              <a:rPr lang="en-US" dirty="0">
                <a:ea typeface="Hind Regular"/>
                <a:cs typeface="Arial" panose="020B0604020202020204" pitchFamily="34" charset="0"/>
                <a:sym typeface="Hind Regular"/>
              </a:rPr>
              <a:t>(Other Data)</a:t>
            </a:r>
            <a:endParaRPr lang="en-US" sz="1050" dirty="0">
              <a:ea typeface="Hind Regular"/>
              <a:cs typeface="Arial" panose="020B0604020202020204" pitchFamily="34" charset="0"/>
              <a:sym typeface="Hind Regular"/>
            </a:endParaRPr>
          </a:p>
        </p:txBody>
      </p:sp>
      <p:cxnSp>
        <p:nvCxnSpPr>
          <p:cNvPr id="18" name="Straight Connector 17">
            <a:extLst>
              <a:ext uri="{FF2B5EF4-FFF2-40B4-BE49-F238E27FC236}">
                <a16:creationId xmlns:a16="http://schemas.microsoft.com/office/drawing/2014/main" id="{F8C0D9CE-0066-4208-AD29-1D50801CAB9B}"/>
              </a:ext>
            </a:extLst>
          </p:cNvPr>
          <p:cNvCxnSpPr>
            <a:cxnSpLocks/>
          </p:cNvCxnSpPr>
          <p:nvPr/>
        </p:nvCxnSpPr>
        <p:spPr>
          <a:xfrm>
            <a:off x="8221211" y="2596696"/>
            <a:ext cx="0" cy="524301"/>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3" name="Oval 12">
            <a:extLst>
              <a:ext uri="{FF2B5EF4-FFF2-40B4-BE49-F238E27FC236}">
                <a16:creationId xmlns:a16="http://schemas.microsoft.com/office/drawing/2014/main" id="{E69F713A-2C78-4BA7-8C48-DE28BD96AB08}"/>
              </a:ext>
            </a:extLst>
          </p:cNvPr>
          <p:cNvSpPr/>
          <p:nvPr/>
        </p:nvSpPr>
        <p:spPr>
          <a:xfrm>
            <a:off x="6962911" y="2898258"/>
            <a:ext cx="3380712" cy="1042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87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38A3-A50F-4611-9CAC-CB02CEEC1918}"/>
              </a:ext>
            </a:extLst>
          </p:cNvPr>
          <p:cNvSpPr>
            <a:spLocks noGrp="1"/>
          </p:cNvSpPr>
          <p:nvPr>
            <p:ph type="title"/>
          </p:nvPr>
        </p:nvSpPr>
        <p:spPr/>
        <p:txBody>
          <a:bodyPr/>
          <a:lstStyle/>
          <a:p>
            <a:r>
              <a:rPr lang="en-US" dirty="0">
                <a:solidFill>
                  <a:schemeClr val="accent1">
                    <a:lumMod val="75000"/>
                  </a:schemeClr>
                </a:solidFill>
              </a:rPr>
              <a:t>Special Projects</a:t>
            </a:r>
          </a:p>
        </p:txBody>
      </p:sp>
      <p:sp>
        <p:nvSpPr>
          <p:cNvPr id="3" name="Content Placeholder 2">
            <a:extLst>
              <a:ext uri="{FF2B5EF4-FFF2-40B4-BE49-F238E27FC236}">
                <a16:creationId xmlns:a16="http://schemas.microsoft.com/office/drawing/2014/main" id="{34967DA5-6E80-47D7-945E-2901BB02FDC9}"/>
              </a:ext>
            </a:extLst>
          </p:cNvPr>
          <p:cNvSpPr>
            <a:spLocks noGrp="1"/>
          </p:cNvSpPr>
          <p:nvPr>
            <p:ph idx="1"/>
          </p:nvPr>
        </p:nvSpPr>
        <p:spPr/>
        <p:txBody>
          <a:bodyPr/>
          <a:lstStyle/>
          <a:p>
            <a:r>
              <a:rPr lang="en-US" dirty="0"/>
              <a:t>T1DX COVID-19 Surveillance Registry</a:t>
            </a:r>
          </a:p>
          <a:p>
            <a:r>
              <a:rPr lang="en-US" dirty="0"/>
              <a:t>COVID-19 and New Onsets</a:t>
            </a:r>
          </a:p>
          <a:p>
            <a:r>
              <a:rPr lang="en-US" dirty="0"/>
              <a:t>Telemedicine project</a:t>
            </a:r>
          </a:p>
          <a:p>
            <a:r>
              <a:rPr lang="en-US" dirty="0"/>
              <a:t>Medtronic Smart Pen Project</a:t>
            </a:r>
          </a:p>
          <a:p>
            <a:pPr marL="0" indent="0">
              <a:buNone/>
            </a:pPr>
            <a:endParaRPr lang="en-US" dirty="0"/>
          </a:p>
        </p:txBody>
      </p:sp>
    </p:spTree>
    <p:extLst>
      <p:ext uri="{BB962C8B-B14F-4D97-AF65-F5344CB8AC3E}">
        <p14:creationId xmlns:p14="http://schemas.microsoft.com/office/powerpoint/2010/main" val="417795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446-486F-4CDF-8309-3AD38084F027}"/>
              </a:ext>
            </a:extLst>
          </p:cNvPr>
          <p:cNvSpPr>
            <a:spLocks noGrp="1"/>
          </p:cNvSpPr>
          <p:nvPr>
            <p:ph type="title"/>
          </p:nvPr>
        </p:nvSpPr>
        <p:spPr/>
        <p:txBody>
          <a:bodyPr/>
          <a:lstStyle/>
          <a:p>
            <a:r>
              <a:rPr lang="en-US" dirty="0">
                <a:solidFill>
                  <a:schemeClr val="accent5">
                    <a:lumMod val="50000"/>
                  </a:schemeClr>
                </a:solidFill>
              </a:rPr>
              <a:t>T1DX COVID-19 Surveillance Registry</a:t>
            </a:r>
          </a:p>
        </p:txBody>
      </p:sp>
      <p:sp>
        <p:nvSpPr>
          <p:cNvPr id="3" name="Content Placeholder 2">
            <a:extLst>
              <a:ext uri="{FF2B5EF4-FFF2-40B4-BE49-F238E27FC236}">
                <a16:creationId xmlns:a16="http://schemas.microsoft.com/office/drawing/2014/main" id="{DFCFF7A0-AA1C-4E99-AE60-D7BCE3E27C03}"/>
              </a:ext>
            </a:extLst>
          </p:cNvPr>
          <p:cNvSpPr>
            <a:spLocks noGrp="1"/>
          </p:cNvSpPr>
          <p:nvPr>
            <p:ph idx="1"/>
          </p:nvPr>
        </p:nvSpPr>
        <p:spPr/>
        <p:txBody>
          <a:bodyPr/>
          <a:lstStyle/>
          <a:p>
            <a:pPr marL="0" indent="0">
              <a:buNone/>
            </a:pPr>
            <a:r>
              <a:rPr lang="en-US" sz="2000" dirty="0"/>
              <a:t>Multi-center U.S. based surveillance registry of T1D patients with COVID-19</a:t>
            </a:r>
          </a:p>
          <a:p>
            <a:pPr marL="0" indent="0">
              <a:buNone/>
            </a:pPr>
            <a:endParaRPr lang="en-US" sz="2000" dirty="0"/>
          </a:p>
          <a:p>
            <a:r>
              <a:rPr lang="en-US" sz="2000" b="1" u="sng" dirty="0">
                <a:solidFill>
                  <a:schemeClr val="accent5">
                    <a:lumMod val="50000"/>
                  </a:schemeClr>
                </a:solidFill>
              </a:rPr>
              <a:t>Study Population</a:t>
            </a:r>
          </a:p>
          <a:p>
            <a:pPr marL="0" indent="0">
              <a:buNone/>
            </a:pPr>
            <a:r>
              <a:rPr lang="en-US" sz="2000" dirty="0"/>
              <a:t> Participating sites provide patient-level data based on chart reviews</a:t>
            </a:r>
          </a:p>
          <a:p>
            <a:pPr marL="0" indent="0">
              <a:buNone/>
            </a:pPr>
            <a:endParaRPr lang="en-US" sz="2000" dirty="0"/>
          </a:p>
          <a:p>
            <a:r>
              <a:rPr lang="en-US" sz="2000" b="1" u="sng" dirty="0">
                <a:solidFill>
                  <a:schemeClr val="accent5">
                    <a:lumMod val="50000"/>
                  </a:schemeClr>
                </a:solidFill>
              </a:rPr>
              <a:t>Study Status</a:t>
            </a:r>
          </a:p>
          <a:p>
            <a:pPr marL="0" indent="0">
              <a:buNone/>
            </a:pPr>
            <a:r>
              <a:rPr lang="en-US" sz="2000" dirty="0"/>
              <a:t>1000+ people with T1D and confirmed COVID-19 </a:t>
            </a:r>
          </a:p>
          <a:p>
            <a:pPr marL="0" indent="0">
              <a:buNone/>
            </a:pPr>
            <a:r>
              <a:rPr lang="en-US" sz="2000" dirty="0"/>
              <a:t>Data collection is ongoing</a:t>
            </a:r>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103676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1D Exchange">
  <a:themeElements>
    <a:clrScheme name="T1D Exchange">
      <a:dk1>
        <a:srgbClr val="0C0C0C"/>
      </a:dk1>
      <a:lt1>
        <a:srgbClr val="FFFFFF"/>
      </a:lt1>
      <a:dk2>
        <a:srgbClr val="369FB2"/>
      </a:dk2>
      <a:lt2>
        <a:srgbClr val="78E6FA"/>
      </a:lt2>
      <a:accent1>
        <a:srgbClr val="52CAE0"/>
      </a:accent1>
      <a:accent2>
        <a:srgbClr val="8493CF"/>
      </a:accent2>
      <a:accent3>
        <a:srgbClr val="3E4E8D"/>
      </a:accent3>
      <a:accent4>
        <a:srgbClr val="222D57"/>
      </a:accent4>
      <a:accent5>
        <a:srgbClr val="F9F9F9"/>
      </a:accent5>
      <a:accent6>
        <a:srgbClr val="777777"/>
      </a:accent6>
      <a:hlink>
        <a:srgbClr val="5E5E5E"/>
      </a:hlink>
      <a:folHlink>
        <a:srgbClr val="0079BF"/>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1-01-19 QI All Staff- formatted  -  Read-Only" id="{031EE090-AB92-437E-8125-275FF27E9652}" vid="{183C4F49-2291-4E52-9734-D4FCFB979E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1105</Words>
  <Application>Microsoft Office PowerPoint</Application>
  <PresentationFormat>Widescreen</PresentationFormat>
  <Paragraphs>144</Paragraphs>
  <Slides>19</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Arial</vt:lpstr>
      <vt:lpstr>Avenir Heavy</vt:lpstr>
      <vt:lpstr>Calibri</vt:lpstr>
      <vt:lpstr>Calibri Light</vt:lpstr>
      <vt:lpstr>Courier New</vt:lpstr>
      <vt:lpstr>Hind</vt:lpstr>
      <vt:lpstr>Hind Bold</vt:lpstr>
      <vt:lpstr>Hind Regular</vt:lpstr>
      <vt:lpstr>Montserrat</vt:lpstr>
      <vt:lpstr>Montserrat SemiBold</vt:lpstr>
      <vt:lpstr>Wingdings</vt:lpstr>
      <vt:lpstr>Office Theme</vt:lpstr>
      <vt:lpstr>1_Office Theme</vt:lpstr>
      <vt:lpstr>T1D Exchange</vt:lpstr>
      <vt:lpstr>Data Governance Committee Update</vt:lpstr>
      <vt:lpstr>Agenda</vt:lpstr>
      <vt:lpstr>Purpose of DGC</vt:lpstr>
      <vt:lpstr>Current DGC Members</vt:lpstr>
      <vt:lpstr>Dexcom sponsored Analysis (Oct 2019 – Dec 2020) </vt:lpstr>
      <vt:lpstr>Special Projects</vt:lpstr>
      <vt:lpstr>T1DX-QI Collaborative Data Platforms</vt:lpstr>
      <vt:lpstr>Special Projects</vt:lpstr>
      <vt:lpstr>T1DX COVID-19 Surveillance Registry</vt:lpstr>
      <vt:lpstr>COVID-19 and New Onsets </vt:lpstr>
      <vt:lpstr>Telemedicine project</vt:lpstr>
      <vt:lpstr>Medtronic Smart Pen Project</vt:lpstr>
      <vt:lpstr>Fear of Hypoglycemia Screener</vt:lpstr>
      <vt:lpstr>Fear of Hypoglycemia</vt:lpstr>
      <vt:lpstr>Fear of Hypoglycemia in the Real World</vt:lpstr>
      <vt:lpstr>Sponsored projects language in Data Agreements</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 Committee Update</dc:title>
  <dc:creator>Osagie Ebekozien</dc:creator>
  <cp:lastModifiedBy>Emma Ospelt</cp:lastModifiedBy>
  <cp:revision>55</cp:revision>
  <dcterms:created xsi:type="dcterms:W3CDTF">2020-11-10T15:40:25Z</dcterms:created>
  <dcterms:modified xsi:type="dcterms:W3CDTF">2021-03-10T15:03:48Z</dcterms:modified>
</cp:coreProperties>
</file>