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handoutMasterIdLst>
    <p:handoutMasterId r:id="rId16"/>
  </p:handoutMasterIdLst>
  <p:sldIdLst>
    <p:sldId id="256" r:id="rId2"/>
    <p:sldId id="264" r:id="rId3"/>
    <p:sldId id="756" r:id="rId4"/>
    <p:sldId id="746" r:id="rId5"/>
    <p:sldId id="751" r:id="rId6"/>
    <p:sldId id="263" r:id="rId7"/>
    <p:sldId id="750" r:id="rId8"/>
    <p:sldId id="744" r:id="rId9"/>
    <p:sldId id="757" r:id="rId10"/>
    <p:sldId id="755" r:id="rId11"/>
    <p:sldId id="758" r:id="rId12"/>
    <p:sldId id="759" r:id="rId13"/>
    <p:sldId id="760" r:id="rId14"/>
    <p:sldId id="7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3"/>
    <p:restoredTop sz="94486"/>
  </p:normalViewPr>
  <p:slideViewPr>
    <p:cSldViewPr snapToGrid="0" snapToObjects="1">
      <p:cViewPr varScale="1">
        <p:scale>
          <a:sx n="86" d="100"/>
          <a:sy n="86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65C3A-1DBF-E144-B4AF-0DCB696F9D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5CD32-7288-834A-BB56-E294B0E45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4ED50-5FF7-BB4D-8327-D3FFEA6D0C98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38459-1097-D74D-ADD3-37391902F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70EBB-6091-C14E-AADB-8294B6D28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C1F9-D6B1-3945-8725-7C59C3EA8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39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3172-08A1-104D-8CFF-24DB3EA0F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EF6F-342E-BE44-B8CA-DA7F73918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863-00A9-C64B-9D92-2F33283E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0B106-2BA1-8F44-B93F-2C07DD15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1DC4E-C36D-424F-9046-A4898DC8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5732-452A-FC45-9864-D6747CC1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13AD8-B134-D843-A21D-7CCF9879A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990F-D15D-9D4B-B8DB-23E78B8B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9570E-D9FA-D044-8BD4-B0C9E50C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CC658-23CD-9440-B35C-4D11C106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0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E35BE-465E-7043-97F1-436987236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A0316-C1E0-334C-8CD5-303167902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BEDA8-6BD8-C341-82BE-ED0FE7A6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81D5A-F7D2-954A-8AC7-FB5901D2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1972-5795-4F49-B1A7-27942092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98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2022-5C4B-A74A-A9B7-AD9420B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551A-3BB8-494D-89B9-3C7D78E6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B96B-60E1-5946-A3B2-3F1A256A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8F49-AC6B-F644-8B1F-86F6F421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F77E-21D7-E444-94AB-D766013F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7AFD-370D-3045-9C49-6E2FBAD6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2EDF-1129-FF4C-BAB8-57FD3E765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4B0C-7999-7441-B0AD-01A93424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C9CF-9F69-8A4F-8E9E-F925B989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E1B45-68AE-704A-8605-5DF7D2AE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1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B4DA-7A72-C441-A908-F1BED5FC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292A6-13BB-A741-8B6B-CF3188B23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9F5F-32B6-C84B-BF4D-640A1130A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FE704-D2FB-1A4E-BBFB-8330EBBD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A0F25-C0C4-3847-AC95-4D671127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143F-C3E6-2D41-8245-D5BCC899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0580-622C-594A-A4BB-6AE26FA2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16A5-2F8F-2145-BC58-9D6895AFB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BFBE4-70C0-1048-A1FF-5C5CD9D5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8F3C7-AB74-7845-85A2-84246BDAD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593B8-48AE-B146-938A-4492ACBB0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0F1F4-F3E9-1F4B-9E4B-25783999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8C735-D8EC-6A45-A9F3-DDD5858A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40215-811A-0641-AB52-3CB0FCEC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685C-E6B2-CA46-AD99-CB6CF0A6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3BFF0-8BC5-734A-8ECA-69EACB2E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8909-6098-6A41-B741-E9540B3B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79FDE-97D3-B14A-91D6-78538D70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FEC45-297C-5C44-8F04-C77487EC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98D37-6433-B348-B6A7-15836A60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5175-2C61-0C41-A0DD-F2CCBB6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DE98-DC48-A343-A490-82400350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1C46-98D8-284E-8DD7-ED6ABA19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2D82-71E9-2D44-9B63-CDF8E444D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FB00-985D-2144-B2CD-D2892AE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15A85-4ED7-C642-9DE5-414CAA45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20093-6E20-D745-BF16-A5B708F3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075C-6EF1-3C4D-84DF-5CEC065E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CFDD5-C05D-B040-85DA-42371DFDC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623BD-89F8-6F40-B737-15E53C7E5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D332-4730-4145-AC16-ED36BD47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5C670-D651-2F41-AA19-FD469B89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2184A-5EED-2348-A7E7-B2C5113E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6318F-7E9B-134E-B4E2-4DAAF59A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455C-EC39-4441-BFA0-2BAB1E547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F4F5-2C09-2C43-8D7E-6192EE216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F411-260D-BC48-AF29-5A47E1BEB47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68E9-73B7-A84D-86B4-AF9F1E686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471C-FE17-324E-BF6A-F954D2BBE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F7F2-19C4-4E43-910B-9A23890C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Baskerville" panose="02020502070401020303" pitchFamily="18" charset="0"/>
          <a:ea typeface="Baskerville" panose="02020502070401020303" pitchFamily="18" charset="0"/>
          <a:cs typeface="Baskerville" panose="020205020704010203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skerville" panose="02020502070401020303" pitchFamily="18" charset="0"/>
          <a:ea typeface="Baskerville" panose="02020502070401020303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.details.loinc.org/LOINC/56540-8.html?sections=Simple" TargetMode="External"/><Relationship Id="rId3" Type="http://schemas.openxmlformats.org/officeDocument/2006/relationships/hyperlink" Target="https://s.details.loinc.org/LOINC/56718-0.html?sections=Simple" TargetMode="External"/><Relationship Id="rId7" Type="http://schemas.openxmlformats.org/officeDocument/2006/relationships/hyperlink" Target="https://s.details.loinc.org/LOINC/13926-1.html?sections=Simple" TargetMode="External"/><Relationship Id="rId2" Type="http://schemas.openxmlformats.org/officeDocument/2006/relationships/hyperlink" Target="https://s.details.loinc.org/LOINC/31209-0.html?sections=Sim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.details.loinc.org/LOINC/76651-9.html?sections=Simple" TargetMode="External"/><Relationship Id="rId5" Type="http://schemas.openxmlformats.org/officeDocument/2006/relationships/hyperlink" Target="https://s.details.loinc.org/LOINC/8072-1.html?sections=Simple" TargetMode="External"/><Relationship Id="rId4" Type="http://schemas.openxmlformats.org/officeDocument/2006/relationships/hyperlink" Target="https://s.details.loinc.org/LOINC/32636-3.html?sections=Simpl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35FC-BC9A-C746-B61B-79B87B6A3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Science Committee Meeting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177AD-1925-DF49-8DEC-673E30C5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9292"/>
            <a:ext cx="9144000" cy="1248508"/>
          </a:xfrm>
        </p:spPr>
        <p:txBody>
          <a:bodyPr>
            <a:normAutofit/>
          </a:bodyPr>
          <a:lstStyle/>
          <a:p>
            <a:r>
              <a:rPr lang="en-US" sz="3200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7079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3BBB-7BBF-614E-A407-950C9450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47348"/>
            <a:ext cx="10515600" cy="80640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Race/Ethnicity (mixed race category)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985C-A1B4-CA42-81B6-DA30EB2F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" y="1965995"/>
            <a:ext cx="10515600" cy="4351338"/>
          </a:xfrm>
        </p:spPr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Include Mixed-Race option 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55DD461-3EBE-7D47-9B53-3E2BDD13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4" y="1153754"/>
            <a:ext cx="7887286" cy="270894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FD2A3C-9401-E645-BE13-E22311D1F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9019"/>
              </p:ext>
            </p:extLst>
          </p:nvPr>
        </p:nvGraphicFramePr>
        <p:xfrm>
          <a:off x="3953790" y="4821804"/>
          <a:ext cx="8127999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20068">
                  <a:extLst>
                    <a:ext uri="{9D8B030D-6E8A-4147-A177-3AD203B41FA5}">
                      <a16:colId xmlns:a16="http://schemas.microsoft.com/office/drawing/2014/main" val="1072262734"/>
                    </a:ext>
                  </a:extLst>
                </a:gridCol>
                <a:gridCol w="2200759">
                  <a:extLst>
                    <a:ext uri="{9D8B030D-6E8A-4147-A177-3AD203B41FA5}">
                      <a16:colId xmlns:a16="http://schemas.microsoft.com/office/drawing/2014/main" val="3139808634"/>
                    </a:ext>
                  </a:extLst>
                </a:gridCol>
                <a:gridCol w="4007172">
                  <a:extLst>
                    <a:ext uri="{9D8B030D-6E8A-4147-A177-3AD203B41FA5}">
                      <a16:colId xmlns:a16="http://schemas.microsoft.com/office/drawing/2014/main" val="726835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Multiracial, Hispanic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3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Multiracial, Non-Hispanic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0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Multiracial, Unknown Ethnicity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0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41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6405-7CBA-5D41-BAD0-4626989F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1" y="287633"/>
            <a:ext cx="10515600" cy="1325563"/>
          </a:xfrm>
        </p:spPr>
        <p:txBody>
          <a:bodyPr/>
          <a:lstStyle/>
          <a:p>
            <a:r>
              <a:rPr lang="en-US" sz="2400" dirty="0"/>
              <a:t>PHARE: Response recording format 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4EAFEDB-BF18-0B49-8523-4AD7CAF0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964" y="0"/>
            <a:ext cx="7186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D646-006B-234A-856D-1578A3E9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7" y="272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New fields for Data Specification V2.8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9B0B-53DC-D245-9215-C01B9A93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1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Feasibility of adding Pregnancy field  (Yes/No)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Education (Suggestions from group on best way to categorize)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Smart pen use (Suggest additional category to be added under ‘insulin’ in Diabetes spec)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5) Add provider specialty column (MD endo yes/ no)</a:t>
            </a:r>
          </a:p>
        </p:txBody>
      </p:sp>
    </p:spTree>
    <p:extLst>
      <p:ext uri="{BB962C8B-B14F-4D97-AF65-F5344CB8AC3E}">
        <p14:creationId xmlns:p14="http://schemas.microsoft.com/office/powerpoint/2010/main" val="263565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DE9166-4086-6249-8A6D-C5A2839F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68763"/>
              </p:ext>
            </p:extLst>
          </p:nvPr>
        </p:nvGraphicFramePr>
        <p:xfrm>
          <a:off x="1699649" y="1897241"/>
          <a:ext cx="8792701" cy="4023112"/>
        </p:xfrm>
        <a:graphic>
          <a:graphicData uri="http://schemas.openxmlformats.org/drawingml/2006/table">
            <a:tbl>
              <a:tblPr/>
              <a:tblGrid>
                <a:gridCol w="2117425">
                  <a:extLst>
                    <a:ext uri="{9D8B030D-6E8A-4147-A177-3AD203B41FA5}">
                      <a16:colId xmlns:a16="http://schemas.microsoft.com/office/drawing/2014/main" val="71136970"/>
                    </a:ext>
                  </a:extLst>
                </a:gridCol>
                <a:gridCol w="2619867">
                  <a:extLst>
                    <a:ext uri="{9D8B030D-6E8A-4147-A177-3AD203B41FA5}">
                      <a16:colId xmlns:a16="http://schemas.microsoft.com/office/drawing/2014/main" val="3974794365"/>
                    </a:ext>
                  </a:extLst>
                </a:gridCol>
                <a:gridCol w="4055409">
                  <a:extLst>
                    <a:ext uri="{9D8B030D-6E8A-4147-A177-3AD203B41FA5}">
                      <a16:colId xmlns:a16="http://schemas.microsoft.com/office/drawing/2014/main" val="1003880464"/>
                    </a:ext>
                  </a:extLst>
                </a:gridCol>
              </a:tblGrid>
              <a:tr h="776579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Anti-IA2</a:t>
                      </a:r>
                      <a:b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Islet Cell Antibodies</a:t>
                      </a:r>
                      <a:b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Anti-ICA512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31209-0 - Islet cell 512 Ab [Units/ volume] in Serum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43256"/>
                  </a:ext>
                </a:extLst>
              </a:tr>
              <a:tr h="1035439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</a:rPr>
                        <a:t>* according to ARUP Labs at University of Utah these are all the same thing.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56718-0 - Islet cell 512 Ab [Units/ volume] in Serum by Immunoassay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687769"/>
                  </a:ext>
                </a:extLst>
              </a:tr>
              <a:tr h="388289"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32636-3 - Islet cell 512 Ab [Titer] in Serum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851797"/>
                  </a:ext>
                </a:extLst>
              </a:tr>
              <a:tr h="26964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Insulin Autoantibodies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8072-1 - Insulin Ab [Units/volume] in Serum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645423"/>
                  </a:ext>
                </a:extLst>
              </a:tr>
              <a:tr h="51772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Zinc Transporter 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76651-9 - Zinc transporter 8 Ab [Units/volume] in Serum or Plasma by Immunoassay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742923"/>
                  </a:ext>
                </a:extLst>
              </a:tr>
              <a:tr h="51772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</a:rPr>
                        <a:t>Anti-GAD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</a:rPr>
                        <a:t>Anti-glutamic acid decarboxylase antibody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13926-1 - Glutamate decarboxylase 65 Ab [Units/ volume] in Serum</a:t>
                      </a:r>
                      <a:endParaRPr lang="en-US" sz="1200" b="0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5586"/>
                  </a:ext>
                </a:extLst>
              </a:tr>
              <a:tr h="517720">
                <a:tc>
                  <a:txBody>
                    <a:bodyPr/>
                    <a:lstStyle/>
                    <a:p>
                      <a:pPr rtl="0" fontAlgn="b"/>
                      <a:endParaRPr lang="en-US" sz="24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400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u="sng" dirty="0">
                          <a:effectLst/>
                          <a:latin typeface="Times New Roman" panose="02020603050405020304" pitchFamily="18" charset="0"/>
                          <a:hlinkClick r:id="rId8"/>
                        </a:rPr>
                        <a:t>56540-8 - Glutamate decarboxylase 65 Ab [Units/ volume] in Serum by Immunoassay</a:t>
                      </a:r>
                      <a:endParaRPr lang="en-US" sz="1200" b="0" u="sng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577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F559BF-CC72-F549-A376-BDC57C57D718}"/>
              </a:ext>
            </a:extLst>
          </p:cNvPr>
          <p:cNvSpPr/>
          <p:nvPr/>
        </p:nvSpPr>
        <p:spPr>
          <a:xfrm>
            <a:off x="738751" y="678787"/>
            <a:ext cx="1145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Suggestions on adding </a:t>
            </a:r>
            <a:r>
              <a:rPr lang="en-US" sz="2400" dirty="0">
                <a:highlight>
                  <a:srgbClr val="FFFF00"/>
                </a:highlight>
              </a:rPr>
              <a:t>C-peptide data </a:t>
            </a:r>
            <a:r>
              <a:rPr lang="en-US" sz="2400" dirty="0"/>
              <a:t>field in addition to auto antibodies testing /</a:t>
            </a:r>
          </a:p>
          <a:p>
            <a:r>
              <a:rPr lang="en-US" sz="2400" dirty="0"/>
              <a:t>data collection process for diagnosis of T1D</a:t>
            </a:r>
          </a:p>
        </p:txBody>
      </p:sp>
    </p:spTree>
    <p:extLst>
      <p:ext uri="{BB962C8B-B14F-4D97-AF65-F5344CB8AC3E}">
        <p14:creationId xmlns:p14="http://schemas.microsoft.com/office/powerpoint/2010/main" val="183403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282B-4A61-EB45-BA0D-547492FF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FE75-000D-9346-B705-F7268C9A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4D3C-8C70-4F43-A9CB-D95C949A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4E00-D6F0-F34C-860F-7270C471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new Co-Chairs</a:t>
            </a:r>
          </a:p>
          <a:p>
            <a:r>
              <a:rPr lang="en-US" dirty="0"/>
              <a:t>Overview of QI Metrics and brief review of revisions made to data specification for version upgrade in 2021(v2.7)</a:t>
            </a:r>
          </a:p>
          <a:p>
            <a:r>
              <a:rPr lang="en-US" dirty="0"/>
              <a:t>Discussion with group to review adding /modifying existing data fields</a:t>
            </a:r>
          </a:p>
          <a:p>
            <a:r>
              <a:rPr lang="en-US" dirty="0"/>
              <a:t>Review clinic workflow (Dr. Joyce Lee)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1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5EF46B4A-69DD-49BA-840F-519D9AF5EF91}"/>
              </a:ext>
            </a:extLst>
          </p:cNvPr>
          <p:cNvSpPr/>
          <p:nvPr/>
        </p:nvSpPr>
        <p:spPr>
          <a:xfrm>
            <a:off x="4450015" y="127908"/>
            <a:ext cx="2381325" cy="1768119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T1DX-QI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6190D75-52E0-7B48-8988-5B0E72774CC8}"/>
              </a:ext>
            </a:extLst>
          </p:cNvPr>
          <p:cNvSpPr/>
          <p:nvPr/>
        </p:nvSpPr>
        <p:spPr>
          <a:xfrm rot="13312251">
            <a:off x="6792447" y="1725889"/>
            <a:ext cx="1493580" cy="512393"/>
          </a:xfrm>
          <a:prstGeom prst="rightArrow">
            <a:avLst>
              <a:gd name="adj1" fmla="val 36147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1C343F-565E-8E46-937A-80ADD6BFCE5F}"/>
              </a:ext>
            </a:extLst>
          </p:cNvPr>
          <p:cNvSpPr txBox="1"/>
          <p:nvPr/>
        </p:nvSpPr>
        <p:spPr>
          <a:xfrm>
            <a:off x="6949747" y="1253912"/>
            <a:ext cx="377993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Data Mapping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574DC05B-4C62-D943-824D-67FBD596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712"/>
            <a:ext cx="6238760" cy="3921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C7568E-0241-C04F-BED5-92D15AF2E44F}"/>
              </a:ext>
            </a:extLst>
          </p:cNvPr>
          <p:cNvSpPr txBox="1"/>
          <p:nvPr/>
        </p:nvSpPr>
        <p:spPr>
          <a:xfrm>
            <a:off x="7996952" y="2938449"/>
            <a:ext cx="299049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T1DX-QI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Data specification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C41AF5-8E18-044F-82C3-B4717BA7B072}"/>
              </a:ext>
            </a:extLst>
          </p:cNvPr>
          <p:cNvSpPr/>
          <p:nvPr/>
        </p:nvSpPr>
        <p:spPr>
          <a:xfrm>
            <a:off x="7634527" y="2652266"/>
            <a:ext cx="3715349" cy="1543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A7655-F6A2-EC49-852D-C0E2F4AB0C01}"/>
              </a:ext>
            </a:extLst>
          </p:cNvPr>
          <p:cNvSpPr txBox="1"/>
          <p:nvPr/>
        </p:nvSpPr>
        <p:spPr>
          <a:xfrm>
            <a:off x="8404915" y="4355441"/>
            <a:ext cx="1640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 Spec files:</a:t>
            </a:r>
          </a:p>
          <a:p>
            <a:r>
              <a:rPr lang="en-US" dirty="0"/>
              <a:t>Patient</a:t>
            </a:r>
          </a:p>
          <a:p>
            <a:r>
              <a:rPr lang="en-US" dirty="0"/>
              <a:t>Observations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Encounter</a:t>
            </a:r>
          </a:p>
          <a:p>
            <a:r>
              <a:rPr lang="en-US" dirty="0"/>
              <a:t>Provider</a:t>
            </a:r>
          </a:p>
          <a:p>
            <a:r>
              <a:rPr lang="en-US" dirty="0"/>
              <a:t>Conditions</a:t>
            </a:r>
          </a:p>
          <a:p>
            <a:r>
              <a:rPr lang="en-US" dirty="0"/>
              <a:t>Medications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D81DE-4825-C246-B6C6-EDF426A071FC}"/>
              </a:ext>
            </a:extLst>
          </p:cNvPr>
          <p:cNvSpPr txBox="1"/>
          <p:nvPr/>
        </p:nvSpPr>
        <p:spPr>
          <a:xfrm>
            <a:off x="1591557" y="1236588"/>
            <a:ext cx="261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Metrics on</a:t>
            </a:r>
          </a:p>
          <a:p>
            <a:pPr algn="ctr"/>
            <a:r>
              <a:rPr lang="en-US" sz="2800" b="1" dirty="0"/>
              <a:t>QI Portal </a:t>
            </a:r>
          </a:p>
          <a:p>
            <a:pPr algn="ctr"/>
            <a:r>
              <a:rPr lang="en-US" sz="1600" b="1" dirty="0"/>
              <a:t>(Mapped sites)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B903EC4C-B1F8-034D-B9F9-550D4594209C}"/>
              </a:ext>
            </a:extLst>
          </p:cNvPr>
          <p:cNvCxnSpPr/>
          <p:nvPr/>
        </p:nvCxnSpPr>
        <p:spPr>
          <a:xfrm rot="5400000">
            <a:off x="3503132" y="1236774"/>
            <a:ext cx="970118" cy="5205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65A16C-850E-C047-B79A-07BDB64A3E79}"/>
              </a:ext>
            </a:extLst>
          </p:cNvPr>
          <p:cNvSpPr txBox="1"/>
          <p:nvPr/>
        </p:nvSpPr>
        <p:spPr>
          <a:xfrm>
            <a:off x="2002316" y="5992837"/>
            <a:ext cx="2826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+</a:t>
            </a:r>
          </a:p>
          <a:p>
            <a:pPr algn="ctr"/>
            <a:r>
              <a:rPr lang="en-US" b="1" dirty="0"/>
              <a:t>Population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83796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42" grpId="0"/>
      <p:bldP spid="11" grpId="0"/>
      <p:bldP spid="12" grpId="0" animBg="1"/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5BB0-1793-6348-8E98-82CA828B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1786597"/>
            <a:ext cx="10972800" cy="152986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Overview: Revisions in Data Spec V2.7</a:t>
            </a:r>
          </a:p>
        </p:txBody>
      </p:sp>
    </p:spTree>
    <p:extLst>
      <p:ext uri="{BB962C8B-B14F-4D97-AF65-F5344CB8AC3E}">
        <p14:creationId xmlns:p14="http://schemas.microsoft.com/office/powerpoint/2010/main" val="1717468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A6D2-3E7B-49C9-9A45-7FB944FB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238515"/>
            <a:ext cx="10515600" cy="985373"/>
          </a:xfrm>
        </p:spPr>
        <p:txBody>
          <a:bodyPr>
            <a:normAutofit/>
          </a:bodyPr>
          <a:lstStyle/>
          <a:p>
            <a:r>
              <a:rPr lang="en-US" sz="3600" b="1" dirty="0"/>
              <a:t>Revisions in Data Spec V2.7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946DD-9E01-44B4-8CE8-2906C26A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1" y="1350498"/>
            <a:ext cx="11183815" cy="5142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Endo encounters/visits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666CA-17B1-C442-B437-3EAA6255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5" y="2966330"/>
            <a:ext cx="11142825" cy="13383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194572-3F1F-8A41-B6C0-4465B2A076CC}"/>
              </a:ext>
            </a:extLst>
          </p:cNvPr>
          <p:cNvSpPr txBox="1"/>
          <p:nvPr/>
        </p:nvSpPr>
        <p:spPr>
          <a:xfrm>
            <a:off x="478301" y="6123543"/>
            <a:ext cx="418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Not receiving updates from any site</a:t>
            </a:r>
          </a:p>
        </p:txBody>
      </p:sp>
    </p:spTree>
    <p:extLst>
      <p:ext uri="{BB962C8B-B14F-4D97-AF65-F5344CB8AC3E}">
        <p14:creationId xmlns:p14="http://schemas.microsoft.com/office/powerpoint/2010/main" val="269535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A6D2-3E7B-49C9-9A45-7FB944FB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>
            <a:normAutofit/>
          </a:bodyPr>
          <a:lstStyle/>
          <a:p>
            <a:r>
              <a:rPr lang="en-US" sz="3600" b="1" dirty="0"/>
              <a:t>Revisions in Data Spec V2.7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946DD-9E01-44B4-8CE8-2906C26A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" y="13613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3) Expand questions on SDOH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D03E796-E78A-814E-A1F6-D3CE5BE5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75" y="1941342"/>
            <a:ext cx="10033216" cy="4551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06E10-285B-C442-AE6F-A85B23B585C7}"/>
              </a:ext>
            </a:extLst>
          </p:cNvPr>
          <p:cNvSpPr txBox="1"/>
          <p:nvPr/>
        </p:nvSpPr>
        <p:spPr>
          <a:xfrm>
            <a:off x="430555" y="6444249"/>
            <a:ext cx="431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Not receiving updates from most sites</a:t>
            </a:r>
          </a:p>
        </p:txBody>
      </p:sp>
    </p:spTree>
    <p:extLst>
      <p:ext uri="{BB962C8B-B14F-4D97-AF65-F5344CB8AC3E}">
        <p14:creationId xmlns:p14="http://schemas.microsoft.com/office/powerpoint/2010/main" val="111405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A6D2-3E7B-49C9-9A45-7FB944FB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Revisions in Data Spec V2.7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946DD-9E01-44B4-8CE8-2906C26A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4) Add new columns to the medication file to capture prescription name, class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2961082-7C3A-A349-8CC8-764F88BF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90" y="2959587"/>
            <a:ext cx="9980710" cy="1499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DB0CB-D1DA-3542-8470-A1FEAAB7C83F}"/>
              </a:ext>
            </a:extLst>
          </p:cNvPr>
          <p:cNvSpPr txBox="1"/>
          <p:nvPr/>
        </p:nvSpPr>
        <p:spPr>
          <a:xfrm>
            <a:off x="627502" y="5807631"/>
            <a:ext cx="431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Not receiving updates from most sites</a:t>
            </a:r>
          </a:p>
        </p:txBody>
      </p:sp>
    </p:spTree>
    <p:extLst>
      <p:ext uri="{BB962C8B-B14F-4D97-AF65-F5344CB8AC3E}">
        <p14:creationId xmlns:p14="http://schemas.microsoft.com/office/powerpoint/2010/main" val="108835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4B346E-BF64-C242-AFC7-71C17EEDFE59}"/>
              </a:ext>
            </a:extLst>
          </p:cNvPr>
          <p:cNvSpPr txBox="1">
            <a:spLocks/>
          </p:cNvSpPr>
          <p:nvPr/>
        </p:nvSpPr>
        <p:spPr>
          <a:xfrm>
            <a:off x="745588" y="1786597"/>
            <a:ext cx="10972800" cy="152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askerville" panose="02020502070401020303" pitchFamily="18" charset="0"/>
              </a:defRPr>
            </a:lvl1pPr>
          </a:lstStyle>
          <a:p>
            <a:pPr algn="ctr"/>
            <a:r>
              <a:rPr lang="en-US" b="1" dirty="0"/>
              <a:t>Proposed updates for Data Spec V2.8</a:t>
            </a:r>
          </a:p>
        </p:txBody>
      </p:sp>
    </p:spTree>
    <p:extLst>
      <p:ext uri="{BB962C8B-B14F-4D97-AF65-F5344CB8AC3E}">
        <p14:creationId xmlns:p14="http://schemas.microsoft.com/office/powerpoint/2010/main" val="139128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D646-006B-234A-856D-1578A3E9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47" y="1481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New fields for Data Specification V2.8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9B0B-53DC-D245-9215-C01B9A93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7" y="1597698"/>
            <a:ext cx="10949553" cy="49881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Race/Ethnicity (mixed race category)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Feasibility of adding Pregnancy field  (Yes/No)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Education (Suggestions from group on best way to categorize)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Smart pen use (Suggest additional category to be added under ‘insulin’ in Diabetes spec)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5) Add provider specialty column (MD endo yes/ no)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6) C-peptide and auto antibodies testing/data collection process for diagnosis of T1D</a:t>
            </a:r>
          </a:p>
        </p:txBody>
      </p:sp>
    </p:spTree>
    <p:extLst>
      <p:ext uri="{BB962C8B-B14F-4D97-AF65-F5344CB8AC3E}">
        <p14:creationId xmlns:p14="http://schemas.microsoft.com/office/powerpoint/2010/main" val="429311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489</Words>
  <Application>Microsoft Macintosh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Calibri</vt:lpstr>
      <vt:lpstr>Courier New</vt:lpstr>
      <vt:lpstr>Hind Bold</vt:lpstr>
      <vt:lpstr>Times New Roman</vt:lpstr>
      <vt:lpstr>Wingdings</vt:lpstr>
      <vt:lpstr>Office Theme</vt:lpstr>
      <vt:lpstr>Data Science Committee Meeting</vt:lpstr>
      <vt:lpstr>Agenda</vt:lpstr>
      <vt:lpstr>PowerPoint Presentation</vt:lpstr>
      <vt:lpstr>Overview: Revisions in Data Spec V2.7</vt:lpstr>
      <vt:lpstr>Revisions in Data Spec V2.7</vt:lpstr>
      <vt:lpstr>Revisions in Data Spec V2.7</vt:lpstr>
      <vt:lpstr>Revisions in Data Spec V2.7</vt:lpstr>
      <vt:lpstr>PowerPoint Presentation</vt:lpstr>
      <vt:lpstr>New fields for Data Specification V2.8</vt:lpstr>
      <vt:lpstr>Race/Ethnicity (mixed race category)</vt:lpstr>
      <vt:lpstr>PHARE: Response recording format  </vt:lpstr>
      <vt:lpstr>New fields for Data Specification V2.8</vt:lpstr>
      <vt:lpstr>PowerPoint Presentation</vt:lpstr>
      <vt:lpstr>Workflow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Nudrat Noor</dc:creator>
  <cp:lastModifiedBy>Nudrat Noor</cp:lastModifiedBy>
  <cp:revision>133</cp:revision>
  <dcterms:created xsi:type="dcterms:W3CDTF">2022-02-04T18:53:42Z</dcterms:created>
  <dcterms:modified xsi:type="dcterms:W3CDTF">2022-06-08T10:31:29Z</dcterms:modified>
</cp:coreProperties>
</file>