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handoutMasterIdLst>
    <p:handoutMasterId r:id="rId18"/>
  </p:handoutMasterIdLst>
  <p:sldIdLst>
    <p:sldId id="256" r:id="rId2"/>
    <p:sldId id="264" r:id="rId3"/>
    <p:sldId id="757" r:id="rId4"/>
    <p:sldId id="756" r:id="rId5"/>
    <p:sldId id="746" r:id="rId6"/>
    <p:sldId id="751" r:id="rId7"/>
    <p:sldId id="752" r:id="rId8"/>
    <p:sldId id="263" r:id="rId9"/>
    <p:sldId id="750" r:id="rId10"/>
    <p:sldId id="744" r:id="rId11"/>
    <p:sldId id="743" r:id="rId12"/>
    <p:sldId id="753" r:id="rId13"/>
    <p:sldId id="755" r:id="rId14"/>
    <p:sldId id="754" r:id="rId15"/>
    <p:sldId id="742" r:id="rId16"/>
    <p:sldId id="7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1"/>
    <p:restoredTop sz="94617"/>
  </p:normalViewPr>
  <p:slideViewPr>
    <p:cSldViewPr snapToGrid="0" snapToObjects="1">
      <p:cViewPr varScale="1">
        <p:scale>
          <a:sx n="100" d="100"/>
          <a:sy n="100" d="100"/>
        </p:scale>
        <p:origin x="528" y="160"/>
      </p:cViewPr>
      <p:guideLst/>
    </p:cSldViewPr>
  </p:slideViewPr>
  <p:notesTextViewPr>
    <p:cViewPr>
      <p:scale>
        <a:sx n="1" d="1"/>
        <a:sy n="1" d="1"/>
      </p:scale>
      <p:origin x="0" y="0"/>
    </p:cViewPr>
  </p:notesTextViewPr>
  <p:notesViewPr>
    <p:cSldViewPr snapToGrid="0" snapToObjects="1">
      <p:cViewPr varScale="1">
        <p:scale>
          <a:sx n="73" d="100"/>
          <a:sy n="73" d="100"/>
        </p:scale>
        <p:origin x="35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65C3A-1DBF-E144-B4AF-0DCB696F9D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65CD32-7288-834A-BB56-E294B0E45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B4ED50-5FF7-BB4D-8327-D3FFEA6D0C98}" type="datetimeFigureOut">
              <a:rPr lang="en-US" smtClean="0"/>
              <a:t>2/9/22</a:t>
            </a:fld>
            <a:endParaRPr lang="en-US"/>
          </a:p>
        </p:txBody>
      </p:sp>
      <p:sp>
        <p:nvSpPr>
          <p:cNvPr id="4" name="Footer Placeholder 3">
            <a:extLst>
              <a:ext uri="{FF2B5EF4-FFF2-40B4-BE49-F238E27FC236}">
                <a16:creationId xmlns:a16="http://schemas.microsoft.com/office/drawing/2014/main" id="{19138459-1097-D74D-ADD3-37391902F2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170EBB-6091-C14E-AADB-8294B6D28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39C1F9-D6B1-3945-8725-7C59C3EA83D9}" type="slidenum">
              <a:rPr lang="en-US" smtClean="0"/>
              <a:t>‹#›</a:t>
            </a:fld>
            <a:endParaRPr lang="en-US"/>
          </a:p>
        </p:txBody>
      </p:sp>
    </p:spTree>
    <p:extLst>
      <p:ext uri="{BB962C8B-B14F-4D97-AF65-F5344CB8AC3E}">
        <p14:creationId xmlns:p14="http://schemas.microsoft.com/office/powerpoint/2010/main" val="565439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3172-08A1-104D-8CFF-24DB3EA0F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E8EF6F-342E-BE44-B8CA-DA7F73918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DF863-00A9-C64B-9D92-2F33283E43D1}"/>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69C0B106-2BA1-8F44-B93F-2C07DD156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1DC4E-C36D-424F-9046-A4898DC84E63}"/>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283314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5732-452A-FC45-9864-D6747CC12D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13AD8-B134-D843-A21D-7CCF9879A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2990F-D15D-9D4B-B8DB-23E78B8B2C6C}"/>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AE19570E-D9FA-D044-8BD4-B0C9E50CC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CC658-23CD-9440-B35C-4D11C10685A3}"/>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258360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E35BE-465E-7043-97F1-436987236C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316-C1E0-334C-8CD5-303167902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BEDA8-6BD8-C341-82BE-ED0FE7A6DBDE}"/>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DE181D5A-F7D2-954A-8AC7-FB5901D2D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C1972-5795-4F49-B1A7-279420923AE3}"/>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105217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2535798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2022-5C4B-A74A-A9B7-AD9420BDBE1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F2551A-3BB8-494D-89B9-3C7D78E6C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BB96B-60E1-5946-A3B2-3F1A256AB2BD}"/>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A3D88F49-AC6B-F644-8B1F-86F6F421E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FF77E-21D7-E444-94AB-D766013F0C0C}"/>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338928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7AFD-370D-3045-9C49-6E2FBAD6A7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FE2EDF-1129-FF4C-BAB8-57FD3E765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84B0C-7999-7441-B0AD-01A93424527C}"/>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98E7C9CF-9F69-8A4F-8E9E-F925B9897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E1B45-68AE-704A-8605-5DF7D2AE614C}"/>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226761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B4DA-7A72-C441-A908-F1BED5FCB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292A6-13BB-A741-8B6B-CF3188B23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9F5F-32B6-C84B-BF4D-640A1130A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9FE704-D2FB-1A4E-BBFB-8330EBBD0219}"/>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6" name="Footer Placeholder 5">
            <a:extLst>
              <a:ext uri="{FF2B5EF4-FFF2-40B4-BE49-F238E27FC236}">
                <a16:creationId xmlns:a16="http://schemas.microsoft.com/office/drawing/2014/main" id="{E35A0F25-C0C4-3847-AC95-4D671127F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143F-C3E6-2D41-8245-D5BCC899FFD2}"/>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153113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0580-622C-594A-A4BB-6AE26FA2D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916A5-2F8F-2145-BC58-9D6895AF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BFBE4-70C0-1048-A1FF-5C5CD9D5E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A8F3C7-AB74-7845-85A2-84246BDAD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7593B8-48AE-B146-938A-4492ACBB0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0F1F4-F3E9-1F4B-9E4B-25783999882B}"/>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8" name="Footer Placeholder 7">
            <a:extLst>
              <a:ext uri="{FF2B5EF4-FFF2-40B4-BE49-F238E27FC236}">
                <a16:creationId xmlns:a16="http://schemas.microsoft.com/office/drawing/2014/main" id="{2BB8C735-D8EC-6A45-A9F3-DDD5858AC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540215-811A-0641-AB52-3CB0FCECB01F}"/>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64839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685C-E6B2-CA46-AD99-CB6CF0A67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3BFF0-8BC5-734A-8ECA-69EACB2E927B}"/>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4" name="Footer Placeholder 3">
            <a:extLst>
              <a:ext uri="{FF2B5EF4-FFF2-40B4-BE49-F238E27FC236}">
                <a16:creationId xmlns:a16="http://schemas.microsoft.com/office/drawing/2014/main" id="{FEED8909-6098-6A41-B741-E9540B3B3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79FDE-97D3-B14A-91D6-78538D708606}"/>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145038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FEC45-297C-5C44-8F04-C77487EC77EC}"/>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3" name="Footer Placeholder 2">
            <a:extLst>
              <a:ext uri="{FF2B5EF4-FFF2-40B4-BE49-F238E27FC236}">
                <a16:creationId xmlns:a16="http://schemas.microsoft.com/office/drawing/2014/main" id="{E0D98D37-6433-B348-B6A7-15836A60D6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C5175-2C61-0C41-A0DD-F2CCBB6E9A78}"/>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381156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DE98-DC48-A343-A490-824003502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91C46-98D8-284E-8DD7-ED6ABA195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D2D82-71E9-2D44-9B63-CDF8E444D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3FB00-985D-2144-B2CD-D2892AED0287}"/>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6" name="Footer Placeholder 5">
            <a:extLst>
              <a:ext uri="{FF2B5EF4-FFF2-40B4-BE49-F238E27FC236}">
                <a16:creationId xmlns:a16="http://schemas.microsoft.com/office/drawing/2014/main" id="{80315A85-4ED7-C642-9DE5-414CAA456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20093-6E20-D745-BF16-A5B708F33CBD}"/>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386023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075C-6EF1-3C4D-84DF-5CEC065E1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CFDD5-C05D-B040-85DA-42371DFDC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623BD-89F8-6F40-B737-15E53C7E5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2D332-4730-4145-AC16-ED36BD47D3DF}"/>
              </a:ext>
            </a:extLst>
          </p:cNvPr>
          <p:cNvSpPr>
            <a:spLocks noGrp="1"/>
          </p:cNvSpPr>
          <p:nvPr>
            <p:ph type="dt" sz="half" idx="10"/>
          </p:nvPr>
        </p:nvSpPr>
        <p:spPr/>
        <p:txBody>
          <a:bodyPr/>
          <a:lstStyle/>
          <a:p>
            <a:fld id="{97B4F411-260D-BC48-AF29-5A47E1BEB476}" type="datetimeFigureOut">
              <a:rPr lang="en-US" smtClean="0"/>
              <a:t>2/9/22</a:t>
            </a:fld>
            <a:endParaRPr lang="en-US"/>
          </a:p>
        </p:txBody>
      </p:sp>
      <p:sp>
        <p:nvSpPr>
          <p:cNvPr id="6" name="Footer Placeholder 5">
            <a:extLst>
              <a:ext uri="{FF2B5EF4-FFF2-40B4-BE49-F238E27FC236}">
                <a16:creationId xmlns:a16="http://schemas.microsoft.com/office/drawing/2014/main" id="{76C5C670-D651-2F41-AA19-FD469B891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2184A-5EED-2348-A7E7-B2C5113E7A1B}"/>
              </a:ext>
            </a:extLst>
          </p:cNvPr>
          <p:cNvSpPr>
            <a:spLocks noGrp="1"/>
          </p:cNvSpPr>
          <p:nvPr>
            <p:ph type="sldNum" sz="quarter" idx="12"/>
          </p:nvPr>
        </p:nvSpPr>
        <p:spPr/>
        <p:txBody>
          <a:bodyPr/>
          <a:lstStyle/>
          <a:p>
            <a:fld id="{62DFF7F2-19C4-4E43-910B-9A23890C1A6F}" type="slidenum">
              <a:rPr lang="en-US" smtClean="0"/>
              <a:t>‹#›</a:t>
            </a:fld>
            <a:endParaRPr lang="en-US"/>
          </a:p>
        </p:txBody>
      </p:sp>
    </p:spTree>
    <p:extLst>
      <p:ext uri="{BB962C8B-B14F-4D97-AF65-F5344CB8AC3E}">
        <p14:creationId xmlns:p14="http://schemas.microsoft.com/office/powerpoint/2010/main" val="70808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6318F-7E9B-134E-B4E2-4DAAF59AE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12455C-EC39-4441-BFA0-2BAB1E547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DCF4F5-2C09-2C43-8D7E-6192EE216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4F411-260D-BC48-AF29-5A47E1BEB476}" type="datetimeFigureOut">
              <a:rPr lang="en-US" smtClean="0"/>
              <a:t>2/9/22</a:t>
            </a:fld>
            <a:endParaRPr lang="en-US"/>
          </a:p>
        </p:txBody>
      </p:sp>
      <p:sp>
        <p:nvSpPr>
          <p:cNvPr id="5" name="Footer Placeholder 4">
            <a:extLst>
              <a:ext uri="{FF2B5EF4-FFF2-40B4-BE49-F238E27FC236}">
                <a16:creationId xmlns:a16="http://schemas.microsoft.com/office/drawing/2014/main" id="{4AC868E9-73B7-A84D-86B4-AF9F1E686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C471C-FE17-324E-BF6A-F954D2BBE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FF7F2-19C4-4E43-910B-9A23890C1A6F}" type="slidenum">
              <a:rPr lang="en-US" smtClean="0"/>
              <a:t>‹#›</a:t>
            </a:fld>
            <a:endParaRPr lang="en-US"/>
          </a:p>
        </p:txBody>
      </p:sp>
    </p:spTree>
    <p:extLst>
      <p:ext uri="{BB962C8B-B14F-4D97-AF65-F5344CB8AC3E}">
        <p14:creationId xmlns:p14="http://schemas.microsoft.com/office/powerpoint/2010/main" val="173514314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defTabSz="914400" rtl="0" eaLnBrk="1" latinLnBrk="0" hangingPunct="1">
        <a:lnSpc>
          <a:spcPct val="90000"/>
        </a:lnSpc>
        <a:spcBef>
          <a:spcPct val="0"/>
        </a:spcBef>
        <a:buNone/>
        <a:defRPr sz="4400" kern="1200">
          <a:solidFill>
            <a:srgbClr val="002060"/>
          </a:solidFill>
          <a:latin typeface="Baskerville" panose="02020502070401020303" pitchFamily="18" charset="0"/>
          <a:ea typeface="Baskerville" panose="02020502070401020303" pitchFamily="18" charset="0"/>
          <a:cs typeface="Baskerville" panose="02020502070401020303"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skerville" panose="02020502070401020303" pitchFamily="18" charset="0"/>
          <a:ea typeface="Baskerville" panose="02020502070401020303"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hildrenshealthwatch.org/public-policy/hunger-vital-sig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35FC-BC9A-C746-B61B-79B87B6A3FC7}"/>
              </a:ext>
            </a:extLst>
          </p:cNvPr>
          <p:cNvSpPr>
            <a:spLocks noGrp="1"/>
          </p:cNvSpPr>
          <p:nvPr>
            <p:ph type="ctrTitle"/>
          </p:nvPr>
        </p:nvSpPr>
        <p:spPr/>
        <p:txBody>
          <a:bodyPr>
            <a:normAutofit/>
          </a:bodyPr>
          <a:lstStyle/>
          <a:p>
            <a:r>
              <a:rPr lang="en-US" b="1" dirty="0"/>
              <a:t>Data Science Committee Meeting</a:t>
            </a:r>
            <a:endParaRPr lang="en-US" dirty="0"/>
          </a:p>
        </p:txBody>
      </p:sp>
      <p:sp>
        <p:nvSpPr>
          <p:cNvPr id="3" name="Subtitle 2">
            <a:extLst>
              <a:ext uri="{FF2B5EF4-FFF2-40B4-BE49-F238E27FC236}">
                <a16:creationId xmlns:a16="http://schemas.microsoft.com/office/drawing/2014/main" id="{468177AD-1925-DF49-8DEC-673E30C51EFE}"/>
              </a:ext>
            </a:extLst>
          </p:cNvPr>
          <p:cNvSpPr>
            <a:spLocks noGrp="1"/>
          </p:cNvSpPr>
          <p:nvPr>
            <p:ph type="subTitle" idx="1"/>
          </p:nvPr>
        </p:nvSpPr>
        <p:spPr>
          <a:xfrm>
            <a:off x="1524000" y="4009292"/>
            <a:ext cx="9144000" cy="1248508"/>
          </a:xfrm>
        </p:spPr>
        <p:txBody>
          <a:bodyPr/>
          <a:lstStyle/>
          <a:p>
            <a:r>
              <a:rPr lang="en-US" dirty="0"/>
              <a:t>February 2022</a:t>
            </a:r>
          </a:p>
        </p:txBody>
      </p:sp>
    </p:spTree>
    <p:extLst>
      <p:ext uri="{BB962C8B-B14F-4D97-AF65-F5344CB8AC3E}">
        <p14:creationId xmlns:p14="http://schemas.microsoft.com/office/powerpoint/2010/main" val="27079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4B346E-BF64-C242-AFC7-71C17EEDFE59}"/>
              </a:ext>
            </a:extLst>
          </p:cNvPr>
          <p:cNvSpPr txBox="1">
            <a:spLocks/>
          </p:cNvSpPr>
          <p:nvPr/>
        </p:nvSpPr>
        <p:spPr>
          <a:xfrm>
            <a:off x="745588" y="1786597"/>
            <a:ext cx="10972800" cy="1529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Baskerville" panose="02020502070401020303" pitchFamily="18" charset="0"/>
                <a:ea typeface="Baskerville" panose="02020502070401020303" pitchFamily="18" charset="0"/>
                <a:cs typeface="Baskerville" panose="02020502070401020303" pitchFamily="18" charset="0"/>
              </a:defRPr>
            </a:lvl1pPr>
          </a:lstStyle>
          <a:p>
            <a:pPr algn="ctr"/>
            <a:r>
              <a:rPr lang="en-US" b="1" dirty="0"/>
              <a:t>Proposed updates for Data Spec V2.8</a:t>
            </a:r>
          </a:p>
        </p:txBody>
      </p:sp>
    </p:spTree>
    <p:extLst>
      <p:ext uri="{BB962C8B-B14F-4D97-AF65-F5344CB8AC3E}">
        <p14:creationId xmlns:p14="http://schemas.microsoft.com/office/powerpoint/2010/main" val="139128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3BBB-7BBF-614E-A407-950C94500B1E}"/>
              </a:ext>
            </a:extLst>
          </p:cNvPr>
          <p:cNvSpPr>
            <a:spLocks noGrp="1"/>
          </p:cNvSpPr>
          <p:nvPr>
            <p:ph type="title"/>
          </p:nvPr>
        </p:nvSpPr>
        <p:spPr>
          <a:xfrm>
            <a:off x="211015" y="238514"/>
            <a:ext cx="11980985" cy="757010"/>
          </a:xfrm>
        </p:spPr>
        <p:txBody>
          <a:bodyPr>
            <a:normAutofit/>
          </a:bodyPr>
          <a:lstStyle/>
          <a:p>
            <a:r>
              <a:rPr lang="en-US" sz="4000" b="1" dirty="0"/>
              <a:t>Updates </a:t>
            </a:r>
            <a:r>
              <a:rPr lang="en-US" sz="3600" b="1" dirty="0"/>
              <a:t>for Version 2.8</a:t>
            </a:r>
          </a:p>
        </p:txBody>
      </p:sp>
      <p:sp>
        <p:nvSpPr>
          <p:cNvPr id="3" name="Content Placeholder 2">
            <a:extLst>
              <a:ext uri="{FF2B5EF4-FFF2-40B4-BE49-F238E27FC236}">
                <a16:creationId xmlns:a16="http://schemas.microsoft.com/office/drawing/2014/main" id="{3925985C-A1B4-CA42-81B6-DA30EB2F9B23}"/>
              </a:ext>
            </a:extLst>
          </p:cNvPr>
          <p:cNvSpPr>
            <a:spLocks noGrp="1"/>
          </p:cNvSpPr>
          <p:nvPr>
            <p:ph idx="1"/>
          </p:nvPr>
        </p:nvSpPr>
        <p:spPr/>
        <p:txBody>
          <a:bodyPr/>
          <a:lstStyle/>
          <a:p>
            <a:r>
              <a:rPr lang="en-US" dirty="0">
                <a:solidFill>
                  <a:srgbClr val="FF0000"/>
                </a:solidFill>
              </a:rPr>
              <a:t>Add </a:t>
            </a:r>
            <a:r>
              <a:rPr lang="en-US" dirty="0" err="1">
                <a:solidFill>
                  <a:srgbClr val="FF0000"/>
                </a:solidFill>
              </a:rPr>
              <a:t>Omnipod</a:t>
            </a:r>
            <a:r>
              <a:rPr lang="en-US" dirty="0">
                <a:solidFill>
                  <a:srgbClr val="FF0000"/>
                </a:solidFill>
              </a:rPr>
              <a:t> 5 to insulin pump </a:t>
            </a:r>
          </a:p>
          <a:p>
            <a:pPr marL="0" indent="0">
              <a:buNone/>
            </a:pPr>
            <a:r>
              <a:rPr lang="en-US" dirty="0">
                <a:solidFill>
                  <a:srgbClr val="FF0000"/>
                </a:solidFill>
              </a:rPr>
              <a:t>models</a:t>
            </a:r>
          </a:p>
        </p:txBody>
      </p:sp>
      <p:pic>
        <p:nvPicPr>
          <p:cNvPr id="5" name="Picture 4" descr="Table&#10;&#10;Description automatically generated">
            <a:extLst>
              <a:ext uri="{FF2B5EF4-FFF2-40B4-BE49-F238E27FC236}">
                <a16:creationId xmlns:a16="http://schemas.microsoft.com/office/drawing/2014/main" id="{6B1E5B32-5D72-3F44-A1D1-63DD923161DC}"/>
              </a:ext>
            </a:extLst>
          </p:cNvPr>
          <p:cNvPicPr>
            <a:picLocks noChangeAspect="1"/>
          </p:cNvPicPr>
          <p:nvPr/>
        </p:nvPicPr>
        <p:blipFill>
          <a:blip r:embed="rId2"/>
          <a:stretch>
            <a:fillRect/>
          </a:stretch>
        </p:blipFill>
        <p:spPr>
          <a:xfrm>
            <a:off x="5936566" y="1473880"/>
            <a:ext cx="6049108" cy="5054828"/>
          </a:xfrm>
          <a:prstGeom prst="rect">
            <a:avLst/>
          </a:prstGeom>
        </p:spPr>
      </p:pic>
    </p:spTree>
    <p:extLst>
      <p:ext uri="{BB962C8B-B14F-4D97-AF65-F5344CB8AC3E}">
        <p14:creationId xmlns:p14="http://schemas.microsoft.com/office/powerpoint/2010/main" val="31652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3BBB-7BBF-614E-A407-950C94500B1E}"/>
              </a:ext>
            </a:extLst>
          </p:cNvPr>
          <p:cNvSpPr>
            <a:spLocks noGrp="1"/>
          </p:cNvSpPr>
          <p:nvPr>
            <p:ph type="title"/>
          </p:nvPr>
        </p:nvSpPr>
        <p:spPr>
          <a:xfrm>
            <a:off x="641253" y="246185"/>
            <a:ext cx="10515600" cy="689952"/>
          </a:xfrm>
        </p:spPr>
        <p:txBody>
          <a:bodyPr>
            <a:normAutofit/>
          </a:bodyPr>
          <a:lstStyle/>
          <a:p>
            <a:r>
              <a:rPr lang="en-US" sz="4000" b="1" dirty="0"/>
              <a:t>Updates </a:t>
            </a:r>
            <a:r>
              <a:rPr lang="en-US" sz="3600" b="1" dirty="0"/>
              <a:t>for Version 2.8</a:t>
            </a:r>
          </a:p>
        </p:txBody>
      </p:sp>
      <p:sp>
        <p:nvSpPr>
          <p:cNvPr id="3" name="Content Placeholder 2">
            <a:extLst>
              <a:ext uri="{FF2B5EF4-FFF2-40B4-BE49-F238E27FC236}">
                <a16:creationId xmlns:a16="http://schemas.microsoft.com/office/drawing/2014/main" id="{3925985C-A1B4-CA42-81B6-DA30EB2F9B23}"/>
              </a:ext>
            </a:extLst>
          </p:cNvPr>
          <p:cNvSpPr>
            <a:spLocks noGrp="1"/>
          </p:cNvSpPr>
          <p:nvPr>
            <p:ph idx="1"/>
          </p:nvPr>
        </p:nvSpPr>
        <p:spPr>
          <a:xfrm>
            <a:off x="749690" y="1125414"/>
            <a:ext cx="10870223" cy="5627077"/>
          </a:xfrm>
        </p:spPr>
        <p:txBody>
          <a:bodyPr>
            <a:normAutofit/>
          </a:bodyPr>
          <a:lstStyle/>
          <a:p>
            <a:r>
              <a:rPr lang="en-US" i="1" dirty="0">
                <a:solidFill>
                  <a:srgbClr val="FF0000"/>
                </a:solidFill>
              </a:rPr>
              <a:t>SDOH – expand fields</a:t>
            </a:r>
          </a:p>
          <a:p>
            <a:pPr marL="0" indent="0">
              <a:buNone/>
            </a:pPr>
            <a:endParaRPr lang="en-US" i="1" dirty="0"/>
          </a:p>
          <a:p>
            <a:pPr marL="0" indent="0">
              <a:buNone/>
            </a:pPr>
            <a:endParaRPr lang="en-US" i="1" dirty="0"/>
          </a:p>
          <a:p>
            <a:pPr marL="0" indent="0">
              <a:buNone/>
            </a:pPr>
            <a:r>
              <a:rPr lang="en-US" b="1" dirty="0"/>
              <a:t>Transportation</a:t>
            </a:r>
          </a:p>
          <a:p>
            <a:r>
              <a:rPr lang="en-US" sz="2200" dirty="0"/>
              <a:t>In the past 12 months, has lack of transportation kept you from medical appointments or from getting medications?</a:t>
            </a:r>
          </a:p>
          <a:p>
            <a:r>
              <a:rPr lang="en-US" sz="2200" dirty="0"/>
              <a:t>In the past 12 months, has lack of transportation kept you from meetings, work, or from getting things needed for daily living?</a:t>
            </a:r>
          </a:p>
          <a:p>
            <a:r>
              <a:rPr lang="en-US" sz="2200" dirty="0"/>
              <a:t>Has lack of transportation kept you from medical appointments, meetings, work, or from getting things needed for daily living? (LOINC code available: 93030-5)</a:t>
            </a:r>
          </a:p>
          <a:p>
            <a:pPr marL="0" indent="0">
              <a:buNone/>
            </a:pPr>
            <a:r>
              <a:rPr lang="en-US" b="1" dirty="0"/>
              <a:t>Housing</a:t>
            </a:r>
            <a:r>
              <a:rPr lang="en-US" dirty="0"/>
              <a:t> </a:t>
            </a:r>
          </a:p>
          <a:p>
            <a:r>
              <a:rPr lang="en-US" sz="2000" dirty="0"/>
              <a:t>In the last 12 months, was there a time when you were not able to pay the mortgage or rent on time?</a:t>
            </a:r>
          </a:p>
          <a:p>
            <a:pPr marL="0" indent="0">
              <a:buNone/>
            </a:pPr>
            <a:endParaRPr lang="en-US" i="1" dirty="0"/>
          </a:p>
        </p:txBody>
      </p:sp>
      <p:pic>
        <p:nvPicPr>
          <p:cNvPr id="5" name="Picture 4">
            <a:extLst>
              <a:ext uri="{FF2B5EF4-FFF2-40B4-BE49-F238E27FC236}">
                <a16:creationId xmlns:a16="http://schemas.microsoft.com/office/drawing/2014/main" id="{9F7CA367-5477-BD42-9B23-612B888C2139}"/>
              </a:ext>
            </a:extLst>
          </p:cNvPr>
          <p:cNvPicPr>
            <a:picLocks noChangeAspect="1"/>
          </p:cNvPicPr>
          <p:nvPr/>
        </p:nvPicPr>
        <p:blipFill>
          <a:blip r:embed="rId2"/>
          <a:stretch>
            <a:fillRect/>
          </a:stretch>
        </p:blipFill>
        <p:spPr>
          <a:xfrm>
            <a:off x="1383713" y="1766824"/>
            <a:ext cx="10236200" cy="508000"/>
          </a:xfrm>
          <a:prstGeom prst="rect">
            <a:avLst/>
          </a:prstGeom>
        </p:spPr>
      </p:pic>
    </p:spTree>
    <p:extLst>
      <p:ext uri="{BB962C8B-B14F-4D97-AF65-F5344CB8AC3E}">
        <p14:creationId xmlns:p14="http://schemas.microsoft.com/office/powerpoint/2010/main" val="49178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3BBB-7BBF-614E-A407-950C94500B1E}"/>
              </a:ext>
            </a:extLst>
          </p:cNvPr>
          <p:cNvSpPr>
            <a:spLocks noGrp="1"/>
          </p:cNvSpPr>
          <p:nvPr>
            <p:ph type="title"/>
          </p:nvPr>
        </p:nvSpPr>
        <p:spPr>
          <a:xfrm>
            <a:off x="838200" y="365126"/>
            <a:ext cx="10515600" cy="806406"/>
          </a:xfrm>
        </p:spPr>
        <p:txBody>
          <a:bodyPr>
            <a:normAutofit/>
          </a:bodyPr>
          <a:lstStyle/>
          <a:p>
            <a:r>
              <a:rPr lang="en-US" sz="4000" b="1" dirty="0"/>
              <a:t>Updates </a:t>
            </a:r>
            <a:r>
              <a:rPr lang="en-US" sz="3600" b="1" dirty="0"/>
              <a:t>for Version 2.8</a:t>
            </a:r>
          </a:p>
        </p:txBody>
      </p:sp>
      <p:sp>
        <p:nvSpPr>
          <p:cNvPr id="3" name="Content Placeholder 2">
            <a:extLst>
              <a:ext uri="{FF2B5EF4-FFF2-40B4-BE49-F238E27FC236}">
                <a16:creationId xmlns:a16="http://schemas.microsoft.com/office/drawing/2014/main" id="{3925985C-A1B4-CA42-81B6-DA30EB2F9B23}"/>
              </a:ext>
            </a:extLst>
          </p:cNvPr>
          <p:cNvSpPr>
            <a:spLocks noGrp="1"/>
          </p:cNvSpPr>
          <p:nvPr>
            <p:ph idx="1"/>
          </p:nvPr>
        </p:nvSpPr>
        <p:spPr>
          <a:xfrm>
            <a:off x="399288" y="1965995"/>
            <a:ext cx="10515600" cy="4351338"/>
          </a:xfrm>
        </p:spPr>
        <p:txBody>
          <a:bodyPr/>
          <a:lstStyle/>
          <a:p>
            <a:r>
              <a:rPr lang="en-US" i="1" dirty="0">
                <a:solidFill>
                  <a:srgbClr val="FF0000"/>
                </a:solidFill>
              </a:rPr>
              <a:t>Race-&gt;Mixed-race option </a:t>
            </a:r>
          </a:p>
          <a:p>
            <a:endParaRPr lang="en-US" i="1" dirty="0">
              <a:solidFill>
                <a:srgbClr val="FF0000"/>
              </a:solidFill>
            </a:endParaRPr>
          </a:p>
          <a:p>
            <a:endParaRPr lang="en-US" i="1" dirty="0">
              <a:solidFill>
                <a:srgbClr val="FF0000"/>
              </a:solidFill>
            </a:endParaRPr>
          </a:p>
          <a:p>
            <a:endParaRPr lang="en-US" i="1" dirty="0">
              <a:solidFill>
                <a:srgbClr val="FF0000"/>
              </a:solidFill>
            </a:endParaRPr>
          </a:p>
          <a:p>
            <a:pPr marL="0" indent="0">
              <a:buNone/>
            </a:pPr>
            <a:endParaRPr lang="en-US" i="1" dirty="0">
              <a:solidFill>
                <a:srgbClr val="FF0000"/>
              </a:solidFill>
            </a:endParaRPr>
          </a:p>
          <a:p>
            <a:r>
              <a:rPr lang="en-US" i="1" dirty="0">
                <a:solidFill>
                  <a:srgbClr val="FF0000"/>
                </a:solidFill>
              </a:rPr>
              <a:t>Gender-&gt; Transgender male, Transgender female, Non-binary</a:t>
            </a:r>
          </a:p>
        </p:txBody>
      </p:sp>
      <p:pic>
        <p:nvPicPr>
          <p:cNvPr id="7" name="Picture 6">
            <a:extLst>
              <a:ext uri="{FF2B5EF4-FFF2-40B4-BE49-F238E27FC236}">
                <a16:creationId xmlns:a16="http://schemas.microsoft.com/office/drawing/2014/main" id="{EF085D15-58CB-904B-877E-5B24442EDAEB}"/>
              </a:ext>
            </a:extLst>
          </p:cNvPr>
          <p:cNvPicPr>
            <a:picLocks noChangeAspect="1"/>
          </p:cNvPicPr>
          <p:nvPr/>
        </p:nvPicPr>
        <p:blipFill>
          <a:blip r:embed="rId2"/>
          <a:stretch>
            <a:fillRect/>
          </a:stretch>
        </p:blipFill>
        <p:spPr>
          <a:xfrm>
            <a:off x="1682750" y="5002041"/>
            <a:ext cx="8826500" cy="1054100"/>
          </a:xfrm>
          <a:prstGeom prst="rect">
            <a:avLst/>
          </a:prstGeom>
        </p:spPr>
      </p:pic>
      <p:pic>
        <p:nvPicPr>
          <p:cNvPr id="9" name="Picture 8" descr="Table&#10;&#10;Description automatically generated">
            <a:extLst>
              <a:ext uri="{FF2B5EF4-FFF2-40B4-BE49-F238E27FC236}">
                <a16:creationId xmlns:a16="http://schemas.microsoft.com/office/drawing/2014/main" id="{B55DD461-3EBE-7D47-9B53-3E2BDD130D57}"/>
              </a:ext>
            </a:extLst>
          </p:cNvPr>
          <p:cNvPicPr>
            <a:picLocks noChangeAspect="1"/>
          </p:cNvPicPr>
          <p:nvPr/>
        </p:nvPicPr>
        <p:blipFill>
          <a:blip r:embed="rId3"/>
          <a:stretch>
            <a:fillRect/>
          </a:stretch>
        </p:blipFill>
        <p:spPr>
          <a:xfrm>
            <a:off x="4304714" y="1432723"/>
            <a:ext cx="7887286" cy="2708941"/>
          </a:xfrm>
          <a:prstGeom prst="rect">
            <a:avLst/>
          </a:prstGeom>
        </p:spPr>
      </p:pic>
    </p:spTree>
    <p:extLst>
      <p:ext uri="{BB962C8B-B14F-4D97-AF65-F5344CB8AC3E}">
        <p14:creationId xmlns:p14="http://schemas.microsoft.com/office/powerpoint/2010/main" val="223441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3BBB-7BBF-614E-A407-950C94500B1E}"/>
              </a:ext>
            </a:extLst>
          </p:cNvPr>
          <p:cNvSpPr>
            <a:spLocks noGrp="1"/>
          </p:cNvSpPr>
          <p:nvPr>
            <p:ph type="title"/>
          </p:nvPr>
        </p:nvSpPr>
        <p:spPr>
          <a:xfrm>
            <a:off x="838200" y="365125"/>
            <a:ext cx="10515600" cy="802493"/>
          </a:xfrm>
        </p:spPr>
        <p:txBody>
          <a:bodyPr>
            <a:normAutofit/>
          </a:bodyPr>
          <a:lstStyle/>
          <a:p>
            <a:r>
              <a:rPr lang="en-US" sz="4000" b="1" dirty="0"/>
              <a:t>Updates </a:t>
            </a:r>
            <a:r>
              <a:rPr lang="en-US" sz="3600" b="1" dirty="0"/>
              <a:t>for Version 2.8</a:t>
            </a:r>
          </a:p>
        </p:txBody>
      </p:sp>
      <p:sp>
        <p:nvSpPr>
          <p:cNvPr id="3" name="Content Placeholder 2">
            <a:extLst>
              <a:ext uri="{FF2B5EF4-FFF2-40B4-BE49-F238E27FC236}">
                <a16:creationId xmlns:a16="http://schemas.microsoft.com/office/drawing/2014/main" id="{3925985C-A1B4-CA42-81B6-DA30EB2F9B23}"/>
              </a:ext>
            </a:extLst>
          </p:cNvPr>
          <p:cNvSpPr>
            <a:spLocks noGrp="1"/>
          </p:cNvSpPr>
          <p:nvPr>
            <p:ph idx="1"/>
          </p:nvPr>
        </p:nvSpPr>
        <p:spPr/>
        <p:txBody>
          <a:bodyPr/>
          <a:lstStyle/>
          <a:p>
            <a:r>
              <a:rPr lang="en-US" dirty="0">
                <a:solidFill>
                  <a:srgbClr val="FF0000"/>
                </a:solidFill>
              </a:rPr>
              <a:t>Peds to Adults Transition Plan -&gt; </a:t>
            </a:r>
            <a:r>
              <a:rPr lang="en-US" dirty="0"/>
              <a:t>Are pediatric patients receiving  documented care plan 12-18m prior to expected transition?</a:t>
            </a:r>
          </a:p>
        </p:txBody>
      </p:sp>
    </p:spTree>
    <p:extLst>
      <p:ext uri="{BB962C8B-B14F-4D97-AF65-F5344CB8AC3E}">
        <p14:creationId xmlns:p14="http://schemas.microsoft.com/office/powerpoint/2010/main" val="419971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4EA-421A-154F-9C12-AD4A93E52A1A}"/>
              </a:ext>
            </a:extLst>
          </p:cNvPr>
          <p:cNvSpPr>
            <a:spLocks noGrp="1"/>
          </p:cNvSpPr>
          <p:nvPr>
            <p:ph type="title"/>
          </p:nvPr>
        </p:nvSpPr>
        <p:spPr/>
        <p:txBody>
          <a:bodyPr>
            <a:normAutofit/>
          </a:bodyPr>
          <a:lstStyle/>
          <a:p>
            <a:r>
              <a:rPr lang="en-US" sz="4000" b="1" dirty="0"/>
              <a:t>Technical Improvements</a:t>
            </a:r>
          </a:p>
        </p:txBody>
      </p:sp>
      <p:sp>
        <p:nvSpPr>
          <p:cNvPr id="3" name="Content Placeholder 2">
            <a:extLst>
              <a:ext uri="{FF2B5EF4-FFF2-40B4-BE49-F238E27FC236}">
                <a16:creationId xmlns:a16="http://schemas.microsoft.com/office/drawing/2014/main" id="{343D4345-542C-374E-8514-9ABB1F47F043}"/>
              </a:ext>
            </a:extLst>
          </p:cNvPr>
          <p:cNvSpPr>
            <a:spLocks noGrp="1"/>
          </p:cNvSpPr>
          <p:nvPr>
            <p:ph idx="1"/>
          </p:nvPr>
        </p:nvSpPr>
        <p:spPr/>
        <p:txBody>
          <a:bodyPr>
            <a:normAutofit/>
          </a:bodyPr>
          <a:lstStyle/>
          <a:p>
            <a:pPr fontAlgn="base"/>
            <a:r>
              <a:rPr lang="en-US" b="1" dirty="0">
                <a:highlight>
                  <a:srgbClr val="FF00FF"/>
                </a:highlight>
              </a:rPr>
              <a:t>Mapping against data models like </a:t>
            </a:r>
            <a:r>
              <a:rPr lang="en-US" b="1" dirty="0" err="1">
                <a:highlight>
                  <a:srgbClr val="FF00FF"/>
                </a:highlight>
              </a:rPr>
              <a:t>PCORnet</a:t>
            </a:r>
            <a:r>
              <a:rPr lang="en-US" b="1" dirty="0">
                <a:highlight>
                  <a:srgbClr val="FF00FF"/>
                </a:highlight>
              </a:rPr>
              <a:t> and OMOP</a:t>
            </a:r>
            <a:r>
              <a:rPr lang="en-US" dirty="0">
                <a:highlight>
                  <a:srgbClr val="FF00FF"/>
                </a:highlight>
              </a:rPr>
              <a:t> </a:t>
            </a:r>
          </a:p>
          <a:p>
            <a:pPr fontAlgn="base"/>
            <a:r>
              <a:rPr lang="en-US" dirty="0"/>
              <a:t>Time to complete data mapping increases when sites submit </a:t>
            </a:r>
            <a:r>
              <a:rPr lang="en-US" dirty="0" err="1"/>
              <a:t>PCORnet</a:t>
            </a:r>
            <a:r>
              <a:rPr lang="en-US" dirty="0"/>
              <a:t> (Cincinnati, Michigan) and OMOP (Montefiore/Albert Einstein) files. Some of this is because Data Integration team needs to build scripts to automatically review these files the way we review files received according to our data specs. </a:t>
            </a:r>
          </a:p>
          <a:p>
            <a:pPr marL="0" indent="0">
              <a:buNone/>
            </a:pPr>
            <a:endParaRPr lang="en-US" dirty="0"/>
          </a:p>
        </p:txBody>
      </p:sp>
    </p:spTree>
    <p:extLst>
      <p:ext uri="{BB962C8B-B14F-4D97-AF65-F5344CB8AC3E}">
        <p14:creationId xmlns:p14="http://schemas.microsoft.com/office/powerpoint/2010/main" val="9434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E603-84F1-8B4D-95AE-94A69E4E098F}"/>
              </a:ext>
            </a:extLst>
          </p:cNvPr>
          <p:cNvSpPr>
            <a:spLocks noGrp="1"/>
          </p:cNvSpPr>
          <p:nvPr>
            <p:ph type="title"/>
          </p:nvPr>
        </p:nvSpPr>
        <p:spPr/>
        <p:txBody>
          <a:bodyPr>
            <a:normAutofit/>
          </a:bodyPr>
          <a:lstStyle/>
          <a:p>
            <a:r>
              <a:rPr lang="en-US" sz="3600" b="1" dirty="0"/>
              <a:t>Review fields for clarification</a:t>
            </a:r>
          </a:p>
        </p:txBody>
      </p:sp>
      <p:sp>
        <p:nvSpPr>
          <p:cNvPr id="3" name="Content Placeholder 2">
            <a:extLst>
              <a:ext uri="{FF2B5EF4-FFF2-40B4-BE49-F238E27FC236}">
                <a16:creationId xmlns:a16="http://schemas.microsoft.com/office/drawing/2014/main" id="{9CE7F178-FB72-E14F-B1F9-19BE1CC7FAB4}"/>
              </a:ext>
            </a:extLst>
          </p:cNvPr>
          <p:cNvSpPr>
            <a:spLocks noGrp="1"/>
          </p:cNvSpPr>
          <p:nvPr>
            <p:ph idx="1"/>
          </p:nvPr>
        </p:nvSpPr>
        <p:spPr/>
        <p:txBody>
          <a:bodyPr>
            <a:normAutofit/>
          </a:bodyPr>
          <a:lstStyle/>
          <a:p>
            <a:pPr fontAlgn="base"/>
            <a:r>
              <a:rPr lang="en-US" b="1" dirty="0">
                <a:highlight>
                  <a:srgbClr val="FF00FF"/>
                </a:highlight>
              </a:rPr>
              <a:t>Encounter date (Enc file) versus effective date (</a:t>
            </a:r>
            <a:r>
              <a:rPr lang="en-US" b="1" dirty="0" err="1">
                <a:highlight>
                  <a:srgbClr val="FF00FF"/>
                </a:highlight>
              </a:rPr>
              <a:t>Obs</a:t>
            </a:r>
            <a:r>
              <a:rPr lang="en-US" b="1" dirty="0">
                <a:highlight>
                  <a:srgbClr val="FF00FF"/>
                </a:highlight>
              </a:rPr>
              <a:t> file)</a:t>
            </a:r>
            <a:r>
              <a:rPr lang="en-US" dirty="0">
                <a:highlight>
                  <a:srgbClr val="FF00FF"/>
                </a:highlight>
              </a:rPr>
              <a:t> </a:t>
            </a:r>
          </a:p>
          <a:p>
            <a:pPr marL="0" indent="0" fontAlgn="base">
              <a:buNone/>
            </a:pPr>
            <a:r>
              <a:rPr lang="en-US" dirty="0"/>
              <a:t>What is the difference between encounter date in the encounter file and effective date in the observation file? </a:t>
            </a:r>
          </a:p>
          <a:p>
            <a:pPr marL="0" indent="0" fontAlgn="base">
              <a:buNone/>
            </a:pPr>
            <a:r>
              <a:rPr lang="en-US" dirty="0"/>
              <a:t>Now that encounter file has laboratory class, which encounter ID goes in the </a:t>
            </a:r>
            <a:r>
              <a:rPr lang="en-US" dirty="0" err="1"/>
              <a:t>Obs</a:t>
            </a:r>
            <a:r>
              <a:rPr lang="en-US" dirty="0"/>
              <a:t> file (for example, if patient completes A1c labs a week early, is it the encounter ID for the lab class encounter, or the ambulatory visit with a provider?) </a:t>
            </a:r>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147771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4D3C-8C70-4F43-A9CB-D95C949A73D0}"/>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23724E00-D6F0-F34C-860F-7270C4711A8B}"/>
              </a:ext>
            </a:extLst>
          </p:cNvPr>
          <p:cNvSpPr>
            <a:spLocks noGrp="1"/>
          </p:cNvSpPr>
          <p:nvPr>
            <p:ph idx="1"/>
          </p:nvPr>
        </p:nvSpPr>
        <p:spPr/>
        <p:txBody>
          <a:bodyPr/>
          <a:lstStyle/>
          <a:p>
            <a:r>
              <a:rPr lang="en-US" dirty="0"/>
              <a:t>Co-Chair roles</a:t>
            </a:r>
          </a:p>
          <a:p>
            <a:r>
              <a:rPr lang="en-US" dirty="0"/>
              <a:t>Overview of QI Metrics for Web Portal and Data Spec </a:t>
            </a:r>
          </a:p>
          <a:p>
            <a:r>
              <a:rPr lang="en-US" dirty="0"/>
              <a:t>Revisions made to data specification for version upgrade in 2021(v2.7)</a:t>
            </a:r>
          </a:p>
          <a:p>
            <a:r>
              <a:rPr lang="en-US" dirty="0"/>
              <a:t>Discussion with group to review adding /modifying existing data fields</a:t>
            </a:r>
          </a:p>
          <a:p>
            <a:r>
              <a:rPr lang="en-US" dirty="0"/>
              <a:t>Review technical suggestions to improve mapping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8704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499F-29A5-4D4A-874E-6B614EECBCF4}"/>
              </a:ext>
            </a:extLst>
          </p:cNvPr>
          <p:cNvSpPr>
            <a:spLocks noGrp="1"/>
          </p:cNvSpPr>
          <p:nvPr>
            <p:ph type="title"/>
          </p:nvPr>
        </p:nvSpPr>
        <p:spPr/>
        <p:txBody>
          <a:bodyPr/>
          <a:lstStyle/>
          <a:p>
            <a:r>
              <a:rPr lang="en-US" dirty="0"/>
              <a:t>T1Dx Quality Improvement Metrics</a:t>
            </a:r>
          </a:p>
        </p:txBody>
      </p:sp>
      <p:sp>
        <p:nvSpPr>
          <p:cNvPr id="3" name="Content Placeholder 2">
            <a:extLst>
              <a:ext uri="{FF2B5EF4-FFF2-40B4-BE49-F238E27FC236}">
                <a16:creationId xmlns:a16="http://schemas.microsoft.com/office/drawing/2014/main" id="{B947DE57-4012-684B-844D-48134275DDBD}"/>
              </a:ext>
            </a:extLst>
          </p:cNvPr>
          <p:cNvSpPr>
            <a:spLocks noGrp="1"/>
          </p:cNvSpPr>
          <p:nvPr>
            <p:ph sz="half" idx="1"/>
          </p:nvPr>
        </p:nvSpPr>
        <p:spPr>
          <a:xfrm>
            <a:off x="389206" y="1558338"/>
            <a:ext cx="5630594" cy="4926867"/>
          </a:xfrm>
        </p:spPr>
        <p:txBody>
          <a:bodyPr>
            <a:normAutofit fontScale="85000" lnSpcReduction="20000"/>
          </a:bodyPr>
          <a:lstStyle/>
          <a:p>
            <a:pPr marL="0" lvl="0" indent="0" fontAlgn="base">
              <a:lnSpc>
                <a:spcPct val="100000"/>
              </a:lnSpc>
              <a:spcBef>
                <a:spcPts val="0"/>
              </a:spcBef>
              <a:buNone/>
            </a:pPr>
            <a:endParaRPr lang="en-US" sz="1600" dirty="0">
              <a:solidFill>
                <a:prstClr val="black"/>
              </a:solidFill>
              <a:latin typeface="Calibri" panose="020F0502020204030204"/>
              <a:ea typeface="+mn-ea"/>
            </a:endParaRPr>
          </a:p>
          <a:p>
            <a:pPr marL="0" lvl="0" indent="0" fontAlgn="base">
              <a:lnSpc>
                <a:spcPct val="100000"/>
              </a:lnSpc>
              <a:spcBef>
                <a:spcPts val="0"/>
              </a:spcBef>
              <a:buNone/>
            </a:pPr>
            <a:r>
              <a:rPr lang="en-US" sz="3300" b="1" dirty="0">
                <a:solidFill>
                  <a:prstClr val="black"/>
                </a:solidFill>
                <a:latin typeface="Calibri" panose="020F0502020204030204"/>
                <a:ea typeface="+mn-ea"/>
              </a:rPr>
              <a:t>Adults</a:t>
            </a:r>
            <a:endParaRPr lang="en-US" sz="1600" b="1" dirty="0">
              <a:solidFill>
                <a:prstClr val="black"/>
              </a:solidFill>
              <a:latin typeface="Calibri" panose="020F0502020204030204"/>
              <a:ea typeface="+mn-ea"/>
            </a:endParaRPr>
          </a:p>
          <a:p>
            <a:pPr marL="0" lvl="0" indent="0" fontAlgn="base">
              <a:lnSpc>
                <a:spcPct val="100000"/>
              </a:lnSpc>
              <a:spcBef>
                <a:spcPts val="0"/>
              </a:spcBef>
              <a:buNone/>
            </a:pPr>
            <a:endParaRPr lang="en-US" sz="1600" dirty="0">
              <a:solidFill>
                <a:prstClr val="black"/>
              </a:solidFill>
              <a:latin typeface="Calibri" panose="020F0502020204030204"/>
              <a:ea typeface="+mn-ea"/>
            </a:endParaRPr>
          </a:p>
          <a:p>
            <a:pPr marL="0" lvl="0" indent="0" fontAlgn="base">
              <a:lnSpc>
                <a:spcPct val="100000"/>
              </a:lnSpc>
              <a:spcBef>
                <a:spcPts val="0"/>
              </a:spcBef>
              <a:buNone/>
            </a:pPr>
            <a:endParaRPr lang="en-US" sz="1600" dirty="0">
              <a:solidFill>
                <a:prstClr val="black"/>
              </a:solidFill>
              <a:latin typeface="Calibri" panose="020F0502020204030204"/>
              <a:ea typeface="+mn-ea"/>
            </a:endParaRPr>
          </a:p>
          <a:p>
            <a:pPr marL="0" lvl="0" indent="0" fontAlgn="base">
              <a:lnSpc>
                <a:spcPct val="100000"/>
              </a:lnSpc>
              <a:spcBef>
                <a:spcPts val="0"/>
              </a:spcBef>
              <a:buFont typeface="+mj-lt"/>
              <a:buAutoNum type="arabicPeriod"/>
            </a:pPr>
            <a:r>
              <a:rPr lang="en-US" sz="1600" dirty="0">
                <a:solidFill>
                  <a:prstClr val="black"/>
                </a:solidFill>
                <a:latin typeface="Calibri" panose="020F0502020204030204"/>
                <a:ea typeface="+mn-ea"/>
              </a:rPr>
              <a:t>A1c &lt; 8% </a:t>
            </a:r>
          </a:p>
          <a:p>
            <a:pPr marL="0" lvl="0" indent="0" fontAlgn="base">
              <a:lnSpc>
                <a:spcPct val="100000"/>
              </a:lnSpc>
              <a:spcBef>
                <a:spcPts val="0"/>
              </a:spcBef>
              <a:buFont typeface="+mj-lt"/>
              <a:buAutoNum type="arabicPeriod" startAt="2"/>
            </a:pPr>
            <a:r>
              <a:rPr lang="en-US" sz="1600" dirty="0">
                <a:solidFill>
                  <a:prstClr val="black"/>
                </a:solidFill>
                <a:latin typeface="Calibri" panose="020F0502020204030204"/>
                <a:ea typeface="+mn-ea"/>
              </a:rPr>
              <a:t>Median A1c  </a:t>
            </a:r>
          </a:p>
          <a:p>
            <a:pPr marL="0" lvl="0" indent="0" fontAlgn="base">
              <a:lnSpc>
                <a:spcPct val="100000"/>
              </a:lnSpc>
              <a:spcBef>
                <a:spcPts val="0"/>
              </a:spcBef>
              <a:buFont typeface="+mj-lt"/>
              <a:buAutoNum type="arabicPeriod" startAt="3"/>
            </a:pPr>
            <a:r>
              <a:rPr lang="en-US" sz="1600" dirty="0">
                <a:solidFill>
                  <a:prstClr val="black"/>
                </a:solidFill>
                <a:latin typeface="Calibri" panose="020F0502020204030204"/>
                <a:ea typeface="+mn-ea"/>
              </a:rPr>
              <a:t>CGM use  </a:t>
            </a:r>
          </a:p>
          <a:p>
            <a:pPr marL="0" lvl="0" indent="0" fontAlgn="base">
              <a:lnSpc>
                <a:spcPct val="100000"/>
              </a:lnSpc>
              <a:spcBef>
                <a:spcPts val="0"/>
              </a:spcBef>
              <a:buFont typeface="+mj-lt"/>
              <a:buAutoNum type="arabicPeriod" startAt="4"/>
            </a:pPr>
            <a:r>
              <a:rPr lang="en-US" sz="1600" dirty="0">
                <a:solidFill>
                  <a:prstClr val="black"/>
                </a:solidFill>
                <a:latin typeface="Calibri" panose="020F0502020204030204"/>
                <a:ea typeface="+mn-ea"/>
              </a:rPr>
              <a:t>BG Check X4  </a:t>
            </a:r>
          </a:p>
          <a:p>
            <a:pPr marL="0" lvl="0" indent="0" fontAlgn="base">
              <a:lnSpc>
                <a:spcPct val="100000"/>
              </a:lnSpc>
              <a:spcBef>
                <a:spcPts val="0"/>
              </a:spcBef>
              <a:buFont typeface="+mj-lt"/>
              <a:buAutoNum type="arabicPeriod" startAt="5"/>
            </a:pPr>
            <a:r>
              <a:rPr lang="en-US" sz="1600" dirty="0">
                <a:solidFill>
                  <a:prstClr val="black"/>
                </a:solidFill>
                <a:latin typeface="Calibri" panose="020F0502020204030204"/>
                <a:ea typeface="+mn-ea"/>
              </a:rPr>
              <a:t>Pump use  (Elective measure) </a:t>
            </a:r>
          </a:p>
          <a:p>
            <a:pPr marL="0" lvl="0" indent="0" fontAlgn="base">
              <a:lnSpc>
                <a:spcPct val="100000"/>
              </a:lnSpc>
              <a:spcBef>
                <a:spcPts val="0"/>
              </a:spcBef>
              <a:buNone/>
            </a:pPr>
            <a:r>
              <a:rPr lang="en-US" sz="1600" dirty="0">
                <a:solidFill>
                  <a:prstClr val="black"/>
                </a:solidFill>
                <a:latin typeface="Calibri" panose="020F0502020204030204"/>
                <a:ea typeface="+mn-ea"/>
              </a:rPr>
              <a:t>6a) Depression Screening Eligibility </a:t>
            </a:r>
          </a:p>
          <a:p>
            <a:pPr marL="0" lvl="0" indent="0" fontAlgn="base">
              <a:lnSpc>
                <a:spcPct val="100000"/>
              </a:lnSpc>
              <a:spcBef>
                <a:spcPts val="0"/>
              </a:spcBef>
              <a:buNone/>
            </a:pPr>
            <a:r>
              <a:rPr lang="en-US" sz="1600" dirty="0">
                <a:solidFill>
                  <a:srgbClr val="000000"/>
                </a:solidFill>
                <a:latin typeface="Calibri" panose="020F0502020204030204"/>
                <a:ea typeface="+mn-ea"/>
              </a:rPr>
              <a:t>6b) Depression Screening </a:t>
            </a:r>
            <a:r>
              <a:rPr lang="en-US" sz="1600" dirty="0">
                <a:solidFill>
                  <a:prstClr val="black"/>
                </a:solidFill>
                <a:latin typeface="Calibri" panose="020F0502020204030204"/>
                <a:ea typeface="+mn-ea"/>
              </a:rPr>
              <a:t> </a:t>
            </a:r>
          </a:p>
          <a:p>
            <a:pPr marL="0" lvl="0" indent="0" fontAlgn="base">
              <a:lnSpc>
                <a:spcPct val="100000"/>
              </a:lnSpc>
              <a:spcBef>
                <a:spcPts val="0"/>
              </a:spcBef>
              <a:buNone/>
            </a:pPr>
            <a:r>
              <a:rPr lang="en-US" sz="1600" dirty="0">
                <a:solidFill>
                  <a:prstClr val="black"/>
                </a:solidFill>
                <a:latin typeface="Calibri" panose="020F0502020204030204"/>
                <a:ea typeface="+mn-ea"/>
              </a:rPr>
              <a:t>7a) CGM use at minimum 14 days in reporting month </a:t>
            </a:r>
          </a:p>
          <a:p>
            <a:pPr marL="0" lvl="0" indent="0" fontAlgn="base">
              <a:lnSpc>
                <a:spcPct val="100000"/>
              </a:lnSpc>
              <a:spcBef>
                <a:spcPts val="0"/>
              </a:spcBef>
              <a:buNone/>
            </a:pPr>
            <a:r>
              <a:rPr lang="en-US" sz="1600" dirty="0">
                <a:solidFill>
                  <a:prstClr val="black"/>
                </a:solidFill>
                <a:latin typeface="Calibri" panose="020F0502020204030204"/>
                <a:ea typeface="+mn-ea"/>
              </a:rPr>
              <a:t>7b) Time in Range  </a:t>
            </a:r>
          </a:p>
          <a:p>
            <a:pPr marL="0" lvl="0" indent="0" fontAlgn="base">
              <a:lnSpc>
                <a:spcPct val="100000"/>
              </a:lnSpc>
              <a:spcBef>
                <a:spcPts val="0"/>
              </a:spcBef>
              <a:buNone/>
            </a:pPr>
            <a:r>
              <a:rPr lang="en-US" sz="1600" dirty="0">
                <a:solidFill>
                  <a:prstClr val="black"/>
                </a:solidFill>
                <a:latin typeface="Calibri" panose="020F0502020204030204"/>
                <a:ea typeface="+mn-ea"/>
              </a:rPr>
              <a:t>7c) Time in Hypoglycemia </a:t>
            </a:r>
          </a:p>
          <a:p>
            <a:pPr marL="0" lvl="0" indent="0" fontAlgn="base">
              <a:lnSpc>
                <a:spcPct val="100000"/>
              </a:lnSpc>
              <a:spcBef>
                <a:spcPts val="0"/>
              </a:spcBef>
              <a:buNone/>
            </a:pPr>
            <a:r>
              <a:rPr lang="en-US" sz="1600" dirty="0">
                <a:solidFill>
                  <a:prstClr val="black"/>
                </a:solidFill>
                <a:latin typeface="Calibri" panose="020F0502020204030204"/>
                <a:ea typeface="+mn-ea"/>
              </a:rPr>
              <a:t>7d) Time in Severe Hypoglycemia </a:t>
            </a:r>
          </a:p>
          <a:p>
            <a:pPr marL="0" lvl="0" indent="0" fontAlgn="base">
              <a:lnSpc>
                <a:spcPct val="100000"/>
              </a:lnSpc>
              <a:spcBef>
                <a:spcPts val="0"/>
              </a:spcBef>
              <a:buNone/>
            </a:pPr>
            <a:r>
              <a:rPr lang="en-US" sz="1600" dirty="0">
                <a:solidFill>
                  <a:prstClr val="black"/>
                </a:solidFill>
                <a:latin typeface="Calibri" panose="020F0502020204030204"/>
                <a:ea typeface="+mn-ea"/>
              </a:rPr>
              <a:t>8) ACE-I/ARBS prescription </a:t>
            </a:r>
          </a:p>
          <a:p>
            <a:pPr marL="0" lvl="0" indent="0" fontAlgn="base">
              <a:lnSpc>
                <a:spcPct val="100000"/>
              </a:lnSpc>
              <a:spcBef>
                <a:spcPts val="0"/>
              </a:spcBef>
              <a:buNone/>
            </a:pPr>
            <a:r>
              <a:rPr lang="en-US" sz="1600" dirty="0">
                <a:solidFill>
                  <a:prstClr val="black"/>
                </a:solidFill>
                <a:latin typeface="Calibri" panose="020F0502020204030204"/>
                <a:ea typeface="+mn-ea"/>
              </a:rPr>
              <a:t>9) DKA events   </a:t>
            </a:r>
          </a:p>
          <a:p>
            <a:pPr marL="0" lvl="0" indent="0" fontAlgn="base">
              <a:lnSpc>
                <a:spcPct val="100000"/>
              </a:lnSpc>
              <a:spcBef>
                <a:spcPts val="0"/>
              </a:spcBef>
              <a:buNone/>
            </a:pPr>
            <a:r>
              <a:rPr lang="en-US" sz="1600" dirty="0">
                <a:solidFill>
                  <a:prstClr val="black"/>
                </a:solidFill>
                <a:latin typeface="Calibri" panose="020F0502020204030204"/>
                <a:ea typeface="+mn-ea"/>
              </a:rPr>
              <a:t>10) Statins prescription  </a:t>
            </a:r>
          </a:p>
          <a:p>
            <a:pPr marL="0" lvl="0" indent="0" fontAlgn="base">
              <a:lnSpc>
                <a:spcPct val="100000"/>
              </a:lnSpc>
              <a:spcBef>
                <a:spcPts val="0"/>
              </a:spcBef>
              <a:buNone/>
            </a:pPr>
            <a:r>
              <a:rPr lang="en-US" sz="1600" dirty="0">
                <a:solidFill>
                  <a:prstClr val="black"/>
                </a:solidFill>
                <a:latin typeface="Calibri" panose="020F0502020204030204"/>
                <a:ea typeface="+mn-ea"/>
              </a:rPr>
              <a:t>11) SDOH screening, using an appropriate tool, including </a:t>
            </a:r>
            <a:r>
              <a:rPr lang="en-US" sz="1600" u="sng" dirty="0">
                <a:solidFill>
                  <a:prstClr val="black"/>
                </a:solidFill>
                <a:latin typeface="Calibri" panose="020F0502020204030204"/>
                <a:ea typeface="+mn-ea"/>
                <a:hlinkClick r:id="rId2">
                  <a:extLst>
                    <a:ext uri="{A12FA001-AC4F-418D-AE19-62706E023703}">
                      <ahyp:hlinkClr xmlns:ahyp="http://schemas.microsoft.com/office/drawing/2018/hyperlinkcolor" val="tx"/>
                    </a:ext>
                  </a:extLst>
                </a:hlinkClick>
              </a:rPr>
              <a:t>Hunger Vital Sign</a:t>
            </a:r>
            <a:endParaRPr lang="en-US" sz="1600" u="sng" dirty="0">
              <a:solidFill>
                <a:prstClr val="black"/>
              </a:solidFill>
              <a:latin typeface="Calibri" panose="020F0502020204030204"/>
              <a:ea typeface="+mn-ea"/>
            </a:endParaRPr>
          </a:p>
          <a:p>
            <a:pPr marL="0" lvl="0" indent="0" fontAlgn="base">
              <a:lnSpc>
                <a:spcPct val="100000"/>
              </a:lnSpc>
              <a:spcBef>
                <a:spcPts val="0"/>
              </a:spcBef>
              <a:buNone/>
            </a:pPr>
            <a:r>
              <a:rPr lang="en-US" sz="1600" dirty="0">
                <a:solidFill>
                  <a:prstClr val="black"/>
                </a:solidFill>
                <a:latin typeface="Calibri" panose="020F0502020204030204"/>
                <a:ea typeface="+mn-ea"/>
              </a:rPr>
              <a:t>12) Provide consistent access to routine care  </a:t>
            </a:r>
          </a:p>
          <a:p>
            <a:pPr marL="0" lvl="0" indent="0" fontAlgn="base">
              <a:lnSpc>
                <a:spcPct val="100000"/>
              </a:lnSpc>
              <a:spcBef>
                <a:spcPts val="0"/>
              </a:spcBef>
              <a:buNone/>
            </a:pPr>
            <a:r>
              <a:rPr lang="en-US" sz="1600" dirty="0">
                <a:solidFill>
                  <a:prstClr val="black"/>
                </a:solidFill>
                <a:latin typeface="Calibri" panose="020F0502020204030204"/>
                <a:ea typeface="+mn-ea"/>
              </a:rPr>
              <a:t>13) Automated Insulin Delivery Use </a:t>
            </a:r>
          </a:p>
          <a:p>
            <a:pPr marL="0" lvl="0" indent="0" fontAlgn="base">
              <a:lnSpc>
                <a:spcPct val="100000"/>
              </a:lnSpc>
              <a:spcBef>
                <a:spcPts val="0"/>
              </a:spcBef>
              <a:buNone/>
            </a:pPr>
            <a:r>
              <a:rPr lang="en-US" sz="1600" dirty="0">
                <a:solidFill>
                  <a:prstClr val="black"/>
                </a:solidFill>
                <a:latin typeface="Calibri" panose="020F0502020204030204"/>
                <a:ea typeface="+mn-ea"/>
              </a:rPr>
              <a:t>14) Eye exam  </a:t>
            </a:r>
          </a:p>
          <a:p>
            <a:pPr marL="0" lvl="0" indent="0" fontAlgn="base">
              <a:lnSpc>
                <a:spcPct val="100000"/>
              </a:lnSpc>
              <a:spcBef>
                <a:spcPts val="0"/>
              </a:spcBef>
              <a:buNone/>
            </a:pPr>
            <a:r>
              <a:rPr lang="en-US" sz="1600" dirty="0">
                <a:solidFill>
                  <a:prstClr val="black"/>
                </a:solidFill>
                <a:latin typeface="Calibri" panose="020F0502020204030204"/>
                <a:ea typeface="+mn-ea"/>
              </a:rPr>
              <a:t>15) Foot exam  </a:t>
            </a:r>
          </a:p>
        </p:txBody>
      </p:sp>
      <p:sp>
        <p:nvSpPr>
          <p:cNvPr id="4" name="Content Placeholder 3">
            <a:extLst>
              <a:ext uri="{FF2B5EF4-FFF2-40B4-BE49-F238E27FC236}">
                <a16:creationId xmlns:a16="http://schemas.microsoft.com/office/drawing/2014/main" id="{628E817A-48BC-084F-BC4C-7273AB233156}"/>
              </a:ext>
            </a:extLst>
          </p:cNvPr>
          <p:cNvSpPr>
            <a:spLocks noGrp="1"/>
          </p:cNvSpPr>
          <p:nvPr>
            <p:ph sz="half" idx="2"/>
          </p:nvPr>
        </p:nvSpPr>
        <p:spPr>
          <a:xfrm>
            <a:off x="6172200" y="1558338"/>
            <a:ext cx="5630594" cy="5032375"/>
          </a:xfrm>
        </p:spPr>
        <p:txBody>
          <a:bodyPr>
            <a:normAutofit fontScale="85000" lnSpcReduction="20000"/>
          </a:bodyPr>
          <a:lstStyle/>
          <a:p>
            <a:pPr marL="0" lvl="0" indent="0" fontAlgn="base">
              <a:lnSpc>
                <a:spcPct val="100000"/>
              </a:lnSpc>
              <a:spcBef>
                <a:spcPts val="0"/>
              </a:spcBef>
              <a:buNone/>
            </a:pPr>
            <a:r>
              <a:rPr lang="en-US" sz="3300" b="1" dirty="0">
                <a:solidFill>
                  <a:prstClr val="black"/>
                </a:solidFill>
                <a:latin typeface="Calibri" panose="020F0502020204030204"/>
                <a:ea typeface="+mn-ea"/>
              </a:rPr>
              <a:t>Peds</a:t>
            </a:r>
            <a:endParaRPr lang="en-US" sz="1600" b="1" dirty="0">
              <a:solidFill>
                <a:prstClr val="black"/>
              </a:solidFill>
              <a:latin typeface="Calibri" panose="020F0502020204030204"/>
              <a:ea typeface="+mn-ea"/>
            </a:endParaRPr>
          </a:p>
          <a:p>
            <a:pPr marL="0" lvl="0" indent="0" fontAlgn="base">
              <a:lnSpc>
                <a:spcPct val="100000"/>
              </a:lnSpc>
              <a:spcBef>
                <a:spcPts val="0"/>
              </a:spcBef>
              <a:buFont typeface="+mj-lt"/>
              <a:buAutoNum type="arabicPeriod"/>
            </a:pPr>
            <a:endParaRPr lang="en-US" sz="1600" dirty="0">
              <a:solidFill>
                <a:prstClr val="black"/>
              </a:solidFill>
              <a:latin typeface="Calibri" panose="020F0502020204030204"/>
              <a:ea typeface="+mn-ea"/>
            </a:endParaRPr>
          </a:p>
          <a:p>
            <a:pPr marL="0" lvl="0" indent="0" fontAlgn="base">
              <a:lnSpc>
                <a:spcPct val="100000"/>
              </a:lnSpc>
              <a:spcBef>
                <a:spcPts val="0"/>
              </a:spcBef>
              <a:buFont typeface="+mj-lt"/>
              <a:buAutoNum type="arabicPeriod"/>
            </a:pPr>
            <a:endParaRPr lang="en-US" sz="1600" dirty="0">
              <a:solidFill>
                <a:prstClr val="black"/>
              </a:solidFill>
              <a:latin typeface="Calibri" panose="020F0502020204030204"/>
              <a:ea typeface="+mn-ea"/>
            </a:endParaRPr>
          </a:p>
          <a:p>
            <a:pPr marL="0" lvl="0" indent="0" fontAlgn="base">
              <a:lnSpc>
                <a:spcPct val="100000"/>
              </a:lnSpc>
              <a:spcBef>
                <a:spcPts val="0"/>
              </a:spcBef>
              <a:buFont typeface="+mj-lt"/>
              <a:buAutoNum type="arabicPeriod"/>
            </a:pPr>
            <a:r>
              <a:rPr lang="en-US" sz="1600" dirty="0">
                <a:solidFill>
                  <a:prstClr val="black"/>
                </a:solidFill>
                <a:latin typeface="Calibri" panose="020F0502020204030204"/>
                <a:ea typeface="+mn-ea"/>
              </a:rPr>
              <a:t>A1c &lt; 7% </a:t>
            </a:r>
          </a:p>
          <a:p>
            <a:pPr marL="0" lvl="0" indent="0" fontAlgn="base">
              <a:lnSpc>
                <a:spcPct val="100000"/>
              </a:lnSpc>
              <a:spcBef>
                <a:spcPts val="0"/>
              </a:spcBef>
              <a:buFont typeface="+mj-lt"/>
              <a:buAutoNum type="arabicPeriod" startAt="2"/>
            </a:pPr>
            <a:r>
              <a:rPr lang="en-US" sz="1600" dirty="0">
                <a:solidFill>
                  <a:prstClr val="black"/>
                </a:solidFill>
                <a:latin typeface="Calibri" panose="020F0502020204030204"/>
                <a:ea typeface="+mn-ea"/>
              </a:rPr>
              <a:t>Median A1c  </a:t>
            </a:r>
          </a:p>
          <a:p>
            <a:pPr marL="0" lvl="0" indent="0" fontAlgn="base">
              <a:lnSpc>
                <a:spcPct val="100000"/>
              </a:lnSpc>
              <a:spcBef>
                <a:spcPts val="0"/>
              </a:spcBef>
              <a:buFont typeface="+mj-lt"/>
              <a:buAutoNum type="arabicPeriod" startAt="3"/>
            </a:pPr>
            <a:r>
              <a:rPr lang="en-US" sz="1600" dirty="0">
                <a:solidFill>
                  <a:prstClr val="black"/>
                </a:solidFill>
                <a:latin typeface="Calibri" panose="020F0502020204030204"/>
                <a:ea typeface="+mn-ea"/>
              </a:rPr>
              <a:t>CGM use  </a:t>
            </a:r>
          </a:p>
          <a:p>
            <a:pPr marL="0" lvl="0" indent="0" fontAlgn="base">
              <a:lnSpc>
                <a:spcPct val="100000"/>
              </a:lnSpc>
              <a:spcBef>
                <a:spcPts val="0"/>
              </a:spcBef>
              <a:buFont typeface="+mj-lt"/>
              <a:buAutoNum type="arabicPeriod" startAt="4"/>
            </a:pPr>
            <a:r>
              <a:rPr lang="en-US" sz="1600" dirty="0">
                <a:solidFill>
                  <a:prstClr val="black"/>
                </a:solidFill>
                <a:latin typeface="Calibri" panose="020F0502020204030204"/>
                <a:ea typeface="+mn-ea"/>
              </a:rPr>
              <a:t>BG Check X4  </a:t>
            </a:r>
          </a:p>
          <a:p>
            <a:pPr marL="0" lvl="0" indent="0" fontAlgn="base">
              <a:lnSpc>
                <a:spcPct val="100000"/>
              </a:lnSpc>
              <a:spcBef>
                <a:spcPts val="0"/>
              </a:spcBef>
              <a:buFont typeface="+mj-lt"/>
              <a:buAutoNum type="arabicPeriod" startAt="5"/>
            </a:pPr>
            <a:r>
              <a:rPr lang="en-US" sz="1600" dirty="0">
                <a:solidFill>
                  <a:prstClr val="black"/>
                </a:solidFill>
                <a:latin typeface="Calibri" panose="020F0502020204030204"/>
                <a:ea typeface="+mn-ea"/>
              </a:rPr>
              <a:t>Pump use  (Elective measure) </a:t>
            </a:r>
          </a:p>
          <a:p>
            <a:pPr marL="0" lvl="0" indent="0" fontAlgn="base">
              <a:lnSpc>
                <a:spcPct val="100000"/>
              </a:lnSpc>
              <a:spcBef>
                <a:spcPts val="0"/>
              </a:spcBef>
              <a:buNone/>
            </a:pPr>
            <a:r>
              <a:rPr lang="en-US" sz="1600" dirty="0">
                <a:solidFill>
                  <a:prstClr val="black"/>
                </a:solidFill>
                <a:latin typeface="Calibri" panose="020F0502020204030204"/>
                <a:ea typeface="+mn-ea"/>
              </a:rPr>
              <a:t>6a) Depression Screening Eligibility </a:t>
            </a:r>
          </a:p>
          <a:p>
            <a:pPr marL="0" lvl="0" indent="0" fontAlgn="base">
              <a:lnSpc>
                <a:spcPct val="100000"/>
              </a:lnSpc>
              <a:spcBef>
                <a:spcPts val="0"/>
              </a:spcBef>
              <a:buNone/>
            </a:pPr>
            <a:r>
              <a:rPr lang="en-US" sz="1600" dirty="0">
                <a:solidFill>
                  <a:srgbClr val="000000"/>
                </a:solidFill>
                <a:latin typeface="Calibri" panose="020F0502020204030204"/>
                <a:ea typeface="+mn-ea"/>
              </a:rPr>
              <a:t>6b) Depression Screening </a:t>
            </a:r>
          </a:p>
          <a:p>
            <a:pPr marL="0" lvl="0" indent="0" fontAlgn="base">
              <a:lnSpc>
                <a:spcPct val="100000"/>
              </a:lnSpc>
              <a:spcBef>
                <a:spcPts val="0"/>
              </a:spcBef>
              <a:buNone/>
            </a:pPr>
            <a:r>
              <a:rPr lang="en-US" sz="1600" dirty="0">
                <a:solidFill>
                  <a:prstClr val="black"/>
                </a:solidFill>
                <a:latin typeface="Calibri" panose="020F0502020204030204"/>
                <a:ea typeface="+mn-ea"/>
              </a:rPr>
              <a:t>7a) CGM use at minimum 14 days in reporting month </a:t>
            </a:r>
          </a:p>
          <a:p>
            <a:pPr marL="0" lvl="0" indent="0" fontAlgn="base">
              <a:lnSpc>
                <a:spcPct val="100000"/>
              </a:lnSpc>
              <a:spcBef>
                <a:spcPts val="0"/>
              </a:spcBef>
              <a:buNone/>
            </a:pPr>
            <a:r>
              <a:rPr lang="en-US" sz="1600" dirty="0">
                <a:solidFill>
                  <a:prstClr val="black"/>
                </a:solidFill>
                <a:latin typeface="Calibri" panose="020F0502020204030204"/>
                <a:ea typeface="+mn-ea"/>
              </a:rPr>
              <a:t>7b) Time in Range  </a:t>
            </a:r>
          </a:p>
          <a:p>
            <a:pPr marL="0" lvl="0" indent="0" fontAlgn="base">
              <a:lnSpc>
                <a:spcPct val="100000"/>
              </a:lnSpc>
              <a:spcBef>
                <a:spcPts val="0"/>
              </a:spcBef>
              <a:buNone/>
            </a:pPr>
            <a:r>
              <a:rPr lang="en-US" sz="1600" dirty="0">
                <a:solidFill>
                  <a:prstClr val="black"/>
                </a:solidFill>
                <a:latin typeface="Calibri" panose="020F0502020204030204"/>
                <a:ea typeface="+mn-ea"/>
              </a:rPr>
              <a:t>8)   Bolus 3X among pump  </a:t>
            </a:r>
          </a:p>
          <a:p>
            <a:pPr marL="0" lvl="0" indent="0" fontAlgn="base">
              <a:lnSpc>
                <a:spcPct val="100000"/>
              </a:lnSpc>
              <a:spcBef>
                <a:spcPts val="0"/>
              </a:spcBef>
              <a:buNone/>
            </a:pPr>
            <a:r>
              <a:rPr lang="en-US" sz="1600" dirty="0">
                <a:solidFill>
                  <a:prstClr val="black"/>
                </a:solidFill>
                <a:latin typeface="Calibri" panose="020F0502020204030204"/>
                <a:ea typeface="+mn-ea"/>
              </a:rPr>
              <a:t>9 ) DKA events  </a:t>
            </a:r>
          </a:p>
          <a:p>
            <a:pPr marL="0" lvl="0" indent="0" fontAlgn="base">
              <a:lnSpc>
                <a:spcPct val="100000"/>
              </a:lnSpc>
              <a:spcBef>
                <a:spcPts val="0"/>
              </a:spcBef>
              <a:buNone/>
            </a:pPr>
            <a:r>
              <a:rPr lang="en-US" sz="1600" dirty="0">
                <a:solidFill>
                  <a:prstClr val="black"/>
                </a:solidFill>
                <a:latin typeface="Calibri" panose="020F0502020204030204"/>
                <a:ea typeface="+mn-ea"/>
              </a:rPr>
              <a:t>10a) Peds to Adults Transition Plan Eligibility  </a:t>
            </a:r>
          </a:p>
          <a:p>
            <a:pPr marL="0" lvl="0" indent="0" fontAlgn="base">
              <a:lnSpc>
                <a:spcPct val="100000"/>
              </a:lnSpc>
              <a:spcBef>
                <a:spcPts val="0"/>
              </a:spcBef>
              <a:buNone/>
            </a:pPr>
            <a:r>
              <a:rPr lang="en-US" sz="1600" dirty="0">
                <a:solidFill>
                  <a:prstClr val="black"/>
                </a:solidFill>
                <a:latin typeface="Calibri" panose="020F0502020204030204"/>
                <a:ea typeface="+mn-ea"/>
              </a:rPr>
              <a:t>10b) Peds to Adults Transition Plan  </a:t>
            </a:r>
          </a:p>
          <a:p>
            <a:pPr marL="0" lvl="0" indent="0" fontAlgn="base">
              <a:lnSpc>
                <a:spcPct val="100000"/>
              </a:lnSpc>
              <a:spcBef>
                <a:spcPts val="0"/>
              </a:spcBef>
              <a:buNone/>
            </a:pPr>
            <a:r>
              <a:rPr lang="en-US" sz="1600" dirty="0">
                <a:solidFill>
                  <a:prstClr val="black"/>
                </a:solidFill>
                <a:latin typeface="Calibri" panose="020F0502020204030204"/>
                <a:ea typeface="+mn-ea"/>
              </a:rPr>
              <a:t>11) SDOH screening, using an appropriate tool, including </a:t>
            </a:r>
            <a:r>
              <a:rPr lang="en-US" sz="1600" dirty="0">
                <a:solidFill>
                  <a:prstClr val="black"/>
                </a:solidFill>
                <a:latin typeface="Calibri" panose="020F0502020204030204"/>
                <a:ea typeface="+mn-ea"/>
                <a:hlinkClick r:id="rId2">
                  <a:extLst>
                    <a:ext uri="{A12FA001-AC4F-418D-AE19-62706E023703}">
                      <ahyp:hlinkClr xmlns:ahyp="http://schemas.microsoft.com/office/drawing/2018/hyperlinkcolor" val="tx"/>
                    </a:ext>
                  </a:extLst>
                </a:hlinkClick>
              </a:rPr>
              <a:t>Hunger Vital Sign</a:t>
            </a:r>
            <a:endParaRPr lang="en-US" sz="1600" dirty="0">
              <a:solidFill>
                <a:prstClr val="black"/>
              </a:solidFill>
              <a:latin typeface="Calibri" panose="020F0502020204030204"/>
              <a:ea typeface="+mn-ea"/>
            </a:endParaRPr>
          </a:p>
          <a:p>
            <a:pPr marL="0" lvl="0" indent="0" fontAlgn="base">
              <a:lnSpc>
                <a:spcPct val="100000"/>
              </a:lnSpc>
              <a:spcBef>
                <a:spcPts val="0"/>
              </a:spcBef>
              <a:buNone/>
            </a:pPr>
            <a:r>
              <a:rPr lang="en-US" sz="1600" dirty="0">
                <a:solidFill>
                  <a:prstClr val="black"/>
                </a:solidFill>
                <a:latin typeface="Calibri" panose="020F0502020204030204"/>
                <a:ea typeface="+mn-ea"/>
              </a:rPr>
              <a:t>12)Provide consistent access to routine care  </a:t>
            </a:r>
          </a:p>
          <a:p>
            <a:pPr marL="0" lvl="0" indent="0" fontAlgn="base">
              <a:lnSpc>
                <a:spcPct val="100000"/>
              </a:lnSpc>
              <a:spcBef>
                <a:spcPts val="0"/>
              </a:spcBef>
              <a:buNone/>
            </a:pPr>
            <a:r>
              <a:rPr lang="en-US" sz="1600" dirty="0">
                <a:solidFill>
                  <a:prstClr val="black"/>
                </a:solidFill>
                <a:latin typeface="Calibri" panose="020F0502020204030204"/>
                <a:ea typeface="+mn-ea"/>
              </a:rPr>
              <a:t>13)Bolus 3X among MDI  </a:t>
            </a:r>
          </a:p>
          <a:p>
            <a:pPr marL="0" lvl="0" indent="0" fontAlgn="base">
              <a:lnSpc>
                <a:spcPct val="100000"/>
              </a:lnSpc>
              <a:spcBef>
                <a:spcPts val="0"/>
              </a:spcBef>
              <a:buNone/>
            </a:pPr>
            <a:r>
              <a:rPr lang="en-US" sz="1600" dirty="0">
                <a:solidFill>
                  <a:prstClr val="black"/>
                </a:solidFill>
                <a:latin typeface="Calibri" panose="020F0502020204030204"/>
                <a:ea typeface="+mn-ea"/>
              </a:rPr>
              <a:t>14) Bolus composite  </a:t>
            </a:r>
          </a:p>
          <a:p>
            <a:pPr marL="0" lvl="0" indent="0" fontAlgn="base">
              <a:lnSpc>
                <a:spcPct val="100000"/>
              </a:lnSpc>
              <a:spcBef>
                <a:spcPts val="0"/>
              </a:spcBef>
              <a:buNone/>
            </a:pPr>
            <a:r>
              <a:rPr lang="en-US" sz="1600" dirty="0">
                <a:solidFill>
                  <a:prstClr val="black"/>
                </a:solidFill>
                <a:latin typeface="Calibri" panose="020F0502020204030204"/>
                <a:ea typeface="+mn-ea"/>
              </a:rPr>
              <a:t>15) Review data patterns between visits  </a:t>
            </a:r>
          </a:p>
          <a:p>
            <a:pPr marL="0" lvl="0" indent="0" fontAlgn="base">
              <a:lnSpc>
                <a:spcPct val="100000"/>
              </a:lnSpc>
              <a:spcBef>
                <a:spcPts val="0"/>
              </a:spcBef>
              <a:buNone/>
            </a:pPr>
            <a:r>
              <a:rPr lang="en-US" sz="1600" dirty="0">
                <a:solidFill>
                  <a:prstClr val="black"/>
                </a:solidFill>
                <a:latin typeface="Calibri" panose="020F0502020204030204"/>
                <a:ea typeface="+mn-ea"/>
              </a:rPr>
              <a:t>16) Adjust insulin does at least once since the last clinic visit (initiated by family or clinic)  </a:t>
            </a:r>
          </a:p>
          <a:p>
            <a:pPr marL="0" lvl="0" indent="0" fontAlgn="base">
              <a:lnSpc>
                <a:spcPct val="100000"/>
              </a:lnSpc>
              <a:spcBef>
                <a:spcPts val="0"/>
              </a:spcBef>
              <a:buNone/>
            </a:pPr>
            <a:r>
              <a:rPr lang="en-US" sz="1600" dirty="0">
                <a:solidFill>
                  <a:prstClr val="black"/>
                </a:solidFill>
                <a:latin typeface="Calibri" panose="020F0502020204030204"/>
                <a:ea typeface="+mn-ea"/>
              </a:rPr>
              <a:t>17) Timing of insulin bolus (response of “At least several minutes before the meal” or “Immediately before the meal”) </a:t>
            </a:r>
          </a:p>
          <a:p>
            <a:pPr marL="0" lvl="0" indent="0" fontAlgn="base">
              <a:lnSpc>
                <a:spcPct val="100000"/>
              </a:lnSpc>
              <a:spcBef>
                <a:spcPts val="0"/>
              </a:spcBef>
              <a:buNone/>
            </a:pPr>
            <a:r>
              <a:rPr lang="en-US" sz="1600" dirty="0">
                <a:solidFill>
                  <a:prstClr val="black"/>
                </a:solidFill>
                <a:latin typeface="Calibri" panose="020F0502020204030204"/>
                <a:ea typeface="+mn-ea"/>
              </a:rPr>
              <a:t>18) Automated Insulin Delivery Use </a:t>
            </a:r>
          </a:p>
          <a:p>
            <a:endParaRPr lang="en-US" dirty="0"/>
          </a:p>
        </p:txBody>
      </p:sp>
    </p:spTree>
    <p:extLst>
      <p:ext uri="{BB962C8B-B14F-4D97-AF65-F5344CB8AC3E}">
        <p14:creationId xmlns:p14="http://schemas.microsoft.com/office/powerpoint/2010/main" val="169866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Magnetic Disk 29">
            <a:extLst>
              <a:ext uri="{FF2B5EF4-FFF2-40B4-BE49-F238E27FC236}">
                <a16:creationId xmlns:a16="http://schemas.microsoft.com/office/drawing/2014/main" id="{5EF46B4A-69DD-49BA-840F-519D9AF5EF91}"/>
              </a:ext>
            </a:extLst>
          </p:cNvPr>
          <p:cNvSpPr/>
          <p:nvPr/>
        </p:nvSpPr>
        <p:spPr>
          <a:xfrm>
            <a:off x="4450015" y="127908"/>
            <a:ext cx="2381325" cy="1768119"/>
          </a:xfrm>
          <a:prstGeom prst="flowChartMagneticDisk">
            <a:avLst/>
          </a:prstGeom>
          <a:solidFill>
            <a:schemeClr val="accent1">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T1DX-QI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EMR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Database </a:t>
            </a:r>
          </a:p>
        </p:txBody>
      </p:sp>
      <p:sp>
        <p:nvSpPr>
          <p:cNvPr id="15" name="Right Arrow 14">
            <a:extLst>
              <a:ext uri="{FF2B5EF4-FFF2-40B4-BE49-F238E27FC236}">
                <a16:creationId xmlns:a16="http://schemas.microsoft.com/office/drawing/2014/main" id="{76190D75-52E0-7B48-8988-5B0E72774CC8}"/>
              </a:ext>
            </a:extLst>
          </p:cNvPr>
          <p:cNvSpPr/>
          <p:nvPr/>
        </p:nvSpPr>
        <p:spPr>
          <a:xfrm rot="13312251">
            <a:off x="6792447" y="1725889"/>
            <a:ext cx="1493580" cy="512393"/>
          </a:xfrm>
          <a:prstGeom prst="rightArrow">
            <a:avLst>
              <a:gd name="adj1" fmla="val 36147"/>
              <a:gd name="adj2" fmla="val 5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81C343F-565E-8E46-937A-80ADD6BFCE5F}"/>
              </a:ext>
            </a:extLst>
          </p:cNvPr>
          <p:cNvSpPr txBox="1"/>
          <p:nvPr/>
        </p:nvSpPr>
        <p:spPr>
          <a:xfrm>
            <a:off x="6949747" y="1253912"/>
            <a:ext cx="377993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2060"/>
                </a:solidFill>
                <a:effectLst/>
                <a:uFillTx/>
                <a:latin typeface="Hind Bold"/>
                <a:ea typeface="Hind Bold"/>
                <a:cs typeface="Hind Bold"/>
                <a:sym typeface="Hind Bold"/>
              </a:rPr>
              <a:t>Data Mapping</a:t>
            </a:r>
            <a:r>
              <a:rPr kumimoji="0" lang="en-US" sz="3200" b="1" i="0" u="none" strike="noStrike" cap="none" spc="0" normalizeH="0" dirty="0">
                <a:ln>
                  <a:noFill/>
                </a:ln>
                <a:solidFill>
                  <a:srgbClr val="FF0000"/>
                </a:solidFill>
                <a:effectLst/>
                <a:uFillTx/>
                <a:latin typeface="Hind Bold"/>
                <a:ea typeface="Hind Bold"/>
                <a:cs typeface="Hind Bold"/>
                <a:sym typeface="Hind Bold"/>
              </a:rPr>
              <a:t> </a:t>
            </a:r>
            <a:endParaRPr kumimoji="0" lang="en-US" sz="3200" b="1" i="0" u="none" strike="noStrike" cap="none" spc="0" normalizeH="0" baseline="0" dirty="0">
              <a:ln>
                <a:noFill/>
              </a:ln>
              <a:solidFill>
                <a:srgbClr val="FF0000"/>
              </a:solidFill>
              <a:effectLst/>
              <a:uFillTx/>
              <a:latin typeface="Hind Bold"/>
              <a:ea typeface="Hind Bold"/>
              <a:cs typeface="Hind Bold"/>
              <a:sym typeface="Hind Bold"/>
            </a:endParaRPr>
          </a:p>
        </p:txBody>
      </p:sp>
      <p:pic>
        <p:nvPicPr>
          <p:cNvPr id="46" name="Picture 45" descr="Graphical user interface&#10;&#10;Description automatically generated">
            <a:extLst>
              <a:ext uri="{FF2B5EF4-FFF2-40B4-BE49-F238E27FC236}">
                <a16:creationId xmlns:a16="http://schemas.microsoft.com/office/drawing/2014/main" id="{574DC05B-4C62-D943-824D-67FBD5966300}"/>
              </a:ext>
            </a:extLst>
          </p:cNvPr>
          <p:cNvPicPr>
            <a:picLocks noChangeAspect="1"/>
          </p:cNvPicPr>
          <p:nvPr/>
        </p:nvPicPr>
        <p:blipFill>
          <a:blip r:embed="rId2"/>
          <a:stretch>
            <a:fillRect/>
          </a:stretch>
        </p:blipFill>
        <p:spPr>
          <a:xfrm>
            <a:off x="0" y="2102712"/>
            <a:ext cx="6238760" cy="3921506"/>
          </a:xfrm>
          <a:prstGeom prst="rect">
            <a:avLst/>
          </a:prstGeom>
        </p:spPr>
      </p:pic>
      <p:sp>
        <p:nvSpPr>
          <p:cNvPr id="11" name="TextBox 10">
            <a:extLst>
              <a:ext uri="{FF2B5EF4-FFF2-40B4-BE49-F238E27FC236}">
                <a16:creationId xmlns:a16="http://schemas.microsoft.com/office/drawing/2014/main" id="{E0C7568E-0241-C04F-BED5-92D15AF2E44F}"/>
              </a:ext>
            </a:extLst>
          </p:cNvPr>
          <p:cNvSpPr txBox="1"/>
          <p:nvPr/>
        </p:nvSpPr>
        <p:spPr>
          <a:xfrm>
            <a:off x="7996952" y="2938449"/>
            <a:ext cx="299049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2060"/>
                </a:solidFill>
                <a:effectLst/>
                <a:uFillTx/>
                <a:latin typeface="Hind Bold"/>
                <a:ea typeface="Hind Bold"/>
                <a:cs typeface="Hind Bold"/>
                <a:sym typeface="Hind Bold"/>
              </a:rPr>
              <a:t>T1DX-QI</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2060"/>
                </a:solidFill>
                <a:effectLst/>
                <a:uFillTx/>
                <a:latin typeface="Hind Bold"/>
                <a:ea typeface="Hind Bold"/>
                <a:cs typeface="Hind Bold"/>
                <a:sym typeface="Hind Bold"/>
              </a:rPr>
              <a:t>Data specification</a:t>
            </a:r>
            <a:r>
              <a:rPr kumimoji="0" lang="en-US" sz="2800" b="1" i="0" u="none" strike="noStrike" cap="none" spc="0" normalizeH="0" dirty="0">
                <a:ln>
                  <a:noFill/>
                </a:ln>
                <a:solidFill>
                  <a:srgbClr val="002060"/>
                </a:solidFill>
                <a:effectLst/>
                <a:uFillTx/>
                <a:latin typeface="Hind Bold"/>
                <a:ea typeface="Hind Bold"/>
                <a:cs typeface="Hind Bold"/>
                <a:sym typeface="Hind Bold"/>
              </a:rPr>
              <a:t> </a:t>
            </a:r>
            <a:endParaRPr kumimoji="0" lang="en-US" sz="2800" b="1" i="0" u="none" strike="noStrike" cap="none" spc="0" normalizeH="0" baseline="0" dirty="0">
              <a:ln>
                <a:noFill/>
              </a:ln>
              <a:solidFill>
                <a:srgbClr val="002060"/>
              </a:solidFill>
              <a:effectLst/>
              <a:uFillTx/>
              <a:latin typeface="Hind Bold"/>
              <a:ea typeface="Hind Bold"/>
              <a:cs typeface="Hind Bold"/>
              <a:sym typeface="Hind Bold"/>
            </a:endParaRPr>
          </a:p>
        </p:txBody>
      </p:sp>
      <p:sp>
        <p:nvSpPr>
          <p:cNvPr id="12" name="Oval 11">
            <a:extLst>
              <a:ext uri="{FF2B5EF4-FFF2-40B4-BE49-F238E27FC236}">
                <a16:creationId xmlns:a16="http://schemas.microsoft.com/office/drawing/2014/main" id="{28C41AF5-8E18-044F-82C3-B4717BA7B072}"/>
              </a:ext>
            </a:extLst>
          </p:cNvPr>
          <p:cNvSpPr/>
          <p:nvPr/>
        </p:nvSpPr>
        <p:spPr>
          <a:xfrm>
            <a:off x="7634527" y="2652266"/>
            <a:ext cx="3715349" cy="1543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3" name="TextBox 12">
            <a:extLst>
              <a:ext uri="{FF2B5EF4-FFF2-40B4-BE49-F238E27FC236}">
                <a16:creationId xmlns:a16="http://schemas.microsoft.com/office/drawing/2014/main" id="{1D6A7655-F6A2-EC49-852D-C0E2F4AB0C01}"/>
              </a:ext>
            </a:extLst>
          </p:cNvPr>
          <p:cNvSpPr txBox="1"/>
          <p:nvPr/>
        </p:nvSpPr>
        <p:spPr>
          <a:xfrm>
            <a:off x="8404915" y="4355441"/>
            <a:ext cx="1640642" cy="2308324"/>
          </a:xfrm>
          <a:prstGeom prst="rect">
            <a:avLst/>
          </a:prstGeom>
          <a:noFill/>
        </p:spPr>
        <p:txBody>
          <a:bodyPr wrap="none" rtlCol="0">
            <a:spAutoFit/>
          </a:bodyPr>
          <a:lstStyle/>
          <a:p>
            <a:r>
              <a:rPr lang="en-US" b="1" u="sng" dirty="0"/>
              <a:t>Data Spec files:</a:t>
            </a:r>
          </a:p>
          <a:p>
            <a:r>
              <a:rPr lang="en-US" dirty="0"/>
              <a:t>Patient</a:t>
            </a:r>
          </a:p>
          <a:p>
            <a:r>
              <a:rPr lang="en-US" dirty="0"/>
              <a:t>Observations</a:t>
            </a:r>
          </a:p>
          <a:p>
            <a:r>
              <a:rPr lang="en-US" dirty="0"/>
              <a:t>Diabetes</a:t>
            </a:r>
          </a:p>
          <a:p>
            <a:r>
              <a:rPr lang="en-US" dirty="0"/>
              <a:t>Encounter</a:t>
            </a:r>
          </a:p>
          <a:p>
            <a:r>
              <a:rPr lang="en-US" dirty="0"/>
              <a:t>Provider</a:t>
            </a:r>
          </a:p>
          <a:p>
            <a:r>
              <a:rPr lang="en-US" dirty="0"/>
              <a:t>Conditions</a:t>
            </a:r>
          </a:p>
          <a:p>
            <a:r>
              <a:rPr lang="en-US" dirty="0"/>
              <a:t>Medications</a:t>
            </a:r>
          </a:p>
        </p:txBody>
      </p:sp>
      <p:sp>
        <p:nvSpPr>
          <p:cNvPr id="3" name="TextBox 2">
            <a:extLst>
              <a:ext uri="{FF2B5EF4-FFF2-40B4-BE49-F238E27FC236}">
                <a16:creationId xmlns:a16="http://schemas.microsoft.com/office/drawing/2014/main" id="{1D7D81DE-4825-C246-B6C6-EDF426A071FC}"/>
              </a:ext>
            </a:extLst>
          </p:cNvPr>
          <p:cNvSpPr txBox="1"/>
          <p:nvPr/>
        </p:nvSpPr>
        <p:spPr>
          <a:xfrm>
            <a:off x="1591557" y="1236588"/>
            <a:ext cx="2614344" cy="1077218"/>
          </a:xfrm>
          <a:prstGeom prst="rect">
            <a:avLst/>
          </a:prstGeom>
          <a:noFill/>
        </p:spPr>
        <p:txBody>
          <a:bodyPr wrap="square" rtlCol="0">
            <a:spAutoFit/>
          </a:bodyPr>
          <a:lstStyle/>
          <a:p>
            <a:pPr algn="ctr"/>
            <a:r>
              <a:rPr lang="en-US" sz="2000" b="1" dirty="0"/>
              <a:t>Metrics on</a:t>
            </a:r>
          </a:p>
          <a:p>
            <a:pPr algn="ctr"/>
            <a:r>
              <a:rPr lang="en-US" sz="2800" b="1" dirty="0"/>
              <a:t>QI Portal </a:t>
            </a:r>
          </a:p>
          <a:p>
            <a:pPr algn="ctr"/>
            <a:r>
              <a:rPr lang="en-US" sz="1600" b="1" dirty="0"/>
              <a:t>(Mapped sites)</a:t>
            </a:r>
          </a:p>
        </p:txBody>
      </p:sp>
      <p:cxnSp>
        <p:nvCxnSpPr>
          <p:cNvPr id="6" name="Elbow Connector 5">
            <a:extLst>
              <a:ext uri="{FF2B5EF4-FFF2-40B4-BE49-F238E27FC236}">
                <a16:creationId xmlns:a16="http://schemas.microsoft.com/office/drawing/2014/main" id="{B903EC4C-B1F8-034D-B9F9-550D4594209C}"/>
              </a:ext>
            </a:extLst>
          </p:cNvPr>
          <p:cNvCxnSpPr/>
          <p:nvPr/>
        </p:nvCxnSpPr>
        <p:spPr>
          <a:xfrm rot="5400000">
            <a:off x="3503132" y="1236774"/>
            <a:ext cx="970118" cy="520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65A16C-850E-C047-B79A-07BDB64A3E79}"/>
              </a:ext>
            </a:extLst>
          </p:cNvPr>
          <p:cNvSpPr txBox="1"/>
          <p:nvPr/>
        </p:nvSpPr>
        <p:spPr>
          <a:xfrm>
            <a:off x="2002316" y="5992837"/>
            <a:ext cx="2826736" cy="646331"/>
          </a:xfrm>
          <a:prstGeom prst="rect">
            <a:avLst/>
          </a:prstGeom>
          <a:noFill/>
        </p:spPr>
        <p:txBody>
          <a:bodyPr wrap="none" rtlCol="0">
            <a:spAutoFit/>
          </a:bodyPr>
          <a:lstStyle/>
          <a:p>
            <a:pPr algn="ctr"/>
            <a:r>
              <a:rPr lang="en-US" b="1" dirty="0"/>
              <a:t>+</a:t>
            </a:r>
          </a:p>
          <a:p>
            <a:pPr algn="ctr"/>
            <a:r>
              <a:rPr lang="en-US" b="1" dirty="0"/>
              <a:t>Population Health Research</a:t>
            </a:r>
          </a:p>
        </p:txBody>
      </p:sp>
    </p:spTree>
    <p:extLst>
      <p:ext uri="{BB962C8B-B14F-4D97-AF65-F5344CB8AC3E}">
        <p14:creationId xmlns:p14="http://schemas.microsoft.com/office/powerpoint/2010/main" val="2837969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 grpId="0" animBg="1"/>
      <p:bldP spid="42" grpId="0"/>
      <p:bldP spid="11" grpId="0"/>
      <p:bldP spid="12" grpId="0" animBg="1"/>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5BB0-1793-6348-8E98-82CA828BEEA2}"/>
              </a:ext>
            </a:extLst>
          </p:cNvPr>
          <p:cNvSpPr>
            <a:spLocks noGrp="1"/>
          </p:cNvSpPr>
          <p:nvPr>
            <p:ph type="title"/>
          </p:nvPr>
        </p:nvSpPr>
        <p:spPr>
          <a:xfrm>
            <a:off x="745588" y="1786597"/>
            <a:ext cx="10972800" cy="1529861"/>
          </a:xfrm>
        </p:spPr>
        <p:txBody>
          <a:bodyPr>
            <a:normAutofit/>
          </a:bodyPr>
          <a:lstStyle/>
          <a:p>
            <a:pPr algn="ctr"/>
            <a:r>
              <a:rPr lang="en-US" b="1" dirty="0"/>
              <a:t>Overview: Revisions in Data Spec V2.7</a:t>
            </a:r>
          </a:p>
        </p:txBody>
      </p:sp>
    </p:spTree>
    <p:extLst>
      <p:ext uri="{BB962C8B-B14F-4D97-AF65-F5344CB8AC3E}">
        <p14:creationId xmlns:p14="http://schemas.microsoft.com/office/powerpoint/2010/main" val="17174681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A6D2-3E7B-49C9-9A45-7FB944FB986E}"/>
              </a:ext>
            </a:extLst>
          </p:cNvPr>
          <p:cNvSpPr>
            <a:spLocks noGrp="1"/>
          </p:cNvSpPr>
          <p:nvPr>
            <p:ph type="title"/>
          </p:nvPr>
        </p:nvSpPr>
        <p:spPr>
          <a:xfrm>
            <a:off x="613117" y="238515"/>
            <a:ext cx="10515600" cy="985373"/>
          </a:xfrm>
        </p:spPr>
        <p:txBody>
          <a:bodyPr>
            <a:normAutofit/>
          </a:bodyPr>
          <a:lstStyle/>
          <a:p>
            <a:r>
              <a:rPr lang="en-US" sz="3600" b="1" dirty="0"/>
              <a:t>Revisions in Data Spec V2.7</a:t>
            </a:r>
          </a:p>
        </p:txBody>
      </p:sp>
      <p:sp>
        <p:nvSpPr>
          <p:cNvPr id="6" name="Content Placeholder 5">
            <a:extLst>
              <a:ext uri="{FF2B5EF4-FFF2-40B4-BE49-F238E27FC236}">
                <a16:creationId xmlns:a16="http://schemas.microsoft.com/office/drawing/2014/main" id="{497946DD-9E01-44B4-8CE8-2906C26A3048}"/>
              </a:ext>
            </a:extLst>
          </p:cNvPr>
          <p:cNvSpPr>
            <a:spLocks noGrp="1"/>
          </p:cNvSpPr>
          <p:nvPr>
            <p:ph idx="1"/>
          </p:nvPr>
        </p:nvSpPr>
        <p:spPr>
          <a:xfrm>
            <a:off x="478301" y="1350498"/>
            <a:ext cx="11183815" cy="5142377"/>
          </a:xfrm>
        </p:spPr>
        <p:txBody>
          <a:bodyPr>
            <a:normAutofit/>
          </a:bodyPr>
          <a:lstStyle/>
          <a:p>
            <a:pPr marL="0" indent="0">
              <a:buNone/>
            </a:pPr>
            <a:endParaRPr lang="en-US" dirty="0"/>
          </a:p>
          <a:p>
            <a:pPr marL="514350" indent="-514350">
              <a:buAutoNum type="arabicParenR"/>
            </a:pPr>
            <a:r>
              <a:rPr lang="en-US" dirty="0"/>
              <a:t>Endo encounters/visits </a:t>
            </a:r>
          </a:p>
          <a:p>
            <a:pPr marL="0" indent="0">
              <a:buNone/>
            </a:pPr>
            <a:r>
              <a:rPr lang="en-US" dirty="0"/>
              <a:t>	</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D2666CA-17B1-C442-B437-3EAA6255E3FD}"/>
              </a:ext>
            </a:extLst>
          </p:cNvPr>
          <p:cNvPicPr>
            <a:picLocks noChangeAspect="1"/>
          </p:cNvPicPr>
          <p:nvPr/>
        </p:nvPicPr>
        <p:blipFill>
          <a:blip r:embed="rId2"/>
          <a:stretch>
            <a:fillRect/>
          </a:stretch>
        </p:blipFill>
        <p:spPr>
          <a:xfrm>
            <a:off x="719405" y="2966330"/>
            <a:ext cx="11142825" cy="1338384"/>
          </a:xfrm>
          <a:prstGeom prst="rect">
            <a:avLst/>
          </a:prstGeom>
        </p:spPr>
      </p:pic>
      <p:sp>
        <p:nvSpPr>
          <p:cNvPr id="18" name="TextBox 17">
            <a:extLst>
              <a:ext uri="{FF2B5EF4-FFF2-40B4-BE49-F238E27FC236}">
                <a16:creationId xmlns:a16="http://schemas.microsoft.com/office/drawing/2014/main" id="{1A194572-3F1F-8A41-B6C0-4465B2A076CC}"/>
              </a:ext>
            </a:extLst>
          </p:cNvPr>
          <p:cNvSpPr txBox="1"/>
          <p:nvPr/>
        </p:nvSpPr>
        <p:spPr>
          <a:xfrm>
            <a:off x="478301" y="6123543"/>
            <a:ext cx="4181145" cy="369332"/>
          </a:xfrm>
          <a:prstGeom prst="rect">
            <a:avLst/>
          </a:prstGeom>
          <a:noFill/>
        </p:spPr>
        <p:txBody>
          <a:bodyPr wrap="none" rtlCol="0">
            <a:spAutoFit/>
          </a:bodyPr>
          <a:lstStyle/>
          <a:p>
            <a:r>
              <a:rPr lang="en-US" dirty="0">
                <a:solidFill>
                  <a:srgbClr val="FF0000"/>
                </a:solidFill>
              </a:rPr>
              <a:t>Note: Not receiving updates from any site</a:t>
            </a:r>
          </a:p>
        </p:txBody>
      </p:sp>
    </p:spTree>
    <p:extLst>
      <p:ext uri="{BB962C8B-B14F-4D97-AF65-F5344CB8AC3E}">
        <p14:creationId xmlns:p14="http://schemas.microsoft.com/office/powerpoint/2010/main" val="269535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A6D2-3E7B-49C9-9A45-7FB944FB986E}"/>
              </a:ext>
            </a:extLst>
          </p:cNvPr>
          <p:cNvSpPr>
            <a:spLocks noGrp="1"/>
          </p:cNvSpPr>
          <p:nvPr>
            <p:ph type="title"/>
          </p:nvPr>
        </p:nvSpPr>
        <p:spPr>
          <a:xfrm>
            <a:off x="613117" y="238515"/>
            <a:ext cx="10515600" cy="985373"/>
          </a:xfrm>
        </p:spPr>
        <p:txBody>
          <a:bodyPr>
            <a:normAutofit/>
          </a:bodyPr>
          <a:lstStyle/>
          <a:p>
            <a:r>
              <a:rPr lang="en-US" sz="3600" b="1" dirty="0"/>
              <a:t>Revisions in Data Spec V2.7</a:t>
            </a:r>
          </a:p>
        </p:txBody>
      </p:sp>
      <p:sp>
        <p:nvSpPr>
          <p:cNvPr id="6" name="Content Placeholder 5">
            <a:extLst>
              <a:ext uri="{FF2B5EF4-FFF2-40B4-BE49-F238E27FC236}">
                <a16:creationId xmlns:a16="http://schemas.microsoft.com/office/drawing/2014/main" id="{497946DD-9E01-44B4-8CE8-2906C26A3048}"/>
              </a:ext>
            </a:extLst>
          </p:cNvPr>
          <p:cNvSpPr>
            <a:spLocks noGrp="1"/>
          </p:cNvSpPr>
          <p:nvPr>
            <p:ph idx="1"/>
          </p:nvPr>
        </p:nvSpPr>
        <p:spPr>
          <a:xfrm>
            <a:off x="478301" y="1350498"/>
            <a:ext cx="11183815" cy="5142377"/>
          </a:xfrm>
        </p:spPr>
        <p:txBody>
          <a:bodyPr>
            <a:normAutofit/>
          </a:bodyPr>
          <a:lstStyle/>
          <a:p>
            <a:pPr marL="0" indent="0">
              <a:buNone/>
            </a:pPr>
            <a:r>
              <a:rPr lang="en-US" dirty="0"/>
              <a:t>	</a:t>
            </a:r>
          </a:p>
          <a:p>
            <a:pPr marL="0" indent="0">
              <a:buNone/>
            </a:pPr>
            <a:r>
              <a:rPr lang="en-US" dirty="0"/>
              <a:t>2) Expand encounter class to include medication visits and lab visits</a:t>
            </a:r>
          </a:p>
          <a:p>
            <a:pPr marL="0" indent="0">
              <a:buNone/>
            </a:pPr>
            <a:endParaRPr lang="en-US" dirty="0"/>
          </a:p>
        </p:txBody>
      </p:sp>
      <p:pic>
        <p:nvPicPr>
          <p:cNvPr id="15" name="Picture 14" descr="Table&#10;&#10;Description automatically generated">
            <a:extLst>
              <a:ext uri="{FF2B5EF4-FFF2-40B4-BE49-F238E27FC236}">
                <a16:creationId xmlns:a16="http://schemas.microsoft.com/office/drawing/2014/main" id="{7101848F-092E-D84D-828C-2C70C8081AD2}"/>
              </a:ext>
            </a:extLst>
          </p:cNvPr>
          <p:cNvPicPr>
            <a:picLocks noChangeAspect="1"/>
          </p:cNvPicPr>
          <p:nvPr/>
        </p:nvPicPr>
        <p:blipFill>
          <a:blip r:embed="rId2"/>
          <a:stretch>
            <a:fillRect/>
          </a:stretch>
        </p:blipFill>
        <p:spPr>
          <a:xfrm>
            <a:off x="1510908" y="2515331"/>
            <a:ext cx="9118600" cy="2019300"/>
          </a:xfrm>
          <a:prstGeom prst="rect">
            <a:avLst/>
          </a:prstGeom>
        </p:spPr>
      </p:pic>
      <p:pic>
        <p:nvPicPr>
          <p:cNvPr id="17" name="Picture 16" descr="Shape, rectangle&#10;&#10;Description automatically generated">
            <a:extLst>
              <a:ext uri="{FF2B5EF4-FFF2-40B4-BE49-F238E27FC236}">
                <a16:creationId xmlns:a16="http://schemas.microsoft.com/office/drawing/2014/main" id="{6D732300-9C80-724E-83CE-88DB4FCE84C2}"/>
              </a:ext>
            </a:extLst>
          </p:cNvPr>
          <p:cNvPicPr>
            <a:picLocks noChangeAspect="1"/>
          </p:cNvPicPr>
          <p:nvPr/>
        </p:nvPicPr>
        <p:blipFill>
          <a:blip r:embed="rId3"/>
          <a:stretch>
            <a:fillRect/>
          </a:stretch>
        </p:blipFill>
        <p:spPr>
          <a:xfrm>
            <a:off x="1510908" y="4479239"/>
            <a:ext cx="9105900" cy="1270000"/>
          </a:xfrm>
          <a:prstGeom prst="rect">
            <a:avLst/>
          </a:prstGeom>
        </p:spPr>
      </p:pic>
      <p:sp>
        <p:nvSpPr>
          <p:cNvPr id="8" name="TextBox 7">
            <a:extLst>
              <a:ext uri="{FF2B5EF4-FFF2-40B4-BE49-F238E27FC236}">
                <a16:creationId xmlns:a16="http://schemas.microsoft.com/office/drawing/2014/main" id="{CFE04469-2CA9-A94E-A2B2-CAC621892034}"/>
              </a:ext>
            </a:extLst>
          </p:cNvPr>
          <p:cNvSpPr txBox="1"/>
          <p:nvPr/>
        </p:nvSpPr>
        <p:spPr>
          <a:xfrm>
            <a:off x="478301" y="6434819"/>
            <a:ext cx="4319131" cy="369332"/>
          </a:xfrm>
          <a:prstGeom prst="rect">
            <a:avLst/>
          </a:prstGeom>
          <a:noFill/>
        </p:spPr>
        <p:txBody>
          <a:bodyPr wrap="none" rtlCol="0">
            <a:spAutoFit/>
          </a:bodyPr>
          <a:lstStyle/>
          <a:p>
            <a:r>
              <a:rPr lang="en-US" dirty="0">
                <a:solidFill>
                  <a:srgbClr val="FF0000"/>
                </a:solidFill>
              </a:rPr>
              <a:t>Note: Not receiving updates from most sites</a:t>
            </a:r>
          </a:p>
        </p:txBody>
      </p:sp>
    </p:spTree>
    <p:extLst>
      <p:ext uri="{BB962C8B-B14F-4D97-AF65-F5344CB8AC3E}">
        <p14:creationId xmlns:p14="http://schemas.microsoft.com/office/powerpoint/2010/main" val="121851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A6D2-3E7B-49C9-9A45-7FB944FB986E}"/>
              </a:ext>
            </a:extLst>
          </p:cNvPr>
          <p:cNvSpPr>
            <a:spLocks noGrp="1"/>
          </p:cNvSpPr>
          <p:nvPr>
            <p:ph type="title"/>
          </p:nvPr>
        </p:nvSpPr>
        <p:spPr>
          <a:xfrm>
            <a:off x="838200" y="365125"/>
            <a:ext cx="10515600" cy="844697"/>
          </a:xfrm>
        </p:spPr>
        <p:txBody>
          <a:bodyPr>
            <a:normAutofit/>
          </a:bodyPr>
          <a:lstStyle/>
          <a:p>
            <a:r>
              <a:rPr lang="en-US" sz="3600" b="1" dirty="0"/>
              <a:t>Revisions in Data Spec V2.7</a:t>
            </a:r>
          </a:p>
        </p:txBody>
      </p:sp>
      <p:sp>
        <p:nvSpPr>
          <p:cNvPr id="6" name="Content Placeholder 5">
            <a:extLst>
              <a:ext uri="{FF2B5EF4-FFF2-40B4-BE49-F238E27FC236}">
                <a16:creationId xmlns:a16="http://schemas.microsoft.com/office/drawing/2014/main" id="{497946DD-9E01-44B4-8CE8-2906C26A3048}"/>
              </a:ext>
            </a:extLst>
          </p:cNvPr>
          <p:cNvSpPr>
            <a:spLocks noGrp="1"/>
          </p:cNvSpPr>
          <p:nvPr>
            <p:ph idx="1"/>
          </p:nvPr>
        </p:nvSpPr>
        <p:spPr>
          <a:xfrm>
            <a:off x="599049" y="1361391"/>
            <a:ext cx="10515600" cy="4351338"/>
          </a:xfrm>
        </p:spPr>
        <p:txBody>
          <a:bodyPr>
            <a:normAutofit/>
          </a:bodyPr>
          <a:lstStyle/>
          <a:p>
            <a:pPr marL="0" indent="0">
              <a:buNone/>
            </a:pPr>
            <a:r>
              <a:rPr lang="en-US" dirty="0"/>
              <a:t>3) Expand questions on SDOH</a:t>
            </a:r>
          </a:p>
          <a:p>
            <a:pPr marL="0" indent="0">
              <a:buNone/>
            </a:pPr>
            <a:r>
              <a:rPr lang="en-US" dirty="0"/>
              <a:t> </a:t>
            </a:r>
          </a:p>
          <a:p>
            <a:pPr marL="0" indent="0">
              <a:buNone/>
            </a:pPr>
            <a:endParaRPr lang="en-US" dirty="0"/>
          </a:p>
        </p:txBody>
      </p:sp>
      <p:pic>
        <p:nvPicPr>
          <p:cNvPr id="4" name="Picture 3" descr="Table&#10;&#10;Description automatically generated">
            <a:extLst>
              <a:ext uri="{FF2B5EF4-FFF2-40B4-BE49-F238E27FC236}">
                <a16:creationId xmlns:a16="http://schemas.microsoft.com/office/drawing/2014/main" id="{9D03E796-E78A-814E-A1F6-D3CE5BE545D0}"/>
              </a:ext>
            </a:extLst>
          </p:cNvPr>
          <p:cNvPicPr>
            <a:picLocks noChangeAspect="1"/>
          </p:cNvPicPr>
          <p:nvPr/>
        </p:nvPicPr>
        <p:blipFill>
          <a:blip r:embed="rId2"/>
          <a:stretch>
            <a:fillRect/>
          </a:stretch>
        </p:blipFill>
        <p:spPr>
          <a:xfrm>
            <a:off x="1305475" y="1941342"/>
            <a:ext cx="10033216" cy="4551533"/>
          </a:xfrm>
          <a:prstGeom prst="rect">
            <a:avLst/>
          </a:prstGeom>
        </p:spPr>
      </p:pic>
      <p:sp>
        <p:nvSpPr>
          <p:cNvPr id="5" name="TextBox 4">
            <a:extLst>
              <a:ext uri="{FF2B5EF4-FFF2-40B4-BE49-F238E27FC236}">
                <a16:creationId xmlns:a16="http://schemas.microsoft.com/office/drawing/2014/main" id="{FFF06E10-285B-C442-AE6F-A85B23B585C7}"/>
              </a:ext>
            </a:extLst>
          </p:cNvPr>
          <p:cNvSpPr txBox="1"/>
          <p:nvPr/>
        </p:nvSpPr>
        <p:spPr>
          <a:xfrm>
            <a:off x="430555" y="6444249"/>
            <a:ext cx="4319131" cy="369332"/>
          </a:xfrm>
          <a:prstGeom prst="rect">
            <a:avLst/>
          </a:prstGeom>
          <a:noFill/>
        </p:spPr>
        <p:txBody>
          <a:bodyPr wrap="none" rtlCol="0">
            <a:spAutoFit/>
          </a:bodyPr>
          <a:lstStyle/>
          <a:p>
            <a:r>
              <a:rPr lang="en-US" dirty="0">
                <a:solidFill>
                  <a:srgbClr val="FF0000"/>
                </a:solidFill>
              </a:rPr>
              <a:t>Note: Not receiving updates from most sites</a:t>
            </a:r>
          </a:p>
        </p:txBody>
      </p:sp>
    </p:spTree>
    <p:extLst>
      <p:ext uri="{BB962C8B-B14F-4D97-AF65-F5344CB8AC3E}">
        <p14:creationId xmlns:p14="http://schemas.microsoft.com/office/powerpoint/2010/main" val="111405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A6D2-3E7B-49C9-9A45-7FB944FB986E}"/>
              </a:ext>
            </a:extLst>
          </p:cNvPr>
          <p:cNvSpPr>
            <a:spLocks noGrp="1"/>
          </p:cNvSpPr>
          <p:nvPr>
            <p:ph type="title"/>
          </p:nvPr>
        </p:nvSpPr>
        <p:spPr/>
        <p:txBody>
          <a:bodyPr>
            <a:normAutofit/>
          </a:bodyPr>
          <a:lstStyle/>
          <a:p>
            <a:r>
              <a:rPr lang="en-US" sz="3600" b="1" dirty="0"/>
              <a:t>Revisions in Data Spec V2.7</a:t>
            </a:r>
          </a:p>
        </p:txBody>
      </p:sp>
      <p:sp>
        <p:nvSpPr>
          <p:cNvPr id="6" name="Content Placeholder 5">
            <a:extLst>
              <a:ext uri="{FF2B5EF4-FFF2-40B4-BE49-F238E27FC236}">
                <a16:creationId xmlns:a16="http://schemas.microsoft.com/office/drawing/2014/main" id="{497946DD-9E01-44B4-8CE8-2906C26A3048}"/>
              </a:ext>
            </a:extLst>
          </p:cNvPr>
          <p:cNvSpPr>
            <a:spLocks noGrp="1"/>
          </p:cNvSpPr>
          <p:nvPr>
            <p:ph idx="1"/>
          </p:nvPr>
        </p:nvSpPr>
        <p:spPr/>
        <p:txBody>
          <a:bodyPr>
            <a:normAutofit/>
          </a:bodyPr>
          <a:lstStyle/>
          <a:p>
            <a:pPr marL="0" indent="0">
              <a:buNone/>
            </a:pPr>
            <a:r>
              <a:rPr lang="en-US" dirty="0"/>
              <a:t>4) Add new columns to the medication file to capture prescription name, class </a:t>
            </a:r>
          </a:p>
          <a:p>
            <a:pPr marL="0" indent="0">
              <a:buNone/>
            </a:pPr>
            <a:endParaRPr lang="en-US" dirty="0"/>
          </a:p>
        </p:txBody>
      </p:sp>
      <p:pic>
        <p:nvPicPr>
          <p:cNvPr id="4" name="Picture 3" descr="Table&#10;&#10;Description automatically generated">
            <a:extLst>
              <a:ext uri="{FF2B5EF4-FFF2-40B4-BE49-F238E27FC236}">
                <a16:creationId xmlns:a16="http://schemas.microsoft.com/office/drawing/2014/main" id="{72961082-7C3A-A349-8CC8-764F88BF0ADA}"/>
              </a:ext>
            </a:extLst>
          </p:cNvPr>
          <p:cNvPicPr>
            <a:picLocks noChangeAspect="1"/>
          </p:cNvPicPr>
          <p:nvPr/>
        </p:nvPicPr>
        <p:blipFill>
          <a:blip r:embed="rId2"/>
          <a:stretch>
            <a:fillRect/>
          </a:stretch>
        </p:blipFill>
        <p:spPr>
          <a:xfrm>
            <a:off x="1373090" y="2959587"/>
            <a:ext cx="9980710" cy="1499871"/>
          </a:xfrm>
          <a:prstGeom prst="rect">
            <a:avLst/>
          </a:prstGeom>
        </p:spPr>
      </p:pic>
      <p:sp>
        <p:nvSpPr>
          <p:cNvPr id="5" name="TextBox 4">
            <a:extLst>
              <a:ext uri="{FF2B5EF4-FFF2-40B4-BE49-F238E27FC236}">
                <a16:creationId xmlns:a16="http://schemas.microsoft.com/office/drawing/2014/main" id="{C0CDB0CB-D1DA-3542-8470-A1FEAAB7C83F}"/>
              </a:ext>
            </a:extLst>
          </p:cNvPr>
          <p:cNvSpPr txBox="1"/>
          <p:nvPr/>
        </p:nvSpPr>
        <p:spPr>
          <a:xfrm>
            <a:off x="627502" y="5807631"/>
            <a:ext cx="4319131" cy="369332"/>
          </a:xfrm>
          <a:prstGeom prst="rect">
            <a:avLst/>
          </a:prstGeom>
          <a:noFill/>
        </p:spPr>
        <p:txBody>
          <a:bodyPr wrap="none" rtlCol="0">
            <a:spAutoFit/>
          </a:bodyPr>
          <a:lstStyle/>
          <a:p>
            <a:r>
              <a:rPr lang="en-US" dirty="0">
                <a:solidFill>
                  <a:srgbClr val="FF0000"/>
                </a:solidFill>
              </a:rPr>
              <a:t>Note: Not receiving updates from most sites</a:t>
            </a:r>
          </a:p>
        </p:txBody>
      </p:sp>
    </p:spTree>
    <p:extLst>
      <p:ext uri="{BB962C8B-B14F-4D97-AF65-F5344CB8AC3E}">
        <p14:creationId xmlns:p14="http://schemas.microsoft.com/office/powerpoint/2010/main" val="1088350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761</Words>
  <Application>Microsoft Macintosh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Baskerville</vt:lpstr>
      <vt:lpstr>Calibri</vt:lpstr>
      <vt:lpstr>Courier New</vt:lpstr>
      <vt:lpstr>Hind Bold</vt:lpstr>
      <vt:lpstr>Wingdings</vt:lpstr>
      <vt:lpstr>Office Theme</vt:lpstr>
      <vt:lpstr>Data Science Committee Meeting</vt:lpstr>
      <vt:lpstr>Agenda</vt:lpstr>
      <vt:lpstr>T1Dx Quality Improvement Metrics</vt:lpstr>
      <vt:lpstr>PowerPoint Presentation</vt:lpstr>
      <vt:lpstr>Overview: Revisions in Data Spec V2.7</vt:lpstr>
      <vt:lpstr>Revisions in Data Spec V2.7</vt:lpstr>
      <vt:lpstr>Revisions in Data Spec V2.7</vt:lpstr>
      <vt:lpstr>Revisions in Data Spec V2.7</vt:lpstr>
      <vt:lpstr>Revisions in Data Spec V2.7</vt:lpstr>
      <vt:lpstr>PowerPoint Presentation</vt:lpstr>
      <vt:lpstr>Updates for Version 2.8</vt:lpstr>
      <vt:lpstr>Updates for Version 2.8</vt:lpstr>
      <vt:lpstr>Updates for Version 2.8</vt:lpstr>
      <vt:lpstr>Updates for Version 2.8</vt:lpstr>
      <vt:lpstr>Technical Improvements</vt:lpstr>
      <vt:lpstr>Review fields for clarification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Nudrat Noor</dc:creator>
  <cp:lastModifiedBy>Nudrat Noor</cp:lastModifiedBy>
  <cp:revision>118</cp:revision>
  <dcterms:created xsi:type="dcterms:W3CDTF">2022-02-04T18:53:42Z</dcterms:created>
  <dcterms:modified xsi:type="dcterms:W3CDTF">2022-02-09T16:09:57Z</dcterms:modified>
</cp:coreProperties>
</file>