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622" r:id="rId6"/>
    <p:sldId id="270" r:id="rId7"/>
    <p:sldId id="259" r:id="rId8"/>
    <p:sldId id="625" r:id="rId9"/>
    <p:sldId id="262" r:id="rId10"/>
    <p:sldId id="264" r:id="rId11"/>
    <p:sldId id="266" r:id="rId12"/>
    <p:sldId id="271" r:id="rId13"/>
    <p:sldId id="272" r:id="rId14"/>
    <p:sldId id="624" r:id="rId15"/>
    <p:sldId id="623" r:id="rId16"/>
    <p:sldId id="626" r:id="rId17"/>
    <p:sldId id="627" r:id="rId18"/>
    <p:sldId id="628" r:id="rId19"/>
    <p:sldId id="629" r:id="rId20"/>
    <p:sldId id="273" r:id="rId21"/>
    <p:sldId id="598" r:id="rId22"/>
    <p:sldId id="609" r:id="rId23"/>
    <p:sldId id="618" r:id="rId24"/>
    <p:sldId id="616" r:id="rId25"/>
    <p:sldId id="591" r:id="rId26"/>
    <p:sldId id="619" r:id="rId27"/>
    <p:sldId id="612" r:id="rId28"/>
    <p:sldId id="613" r:id="rId29"/>
    <p:sldId id="614" r:id="rId30"/>
    <p:sldId id="62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y, Carol" initials="LC" lastIdx="7" clrIdx="0">
    <p:extLst>
      <p:ext uri="{19B8F6BF-5375-455C-9EA6-DF929625EA0E}">
        <p15:presenceInfo xmlns:p15="http://schemas.microsoft.com/office/powerpoint/2012/main" userId="S-1-5-21-1343289809-3328226397-1219879547-1005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95" autoAdjust="0"/>
    <p:restoredTop sz="94660"/>
  </p:normalViewPr>
  <p:slideViewPr>
    <p:cSldViewPr snapToGrid="0">
      <p:cViewPr varScale="1">
        <p:scale>
          <a:sx n="73" d="100"/>
          <a:sy n="73"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David W" userId="3de84246-3eae-4733-9e91-719dcef9aab1" providerId="ADAL" clId="{9DCFD47D-F3C4-4A46-BBDD-22B5AC439F5C}"/>
    <pc:docChg chg="modSld">
      <pc:chgData name="Lam, David W" userId="3de84246-3eae-4733-9e91-719dcef9aab1" providerId="ADAL" clId="{9DCFD47D-F3C4-4A46-BBDD-22B5AC439F5C}" dt="2022-01-10T13:37:37.220" v="3" actId="20577"/>
      <pc:docMkLst>
        <pc:docMk/>
      </pc:docMkLst>
      <pc:sldChg chg="modSp mod">
        <pc:chgData name="Lam, David W" userId="3de84246-3eae-4733-9e91-719dcef9aab1" providerId="ADAL" clId="{9DCFD47D-F3C4-4A46-BBDD-22B5AC439F5C}" dt="2022-01-10T13:37:37.220" v="3" actId="20577"/>
        <pc:sldMkLst>
          <pc:docMk/>
          <pc:sldMk cId="407481227" sldId="613"/>
        </pc:sldMkLst>
        <pc:graphicFrameChg chg="modGraphic">
          <ac:chgData name="Lam, David W" userId="3de84246-3eae-4733-9e91-719dcef9aab1" providerId="ADAL" clId="{9DCFD47D-F3C4-4A46-BBDD-22B5AC439F5C}" dt="2022-01-10T13:37:37.220" v="3" actId="20577"/>
          <ac:graphicFrameMkLst>
            <pc:docMk/>
            <pc:sldMk cId="407481227" sldId="613"/>
            <ac:graphicFrameMk id="4" creationId="{90965768-4ECA-9242-9630-E5F04C7C7CB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tsinai-my.sharepoint.com/personal/david_w_lam_mssm_edu/Documents/Quality%20Improvement/Clinic%20Wait%20Time/DM%20Endo%20Clinic%20Wait%20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tsinai-my.sharepoint.com/personal/david_w_lam_mssm_edu/Documents/Quality%20Improvement/Clinic%20Wait%20Time/DM%20Endo%20Clinic%20Wait%20Ti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latin typeface="Calibri" panose="020F0502020204030204" pitchFamily="34" charset="0"/>
                <a:cs typeface="Calibri" panose="020F0502020204030204" pitchFamily="34" charset="0"/>
              </a:rPr>
              <a:t>Endocrine</a:t>
            </a:r>
            <a:r>
              <a:rPr lang="en-US" sz="2400" baseline="0" dirty="0">
                <a:latin typeface="Calibri" panose="020F0502020204030204" pitchFamily="34" charset="0"/>
                <a:cs typeface="Calibri" panose="020F0502020204030204" pitchFamily="34" charset="0"/>
              </a:rPr>
              <a:t> Clinic - Avg. Wait Time after Check In  &amp; Visit Volume</a:t>
            </a:r>
            <a:endParaRPr lang="en-US" sz="2400" dirty="0">
              <a:latin typeface="Calibri" panose="020F0502020204030204" pitchFamily="34" charset="0"/>
              <a:cs typeface="Calibri" panose="020F0502020204030204" pitchFamily="34" charset="0"/>
            </a:endParaRPr>
          </a:p>
        </c:rich>
      </c:tx>
      <c:layout>
        <c:manualLayout>
          <c:xMode val="edge"/>
          <c:yMode val="edge"/>
          <c:x val="0.23229683398950132"/>
          <c:y val="1.48148148148148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multiLvlStrRef>
              <c:f>'Data Analysis'!$A$12:$B$31</c:f>
              <c:multiLvlStrCache>
                <c:ptCount val="20"/>
                <c:lvl>
                  <c:pt idx="0">
                    <c:v>1/31/20</c:v>
                  </c:pt>
                  <c:pt idx="1">
                    <c:v>2/28/20</c:v>
                  </c:pt>
                  <c:pt idx="2">
                    <c:v>7/30/20</c:v>
                  </c:pt>
                  <c:pt idx="3">
                    <c:v>8/31/20</c:v>
                  </c:pt>
                  <c:pt idx="4">
                    <c:v>9/30/20</c:v>
                  </c:pt>
                  <c:pt idx="5">
                    <c:v>10/25/20</c:v>
                  </c:pt>
                  <c:pt idx="6">
                    <c:v>11/30/20</c:v>
                  </c:pt>
                  <c:pt idx="7">
                    <c:v>12/31/20</c:v>
                  </c:pt>
                  <c:pt idx="8">
                    <c:v>1/31/21</c:v>
                  </c:pt>
                  <c:pt idx="9">
                    <c:v>2/28/21</c:v>
                  </c:pt>
                  <c:pt idx="10">
                    <c:v>3/31/21</c:v>
                  </c:pt>
                  <c:pt idx="11">
                    <c:v>4/30/21</c:v>
                  </c:pt>
                  <c:pt idx="12">
                    <c:v>5/31/21</c:v>
                  </c:pt>
                  <c:pt idx="13">
                    <c:v>6/30/21</c:v>
                  </c:pt>
                  <c:pt idx="14">
                    <c:v>7/31/21</c:v>
                  </c:pt>
                  <c:pt idx="15">
                    <c:v>8/31/21</c:v>
                  </c:pt>
                  <c:pt idx="16">
                    <c:v>9/30/21</c:v>
                  </c:pt>
                  <c:pt idx="17">
                    <c:v>10/31/21</c:v>
                  </c:pt>
                  <c:pt idx="18">
                    <c:v>11/30/21</c:v>
                  </c:pt>
                  <c:pt idx="19">
                    <c:v>12/31/21</c:v>
                  </c:pt>
                </c:lvl>
                <c:lvl>
                  <c:pt idx="0">
                    <c:v>1/1/20</c:v>
                  </c:pt>
                  <c:pt idx="1">
                    <c:v>2/1/20</c:v>
                  </c:pt>
                  <c:pt idx="2">
                    <c:v>7/1/20</c:v>
                  </c:pt>
                  <c:pt idx="3">
                    <c:v>8/1/20</c:v>
                  </c:pt>
                  <c:pt idx="4">
                    <c:v>9/1/20</c:v>
                  </c:pt>
                  <c:pt idx="5">
                    <c:v>10/1/20</c:v>
                  </c:pt>
                  <c:pt idx="6">
                    <c:v>11/1/20</c:v>
                  </c:pt>
                  <c:pt idx="7">
                    <c:v>12/1/20</c:v>
                  </c:pt>
                  <c:pt idx="8">
                    <c:v>1/1/21</c:v>
                  </c:pt>
                  <c:pt idx="9">
                    <c:v>2/1/21</c:v>
                  </c:pt>
                  <c:pt idx="10">
                    <c:v>3/1/21</c:v>
                  </c:pt>
                  <c:pt idx="11">
                    <c:v>4/1/21</c:v>
                  </c:pt>
                  <c:pt idx="12">
                    <c:v>5/1/21</c:v>
                  </c:pt>
                  <c:pt idx="13">
                    <c:v>6/1/21</c:v>
                  </c:pt>
                  <c:pt idx="14">
                    <c:v>7/1/21</c:v>
                  </c:pt>
                  <c:pt idx="15">
                    <c:v>8/1/21</c:v>
                  </c:pt>
                  <c:pt idx="16">
                    <c:v>9/1/21</c:v>
                  </c:pt>
                  <c:pt idx="17">
                    <c:v>10/1/21</c:v>
                  </c:pt>
                  <c:pt idx="18">
                    <c:v>11/1/21</c:v>
                  </c:pt>
                  <c:pt idx="19">
                    <c:v>12/1/21</c:v>
                  </c:pt>
                </c:lvl>
              </c:multiLvlStrCache>
            </c:multiLvlStrRef>
          </c:cat>
          <c:val>
            <c:numRef>
              <c:f>'Data Analysis'!$C$12:$C$31</c:f>
              <c:numCache>
                <c:formatCode>General</c:formatCode>
                <c:ptCount val="20"/>
                <c:pt idx="0">
                  <c:v>131</c:v>
                </c:pt>
                <c:pt idx="1">
                  <c:v>170</c:v>
                </c:pt>
                <c:pt idx="2">
                  <c:v>77</c:v>
                </c:pt>
                <c:pt idx="3">
                  <c:v>78</c:v>
                </c:pt>
                <c:pt idx="4">
                  <c:v>97</c:v>
                </c:pt>
                <c:pt idx="5">
                  <c:v>76</c:v>
                </c:pt>
                <c:pt idx="6">
                  <c:v>48</c:v>
                </c:pt>
                <c:pt idx="7">
                  <c:v>49</c:v>
                </c:pt>
                <c:pt idx="8">
                  <c:v>62</c:v>
                </c:pt>
                <c:pt idx="9">
                  <c:v>50</c:v>
                </c:pt>
                <c:pt idx="10">
                  <c:v>86</c:v>
                </c:pt>
                <c:pt idx="11">
                  <c:v>94</c:v>
                </c:pt>
                <c:pt idx="12">
                  <c:v>67</c:v>
                </c:pt>
                <c:pt idx="13">
                  <c:v>81</c:v>
                </c:pt>
                <c:pt idx="14">
                  <c:v>109</c:v>
                </c:pt>
                <c:pt idx="15">
                  <c:v>87</c:v>
                </c:pt>
                <c:pt idx="16">
                  <c:v>178</c:v>
                </c:pt>
                <c:pt idx="17">
                  <c:v>140</c:v>
                </c:pt>
                <c:pt idx="18">
                  <c:v>132</c:v>
                </c:pt>
                <c:pt idx="19">
                  <c:v>105</c:v>
                </c:pt>
              </c:numCache>
            </c:numRef>
          </c:val>
          <c:extLst>
            <c:ext xmlns:c16="http://schemas.microsoft.com/office/drawing/2014/chart" uri="{C3380CC4-5D6E-409C-BE32-E72D297353CC}">
              <c16:uniqueId val="{00000000-2CE9-E948-B6A1-A4FEA8F4341D}"/>
            </c:ext>
          </c:extLst>
        </c:ser>
        <c:dLbls>
          <c:showLegendKey val="0"/>
          <c:showVal val="0"/>
          <c:showCatName val="0"/>
          <c:showSerName val="0"/>
          <c:showPercent val="0"/>
          <c:showBubbleSize val="0"/>
        </c:dLbls>
        <c:gapWidth val="150"/>
        <c:axId val="218407791"/>
        <c:axId val="218409903"/>
      </c:barChart>
      <c:lineChart>
        <c:grouping val="standard"/>
        <c:varyColors val="0"/>
        <c:ser>
          <c:idx val="1"/>
          <c:order val="1"/>
          <c:spPr>
            <a:ln w="28575" cap="rnd">
              <a:solidFill>
                <a:schemeClr val="accent2"/>
              </a:solidFill>
              <a:round/>
            </a:ln>
            <a:effectLst/>
          </c:spPr>
          <c:marker>
            <c:symbol val="none"/>
          </c:marker>
          <c:cat>
            <c:multiLvlStrRef>
              <c:f>'Data Analysis'!$A$12:$B$31</c:f>
              <c:multiLvlStrCache>
                <c:ptCount val="20"/>
                <c:lvl>
                  <c:pt idx="0">
                    <c:v>1/31/20</c:v>
                  </c:pt>
                  <c:pt idx="1">
                    <c:v>2/28/20</c:v>
                  </c:pt>
                  <c:pt idx="2">
                    <c:v>7/30/20</c:v>
                  </c:pt>
                  <c:pt idx="3">
                    <c:v>8/31/20</c:v>
                  </c:pt>
                  <c:pt idx="4">
                    <c:v>9/30/20</c:v>
                  </c:pt>
                  <c:pt idx="5">
                    <c:v>10/25/20</c:v>
                  </c:pt>
                  <c:pt idx="6">
                    <c:v>11/30/20</c:v>
                  </c:pt>
                  <c:pt idx="7">
                    <c:v>12/31/20</c:v>
                  </c:pt>
                  <c:pt idx="8">
                    <c:v>1/31/21</c:v>
                  </c:pt>
                  <c:pt idx="9">
                    <c:v>2/28/21</c:v>
                  </c:pt>
                  <c:pt idx="10">
                    <c:v>3/31/21</c:v>
                  </c:pt>
                  <c:pt idx="11">
                    <c:v>4/30/21</c:v>
                  </c:pt>
                  <c:pt idx="12">
                    <c:v>5/31/21</c:v>
                  </c:pt>
                  <c:pt idx="13">
                    <c:v>6/30/21</c:v>
                  </c:pt>
                  <c:pt idx="14">
                    <c:v>7/31/21</c:v>
                  </c:pt>
                  <c:pt idx="15">
                    <c:v>8/31/21</c:v>
                  </c:pt>
                  <c:pt idx="16">
                    <c:v>9/30/21</c:v>
                  </c:pt>
                  <c:pt idx="17">
                    <c:v>10/31/21</c:v>
                  </c:pt>
                  <c:pt idx="18">
                    <c:v>11/30/21</c:v>
                  </c:pt>
                  <c:pt idx="19">
                    <c:v>12/31/21</c:v>
                  </c:pt>
                </c:lvl>
                <c:lvl>
                  <c:pt idx="0">
                    <c:v>1/1/20</c:v>
                  </c:pt>
                  <c:pt idx="1">
                    <c:v>2/1/20</c:v>
                  </c:pt>
                  <c:pt idx="2">
                    <c:v>7/1/20</c:v>
                  </c:pt>
                  <c:pt idx="3">
                    <c:v>8/1/20</c:v>
                  </c:pt>
                  <c:pt idx="4">
                    <c:v>9/1/20</c:v>
                  </c:pt>
                  <c:pt idx="5">
                    <c:v>10/1/20</c:v>
                  </c:pt>
                  <c:pt idx="6">
                    <c:v>11/1/20</c:v>
                  </c:pt>
                  <c:pt idx="7">
                    <c:v>12/1/20</c:v>
                  </c:pt>
                  <c:pt idx="8">
                    <c:v>1/1/21</c:v>
                  </c:pt>
                  <c:pt idx="9">
                    <c:v>2/1/21</c:v>
                  </c:pt>
                  <c:pt idx="10">
                    <c:v>3/1/21</c:v>
                  </c:pt>
                  <c:pt idx="11">
                    <c:v>4/1/21</c:v>
                  </c:pt>
                  <c:pt idx="12">
                    <c:v>5/1/21</c:v>
                  </c:pt>
                  <c:pt idx="13">
                    <c:v>6/1/21</c:v>
                  </c:pt>
                  <c:pt idx="14">
                    <c:v>7/1/21</c:v>
                  </c:pt>
                  <c:pt idx="15">
                    <c:v>8/1/21</c:v>
                  </c:pt>
                  <c:pt idx="16">
                    <c:v>9/1/21</c:v>
                  </c:pt>
                  <c:pt idx="17">
                    <c:v>10/1/21</c:v>
                  </c:pt>
                  <c:pt idx="18">
                    <c:v>11/1/21</c:v>
                  </c:pt>
                  <c:pt idx="19">
                    <c:v>12/1/21</c:v>
                  </c:pt>
                </c:lvl>
              </c:multiLvlStrCache>
            </c:multiLvlStrRef>
          </c:cat>
          <c:val>
            <c:numRef>
              <c:f>'Data Analysis'!$D$12:$D$31</c:f>
              <c:numCache>
                <c:formatCode>0.0</c:formatCode>
                <c:ptCount val="20"/>
                <c:pt idx="0">
                  <c:v>11.511450381679388</c:v>
                </c:pt>
                <c:pt idx="1">
                  <c:v>12.341176470588236</c:v>
                </c:pt>
                <c:pt idx="2">
                  <c:v>21.597402597402599</c:v>
                </c:pt>
                <c:pt idx="3">
                  <c:v>25.602564102564102</c:v>
                </c:pt>
                <c:pt idx="4">
                  <c:v>22.876288659793815</c:v>
                </c:pt>
                <c:pt idx="5">
                  <c:v>20.986842105263158</c:v>
                </c:pt>
                <c:pt idx="6">
                  <c:v>18.208333333333332</c:v>
                </c:pt>
                <c:pt idx="7">
                  <c:v>13.306122448979592</c:v>
                </c:pt>
                <c:pt idx="8">
                  <c:v>11.403225806451612</c:v>
                </c:pt>
                <c:pt idx="9">
                  <c:v>11.24</c:v>
                </c:pt>
                <c:pt idx="10">
                  <c:v>17.418604651162791</c:v>
                </c:pt>
                <c:pt idx="11">
                  <c:v>12.297872340425531</c:v>
                </c:pt>
                <c:pt idx="12">
                  <c:v>16.910447761194028</c:v>
                </c:pt>
                <c:pt idx="13">
                  <c:v>13.271604938271604</c:v>
                </c:pt>
                <c:pt idx="14">
                  <c:v>13.477064220183486</c:v>
                </c:pt>
                <c:pt idx="15">
                  <c:v>14.689655172413794</c:v>
                </c:pt>
                <c:pt idx="16">
                  <c:v>9.0617977528089888</c:v>
                </c:pt>
                <c:pt idx="17">
                  <c:v>13.892857142857142</c:v>
                </c:pt>
                <c:pt idx="18">
                  <c:v>13.348484848484848</c:v>
                </c:pt>
                <c:pt idx="19">
                  <c:v>11.704761904761904</c:v>
                </c:pt>
              </c:numCache>
            </c:numRef>
          </c:val>
          <c:smooth val="0"/>
          <c:extLst>
            <c:ext xmlns:c16="http://schemas.microsoft.com/office/drawing/2014/chart" uri="{C3380CC4-5D6E-409C-BE32-E72D297353CC}">
              <c16:uniqueId val="{00000001-2CE9-E948-B6A1-A4FEA8F4341D}"/>
            </c:ext>
          </c:extLst>
        </c:ser>
        <c:dLbls>
          <c:showLegendKey val="0"/>
          <c:showVal val="0"/>
          <c:showCatName val="0"/>
          <c:showSerName val="0"/>
          <c:showPercent val="0"/>
          <c:showBubbleSize val="0"/>
        </c:dLbls>
        <c:marker val="1"/>
        <c:smooth val="0"/>
        <c:axId val="922690831"/>
        <c:axId val="928756271"/>
      </c:lineChart>
      <c:catAx>
        <c:axId val="21840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8409903"/>
        <c:crosses val="autoZero"/>
        <c:auto val="1"/>
        <c:lblAlgn val="ctr"/>
        <c:lblOffset val="100"/>
        <c:noMultiLvlLbl val="0"/>
      </c:catAx>
      <c:valAx>
        <c:axId val="218409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8407791"/>
        <c:crosses val="autoZero"/>
        <c:crossBetween val="between"/>
      </c:valAx>
      <c:valAx>
        <c:axId val="92875627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22690831"/>
        <c:crosses val="max"/>
        <c:crossBetween val="between"/>
      </c:valAx>
      <c:catAx>
        <c:axId val="922690831"/>
        <c:scaling>
          <c:orientation val="minMax"/>
        </c:scaling>
        <c:delete val="1"/>
        <c:axPos val="b"/>
        <c:numFmt formatCode="General" sourceLinked="1"/>
        <c:majorTickMark val="out"/>
        <c:minorTickMark val="none"/>
        <c:tickLblPos val="nextTo"/>
        <c:crossAx val="92875627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dirty="0">
                <a:latin typeface="Calibri" panose="020F0502020204030204" pitchFamily="34" charset="0"/>
                <a:cs typeface="Calibri" panose="020F0502020204030204" pitchFamily="34" charset="0"/>
              </a:rPr>
              <a:t>Diabetes Clinic - Avg. Wait Time after</a:t>
            </a:r>
            <a:r>
              <a:rPr lang="en-US" sz="2200" baseline="0" dirty="0">
                <a:latin typeface="Calibri" panose="020F0502020204030204" pitchFamily="34" charset="0"/>
                <a:cs typeface="Calibri" panose="020F0502020204030204" pitchFamily="34" charset="0"/>
              </a:rPr>
              <a:t> Check In &amp; Visit Volume</a:t>
            </a:r>
            <a:endParaRPr lang="en-US" sz="2200" dirty="0">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multiLvlStrRef>
              <c:f>'Data Analysis'!$I$12:$J$31</c:f>
              <c:multiLvlStrCache>
                <c:ptCount val="20"/>
                <c:lvl>
                  <c:pt idx="0">
                    <c:v>1/31/20</c:v>
                  </c:pt>
                  <c:pt idx="1">
                    <c:v>2/28/20</c:v>
                  </c:pt>
                  <c:pt idx="2">
                    <c:v>7/30/20</c:v>
                  </c:pt>
                  <c:pt idx="3">
                    <c:v>8/31/20</c:v>
                  </c:pt>
                  <c:pt idx="4">
                    <c:v>9/30/20</c:v>
                  </c:pt>
                  <c:pt idx="5">
                    <c:v>10/25/20</c:v>
                  </c:pt>
                  <c:pt idx="6">
                    <c:v>11/30/20</c:v>
                  </c:pt>
                  <c:pt idx="7">
                    <c:v>12/31/20</c:v>
                  </c:pt>
                  <c:pt idx="8">
                    <c:v>1/31/21</c:v>
                  </c:pt>
                  <c:pt idx="9">
                    <c:v>2/28/21</c:v>
                  </c:pt>
                  <c:pt idx="10">
                    <c:v>3/31/21</c:v>
                  </c:pt>
                  <c:pt idx="11">
                    <c:v>4/30/21</c:v>
                  </c:pt>
                  <c:pt idx="12">
                    <c:v>5/31/21</c:v>
                  </c:pt>
                  <c:pt idx="13">
                    <c:v>6/30/21</c:v>
                  </c:pt>
                  <c:pt idx="14">
                    <c:v>7/31/21</c:v>
                  </c:pt>
                  <c:pt idx="15">
                    <c:v>8/31/21</c:v>
                  </c:pt>
                  <c:pt idx="16">
                    <c:v>9/30/21</c:v>
                  </c:pt>
                  <c:pt idx="17">
                    <c:v>10/31/21</c:v>
                  </c:pt>
                  <c:pt idx="18">
                    <c:v>11/30/21</c:v>
                  </c:pt>
                  <c:pt idx="19">
                    <c:v>12/31/21</c:v>
                  </c:pt>
                </c:lvl>
                <c:lvl>
                  <c:pt idx="0">
                    <c:v>1/1/20</c:v>
                  </c:pt>
                  <c:pt idx="1">
                    <c:v>2/1/20</c:v>
                  </c:pt>
                  <c:pt idx="2">
                    <c:v>7/1/20</c:v>
                  </c:pt>
                  <c:pt idx="3">
                    <c:v>8/1/20</c:v>
                  </c:pt>
                  <c:pt idx="4">
                    <c:v>9/1/20</c:v>
                  </c:pt>
                  <c:pt idx="5">
                    <c:v>10/1/20</c:v>
                  </c:pt>
                  <c:pt idx="6">
                    <c:v>11/1/20</c:v>
                  </c:pt>
                  <c:pt idx="7">
                    <c:v>12/1/20</c:v>
                  </c:pt>
                  <c:pt idx="8">
                    <c:v>1/1/21</c:v>
                  </c:pt>
                  <c:pt idx="9">
                    <c:v>2/1/21</c:v>
                  </c:pt>
                  <c:pt idx="10">
                    <c:v>3/1/21</c:v>
                  </c:pt>
                  <c:pt idx="11">
                    <c:v>4/1/21</c:v>
                  </c:pt>
                  <c:pt idx="12">
                    <c:v>5/1/21</c:v>
                  </c:pt>
                  <c:pt idx="13">
                    <c:v>6/1/21</c:v>
                  </c:pt>
                  <c:pt idx="14">
                    <c:v>7/1/21</c:v>
                  </c:pt>
                  <c:pt idx="15">
                    <c:v>8/1/21</c:v>
                  </c:pt>
                  <c:pt idx="16">
                    <c:v>9/1/21</c:v>
                  </c:pt>
                  <c:pt idx="17">
                    <c:v>10/1/21</c:v>
                  </c:pt>
                  <c:pt idx="18">
                    <c:v>11/1/21</c:v>
                  </c:pt>
                  <c:pt idx="19">
                    <c:v>12/1/21</c:v>
                  </c:pt>
                </c:lvl>
              </c:multiLvlStrCache>
            </c:multiLvlStrRef>
          </c:cat>
          <c:val>
            <c:numRef>
              <c:f>'Data Analysis'!$K$12:$K$31</c:f>
              <c:numCache>
                <c:formatCode>General</c:formatCode>
                <c:ptCount val="20"/>
                <c:pt idx="0">
                  <c:v>156</c:v>
                </c:pt>
                <c:pt idx="1">
                  <c:v>142</c:v>
                </c:pt>
                <c:pt idx="2">
                  <c:v>76</c:v>
                </c:pt>
                <c:pt idx="3">
                  <c:v>87</c:v>
                </c:pt>
                <c:pt idx="4">
                  <c:v>102</c:v>
                </c:pt>
                <c:pt idx="5">
                  <c:v>81</c:v>
                </c:pt>
                <c:pt idx="6">
                  <c:v>99</c:v>
                </c:pt>
                <c:pt idx="7">
                  <c:v>92</c:v>
                </c:pt>
                <c:pt idx="8">
                  <c:v>82</c:v>
                </c:pt>
                <c:pt idx="9">
                  <c:v>64</c:v>
                </c:pt>
                <c:pt idx="10">
                  <c:v>117</c:v>
                </c:pt>
                <c:pt idx="11">
                  <c:v>102</c:v>
                </c:pt>
                <c:pt idx="12">
                  <c:v>87</c:v>
                </c:pt>
                <c:pt idx="13">
                  <c:v>90</c:v>
                </c:pt>
                <c:pt idx="14">
                  <c:v>117</c:v>
                </c:pt>
                <c:pt idx="15">
                  <c:v>124</c:v>
                </c:pt>
                <c:pt idx="16">
                  <c:v>127</c:v>
                </c:pt>
                <c:pt idx="17">
                  <c:v>152</c:v>
                </c:pt>
                <c:pt idx="18">
                  <c:v>160</c:v>
                </c:pt>
                <c:pt idx="19">
                  <c:v>64</c:v>
                </c:pt>
              </c:numCache>
            </c:numRef>
          </c:val>
          <c:extLst>
            <c:ext xmlns:c16="http://schemas.microsoft.com/office/drawing/2014/chart" uri="{C3380CC4-5D6E-409C-BE32-E72D297353CC}">
              <c16:uniqueId val="{00000000-107D-984D-B94E-566ABFFCDF71}"/>
            </c:ext>
          </c:extLst>
        </c:ser>
        <c:dLbls>
          <c:showLegendKey val="0"/>
          <c:showVal val="0"/>
          <c:showCatName val="0"/>
          <c:showSerName val="0"/>
          <c:showPercent val="0"/>
          <c:showBubbleSize val="0"/>
        </c:dLbls>
        <c:gapWidth val="150"/>
        <c:axId val="679001951"/>
        <c:axId val="937901199"/>
      </c:barChart>
      <c:lineChart>
        <c:grouping val="standard"/>
        <c:varyColors val="0"/>
        <c:ser>
          <c:idx val="1"/>
          <c:order val="1"/>
          <c:spPr>
            <a:ln w="28575" cap="rnd">
              <a:solidFill>
                <a:schemeClr val="accent2"/>
              </a:solidFill>
              <a:round/>
            </a:ln>
            <a:effectLst/>
          </c:spPr>
          <c:marker>
            <c:symbol val="none"/>
          </c:marker>
          <c:cat>
            <c:multiLvlStrRef>
              <c:f>'Data Analysis'!$I$12:$J$31</c:f>
              <c:multiLvlStrCache>
                <c:ptCount val="20"/>
                <c:lvl>
                  <c:pt idx="0">
                    <c:v>1/31/20</c:v>
                  </c:pt>
                  <c:pt idx="1">
                    <c:v>2/28/20</c:v>
                  </c:pt>
                  <c:pt idx="2">
                    <c:v>7/30/20</c:v>
                  </c:pt>
                  <c:pt idx="3">
                    <c:v>8/31/20</c:v>
                  </c:pt>
                  <c:pt idx="4">
                    <c:v>9/30/20</c:v>
                  </c:pt>
                  <c:pt idx="5">
                    <c:v>10/25/20</c:v>
                  </c:pt>
                  <c:pt idx="6">
                    <c:v>11/30/20</c:v>
                  </c:pt>
                  <c:pt idx="7">
                    <c:v>12/31/20</c:v>
                  </c:pt>
                  <c:pt idx="8">
                    <c:v>1/31/21</c:v>
                  </c:pt>
                  <c:pt idx="9">
                    <c:v>2/28/21</c:v>
                  </c:pt>
                  <c:pt idx="10">
                    <c:v>3/31/21</c:v>
                  </c:pt>
                  <c:pt idx="11">
                    <c:v>4/30/21</c:v>
                  </c:pt>
                  <c:pt idx="12">
                    <c:v>5/31/21</c:v>
                  </c:pt>
                  <c:pt idx="13">
                    <c:v>6/30/21</c:v>
                  </c:pt>
                  <c:pt idx="14">
                    <c:v>7/31/21</c:v>
                  </c:pt>
                  <c:pt idx="15">
                    <c:v>8/31/21</c:v>
                  </c:pt>
                  <c:pt idx="16">
                    <c:v>9/30/21</c:v>
                  </c:pt>
                  <c:pt idx="17">
                    <c:v>10/31/21</c:v>
                  </c:pt>
                  <c:pt idx="18">
                    <c:v>11/30/21</c:v>
                  </c:pt>
                  <c:pt idx="19">
                    <c:v>12/31/21</c:v>
                  </c:pt>
                </c:lvl>
                <c:lvl>
                  <c:pt idx="0">
                    <c:v>1/1/20</c:v>
                  </c:pt>
                  <c:pt idx="1">
                    <c:v>2/1/20</c:v>
                  </c:pt>
                  <c:pt idx="2">
                    <c:v>7/1/20</c:v>
                  </c:pt>
                  <c:pt idx="3">
                    <c:v>8/1/20</c:v>
                  </c:pt>
                  <c:pt idx="4">
                    <c:v>9/1/20</c:v>
                  </c:pt>
                  <c:pt idx="5">
                    <c:v>10/1/20</c:v>
                  </c:pt>
                  <c:pt idx="6">
                    <c:v>11/1/20</c:v>
                  </c:pt>
                  <c:pt idx="7">
                    <c:v>12/1/20</c:v>
                  </c:pt>
                  <c:pt idx="8">
                    <c:v>1/1/21</c:v>
                  </c:pt>
                  <c:pt idx="9">
                    <c:v>2/1/21</c:v>
                  </c:pt>
                  <c:pt idx="10">
                    <c:v>3/1/21</c:v>
                  </c:pt>
                  <c:pt idx="11">
                    <c:v>4/1/21</c:v>
                  </c:pt>
                  <c:pt idx="12">
                    <c:v>5/1/21</c:v>
                  </c:pt>
                  <c:pt idx="13">
                    <c:v>6/1/21</c:v>
                  </c:pt>
                  <c:pt idx="14">
                    <c:v>7/1/21</c:v>
                  </c:pt>
                  <c:pt idx="15">
                    <c:v>8/1/21</c:v>
                  </c:pt>
                  <c:pt idx="16">
                    <c:v>9/1/21</c:v>
                  </c:pt>
                  <c:pt idx="17">
                    <c:v>10/1/21</c:v>
                  </c:pt>
                  <c:pt idx="18">
                    <c:v>11/1/21</c:v>
                  </c:pt>
                  <c:pt idx="19">
                    <c:v>12/1/21</c:v>
                  </c:pt>
                </c:lvl>
              </c:multiLvlStrCache>
            </c:multiLvlStrRef>
          </c:cat>
          <c:val>
            <c:numRef>
              <c:f>'Data Analysis'!$L$12:$L$31</c:f>
              <c:numCache>
                <c:formatCode>0.0</c:formatCode>
                <c:ptCount val="20"/>
                <c:pt idx="0">
                  <c:v>11.948717948717949</c:v>
                </c:pt>
                <c:pt idx="1">
                  <c:v>9.6619718309859159</c:v>
                </c:pt>
                <c:pt idx="2">
                  <c:v>16.407894736842106</c:v>
                </c:pt>
                <c:pt idx="3">
                  <c:v>18.172413793103448</c:v>
                </c:pt>
                <c:pt idx="4">
                  <c:v>36.019607843137258</c:v>
                </c:pt>
                <c:pt idx="5">
                  <c:v>23.222222222222221</c:v>
                </c:pt>
                <c:pt idx="6">
                  <c:v>16.696969696969695</c:v>
                </c:pt>
                <c:pt idx="7">
                  <c:v>19.391304347826086</c:v>
                </c:pt>
                <c:pt idx="8">
                  <c:v>17.280487804878049</c:v>
                </c:pt>
                <c:pt idx="9">
                  <c:v>19.515625</c:v>
                </c:pt>
                <c:pt idx="10">
                  <c:v>22.846153846153847</c:v>
                </c:pt>
                <c:pt idx="11">
                  <c:v>21.362745098039216</c:v>
                </c:pt>
                <c:pt idx="12">
                  <c:v>18.022988505747126</c:v>
                </c:pt>
                <c:pt idx="13">
                  <c:v>14.022222222222222</c:v>
                </c:pt>
                <c:pt idx="14">
                  <c:v>12.461538461538462</c:v>
                </c:pt>
                <c:pt idx="15">
                  <c:v>14.669354838709678</c:v>
                </c:pt>
                <c:pt idx="16">
                  <c:v>10.771653543307087</c:v>
                </c:pt>
                <c:pt idx="17">
                  <c:v>14.118421052631579</c:v>
                </c:pt>
                <c:pt idx="18">
                  <c:v>12.262499999999999</c:v>
                </c:pt>
                <c:pt idx="19">
                  <c:v>12.8125</c:v>
                </c:pt>
              </c:numCache>
            </c:numRef>
          </c:val>
          <c:smooth val="0"/>
          <c:extLst>
            <c:ext xmlns:c16="http://schemas.microsoft.com/office/drawing/2014/chart" uri="{C3380CC4-5D6E-409C-BE32-E72D297353CC}">
              <c16:uniqueId val="{00000001-107D-984D-B94E-566ABFFCDF71}"/>
            </c:ext>
          </c:extLst>
        </c:ser>
        <c:dLbls>
          <c:showLegendKey val="0"/>
          <c:showVal val="0"/>
          <c:showCatName val="0"/>
          <c:showSerName val="0"/>
          <c:showPercent val="0"/>
          <c:showBubbleSize val="0"/>
        </c:dLbls>
        <c:marker val="1"/>
        <c:smooth val="0"/>
        <c:axId val="963022527"/>
        <c:axId val="962628047"/>
      </c:lineChart>
      <c:catAx>
        <c:axId val="67900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37901199"/>
        <c:crosses val="autoZero"/>
        <c:auto val="1"/>
        <c:lblAlgn val="ctr"/>
        <c:lblOffset val="100"/>
        <c:noMultiLvlLbl val="0"/>
      </c:catAx>
      <c:valAx>
        <c:axId val="937901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79001951"/>
        <c:crosses val="autoZero"/>
        <c:crossBetween val="between"/>
      </c:valAx>
      <c:valAx>
        <c:axId val="96262804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3022527"/>
        <c:crosses val="max"/>
        <c:crossBetween val="between"/>
      </c:valAx>
      <c:catAx>
        <c:axId val="963022527"/>
        <c:scaling>
          <c:orientation val="minMax"/>
        </c:scaling>
        <c:delete val="1"/>
        <c:axPos val="b"/>
        <c:numFmt formatCode="General" sourceLinked="1"/>
        <c:majorTickMark val="out"/>
        <c:minorTickMark val="none"/>
        <c:tickLblPos val="nextTo"/>
        <c:crossAx val="96262804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70879-6D48-422B-AAD5-0F8499CC08D3}"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DEE32735-7F5F-429B-94EB-1DE711FFB62F}">
      <dgm:prSet/>
      <dgm:spPr/>
      <dgm:t>
        <a:bodyPr/>
        <a:lstStyle/>
        <a:p>
          <a:pPr rtl="0"/>
          <a:r>
            <a:rPr lang="en-US" baseline="0" dirty="0" smtClean="0">
              <a:latin typeface="Arial" panose="020B0604020202020204" pitchFamily="34" charset="0"/>
            </a:rPr>
            <a:t>To improve patient’s knowledge diabetes and pregnancy and increase use of contraception and number of scheduled gynecology visits.</a:t>
          </a:r>
          <a:endParaRPr lang="en-US" baseline="0" dirty="0">
            <a:latin typeface="Arial" panose="020B0604020202020204" pitchFamily="34" charset="0"/>
          </a:endParaRPr>
        </a:p>
      </dgm:t>
    </dgm:pt>
    <dgm:pt modelId="{1642B627-8F55-4DF1-84D5-14D1713D9012}" type="parTrans" cxnId="{98A61B5C-ED5F-48C4-B002-29ED9E0FD61B}">
      <dgm:prSet/>
      <dgm:spPr/>
      <dgm:t>
        <a:bodyPr/>
        <a:lstStyle/>
        <a:p>
          <a:endParaRPr lang="en-US"/>
        </a:p>
      </dgm:t>
    </dgm:pt>
    <dgm:pt modelId="{8477D812-B3A4-42AD-8801-93DA9BC7061A}" type="sibTrans" cxnId="{98A61B5C-ED5F-48C4-B002-29ED9E0FD61B}">
      <dgm:prSet/>
      <dgm:spPr/>
      <dgm:t>
        <a:bodyPr/>
        <a:lstStyle/>
        <a:p>
          <a:endParaRPr lang="en-US"/>
        </a:p>
      </dgm:t>
    </dgm:pt>
    <dgm:pt modelId="{D93C513F-4032-41AB-9C7A-464F837F60C0}">
      <dgm:prSet/>
      <dgm:spPr/>
      <dgm:t>
        <a:bodyPr/>
        <a:lstStyle/>
        <a:p>
          <a:pPr rtl="0"/>
          <a:r>
            <a:rPr lang="en-US" baseline="0" dirty="0" smtClean="0">
              <a:latin typeface="Arial" panose="020B0604020202020204" pitchFamily="34" charset="0"/>
            </a:rPr>
            <a:t>To increase providers’ implementation of preconception counseling through the establishment of a uniform clinic protocol. </a:t>
          </a:r>
          <a:endParaRPr lang="en-US" baseline="0" dirty="0">
            <a:latin typeface="Arial" panose="020B0604020202020204" pitchFamily="34" charset="0"/>
          </a:endParaRPr>
        </a:p>
      </dgm:t>
    </dgm:pt>
    <dgm:pt modelId="{94F5AFB5-08E3-433E-ACCA-F7D1962A406F}" type="parTrans" cxnId="{38CE38ED-7087-4DBF-97EE-75EE3C95051C}">
      <dgm:prSet/>
      <dgm:spPr/>
      <dgm:t>
        <a:bodyPr/>
        <a:lstStyle/>
        <a:p>
          <a:endParaRPr lang="en-US"/>
        </a:p>
      </dgm:t>
    </dgm:pt>
    <dgm:pt modelId="{DC12C34B-EA01-4CE5-AA96-E46A414CA111}" type="sibTrans" cxnId="{38CE38ED-7087-4DBF-97EE-75EE3C95051C}">
      <dgm:prSet/>
      <dgm:spPr/>
      <dgm:t>
        <a:bodyPr/>
        <a:lstStyle/>
        <a:p>
          <a:endParaRPr lang="en-US"/>
        </a:p>
      </dgm:t>
    </dgm:pt>
    <dgm:pt modelId="{AD806D1E-79E6-43A4-9EBC-34874C6B74D5}">
      <dgm:prSet/>
      <dgm:spPr/>
      <dgm:t>
        <a:bodyPr/>
        <a:lstStyle/>
        <a:p>
          <a:pPr rtl="0"/>
          <a:r>
            <a:rPr lang="en-US" baseline="0" dirty="0" smtClean="0">
              <a:latin typeface="Arial" panose="020B0604020202020204" pitchFamily="34" charset="0"/>
            </a:rPr>
            <a:t>To implement protocols using smart phrases and educational handouts in diabetes clinic at FPA and 17 E 102</a:t>
          </a:r>
          <a:r>
            <a:rPr lang="en-US" baseline="30000" dirty="0" smtClean="0">
              <a:latin typeface="Arial" panose="020B0604020202020204" pitchFamily="34" charset="0"/>
            </a:rPr>
            <a:t>nd</a:t>
          </a:r>
          <a:r>
            <a:rPr lang="en-US" baseline="0" dirty="0" smtClean="0">
              <a:latin typeface="Arial" panose="020B0604020202020204" pitchFamily="34" charset="0"/>
            </a:rPr>
            <a:t>.</a:t>
          </a:r>
          <a:endParaRPr lang="en-US" baseline="0" dirty="0">
            <a:latin typeface="Arial" panose="020B0604020202020204" pitchFamily="34" charset="0"/>
          </a:endParaRPr>
        </a:p>
      </dgm:t>
    </dgm:pt>
    <dgm:pt modelId="{07E95507-6BD3-4568-B89F-FE26FCD7C25A}" type="parTrans" cxnId="{4AA105D3-B722-4DE5-9904-08202F72B5F2}">
      <dgm:prSet/>
      <dgm:spPr/>
      <dgm:t>
        <a:bodyPr/>
        <a:lstStyle/>
        <a:p>
          <a:endParaRPr lang="en-US"/>
        </a:p>
      </dgm:t>
    </dgm:pt>
    <dgm:pt modelId="{AA6F7846-600B-4871-9DDD-D020934A18C9}" type="sibTrans" cxnId="{4AA105D3-B722-4DE5-9904-08202F72B5F2}">
      <dgm:prSet/>
      <dgm:spPr/>
      <dgm:t>
        <a:bodyPr/>
        <a:lstStyle/>
        <a:p>
          <a:endParaRPr lang="en-US"/>
        </a:p>
      </dgm:t>
    </dgm:pt>
    <dgm:pt modelId="{2272A1C2-8064-4503-A30C-F59C6468F3F1}">
      <dgm:prSet/>
      <dgm:spPr/>
      <dgm:t>
        <a:bodyPr/>
        <a:lstStyle/>
        <a:p>
          <a:pPr rtl="0"/>
          <a:r>
            <a:rPr lang="en-US" baseline="0" dirty="0" smtClean="0">
              <a:latin typeface="Arial" panose="020B0604020202020204" pitchFamily="34" charset="0"/>
            </a:rPr>
            <a:t>To improve rates of pre-pregnancy counseling with a longer term goal to impact rate of unplanned pregnancies.</a:t>
          </a:r>
          <a:endParaRPr lang="en-US" baseline="0" dirty="0">
            <a:latin typeface="Arial" panose="020B0604020202020204" pitchFamily="34" charset="0"/>
          </a:endParaRPr>
        </a:p>
      </dgm:t>
    </dgm:pt>
    <dgm:pt modelId="{C41C8B9C-D7B7-4EB8-AE85-C23D40142509}" type="parTrans" cxnId="{413B9EEE-01C9-484F-AC44-F935250BD6F5}">
      <dgm:prSet/>
      <dgm:spPr/>
      <dgm:t>
        <a:bodyPr/>
        <a:lstStyle/>
        <a:p>
          <a:endParaRPr lang="en-US"/>
        </a:p>
      </dgm:t>
    </dgm:pt>
    <dgm:pt modelId="{B85A3EB2-DFD3-4C0E-B2A1-6B7A32A143E7}" type="sibTrans" cxnId="{413B9EEE-01C9-484F-AC44-F935250BD6F5}">
      <dgm:prSet/>
      <dgm:spPr/>
      <dgm:t>
        <a:bodyPr/>
        <a:lstStyle/>
        <a:p>
          <a:endParaRPr lang="en-US"/>
        </a:p>
      </dgm:t>
    </dgm:pt>
    <dgm:pt modelId="{CA239F47-1D55-4FEA-9832-BCAAEA48E391}" type="pres">
      <dgm:prSet presAssocID="{02470879-6D48-422B-AAD5-0F8499CC08D3}" presName="Name0" presStyleCnt="0">
        <dgm:presLayoutVars>
          <dgm:chMax val="7"/>
          <dgm:chPref val="7"/>
          <dgm:dir/>
        </dgm:presLayoutVars>
      </dgm:prSet>
      <dgm:spPr/>
      <dgm:t>
        <a:bodyPr/>
        <a:lstStyle/>
        <a:p>
          <a:endParaRPr lang="en-US"/>
        </a:p>
      </dgm:t>
    </dgm:pt>
    <dgm:pt modelId="{B2268967-0406-49CB-A2D9-FFC92207CBDA}" type="pres">
      <dgm:prSet presAssocID="{02470879-6D48-422B-AAD5-0F8499CC08D3}" presName="Name1" presStyleCnt="0"/>
      <dgm:spPr/>
    </dgm:pt>
    <dgm:pt modelId="{F74484F7-C452-4E74-A4E1-8D771DFDC053}" type="pres">
      <dgm:prSet presAssocID="{02470879-6D48-422B-AAD5-0F8499CC08D3}" presName="cycle" presStyleCnt="0"/>
      <dgm:spPr/>
    </dgm:pt>
    <dgm:pt modelId="{5A2384C9-3E4C-4DC8-8CE4-39A66C02458F}" type="pres">
      <dgm:prSet presAssocID="{02470879-6D48-422B-AAD5-0F8499CC08D3}" presName="srcNode" presStyleLbl="node1" presStyleIdx="0" presStyleCnt="4"/>
      <dgm:spPr/>
    </dgm:pt>
    <dgm:pt modelId="{F7AFDD37-58E8-42A1-81C7-D1425BBF768A}" type="pres">
      <dgm:prSet presAssocID="{02470879-6D48-422B-AAD5-0F8499CC08D3}" presName="conn" presStyleLbl="parChTrans1D2" presStyleIdx="0" presStyleCnt="1"/>
      <dgm:spPr/>
      <dgm:t>
        <a:bodyPr/>
        <a:lstStyle/>
        <a:p>
          <a:endParaRPr lang="en-US"/>
        </a:p>
      </dgm:t>
    </dgm:pt>
    <dgm:pt modelId="{B7C7D760-C479-42C3-8778-83A85C6D57F1}" type="pres">
      <dgm:prSet presAssocID="{02470879-6D48-422B-AAD5-0F8499CC08D3}" presName="extraNode" presStyleLbl="node1" presStyleIdx="0" presStyleCnt="4"/>
      <dgm:spPr/>
    </dgm:pt>
    <dgm:pt modelId="{A39BACF8-DBCB-4DB3-9974-E728DD677ACE}" type="pres">
      <dgm:prSet presAssocID="{02470879-6D48-422B-AAD5-0F8499CC08D3}" presName="dstNode" presStyleLbl="node1" presStyleIdx="0" presStyleCnt="4"/>
      <dgm:spPr/>
    </dgm:pt>
    <dgm:pt modelId="{DB578555-2CA5-4C8A-A393-447F9B9A2084}" type="pres">
      <dgm:prSet presAssocID="{DEE32735-7F5F-429B-94EB-1DE711FFB62F}" presName="text_1" presStyleLbl="node1" presStyleIdx="0" presStyleCnt="4">
        <dgm:presLayoutVars>
          <dgm:bulletEnabled val="1"/>
        </dgm:presLayoutVars>
      </dgm:prSet>
      <dgm:spPr/>
      <dgm:t>
        <a:bodyPr/>
        <a:lstStyle/>
        <a:p>
          <a:endParaRPr lang="en-US"/>
        </a:p>
      </dgm:t>
    </dgm:pt>
    <dgm:pt modelId="{8A344C05-9B51-4750-8E84-08E9C3CA6314}" type="pres">
      <dgm:prSet presAssocID="{DEE32735-7F5F-429B-94EB-1DE711FFB62F}" presName="accent_1" presStyleCnt="0"/>
      <dgm:spPr/>
    </dgm:pt>
    <dgm:pt modelId="{8DB27FB3-2747-484D-BFD2-D70518B1585B}" type="pres">
      <dgm:prSet presAssocID="{DEE32735-7F5F-429B-94EB-1DE711FFB62F}" presName="accentRepeatNode" presStyleLbl="solidFgAcc1" presStyleIdx="0" presStyleCnt="4" custScaleX="80814" custScaleY="80814"/>
      <dgm:spPr/>
    </dgm:pt>
    <dgm:pt modelId="{097D2EE8-AABF-459D-A93F-13A51F9198D1}" type="pres">
      <dgm:prSet presAssocID="{D93C513F-4032-41AB-9C7A-464F837F60C0}" presName="text_2" presStyleLbl="node1" presStyleIdx="1" presStyleCnt="4">
        <dgm:presLayoutVars>
          <dgm:bulletEnabled val="1"/>
        </dgm:presLayoutVars>
      </dgm:prSet>
      <dgm:spPr/>
      <dgm:t>
        <a:bodyPr/>
        <a:lstStyle/>
        <a:p>
          <a:endParaRPr lang="en-US"/>
        </a:p>
      </dgm:t>
    </dgm:pt>
    <dgm:pt modelId="{34040C2C-F263-44C1-8AE8-C7E3E0168DA8}" type="pres">
      <dgm:prSet presAssocID="{D93C513F-4032-41AB-9C7A-464F837F60C0}" presName="accent_2" presStyleCnt="0"/>
      <dgm:spPr/>
    </dgm:pt>
    <dgm:pt modelId="{4D02C932-17BA-4F91-A42F-8219E0EBF68D}" type="pres">
      <dgm:prSet presAssocID="{D93C513F-4032-41AB-9C7A-464F837F60C0}" presName="accentRepeatNode" presStyleLbl="solidFgAcc1" presStyleIdx="1" presStyleCnt="4" custScaleX="80814" custScaleY="80814"/>
      <dgm:spPr/>
    </dgm:pt>
    <dgm:pt modelId="{E551540C-0212-49E1-90CD-E6E6A59F5113}" type="pres">
      <dgm:prSet presAssocID="{AD806D1E-79E6-43A4-9EBC-34874C6B74D5}" presName="text_3" presStyleLbl="node1" presStyleIdx="2" presStyleCnt="4">
        <dgm:presLayoutVars>
          <dgm:bulletEnabled val="1"/>
        </dgm:presLayoutVars>
      </dgm:prSet>
      <dgm:spPr/>
      <dgm:t>
        <a:bodyPr/>
        <a:lstStyle/>
        <a:p>
          <a:endParaRPr lang="en-US"/>
        </a:p>
      </dgm:t>
    </dgm:pt>
    <dgm:pt modelId="{E3268FAA-0719-4B97-9301-A0788E3DF678}" type="pres">
      <dgm:prSet presAssocID="{AD806D1E-79E6-43A4-9EBC-34874C6B74D5}" presName="accent_3" presStyleCnt="0"/>
      <dgm:spPr/>
    </dgm:pt>
    <dgm:pt modelId="{17046C09-5C7A-4B4B-A082-D6ABFD30AD25}" type="pres">
      <dgm:prSet presAssocID="{AD806D1E-79E6-43A4-9EBC-34874C6B74D5}" presName="accentRepeatNode" presStyleLbl="solidFgAcc1" presStyleIdx="2" presStyleCnt="4" custScaleX="80814" custScaleY="80814"/>
      <dgm:spPr/>
    </dgm:pt>
    <dgm:pt modelId="{1265DE0C-1274-4149-B3B1-7F34C0752F9D}" type="pres">
      <dgm:prSet presAssocID="{2272A1C2-8064-4503-A30C-F59C6468F3F1}" presName="text_4" presStyleLbl="node1" presStyleIdx="3" presStyleCnt="4">
        <dgm:presLayoutVars>
          <dgm:bulletEnabled val="1"/>
        </dgm:presLayoutVars>
      </dgm:prSet>
      <dgm:spPr/>
      <dgm:t>
        <a:bodyPr/>
        <a:lstStyle/>
        <a:p>
          <a:endParaRPr lang="en-US"/>
        </a:p>
      </dgm:t>
    </dgm:pt>
    <dgm:pt modelId="{181CFEB5-FCB6-4F1A-A5AE-684956700BE0}" type="pres">
      <dgm:prSet presAssocID="{2272A1C2-8064-4503-A30C-F59C6468F3F1}" presName="accent_4" presStyleCnt="0"/>
      <dgm:spPr/>
    </dgm:pt>
    <dgm:pt modelId="{BF8B2411-2A9B-494D-82F2-BA2C862E81A3}" type="pres">
      <dgm:prSet presAssocID="{2272A1C2-8064-4503-A30C-F59C6468F3F1}" presName="accentRepeatNode" presStyleLbl="solidFgAcc1" presStyleIdx="3" presStyleCnt="4"/>
      <dgm:spPr/>
    </dgm:pt>
  </dgm:ptLst>
  <dgm:cxnLst>
    <dgm:cxn modelId="{99EFA782-11B0-49C3-9E98-CECACCD595BE}" type="presOf" srcId="{AD806D1E-79E6-43A4-9EBC-34874C6B74D5}" destId="{E551540C-0212-49E1-90CD-E6E6A59F5113}" srcOrd="0" destOrd="0" presId="urn:microsoft.com/office/officeart/2008/layout/VerticalCurvedList"/>
    <dgm:cxn modelId="{98A61B5C-ED5F-48C4-B002-29ED9E0FD61B}" srcId="{02470879-6D48-422B-AAD5-0F8499CC08D3}" destId="{DEE32735-7F5F-429B-94EB-1DE711FFB62F}" srcOrd="0" destOrd="0" parTransId="{1642B627-8F55-4DF1-84D5-14D1713D9012}" sibTransId="{8477D812-B3A4-42AD-8801-93DA9BC7061A}"/>
    <dgm:cxn modelId="{76595C84-66F2-41A8-B5D4-3796A6C458B5}" type="presOf" srcId="{DEE32735-7F5F-429B-94EB-1DE711FFB62F}" destId="{DB578555-2CA5-4C8A-A393-447F9B9A2084}" srcOrd="0" destOrd="0" presId="urn:microsoft.com/office/officeart/2008/layout/VerticalCurvedList"/>
    <dgm:cxn modelId="{DCE51C3E-6832-4B0B-9D6A-4885259E5C00}" type="presOf" srcId="{D93C513F-4032-41AB-9C7A-464F837F60C0}" destId="{097D2EE8-AABF-459D-A93F-13A51F9198D1}" srcOrd="0" destOrd="0" presId="urn:microsoft.com/office/officeart/2008/layout/VerticalCurvedList"/>
    <dgm:cxn modelId="{9B1241F6-08D7-4D45-95E1-448AC4AEF30B}" type="presOf" srcId="{2272A1C2-8064-4503-A30C-F59C6468F3F1}" destId="{1265DE0C-1274-4149-B3B1-7F34C0752F9D}" srcOrd="0" destOrd="0" presId="urn:microsoft.com/office/officeart/2008/layout/VerticalCurvedList"/>
    <dgm:cxn modelId="{413B9EEE-01C9-484F-AC44-F935250BD6F5}" srcId="{02470879-6D48-422B-AAD5-0F8499CC08D3}" destId="{2272A1C2-8064-4503-A30C-F59C6468F3F1}" srcOrd="3" destOrd="0" parTransId="{C41C8B9C-D7B7-4EB8-AE85-C23D40142509}" sibTransId="{B85A3EB2-DFD3-4C0E-B2A1-6B7A32A143E7}"/>
    <dgm:cxn modelId="{38CE38ED-7087-4DBF-97EE-75EE3C95051C}" srcId="{02470879-6D48-422B-AAD5-0F8499CC08D3}" destId="{D93C513F-4032-41AB-9C7A-464F837F60C0}" srcOrd="1" destOrd="0" parTransId="{94F5AFB5-08E3-433E-ACCA-F7D1962A406F}" sibTransId="{DC12C34B-EA01-4CE5-AA96-E46A414CA111}"/>
    <dgm:cxn modelId="{C4BE8449-1ADC-470F-A083-4F660BA3F0CA}" type="presOf" srcId="{8477D812-B3A4-42AD-8801-93DA9BC7061A}" destId="{F7AFDD37-58E8-42A1-81C7-D1425BBF768A}" srcOrd="0" destOrd="0" presId="urn:microsoft.com/office/officeart/2008/layout/VerticalCurvedList"/>
    <dgm:cxn modelId="{4ECEB7A0-B3BB-4DA4-A8D7-AC731D4D4521}" type="presOf" srcId="{02470879-6D48-422B-AAD5-0F8499CC08D3}" destId="{CA239F47-1D55-4FEA-9832-BCAAEA48E391}" srcOrd="0" destOrd="0" presId="urn:microsoft.com/office/officeart/2008/layout/VerticalCurvedList"/>
    <dgm:cxn modelId="{4AA105D3-B722-4DE5-9904-08202F72B5F2}" srcId="{02470879-6D48-422B-AAD5-0F8499CC08D3}" destId="{AD806D1E-79E6-43A4-9EBC-34874C6B74D5}" srcOrd="2" destOrd="0" parTransId="{07E95507-6BD3-4568-B89F-FE26FCD7C25A}" sibTransId="{AA6F7846-600B-4871-9DDD-D020934A18C9}"/>
    <dgm:cxn modelId="{03859F38-9ED7-41DD-8D02-F88E9F1159D3}" type="presParOf" srcId="{CA239F47-1D55-4FEA-9832-BCAAEA48E391}" destId="{B2268967-0406-49CB-A2D9-FFC92207CBDA}" srcOrd="0" destOrd="0" presId="urn:microsoft.com/office/officeart/2008/layout/VerticalCurvedList"/>
    <dgm:cxn modelId="{93895C89-7E81-44D0-861E-494E46697C7A}" type="presParOf" srcId="{B2268967-0406-49CB-A2D9-FFC92207CBDA}" destId="{F74484F7-C452-4E74-A4E1-8D771DFDC053}" srcOrd="0" destOrd="0" presId="urn:microsoft.com/office/officeart/2008/layout/VerticalCurvedList"/>
    <dgm:cxn modelId="{438CFDAF-78EF-4D2F-963E-9B725F9303C4}" type="presParOf" srcId="{F74484F7-C452-4E74-A4E1-8D771DFDC053}" destId="{5A2384C9-3E4C-4DC8-8CE4-39A66C02458F}" srcOrd="0" destOrd="0" presId="urn:microsoft.com/office/officeart/2008/layout/VerticalCurvedList"/>
    <dgm:cxn modelId="{C4836BDE-1294-4F71-A836-4DC3C63451A3}" type="presParOf" srcId="{F74484F7-C452-4E74-A4E1-8D771DFDC053}" destId="{F7AFDD37-58E8-42A1-81C7-D1425BBF768A}" srcOrd="1" destOrd="0" presId="urn:microsoft.com/office/officeart/2008/layout/VerticalCurvedList"/>
    <dgm:cxn modelId="{F5DF91B5-AD26-4FD6-BD31-D10FAA90AE39}" type="presParOf" srcId="{F74484F7-C452-4E74-A4E1-8D771DFDC053}" destId="{B7C7D760-C479-42C3-8778-83A85C6D57F1}" srcOrd="2" destOrd="0" presId="urn:microsoft.com/office/officeart/2008/layout/VerticalCurvedList"/>
    <dgm:cxn modelId="{AF343748-E4AC-433E-A58A-26041EDED8FA}" type="presParOf" srcId="{F74484F7-C452-4E74-A4E1-8D771DFDC053}" destId="{A39BACF8-DBCB-4DB3-9974-E728DD677ACE}" srcOrd="3" destOrd="0" presId="urn:microsoft.com/office/officeart/2008/layout/VerticalCurvedList"/>
    <dgm:cxn modelId="{03C319C6-8553-4EFB-862E-029742648232}" type="presParOf" srcId="{B2268967-0406-49CB-A2D9-FFC92207CBDA}" destId="{DB578555-2CA5-4C8A-A393-447F9B9A2084}" srcOrd="1" destOrd="0" presId="urn:microsoft.com/office/officeart/2008/layout/VerticalCurvedList"/>
    <dgm:cxn modelId="{386E0739-0496-49CE-B7AB-CE58754DA18D}" type="presParOf" srcId="{B2268967-0406-49CB-A2D9-FFC92207CBDA}" destId="{8A344C05-9B51-4750-8E84-08E9C3CA6314}" srcOrd="2" destOrd="0" presId="urn:microsoft.com/office/officeart/2008/layout/VerticalCurvedList"/>
    <dgm:cxn modelId="{EFEA3DB2-4A34-4EC4-98D5-1240CB8BDF75}" type="presParOf" srcId="{8A344C05-9B51-4750-8E84-08E9C3CA6314}" destId="{8DB27FB3-2747-484D-BFD2-D70518B1585B}" srcOrd="0" destOrd="0" presId="urn:microsoft.com/office/officeart/2008/layout/VerticalCurvedList"/>
    <dgm:cxn modelId="{BE58A239-6EAB-4497-8C07-AB34BE8044FC}" type="presParOf" srcId="{B2268967-0406-49CB-A2D9-FFC92207CBDA}" destId="{097D2EE8-AABF-459D-A93F-13A51F9198D1}" srcOrd="3" destOrd="0" presId="urn:microsoft.com/office/officeart/2008/layout/VerticalCurvedList"/>
    <dgm:cxn modelId="{FB93772E-5B24-41E4-8874-D0B1DABBCAC9}" type="presParOf" srcId="{B2268967-0406-49CB-A2D9-FFC92207CBDA}" destId="{34040C2C-F263-44C1-8AE8-C7E3E0168DA8}" srcOrd="4" destOrd="0" presId="urn:microsoft.com/office/officeart/2008/layout/VerticalCurvedList"/>
    <dgm:cxn modelId="{DB374369-B51B-47AF-99F7-29F636315E1B}" type="presParOf" srcId="{34040C2C-F263-44C1-8AE8-C7E3E0168DA8}" destId="{4D02C932-17BA-4F91-A42F-8219E0EBF68D}" srcOrd="0" destOrd="0" presId="urn:microsoft.com/office/officeart/2008/layout/VerticalCurvedList"/>
    <dgm:cxn modelId="{D348538E-9618-4D0F-9FCB-F0F32D4704AD}" type="presParOf" srcId="{B2268967-0406-49CB-A2D9-FFC92207CBDA}" destId="{E551540C-0212-49E1-90CD-E6E6A59F5113}" srcOrd="5" destOrd="0" presId="urn:microsoft.com/office/officeart/2008/layout/VerticalCurvedList"/>
    <dgm:cxn modelId="{A61C81CC-1316-4162-83D7-AEA56D8B282D}" type="presParOf" srcId="{B2268967-0406-49CB-A2D9-FFC92207CBDA}" destId="{E3268FAA-0719-4B97-9301-A0788E3DF678}" srcOrd="6" destOrd="0" presId="urn:microsoft.com/office/officeart/2008/layout/VerticalCurvedList"/>
    <dgm:cxn modelId="{03A851CF-1E26-44A6-B772-4E1BFD8802B1}" type="presParOf" srcId="{E3268FAA-0719-4B97-9301-A0788E3DF678}" destId="{17046C09-5C7A-4B4B-A082-D6ABFD30AD25}" srcOrd="0" destOrd="0" presId="urn:microsoft.com/office/officeart/2008/layout/VerticalCurvedList"/>
    <dgm:cxn modelId="{C610F7F5-75F9-4705-BBB6-94C9A4A721B1}" type="presParOf" srcId="{B2268967-0406-49CB-A2D9-FFC92207CBDA}" destId="{1265DE0C-1274-4149-B3B1-7F34C0752F9D}" srcOrd="7" destOrd="0" presId="urn:microsoft.com/office/officeart/2008/layout/VerticalCurvedList"/>
    <dgm:cxn modelId="{DD5E81FD-FEC8-4A78-8953-AC296FE5ED84}" type="presParOf" srcId="{B2268967-0406-49CB-A2D9-FFC92207CBDA}" destId="{181CFEB5-FCB6-4F1A-A5AE-684956700BE0}" srcOrd="8" destOrd="0" presId="urn:microsoft.com/office/officeart/2008/layout/VerticalCurvedList"/>
    <dgm:cxn modelId="{3D83223B-F65C-4E55-B4DA-B44792213F92}" type="presParOf" srcId="{181CFEB5-FCB6-4F1A-A5AE-684956700BE0}" destId="{BF8B2411-2A9B-494D-82F2-BA2C862E81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2E7C9-73EB-4D58-9BD3-A4B5DB11CAC9}"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n-US"/>
        </a:p>
      </dgm:t>
    </dgm:pt>
    <dgm:pt modelId="{3822698C-3A29-4E34-BB4C-BDD357C78FFE}">
      <dgm:prSet custT="1"/>
      <dgm:spPr/>
      <dgm:t>
        <a:bodyPr/>
        <a:lstStyle/>
        <a:p>
          <a:pPr rtl="0"/>
          <a:r>
            <a:rPr lang="en-US" sz="1400" dirty="0" smtClean="0">
              <a:latin typeface="+mj-lt"/>
            </a:rPr>
            <a:t>Eligible Patients</a:t>
          </a:r>
          <a:endParaRPr lang="en-US" sz="1400" dirty="0">
            <a:latin typeface="+mj-lt"/>
          </a:endParaRPr>
        </a:p>
      </dgm:t>
    </dgm:pt>
    <dgm:pt modelId="{D404CA1D-9C95-40F8-8596-01F9E19EC258}" type="parTrans" cxnId="{C2A2B256-7511-4C4E-9DB5-EFAF5C0B1B72}">
      <dgm:prSet/>
      <dgm:spPr/>
      <dgm:t>
        <a:bodyPr/>
        <a:lstStyle/>
        <a:p>
          <a:endParaRPr lang="en-US" sz="1050">
            <a:latin typeface="+mj-lt"/>
          </a:endParaRPr>
        </a:p>
      </dgm:t>
    </dgm:pt>
    <dgm:pt modelId="{E68894EB-EF4A-48B2-910B-E5DD8C79CEED}" type="sibTrans" cxnId="{C2A2B256-7511-4C4E-9DB5-EFAF5C0B1B72}">
      <dgm:prSet/>
      <dgm:spPr/>
      <dgm:t>
        <a:bodyPr/>
        <a:lstStyle/>
        <a:p>
          <a:endParaRPr lang="en-US" sz="1050">
            <a:latin typeface="+mj-lt"/>
          </a:endParaRPr>
        </a:p>
      </dgm:t>
    </dgm:pt>
    <dgm:pt modelId="{8F47B958-2C02-43DE-B90E-8AAD710E76B1}">
      <dgm:prSet custT="1"/>
      <dgm:spPr/>
      <dgm:t>
        <a:bodyPr/>
        <a:lstStyle/>
        <a:p>
          <a:pPr algn="ctr" rtl="0"/>
          <a:r>
            <a:rPr lang="en-US" sz="1100" dirty="0" smtClean="0">
              <a:latin typeface="+mj-lt"/>
            </a:rPr>
            <a:t>Women between the age of 18-40 </a:t>
          </a:r>
          <a:endParaRPr lang="en-US" sz="1100" dirty="0">
            <a:latin typeface="+mj-lt"/>
          </a:endParaRPr>
        </a:p>
      </dgm:t>
    </dgm:pt>
    <dgm:pt modelId="{782D6435-ED73-4E17-A0F8-25D305DA6C6E}" type="parTrans" cxnId="{DCCA55AF-E910-46D9-BB6B-53072EE0199D}">
      <dgm:prSet/>
      <dgm:spPr/>
      <dgm:t>
        <a:bodyPr/>
        <a:lstStyle/>
        <a:p>
          <a:endParaRPr lang="en-US" sz="1050">
            <a:latin typeface="+mj-lt"/>
          </a:endParaRPr>
        </a:p>
      </dgm:t>
    </dgm:pt>
    <dgm:pt modelId="{0DF4040B-22E7-4A59-862D-A132AC537E0F}" type="sibTrans" cxnId="{DCCA55AF-E910-46D9-BB6B-53072EE0199D}">
      <dgm:prSet/>
      <dgm:spPr/>
      <dgm:t>
        <a:bodyPr/>
        <a:lstStyle/>
        <a:p>
          <a:endParaRPr lang="en-US" sz="1050">
            <a:latin typeface="+mj-lt"/>
          </a:endParaRPr>
        </a:p>
      </dgm:t>
    </dgm:pt>
    <dgm:pt modelId="{6565164C-C5A2-42BA-99A3-D3B80548EDB2}">
      <dgm:prSet custT="1"/>
      <dgm:spPr/>
      <dgm:t>
        <a:bodyPr/>
        <a:lstStyle/>
        <a:p>
          <a:pPr algn="ctr" rtl="0"/>
          <a:r>
            <a:rPr lang="en-US" sz="1100" dirty="0" smtClean="0">
              <a:latin typeface="+mj-lt"/>
            </a:rPr>
            <a:t>Previous diagnosis of either type I or type II diabetes </a:t>
          </a:r>
          <a:endParaRPr lang="en-US" sz="1100" dirty="0">
            <a:latin typeface="+mj-lt"/>
          </a:endParaRPr>
        </a:p>
      </dgm:t>
    </dgm:pt>
    <dgm:pt modelId="{667E4929-29AF-4599-BBA0-9CE7C1328AD9}" type="parTrans" cxnId="{42E63FAA-3929-4EE5-816D-272B3727D972}">
      <dgm:prSet/>
      <dgm:spPr/>
      <dgm:t>
        <a:bodyPr/>
        <a:lstStyle/>
        <a:p>
          <a:endParaRPr lang="en-US" sz="1050">
            <a:latin typeface="+mj-lt"/>
          </a:endParaRPr>
        </a:p>
      </dgm:t>
    </dgm:pt>
    <dgm:pt modelId="{6A2B2943-A546-46F7-BBD8-9ABD01A0641C}" type="sibTrans" cxnId="{42E63FAA-3929-4EE5-816D-272B3727D972}">
      <dgm:prSet/>
      <dgm:spPr/>
      <dgm:t>
        <a:bodyPr/>
        <a:lstStyle/>
        <a:p>
          <a:endParaRPr lang="en-US" sz="1050">
            <a:latin typeface="+mj-lt"/>
          </a:endParaRPr>
        </a:p>
      </dgm:t>
    </dgm:pt>
    <dgm:pt modelId="{6BEF9DCC-872F-45D4-B299-F43CB67E6E43}">
      <dgm:prSet custT="1"/>
      <dgm:spPr/>
      <dgm:t>
        <a:bodyPr/>
        <a:lstStyle/>
        <a:p>
          <a:pPr algn="ctr" rtl="0"/>
          <a:r>
            <a:rPr lang="en-US" sz="1100" dirty="0" smtClean="0">
              <a:latin typeface="+mj-lt"/>
            </a:rPr>
            <a:t>Seen at 5 E 98 th street FPA practice and17 E 102</a:t>
          </a:r>
          <a:r>
            <a:rPr lang="en-US" sz="1100" baseline="30000" dirty="0" smtClean="0">
              <a:latin typeface="+mj-lt"/>
            </a:rPr>
            <a:t>nd</a:t>
          </a:r>
          <a:r>
            <a:rPr lang="en-US" sz="1100" dirty="0" smtClean="0">
              <a:latin typeface="+mj-lt"/>
            </a:rPr>
            <a:t> street diabetes clinic* </a:t>
          </a:r>
          <a:endParaRPr lang="en-US" sz="1100" dirty="0">
            <a:latin typeface="+mj-lt"/>
          </a:endParaRPr>
        </a:p>
      </dgm:t>
    </dgm:pt>
    <dgm:pt modelId="{8CACC326-825C-4F6B-878D-D043A12CF281}" type="parTrans" cxnId="{A692C5D7-6D4D-443D-B138-E3D85858D3B1}">
      <dgm:prSet/>
      <dgm:spPr/>
      <dgm:t>
        <a:bodyPr/>
        <a:lstStyle/>
        <a:p>
          <a:endParaRPr lang="en-US" sz="1050">
            <a:latin typeface="+mj-lt"/>
          </a:endParaRPr>
        </a:p>
      </dgm:t>
    </dgm:pt>
    <dgm:pt modelId="{62A86FFA-F9AE-4DAD-9D6A-2C7C02507FD4}" type="sibTrans" cxnId="{A692C5D7-6D4D-443D-B138-E3D85858D3B1}">
      <dgm:prSet/>
      <dgm:spPr/>
      <dgm:t>
        <a:bodyPr/>
        <a:lstStyle/>
        <a:p>
          <a:endParaRPr lang="en-US" sz="1050">
            <a:latin typeface="+mj-lt"/>
          </a:endParaRPr>
        </a:p>
      </dgm:t>
    </dgm:pt>
    <dgm:pt modelId="{9BB2AC40-172B-4AA1-B74D-1A21A7FA9AE1}" type="pres">
      <dgm:prSet presAssocID="{A882E7C9-73EB-4D58-9BD3-A4B5DB11CAC9}" presName="diagram" presStyleCnt="0">
        <dgm:presLayoutVars>
          <dgm:chPref val="1"/>
          <dgm:dir/>
          <dgm:animOne val="branch"/>
          <dgm:animLvl val="lvl"/>
          <dgm:resizeHandles/>
        </dgm:presLayoutVars>
      </dgm:prSet>
      <dgm:spPr/>
      <dgm:t>
        <a:bodyPr/>
        <a:lstStyle/>
        <a:p>
          <a:endParaRPr lang="en-US"/>
        </a:p>
      </dgm:t>
    </dgm:pt>
    <dgm:pt modelId="{79713E32-E35B-44C4-9299-6F14D9668ED5}" type="pres">
      <dgm:prSet presAssocID="{3822698C-3A29-4E34-BB4C-BDD357C78FFE}" presName="root" presStyleCnt="0"/>
      <dgm:spPr/>
      <dgm:t>
        <a:bodyPr/>
        <a:lstStyle/>
        <a:p>
          <a:endParaRPr lang="en-US"/>
        </a:p>
      </dgm:t>
    </dgm:pt>
    <dgm:pt modelId="{8D0E864F-E553-4CDF-A16C-56DD7FE93579}" type="pres">
      <dgm:prSet presAssocID="{3822698C-3A29-4E34-BB4C-BDD357C78FFE}" presName="rootComposite" presStyleCnt="0"/>
      <dgm:spPr/>
      <dgm:t>
        <a:bodyPr/>
        <a:lstStyle/>
        <a:p>
          <a:endParaRPr lang="en-US"/>
        </a:p>
      </dgm:t>
    </dgm:pt>
    <dgm:pt modelId="{C3A2EF84-6C85-4868-873D-559D72D55E6E}" type="pres">
      <dgm:prSet presAssocID="{3822698C-3A29-4E34-BB4C-BDD357C78FFE}" presName="rootText" presStyleLbl="node1" presStyleIdx="0" presStyleCnt="1" custScaleX="175474" custScaleY="63809" custLinFactNeighborX="3990" custLinFactNeighborY="1227"/>
      <dgm:spPr/>
      <dgm:t>
        <a:bodyPr/>
        <a:lstStyle/>
        <a:p>
          <a:endParaRPr lang="en-US"/>
        </a:p>
      </dgm:t>
    </dgm:pt>
    <dgm:pt modelId="{FFBAE5BB-4FCE-4A21-87BD-E09107A9B026}" type="pres">
      <dgm:prSet presAssocID="{3822698C-3A29-4E34-BB4C-BDD357C78FFE}" presName="rootConnector" presStyleLbl="node1" presStyleIdx="0" presStyleCnt="1"/>
      <dgm:spPr/>
      <dgm:t>
        <a:bodyPr/>
        <a:lstStyle/>
        <a:p>
          <a:endParaRPr lang="en-US"/>
        </a:p>
      </dgm:t>
    </dgm:pt>
    <dgm:pt modelId="{A5B59E6B-0C99-4FF6-8F21-881B12207199}" type="pres">
      <dgm:prSet presAssocID="{3822698C-3A29-4E34-BB4C-BDD357C78FFE}" presName="childShape" presStyleCnt="0"/>
      <dgm:spPr/>
      <dgm:t>
        <a:bodyPr/>
        <a:lstStyle/>
        <a:p>
          <a:endParaRPr lang="en-US"/>
        </a:p>
      </dgm:t>
    </dgm:pt>
    <dgm:pt modelId="{603543E5-0001-49FD-A1CF-8BA9C26C69B8}" type="pres">
      <dgm:prSet presAssocID="{782D6435-ED73-4E17-A0F8-25D305DA6C6E}" presName="Name13" presStyleLbl="parChTrans1D2" presStyleIdx="0" presStyleCnt="3"/>
      <dgm:spPr/>
      <dgm:t>
        <a:bodyPr/>
        <a:lstStyle/>
        <a:p>
          <a:endParaRPr lang="en-US"/>
        </a:p>
      </dgm:t>
    </dgm:pt>
    <dgm:pt modelId="{2683B0A4-6E90-459B-94BA-28AF4B9A96D0}" type="pres">
      <dgm:prSet presAssocID="{8F47B958-2C02-43DE-B90E-8AAD710E76B1}" presName="childText" presStyleLbl="bgAcc1" presStyleIdx="0" presStyleCnt="3" custScaleX="183771" custScaleY="63575" custLinFactNeighborX="-6708" custLinFactNeighborY="10475">
        <dgm:presLayoutVars>
          <dgm:bulletEnabled val="1"/>
        </dgm:presLayoutVars>
      </dgm:prSet>
      <dgm:spPr/>
      <dgm:t>
        <a:bodyPr/>
        <a:lstStyle/>
        <a:p>
          <a:endParaRPr lang="en-US"/>
        </a:p>
      </dgm:t>
    </dgm:pt>
    <dgm:pt modelId="{A038A89A-0741-4EB8-BAE0-0F6A88BAD9B2}" type="pres">
      <dgm:prSet presAssocID="{667E4929-29AF-4599-BBA0-9CE7C1328AD9}" presName="Name13" presStyleLbl="parChTrans1D2" presStyleIdx="1" presStyleCnt="3"/>
      <dgm:spPr/>
      <dgm:t>
        <a:bodyPr/>
        <a:lstStyle/>
        <a:p>
          <a:endParaRPr lang="en-US"/>
        </a:p>
      </dgm:t>
    </dgm:pt>
    <dgm:pt modelId="{AFFB268A-5158-4F6F-A515-6EF3695B19D7}" type="pres">
      <dgm:prSet presAssocID="{6565164C-C5A2-42BA-99A3-D3B80548EDB2}" presName="childText" presStyleLbl="bgAcc1" presStyleIdx="1" presStyleCnt="3" custScaleX="183771" custScaleY="63575" custLinFactNeighborX="-6708" custLinFactNeighborY="6083">
        <dgm:presLayoutVars>
          <dgm:bulletEnabled val="1"/>
        </dgm:presLayoutVars>
      </dgm:prSet>
      <dgm:spPr/>
      <dgm:t>
        <a:bodyPr/>
        <a:lstStyle/>
        <a:p>
          <a:endParaRPr lang="en-US"/>
        </a:p>
      </dgm:t>
    </dgm:pt>
    <dgm:pt modelId="{8A00F5C4-A84B-4525-9BEA-C6984DE96DFE}" type="pres">
      <dgm:prSet presAssocID="{8CACC326-825C-4F6B-878D-D043A12CF281}" presName="Name13" presStyleLbl="parChTrans1D2" presStyleIdx="2" presStyleCnt="3"/>
      <dgm:spPr/>
      <dgm:t>
        <a:bodyPr/>
        <a:lstStyle/>
        <a:p>
          <a:endParaRPr lang="en-US"/>
        </a:p>
      </dgm:t>
    </dgm:pt>
    <dgm:pt modelId="{ADADDE1E-5431-46FF-9B7E-6C1E8D625BD6}" type="pres">
      <dgm:prSet presAssocID="{6BEF9DCC-872F-45D4-B299-F43CB67E6E43}" presName="childText" presStyleLbl="bgAcc1" presStyleIdx="2" presStyleCnt="3" custScaleX="183771" custScaleY="76933" custLinFactNeighborX="-6708" custLinFactNeighborY="25351">
        <dgm:presLayoutVars>
          <dgm:bulletEnabled val="1"/>
        </dgm:presLayoutVars>
      </dgm:prSet>
      <dgm:spPr/>
      <dgm:t>
        <a:bodyPr/>
        <a:lstStyle/>
        <a:p>
          <a:endParaRPr lang="en-US"/>
        </a:p>
      </dgm:t>
    </dgm:pt>
  </dgm:ptLst>
  <dgm:cxnLst>
    <dgm:cxn modelId="{22ED2B64-C76B-4FE5-B7E4-BF0609E48D7B}" type="presOf" srcId="{782D6435-ED73-4E17-A0F8-25D305DA6C6E}" destId="{603543E5-0001-49FD-A1CF-8BA9C26C69B8}" srcOrd="0" destOrd="0" presId="urn:microsoft.com/office/officeart/2005/8/layout/hierarchy3"/>
    <dgm:cxn modelId="{42E63FAA-3929-4EE5-816D-272B3727D972}" srcId="{3822698C-3A29-4E34-BB4C-BDD357C78FFE}" destId="{6565164C-C5A2-42BA-99A3-D3B80548EDB2}" srcOrd="1" destOrd="0" parTransId="{667E4929-29AF-4599-BBA0-9CE7C1328AD9}" sibTransId="{6A2B2943-A546-46F7-BBD8-9ABD01A0641C}"/>
    <dgm:cxn modelId="{30C7243B-736F-40A4-A85C-11A5708AFDCF}" type="presOf" srcId="{6565164C-C5A2-42BA-99A3-D3B80548EDB2}" destId="{AFFB268A-5158-4F6F-A515-6EF3695B19D7}" srcOrd="0" destOrd="0" presId="urn:microsoft.com/office/officeart/2005/8/layout/hierarchy3"/>
    <dgm:cxn modelId="{34D32BE8-59E6-4F2D-B54C-A528DBC7349A}" type="presOf" srcId="{8F47B958-2C02-43DE-B90E-8AAD710E76B1}" destId="{2683B0A4-6E90-459B-94BA-28AF4B9A96D0}" srcOrd="0" destOrd="0" presId="urn:microsoft.com/office/officeart/2005/8/layout/hierarchy3"/>
    <dgm:cxn modelId="{36270EC0-CBF4-42B0-BED5-237B99245F1B}" type="presOf" srcId="{8CACC326-825C-4F6B-878D-D043A12CF281}" destId="{8A00F5C4-A84B-4525-9BEA-C6984DE96DFE}" srcOrd="0" destOrd="0" presId="urn:microsoft.com/office/officeart/2005/8/layout/hierarchy3"/>
    <dgm:cxn modelId="{B060BBD6-2589-4CBC-9F95-3BD31150B493}" type="presOf" srcId="{6BEF9DCC-872F-45D4-B299-F43CB67E6E43}" destId="{ADADDE1E-5431-46FF-9B7E-6C1E8D625BD6}" srcOrd="0" destOrd="0" presId="urn:microsoft.com/office/officeart/2005/8/layout/hierarchy3"/>
    <dgm:cxn modelId="{779A1D1B-B079-4311-8207-213F641CB5C5}" type="presOf" srcId="{3822698C-3A29-4E34-BB4C-BDD357C78FFE}" destId="{C3A2EF84-6C85-4868-873D-559D72D55E6E}" srcOrd="0" destOrd="0" presId="urn:microsoft.com/office/officeart/2005/8/layout/hierarchy3"/>
    <dgm:cxn modelId="{A692C5D7-6D4D-443D-B138-E3D85858D3B1}" srcId="{3822698C-3A29-4E34-BB4C-BDD357C78FFE}" destId="{6BEF9DCC-872F-45D4-B299-F43CB67E6E43}" srcOrd="2" destOrd="0" parTransId="{8CACC326-825C-4F6B-878D-D043A12CF281}" sibTransId="{62A86FFA-F9AE-4DAD-9D6A-2C7C02507FD4}"/>
    <dgm:cxn modelId="{B795B3DD-EE3C-42C8-B3D3-2FCDD02A63BD}" type="presOf" srcId="{667E4929-29AF-4599-BBA0-9CE7C1328AD9}" destId="{A038A89A-0741-4EB8-BAE0-0F6A88BAD9B2}" srcOrd="0" destOrd="0" presId="urn:microsoft.com/office/officeart/2005/8/layout/hierarchy3"/>
    <dgm:cxn modelId="{C2A2B256-7511-4C4E-9DB5-EFAF5C0B1B72}" srcId="{A882E7C9-73EB-4D58-9BD3-A4B5DB11CAC9}" destId="{3822698C-3A29-4E34-BB4C-BDD357C78FFE}" srcOrd="0" destOrd="0" parTransId="{D404CA1D-9C95-40F8-8596-01F9E19EC258}" sibTransId="{E68894EB-EF4A-48B2-910B-E5DD8C79CEED}"/>
    <dgm:cxn modelId="{8F039B94-E3E6-4D19-AA21-E14F962AB3C2}" type="presOf" srcId="{A882E7C9-73EB-4D58-9BD3-A4B5DB11CAC9}" destId="{9BB2AC40-172B-4AA1-B74D-1A21A7FA9AE1}" srcOrd="0" destOrd="0" presId="urn:microsoft.com/office/officeart/2005/8/layout/hierarchy3"/>
    <dgm:cxn modelId="{D4BE86D5-F449-451F-9AC3-9B31851D9753}" type="presOf" srcId="{3822698C-3A29-4E34-BB4C-BDD357C78FFE}" destId="{FFBAE5BB-4FCE-4A21-87BD-E09107A9B026}" srcOrd="1" destOrd="0" presId="urn:microsoft.com/office/officeart/2005/8/layout/hierarchy3"/>
    <dgm:cxn modelId="{DCCA55AF-E910-46D9-BB6B-53072EE0199D}" srcId="{3822698C-3A29-4E34-BB4C-BDD357C78FFE}" destId="{8F47B958-2C02-43DE-B90E-8AAD710E76B1}" srcOrd="0" destOrd="0" parTransId="{782D6435-ED73-4E17-A0F8-25D305DA6C6E}" sibTransId="{0DF4040B-22E7-4A59-862D-A132AC537E0F}"/>
    <dgm:cxn modelId="{2B2688C8-3012-4C17-B7E7-CB1F825CA052}" type="presParOf" srcId="{9BB2AC40-172B-4AA1-B74D-1A21A7FA9AE1}" destId="{79713E32-E35B-44C4-9299-6F14D9668ED5}" srcOrd="0" destOrd="0" presId="urn:microsoft.com/office/officeart/2005/8/layout/hierarchy3"/>
    <dgm:cxn modelId="{E2924B31-929C-4282-A189-F69392EA824A}" type="presParOf" srcId="{79713E32-E35B-44C4-9299-6F14D9668ED5}" destId="{8D0E864F-E553-4CDF-A16C-56DD7FE93579}" srcOrd="0" destOrd="0" presId="urn:microsoft.com/office/officeart/2005/8/layout/hierarchy3"/>
    <dgm:cxn modelId="{D267A10B-BD92-4716-A0B6-083B46E6D633}" type="presParOf" srcId="{8D0E864F-E553-4CDF-A16C-56DD7FE93579}" destId="{C3A2EF84-6C85-4868-873D-559D72D55E6E}" srcOrd="0" destOrd="0" presId="urn:microsoft.com/office/officeart/2005/8/layout/hierarchy3"/>
    <dgm:cxn modelId="{195684FA-E122-4E3B-9216-2FF01C8A5F97}" type="presParOf" srcId="{8D0E864F-E553-4CDF-A16C-56DD7FE93579}" destId="{FFBAE5BB-4FCE-4A21-87BD-E09107A9B026}" srcOrd="1" destOrd="0" presId="urn:microsoft.com/office/officeart/2005/8/layout/hierarchy3"/>
    <dgm:cxn modelId="{3A50A8F7-D45D-4B4C-85E7-DFDE7DC368BC}" type="presParOf" srcId="{79713E32-E35B-44C4-9299-6F14D9668ED5}" destId="{A5B59E6B-0C99-4FF6-8F21-881B12207199}" srcOrd="1" destOrd="0" presId="urn:microsoft.com/office/officeart/2005/8/layout/hierarchy3"/>
    <dgm:cxn modelId="{FEDD29B9-025B-407B-9FEE-7046676C3573}" type="presParOf" srcId="{A5B59E6B-0C99-4FF6-8F21-881B12207199}" destId="{603543E5-0001-49FD-A1CF-8BA9C26C69B8}" srcOrd="0" destOrd="0" presId="urn:microsoft.com/office/officeart/2005/8/layout/hierarchy3"/>
    <dgm:cxn modelId="{846111FA-0D74-4B9B-A192-962F0A3F434F}" type="presParOf" srcId="{A5B59E6B-0C99-4FF6-8F21-881B12207199}" destId="{2683B0A4-6E90-459B-94BA-28AF4B9A96D0}" srcOrd="1" destOrd="0" presId="urn:microsoft.com/office/officeart/2005/8/layout/hierarchy3"/>
    <dgm:cxn modelId="{9BECE500-C52A-4F09-A648-386C61955A5D}" type="presParOf" srcId="{A5B59E6B-0C99-4FF6-8F21-881B12207199}" destId="{A038A89A-0741-4EB8-BAE0-0F6A88BAD9B2}" srcOrd="2" destOrd="0" presId="urn:microsoft.com/office/officeart/2005/8/layout/hierarchy3"/>
    <dgm:cxn modelId="{659BAA68-E683-4CDA-8E23-8FA8317A518A}" type="presParOf" srcId="{A5B59E6B-0C99-4FF6-8F21-881B12207199}" destId="{AFFB268A-5158-4F6F-A515-6EF3695B19D7}" srcOrd="3" destOrd="0" presId="urn:microsoft.com/office/officeart/2005/8/layout/hierarchy3"/>
    <dgm:cxn modelId="{E46DF6FB-4A4C-4E46-BD40-BF518DA4E2C0}" type="presParOf" srcId="{A5B59E6B-0C99-4FF6-8F21-881B12207199}" destId="{8A00F5C4-A84B-4525-9BEA-C6984DE96DFE}" srcOrd="4" destOrd="0" presId="urn:microsoft.com/office/officeart/2005/8/layout/hierarchy3"/>
    <dgm:cxn modelId="{BF4CC324-136C-49CB-B559-B883B7447699}" type="presParOf" srcId="{A5B59E6B-0C99-4FF6-8F21-881B12207199}" destId="{ADADDE1E-5431-46FF-9B7E-6C1E8D625BD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FDD37-58E8-42A1-81C7-D1425BBF768A}">
      <dsp:nvSpPr>
        <dsp:cNvPr id="0" name=""/>
        <dsp:cNvSpPr/>
      </dsp:nvSpPr>
      <dsp:spPr>
        <a:xfrm>
          <a:off x="-4721271" y="-723705"/>
          <a:ext cx="5623606" cy="5623606"/>
        </a:xfrm>
        <a:prstGeom prst="blockArc">
          <a:avLst>
            <a:gd name="adj1" fmla="val 18900000"/>
            <a:gd name="adj2" fmla="val 2700000"/>
            <a:gd name="adj3" fmla="val 38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78555-2CA5-4C8A-A393-447F9B9A2084}">
      <dsp:nvSpPr>
        <dsp:cNvPr id="0" name=""/>
        <dsp:cNvSpPr/>
      </dsp:nvSpPr>
      <dsp:spPr>
        <a:xfrm>
          <a:off x="472582" y="321065"/>
          <a:ext cx="7261146" cy="64246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957"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dirty="0" smtClean="0">
              <a:latin typeface="Arial" panose="020B0604020202020204" pitchFamily="34" charset="0"/>
            </a:rPr>
            <a:t>To improve patient’s knowledge diabetes and pregnancy and increase use of contraception and number of scheduled gynecology visits.</a:t>
          </a:r>
          <a:endParaRPr lang="en-US" sz="1700" kern="1200" baseline="0" dirty="0">
            <a:latin typeface="Arial" panose="020B0604020202020204" pitchFamily="34" charset="0"/>
          </a:endParaRPr>
        </a:p>
      </dsp:txBody>
      <dsp:txXfrm>
        <a:off x="472582" y="321065"/>
        <a:ext cx="7261146" cy="642465"/>
      </dsp:txXfrm>
    </dsp:sp>
    <dsp:sp modelId="{8DB27FB3-2747-484D-BFD2-D70518B1585B}">
      <dsp:nvSpPr>
        <dsp:cNvPr id="0" name=""/>
        <dsp:cNvSpPr/>
      </dsp:nvSpPr>
      <dsp:spPr>
        <a:xfrm>
          <a:off x="148081" y="317797"/>
          <a:ext cx="649002" cy="64900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7D2EE8-AABF-459D-A93F-13A51F9198D1}">
      <dsp:nvSpPr>
        <dsp:cNvPr id="0" name=""/>
        <dsp:cNvSpPr/>
      </dsp:nvSpPr>
      <dsp:spPr>
        <a:xfrm>
          <a:off x="840923" y="1284931"/>
          <a:ext cx="6892806" cy="642465"/>
        </a:xfrm>
        <a:prstGeom prst="rect">
          <a:avLst/>
        </a:prstGeom>
        <a:gradFill rotWithShape="0">
          <a:gsLst>
            <a:gs pos="0">
              <a:schemeClr val="accent5">
                <a:hueOff val="1482643"/>
                <a:satOff val="32836"/>
                <a:lumOff val="-13137"/>
                <a:alphaOff val="0"/>
                <a:tint val="50000"/>
                <a:satMod val="300000"/>
              </a:schemeClr>
            </a:gs>
            <a:gs pos="35000">
              <a:schemeClr val="accent5">
                <a:hueOff val="1482643"/>
                <a:satOff val="32836"/>
                <a:lumOff val="-13137"/>
                <a:alphaOff val="0"/>
                <a:tint val="37000"/>
                <a:satMod val="300000"/>
              </a:schemeClr>
            </a:gs>
            <a:gs pos="100000">
              <a:schemeClr val="accent5">
                <a:hueOff val="1482643"/>
                <a:satOff val="32836"/>
                <a:lumOff val="-1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957"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dirty="0" smtClean="0">
              <a:latin typeface="Arial" panose="020B0604020202020204" pitchFamily="34" charset="0"/>
            </a:rPr>
            <a:t>To increase providers’ implementation of preconception counseling through the establishment of a uniform clinic protocol. </a:t>
          </a:r>
          <a:endParaRPr lang="en-US" sz="1700" kern="1200" baseline="0" dirty="0">
            <a:latin typeface="Arial" panose="020B0604020202020204" pitchFamily="34" charset="0"/>
          </a:endParaRPr>
        </a:p>
      </dsp:txBody>
      <dsp:txXfrm>
        <a:off x="840923" y="1284931"/>
        <a:ext cx="6892806" cy="642465"/>
      </dsp:txXfrm>
    </dsp:sp>
    <dsp:sp modelId="{4D02C932-17BA-4F91-A42F-8219E0EBF68D}">
      <dsp:nvSpPr>
        <dsp:cNvPr id="0" name=""/>
        <dsp:cNvSpPr/>
      </dsp:nvSpPr>
      <dsp:spPr>
        <a:xfrm>
          <a:off x="516421" y="1281663"/>
          <a:ext cx="649002" cy="64900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1482643"/>
              <a:satOff val="32836"/>
              <a:lumOff val="-13137"/>
              <a:alphaOff val="0"/>
            </a:schemeClr>
          </a:solidFill>
          <a:prstDash val="solid"/>
        </a:ln>
        <a:effectLst/>
      </dsp:spPr>
      <dsp:style>
        <a:lnRef idx="1">
          <a:scrgbClr r="0" g="0" b="0"/>
        </a:lnRef>
        <a:fillRef idx="2">
          <a:scrgbClr r="0" g="0" b="0"/>
        </a:fillRef>
        <a:effectRef idx="0">
          <a:scrgbClr r="0" g="0" b="0"/>
        </a:effectRef>
        <a:fontRef idx="minor"/>
      </dsp:style>
    </dsp:sp>
    <dsp:sp modelId="{E551540C-0212-49E1-90CD-E6E6A59F5113}">
      <dsp:nvSpPr>
        <dsp:cNvPr id="0" name=""/>
        <dsp:cNvSpPr/>
      </dsp:nvSpPr>
      <dsp:spPr>
        <a:xfrm>
          <a:off x="840923" y="2248797"/>
          <a:ext cx="6892806" cy="642465"/>
        </a:xfrm>
        <a:prstGeom prst="rect">
          <a:avLst/>
        </a:prstGeom>
        <a:gradFill rotWithShape="0">
          <a:gsLst>
            <a:gs pos="0">
              <a:schemeClr val="accent5">
                <a:hueOff val="2965286"/>
                <a:satOff val="65673"/>
                <a:lumOff val="-26275"/>
                <a:alphaOff val="0"/>
                <a:tint val="50000"/>
                <a:satMod val="300000"/>
              </a:schemeClr>
            </a:gs>
            <a:gs pos="35000">
              <a:schemeClr val="accent5">
                <a:hueOff val="2965286"/>
                <a:satOff val="65673"/>
                <a:lumOff val="-26275"/>
                <a:alphaOff val="0"/>
                <a:tint val="37000"/>
                <a:satMod val="300000"/>
              </a:schemeClr>
            </a:gs>
            <a:gs pos="100000">
              <a:schemeClr val="accent5">
                <a:hueOff val="2965286"/>
                <a:satOff val="65673"/>
                <a:lumOff val="-2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957"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dirty="0" smtClean="0">
              <a:latin typeface="Arial" panose="020B0604020202020204" pitchFamily="34" charset="0"/>
            </a:rPr>
            <a:t>To implement protocols using smart phrases and educational handouts in diabetes clinic at FPA and 17 E 102</a:t>
          </a:r>
          <a:r>
            <a:rPr lang="en-US" sz="1700" kern="1200" baseline="30000" dirty="0" smtClean="0">
              <a:latin typeface="Arial" panose="020B0604020202020204" pitchFamily="34" charset="0"/>
            </a:rPr>
            <a:t>nd</a:t>
          </a:r>
          <a:r>
            <a:rPr lang="en-US" sz="1700" kern="1200" baseline="0" dirty="0" smtClean="0">
              <a:latin typeface="Arial" panose="020B0604020202020204" pitchFamily="34" charset="0"/>
            </a:rPr>
            <a:t>.</a:t>
          </a:r>
          <a:endParaRPr lang="en-US" sz="1700" kern="1200" baseline="0" dirty="0">
            <a:latin typeface="Arial" panose="020B0604020202020204" pitchFamily="34" charset="0"/>
          </a:endParaRPr>
        </a:p>
      </dsp:txBody>
      <dsp:txXfrm>
        <a:off x="840923" y="2248797"/>
        <a:ext cx="6892806" cy="642465"/>
      </dsp:txXfrm>
    </dsp:sp>
    <dsp:sp modelId="{17046C09-5C7A-4B4B-A082-D6ABFD30AD25}">
      <dsp:nvSpPr>
        <dsp:cNvPr id="0" name=""/>
        <dsp:cNvSpPr/>
      </dsp:nvSpPr>
      <dsp:spPr>
        <a:xfrm>
          <a:off x="516421" y="2245528"/>
          <a:ext cx="649002" cy="64900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2965286"/>
              <a:satOff val="65673"/>
              <a:lumOff val="-26275"/>
              <a:alphaOff val="0"/>
            </a:schemeClr>
          </a:solidFill>
          <a:prstDash val="solid"/>
        </a:ln>
        <a:effectLst/>
      </dsp:spPr>
      <dsp:style>
        <a:lnRef idx="1">
          <a:scrgbClr r="0" g="0" b="0"/>
        </a:lnRef>
        <a:fillRef idx="2">
          <a:scrgbClr r="0" g="0" b="0"/>
        </a:fillRef>
        <a:effectRef idx="0">
          <a:scrgbClr r="0" g="0" b="0"/>
        </a:effectRef>
        <a:fontRef idx="minor"/>
      </dsp:style>
    </dsp:sp>
    <dsp:sp modelId="{1265DE0C-1274-4149-B3B1-7F34C0752F9D}">
      <dsp:nvSpPr>
        <dsp:cNvPr id="0" name=""/>
        <dsp:cNvSpPr/>
      </dsp:nvSpPr>
      <dsp:spPr>
        <a:xfrm>
          <a:off x="472582" y="3212663"/>
          <a:ext cx="7261146" cy="642465"/>
        </a:xfrm>
        <a:prstGeom prst="rect">
          <a:avLst/>
        </a:prstGeom>
        <a:gradFill rotWithShape="0">
          <a:gsLst>
            <a:gs pos="0">
              <a:schemeClr val="accent5">
                <a:hueOff val="4447929"/>
                <a:satOff val="98509"/>
                <a:lumOff val="-39412"/>
                <a:alphaOff val="0"/>
                <a:tint val="50000"/>
                <a:satMod val="300000"/>
              </a:schemeClr>
            </a:gs>
            <a:gs pos="35000">
              <a:schemeClr val="accent5">
                <a:hueOff val="4447929"/>
                <a:satOff val="98509"/>
                <a:lumOff val="-39412"/>
                <a:alphaOff val="0"/>
                <a:tint val="37000"/>
                <a:satMod val="300000"/>
              </a:schemeClr>
            </a:gs>
            <a:gs pos="100000">
              <a:schemeClr val="accent5">
                <a:hueOff val="4447929"/>
                <a:satOff val="98509"/>
                <a:lumOff val="-3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9957" tIns="43180" rIns="43180" bIns="43180" numCol="1" spcCol="1270" anchor="ctr" anchorCtr="0">
          <a:noAutofit/>
        </a:bodyPr>
        <a:lstStyle/>
        <a:p>
          <a:pPr lvl="0" algn="l" defTabSz="755650" rtl="0">
            <a:lnSpc>
              <a:spcPct val="90000"/>
            </a:lnSpc>
            <a:spcBef>
              <a:spcPct val="0"/>
            </a:spcBef>
            <a:spcAft>
              <a:spcPct val="35000"/>
            </a:spcAft>
          </a:pPr>
          <a:r>
            <a:rPr lang="en-US" sz="1700" kern="1200" baseline="0" dirty="0" smtClean="0">
              <a:latin typeface="Arial" panose="020B0604020202020204" pitchFamily="34" charset="0"/>
            </a:rPr>
            <a:t>To improve rates of pre-pregnancy counseling with a longer term goal to impact rate of unplanned pregnancies.</a:t>
          </a:r>
          <a:endParaRPr lang="en-US" sz="1700" kern="1200" baseline="0" dirty="0">
            <a:latin typeface="Arial" panose="020B0604020202020204" pitchFamily="34" charset="0"/>
          </a:endParaRPr>
        </a:p>
      </dsp:txBody>
      <dsp:txXfrm>
        <a:off x="472582" y="3212663"/>
        <a:ext cx="7261146" cy="642465"/>
      </dsp:txXfrm>
    </dsp:sp>
    <dsp:sp modelId="{BF8B2411-2A9B-494D-82F2-BA2C862E81A3}">
      <dsp:nvSpPr>
        <dsp:cNvPr id="0" name=""/>
        <dsp:cNvSpPr/>
      </dsp:nvSpPr>
      <dsp:spPr>
        <a:xfrm>
          <a:off x="71041" y="3132355"/>
          <a:ext cx="803082" cy="80308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447929"/>
              <a:satOff val="98509"/>
              <a:lumOff val="-3941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2EF84-6C85-4868-873D-559D72D55E6E}">
      <dsp:nvSpPr>
        <dsp:cNvPr id="0" name=""/>
        <dsp:cNvSpPr/>
      </dsp:nvSpPr>
      <dsp:spPr>
        <a:xfrm>
          <a:off x="170391" y="8620"/>
          <a:ext cx="2294302" cy="41714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latin typeface="+mj-lt"/>
            </a:rPr>
            <a:t>Eligible Patients</a:t>
          </a:r>
          <a:endParaRPr lang="en-US" sz="1400" kern="1200" dirty="0">
            <a:latin typeface="+mj-lt"/>
          </a:endParaRPr>
        </a:p>
      </dsp:txBody>
      <dsp:txXfrm>
        <a:off x="182609" y="20838"/>
        <a:ext cx="2269866" cy="392711"/>
      </dsp:txXfrm>
    </dsp:sp>
    <dsp:sp modelId="{603543E5-0001-49FD-A1CF-8BA9C26C69B8}">
      <dsp:nvSpPr>
        <dsp:cNvPr id="0" name=""/>
        <dsp:cNvSpPr/>
      </dsp:nvSpPr>
      <dsp:spPr>
        <a:xfrm>
          <a:off x="399821" y="425768"/>
          <a:ext cx="107096" cy="431703"/>
        </a:xfrm>
        <a:custGeom>
          <a:avLst/>
          <a:gdLst/>
          <a:ahLst/>
          <a:cxnLst/>
          <a:rect l="0" t="0" r="0" b="0"/>
          <a:pathLst>
            <a:path>
              <a:moveTo>
                <a:pt x="0" y="0"/>
              </a:moveTo>
              <a:lnTo>
                <a:pt x="0" y="431703"/>
              </a:lnTo>
              <a:lnTo>
                <a:pt x="107096" y="4317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3B0A4-6E90-459B-94BA-28AF4B9A96D0}">
      <dsp:nvSpPr>
        <dsp:cNvPr id="0" name=""/>
        <dsp:cNvSpPr/>
      </dsp:nvSpPr>
      <dsp:spPr>
        <a:xfrm>
          <a:off x="506917" y="649662"/>
          <a:ext cx="1922227" cy="41561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mj-lt"/>
            </a:rPr>
            <a:t>Women between the age of 18-40 </a:t>
          </a:r>
          <a:endParaRPr lang="en-US" sz="1100" kern="1200" dirty="0">
            <a:latin typeface="+mj-lt"/>
          </a:endParaRPr>
        </a:p>
      </dsp:txBody>
      <dsp:txXfrm>
        <a:off x="519090" y="661835"/>
        <a:ext cx="1897881" cy="391271"/>
      </dsp:txXfrm>
    </dsp:sp>
    <dsp:sp modelId="{A038A89A-0741-4EB8-BAE0-0F6A88BAD9B2}">
      <dsp:nvSpPr>
        <dsp:cNvPr id="0" name=""/>
        <dsp:cNvSpPr/>
      </dsp:nvSpPr>
      <dsp:spPr>
        <a:xfrm>
          <a:off x="399821" y="425768"/>
          <a:ext cx="107096" cy="982044"/>
        </a:xfrm>
        <a:custGeom>
          <a:avLst/>
          <a:gdLst/>
          <a:ahLst/>
          <a:cxnLst/>
          <a:rect l="0" t="0" r="0" b="0"/>
          <a:pathLst>
            <a:path>
              <a:moveTo>
                <a:pt x="0" y="0"/>
              </a:moveTo>
              <a:lnTo>
                <a:pt x="0" y="982044"/>
              </a:lnTo>
              <a:lnTo>
                <a:pt x="107096" y="9820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B268A-5158-4F6F-A515-6EF3695B19D7}">
      <dsp:nvSpPr>
        <dsp:cNvPr id="0" name=""/>
        <dsp:cNvSpPr/>
      </dsp:nvSpPr>
      <dsp:spPr>
        <a:xfrm>
          <a:off x="506917" y="1200004"/>
          <a:ext cx="1922227" cy="41561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223965"/>
              <a:satOff val="49255"/>
              <a:lumOff val="-19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mj-lt"/>
            </a:rPr>
            <a:t>Previous diagnosis of either type I or type II diabetes </a:t>
          </a:r>
          <a:endParaRPr lang="en-US" sz="1100" kern="1200" dirty="0">
            <a:latin typeface="+mj-lt"/>
          </a:endParaRPr>
        </a:p>
      </dsp:txBody>
      <dsp:txXfrm>
        <a:off x="519090" y="1212177"/>
        <a:ext cx="1897881" cy="391271"/>
      </dsp:txXfrm>
    </dsp:sp>
    <dsp:sp modelId="{8A00F5C4-A84B-4525-9BEA-C6984DE96DFE}">
      <dsp:nvSpPr>
        <dsp:cNvPr id="0" name=""/>
        <dsp:cNvSpPr/>
      </dsp:nvSpPr>
      <dsp:spPr>
        <a:xfrm>
          <a:off x="399821" y="425768"/>
          <a:ext cx="107096" cy="1565594"/>
        </a:xfrm>
        <a:custGeom>
          <a:avLst/>
          <a:gdLst/>
          <a:ahLst/>
          <a:cxnLst/>
          <a:rect l="0" t="0" r="0" b="0"/>
          <a:pathLst>
            <a:path>
              <a:moveTo>
                <a:pt x="0" y="0"/>
              </a:moveTo>
              <a:lnTo>
                <a:pt x="0" y="1565594"/>
              </a:lnTo>
              <a:lnTo>
                <a:pt x="107096" y="15655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DDE1E-5431-46FF-9B7E-6C1E8D625BD6}">
      <dsp:nvSpPr>
        <dsp:cNvPr id="0" name=""/>
        <dsp:cNvSpPr/>
      </dsp:nvSpPr>
      <dsp:spPr>
        <a:xfrm>
          <a:off x="506917" y="1739889"/>
          <a:ext cx="1922227" cy="50294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447929"/>
              <a:satOff val="98509"/>
              <a:lumOff val="-3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mj-lt"/>
            </a:rPr>
            <a:t>Seen at 5 E 98 th street FPA practice and17 E 102</a:t>
          </a:r>
          <a:r>
            <a:rPr lang="en-US" sz="1100" kern="1200" baseline="30000" dirty="0" smtClean="0">
              <a:latin typeface="+mj-lt"/>
            </a:rPr>
            <a:t>nd</a:t>
          </a:r>
          <a:r>
            <a:rPr lang="en-US" sz="1100" kern="1200" dirty="0" smtClean="0">
              <a:latin typeface="+mj-lt"/>
            </a:rPr>
            <a:t> street diabetes clinic* </a:t>
          </a:r>
          <a:endParaRPr lang="en-US" sz="1100" kern="1200" dirty="0">
            <a:latin typeface="+mj-lt"/>
          </a:endParaRPr>
        </a:p>
      </dsp:txBody>
      <dsp:txXfrm>
        <a:off x="521648" y="1754620"/>
        <a:ext cx="1892765" cy="47348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C537B-FCB4-254E-B98B-0FDBAB145ACE}"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3E1AE-F0C7-D148-9159-AD0DB77B08CA}" type="slidenum">
              <a:rPr lang="en-US" smtClean="0"/>
              <a:t>‹#›</a:t>
            </a:fld>
            <a:endParaRPr lang="en-US"/>
          </a:p>
        </p:txBody>
      </p:sp>
    </p:spTree>
    <p:extLst>
      <p:ext uri="{BB962C8B-B14F-4D97-AF65-F5344CB8AC3E}">
        <p14:creationId xmlns:p14="http://schemas.microsoft.com/office/powerpoint/2010/main" val="40544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Unplanned pregnancy is a major public health issue. According a study that is published in New England Journal of Medicine in 2016, the rate of unintended pregnancy in the United States is higher than many other industrialized countries. And as of 2011, the current rate is 45%. </a:t>
            </a:r>
          </a:p>
          <a:p>
            <a:endParaRPr lang="en-US" dirty="0" smtClean="0"/>
          </a:p>
          <a:p>
            <a:r>
              <a:rPr lang="en-US" dirty="0" smtClean="0"/>
              <a:t>Unintended pregnancies are associated with many negative health and economic consequences. </a:t>
            </a:r>
          </a:p>
          <a:p>
            <a:endParaRPr lang="en-US" dirty="0" smtClean="0"/>
          </a:p>
          <a:p>
            <a:r>
              <a:rPr lang="en-US" dirty="0" smtClean="0"/>
              <a:t>It can lead to high public cost. The public cost of births resulting from unintended pregnancies in 2010 was estimated at $21 billion per year (this figure includes costs for prenatal care, labor and delivery, post-partum care, and 1 year of infant care). </a:t>
            </a:r>
          </a:p>
          <a:p>
            <a:r>
              <a:rPr lang="en-US" dirty="0" smtClean="0"/>
              <a:t>It also delays in initiating prenatal care, poor maternal mental health and birth defects. </a:t>
            </a:r>
          </a:p>
          <a:p>
            <a:endParaRPr lang="en-US" dirty="0" smtClean="0"/>
          </a:p>
          <a:p>
            <a:r>
              <a:rPr lang="en-US" dirty="0" smtClean="0"/>
              <a:t>Now</a:t>
            </a:r>
            <a:r>
              <a:rPr lang="en-US" baseline="0" dirty="0" smtClean="0"/>
              <a:t> lets look closer into pregnancies affected by diabetes.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B19E23C-DD53-9841-B8DE-03FA1723C952}" type="slidenum">
              <a:rPr lang="en-US" smtClean="0"/>
              <a:pPr/>
              <a:t>12</a:t>
            </a:fld>
            <a:endParaRPr lang="en-US" dirty="0"/>
          </a:p>
        </p:txBody>
      </p:sp>
    </p:spTree>
    <p:extLst>
      <p:ext uri="{BB962C8B-B14F-4D97-AF65-F5344CB8AC3E}">
        <p14:creationId xmlns:p14="http://schemas.microsoft.com/office/powerpoint/2010/main" val="375332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Treatment guidance documents developed by Division of Endocrinology diabetologists in conjunction with Hospital Medicine, Geriatrics </a:t>
            </a:r>
          </a:p>
          <a:p>
            <a:r>
              <a:rPr lang="en-US" dirty="0">
                <a:latin typeface="Times New Roman" panose="02020603050405020304" pitchFamily="18" charset="0"/>
                <a:cs typeface="Times New Roman" panose="02020603050405020304" pitchFamily="18" charset="0"/>
              </a:rPr>
              <a:t>Treatment guidance is based on existing ADA standard of care for hospitalized patients with diabetes/hyperglycemia as well as expert opinion on insulin dosing in the setting of steroids</a:t>
            </a:r>
          </a:p>
          <a:p>
            <a:endParaRPr lang="en-US" dirty="0"/>
          </a:p>
        </p:txBody>
      </p:sp>
      <p:sp>
        <p:nvSpPr>
          <p:cNvPr id="4" name="Slide Number Placeholder 3"/>
          <p:cNvSpPr>
            <a:spLocks noGrp="1"/>
          </p:cNvSpPr>
          <p:nvPr>
            <p:ph type="sldNum" sz="quarter" idx="5"/>
          </p:nvPr>
        </p:nvSpPr>
        <p:spPr/>
        <p:txBody>
          <a:bodyPr/>
          <a:lstStyle/>
          <a:p>
            <a:fld id="{63DE2CB5-3691-794B-B549-E677EB780422}" type="slidenum">
              <a:rPr lang="en-US" smtClean="0"/>
              <a:t>27</a:t>
            </a:fld>
            <a:endParaRPr lang="en-US"/>
          </a:p>
        </p:txBody>
      </p:sp>
    </p:spTree>
    <p:extLst>
      <p:ext uri="{BB962C8B-B14F-4D97-AF65-F5344CB8AC3E}">
        <p14:creationId xmlns:p14="http://schemas.microsoft.com/office/powerpoint/2010/main" val="28628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women will stop</a:t>
            </a:r>
            <a:r>
              <a:rPr lang="en-US" baseline="0" dirty="0" smtClean="0"/>
              <a:t> meds when they find out they are pregnant without discussing with their  MD </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13</a:t>
            </a:fld>
            <a:endParaRPr lang="en-US"/>
          </a:p>
        </p:txBody>
      </p:sp>
    </p:spTree>
    <p:extLst>
      <p:ext uri="{BB962C8B-B14F-4D97-AF65-F5344CB8AC3E}">
        <p14:creationId xmlns:p14="http://schemas.microsoft.com/office/powerpoint/2010/main" val="243893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a:p>
            <a:r>
              <a:rPr lang="en-US" baseline="0" dirty="0" smtClean="0"/>
              <a:t>Our pilot quality improvement project aims to</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a:t>
            </a:r>
            <a:r>
              <a:rPr lang="en-US" baseline="0" dirty="0" smtClean="0">
                <a:latin typeface="Arial" panose="020B0604020202020204" pitchFamily="34" charset="0"/>
              </a:rPr>
              <a:t>assess whether preconception intervention can improve patient’s knowledge on diabetes and pregnancy. </a:t>
            </a:r>
            <a:endParaRPr lang="en-US"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Second </a:t>
            </a:r>
            <a:r>
              <a:rPr lang="en-US" baseline="0" dirty="0" smtClean="0">
                <a:latin typeface="Arial" panose="020B0604020202020204" pitchFamily="34" charset="0"/>
              </a:rPr>
              <a:t>To improve providers’ awareness of the importance of  preconception counseling</a:t>
            </a:r>
            <a:endParaRPr lang="en-US"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lastly </a:t>
            </a:r>
            <a:r>
              <a:rPr lang="en-US" baseline="0" dirty="0" smtClean="0">
                <a:latin typeface="Arial" panose="020B0604020202020204" pitchFamily="34" charset="0"/>
              </a:rPr>
              <a:t>To set protocol in diabetes clinic to ensure PREPP’D can be incorporated into regular office visits.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14</a:t>
            </a:fld>
            <a:endParaRPr lang="en-US" dirty="0"/>
          </a:p>
        </p:txBody>
      </p:sp>
    </p:spTree>
    <p:extLst>
      <p:ext uri="{BB962C8B-B14F-4D97-AF65-F5344CB8AC3E}">
        <p14:creationId xmlns:p14="http://schemas.microsoft.com/office/powerpoint/2010/main" val="391612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pPr>
              <a:lnSpc>
                <a:spcPct val="140000"/>
              </a:lnSpc>
              <a:spcBef>
                <a:spcPts val="0"/>
              </a:spcBef>
            </a:pPr>
            <a:r>
              <a:rPr lang="en-US" sz="2000" dirty="0" smtClean="0">
                <a:solidFill>
                  <a:srgbClr val="000000"/>
                </a:solidFill>
              </a:rPr>
              <a:t>Follow up surveys</a:t>
            </a:r>
            <a:r>
              <a:rPr lang="en-US" sz="2000" baseline="0" dirty="0" smtClean="0">
                <a:solidFill>
                  <a:srgbClr val="000000"/>
                </a:solidFill>
              </a:rPr>
              <a:t> will be sent by email or via phone depending on scheduling  email access.  Surveys will  include approximately 15 questions for patients,  and 10 for clinicians </a:t>
            </a:r>
            <a:endParaRPr lang="en-US" sz="2000" dirty="0" smtClean="0">
              <a:solidFill>
                <a:srgbClr val="000000"/>
              </a:solidFill>
            </a:endParaRPr>
          </a:p>
          <a:p>
            <a:pPr>
              <a:lnSpc>
                <a:spcPct val="140000"/>
              </a:lnSpc>
              <a:spcBef>
                <a:spcPts val="0"/>
              </a:spcBef>
            </a:pPr>
            <a:endParaRPr lang="en-US" sz="2000" dirty="0" smtClean="0">
              <a:solidFill>
                <a:srgbClr val="000000"/>
              </a:solidFill>
            </a:endParaRPr>
          </a:p>
          <a:p>
            <a:pPr>
              <a:lnSpc>
                <a:spcPct val="140000"/>
              </a:lnSpc>
              <a:spcBef>
                <a:spcPts val="0"/>
              </a:spcBef>
            </a:pPr>
            <a:r>
              <a:rPr lang="en-US" sz="2000" dirty="0" smtClean="0">
                <a:solidFill>
                  <a:srgbClr val="000000"/>
                </a:solidFill>
              </a:rPr>
              <a:t>Eligible patients: 189 patients at 17 E 102</a:t>
            </a:r>
            <a:r>
              <a:rPr lang="en-US" sz="2000" baseline="30000" dirty="0" smtClean="0">
                <a:solidFill>
                  <a:srgbClr val="000000"/>
                </a:solidFill>
              </a:rPr>
              <a:t>nd</a:t>
            </a:r>
            <a:r>
              <a:rPr lang="en-US" sz="2000" dirty="0" smtClean="0">
                <a:solidFill>
                  <a:srgbClr val="000000"/>
                </a:solidFill>
              </a:rPr>
              <a:t> diabetes clinic and 250 patients at 5 E 98</a:t>
            </a:r>
            <a:r>
              <a:rPr lang="en-US" sz="2000" baseline="30000" dirty="0" smtClean="0">
                <a:solidFill>
                  <a:srgbClr val="000000"/>
                </a:solidFill>
              </a:rPr>
              <a:t>th</a:t>
            </a:r>
            <a:r>
              <a:rPr lang="en-US" sz="2000" dirty="0" smtClean="0">
                <a:solidFill>
                  <a:srgbClr val="000000"/>
                </a:solidFill>
              </a:rPr>
              <a:t> FPA practice (</a:t>
            </a:r>
            <a:r>
              <a:rPr lang="en-US" sz="2000" dirty="0" err="1" smtClean="0">
                <a:solidFill>
                  <a:srgbClr val="000000"/>
                </a:solidFill>
              </a:rPr>
              <a:t>n</a:t>
            </a:r>
            <a:r>
              <a:rPr lang="en-US" sz="2000" dirty="0" smtClean="0">
                <a:solidFill>
                  <a:srgbClr val="000000"/>
                </a:solidFill>
              </a:rPr>
              <a:t>=439)</a:t>
            </a:r>
          </a:p>
          <a:p>
            <a:pPr>
              <a:lnSpc>
                <a:spcPct val="140000"/>
              </a:lnSpc>
              <a:spcBef>
                <a:spcPts val="0"/>
              </a:spcBef>
            </a:pPr>
            <a:endParaRPr lang="en-US" sz="2000" dirty="0" smtClean="0">
              <a:solidFill>
                <a:srgbClr val="000000"/>
              </a:solidFill>
            </a:endParaRPr>
          </a:p>
          <a:p>
            <a:pPr>
              <a:lnSpc>
                <a:spcPct val="140000"/>
              </a:lnSpc>
              <a:spcBef>
                <a:spcPts val="0"/>
              </a:spcBef>
            </a:pPr>
            <a:r>
              <a:rPr lang="en-US" sz="2000" dirty="0" smtClean="0">
                <a:solidFill>
                  <a:srgbClr val="000000"/>
                </a:solidFill>
              </a:rPr>
              <a:t>2 weeks prior to scheduled clinic visits, both patients and their providers will receive </a:t>
            </a:r>
            <a:r>
              <a:rPr lang="en-US" sz="2000" dirty="0" err="1" smtClean="0">
                <a:solidFill>
                  <a:srgbClr val="000000"/>
                </a:solidFill>
              </a:rPr>
              <a:t>RedCap</a:t>
            </a:r>
            <a:r>
              <a:rPr lang="en-US" sz="2000" dirty="0" smtClean="0">
                <a:solidFill>
                  <a:srgbClr val="000000"/>
                </a:solidFill>
              </a:rPr>
              <a:t> surveys via email to assess baseline knowledge and awareness of preconception counseling and diabetes. Surveys will be both</a:t>
            </a:r>
            <a:r>
              <a:rPr lang="en-US" sz="2000" baseline="0" dirty="0" smtClean="0">
                <a:solidFill>
                  <a:srgbClr val="000000"/>
                </a:solidFill>
              </a:rPr>
              <a:t> in </a:t>
            </a:r>
            <a:r>
              <a:rPr lang="en-US" sz="2000" baseline="0" dirty="0" err="1" smtClean="0">
                <a:solidFill>
                  <a:srgbClr val="000000"/>
                </a:solidFill>
              </a:rPr>
              <a:t>english</a:t>
            </a:r>
            <a:r>
              <a:rPr lang="en-US" sz="2000" baseline="0" dirty="0" smtClean="0">
                <a:solidFill>
                  <a:srgbClr val="000000"/>
                </a:solidFill>
              </a:rPr>
              <a:t> and </a:t>
            </a:r>
            <a:r>
              <a:rPr lang="en-US" sz="2000" baseline="0" dirty="0" err="1" smtClean="0">
                <a:solidFill>
                  <a:srgbClr val="000000"/>
                </a:solidFill>
              </a:rPr>
              <a:t>spanish</a:t>
            </a:r>
            <a:r>
              <a:rPr lang="en-US" sz="2000" baseline="0" dirty="0" smtClean="0">
                <a:solidFill>
                  <a:srgbClr val="000000"/>
                </a:solidFill>
              </a:rPr>
              <a:t>. </a:t>
            </a:r>
          </a:p>
          <a:p>
            <a:pPr>
              <a:lnSpc>
                <a:spcPct val="140000"/>
              </a:lnSpc>
              <a:spcBef>
                <a:spcPts val="0"/>
              </a:spcBef>
            </a:pPr>
            <a:endParaRPr lang="en-US" sz="2000" baseline="0" dirty="0" smtClean="0">
              <a:solidFill>
                <a:srgbClr val="000000"/>
              </a:solidFill>
            </a:endParaRPr>
          </a:p>
          <a:p>
            <a:pPr>
              <a:lnSpc>
                <a:spcPct val="140000"/>
              </a:lnSpc>
              <a:spcBef>
                <a:spcPts val="0"/>
              </a:spcBef>
            </a:pPr>
            <a:r>
              <a:rPr lang="en-US" sz="2000" strike="noStrike" kern="1200" baseline="0" dirty="0" smtClean="0">
                <a:solidFill>
                  <a:srgbClr val="000000"/>
                </a:solidFill>
                <a:latin typeface="+mn-lt"/>
                <a:ea typeface="+mn-ea"/>
                <a:cs typeface="+mn-cs"/>
              </a:rPr>
              <a:t>Since this is a pilot study, there is no pre-existing validated survey specifically for this project but we will be derive questions from other validated surveys specifically </a:t>
            </a:r>
          </a:p>
          <a:p>
            <a:endParaRPr lang="en-US" sz="2000" strike="sngStrike" kern="1200" dirty="0" smtClean="0">
              <a:solidFill>
                <a:srgbClr val="000000"/>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We have</a:t>
            </a:r>
            <a:r>
              <a:rPr lang="en-US" sz="2000" baseline="0" dirty="0" smtClean="0"/>
              <a:t> reviewed other validated </a:t>
            </a:r>
            <a:r>
              <a:rPr lang="en-US" sz="2000" baseline="0" dirty="0" err="1" smtClean="0"/>
              <a:t>suveys</a:t>
            </a:r>
            <a:r>
              <a:rPr lang="en-US" sz="2000" baseline="0" dirty="0" smtClean="0"/>
              <a:t> including</a:t>
            </a:r>
            <a:r>
              <a:rPr lang="en-US" sz="20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 “MDRTC diabetes knowledge test” which</a:t>
            </a:r>
            <a:r>
              <a:rPr lang="en-US" sz="2000" baseline="0" dirty="0" smtClean="0"/>
              <a:t> include 23 questions that assess diabetes and knowledge and asks things like definition of hemoglobin A1C, testing blood glucose, affect of certain food on glucose, exercise and glucose, </a:t>
            </a:r>
          </a:p>
          <a:p>
            <a:endParaRPr lang="en-US" sz="2000" baseline="0" dirty="0" smtClean="0"/>
          </a:p>
          <a:p>
            <a:r>
              <a:rPr lang="en-US" sz="2000" baseline="0" dirty="0" smtClean="0"/>
              <a:t>RHAB reproductive health attitudes and behavior that examines preconception planning of young women with diabetes that included 48 behavioral questions such as health belief, attitude, intention, barriers to health care</a:t>
            </a:r>
          </a:p>
          <a:p>
            <a:endParaRPr lang="en-US"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And Health belief model which evaluates for </a:t>
            </a:r>
            <a:r>
              <a:rPr lang="en-US" sz="2000" kern="1200" dirty="0" smtClean="0">
                <a:solidFill>
                  <a:schemeClr val="tx1"/>
                </a:solidFill>
                <a:latin typeface="+mn-lt"/>
                <a:ea typeface="+mn-ea"/>
                <a:cs typeface="+mn-cs"/>
              </a:rPr>
              <a:t>Perceived susceptibility of the woman's assessment of her own and her unborn child's vulnerability to complications of pregnancy,</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Perceived severity as the woman's assessment of the serious- </a:t>
            </a:r>
            <a:r>
              <a:rPr lang="en-US" sz="2000" kern="1200" dirty="0" err="1" smtClean="0">
                <a:solidFill>
                  <a:schemeClr val="tx1"/>
                </a:solidFill>
                <a:latin typeface="+mn-lt"/>
                <a:ea typeface="+mn-ea"/>
                <a:cs typeface="+mn-cs"/>
              </a:rPr>
              <a:t>ness</a:t>
            </a:r>
            <a:r>
              <a:rPr lang="en-US" sz="2000" kern="1200" dirty="0" smtClean="0">
                <a:solidFill>
                  <a:schemeClr val="tx1"/>
                </a:solidFill>
                <a:latin typeface="+mn-lt"/>
                <a:ea typeface="+mn-ea"/>
                <a:cs typeface="+mn-cs"/>
              </a:rPr>
              <a:t> of those complications to herself and her unborn child (two items). Perceived benefits were measured as the woman's belief that adherence to the recommendations comprising pre-conception and pre- natal counseling would help prevent un- toward complications for her and her unborn child (seven items). Perceived barriers were measured as the woman's perceived difficulties associated with implementing the recommendations for care, such as limited time, insufficient re- sources, or required lifestyle changes (10 items).</a:t>
            </a:r>
          </a:p>
          <a:p>
            <a:pPr>
              <a:lnSpc>
                <a:spcPct val="140000"/>
              </a:lnSpc>
              <a:spcBef>
                <a:spcPts val="0"/>
              </a:spcBef>
            </a:pPr>
            <a:endParaRPr lang="en-US" sz="2000" dirty="0" smtClean="0">
              <a:solidFill>
                <a:srgbClr val="000000"/>
              </a:solidFill>
            </a:endParaRPr>
          </a:p>
          <a:p>
            <a:pPr>
              <a:lnSpc>
                <a:spcPct val="140000"/>
              </a:lnSpc>
              <a:spcBef>
                <a:spcPts val="0"/>
              </a:spcBef>
            </a:pPr>
            <a:endParaRPr lang="en-US" sz="2000" kern="1200" dirty="0" smtClean="0">
              <a:solidFill>
                <a:srgbClr val="000000"/>
              </a:solidFill>
              <a:latin typeface="+mn-lt"/>
              <a:ea typeface="+mn-ea"/>
              <a:cs typeface="+mn-cs"/>
            </a:endParaRPr>
          </a:p>
          <a:p>
            <a:pPr>
              <a:lnSpc>
                <a:spcPct val="140000"/>
              </a:lnSpc>
              <a:spcBef>
                <a:spcPts val="0"/>
              </a:spcBef>
            </a:pPr>
            <a:r>
              <a:rPr lang="en-US" sz="2000" kern="1200" dirty="0" smtClean="0">
                <a:solidFill>
                  <a:srgbClr val="000000"/>
                </a:solidFill>
                <a:latin typeface="+mn-lt"/>
                <a:ea typeface="+mn-ea"/>
                <a:cs typeface="+mn-cs"/>
              </a:rPr>
              <a:t>At initial visit : we will chart review for age, marital status, employment, health, insurance, ethnicity, level of education, diabetes treatment , most recent hemoglobin A1C  </a:t>
            </a:r>
          </a:p>
          <a:p>
            <a:pPr>
              <a:lnSpc>
                <a:spcPct val="140000"/>
              </a:lnSpc>
              <a:spcBef>
                <a:spcPts val="0"/>
              </a:spcBef>
            </a:pPr>
            <a:endParaRPr lang="en-US" sz="2000" kern="1200" dirty="0" smtClean="0">
              <a:solidFill>
                <a:srgbClr val="000000"/>
              </a:solidFill>
              <a:latin typeface="+mn-lt"/>
              <a:ea typeface="+mn-ea"/>
              <a:cs typeface="+mn-cs"/>
            </a:endParaRPr>
          </a:p>
          <a:p>
            <a:pPr>
              <a:lnSpc>
                <a:spcPct val="140000"/>
              </a:lnSpc>
              <a:spcBef>
                <a:spcPts val="0"/>
              </a:spcBef>
            </a:pPr>
            <a:r>
              <a:rPr lang="en-US" sz="2000" dirty="0" smtClean="0">
                <a:solidFill>
                  <a:srgbClr val="000000"/>
                </a:solidFill>
              </a:rPr>
              <a:t>Providers will be given </a:t>
            </a:r>
            <a:r>
              <a:rPr lang="en-US" sz="2000" dirty="0" err="1" smtClean="0">
                <a:solidFill>
                  <a:srgbClr val="000000"/>
                </a:solidFill>
              </a:rPr>
              <a:t>smartphrases</a:t>
            </a:r>
            <a:r>
              <a:rPr lang="en-US" sz="2000" dirty="0" smtClean="0">
                <a:solidFill>
                  <a:srgbClr val="000000"/>
                </a:solidFill>
              </a:rPr>
              <a:t> to incorporate into their visit note.</a:t>
            </a:r>
          </a:p>
          <a:p>
            <a:pPr>
              <a:lnSpc>
                <a:spcPct val="140000"/>
              </a:lnSpc>
              <a:spcBef>
                <a:spcPts val="0"/>
              </a:spcBef>
            </a:pPr>
            <a:endParaRPr lang="en-US" sz="2000" strike="sngStrike" dirty="0" smtClean="0">
              <a:solidFill>
                <a:srgbClr val="000000"/>
              </a:solidFill>
            </a:endParaRPr>
          </a:p>
          <a:p>
            <a:pPr>
              <a:lnSpc>
                <a:spcPct val="140000"/>
              </a:lnSpc>
              <a:spcBef>
                <a:spcPts val="0"/>
              </a:spcBef>
            </a:pPr>
            <a:r>
              <a:rPr lang="en-US" sz="2000" dirty="0" smtClean="0">
                <a:solidFill>
                  <a:srgbClr val="000000"/>
                </a:solidFill>
              </a:rPr>
              <a:t>Patients will be provided educational guidance  (</a:t>
            </a:r>
            <a:r>
              <a:rPr lang="en-US" sz="2000" dirty="0" err="1" smtClean="0">
                <a:solidFill>
                  <a:srgbClr val="000000"/>
                </a:solidFill>
              </a:rPr>
              <a:t>smartphrases</a:t>
            </a:r>
            <a:r>
              <a:rPr lang="en-US" sz="2000" dirty="0" smtClean="0">
                <a:solidFill>
                  <a:srgbClr val="000000"/>
                </a:solidFill>
              </a:rPr>
              <a:t>) upon visit completion in their visit summary. </a:t>
            </a:r>
          </a:p>
          <a:p>
            <a:pPr>
              <a:lnSpc>
                <a:spcPct val="140000"/>
              </a:lnSpc>
              <a:spcBef>
                <a:spcPts val="0"/>
              </a:spcBef>
            </a:pPr>
            <a:endParaRPr lang="en-US" sz="2000" strike="noStrike" kern="1200" baseline="0" dirty="0" smtClean="0">
              <a:solidFill>
                <a:srgbClr val="000000"/>
              </a:solidFill>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15</a:t>
            </a:fld>
            <a:endParaRPr lang="en-US"/>
          </a:p>
        </p:txBody>
      </p:sp>
    </p:spTree>
    <p:extLst>
      <p:ext uri="{BB962C8B-B14F-4D97-AF65-F5344CB8AC3E}">
        <p14:creationId xmlns:p14="http://schemas.microsoft.com/office/powerpoint/2010/main" val="52377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16</a:t>
            </a:fld>
            <a:endParaRPr lang="en-US"/>
          </a:p>
        </p:txBody>
      </p:sp>
    </p:spTree>
    <p:extLst>
      <p:ext uri="{BB962C8B-B14F-4D97-AF65-F5344CB8AC3E}">
        <p14:creationId xmlns:p14="http://schemas.microsoft.com/office/powerpoint/2010/main" val="65977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Framing: Protocol not designed for ICU/exclusion </a:t>
            </a:r>
            <a:r>
              <a:rPr lang="en-US" dirty="0" err="1"/>
              <a:t>critera</a:t>
            </a:r>
            <a:r>
              <a:rPr lang="en-US" dirty="0"/>
              <a:t>…excluded because protocol for general floors – </a:t>
            </a:r>
          </a:p>
          <a:p>
            <a:r>
              <a:rPr lang="en-US" dirty="0"/>
              <a:t>INCLUSION: PROTOCOL CLINICALLY APPROPIATE FOR.. </a:t>
            </a:r>
          </a:p>
          <a:p>
            <a:endParaRPr lang="en-US" dirty="0"/>
          </a:p>
          <a:p>
            <a:r>
              <a:rPr lang="en-US" dirty="0"/>
              <a:t>PROTOCOL NOT DESIGNED FOR PATIENTS (EXCLUSION) </a:t>
            </a:r>
          </a:p>
          <a:p>
            <a:endParaRPr lang="en-US" dirty="0"/>
          </a:p>
          <a:p>
            <a:r>
              <a:rPr lang="en-US" dirty="0"/>
              <a:t>Exclusion group—not designed to meet their needs</a:t>
            </a:r>
          </a:p>
        </p:txBody>
      </p:sp>
      <p:sp>
        <p:nvSpPr>
          <p:cNvPr id="4" name="Slide Number Placeholder 3"/>
          <p:cNvSpPr>
            <a:spLocks noGrp="1"/>
          </p:cNvSpPr>
          <p:nvPr>
            <p:ph type="sldNum" sz="quarter" idx="5"/>
          </p:nvPr>
        </p:nvSpPr>
        <p:spPr/>
        <p:txBody>
          <a:bodyPr/>
          <a:lstStyle/>
          <a:p>
            <a:fld id="{63DE2CB5-3691-794B-B549-E677EB780422}" type="slidenum">
              <a:rPr lang="en-US" smtClean="0"/>
              <a:t>20</a:t>
            </a:fld>
            <a:endParaRPr lang="en-US"/>
          </a:p>
        </p:txBody>
      </p:sp>
    </p:spTree>
    <p:extLst>
      <p:ext uri="{BB962C8B-B14F-4D97-AF65-F5344CB8AC3E}">
        <p14:creationId xmlns:p14="http://schemas.microsoft.com/office/powerpoint/2010/main" val="246172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Glucose targets were based on available outcome data in the literature. </a:t>
            </a:r>
          </a:p>
        </p:txBody>
      </p:sp>
      <p:sp>
        <p:nvSpPr>
          <p:cNvPr id="4" name="Slide Number Placeholder 3"/>
          <p:cNvSpPr>
            <a:spLocks noGrp="1"/>
          </p:cNvSpPr>
          <p:nvPr>
            <p:ph type="sldNum" sz="quarter" idx="5"/>
          </p:nvPr>
        </p:nvSpPr>
        <p:spPr/>
        <p:txBody>
          <a:bodyPr/>
          <a:lstStyle/>
          <a:p>
            <a:fld id="{9B19E23C-DD53-9841-B8DE-03FA1723C952}" type="slidenum">
              <a:rPr lang="en-US" smtClean="0"/>
              <a:pPr/>
              <a:t>22</a:t>
            </a:fld>
            <a:endParaRPr lang="en-US"/>
          </a:p>
        </p:txBody>
      </p:sp>
    </p:spTree>
    <p:extLst>
      <p:ext uri="{BB962C8B-B14F-4D97-AF65-F5344CB8AC3E}">
        <p14:creationId xmlns:p14="http://schemas.microsoft.com/office/powerpoint/2010/main" val="253184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Treatment guidance documents developed by Division of Endocrinology diabetologists in conjunction with Hospital Medicine, Geriatrics </a:t>
            </a:r>
          </a:p>
          <a:p>
            <a:r>
              <a:rPr lang="en-US" dirty="0">
                <a:latin typeface="Times New Roman" panose="02020603050405020304" pitchFamily="18" charset="0"/>
                <a:cs typeface="Times New Roman" panose="02020603050405020304" pitchFamily="18" charset="0"/>
              </a:rPr>
              <a:t>Treatment guidance is based on existing ADA standard of care for hospitalized patients with diabetes/hyperglycemia as well as expert opinion on insulin dosing in the setting of steroids</a:t>
            </a:r>
          </a:p>
          <a:p>
            <a:endParaRPr lang="en-US" dirty="0"/>
          </a:p>
        </p:txBody>
      </p:sp>
      <p:sp>
        <p:nvSpPr>
          <p:cNvPr id="4" name="Slide Number Placeholder 3"/>
          <p:cNvSpPr>
            <a:spLocks noGrp="1"/>
          </p:cNvSpPr>
          <p:nvPr>
            <p:ph type="sldNum" sz="quarter" idx="5"/>
          </p:nvPr>
        </p:nvSpPr>
        <p:spPr/>
        <p:txBody>
          <a:bodyPr/>
          <a:lstStyle/>
          <a:p>
            <a:fld id="{63DE2CB5-3691-794B-B549-E677EB780422}" type="slidenum">
              <a:rPr lang="en-US" smtClean="0"/>
              <a:t>23</a:t>
            </a:fld>
            <a:endParaRPr lang="en-US"/>
          </a:p>
        </p:txBody>
      </p:sp>
    </p:spTree>
    <p:extLst>
      <p:ext uri="{BB962C8B-B14F-4D97-AF65-F5344CB8AC3E}">
        <p14:creationId xmlns:p14="http://schemas.microsoft.com/office/powerpoint/2010/main" val="159661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Treatment guidance documents developed by Division of Endocrinology diabetologists in conjunction with Hospital Medicine, Geriatrics </a:t>
            </a:r>
          </a:p>
          <a:p>
            <a:r>
              <a:rPr lang="en-US" dirty="0">
                <a:latin typeface="Times New Roman" panose="02020603050405020304" pitchFamily="18" charset="0"/>
                <a:cs typeface="Times New Roman" panose="02020603050405020304" pitchFamily="18" charset="0"/>
              </a:rPr>
              <a:t>Treatment guidance is based on existing ADA standard of care for hospitalized patients with diabetes/hyperglycemia as well as expert opinion on insulin dosing in the setting of steroids</a:t>
            </a:r>
          </a:p>
          <a:p>
            <a:endParaRPr lang="en-US" dirty="0"/>
          </a:p>
        </p:txBody>
      </p:sp>
      <p:sp>
        <p:nvSpPr>
          <p:cNvPr id="4" name="Slide Number Placeholder 3"/>
          <p:cNvSpPr>
            <a:spLocks noGrp="1"/>
          </p:cNvSpPr>
          <p:nvPr>
            <p:ph type="sldNum" sz="quarter" idx="5"/>
          </p:nvPr>
        </p:nvSpPr>
        <p:spPr/>
        <p:txBody>
          <a:bodyPr/>
          <a:lstStyle/>
          <a:p>
            <a:fld id="{63DE2CB5-3691-794B-B549-E677EB780422}" type="slidenum">
              <a:rPr lang="en-US" smtClean="0"/>
              <a:t>24</a:t>
            </a:fld>
            <a:endParaRPr lang="en-US"/>
          </a:p>
        </p:txBody>
      </p:sp>
    </p:spTree>
    <p:extLst>
      <p:ext uri="{BB962C8B-B14F-4D97-AF65-F5344CB8AC3E}">
        <p14:creationId xmlns:p14="http://schemas.microsoft.com/office/powerpoint/2010/main" val="159661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p:nvPicPr>
        <p:blipFill>
          <a:blip r:embed="rId2"/>
          <a:stretch>
            <a:fillRect/>
          </a:stretch>
        </p:blipFill>
        <p:spPr>
          <a:xfrm>
            <a:off x="0" y="0"/>
            <a:ext cx="12208256" cy="6867144"/>
          </a:xfrm>
          <a:prstGeom prst="rect">
            <a:avLst/>
          </a:prstGeom>
        </p:spPr>
      </p:pic>
      <p:sp>
        <p:nvSpPr>
          <p:cNvPr id="2" name="Title 1"/>
          <p:cNvSpPr>
            <a:spLocks noGrp="1"/>
          </p:cNvSpPr>
          <p:nvPr>
            <p:ph type="ctrTitle"/>
          </p:nvPr>
        </p:nvSpPr>
        <p:spPr>
          <a:xfrm>
            <a:off x="914400" y="1435315"/>
            <a:ext cx="7702633" cy="2148634"/>
          </a:xfrm>
        </p:spPr>
        <p:txBody>
          <a:bodyPr anchor="t">
            <a:normAutofit/>
          </a:bodyPr>
          <a:lstStyle>
            <a:lvl1pPr algn="l">
              <a:lnSpc>
                <a:spcPts val="4800"/>
              </a:lnSpc>
              <a:defRPr sz="4500"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705734"/>
            <a:ext cx="6241333"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751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12208256" cy="6867144"/>
          </a:xfrm>
          <a:prstGeom prst="rect">
            <a:avLst/>
          </a:prstGeom>
        </p:spPr>
      </p:pic>
      <p:sp>
        <p:nvSpPr>
          <p:cNvPr id="6" name="Title 5"/>
          <p:cNvSpPr>
            <a:spLocks noGrp="1"/>
          </p:cNvSpPr>
          <p:nvPr>
            <p:ph type="title"/>
          </p:nvPr>
        </p:nvSpPr>
        <p:spPr/>
        <p:txBody>
          <a:bodyPr>
            <a:normAutofit/>
          </a:bodyPr>
          <a:lstStyle>
            <a:lvl1pPr>
              <a:defRPr sz="300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7"/>
          <p:cNvSpPr>
            <a:spLocks noGrp="1"/>
          </p:cNvSpPr>
          <p:nvPr>
            <p:ph sz="quarter" idx="10"/>
          </p:nvPr>
        </p:nvSpPr>
        <p:spPr>
          <a:xfrm>
            <a:off x="609600" y="1493586"/>
            <a:ext cx="109728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2825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p:nvPicPr>
        <p:blipFill>
          <a:blip r:embed="rId2"/>
          <a:stretch>
            <a:fillRect/>
          </a:stretch>
        </p:blipFill>
        <p:spPr>
          <a:xfrm>
            <a:off x="0" y="0"/>
            <a:ext cx="12208256" cy="6867144"/>
          </a:xfrm>
          <a:prstGeom prst="rect">
            <a:avLst/>
          </a:prstGeom>
        </p:spPr>
      </p:pic>
      <p:sp>
        <p:nvSpPr>
          <p:cNvPr id="2" name="Title 1"/>
          <p:cNvSpPr>
            <a:spLocks noGrp="1"/>
          </p:cNvSpPr>
          <p:nvPr>
            <p:ph type="title" hasCustomPrompt="1"/>
          </p:nvPr>
        </p:nvSpPr>
        <p:spPr>
          <a:xfrm>
            <a:off x="963084" y="1684143"/>
            <a:ext cx="10363200" cy="2700106"/>
          </a:xfrm>
        </p:spPr>
        <p:txBody>
          <a:bodyPr anchor="t">
            <a:noAutofit/>
          </a:bodyPr>
          <a:lstStyle>
            <a:lvl1pPr algn="l">
              <a:lnSpc>
                <a:spcPts val="4800"/>
              </a:lnSpc>
              <a:defRPr sz="45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163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09600" y="1739781"/>
            <a:ext cx="10972800" cy="4197252"/>
          </a:xfrm>
        </p:spPr>
        <p:txBody>
          <a:bodyPr anchor="t">
            <a:normAutofit/>
          </a:bodyPr>
          <a:lstStyle>
            <a:lvl1pPr marL="0" indent="0">
              <a:lnSpc>
                <a:spcPts val="5200"/>
              </a:lnSpc>
              <a:buNone/>
              <a:defRPr sz="2000" b="1">
                <a:solidFill>
                  <a:srgbClr val="666666"/>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6168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493087"/>
            <a:ext cx="10972800" cy="4525963"/>
          </a:xfrm>
        </p:spPr>
        <p:txBody>
          <a:bodyPr/>
          <a:lstStyle>
            <a:lvl1pPr>
              <a:lnSpc>
                <a:spcPts val="2300"/>
              </a:lnSpc>
              <a:defRPr sz="2000"/>
            </a:lvl1pPr>
            <a:lvl2pPr>
              <a:defRPr sz="1800"/>
            </a:lvl2pPr>
            <a:lvl3pPr>
              <a:defRPr sz="1600"/>
            </a:lvl3pPr>
            <a:lvl4pPr>
              <a:defRPr sz="1400">
                <a:latin typeface="Arial"/>
                <a:cs typeface="Arial"/>
              </a:defRPr>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52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609600" y="1739781"/>
            <a:ext cx="10972800" cy="4197252"/>
          </a:xfrm>
        </p:spPr>
        <p:txBody>
          <a:bodyPr anchor="t">
            <a:normAutofit/>
          </a:bodyPr>
          <a:lstStyle>
            <a:lvl1pPr marL="0" indent="0">
              <a:lnSpc>
                <a:spcPts val="4200"/>
              </a:lnSpc>
              <a:buNone/>
              <a:defRPr sz="3600" b="1">
                <a:solidFill>
                  <a:schemeClr val="accent1"/>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descr="footer.png">
            <a:extLst>
              <a:ext uri="{FF2B5EF4-FFF2-40B4-BE49-F238E27FC236}">
                <a16:creationId xmlns:a16="http://schemas.microsoft.com/office/drawing/2014/main" id="{79BA4351-791C-044C-9F37-D90112642F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21475"/>
            <a:ext cx="12192000" cy="140208"/>
          </a:xfrm>
          <a:prstGeom prst="rect">
            <a:avLst/>
          </a:prstGeom>
        </p:spPr>
      </p:pic>
    </p:spTree>
    <p:extLst>
      <p:ext uri="{BB962C8B-B14F-4D97-AF65-F5344CB8AC3E}">
        <p14:creationId xmlns:p14="http://schemas.microsoft.com/office/powerpoint/2010/main" val="124042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6097"/>
            <a:ext cx="10972800" cy="6251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52295" y="6356351"/>
            <a:ext cx="2844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13D477DC-68EA-480A-A227-2D9890AAA9EE}" type="datetimeFigureOut">
              <a:rPr lang="en-US" smtClean="0"/>
              <a:t>1/15/2022</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B23E862B-AA6A-4BB3-96E3-B208D47018F3}" type="slidenum">
              <a:rPr lang="en-US" smtClean="0"/>
              <a:t>‹#›</a:t>
            </a:fld>
            <a:endParaRPr lang="en-US"/>
          </a:p>
        </p:txBody>
      </p:sp>
      <p:sp>
        <p:nvSpPr>
          <p:cNvPr id="7"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endParaRPr lang="en-US"/>
          </a:p>
        </p:txBody>
      </p:sp>
      <p:pic>
        <p:nvPicPr>
          <p:cNvPr id="9" name="Picture 8" descr="pptback-02.jpg"/>
          <p:cNvPicPr>
            <a:picLocks noChangeAspect="1"/>
          </p:cNvPicPr>
          <p:nvPr/>
        </p:nvPicPr>
        <p:blipFill>
          <a:blip r:embed="rId8"/>
          <a:stretch>
            <a:fillRect/>
          </a:stretch>
        </p:blipFill>
        <p:spPr>
          <a:xfrm>
            <a:off x="-6096" y="6721475"/>
            <a:ext cx="12204192" cy="146450"/>
          </a:xfrm>
          <a:prstGeom prst="rect">
            <a:avLst/>
          </a:prstGeom>
        </p:spPr>
      </p:pic>
    </p:spTree>
    <p:extLst>
      <p:ext uri="{BB962C8B-B14F-4D97-AF65-F5344CB8AC3E}">
        <p14:creationId xmlns:p14="http://schemas.microsoft.com/office/powerpoint/2010/main" val="121980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752600" y="905302"/>
            <a:ext cx="87630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r>
              <a:rPr lang="en-US" sz="3200" dirty="0" smtClean="0">
                <a:solidFill>
                  <a:srgbClr val="221F72"/>
                </a:solidFill>
                <a:latin typeface="Arial" charset="0"/>
              </a:rPr>
              <a:t>Icahn School of Medicine at Mount Sinai </a:t>
            </a:r>
            <a:endParaRPr lang="en-US" sz="3200" dirty="0">
              <a:solidFill>
                <a:srgbClr val="221F72"/>
              </a:solidFill>
              <a:latin typeface="Arial" charset="0"/>
            </a:endParaRPr>
          </a:p>
        </p:txBody>
      </p:sp>
      <p:sp>
        <p:nvSpPr>
          <p:cNvPr id="8" name="Rectangle 7"/>
          <p:cNvSpPr>
            <a:spLocks noChangeArrowheads="1"/>
          </p:cNvSpPr>
          <p:nvPr/>
        </p:nvSpPr>
        <p:spPr bwMode="auto">
          <a:xfrm>
            <a:off x="1905000" y="2814851"/>
            <a:ext cx="84582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lnSpc>
                <a:spcPct val="80000"/>
              </a:lnSpc>
              <a:spcBef>
                <a:spcPct val="20000"/>
              </a:spcBef>
              <a:buClr>
                <a:srgbClr val="FFFFFF"/>
              </a:buClr>
              <a:buSzPct val="75000"/>
            </a:pPr>
            <a:endParaRPr lang="en-US" sz="3200" dirty="0">
              <a:solidFill>
                <a:srgbClr val="000000"/>
              </a:solidFill>
              <a:latin typeface="Arial" charset="0"/>
            </a:endParaRPr>
          </a:p>
          <a:p>
            <a:pPr>
              <a:lnSpc>
                <a:spcPct val="80000"/>
              </a:lnSpc>
              <a:spcBef>
                <a:spcPct val="20000"/>
              </a:spcBef>
              <a:buClr>
                <a:srgbClr val="FFFFFF"/>
              </a:buClr>
              <a:buSzPct val="75000"/>
            </a:pPr>
            <a:r>
              <a:rPr lang="en-US" sz="2400" dirty="0" smtClean="0">
                <a:solidFill>
                  <a:srgbClr val="000000"/>
                </a:solidFill>
                <a:latin typeface="Arial" charset="0"/>
              </a:rPr>
              <a:t>T1D exchange </a:t>
            </a:r>
            <a:endParaRPr lang="en-US" sz="2400" dirty="0">
              <a:solidFill>
                <a:srgbClr val="000000"/>
              </a:solidFill>
              <a:latin typeface="Arial" charset="0"/>
            </a:endParaRPr>
          </a:p>
          <a:p>
            <a:pPr>
              <a:lnSpc>
                <a:spcPct val="80000"/>
              </a:lnSpc>
              <a:spcBef>
                <a:spcPct val="20000"/>
              </a:spcBef>
              <a:buClr>
                <a:srgbClr val="FFFFFF"/>
              </a:buClr>
              <a:buSzPct val="75000"/>
            </a:pPr>
            <a:endParaRPr lang="en-US" sz="2000" dirty="0">
              <a:solidFill>
                <a:srgbClr val="000000"/>
              </a:solidFill>
              <a:latin typeface="Arial" charset="0"/>
            </a:endParaRPr>
          </a:p>
        </p:txBody>
      </p:sp>
    </p:spTree>
    <p:extLst>
      <p:ext uri="{BB962C8B-B14F-4D97-AF65-F5344CB8AC3E}">
        <p14:creationId xmlns:p14="http://schemas.microsoft.com/office/powerpoint/2010/main" val="110755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F5A5A9-27B1-2345-A318-7DE7A438140F}"/>
              </a:ext>
            </a:extLst>
          </p:cNvPr>
          <p:cNvPicPr>
            <a:picLocks noChangeAspect="1"/>
          </p:cNvPicPr>
          <p:nvPr/>
        </p:nvPicPr>
        <p:blipFill>
          <a:blip r:embed="rId2"/>
          <a:stretch>
            <a:fillRect/>
          </a:stretch>
        </p:blipFill>
        <p:spPr>
          <a:xfrm>
            <a:off x="5549083" y="768195"/>
            <a:ext cx="1333500" cy="1574800"/>
          </a:xfrm>
          <a:prstGeom prst="rect">
            <a:avLst/>
          </a:prstGeom>
        </p:spPr>
      </p:pic>
      <p:graphicFrame>
        <p:nvGraphicFramePr>
          <p:cNvPr id="6" name="Chart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358419160"/>
              </p:ext>
            </p:extLst>
          </p:nvPr>
        </p:nvGraphicFramePr>
        <p:xfrm>
          <a:off x="435389" y="173864"/>
          <a:ext cx="11680412" cy="6535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479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9307-8002-415C-A36B-BD9B6C485C92}"/>
              </a:ext>
            </a:extLst>
          </p:cNvPr>
          <p:cNvSpPr>
            <a:spLocks noGrp="1"/>
          </p:cNvSpPr>
          <p:nvPr>
            <p:ph type="title"/>
          </p:nvPr>
        </p:nvSpPr>
        <p:spPr/>
        <p:txBody>
          <a:bodyPr>
            <a:normAutofit fontScale="90000"/>
          </a:bodyPr>
          <a:lstStyle/>
          <a:p>
            <a:r>
              <a:rPr lang="en-US" dirty="0">
                <a:solidFill>
                  <a:schemeClr val="accent1"/>
                </a:solidFill>
              </a:rPr>
              <a:t>Pregnancy in Women with T1D is Associated with Even Higher Fetal Sequelae:</a:t>
            </a:r>
          </a:p>
        </p:txBody>
      </p:sp>
      <p:sp>
        <p:nvSpPr>
          <p:cNvPr id="4" name="Content Placeholder 2">
            <a:extLst>
              <a:ext uri="{FF2B5EF4-FFF2-40B4-BE49-F238E27FC236}">
                <a16:creationId xmlns:a16="http://schemas.microsoft.com/office/drawing/2014/main" id="{8B4A43FC-2310-42FF-A128-815E92832120}"/>
              </a:ext>
            </a:extLst>
          </p:cNvPr>
          <p:cNvSpPr txBox="1">
            <a:spLocks/>
          </p:cNvSpPr>
          <p:nvPr/>
        </p:nvSpPr>
        <p:spPr>
          <a:xfrm>
            <a:off x="2217014" y="2057401"/>
            <a:ext cx="7993787" cy="3696345"/>
          </a:xfrm>
          <a:prstGeom prst="rect">
            <a:avLst/>
          </a:prstGeom>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
                <a:srgbClr val="5B9BD5"/>
              </a:buClr>
              <a:buSzPct val="200000"/>
              <a:defRPr/>
            </a:pPr>
            <a:r>
              <a:rPr lang="en-US" sz="3825" b="1" dirty="0">
                <a:solidFill>
                  <a:sysClr val="windowText" lastClr="000000"/>
                </a:solidFill>
                <a:latin typeface="Lucidia sans"/>
              </a:rPr>
              <a:t>Severe complications 1 in 13 </a:t>
            </a:r>
            <a:r>
              <a:rPr lang="en-US" sz="3825" dirty="0">
                <a:solidFill>
                  <a:sysClr val="windowText" lastClr="000000"/>
                </a:solidFill>
                <a:latin typeface="Lucidia sans"/>
              </a:rPr>
              <a:t>	</a:t>
            </a:r>
          </a:p>
          <a:p>
            <a:pPr marL="0" indent="0" defTabSz="685800">
              <a:spcBef>
                <a:spcPts val="750"/>
              </a:spcBef>
              <a:buNone/>
              <a:defRPr/>
            </a:pPr>
            <a:r>
              <a:rPr lang="en-US" sz="3825" dirty="0">
                <a:solidFill>
                  <a:sysClr val="windowText" lastClr="000000"/>
                </a:solidFill>
                <a:latin typeface="Lucidia sans"/>
              </a:rPr>
              <a:t>	Congenital malformations </a:t>
            </a:r>
          </a:p>
          <a:p>
            <a:pPr marL="0" indent="0" defTabSz="685800">
              <a:spcBef>
                <a:spcPts val="750"/>
              </a:spcBef>
              <a:buNone/>
              <a:defRPr/>
            </a:pPr>
            <a:r>
              <a:rPr lang="en-US" sz="3825" dirty="0">
                <a:solidFill>
                  <a:sysClr val="windowText" lastClr="000000"/>
                </a:solidFill>
                <a:latin typeface="Lucidia sans"/>
              </a:rPr>
              <a:t>	Stillbirth or neonatal death about 4  - 7 X’s that of </a:t>
            </a:r>
            <a:r>
              <a:rPr lang="en-US" sz="3825" dirty="0">
                <a:solidFill>
                  <a:sysClr val="windowText" lastClr="000000"/>
                </a:solidFill>
                <a:latin typeface="Lucidia sans"/>
              </a:rPr>
              <a:t>women </a:t>
            </a:r>
            <a:r>
              <a:rPr lang="en-US" sz="3825" dirty="0">
                <a:solidFill>
                  <a:sysClr val="windowText" lastClr="000000"/>
                </a:solidFill>
                <a:latin typeface="Lucidia sans"/>
              </a:rPr>
              <a:t>without diabetes</a:t>
            </a:r>
          </a:p>
          <a:p>
            <a:pPr marL="0" indent="0" defTabSz="685800">
              <a:spcBef>
                <a:spcPts val="750"/>
              </a:spcBef>
              <a:buNone/>
              <a:defRPr/>
            </a:pPr>
            <a:r>
              <a:rPr lang="en-US" sz="3825" dirty="0">
                <a:solidFill>
                  <a:sysClr val="windowText" lastClr="000000"/>
                </a:solidFill>
                <a:latin typeface="Lucidia sans"/>
              </a:rPr>
              <a:t>	Preterm birth</a:t>
            </a:r>
          </a:p>
          <a:p>
            <a:pPr marL="0" indent="0" defTabSz="685800">
              <a:spcBef>
                <a:spcPts val="750"/>
              </a:spcBef>
              <a:buNone/>
              <a:defRPr/>
            </a:pPr>
            <a:r>
              <a:rPr lang="en-US" sz="3825" dirty="0">
                <a:solidFill>
                  <a:sysClr val="windowText" lastClr="000000"/>
                </a:solidFill>
                <a:latin typeface="Lucidia sans"/>
              </a:rPr>
              <a:t>	Pre-eclampsia</a:t>
            </a:r>
          </a:p>
          <a:p>
            <a:pPr marL="0" indent="0" defTabSz="685800">
              <a:spcBef>
                <a:spcPts val="750"/>
              </a:spcBef>
              <a:buNone/>
              <a:defRPr/>
            </a:pPr>
            <a:r>
              <a:rPr lang="en-US" sz="3825" dirty="0">
                <a:solidFill>
                  <a:sysClr val="windowText" lastClr="000000"/>
                </a:solidFill>
                <a:latin typeface="Lucidia sans"/>
              </a:rPr>
              <a:t>	LGA rates 40 – 70%</a:t>
            </a:r>
          </a:p>
          <a:p>
            <a:pPr marL="0" indent="0" defTabSz="685800">
              <a:spcBef>
                <a:spcPts val="750"/>
              </a:spcBef>
              <a:buNone/>
              <a:defRPr/>
            </a:pPr>
            <a:r>
              <a:rPr lang="en-US" sz="3825" dirty="0">
                <a:solidFill>
                  <a:sysClr val="windowText" lastClr="000000"/>
                </a:solidFill>
                <a:latin typeface="Lucidia sans"/>
              </a:rPr>
              <a:t>	NICU admissions and Neonatal hypoglycemia 1 in 4 </a:t>
            </a:r>
          </a:p>
          <a:p>
            <a:pPr marL="0" indent="0" defTabSz="685800">
              <a:spcBef>
                <a:spcPts val="750"/>
              </a:spcBef>
              <a:buNone/>
              <a:defRPr/>
            </a:pPr>
            <a:r>
              <a:rPr lang="en-US" sz="3825" dirty="0">
                <a:solidFill>
                  <a:sysClr val="windowText" lastClr="000000"/>
                </a:solidFill>
                <a:latin typeface="Lucidia sans"/>
              </a:rPr>
              <a:t>	</a:t>
            </a:r>
          </a:p>
          <a:p>
            <a:pPr marL="171450" indent="-171450" defTabSz="685800">
              <a:spcBef>
                <a:spcPts val="750"/>
              </a:spcBef>
              <a:buClr>
                <a:srgbClr val="5B9BD5"/>
              </a:buClr>
              <a:buSzPct val="200000"/>
              <a:defRPr/>
            </a:pPr>
            <a:r>
              <a:rPr lang="en-US" sz="3825" b="1" dirty="0">
                <a:solidFill>
                  <a:sysClr val="windowText" lastClr="000000"/>
                </a:solidFill>
                <a:latin typeface="Lucidia sans"/>
              </a:rPr>
              <a:t>Complications</a:t>
            </a:r>
            <a:r>
              <a:rPr lang="en-US" sz="3825" dirty="0">
                <a:solidFill>
                  <a:sysClr val="windowText" lastClr="000000"/>
                </a:solidFill>
                <a:latin typeface="Lucidia sans"/>
              </a:rPr>
              <a:t> </a:t>
            </a:r>
          </a:p>
          <a:p>
            <a:pPr marL="0" indent="0" defTabSz="685800">
              <a:spcBef>
                <a:spcPts val="750"/>
              </a:spcBef>
              <a:buNone/>
              <a:defRPr/>
            </a:pPr>
            <a:r>
              <a:rPr lang="en-US" sz="3825" dirty="0">
                <a:solidFill>
                  <a:sysClr val="windowText" lastClr="000000"/>
                </a:solidFill>
                <a:latin typeface="Lucidia sans"/>
              </a:rPr>
              <a:t>	Costly emotionally and financially </a:t>
            </a:r>
          </a:p>
          <a:p>
            <a:pPr marL="0" indent="0" defTabSz="685800">
              <a:spcBef>
                <a:spcPts val="750"/>
              </a:spcBef>
              <a:buNone/>
              <a:defRPr/>
            </a:pPr>
            <a:r>
              <a:rPr lang="en-US" sz="3825" dirty="0">
                <a:solidFill>
                  <a:sysClr val="windowText" lastClr="000000"/>
                </a:solidFill>
                <a:latin typeface="Lucidia sans"/>
              </a:rPr>
              <a:t>	Potentially preventable by improving glycemic control</a:t>
            </a:r>
          </a:p>
          <a:p>
            <a:pPr marL="0" indent="0" defTabSz="685800">
              <a:spcBef>
                <a:spcPts val="750"/>
              </a:spcBef>
              <a:buNone/>
              <a:defRPr/>
            </a:pPr>
            <a:r>
              <a:rPr lang="en-US" sz="2100" dirty="0">
                <a:solidFill>
                  <a:sysClr val="windowText" lastClr="000000"/>
                </a:solidFill>
                <a:latin typeface="Calibri" panose="020F0502020204030204"/>
              </a:rPr>
              <a:t>	</a:t>
            </a:r>
          </a:p>
        </p:txBody>
      </p:sp>
    </p:spTree>
    <p:extLst>
      <p:ext uri="{BB962C8B-B14F-4D97-AF65-F5344CB8AC3E}">
        <p14:creationId xmlns:p14="http://schemas.microsoft.com/office/powerpoint/2010/main" val="4063525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7035"/>
            <a:ext cx="8229600" cy="625171"/>
          </a:xfrm>
        </p:spPr>
        <p:txBody>
          <a:bodyPr>
            <a:normAutofit/>
          </a:bodyPr>
          <a:lstStyle/>
          <a:p>
            <a:r>
              <a:rPr lang="en-US" sz="2600" dirty="0">
                <a:latin typeface="Arial"/>
                <a:cs typeface="Arial"/>
              </a:rPr>
              <a:t>Background  </a:t>
            </a:r>
          </a:p>
        </p:txBody>
      </p:sp>
      <p:sp>
        <p:nvSpPr>
          <p:cNvPr id="5" name="Content Placeholder 4"/>
          <p:cNvSpPr>
            <a:spLocks noGrp="1"/>
          </p:cNvSpPr>
          <p:nvPr>
            <p:ph idx="1"/>
          </p:nvPr>
        </p:nvSpPr>
        <p:spPr>
          <a:xfrm>
            <a:off x="1981200" y="702206"/>
            <a:ext cx="8446113" cy="4525963"/>
          </a:xfrm>
        </p:spPr>
        <p:txBody>
          <a:bodyPr>
            <a:noAutofit/>
          </a:bodyPr>
          <a:lstStyle/>
          <a:p>
            <a:pPr>
              <a:lnSpc>
                <a:spcPct val="140000"/>
              </a:lnSpc>
              <a:spcBef>
                <a:spcPts val="0"/>
              </a:spcBef>
            </a:pPr>
            <a:r>
              <a:rPr lang="en-US" dirty="0">
                <a:latin typeface="+mj-lt"/>
              </a:rPr>
              <a:t>Unplanned pregnancy is a major public health issue</a:t>
            </a:r>
            <a:r>
              <a:rPr lang="en-US" baseline="30000" dirty="0">
                <a:latin typeface="+mj-lt"/>
              </a:rPr>
              <a:t>*</a:t>
            </a:r>
            <a:r>
              <a:rPr lang="en-US" dirty="0">
                <a:latin typeface="+mj-lt"/>
              </a:rPr>
              <a:t>. </a:t>
            </a:r>
          </a:p>
          <a:p>
            <a:pPr>
              <a:lnSpc>
                <a:spcPct val="140000"/>
              </a:lnSpc>
              <a:spcBef>
                <a:spcPts val="0"/>
              </a:spcBef>
            </a:pPr>
            <a:r>
              <a:rPr lang="en-US" dirty="0"/>
              <a:t>Diabetes </a:t>
            </a:r>
            <a:r>
              <a:rPr lang="en-US" dirty="0"/>
              <a:t>affects ~10% of pregnancies</a:t>
            </a:r>
            <a:r>
              <a:rPr lang="en-US" dirty="0"/>
              <a:t>.  </a:t>
            </a:r>
          </a:p>
          <a:p>
            <a:pPr marL="155448" indent="-338328">
              <a:lnSpc>
                <a:spcPct val="140000"/>
              </a:lnSpc>
              <a:spcBef>
                <a:spcPts val="0"/>
              </a:spcBef>
            </a:pPr>
            <a:r>
              <a:rPr lang="en-US" dirty="0"/>
              <a:t>Each HbA1c point above 7 in women with diabetes incrementally increase the risk of adverse pregnancy outcomes. </a:t>
            </a:r>
            <a:endParaRPr lang="en-US" dirty="0"/>
          </a:p>
          <a:p>
            <a:pPr defTabSz="533387">
              <a:lnSpc>
                <a:spcPct val="130000"/>
              </a:lnSpc>
              <a:spcBef>
                <a:spcPts val="0"/>
              </a:spcBef>
            </a:pPr>
            <a:r>
              <a:rPr lang="en-US" dirty="0" smtClean="0">
                <a:solidFill>
                  <a:schemeClr val="tx1"/>
                </a:solidFill>
              </a:rPr>
              <a:t>Pregnancy without preparation in women </a:t>
            </a:r>
            <a:r>
              <a:rPr lang="en-US" dirty="0">
                <a:solidFill>
                  <a:schemeClr val="tx1"/>
                </a:solidFill>
              </a:rPr>
              <a:t>with diabetes is associated </a:t>
            </a:r>
            <a:r>
              <a:rPr lang="en-US" dirty="0">
                <a:solidFill>
                  <a:schemeClr val="tx1"/>
                </a:solidFill>
              </a:rPr>
              <a:t>with:</a:t>
            </a:r>
          </a:p>
          <a:p>
            <a:pPr lvl="1">
              <a:lnSpc>
                <a:spcPct val="140000"/>
              </a:lnSpc>
              <a:spcBef>
                <a:spcPts val="0"/>
              </a:spcBef>
              <a:buFont typeface="Arial" panose="020B0604020202020204" pitchFamily="34" charset="0"/>
              <a:buChar char="•"/>
            </a:pPr>
            <a:r>
              <a:rPr lang="en-US" sz="2000" dirty="0">
                <a:solidFill>
                  <a:schemeClr val="tx1"/>
                </a:solidFill>
              </a:rPr>
              <a:t>High public cost (2010 estimated to be $21 billion per year)</a:t>
            </a:r>
            <a:r>
              <a:rPr lang="en-US" sz="2000" baseline="30000" dirty="0">
                <a:latin typeface="+mj-lt"/>
              </a:rPr>
              <a:t>2</a:t>
            </a:r>
            <a:r>
              <a:rPr lang="en-US" sz="2000" dirty="0">
                <a:solidFill>
                  <a:schemeClr val="tx1"/>
                </a:solidFill>
              </a:rPr>
              <a:t>.</a:t>
            </a:r>
          </a:p>
          <a:p>
            <a:pPr lvl="1">
              <a:lnSpc>
                <a:spcPct val="140000"/>
              </a:lnSpc>
              <a:spcBef>
                <a:spcPts val="0"/>
              </a:spcBef>
              <a:buFont typeface="Arial" panose="020B0604020202020204" pitchFamily="34" charset="0"/>
              <a:buChar char="•"/>
            </a:pPr>
            <a:r>
              <a:rPr lang="en-US" sz="2000" dirty="0" smtClean="0">
                <a:solidFill>
                  <a:schemeClr val="tx1"/>
                </a:solidFill>
              </a:rPr>
              <a:t>At times delays </a:t>
            </a:r>
            <a:r>
              <a:rPr lang="en-US" sz="2000" dirty="0">
                <a:solidFill>
                  <a:schemeClr val="tx1"/>
                </a:solidFill>
              </a:rPr>
              <a:t>in initiating prenatal </a:t>
            </a:r>
            <a:r>
              <a:rPr lang="en-US" sz="2000" dirty="0" smtClean="0">
                <a:solidFill>
                  <a:schemeClr val="tx1"/>
                </a:solidFill>
              </a:rPr>
              <a:t>care.</a:t>
            </a:r>
          </a:p>
          <a:p>
            <a:pPr lvl="1">
              <a:lnSpc>
                <a:spcPct val="140000"/>
              </a:lnSpc>
              <a:spcBef>
                <a:spcPts val="0"/>
              </a:spcBef>
              <a:buFont typeface="Arial" panose="020B0604020202020204" pitchFamily="34" charset="0"/>
              <a:buChar char="•"/>
            </a:pPr>
            <a:r>
              <a:rPr lang="en-US" sz="2000" dirty="0" smtClean="0">
                <a:solidFill>
                  <a:schemeClr val="tx1"/>
                </a:solidFill>
              </a:rPr>
              <a:t>Maternal </a:t>
            </a:r>
            <a:r>
              <a:rPr lang="en-US" sz="2000" dirty="0" smtClean="0">
                <a:solidFill>
                  <a:schemeClr val="tx1"/>
                </a:solidFill>
              </a:rPr>
              <a:t>complications. </a:t>
            </a:r>
            <a:endParaRPr lang="en-US" sz="2000" dirty="0" smtClean="0">
              <a:solidFill>
                <a:schemeClr val="tx1"/>
              </a:solidFill>
            </a:endParaRPr>
          </a:p>
          <a:p>
            <a:pPr lvl="1">
              <a:lnSpc>
                <a:spcPct val="140000"/>
              </a:lnSpc>
              <a:spcBef>
                <a:spcPts val="0"/>
              </a:spcBef>
              <a:buFont typeface="Arial" panose="020B0604020202020204" pitchFamily="34" charset="0"/>
              <a:buChar char="•"/>
            </a:pPr>
            <a:r>
              <a:rPr lang="en-US" sz="2000" dirty="0" smtClean="0">
                <a:solidFill>
                  <a:schemeClr val="tx1"/>
                </a:solidFill>
              </a:rPr>
              <a:t>Fetal complications </a:t>
            </a:r>
            <a:endParaRPr lang="en-US" sz="2000" dirty="0" smtClean="0">
              <a:solidFill>
                <a:schemeClr val="tx1"/>
              </a:solidFill>
            </a:endParaRPr>
          </a:p>
          <a:p>
            <a:pPr lvl="1">
              <a:lnSpc>
                <a:spcPct val="140000"/>
              </a:lnSpc>
              <a:spcBef>
                <a:spcPts val="0"/>
              </a:spcBef>
              <a:buFont typeface="Arial" panose="020B0604020202020204" pitchFamily="34" charset="0"/>
              <a:buChar char="•"/>
            </a:pPr>
            <a:r>
              <a:rPr lang="en-US" dirty="0" smtClean="0">
                <a:solidFill>
                  <a:schemeClr val="tx1"/>
                </a:solidFill>
              </a:rPr>
              <a:t>At Mount </a:t>
            </a:r>
            <a:r>
              <a:rPr lang="en-US" dirty="0">
                <a:solidFill>
                  <a:schemeClr val="tx1"/>
                </a:solidFill>
              </a:rPr>
              <a:t>Sinai Health System, since 2009 there have been over </a:t>
            </a:r>
            <a:r>
              <a:rPr lang="en-US" b="1" u="sng" dirty="0">
                <a:solidFill>
                  <a:srgbClr val="FF0000"/>
                </a:solidFill>
              </a:rPr>
              <a:t>6,000 pregnancies affected by diabetes </a:t>
            </a:r>
            <a:r>
              <a:rPr lang="en-US" dirty="0">
                <a:solidFill>
                  <a:schemeClr val="tx1"/>
                </a:solidFill>
              </a:rPr>
              <a:t>with approximately 8,000 deliveries per year.</a:t>
            </a:r>
          </a:p>
          <a:p>
            <a:pPr marL="0" indent="0" defTabSz="533387">
              <a:lnSpc>
                <a:spcPct val="130000"/>
              </a:lnSpc>
              <a:spcBef>
                <a:spcPts val="0"/>
              </a:spcBef>
              <a:buNone/>
            </a:pPr>
            <a:endParaRPr lang="en-US" sz="1600" dirty="0">
              <a:solidFill>
                <a:schemeClr val="tx1"/>
              </a:solidFill>
            </a:endParaRPr>
          </a:p>
          <a:p>
            <a:pPr>
              <a:lnSpc>
                <a:spcPts val="2600"/>
              </a:lnSpc>
              <a:spcBef>
                <a:spcPts val="0"/>
              </a:spcBef>
              <a:buFont typeface="Wingdings" charset="2"/>
              <a:buChar char="u"/>
            </a:pPr>
            <a:endParaRPr lang="en-US" sz="1600" dirty="0"/>
          </a:p>
          <a:p>
            <a:pPr defTabSz="533387">
              <a:lnSpc>
                <a:spcPct val="130000"/>
              </a:lnSpc>
              <a:spcBef>
                <a:spcPts val="0"/>
              </a:spcBef>
            </a:pPr>
            <a:endParaRPr lang="en-US" sz="1600" dirty="0">
              <a:solidFill>
                <a:schemeClr val="tx1"/>
              </a:solidFill>
            </a:endParaRPr>
          </a:p>
          <a:p>
            <a:pPr defTabSz="533387">
              <a:lnSpc>
                <a:spcPct val="130000"/>
              </a:lnSpc>
              <a:spcBef>
                <a:spcPts val="0"/>
              </a:spcBef>
            </a:pPr>
            <a:endParaRPr lang="en-US" sz="1600" dirty="0">
              <a:solidFill>
                <a:schemeClr val="tx1"/>
              </a:solidFill>
            </a:endParaRPr>
          </a:p>
          <a:p>
            <a:pPr marL="0" indent="0">
              <a:lnSpc>
                <a:spcPct val="140000"/>
              </a:lnSpc>
              <a:spcBef>
                <a:spcPts val="0"/>
              </a:spcBef>
              <a:buNone/>
            </a:pPr>
            <a:endParaRPr lang="en-US" sz="1600" dirty="0">
              <a:latin typeface="+mj-lt"/>
            </a:endParaRPr>
          </a:p>
        </p:txBody>
      </p:sp>
      <p:sp>
        <p:nvSpPr>
          <p:cNvPr id="3" name="Rectangle 2"/>
          <p:cNvSpPr/>
          <p:nvPr/>
        </p:nvSpPr>
        <p:spPr>
          <a:xfrm>
            <a:off x="1632256" y="6284363"/>
            <a:ext cx="9144000" cy="415498"/>
          </a:xfrm>
          <a:prstGeom prst="rect">
            <a:avLst/>
          </a:prstGeom>
        </p:spPr>
        <p:txBody>
          <a:bodyPr wrap="square">
            <a:spAutoFit/>
          </a:bodyPr>
          <a:lstStyle/>
          <a:p>
            <a:pPr>
              <a:lnSpc>
                <a:spcPct val="100000"/>
              </a:lnSpc>
            </a:pPr>
            <a:r>
              <a:rPr lang="en-US" sz="1050" dirty="0">
                <a:solidFill>
                  <a:srgbClr val="000000"/>
                </a:solidFill>
              </a:rPr>
              <a:t>* Finer </a:t>
            </a:r>
            <a:r>
              <a:rPr lang="en-US" sz="1050" dirty="0">
                <a:solidFill>
                  <a:srgbClr val="000000"/>
                </a:solidFill>
              </a:rPr>
              <a:t>LB, </a:t>
            </a:r>
            <a:r>
              <a:rPr lang="en-US" sz="1050" dirty="0" err="1">
                <a:solidFill>
                  <a:srgbClr val="000000"/>
                </a:solidFill>
              </a:rPr>
              <a:t>Zolna</a:t>
            </a:r>
            <a:r>
              <a:rPr lang="en-US" sz="1050" dirty="0">
                <a:solidFill>
                  <a:srgbClr val="000000"/>
                </a:solidFill>
              </a:rPr>
              <a:t> MR. Declines in Unintended Pregnancy in the United States, 2008-2011. N </a:t>
            </a:r>
            <a:r>
              <a:rPr lang="en-US" sz="1050" dirty="0" err="1">
                <a:solidFill>
                  <a:srgbClr val="000000"/>
                </a:solidFill>
              </a:rPr>
              <a:t>Engl</a:t>
            </a:r>
            <a:r>
              <a:rPr lang="en-US" sz="1050" dirty="0">
                <a:solidFill>
                  <a:srgbClr val="000000"/>
                </a:solidFill>
              </a:rPr>
              <a:t> J Med. 2016 Mar 3;374(9):843-52. </a:t>
            </a:r>
            <a:r>
              <a:rPr lang="en-US" sz="1050" dirty="0" err="1">
                <a:solidFill>
                  <a:srgbClr val="000000"/>
                </a:solidFill>
              </a:rPr>
              <a:t>doi</a:t>
            </a:r>
            <a:r>
              <a:rPr lang="en-US" sz="1050" dirty="0">
                <a:solidFill>
                  <a:srgbClr val="000000"/>
                </a:solidFill>
              </a:rPr>
              <a:t>: 10.1056/NEJMsa1506575. PMID: 26962904; PMCID: PMC4861155.</a:t>
            </a:r>
          </a:p>
        </p:txBody>
      </p:sp>
    </p:spTree>
    <p:extLst>
      <p:ext uri="{BB962C8B-B14F-4D97-AF65-F5344CB8AC3E}">
        <p14:creationId xmlns:p14="http://schemas.microsoft.com/office/powerpoint/2010/main" val="1228515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40"/>
                            </p:stCondLst>
                            <p:childTnLst>
                              <p:par>
                                <p:cTn id="11" presetID="3" presetClass="entr" presetSubtype="5" fill="hold" grpId="0"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2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200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linds(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20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linds(vertical)">
                                      <p:cBhvr>
                                        <p:cTn id="28" dur="500"/>
                                        <p:tgtEl>
                                          <p:spTgt spid="5">
                                            <p:txEl>
                                              <p:pRg st="3" end="3"/>
                                            </p:txEl>
                                          </p:spTgt>
                                        </p:tgtEl>
                                      </p:cBhvr>
                                    </p:animEffect>
                                  </p:childTnLst>
                                </p:cTn>
                              </p:par>
                              <p:par>
                                <p:cTn id="29" presetID="3" presetClass="entr" presetSubtype="5" fill="hold" grpId="0" nodeType="withEffect">
                                  <p:stCondLst>
                                    <p:cond delay="20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linds(vertical)">
                                      <p:cBhvr>
                                        <p:cTn id="31" dur="500"/>
                                        <p:tgtEl>
                                          <p:spTgt spid="5">
                                            <p:txEl>
                                              <p:pRg st="4" end="4"/>
                                            </p:txEl>
                                          </p:spTgt>
                                        </p:tgtEl>
                                      </p:cBhvr>
                                    </p:animEffect>
                                  </p:childTnLst>
                                </p:cTn>
                              </p:par>
                              <p:par>
                                <p:cTn id="32" presetID="3" presetClass="entr" presetSubtype="5" fill="hold" grpId="0" nodeType="withEffect">
                                  <p:stCondLst>
                                    <p:cond delay="200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blinds(vertical)">
                                      <p:cBhvr>
                                        <p:cTn id="34" dur="500"/>
                                        <p:tgtEl>
                                          <p:spTgt spid="5">
                                            <p:txEl>
                                              <p:pRg st="5" end="5"/>
                                            </p:txEl>
                                          </p:spTgt>
                                        </p:tgtEl>
                                      </p:cBhvr>
                                    </p:animEffect>
                                  </p:childTnLst>
                                </p:cTn>
                              </p:par>
                              <p:par>
                                <p:cTn id="35" presetID="3" presetClass="entr" presetSubtype="5" fill="hold" grpId="0" nodeType="withEffect">
                                  <p:stCondLst>
                                    <p:cond delay="200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vertical)">
                                      <p:cBhvr>
                                        <p:cTn id="37" dur="500"/>
                                        <p:tgtEl>
                                          <p:spTgt spid="5">
                                            <p:txEl>
                                              <p:pRg st="6" end="6"/>
                                            </p:txEl>
                                          </p:spTgt>
                                        </p:tgtEl>
                                      </p:cBhvr>
                                    </p:animEffect>
                                  </p:childTnLst>
                                </p:cTn>
                              </p:par>
                              <p:par>
                                <p:cTn id="38" presetID="3" presetClass="entr" presetSubtype="5" fill="hold" grpId="0" nodeType="withEffect">
                                  <p:stCondLst>
                                    <p:cond delay="200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blinds(vertical)">
                                      <p:cBhvr>
                                        <p:cTn id="40" dur="500"/>
                                        <p:tgtEl>
                                          <p:spTgt spid="5">
                                            <p:txEl>
                                              <p:pRg st="7" end="7"/>
                                            </p:txEl>
                                          </p:spTgt>
                                        </p:tgtEl>
                                      </p:cBhvr>
                                    </p:animEffect>
                                  </p:childTnLst>
                                </p:cTn>
                              </p:par>
                              <p:par>
                                <p:cTn id="41" presetID="3" presetClass="entr" presetSubtype="5" fill="hold" grpId="0" nodeType="withEffect">
                                  <p:stCondLst>
                                    <p:cond delay="200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blinds(vertical)">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736" y="601109"/>
            <a:ext cx="8229600" cy="625171"/>
          </a:xfrm>
        </p:spPr>
        <p:txBody>
          <a:bodyPr>
            <a:normAutofit/>
          </a:bodyPr>
          <a:lstStyle/>
          <a:p>
            <a:r>
              <a:rPr lang="en-US" sz="2400" dirty="0">
                <a:latin typeface="+mj-lt"/>
              </a:rPr>
              <a:t>At Mount Sinai </a:t>
            </a:r>
            <a:endParaRPr lang="en-US" sz="2400" dirty="0">
              <a:latin typeface="+mj-lt"/>
            </a:endParaRPr>
          </a:p>
        </p:txBody>
      </p:sp>
      <p:sp>
        <p:nvSpPr>
          <p:cNvPr id="3" name="Content Placeholder 2"/>
          <p:cNvSpPr>
            <a:spLocks noGrp="1"/>
          </p:cNvSpPr>
          <p:nvPr>
            <p:ph idx="1"/>
          </p:nvPr>
        </p:nvSpPr>
        <p:spPr/>
        <p:txBody>
          <a:bodyPr>
            <a:normAutofit/>
          </a:bodyPr>
          <a:lstStyle/>
          <a:p>
            <a:pPr>
              <a:lnSpc>
                <a:spcPct val="160000"/>
              </a:lnSpc>
            </a:pPr>
            <a:r>
              <a:rPr lang="en-US" sz="1700" dirty="0"/>
              <a:t>To date on chart reviews of eligible patients (~430 patients) with diabetes</a:t>
            </a:r>
            <a:r>
              <a:rPr lang="en-US" sz="1600" dirty="0"/>
              <a:t>:</a:t>
            </a:r>
          </a:p>
          <a:p>
            <a:pPr lvl="1">
              <a:lnSpc>
                <a:spcPct val="160000"/>
              </a:lnSpc>
            </a:pPr>
            <a:r>
              <a:rPr lang="en-US" dirty="0" smtClean="0"/>
              <a:t>Historically, on random chart review, less than 50% of patients’ notes contain documentation of a discussion of the importance of pregnancy planning and the risks of unplanned pregnancies to the mother and offspring.  </a:t>
            </a:r>
          </a:p>
          <a:p>
            <a:pPr lvl="1">
              <a:lnSpc>
                <a:spcPct val="160000"/>
              </a:lnSpc>
            </a:pPr>
            <a:r>
              <a:rPr lang="en-US" dirty="0" smtClean="0"/>
              <a:t>On average, one out of three pregnant women present with HbA1c great than 7.5% in the prenatal clinic per month  (goal A1c should be less than 7.0% prior to pregnancy) and some are using meds that are teratogenic.</a:t>
            </a:r>
            <a:endParaRPr lang="en-US" dirty="0"/>
          </a:p>
        </p:txBody>
      </p:sp>
    </p:spTree>
    <p:extLst>
      <p:ext uri="{BB962C8B-B14F-4D97-AF65-F5344CB8AC3E}">
        <p14:creationId xmlns:p14="http://schemas.microsoft.com/office/powerpoint/2010/main" val="2359381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mp:transition xmlns:mp="http://schemas.microsoft.com/office/mac/powerpoint/2008/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2166620" y="1118750"/>
          <a:ext cx="7790688" cy="417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099187" y="436099"/>
            <a:ext cx="8229600" cy="625171"/>
          </a:xfrm>
        </p:spPr>
        <p:txBody>
          <a:bodyPr>
            <a:normAutofit/>
          </a:bodyPr>
          <a:lstStyle/>
          <a:p>
            <a:r>
              <a:rPr lang="en-US" sz="2600" dirty="0">
                <a:latin typeface="Arial"/>
                <a:cs typeface="Arial"/>
              </a:rPr>
              <a:t>QI Project Aims</a:t>
            </a:r>
            <a:endParaRPr lang="en-US" sz="2600" baseline="30000" dirty="0">
              <a:latin typeface="Arial"/>
              <a:cs typeface="Arial"/>
            </a:endParaRPr>
          </a:p>
        </p:txBody>
      </p:sp>
    </p:spTree>
    <p:extLst>
      <p:ext uri="{BB962C8B-B14F-4D97-AF65-F5344CB8AC3E}">
        <p14:creationId xmlns:p14="http://schemas.microsoft.com/office/powerpoint/2010/main" val="3148336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graphicEl>
                                              <a:dgm id="{F7AFDD37-58E8-42A1-81C7-D1425BBF768A}"/>
                                            </p:graphicEl>
                                          </p:spTgt>
                                        </p:tgtEl>
                                        <p:attrNameLst>
                                          <p:attrName>style.visibility</p:attrName>
                                        </p:attrNameLst>
                                      </p:cBhvr>
                                      <p:to>
                                        <p:strVal val="visible"/>
                                      </p:to>
                                    </p:set>
                                    <p:anim calcmode="lin" valueType="num">
                                      <p:cBhvr>
                                        <p:cTn id="7" dur="1000" fill="hold"/>
                                        <p:tgtEl>
                                          <p:spTgt spid="2">
                                            <p:graphicEl>
                                              <a:dgm id="{F7AFDD37-58E8-42A1-81C7-D1425BBF768A}"/>
                                            </p:graphicEl>
                                          </p:spTgt>
                                        </p:tgtEl>
                                        <p:attrNameLst>
                                          <p:attrName>ppt_x</p:attrName>
                                        </p:attrNameLst>
                                      </p:cBhvr>
                                      <p:tavLst>
                                        <p:tav tm="0">
                                          <p:val>
                                            <p:strVal val="#ppt_x-.2"/>
                                          </p:val>
                                        </p:tav>
                                        <p:tav tm="100000">
                                          <p:val>
                                            <p:strVal val="#ppt_x"/>
                                          </p:val>
                                        </p:tav>
                                      </p:tavLst>
                                    </p:anim>
                                    <p:anim calcmode="lin" valueType="num">
                                      <p:cBhvr>
                                        <p:cTn id="8" dur="1000" fill="hold"/>
                                        <p:tgtEl>
                                          <p:spTgt spid="2">
                                            <p:graphicEl>
                                              <a:dgm id="{F7AFDD37-58E8-42A1-81C7-D1425BBF768A}"/>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graphicEl>
                                              <a:dgm id="{F7AFDD37-58E8-42A1-81C7-D1425BBF768A}"/>
                                            </p:graphic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
                                            <p:graphicEl>
                                              <a:dgm id="{8DB27FB3-2747-484D-BFD2-D70518B1585B}"/>
                                            </p:graphicEl>
                                          </p:spTgt>
                                        </p:tgtEl>
                                        <p:attrNameLst>
                                          <p:attrName>style.visibility</p:attrName>
                                        </p:attrNameLst>
                                      </p:cBhvr>
                                      <p:to>
                                        <p:strVal val="visible"/>
                                      </p:to>
                                    </p:set>
                                    <p:anim calcmode="lin" valueType="num">
                                      <p:cBhvr>
                                        <p:cTn id="12" dur="1000" fill="hold"/>
                                        <p:tgtEl>
                                          <p:spTgt spid="2">
                                            <p:graphicEl>
                                              <a:dgm id="{8DB27FB3-2747-484D-BFD2-D70518B1585B}"/>
                                            </p:graphicEl>
                                          </p:spTgt>
                                        </p:tgtEl>
                                        <p:attrNameLst>
                                          <p:attrName>ppt_x</p:attrName>
                                        </p:attrNameLst>
                                      </p:cBhvr>
                                      <p:tavLst>
                                        <p:tav tm="0">
                                          <p:val>
                                            <p:strVal val="#ppt_x-.2"/>
                                          </p:val>
                                        </p:tav>
                                        <p:tav tm="100000">
                                          <p:val>
                                            <p:strVal val="#ppt_x"/>
                                          </p:val>
                                        </p:tav>
                                      </p:tavLst>
                                    </p:anim>
                                    <p:anim calcmode="lin" valueType="num">
                                      <p:cBhvr>
                                        <p:cTn id="13" dur="1000" fill="hold"/>
                                        <p:tgtEl>
                                          <p:spTgt spid="2">
                                            <p:graphicEl>
                                              <a:dgm id="{8DB27FB3-2747-484D-BFD2-D70518B1585B}"/>
                                            </p:graphic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graphicEl>
                                              <a:dgm id="{8DB27FB3-2747-484D-BFD2-D70518B1585B}"/>
                                            </p:graphic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
                                            <p:graphicEl>
                                              <a:dgm id="{DB578555-2CA5-4C8A-A393-447F9B9A2084}"/>
                                            </p:graphicEl>
                                          </p:spTgt>
                                        </p:tgtEl>
                                        <p:attrNameLst>
                                          <p:attrName>style.visibility</p:attrName>
                                        </p:attrNameLst>
                                      </p:cBhvr>
                                      <p:to>
                                        <p:strVal val="visible"/>
                                      </p:to>
                                    </p:set>
                                    <p:anim calcmode="lin" valueType="num">
                                      <p:cBhvr>
                                        <p:cTn id="17" dur="1000" fill="hold"/>
                                        <p:tgtEl>
                                          <p:spTgt spid="2">
                                            <p:graphicEl>
                                              <a:dgm id="{DB578555-2CA5-4C8A-A393-447F9B9A2084}"/>
                                            </p:graphicEl>
                                          </p:spTgt>
                                        </p:tgtEl>
                                        <p:attrNameLst>
                                          <p:attrName>ppt_x</p:attrName>
                                        </p:attrNameLst>
                                      </p:cBhvr>
                                      <p:tavLst>
                                        <p:tav tm="0">
                                          <p:val>
                                            <p:strVal val="#ppt_x-.2"/>
                                          </p:val>
                                        </p:tav>
                                        <p:tav tm="100000">
                                          <p:val>
                                            <p:strVal val="#ppt_x"/>
                                          </p:val>
                                        </p:tav>
                                      </p:tavLst>
                                    </p:anim>
                                    <p:anim calcmode="lin" valueType="num">
                                      <p:cBhvr>
                                        <p:cTn id="18" dur="1000" fill="hold"/>
                                        <p:tgtEl>
                                          <p:spTgt spid="2">
                                            <p:graphicEl>
                                              <a:dgm id="{DB578555-2CA5-4C8A-A393-447F9B9A2084}"/>
                                            </p:graphic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graphicEl>
                                              <a:dgm id="{DB578555-2CA5-4C8A-A393-447F9B9A208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
                                            <p:graphicEl>
                                              <a:dgm id="{4D02C932-17BA-4F91-A42F-8219E0EBF68D}"/>
                                            </p:graphicEl>
                                          </p:spTgt>
                                        </p:tgtEl>
                                        <p:attrNameLst>
                                          <p:attrName>style.visibility</p:attrName>
                                        </p:attrNameLst>
                                      </p:cBhvr>
                                      <p:to>
                                        <p:strVal val="visible"/>
                                      </p:to>
                                    </p:set>
                                    <p:anim calcmode="lin" valueType="num">
                                      <p:cBhvr>
                                        <p:cTn id="24" dur="1000" fill="hold"/>
                                        <p:tgtEl>
                                          <p:spTgt spid="2">
                                            <p:graphicEl>
                                              <a:dgm id="{4D02C932-17BA-4F91-A42F-8219E0EBF68D}"/>
                                            </p:graphicEl>
                                          </p:spTgt>
                                        </p:tgtEl>
                                        <p:attrNameLst>
                                          <p:attrName>ppt_x</p:attrName>
                                        </p:attrNameLst>
                                      </p:cBhvr>
                                      <p:tavLst>
                                        <p:tav tm="0">
                                          <p:val>
                                            <p:strVal val="#ppt_x-.2"/>
                                          </p:val>
                                        </p:tav>
                                        <p:tav tm="100000">
                                          <p:val>
                                            <p:strVal val="#ppt_x"/>
                                          </p:val>
                                        </p:tav>
                                      </p:tavLst>
                                    </p:anim>
                                    <p:anim calcmode="lin" valueType="num">
                                      <p:cBhvr>
                                        <p:cTn id="25" dur="1000" fill="hold"/>
                                        <p:tgtEl>
                                          <p:spTgt spid="2">
                                            <p:graphicEl>
                                              <a:dgm id="{4D02C932-17BA-4F91-A42F-8219E0EBF68D}"/>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graphicEl>
                                              <a:dgm id="{4D02C932-17BA-4F91-A42F-8219E0EBF68D}"/>
                                            </p:graphic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
                                            <p:graphicEl>
                                              <a:dgm id="{097D2EE8-AABF-459D-A93F-13A51F9198D1}"/>
                                            </p:graphicEl>
                                          </p:spTgt>
                                        </p:tgtEl>
                                        <p:attrNameLst>
                                          <p:attrName>style.visibility</p:attrName>
                                        </p:attrNameLst>
                                      </p:cBhvr>
                                      <p:to>
                                        <p:strVal val="visible"/>
                                      </p:to>
                                    </p:set>
                                    <p:anim calcmode="lin" valueType="num">
                                      <p:cBhvr>
                                        <p:cTn id="29" dur="1000" fill="hold"/>
                                        <p:tgtEl>
                                          <p:spTgt spid="2">
                                            <p:graphicEl>
                                              <a:dgm id="{097D2EE8-AABF-459D-A93F-13A51F9198D1}"/>
                                            </p:graphicEl>
                                          </p:spTgt>
                                        </p:tgtEl>
                                        <p:attrNameLst>
                                          <p:attrName>ppt_x</p:attrName>
                                        </p:attrNameLst>
                                      </p:cBhvr>
                                      <p:tavLst>
                                        <p:tav tm="0">
                                          <p:val>
                                            <p:strVal val="#ppt_x-.2"/>
                                          </p:val>
                                        </p:tav>
                                        <p:tav tm="100000">
                                          <p:val>
                                            <p:strVal val="#ppt_x"/>
                                          </p:val>
                                        </p:tav>
                                      </p:tavLst>
                                    </p:anim>
                                    <p:anim calcmode="lin" valueType="num">
                                      <p:cBhvr>
                                        <p:cTn id="30" dur="1000" fill="hold"/>
                                        <p:tgtEl>
                                          <p:spTgt spid="2">
                                            <p:graphicEl>
                                              <a:dgm id="{097D2EE8-AABF-459D-A93F-13A51F9198D1}"/>
                                            </p:graphic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
                                            <p:graphicEl>
                                              <a:dgm id="{097D2EE8-AABF-459D-A93F-13A51F9198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
                                            <p:graphicEl>
                                              <a:dgm id="{17046C09-5C7A-4B4B-A082-D6ABFD30AD25}"/>
                                            </p:graphicEl>
                                          </p:spTgt>
                                        </p:tgtEl>
                                        <p:attrNameLst>
                                          <p:attrName>style.visibility</p:attrName>
                                        </p:attrNameLst>
                                      </p:cBhvr>
                                      <p:to>
                                        <p:strVal val="visible"/>
                                      </p:to>
                                    </p:set>
                                    <p:anim calcmode="lin" valueType="num">
                                      <p:cBhvr>
                                        <p:cTn id="36" dur="1000" fill="hold"/>
                                        <p:tgtEl>
                                          <p:spTgt spid="2">
                                            <p:graphicEl>
                                              <a:dgm id="{17046C09-5C7A-4B4B-A082-D6ABFD30AD25}"/>
                                            </p:graphicEl>
                                          </p:spTgt>
                                        </p:tgtEl>
                                        <p:attrNameLst>
                                          <p:attrName>ppt_x</p:attrName>
                                        </p:attrNameLst>
                                      </p:cBhvr>
                                      <p:tavLst>
                                        <p:tav tm="0">
                                          <p:val>
                                            <p:strVal val="#ppt_x-.2"/>
                                          </p:val>
                                        </p:tav>
                                        <p:tav tm="100000">
                                          <p:val>
                                            <p:strVal val="#ppt_x"/>
                                          </p:val>
                                        </p:tav>
                                      </p:tavLst>
                                    </p:anim>
                                    <p:anim calcmode="lin" valueType="num">
                                      <p:cBhvr>
                                        <p:cTn id="37" dur="1000" fill="hold"/>
                                        <p:tgtEl>
                                          <p:spTgt spid="2">
                                            <p:graphicEl>
                                              <a:dgm id="{17046C09-5C7A-4B4B-A082-D6ABFD30AD25}"/>
                                            </p:graphic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
                                            <p:graphicEl>
                                              <a:dgm id="{17046C09-5C7A-4B4B-A082-D6ABFD30AD25}"/>
                                            </p:graphic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2">
                                            <p:graphicEl>
                                              <a:dgm id="{E551540C-0212-49E1-90CD-E6E6A59F5113}"/>
                                            </p:graphicEl>
                                          </p:spTgt>
                                        </p:tgtEl>
                                        <p:attrNameLst>
                                          <p:attrName>style.visibility</p:attrName>
                                        </p:attrNameLst>
                                      </p:cBhvr>
                                      <p:to>
                                        <p:strVal val="visible"/>
                                      </p:to>
                                    </p:set>
                                    <p:anim calcmode="lin" valueType="num">
                                      <p:cBhvr>
                                        <p:cTn id="41" dur="1000" fill="hold"/>
                                        <p:tgtEl>
                                          <p:spTgt spid="2">
                                            <p:graphicEl>
                                              <a:dgm id="{E551540C-0212-49E1-90CD-E6E6A59F5113}"/>
                                            </p:graphicEl>
                                          </p:spTgt>
                                        </p:tgtEl>
                                        <p:attrNameLst>
                                          <p:attrName>ppt_x</p:attrName>
                                        </p:attrNameLst>
                                      </p:cBhvr>
                                      <p:tavLst>
                                        <p:tav tm="0">
                                          <p:val>
                                            <p:strVal val="#ppt_x-.2"/>
                                          </p:val>
                                        </p:tav>
                                        <p:tav tm="100000">
                                          <p:val>
                                            <p:strVal val="#ppt_x"/>
                                          </p:val>
                                        </p:tav>
                                      </p:tavLst>
                                    </p:anim>
                                    <p:anim calcmode="lin" valueType="num">
                                      <p:cBhvr>
                                        <p:cTn id="42" dur="1000" fill="hold"/>
                                        <p:tgtEl>
                                          <p:spTgt spid="2">
                                            <p:graphicEl>
                                              <a:dgm id="{E551540C-0212-49E1-90CD-E6E6A59F5113}"/>
                                            </p:graphic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
                                            <p:graphicEl>
                                              <a:dgm id="{E551540C-0212-49E1-90CD-E6E6A59F511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
                                            <p:graphicEl>
                                              <a:dgm id="{BF8B2411-2A9B-494D-82F2-BA2C862E81A3}"/>
                                            </p:graphicEl>
                                          </p:spTgt>
                                        </p:tgtEl>
                                        <p:attrNameLst>
                                          <p:attrName>style.visibility</p:attrName>
                                        </p:attrNameLst>
                                      </p:cBhvr>
                                      <p:to>
                                        <p:strVal val="visible"/>
                                      </p:to>
                                    </p:set>
                                    <p:anim calcmode="lin" valueType="num">
                                      <p:cBhvr>
                                        <p:cTn id="48" dur="1000" fill="hold"/>
                                        <p:tgtEl>
                                          <p:spTgt spid="2">
                                            <p:graphicEl>
                                              <a:dgm id="{BF8B2411-2A9B-494D-82F2-BA2C862E81A3}"/>
                                            </p:graphicEl>
                                          </p:spTgt>
                                        </p:tgtEl>
                                        <p:attrNameLst>
                                          <p:attrName>ppt_x</p:attrName>
                                        </p:attrNameLst>
                                      </p:cBhvr>
                                      <p:tavLst>
                                        <p:tav tm="0">
                                          <p:val>
                                            <p:strVal val="#ppt_x-.2"/>
                                          </p:val>
                                        </p:tav>
                                        <p:tav tm="100000">
                                          <p:val>
                                            <p:strVal val="#ppt_x"/>
                                          </p:val>
                                        </p:tav>
                                      </p:tavLst>
                                    </p:anim>
                                    <p:anim calcmode="lin" valueType="num">
                                      <p:cBhvr>
                                        <p:cTn id="49" dur="1000" fill="hold"/>
                                        <p:tgtEl>
                                          <p:spTgt spid="2">
                                            <p:graphicEl>
                                              <a:dgm id="{BF8B2411-2A9B-494D-82F2-BA2C862E81A3}"/>
                                            </p:graphic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
                                            <p:graphicEl>
                                              <a:dgm id="{BF8B2411-2A9B-494D-82F2-BA2C862E81A3}"/>
                                            </p:graphic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2">
                                            <p:graphicEl>
                                              <a:dgm id="{1265DE0C-1274-4149-B3B1-7F34C0752F9D}"/>
                                            </p:graphicEl>
                                          </p:spTgt>
                                        </p:tgtEl>
                                        <p:attrNameLst>
                                          <p:attrName>style.visibility</p:attrName>
                                        </p:attrNameLst>
                                      </p:cBhvr>
                                      <p:to>
                                        <p:strVal val="visible"/>
                                      </p:to>
                                    </p:set>
                                    <p:anim calcmode="lin" valueType="num">
                                      <p:cBhvr>
                                        <p:cTn id="53" dur="1000" fill="hold"/>
                                        <p:tgtEl>
                                          <p:spTgt spid="2">
                                            <p:graphicEl>
                                              <a:dgm id="{1265DE0C-1274-4149-B3B1-7F34C0752F9D}"/>
                                            </p:graphicEl>
                                          </p:spTgt>
                                        </p:tgtEl>
                                        <p:attrNameLst>
                                          <p:attrName>ppt_x</p:attrName>
                                        </p:attrNameLst>
                                      </p:cBhvr>
                                      <p:tavLst>
                                        <p:tav tm="0">
                                          <p:val>
                                            <p:strVal val="#ppt_x-.2"/>
                                          </p:val>
                                        </p:tav>
                                        <p:tav tm="100000">
                                          <p:val>
                                            <p:strVal val="#ppt_x"/>
                                          </p:val>
                                        </p:tav>
                                      </p:tavLst>
                                    </p:anim>
                                    <p:anim calcmode="lin" valueType="num">
                                      <p:cBhvr>
                                        <p:cTn id="54" dur="1000" fill="hold"/>
                                        <p:tgtEl>
                                          <p:spTgt spid="2">
                                            <p:graphicEl>
                                              <a:dgm id="{1265DE0C-1274-4149-B3B1-7F34C0752F9D}"/>
                                            </p:graphic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
                                            <p:graphicEl>
                                              <a:dgm id="{1265DE0C-1274-4149-B3B1-7F34C0752F9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5"/>
                                        </p:tgtEl>
                                        <p:attrNameLst>
                                          <p:attrName>style.visibility</p:attrName>
                                        </p:attrNameLst>
                                      </p:cBhvr>
                                      <p:to>
                                        <p:strVal val="visible"/>
                                      </p:to>
                                    </p:set>
                                    <p:anim calcmode="discrete" valueType="clr">
                                      <p:cBhvr override="childStyle">
                                        <p:cTn id="6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5"/>
                                        </p:tgtEl>
                                        <p:attrNameLst>
                                          <p:attrName>fillcolor</p:attrName>
                                        </p:attrNameLst>
                                      </p:cBhvr>
                                      <p:tavLst>
                                        <p:tav tm="0">
                                          <p:val>
                                            <p:clrVal>
                                              <a:schemeClr val="accent2"/>
                                            </p:clrVal>
                                          </p:val>
                                        </p:tav>
                                        <p:tav tm="50000">
                                          <p:val>
                                            <p:clrVal>
                                              <a:schemeClr val="hlink"/>
                                            </p:clrVal>
                                          </p:val>
                                        </p:tav>
                                      </p:tavLst>
                                    </p:anim>
                                    <p:set>
                                      <p:cBhvr>
                                        <p:cTn id="62"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99876" y="265058"/>
            <a:ext cx="8229600" cy="625171"/>
          </a:xfrm>
        </p:spPr>
        <p:txBody>
          <a:bodyPr>
            <a:normAutofit/>
          </a:bodyPr>
          <a:lstStyle/>
          <a:p>
            <a:r>
              <a:rPr lang="en-US" sz="2600" dirty="0">
                <a:latin typeface="Arial"/>
                <a:cs typeface="Arial"/>
              </a:rPr>
              <a:t>PPREP’D Design/Methodology</a:t>
            </a:r>
            <a:endParaRPr lang="en-US" sz="2600" dirty="0">
              <a:latin typeface="Arial"/>
              <a:cs typeface="Arial"/>
            </a:endParaRPr>
          </a:p>
        </p:txBody>
      </p:sp>
      <p:sp>
        <p:nvSpPr>
          <p:cNvPr id="6" name="Bent-Up Arrow 5"/>
          <p:cNvSpPr/>
          <p:nvPr/>
        </p:nvSpPr>
        <p:spPr>
          <a:xfrm rot="5400000">
            <a:off x="2127878" y="1734219"/>
            <a:ext cx="640080" cy="640080"/>
          </a:xfrm>
          <a:prstGeom prst="bentUpArrow">
            <a:avLst>
              <a:gd name="adj1" fmla="val 32840"/>
              <a:gd name="adj2" fmla="val 25000"/>
              <a:gd name="adj3" fmla="val 35780"/>
            </a:avLst>
          </a:prstGeom>
          <a:solidFill>
            <a:srgbClr val="83BE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1928035" y="911027"/>
            <a:ext cx="3133568" cy="726018"/>
          </a:xfrm>
          <a:custGeom>
            <a:avLst/>
            <a:gdLst>
              <a:gd name="connsiteX0" fmla="*/ 0 w 3544100"/>
              <a:gd name="connsiteY0" fmla="*/ 123083 h 738352"/>
              <a:gd name="connsiteX1" fmla="*/ 123083 w 3544100"/>
              <a:gd name="connsiteY1" fmla="*/ 0 h 738352"/>
              <a:gd name="connsiteX2" fmla="*/ 3421017 w 3544100"/>
              <a:gd name="connsiteY2" fmla="*/ 0 h 738352"/>
              <a:gd name="connsiteX3" fmla="*/ 3544100 w 3544100"/>
              <a:gd name="connsiteY3" fmla="*/ 123083 h 738352"/>
              <a:gd name="connsiteX4" fmla="*/ 3544100 w 3544100"/>
              <a:gd name="connsiteY4" fmla="*/ 615269 h 738352"/>
              <a:gd name="connsiteX5" fmla="*/ 3421017 w 3544100"/>
              <a:gd name="connsiteY5" fmla="*/ 738352 h 738352"/>
              <a:gd name="connsiteX6" fmla="*/ 123083 w 3544100"/>
              <a:gd name="connsiteY6" fmla="*/ 738352 h 738352"/>
              <a:gd name="connsiteX7" fmla="*/ 0 w 3544100"/>
              <a:gd name="connsiteY7" fmla="*/ 615269 h 738352"/>
              <a:gd name="connsiteX8" fmla="*/ 0 w 3544100"/>
              <a:gd name="connsiteY8" fmla="*/ 123083 h 73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4100" h="738352">
                <a:moveTo>
                  <a:pt x="0" y="123083"/>
                </a:moveTo>
                <a:cubicBezTo>
                  <a:pt x="0" y="55106"/>
                  <a:pt x="55106" y="0"/>
                  <a:pt x="123083" y="0"/>
                </a:cubicBezTo>
                <a:lnTo>
                  <a:pt x="3421017" y="0"/>
                </a:lnTo>
                <a:cubicBezTo>
                  <a:pt x="3488994" y="0"/>
                  <a:pt x="3544100" y="55106"/>
                  <a:pt x="3544100" y="123083"/>
                </a:cubicBezTo>
                <a:lnTo>
                  <a:pt x="3544100" y="615269"/>
                </a:lnTo>
                <a:cubicBezTo>
                  <a:pt x="3544100" y="683246"/>
                  <a:pt x="3488994" y="738352"/>
                  <a:pt x="3421017" y="738352"/>
                </a:cubicBezTo>
                <a:lnTo>
                  <a:pt x="123083" y="738352"/>
                </a:lnTo>
                <a:cubicBezTo>
                  <a:pt x="55106" y="738352"/>
                  <a:pt x="0" y="683246"/>
                  <a:pt x="0" y="615269"/>
                </a:cubicBezTo>
                <a:lnTo>
                  <a:pt x="0" y="12308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85580" tIns="85580" rIns="85580" bIns="85580" numCol="1" spcCol="1270" anchor="ctr" anchorCtr="0">
            <a:noAutofit/>
          </a:bodyPr>
          <a:lstStyle/>
          <a:p>
            <a:pPr algn="ctr" defTabSz="577836">
              <a:lnSpc>
                <a:spcPct val="130000"/>
              </a:lnSpc>
              <a:spcBef>
                <a:spcPct val="0"/>
              </a:spcBef>
            </a:pPr>
            <a:r>
              <a:rPr lang="en-US" sz="1200" dirty="0">
                <a:latin typeface="Arial" panose="020B0604020202020204" pitchFamily="34" charset="0"/>
                <a:cs typeface="Arial" panose="020B0604020202020204" pitchFamily="34" charset="0"/>
              </a:rPr>
              <a:t>Eligible patients: 189 patients at 17 E 102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diabetes clinic and 250 patients at 5 E 98</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FPA practice (</a:t>
            </a:r>
            <a:r>
              <a:rPr lang="en-US" sz="1200" dirty="0">
                <a:latin typeface="Arial" panose="020B0604020202020204" pitchFamily="34" charset="0"/>
                <a:cs typeface="Arial" panose="020B0604020202020204" pitchFamily="34" charset="0"/>
              </a:rPr>
              <a:t>n=439).</a:t>
            </a:r>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4103360" y="1602000"/>
            <a:ext cx="517319" cy="6876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9"/>
          <p:cNvSpPr/>
          <p:nvPr/>
        </p:nvSpPr>
        <p:spPr>
          <a:xfrm>
            <a:off x="2842411" y="1904712"/>
            <a:ext cx="3919205" cy="728772"/>
          </a:xfrm>
          <a:custGeom>
            <a:avLst/>
            <a:gdLst>
              <a:gd name="connsiteX0" fmla="*/ 0 w 2753237"/>
              <a:gd name="connsiteY0" fmla="*/ 103239 h 619313"/>
              <a:gd name="connsiteX1" fmla="*/ 103239 w 2753237"/>
              <a:gd name="connsiteY1" fmla="*/ 0 h 619313"/>
              <a:gd name="connsiteX2" fmla="*/ 2649998 w 2753237"/>
              <a:gd name="connsiteY2" fmla="*/ 0 h 619313"/>
              <a:gd name="connsiteX3" fmla="*/ 2753237 w 2753237"/>
              <a:gd name="connsiteY3" fmla="*/ 103239 h 619313"/>
              <a:gd name="connsiteX4" fmla="*/ 2753237 w 2753237"/>
              <a:gd name="connsiteY4" fmla="*/ 516074 h 619313"/>
              <a:gd name="connsiteX5" fmla="*/ 2649998 w 2753237"/>
              <a:gd name="connsiteY5" fmla="*/ 619313 h 619313"/>
              <a:gd name="connsiteX6" fmla="*/ 103239 w 2753237"/>
              <a:gd name="connsiteY6" fmla="*/ 619313 h 619313"/>
              <a:gd name="connsiteX7" fmla="*/ 0 w 2753237"/>
              <a:gd name="connsiteY7" fmla="*/ 516074 h 619313"/>
              <a:gd name="connsiteX8" fmla="*/ 0 w 2753237"/>
              <a:gd name="connsiteY8" fmla="*/ 103239 h 61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237" h="619313">
                <a:moveTo>
                  <a:pt x="0" y="103239"/>
                </a:moveTo>
                <a:cubicBezTo>
                  <a:pt x="0" y="46222"/>
                  <a:pt x="46222" y="0"/>
                  <a:pt x="103239" y="0"/>
                </a:cubicBezTo>
                <a:lnTo>
                  <a:pt x="2649998" y="0"/>
                </a:lnTo>
                <a:cubicBezTo>
                  <a:pt x="2707015" y="0"/>
                  <a:pt x="2753237" y="46222"/>
                  <a:pt x="2753237" y="103239"/>
                </a:cubicBezTo>
                <a:lnTo>
                  <a:pt x="2753237" y="516074"/>
                </a:lnTo>
                <a:cubicBezTo>
                  <a:pt x="2753237" y="573091"/>
                  <a:pt x="2707015" y="619313"/>
                  <a:pt x="2649998" y="619313"/>
                </a:cubicBezTo>
                <a:lnTo>
                  <a:pt x="103239" y="619313"/>
                </a:lnTo>
                <a:cubicBezTo>
                  <a:pt x="46222" y="619313"/>
                  <a:pt x="0" y="573091"/>
                  <a:pt x="0" y="516074"/>
                </a:cubicBezTo>
                <a:lnTo>
                  <a:pt x="0" y="1032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9768" tIns="79768" rIns="79768" bIns="79768" numCol="1" spcCol="1270" anchor="ctr" anchorCtr="0">
            <a:noAutofit/>
          </a:bodyPr>
          <a:lstStyle/>
          <a:p>
            <a:pPr algn="ctr" defTabSz="577836">
              <a:lnSpc>
                <a:spcPct val="130000"/>
              </a:lnSpc>
              <a:spcBef>
                <a:spcPct val="0"/>
              </a:spcBef>
            </a:pPr>
            <a:r>
              <a:rPr lang="en-US" sz="1200" dirty="0">
                <a:latin typeface="+mj-lt"/>
              </a:rPr>
              <a:t>Patients </a:t>
            </a:r>
            <a:r>
              <a:rPr lang="en-US" sz="1200" dirty="0">
                <a:latin typeface="+mj-lt"/>
              </a:rPr>
              <a:t>and their providers will receive </a:t>
            </a:r>
            <a:r>
              <a:rPr lang="en-US" sz="1200" dirty="0" smtClean="0">
                <a:latin typeface="+mj-lt"/>
              </a:rPr>
              <a:t>surveys to </a:t>
            </a:r>
            <a:r>
              <a:rPr lang="en-US" sz="1200" dirty="0">
                <a:latin typeface="+mj-lt"/>
              </a:rPr>
              <a:t>assess baseline knowledge and awareness of preconception counseling and </a:t>
            </a:r>
            <a:r>
              <a:rPr lang="en-US" sz="1200" dirty="0">
                <a:latin typeface="+mj-lt"/>
              </a:rPr>
              <a:t>diabetes*.</a:t>
            </a:r>
            <a:endParaRPr lang="en-US" sz="1200" dirty="0">
              <a:latin typeface="+mj-lt"/>
            </a:endParaRPr>
          </a:p>
        </p:txBody>
      </p:sp>
      <p:sp>
        <p:nvSpPr>
          <p:cNvPr id="11" name="Rectangle 10"/>
          <p:cNvSpPr/>
          <p:nvPr/>
        </p:nvSpPr>
        <p:spPr>
          <a:xfrm>
            <a:off x="5444194" y="2675720"/>
            <a:ext cx="517319" cy="6876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881015" y="2885108"/>
            <a:ext cx="3643675" cy="762860"/>
          </a:xfrm>
          <a:custGeom>
            <a:avLst/>
            <a:gdLst>
              <a:gd name="connsiteX0" fmla="*/ 0 w 1610160"/>
              <a:gd name="connsiteY0" fmla="*/ 90569 h 543304"/>
              <a:gd name="connsiteX1" fmla="*/ 90569 w 1610160"/>
              <a:gd name="connsiteY1" fmla="*/ 0 h 543304"/>
              <a:gd name="connsiteX2" fmla="*/ 1519591 w 1610160"/>
              <a:gd name="connsiteY2" fmla="*/ 0 h 543304"/>
              <a:gd name="connsiteX3" fmla="*/ 1610160 w 1610160"/>
              <a:gd name="connsiteY3" fmla="*/ 90569 h 543304"/>
              <a:gd name="connsiteX4" fmla="*/ 1610160 w 1610160"/>
              <a:gd name="connsiteY4" fmla="*/ 452735 h 543304"/>
              <a:gd name="connsiteX5" fmla="*/ 1519591 w 1610160"/>
              <a:gd name="connsiteY5" fmla="*/ 543304 h 543304"/>
              <a:gd name="connsiteX6" fmla="*/ 90569 w 1610160"/>
              <a:gd name="connsiteY6" fmla="*/ 543304 h 543304"/>
              <a:gd name="connsiteX7" fmla="*/ 0 w 1610160"/>
              <a:gd name="connsiteY7" fmla="*/ 452735 h 543304"/>
              <a:gd name="connsiteX8" fmla="*/ 0 w 1610160"/>
              <a:gd name="connsiteY8" fmla="*/ 90569 h 5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160" h="543304">
                <a:moveTo>
                  <a:pt x="0" y="90569"/>
                </a:moveTo>
                <a:cubicBezTo>
                  <a:pt x="0" y="40549"/>
                  <a:pt x="40549" y="0"/>
                  <a:pt x="90569" y="0"/>
                </a:cubicBezTo>
                <a:lnTo>
                  <a:pt x="1519591" y="0"/>
                </a:lnTo>
                <a:cubicBezTo>
                  <a:pt x="1569611" y="0"/>
                  <a:pt x="1610160" y="40549"/>
                  <a:pt x="1610160" y="90569"/>
                </a:cubicBezTo>
                <a:lnTo>
                  <a:pt x="1610160" y="452735"/>
                </a:lnTo>
                <a:cubicBezTo>
                  <a:pt x="1610160" y="502755"/>
                  <a:pt x="1569611" y="543304"/>
                  <a:pt x="1519591" y="543304"/>
                </a:cubicBezTo>
                <a:lnTo>
                  <a:pt x="90569" y="543304"/>
                </a:lnTo>
                <a:cubicBezTo>
                  <a:pt x="40549" y="543304"/>
                  <a:pt x="0" y="502755"/>
                  <a:pt x="0" y="452735"/>
                </a:cubicBezTo>
                <a:lnTo>
                  <a:pt x="0" y="9056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2247" tIns="72247" rIns="72247" bIns="72247" numCol="1" spcCol="1270" anchor="ctr" anchorCtr="0">
            <a:noAutofit/>
          </a:bodyPr>
          <a:lstStyle/>
          <a:p>
            <a:pPr algn="ctr" defTabSz="533387">
              <a:lnSpc>
                <a:spcPct val="130000"/>
              </a:lnSpc>
              <a:spcBef>
                <a:spcPct val="0"/>
              </a:spcBef>
            </a:pPr>
            <a:r>
              <a:rPr lang="en-US" sz="1200" dirty="0">
                <a:latin typeface="+mj-lt"/>
              </a:rPr>
              <a:t>At initial </a:t>
            </a:r>
            <a:r>
              <a:rPr lang="en-US" sz="1200" dirty="0">
                <a:latin typeface="+mj-lt"/>
              </a:rPr>
              <a:t>visit, we </a:t>
            </a:r>
            <a:r>
              <a:rPr lang="en-US" sz="1200" dirty="0" smtClean="0">
                <a:latin typeface="+mj-lt"/>
              </a:rPr>
              <a:t>are </a:t>
            </a:r>
            <a:r>
              <a:rPr lang="en-US" sz="1200" dirty="0">
                <a:latin typeface="+mj-lt"/>
              </a:rPr>
              <a:t>collect data including demographics, </a:t>
            </a:r>
            <a:r>
              <a:rPr lang="en-US" sz="1200" dirty="0">
                <a:latin typeface="+mj-lt"/>
              </a:rPr>
              <a:t>diabetes treatment, </a:t>
            </a:r>
            <a:r>
              <a:rPr lang="en-US" sz="1200" dirty="0">
                <a:latin typeface="+mj-lt"/>
              </a:rPr>
              <a:t>use of  contraception and most </a:t>
            </a:r>
            <a:r>
              <a:rPr lang="en-US" sz="1200" dirty="0">
                <a:latin typeface="+mj-lt"/>
              </a:rPr>
              <a:t>recent hemoglobin </a:t>
            </a:r>
            <a:r>
              <a:rPr lang="en-US" sz="1200" dirty="0">
                <a:latin typeface="+mj-lt"/>
              </a:rPr>
              <a:t>A1C. </a:t>
            </a:r>
            <a:endParaRPr lang="en-US" sz="1200" dirty="0">
              <a:latin typeface="+mj-lt"/>
            </a:endParaRPr>
          </a:p>
        </p:txBody>
      </p:sp>
      <p:sp>
        <p:nvSpPr>
          <p:cNvPr id="14" name="Rectangle 13"/>
          <p:cNvSpPr/>
          <p:nvPr/>
        </p:nvSpPr>
        <p:spPr>
          <a:xfrm>
            <a:off x="6604187" y="3682749"/>
            <a:ext cx="517319" cy="6876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031631" y="3930115"/>
            <a:ext cx="3453007" cy="570112"/>
          </a:xfrm>
          <a:custGeom>
            <a:avLst/>
            <a:gdLst>
              <a:gd name="connsiteX0" fmla="*/ 0 w 1610160"/>
              <a:gd name="connsiteY0" fmla="*/ 90569 h 543304"/>
              <a:gd name="connsiteX1" fmla="*/ 90569 w 1610160"/>
              <a:gd name="connsiteY1" fmla="*/ 0 h 543304"/>
              <a:gd name="connsiteX2" fmla="*/ 1519591 w 1610160"/>
              <a:gd name="connsiteY2" fmla="*/ 0 h 543304"/>
              <a:gd name="connsiteX3" fmla="*/ 1610160 w 1610160"/>
              <a:gd name="connsiteY3" fmla="*/ 90569 h 543304"/>
              <a:gd name="connsiteX4" fmla="*/ 1610160 w 1610160"/>
              <a:gd name="connsiteY4" fmla="*/ 452735 h 543304"/>
              <a:gd name="connsiteX5" fmla="*/ 1519591 w 1610160"/>
              <a:gd name="connsiteY5" fmla="*/ 543304 h 543304"/>
              <a:gd name="connsiteX6" fmla="*/ 90569 w 1610160"/>
              <a:gd name="connsiteY6" fmla="*/ 543304 h 543304"/>
              <a:gd name="connsiteX7" fmla="*/ 0 w 1610160"/>
              <a:gd name="connsiteY7" fmla="*/ 452735 h 543304"/>
              <a:gd name="connsiteX8" fmla="*/ 0 w 1610160"/>
              <a:gd name="connsiteY8" fmla="*/ 90569 h 5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160" h="543304">
                <a:moveTo>
                  <a:pt x="0" y="90569"/>
                </a:moveTo>
                <a:cubicBezTo>
                  <a:pt x="0" y="40549"/>
                  <a:pt x="40549" y="0"/>
                  <a:pt x="90569" y="0"/>
                </a:cubicBezTo>
                <a:lnTo>
                  <a:pt x="1519591" y="0"/>
                </a:lnTo>
                <a:cubicBezTo>
                  <a:pt x="1569611" y="0"/>
                  <a:pt x="1610160" y="40549"/>
                  <a:pt x="1610160" y="90569"/>
                </a:cubicBezTo>
                <a:lnTo>
                  <a:pt x="1610160" y="452735"/>
                </a:lnTo>
                <a:cubicBezTo>
                  <a:pt x="1610160" y="502755"/>
                  <a:pt x="1569611" y="543304"/>
                  <a:pt x="1519591" y="543304"/>
                </a:cubicBezTo>
                <a:lnTo>
                  <a:pt x="90569" y="543304"/>
                </a:lnTo>
                <a:cubicBezTo>
                  <a:pt x="40549" y="543304"/>
                  <a:pt x="0" y="502755"/>
                  <a:pt x="0" y="452735"/>
                </a:cubicBezTo>
                <a:lnTo>
                  <a:pt x="0" y="9056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2247" tIns="72247" rIns="72247" bIns="72247" numCol="1" spcCol="1270" anchor="ctr" anchorCtr="0">
            <a:noAutofit/>
          </a:bodyPr>
          <a:lstStyle/>
          <a:p>
            <a:pPr algn="ctr" defTabSz="533387">
              <a:lnSpc>
                <a:spcPct val="130000"/>
              </a:lnSpc>
              <a:spcBef>
                <a:spcPct val="0"/>
              </a:spcBef>
            </a:pPr>
            <a:r>
              <a:rPr lang="en-US" sz="1200" dirty="0">
                <a:latin typeface="+mj-lt"/>
              </a:rPr>
              <a:t>Providers will be </a:t>
            </a:r>
            <a:r>
              <a:rPr lang="en-US" sz="1200" dirty="0">
                <a:latin typeface="+mj-lt"/>
              </a:rPr>
              <a:t>given education (</a:t>
            </a:r>
            <a:r>
              <a:rPr lang="en-US" sz="1200" dirty="0" err="1">
                <a:latin typeface="+mj-lt"/>
              </a:rPr>
              <a:t>smartphrases</a:t>
            </a:r>
            <a:r>
              <a:rPr lang="en-US" sz="1200" dirty="0">
                <a:latin typeface="+mj-lt"/>
              </a:rPr>
              <a:t>) </a:t>
            </a:r>
            <a:r>
              <a:rPr lang="en-US" sz="1200" dirty="0">
                <a:latin typeface="+mj-lt"/>
              </a:rPr>
              <a:t>to incorporate into their visit note.</a:t>
            </a:r>
          </a:p>
        </p:txBody>
      </p:sp>
      <p:sp>
        <p:nvSpPr>
          <p:cNvPr id="17" name="Rectangle 16"/>
          <p:cNvSpPr/>
          <p:nvPr/>
        </p:nvSpPr>
        <p:spPr>
          <a:xfrm>
            <a:off x="8351081" y="4689777"/>
            <a:ext cx="517319" cy="6876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218306" y="4727660"/>
            <a:ext cx="3218053" cy="814359"/>
          </a:xfrm>
          <a:custGeom>
            <a:avLst/>
            <a:gdLst>
              <a:gd name="connsiteX0" fmla="*/ 0 w 1610160"/>
              <a:gd name="connsiteY0" fmla="*/ 90569 h 543304"/>
              <a:gd name="connsiteX1" fmla="*/ 90569 w 1610160"/>
              <a:gd name="connsiteY1" fmla="*/ 0 h 543304"/>
              <a:gd name="connsiteX2" fmla="*/ 1519591 w 1610160"/>
              <a:gd name="connsiteY2" fmla="*/ 0 h 543304"/>
              <a:gd name="connsiteX3" fmla="*/ 1610160 w 1610160"/>
              <a:gd name="connsiteY3" fmla="*/ 90569 h 543304"/>
              <a:gd name="connsiteX4" fmla="*/ 1610160 w 1610160"/>
              <a:gd name="connsiteY4" fmla="*/ 452735 h 543304"/>
              <a:gd name="connsiteX5" fmla="*/ 1519591 w 1610160"/>
              <a:gd name="connsiteY5" fmla="*/ 543304 h 543304"/>
              <a:gd name="connsiteX6" fmla="*/ 90569 w 1610160"/>
              <a:gd name="connsiteY6" fmla="*/ 543304 h 543304"/>
              <a:gd name="connsiteX7" fmla="*/ 0 w 1610160"/>
              <a:gd name="connsiteY7" fmla="*/ 452735 h 543304"/>
              <a:gd name="connsiteX8" fmla="*/ 0 w 1610160"/>
              <a:gd name="connsiteY8" fmla="*/ 90569 h 5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160" h="543304">
                <a:moveTo>
                  <a:pt x="0" y="90569"/>
                </a:moveTo>
                <a:cubicBezTo>
                  <a:pt x="0" y="40549"/>
                  <a:pt x="40549" y="0"/>
                  <a:pt x="90569" y="0"/>
                </a:cubicBezTo>
                <a:lnTo>
                  <a:pt x="1519591" y="0"/>
                </a:lnTo>
                <a:cubicBezTo>
                  <a:pt x="1569611" y="0"/>
                  <a:pt x="1610160" y="40549"/>
                  <a:pt x="1610160" y="90569"/>
                </a:cubicBezTo>
                <a:lnTo>
                  <a:pt x="1610160" y="452735"/>
                </a:lnTo>
                <a:cubicBezTo>
                  <a:pt x="1610160" y="502755"/>
                  <a:pt x="1569611" y="543304"/>
                  <a:pt x="1519591" y="543304"/>
                </a:cubicBezTo>
                <a:lnTo>
                  <a:pt x="90569" y="543304"/>
                </a:lnTo>
                <a:cubicBezTo>
                  <a:pt x="40549" y="543304"/>
                  <a:pt x="0" y="502755"/>
                  <a:pt x="0" y="452735"/>
                </a:cubicBezTo>
                <a:lnTo>
                  <a:pt x="0" y="9056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72247" tIns="72247" rIns="72247" bIns="72247" numCol="1" spcCol="1270" anchor="ctr" anchorCtr="0">
            <a:noAutofit/>
          </a:bodyPr>
          <a:lstStyle/>
          <a:p>
            <a:pPr algn="ctr" defTabSz="533387">
              <a:lnSpc>
                <a:spcPct val="130000"/>
              </a:lnSpc>
              <a:spcBef>
                <a:spcPct val="0"/>
              </a:spcBef>
            </a:pPr>
            <a:r>
              <a:rPr lang="en-US" sz="1200" dirty="0">
                <a:latin typeface="+mj-lt"/>
              </a:rPr>
              <a:t>Patients </a:t>
            </a:r>
            <a:r>
              <a:rPr lang="en-US" sz="1200" dirty="0" smtClean="0">
                <a:latin typeface="+mj-lt"/>
              </a:rPr>
              <a:t>are provided </a:t>
            </a:r>
            <a:r>
              <a:rPr lang="en-US" sz="1200" dirty="0">
                <a:latin typeface="+mj-lt"/>
              </a:rPr>
              <a:t>educational guidance (</a:t>
            </a:r>
            <a:r>
              <a:rPr lang="en-US" sz="1200" dirty="0" err="1">
                <a:latin typeface="+mj-lt"/>
              </a:rPr>
              <a:t>smartphrases</a:t>
            </a:r>
            <a:r>
              <a:rPr lang="en-US" sz="1200" dirty="0">
                <a:latin typeface="+mj-lt"/>
              </a:rPr>
              <a:t>) upon visit completion in their visit summary. </a:t>
            </a:r>
          </a:p>
        </p:txBody>
      </p:sp>
      <p:sp>
        <p:nvSpPr>
          <p:cNvPr id="22" name="Bent-Up Arrow 21"/>
          <p:cNvSpPr/>
          <p:nvPr/>
        </p:nvSpPr>
        <p:spPr>
          <a:xfrm rot="5400000">
            <a:off x="3171392" y="2759793"/>
            <a:ext cx="640080" cy="640080"/>
          </a:xfrm>
          <a:prstGeom prst="bentUpArrow">
            <a:avLst>
              <a:gd name="adj1" fmla="val 32840"/>
              <a:gd name="adj2" fmla="val 25000"/>
              <a:gd name="adj3" fmla="val 35780"/>
            </a:avLst>
          </a:prstGeom>
          <a:solidFill>
            <a:srgbClr val="83BE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Bent-Up Arrow 22"/>
          <p:cNvSpPr/>
          <p:nvPr/>
        </p:nvSpPr>
        <p:spPr>
          <a:xfrm rot="5400000">
            <a:off x="4267765" y="3730325"/>
            <a:ext cx="640080" cy="640080"/>
          </a:xfrm>
          <a:prstGeom prst="bentUpArrow">
            <a:avLst>
              <a:gd name="adj1" fmla="val 32840"/>
              <a:gd name="adj2" fmla="val 25000"/>
              <a:gd name="adj3" fmla="val 33416"/>
            </a:avLst>
          </a:prstGeom>
          <a:solidFill>
            <a:srgbClr val="83BE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4" name="Bent-Up Arrow 23"/>
          <p:cNvSpPr/>
          <p:nvPr/>
        </p:nvSpPr>
        <p:spPr>
          <a:xfrm rot="5400000">
            <a:off x="5449664" y="4628364"/>
            <a:ext cx="640080" cy="640080"/>
          </a:xfrm>
          <a:prstGeom prst="bentUpArrow">
            <a:avLst>
              <a:gd name="adj1" fmla="val 32840"/>
              <a:gd name="adj2" fmla="val 25000"/>
              <a:gd name="adj3" fmla="val 35780"/>
            </a:avLst>
          </a:prstGeom>
          <a:solidFill>
            <a:srgbClr val="83BE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ectangle 18"/>
          <p:cNvSpPr/>
          <p:nvPr/>
        </p:nvSpPr>
        <p:spPr>
          <a:xfrm>
            <a:off x="1590363" y="5269439"/>
            <a:ext cx="3317482" cy="1277273"/>
          </a:xfrm>
          <a:prstGeom prst="rect">
            <a:avLst/>
          </a:prstGeom>
        </p:spPr>
        <p:txBody>
          <a:bodyPr wrap="square">
            <a:spAutoFit/>
          </a:bodyPr>
          <a:lstStyle/>
          <a:p>
            <a:pPr marL="0" lvl="1">
              <a:lnSpc>
                <a:spcPct val="140000"/>
              </a:lnSpc>
            </a:pPr>
            <a:r>
              <a:rPr lang="en-US" sz="1100" dirty="0">
                <a:latin typeface="+mj-lt"/>
              </a:rPr>
              <a:t>Survey questions will be derived from validated surveys specifically: “MDRTC diabetes knowledge test”, “RHAB”, and “Health Belief Model” and will include questions such as current contraception use and current diabetes knowledge. </a:t>
            </a:r>
            <a:endParaRPr lang="en-US" sz="1100" dirty="0">
              <a:latin typeface="+mj-lt"/>
            </a:endParaRPr>
          </a:p>
        </p:txBody>
      </p:sp>
      <p:graphicFrame>
        <p:nvGraphicFramePr>
          <p:cNvPr id="20" name="Content Placeholder 1"/>
          <p:cNvGraphicFramePr>
            <a:graphicFrameLocks noGrp="1" noChangeAspect="1"/>
          </p:cNvGraphicFramePr>
          <p:nvPr>
            <p:ph idx="1"/>
            <p:extLst/>
          </p:nvPr>
        </p:nvGraphicFramePr>
        <p:xfrm>
          <a:off x="7732406" y="262512"/>
          <a:ext cx="2617533" cy="2242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reeform 20"/>
          <p:cNvSpPr/>
          <p:nvPr/>
        </p:nvSpPr>
        <p:spPr>
          <a:xfrm>
            <a:off x="7383939" y="5749686"/>
            <a:ext cx="3113337" cy="928544"/>
          </a:xfrm>
          <a:custGeom>
            <a:avLst/>
            <a:gdLst>
              <a:gd name="connsiteX0" fmla="*/ 0 w 1610160"/>
              <a:gd name="connsiteY0" fmla="*/ 90569 h 543304"/>
              <a:gd name="connsiteX1" fmla="*/ 90569 w 1610160"/>
              <a:gd name="connsiteY1" fmla="*/ 0 h 543304"/>
              <a:gd name="connsiteX2" fmla="*/ 1519591 w 1610160"/>
              <a:gd name="connsiteY2" fmla="*/ 0 h 543304"/>
              <a:gd name="connsiteX3" fmla="*/ 1610160 w 1610160"/>
              <a:gd name="connsiteY3" fmla="*/ 90569 h 543304"/>
              <a:gd name="connsiteX4" fmla="*/ 1610160 w 1610160"/>
              <a:gd name="connsiteY4" fmla="*/ 452735 h 543304"/>
              <a:gd name="connsiteX5" fmla="*/ 1519591 w 1610160"/>
              <a:gd name="connsiteY5" fmla="*/ 543304 h 543304"/>
              <a:gd name="connsiteX6" fmla="*/ 90569 w 1610160"/>
              <a:gd name="connsiteY6" fmla="*/ 543304 h 543304"/>
              <a:gd name="connsiteX7" fmla="*/ 0 w 1610160"/>
              <a:gd name="connsiteY7" fmla="*/ 452735 h 543304"/>
              <a:gd name="connsiteX8" fmla="*/ 0 w 1610160"/>
              <a:gd name="connsiteY8" fmla="*/ 90569 h 5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160" h="543304">
                <a:moveTo>
                  <a:pt x="0" y="90569"/>
                </a:moveTo>
                <a:cubicBezTo>
                  <a:pt x="0" y="40549"/>
                  <a:pt x="40549" y="0"/>
                  <a:pt x="90569" y="0"/>
                </a:cubicBezTo>
                <a:lnTo>
                  <a:pt x="1519591" y="0"/>
                </a:lnTo>
                <a:cubicBezTo>
                  <a:pt x="1569611" y="0"/>
                  <a:pt x="1610160" y="40549"/>
                  <a:pt x="1610160" y="90569"/>
                </a:cubicBezTo>
                <a:lnTo>
                  <a:pt x="1610160" y="452735"/>
                </a:lnTo>
                <a:cubicBezTo>
                  <a:pt x="1610160" y="502755"/>
                  <a:pt x="1569611" y="543304"/>
                  <a:pt x="1519591" y="543304"/>
                </a:cubicBezTo>
                <a:lnTo>
                  <a:pt x="90569" y="543304"/>
                </a:lnTo>
                <a:cubicBezTo>
                  <a:pt x="40549" y="543304"/>
                  <a:pt x="0" y="502755"/>
                  <a:pt x="0" y="452735"/>
                </a:cubicBezTo>
                <a:lnTo>
                  <a:pt x="0" y="9056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2247" tIns="72247" rIns="72247" bIns="72247" numCol="1" spcCol="1270" anchor="ctr" anchorCtr="0">
            <a:noAutofit/>
          </a:bodyPr>
          <a:lstStyle/>
          <a:p>
            <a:pPr algn="ctr" defTabSz="533387">
              <a:lnSpc>
                <a:spcPct val="130000"/>
              </a:lnSpc>
              <a:spcBef>
                <a:spcPct val="0"/>
              </a:spcBef>
            </a:pPr>
            <a:r>
              <a:rPr lang="en-US" sz="1200" dirty="0">
                <a:solidFill>
                  <a:srgbClr val="333333"/>
                </a:solidFill>
                <a:latin typeface="Arial"/>
                <a:cs typeface="Arial"/>
              </a:rPr>
              <a:t>At 3-6  months, we will conduct post-intervention surveys over the phone or via redcap and we will chart check for number of scheduled GYN visits.  </a:t>
            </a:r>
            <a:endParaRPr lang="en-US" sz="1200" dirty="0">
              <a:latin typeface="+mj-lt"/>
            </a:endParaRPr>
          </a:p>
        </p:txBody>
      </p:sp>
      <p:sp>
        <p:nvSpPr>
          <p:cNvPr id="25" name="Bent-Up Arrow 24"/>
          <p:cNvSpPr/>
          <p:nvPr/>
        </p:nvSpPr>
        <p:spPr>
          <a:xfrm rot="5400000">
            <a:off x="6604186" y="5749686"/>
            <a:ext cx="640080" cy="640080"/>
          </a:xfrm>
          <a:prstGeom prst="bentUpArrow">
            <a:avLst>
              <a:gd name="adj1" fmla="val 32840"/>
              <a:gd name="adj2" fmla="val 25000"/>
              <a:gd name="adj3" fmla="val 33416"/>
            </a:avLst>
          </a:prstGeom>
          <a:solidFill>
            <a:srgbClr val="83BEFF"/>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913957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360"/>
                                          </p:val>
                                        </p:tav>
                                        <p:tav tm="100000">
                                          <p:val>
                                            <p:fltVal val="0"/>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 calcmode="lin" valueType="num">
                                      <p:cBhvr>
                                        <p:cTn id="51" dur="500" fill="hold"/>
                                        <p:tgtEl>
                                          <p:spTgt spid="23"/>
                                        </p:tgtEl>
                                        <p:attrNameLst>
                                          <p:attrName>style.rotation</p:attrName>
                                        </p:attrNameLst>
                                      </p:cBhvr>
                                      <p:tavLst>
                                        <p:tav tm="0">
                                          <p:val>
                                            <p:fltVal val="360"/>
                                          </p:val>
                                        </p:tav>
                                        <p:tav tm="100000">
                                          <p:val>
                                            <p:fltVal val="0"/>
                                          </p:val>
                                        </p:tav>
                                      </p:tavLst>
                                    </p:anim>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 calcmode="lin" valueType="num">
                                      <p:cBhvr>
                                        <p:cTn id="64" dur="500" fill="hold"/>
                                        <p:tgtEl>
                                          <p:spTgt spid="24"/>
                                        </p:tgtEl>
                                        <p:attrNameLst>
                                          <p:attrName>style.rotation</p:attrName>
                                        </p:attrNameLst>
                                      </p:cBhvr>
                                      <p:tavLst>
                                        <p:tav tm="0">
                                          <p:val>
                                            <p:fltVal val="360"/>
                                          </p:val>
                                        </p:tav>
                                        <p:tav tm="100000">
                                          <p:val>
                                            <p:fltVal val="0"/>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0">
                                            <p:graphicEl>
                                              <a:dgm id="{C3A2EF84-6C85-4868-873D-559D72D55E6E}"/>
                                            </p:graphicEl>
                                          </p:spTgt>
                                        </p:tgtEl>
                                        <p:attrNameLst>
                                          <p:attrName>style.visibility</p:attrName>
                                        </p:attrNameLst>
                                      </p:cBhvr>
                                      <p:to>
                                        <p:strVal val="visible"/>
                                      </p:to>
                                    </p:set>
                                    <p:animEffect transition="in" filter="blinds(horizontal)">
                                      <p:cBhvr>
                                        <p:cTn id="75" dur="500"/>
                                        <p:tgtEl>
                                          <p:spTgt spid="20">
                                            <p:graphicEl>
                                              <a:dgm id="{C3A2EF84-6C85-4868-873D-559D72D55E6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0">
                                            <p:graphicEl>
                                              <a:dgm id="{603543E5-0001-49FD-A1CF-8BA9C26C69B8}"/>
                                            </p:graphicEl>
                                          </p:spTgt>
                                        </p:tgtEl>
                                        <p:attrNameLst>
                                          <p:attrName>style.visibility</p:attrName>
                                        </p:attrNameLst>
                                      </p:cBhvr>
                                      <p:to>
                                        <p:strVal val="visible"/>
                                      </p:to>
                                    </p:set>
                                    <p:animEffect transition="in" filter="blinds(horizontal)">
                                      <p:cBhvr>
                                        <p:cTn id="80" dur="500"/>
                                        <p:tgtEl>
                                          <p:spTgt spid="20">
                                            <p:graphicEl>
                                              <a:dgm id="{603543E5-0001-49FD-A1CF-8BA9C26C69B8}"/>
                                            </p:graphicEl>
                                          </p:spTgt>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0">
                                            <p:graphicEl>
                                              <a:dgm id="{2683B0A4-6E90-459B-94BA-28AF4B9A96D0}"/>
                                            </p:graphicEl>
                                          </p:spTgt>
                                        </p:tgtEl>
                                        <p:attrNameLst>
                                          <p:attrName>style.visibility</p:attrName>
                                        </p:attrNameLst>
                                      </p:cBhvr>
                                      <p:to>
                                        <p:strVal val="visible"/>
                                      </p:to>
                                    </p:set>
                                    <p:animEffect transition="in" filter="blinds(horizontal)">
                                      <p:cBhvr>
                                        <p:cTn id="83" dur="500"/>
                                        <p:tgtEl>
                                          <p:spTgt spid="20">
                                            <p:graphicEl>
                                              <a:dgm id="{2683B0A4-6E90-459B-94BA-28AF4B9A96D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0">
                                            <p:graphicEl>
                                              <a:dgm id="{A038A89A-0741-4EB8-BAE0-0F6A88BAD9B2}"/>
                                            </p:graphicEl>
                                          </p:spTgt>
                                        </p:tgtEl>
                                        <p:attrNameLst>
                                          <p:attrName>style.visibility</p:attrName>
                                        </p:attrNameLst>
                                      </p:cBhvr>
                                      <p:to>
                                        <p:strVal val="visible"/>
                                      </p:to>
                                    </p:set>
                                    <p:animEffect transition="in" filter="blinds(horizontal)">
                                      <p:cBhvr>
                                        <p:cTn id="88" dur="500"/>
                                        <p:tgtEl>
                                          <p:spTgt spid="20">
                                            <p:graphicEl>
                                              <a:dgm id="{A038A89A-0741-4EB8-BAE0-0F6A88BAD9B2}"/>
                                            </p:graphicEl>
                                          </p:spTgt>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0">
                                            <p:graphicEl>
                                              <a:dgm id="{AFFB268A-5158-4F6F-A515-6EF3695B19D7}"/>
                                            </p:graphicEl>
                                          </p:spTgt>
                                        </p:tgtEl>
                                        <p:attrNameLst>
                                          <p:attrName>style.visibility</p:attrName>
                                        </p:attrNameLst>
                                      </p:cBhvr>
                                      <p:to>
                                        <p:strVal val="visible"/>
                                      </p:to>
                                    </p:set>
                                    <p:animEffect transition="in" filter="blinds(horizontal)">
                                      <p:cBhvr>
                                        <p:cTn id="91" dur="500"/>
                                        <p:tgtEl>
                                          <p:spTgt spid="20">
                                            <p:graphicEl>
                                              <a:dgm id="{AFFB268A-5158-4F6F-A515-6EF3695B19D7}"/>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0">
                                            <p:graphicEl>
                                              <a:dgm id="{8A00F5C4-A84B-4525-9BEA-C6984DE96DFE}"/>
                                            </p:graphicEl>
                                          </p:spTgt>
                                        </p:tgtEl>
                                        <p:attrNameLst>
                                          <p:attrName>style.visibility</p:attrName>
                                        </p:attrNameLst>
                                      </p:cBhvr>
                                      <p:to>
                                        <p:strVal val="visible"/>
                                      </p:to>
                                    </p:set>
                                    <p:animEffect transition="in" filter="blinds(horizontal)">
                                      <p:cBhvr>
                                        <p:cTn id="96" dur="500"/>
                                        <p:tgtEl>
                                          <p:spTgt spid="20">
                                            <p:graphicEl>
                                              <a:dgm id="{8A00F5C4-A84B-4525-9BEA-C6984DE96DFE}"/>
                                            </p:graphicEl>
                                          </p:spTgt>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0">
                                            <p:graphicEl>
                                              <a:dgm id="{ADADDE1E-5431-46FF-9B7E-6C1E8D625BD6}"/>
                                            </p:graphicEl>
                                          </p:spTgt>
                                        </p:tgtEl>
                                        <p:attrNameLst>
                                          <p:attrName>style.visibility</p:attrName>
                                        </p:attrNameLst>
                                      </p:cBhvr>
                                      <p:to>
                                        <p:strVal val="visible"/>
                                      </p:to>
                                    </p:set>
                                    <p:animEffect transition="in" filter="blinds(horizontal)">
                                      <p:cBhvr>
                                        <p:cTn id="99" dur="500"/>
                                        <p:tgtEl>
                                          <p:spTgt spid="20">
                                            <p:graphicEl>
                                              <a:dgm id="{ADADDE1E-5431-46FF-9B7E-6C1E8D625BD6}"/>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 calcmode="lin" valueType="num">
                                      <p:cBhvr>
                                        <p:cTn id="106" dur="500" fill="hold"/>
                                        <p:tgtEl>
                                          <p:spTgt spid="25"/>
                                        </p:tgtEl>
                                        <p:attrNameLst>
                                          <p:attrName>style.rotation</p:attrName>
                                        </p:attrNameLst>
                                      </p:cBhvr>
                                      <p:tavLst>
                                        <p:tav tm="0">
                                          <p:val>
                                            <p:fltVal val="360"/>
                                          </p:val>
                                        </p:tav>
                                        <p:tav tm="100000">
                                          <p:val>
                                            <p:fltVal val="0"/>
                                          </p:val>
                                        </p:tav>
                                      </p:tavLst>
                                    </p:anim>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blinds(horizontal)">
                                      <p:cBhvr>
                                        <p:cTn id="1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P spid="13" grpId="0" animBg="1"/>
      <p:bldP spid="16" grpId="0" animBg="1"/>
      <p:bldP spid="18" grpId="0" animBg="1"/>
      <p:bldP spid="23" grpId="0" animBg="1"/>
      <p:bldP spid="19" grpId="0"/>
      <p:bldGraphic spid="20" grpId="0">
        <p:bldSub>
          <a:bldDgm bld="one"/>
        </p:bldSub>
      </p:bldGraphic>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1981200" y="1113085"/>
            <a:ext cx="8229600" cy="5492989"/>
          </a:xfrm>
          <a:prstGeom prst="rect">
            <a:avLst/>
          </a:prstGeom>
        </p:spPr>
        <p:txBody>
          <a:bodyPr vert="horz" lIns="91440" tIns="45720" rIns="91440" bIns="45720" rtlCol="0">
            <a:normAutofit/>
          </a:bodyPr>
          <a:lstStyle/>
          <a:p>
            <a:pPr marL="342891" indent="-342891">
              <a:lnSpc>
                <a:spcPct val="140000"/>
              </a:lnSpc>
              <a:buSzPct val="70000"/>
              <a:buFont typeface="Lucida Grande"/>
              <a:buChar char="▶"/>
            </a:pPr>
            <a:r>
              <a:rPr lang="en-US" sz="1700" b="1" dirty="0">
                <a:latin typeface="+mj-lt"/>
                <a:cs typeface="Times New Roman" panose="02020603050405020304" pitchFamily="18" charset="0"/>
              </a:rPr>
              <a:t>Data</a:t>
            </a:r>
            <a:endParaRPr lang="en-US" sz="1700" b="1" dirty="0">
              <a:latin typeface="+mj-lt"/>
              <a:cs typeface="Times New Roman" panose="02020603050405020304" pitchFamily="18" charset="0"/>
            </a:endParaRPr>
          </a:p>
          <a:p>
            <a:pPr lvl="1">
              <a:lnSpc>
                <a:spcPct val="140000"/>
              </a:lnSpc>
            </a:pPr>
            <a:r>
              <a:rPr lang="en-US" sz="1700" b="1" dirty="0">
                <a:latin typeface="+mj-lt"/>
                <a:cs typeface="Times New Roman" panose="02020603050405020304" pitchFamily="18" charset="0"/>
              </a:rPr>
              <a:t>Source</a:t>
            </a:r>
            <a:r>
              <a:rPr lang="en-US" sz="1700" dirty="0">
                <a:latin typeface="+mj-lt"/>
                <a:cs typeface="Times New Roman" panose="02020603050405020304" pitchFamily="18" charset="0"/>
              </a:rPr>
              <a:t>: EPIC </a:t>
            </a:r>
            <a:endParaRPr lang="en-US" sz="1700" dirty="0">
              <a:latin typeface="+mj-lt"/>
              <a:cs typeface="Times New Roman" panose="02020603050405020304" pitchFamily="18" charset="0"/>
            </a:endParaRPr>
          </a:p>
          <a:p>
            <a:pPr lvl="1">
              <a:lnSpc>
                <a:spcPct val="140000"/>
              </a:lnSpc>
            </a:pPr>
            <a:r>
              <a:rPr lang="en-US" sz="1700" b="1" dirty="0">
                <a:latin typeface="+mj-lt"/>
                <a:cs typeface="Times New Roman" panose="02020603050405020304" pitchFamily="18" charset="0"/>
              </a:rPr>
              <a:t>Data</a:t>
            </a:r>
            <a:r>
              <a:rPr lang="en-US" sz="1700" dirty="0">
                <a:latin typeface="+mj-lt"/>
                <a:cs typeface="Times New Roman" panose="02020603050405020304" pitchFamily="18" charset="0"/>
              </a:rPr>
              <a:t>: HbA1C</a:t>
            </a:r>
            <a:r>
              <a:rPr lang="en-US" sz="1700" dirty="0">
                <a:latin typeface="+mj-lt"/>
                <a:cs typeface="Times New Roman" panose="02020603050405020304" pitchFamily="18" charset="0"/>
              </a:rPr>
              <a:t>,</a:t>
            </a:r>
            <a:r>
              <a:rPr lang="en-US" sz="1700" dirty="0">
                <a:latin typeface="+mj-lt"/>
              </a:rPr>
              <a:t> </a:t>
            </a:r>
            <a:r>
              <a:rPr lang="en-US" sz="1700" dirty="0">
                <a:latin typeface="+mj-lt"/>
                <a:cs typeface="Times New Roman" panose="02020603050405020304" pitchFamily="18" charset="0"/>
              </a:rPr>
              <a:t>demographics, </a:t>
            </a:r>
            <a:r>
              <a:rPr lang="en-US" sz="1700" dirty="0">
                <a:latin typeface="+mj-lt"/>
                <a:cs typeface="Times New Roman" panose="02020603050405020304" pitchFamily="18" charset="0"/>
              </a:rPr>
              <a:t>current diabetes </a:t>
            </a:r>
            <a:r>
              <a:rPr lang="en-US" sz="1700" dirty="0">
                <a:latin typeface="+mj-lt"/>
                <a:cs typeface="Times New Roman" panose="02020603050405020304" pitchFamily="18" charset="0"/>
              </a:rPr>
              <a:t>treatment, use of </a:t>
            </a:r>
            <a:r>
              <a:rPr lang="en-US" sz="1700" dirty="0">
                <a:latin typeface="+mj-lt"/>
                <a:cs typeface="Times New Roman" panose="02020603050405020304" pitchFamily="18" charset="0"/>
              </a:rPr>
              <a:t>contraception  </a:t>
            </a:r>
            <a:endParaRPr lang="en-US" sz="1700" dirty="0">
              <a:latin typeface="+mj-lt"/>
              <a:cs typeface="Times New Roman" panose="02020603050405020304" pitchFamily="18" charset="0"/>
            </a:endParaRPr>
          </a:p>
          <a:p>
            <a:pPr marL="342891" indent="-342891">
              <a:lnSpc>
                <a:spcPct val="140000"/>
              </a:lnSpc>
              <a:buSzPct val="70000"/>
              <a:buFont typeface="Lucida Grande"/>
              <a:buChar char="▶"/>
            </a:pPr>
            <a:r>
              <a:rPr lang="en-US" sz="1700" b="1" dirty="0">
                <a:solidFill>
                  <a:srgbClr val="333333"/>
                </a:solidFill>
                <a:latin typeface="+mj-lt"/>
                <a:cs typeface="Arial"/>
              </a:rPr>
              <a:t>Metrics that we </a:t>
            </a:r>
            <a:r>
              <a:rPr lang="en-US" sz="1700" b="1" dirty="0">
                <a:solidFill>
                  <a:srgbClr val="333333"/>
                </a:solidFill>
                <a:latin typeface="+mj-lt"/>
                <a:cs typeface="Arial"/>
              </a:rPr>
              <a:t>will be </a:t>
            </a:r>
            <a:r>
              <a:rPr lang="en-US" sz="1700" b="1" dirty="0">
                <a:solidFill>
                  <a:srgbClr val="333333"/>
                </a:solidFill>
                <a:latin typeface="+mj-lt"/>
                <a:cs typeface="Arial"/>
              </a:rPr>
              <a:t>evaluating:</a:t>
            </a:r>
          </a:p>
          <a:p>
            <a:pPr marL="800100" lvl="1" indent="-342900">
              <a:lnSpc>
                <a:spcPct val="140000"/>
              </a:lnSpc>
              <a:buSzPct val="70000"/>
              <a:buFont typeface="+mj-lt"/>
              <a:buAutoNum type="arabicPeriod"/>
            </a:pPr>
            <a:r>
              <a:rPr lang="en-US" sz="1700" b="1" u="sng" dirty="0">
                <a:latin typeface="+mj-lt"/>
                <a:cs typeface="Times New Roman" panose="02020603050405020304" pitchFamily="18" charset="0"/>
              </a:rPr>
              <a:t>Patient knowledge</a:t>
            </a:r>
            <a:r>
              <a:rPr lang="en-US" sz="1700" b="1" dirty="0">
                <a:latin typeface="+mj-lt"/>
                <a:cs typeface="Times New Roman" panose="02020603050405020304" pitchFamily="18" charset="0"/>
              </a:rPr>
              <a:t>: </a:t>
            </a:r>
            <a:r>
              <a:rPr lang="en-US" sz="1700" dirty="0">
                <a:latin typeface="+mj-lt"/>
                <a:cs typeface="Times New Roman" panose="02020603050405020304" pitchFamily="18" charset="0"/>
              </a:rPr>
              <a:t>the scores on</a:t>
            </a:r>
            <a:r>
              <a:rPr lang="en-US"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pre-intervention and post-intervention questionnaires for </a:t>
            </a:r>
            <a:r>
              <a:rPr lang="en-US" sz="1700" dirty="0">
                <a:latin typeface="Arial" panose="020B0604020202020204" pitchFamily="34" charset="0"/>
                <a:cs typeface="Arial" panose="020B0604020202020204" pitchFamily="34" charset="0"/>
              </a:rPr>
              <a:t>patients.</a:t>
            </a:r>
          </a:p>
          <a:p>
            <a:pPr marL="800100" lvl="1" indent="-342900">
              <a:lnSpc>
                <a:spcPct val="140000"/>
              </a:lnSpc>
              <a:buSzPct val="70000"/>
              <a:buFont typeface="+mj-lt"/>
              <a:buAutoNum type="arabicPeriod"/>
            </a:pPr>
            <a:r>
              <a:rPr lang="en-US" sz="1700" b="1" u="sng" dirty="0">
                <a:latin typeface="Arial" panose="020B0604020202020204" pitchFamily="34" charset="0"/>
                <a:cs typeface="Arial" panose="020B0604020202020204" pitchFamily="34" charset="0"/>
              </a:rPr>
              <a:t>Contraception Use</a:t>
            </a:r>
            <a:r>
              <a:rPr lang="en-US" sz="1700" u="sng"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the </a:t>
            </a:r>
            <a:r>
              <a:rPr lang="en-US" sz="1700" dirty="0">
                <a:latin typeface="Arial" panose="020B0604020202020204" pitchFamily="34" charset="0"/>
                <a:cs typeface="Arial" panose="020B0604020202020204" pitchFamily="34" charset="0"/>
              </a:rPr>
              <a:t>number of gynecologist visits and the percent change of contraception use before and after intervention</a:t>
            </a:r>
            <a:r>
              <a:rPr lang="en-US" sz="1700" dirty="0">
                <a:latin typeface="Arial" panose="020B0604020202020204" pitchFamily="34" charset="0"/>
                <a:cs typeface="Arial" panose="020B0604020202020204" pitchFamily="34" charset="0"/>
              </a:rPr>
              <a:t>.</a:t>
            </a:r>
          </a:p>
          <a:p>
            <a:pPr marL="800100" lvl="1" indent="-342900">
              <a:lnSpc>
                <a:spcPct val="140000"/>
              </a:lnSpc>
              <a:buSzPct val="70000"/>
              <a:buFont typeface="+mj-lt"/>
              <a:buAutoNum type="arabicPeriod"/>
            </a:pPr>
            <a:r>
              <a:rPr lang="en-US" sz="1700" b="1" u="sng" dirty="0">
                <a:latin typeface="Arial" panose="020B0604020202020204" pitchFamily="34" charset="0"/>
                <a:cs typeface="Arial" panose="020B0604020202020204" pitchFamily="34" charset="0"/>
              </a:rPr>
              <a:t>Provider </a:t>
            </a:r>
            <a:r>
              <a:rPr lang="en-US" sz="1700" b="1" u="sng" dirty="0">
                <a:latin typeface="+mj-lt"/>
                <a:cs typeface="Times New Roman" panose="02020603050405020304" pitchFamily="18" charset="0"/>
              </a:rPr>
              <a:t>awareness</a:t>
            </a:r>
            <a:r>
              <a:rPr lang="en-US" sz="1700" dirty="0">
                <a:latin typeface="+mj-lt"/>
                <a:cs typeface="Times New Roman" panose="02020603050405020304" pitchFamily="18" charset="0"/>
              </a:rPr>
              <a:t>: the </a:t>
            </a:r>
            <a:r>
              <a:rPr lang="en-US" sz="1700" dirty="0">
                <a:latin typeface="+mj-lt"/>
                <a:cs typeface="Times New Roman" panose="02020603050405020304" pitchFamily="18" charset="0"/>
              </a:rPr>
              <a:t>scores on pre-intervention and post-intervention questionnaires for </a:t>
            </a:r>
            <a:r>
              <a:rPr lang="en-US" sz="1700" dirty="0">
                <a:latin typeface="+mj-lt"/>
                <a:cs typeface="Times New Roman" panose="02020603050405020304" pitchFamily="18" charset="0"/>
              </a:rPr>
              <a:t>providers and the percent change of documentation in regards to pregnancy planning. </a:t>
            </a:r>
            <a:endParaRPr lang="en-US" sz="1700" dirty="0">
              <a:latin typeface="Arial" panose="020B0604020202020204" pitchFamily="34" charset="0"/>
              <a:cs typeface="Arial" panose="020B0604020202020204" pitchFamily="34" charset="0"/>
            </a:endParaRPr>
          </a:p>
          <a:p>
            <a:pPr marL="800100" lvl="1" indent="-342900">
              <a:lnSpc>
                <a:spcPct val="140000"/>
              </a:lnSpc>
              <a:buSzPct val="70000"/>
              <a:buFont typeface="+mj-lt"/>
              <a:buAutoNum type="arabicPeriod"/>
            </a:pPr>
            <a:r>
              <a:rPr lang="en-US" sz="1700" b="1" u="sng" dirty="0">
                <a:latin typeface="Arial" panose="020B0604020202020204" pitchFamily="34" charset="0"/>
                <a:cs typeface="Arial" panose="020B0604020202020204" pitchFamily="34" charset="0"/>
              </a:rPr>
              <a:t>Longer term </a:t>
            </a:r>
            <a:r>
              <a:rPr lang="en-US" sz="1700" b="1" u="sng" dirty="0">
                <a:latin typeface="Arial" panose="020B0604020202020204" pitchFamily="34" charset="0"/>
                <a:cs typeface="Arial" panose="020B0604020202020204" pitchFamily="34" charset="0"/>
              </a:rPr>
              <a:t>follow up:</a:t>
            </a:r>
            <a:r>
              <a:rPr lang="en-US"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HbA1c results at first antenatal diabetes visit compared to baseline</a:t>
            </a:r>
            <a:r>
              <a:rPr lang="en-US" sz="1700" dirty="0">
                <a:latin typeface="Arial" panose="020B0604020202020204" pitchFamily="34" charset="0"/>
                <a:cs typeface="Arial" panose="020B0604020202020204" pitchFamily="34" charset="0"/>
              </a:rPr>
              <a:t> HbA1c</a:t>
            </a:r>
            <a:r>
              <a:rPr lang="en-US" sz="1700" dirty="0">
                <a:latin typeface="Arial" panose="020B0604020202020204" pitchFamily="34" charset="0"/>
                <a:cs typeface="Arial" panose="020B0604020202020204" pitchFamily="34" charset="0"/>
              </a:rPr>
              <a:t>.</a:t>
            </a:r>
          </a:p>
          <a:p>
            <a:pPr marL="800100" lvl="1" indent="-342900">
              <a:lnSpc>
                <a:spcPct val="140000"/>
              </a:lnSpc>
              <a:buSzPct val="70000"/>
              <a:buFont typeface="+mj-lt"/>
              <a:buAutoNum type="arabicPeriod"/>
            </a:pPr>
            <a:endParaRPr lang="en-US" sz="1700" b="1" u="sng" dirty="0">
              <a:latin typeface="Arial" panose="020B0604020202020204" pitchFamily="34" charset="0"/>
              <a:cs typeface="Arial" panose="020B0604020202020204" pitchFamily="34" charset="0"/>
            </a:endParaRPr>
          </a:p>
          <a:p>
            <a:pPr marL="800100" lvl="1" indent="-342900">
              <a:lnSpc>
                <a:spcPct val="140000"/>
              </a:lnSpc>
              <a:buSzPct val="70000"/>
              <a:buFont typeface="+mj-lt"/>
              <a:buAutoNum type="arabicPeriod"/>
            </a:pPr>
            <a:endParaRPr lang="en-US" sz="1700" dirty="0">
              <a:latin typeface="Arial" panose="020B0604020202020204" pitchFamily="34" charset="0"/>
              <a:cs typeface="Arial" panose="020B0604020202020204" pitchFamily="34" charset="0"/>
            </a:endParaRPr>
          </a:p>
          <a:p>
            <a:pPr marL="800100" lvl="1" indent="-342900">
              <a:lnSpc>
                <a:spcPct val="140000"/>
              </a:lnSpc>
              <a:buSzPct val="70000"/>
              <a:buFont typeface="+mj-lt"/>
              <a:buAutoNum type="arabicPeriod"/>
            </a:pPr>
            <a:endParaRPr lang="en-US" sz="1700" b="1" u="sng" dirty="0">
              <a:latin typeface="Arial" panose="020B0604020202020204" pitchFamily="34" charset="0"/>
              <a:cs typeface="Arial" panose="020B0604020202020204" pitchFamily="34" charset="0"/>
            </a:endParaRPr>
          </a:p>
          <a:p>
            <a:pPr marL="800100" lvl="1" indent="-342900">
              <a:lnSpc>
                <a:spcPct val="140000"/>
              </a:lnSpc>
              <a:buSzPct val="70000"/>
              <a:buFont typeface="+mj-lt"/>
              <a:buAutoNum type="arabicPeriod"/>
            </a:pPr>
            <a:endParaRPr lang="en-US" sz="1700" dirty="0">
              <a:latin typeface="Arial" panose="020B0604020202020204" pitchFamily="34" charset="0"/>
              <a:cs typeface="Arial" panose="020B0604020202020204" pitchFamily="34" charset="0"/>
            </a:endParaRPr>
          </a:p>
          <a:p>
            <a:pPr marL="800100" lvl="1" indent="-342900">
              <a:lnSpc>
                <a:spcPct val="140000"/>
              </a:lnSpc>
              <a:buSzPct val="70000"/>
              <a:buFont typeface="+mj-lt"/>
              <a:buAutoNum type="arabicPeriod"/>
            </a:pPr>
            <a:endParaRPr lang="en-US" sz="1700" dirty="0">
              <a:latin typeface="+mj-lt"/>
              <a:cs typeface="Times New Roman" panose="02020603050405020304" pitchFamily="18" charset="0"/>
            </a:endParaRPr>
          </a:p>
          <a:p>
            <a:pPr marL="342891" indent="-342891">
              <a:lnSpc>
                <a:spcPct val="140000"/>
              </a:lnSpc>
              <a:buSzPct val="70000"/>
              <a:buFont typeface="Lucida Grande"/>
              <a:buChar char="▶"/>
            </a:pPr>
            <a:endParaRPr lang="en-US" sz="1700" dirty="0">
              <a:solidFill>
                <a:srgbClr val="333333"/>
              </a:solidFill>
              <a:latin typeface="+mj-lt"/>
              <a:cs typeface="Arial"/>
            </a:endParaRPr>
          </a:p>
          <a:p>
            <a:pPr marL="342891" indent="-342891">
              <a:lnSpc>
                <a:spcPct val="140000"/>
              </a:lnSpc>
              <a:buSzPct val="70000"/>
              <a:buFont typeface="Lucida Grande"/>
              <a:buChar char="▶"/>
            </a:pPr>
            <a:endParaRPr lang="en-US" sz="1700" dirty="0">
              <a:solidFill>
                <a:srgbClr val="333333"/>
              </a:solidFill>
              <a:latin typeface="+mj-lt"/>
              <a:cs typeface="Arial"/>
            </a:endParaRPr>
          </a:p>
          <a:p>
            <a:pPr marL="342891" indent="-342891">
              <a:lnSpc>
                <a:spcPct val="140000"/>
              </a:lnSpc>
              <a:buSzPct val="70000"/>
              <a:buFont typeface="Lucida Grande"/>
              <a:buChar char="▶"/>
            </a:pPr>
            <a:endParaRPr lang="en-US" sz="1700" dirty="0">
              <a:solidFill>
                <a:srgbClr val="333333"/>
              </a:solidFill>
              <a:latin typeface="+mj-lt"/>
              <a:cs typeface="Arial"/>
            </a:endParaRPr>
          </a:p>
          <a:p>
            <a:pPr marL="342891" indent="-342891">
              <a:lnSpc>
                <a:spcPct val="140000"/>
              </a:lnSpc>
              <a:buSzPct val="70000"/>
              <a:buFont typeface="Lucida Grande"/>
              <a:buChar char="▶"/>
              <a:defRPr/>
            </a:pPr>
            <a:endParaRPr lang="en-US" sz="1700" dirty="0">
              <a:solidFill>
                <a:srgbClr val="333333"/>
              </a:solidFill>
              <a:latin typeface="+mj-lt"/>
              <a:cs typeface="Arial"/>
            </a:endParaRPr>
          </a:p>
        </p:txBody>
      </p:sp>
      <p:sp>
        <p:nvSpPr>
          <p:cNvPr id="3" name="Title 1"/>
          <p:cNvSpPr>
            <a:spLocks noGrp="1"/>
          </p:cNvSpPr>
          <p:nvPr>
            <p:ph type="title"/>
          </p:nvPr>
        </p:nvSpPr>
        <p:spPr>
          <a:xfrm>
            <a:off x="1981200" y="555333"/>
            <a:ext cx="8229600" cy="625171"/>
          </a:xfrm>
        </p:spPr>
        <p:txBody>
          <a:bodyPr>
            <a:normAutofit/>
          </a:bodyPr>
          <a:lstStyle/>
          <a:p>
            <a:r>
              <a:rPr lang="en-US" sz="2600" dirty="0">
                <a:latin typeface="Arial"/>
                <a:cs typeface="Arial"/>
              </a:rPr>
              <a:t>Methodology</a:t>
            </a:r>
            <a:endParaRPr lang="en-US" sz="2600" dirty="0">
              <a:latin typeface="Arial"/>
              <a:cs typeface="Arial"/>
            </a:endParaRPr>
          </a:p>
        </p:txBody>
      </p:sp>
    </p:spTree>
    <p:extLst>
      <p:ext uri="{BB962C8B-B14F-4D97-AF65-F5344CB8AC3E}">
        <p14:creationId xmlns:p14="http://schemas.microsoft.com/office/powerpoint/2010/main" val="4269263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20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linds(vertical)">
                                      <p:cBhvr>
                                        <p:cTn id="14" dur="500"/>
                                        <p:tgtEl>
                                          <p:spTgt spid="4">
                                            <p:txEl>
                                              <p:pRg st="0" end="0"/>
                                            </p:txEl>
                                          </p:spTgt>
                                        </p:tgtEl>
                                      </p:cBhvr>
                                    </p:animEffect>
                                  </p:childTnLst>
                                </p:cTn>
                              </p:par>
                              <p:par>
                                <p:cTn id="15" presetID="3" presetClass="entr" presetSubtype="5" fill="hold" grpId="0" nodeType="withEffect">
                                  <p:stCondLst>
                                    <p:cond delay="2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vertical)">
                                      <p:cBhvr>
                                        <p:cTn id="17" dur="500"/>
                                        <p:tgtEl>
                                          <p:spTgt spid="4">
                                            <p:txEl>
                                              <p:pRg st="1" end="1"/>
                                            </p:txEl>
                                          </p:spTgt>
                                        </p:tgtEl>
                                      </p:cBhvr>
                                    </p:animEffect>
                                  </p:childTnLst>
                                </p:cTn>
                              </p:par>
                              <p:par>
                                <p:cTn id="18" presetID="3" presetClass="entr" presetSubtype="5" fill="hold" grpId="0" nodeType="withEffect">
                                  <p:stCondLst>
                                    <p:cond delay="200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vertical)">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E728-D0A8-E046-BD64-2E45BAAF1BBF}"/>
              </a:ext>
            </a:extLst>
          </p:cNvPr>
          <p:cNvSpPr>
            <a:spLocks noGrp="1"/>
          </p:cNvSpPr>
          <p:nvPr>
            <p:ph type="title"/>
          </p:nvPr>
        </p:nvSpPr>
        <p:spPr/>
        <p:txBody>
          <a:bodyPr/>
          <a:lstStyle/>
          <a:p>
            <a:r>
              <a:rPr lang="en-US" dirty="0" smtClean="0"/>
              <a:t>PREPP’D </a:t>
            </a:r>
            <a:r>
              <a:rPr lang="en-US" sz="2000" dirty="0" smtClean="0"/>
              <a:t>(Pregnancy Reproductive Education Program for People with Diabetes)  </a:t>
            </a:r>
            <a:endParaRPr lang="en-US" sz="2000" dirty="0"/>
          </a:p>
        </p:txBody>
      </p:sp>
      <p:sp>
        <p:nvSpPr>
          <p:cNvPr id="3" name="Content Placeholder 2">
            <a:extLst>
              <a:ext uri="{FF2B5EF4-FFF2-40B4-BE49-F238E27FC236}">
                <a16:creationId xmlns:a16="http://schemas.microsoft.com/office/drawing/2014/main" id="{6FEDF560-FC56-F445-8A96-9CEDF924B982}"/>
              </a:ext>
            </a:extLst>
          </p:cNvPr>
          <p:cNvSpPr>
            <a:spLocks noGrp="1"/>
          </p:cNvSpPr>
          <p:nvPr>
            <p:ph idx="1"/>
          </p:nvPr>
        </p:nvSpPr>
        <p:spPr>
          <a:xfrm>
            <a:off x="420756" y="1173926"/>
            <a:ext cx="7301948" cy="4948578"/>
          </a:xfrm>
        </p:spPr>
        <p:txBody>
          <a:bodyPr>
            <a:normAutofit/>
          </a:bodyPr>
          <a:lstStyle/>
          <a:p>
            <a:r>
              <a:rPr lang="en-US" dirty="0">
                <a:latin typeface="Calibri" panose="020F0502020204030204" pitchFamily="34" charset="0"/>
                <a:cs typeface="Calibri" panose="020F0502020204030204" pitchFamily="34" charset="0"/>
              </a:rPr>
              <a:t>Ally Wang MD (PGY5, Endocrine fellow), Madeleine </a:t>
            </a:r>
            <a:r>
              <a:rPr lang="en-US" dirty="0" err="1">
                <a:latin typeface="Calibri" panose="020F0502020204030204" pitchFamily="34" charset="0"/>
                <a:cs typeface="Calibri" panose="020F0502020204030204" pitchFamily="34" charset="0"/>
              </a:rPr>
              <a:t>Rouviere</a:t>
            </a:r>
            <a:r>
              <a:rPr lang="en-US" dirty="0">
                <a:latin typeface="Calibri" panose="020F0502020204030204" pitchFamily="34" charset="0"/>
                <a:cs typeface="Calibri" panose="020F0502020204030204" pitchFamily="34" charset="0"/>
              </a:rPr>
              <a:t> RD CDE, Camilla </a:t>
            </a:r>
            <a:r>
              <a:rPr lang="en-US" dirty="0" err="1">
                <a:latin typeface="Calibri" panose="020F0502020204030204" pitchFamily="34" charset="0"/>
                <a:cs typeface="Calibri" panose="020F0502020204030204" pitchFamily="34" charset="0"/>
              </a:rPr>
              <a:t>Levister</a:t>
            </a:r>
            <a:r>
              <a:rPr lang="en-US" dirty="0">
                <a:latin typeface="Calibri" panose="020F0502020204030204" pitchFamily="34" charset="0"/>
                <a:cs typeface="Calibri" panose="020F0502020204030204" pitchFamily="34" charset="0"/>
              </a:rPr>
              <a:t> NP CDCES, </a:t>
            </a:r>
            <a:r>
              <a:rPr lang="en-US" dirty="0" err="1">
                <a:latin typeface="Calibri" panose="020F0502020204030204" pitchFamily="34" charset="0"/>
                <a:cs typeface="Calibri" panose="020F0502020204030204" pitchFamily="34" charset="0"/>
              </a:rPr>
              <a:t>Grenye</a:t>
            </a:r>
            <a:r>
              <a:rPr lang="en-US" dirty="0">
                <a:latin typeface="Calibri" panose="020F0502020204030204" pitchFamily="34" charset="0"/>
                <a:cs typeface="Calibri" panose="020F0502020204030204" pitchFamily="34" charset="0"/>
              </a:rPr>
              <a:t> O’Malley MD, Selassie </a:t>
            </a:r>
            <a:r>
              <a:rPr lang="en-US" dirty="0" err="1">
                <a:latin typeface="Calibri" panose="020F0502020204030204" pitchFamily="34" charset="0"/>
                <a:cs typeface="Calibri" panose="020F0502020204030204" pitchFamily="34" charset="0"/>
              </a:rPr>
              <a:t>Ogyaadu</a:t>
            </a:r>
            <a:r>
              <a:rPr lang="en-US" dirty="0">
                <a:latin typeface="Calibri" panose="020F0502020204030204" pitchFamily="34" charset="0"/>
                <a:cs typeface="Calibri" panose="020F0502020204030204" pitchFamily="34" charset="0"/>
              </a:rPr>
              <a:t> MD MPH, Carol Levy MD CDCES</a:t>
            </a:r>
          </a:p>
          <a:p>
            <a:r>
              <a:rPr lang="en-US" dirty="0">
                <a:latin typeface="Calibri" panose="020F0502020204030204" pitchFamily="34" charset="0"/>
                <a:cs typeface="Calibri" panose="020F0502020204030204" pitchFamily="34" charset="0"/>
              </a:rPr>
              <a:t>Education initiative to patients and providers focusing on pre-conception counseling on diabetes goals in pregnancy</a:t>
            </a:r>
          </a:p>
          <a:p>
            <a:r>
              <a:rPr lang="en-US" dirty="0">
                <a:latin typeface="Calibri" panose="020F0502020204030204" pitchFamily="34" charset="0"/>
                <a:cs typeface="Calibri" panose="020F0502020204030204" pitchFamily="34" charset="0"/>
              </a:rPr>
              <a:t>Surveys distributed to patients and assessment of provider counseling (captured in smart phrase) </a:t>
            </a:r>
          </a:p>
          <a:p>
            <a:r>
              <a:rPr lang="en-US" dirty="0" smtClean="0">
                <a:latin typeface="Calibri" panose="020F0502020204030204" pitchFamily="34" charset="0"/>
                <a:cs typeface="Calibri" panose="020F0502020204030204" pitchFamily="34" charset="0"/>
              </a:rPr>
              <a:t>To date : 29 </a:t>
            </a:r>
            <a:r>
              <a:rPr lang="en-US" dirty="0">
                <a:latin typeface="Calibri" panose="020F0502020204030204" pitchFamily="34" charset="0"/>
                <a:cs typeface="Calibri" panose="020F0502020204030204" pitchFamily="34" charset="0"/>
              </a:rPr>
              <a:t>patients completed survey</a:t>
            </a:r>
          </a:p>
          <a:p>
            <a:r>
              <a:rPr lang="en-US" dirty="0" smtClean="0">
                <a:latin typeface="Calibri" panose="020F0502020204030204" pitchFamily="34" charset="0"/>
                <a:cs typeface="Calibri" panose="020F0502020204030204" pitchFamily="34" charset="0"/>
              </a:rPr>
              <a:t>Expansion to </a:t>
            </a:r>
            <a:r>
              <a:rPr lang="en-US" dirty="0">
                <a:latin typeface="Calibri" panose="020F0502020204030204" pitchFamily="34" charset="0"/>
                <a:cs typeface="Calibri" panose="020F0502020204030204" pitchFamily="34" charset="0"/>
              </a:rPr>
              <a:t>Mount Sinai Downtown Union Square, Mount Sinai </a:t>
            </a:r>
            <a:r>
              <a:rPr lang="en-US" dirty="0" smtClean="0">
                <a:latin typeface="Calibri" panose="020F0502020204030204" pitchFamily="34" charset="0"/>
                <a:cs typeface="Calibri" panose="020F0502020204030204" pitchFamily="34" charset="0"/>
              </a:rPr>
              <a:t>Morningside/West in process</a:t>
            </a:r>
            <a:endParaRPr lang="en-US"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18796AF-3482-7E43-B510-59DC17FDE95E}"/>
              </a:ext>
            </a:extLst>
          </p:cNvPr>
          <p:cNvPicPr>
            <a:picLocks noChangeAspect="1"/>
          </p:cNvPicPr>
          <p:nvPr/>
        </p:nvPicPr>
        <p:blipFill>
          <a:blip r:embed="rId2"/>
          <a:stretch>
            <a:fillRect/>
          </a:stretch>
        </p:blipFill>
        <p:spPr>
          <a:xfrm>
            <a:off x="8229832" y="1173926"/>
            <a:ext cx="3597449" cy="4679115"/>
          </a:xfrm>
          <a:prstGeom prst="rect">
            <a:avLst/>
          </a:prstGeom>
        </p:spPr>
      </p:pic>
    </p:spTree>
    <p:extLst>
      <p:ext uri="{BB962C8B-B14F-4D97-AF65-F5344CB8AC3E}">
        <p14:creationId xmlns:p14="http://schemas.microsoft.com/office/powerpoint/2010/main" val="358224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6536-1C26-124A-8D93-54625F254837}"/>
              </a:ext>
            </a:extLst>
          </p:cNvPr>
          <p:cNvSpPr>
            <a:spLocks noGrp="1"/>
          </p:cNvSpPr>
          <p:nvPr>
            <p:ph type="title"/>
          </p:nvPr>
        </p:nvSpPr>
        <p:spPr>
          <a:xfrm>
            <a:off x="2246313" y="1684143"/>
            <a:ext cx="7812087" cy="4068957"/>
          </a:xfrm>
        </p:spPr>
        <p:txBody>
          <a:bodyPr/>
          <a:lstStyle/>
          <a:p>
            <a:r>
              <a:rPr lang="en-US" sz="4000" dirty="0"/>
              <a:t>Quality Improvement Initiative: </a:t>
            </a:r>
            <a:br>
              <a:rPr lang="en-US" sz="4000" dirty="0"/>
            </a:br>
            <a:r>
              <a:rPr lang="en-US" sz="4000" dirty="0"/>
              <a:t>Hyperglycemia Treatment Algorithms for COVID-19 Patients on Glucocorticoids</a:t>
            </a:r>
          </a:p>
        </p:txBody>
      </p:sp>
      <p:sp>
        <p:nvSpPr>
          <p:cNvPr id="4" name="TextBox 3">
            <a:extLst>
              <a:ext uri="{FF2B5EF4-FFF2-40B4-BE49-F238E27FC236}">
                <a16:creationId xmlns:a16="http://schemas.microsoft.com/office/drawing/2014/main" id="{E4476BC0-8B6B-FA4C-9542-672E10B9D40C}"/>
              </a:ext>
            </a:extLst>
          </p:cNvPr>
          <p:cNvSpPr txBox="1"/>
          <p:nvPr/>
        </p:nvSpPr>
        <p:spPr>
          <a:xfrm>
            <a:off x="2246310" y="4450976"/>
            <a:ext cx="4929741" cy="2616101"/>
          </a:xfrm>
          <a:prstGeom prst="rect">
            <a:avLst/>
          </a:prstGeom>
          <a:noFill/>
        </p:spPr>
        <p:txBody>
          <a:bodyPr wrap="square" rtlCol="0">
            <a:spAutoFit/>
          </a:bodyPr>
          <a:lstStyle/>
          <a:p>
            <a:r>
              <a:rPr lang="en-US" sz="1600" dirty="0">
                <a:solidFill>
                  <a:schemeClr val="bg1"/>
                </a:solidFill>
              </a:rPr>
              <a:t>Alexander Karol MS4</a:t>
            </a:r>
          </a:p>
          <a:p>
            <a:r>
              <a:rPr lang="en-US" sz="1600" dirty="0">
                <a:solidFill>
                  <a:schemeClr val="bg1"/>
                </a:solidFill>
              </a:rPr>
              <a:t>Natalia Viera MD  PGY3</a:t>
            </a:r>
          </a:p>
          <a:p>
            <a:r>
              <a:rPr lang="en-US" sz="1600" dirty="0">
                <a:solidFill>
                  <a:schemeClr val="bg1"/>
                </a:solidFill>
              </a:rPr>
              <a:t>Danielle Brooks MD (Graduated 2021)</a:t>
            </a:r>
          </a:p>
          <a:p>
            <a:r>
              <a:rPr lang="en-US" sz="1600" dirty="0">
                <a:solidFill>
                  <a:schemeClr val="bg1"/>
                </a:solidFill>
              </a:rPr>
              <a:t>Carol Levy MD</a:t>
            </a:r>
          </a:p>
          <a:p>
            <a:r>
              <a:rPr lang="en-US" sz="1600" dirty="0">
                <a:solidFill>
                  <a:schemeClr val="bg1"/>
                </a:solidFill>
              </a:rPr>
              <a:t>David Lam MD</a:t>
            </a:r>
          </a:p>
          <a:p>
            <a:r>
              <a:rPr lang="en-US" sz="1600" dirty="0">
                <a:solidFill>
                  <a:schemeClr val="bg1"/>
                </a:solidFill>
              </a:rPr>
              <a:t>Amanda Leiter MD</a:t>
            </a:r>
          </a:p>
          <a:p>
            <a:r>
              <a:rPr lang="en-US" sz="1600" dirty="0" err="1">
                <a:solidFill>
                  <a:schemeClr val="bg1"/>
                </a:solidFill>
              </a:rPr>
              <a:t>Grenye</a:t>
            </a:r>
            <a:r>
              <a:rPr lang="en-US" sz="1600" dirty="0">
                <a:solidFill>
                  <a:schemeClr val="bg1"/>
                </a:solidFill>
              </a:rPr>
              <a:t> O’Malley MD</a:t>
            </a:r>
          </a:p>
          <a:p>
            <a:r>
              <a:rPr lang="en-US" sz="1600" dirty="0">
                <a:solidFill>
                  <a:schemeClr val="bg1"/>
                </a:solidFill>
              </a:rPr>
              <a:t>Selassie </a:t>
            </a:r>
            <a:r>
              <a:rPr lang="en-US" sz="1600" dirty="0" err="1">
                <a:solidFill>
                  <a:schemeClr val="bg1"/>
                </a:solidFill>
              </a:rPr>
              <a:t>Ogyaadu</a:t>
            </a:r>
            <a:r>
              <a:rPr lang="en-US" sz="1600" dirty="0">
                <a:solidFill>
                  <a:schemeClr val="bg1"/>
                </a:solidFill>
              </a:rPr>
              <a:t> MD, MPH</a:t>
            </a:r>
          </a:p>
          <a:p>
            <a:r>
              <a:rPr lang="en-US" sz="1600" dirty="0" err="1">
                <a:solidFill>
                  <a:schemeClr val="bg1"/>
                </a:solidFill>
              </a:rPr>
              <a:t>Nirali</a:t>
            </a:r>
            <a:r>
              <a:rPr lang="en-US" sz="1600" dirty="0">
                <a:solidFill>
                  <a:schemeClr val="bg1"/>
                </a:solidFill>
              </a:rPr>
              <a:t> Shah MD</a:t>
            </a:r>
          </a:p>
          <a:p>
            <a:endParaRPr lang="en-US" sz="1600" dirty="0"/>
          </a:p>
        </p:txBody>
      </p:sp>
    </p:spTree>
    <p:extLst>
      <p:ext uri="{BB962C8B-B14F-4D97-AF65-F5344CB8AC3E}">
        <p14:creationId xmlns:p14="http://schemas.microsoft.com/office/powerpoint/2010/main" val="135569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9CD-E34C-8C4B-9D15-7DB54D99DEA9}"/>
              </a:ext>
            </a:extLst>
          </p:cNvPr>
          <p:cNvSpPr>
            <a:spLocks noGrp="1"/>
          </p:cNvSpPr>
          <p:nvPr>
            <p:ph type="title"/>
          </p:nvPr>
        </p:nvSpPr>
        <p:spPr>
          <a:xfrm>
            <a:off x="786559" y="541308"/>
            <a:ext cx="7886700" cy="1325563"/>
          </a:xfrm>
        </p:spPr>
        <p:txBody>
          <a:bodyPr/>
          <a:lstStyle/>
          <a:p>
            <a:r>
              <a:rPr lang="en-US" dirty="0"/>
              <a:t>Background</a:t>
            </a:r>
          </a:p>
        </p:txBody>
      </p:sp>
      <p:sp>
        <p:nvSpPr>
          <p:cNvPr id="3" name="Content Placeholder 2">
            <a:extLst>
              <a:ext uri="{FF2B5EF4-FFF2-40B4-BE49-F238E27FC236}">
                <a16:creationId xmlns:a16="http://schemas.microsoft.com/office/drawing/2014/main" id="{C5B53159-8A3D-E64A-A872-7AE8DCFA9EBC}"/>
              </a:ext>
            </a:extLst>
          </p:cNvPr>
          <p:cNvSpPr>
            <a:spLocks noGrp="1"/>
          </p:cNvSpPr>
          <p:nvPr>
            <p:ph idx="1"/>
          </p:nvPr>
        </p:nvSpPr>
        <p:spPr>
          <a:xfrm>
            <a:off x="1338498" y="1388757"/>
            <a:ext cx="7886700" cy="4824888"/>
          </a:xfrm>
        </p:spPr>
        <p:txBody>
          <a:bodyPr>
            <a:normAutofi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Corticosteroids (dexamethasone, methylprednisolone, prednisone) have become an essential component of care in patients hospitalized with COVID-19 who require oxygen supplementation.</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Hyperglycemia, regardless of diabetes history, is associated with increased mortality in COVID-19 patients.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Glucocorticoids increase the risk of hyperglycemia, yet there are no clear guidelines on optimal management.</a:t>
            </a: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4B820107-C661-E64C-8A25-380EC4A5538D}"/>
              </a:ext>
            </a:extLst>
          </p:cNvPr>
          <p:cNvSpPr/>
          <p:nvPr/>
        </p:nvSpPr>
        <p:spPr>
          <a:xfrm>
            <a:off x="1524001" y="6259811"/>
            <a:ext cx="7701197" cy="276999"/>
          </a:xfrm>
          <a:prstGeom prst="rect">
            <a:avLst/>
          </a:prstGeom>
        </p:spPr>
        <p:txBody>
          <a:bodyPr wrap="square">
            <a:spAutoFi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80283EB-007F-7141-BFDF-BCC3D6D03985}"/>
              </a:ext>
            </a:extLst>
          </p:cNvPr>
          <p:cNvSpPr/>
          <p:nvPr/>
        </p:nvSpPr>
        <p:spPr>
          <a:xfrm>
            <a:off x="1524000" y="6352144"/>
            <a:ext cx="9144000" cy="507831"/>
          </a:xfrm>
          <a:prstGeom prst="rect">
            <a:avLst/>
          </a:prstGeom>
        </p:spPr>
        <p:txBody>
          <a:bodyPr wrap="square">
            <a:spAutoFit/>
          </a:bodyPr>
          <a:lstStyle/>
          <a:p>
            <a:r>
              <a:rPr lang="en-US" sz="900" dirty="0">
                <a:solidFill>
                  <a:schemeClr val="tx1">
                    <a:lumMod val="50000"/>
                    <a:lumOff val="50000"/>
                  </a:schemeClr>
                </a:solidFill>
              </a:rPr>
              <a:t>RECOVERY Collaborative Group, </a:t>
            </a:r>
            <a:r>
              <a:rPr lang="en-US" sz="900" dirty="0" err="1">
                <a:solidFill>
                  <a:schemeClr val="tx1">
                    <a:lumMod val="50000"/>
                    <a:lumOff val="50000"/>
                  </a:schemeClr>
                </a:solidFill>
              </a:rPr>
              <a:t>Horby</a:t>
            </a:r>
            <a:r>
              <a:rPr lang="en-US" sz="900" dirty="0">
                <a:solidFill>
                  <a:schemeClr val="tx1">
                    <a:lumMod val="50000"/>
                    <a:lumOff val="50000"/>
                  </a:schemeClr>
                </a:solidFill>
              </a:rPr>
              <a:t> P, Lim WS, et al. Dexamethasone in Hospitalized Patients with Covid-19. </a:t>
            </a:r>
            <a:r>
              <a:rPr lang="en-US" sz="900" i="1" dirty="0">
                <a:solidFill>
                  <a:schemeClr val="tx1">
                    <a:lumMod val="50000"/>
                    <a:lumOff val="50000"/>
                  </a:schemeClr>
                </a:solidFill>
              </a:rPr>
              <a:t>N </a:t>
            </a:r>
            <a:r>
              <a:rPr lang="en-US" sz="900" i="1" dirty="0" err="1">
                <a:solidFill>
                  <a:schemeClr val="tx1">
                    <a:lumMod val="50000"/>
                    <a:lumOff val="50000"/>
                  </a:schemeClr>
                </a:solidFill>
              </a:rPr>
              <a:t>Engl</a:t>
            </a:r>
            <a:r>
              <a:rPr lang="en-US" sz="900" i="1" dirty="0">
                <a:solidFill>
                  <a:schemeClr val="tx1">
                    <a:lumMod val="50000"/>
                    <a:lumOff val="50000"/>
                  </a:schemeClr>
                </a:solidFill>
              </a:rPr>
              <a:t> J Med</a:t>
            </a:r>
            <a:r>
              <a:rPr lang="en-US" sz="900" dirty="0">
                <a:solidFill>
                  <a:schemeClr val="tx1">
                    <a:lumMod val="50000"/>
                    <a:lumOff val="50000"/>
                  </a:schemeClr>
                </a:solidFill>
              </a:rPr>
              <a:t>. 2021;384(8):693-704.</a:t>
            </a:r>
          </a:p>
          <a:p>
            <a:r>
              <a:rPr lang="en-US" sz="900" dirty="0">
                <a:solidFill>
                  <a:schemeClr val="tx1">
                    <a:lumMod val="50000"/>
                    <a:lumOff val="50000"/>
                  </a:schemeClr>
                </a:solidFill>
              </a:rPr>
              <a:t>Bode, Bruce et al. “Glycemic Characteristics and Clinical Outcomes of COVID-19 Patients Hospitalized in the United States.” </a:t>
            </a:r>
            <a:r>
              <a:rPr lang="en-US" sz="900" i="1" dirty="0">
                <a:solidFill>
                  <a:schemeClr val="tx1">
                    <a:lumMod val="50000"/>
                    <a:lumOff val="50000"/>
                  </a:schemeClr>
                </a:solidFill>
              </a:rPr>
              <a:t>Journal of diabetes science and technology</a:t>
            </a:r>
            <a:r>
              <a:rPr lang="en-US" sz="900" dirty="0">
                <a:solidFill>
                  <a:schemeClr val="tx1">
                    <a:lumMod val="50000"/>
                    <a:lumOff val="50000"/>
                  </a:schemeClr>
                </a:solidFill>
              </a:rPr>
              <a:t> vol. 14,4 (2020): 813-821.</a:t>
            </a:r>
          </a:p>
        </p:txBody>
      </p:sp>
      <p:sp>
        <p:nvSpPr>
          <p:cNvPr id="6" name="Slide Number Placeholder 5">
            <a:extLst>
              <a:ext uri="{FF2B5EF4-FFF2-40B4-BE49-F238E27FC236}">
                <a16:creationId xmlns:a16="http://schemas.microsoft.com/office/drawing/2014/main" id="{955E0CA7-8EA3-5740-A93B-7771D48FDBA1}"/>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14C38F77-C9A2-2D49-A00E-F842DE80C67B}" type="slidenum">
              <a:rPr lang="en-US" smtClean="0"/>
              <a:pPr/>
              <a:t>19</a:t>
            </a:fld>
            <a:endParaRPr lang="en-US"/>
          </a:p>
        </p:txBody>
      </p:sp>
    </p:spTree>
    <p:extLst>
      <p:ext uri="{BB962C8B-B14F-4D97-AF65-F5344CB8AC3E}">
        <p14:creationId xmlns:p14="http://schemas.microsoft.com/office/powerpoint/2010/main" val="1667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Clinic Profile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3247593"/>
              </p:ext>
            </p:extLst>
          </p:nvPr>
        </p:nvGraphicFramePr>
        <p:xfrm>
          <a:off x="718456" y="1061268"/>
          <a:ext cx="10863944" cy="5522270"/>
        </p:xfrm>
        <a:graphic>
          <a:graphicData uri="http://schemas.openxmlformats.org/drawingml/2006/table">
            <a:tbl>
              <a:tblPr firstRow="1" bandRow="1">
                <a:tableStyleId>{69CF1AB2-1976-4502-BF36-3FF5EA218861}</a:tableStyleId>
              </a:tblPr>
              <a:tblGrid>
                <a:gridCol w="2715986">
                  <a:extLst>
                    <a:ext uri="{9D8B030D-6E8A-4147-A177-3AD203B41FA5}">
                      <a16:colId xmlns:a16="http://schemas.microsoft.com/office/drawing/2014/main" val="639714446"/>
                    </a:ext>
                  </a:extLst>
                </a:gridCol>
                <a:gridCol w="2715986">
                  <a:extLst>
                    <a:ext uri="{9D8B030D-6E8A-4147-A177-3AD203B41FA5}">
                      <a16:colId xmlns:a16="http://schemas.microsoft.com/office/drawing/2014/main" val="3792505333"/>
                    </a:ext>
                  </a:extLst>
                </a:gridCol>
                <a:gridCol w="2715986">
                  <a:extLst>
                    <a:ext uri="{9D8B030D-6E8A-4147-A177-3AD203B41FA5}">
                      <a16:colId xmlns:a16="http://schemas.microsoft.com/office/drawing/2014/main" val="1266174047"/>
                    </a:ext>
                  </a:extLst>
                </a:gridCol>
                <a:gridCol w="2715986">
                  <a:extLst>
                    <a:ext uri="{9D8B030D-6E8A-4147-A177-3AD203B41FA5}">
                      <a16:colId xmlns:a16="http://schemas.microsoft.com/office/drawing/2014/main" val="2660530825"/>
                    </a:ext>
                  </a:extLst>
                </a:gridCol>
              </a:tblGrid>
              <a:tr h="866710">
                <a:tc>
                  <a:txBody>
                    <a:bodyPr/>
                    <a:lstStyle/>
                    <a:p>
                      <a:r>
                        <a:rPr lang="en-US" dirty="0" smtClean="0"/>
                        <a:t>Mount Sinai  East Adult Diabetes</a:t>
                      </a:r>
                      <a:r>
                        <a:rPr lang="en-US" baseline="0" dirty="0" smtClean="0"/>
                        <a:t> Center </a:t>
                      </a:r>
                      <a:endParaRPr lang="en-US" dirty="0"/>
                    </a:p>
                  </a:txBody>
                  <a:tcPr/>
                </a:tc>
                <a:tc>
                  <a:txBody>
                    <a:bodyPr/>
                    <a:lstStyle/>
                    <a:p>
                      <a:r>
                        <a:rPr lang="en-US" dirty="0" smtClean="0"/>
                        <a:t>Staffing</a:t>
                      </a:r>
                      <a:endParaRPr lang="en-US" dirty="0"/>
                    </a:p>
                  </a:txBody>
                  <a:tcPr/>
                </a:tc>
                <a:tc>
                  <a:txBody>
                    <a:bodyPr/>
                    <a:lstStyle/>
                    <a:p>
                      <a:r>
                        <a:rPr lang="en-US" dirty="0" smtClean="0"/>
                        <a:t>Volume</a:t>
                      </a:r>
                      <a:endParaRPr lang="en-US" dirty="0"/>
                    </a:p>
                  </a:txBody>
                  <a:tcPr/>
                </a:tc>
                <a:tc>
                  <a:txBody>
                    <a:bodyPr/>
                    <a:lstStyle/>
                    <a:p>
                      <a:r>
                        <a:rPr lang="en-US" dirty="0" smtClean="0"/>
                        <a:t>Contact Names</a:t>
                      </a:r>
                      <a:endParaRPr lang="en-US" dirty="0"/>
                    </a:p>
                  </a:txBody>
                  <a:tcPr/>
                </a:tc>
                <a:extLst>
                  <a:ext uri="{0D108BD9-81ED-4DB2-BD59-A6C34878D82A}">
                    <a16:rowId xmlns:a16="http://schemas.microsoft.com/office/drawing/2014/main" val="374301016"/>
                  </a:ext>
                </a:extLst>
              </a:tr>
              <a:tr h="3466840">
                <a:tc>
                  <a:txBody>
                    <a:bodyPr/>
                    <a:lstStyle/>
                    <a:p>
                      <a:r>
                        <a:rPr lang="en-US" dirty="0" smtClean="0"/>
                        <a:t>Main campus:</a:t>
                      </a:r>
                      <a:r>
                        <a:rPr lang="en-US" baseline="0" dirty="0" smtClean="0"/>
                        <a:t> 100</a:t>
                      </a:r>
                      <a:r>
                        <a:rPr lang="en-US" baseline="30000" dirty="0" smtClean="0"/>
                        <a:t>th</a:t>
                      </a:r>
                      <a:r>
                        <a:rPr lang="en-US" baseline="0" dirty="0" smtClean="0"/>
                        <a:t> and Madison Avenue, NYC</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Endocrinologists</a:t>
                      </a:r>
                      <a:r>
                        <a:rPr lang="en-US" baseline="0" dirty="0" smtClean="0"/>
                        <a:t> with a  diabetes focus (total division 16 providers)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4 NPs (2 CDCES)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 RNs (1 CDCES)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 RDs (1 CDCES)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1 Project lead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1 RC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1 Endo fellow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1 Endocrine Research fellow</a:t>
                      </a:r>
                      <a:endParaRPr lang="en-US" dirty="0" smtClean="0"/>
                    </a:p>
                    <a:p>
                      <a:endParaRPr lang="en-US" dirty="0"/>
                    </a:p>
                  </a:txBody>
                  <a:tcPr/>
                </a:tc>
                <a:tc>
                  <a:txBody>
                    <a:bodyPr/>
                    <a:lstStyle/>
                    <a:p>
                      <a:r>
                        <a:rPr lang="en-US" dirty="0" smtClean="0"/>
                        <a:t>11</a:t>
                      </a:r>
                      <a:r>
                        <a:rPr lang="en-US" baseline="0" dirty="0" smtClean="0"/>
                        <a:t>00 ± 20 per year T1D visits  </a:t>
                      </a:r>
                    </a:p>
                    <a:p>
                      <a:r>
                        <a:rPr lang="en-US" baseline="0" dirty="0" smtClean="0"/>
                        <a:t>New onset T1D : ⁓15 per year  (+ patients misdiagnosed as T2D) </a:t>
                      </a:r>
                      <a:endParaRPr lang="en-US" dirty="0"/>
                    </a:p>
                  </a:txBody>
                  <a:tcPr/>
                </a:tc>
                <a:tc>
                  <a:txBody>
                    <a:bodyPr/>
                    <a:lstStyle/>
                    <a:p>
                      <a:r>
                        <a:rPr lang="en-US" dirty="0" smtClean="0"/>
                        <a:t>Site PI: Carol Levy</a:t>
                      </a:r>
                    </a:p>
                    <a:p>
                      <a:r>
                        <a:rPr lang="en-US" dirty="0" smtClean="0"/>
                        <a:t>Other team members:</a:t>
                      </a:r>
                    </a:p>
                    <a:p>
                      <a:r>
                        <a:rPr lang="en-US" dirty="0" smtClean="0"/>
                        <a:t>-David Lam, MD</a:t>
                      </a:r>
                    </a:p>
                    <a:p>
                      <a:r>
                        <a:rPr lang="en-US" dirty="0" smtClean="0"/>
                        <a:t>-Grenye O’Malley, MD</a:t>
                      </a:r>
                    </a:p>
                    <a:p>
                      <a:r>
                        <a:rPr lang="en-US" dirty="0" smtClean="0"/>
                        <a:t>-Nirali Shah, MD</a:t>
                      </a:r>
                    </a:p>
                    <a:p>
                      <a:r>
                        <a:rPr lang="en-US" dirty="0" smtClean="0"/>
                        <a:t>Site</a:t>
                      </a:r>
                      <a:r>
                        <a:rPr lang="en-US" baseline="0" dirty="0" smtClean="0"/>
                        <a:t> project manager: </a:t>
                      </a:r>
                      <a:r>
                        <a:rPr lang="en-US" dirty="0" smtClean="0"/>
                        <a:t>Selassie Ogyaadu, MD, MPH</a:t>
                      </a:r>
                      <a:endParaRPr lang="en-US" dirty="0"/>
                    </a:p>
                  </a:txBody>
                  <a:tcPr/>
                </a:tc>
                <a:extLst>
                  <a:ext uri="{0D108BD9-81ED-4DB2-BD59-A6C34878D82A}">
                    <a16:rowId xmlns:a16="http://schemas.microsoft.com/office/drawing/2014/main" val="6024333"/>
                  </a:ext>
                </a:extLst>
              </a:tr>
              <a:tr h="1126723">
                <a:tc>
                  <a:txBody>
                    <a:bodyPr/>
                    <a:lstStyle/>
                    <a:p>
                      <a:r>
                        <a:rPr lang="en-US" dirty="0" smtClean="0"/>
                        <a:t>Other Healthcare</a:t>
                      </a:r>
                      <a:r>
                        <a:rPr lang="en-US" baseline="0" dirty="0" smtClean="0"/>
                        <a:t> system NYC </a:t>
                      </a:r>
                      <a:r>
                        <a:rPr lang="en-US" dirty="0" smtClean="0"/>
                        <a:t>sites:</a:t>
                      </a:r>
                    </a:p>
                    <a:p>
                      <a:r>
                        <a:rPr lang="en-US" dirty="0" smtClean="0"/>
                        <a:t>Sinai West,</a:t>
                      </a:r>
                      <a:r>
                        <a:rPr lang="en-US" baseline="0" dirty="0" smtClean="0"/>
                        <a:t> East and Morningside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25392029"/>
                  </a:ext>
                </a:extLst>
              </a:tr>
            </a:tbl>
          </a:graphicData>
        </a:graphic>
      </p:graphicFrame>
    </p:spTree>
    <p:extLst>
      <p:ext uri="{BB962C8B-B14F-4D97-AF65-F5344CB8AC3E}">
        <p14:creationId xmlns:p14="http://schemas.microsoft.com/office/powerpoint/2010/main" val="23496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F006-7C73-6C41-985D-DEAD82E07159}"/>
              </a:ext>
            </a:extLst>
          </p:cNvPr>
          <p:cNvSpPr>
            <a:spLocks noGrp="1"/>
          </p:cNvSpPr>
          <p:nvPr>
            <p:ph type="title"/>
          </p:nvPr>
        </p:nvSpPr>
        <p:spPr>
          <a:xfrm>
            <a:off x="628650" y="385114"/>
            <a:ext cx="7886700" cy="1325563"/>
          </a:xfrm>
        </p:spPr>
        <p:txBody>
          <a:bodyPr/>
          <a:lstStyle/>
          <a:p>
            <a:r>
              <a:rPr lang="en-US" dirty="0"/>
              <a:t>Methods</a:t>
            </a:r>
          </a:p>
        </p:txBody>
      </p:sp>
      <p:sp>
        <p:nvSpPr>
          <p:cNvPr id="5" name="Rectangle 4">
            <a:extLst>
              <a:ext uri="{FF2B5EF4-FFF2-40B4-BE49-F238E27FC236}">
                <a16:creationId xmlns:a16="http://schemas.microsoft.com/office/drawing/2014/main" id="{6193F666-42B1-7D4C-82A7-837A402AD0C8}"/>
              </a:ext>
            </a:extLst>
          </p:cNvPr>
          <p:cNvSpPr/>
          <p:nvPr/>
        </p:nvSpPr>
        <p:spPr>
          <a:xfrm>
            <a:off x="1101126" y="1367385"/>
            <a:ext cx="8442464" cy="3170099"/>
          </a:xfrm>
          <a:prstGeom prst="rect">
            <a:avLst/>
          </a:prstGeom>
        </p:spPr>
        <p:txBody>
          <a:bodyPr wrap="square">
            <a:spAutoFit/>
          </a:bodyPr>
          <a:lstStyle/>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Created treatment algorithm </a:t>
            </a:r>
            <a:r>
              <a:rPr lang="en-US" sz="2000" dirty="0">
                <a:solidFill>
                  <a:schemeClr val="accent6"/>
                </a:solidFill>
                <a:latin typeface="Calibri" panose="020F0502020204030204" pitchFamily="34" charset="0"/>
                <a:cs typeface="Calibri" panose="020F0502020204030204" pitchFamily="34" charset="0"/>
              </a:rPr>
              <a:t>for glucose management specifically </a:t>
            </a:r>
            <a:r>
              <a:rPr lang="en-US" sz="2000" dirty="0">
                <a:latin typeface="Calibri" panose="020F0502020204030204" pitchFamily="34" charset="0"/>
                <a:cs typeface="Calibri" panose="020F0502020204030204" pitchFamily="34" charset="0"/>
              </a:rPr>
              <a:t>for patients with COVID-19  treated with steroids</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Based on standard of care for hospitalized patients with hyperglycemia</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Adjustments made considering added hyperglycemic effect of steroids</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Engaged with primary stakeholders to inform providers and distribute algorithm</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Made treatment algorithm available through EPIC</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Reached out to primary services via EPIC chat and e-mail</a:t>
            </a: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87F40DA-1CAC-8C43-B711-F891FCF61AA1}"/>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14C38F77-C9A2-2D49-A00E-F842DE80C67B}" type="slidenum">
              <a:rPr lang="en-US" smtClean="0"/>
              <a:pPr/>
              <a:t>20</a:t>
            </a:fld>
            <a:endParaRPr lang="en-US"/>
          </a:p>
        </p:txBody>
      </p:sp>
    </p:spTree>
    <p:extLst>
      <p:ext uri="{BB962C8B-B14F-4D97-AF65-F5344CB8AC3E}">
        <p14:creationId xmlns:p14="http://schemas.microsoft.com/office/powerpoint/2010/main" val="190027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F7F6-6573-2041-9AF7-816A59D61F90}"/>
              </a:ext>
            </a:extLst>
          </p:cNvPr>
          <p:cNvSpPr>
            <a:spLocks noGrp="1"/>
          </p:cNvSpPr>
          <p:nvPr>
            <p:ph type="title"/>
          </p:nvPr>
        </p:nvSpPr>
        <p:spPr>
          <a:xfrm>
            <a:off x="2152650" y="1"/>
            <a:ext cx="7886700" cy="1325563"/>
          </a:xfrm>
        </p:spPr>
        <p:txBody>
          <a:bodyPr/>
          <a:lstStyle/>
          <a:p>
            <a:r>
              <a:rPr lang="en-US" dirty="0"/>
              <a:t>Algorithm Access</a:t>
            </a:r>
          </a:p>
        </p:txBody>
      </p:sp>
      <p:pic>
        <p:nvPicPr>
          <p:cNvPr id="8" name="Content Placeholder 7" descr="Graphical user interface, text&#10;&#10;Description automatically generated">
            <a:extLst>
              <a:ext uri="{FF2B5EF4-FFF2-40B4-BE49-F238E27FC236}">
                <a16:creationId xmlns:a16="http://schemas.microsoft.com/office/drawing/2014/main" id="{93C7D4FB-B639-454C-8E2B-54C4F832F664}"/>
              </a:ext>
            </a:extLst>
          </p:cNvPr>
          <p:cNvPicPr>
            <a:picLocks noGrp="1" noChangeAspect="1"/>
          </p:cNvPicPr>
          <p:nvPr>
            <p:ph idx="1"/>
          </p:nvPr>
        </p:nvPicPr>
        <p:blipFill>
          <a:blip r:embed="rId2"/>
          <a:stretch>
            <a:fillRect/>
          </a:stretch>
        </p:blipFill>
        <p:spPr bwMode="auto">
          <a:xfrm>
            <a:off x="2832098" y="1090558"/>
            <a:ext cx="6106298" cy="2814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text, application, email&#10;&#10;Description automatically generated">
            <a:extLst>
              <a:ext uri="{FF2B5EF4-FFF2-40B4-BE49-F238E27FC236}">
                <a16:creationId xmlns:a16="http://schemas.microsoft.com/office/drawing/2014/main" id="{733707D6-28F7-1B49-A557-70E17C979432}"/>
              </a:ext>
            </a:extLst>
          </p:cNvPr>
          <p:cNvPicPr>
            <a:picLocks noChangeAspect="1"/>
          </p:cNvPicPr>
          <p:nvPr/>
        </p:nvPicPr>
        <p:blipFill>
          <a:blip r:embed="rId3"/>
          <a:stretch>
            <a:fillRect/>
          </a:stretch>
        </p:blipFill>
        <p:spPr>
          <a:xfrm>
            <a:off x="2832099" y="4360231"/>
            <a:ext cx="6235699" cy="2306355"/>
          </a:xfrm>
          <a:prstGeom prst="rect">
            <a:avLst/>
          </a:prstGeom>
        </p:spPr>
      </p:pic>
      <p:cxnSp>
        <p:nvCxnSpPr>
          <p:cNvPr id="12" name="Straight Arrow Connector 11">
            <a:extLst>
              <a:ext uri="{FF2B5EF4-FFF2-40B4-BE49-F238E27FC236}">
                <a16:creationId xmlns:a16="http://schemas.microsoft.com/office/drawing/2014/main" id="{E2CD2255-8939-EA47-BB18-5CE1D5EEBF72}"/>
              </a:ext>
            </a:extLst>
          </p:cNvPr>
          <p:cNvCxnSpPr>
            <a:cxnSpLocks/>
          </p:cNvCxnSpPr>
          <p:nvPr/>
        </p:nvCxnSpPr>
        <p:spPr>
          <a:xfrm>
            <a:off x="5689600" y="3712530"/>
            <a:ext cx="0" cy="764540"/>
          </a:xfrm>
          <a:prstGeom prst="straightConnector1">
            <a:avLst/>
          </a:prstGeom>
          <a:ln w="98425">
            <a:tailEnd type="triangle"/>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0A4EA3A5-79B3-2141-8502-721E655C88C8}"/>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14C38F77-C9A2-2D49-A00E-F842DE80C67B}" type="slidenum">
              <a:rPr lang="en-US" smtClean="0"/>
              <a:pPr/>
              <a:t>21</a:t>
            </a:fld>
            <a:endParaRPr lang="en-US"/>
          </a:p>
        </p:txBody>
      </p:sp>
    </p:spTree>
    <p:extLst>
      <p:ext uri="{BB962C8B-B14F-4D97-AF65-F5344CB8AC3E}">
        <p14:creationId xmlns:p14="http://schemas.microsoft.com/office/powerpoint/2010/main" val="198772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FD75-6DC1-2E46-B997-4E5B84D05B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BA1234-B7D7-F945-BD75-6FE824862C95}"/>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87E10362-4402-A544-9AA7-068238A87454}"/>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14C38F77-C9A2-2D49-A00E-F842DE80C67B}" type="slidenum">
              <a:rPr lang="en-US" smtClean="0"/>
              <a:pPr/>
              <a:t>22</a:t>
            </a:fld>
            <a:endParaRPr lang="en-US"/>
          </a:p>
        </p:txBody>
      </p:sp>
      <p:pic>
        <p:nvPicPr>
          <p:cNvPr id="6" name="Picture 5">
            <a:extLst>
              <a:ext uri="{FF2B5EF4-FFF2-40B4-BE49-F238E27FC236}">
                <a16:creationId xmlns:a16="http://schemas.microsoft.com/office/drawing/2014/main" id="{91DB0FB5-27C7-5345-90EA-B9E794A222DF}"/>
              </a:ext>
            </a:extLst>
          </p:cNvPr>
          <p:cNvPicPr>
            <a:picLocks noChangeAspect="1"/>
          </p:cNvPicPr>
          <p:nvPr/>
        </p:nvPicPr>
        <p:blipFill>
          <a:blip r:embed="rId3"/>
          <a:stretch>
            <a:fillRect/>
          </a:stretch>
        </p:blipFill>
        <p:spPr>
          <a:xfrm>
            <a:off x="1524000" y="255494"/>
            <a:ext cx="9144000" cy="6347012"/>
          </a:xfrm>
          <a:prstGeom prst="rect">
            <a:avLst/>
          </a:prstGeom>
        </p:spPr>
      </p:pic>
    </p:spTree>
    <p:extLst>
      <p:ext uri="{BB962C8B-B14F-4D97-AF65-F5344CB8AC3E}">
        <p14:creationId xmlns:p14="http://schemas.microsoft.com/office/powerpoint/2010/main" val="330460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7DBD94-B224-1940-A503-20A7372A5263}"/>
              </a:ext>
            </a:extLst>
          </p:cNvPr>
          <p:cNvSpPr>
            <a:spLocks noGrp="1"/>
          </p:cNvSpPr>
          <p:nvPr>
            <p:ph type="sldNum" sz="quarter" idx="12"/>
          </p:nvPr>
        </p:nvSpPr>
        <p:spPr/>
        <p:txBody>
          <a:bodyPr/>
          <a:lstStyle/>
          <a:p>
            <a:fld id="{9F8FBD0B-D5BA-AC4A-B182-CCF391B5588A}" type="slidenum">
              <a:rPr lang="en-US" smtClean="0"/>
              <a:pPr/>
              <a:t>23</a:t>
            </a:fld>
            <a:endParaRPr lang="en-US"/>
          </a:p>
        </p:txBody>
      </p:sp>
      <p:cxnSp>
        <p:nvCxnSpPr>
          <p:cNvPr id="6" name="Straight Arrow Connector 5">
            <a:extLst>
              <a:ext uri="{FF2B5EF4-FFF2-40B4-BE49-F238E27FC236}">
                <a16:creationId xmlns:a16="http://schemas.microsoft.com/office/drawing/2014/main" id="{92D8C987-4D0E-4544-A65F-77478D7BD560}"/>
              </a:ext>
            </a:extLst>
          </p:cNvPr>
          <p:cNvCxnSpPr>
            <a:cxnSpLocks/>
          </p:cNvCxnSpPr>
          <p:nvPr/>
        </p:nvCxnSpPr>
        <p:spPr>
          <a:xfrm>
            <a:off x="2606541" y="708892"/>
            <a:ext cx="0" cy="564745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25054EB-E5C7-6840-B05E-1284DE64BAE1}"/>
              </a:ext>
            </a:extLst>
          </p:cNvPr>
          <p:cNvSpPr txBox="1"/>
          <p:nvPr/>
        </p:nvSpPr>
        <p:spPr>
          <a:xfrm>
            <a:off x="1524000" y="708893"/>
            <a:ext cx="1082540"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Fall/Winter 2020</a:t>
            </a:r>
          </a:p>
        </p:txBody>
      </p:sp>
      <p:sp>
        <p:nvSpPr>
          <p:cNvPr id="8" name="TextBox 7">
            <a:extLst>
              <a:ext uri="{FF2B5EF4-FFF2-40B4-BE49-F238E27FC236}">
                <a16:creationId xmlns:a16="http://schemas.microsoft.com/office/drawing/2014/main" id="{581C1344-A445-3347-8774-2B4E4333CF38}"/>
              </a:ext>
            </a:extLst>
          </p:cNvPr>
          <p:cNvSpPr txBox="1"/>
          <p:nvPr/>
        </p:nvSpPr>
        <p:spPr>
          <a:xfrm>
            <a:off x="1376251" y="1759850"/>
            <a:ext cx="1236221"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Jan-Feb</a:t>
            </a:r>
          </a:p>
          <a:p>
            <a:pPr algn="r"/>
            <a:r>
              <a:rPr lang="en-US" sz="1100" b="1" dirty="0">
                <a:latin typeface="Arial" panose="020B0604020202020204" pitchFamily="34" charset="0"/>
                <a:cs typeface="Arial" panose="020B0604020202020204" pitchFamily="34" charset="0"/>
              </a:rPr>
              <a:t> 2021</a:t>
            </a:r>
          </a:p>
        </p:txBody>
      </p:sp>
      <p:sp>
        <p:nvSpPr>
          <p:cNvPr id="9" name="TextBox 8">
            <a:extLst>
              <a:ext uri="{FF2B5EF4-FFF2-40B4-BE49-F238E27FC236}">
                <a16:creationId xmlns:a16="http://schemas.microsoft.com/office/drawing/2014/main" id="{7CF7A547-79E7-3C40-965E-E2AF3AE3B18D}"/>
              </a:ext>
            </a:extLst>
          </p:cNvPr>
          <p:cNvSpPr txBox="1"/>
          <p:nvPr/>
        </p:nvSpPr>
        <p:spPr>
          <a:xfrm>
            <a:off x="1594909" y="2678197"/>
            <a:ext cx="1011633"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February 2021</a:t>
            </a:r>
          </a:p>
        </p:txBody>
      </p:sp>
      <p:sp>
        <p:nvSpPr>
          <p:cNvPr id="10" name="TextBox 9">
            <a:extLst>
              <a:ext uri="{FF2B5EF4-FFF2-40B4-BE49-F238E27FC236}">
                <a16:creationId xmlns:a16="http://schemas.microsoft.com/office/drawing/2014/main" id="{B8753E43-A860-944C-B284-CB1110EA2311}"/>
              </a:ext>
            </a:extLst>
          </p:cNvPr>
          <p:cNvSpPr txBox="1"/>
          <p:nvPr/>
        </p:nvSpPr>
        <p:spPr>
          <a:xfrm>
            <a:off x="1524000" y="3487126"/>
            <a:ext cx="111816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March 2021</a:t>
            </a:r>
          </a:p>
        </p:txBody>
      </p:sp>
      <p:sp>
        <p:nvSpPr>
          <p:cNvPr id="11" name="TextBox 10">
            <a:extLst>
              <a:ext uri="{FF2B5EF4-FFF2-40B4-BE49-F238E27FC236}">
                <a16:creationId xmlns:a16="http://schemas.microsoft.com/office/drawing/2014/main" id="{F3FEE622-C084-8D49-BFB3-3A4A9214B344}"/>
              </a:ext>
            </a:extLst>
          </p:cNvPr>
          <p:cNvSpPr txBox="1"/>
          <p:nvPr/>
        </p:nvSpPr>
        <p:spPr>
          <a:xfrm>
            <a:off x="1701443" y="4223503"/>
            <a:ext cx="940723"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April 2021</a:t>
            </a:r>
          </a:p>
        </p:txBody>
      </p:sp>
      <p:sp>
        <p:nvSpPr>
          <p:cNvPr id="12" name="TextBox 11">
            <a:extLst>
              <a:ext uri="{FF2B5EF4-FFF2-40B4-BE49-F238E27FC236}">
                <a16:creationId xmlns:a16="http://schemas.microsoft.com/office/drawing/2014/main" id="{C2F019B4-84DC-714E-A26A-5AE4232D58E6}"/>
              </a:ext>
            </a:extLst>
          </p:cNvPr>
          <p:cNvSpPr txBox="1"/>
          <p:nvPr/>
        </p:nvSpPr>
        <p:spPr>
          <a:xfrm>
            <a:off x="1665818" y="5133291"/>
            <a:ext cx="940723"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June- Aug 2021</a:t>
            </a:r>
          </a:p>
        </p:txBody>
      </p:sp>
      <p:sp>
        <p:nvSpPr>
          <p:cNvPr id="13" name="TextBox 12">
            <a:extLst>
              <a:ext uri="{FF2B5EF4-FFF2-40B4-BE49-F238E27FC236}">
                <a16:creationId xmlns:a16="http://schemas.microsoft.com/office/drawing/2014/main" id="{442B58A9-EA65-2548-BCD3-C6577CF4A7A3}"/>
              </a:ext>
            </a:extLst>
          </p:cNvPr>
          <p:cNvSpPr txBox="1"/>
          <p:nvPr/>
        </p:nvSpPr>
        <p:spPr>
          <a:xfrm>
            <a:off x="1701444" y="5893822"/>
            <a:ext cx="940723"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Sept 2021</a:t>
            </a:r>
          </a:p>
        </p:txBody>
      </p:sp>
      <p:sp>
        <p:nvSpPr>
          <p:cNvPr id="16" name="Title 1">
            <a:extLst>
              <a:ext uri="{FF2B5EF4-FFF2-40B4-BE49-F238E27FC236}">
                <a16:creationId xmlns:a16="http://schemas.microsoft.com/office/drawing/2014/main" id="{56F0E162-3114-A946-BA89-44D1403EF5B0}"/>
              </a:ext>
            </a:extLst>
          </p:cNvPr>
          <p:cNvSpPr>
            <a:spLocks noGrp="1"/>
          </p:cNvSpPr>
          <p:nvPr>
            <p:ph type="title"/>
          </p:nvPr>
        </p:nvSpPr>
        <p:spPr>
          <a:xfrm>
            <a:off x="1709163" y="149060"/>
            <a:ext cx="8229600" cy="625171"/>
          </a:xfrm>
        </p:spPr>
        <p:txBody>
          <a:bodyPr/>
          <a:lstStyle/>
          <a:p>
            <a:r>
              <a:rPr lang="en-US" dirty="0"/>
              <a:t>Timeline/Methods:</a:t>
            </a:r>
          </a:p>
        </p:txBody>
      </p:sp>
      <p:sp>
        <p:nvSpPr>
          <p:cNvPr id="17" name="Rounded Rectangle 16">
            <a:extLst>
              <a:ext uri="{FF2B5EF4-FFF2-40B4-BE49-F238E27FC236}">
                <a16:creationId xmlns:a16="http://schemas.microsoft.com/office/drawing/2014/main" id="{52500C48-55D9-ED40-9B3C-B601E1AE8F4A}"/>
              </a:ext>
            </a:extLst>
          </p:cNvPr>
          <p:cNvSpPr/>
          <p:nvPr/>
        </p:nvSpPr>
        <p:spPr>
          <a:xfrm>
            <a:off x="3320718" y="688446"/>
            <a:ext cx="2727157" cy="5453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Drafted guidance algorithms</a:t>
            </a:r>
          </a:p>
        </p:txBody>
      </p:sp>
      <p:sp>
        <p:nvSpPr>
          <p:cNvPr id="23" name="Rounded Rectangle 22">
            <a:extLst>
              <a:ext uri="{FF2B5EF4-FFF2-40B4-BE49-F238E27FC236}">
                <a16:creationId xmlns:a16="http://schemas.microsoft.com/office/drawing/2014/main" id="{47526CF6-4939-9846-813D-D39608B1B805}"/>
              </a:ext>
            </a:extLst>
          </p:cNvPr>
          <p:cNvSpPr/>
          <p:nvPr/>
        </p:nvSpPr>
        <p:spPr>
          <a:xfrm>
            <a:off x="3320717" y="1613866"/>
            <a:ext cx="2727157" cy="16313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Algorithm first piloted on DM consult service. After refinement expanded to a teaching medicine team.</a:t>
            </a:r>
          </a:p>
        </p:txBody>
      </p:sp>
      <p:sp>
        <p:nvSpPr>
          <p:cNvPr id="24" name="Rounded Rectangle 23">
            <a:extLst>
              <a:ext uri="{FF2B5EF4-FFF2-40B4-BE49-F238E27FC236}">
                <a16:creationId xmlns:a16="http://schemas.microsoft.com/office/drawing/2014/main" id="{4FB57AE0-BC57-8B4B-8955-515855249EFB}"/>
              </a:ext>
            </a:extLst>
          </p:cNvPr>
          <p:cNvSpPr/>
          <p:nvPr/>
        </p:nvSpPr>
        <p:spPr>
          <a:xfrm>
            <a:off x="3320717" y="3596051"/>
            <a:ext cx="2727157" cy="14275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Worked with IT to incorporate algorithms in Epic.</a:t>
            </a:r>
          </a:p>
          <a:p>
            <a:r>
              <a:rPr lang="en-US" sz="1400" dirty="0">
                <a:solidFill>
                  <a:schemeClr val="tx1"/>
                </a:solidFill>
                <a:latin typeface="Arial" panose="020B0604020202020204" pitchFamily="34" charset="0"/>
                <a:cs typeface="Arial" panose="020B0604020202020204" pitchFamily="34" charset="0"/>
              </a:rPr>
              <a:t>Presented to Hospital QI committee.</a:t>
            </a:r>
          </a:p>
          <a:p>
            <a:r>
              <a:rPr lang="en-US" sz="1400" dirty="0">
                <a:solidFill>
                  <a:schemeClr val="tx1"/>
                </a:solidFill>
                <a:latin typeface="Arial" panose="020B0604020202020204" pitchFamily="34" charset="0"/>
                <a:cs typeface="Arial" panose="020B0604020202020204" pitchFamily="34" charset="0"/>
              </a:rPr>
              <a:t>Began outreach to medicine teams.</a:t>
            </a:r>
          </a:p>
        </p:txBody>
      </p:sp>
      <p:sp>
        <p:nvSpPr>
          <p:cNvPr id="25" name="Rounded Rectangle 24">
            <a:extLst>
              <a:ext uri="{FF2B5EF4-FFF2-40B4-BE49-F238E27FC236}">
                <a16:creationId xmlns:a16="http://schemas.microsoft.com/office/drawing/2014/main" id="{EA3D76EA-F100-C241-9CEE-46412568EB38}"/>
              </a:ext>
            </a:extLst>
          </p:cNvPr>
          <p:cNvSpPr/>
          <p:nvPr/>
        </p:nvSpPr>
        <p:spPr>
          <a:xfrm>
            <a:off x="3320716" y="5394900"/>
            <a:ext cx="2727157" cy="761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Chart review and data analysis</a:t>
            </a:r>
          </a:p>
        </p:txBody>
      </p:sp>
      <p:cxnSp>
        <p:nvCxnSpPr>
          <p:cNvPr id="27" name="Straight Arrow Connector 26">
            <a:extLst>
              <a:ext uri="{FF2B5EF4-FFF2-40B4-BE49-F238E27FC236}">
                <a16:creationId xmlns:a16="http://schemas.microsoft.com/office/drawing/2014/main" id="{B8F7081B-F9F6-EC4B-A802-D4463320ECF2}"/>
              </a:ext>
            </a:extLst>
          </p:cNvPr>
          <p:cNvCxnSpPr>
            <a:stCxn id="17" idx="2"/>
            <a:endCxn id="23" idx="0"/>
          </p:cNvCxnSpPr>
          <p:nvPr/>
        </p:nvCxnSpPr>
        <p:spPr>
          <a:xfrm flipH="1">
            <a:off x="4684296" y="1233772"/>
            <a:ext cx="1" cy="3800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2A8B326D-98F3-7C46-9C7C-3E0FEDA5F482}"/>
              </a:ext>
            </a:extLst>
          </p:cNvPr>
          <p:cNvCxnSpPr>
            <a:stCxn id="23" idx="2"/>
            <a:endCxn id="24" idx="0"/>
          </p:cNvCxnSpPr>
          <p:nvPr/>
        </p:nvCxnSpPr>
        <p:spPr>
          <a:xfrm>
            <a:off x="4684295" y="3245265"/>
            <a:ext cx="0" cy="3507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9993403F-DACA-8D4A-B82C-56FBC1DC7096}"/>
              </a:ext>
            </a:extLst>
          </p:cNvPr>
          <p:cNvCxnSpPr>
            <a:stCxn id="24" idx="2"/>
            <a:endCxn id="25" idx="0"/>
          </p:cNvCxnSpPr>
          <p:nvPr/>
        </p:nvCxnSpPr>
        <p:spPr>
          <a:xfrm flipH="1">
            <a:off x="4684295" y="5023648"/>
            <a:ext cx="1" cy="371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4983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7DBD94-B224-1940-A503-20A7372A5263}"/>
              </a:ext>
            </a:extLst>
          </p:cNvPr>
          <p:cNvSpPr>
            <a:spLocks noGrp="1"/>
          </p:cNvSpPr>
          <p:nvPr>
            <p:ph type="sldNum" sz="quarter" idx="12"/>
          </p:nvPr>
        </p:nvSpPr>
        <p:spPr/>
        <p:txBody>
          <a:bodyPr/>
          <a:lstStyle/>
          <a:p>
            <a:fld id="{9F8FBD0B-D5BA-AC4A-B182-CCF391B5588A}" type="slidenum">
              <a:rPr lang="en-US" smtClean="0"/>
              <a:pPr/>
              <a:t>24</a:t>
            </a:fld>
            <a:endParaRPr lang="en-US"/>
          </a:p>
        </p:txBody>
      </p:sp>
      <p:cxnSp>
        <p:nvCxnSpPr>
          <p:cNvPr id="6" name="Straight Arrow Connector 5">
            <a:extLst>
              <a:ext uri="{FF2B5EF4-FFF2-40B4-BE49-F238E27FC236}">
                <a16:creationId xmlns:a16="http://schemas.microsoft.com/office/drawing/2014/main" id="{92D8C987-4D0E-4544-A65F-77478D7BD560}"/>
              </a:ext>
            </a:extLst>
          </p:cNvPr>
          <p:cNvCxnSpPr>
            <a:cxnSpLocks/>
          </p:cNvCxnSpPr>
          <p:nvPr/>
        </p:nvCxnSpPr>
        <p:spPr>
          <a:xfrm>
            <a:off x="2606541" y="708892"/>
            <a:ext cx="0" cy="564745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25054EB-E5C7-6840-B05E-1284DE64BAE1}"/>
              </a:ext>
            </a:extLst>
          </p:cNvPr>
          <p:cNvSpPr txBox="1"/>
          <p:nvPr/>
        </p:nvSpPr>
        <p:spPr>
          <a:xfrm>
            <a:off x="1524000" y="708893"/>
            <a:ext cx="1082540"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November 2021</a:t>
            </a:r>
          </a:p>
        </p:txBody>
      </p:sp>
      <p:sp>
        <p:nvSpPr>
          <p:cNvPr id="8" name="TextBox 7">
            <a:extLst>
              <a:ext uri="{FF2B5EF4-FFF2-40B4-BE49-F238E27FC236}">
                <a16:creationId xmlns:a16="http://schemas.microsoft.com/office/drawing/2014/main" id="{581C1344-A445-3347-8774-2B4E4333CF38}"/>
              </a:ext>
            </a:extLst>
          </p:cNvPr>
          <p:cNvSpPr txBox="1"/>
          <p:nvPr/>
        </p:nvSpPr>
        <p:spPr>
          <a:xfrm>
            <a:off x="1376251" y="1759850"/>
            <a:ext cx="1236221"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December 2021</a:t>
            </a:r>
          </a:p>
        </p:txBody>
      </p:sp>
      <p:sp>
        <p:nvSpPr>
          <p:cNvPr id="11" name="TextBox 10">
            <a:extLst>
              <a:ext uri="{FF2B5EF4-FFF2-40B4-BE49-F238E27FC236}">
                <a16:creationId xmlns:a16="http://schemas.microsoft.com/office/drawing/2014/main" id="{F3FEE622-C084-8D49-BFB3-3A4A9214B344}"/>
              </a:ext>
            </a:extLst>
          </p:cNvPr>
          <p:cNvSpPr txBox="1"/>
          <p:nvPr/>
        </p:nvSpPr>
        <p:spPr>
          <a:xfrm>
            <a:off x="1665817" y="3883665"/>
            <a:ext cx="940723"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January 2022</a:t>
            </a:r>
          </a:p>
        </p:txBody>
      </p:sp>
      <p:sp>
        <p:nvSpPr>
          <p:cNvPr id="13" name="TextBox 12">
            <a:extLst>
              <a:ext uri="{FF2B5EF4-FFF2-40B4-BE49-F238E27FC236}">
                <a16:creationId xmlns:a16="http://schemas.microsoft.com/office/drawing/2014/main" id="{442B58A9-EA65-2548-BCD3-C6577CF4A7A3}"/>
              </a:ext>
            </a:extLst>
          </p:cNvPr>
          <p:cNvSpPr txBox="1"/>
          <p:nvPr/>
        </p:nvSpPr>
        <p:spPr>
          <a:xfrm>
            <a:off x="1701444" y="5893822"/>
            <a:ext cx="940723"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Next steps</a:t>
            </a:r>
          </a:p>
        </p:txBody>
      </p:sp>
      <p:sp>
        <p:nvSpPr>
          <p:cNvPr id="16" name="Title 1">
            <a:extLst>
              <a:ext uri="{FF2B5EF4-FFF2-40B4-BE49-F238E27FC236}">
                <a16:creationId xmlns:a16="http://schemas.microsoft.com/office/drawing/2014/main" id="{56F0E162-3114-A946-BA89-44D1403EF5B0}"/>
              </a:ext>
            </a:extLst>
          </p:cNvPr>
          <p:cNvSpPr>
            <a:spLocks noGrp="1"/>
          </p:cNvSpPr>
          <p:nvPr>
            <p:ph type="title"/>
          </p:nvPr>
        </p:nvSpPr>
        <p:spPr>
          <a:xfrm>
            <a:off x="1709163" y="149060"/>
            <a:ext cx="8229600" cy="625171"/>
          </a:xfrm>
        </p:spPr>
        <p:txBody>
          <a:bodyPr/>
          <a:lstStyle/>
          <a:p>
            <a:r>
              <a:rPr lang="en-US" dirty="0"/>
              <a:t>Timeline/Methods:</a:t>
            </a:r>
          </a:p>
        </p:txBody>
      </p:sp>
      <p:sp>
        <p:nvSpPr>
          <p:cNvPr id="17" name="Rounded Rectangle 16">
            <a:extLst>
              <a:ext uri="{FF2B5EF4-FFF2-40B4-BE49-F238E27FC236}">
                <a16:creationId xmlns:a16="http://schemas.microsoft.com/office/drawing/2014/main" id="{52500C48-55D9-ED40-9B3C-B601E1AE8F4A}"/>
              </a:ext>
            </a:extLst>
          </p:cNvPr>
          <p:cNvSpPr/>
          <p:nvPr/>
        </p:nvSpPr>
        <p:spPr>
          <a:xfrm>
            <a:off x="3320718" y="688446"/>
            <a:ext cx="2727157" cy="5453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Obtained IRB approval</a:t>
            </a:r>
          </a:p>
        </p:txBody>
      </p:sp>
      <p:sp>
        <p:nvSpPr>
          <p:cNvPr id="23" name="Rounded Rectangle 22">
            <a:extLst>
              <a:ext uri="{FF2B5EF4-FFF2-40B4-BE49-F238E27FC236}">
                <a16:creationId xmlns:a16="http://schemas.microsoft.com/office/drawing/2014/main" id="{47526CF6-4939-9846-813D-D39608B1B805}"/>
              </a:ext>
            </a:extLst>
          </p:cNvPr>
          <p:cNvSpPr/>
          <p:nvPr/>
        </p:nvSpPr>
        <p:spPr>
          <a:xfrm>
            <a:off x="3320718" y="1494263"/>
            <a:ext cx="2727156" cy="17510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Historical controls data received from DWH.</a:t>
            </a:r>
          </a:p>
          <a:p>
            <a:r>
              <a:rPr lang="en-US" sz="1400" dirty="0">
                <a:solidFill>
                  <a:schemeClr val="bg1"/>
                </a:solidFill>
                <a:latin typeface="Arial" panose="020B0604020202020204" pitchFamily="34" charset="0"/>
                <a:cs typeface="Arial" panose="020B0604020202020204" pitchFamily="34" charset="0"/>
              </a:rPr>
              <a:t>Matching process </a:t>
            </a:r>
            <a:r>
              <a:rPr lang="en-US" sz="1400" dirty="0">
                <a:solidFill>
                  <a:schemeClr val="bg1"/>
                </a:solidFill>
                <a:latin typeface="Arial" panose="020B0604020202020204" pitchFamily="34" charset="0"/>
                <a:cs typeface="Arial" panose="020B0604020202020204" pitchFamily="34" charset="0"/>
                <a:sym typeface="Wingdings" pitchFamily="2" charset="2"/>
              </a:rPr>
              <a:t> </a:t>
            </a:r>
            <a:r>
              <a:rPr lang="en-US" sz="1400" dirty="0">
                <a:solidFill>
                  <a:schemeClr val="bg1"/>
                </a:solidFill>
                <a:latin typeface="Arial" panose="020B0604020202020204" pitchFamily="34" charset="0"/>
                <a:cs typeface="Arial" panose="020B0604020202020204" pitchFamily="34" charset="0"/>
              </a:rPr>
              <a:t>1:1 matching on age (+/- 3 years), sex, weight (+/- 10%)</a:t>
            </a:r>
          </a:p>
          <a:p>
            <a:endParaRPr lang="en-US" sz="140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4FB57AE0-BC57-8B4B-8955-515855249EFB}"/>
              </a:ext>
            </a:extLst>
          </p:cNvPr>
          <p:cNvSpPr/>
          <p:nvPr/>
        </p:nvSpPr>
        <p:spPr>
          <a:xfrm>
            <a:off x="3320717" y="3429000"/>
            <a:ext cx="2727157" cy="13402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Complete data acquisition and intergroup statistical analysis.</a:t>
            </a:r>
          </a:p>
          <a:p>
            <a:r>
              <a:rPr lang="en-US" sz="1400" dirty="0">
                <a:solidFill>
                  <a:schemeClr val="bg1"/>
                </a:solidFill>
                <a:latin typeface="Arial" panose="020B0604020202020204" pitchFamily="34" charset="0"/>
                <a:cs typeface="Arial" panose="020B0604020202020204" pitchFamily="34" charset="0"/>
              </a:rPr>
              <a:t>Manuscript completion. </a:t>
            </a:r>
          </a:p>
          <a:p>
            <a:endParaRPr lang="en-US" sz="1400" dirty="0">
              <a:solidFill>
                <a:schemeClr val="bg1"/>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EA3D76EA-F100-C241-9CEE-46412568EB38}"/>
              </a:ext>
            </a:extLst>
          </p:cNvPr>
          <p:cNvSpPr/>
          <p:nvPr/>
        </p:nvSpPr>
        <p:spPr>
          <a:xfrm>
            <a:off x="3320716" y="4996265"/>
            <a:ext cx="2727157" cy="1549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400" dirty="0">
              <a:solidFill>
                <a:schemeClr val="bg1"/>
              </a:solidFill>
            </a:endParaRPr>
          </a:p>
          <a:p>
            <a:r>
              <a:rPr lang="en-US" sz="1400" dirty="0">
                <a:solidFill>
                  <a:schemeClr val="bg1"/>
                </a:solidFill>
                <a:latin typeface="Arial" panose="020B0604020202020204" pitchFamily="34" charset="0"/>
                <a:cs typeface="Arial" panose="020B0604020202020204" pitchFamily="34" charset="0"/>
              </a:rPr>
              <a:t>Revision of algorithm based on results.</a:t>
            </a:r>
          </a:p>
          <a:p>
            <a:r>
              <a:rPr lang="en-US" sz="1400" dirty="0">
                <a:solidFill>
                  <a:schemeClr val="bg1"/>
                </a:solidFill>
                <a:latin typeface="Arial" panose="020B0604020202020204" pitchFamily="34" charset="0"/>
                <a:cs typeface="Arial" panose="020B0604020202020204" pitchFamily="34" charset="0"/>
              </a:rPr>
              <a:t>Expanding protocol use for other inpatients requiring prolonged steroid treatment  </a:t>
            </a:r>
          </a:p>
          <a:p>
            <a:endParaRPr lang="en-US" sz="1400" dirty="0">
              <a:solidFill>
                <a:schemeClr val="bg1"/>
              </a:solidFill>
            </a:endParaRPr>
          </a:p>
          <a:p>
            <a:endParaRPr lang="en-US" sz="1400" dirty="0">
              <a:solidFill>
                <a:schemeClr val="bg1"/>
              </a:solidFill>
            </a:endParaRPr>
          </a:p>
        </p:txBody>
      </p:sp>
      <p:cxnSp>
        <p:nvCxnSpPr>
          <p:cNvPr id="27" name="Straight Arrow Connector 26">
            <a:extLst>
              <a:ext uri="{FF2B5EF4-FFF2-40B4-BE49-F238E27FC236}">
                <a16:creationId xmlns:a16="http://schemas.microsoft.com/office/drawing/2014/main" id="{B8F7081B-F9F6-EC4B-A802-D4463320ECF2}"/>
              </a:ext>
            </a:extLst>
          </p:cNvPr>
          <p:cNvCxnSpPr>
            <a:cxnSpLocks/>
            <a:stCxn id="17" idx="2"/>
            <a:endCxn id="23" idx="0"/>
          </p:cNvCxnSpPr>
          <p:nvPr/>
        </p:nvCxnSpPr>
        <p:spPr>
          <a:xfrm flipH="1">
            <a:off x="4684296" y="1233773"/>
            <a:ext cx="1" cy="2604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2A8B326D-98F3-7C46-9C7C-3E0FEDA5F482}"/>
              </a:ext>
            </a:extLst>
          </p:cNvPr>
          <p:cNvCxnSpPr>
            <a:cxnSpLocks/>
            <a:stCxn id="23" idx="2"/>
            <a:endCxn id="24" idx="0"/>
          </p:cNvCxnSpPr>
          <p:nvPr/>
        </p:nvCxnSpPr>
        <p:spPr>
          <a:xfrm>
            <a:off x="4684296" y="3245264"/>
            <a:ext cx="0" cy="1837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9993403F-DACA-8D4A-B82C-56FBC1DC7096}"/>
              </a:ext>
            </a:extLst>
          </p:cNvPr>
          <p:cNvCxnSpPr>
            <a:cxnSpLocks/>
            <a:stCxn id="24" idx="2"/>
            <a:endCxn id="25" idx="0"/>
          </p:cNvCxnSpPr>
          <p:nvPr/>
        </p:nvCxnSpPr>
        <p:spPr>
          <a:xfrm flipH="1">
            <a:off x="4684295" y="4769219"/>
            <a:ext cx="1" cy="2270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Content Placeholder 2">
            <a:extLst>
              <a:ext uri="{FF2B5EF4-FFF2-40B4-BE49-F238E27FC236}">
                <a16:creationId xmlns:a16="http://schemas.microsoft.com/office/drawing/2014/main" id="{BBAE36C9-5978-4847-BB2A-A794F2C764B5}"/>
              </a:ext>
            </a:extLst>
          </p:cNvPr>
          <p:cNvSpPr txBox="1">
            <a:spLocks/>
          </p:cNvSpPr>
          <p:nvPr/>
        </p:nvSpPr>
        <p:spPr>
          <a:xfrm>
            <a:off x="7510731" y="780716"/>
            <a:ext cx="3846095" cy="5374716"/>
          </a:xfrm>
          <a:prstGeom prst="rect">
            <a:avLst/>
          </a:prstGeom>
        </p:spPr>
        <p:txBody>
          <a:bodyPr vert="horz" lIns="91440" tIns="45720" rIns="91440" bIns="45720" rtlCol="0" anchor="t">
            <a:noAutofit/>
          </a:bodyPr>
          <a:lstStyle>
            <a:lvl1pPr marL="0" indent="0" algn="l" defTabSz="914400" rtl="0" eaLnBrk="1" latinLnBrk="0" hangingPunct="1">
              <a:lnSpc>
                <a:spcPts val="4200"/>
              </a:lnSpc>
              <a:spcBef>
                <a:spcPts val="1000"/>
              </a:spcBef>
              <a:buFont typeface="Arial" panose="020B0604020202020204" pitchFamily="34" charset="0"/>
              <a:buNone/>
              <a:defRPr sz="3600" b="1" kern="1200">
                <a:solidFill>
                  <a:schemeClr val="accent1"/>
                </a:solidFill>
                <a:latin typeface="Times New Roman"/>
                <a:ea typeface="+mn-ea"/>
                <a:cs typeface="Times New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000" dirty="0">
                <a:latin typeface="Arial" panose="020B0604020202020204" pitchFamily="34" charset="0"/>
                <a:cs typeface="Arial" panose="020B0604020202020204" pitchFamily="34" charset="0"/>
              </a:rPr>
              <a:t>Chart review:</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HbA1c, glucose values, insulin regimens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Demographics, weight, creatinine, comorbidities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Steroid dosing, other COVID treatments, length of stay</a:t>
            </a:r>
          </a:p>
          <a:p>
            <a:r>
              <a:rPr lang="en-US" sz="2000" dirty="0">
                <a:latin typeface="Arial" panose="020B0604020202020204" pitchFamily="34" charset="0"/>
                <a:cs typeface="Arial" panose="020B0604020202020204" pitchFamily="34" charset="0"/>
              </a:rPr>
              <a:t>Metrics: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glucose &lt;180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glucose &gt;250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Hypoglycemic events (&lt;70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LOS, mortality </a:t>
            </a:r>
          </a:p>
        </p:txBody>
      </p:sp>
      <p:sp>
        <p:nvSpPr>
          <p:cNvPr id="2" name="Rectangle 1">
            <a:extLst>
              <a:ext uri="{FF2B5EF4-FFF2-40B4-BE49-F238E27FC236}">
                <a16:creationId xmlns:a16="http://schemas.microsoft.com/office/drawing/2014/main" id="{837DFFBE-D61F-E84F-A031-51802D977AB4}"/>
              </a:ext>
            </a:extLst>
          </p:cNvPr>
          <p:cNvSpPr/>
          <p:nvPr/>
        </p:nvSpPr>
        <p:spPr>
          <a:xfrm>
            <a:off x="2776251" y="4769219"/>
            <a:ext cx="3855894" cy="19397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7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0965768-4ECA-9242-9630-E5F04C7C7CB8}"/>
              </a:ext>
            </a:extLst>
          </p:cNvPr>
          <p:cNvGraphicFramePr>
            <a:graphicFrameLocks noGrp="1"/>
          </p:cNvGraphicFramePr>
          <p:nvPr>
            <p:extLst>
              <p:ext uri="{D42A27DB-BD31-4B8C-83A1-F6EECF244321}">
                <p14:modId xmlns:p14="http://schemas.microsoft.com/office/powerpoint/2010/main" val="1022036817"/>
              </p:ext>
            </p:extLst>
          </p:nvPr>
        </p:nvGraphicFramePr>
        <p:xfrm>
          <a:off x="258862" y="245164"/>
          <a:ext cx="11367080" cy="5933560"/>
        </p:xfrm>
        <a:graphic>
          <a:graphicData uri="http://schemas.openxmlformats.org/drawingml/2006/table">
            <a:tbl>
              <a:tblPr firstRow="1" bandRow="1">
                <a:tableStyleId>{5C22544A-7EE6-4342-B048-85BDC9FD1C3A}</a:tableStyleId>
              </a:tblPr>
              <a:tblGrid>
                <a:gridCol w="2182835">
                  <a:extLst>
                    <a:ext uri="{9D8B030D-6E8A-4147-A177-3AD203B41FA5}">
                      <a16:colId xmlns:a16="http://schemas.microsoft.com/office/drawing/2014/main" val="1188706991"/>
                    </a:ext>
                  </a:extLst>
                </a:gridCol>
                <a:gridCol w="4133859">
                  <a:extLst>
                    <a:ext uri="{9D8B030D-6E8A-4147-A177-3AD203B41FA5}">
                      <a16:colId xmlns:a16="http://schemas.microsoft.com/office/drawing/2014/main" val="3028869233"/>
                    </a:ext>
                  </a:extLst>
                </a:gridCol>
                <a:gridCol w="2525193">
                  <a:extLst>
                    <a:ext uri="{9D8B030D-6E8A-4147-A177-3AD203B41FA5}">
                      <a16:colId xmlns:a16="http://schemas.microsoft.com/office/drawing/2014/main" val="3371547678"/>
                    </a:ext>
                  </a:extLst>
                </a:gridCol>
                <a:gridCol w="2525193">
                  <a:extLst>
                    <a:ext uri="{9D8B030D-6E8A-4147-A177-3AD203B41FA5}">
                      <a16:colId xmlns:a16="http://schemas.microsoft.com/office/drawing/2014/main" val="1459747887"/>
                    </a:ext>
                  </a:extLst>
                </a:gridCol>
              </a:tblGrid>
              <a:tr h="296678">
                <a:tc>
                  <a:txBody>
                    <a:bodyPr/>
                    <a:lstStyle/>
                    <a:p>
                      <a:pPr algn="l" fontAlgn="b"/>
                      <a:r>
                        <a:rPr lang="en-US" sz="1600" u="none" strike="noStrike" dirty="0">
                          <a:effectLst/>
                          <a:latin typeface="Calibri" panose="020F0502020204030204" pitchFamily="34" charset="0"/>
                          <a:cs typeface="Calibri" panose="020F0502020204030204" pitchFamily="34" charset="0"/>
                        </a:rPr>
                        <a:t>Table 1</a:t>
                      </a:r>
                      <a:endParaRPr lang="en-US" sz="16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Variable</a:t>
                      </a:r>
                      <a:endParaRPr lang="en-US" sz="16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1" i="0" u="none" strike="noStrike" dirty="0">
                          <a:solidFill>
                            <a:srgbClr val="FFFFFF"/>
                          </a:solidFill>
                          <a:effectLst/>
                          <a:latin typeface="Calibri" panose="020F0502020204030204" pitchFamily="34" charset="0"/>
                          <a:cs typeface="Calibri" panose="020F0502020204030204" pitchFamily="34" charset="0"/>
                        </a:rPr>
                        <a:t>Pre-Protocol</a:t>
                      </a: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Post-Protocol</a:t>
                      </a:r>
                      <a:endParaRPr lang="en-US" sz="16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616330622"/>
                  </a:ext>
                </a:extLst>
              </a:tr>
              <a:tr h="296678">
                <a:tc>
                  <a:txBody>
                    <a:bodyPr/>
                    <a:lstStyle/>
                    <a:p>
                      <a:pPr algn="l" fontAlgn="b"/>
                      <a:r>
                        <a:rPr lang="en-US" sz="1600" b="1" u="none" strike="noStrike" dirty="0">
                          <a:effectLst/>
                          <a:latin typeface="Calibri" panose="020F0502020204030204" pitchFamily="34" charset="0"/>
                          <a:cs typeface="Calibri" panose="020F0502020204030204" pitchFamily="34" charset="0"/>
                        </a:rPr>
                        <a:t>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effectLst/>
                          <a:latin typeface="Calibri" panose="020F0502020204030204" pitchFamily="34" charset="0"/>
                          <a:cs typeface="Calibri" panose="020F0502020204030204" pitchFamily="34" charset="0"/>
                        </a:rPr>
                        <a:t>Number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effectLst/>
                          <a:latin typeface="Calibri" panose="020F0502020204030204" pitchFamily="34" charset="0"/>
                          <a:cs typeface="Calibri" panose="020F0502020204030204" pitchFamily="34" charset="0"/>
                        </a:rPr>
                        <a:t>53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effectLst/>
                          <a:latin typeface="Calibri" panose="020F0502020204030204" pitchFamily="34" charset="0"/>
                          <a:cs typeface="Calibri" panose="020F0502020204030204" pitchFamily="34" charset="0"/>
                        </a:rPr>
                        <a:t>65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581529207"/>
                  </a:ext>
                </a:extLst>
              </a:tr>
              <a:tr h="296678">
                <a:tc>
                  <a:txBody>
                    <a:bodyPr/>
                    <a:lstStyle/>
                    <a:p>
                      <a:pPr algn="l" fontAlgn="b"/>
                      <a:r>
                        <a:rPr lang="en-US" sz="1600" b="1" u="none" strike="noStrike" dirty="0">
                          <a:effectLst/>
                          <a:latin typeface="Calibri" panose="020F0502020204030204" pitchFamily="34" charset="0"/>
                          <a:cs typeface="Calibri" panose="020F0502020204030204" pitchFamily="34" charset="0"/>
                        </a:rPr>
                        <a:t>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effectLst/>
                          <a:latin typeface="Calibri" panose="020F0502020204030204" pitchFamily="34" charset="0"/>
                          <a:cs typeface="Calibri" panose="020F0502020204030204" pitchFamily="34" charset="0"/>
                        </a:rPr>
                        <a:t>Patient admission dates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FF0000"/>
                          </a:solidFill>
                          <a:effectLst/>
                          <a:latin typeface="Calibri" panose="020F0502020204030204" pitchFamily="34" charset="0"/>
                          <a:cs typeface="Calibri" panose="020F0502020204030204" pitchFamily="34" charset="0"/>
                        </a:rPr>
                        <a:t>04/2020-03/2021</a:t>
                      </a:r>
                      <a:endParaRPr lang="en-US" sz="1600" b="0"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FF0000"/>
                          </a:solidFill>
                          <a:effectLst/>
                          <a:latin typeface="Calibri" panose="020F0502020204030204" pitchFamily="34" charset="0"/>
                          <a:cs typeface="Calibri" panose="020F0502020204030204" pitchFamily="34" charset="0"/>
                        </a:rPr>
                        <a:t>04/2021-12/2021</a:t>
                      </a:r>
                      <a:endParaRPr lang="en-US" sz="1600" b="0" i="0" u="none" strike="noStrike" dirty="0">
                        <a:solidFill>
                          <a:srgbClr val="FF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144317578"/>
                  </a:ext>
                </a:extLst>
              </a:tr>
              <a:tr h="296678">
                <a:tc>
                  <a:txBody>
                    <a:bodyPr/>
                    <a:lstStyle/>
                    <a:p>
                      <a:pPr algn="l" fontAlgn="b"/>
                      <a:r>
                        <a:rPr lang="en-US" sz="1600" u="none" strike="noStrike" dirty="0">
                          <a:effectLst/>
                          <a:latin typeface="Calibri" panose="020F0502020204030204" pitchFamily="34" charset="0"/>
                          <a:cs typeface="Calibri" panose="020F0502020204030204" pitchFamily="34" charset="0"/>
                        </a:rPr>
                        <a:t>Demographics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Median age (IQR)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73 (57-80)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70 (57-79)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301208474"/>
                  </a:ext>
                </a:extLst>
              </a:tr>
              <a:tr h="296678">
                <a:tc>
                  <a:txBody>
                    <a:bodyPr/>
                    <a:lstStyle/>
                    <a:p>
                      <a:pPr algn="l" fontAlgn="b"/>
                      <a:r>
                        <a:rPr lang="en-US" sz="1600" u="none" strike="noStrike" dirty="0">
                          <a:effectLst/>
                          <a:latin typeface="Calibri" panose="020F0502020204030204" pitchFamily="34" charset="0"/>
                          <a:cs typeface="Calibri" panose="020F0502020204030204" pitchFamily="34" charset="0"/>
                        </a:rPr>
                        <a:t>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Male sex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28 (52.3)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35 (53.8)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25684148"/>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Median BMI (IQR)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27.18 (24.5-32.3)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29.3 (24.1-32.6)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4246382387"/>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Hx of Diabetes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43 (81.1)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54 (83)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526558788"/>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Median A1c % (IQR)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7.8 (6.6-9.3)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7.4 (6.3-8.9)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192288931"/>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Insulin users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17 (32.1)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15 (23)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129606966"/>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Median weight (IQR)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77.6 (66.2-92.9)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78.4 (66.6-94.8)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675375220"/>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Median admission Creatinine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1.2 (0.7-1.9)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0.9 (0.7-1.2)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682130980"/>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Steroids administered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53 (100)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65 (100)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749410873"/>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Insurance</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Medicaid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11 (20.8)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10 (15.4)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375944576"/>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Medicare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25 (47.2)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36 (55.4)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178489971"/>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Commercial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12 (22.6)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16 (24.6)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97002581"/>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Unknown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5 (9.4)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3 (4.6)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588972"/>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Race</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African American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10 (18.9)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26 (40)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284109311"/>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a:effectLst/>
                          <a:latin typeface="Calibri" panose="020F0502020204030204" pitchFamily="34" charset="0"/>
                          <a:cs typeface="Calibri" panose="020F0502020204030204" pitchFamily="34" charset="0"/>
                        </a:rPr>
                        <a:t>White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17 (32.1)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10 (15.4)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439603487"/>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Hispanic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17 (32.1)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20 (30.8)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701694900"/>
                  </a:ext>
                </a:extLst>
              </a:tr>
              <a:tr h="29667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Other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9 (17)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9 (13.8)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349182525"/>
                  </a:ext>
                </a:extLst>
              </a:tr>
            </a:tbl>
          </a:graphicData>
        </a:graphic>
      </p:graphicFrame>
      <p:sp>
        <p:nvSpPr>
          <p:cNvPr id="2" name="TextBox 1"/>
          <p:cNvSpPr txBox="1"/>
          <p:nvPr/>
        </p:nvSpPr>
        <p:spPr>
          <a:xfrm>
            <a:off x="258862" y="6296297"/>
            <a:ext cx="11286309" cy="369332"/>
          </a:xfrm>
          <a:prstGeom prst="rect">
            <a:avLst/>
          </a:prstGeom>
          <a:noFill/>
        </p:spPr>
        <p:txBody>
          <a:bodyPr wrap="square" rtlCol="0">
            <a:spAutoFit/>
          </a:bodyPr>
          <a:lstStyle/>
          <a:p>
            <a:r>
              <a:rPr lang="en-US" dirty="0">
                <a:solidFill>
                  <a:schemeClr val="accent6"/>
                </a:solidFill>
              </a:rPr>
              <a:t>Pre protocol patient data analysis still ongoing </a:t>
            </a:r>
          </a:p>
        </p:txBody>
      </p:sp>
    </p:spTree>
    <p:extLst>
      <p:ext uri="{BB962C8B-B14F-4D97-AF65-F5344CB8AC3E}">
        <p14:creationId xmlns:p14="http://schemas.microsoft.com/office/powerpoint/2010/main" val="407481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2A68-4DA2-C949-BE0B-A0A86B3F74A2}"/>
              </a:ext>
            </a:extLst>
          </p:cNvPr>
          <p:cNvSpPr>
            <a:spLocks noGrp="1"/>
          </p:cNvSpPr>
          <p:nvPr>
            <p:ph type="title"/>
          </p:nvPr>
        </p:nvSpPr>
        <p:spPr/>
        <p:txBody>
          <a:bodyPr/>
          <a:lstStyle/>
          <a:p>
            <a:r>
              <a:rPr lang="en-US" dirty="0"/>
              <a:t>Clinical Metrics</a:t>
            </a:r>
          </a:p>
        </p:txBody>
      </p:sp>
      <p:graphicFrame>
        <p:nvGraphicFramePr>
          <p:cNvPr id="4" name="Content Placeholder 3">
            <a:extLst>
              <a:ext uri="{FF2B5EF4-FFF2-40B4-BE49-F238E27FC236}">
                <a16:creationId xmlns:a16="http://schemas.microsoft.com/office/drawing/2014/main" id="{1A5DA97E-5E92-3045-90B7-15255ACC601D}"/>
              </a:ext>
            </a:extLst>
          </p:cNvPr>
          <p:cNvGraphicFramePr>
            <a:graphicFrameLocks noGrp="1"/>
          </p:cNvGraphicFramePr>
          <p:nvPr>
            <p:ph idx="1"/>
            <p:extLst>
              <p:ext uri="{D42A27DB-BD31-4B8C-83A1-F6EECF244321}">
                <p14:modId xmlns:p14="http://schemas.microsoft.com/office/powerpoint/2010/main" val="3125507158"/>
              </p:ext>
            </p:extLst>
          </p:nvPr>
        </p:nvGraphicFramePr>
        <p:xfrm>
          <a:off x="609600" y="1061267"/>
          <a:ext cx="9915939" cy="5508498"/>
        </p:xfrm>
        <a:graphic>
          <a:graphicData uri="http://schemas.openxmlformats.org/drawingml/2006/table">
            <a:tbl>
              <a:tblPr firstRow="1" bandRow="1">
                <a:tableStyleId>{5C22544A-7EE6-4342-B048-85BDC9FD1C3A}</a:tableStyleId>
              </a:tblPr>
              <a:tblGrid>
                <a:gridCol w="5661155">
                  <a:extLst>
                    <a:ext uri="{9D8B030D-6E8A-4147-A177-3AD203B41FA5}">
                      <a16:colId xmlns:a16="http://schemas.microsoft.com/office/drawing/2014/main" val="2325368449"/>
                    </a:ext>
                  </a:extLst>
                </a:gridCol>
                <a:gridCol w="2127392">
                  <a:extLst>
                    <a:ext uri="{9D8B030D-6E8A-4147-A177-3AD203B41FA5}">
                      <a16:colId xmlns:a16="http://schemas.microsoft.com/office/drawing/2014/main" val="1647779214"/>
                    </a:ext>
                  </a:extLst>
                </a:gridCol>
                <a:gridCol w="2127392">
                  <a:extLst>
                    <a:ext uri="{9D8B030D-6E8A-4147-A177-3AD203B41FA5}">
                      <a16:colId xmlns:a16="http://schemas.microsoft.com/office/drawing/2014/main" val="3770729122"/>
                    </a:ext>
                  </a:extLst>
                </a:gridCol>
              </a:tblGrid>
              <a:tr h="317411">
                <a:tc>
                  <a:txBody>
                    <a:bodyPr/>
                    <a:lstStyle/>
                    <a:p>
                      <a:pPr algn="l" fontAlgn="b"/>
                      <a:r>
                        <a:rPr lang="en-US" sz="1600" u="none" strike="noStrike" dirty="0">
                          <a:effectLst/>
                          <a:latin typeface="Calibri" panose="020F0502020204030204" pitchFamily="34" charset="0"/>
                          <a:cs typeface="Calibri" panose="020F0502020204030204" pitchFamily="34" charset="0"/>
                        </a:rPr>
                        <a:t>Table 2</a:t>
                      </a:r>
                      <a:endParaRPr lang="en-US" sz="16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Pre Protocol</a:t>
                      </a: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Post Protocol</a:t>
                      </a:r>
                    </a:p>
                  </a:txBody>
                  <a:tcPr marL="0" marR="0" marT="0" marB="0" anchor="b"/>
                </a:tc>
                <a:extLst>
                  <a:ext uri="{0D108BD9-81ED-4DB2-BD59-A6C34878D82A}">
                    <a16:rowId xmlns:a16="http://schemas.microsoft.com/office/drawing/2014/main" val="1611344132"/>
                  </a:ext>
                </a:extLst>
              </a:tr>
              <a:tr h="793527">
                <a:tc>
                  <a:txBody>
                    <a:bodyPr/>
                    <a:lstStyle/>
                    <a:p>
                      <a:pPr algn="l" fontAlgn="b"/>
                      <a:r>
                        <a:rPr lang="en-US" sz="1600" u="none" strike="noStrike" dirty="0">
                          <a:effectLst/>
                          <a:latin typeface="Calibri" panose="020F0502020204030204" pitchFamily="34" charset="0"/>
                          <a:cs typeface="Calibri" panose="020F0502020204030204" pitchFamily="34" charset="0"/>
                        </a:rPr>
                        <a:t>Overall Median POC Glucose per group (mg/dl) (IQR)</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215.9 (181-250.7)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000000"/>
                          </a:solidFill>
                          <a:effectLst/>
                          <a:latin typeface="Calibri" panose="020F0502020204030204" pitchFamily="34" charset="0"/>
                          <a:cs typeface="Calibri" panose="020F0502020204030204" pitchFamily="34" charset="0"/>
                        </a:rPr>
                        <a:t>212.7 (169.1-255.9)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502294080"/>
                  </a:ext>
                </a:extLst>
              </a:tr>
              <a:tr h="793527">
                <a:tc>
                  <a:txBody>
                    <a:bodyPr/>
                    <a:lstStyle/>
                    <a:p>
                      <a:pPr algn="l" fontAlgn="b"/>
                      <a:r>
                        <a:rPr lang="en-US" sz="1600" u="none" strike="noStrike">
                          <a:effectLst/>
                          <a:latin typeface="Calibri" panose="020F0502020204030204" pitchFamily="34" charset="0"/>
                          <a:cs typeface="Calibri" panose="020F0502020204030204" pitchFamily="34" charset="0"/>
                        </a:rPr>
                        <a:t>Overall Mean POC Glucose Euglycemic &lt;=180 mg/dl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12 (22.6)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000000"/>
                          </a:solidFill>
                          <a:effectLst/>
                          <a:latin typeface="Calibri" panose="020F0502020204030204" pitchFamily="34" charset="0"/>
                          <a:cs typeface="Calibri" panose="020F0502020204030204" pitchFamily="34" charset="0"/>
                        </a:rPr>
                        <a:t>25 (38.5)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992890882"/>
                  </a:ext>
                </a:extLst>
              </a:tr>
              <a:tr h="793527">
                <a:tc>
                  <a:txBody>
                    <a:bodyPr/>
                    <a:lstStyle/>
                    <a:p>
                      <a:pPr algn="l" fontAlgn="b"/>
                      <a:r>
                        <a:rPr lang="en-US" sz="1600" u="none" strike="noStrike" dirty="0">
                          <a:effectLst/>
                          <a:latin typeface="Calibri" panose="020F0502020204030204" pitchFamily="34" charset="0"/>
                          <a:cs typeface="Calibri" panose="020F0502020204030204" pitchFamily="34" charset="0"/>
                        </a:rPr>
                        <a:t>Overall Mean POC Glucose  &gt;180 mg/dl and &lt;= 250 mg/dl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27 (50.9)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a:solidFill>
                            <a:srgbClr val="000000"/>
                          </a:solidFill>
                          <a:effectLst/>
                          <a:latin typeface="Calibri" panose="020F0502020204030204" pitchFamily="34" charset="0"/>
                          <a:cs typeface="Calibri" panose="020F0502020204030204" pitchFamily="34" charset="0"/>
                        </a:rPr>
                        <a:t>22 (33.8)</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834175272"/>
                  </a:ext>
                </a:extLst>
              </a:tr>
              <a:tr h="793527">
                <a:tc>
                  <a:txBody>
                    <a:bodyPr/>
                    <a:lstStyle/>
                    <a:p>
                      <a:pPr algn="l" fontAlgn="b"/>
                      <a:r>
                        <a:rPr lang="en-US" sz="1600" u="none" strike="noStrike">
                          <a:effectLst/>
                          <a:latin typeface="Calibri" panose="020F0502020204030204" pitchFamily="34" charset="0"/>
                          <a:cs typeface="Calibri" panose="020F0502020204030204" pitchFamily="34" charset="0"/>
                        </a:rPr>
                        <a:t>Overall Mean POC Glucose Hyperglycemic&gt;250 mg/dl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14 (26.4)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a:solidFill>
                            <a:srgbClr val="000000"/>
                          </a:solidFill>
                          <a:effectLst/>
                          <a:latin typeface="Calibri" panose="020F0502020204030204" pitchFamily="34" charset="0"/>
                          <a:cs typeface="Calibri" panose="020F0502020204030204" pitchFamily="34" charset="0"/>
                        </a:rPr>
                        <a:t>18 (27.7)</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733540161"/>
                  </a:ext>
                </a:extLst>
              </a:tr>
              <a:tr h="793527">
                <a:tc>
                  <a:txBody>
                    <a:bodyPr/>
                    <a:lstStyle/>
                    <a:p>
                      <a:pPr algn="l" fontAlgn="b"/>
                      <a:r>
                        <a:rPr lang="en-US" sz="1600" u="none" strike="noStrike">
                          <a:effectLst/>
                          <a:latin typeface="Calibri" panose="020F0502020204030204" pitchFamily="34" charset="0"/>
                          <a:cs typeface="Calibri" panose="020F0502020204030204" pitchFamily="34" charset="0"/>
                        </a:rPr>
                        <a:t>Total number of  hypoglycemic (&lt;70mg/dl)  events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15.0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a:solidFill>
                            <a:srgbClr val="000000"/>
                          </a:solidFill>
                          <a:effectLst/>
                          <a:latin typeface="Calibri" panose="020F0502020204030204" pitchFamily="34" charset="0"/>
                          <a:cs typeface="Calibri" panose="020F0502020204030204" pitchFamily="34" charset="0"/>
                        </a:rPr>
                        <a:t>7.0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280420545"/>
                  </a:ext>
                </a:extLst>
              </a:tr>
              <a:tr h="634821">
                <a:tc>
                  <a:txBody>
                    <a:bodyPr/>
                    <a:lstStyle/>
                    <a:p>
                      <a:pPr algn="l" fontAlgn="b"/>
                      <a:r>
                        <a:rPr lang="en-US" sz="1600" u="none" strike="noStrike" dirty="0">
                          <a:effectLst/>
                          <a:latin typeface="Calibri" panose="020F0502020204030204" pitchFamily="34" charset="0"/>
                          <a:cs typeface="Calibri" panose="020F0502020204030204" pitchFamily="34" charset="0"/>
                        </a:rPr>
                        <a:t>Patients with Hypoglycemic Events &lt;70mg/dl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7 (13.2)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000000"/>
                          </a:solidFill>
                          <a:effectLst/>
                          <a:latin typeface="Calibri" panose="020F0502020204030204" pitchFamily="34" charset="0"/>
                          <a:cs typeface="Calibri" panose="020F0502020204030204" pitchFamily="34" charset="0"/>
                        </a:rPr>
                        <a:t>7 (10.8)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352092628"/>
                  </a:ext>
                </a:extLst>
              </a:tr>
              <a:tr h="317411">
                <a:tc>
                  <a:txBody>
                    <a:bodyPr/>
                    <a:lstStyle/>
                    <a:p>
                      <a:pPr algn="l" fontAlgn="b"/>
                      <a:r>
                        <a:rPr lang="en-US" sz="1600" u="none" strike="noStrike">
                          <a:effectLst/>
                          <a:latin typeface="Calibri" panose="020F0502020204030204" pitchFamily="34" charset="0"/>
                          <a:cs typeface="Calibri" panose="020F0502020204030204" pitchFamily="34" charset="0"/>
                        </a:rPr>
                        <a:t>Median LOS (IQR)</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12 (5-24)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a:solidFill>
                            <a:srgbClr val="000000"/>
                          </a:solidFill>
                          <a:effectLst/>
                          <a:latin typeface="Calibri" panose="020F0502020204030204" pitchFamily="34" charset="0"/>
                          <a:cs typeface="Calibri" panose="020F0502020204030204" pitchFamily="34" charset="0"/>
                        </a:rPr>
                        <a:t>10.5 (6-17.5)</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01592909"/>
                  </a:ext>
                </a:extLst>
              </a:tr>
              <a:tr h="271220">
                <a:tc>
                  <a:txBody>
                    <a:bodyPr/>
                    <a:lstStyle/>
                    <a:p>
                      <a:pPr algn="l" fontAlgn="b"/>
                      <a:r>
                        <a:rPr lang="en-US" sz="1600" u="none" strike="noStrike" dirty="0">
                          <a:effectLst/>
                          <a:latin typeface="Calibri" panose="020F0502020204030204" pitchFamily="34" charset="0"/>
                          <a:cs typeface="Calibri" panose="020F0502020204030204" pitchFamily="34" charset="0"/>
                        </a:rPr>
                        <a:t>Mortality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u="none" strike="noStrike" dirty="0">
                          <a:effectLst/>
                          <a:latin typeface="Calibri" panose="020F0502020204030204" pitchFamily="34" charset="0"/>
                          <a:cs typeface="Calibri" panose="020F0502020204030204" pitchFamily="34" charset="0"/>
                        </a:rPr>
                        <a:t>14 (26.4)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600" b="0" u="none" strike="noStrike" dirty="0">
                          <a:solidFill>
                            <a:srgbClr val="000000"/>
                          </a:solidFill>
                          <a:effectLst/>
                          <a:latin typeface="Calibri" panose="020F0502020204030204" pitchFamily="34" charset="0"/>
                          <a:cs typeface="Calibri" panose="020F0502020204030204" pitchFamily="34" charset="0"/>
                        </a:rPr>
                        <a:t>11 (16.9)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867769249"/>
                  </a:ext>
                </a:extLst>
              </a:tr>
            </a:tbl>
          </a:graphicData>
        </a:graphic>
      </p:graphicFrame>
    </p:spTree>
    <p:extLst>
      <p:ext uri="{BB962C8B-B14F-4D97-AF65-F5344CB8AC3E}">
        <p14:creationId xmlns:p14="http://schemas.microsoft.com/office/powerpoint/2010/main" val="391434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7DBD94-B224-1940-A503-20A7372A5263}"/>
              </a:ext>
            </a:extLst>
          </p:cNvPr>
          <p:cNvSpPr>
            <a:spLocks noGrp="1"/>
          </p:cNvSpPr>
          <p:nvPr>
            <p:ph type="sldNum" sz="quarter" idx="12"/>
          </p:nvPr>
        </p:nvSpPr>
        <p:spPr/>
        <p:txBody>
          <a:bodyPr/>
          <a:lstStyle/>
          <a:p>
            <a:fld id="{9F8FBD0B-D5BA-AC4A-B182-CCF391B5588A}" type="slidenum">
              <a:rPr lang="en-US" smtClean="0"/>
              <a:pPr/>
              <a:t>27</a:t>
            </a:fld>
            <a:endParaRPr lang="en-US"/>
          </a:p>
        </p:txBody>
      </p:sp>
      <p:cxnSp>
        <p:nvCxnSpPr>
          <p:cNvPr id="6" name="Straight Arrow Connector 5">
            <a:extLst>
              <a:ext uri="{FF2B5EF4-FFF2-40B4-BE49-F238E27FC236}">
                <a16:creationId xmlns:a16="http://schemas.microsoft.com/office/drawing/2014/main" id="{92D8C987-4D0E-4544-A65F-77478D7BD560}"/>
              </a:ext>
            </a:extLst>
          </p:cNvPr>
          <p:cNvCxnSpPr>
            <a:cxnSpLocks/>
          </p:cNvCxnSpPr>
          <p:nvPr/>
        </p:nvCxnSpPr>
        <p:spPr>
          <a:xfrm>
            <a:off x="2606541" y="708892"/>
            <a:ext cx="0" cy="564745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25054EB-E5C7-6840-B05E-1284DE64BAE1}"/>
              </a:ext>
            </a:extLst>
          </p:cNvPr>
          <p:cNvSpPr txBox="1"/>
          <p:nvPr/>
        </p:nvSpPr>
        <p:spPr>
          <a:xfrm>
            <a:off x="1524000" y="708893"/>
            <a:ext cx="1082540"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November 2021</a:t>
            </a:r>
          </a:p>
        </p:txBody>
      </p:sp>
      <p:sp>
        <p:nvSpPr>
          <p:cNvPr id="8" name="TextBox 7">
            <a:extLst>
              <a:ext uri="{FF2B5EF4-FFF2-40B4-BE49-F238E27FC236}">
                <a16:creationId xmlns:a16="http://schemas.microsoft.com/office/drawing/2014/main" id="{581C1344-A445-3347-8774-2B4E4333CF38}"/>
              </a:ext>
            </a:extLst>
          </p:cNvPr>
          <p:cNvSpPr txBox="1"/>
          <p:nvPr/>
        </p:nvSpPr>
        <p:spPr>
          <a:xfrm>
            <a:off x="1376251" y="1759850"/>
            <a:ext cx="1236221"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December 2021</a:t>
            </a:r>
          </a:p>
        </p:txBody>
      </p:sp>
      <p:sp>
        <p:nvSpPr>
          <p:cNvPr id="11" name="TextBox 10">
            <a:extLst>
              <a:ext uri="{FF2B5EF4-FFF2-40B4-BE49-F238E27FC236}">
                <a16:creationId xmlns:a16="http://schemas.microsoft.com/office/drawing/2014/main" id="{F3FEE622-C084-8D49-BFB3-3A4A9214B344}"/>
              </a:ext>
            </a:extLst>
          </p:cNvPr>
          <p:cNvSpPr txBox="1"/>
          <p:nvPr/>
        </p:nvSpPr>
        <p:spPr>
          <a:xfrm>
            <a:off x="1665817" y="3883665"/>
            <a:ext cx="940723"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January 2022</a:t>
            </a:r>
          </a:p>
        </p:txBody>
      </p:sp>
      <p:sp>
        <p:nvSpPr>
          <p:cNvPr id="13" name="TextBox 12">
            <a:extLst>
              <a:ext uri="{FF2B5EF4-FFF2-40B4-BE49-F238E27FC236}">
                <a16:creationId xmlns:a16="http://schemas.microsoft.com/office/drawing/2014/main" id="{442B58A9-EA65-2548-BCD3-C6577CF4A7A3}"/>
              </a:ext>
            </a:extLst>
          </p:cNvPr>
          <p:cNvSpPr txBox="1"/>
          <p:nvPr/>
        </p:nvSpPr>
        <p:spPr>
          <a:xfrm>
            <a:off x="1701444" y="5893822"/>
            <a:ext cx="940723"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Next steps</a:t>
            </a:r>
          </a:p>
        </p:txBody>
      </p:sp>
      <p:sp>
        <p:nvSpPr>
          <p:cNvPr id="16" name="Title 1">
            <a:extLst>
              <a:ext uri="{FF2B5EF4-FFF2-40B4-BE49-F238E27FC236}">
                <a16:creationId xmlns:a16="http://schemas.microsoft.com/office/drawing/2014/main" id="{56F0E162-3114-A946-BA89-44D1403EF5B0}"/>
              </a:ext>
            </a:extLst>
          </p:cNvPr>
          <p:cNvSpPr>
            <a:spLocks noGrp="1"/>
          </p:cNvSpPr>
          <p:nvPr>
            <p:ph type="title"/>
          </p:nvPr>
        </p:nvSpPr>
        <p:spPr>
          <a:xfrm>
            <a:off x="1709163" y="149060"/>
            <a:ext cx="8229600" cy="625171"/>
          </a:xfrm>
        </p:spPr>
        <p:txBody>
          <a:bodyPr/>
          <a:lstStyle/>
          <a:p>
            <a:r>
              <a:rPr lang="en-US" dirty="0"/>
              <a:t>Timeline/Methods:</a:t>
            </a:r>
          </a:p>
        </p:txBody>
      </p:sp>
      <p:sp>
        <p:nvSpPr>
          <p:cNvPr id="17" name="Rounded Rectangle 16">
            <a:extLst>
              <a:ext uri="{FF2B5EF4-FFF2-40B4-BE49-F238E27FC236}">
                <a16:creationId xmlns:a16="http://schemas.microsoft.com/office/drawing/2014/main" id="{52500C48-55D9-ED40-9B3C-B601E1AE8F4A}"/>
              </a:ext>
            </a:extLst>
          </p:cNvPr>
          <p:cNvSpPr/>
          <p:nvPr/>
        </p:nvSpPr>
        <p:spPr>
          <a:xfrm>
            <a:off x="3320718" y="688446"/>
            <a:ext cx="2727157" cy="5453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Obtained IRB approval</a:t>
            </a:r>
          </a:p>
        </p:txBody>
      </p:sp>
      <p:sp>
        <p:nvSpPr>
          <p:cNvPr id="23" name="Rounded Rectangle 22">
            <a:extLst>
              <a:ext uri="{FF2B5EF4-FFF2-40B4-BE49-F238E27FC236}">
                <a16:creationId xmlns:a16="http://schemas.microsoft.com/office/drawing/2014/main" id="{47526CF6-4939-9846-813D-D39608B1B805}"/>
              </a:ext>
            </a:extLst>
          </p:cNvPr>
          <p:cNvSpPr/>
          <p:nvPr/>
        </p:nvSpPr>
        <p:spPr>
          <a:xfrm>
            <a:off x="3320718" y="1494263"/>
            <a:ext cx="2727156" cy="17510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Historical  </a:t>
            </a:r>
            <a:r>
              <a:rPr lang="en-US" sz="1400" dirty="0">
                <a:solidFill>
                  <a:schemeClr val="accent6"/>
                </a:solidFill>
                <a:latin typeface="Arial" panose="020B0604020202020204" pitchFamily="34" charset="0"/>
                <a:cs typeface="Arial" panose="020B0604020202020204" pitchFamily="34" charset="0"/>
              </a:rPr>
              <a:t>pre protocol patient  </a:t>
            </a:r>
            <a:r>
              <a:rPr lang="en-US" sz="1400" dirty="0">
                <a:solidFill>
                  <a:schemeClr val="bg1"/>
                </a:solidFill>
                <a:latin typeface="Arial" panose="020B0604020202020204" pitchFamily="34" charset="0"/>
                <a:cs typeface="Arial" panose="020B0604020202020204" pitchFamily="34" charset="0"/>
              </a:rPr>
              <a:t>data received from DWH.</a:t>
            </a:r>
          </a:p>
          <a:p>
            <a:r>
              <a:rPr lang="en-US" sz="1400" dirty="0">
                <a:solidFill>
                  <a:schemeClr val="bg1"/>
                </a:solidFill>
                <a:latin typeface="Arial" panose="020B0604020202020204" pitchFamily="34" charset="0"/>
                <a:cs typeface="Arial" panose="020B0604020202020204" pitchFamily="34" charset="0"/>
              </a:rPr>
              <a:t>Matching process </a:t>
            </a:r>
            <a:r>
              <a:rPr lang="en-US" sz="1400" dirty="0">
                <a:solidFill>
                  <a:schemeClr val="bg1"/>
                </a:solidFill>
                <a:latin typeface="Arial" panose="020B0604020202020204" pitchFamily="34" charset="0"/>
                <a:cs typeface="Arial" panose="020B0604020202020204" pitchFamily="34" charset="0"/>
                <a:sym typeface="Wingdings" pitchFamily="2" charset="2"/>
              </a:rPr>
              <a:t> </a:t>
            </a:r>
            <a:r>
              <a:rPr lang="en-US" sz="1400" dirty="0">
                <a:solidFill>
                  <a:schemeClr val="bg1"/>
                </a:solidFill>
                <a:latin typeface="Arial" panose="020B0604020202020204" pitchFamily="34" charset="0"/>
                <a:cs typeface="Arial" panose="020B0604020202020204" pitchFamily="34" charset="0"/>
              </a:rPr>
              <a:t>1:1 matching on age (+/- 3 years), sex, weight (+/- 10%)</a:t>
            </a:r>
          </a:p>
          <a:p>
            <a:endParaRPr lang="en-US" sz="140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4FB57AE0-BC57-8B4B-8955-515855249EFB}"/>
              </a:ext>
            </a:extLst>
          </p:cNvPr>
          <p:cNvSpPr/>
          <p:nvPr/>
        </p:nvSpPr>
        <p:spPr>
          <a:xfrm>
            <a:off x="3320717" y="3429000"/>
            <a:ext cx="2727157" cy="13402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chemeClr val="bg1"/>
                </a:solidFill>
                <a:latin typeface="Arial" panose="020B0604020202020204" pitchFamily="34" charset="0"/>
                <a:cs typeface="Arial" panose="020B0604020202020204" pitchFamily="34" charset="0"/>
              </a:rPr>
              <a:t>Complete data acquisition and intergroup statistical analysis.</a:t>
            </a:r>
          </a:p>
          <a:p>
            <a:r>
              <a:rPr lang="en-US" sz="1400" dirty="0">
                <a:solidFill>
                  <a:schemeClr val="bg1"/>
                </a:solidFill>
                <a:latin typeface="Arial" panose="020B0604020202020204" pitchFamily="34" charset="0"/>
                <a:cs typeface="Arial" panose="020B0604020202020204" pitchFamily="34" charset="0"/>
              </a:rPr>
              <a:t>Manuscript completion. </a:t>
            </a:r>
          </a:p>
          <a:p>
            <a:endParaRPr lang="en-US" sz="1400" dirty="0">
              <a:solidFill>
                <a:schemeClr val="bg1"/>
              </a:solidFill>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EA3D76EA-F100-C241-9CEE-46412568EB38}"/>
              </a:ext>
            </a:extLst>
          </p:cNvPr>
          <p:cNvSpPr/>
          <p:nvPr/>
        </p:nvSpPr>
        <p:spPr>
          <a:xfrm>
            <a:off x="3320716" y="4996265"/>
            <a:ext cx="2727157" cy="1549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400" dirty="0">
              <a:solidFill>
                <a:schemeClr val="bg1"/>
              </a:solidFill>
            </a:endParaRPr>
          </a:p>
          <a:p>
            <a:r>
              <a:rPr lang="en-US" sz="1400" dirty="0">
                <a:solidFill>
                  <a:schemeClr val="accent6"/>
                </a:solidFill>
                <a:latin typeface="Arial" panose="020B0604020202020204" pitchFamily="34" charset="0"/>
                <a:cs typeface="Arial" panose="020B0604020202020204" pitchFamily="34" charset="0"/>
              </a:rPr>
              <a:t>Consider </a:t>
            </a:r>
            <a:r>
              <a:rPr lang="en-US" sz="1400" dirty="0">
                <a:solidFill>
                  <a:schemeClr val="bg1"/>
                </a:solidFill>
                <a:latin typeface="Arial" panose="020B0604020202020204" pitchFamily="34" charset="0"/>
                <a:cs typeface="Arial" panose="020B0604020202020204" pitchFamily="34" charset="0"/>
              </a:rPr>
              <a:t>revision of algorithm based on results.</a:t>
            </a:r>
          </a:p>
          <a:p>
            <a:r>
              <a:rPr lang="en-US" sz="1400" dirty="0">
                <a:solidFill>
                  <a:schemeClr val="bg1"/>
                </a:solidFill>
                <a:latin typeface="Arial" panose="020B0604020202020204" pitchFamily="34" charset="0"/>
                <a:cs typeface="Arial" panose="020B0604020202020204" pitchFamily="34" charset="0"/>
              </a:rPr>
              <a:t>Expanding protocol use for other inpatients requiring prolonged steroid treatment  </a:t>
            </a:r>
          </a:p>
          <a:p>
            <a:endParaRPr lang="en-US" sz="1400" dirty="0">
              <a:solidFill>
                <a:schemeClr val="bg1"/>
              </a:solidFill>
            </a:endParaRPr>
          </a:p>
          <a:p>
            <a:endParaRPr lang="en-US" sz="1400" dirty="0">
              <a:solidFill>
                <a:schemeClr val="bg1"/>
              </a:solidFill>
            </a:endParaRPr>
          </a:p>
        </p:txBody>
      </p:sp>
      <p:cxnSp>
        <p:nvCxnSpPr>
          <p:cNvPr id="27" name="Straight Arrow Connector 26">
            <a:extLst>
              <a:ext uri="{FF2B5EF4-FFF2-40B4-BE49-F238E27FC236}">
                <a16:creationId xmlns:a16="http://schemas.microsoft.com/office/drawing/2014/main" id="{B8F7081B-F9F6-EC4B-A802-D4463320ECF2}"/>
              </a:ext>
            </a:extLst>
          </p:cNvPr>
          <p:cNvCxnSpPr>
            <a:cxnSpLocks/>
            <a:stCxn id="17" idx="2"/>
            <a:endCxn id="23" idx="0"/>
          </p:cNvCxnSpPr>
          <p:nvPr/>
        </p:nvCxnSpPr>
        <p:spPr>
          <a:xfrm flipH="1">
            <a:off x="4684296" y="1233773"/>
            <a:ext cx="1" cy="2604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2A8B326D-98F3-7C46-9C7C-3E0FEDA5F482}"/>
              </a:ext>
            </a:extLst>
          </p:cNvPr>
          <p:cNvCxnSpPr>
            <a:cxnSpLocks/>
            <a:stCxn id="23" idx="2"/>
            <a:endCxn id="24" idx="0"/>
          </p:cNvCxnSpPr>
          <p:nvPr/>
        </p:nvCxnSpPr>
        <p:spPr>
          <a:xfrm>
            <a:off x="4684296" y="3245264"/>
            <a:ext cx="0" cy="1837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9993403F-DACA-8D4A-B82C-56FBC1DC7096}"/>
              </a:ext>
            </a:extLst>
          </p:cNvPr>
          <p:cNvCxnSpPr>
            <a:cxnSpLocks/>
            <a:stCxn id="24" idx="2"/>
            <a:endCxn id="25" idx="0"/>
          </p:cNvCxnSpPr>
          <p:nvPr/>
        </p:nvCxnSpPr>
        <p:spPr>
          <a:xfrm flipH="1">
            <a:off x="4684295" y="4769219"/>
            <a:ext cx="1" cy="2270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Content Placeholder 2">
            <a:extLst>
              <a:ext uri="{FF2B5EF4-FFF2-40B4-BE49-F238E27FC236}">
                <a16:creationId xmlns:a16="http://schemas.microsoft.com/office/drawing/2014/main" id="{BBAE36C9-5978-4847-BB2A-A794F2C764B5}"/>
              </a:ext>
            </a:extLst>
          </p:cNvPr>
          <p:cNvSpPr txBox="1">
            <a:spLocks/>
          </p:cNvSpPr>
          <p:nvPr/>
        </p:nvSpPr>
        <p:spPr>
          <a:xfrm>
            <a:off x="7510731" y="780716"/>
            <a:ext cx="3846095" cy="5374716"/>
          </a:xfrm>
          <a:prstGeom prst="rect">
            <a:avLst/>
          </a:prstGeom>
        </p:spPr>
        <p:txBody>
          <a:bodyPr vert="horz" lIns="91440" tIns="45720" rIns="91440" bIns="45720" rtlCol="0" anchor="t">
            <a:noAutofit/>
          </a:bodyPr>
          <a:lstStyle>
            <a:lvl1pPr marL="0" indent="0" algn="l" defTabSz="914400" rtl="0" eaLnBrk="1" latinLnBrk="0" hangingPunct="1">
              <a:lnSpc>
                <a:spcPts val="4200"/>
              </a:lnSpc>
              <a:spcBef>
                <a:spcPts val="1000"/>
              </a:spcBef>
              <a:buFont typeface="Arial" panose="020B0604020202020204" pitchFamily="34" charset="0"/>
              <a:buNone/>
              <a:defRPr sz="3600" b="1" kern="1200">
                <a:solidFill>
                  <a:schemeClr val="accent1"/>
                </a:solidFill>
                <a:latin typeface="Times New Roman"/>
                <a:ea typeface="+mn-ea"/>
                <a:cs typeface="Times New Roman"/>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000" dirty="0">
                <a:latin typeface="Arial" panose="020B0604020202020204" pitchFamily="34" charset="0"/>
                <a:cs typeface="Arial" panose="020B0604020202020204" pitchFamily="34" charset="0"/>
              </a:rPr>
              <a:t>Chart review:</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HbA1c, glucose values, insulin regimens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Demographics, weight, creatinine, comorbidities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Steroid dosing, other COVID treatments, length of stay</a:t>
            </a:r>
          </a:p>
          <a:p>
            <a:r>
              <a:rPr lang="en-US" sz="2000" dirty="0">
                <a:latin typeface="Arial" panose="020B0604020202020204" pitchFamily="34" charset="0"/>
                <a:cs typeface="Arial" panose="020B0604020202020204" pitchFamily="34" charset="0"/>
              </a:rPr>
              <a:t>Metrics:</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glucose &lt;180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glucose &gt;250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Hypoglycemic events (&lt;70 mg/dL)</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LOS, mortality </a:t>
            </a:r>
          </a:p>
        </p:txBody>
      </p:sp>
    </p:spTree>
    <p:extLst>
      <p:ext uri="{BB962C8B-B14F-4D97-AF65-F5344CB8AC3E}">
        <p14:creationId xmlns:p14="http://schemas.microsoft.com/office/powerpoint/2010/main" val="407118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CFD8-02E9-3D45-A44F-FC7BC58EFCB5}"/>
              </a:ext>
            </a:extLst>
          </p:cNvPr>
          <p:cNvSpPr>
            <a:spLocks noGrp="1"/>
          </p:cNvSpPr>
          <p:nvPr>
            <p:ph type="title"/>
          </p:nvPr>
        </p:nvSpPr>
        <p:spPr/>
        <p:txBody>
          <a:bodyPr/>
          <a:lstStyle/>
          <a:p>
            <a:r>
              <a:rPr lang="en-US" dirty="0" smtClean="0"/>
              <a:t>Active Projects</a:t>
            </a:r>
            <a:endParaRPr lang="en-US" dirty="0"/>
          </a:p>
        </p:txBody>
      </p:sp>
      <p:sp>
        <p:nvSpPr>
          <p:cNvPr id="3" name="Content Placeholder 2">
            <a:extLst>
              <a:ext uri="{FF2B5EF4-FFF2-40B4-BE49-F238E27FC236}">
                <a16:creationId xmlns:a16="http://schemas.microsoft.com/office/drawing/2014/main" id="{2A970B4E-19CE-3E49-B8BA-2CF19295ACC4}"/>
              </a:ext>
            </a:extLst>
          </p:cNvPr>
          <p:cNvSpPr>
            <a:spLocks noGrp="1"/>
          </p:cNvSpPr>
          <p:nvPr>
            <p:ph idx="1"/>
          </p:nvPr>
        </p:nvSpPr>
        <p:spPr/>
        <p:txBody>
          <a:bodyPr/>
          <a:lstStyle/>
          <a:p>
            <a:r>
              <a:rPr lang="en-US" dirty="0"/>
              <a:t>From 2020</a:t>
            </a:r>
          </a:p>
          <a:p>
            <a:pPr lvl="1"/>
            <a:r>
              <a:rPr lang="en-US" dirty="0"/>
              <a:t>Revision of DKA Protocol – In progress </a:t>
            </a:r>
          </a:p>
          <a:p>
            <a:pPr lvl="1"/>
            <a:r>
              <a:rPr lang="en-US" dirty="0" smtClean="0"/>
              <a:t>Inpatient </a:t>
            </a:r>
            <a:r>
              <a:rPr lang="en-US" dirty="0"/>
              <a:t>hyperglycemia for COVID patients protocol – In progress</a:t>
            </a:r>
          </a:p>
          <a:p>
            <a:r>
              <a:rPr lang="en-US" dirty="0"/>
              <a:t>New 2021</a:t>
            </a:r>
          </a:p>
          <a:p>
            <a:pPr lvl="1"/>
            <a:r>
              <a:rPr lang="en-US" dirty="0" smtClean="0"/>
              <a:t>Pre-conception </a:t>
            </a:r>
            <a:r>
              <a:rPr lang="en-US" dirty="0"/>
              <a:t>counseling for women with diabetes (PREPP’D) – In progress</a:t>
            </a:r>
          </a:p>
        </p:txBody>
      </p:sp>
    </p:spTree>
    <p:extLst>
      <p:ext uri="{BB962C8B-B14F-4D97-AF65-F5344CB8AC3E}">
        <p14:creationId xmlns:p14="http://schemas.microsoft.com/office/powerpoint/2010/main" val="253350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DKA Protocol Revision</a:t>
            </a:r>
          </a:p>
        </p:txBody>
      </p:sp>
      <p:sp>
        <p:nvSpPr>
          <p:cNvPr id="3" name="Content Placeholder 2"/>
          <p:cNvSpPr>
            <a:spLocks noGrp="1"/>
          </p:cNvSpPr>
          <p:nvPr>
            <p:ph idx="1"/>
          </p:nvPr>
        </p:nvSpPr>
        <p:spPr/>
        <p:txBody>
          <a:bodyPr/>
          <a:lstStyle/>
          <a:p>
            <a:r>
              <a:rPr lang="en-US" dirty="0">
                <a:solidFill>
                  <a:schemeClr val="tx1"/>
                </a:solidFill>
              </a:rPr>
              <a:t>DKA (Diabetic Ketoacidosis) Protocol Revision</a:t>
            </a:r>
          </a:p>
          <a:p>
            <a:r>
              <a:rPr lang="en-US" i="1" dirty="0"/>
              <a:t>COVID-19 specific DKA Protocol created </a:t>
            </a:r>
            <a:r>
              <a:rPr lang="en-US" dirty="0"/>
              <a:t>(Emergency Department, Endocrine, Hospital Medicine, Institute of Critical Care medicine)</a:t>
            </a:r>
          </a:p>
          <a:p>
            <a:pPr lvl="1"/>
            <a:r>
              <a:rPr lang="en-US" dirty="0"/>
              <a:t>Decreased IVF </a:t>
            </a:r>
          </a:p>
          <a:p>
            <a:pPr lvl="1"/>
            <a:r>
              <a:rPr lang="en-US" dirty="0"/>
              <a:t>Early introduction of basal insulin to decrease IV insulin </a:t>
            </a:r>
            <a:r>
              <a:rPr lang="en-US" dirty="0" err="1"/>
              <a:t>gtt</a:t>
            </a:r>
            <a:r>
              <a:rPr lang="en-US" dirty="0"/>
              <a:t> </a:t>
            </a:r>
          </a:p>
          <a:p>
            <a:pPr lvl="1"/>
            <a:r>
              <a:rPr lang="en-US" dirty="0"/>
              <a:t>Subcutaneous protocol for mild DKA</a:t>
            </a:r>
          </a:p>
          <a:p>
            <a:pPr lvl="1"/>
            <a:endParaRPr lang="en-US" dirty="0"/>
          </a:p>
          <a:p>
            <a:endParaRPr lang="en-US" dirty="0"/>
          </a:p>
        </p:txBody>
      </p:sp>
    </p:spTree>
    <p:extLst>
      <p:ext uri="{BB962C8B-B14F-4D97-AF65-F5344CB8AC3E}">
        <p14:creationId xmlns:p14="http://schemas.microsoft.com/office/powerpoint/2010/main" val="291379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D210-F868-490F-8AEE-1E693A81E565}"/>
              </a:ext>
            </a:extLst>
          </p:cNvPr>
          <p:cNvSpPr>
            <a:spLocks noGrp="1"/>
          </p:cNvSpPr>
          <p:nvPr>
            <p:ph type="title"/>
          </p:nvPr>
        </p:nvSpPr>
        <p:spPr>
          <a:xfrm>
            <a:off x="2099384" y="202702"/>
            <a:ext cx="7886700" cy="676045"/>
          </a:xfrm>
        </p:spPr>
        <p:txBody>
          <a:bodyPr/>
          <a:lstStyle/>
          <a:p>
            <a:r>
              <a:rPr lang="en-US" dirty="0">
                <a:solidFill>
                  <a:schemeClr val="accent1"/>
                </a:solidFill>
              </a:rPr>
              <a:t>Diabetes in Pregnancy</a:t>
            </a:r>
          </a:p>
        </p:txBody>
      </p:sp>
      <p:sp>
        <p:nvSpPr>
          <p:cNvPr id="3" name="Content Placeholder 2">
            <a:extLst>
              <a:ext uri="{FF2B5EF4-FFF2-40B4-BE49-F238E27FC236}">
                <a16:creationId xmlns:a16="http://schemas.microsoft.com/office/drawing/2014/main" id="{5E3920B1-CD2C-4F54-A18B-30A4D665FE69}"/>
              </a:ext>
            </a:extLst>
          </p:cNvPr>
          <p:cNvSpPr>
            <a:spLocks noGrp="1"/>
          </p:cNvSpPr>
          <p:nvPr>
            <p:ph idx="1"/>
          </p:nvPr>
        </p:nvSpPr>
        <p:spPr>
          <a:xfrm>
            <a:off x="2099384" y="1221576"/>
            <a:ext cx="7886700" cy="3263504"/>
          </a:xfrm>
        </p:spPr>
        <p:txBody>
          <a:bodyPr/>
          <a:lstStyle/>
          <a:p>
            <a:pPr>
              <a:buClr>
                <a:schemeClr val="accent6"/>
              </a:buClr>
            </a:pPr>
            <a:r>
              <a:rPr lang="en-US" dirty="0"/>
              <a:t>Pregnant women with diabetes require tight glycemic targets to reduce adverse health risks (fetal and maternal complications)</a:t>
            </a:r>
            <a:r>
              <a:rPr lang="en-US" baseline="30000" dirty="0"/>
              <a:t>1-3</a:t>
            </a:r>
          </a:p>
        </p:txBody>
      </p:sp>
      <p:graphicFrame>
        <p:nvGraphicFramePr>
          <p:cNvPr id="4" name="Table 4">
            <a:extLst>
              <a:ext uri="{FF2B5EF4-FFF2-40B4-BE49-F238E27FC236}">
                <a16:creationId xmlns:a16="http://schemas.microsoft.com/office/drawing/2014/main" id="{16FFA010-A58B-48BA-9DDD-E377B14BD510}"/>
              </a:ext>
            </a:extLst>
          </p:cNvPr>
          <p:cNvGraphicFramePr>
            <a:graphicFrameLocks noGrp="1"/>
          </p:cNvGraphicFramePr>
          <p:nvPr>
            <p:extLst/>
          </p:nvPr>
        </p:nvGraphicFramePr>
        <p:xfrm>
          <a:off x="2205916" y="2514601"/>
          <a:ext cx="3509084" cy="2049151"/>
        </p:xfrm>
        <a:graphic>
          <a:graphicData uri="http://schemas.openxmlformats.org/drawingml/2006/table">
            <a:tbl>
              <a:tblPr firstRow="1" bandRow="1">
                <a:tableStyleId>{B301B821-A1FF-4177-AEE7-76D212191A09}</a:tableStyleId>
              </a:tblPr>
              <a:tblGrid>
                <a:gridCol w="3509084">
                  <a:extLst>
                    <a:ext uri="{9D8B030D-6E8A-4147-A177-3AD203B41FA5}">
                      <a16:colId xmlns:a16="http://schemas.microsoft.com/office/drawing/2014/main" val="2823659082"/>
                    </a:ext>
                  </a:extLst>
                </a:gridCol>
              </a:tblGrid>
              <a:tr h="369986">
                <a:tc>
                  <a:txBody>
                    <a:bodyPr/>
                    <a:lstStyle/>
                    <a:p>
                      <a:pPr algn="ctr"/>
                      <a:r>
                        <a:rPr lang="en-US" sz="1500" dirty="0"/>
                        <a:t>Fetal Complications</a:t>
                      </a:r>
                    </a:p>
                  </a:txBody>
                  <a:tcPr marL="68580" marR="68580" marT="34290" marB="34290">
                    <a:solidFill>
                      <a:srgbClr val="55203D"/>
                    </a:solidFill>
                  </a:tcPr>
                </a:tc>
                <a:extLst>
                  <a:ext uri="{0D108BD9-81ED-4DB2-BD59-A6C34878D82A}">
                    <a16:rowId xmlns:a16="http://schemas.microsoft.com/office/drawing/2014/main" val="909904040"/>
                  </a:ext>
                </a:extLst>
              </a:tr>
              <a:tr h="1679165">
                <a:tc>
                  <a:txBody>
                    <a:bodyPr/>
                    <a:lstStyle/>
                    <a:p>
                      <a:pPr marL="285750" indent="-285750">
                        <a:buFont typeface="Arial" panose="020B0604020202020204" pitchFamily="34" charset="0"/>
                        <a:buChar char="•"/>
                      </a:pPr>
                      <a:r>
                        <a:rPr lang="en-US" sz="1400" dirty="0"/>
                        <a:t>Macrosomia</a:t>
                      </a:r>
                    </a:p>
                    <a:p>
                      <a:pPr marL="285750" indent="-285750">
                        <a:buFont typeface="Arial" panose="020B0604020202020204" pitchFamily="34" charset="0"/>
                        <a:buChar char="•"/>
                      </a:pPr>
                      <a:r>
                        <a:rPr lang="en-US" sz="1400" dirty="0"/>
                        <a:t>Large babies</a:t>
                      </a:r>
                    </a:p>
                    <a:p>
                      <a:pPr marL="285750" indent="-285750">
                        <a:buFont typeface="Arial" panose="020B0604020202020204" pitchFamily="34" charset="0"/>
                        <a:buChar char="•"/>
                      </a:pPr>
                      <a:r>
                        <a:rPr lang="en-US" sz="1400" dirty="0"/>
                        <a:t>Higher incidences of cesarean section</a:t>
                      </a:r>
                    </a:p>
                    <a:p>
                      <a:pPr marL="285750" indent="-285750">
                        <a:buFont typeface="Arial" panose="020B0604020202020204" pitchFamily="34" charset="0"/>
                        <a:buChar char="•"/>
                      </a:pPr>
                      <a:r>
                        <a:rPr lang="en-US" sz="1400" dirty="0"/>
                        <a:t>Shoulder dystocia</a:t>
                      </a:r>
                    </a:p>
                    <a:p>
                      <a:pPr marL="285750" indent="-285750">
                        <a:buFont typeface="Arial" panose="020B0604020202020204" pitchFamily="34" charset="0"/>
                        <a:buChar char="•"/>
                      </a:pPr>
                      <a:r>
                        <a:rPr lang="en-US" sz="1400" dirty="0"/>
                        <a:t>Maternal increased risk of preeclampsia</a:t>
                      </a:r>
                    </a:p>
                    <a:p>
                      <a:pPr marL="285750" indent="-285750">
                        <a:buFont typeface="Arial" panose="020B0604020202020204" pitchFamily="34" charset="0"/>
                        <a:buChar char="•"/>
                      </a:pPr>
                      <a:r>
                        <a:rPr lang="en-US" sz="1400" dirty="0"/>
                        <a:t>Fetal death</a:t>
                      </a:r>
                    </a:p>
                  </a:txBody>
                  <a:tcPr marL="68580" marR="68580" marT="34290" marB="34290"/>
                </a:tc>
                <a:extLst>
                  <a:ext uri="{0D108BD9-81ED-4DB2-BD59-A6C34878D82A}">
                    <a16:rowId xmlns:a16="http://schemas.microsoft.com/office/drawing/2014/main" val="3784383267"/>
                  </a:ext>
                </a:extLst>
              </a:tr>
            </a:tbl>
          </a:graphicData>
        </a:graphic>
      </p:graphicFrame>
      <p:sp>
        <p:nvSpPr>
          <p:cNvPr id="5" name="Rectangle: Rounded Corners 4">
            <a:extLst>
              <a:ext uri="{FF2B5EF4-FFF2-40B4-BE49-F238E27FC236}">
                <a16:creationId xmlns:a16="http://schemas.microsoft.com/office/drawing/2014/main" id="{76854CDB-ADB0-4870-8BBC-880502DAB817}"/>
              </a:ext>
            </a:extLst>
          </p:cNvPr>
          <p:cNvSpPr/>
          <p:nvPr/>
        </p:nvSpPr>
        <p:spPr>
          <a:xfrm>
            <a:off x="6451107" y="2878865"/>
            <a:ext cx="3422342" cy="11585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Risks can be minimized by getting glucose levels to target before getting pregnant</a:t>
            </a:r>
          </a:p>
        </p:txBody>
      </p:sp>
      <p:sp>
        <p:nvSpPr>
          <p:cNvPr id="6" name="TextBox 5">
            <a:extLst>
              <a:ext uri="{FF2B5EF4-FFF2-40B4-BE49-F238E27FC236}">
                <a16:creationId xmlns:a16="http://schemas.microsoft.com/office/drawing/2014/main" id="{2DEB5BFC-151E-4722-91C7-0C4DE071127D}"/>
              </a:ext>
            </a:extLst>
          </p:cNvPr>
          <p:cNvSpPr txBox="1"/>
          <p:nvPr/>
        </p:nvSpPr>
        <p:spPr>
          <a:xfrm>
            <a:off x="1524001" y="5384430"/>
            <a:ext cx="8784455" cy="600164"/>
          </a:xfrm>
          <a:prstGeom prst="rect">
            <a:avLst/>
          </a:prstGeom>
          <a:noFill/>
        </p:spPr>
        <p:txBody>
          <a:bodyPr wrap="square" rtlCol="0">
            <a:spAutoFit/>
          </a:bodyPr>
          <a:lstStyle/>
          <a:p>
            <a:pPr marL="171450" indent="-171450">
              <a:buAutoNum type="arabicPeriod"/>
            </a:pPr>
            <a:r>
              <a:rPr lang="en-US" sz="1100" dirty="0">
                <a:latin typeface="+mj-lt"/>
              </a:rPr>
              <a:t>Beck RW, et al. </a:t>
            </a:r>
            <a:r>
              <a:rPr lang="en-US" sz="1100" i="1" dirty="0">
                <a:latin typeface="+mj-lt"/>
              </a:rPr>
              <a:t>Lancet</a:t>
            </a:r>
            <a:r>
              <a:rPr lang="en-US" sz="1100" dirty="0">
                <a:latin typeface="+mj-lt"/>
              </a:rPr>
              <a:t>. 2019; 394: 1265-1273, </a:t>
            </a:r>
          </a:p>
          <a:p>
            <a:pPr marL="171450" indent="-171450">
              <a:buAutoNum type="arabicPeriod"/>
            </a:pPr>
            <a:r>
              <a:rPr lang="en-US" sz="1100" dirty="0" err="1">
                <a:latin typeface="+mj-lt"/>
              </a:rPr>
              <a:t>Voormolen</a:t>
            </a:r>
            <a:r>
              <a:rPr lang="en-US" sz="1100" dirty="0">
                <a:latin typeface="+mj-lt"/>
              </a:rPr>
              <a:t> DN, et al. </a:t>
            </a:r>
            <a:r>
              <a:rPr lang="en-US" sz="1100" i="1" dirty="0">
                <a:latin typeface="+mj-lt"/>
              </a:rPr>
              <a:t>Diabetes Obes Metab</a:t>
            </a:r>
            <a:r>
              <a:rPr lang="en-US" sz="1100" dirty="0">
                <a:latin typeface="+mj-lt"/>
              </a:rPr>
              <a:t>. 2018; 20:1894-1902; </a:t>
            </a:r>
          </a:p>
          <a:p>
            <a:pPr marL="171450" indent="-171450">
              <a:buAutoNum type="arabicPeriod"/>
            </a:pPr>
            <a:r>
              <a:rPr lang="en-US" sz="1100" dirty="0">
                <a:latin typeface="+mj-lt"/>
              </a:rPr>
              <a:t>Feig DS, et al. </a:t>
            </a:r>
            <a:r>
              <a:rPr lang="en-US" sz="1100" i="1" dirty="0">
                <a:latin typeface="+mj-lt"/>
              </a:rPr>
              <a:t>Lancet</a:t>
            </a:r>
            <a:r>
              <a:rPr lang="en-US" sz="1100" dirty="0">
                <a:latin typeface="+mj-lt"/>
              </a:rPr>
              <a:t>. 2017;390:2349-2359.</a:t>
            </a:r>
          </a:p>
        </p:txBody>
      </p:sp>
    </p:spTree>
    <p:extLst>
      <p:ext uri="{BB962C8B-B14F-4D97-AF65-F5344CB8AC3E}">
        <p14:creationId xmlns:p14="http://schemas.microsoft.com/office/powerpoint/2010/main" val="246706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Wait Time - Hospital Based Endocrine/Diabetes Clinic</a:t>
            </a:r>
          </a:p>
        </p:txBody>
      </p:sp>
      <p:sp>
        <p:nvSpPr>
          <p:cNvPr id="3" name="Content Placeholder 2"/>
          <p:cNvSpPr>
            <a:spLocks noGrp="1"/>
          </p:cNvSpPr>
          <p:nvPr>
            <p:ph idx="1"/>
          </p:nvPr>
        </p:nvSpPr>
        <p:spPr/>
        <p:txBody>
          <a:bodyPr/>
          <a:lstStyle/>
          <a:p>
            <a:r>
              <a:rPr lang="en-US" dirty="0"/>
              <a:t>COVID-19 social distancing and cleaning procedures have altered patient flow in clinic</a:t>
            </a:r>
          </a:p>
          <a:p>
            <a:r>
              <a:rPr lang="en-US" dirty="0"/>
              <a:t>Pre-COVID</a:t>
            </a:r>
          </a:p>
          <a:p>
            <a:pPr lvl="1"/>
            <a:r>
              <a:rPr lang="en-US" dirty="0"/>
              <a:t>Dedicated rooms for vitals, phlebotomy, POC testing allowed for intake of multiple patients before appointment</a:t>
            </a:r>
          </a:p>
          <a:p>
            <a:pPr lvl="1"/>
            <a:r>
              <a:rPr lang="en-US" dirty="0"/>
              <a:t>Waiting area used for patients after check-in, post-intake, and post-visit </a:t>
            </a:r>
          </a:p>
          <a:p>
            <a:r>
              <a:rPr lang="en-US" dirty="0"/>
              <a:t>Average wait time after check-in</a:t>
            </a:r>
          </a:p>
          <a:p>
            <a:pPr lvl="1"/>
            <a:r>
              <a:rPr lang="en-US" dirty="0"/>
              <a:t>Jan-Feb 2020, Mean 11 minutes, Median 7 minutes (Std. Dev. 14 minutes) </a:t>
            </a:r>
          </a:p>
          <a:p>
            <a:pPr lvl="1"/>
            <a:r>
              <a:rPr lang="en-US" dirty="0"/>
              <a:t>Jul-Aug 2020, Mean 24 minutes, Median 13 minutes (Std. Dev. 19 minutes) </a:t>
            </a:r>
          </a:p>
        </p:txBody>
      </p:sp>
    </p:spTree>
    <p:extLst>
      <p:ext uri="{BB962C8B-B14F-4D97-AF65-F5344CB8AC3E}">
        <p14:creationId xmlns:p14="http://schemas.microsoft.com/office/powerpoint/2010/main" val="3435464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Wait Time - Hospital Based Endocrine/Diabetes Clinic</a:t>
            </a:r>
          </a:p>
        </p:txBody>
      </p:sp>
      <p:sp>
        <p:nvSpPr>
          <p:cNvPr id="3" name="Content Placeholder 2"/>
          <p:cNvSpPr>
            <a:spLocks noGrp="1"/>
          </p:cNvSpPr>
          <p:nvPr>
            <p:ph idx="1"/>
          </p:nvPr>
        </p:nvSpPr>
        <p:spPr/>
        <p:txBody>
          <a:bodyPr/>
          <a:lstStyle/>
          <a:p>
            <a:r>
              <a:rPr lang="en-US" dirty="0"/>
              <a:t>Issues Identified</a:t>
            </a:r>
          </a:p>
          <a:p>
            <a:pPr lvl="1"/>
            <a:r>
              <a:rPr lang="en-US" dirty="0"/>
              <a:t>Time spent by each patient in exam room due to phlebotomy</a:t>
            </a:r>
          </a:p>
          <a:p>
            <a:pPr lvl="1"/>
            <a:r>
              <a:rPr lang="en-US" dirty="0"/>
              <a:t>POCT HbA1C Testing – Limited staff that can perform task</a:t>
            </a:r>
          </a:p>
          <a:p>
            <a:pPr lvl="1"/>
            <a:r>
              <a:rPr lang="en-US" dirty="0"/>
              <a:t>Provider-RN-MA communication of patient rooming status</a:t>
            </a:r>
          </a:p>
          <a:p>
            <a:pPr lvl="1"/>
            <a:r>
              <a:rPr lang="en-US" dirty="0"/>
              <a:t>Shared space with multiple clinics (starting 9/2020) with decreased number of exam rooms and shared support staff </a:t>
            </a:r>
          </a:p>
          <a:p>
            <a:pPr lvl="1"/>
            <a:endParaRPr lang="en-US" dirty="0"/>
          </a:p>
          <a:p>
            <a:endParaRPr lang="en-US" dirty="0"/>
          </a:p>
        </p:txBody>
      </p:sp>
    </p:spTree>
    <p:extLst>
      <p:ext uri="{BB962C8B-B14F-4D97-AF65-F5344CB8AC3E}">
        <p14:creationId xmlns:p14="http://schemas.microsoft.com/office/powerpoint/2010/main" val="2841372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Wait Time - Hospital Based Endocrine/Diabetes Clinic</a:t>
            </a:r>
          </a:p>
        </p:txBody>
      </p:sp>
      <p:sp>
        <p:nvSpPr>
          <p:cNvPr id="3" name="Content Placeholder 2"/>
          <p:cNvSpPr>
            <a:spLocks noGrp="1"/>
          </p:cNvSpPr>
          <p:nvPr>
            <p:ph idx="1"/>
          </p:nvPr>
        </p:nvSpPr>
        <p:spPr/>
        <p:txBody>
          <a:bodyPr/>
          <a:lstStyle/>
          <a:p>
            <a:r>
              <a:rPr lang="en-US" dirty="0"/>
              <a:t>Issues Identified</a:t>
            </a:r>
          </a:p>
          <a:p>
            <a:pPr lvl="1"/>
            <a:r>
              <a:rPr lang="en-US" dirty="0"/>
              <a:t>Time spent by each patient in exam room due to phlebotomy</a:t>
            </a:r>
          </a:p>
          <a:p>
            <a:pPr lvl="2"/>
            <a:r>
              <a:rPr lang="en-US" dirty="0">
                <a:solidFill>
                  <a:schemeClr val="accent2"/>
                </a:solidFill>
              </a:rPr>
              <a:t>Providers will contact patient 2 weeks ahead of time to arrange for pre-visit blood work</a:t>
            </a:r>
          </a:p>
          <a:p>
            <a:pPr lvl="2"/>
            <a:r>
              <a:rPr lang="en-US" dirty="0">
                <a:solidFill>
                  <a:schemeClr val="accent2"/>
                </a:solidFill>
              </a:rPr>
              <a:t>Limited appointment day lab work, routine labs ordered for patients to use 1</a:t>
            </a:r>
            <a:r>
              <a:rPr lang="en-US" baseline="30000" dirty="0">
                <a:solidFill>
                  <a:schemeClr val="accent2"/>
                </a:solidFill>
              </a:rPr>
              <a:t>st</a:t>
            </a:r>
            <a:r>
              <a:rPr lang="en-US" dirty="0">
                <a:solidFill>
                  <a:schemeClr val="accent2"/>
                </a:solidFill>
              </a:rPr>
              <a:t> floor lab</a:t>
            </a:r>
            <a:endParaRPr lang="en-US" dirty="0"/>
          </a:p>
          <a:p>
            <a:pPr lvl="1"/>
            <a:r>
              <a:rPr lang="en-US" dirty="0"/>
              <a:t>Provider-RN-MA communication of patient rooming status</a:t>
            </a:r>
          </a:p>
          <a:p>
            <a:pPr lvl="2"/>
            <a:r>
              <a:rPr lang="en-US" dirty="0">
                <a:solidFill>
                  <a:schemeClr val="accent2"/>
                </a:solidFill>
              </a:rPr>
              <a:t>Unified communication protocols (dot system) </a:t>
            </a:r>
          </a:p>
          <a:p>
            <a:pPr lvl="2"/>
            <a:r>
              <a:rPr lang="en-US" dirty="0">
                <a:solidFill>
                  <a:schemeClr val="accent2"/>
                </a:solidFill>
              </a:rPr>
              <a:t>Same Day Huddle update</a:t>
            </a:r>
          </a:p>
          <a:p>
            <a:pPr lvl="2"/>
            <a:r>
              <a:rPr lang="en-US" dirty="0">
                <a:solidFill>
                  <a:schemeClr val="accent2"/>
                </a:solidFill>
              </a:rPr>
              <a:t>Changing assigned provider in response to long wait times ** </a:t>
            </a:r>
          </a:p>
          <a:p>
            <a:pPr lvl="1"/>
            <a:r>
              <a:rPr lang="en-US" dirty="0"/>
              <a:t>Shared space with multiple clinics (starting 9/2020) with decreased number of rooms</a:t>
            </a:r>
          </a:p>
          <a:p>
            <a:pPr lvl="2"/>
            <a:r>
              <a:rPr lang="en-US" dirty="0">
                <a:solidFill>
                  <a:schemeClr val="accent2"/>
                </a:solidFill>
              </a:rPr>
              <a:t>Promotion of telehealth visits but now returning to more in person visits (9/2021)</a:t>
            </a:r>
          </a:p>
          <a:p>
            <a:endParaRPr lang="en-US" dirty="0"/>
          </a:p>
        </p:txBody>
      </p:sp>
    </p:spTree>
    <p:extLst>
      <p:ext uri="{BB962C8B-B14F-4D97-AF65-F5344CB8AC3E}">
        <p14:creationId xmlns:p14="http://schemas.microsoft.com/office/powerpoint/2010/main" val="2734409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0A5F80-FC17-AD4D-B61E-E707BCD2828B}"/>
              </a:ext>
            </a:extLst>
          </p:cNvPr>
          <p:cNvPicPr>
            <a:picLocks noChangeAspect="1"/>
          </p:cNvPicPr>
          <p:nvPr/>
        </p:nvPicPr>
        <p:blipFill>
          <a:blip r:embed="rId2"/>
          <a:stretch>
            <a:fillRect/>
          </a:stretch>
        </p:blipFill>
        <p:spPr>
          <a:xfrm>
            <a:off x="5429250" y="853043"/>
            <a:ext cx="1333500" cy="1574800"/>
          </a:xfrm>
          <a:prstGeom prst="rect">
            <a:avLst/>
          </a:prstGeom>
        </p:spPr>
      </p:pic>
      <p:graphicFrame>
        <p:nvGraphicFramePr>
          <p:cNvPr id="6" name="Chart 5">
            <a:extLst>
              <a:ext uri="{FF2B5EF4-FFF2-40B4-BE49-F238E27FC236}">
                <a16:creationId xmlns:a16="http://schemas.microsoft.com/office/drawing/2014/main" id="{F277A7AF-B982-2D42-87B3-B50C76CA040F}"/>
              </a:ext>
            </a:extLst>
          </p:cNvPr>
          <p:cNvGraphicFramePr>
            <a:graphicFrameLocks/>
          </p:cNvGraphicFramePr>
          <p:nvPr>
            <p:extLst>
              <p:ext uri="{D42A27DB-BD31-4B8C-83A1-F6EECF244321}">
                <p14:modId xmlns:p14="http://schemas.microsoft.com/office/powerpoint/2010/main" val="1358389109"/>
              </p:ext>
            </p:extLst>
          </p:nvPr>
        </p:nvGraphicFramePr>
        <p:xfrm>
          <a:off x="0" y="-39757"/>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7771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5A625B107EE6488A383912090E1786" ma:contentTypeVersion="12" ma:contentTypeDescription="Create a new document." ma:contentTypeScope="" ma:versionID="d8667d88e72d939e6896fa62219c6aa5">
  <xsd:schema xmlns:xsd="http://www.w3.org/2001/XMLSchema" xmlns:xs="http://www.w3.org/2001/XMLSchema" xmlns:p="http://schemas.microsoft.com/office/2006/metadata/properties" xmlns:ns3="f167cb7e-ac95-4f38-ac18-ed0211cb2237" xmlns:ns4="2f7de88b-e3cc-4a2a-86aa-40b524d1aee2" targetNamespace="http://schemas.microsoft.com/office/2006/metadata/properties" ma:root="true" ma:fieldsID="8a30379e0e776bb58c83180f47f1c80f" ns3:_="" ns4:_="">
    <xsd:import namespace="f167cb7e-ac95-4f38-ac18-ed0211cb2237"/>
    <xsd:import namespace="2f7de88b-e3cc-4a2a-86aa-40b524d1aee2"/>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Location" minOccurs="0"/>
                <xsd:element ref="ns4:MediaServiceAutoTags" minOccurs="0"/>
                <xsd:element ref="ns3:SharedWithDetails" minOccurs="0"/>
                <xsd:element ref="ns3:SharingHintHash"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7cb7e-ac95-4f38-ac18-ed0211cb22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7de88b-e3cc-4a2a-86aa-40b524d1aee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E13B4-E92D-4FFE-9A2B-560AC6E0B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7cb7e-ac95-4f38-ac18-ed0211cb2237"/>
    <ds:schemaRef ds:uri="2f7de88b-e3cc-4a2a-86aa-40b524d1ae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44BB32-A4B0-4D28-A3E1-3BA1E4A7203B}">
  <ds:schemaRefs>
    <ds:schemaRef ds:uri="2f7de88b-e3cc-4a2a-86aa-40b524d1aee2"/>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f167cb7e-ac95-4f38-ac18-ed0211cb223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62A5FDC-842A-49E3-960B-94D357E58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MS_PPT_Presentation</Template>
  <TotalTime>6251</TotalTime>
  <Words>3045</Words>
  <Application>Microsoft Office PowerPoint</Application>
  <PresentationFormat>Widescreen</PresentationFormat>
  <Paragraphs>417</Paragraphs>
  <Slides>27</Slides>
  <Notes>10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Lucida Grande</vt:lpstr>
      <vt:lpstr>Lucidia sans</vt:lpstr>
      <vt:lpstr>Times New Roman</vt:lpstr>
      <vt:lpstr>Wingdings</vt:lpstr>
      <vt:lpstr>MountSinai</vt:lpstr>
      <vt:lpstr>PowerPoint Presentation</vt:lpstr>
      <vt:lpstr>Clinic Profile  </vt:lpstr>
      <vt:lpstr>Active Projects</vt:lpstr>
      <vt:lpstr>DKA Protocol Revision</vt:lpstr>
      <vt:lpstr>Diabetes in Pregnancy</vt:lpstr>
      <vt:lpstr>Patient Wait Time - Hospital Based Endocrine/Diabetes Clinic</vt:lpstr>
      <vt:lpstr>Patient Wait Time - Hospital Based Endocrine/Diabetes Clinic</vt:lpstr>
      <vt:lpstr>Patient Wait Time - Hospital Based Endocrine/Diabetes Clinic</vt:lpstr>
      <vt:lpstr>PowerPoint Presentation</vt:lpstr>
      <vt:lpstr>PowerPoint Presentation</vt:lpstr>
      <vt:lpstr>Pregnancy in Women with T1D is Associated with Even Higher Fetal Sequelae:</vt:lpstr>
      <vt:lpstr>Background  </vt:lpstr>
      <vt:lpstr>At Mount Sinai </vt:lpstr>
      <vt:lpstr>QI Project Aims</vt:lpstr>
      <vt:lpstr>PPREP’D Design/Methodology</vt:lpstr>
      <vt:lpstr>Methodology</vt:lpstr>
      <vt:lpstr>PREPP’D (Pregnancy Reproductive Education Program for People with Diabetes)  </vt:lpstr>
      <vt:lpstr>Quality Improvement Initiative:  Hyperglycemia Treatment Algorithms for COVID-19 Patients on Glucocorticoids</vt:lpstr>
      <vt:lpstr>Background</vt:lpstr>
      <vt:lpstr>Methods</vt:lpstr>
      <vt:lpstr>Algorithm Access</vt:lpstr>
      <vt:lpstr>PowerPoint Presentation</vt:lpstr>
      <vt:lpstr>Timeline/Methods:</vt:lpstr>
      <vt:lpstr>Timeline/Methods:</vt:lpstr>
      <vt:lpstr>PowerPoint Presentation</vt:lpstr>
      <vt:lpstr>Clinical Metrics</vt:lpstr>
      <vt:lpstr>Timeline/Methods:</vt:lpstr>
    </vt:vector>
  </TitlesOfParts>
  <Company>The Mount 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David W</dc:creator>
  <cp:lastModifiedBy>Levy, Carol</cp:lastModifiedBy>
  <cp:revision>46</cp:revision>
  <dcterms:created xsi:type="dcterms:W3CDTF">2020-09-14T15:25:55Z</dcterms:created>
  <dcterms:modified xsi:type="dcterms:W3CDTF">2022-01-17T23:25:15Z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0x010100045A625B107EE6488A383912090E1786</vt:lpwstr>
  </property>
</Properties>
</file>