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3.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66" r:id="rId6"/>
    <p:sldId id="1569" r:id="rId7"/>
    <p:sldId id="1546" r:id="rId8"/>
    <p:sldId id="1557" r:id="rId9"/>
    <p:sldId id="1558" r:id="rId10"/>
    <p:sldId id="1567" r:id="rId11"/>
    <p:sldId id="1565" r:id="rId12"/>
    <p:sldId id="1559" r:id="rId13"/>
    <p:sldId id="1560" r:id="rId14"/>
    <p:sldId id="1561" r:id="rId15"/>
    <p:sldId id="1562" r:id="rId16"/>
    <p:sldId id="1563" r:id="rId17"/>
    <p:sldId id="1564" r:id="rId18"/>
    <p:sldId id="1566" r:id="rId19"/>
    <p:sldId id="1553" r:id="rId20"/>
    <p:sldId id="1556" r:id="rId21"/>
    <p:sldId id="1555" r:id="rId22"/>
    <p:sldId id="1568" r:id="rId23"/>
    <p:sldId id="1554" r:id="rId24"/>
    <p:sldId id="257" r:id="rId25"/>
    <p:sldId id="1570" r:id="rId26"/>
    <p:sldId id="1571" r:id="rId27"/>
    <p:sldId id="1572" r:id="rId28"/>
    <p:sldId id="261" r:id="rId29"/>
    <p:sldId id="273" r:id="rId30"/>
    <p:sldId id="282" r:id="rId31"/>
    <p:sldId id="1584" r:id="rId32"/>
    <p:sldId id="1573" r:id="rId33"/>
    <p:sldId id="1581" r:id="rId34"/>
    <p:sldId id="1583" r:id="rId35"/>
    <p:sldId id="1574" r:id="rId36"/>
    <p:sldId id="279" r:id="rId37"/>
    <p:sldId id="1549" r:id="rId38"/>
    <p:sldId id="1550" r:id="rId39"/>
    <p:sldId id="1551" r:id="rId40"/>
    <p:sldId id="1552" r:id="rId41"/>
    <p:sldId id="264" r:id="rId42"/>
    <p:sldId id="1576" r:id="rId43"/>
    <p:sldId id="1575" r:id="rId44"/>
    <p:sldId id="1577" r:id="rId45"/>
    <p:sldId id="157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Greenfield" initials="MG" lastIdx="11" clrIdx="0">
    <p:extLst>
      <p:ext uri="{19B8F6BF-5375-455C-9EA6-DF929625EA0E}">
        <p15:presenceInfo xmlns:p15="http://schemas.microsoft.com/office/powerpoint/2012/main" userId="S-1-5-21-3299769967-1826158248-1872378265-18458" providerId="AD"/>
      </p:ext>
    </p:extLst>
  </p:cmAuthor>
  <p:cmAuthor id="2" name="Emilie J. Hess" initials="EJH" lastIdx="1" clrIdx="1">
    <p:extLst>
      <p:ext uri="{19B8F6BF-5375-455C-9EA6-DF929625EA0E}">
        <p15:presenceInfo xmlns:p15="http://schemas.microsoft.com/office/powerpoint/2012/main" userId="S-1-5-21-3299769967-1826158248-1872378265-99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D2926"/>
    <a:srgbClr val="1927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61303" autoAdjust="0"/>
  </p:normalViewPr>
  <p:slideViewPr>
    <p:cSldViewPr snapToGrid="0">
      <p:cViewPr varScale="1">
        <p:scale>
          <a:sx n="87" d="100"/>
          <a:sy n="87" d="100"/>
        </p:scale>
        <p:origin x="120" y="606"/>
      </p:cViewPr>
      <p:guideLst/>
    </p:cSldViewPr>
  </p:slideViewPr>
  <p:outlineViewPr>
    <p:cViewPr>
      <p:scale>
        <a:sx n="33" d="100"/>
        <a:sy n="33" d="100"/>
      </p:scale>
      <p:origin x="0" y="-2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DKA’s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Sheet1!$A$2:$A$17</c:f>
              <c:strCache>
                <c:ptCount val="16"/>
                <c:pt idx="0">
                  <c:v>Patient 1</c:v>
                </c:pt>
                <c:pt idx="1">
                  <c:v>Patient 2</c:v>
                </c:pt>
                <c:pt idx="2">
                  <c:v>Patient 3</c:v>
                </c:pt>
                <c:pt idx="3">
                  <c:v>Patient 4</c:v>
                </c:pt>
                <c:pt idx="4">
                  <c:v>Patient 5</c:v>
                </c:pt>
                <c:pt idx="5">
                  <c:v>Patient 6</c:v>
                </c:pt>
                <c:pt idx="6">
                  <c:v>Patient 7</c:v>
                </c:pt>
                <c:pt idx="7">
                  <c:v>Patient 8</c:v>
                </c:pt>
                <c:pt idx="8">
                  <c:v>Patient 9</c:v>
                </c:pt>
                <c:pt idx="9">
                  <c:v>Patient 10</c:v>
                </c:pt>
                <c:pt idx="10">
                  <c:v>Patient 11</c:v>
                </c:pt>
                <c:pt idx="11">
                  <c:v>Patient 12</c:v>
                </c:pt>
                <c:pt idx="12">
                  <c:v>Patient 13</c:v>
                </c:pt>
                <c:pt idx="13">
                  <c:v>Patient 14</c:v>
                </c:pt>
                <c:pt idx="14">
                  <c:v>Patient 15</c:v>
                </c:pt>
                <c:pt idx="15">
                  <c:v>Patient 16</c:v>
                </c:pt>
              </c:strCache>
            </c:strRef>
          </c:cat>
          <c:val>
            <c:numRef>
              <c:f>Sheet1!$B$2:$B$17</c:f>
              <c:numCache>
                <c:formatCode>General</c:formatCode>
                <c:ptCount val="16"/>
                <c:pt idx="0">
                  <c:v>5</c:v>
                </c:pt>
                <c:pt idx="1">
                  <c:v>5</c:v>
                </c:pt>
                <c:pt idx="2">
                  <c:v>2</c:v>
                </c:pt>
                <c:pt idx="3">
                  <c:v>5</c:v>
                </c:pt>
                <c:pt idx="4">
                  <c:v>2</c:v>
                </c:pt>
                <c:pt idx="5">
                  <c:v>5</c:v>
                </c:pt>
                <c:pt idx="6">
                  <c:v>2</c:v>
                </c:pt>
                <c:pt idx="7">
                  <c:v>7</c:v>
                </c:pt>
                <c:pt idx="8">
                  <c:v>2</c:v>
                </c:pt>
                <c:pt idx="9">
                  <c:v>2</c:v>
                </c:pt>
                <c:pt idx="10">
                  <c:v>2</c:v>
                </c:pt>
                <c:pt idx="11">
                  <c:v>9</c:v>
                </c:pt>
                <c:pt idx="12">
                  <c:v>0</c:v>
                </c:pt>
                <c:pt idx="13">
                  <c:v>3</c:v>
                </c:pt>
                <c:pt idx="14">
                  <c:v>2</c:v>
                </c:pt>
                <c:pt idx="15">
                  <c:v>1</c:v>
                </c:pt>
              </c:numCache>
            </c:numRef>
          </c:val>
          <c:extLst>
            <c:ext xmlns:c16="http://schemas.microsoft.com/office/drawing/2014/chart" uri="{C3380CC4-5D6E-409C-BE32-E72D297353CC}">
              <c16:uniqueId val="{00000000-79F0-45FD-BDE1-B2C3FDC25E5A}"/>
            </c:ext>
          </c:extLst>
        </c:ser>
        <c:ser>
          <c:idx val="1"/>
          <c:order val="1"/>
          <c:tx>
            <c:strRef>
              <c:f>Sheet1!$C$1</c:f>
              <c:strCache>
                <c:ptCount val="1"/>
                <c:pt idx="0">
                  <c:v>Post</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Sheet1!$A$2:$A$17</c:f>
              <c:strCache>
                <c:ptCount val="16"/>
                <c:pt idx="0">
                  <c:v>Patient 1</c:v>
                </c:pt>
                <c:pt idx="1">
                  <c:v>Patient 2</c:v>
                </c:pt>
                <c:pt idx="2">
                  <c:v>Patient 3</c:v>
                </c:pt>
                <c:pt idx="3">
                  <c:v>Patient 4</c:v>
                </c:pt>
                <c:pt idx="4">
                  <c:v>Patient 5</c:v>
                </c:pt>
                <c:pt idx="5">
                  <c:v>Patient 6</c:v>
                </c:pt>
                <c:pt idx="6">
                  <c:v>Patient 7</c:v>
                </c:pt>
                <c:pt idx="7">
                  <c:v>Patient 8</c:v>
                </c:pt>
                <c:pt idx="8">
                  <c:v>Patient 9</c:v>
                </c:pt>
                <c:pt idx="9">
                  <c:v>Patient 10</c:v>
                </c:pt>
                <c:pt idx="10">
                  <c:v>Patient 11</c:v>
                </c:pt>
                <c:pt idx="11">
                  <c:v>Patient 12</c:v>
                </c:pt>
                <c:pt idx="12">
                  <c:v>Patient 13</c:v>
                </c:pt>
                <c:pt idx="13">
                  <c:v>Patient 14</c:v>
                </c:pt>
                <c:pt idx="14">
                  <c:v>Patient 15</c:v>
                </c:pt>
                <c:pt idx="15">
                  <c:v>Patient 16</c:v>
                </c:pt>
              </c:strCache>
            </c:strRef>
          </c:cat>
          <c:val>
            <c:numRef>
              <c:f>Sheet1!$C$2:$C$17</c:f>
              <c:numCache>
                <c:formatCode>General</c:formatCode>
                <c:ptCount val="16"/>
                <c:pt idx="0">
                  <c:v>0</c:v>
                </c:pt>
                <c:pt idx="1">
                  <c:v>1</c:v>
                </c:pt>
                <c:pt idx="2">
                  <c:v>1</c:v>
                </c:pt>
                <c:pt idx="3">
                  <c:v>0</c:v>
                </c:pt>
                <c:pt idx="4">
                  <c:v>0</c:v>
                </c:pt>
                <c:pt idx="5">
                  <c:v>3</c:v>
                </c:pt>
                <c:pt idx="6">
                  <c:v>0</c:v>
                </c:pt>
                <c:pt idx="7">
                  <c:v>1</c:v>
                </c:pt>
                <c:pt idx="8">
                  <c:v>1</c:v>
                </c:pt>
                <c:pt idx="9">
                  <c:v>1</c:v>
                </c:pt>
                <c:pt idx="10">
                  <c:v>1</c:v>
                </c:pt>
                <c:pt idx="11">
                  <c:v>0</c:v>
                </c:pt>
                <c:pt idx="12">
                  <c:v>1</c:v>
                </c:pt>
                <c:pt idx="13">
                  <c:v>0</c:v>
                </c:pt>
                <c:pt idx="14">
                  <c:v>0</c:v>
                </c:pt>
                <c:pt idx="15">
                  <c:v>0</c:v>
                </c:pt>
              </c:numCache>
            </c:numRef>
          </c:val>
          <c:extLst>
            <c:ext xmlns:c16="http://schemas.microsoft.com/office/drawing/2014/chart" uri="{C3380CC4-5D6E-409C-BE32-E72D297353CC}">
              <c16:uniqueId val="{00000001-79F0-45FD-BDE1-B2C3FDC25E5A}"/>
            </c:ext>
          </c:extLst>
        </c:ser>
        <c:ser>
          <c:idx val="2"/>
          <c:order val="2"/>
          <c:tx>
            <c:strRef>
              <c:f>Sheet1!$D$1</c:f>
              <c:strCache>
                <c:ptCount val="1"/>
                <c:pt idx="0">
                  <c:v>Column2</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Sheet1!$A$2:$A$17</c:f>
              <c:strCache>
                <c:ptCount val="16"/>
                <c:pt idx="0">
                  <c:v>Patient 1</c:v>
                </c:pt>
                <c:pt idx="1">
                  <c:v>Patient 2</c:v>
                </c:pt>
                <c:pt idx="2">
                  <c:v>Patient 3</c:v>
                </c:pt>
                <c:pt idx="3">
                  <c:v>Patient 4</c:v>
                </c:pt>
                <c:pt idx="4">
                  <c:v>Patient 5</c:v>
                </c:pt>
                <c:pt idx="5">
                  <c:v>Patient 6</c:v>
                </c:pt>
                <c:pt idx="6">
                  <c:v>Patient 7</c:v>
                </c:pt>
                <c:pt idx="7">
                  <c:v>Patient 8</c:v>
                </c:pt>
                <c:pt idx="8">
                  <c:v>Patient 9</c:v>
                </c:pt>
                <c:pt idx="9">
                  <c:v>Patient 10</c:v>
                </c:pt>
                <c:pt idx="10">
                  <c:v>Patient 11</c:v>
                </c:pt>
                <c:pt idx="11">
                  <c:v>Patient 12</c:v>
                </c:pt>
                <c:pt idx="12">
                  <c:v>Patient 13</c:v>
                </c:pt>
                <c:pt idx="13">
                  <c:v>Patient 14</c:v>
                </c:pt>
                <c:pt idx="14">
                  <c:v>Patient 15</c:v>
                </c:pt>
                <c:pt idx="15">
                  <c:v>Patient 16</c:v>
                </c:pt>
              </c:strCache>
            </c:strRef>
          </c:cat>
          <c:val>
            <c:numRef>
              <c:f>Sheet1!$D$2:$D$17</c:f>
              <c:numCache>
                <c:formatCode>General</c:formatCode>
                <c:ptCount val="16"/>
              </c:numCache>
            </c:numRef>
          </c:val>
          <c:extLst>
            <c:ext xmlns:c16="http://schemas.microsoft.com/office/drawing/2014/chart" uri="{C3380CC4-5D6E-409C-BE32-E72D297353CC}">
              <c16:uniqueId val="{00000002-79F0-45FD-BDE1-B2C3FDC25E5A}"/>
            </c:ext>
          </c:extLst>
        </c:ser>
        <c:dLbls>
          <c:dLblPos val="outEnd"/>
          <c:showLegendKey val="0"/>
          <c:showVal val="1"/>
          <c:showCatName val="0"/>
          <c:showSerName val="0"/>
          <c:showPercent val="0"/>
          <c:showBubbleSize val="0"/>
        </c:dLbls>
        <c:gapWidth val="444"/>
        <c:overlap val="-90"/>
        <c:axId val="1851369615"/>
        <c:axId val="1851411551"/>
      </c:barChart>
      <c:catAx>
        <c:axId val="18513696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851411551"/>
        <c:crosses val="autoZero"/>
        <c:auto val="1"/>
        <c:lblAlgn val="ctr"/>
        <c:lblOffset val="100"/>
        <c:noMultiLvlLbl val="0"/>
      </c:catAx>
      <c:valAx>
        <c:axId val="1851411551"/>
        <c:scaling>
          <c:orientation val="minMax"/>
        </c:scaling>
        <c:delete val="1"/>
        <c:axPos val="l"/>
        <c:numFmt formatCode="General" sourceLinked="1"/>
        <c:majorTickMark val="none"/>
        <c:minorTickMark val="none"/>
        <c:tickLblPos val="nextTo"/>
        <c:crossAx val="1851369615"/>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9300244908158E-3"/>
          <c:y val="0.15744554223715665"/>
          <c:w val="0.99227737837118191"/>
          <c:h val="0.71894656480041907"/>
        </c:manualLayout>
      </c:layout>
      <c:barChart>
        <c:barDir val="col"/>
        <c:grouping val="clustered"/>
        <c:varyColors val="0"/>
        <c:ser>
          <c:idx val="0"/>
          <c:order val="0"/>
          <c:tx>
            <c:strRef>
              <c:f>Sheet1!$B$1</c:f>
              <c:strCache>
                <c:ptCount val="1"/>
                <c:pt idx="0">
                  <c:v>Pre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Sheet1!$A$2:$A$15</c:f>
              <c:strCache>
                <c:ptCount val="14"/>
                <c:pt idx="0">
                  <c:v>Patient 1</c:v>
                </c:pt>
                <c:pt idx="1">
                  <c:v>Patient 2</c:v>
                </c:pt>
                <c:pt idx="2">
                  <c:v>Patient 3</c:v>
                </c:pt>
                <c:pt idx="3">
                  <c:v>Patient 4</c:v>
                </c:pt>
                <c:pt idx="4">
                  <c:v>Patient 5</c:v>
                </c:pt>
                <c:pt idx="5">
                  <c:v>Patient 6</c:v>
                </c:pt>
                <c:pt idx="6">
                  <c:v>Patient 7</c:v>
                </c:pt>
                <c:pt idx="7">
                  <c:v>Patient 8</c:v>
                </c:pt>
                <c:pt idx="8">
                  <c:v>Patient 9</c:v>
                </c:pt>
                <c:pt idx="9">
                  <c:v>Patient 10 </c:v>
                </c:pt>
                <c:pt idx="10">
                  <c:v>Patient 12</c:v>
                </c:pt>
                <c:pt idx="11">
                  <c:v>Patient 13</c:v>
                </c:pt>
                <c:pt idx="12">
                  <c:v>Patient 15</c:v>
                </c:pt>
                <c:pt idx="13">
                  <c:v>Patient 16</c:v>
                </c:pt>
              </c:strCache>
            </c:strRef>
          </c:cat>
          <c:val>
            <c:numRef>
              <c:f>Sheet1!$B$2:$B$15</c:f>
              <c:numCache>
                <c:formatCode>General</c:formatCode>
                <c:ptCount val="14"/>
                <c:pt idx="0">
                  <c:v>11.9</c:v>
                </c:pt>
                <c:pt idx="1">
                  <c:v>15.4</c:v>
                </c:pt>
                <c:pt idx="2">
                  <c:v>14.8</c:v>
                </c:pt>
                <c:pt idx="3">
                  <c:v>16.600000000000001</c:v>
                </c:pt>
                <c:pt idx="4">
                  <c:v>12.5</c:v>
                </c:pt>
                <c:pt idx="5">
                  <c:v>14.8</c:v>
                </c:pt>
                <c:pt idx="6">
                  <c:v>10.4</c:v>
                </c:pt>
                <c:pt idx="7">
                  <c:v>14.2</c:v>
                </c:pt>
                <c:pt idx="8">
                  <c:v>13.6</c:v>
                </c:pt>
                <c:pt idx="9">
                  <c:v>15.5</c:v>
                </c:pt>
                <c:pt idx="10">
                  <c:v>18</c:v>
                </c:pt>
                <c:pt idx="11">
                  <c:v>10.6</c:v>
                </c:pt>
                <c:pt idx="12">
                  <c:v>13.2</c:v>
                </c:pt>
                <c:pt idx="13">
                  <c:v>9.1</c:v>
                </c:pt>
              </c:numCache>
            </c:numRef>
          </c:val>
          <c:extLst>
            <c:ext xmlns:c16="http://schemas.microsoft.com/office/drawing/2014/chart" uri="{C3380CC4-5D6E-409C-BE32-E72D297353CC}">
              <c16:uniqueId val="{00000000-9D12-43CD-9491-9D09DF46D67F}"/>
            </c:ext>
          </c:extLst>
        </c:ser>
        <c:ser>
          <c:idx val="1"/>
          <c:order val="1"/>
          <c:tx>
            <c:strRef>
              <c:f>Sheet1!$C$1</c:f>
              <c:strCache>
                <c:ptCount val="1"/>
                <c:pt idx="0">
                  <c:v>Post</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Sheet1!$A$2:$A$15</c:f>
              <c:strCache>
                <c:ptCount val="14"/>
                <c:pt idx="0">
                  <c:v>Patient 1</c:v>
                </c:pt>
                <c:pt idx="1">
                  <c:v>Patient 2</c:v>
                </c:pt>
                <c:pt idx="2">
                  <c:v>Patient 3</c:v>
                </c:pt>
                <c:pt idx="3">
                  <c:v>Patient 4</c:v>
                </c:pt>
                <c:pt idx="4">
                  <c:v>Patient 5</c:v>
                </c:pt>
                <c:pt idx="5">
                  <c:v>Patient 6</c:v>
                </c:pt>
                <c:pt idx="6">
                  <c:v>Patient 7</c:v>
                </c:pt>
                <c:pt idx="7">
                  <c:v>Patient 8</c:v>
                </c:pt>
                <c:pt idx="8">
                  <c:v>Patient 9</c:v>
                </c:pt>
                <c:pt idx="9">
                  <c:v>Patient 10 </c:v>
                </c:pt>
                <c:pt idx="10">
                  <c:v>Patient 12</c:v>
                </c:pt>
                <c:pt idx="11">
                  <c:v>Patient 13</c:v>
                </c:pt>
                <c:pt idx="12">
                  <c:v>Patient 15</c:v>
                </c:pt>
                <c:pt idx="13">
                  <c:v>Patient 16</c:v>
                </c:pt>
              </c:strCache>
            </c:strRef>
          </c:cat>
          <c:val>
            <c:numRef>
              <c:f>Sheet1!$C$2:$C$15</c:f>
              <c:numCache>
                <c:formatCode>General</c:formatCode>
                <c:ptCount val="14"/>
                <c:pt idx="0">
                  <c:v>8.1999999999999993</c:v>
                </c:pt>
                <c:pt idx="1">
                  <c:v>15.4</c:v>
                </c:pt>
                <c:pt idx="2">
                  <c:v>10</c:v>
                </c:pt>
                <c:pt idx="3">
                  <c:v>13.4</c:v>
                </c:pt>
                <c:pt idx="4">
                  <c:v>14.9</c:v>
                </c:pt>
                <c:pt idx="5">
                  <c:v>10.6</c:v>
                </c:pt>
                <c:pt idx="6">
                  <c:v>8.9</c:v>
                </c:pt>
                <c:pt idx="7">
                  <c:v>12.4</c:v>
                </c:pt>
                <c:pt idx="8">
                  <c:v>14</c:v>
                </c:pt>
                <c:pt idx="9">
                  <c:v>12.1</c:v>
                </c:pt>
                <c:pt idx="10">
                  <c:v>18</c:v>
                </c:pt>
                <c:pt idx="11">
                  <c:v>9.3000000000000007</c:v>
                </c:pt>
                <c:pt idx="12">
                  <c:v>8.5</c:v>
                </c:pt>
                <c:pt idx="13">
                  <c:v>8.5</c:v>
                </c:pt>
              </c:numCache>
            </c:numRef>
          </c:val>
          <c:extLst>
            <c:ext xmlns:c16="http://schemas.microsoft.com/office/drawing/2014/chart" uri="{C3380CC4-5D6E-409C-BE32-E72D297353CC}">
              <c16:uniqueId val="{00000001-9D12-43CD-9491-9D09DF46D67F}"/>
            </c:ext>
          </c:extLst>
        </c:ser>
        <c:ser>
          <c:idx val="2"/>
          <c:order val="2"/>
          <c:tx>
            <c:strRef>
              <c:f>Sheet1!$D$1</c:f>
              <c:strCache>
                <c:ptCount val="1"/>
                <c:pt idx="0">
                  <c:v>Column1</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Sheet1!$A$2:$A$15</c:f>
              <c:strCache>
                <c:ptCount val="14"/>
                <c:pt idx="0">
                  <c:v>Patient 1</c:v>
                </c:pt>
                <c:pt idx="1">
                  <c:v>Patient 2</c:v>
                </c:pt>
                <c:pt idx="2">
                  <c:v>Patient 3</c:v>
                </c:pt>
                <c:pt idx="3">
                  <c:v>Patient 4</c:v>
                </c:pt>
                <c:pt idx="4">
                  <c:v>Patient 5</c:v>
                </c:pt>
                <c:pt idx="5">
                  <c:v>Patient 6</c:v>
                </c:pt>
                <c:pt idx="6">
                  <c:v>Patient 7</c:v>
                </c:pt>
                <c:pt idx="7">
                  <c:v>Patient 8</c:v>
                </c:pt>
                <c:pt idx="8">
                  <c:v>Patient 9</c:v>
                </c:pt>
                <c:pt idx="9">
                  <c:v>Patient 10 </c:v>
                </c:pt>
                <c:pt idx="10">
                  <c:v>Patient 12</c:v>
                </c:pt>
                <c:pt idx="11">
                  <c:v>Patient 13</c:v>
                </c:pt>
                <c:pt idx="12">
                  <c:v>Patient 15</c:v>
                </c:pt>
                <c:pt idx="13">
                  <c:v>Patient 16</c:v>
                </c:pt>
              </c:strCache>
            </c:strRef>
          </c:cat>
          <c:val>
            <c:numRef>
              <c:f>Sheet1!$D$2:$D$15</c:f>
              <c:numCache>
                <c:formatCode>General</c:formatCode>
                <c:ptCount val="14"/>
              </c:numCache>
            </c:numRef>
          </c:val>
          <c:extLst>
            <c:ext xmlns:c16="http://schemas.microsoft.com/office/drawing/2014/chart" uri="{C3380CC4-5D6E-409C-BE32-E72D297353CC}">
              <c16:uniqueId val="{00000002-9D12-43CD-9491-9D09DF46D67F}"/>
            </c:ext>
          </c:extLst>
        </c:ser>
        <c:dLbls>
          <c:dLblPos val="outEnd"/>
          <c:showLegendKey val="0"/>
          <c:showVal val="1"/>
          <c:showCatName val="0"/>
          <c:showSerName val="0"/>
          <c:showPercent val="0"/>
          <c:showBubbleSize val="0"/>
        </c:dLbls>
        <c:gapWidth val="116"/>
        <c:overlap val="-28"/>
        <c:axId val="179936623"/>
        <c:axId val="179096159"/>
      </c:barChart>
      <c:catAx>
        <c:axId val="1799366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79096159"/>
        <c:crosses val="autoZero"/>
        <c:auto val="1"/>
        <c:lblAlgn val="ctr"/>
        <c:lblOffset val="100"/>
        <c:noMultiLvlLbl val="0"/>
      </c:catAx>
      <c:valAx>
        <c:axId val="179096159"/>
        <c:scaling>
          <c:orientation val="minMax"/>
        </c:scaling>
        <c:delete val="1"/>
        <c:axPos val="l"/>
        <c:numFmt formatCode="General" sourceLinked="1"/>
        <c:majorTickMark val="none"/>
        <c:minorTickMark val="none"/>
        <c:tickLblPos val="nextTo"/>
        <c:crossAx val="179936623"/>
        <c:crosses val="autoZero"/>
        <c:crossBetween val="between"/>
      </c:valAx>
      <c:spPr>
        <a:noFill/>
        <a:ln>
          <a:noFill/>
        </a:ln>
        <a:effectLst/>
      </c:spPr>
    </c:plotArea>
    <c:legend>
      <c:legendPos val="t"/>
      <c:legendEntry>
        <c:idx val="2"/>
        <c:delete val="1"/>
      </c:legendEntry>
      <c:layout>
        <c:manualLayout>
          <c:xMode val="edge"/>
          <c:yMode val="edge"/>
          <c:x val="0.4308011750482218"/>
          <c:y val="9.058740268931352E-2"/>
          <c:w val="8.5064311904139281E-2"/>
          <c:h val="5.7930465698157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D7FE4-276D-4963-80C5-08E2422DA3F5}"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DAFB6-C14B-472E-8364-9CDC621292D3}" type="slidenum">
              <a:rPr lang="en-US" smtClean="0"/>
              <a:t>‹#›</a:t>
            </a:fld>
            <a:endParaRPr lang="en-US" dirty="0"/>
          </a:p>
        </p:txBody>
      </p:sp>
    </p:spTree>
    <p:extLst>
      <p:ext uri="{BB962C8B-B14F-4D97-AF65-F5344CB8AC3E}">
        <p14:creationId xmlns:p14="http://schemas.microsoft.com/office/powerpoint/2010/main" val="287352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were prior to cohort 1, do we want updated number for prior to cohort 2 and current?</a:t>
            </a:r>
          </a:p>
        </p:txBody>
      </p:sp>
      <p:sp>
        <p:nvSpPr>
          <p:cNvPr id="4" name="Slide Number Placeholder 3"/>
          <p:cNvSpPr>
            <a:spLocks noGrp="1"/>
          </p:cNvSpPr>
          <p:nvPr>
            <p:ph type="sldNum" sz="quarter" idx="5"/>
          </p:nvPr>
        </p:nvSpPr>
        <p:spPr/>
        <p:txBody>
          <a:bodyPr/>
          <a:lstStyle/>
          <a:p>
            <a:fld id="{658DAFB6-C14B-472E-8364-9CDC621292D3}" type="slidenum">
              <a:rPr lang="en-US" smtClean="0"/>
              <a:t>21</a:t>
            </a:fld>
            <a:endParaRPr lang="en-US" dirty="0"/>
          </a:p>
        </p:txBody>
      </p:sp>
    </p:spTree>
    <p:extLst>
      <p:ext uri="{BB962C8B-B14F-4D97-AF65-F5344CB8AC3E}">
        <p14:creationId xmlns:p14="http://schemas.microsoft.com/office/powerpoint/2010/main" val="313510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cohort 2022</a:t>
            </a:r>
          </a:p>
        </p:txBody>
      </p:sp>
      <p:sp>
        <p:nvSpPr>
          <p:cNvPr id="4" name="Slide Number Placeholder 3"/>
          <p:cNvSpPr>
            <a:spLocks noGrp="1"/>
          </p:cNvSpPr>
          <p:nvPr>
            <p:ph type="sldNum" sz="quarter" idx="5"/>
          </p:nvPr>
        </p:nvSpPr>
        <p:spPr/>
        <p:txBody>
          <a:bodyPr/>
          <a:lstStyle/>
          <a:p>
            <a:fld id="{658DAFB6-C14B-472E-8364-9CDC621292D3}" type="slidenum">
              <a:rPr lang="en-US" smtClean="0"/>
              <a:t>39</a:t>
            </a:fld>
            <a:endParaRPr lang="en-US" dirty="0"/>
          </a:p>
        </p:txBody>
      </p:sp>
    </p:spTree>
    <p:extLst>
      <p:ext uri="{BB962C8B-B14F-4D97-AF65-F5344CB8AC3E}">
        <p14:creationId xmlns:p14="http://schemas.microsoft.com/office/powerpoint/2010/main" val="174780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patients in this program report they don’t know a peer with diabetes. Mention first visit being with other children/families who are like them </a:t>
            </a:r>
            <a:r>
              <a:rPr lang="en-US" dirty="0">
                <a:sym typeface="Wingdings" panose="05000000000000000000" pitchFamily="2" charset="2"/>
              </a:rPr>
              <a:t> meeting someone else that has diabetes</a:t>
            </a:r>
            <a:endParaRPr lang="en-US" dirty="0"/>
          </a:p>
        </p:txBody>
      </p:sp>
      <p:sp>
        <p:nvSpPr>
          <p:cNvPr id="4" name="Slide Number Placeholder 3"/>
          <p:cNvSpPr>
            <a:spLocks noGrp="1"/>
          </p:cNvSpPr>
          <p:nvPr>
            <p:ph type="sldNum" sz="quarter" idx="5"/>
          </p:nvPr>
        </p:nvSpPr>
        <p:spPr/>
        <p:txBody>
          <a:bodyPr/>
          <a:lstStyle/>
          <a:p>
            <a:fld id="{658DAFB6-C14B-472E-8364-9CDC621292D3}" type="slidenum">
              <a:rPr lang="en-US" smtClean="0"/>
              <a:t>41</a:t>
            </a:fld>
            <a:endParaRPr lang="en-US" dirty="0"/>
          </a:p>
        </p:txBody>
      </p:sp>
    </p:spTree>
    <p:extLst>
      <p:ext uri="{BB962C8B-B14F-4D97-AF65-F5344CB8AC3E}">
        <p14:creationId xmlns:p14="http://schemas.microsoft.com/office/powerpoint/2010/main" val="184658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met twice a month to review each patient and programmatic changes.</a:t>
            </a:r>
          </a:p>
        </p:txBody>
      </p:sp>
      <p:sp>
        <p:nvSpPr>
          <p:cNvPr id="4" name="Slide Number Placeholder 3"/>
          <p:cNvSpPr>
            <a:spLocks noGrp="1"/>
          </p:cNvSpPr>
          <p:nvPr>
            <p:ph type="sldNum" sz="quarter" idx="5"/>
          </p:nvPr>
        </p:nvSpPr>
        <p:spPr/>
        <p:txBody>
          <a:bodyPr/>
          <a:lstStyle/>
          <a:p>
            <a:fld id="{658DAFB6-C14B-472E-8364-9CDC621292D3}" type="slidenum">
              <a:rPr lang="en-US" smtClean="0"/>
              <a:t>22</a:t>
            </a:fld>
            <a:endParaRPr lang="en-US"/>
          </a:p>
        </p:txBody>
      </p:sp>
    </p:spTree>
    <p:extLst>
      <p:ext uri="{BB962C8B-B14F-4D97-AF65-F5344CB8AC3E}">
        <p14:creationId xmlns:p14="http://schemas.microsoft.com/office/powerpoint/2010/main" val="288065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DAFB6-C14B-472E-8364-9CDC621292D3}" type="slidenum">
              <a:rPr lang="en-US" smtClean="0"/>
              <a:t>24</a:t>
            </a:fld>
            <a:endParaRPr lang="en-US"/>
          </a:p>
        </p:txBody>
      </p:sp>
    </p:spTree>
    <p:extLst>
      <p:ext uri="{BB962C8B-B14F-4D97-AF65-F5344CB8AC3E}">
        <p14:creationId xmlns:p14="http://schemas.microsoft.com/office/powerpoint/2010/main" val="134100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want current # DKA since end of cohort 1? This would tell us whether they are headed back to pre-DWP DKA admission numbers?</a:t>
            </a:r>
          </a:p>
          <a:p>
            <a:endParaRPr lang="en-US" dirty="0"/>
          </a:p>
          <a:p>
            <a:endParaRPr lang="en-US" dirty="0"/>
          </a:p>
          <a:p>
            <a:r>
              <a:rPr lang="en-US" dirty="0"/>
              <a:t>Other info:</a:t>
            </a:r>
          </a:p>
          <a:p>
            <a:r>
              <a:rPr lang="en-US" dirty="0"/>
              <a:t># of DKA admissions: in the last 2 years</a:t>
            </a:r>
          </a:p>
          <a:p>
            <a:endParaRPr lang="en-US" dirty="0"/>
          </a:p>
          <a:p>
            <a:r>
              <a:rPr lang="en-US" dirty="0"/>
              <a:t>14 have public insurance</a:t>
            </a:r>
          </a:p>
          <a:p>
            <a:r>
              <a:rPr lang="en-US" dirty="0"/>
              <a:t>2 have private insurance</a:t>
            </a:r>
          </a:p>
          <a:p>
            <a:endParaRPr lang="en-US" dirty="0"/>
          </a:p>
          <a:p>
            <a:r>
              <a:rPr lang="en-US" dirty="0"/>
              <a:t>Start of program (of participating patients): 4 on pumps, 7 on CGM, 9 on injection</a:t>
            </a:r>
          </a:p>
          <a:p>
            <a:endParaRPr lang="en-US" dirty="0"/>
          </a:p>
          <a:p>
            <a:r>
              <a:rPr lang="en-US" dirty="0"/>
              <a:t>These patient had high no show rates prior to enrollment</a:t>
            </a:r>
          </a:p>
          <a:p>
            <a:endParaRPr lang="en-US" dirty="0"/>
          </a:p>
        </p:txBody>
      </p:sp>
      <p:sp>
        <p:nvSpPr>
          <p:cNvPr id="4" name="Slide Number Placeholder 3"/>
          <p:cNvSpPr>
            <a:spLocks noGrp="1"/>
          </p:cNvSpPr>
          <p:nvPr>
            <p:ph type="sldNum" sz="quarter" idx="5"/>
          </p:nvPr>
        </p:nvSpPr>
        <p:spPr/>
        <p:txBody>
          <a:bodyPr/>
          <a:lstStyle/>
          <a:p>
            <a:fld id="{658DAFB6-C14B-472E-8364-9CDC621292D3}" type="slidenum">
              <a:rPr lang="en-US" smtClean="0"/>
              <a:t>25</a:t>
            </a:fld>
            <a:endParaRPr lang="en-US"/>
          </a:p>
        </p:txBody>
      </p:sp>
    </p:spTree>
    <p:extLst>
      <p:ext uri="{BB962C8B-B14F-4D97-AF65-F5344CB8AC3E}">
        <p14:creationId xmlns:p14="http://schemas.microsoft.com/office/powerpoint/2010/main" val="394512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Pre: 13. 6 </a:t>
            </a:r>
          </a:p>
          <a:p>
            <a:r>
              <a:rPr lang="en-US" dirty="0"/>
              <a:t>Standard Deviation Pre: 2.51453</a:t>
            </a:r>
          </a:p>
          <a:p>
            <a:endParaRPr lang="en-US" dirty="0"/>
          </a:p>
          <a:p>
            <a:r>
              <a:rPr lang="en-US" dirty="0"/>
              <a:t>Average Post: 11.7 </a:t>
            </a:r>
          </a:p>
          <a:p>
            <a:r>
              <a:rPr lang="en-US" dirty="0"/>
              <a:t>Standard Deviation Post: 3.07432</a:t>
            </a:r>
          </a:p>
          <a:p>
            <a:endParaRPr lang="en-US" dirty="0"/>
          </a:p>
        </p:txBody>
      </p:sp>
      <p:sp>
        <p:nvSpPr>
          <p:cNvPr id="4" name="Slide Number Placeholder 3"/>
          <p:cNvSpPr>
            <a:spLocks noGrp="1"/>
          </p:cNvSpPr>
          <p:nvPr>
            <p:ph type="sldNum" sz="quarter" idx="5"/>
          </p:nvPr>
        </p:nvSpPr>
        <p:spPr/>
        <p:txBody>
          <a:bodyPr/>
          <a:lstStyle/>
          <a:p>
            <a:fld id="{658DAFB6-C14B-472E-8364-9CDC621292D3}" type="slidenum">
              <a:rPr lang="en-US" smtClean="0"/>
              <a:t>26</a:t>
            </a:fld>
            <a:endParaRPr lang="en-US"/>
          </a:p>
        </p:txBody>
      </p:sp>
    </p:spTree>
    <p:extLst>
      <p:ext uri="{BB962C8B-B14F-4D97-AF65-F5344CB8AC3E}">
        <p14:creationId xmlns:p14="http://schemas.microsoft.com/office/powerpoint/2010/main" val="322611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greater percentage of DWP participants (77.8%) use CGM vs. those not enrolled (58.0%). However, the difference was not significant </a:t>
            </a:r>
          </a:p>
          <a:p>
            <a:endParaRPr lang="en-US" dirty="0"/>
          </a:p>
        </p:txBody>
      </p:sp>
      <p:sp>
        <p:nvSpPr>
          <p:cNvPr id="4" name="Slide Number Placeholder 3"/>
          <p:cNvSpPr>
            <a:spLocks noGrp="1"/>
          </p:cNvSpPr>
          <p:nvPr>
            <p:ph type="sldNum" sz="quarter" idx="5"/>
          </p:nvPr>
        </p:nvSpPr>
        <p:spPr/>
        <p:txBody>
          <a:bodyPr/>
          <a:lstStyle/>
          <a:p>
            <a:fld id="{658DAFB6-C14B-472E-8364-9CDC621292D3}" type="slidenum">
              <a:rPr lang="en-US" smtClean="0"/>
              <a:t>27</a:t>
            </a:fld>
            <a:endParaRPr lang="en-US"/>
          </a:p>
        </p:txBody>
      </p:sp>
    </p:spTree>
    <p:extLst>
      <p:ext uri="{BB962C8B-B14F-4D97-AF65-F5344CB8AC3E}">
        <p14:creationId xmlns:p14="http://schemas.microsoft.com/office/powerpoint/2010/main" val="354859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Cohort 1: there were 3 patients who were started on CGM</a:t>
            </a:r>
          </a:p>
          <a:p>
            <a:r>
              <a:rPr lang="en-US" dirty="0"/>
              <a:t>Cohort 2: there were 9 patients who were started on CGM</a:t>
            </a:r>
          </a:p>
        </p:txBody>
      </p:sp>
      <p:sp>
        <p:nvSpPr>
          <p:cNvPr id="4" name="Slide Number Placeholder 3"/>
          <p:cNvSpPr>
            <a:spLocks noGrp="1"/>
          </p:cNvSpPr>
          <p:nvPr>
            <p:ph type="sldNum" sz="quarter" idx="5"/>
          </p:nvPr>
        </p:nvSpPr>
        <p:spPr/>
        <p:txBody>
          <a:bodyPr/>
          <a:lstStyle/>
          <a:p>
            <a:fld id="{658DAFB6-C14B-472E-8364-9CDC621292D3}" type="slidenum">
              <a:rPr lang="en-US" smtClean="0"/>
              <a:t>28</a:t>
            </a:fld>
            <a:endParaRPr lang="en-US" dirty="0"/>
          </a:p>
        </p:txBody>
      </p:sp>
    </p:spTree>
    <p:extLst>
      <p:ext uri="{BB962C8B-B14F-4D97-AF65-F5344CB8AC3E}">
        <p14:creationId xmlns:p14="http://schemas.microsoft.com/office/powerpoint/2010/main" val="404798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ANOVA, DWP participants had a larger change in DKA admissions than those not enrolled (p=0.009)</a:t>
            </a:r>
          </a:p>
          <a:p>
            <a:endParaRPr lang="en-US" dirty="0"/>
          </a:p>
          <a:p>
            <a:r>
              <a:rPr lang="en-US" dirty="0"/>
              <a:t>Using t-test, DWP participants had a larger change in A1c compared to those not enrolled (p=0.05)</a:t>
            </a:r>
          </a:p>
          <a:p>
            <a:endParaRPr lang="en-US" dirty="0"/>
          </a:p>
        </p:txBody>
      </p:sp>
      <p:sp>
        <p:nvSpPr>
          <p:cNvPr id="4" name="Slide Number Placeholder 3"/>
          <p:cNvSpPr>
            <a:spLocks noGrp="1"/>
          </p:cNvSpPr>
          <p:nvPr>
            <p:ph type="sldNum" sz="quarter" idx="5"/>
          </p:nvPr>
        </p:nvSpPr>
        <p:spPr/>
        <p:txBody>
          <a:bodyPr/>
          <a:lstStyle/>
          <a:p>
            <a:fld id="{658DAFB6-C14B-472E-8364-9CDC621292D3}" type="slidenum">
              <a:rPr lang="en-US" smtClean="0"/>
              <a:t>29</a:t>
            </a:fld>
            <a:endParaRPr lang="en-US" dirty="0"/>
          </a:p>
        </p:txBody>
      </p:sp>
    </p:spTree>
    <p:extLst>
      <p:ext uri="{BB962C8B-B14F-4D97-AF65-F5344CB8AC3E}">
        <p14:creationId xmlns:p14="http://schemas.microsoft.com/office/powerpoint/2010/main" val="345500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patients in this program report they don’t know a peer with diabetes. Mention first visit being with other children/families who are like them </a:t>
            </a:r>
            <a:r>
              <a:rPr lang="en-US" dirty="0">
                <a:sym typeface="Wingdings" panose="05000000000000000000" pitchFamily="2" charset="2"/>
              </a:rPr>
              <a:t> meeting someone else that has diabetes</a:t>
            </a:r>
            <a:endParaRPr lang="en-US" dirty="0"/>
          </a:p>
        </p:txBody>
      </p:sp>
      <p:sp>
        <p:nvSpPr>
          <p:cNvPr id="4" name="Slide Number Placeholder 3"/>
          <p:cNvSpPr>
            <a:spLocks noGrp="1"/>
          </p:cNvSpPr>
          <p:nvPr>
            <p:ph type="sldNum" sz="quarter" idx="5"/>
          </p:nvPr>
        </p:nvSpPr>
        <p:spPr/>
        <p:txBody>
          <a:bodyPr/>
          <a:lstStyle/>
          <a:p>
            <a:fld id="{658DAFB6-C14B-472E-8364-9CDC621292D3}" type="slidenum">
              <a:rPr lang="en-US" smtClean="0"/>
              <a:t>38</a:t>
            </a:fld>
            <a:endParaRPr lang="en-US" dirty="0"/>
          </a:p>
        </p:txBody>
      </p:sp>
    </p:spTree>
    <p:extLst>
      <p:ext uri="{BB962C8B-B14F-4D97-AF65-F5344CB8AC3E}">
        <p14:creationId xmlns:p14="http://schemas.microsoft.com/office/powerpoint/2010/main" val="184658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02FD-0233-47DA-9CA3-6EE9FA5596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F02E1-F008-4518-A008-1E082AA76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F471A8-B4CE-4073-A7CF-C611366CF631}"/>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5" name="Footer Placeholder 4">
            <a:extLst>
              <a:ext uri="{FF2B5EF4-FFF2-40B4-BE49-F238E27FC236}">
                <a16:creationId xmlns:a16="http://schemas.microsoft.com/office/drawing/2014/main" id="{3D76C459-5CAD-4CD4-956B-22BD46F8C1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65974C-5AEB-474C-AB1E-64075C2028B3}"/>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259296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4E1D-4AD7-4149-B049-7E28C866A1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CC61CB-2282-4665-9EF6-39B3952F96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EB7C7-01EF-4D11-84F6-4C7677BC4A83}"/>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5" name="Footer Placeholder 4">
            <a:extLst>
              <a:ext uri="{FF2B5EF4-FFF2-40B4-BE49-F238E27FC236}">
                <a16:creationId xmlns:a16="http://schemas.microsoft.com/office/drawing/2014/main" id="{B06FD684-B882-44AC-999D-FF7325D536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92F55B-84CC-4200-B12C-D5AAAC3563E5}"/>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315129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EAD8-0B90-48E9-9C4C-CF2485511D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BA9F9-1B7A-458E-8FE0-09A94ADD5D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7412F-9921-46F6-96AF-20325B2F80B4}"/>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5" name="Footer Placeholder 4">
            <a:extLst>
              <a:ext uri="{FF2B5EF4-FFF2-40B4-BE49-F238E27FC236}">
                <a16:creationId xmlns:a16="http://schemas.microsoft.com/office/drawing/2014/main" id="{CACC97F3-38D3-4B3A-B29B-389610D1CC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1B04E0-AC89-49A5-97F0-86DE1B555F29}"/>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91652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52B2-6FD3-4150-B371-32909E10E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6EEB5-3699-4738-B95F-15C903BF38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0BDFE-CAB9-4285-A42B-AA29B32A36D0}"/>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5" name="Footer Placeholder 4">
            <a:extLst>
              <a:ext uri="{FF2B5EF4-FFF2-40B4-BE49-F238E27FC236}">
                <a16:creationId xmlns:a16="http://schemas.microsoft.com/office/drawing/2014/main" id="{15DA62E0-6B2A-44A7-9858-1C01E5C122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601D6B-ED69-459E-B4C3-8B32DB30D5C5}"/>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224218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03B5-D0B8-46D6-B658-A3AED85BC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8543FC-6909-4537-B710-9FDD0C972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E4EA38-A4A5-4383-A1E2-DD06E2CB99D5}"/>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5" name="Footer Placeholder 4">
            <a:extLst>
              <a:ext uri="{FF2B5EF4-FFF2-40B4-BE49-F238E27FC236}">
                <a16:creationId xmlns:a16="http://schemas.microsoft.com/office/drawing/2014/main" id="{F156CB93-CD38-4B29-B1C2-41AE0F47FF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33CD42-CE0A-4716-A26D-61171F29211C}"/>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321067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906C-C24B-4763-9AB7-FE075652C3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309E2-1011-4A46-8DBE-0743CCF773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139B7-B160-4A78-848F-4EBD9466CD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A4D81E-755F-4380-BF3B-2558015329AC}"/>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6" name="Footer Placeholder 5">
            <a:extLst>
              <a:ext uri="{FF2B5EF4-FFF2-40B4-BE49-F238E27FC236}">
                <a16:creationId xmlns:a16="http://schemas.microsoft.com/office/drawing/2014/main" id="{B3B71C56-F3DE-4474-A4DC-411B2D8409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C35D51-F0C4-4AA1-80A7-3EDED4DD8408}"/>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242272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5C50-3941-4D7A-9BA3-8DC55AEFA4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15C4C3-DF50-42C6-A639-A50F0954CA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996DBC-804B-44B1-B2B7-4D6C23F99F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82AF0-BD87-46B4-A0FD-9621124C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C772C8-7EB8-4320-B50C-3172C039CA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2BEC67-D582-49BE-83DF-697ED2A877C7}"/>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8" name="Footer Placeholder 7">
            <a:extLst>
              <a:ext uri="{FF2B5EF4-FFF2-40B4-BE49-F238E27FC236}">
                <a16:creationId xmlns:a16="http://schemas.microsoft.com/office/drawing/2014/main" id="{55F93D84-ED42-4DDA-AF69-F36444CEA5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3F8781-CD61-4F54-B657-9F6D97C0C10F}"/>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299449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5989-1E3D-4B25-B6FB-0F84022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96564A-3AA9-4801-AE55-B2F0908ED720}"/>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4" name="Footer Placeholder 3">
            <a:extLst>
              <a:ext uri="{FF2B5EF4-FFF2-40B4-BE49-F238E27FC236}">
                <a16:creationId xmlns:a16="http://schemas.microsoft.com/office/drawing/2014/main" id="{5F86EF49-D29C-4E00-9A33-6B349F1D29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276F9D-37A9-4583-B9EE-0ADF890B4E3B}"/>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180278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3D63C-9A3D-4AB8-9135-BE248372EFFD}"/>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3" name="Footer Placeholder 2">
            <a:extLst>
              <a:ext uri="{FF2B5EF4-FFF2-40B4-BE49-F238E27FC236}">
                <a16:creationId xmlns:a16="http://schemas.microsoft.com/office/drawing/2014/main" id="{C2E1D77C-05AF-4932-8F51-4E3885ADA5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751713-BDB8-43FF-A080-9E3155581D88}"/>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49762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E759-9582-4E9B-A9BA-CE74ACF5B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A8F989-B9FE-443C-8C0B-63370B67D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75C30-23B8-421F-9E43-7EF2E15EF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84F15C-27DA-492D-8662-F4262CAF7C69}"/>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6" name="Footer Placeholder 5">
            <a:extLst>
              <a:ext uri="{FF2B5EF4-FFF2-40B4-BE49-F238E27FC236}">
                <a16:creationId xmlns:a16="http://schemas.microsoft.com/office/drawing/2014/main" id="{1054BBCA-6448-4730-ADD4-D5F654ED38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26A84E-E8F2-491D-B1E6-0F861B661AA8}"/>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5687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A32C-B4E6-4FED-949F-15095AD82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3903D1-B287-4B03-A9CE-99EBF6034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0ACFEB-7AF4-48AB-B961-E631A0051F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776678-6D49-4D1C-9DD8-B2DCC89EF539}"/>
              </a:ext>
            </a:extLst>
          </p:cNvPr>
          <p:cNvSpPr>
            <a:spLocks noGrp="1"/>
          </p:cNvSpPr>
          <p:nvPr>
            <p:ph type="dt" sz="half" idx="10"/>
          </p:nvPr>
        </p:nvSpPr>
        <p:spPr/>
        <p:txBody>
          <a:bodyPr/>
          <a:lstStyle/>
          <a:p>
            <a:fld id="{1E3AB3DA-D8B4-4E79-BD01-AB7331BC3C62}" type="datetimeFigureOut">
              <a:rPr lang="en-US" smtClean="0"/>
              <a:t>1/26/2022</a:t>
            </a:fld>
            <a:endParaRPr lang="en-US" dirty="0"/>
          </a:p>
        </p:txBody>
      </p:sp>
      <p:sp>
        <p:nvSpPr>
          <p:cNvPr id="6" name="Footer Placeholder 5">
            <a:extLst>
              <a:ext uri="{FF2B5EF4-FFF2-40B4-BE49-F238E27FC236}">
                <a16:creationId xmlns:a16="http://schemas.microsoft.com/office/drawing/2014/main" id="{DFC37828-9F0C-4E0E-BDD7-FA952A9013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D5DBFD-9B3E-4990-B456-497DBEF417C3}"/>
              </a:ext>
            </a:extLst>
          </p:cNvPr>
          <p:cNvSpPr>
            <a:spLocks noGrp="1"/>
          </p:cNvSpPr>
          <p:nvPr>
            <p:ph type="sldNum" sz="quarter" idx="12"/>
          </p:nvPr>
        </p:nvSpPr>
        <p:spPr/>
        <p:txBody>
          <a:bodyPr/>
          <a:lstStyle/>
          <a:p>
            <a:fld id="{F92AA40B-7C2F-48F5-8DFC-E000F26E983E}" type="slidenum">
              <a:rPr lang="en-US" smtClean="0"/>
              <a:t>‹#›</a:t>
            </a:fld>
            <a:endParaRPr lang="en-US" dirty="0"/>
          </a:p>
        </p:txBody>
      </p:sp>
    </p:spTree>
    <p:extLst>
      <p:ext uri="{BB962C8B-B14F-4D97-AF65-F5344CB8AC3E}">
        <p14:creationId xmlns:p14="http://schemas.microsoft.com/office/powerpoint/2010/main" val="279533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637304-6C6F-4934-8088-B4C1310F7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78540B-2439-4C83-A97E-451A07412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EF45C-2E6F-442C-ADC1-BE9148BFC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AB3DA-D8B4-4E79-BD01-AB7331BC3C62}" type="datetimeFigureOut">
              <a:rPr lang="en-US" smtClean="0"/>
              <a:t>1/26/2022</a:t>
            </a:fld>
            <a:endParaRPr lang="en-US" dirty="0"/>
          </a:p>
        </p:txBody>
      </p:sp>
      <p:sp>
        <p:nvSpPr>
          <p:cNvPr id="5" name="Footer Placeholder 4">
            <a:extLst>
              <a:ext uri="{FF2B5EF4-FFF2-40B4-BE49-F238E27FC236}">
                <a16:creationId xmlns:a16="http://schemas.microsoft.com/office/drawing/2014/main" id="{10A83A10-8CD6-4DCA-BB6B-F4ECC2DBA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35E4C2-5DC2-4977-B400-A5602E6A75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AA40B-7C2F-48F5-8DFC-E000F26E983E}" type="slidenum">
              <a:rPr lang="en-US" smtClean="0"/>
              <a:t>‹#›</a:t>
            </a:fld>
            <a:endParaRPr lang="en-US" dirty="0"/>
          </a:p>
        </p:txBody>
      </p:sp>
    </p:spTree>
    <p:extLst>
      <p:ext uri="{BB962C8B-B14F-4D97-AF65-F5344CB8AC3E}">
        <p14:creationId xmlns:p14="http://schemas.microsoft.com/office/powerpoint/2010/main" val="81148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81A5-2AE6-4A50-A420-341EB4BBC753}"/>
              </a:ext>
            </a:extLst>
          </p:cNvPr>
          <p:cNvSpPr>
            <a:spLocks noGrp="1"/>
          </p:cNvSpPr>
          <p:nvPr>
            <p:ph type="ctrTitle"/>
          </p:nvPr>
        </p:nvSpPr>
        <p:spPr>
          <a:xfrm>
            <a:off x="1804012" y="795406"/>
            <a:ext cx="9144000" cy="2387600"/>
          </a:xfrm>
        </p:spPr>
        <p:txBody>
          <a:bodyPr>
            <a:noAutofit/>
          </a:bodyPr>
          <a:lstStyle/>
          <a:p>
            <a:r>
              <a:rPr lang="en-US" sz="4000" dirty="0"/>
              <a:t>A Program to Decrease DKA Admissions:</a:t>
            </a:r>
            <a:br>
              <a:rPr lang="en-US" sz="4000" dirty="0"/>
            </a:br>
            <a:r>
              <a:rPr lang="en-US" sz="4000" i="1" dirty="0"/>
              <a:t>Diabetes Wellness Program (DWP)</a:t>
            </a:r>
            <a:br>
              <a:rPr lang="en-US" sz="4000" i="1" dirty="0"/>
            </a:br>
            <a:r>
              <a:rPr lang="en-US" sz="4000" dirty="0"/>
              <a:t>Pediatric Diabetes Program</a:t>
            </a:r>
            <a:br>
              <a:rPr lang="en-US" sz="4000" dirty="0"/>
            </a:br>
            <a:r>
              <a:rPr lang="en-US" sz="4000" dirty="0"/>
              <a:t>SUNY Upstate Medical University</a:t>
            </a:r>
            <a:br>
              <a:rPr lang="en-US" sz="4000" dirty="0"/>
            </a:br>
            <a:r>
              <a:rPr lang="en-US" sz="4000" dirty="0"/>
              <a:t>Syracuse, NY</a:t>
            </a:r>
          </a:p>
        </p:txBody>
      </p:sp>
      <p:sp>
        <p:nvSpPr>
          <p:cNvPr id="3" name="Subtitle 2">
            <a:extLst>
              <a:ext uri="{FF2B5EF4-FFF2-40B4-BE49-F238E27FC236}">
                <a16:creationId xmlns:a16="http://schemas.microsoft.com/office/drawing/2014/main" id="{291AA19C-768B-4884-98C5-D0C0A158920B}"/>
              </a:ext>
            </a:extLst>
          </p:cNvPr>
          <p:cNvSpPr>
            <a:spLocks noGrp="1"/>
          </p:cNvSpPr>
          <p:nvPr>
            <p:ph type="subTitle" idx="1"/>
          </p:nvPr>
        </p:nvSpPr>
        <p:spPr>
          <a:xfrm>
            <a:off x="619737" y="3507556"/>
            <a:ext cx="11744587" cy="2772129"/>
          </a:xfrm>
        </p:spPr>
        <p:txBody>
          <a:bodyPr>
            <a:normAutofit/>
          </a:bodyPr>
          <a:lstStyle/>
          <a:p>
            <a:pPr algn="l"/>
            <a:r>
              <a:rPr lang="en-US" sz="2000" dirty="0"/>
              <a:t>Margaret Greenfield, MS, CHES       David Hansen, MD, MPH		          Emilie Hess, MS	</a:t>
            </a:r>
          </a:p>
          <a:p>
            <a:pPr algn="l"/>
            <a:r>
              <a:rPr lang="en-US" sz="2000" dirty="0"/>
              <a:t>Karen Kemmis, RN, DPT, CDCES        Danielle Stegman-Barber, RD, CDCES         Amanda Zuccaro, BSN, RN</a:t>
            </a:r>
          </a:p>
          <a:p>
            <a:pPr algn="l"/>
            <a:r>
              <a:rPr lang="en-US" sz="2000" dirty="0"/>
              <a:t>Cassie Bunker, CPNP                           Janine Robbins, BSN, RN                               Ann Marie Sanders, MSN, RN </a:t>
            </a:r>
          </a:p>
          <a:p>
            <a:pPr algn="l"/>
            <a:r>
              <a:rPr lang="en-US" sz="2000" dirty="0"/>
              <a:t>Hollie Cartini, LMSW                          Maria Winkworth, RD		          Renee Pierce, LCSW</a:t>
            </a:r>
          </a:p>
          <a:p>
            <a:pPr algn="l"/>
            <a:r>
              <a:rPr lang="en-US" sz="2000" dirty="0"/>
              <a:t>Casey Mohrien, MS IV	               Christopher P. Morley, PhD                           Roberto Izquierdo, MD </a:t>
            </a:r>
          </a:p>
        </p:txBody>
      </p:sp>
      <p:pic>
        <p:nvPicPr>
          <p:cNvPr id="5" name="Picture 4">
            <a:extLst>
              <a:ext uri="{FF2B5EF4-FFF2-40B4-BE49-F238E27FC236}">
                <a16:creationId xmlns:a16="http://schemas.microsoft.com/office/drawing/2014/main" id="{D0FCDA24-E630-405C-BFD9-CCEF2250A27F}"/>
              </a:ext>
            </a:extLst>
          </p:cNvPr>
          <p:cNvPicPr>
            <a:picLocks noChangeAspect="1"/>
          </p:cNvPicPr>
          <p:nvPr/>
        </p:nvPicPr>
        <p:blipFill>
          <a:blip r:embed="rId3"/>
          <a:stretch>
            <a:fillRect/>
          </a:stretch>
        </p:blipFill>
        <p:spPr>
          <a:xfrm>
            <a:off x="9277749" y="5627819"/>
            <a:ext cx="2411188" cy="1053735"/>
          </a:xfrm>
          <a:prstGeom prst="rect">
            <a:avLst/>
          </a:prstGeom>
        </p:spPr>
      </p:pic>
      <p:pic>
        <p:nvPicPr>
          <p:cNvPr id="6" name="Picture 5">
            <a:extLst>
              <a:ext uri="{FF2B5EF4-FFF2-40B4-BE49-F238E27FC236}">
                <a16:creationId xmlns:a16="http://schemas.microsoft.com/office/drawing/2014/main" id="{01B29005-C021-4118-8A3A-986563736684}"/>
              </a:ext>
            </a:extLst>
          </p:cNvPr>
          <p:cNvPicPr>
            <a:picLocks noChangeAspect="1"/>
          </p:cNvPicPr>
          <p:nvPr/>
        </p:nvPicPr>
        <p:blipFill>
          <a:blip r:embed="rId4"/>
          <a:stretch>
            <a:fillRect/>
          </a:stretch>
        </p:blipFill>
        <p:spPr>
          <a:xfrm>
            <a:off x="405423" y="5996156"/>
            <a:ext cx="2472329" cy="685398"/>
          </a:xfrm>
          <a:prstGeom prst="rect">
            <a:avLst/>
          </a:prstGeom>
        </p:spPr>
      </p:pic>
      <p:pic>
        <p:nvPicPr>
          <p:cNvPr id="9" name="Picture 8">
            <a:extLst>
              <a:ext uri="{FF2B5EF4-FFF2-40B4-BE49-F238E27FC236}">
                <a16:creationId xmlns:a16="http://schemas.microsoft.com/office/drawing/2014/main" id="{1FF1514B-B524-419E-8040-A0A78BEB5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647" y="5877817"/>
            <a:ext cx="3072351" cy="803737"/>
          </a:xfrm>
          <a:prstGeom prst="rect">
            <a:avLst/>
          </a:prstGeom>
        </p:spPr>
      </p:pic>
    </p:spTree>
    <p:custDataLst>
      <p:tags r:id="rId1"/>
    </p:custDataLst>
    <p:extLst>
      <p:ext uri="{BB962C8B-B14F-4D97-AF65-F5344CB8AC3E}">
        <p14:creationId xmlns:p14="http://schemas.microsoft.com/office/powerpoint/2010/main" val="224892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468441-3925-4E72-AF88-4B6BA0750198}"/>
              </a:ext>
            </a:extLst>
          </p:cNvPr>
          <p:cNvPicPr>
            <a:picLocks noChangeAspect="1"/>
          </p:cNvPicPr>
          <p:nvPr/>
        </p:nvPicPr>
        <p:blipFill>
          <a:blip r:embed="rId3"/>
          <a:stretch>
            <a:fillRect/>
          </a:stretch>
        </p:blipFill>
        <p:spPr>
          <a:xfrm>
            <a:off x="2576021" y="1033128"/>
            <a:ext cx="7039957" cy="4791744"/>
          </a:xfrm>
          <a:prstGeom prst="rect">
            <a:avLst/>
          </a:prstGeom>
        </p:spPr>
      </p:pic>
      <p:sp>
        <p:nvSpPr>
          <p:cNvPr id="2" name="TextBox 1">
            <a:extLst>
              <a:ext uri="{FF2B5EF4-FFF2-40B4-BE49-F238E27FC236}">
                <a16:creationId xmlns:a16="http://schemas.microsoft.com/office/drawing/2014/main" id="{3B507803-F1D1-4411-8525-28B3BB0B28F9}"/>
              </a:ext>
            </a:extLst>
          </p:cNvPr>
          <p:cNvSpPr txBox="1"/>
          <p:nvPr/>
        </p:nvSpPr>
        <p:spPr>
          <a:xfrm>
            <a:off x="9914021" y="2566737"/>
            <a:ext cx="1563057" cy="646331"/>
          </a:xfrm>
          <a:prstGeom prst="rect">
            <a:avLst/>
          </a:prstGeom>
          <a:noFill/>
        </p:spPr>
        <p:txBody>
          <a:bodyPr wrap="none" rtlCol="0">
            <a:spAutoFit/>
          </a:bodyPr>
          <a:lstStyle/>
          <a:p>
            <a:r>
              <a:rPr lang="en-US" dirty="0"/>
              <a:t>DKA risk:</a:t>
            </a:r>
          </a:p>
          <a:p>
            <a:r>
              <a:rPr lang="en-US" dirty="0"/>
              <a:t>Female &gt; Male</a:t>
            </a:r>
          </a:p>
        </p:txBody>
      </p:sp>
    </p:spTree>
    <p:custDataLst>
      <p:tags r:id="rId1"/>
    </p:custDataLst>
    <p:extLst>
      <p:ext uri="{BB962C8B-B14F-4D97-AF65-F5344CB8AC3E}">
        <p14:creationId xmlns:p14="http://schemas.microsoft.com/office/powerpoint/2010/main" val="148735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7DDC5-B506-487F-B027-32EF1B97A564}"/>
              </a:ext>
            </a:extLst>
          </p:cNvPr>
          <p:cNvPicPr>
            <a:picLocks noChangeAspect="1"/>
          </p:cNvPicPr>
          <p:nvPr/>
        </p:nvPicPr>
        <p:blipFill>
          <a:blip r:embed="rId3"/>
          <a:stretch>
            <a:fillRect/>
          </a:stretch>
        </p:blipFill>
        <p:spPr>
          <a:xfrm>
            <a:off x="2561732" y="1014075"/>
            <a:ext cx="7068536" cy="4829849"/>
          </a:xfrm>
          <a:prstGeom prst="rect">
            <a:avLst/>
          </a:prstGeom>
        </p:spPr>
      </p:pic>
      <p:sp>
        <p:nvSpPr>
          <p:cNvPr id="2" name="TextBox 1">
            <a:extLst>
              <a:ext uri="{FF2B5EF4-FFF2-40B4-BE49-F238E27FC236}">
                <a16:creationId xmlns:a16="http://schemas.microsoft.com/office/drawing/2014/main" id="{287DE639-306A-4ACA-9BE6-454939B760A4}"/>
              </a:ext>
            </a:extLst>
          </p:cNvPr>
          <p:cNvSpPr txBox="1"/>
          <p:nvPr/>
        </p:nvSpPr>
        <p:spPr>
          <a:xfrm>
            <a:off x="9946105" y="2350168"/>
            <a:ext cx="1938479" cy="646331"/>
          </a:xfrm>
          <a:prstGeom prst="rect">
            <a:avLst/>
          </a:prstGeom>
          <a:noFill/>
        </p:spPr>
        <p:txBody>
          <a:bodyPr wrap="none" rtlCol="0">
            <a:spAutoFit/>
          </a:bodyPr>
          <a:lstStyle/>
          <a:p>
            <a:r>
              <a:rPr lang="en-US" dirty="0"/>
              <a:t>Highest risk group:</a:t>
            </a:r>
          </a:p>
          <a:p>
            <a:r>
              <a:rPr lang="en-US" dirty="0"/>
              <a:t>Black</a:t>
            </a:r>
          </a:p>
        </p:txBody>
      </p:sp>
    </p:spTree>
    <p:custDataLst>
      <p:tags r:id="rId1"/>
    </p:custDataLst>
    <p:extLst>
      <p:ext uri="{BB962C8B-B14F-4D97-AF65-F5344CB8AC3E}">
        <p14:creationId xmlns:p14="http://schemas.microsoft.com/office/powerpoint/2010/main" val="90487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DDC225-226E-4CC2-8AEE-BBD58A3E29C6}"/>
              </a:ext>
            </a:extLst>
          </p:cNvPr>
          <p:cNvPicPr>
            <a:picLocks noChangeAspect="1"/>
          </p:cNvPicPr>
          <p:nvPr/>
        </p:nvPicPr>
        <p:blipFill>
          <a:blip r:embed="rId3"/>
          <a:stretch>
            <a:fillRect/>
          </a:stretch>
        </p:blipFill>
        <p:spPr>
          <a:xfrm>
            <a:off x="2637942" y="995023"/>
            <a:ext cx="6916115" cy="4867954"/>
          </a:xfrm>
          <a:prstGeom prst="rect">
            <a:avLst/>
          </a:prstGeom>
        </p:spPr>
      </p:pic>
      <p:sp>
        <p:nvSpPr>
          <p:cNvPr id="2" name="TextBox 1">
            <a:extLst>
              <a:ext uri="{FF2B5EF4-FFF2-40B4-BE49-F238E27FC236}">
                <a16:creationId xmlns:a16="http://schemas.microsoft.com/office/drawing/2014/main" id="{9DF2F977-CC23-4199-95D4-B4A146F18C34}"/>
              </a:ext>
            </a:extLst>
          </p:cNvPr>
          <p:cNvSpPr txBox="1"/>
          <p:nvPr/>
        </p:nvSpPr>
        <p:spPr>
          <a:xfrm>
            <a:off x="9617242" y="2197768"/>
            <a:ext cx="2459841" cy="646331"/>
          </a:xfrm>
          <a:prstGeom prst="rect">
            <a:avLst/>
          </a:prstGeom>
          <a:noFill/>
        </p:spPr>
        <p:txBody>
          <a:bodyPr wrap="none" rtlCol="0">
            <a:spAutoFit/>
          </a:bodyPr>
          <a:lstStyle/>
          <a:p>
            <a:r>
              <a:rPr lang="en-US" dirty="0"/>
              <a:t>Highest risk group:</a:t>
            </a:r>
          </a:p>
          <a:p>
            <a:r>
              <a:rPr lang="en-US" dirty="0"/>
              <a:t>Self-pay/Public &gt; Private</a:t>
            </a:r>
          </a:p>
        </p:txBody>
      </p:sp>
    </p:spTree>
    <p:custDataLst>
      <p:tags r:id="rId1"/>
    </p:custDataLst>
    <p:extLst>
      <p:ext uri="{BB962C8B-B14F-4D97-AF65-F5344CB8AC3E}">
        <p14:creationId xmlns:p14="http://schemas.microsoft.com/office/powerpoint/2010/main" val="291898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E14D7-B3FF-4D85-AB8B-EBC34F5E95AF}"/>
              </a:ext>
            </a:extLst>
          </p:cNvPr>
          <p:cNvPicPr>
            <a:picLocks noChangeAspect="1"/>
          </p:cNvPicPr>
          <p:nvPr/>
        </p:nvPicPr>
        <p:blipFill>
          <a:blip r:embed="rId3"/>
          <a:stretch>
            <a:fillRect/>
          </a:stretch>
        </p:blipFill>
        <p:spPr>
          <a:xfrm>
            <a:off x="2561732" y="980733"/>
            <a:ext cx="7068536" cy="4896533"/>
          </a:xfrm>
          <a:prstGeom prst="rect">
            <a:avLst/>
          </a:prstGeom>
        </p:spPr>
      </p:pic>
      <p:sp>
        <p:nvSpPr>
          <p:cNvPr id="2" name="TextBox 1">
            <a:extLst>
              <a:ext uri="{FF2B5EF4-FFF2-40B4-BE49-F238E27FC236}">
                <a16:creationId xmlns:a16="http://schemas.microsoft.com/office/drawing/2014/main" id="{9590A53A-DA1A-452B-8F32-66F079CC4498}"/>
              </a:ext>
            </a:extLst>
          </p:cNvPr>
          <p:cNvSpPr txBox="1"/>
          <p:nvPr/>
        </p:nvSpPr>
        <p:spPr>
          <a:xfrm>
            <a:off x="9713495" y="2189747"/>
            <a:ext cx="2007281" cy="646331"/>
          </a:xfrm>
          <a:prstGeom prst="rect">
            <a:avLst/>
          </a:prstGeom>
          <a:noFill/>
        </p:spPr>
        <p:txBody>
          <a:bodyPr wrap="none" rtlCol="0">
            <a:spAutoFit/>
          </a:bodyPr>
          <a:lstStyle/>
          <a:p>
            <a:r>
              <a:rPr lang="en-US" dirty="0"/>
              <a:t>Highest risk group:</a:t>
            </a:r>
          </a:p>
          <a:p>
            <a:r>
              <a:rPr lang="en-US" dirty="0"/>
              <a:t>Non-urban &gt; Urban</a:t>
            </a:r>
          </a:p>
        </p:txBody>
      </p:sp>
    </p:spTree>
    <p:custDataLst>
      <p:tags r:id="rId1"/>
    </p:custDataLst>
    <p:extLst>
      <p:ext uri="{BB962C8B-B14F-4D97-AF65-F5344CB8AC3E}">
        <p14:creationId xmlns:p14="http://schemas.microsoft.com/office/powerpoint/2010/main" val="16383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3173-E38C-456C-A72D-FAE94045BCF5}"/>
              </a:ext>
            </a:extLst>
          </p:cNvPr>
          <p:cNvPicPr>
            <a:picLocks noChangeAspect="1"/>
          </p:cNvPicPr>
          <p:nvPr/>
        </p:nvPicPr>
        <p:blipFill>
          <a:blip r:embed="rId3"/>
          <a:stretch>
            <a:fillRect/>
          </a:stretch>
        </p:blipFill>
        <p:spPr>
          <a:xfrm>
            <a:off x="0" y="1026297"/>
            <a:ext cx="12192000" cy="4805405"/>
          </a:xfrm>
          <a:prstGeom prst="rect">
            <a:avLst/>
          </a:prstGeom>
        </p:spPr>
      </p:pic>
      <p:sp>
        <p:nvSpPr>
          <p:cNvPr id="2" name="TextBox 1">
            <a:extLst>
              <a:ext uri="{FF2B5EF4-FFF2-40B4-BE49-F238E27FC236}">
                <a16:creationId xmlns:a16="http://schemas.microsoft.com/office/drawing/2014/main" id="{E58339B0-B65B-49DC-A0FB-A16D4EAC458C}"/>
              </a:ext>
            </a:extLst>
          </p:cNvPr>
          <p:cNvSpPr txBox="1"/>
          <p:nvPr/>
        </p:nvSpPr>
        <p:spPr>
          <a:xfrm>
            <a:off x="2638926" y="6055895"/>
            <a:ext cx="5632311" cy="369332"/>
          </a:xfrm>
          <a:prstGeom prst="rect">
            <a:avLst/>
          </a:prstGeom>
          <a:noFill/>
        </p:spPr>
        <p:txBody>
          <a:bodyPr wrap="none" rtlCol="0">
            <a:spAutoFit/>
          </a:bodyPr>
          <a:lstStyle/>
          <a:p>
            <a:r>
              <a:rPr lang="en-US" dirty="0"/>
              <a:t>Highest risk group: those in the lowest quartile for income</a:t>
            </a:r>
          </a:p>
        </p:txBody>
      </p:sp>
    </p:spTree>
    <p:custDataLst>
      <p:tags r:id="rId1"/>
    </p:custDataLst>
    <p:extLst>
      <p:ext uri="{BB962C8B-B14F-4D97-AF65-F5344CB8AC3E}">
        <p14:creationId xmlns:p14="http://schemas.microsoft.com/office/powerpoint/2010/main" val="163255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47D2-65CA-453F-AA5C-FCB38CB7D19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1DFE00B-25FF-485E-B3ED-476DFADDE836}"/>
              </a:ext>
            </a:extLst>
          </p:cNvPr>
          <p:cNvSpPr>
            <a:spLocks noGrp="1"/>
          </p:cNvSpPr>
          <p:nvPr>
            <p:ph idx="1"/>
          </p:nvPr>
        </p:nvSpPr>
        <p:spPr/>
        <p:txBody>
          <a:bodyPr/>
          <a:lstStyle/>
          <a:p>
            <a:r>
              <a:rPr lang="en-US" dirty="0"/>
              <a:t>Pediatric DKA admissions have risen by 40% in the US and vulnerable subgroups remain at highest risks</a:t>
            </a:r>
          </a:p>
          <a:p>
            <a:r>
              <a:rPr lang="en-US" dirty="0"/>
              <a:t>Further studies should characterize the challenges experienced by these groups to inform interventions to mitigate their DKA risk and to address the rising DKA rates nationally</a:t>
            </a:r>
          </a:p>
          <a:p>
            <a:endParaRPr lang="en-US" dirty="0"/>
          </a:p>
        </p:txBody>
      </p:sp>
    </p:spTree>
    <p:custDataLst>
      <p:tags r:id="rId1"/>
    </p:custDataLst>
    <p:extLst>
      <p:ext uri="{BB962C8B-B14F-4D97-AF65-F5344CB8AC3E}">
        <p14:creationId xmlns:p14="http://schemas.microsoft.com/office/powerpoint/2010/main" val="301962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A8D40C-D251-40A7-8F58-7E16E123A091}"/>
              </a:ext>
            </a:extLst>
          </p:cNvPr>
          <p:cNvPicPr>
            <a:picLocks noChangeAspect="1"/>
          </p:cNvPicPr>
          <p:nvPr/>
        </p:nvPicPr>
        <p:blipFill>
          <a:blip r:embed="rId3"/>
          <a:stretch>
            <a:fillRect/>
          </a:stretch>
        </p:blipFill>
        <p:spPr>
          <a:xfrm>
            <a:off x="0" y="1574062"/>
            <a:ext cx="12192000" cy="3709876"/>
          </a:xfrm>
          <a:prstGeom prst="rect">
            <a:avLst/>
          </a:prstGeom>
        </p:spPr>
      </p:pic>
      <p:sp>
        <p:nvSpPr>
          <p:cNvPr id="4" name="TextBox 3">
            <a:extLst>
              <a:ext uri="{FF2B5EF4-FFF2-40B4-BE49-F238E27FC236}">
                <a16:creationId xmlns:a16="http://schemas.microsoft.com/office/drawing/2014/main" id="{97FA0ECE-CF0B-4E28-8DE8-ACFD9C726977}"/>
              </a:ext>
            </a:extLst>
          </p:cNvPr>
          <p:cNvSpPr txBox="1"/>
          <p:nvPr/>
        </p:nvSpPr>
        <p:spPr>
          <a:xfrm>
            <a:off x="438150" y="5553075"/>
            <a:ext cx="2996526" cy="369332"/>
          </a:xfrm>
          <a:prstGeom prst="rect">
            <a:avLst/>
          </a:prstGeom>
          <a:noFill/>
        </p:spPr>
        <p:txBody>
          <a:bodyPr wrap="none" rtlCol="0">
            <a:spAutoFit/>
          </a:bodyPr>
          <a:lstStyle/>
          <a:p>
            <a:r>
              <a:rPr lang="en-US" dirty="0"/>
              <a:t>Clinical Diabetes Journal 2021</a:t>
            </a:r>
          </a:p>
        </p:txBody>
      </p:sp>
    </p:spTree>
    <p:custDataLst>
      <p:tags r:id="rId1"/>
    </p:custDataLst>
    <p:extLst>
      <p:ext uri="{BB962C8B-B14F-4D97-AF65-F5344CB8AC3E}">
        <p14:creationId xmlns:p14="http://schemas.microsoft.com/office/powerpoint/2010/main" val="82777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43301-1D80-450B-8C25-A5B6646273DA}"/>
              </a:ext>
            </a:extLst>
          </p:cNvPr>
          <p:cNvPicPr>
            <a:picLocks noChangeAspect="1"/>
          </p:cNvPicPr>
          <p:nvPr/>
        </p:nvPicPr>
        <p:blipFill>
          <a:blip r:embed="rId3"/>
          <a:stretch>
            <a:fillRect/>
          </a:stretch>
        </p:blipFill>
        <p:spPr>
          <a:xfrm>
            <a:off x="2886246" y="0"/>
            <a:ext cx="6419508" cy="6858000"/>
          </a:xfrm>
          <a:prstGeom prst="rect">
            <a:avLst/>
          </a:prstGeom>
        </p:spPr>
      </p:pic>
    </p:spTree>
    <p:custDataLst>
      <p:tags r:id="rId1"/>
    </p:custDataLst>
    <p:extLst>
      <p:ext uri="{BB962C8B-B14F-4D97-AF65-F5344CB8AC3E}">
        <p14:creationId xmlns:p14="http://schemas.microsoft.com/office/powerpoint/2010/main" val="409803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151A1-6D7D-49E6-B0EB-755274F1408F}"/>
              </a:ext>
            </a:extLst>
          </p:cNvPr>
          <p:cNvPicPr>
            <a:picLocks noChangeAspect="1"/>
          </p:cNvPicPr>
          <p:nvPr/>
        </p:nvPicPr>
        <p:blipFill>
          <a:blip r:embed="rId3"/>
          <a:stretch>
            <a:fillRect/>
          </a:stretch>
        </p:blipFill>
        <p:spPr>
          <a:xfrm>
            <a:off x="1089914" y="1776182"/>
            <a:ext cx="10012172" cy="3305636"/>
          </a:xfrm>
          <a:prstGeom prst="rect">
            <a:avLst/>
          </a:prstGeom>
        </p:spPr>
      </p:pic>
      <p:sp>
        <p:nvSpPr>
          <p:cNvPr id="2" name="Oval 1">
            <a:extLst>
              <a:ext uri="{FF2B5EF4-FFF2-40B4-BE49-F238E27FC236}">
                <a16:creationId xmlns:a16="http://schemas.microsoft.com/office/drawing/2014/main" id="{3DFF818E-DB06-4AE2-9617-67A41E6529EA}"/>
              </a:ext>
            </a:extLst>
          </p:cNvPr>
          <p:cNvSpPr/>
          <p:nvPr/>
        </p:nvSpPr>
        <p:spPr>
          <a:xfrm>
            <a:off x="6376736" y="324451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A81A799-4CED-4128-901A-606172230BD7}"/>
              </a:ext>
            </a:extLst>
          </p:cNvPr>
          <p:cNvSpPr/>
          <p:nvPr/>
        </p:nvSpPr>
        <p:spPr>
          <a:xfrm>
            <a:off x="4176461" y="324451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5078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4EC5-B0D1-4B2F-A37E-CDBD3E576D8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BF531D0-D0FC-491F-87E7-BEF9651055C7}"/>
              </a:ext>
            </a:extLst>
          </p:cNvPr>
          <p:cNvSpPr>
            <a:spLocks noGrp="1"/>
          </p:cNvSpPr>
          <p:nvPr>
            <p:ph idx="1"/>
          </p:nvPr>
        </p:nvSpPr>
        <p:spPr/>
        <p:txBody>
          <a:bodyPr/>
          <a:lstStyle/>
          <a:p>
            <a:r>
              <a:rPr lang="en-US" dirty="0"/>
              <a:t>These results underscore the crucial need to study and overcome the barriers that lead to inequities in the care and outcomes of people with type 1 diabetes</a:t>
            </a:r>
          </a:p>
        </p:txBody>
      </p:sp>
    </p:spTree>
    <p:custDataLst>
      <p:tags r:id="rId1"/>
    </p:custDataLst>
    <p:extLst>
      <p:ext uri="{BB962C8B-B14F-4D97-AF65-F5344CB8AC3E}">
        <p14:creationId xmlns:p14="http://schemas.microsoft.com/office/powerpoint/2010/main" val="74186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rrowheads="1"/>
          </p:cNvSpPr>
          <p:nvPr>
            <p:ph type="title"/>
          </p:nvPr>
        </p:nvSpPr>
        <p:spPr>
          <a:xfrm>
            <a:off x="1524000" y="198121"/>
            <a:ext cx="8803419" cy="914400"/>
          </a:xfrm>
        </p:spPr>
        <p:txBody>
          <a:bodyPr/>
          <a:lstStyle/>
          <a:p>
            <a:pPr>
              <a:defRPr/>
            </a:pPr>
            <a:r>
              <a:rPr lang="en-US" sz="2800" dirty="0">
                <a:solidFill>
                  <a:schemeClr val="tx2">
                    <a:satMod val="200000"/>
                  </a:schemeClr>
                </a:solidFill>
              </a:rPr>
              <a:t>Joslin Diabetes Center at SUNY Upstate Medical University</a:t>
            </a:r>
          </a:p>
        </p:txBody>
      </p:sp>
      <p:sp>
        <p:nvSpPr>
          <p:cNvPr id="266243" name="Rectangle 3"/>
          <p:cNvSpPr>
            <a:spLocks noGrp="1" noChangeArrowheads="1"/>
          </p:cNvSpPr>
          <p:nvPr>
            <p:ph sz="half" idx="4294967295"/>
          </p:nvPr>
        </p:nvSpPr>
        <p:spPr>
          <a:xfrm>
            <a:off x="1524000" y="2214566"/>
            <a:ext cx="4040188" cy="3952875"/>
          </a:xfrm>
        </p:spPr>
        <p:txBody>
          <a:bodyPr>
            <a:normAutofit fontScale="85000" lnSpcReduction="20000"/>
          </a:bodyPr>
          <a:lstStyle/>
          <a:p>
            <a:pPr marL="308610">
              <a:buFont typeface="Wingdings"/>
              <a:buChar char=""/>
              <a:defRPr/>
            </a:pPr>
            <a:r>
              <a:rPr lang="en-US" dirty="0"/>
              <a:t>We serve more than 25 counties in Central New York</a:t>
            </a:r>
          </a:p>
          <a:p>
            <a:pPr marL="308610">
              <a:buFont typeface="Wingdings"/>
              <a:buChar char=""/>
              <a:defRPr/>
            </a:pPr>
            <a:r>
              <a:rPr lang="en-US" dirty="0"/>
              <a:t>Our patient panel over past two years:</a:t>
            </a:r>
          </a:p>
          <a:p>
            <a:pPr marL="608648" lvl="1">
              <a:buFont typeface="Wingdings"/>
              <a:buChar char=""/>
              <a:defRPr/>
            </a:pPr>
            <a:r>
              <a:rPr lang="en-US" sz="2800" dirty="0"/>
              <a:t>1262 with type 1 </a:t>
            </a:r>
          </a:p>
          <a:p>
            <a:pPr marL="608648" lvl="1">
              <a:buFont typeface="Wingdings"/>
              <a:buChar char=""/>
              <a:defRPr/>
            </a:pPr>
            <a:r>
              <a:rPr lang="en-US" sz="2800" dirty="0"/>
              <a:t>620 with type 2</a:t>
            </a:r>
          </a:p>
          <a:p>
            <a:pPr marL="411480">
              <a:buFont typeface="Wingdings"/>
              <a:buChar char=""/>
              <a:defRPr/>
            </a:pPr>
            <a:r>
              <a:rPr lang="en-US" dirty="0"/>
              <a:t>We see 100-142 patients with newly diagnosed diabetes each year, mostly with type 1 diabetes</a:t>
            </a:r>
          </a:p>
          <a:p>
            <a:pPr marL="411480">
              <a:buFont typeface="Wingdings"/>
              <a:buChar char=""/>
              <a:defRPr/>
            </a:pPr>
            <a:r>
              <a:rPr lang="en-US" dirty="0"/>
              <a:t>Age range: 6 weeks to 21 years of age</a:t>
            </a:r>
          </a:p>
        </p:txBody>
      </p:sp>
      <p:pic>
        <p:nvPicPr>
          <p:cNvPr id="286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477" y="4002365"/>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EABF010-EC5C-414F-87BA-6F1868FED431}"/>
              </a:ext>
            </a:extLst>
          </p:cNvPr>
          <p:cNvPicPr>
            <a:picLocks noChangeAspect="1"/>
          </p:cNvPicPr>
          <p:nvPr/>
        </p:nvPicPr>
        <p:blipFill>
          <a:blip r:embed="rId4"/>
          <a:stretch>
            <a:fillRect/>
          </a:stretch>
        </p:blipFill>
        <p:spPr>
          <a:xfrm>
            <a:off x="6324600" y="1245216"/>
            <a:ext cx="3066554" cy="1969179"/>
          </a:xfrm>
          <a:prstGeom prst="rect">
            <a:avLst/>
          </a:prstGeom>
        </p:spPr>
      </p:pic>
      <p:pic>
        <p:nvPicPr>
          <p:cNvPr id="8" name="Picture 7">
            <a:extLst>
              <a:ext uri="{FF2B5EF4-FFF2-40B4-BE49-F238E27FC236}">
                <a16:creationId xmlns:a16="http://schemas.microsoft.com/office/drawing/2014/main" id="{F9CE573C-32B7-4AEA-B963-F7A9513D67FD}"/>
              </a:ext>
            </a:extLst>
          </p:cNvPr>
          <p:cNvPicPr>
            <a:picLocks noChangeAspect="1"/>
          </p:cNvPicPr>
          <p:nvPr/>
        </p:nvPicPr>
        <p:blipFill>
          <a:blip r:embed="rId5"/>
          <a:stretch>
            <a:fillRect/>
          </a:stretch>
        </p:blipFill>
        <p:spPr>
          <a:xfrm>
            <a:off x="6324600" y="3347090"/>
            <a:ext cx="3352800" cy="522581"/>
          </a:xfrm>
          <a:prstGeom prst="rect">
            <a:avLst/>
          </a:prstGeom>
        </p:spPr>
      </p:pic>
    </p:spTree>
    <p:custDataLst>
      <p:tags r:id="rId1"/>
    </p:custDataLst>
    <p:extLst>
      <p:ext uri="{BB962C8B-B14F-4D97-AF65-F5344CB8AC3E}">
        <p14:creationId xmlns:p14="http://schemas.microsoft.com/office/powerpoint/2010/main" val="169115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92B7F-D808-4D6D-8303-EC1366861CD7}"/>
              </a:ext>
            </a:extLst>
          </p:cNvPr>
          <p:cNvPicPr>
            <a:picLocks noChangeAspect="1"/>
          </p:cNvPicPr>
          <p:nvPr/>
        </p:nvPicPr>
        <p:blipFill>
          <a:blip r:embed="rId3"/>
          <a:stretch>
            <a:fillRect/>
          </a:stretch>
        </p:blipFill>
        <p:spPr>
          <a:xfrm>
            <a:off x="1292924" y="0"/>
            <a:ext cx="9606151" cy="6858000"/>
          </a:xfrm>
          <a:prstGeom prst="rect">
            <a:avLst/>
          </a:prstGeom>
        </p:spPr>
      </p:pic>
      <p:sp>
        <p:nvSpPr>
          <p:cNvPr id="4" name="Oval 3">
            <a:extLst>
              <a:ext uri="{FF2B5EF4-FFF2-40B4-BE49-F238E27FC236}">
                <a16:creationId xmlns:a16="http://schemas.microsoft.com/office/drawing/2014/main" id="{AE6B8A59-15D2-4ACC-90CB-CB29382A065D}"/>
              </a:ext>
            </a:extLst>
          </p:cNvPr>
          <p:cNvSpPr/>
          <p:nvPr/>
        </p:nvSpPr>
        <p:spPr>
          <a:xfrm>
            <a:off x="5976686" y="486376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487EA2E-847D-4E26-87A5-C4CFF37CC58B}"/>
              </a:ext>
            </a:extLst>
          </p:cNvPr>
          <p:cNvSpPr/>
          <p:nvPr/>
        </p:nvSpPr>
        <p:spPr>
          <a:xfrm>
            <a:off x="3852611" y="486376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33C4625-3624-4EE3-ABF0-0F243ED5DA57}"/>
              </a:ext>
            </a:extLst>
          </p:cNvPr>
          <p:cNvSpPr/>
          <p:nvPr/>
        </p:nvSpPr>
        <p:spPr>
          <a:xfrm>
            <a:off x="5976686" y="534001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9AB25D-E5A4-4456-ADA7-7A21F2F0709B}"/>
              </a:ext>
            </a:extLst>
          </p:cNvPr>
          <p:cNvSpPr/>
          <p:nvPr/>
        </p:nvSpPr>
        <p:spPr>
          <a:xfrm>
            <a:off x="3852611" y="534001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6A7300-7C59-4A81-9662-FAFAA80D328F}"/>
              </a:ext>
            </a:extLst>
          </p:cNvPr>
          <p:cNvSpPr/>
          <p:nvPr/>
        </p:nvSpPr>
        <p:spPr>
          <a:xfrm>
            <a:off x="7952606" y="486376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2FC116-69F7-43CE-BEBA-733F7F3B1260}"/>
              </a:ext>
            </a:extLst>
          </p:cNvPr>
          <p:cNvSpPr/>
          <p:nvPr/>
        </p:nvSpPr>
        <p:spPr>
          <a:xfrm>
            <a:off x="7952606" y="5340016"/>
            <a:ext cx="970548" cy="368968"/>
          </a:xfrm>
          <a:prstGeom prst="ellipse">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4223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5A83-A4A4-4C43-94E2-2D9E679A65D1}"/>
              </a:ext>
            </a:extLst>
          </p:cNvPr>
          <p:cNvSpPr>
            <a:spLocks noGrp="1"/>
          </p:cNvSpPr>
          <p:nvPr>
            <p:ph type="title"/>
          </p:nvPr>
        </p:nvSpPr>
        <p:spPr/>
        <p:txBody>
          <a:bodyPr/>
          <a:lstStyle/>
          <a:p>
            <a:r>
              <a:rPr lang="en-US" dirty="0"/>
              <a:t>Needs Assessment for </a:t>
            </a:r>
            <a:br>
              <a:rPr lang="en-US" dirty="0"/>
            </a:br>
            <a:r>
              <a:rPr lang="en-US" dirty="0"/>
              <a:t>Diabetes Wellness Program (DWP)</a:t>
            </a:r>
          </a:p>
        </p:txBody>
      </p:sp>
      <p:sp>
        <p:nvSpPr>
          <p:cNvPr id="3" name="Content Placeholder 2">
            <a:extLst>
              <a:ext uri="{FF2B5EF4-FFF2-40B4-BE49-F238E27FC236}">
                <a16:creationId xmlns:a16="http://schemas.microsoft.com/office/drawing/2014/main" id="{42F760A3-2D53-431F-BFDE-867362B8F340}"/>
              </a:ext>
            </a:extLst>
          </p:cNvPr>
          <p:cNvSpPr>
            <a:spLocks noGrp="1"/>
          </p:cNvSpPr>
          <p:nvPr>
            <p:ph idx="1"/>
          </p:nvPr>
        </p:nvSpPr>
        <p:spPr/>
        <p:txBody>
          <a:bodyPr>
            <a:normAutofit/>
          </a:bodyPr>
          <a:lstStyle/>
          <a:p>
            <a:r>
              <a:rPr lang="en-US" dirty="0"/>
              <a:t>Nineteen patients had at least two or more DKA admissions from Aug 1, 2019 – Aug 1, 2020</a:t>
            </a:r>
          </a:p>
          <a:p>
            <a:r>
              <a:rPr lang="en-US" dirty="0"/>
              <a:t>Seventeen patients has at least two or more DKA admissions from August 2, 2020- August 2, 2021</a:t>
            </a:r>
          </a:p>
          <a:p>
            <a:r>
              <a:rPr lang="en-US" dirty="0"/>
              <a:t>Patients with frequent ER visits, sustained A1c </a:t>
            </a:r>
            <a:r>
              <a:rPr lang="en-US" u="sng" dirty="0"/>
              <a:t>&gt;</a:t>
            </a:r>
            <a:r>
              <a:rPr lang="en-US" dirty="0"/>
              <a:t>14%, or frequent outpatient calls for hyperglycemia in association with ketonuria</a:t>
            </a:r>
          </a:p>
          <a:p>
            <a:pPr lvl="1"/>
            <a:endParaRPr lang="en-US" dirty="0"/>
          </a:p>
          <a:p>
            <a:r>
              <a:rPr lang="en-US" dirty="0"/>
              <a:t>Two Intervention Cohorts: 16 patients each</a:t>
            </a:r>
          </a:p>
          <a:p>
            <a:endParaRPr lang="en-US" dirty="0"/>
          </a:p>
        </p:txBody>
      </p:sp>
    </p:spTree>
    <p:custDataLst>
      <p:tags r:id="rId1"/>
    </p:custDataLst>
    <p:extLst>
      <p:ext uri="{BB962C8B-B14F-4D97-AF65-F5344CB8AC3E}">
        <p14:creationId xmlns:p14="http://schemas.microsoft.com/office/powerpoint/2010/main" val="315754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9D6B-392F-4261-A7B6-DAF19F9A17E9}"/>
              </a:ext>
            </a:extLst>
          </p:cNvPr>
          <p:cNvSpPr>
            <a:spLocks noGrp="1"/>
          </p:cNvSpPr>
          <p:nvPr>
            <p:ph type="title"/>
          </p:nvPr>
        </p:nvSpPr>
        <p:spPr>
          <a:xfrm>
            <a:off x="1152030" y="360787"/>
            <a:ext cx="10515600" cy="1325563"/>
          </a:xfrm>
        </p:spPr>
        <p:txBody>
          <a:bodyPr/>
          <a:lstStyle/>
          <a:p>
            <a:r>
              <a:rPr lang="en-US" dirty="0"/>
              <a:t>Enrollment Process for Cohorts 1 &amp; 2</a:t>
            </a:r>
          </a:p>
        </p:txBody>
      </p:sp>
      <p:grpSp>
        <p:nvGrpSpPr>
          <p:cNvPr id="4" name="Group 3">
            <a:extLst>
              <a:ext uri="{FF2B5EF4-FFF2-40B4-BE49-F238E27FC236}">
                <a16:creationId xmlns:a16="http://schemas.microsoft.com/office/drawing/2014/main" id="{09336AB8-44A6-4A9D-A183-2D86AC1459CC}"/>
              </a:ext>
            </a:extLst>
          </p:cNvPr>
          <p:cNvGrpSpPr/>
          <p:nvPr/>
        </p:nvGrpSpPr>
        <p:grpSpPr>
          <a:xfrm>
            <a:off x="196915" y="1991619"/>
            <a:ext cx="11884836" cy="3551051"/>
            <a:chOff x="196915" y="1991619"/>
            <a:chExt cx="11884836" cy="3551051"/>
          </a:xfrm>
        </p:grpSpPr>
        <p:sp>
          <p:nvSpPr>
            <p:cNvPr id="5" name="Freeform: Shape 4">
              <a:extLst>
                <a:ext uri="{FF2B5EF4-FFF2-40B4-BE49-F238E27FC236}">
                  <a16:creationId xmlns:a16="http://schemas.microsoft.com/office/drawing/2014/main" id="{F7D77085-FC5E-415A-9DAB-D37B27087219}"/>
                </a:ext>
              </a:extLst>
            </p:cNvPr>
            <p:cNvSpPr/>
            <p:nvPr/>
          </p:nvSpPr>
          <p:spPr>
            <a:xfrm>
              <a:off x="196915" y="1991619"/>
              <a:ext cx="1683471" cy="1010082"/>
            </a:xfrm>
            <a:custGeom>
              <a:avLst/>
              <a:gdLst>
                <a:gd name="connsiteX0" fmla="*/ 0 w 1683471"/>
                <a:gd name="connsiteY0" fmla="*/ 101008 h 1010082"/>
                <a:gd name="connsiteX1" fmla="*/ 101008 w 1683471"/>
                <a:gd name="connsiteY1" fmla="*/ 0 h 1010082"/>
                <a:gd name="connsiteX2" fmla="*/ 1582463 w 1683471"/>
                <a:gd name="connsiteY2" fmla="*/ 0 h 1010082"/>
                <a:gd name="connsiteX3" fmla="*/ 1683471 w 1683471"/>
                <a:gd name="connsiteY3" fmla="*/ 101008 h 1010082"/>
                <a:gd name="connsiteX4" fmla="*/ 1683471 w 1683471"/>
                <a:gd name="connsiteY4" fmla="*/ 909074 h 1010082"/>
                <a:gd name="connsiteX5" fmla="*/ 1582463 w 1683471"/>
                <a:gd name="connsiteY5" fmla="*/ 1010082 h 1010082"/>
                <a:gd name="connsiteX6" fmla="*/ 101008 w 1683471"/>
                <a:gd name="connsiteY6" fmla="*/ 1010082 h 1010082"/>
                <a:gd name="connsiteX7" fmla="*/ 0 w 1683471"/>
                <a:gd name="connsiteY7" fmla="*/ 909074 h 1010082"/>
                <a:gd name="connsiteX8" fmla="*/ 0 w 1683471"/>
                <a:gd name="connsiteY8" fmla="*/ 101008 h 101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471" h="1010082">
                  <a:moveTo>
                    <a:pt x="0" y="101008"/>
                  </a:moveTo>
                  <a:cubicBezTo>
                    <a:pt x="0" y="45223"/>
                    <a:pt x="45223" y="0"/>
                    <a:pt x="101008" y="0"/>
                  </a:cubicBezTo>
                  <a:lnTo>
                    <a:pt x="1582463" y="0"/>
                  </a:lnTo>
                  <a:cubicBezTo>
                    <a:pt x="1638248" y="0"/>
                    <a:pt x="1683471" y="45223"/>
                    <a:pt x="1683471" y="101008"/>
                  </a:cubicBezTo>
                  <a:lnTo>
                    <a:pt x="1683471" y="909074"/>
                  </a:lnTo>
                  <a:cubicBezTo>
                    <a:pt x="1683471" y="964859"/>
                    <a:pt x="1638248" y="1010082"/>
                    <a:pt x="1582463" y="1010082"/>
                  </a:cubicBezTo>
                  <a:lnTo>
                    <a:pt x="101008" y="1010082"/>
                  </a:lnTo>
                  <a:cubicBezTo>
                    <a:pt x="45223" y="1010082"/>
                    <a:pt x="0" y="964859"/>
                    <a:pt x="0" y="909074"/>
                  </a:cubicBezTo>
                  <a:lnTo>
                    <a:pt x="0" y="1010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97654" numCol="1" spcCol="1270" anchor="t" anchorCtr="0">
              <a:noAutofit/>
            </a:bodyPr>
            <a:lstStyle/>
            <a:p>
              <a:pPr marL="0" lvl="0" indent="0" algn="ctr" defTabSz="711200">
                <a:lnSpc>
                  <a:spcPct val="90000"/>
                </a:lnSpc>
                <a:spcBef>
                  <a:spcPct val="0"/>
                </a:spcBef>
                <a:spcAft>
                  <a:spcPct val="35000"/>
                </a:spcAft>
                <a:buNone/>
              </a:pPr>
              <a:r>
                <a:rPr lang="en-US" kern="1200" dirty="0"/>
                <a:t>Identify Patient </a:t>
              </a:r>
            </a:p>
          </p:txBody>
        </p:sp>
        <p:sp>
          <p:nvSpPr>
            <p:cNvPr id="6" name="Freeform: Shape 5">
              <a:extLst>
                <a:ext uri="{FF2B5EF4-FFF2-40B4-BE49-F238E27FC236}">
                  <a16:creationId xmlns:a16="http://schemas.microsoft.com/office/drawing/2014/main" id="{2EEAFCEF-C759-48D4-8462-B582FF336ACA}"/>
                </a:ext>
              </a:extLst>
            </p:cNvPr>
            <p:cNvSpPr/>
            <p:nvPr/>
          </p:nvSpPr>
          <p:spPr>
            <a:xfrm>
              <a:off x="232662" y="2822627"/>
              <a:ext cx="2279403" cy="2720041"/>
            </a:xfrm>
            <a:custGeom>
              <a:avLst/>
              <a:gdLst>
                <a:gd name="connsiteX0" fmla="*/ 0 w 2279403"/>
                <a:gd name="connsiteY0" fmla="*/ 227940 h 2394000"/>
                <a:gd name="connsiteX1" fmla="*/ 227940 w 2279403"/>
                <a:gd name="connsiteY1" fmla="*/ 0 h 2394000"/>
                <a:gd name="connsiteX2" fmla="*/ 2051463 w 2279403"/>
                <a:gd name="connsiteY2" fmla="*/ 0 h 2394000"/>
                <a:gd name="connsiteX3" fmla="*/ 2279403 w 2279403"/>
                <a:gd name="connsiteY3" fmla="*/ 227940 h 2394000"/>
                <a:gd name="connsiteX4" fmla="*/ 2279403 w 2279403"/>
                <a:gd name="connsiteY4" fmla="*/ 2166060 h 2394000"/>
                <a:gd name="connsiteX5" fmla="*/ 2051463 w 2279403"/>
                <a:gd name="connsiteY5" fmla="*/ 2394000 h 2394000"/>
                <a:gd name="connsiteX6" fmla="*/ 227940 w 2279403"/>
                <a:gd name="connsiteY6" fmla="*/ 2394000 h 2394000"/>
                <a:gd name="connsiteX7" fmla="*/ 0 w 2279403"/>
                <a:gd name="connsiteY7" fmla="*/ 2166060 h 2394000"/>
                <a:gd name="connsiteX8" fmla="*/ 0 w 2279403"/>
                <a:gd name="connsiteY8" fmla="*/ 227940 h 23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403" h="2394000">
                  <a:moveTo>
                    <a:pt x="0" y="227940"/>
                  </a:moveTo>
                  <a:cubicBezTo>
                    <a:pt x="0" y="102052"/>
                    <a:pt x="102052" y="0"/>
                    <a:pt x="227940" y="0"/>
                  </a:cubicBezTo>
                  <a:lnTo>
                    <a:pt x="2051463" y="0"/>
                  </a:lnTo>
                  <a:cubicBezTo>
                    <a:pt x="2177351" y="0"/>
                    <a:pt x="2279403" y="102052"/>
                    <a:pt x="2279403" y="227940"/>
                  </a:cubicBezTo>
                  <a:lnTo>
                    <a:pt x="2279403" y="2166060"/>
                  </a:lnTo>
                  <a:cubicBezTo>
                    <a:pt x="2279403" y="2291948"/>
                    <a:pt x="2177351" y="2394000"/>
                    <a:pt x="2051463" y="2394000"/>
                  </a:cubicBezTo>
                  <a:lnTo>
                    <a:pt x="227940" y="2394000"/>
                  </a:lnTo>
                  <a:cubicBezTo>
                    <a:pt x="102052" y="2394000"/>
                    <a:pt x="0" y="2291948"/>
                    <a:pt x="0" y="2166060"/>
                  </a:cubicBezTo>
                  <a:lnTo>
                    <a:pt x="0" y="22794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0553" tIns="180553" rIns="180553" bIns="180553" numCol="1" spcCol="1270" anchor="t" anchorCtr="0">
              <a:noAutofit/>
            </a:bodyPr>
            <a:lstStyle/>
            <a:p>
              <a:pPr marL="171450" lvl="1" indent="-171450" algn="l" defTabSz="711200">
                <a:lnSpc>
                  <a:spcPct val="90000"/>
                </a:lnSpc>
                <a:spcBef>
                  <a:spcPct val="0"/>
                </a:spcBef>
                <a:spcAft>
                  <a:spcPct val="15000"/>
                </a:spcAft>
                <a:buChar char="•"/>
              </a:pPr>
              <a:r>
                <a:rPr lang="en-US" kern="1200" dirty="0"/>
                <a:t>Age range</a:t>
              </a:r>
            </a:p>
            <a:p>
              <a:pPr marL="171450" lvl="1" indent="-171450" algn="l" defTabSz="711200">
                <a:lnSpc>
                  <a:spcPct val="90000"/>
                </a:lnSpc>
                <a:spcBef>
                  <a:spcPct val="0"/>
                </a:spcBef>
                <a:spcAft>
                  <a:spcPct val="15000"/>
                </a:spcAft>
                <a:buChar char="•"/>
              </a:pPr>
              <a:r>
                <a:rPr lang="en-US" kern="1200" dirty="0"/>
                <a:t># of DKA admissions</a:t>
              </a:r>
            </a:p>
            <a:p>
              <a:pPr marL="171450" lvl="1" indent="-171450" algn="l" defTabSz="711200">
                <a:lnSpc>
                  <a:spcPct val="90000"/>
                </a:lnSpc>
                <a:spcBef>
                  <a:spcPct val="0"/>
                </a:spcBef>
                <a:spcAft>
                  <a:spcPct val="15000"/>
                </a:spcAft>
                <a:buChar char="•"/>
              </a:pPr>
              <a:r>
                <a:rPr lang="en-US" kern="1200" dirty="0"/>
                <a:t>HbA1c values</a:t>
              </a:r>
            </a:p>
            <a:p>
              <a:pPr marL="171450" lvl="1" indent="-171450" algn="l" defTabSz="711200">
                <a:lnSpc>
                  <a:spcPct val="90000"/>
                </a:lnSpc>
                <a:spcBef>
                  <a:spcPct val="0"/>
                </a:spcBef>
                <a:spcAft>
                  <a:spcPct val="15000"/>
                </a:spcAft>
                <a:buChar char="•"/>
              </a:pPr>
              <a:r>
                <a:rPr lang="en-US" kern="1200" dirty="0"/>
                <a:t>Provider recommendation</a:t>
              </a:r>
            </a:p>
          </p:txBody>
        </p:sp>
        <p:sp>
          <p:nvSpPr>
            <p:cNvPr id="7" name="Freeform: Shape 6">
              <a:extLst>
                <a:ext uri="{FF2B5EF4-FFF2-40B4-BE49-F238E27FC236}">
                  <a16:creationId xmlns:a16="http://schemas.microsoft.com/office/drawing/2014/main" id="{B8E94193-556C-489E-A0F5-82AE72D7E524}"/>
                </a:ext>
              </a:extLst>
            </p:cNvPr>
            <p:cNvSpPr/>
            <p:nvPr/>
          </p:nvSpPr>
          <p:spPr>
            <a:xfrm>
              <a:off x="2274652" y="2118745"/>
              <a:ext cx="835842" cy="419135"/>
            </a:xfrm>
            <a:custGeom>
              <a:avLst/>
              <a:gdLst>
                <a:gd name="connsiteX0" fmla="*/ 0 w 835842"/>
                <a:gd name="connsiteY0" fmla="*/ 83827 h 419135"/>
                <a:gd name="connsiteX1" fmla="*/ 626275 w 835842"/>
                <a:gd name="connsiteY1" fmla="*/ 83827 h 419135"/>
                <a:gd name="connsiteX2" fmla="*/ 626275 w 835842"/>
                <a:gd name="connsiteY2" fmla="*/ 0 h 419135"/>
                <a:gd name="connsiteX3" fmla="*/ 835842 w 835842"/>
                <a:gd name="connsiteY3" fmla="*/ 209568 h 419135"/>
                <a:gd name="connsiteX4" fmla="*/ 626275 w 835842"/>
                <a:gd name="connsiteY4" fmla="*/ 419135 h 419135"/>
                <a:gd name="connsiteX5" fmla="*/ 626275 w 835842"/>
                <a:gd name="connsiteY5" fmla="*/ 335308 h 419135"/>
                <a:gd name="connsiteX6" fmla="*/ 0 w 835842"/>
                <a:gd name="connsiteY6" fmla="*/ 335308 h 419135"/>
                <a:gd name="connsiteX7" fmla="*/ 0 w 835842"/>
                <a:gd name="connsiteY7" fmla="*/ 83827 h 4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842" h="419135">
                  <a:moveTo>
                    <a:pt x="0" y="83827"/>
                  </a:moveTo>
                  <a:lnTo>
                    <a:pt x="626275" y="83827"/>
                  </a:lnTo>
                  <a:lnTo>
                    <a:pt x="626275" y="0"/>
                  </a:lnTo>
                  <a:lnTo>
                    <a:pt x="835842" y="209568"/>
                  </a:lnTo>
                  <a:lnTo>
                    <a:pt x="626275" y="419135"/>
                  </a:lnTo>
                  <a:lnTo>
                    <a:pt x="626275" y="335308"/>
                  </a:lnTo>
                  <a:lnTo>
                    <a:pt x="0" y="335308"/>
                  </a:lnTo>
                  <a:lnTo>
                    <a:pt x="0" y="8382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3827" rIns="125740" bIns="83827" numCol="1" spcCol="1270" anchor="ctr" anchorCtr="0">
              <a:noAutofit/>
            </a:bodyPr>
            <a:lstStyle/>
            <a:p>
              <a:pPr marL="0" lvl="0" indent="0" algn="ctr" defTabSz="177800">
                <a:lnSpc>
                  <a:spcPct val="90000"/>
                </a:lnSpc>
                <a:spcBef>
                  <a:spcPct val="0"/>
                </a:spcBef>
                <a:spcAft>
                  <a:spcPct val="35000"/>
                </a:spcAft>
                <a:buNone/>
              </a:pPr>
              <a:endParaRPr lang="en-US" sz="400" kern="1200" dirty="0"/>
            </a:p>
          </p:txBody>
        </p:sp>
        <p:sp>
          <p:nvSpPr>
            <p:cNvPr id="8" name="Freeform: Shape 7">
              <a:extLst>
                <a:ext uri="{FF2B5EF4-FFF2-40B4-BE49-F238E27FC236}">
                  <a16:creationId xmlns:a16="http://schemas.microsoft.com/office/drawing/2014/main" id="{28F80255-D794-43E0-ABE1-A1832208D404}"/>
                </a:ext>
              </a:extLst>
            </p:cNvPr>
            <p:cNvSpPr/>
            <p:nvPr/>
          </p:nvSpPr>
          <p:spPr>
            <a:xfrm>
              <a:off x="3457448" y="1991619"/>
              <a:ext cx="1683471" cy="1010082"/>
            </a:xfrm>
            <a:custGeom>
              <a:avLst/>
              <a:gdLst>
                <a:gd name="connsiteX0" fmla="*/ 0 w 1683471"/>
                <a:gd name="connsiteY0" fmla="*/ 101008 h 1010082"/>
                <a:gd name="connsiteX1" fmla="*/ 101008 w 1683471"/>
                <a:gd name="connsiteY1" fmla="*/ 0 h 1010082"/>
                <a:gd name="connsiteX2" fmla="*/ 1582463 w 1683471"/>
                <a:gd name="connsiteY2" fmla="*/ 0 h 1010082"/>
                <a:gd name="connsiteX3" fmla="*/ 1683471 w 1683471"/>
                <a:gd name="connsiteY3" fmla="*/ 101008 h 1010082"/>
                <a:gd name="connsiteX4" fmla="*/ 1683471 w 1683471"/>
                <a:gd name="connsiteY4" fmla="*/ 909074 h 1010082"/>
                <a:gd name="connsiteX5" fmla="*/ 1582463 w 1683471"/>
                <a:gd name="connsiteY5" fmla="*/ 1010082 h 1010082"/>
                <a:gd name="connsiteX6" fmla="*/ 101008 w 1683471"/>
                <a:gd name="connsiteY6" fmla="*/ 1010082 h 1010082"/>
                <a:gd name="connsiteX7" fmla="*/ 0 w 1683471"/>
                <a:gd name="connsiteY7" fmla="*/ 909074 h 1010082"/>
                <a:gd name="connsiteX8" fmla="*/ 0 w 1683471"/>
                <a:gd name="connsiteY8" fmla="*/ 101008 h 101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471" h="1010082">
                  <a:moveTo>
                    <a:pt x="0" y="101008"/>
                  </a:moveTo>
                  <a:cubicBezTo>
                    <a:pt x="0" y="45223"/>
                    <a:pt x="45223" y="0"/>
                    <a:pt x="101008" y="0"/>
                  </a:cubicBezTo>
                  <a:lnTo>
                    <a:pt x="1582463" y="0"/>
                  </a:lnTo>
                  <a:cubicBezTo>
                    <a:pt x="1638248" y="0"/>
                    <a:pt x="1683471" y="45223"/>
                    <a:pt x="1683471" y="101008"/>
                  </a:cubicBezTo>
                  <a:lnTo>
                    <a:pt x="1683471" y="909074"/>
                  </a:lnTo>
                  <a:cubicBezTo>
                    <a:pt x="1683471" y="964859"/>
                    <a:pt x="1638248" y="1010082"/>
                    <a:pt x="1582463" y="1010082"/>
                  </a:cubicBezTo>
                  <a:lnTo>
                    <a:pt x="101008" y="1010082"/>
                  </a:lnTo>
                  <a:cubicBezTo>
                    <a:pt x="45223" y="1010082"/>
                    <a:pt x="0" y="964859"/>
                    <a:pt x="0" y="909074"/>
                  </a:cubicBezTo>
                  <a:lnTo>
                    <a:pt x="0" y="1010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97654" numCol="1" spcCol="1270" anchor="t" anchorCtr="0">
              <a:noAutofit/>
            </a:bodyPr>
            <a:lstStyle/>
            <a:p>
              <a:pPr marL="0" lvl="0" indent="0" algn="ctr" defTabSz="711200">
                <a:lnSpc>
                  <a:spcPct val="90000"/>
                </a:lnSpc>
                <a:spcBef>
                  <a:spcPct val="0"/>
                </a:spcBef>
                <a:spcAft>
                  <a:spcPct val="35000"/>
                </a:spcAft>
                <a:buNone/>
              </a:pPr>
              <a:r>
                <a:rPr lang="en-US" kern="1200" dirty="0"/>
                <a:t>Describe program details</a:t>
              </a:r>
            </a:p>
          </p:txBody>
        </p:sp>
        <p:sp>
          <p:nvSpPr>
            <p:cNvPr id="9" name="Freeform: Shape 8">
              <a:extLst>
                <a:ext uri="{FF2B5EF4-FFF2-40B4-BE49-F238E27FC236}">
                  <a16:creationId xmlns:a16="http://schemas.microsoft.com/office/drawing/2014/main" id="{26DBC152-9B5B-49FA-8A06-D3F03C63F1E2}"/>
                </a:ext>
              </a:extLst>
            </p:cNvPr>
            <p:cNvSpPr/>
            <p:nvPr/>
          </p:nvSpPr>
          <p:spPr>
            <a:xfrm>
              <a:off x="3520881" y="2822628"/>
              <a:ext cx="2279403" cy="2720042"/>
            </a:xfrm>
            <a:custGeom>
              <a:avLst/>
              <a:gdLst>
                <a:gd name="connsiteX0" fmla="*/ 0 w 2889611"/>
                <a:gd name="connsiteY0" fmla="*/ 239400 h 2394000"/>
                <a:gd name="connsiteX1" fmla="*/ 239400 w 2889611"/>
                <a:gd name="connsiteY1" fmla="*/ 0 h 2394000"/>
                <a:gd name="connsiteX2" fmla="*/ 2650211 w 2889611"/>
                <a:gd name="connsiteY2" fmla="*/ 0 h 2394000"/>
                <a:gd name="connsiteX3" fmla="*/ 2889611 w 2889611"/>
                <a:gd name="connsiteY3" fmla="*/ 239400 h 2394000"/>
                <a:gd name="connsiteX4" fmla="*/ 2889611 w 2889611"/>
                <a:gd name="connsiteY4" fmla="*/ 2154600 h 2394000"/>
                <a:gd name="connsiteX5" fmla="*/ 2650211 w 2889611"/>
                <a:gd name="connsiteY5" fmla="*/ 2394000 h 2394000"/>
                <a:gd name="connsiteX6" fmla="*/ 239400 w 2889611"/>
                <a:gd name="connsiteY6" fmla="*/ 2394000 h 2394000"/>
                <a:gd name="connsiteX7" fmla="*/ 0 w 2889611"/>
                <a:gd name="connsiteY7" fmla="*/ 2154600 h 2394000"/>
                <a:gd name="connsiteX8" fmla="*/ 0 w 2889611"/>
                <a:gd name="connsiteY8" fmla="*/ 239400 h 23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611" h="2394000">
                  <a:moveTo>
                    <a:pt x="0" y="239400"/>
                  </a:moveTo>
                  <a:cubicBezTo>
                    <a:pt x="0" y="107183"/>
                    <a:pt x="107183" y="0"/>
                    <a:pt x="239400" y="0"/>
                  </a:cubicBezTo>
                  <a:lnTo>
                    <a:pt x="2650211" y="0"/>
                  </a:lnTo>
                  <a:cubicBezTo>
                    <a:pt x="2782428" y="0"/>
                    <a:pt x="2889611" y="107183"/>
                    <a:pt x="2889611" y="239400"/>
                  </a:cubicBezTo>
                  <a:lnTo>
                    <a:pt x="2889611" y="2154600"/>
                  </a:lnTo>
                  <a:cubicBezTo>
                    <a:pt x="2889611" y="2286817"/>
                    <a:pt x="2782428" y="2394000"/>
                    <a:pt x="2650211" y="2394000"/>
                  </a:cubicBezTo>
                  <a:lnTo>
                    <a:pt x="239400" y="2394000"/>
                  </a:lnTo>
                  <a:cubicBezTo>
                    <a:pt x="107183" y="2394000"/>
                    <a:pt x="0" y="2286817"/>
                    <a:pt x="0" y="2154600"/>
                  </a:cubicBezTo>
                  <a:lnTo>
                    <a:pt x="0" y="2394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678" tIns="105678" rIns="105678" bIns="105678" numCol="1" spcCol="1270" anchor="t" anchorCtr="0">
              <a:noAutofit/>
            </a:bodyPr>
            <a:lstStyle/>
            <a:p>
              <a:pPr marL="57150" lvl="1" indent="-57150" algn="l" defTabSz="222250">
                <a:lnSpc>
                  <a:spcPct val="90000"/>
                </a:lnSpc>
                <a:spcBef>
                  <a:spcPct val="0"/>
                </a:spcBef>
                <a:spcAft>
                  <a:spcPct val="15000"/>
                </a:spcAft>
                <a:buChar char="•"/>
              </a:pPr>
              <a:r>
                <a:rPr lang="en-US" kern="1200" dirty="0"/>
                <a:t>Monthly:</a:t>
              </a:r>
            </a:p>
            <a:p>
              <a:pPr marL="114300" lvl="2" indent="-57150" algn="l" defTabSz="222250">
                <a:lnSpc>
                  <a:spcPct val="90000"/>
                </a:lnSpc>
                <a:spcBef>
                  <a:spcPct val="0"/>
                </a:spcBef>
                <a:spcAft>
                  <a:spcPct val="15000"/>
                </a:spcAft>
                <a:buChar char="•"/>
              </a:pPr>
              <a:r>
                <a:rPr lang="en-US" kern="1200" dirty="0"/>
                <a:t>NP</a:t>
              </a:r>
            </a:p>
            <a:p>
              <a:pPr marL="114300" lvl="2" indent="-57150" algn="l" defTabSz="222250">
                <a:lnSpc>
                  <a:spcPct val="90000"/>
                </a:lnSpc>
                <a:spcBef>
                  <a:spcPct val="0"/>
                </a:spcBef>
                <a:spcAft>
                  <a:spcPct val="15000"/>
                </a:spcAft>
                <a:buChar char="•"/>
              </a:pPr>
              <a:r>
                <a:rPr lang="en-US" kern="1200" dirty="0"/>
                <a:t>RD or RN for education</a:t>
              </a:r>
            </a:p>
            <a:p>
              <a:pPr marL="57150" lvl="1" indent="-57150" algn="l" defTabSz="222250">
                <a:lnSpc>
                  <a:spcPct val="90000"/>
                </a:lnSpc>
                <a:spcBef>
                  <a:spcPct val="0"/>
                </a:spcBef>
                <a:spcAft>
                  <a:spcPct val="15000"/>
                </a:spcAft>
                <a:buChar char="•"/>
              </a:pPr>
              <a:r>
                <a:rPr lang="en-US" kern="1200" dirty="0"/>
                <a:t>SW as needed</a:t>
              </a:r>
            </a:p>
            <a:p>
              <a:pPr marL="57150" lvl="1" indent="-57150" algn="l" defTabSz="222250">
                <a:lnSpc>
                  <a:spcPct val="90000"/>
                </a:lnSpc>
                <a:spcBef>
                  <a:spcPct val="0"/>
                </a:spcBef>
                <a:spcAft>
                  <a:spcPct val="15000"/>
                </a:spcAft>
                <a:buChar char="•"/>
              </a:pPr>
              <a:r>
                <a:rPr lang="en-US" kern="1200" dirty="0" err="1"/>
                <a:t>telemed</a:t>
              </a:r>
              <a:r>
                <a:rPr lang="en-US" kern="1200" dirty="0"/>
                <a:t> v. in-person</a:t>
              </a:r>
            </a:p>
          </p:txBody>
        </p:sp>
        <p:sp>
          <p:nvSpPr>
            <p:cNvPr id="10" name="Freeform: Shape 9">
              <a:extLst>
                <a:ext uri="{FF2B5EF4-FFF2-40B4-BE49-F238E27FC236}">
                  <a16:creationId xmlns:a16="http://schemas.microsoft.com/office/drawing/2014/main" id="{41997FAA-A609-4B33-B8AA-880D21C498E7}"/>
                </a:ext>
              </a:extLst>
            </p:cNvPr>
            <p:cNvSpPr/>
            <p:nvPr/>
          </p:nvSpPr>
          <p:spPr>
            <a:xfrm>
              <a:off x="5547622" y="2118745"/>
              <a:ext cx="862208" cy="419135"/>
            </a:xfrm>
            <a:custGeom>
              <a:avLst/>
              <a:gdLst>
                <a:gd name="connsiteX0" fmla="*/ 0 w 862208"/>
                <a:gd name="connsiteY0" fmla="*/ 83827 h 419135"/>
                <a:gd name="connsiteX1" fmla="*/ 652641 w 862208"/>
                <a:gd name="connsiteY1" fmla="*/ 83827 h 419135"/>
                <a:gd name="connsiteX2" fmla="*/ 652641 w 862208"/>
                <a:gd name="connsiteY2" fmla="*/ 0 h 419135"/>
                <a:gd name="connsiteX3" fmla="*/ 862208 w 862208"/>
                <a:gd name="connsiteY3" fmla="*/ 209568 h 419135"/>
                <a:gd name="connsiteX4" fmla="*/ 652641 w 862208"/>
                <a:gd name="connsiteY4" fmla="*/ 419135 h 419135"/>
                <a:gd name="connsiteX5" fmla="*/ 652641 w 862208"/>
                <a:gd name="connsiteY5" fmla="*/ 335308 h 419135"/>
                <a:gd name="connsiteX6" fmla="*/ 0 w 862208"/>
                <a:gd name="connsiteY6" fmla="*/ 335308 h 419135"/>
                <a:gd name="connsiteX7" fmla="*/ 0 w 862208"/>
                <a:gd name="connsiteY7" fmla="*/ 83827 h 4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208" h="419135">
                  <a:moveTo>
                    <a:pt x="0" y="83827"/>
                  </a:moveTo>
                  <a:lnTo>
                    <a:pt x="652641" y="83827"/>
                  </a:lnTo>
                  <a:lnTo>
                    <a:pt x="652641" y="0"/>
                  </a:lnTo>
                  <a:lnTo>
                    <a:pt x="862208" y="209568"/>
                  </a:lnTo>
                  <a:lnTo>
                    <a:pt x="652641" y="419135"/>
                  </a:lnTo>
                  <a:lnTo>
                    <a:pt x="652641" y="335308"/>
                  </a:lnTo>
                  <a:lnTo>
                    <a:pt x="0" y="335308"/>
                  </a:lnTo>
                  <a:lnTo>
                    <a:pt x="0" y="8382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3827" rIns="125740" bIns="83827" numCol="1" spcCol="1270" anchor="ctr" anchorCtr="0">
              <a:noAutofit/>
            </a:bodyPr>
            <a:lstStyle/>
            <a:p>
              <a:pPr marL="0" lvl="0" indent="0" algn="ctr" defTabSz="177800">
                <a:lnSpc>
                  <a:spcPct val="90000"/>
                </a:lnSpc>
                <a:spcBef>
                  <a:spcPct val="0"/>
                </a:spcBef>
                <a:spcAft>
                  <a:spcPct val="35000"/>
                </a:spcAft>
                <a:buNone/>
              </a:pPr>
              <a:endParaRPr lang="en-US" sz="400" kern="1200"/>
            </a:p>
          </p:txBody>
        </p:sp>
        <p:sp>
          <p:nvSpPr>
            <p:cNvPr id="11" name="Freeform: Shape 10">
              <a:extLst>
                <a:ext uri="{FF2B5EF4-FFF2-40B4-BE49-F238E27FC236}">
                  <a16:creationId xmlns:a16="http://schemas.microsoft.com/office/drawing/2014/main" id="{04DE847E-149C-416A-B75D-AD31E8405390}"/>
                </a:ext>
              </a:extLst>
            </p:cNvPr>
            <p:cNvSpPr/>
            <p:nvPr/>
          </p:nvSpPr>
          <p:spPr>
            <a:xfrm>
              <a:off x="6767728" y="1991619"/>
              <a:ext cx="1683471" cy="1010082"/>
            </a:xfrm>
            <a:custGeom>
              <a:avLst/>
              <a:gdLst>
                <a:gd name="connsiteX0" fmla="*/ 0 w 1683471"/>
                <a:gd name="connsiteY0" fmla="*/ 101008 h 1010082"/>
                <a:gd name="connsiteX1" fmla="*/ 101008 w 1683471"/>
                <a:gd name="connsiteY1" fmla="*/ 0 h 1010082"/>
                <a:gd name="connsiteX2" fmla="*/ 1582463 w 1683471"/>
                <a:gd name="connsiteY2" fmla="*/ 0 h 1010082"/>
                <a:gd name="connsiteX3" fmla="*/ 1683471 w 1683471"/>
                <a:gd name="connsiteY3" fmla="*/ 101008 h 1010082"/>
                <a:gd name="connsiteX4" fmla="*/ 1683471 w 1683471"/>
                <a:gd name="connsiteY4" fmla="*/ 909074 h 1010082"/>
                <a:gd name="connsiteX5" fmla="*/ 1582463 w 1683471"/>
                <a:gd name="connsiteY5" fmla="*/ 1010082 h 1010082"/>
                <a:gd name="connsiteX6" fmla="*/ 101008 w 1683471"/>
                <a:gd name="connsiteY6" fmla="*/ 1010082 h 1010082"/>
                <a:gd name="connsiteX7" fmla="*/ 0 w 1683471"/>
                <a:gd name="connsiteY7" fmla="*/ 909074 h 1010082"/>
                <a:gd name="connsiteX8" fmla="*/ 0 w 1683471"/>
                <a:gd name="connsiteY8" fmla="*/ 101008 h 101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471" h="1010082">
                  <a:moveTo>
                    <a:pt x="0" y="101008"/>
                  </a:moveTo>
                  <a:cubicBezTo>
                    <a:pt x="0" y="45223"/>
                    <a:pt x="45223" y="0"/>
                    <a:pt x="101008" y="0"/>
                  </a:cubicBezTo>
                  <a:lnTo>
                    <a:pt x="1582463" y="0"/>
                  </a:lnTo>
                  <a:cubicBezTo>
                    <a:pt x="1638248" y="0"/>
                    <a:pt x="1683471" y="45223"/>
                    <a:pt x="1683471" y="101008"/>
                  </a:cubicBezTo>
                  <a:lnTo>
                    <a:pt x="1683471" y="909074"/>
                  </a:lnTo>
                  <a:cubicBezTo>
                    <a:pt x="1683471" y="964859"/>
                    <a:pt x="1638248" y="1010082"/>
                    <a:pt x="1582463" y="1010082"/>
                  </a:cubicBezTo>
                  <a:lnTo>
                    <a:pt x="101008" y="1010082"/>
                  </a:lnTo>
                  <a:cubicBezTo>
                    <a:pt x="45223" y="1010082"/>
                    <a:pt x="0" y="964859"/>
                    <a:pt x="0" y="909074"/>
                  </a:cubicBezTo>
                  <a:lnTo>
                    <a:pt x="0" y="1010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97654" numCol="1" spcCol="1270" anchor="t" anchorCtr="0">
              <a:noAutofit/>
            </a:bodyPr>
            <a:lstStyle/>
            <a:p>
              <a:pPr marL="0" lvl="0" indent="0" algn="ctr" defTabSz="711200">
                <a:lnSpc>
                  <a:spcPct val="90000"/>
                </a:lnSpc>
                <a:spcBef>
                  <a:spcPct val="0"/>
                </a:spcBef>
                <a:spcAft>
                  <a:spcPct val="35000"/>
                </a:spcAft>
                <a:buNone/>
              </a:pPr>
              <a:r>
                <a:rPr lang="en-US" kern="1200" dirty="0"/>
                <a:t>Patient and Family agree to participate</a:t>
              </a:r>
            </a:p>
          </p:txBody>
        </p:sp>
        <p:sp>
          <p:nvSpPr>
            <p:cNvPr id="12" name="Freeform: Shape 11">
              <a:extLst>
                <a:ext uri="{FF2B5EF4-FFF2-40B4-BE49-F238E27FC236}">
                  <a16:creationId xmlns:a16="http://schemas.microsoft.com/office/drawing/2014/main" id="{AF18B9DC-2BC6-4FCD-A0F6-628688F6D357}"/>
                </a:ext>
              </a:extLst>
            </p:cNvPr>
            <p:cNvSpPr/>
            <p:nvPr/>
          </p:nvSpPr>
          <p:spPr>
            <a:xfrm>
              <a:off x="6862314" y="2856408"/>
              <a:ext cx="2279403" cy="2686262"/>
            </a:xfrm>
            <a:custGeom>
              <a:avLst/>
              <a:gdLst>
                <a:gd name="connsiteX0" fmla="*/ 0 w 2378896"/>
                <a:gd name="connsiteY0" fmla="*/ 237890 h 2394000"/>
                <a:gd name="connsiteX1" fmla="*/ 237890 w 2378896"/>
                <a:gd name="connsiteY1" fmla="*/ 0 h 2394000"/>
                <a:gd name="connsiteX2" fmla="*/ 2141006 w 2378896"/>
                <a:gd name="connsiteY2" fmla="*/ 0 h 2394000"/>
                <a:gd name="connsiteX3" fmla="*/ 2378896 w 2378896"/>
                <a:gd name="connsiteY3" fmla="*/ 237890 h 2394000"/>
                <a:gd name="connsiteX4" fmla="*/ 2378896 w 2378896"/>
                <a:gd name="connsiteY4" fmla="*/ 2156110 h 2394000"/>
                <a:gd name="connsiteX5" fmla="*/ 2141006 w 2378896"/>
                <a:gd name="connsiteY5" fmla="*/ 2394000 h 2394000"/>
                <a:gd name="connsiteX6" fmla="*/ 237890 w 2378896"/>
                <a:gd name="connsiteY6" fmla="*/ 2394000 h 2394000"/>
                <a:gd name="connsiteX7" fmla="*/ 0 w 2378896"/>
                <a:gd name="connsiteY7" fmla="*/ 2156110 h 2394000"/>
                <a:gd name="connsiteX8" fmla="*/ 0 w 2378896"/>
                <a:gd name="connsiteY8" fmla="*/ 237890 h 23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896" h="2394000">
                  <a:moveTo>
                    <a:pt x="0" y="237890"/>
                  </a:moveTo>
                  <a:cubicBezTo>
                    <a:pt x="0" y="106507"/>
                    <a:pt x="106507" y="0"/>
                    <a:pt x="237890" y="0"/>
                  </a:cubicBezTo>
                  <a:lnTo>
                    <a:pt x="2141006" y="0"/>
                  </a:lnTo>
                  <a:cubicBezTo>
                    <a:pt x="2272389" y="0"/>
                    <a:pt x="2378896" y="106507"/>
                    <a:pt x="2378896" y="237890"/>
                  </a:cubicBezTo>
                  <a:lnTo>
                    <a:pt x="2378896" y="2156110"/>
                  </a:lnTo>
                  <a:cubicBezTo>
                    <a:pt x="2378896" y="2287493"/>
                    <a:pt x="2272389" y="2394000"/>
                    <a:pt x="2141006" y="2394000"/>
                  </a:cubicBezTo>
                  <a:lnTo>
                    <a:pt x="237890" y="2394000"/>
                  </a:lnTo>
                  <a:cubicBezTo>
                    <a:pt x="106507" y="2394000"/>
                    <a:pt x="0" y="2287493"/>
                    <a:pt x="0" y="2156110"/>
                  </a:cubicBezTo>
                  <a:lnTo>
                    <a:pt x="0" y="23789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235" tIns="105235" rIns="105235" bIns="105235" numCol="1" spcCol="1270" anchor="t" anchorCtr="0">
              <a:noAutofit/>
            </a:bodyPr>
            <a:lstStyle/>
            <a:p>
              <a:pPr marL="57150" lvl="1" indent="-57150" algn="l" defTabSz="222250">
                <a:lnSpc>
                  <a:spcPct val="90000"/>
                </a:lnSpc>
                <a:spcBef>
                  <a:spcPct val="0"/>
                </a:spcBef>
                <a:spcAft>
                  <a:spcPct val="15000"/>
                </a:spcAft>
                <a:buChar char="•"/>
              </a:pPr>
              <a:r>
                <a:rPr lang="en-US" kern="1200" dirty="0"/>
                <a:t>First visit is scheduled, ideally in person, if possible</a:t>
              </a:r>
            </a:p>
          </p:txBody>
        </p:sp>
        <p:sp>
          <p:nvSpPr>
            <p:cNvPr id="13" name="Freeform: Shape 12">
              <a:extLst>
                <a:ext uri="{FF2B5EF4-FFF2-40B4-BE49-F238E27FC236}">
                  <a16:creationId xmlns:a16="http://schemas.microsoft.com/office/drawing/2014/main" id="{2D0EF0C2-D299-4B34-9ECB-B6AF01E4A3CA}"/>
                </a:ext>
              </a:extLst>
            </p:cNvPr>
            <p:cNvSpPr/>
            <p:nvPr/>
          </p:nvSpPr>
          <p:spPr>
            <a:xfrm>
              <a:off x="8793336" y="2118745"/>
              <a:ext cx="725329" cy="419135"/>
            </a:xfrm>
            <a:custGeom>
              <a:avLst/>
              <a:gdLst>
                <a:gd name="connsiteX0" fmla="*/ 0 w 725329"/>
                <a:gd name="connsiteY0" fmla="*/ 83827 h 419135"/>
                <a:gd name="connsiteX1" fmla="*/ 515762 w 725329"/>
                <a:gd name="connsiteY1" fmla="*/ 83827 h 419135"/>
                <a:gd name="connsiteX2" fmla="*/ 515762 w 725329"/>
                <a:gd name="connsiteY2" fmla="*/ 0 h 419135"/>
                <a:gd name="connsiteX3" fmla="*/ 725329 w 725329"/>
                <a:gd name="connsiteY3" fmla="*/ 209568 h 419135"/>
                <a:gd name="connsiteX4" fmla="*/ 515762 w 725329"/>
                <a:gd name="connsiteY4" fmla="*/ 419135 h 419135"/>
                <a:gd name="connsiteX5" fmla="*/ 515762 w 725329"/>
                <a:gd name="connsiteY5" fmla="*/ 335308 h 419135"/>
                <a:gd name="connsiteX6" fmla="*/ 0 w 725329"/>
                <a:gd name="connsiteY6" fmla="*/ 335308 h 419135"/>
                <a:gd name="connsiteX7" fmla="*/ 0 w 725329"/>
                <a:gd name="connsiteY7" fmla="*/ 83827 h 4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329" h="419135">
                  <a:moveTo>
                    <a:pt x="0" y="83827"/>
                  </a:moveTo>
                  <a:lnTo>
                    <a:pt x="515762" y="83827"/>
                  </a:lnTo>
                  <a:lnTo>
                    <a:pt x="515762" y="0"/>
                  </a:lnTo>
                  <a:lnTo>
                    <a:pt x="725329" y="209568"/>
                  </a:lnTo>
                  <a:lnTo>
                    <a:pt x="515762" y="419135"/>
                  </a:lnTo>
                  <a:lnTo>
                    <a:pt x="515762" y="335308"/>
                  </a:lnTo>
                  <a:lnTo>
                    <a:pt x="0" y="335308"/>
                  </a:lnTo>
                  <a:lnTo>
                    <a:pt x="0" y="8382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3827" rIns="125740" bIns="83827" numCol="1" spcCol="1270" anchor="ctr" anchorCtr="0">
              <a:noAutofit/>
            </a:bodyPr>
            <a:lstStyle/>
            <a:p>
              <a:pPr marL="0" lvl="0" indent="0" algn="ctr" defTabSz="177800">
                <a:lnSpc>
                  <a:spcPct val="90000"/>
                </a:lnSpc>
                <a:spcBef>
                  <a:spcPct val="0"/>
                </a:spcBef>
                <a:spcAft>
                  <a:spcPct val="35000"/>
                </a:spcAft>
                <a:buNone/>
              </a:pPr>
              <a:endParaRPr lang="en-US" sz="400" kern="1200"/>
            </a:p>
          </p:txBody>
        </p:sp>
        <p:sp>
          <p:nvSpPr>
            <p:cNvPr id="14" name="Freeform: Shape 13">
              <a:extLst>
                <a:ext uri="{FF2B5EF4-FFF2-40B4-BE49-F238E27FC236}">
                  <a16:creationId xmlns:a16="http://schemas.microsoft.com/office/drawing/2014/main" id="{316D95A0-25BC-487B-BE37-EB23912CC6BE}"/>
                </a:ext>
              </a:extLst>
            </p:cNvPr>
            <p:cNvSpPr/>
            <p:nvPr/>
          </p:nvSpPr>
          <p:spPr>
            <a:xfrm>
              <a:off x="9819745" y="1991619"/>
              <a:ext cx="1683471" cy="1010082"/>
            </a:xfrm>
            <a:custGeom>
              <a:avLst/>
              <a:gdLst>
                <a:gd name="connsiteX0" fmla="*/ 0 w 1683471"/>
                <a:gd name="connsiteY0" fmla="*/ 101008 h 1010082"/>
                <a:gd name="connsiteX1" fmla="*/ 101008 w 1683471"/>
                <a:gd name="connsiteY1" fmla="*/ 0 h 1010082"/>
                <a:gd name="connsiteX2" fmla="*/ 1582463 w 1683471"/>
                <a:gd name="connsiteY2" fmla="*/ 0 h 1010082"/>
                <a:gd name="connsiteX3" fmla="*/ 1683471 w 1683471"/>
                <a:gd name="connsiteY3" fmla="*/ 101008 h 1010082"/>
                <a:gd name="connsiteX4" fmla="*/ 1683471 w 1683471"/>
                <a:gd name="connsiteY4" fmla="*/ 909074 h 1010082"/>
                <a:gd name="connsiteX5" fmla="*/ 1582463 w 1683471"/>
                <a:gd name="connsiteY5" fmla="*/ 1010082 h 1010082"/>
                <a:gd name="connsiteX6" fmla="*/ 101008 w 1683471"/>
                <a:gd name="connsiteY6" fmla="*/ 1010082 h 1010082"/>
                <a:gd name="connsiteX7" fmla="*/ 0 w 1683471"/>
                <a:gd name="connsiteY7" fmla="*/ 909074 h 1010082"/>
                <a:gd name="connsiteX8" fmla="*/ 0 w 1683471"/>
                <a:gd name="connsiteY8" fmla="*/ 101008 h 101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471" h="1010082">
                  <a:moveTo>
                    <a:pt x="0" y="101008"/>
                  </a:moveTo>
                  <a:cubicBezTo>
                    <a:pt x="0" y="45223"/>
                    <a:pt x="45223" y="0"/>
                    <a:pt x="101008" y="0"/>
                  </a:cubicBezTo>
                  <a:lnTo>
                    <a:pt x="1582463" y="0"/>
                  </a:lnTo>
                  <a:cubicBezTo>
                    <a:pt x="1638248" y="0"/>
                    <a:pt x="1683471" y="45223"/>
                    <a:pt x="1683471" y="101008"/>
                  </a:cubicBezTo>
                  <a:lnTo>
                    <a:pt x="1683471" y="909074"/>
                  </a:lnTo>
                  <a:cubicBezTo>
                    <a:pt x="1683471" y="964859"/>
                    <a:pt x="1638248" y="1010082"/>
                    <a:pt x="1582463" y="1010082"/>
                  </a:cubicBezTo>
                  <a:lnTo>
                    <a:pt x="101008" y="1010082"/>
                  </a:lnTo>
                  <a:cubicBezTo>
                    <a:pt x="45223" y="1010082"/>
                    <a:pt x="0" y="964859"/>
                    <a:pt x="0" y="909074"/>
                  </a:cubicBezTo>
                  <a:lnTo>
                    <a:pt x="0" y="1010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3792" rIns="113792" bIns="397654" numCol="1" spcCol="1270" anchor="t" anchorCtr="0">
              <a:noAutofit/>
            </a:bodyPr>
            <a:lstStyle/>
            <a:p>
              <a:pPr marL="0" lvl="0" indent="0" algn="ctr" defTabSz="711200">
                <a:lnSpc>
                  <a:spcPct val="90000"/>
                </a:lnSpc>
                <a:spcBef>
                  <a:spcPct val="0"/>
                </a:spcBef>
                <a:spcAft>
                  <a:spcPct val="35000"/>
                </a:spcAft>
                <a:buNone/>
              </a:pPr>
              <a:r>
                <a:rPr lang="en-US" kern="1200" dirty="0"/>
                <a:t>Return to usual care</a:t>
              </a:r>
            </a:p>
          </p:txBody>
        </p:sp>
        <p:sp>
          <p:nvSpPr>
            <p:cNvPr id="15" name="Freeform: Shape 14">
              <a:extLst>
                <a:ext uri="{FF2B5EF4-FFF2-40B4-BE49-F238E27FC236}">
                  <a16:creationId xmlns:a16="http://schemas.microsoft.com/office/drawing/2014/main" id="{979BDEA9-C88A-4B5E-A7C5-7AE28AF0AA2B}"/>
                </a:ext>
              </a:extLst>
            </p:cNvPr>
            <p:cNvSpPr/>
            <p:nvPr/>
          </p:nvSpPr>
          <p:spPr>
            <a:xfrm>
              <a:off x="9913434" y="2856407"/>
              <a:ext cx="2168317" cy="2686263"/>
            </a:xfrm>
            <a:custGeom>
              <a:avLst/>
              <a:gdLst>
                <a:gd name="connsiteX0" fmla="*/ 0 w 2126746"/>
                <a:gd name="connsiteY0" fmla="*/ 212675 h 2394000"/>
                <a:gd name="connsiteX1" fmla="*/ 212675 w 2126746"/>
                <a:gd name="connsiteY1" fmla="*/ 0 h 2394000"/>
                <a:gd name="connsiteX2" fmla="*/ 1914071 w 2126746"/>
                <a:gd name="connsiteY2" fmla="*/ 0 h 2394000"/>
                <a:gd name="connsiteX3" fmla="*/ 2126746 w 2126746"/>
                <a:gd name="connsiteY3" fmla="*/ 212675 h 2394000"/>
                <a:gd name="connsiteX4" fmla="*/ 2126746 w 2126746"/>
                <a:gd name="connsiteY4" fmla="*/ 2181325 h 2394000"/>
                <a:gd name="connsiteX5" fmla="*/ 1914071 w 2126746"/>
                <a:gd name="connsiteY5" fmla="*/ 2394000 h 2394000"/>
                <a:gd name="connsiteX6" fmla="*/ 212675 w 2126746"/>
                <a:gd name="connsiteY6" fmla="*/ 2394000 h 2394000"/>
                <a:gd name="connsiteX7" fmla="*/ 0 w 2126746"/>
                <a:gd name="connsiteY7" fmla="*/ 2181325 h 2394000"/>
                <a:gd name="connsiteX8" fmla="*/ 0 w 2126746"/>
                <a:gd name="connsiteY8" fmla="*/ 212675 h 23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746" h="2394000">
                  <a:moveTo>
                    <a:pt x="0" y="212675"/>
                  </a:moveTo>
                  <a:cubicBezTo>
                    <a:pt x="0" y="95218"/>
                    <a:pt x="95218" y="0"/>
                    <a:pt x="212675" y="0"/>
                  </a:cubicBezTo>
                  <a:lnTo>
                    <a:pt x="1914071" y="0"/>
                  </a:lnTo>
                  <a:cubicBezTo>
                    <a:pt x="2031528" y="0"/>
                    <a:pt x="2126746" y="95218"/>
                    <a:pt x="2126746" y="212675"/>
                  </a:cubicBezTo>
                  <a:lnTo>
                    <a:pt x="2126746" y="2181325"/>
                  </a:lnTo>
                  <a:cubicBezTo>
                    <a:pt x="2126746" y="2298782"/>
                    <a:pt x="2031528" y="2394000"/>
                    <a:pt x="1914071" y="2394000"/>
                  </a:cubicBezTo>
                  <a:lnTo>
                    <a:pt x="212675" y="2394000"/>
                  </a:lnTo>
                  <a:cubicBezTo>
                    <a:pt x="95218" y="2394000"/>
                    <a:pt x="0" y="2298782"/>
                    <a:pt x="0" y="2181325"/>
                  </a:cubicBezTo>
                  <a:lnTo>
                    <a:pt x="0" y="21267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1858" tIns="161858" rIns="161858" bIns="161858" numCol="1" spcCol="1270" anchor="t" anchorCtr="0">
              <a:noAutofit/>
            </a:bodyPr>
            <a:lstStyle/>
            <a:p>
              <a:pPr marL="228600" lvl="2" indent="-114300" algn="l" defTabSz="622300">
                <a:lnSpc>
                  <a:spcPct val="90000"/>
                </a:lnSpc>
                <a:spcBef>
                  <a:spcPct val="0"/>
                </a:spcBef>
                <a:spcAft>
                  <a:spcPct val="15000"/>
                </a:spcAft>
                <a:buChar char="•"/>
              </a:pPr>
              <a:r>
                <a:rPr lang="en-US" kern="1200" dirty="0"/>
                <a:t>3 no shows</a:t>
              </a:r>
            </a:p>
            <a:p>
              <a:pPr marL="342900" lvl="3" indent="-114300" algn="l" defTabSz="622300">
                <a:lnSpc>
                  <a:spcPct val="90000"/>
                </a:lnSpc>
                <a:spcBef>
                  <a:spcPct val="0"/>
                </a:spcBef>
                <a:spcAft>
                  <a:spcPct val="15000"/>
                </a:spcAft>
                <a:buChar char="•"/>
              </a:pPr>
              <a:r>
                <a:rPr lang="en-US" kern="1200" dirty="0"/>
                <a:t>For NP or education visit</a:t>
              </a:r>
            </a:p>
            <a:p>
              <a:pPr marL="228600" lvl="2" indent="-114300" algn="l" defTabSz="622300">
                <a:lnSpc>
                  <a:spcPct val="90000"/>
                </a:lnSpc>
                <a:spcBef>
                  <a:spcPct val="0"/>
                </a:spcBef>
                <a:spcAft>
                  <a:spcPct val="15000"/>
                </a:spcAft>
                <a:buChar char="•"/>
              </a:pPr>
              <a:r>
                <a:rPr lang="en-US" kern="1200" dirty="0"/>
                <a:t>Unable to contact for follow up</a:t>
              </a:r>
            </a:p>
          </p:txBody>
        </p:sp>
      </p:grpSp>
    </p:spTree>
    <p:extLst>
      <p:ext uri="{BB962C8B-B14F-4D97-AF65-F5344CB8AC3E}">
        <p14:creationId xmlns:p14="http://schemas.microsoft.com/office/powerpoint/2010/main" val="2720265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0913-5CE3-4F91-AEB6-741C0523EF39}"/>
              </a:ext>
            </a:extLst>
          </p:cNvPr>
          <p:cNvSpPr>
            <a:spLocks noGrp="1"/>
          </p:cNvSpPr>
          <p:nvPr>
            <p:ph type="title"/>
          </p:nvPr>
        </p:nvSpPr>
        <p:spPr>
          <a:xfrm>
            <a:off x="756954" y="128954"/>
            <a:ext cx="10515600" cy="1325563"/>
          </a:xfrm>
        </p:spPr>
        <p:txBody>
          <a:bodyPr/>
          <a:lstStyle/>
          <a:p>
            <a:r>
              <a:rPr lang="en-US" dirty="0"/>
              <a:t>Education Curriculum for Cohorts 1 &amp; 2</a:t>
            </a:r>
          </a:p>
        </p:txBody>
      </p:sp>
      <p:grpSp>
        <p:nvGrpSpPr>
          <p:cNvPr id="4" name="Group 3">
            <a:extLst>
              <a:ext uri="{FF2B5EF4-FFF2-40B4-BE49-F238E27FC236}">
                <a16:creationId xmlns:a16="http://schemas.microsoft.com/office/drawing/2014/main" id="{E248D4DE-9686-4800-963A-A66EC955DB95}"/>
              </a:ext>
            </a:extLst>
          </p:cNvPr>
          <p:cNvGrpSpPr/>
          <p:nvPr/>
        </p:nvGrpSpPr>
        <p:grpSpPr>
          <a:xfrm>
            <a:off x="5416" y="1325562"/>
            <a:ext cx="12020831" cy="4765761"/>
            <a:chOff x="5416" y="1325562"/>
            <a:chExt cx="12020831" cy="4765761"/>
          </a:xfrm>
        </p:grpSpPr>
        <p:sp>
          <p:nvSpPr>
            <p:cNvPr id="5" name="Freeform: Shape 4">
              <a:extLst>
                <a:ext uri="{FF2B5EF4-FFF2-40B4-BE49-F238E27FC236}">
                  <a16:creationId xmlns:a16="http://schemas.microsoft.com/office/drawing/2014/main" id="{DD698A58-190D-46BC-BCA0-BC75DD1BDD8B}"/>
                </a:ext>
              </a:extLst>
            </p:cNvPr>
            <p:cNvSpPr/>
            <p:nvPr/>
          </p:nvSpPr>
          <p:spPr>
            <a:xfrm>
              <a:off x="5416" y="1328737"/>
              <a:ext cx="1205626" cy="744527"/>
            </a:xfrm>
            <a:custGeom>
              <a:avLst/>
              <a:gdLst>
                <a:gd name="connsiteX0" fmla="*/ 0 w 1205626"/>
                <a:gd name="connsiteY0" fmla="*/ 74453 h 744527"/>
                <a:gd name="connsiteX1" fmla="*/ 74453 w 1205626"/>
                <a:gd name="connsiteY1" fmla="*/ 0 h 744527"/>
                <a:gd name="connsiteX2" fmla="*/ 1131173 w 1205626"/>
                <a:gd name="connsiteY2" fmla="*/ 0 h 744527"/>
                <a:gd name="connsiteX3" fmla="*/ 1205626 w 1205626"/>
                <a:gd name="connsiteY3" fmla="*/ 74453 h 744527"/>
                <a:gd name="connsiteX4" fmla="*/ 1205626 w 1205626"/>
                <a:gd name="connsiteY4" fmla="*/ 670074 h 744527"/>
                <a:gd name="connsiteX5" fmla="*/ 1131173 w 1205626"/>
                <a:gd name="connsiteY5" fmla="*/ 744527 h 744527"/>
                <a:gd name="connsiteX6" fmla="*/ 74453 w 1205626"/>
                <a:gd name="connsiteY6" fmla="*/ 744527 h 744527"/>
                <a:gd name="connsiteX7" fmla="*/ 0 w 1205626"/>
                <a:gd name="connsiteY7" fmla="*/ 670074 h 744527"/>
                <a:gd name="connsiteX8" fmla="*/ 0 w 1205626"/>
                <a:gd name="connsiteY8" fmla="*/ 74453 h 7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626" h="744527">
                  <a:moveTo>
                    <a:pt x="0" y="74453"/>
                  </a:moveTo>
                  <a:cubicBezTo>
                    <a:pt x="0" y="33334"/>
                    <a:pt x="33334" y="0"/>
                    <a:pt x="74453" y="0"/>
                  </a:cubicBezTo>
                  <a:lnTo>
                    <a:pt x="1131173" y="0"/>
                  </a:lnTo>
                  <a:cubicBezTo>
                    <a:pt x="1172292" y="0"/>
                    <a:pt x="1205626" y="33334"/>
                    <a:pt x="1205626" y="74453"/>
                  </a:cubicBezTo>
                  <a:lnTo>
                    <a:pt x="1205626" y="670074"/>
                  </a:lnTo>
                  <a:cubicBezTo>
                    <a:pt x="1205626" y="711193"/>
                    <a:pt x="1172292" y="744527"/>
                    <a:pt x="1131173" y="744527"/>
                  </a:cubicBezTo>
                  <a:lnTo>
                    <a:pt x="74453" y="744527"/>
                  </a:lnTo>
                  <a:cubicBezTo>
                    <a:pt x="33334" y="744527"/>
                    <a:pt x="0" y="711193"/>
                    <a:pt x="0" y="670074"/>
                  </a:cubicBezTo>
                  <a:lnTo>
                    <a:pt x="0" y="74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16756" numCol="1" spcCol="1270" anchor="t" anchorCtr="0">
              <a:noAutofit/>
            </a:bodyPr>
            <a:lstStyle/>
            <a:p>
              <a:pPr marL="0" lvl="0" indent="0" algn="ctr" defTabSz="800100">
                <a:lnSpc>
                  <a:spcPct val="90000"/>
                </a:lnSpc>
                <a:spcBef>
                  <a:spcPct val="0"/>
                </a:spcBef>
                <a:spcAft>
                  <a:spcPct val="35000"/>
                </a:spcAft>
                <a:buNone/>
              </a:pPr>
              <a:r>
                <a:rPr lang="en-US" sz="1800" kern="1200" dirty="0"/>
                <a:t>Visit 1</a:t>
              </a:r>
              <a:endParaRPr lang="en-US" sz="1100" kern="1200" dirty="0"/>
            </a:p>
          </p:txBody>
        </p:sp>
        <p:sp>
          <p:nvSpPr>
            <p:cNvPr id="6" name="Freeform: Shape 5">
              <a:extLst>
                <a:ext uri="{FF2B5EF4-FFF2-40B4-BE49-F238E27FC236}">
                  <a16:creationId xmlns:a16="http://schemas.microsoft.com/office/drawing/2014/main" id="{453F5CEF-102F-4277-92AB-7721BB4559B4}"/>
                </a:ext>
              </a:extLst>
            </p:cNvPr>
            <p:cNvSpPr/>
            <p:nvPr/>
          </p:nvSpPr>
          <p:spPr>
            <a:xfrm>
              <a:off x="61206" y="2588792"/>
              <a:ext cx="1553992" cy="3477472"/>
            </a:xfrm>
            <a:custGeom>
              <a:avLst/>
              <a:gdLst>
                <a:gd name="connsiteX0" fmla="*/ 0 w 1553992"/>
                <a:gd name="connsiteY0" fmla="*/ 155399 h 3491301"/>
                <a:gd name="connsiteX1" fmla="*/ 155399 w 1553992"/>
                <a:gd name="connsiteY1" fmla="*/ 0 h 3491301"/>
                <a:gd name="connsiteX2" fmla="*/ 1398593 w 1553992"/>
                <a:gd name="connsiteY2" fmla="*/ 0 h 3491301"/>
                <a:gd name="connsiteX3" fmla="*/ 1553992 w 1553992"/>
                <a:gd name="connsiteY3" fmla="*/ 155399 h 3491301"/>
                <a:gd name="connsiteX4" fmla="*/ 1553992 w 1553992"/>
                <a:gd name="connsiteY4" fmla="*/ 3335902 h 3491301"/>
                <a:gd name="connsiteX5" fmla="*/ 1398593 w 1553992"/>
                <a:gd name="connsiteY5" fmla="*/ 3491301 h 3491301"/>
                <a:gd name="connsiteX6" fmla="*/ 155399 w 1553992"/>
                <a:gd name="connsiteY6" fmla="*/ 3491301 h 3491301"/>
                <a:gd name="connsiteX7" fmla="*/ 0 w 1553992"/>
                <a:gd name="connsiteY7" fmla="*/ 3335902 h 3491301"/>
                <a:gd name="connsiteX8" fmla="*/ 0 w 1553992"/>
                <a:gd name="connsiteY8" fmla="*/ 155399 h 3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992" h="3491301">
                  <a:moveTo>
                    <a:pt x="0" y="155399"/>
                  </a:moveTo>
                  <a:cubicBezTo>
                    <a:pt x="0" y="69575"/>
                    <a:pt x="69575" y="0"/>
                    <a:pt x="155399" y="0"/>
                  </a:cubicBezTo>
                  <a:lnTo>
                    <a:pt x="1398593" y="0"/>
                  </a:lnTo>
                  <a:cubicBezTo>
                    <a:pt x="1484417" y="0"/>
                    <a:pt x="1553992" y="69575"/>
                    <a:pt x="1553992" y="155399"/>
                  </a:cubicBezTo>
                  <a:lnTo>
                    <a:pt x="1553992" y="3335902"/>
                  </a:lnTo>
                  <a:cubicBezTo>
                    <a:pt x="1553992" y="3421726"/>
                    <a:pt x="1484417" y="3491301"/>
                    <a:pt x="1398593" y="3491301"/>
                  </a:cubicBezTo>
                  <a:lnTo>
                    <a:pt x="155399" y="3491301"/>
                  </a:lnTo>
                  <a:cubicBezTo>
                    <a:pt x="69575" y="3491301"/>
                    <a:pt x="0" y="3421726"/>
                    <a:pt x="0" y="3335902"/>
                  </a:cubicBezTo>
                  <a:lnTo>
                    <a:pt x="0" y="1553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859" tIns="130859" rIns="130859" bIns="130859" numCol="1" spcCol="1270" anchor="t" anchorCtr="0">
              <a:noAutofit/>
            </a:bodyPr>
            <a:lstStyle/>
            <a:p>
              <a:pPr marL="114300" lvl="1" indent="-114300" algn="l" defTabSz="533400">
                <a:lnSpc>
                  <a:spcPct val="90000"/>
                </a:lnSpc>
                <a:spcBef>
                  <a:spcPct val="0"/>
                </a:spcBef>
                <a:spcAft>
                  <a:spcPts val="600"/>
                </a:spcAft>
                <a:buChar char="•"/>
              </a:pPr>
              <a:r>
                <a:rPr lang="en-US" sz="1600" kern="1200" dirty="0"/>
                <a:t>MyChart setup and usage</a:t>
              </a:r>
            </a:p>
            <a:p>
              <a:pPr marL="114300" lvl="1" indent="-114300" algn="l" defTabSz="533400">
                <a:lnSpc>
                  <a:spcPct val="90000"/>
                </a:lnSpc>
                <a:spcBef>
                  <a:spcPct val="0"/>
                </a:spcBef>
                <a:spcAft>
                  <a:spcPts val="600"/>
                </a:spcAft>
                <a:buChar char="•"/>
              </a:pPr>
              <a:r>
                <a:rPr lang="en-US" sz="1600" kern="1200" dirty="0"/>
                <a:t>Keeping BG log and/or downloading of devices</a:t>
              </a:r>
            </a:p>
            <a:p>
              <a:pPr marL="114300" lvl="1" indent="-114300" algn="l" defTabSz="533400">
                <a:lnSpc>
                  <a:spcPct val="90000"/>
                </a:lnSpc>
                <a:spcBef>
                  <a:spcPct val="0"/>
                </a:spcBef>
                <a:spcAft>
                  <a:spcPts val="600"/>
                </a:spcAft>
                <a:buChar char="•"/>
              </a:pPr>
              <a:r>
                <a:rPr lang="en-US" sz="1600" kern="1200" dirty="0"/>
                <a:t>Setting SMART goals</a:t>
              </a:r>
            </a:p>
            <a:p>
              <a:pPr marL="114300" lvl="1" indent="-114300" algn="l" defTabSz="533400">
                <a:lnSpc>
                  <a:spcPct val="90000"/>
                </a:lnSpc>
                <a:spcBef>
                  <a:spcPct val="0"/>
                </a:spcBef>
                <a:spcAft>
                  <a:spcPts val="600"/>
                </a:spcAft>
                <a:buChar char="•"/>
              </a:pPr>
              <a:r>
                <a:rPr lang="en-US" sz="1600" kern="1200" dirty="0"/>
                <a:t>Nutrition education needs assessment</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p:txBody>
        </p:sp>
        <p:sp>
          <p:nvSpPr>
            <p:cNvPr id="7" name="Freeform: Shape 6">
              <a:extLst>
                <a:ext uri="{FF2B5EF4-FFF2-40B4-BE49-F238E27FC236}">
                  <a16:creationId xmlns:a16="http://schemas.microsoft.com/office/drawing/2014/main" id="{61101ADC-A632-4347-AD73-F1CBB841B989}"/>
                </a:ext>
              </a:extLst>
            </p:cNvPr>
            <p:cNvSpPr/>
            <p:nvPr/>
          </p:nvSpPr>
          <p:spPr>
            <a:xfrm>
              <a:off x="1245189" y="1325562"/>
              <a:ext cx="806636" cy="711610"/>
            </a:xfrm>
            <a:custGeom>
              <a:avLst/>
              <a:gdLst>
                <a:gd name="connsiteX0" fmla="*/ 0 w 806636"/>
                <a:gd name="connsiteY0" fmla="*/ 142322 h 711610"/>
                <a:gd name="connsiteX1" fmla="*/ 450831 w 806636"/>
                <a:gd name="connsiteY1" fmla="*/ 142322 h 711610"/>
                <a:gd name="connsiteX2" fmla="*/ 450831 w 806636"/>
                <a:gd name="connsiteY2" fmla="*/ 0 h 711610"/>
                <a:gd name="connsiteX3" fmla="*/ 806636 w 806636"/>
                <a:gd name="connsiteY3" fmla="*/ 355805 h 711610"/>
                <a:gd name="connsiteX4" fmla="*/ 450831 w 806636"/>
                <a:gd name="connsiteY4" fmla="*/ 711610 h 711610"/>
                <a:gd name="connsiteX5" fmla="*/ 450831 w 806636"/>
                <a:gd name="connsiteY5" fmla="*/ 569288 h 711610"/>
                <a:gd name="connsiteX6" fmla="*/ 0 w 806636"/>
                <a:gd name="connsiteY6" fmla="*/ 569288 h 711610"/>
                <a:gd name="connsiteX7" fmla="*/ 0 w 806636"/>
                <a:gd name="connsiteY7" fmla="*/ 142322 h 7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636" h="711610">
                  <a:moveTo>
                    <a:pt x="0" y="142322"/>
                  </a:moveTo>
                  <a:lnTo>
                    <a:pt x="450831" y="142322"/>
                  </a:lnTo>
                  <a:lnTo>
                    <a:pt x="450831" y="0"/>
                  </a:lnTo>
                  <a:lnTo>
                    <a:pt x="806636" y="355805"/>
                  </a:lnTo>
                  <a:lnTo>
                    <a:pt x="450831" y="711610"/>
                  </a:lnTo>
                  <a:lnTo>
                    <a:pt x="450831" y="569288"/>
                  </a:lnTo>
                  <a:lnTo>
                    <a:pt x="0" y="569288"/>
                  </a:lnTo>
                  <a:lnTo>
                    <a:pt x="0" y="1423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322" rIns="213483" bIns="142322" numCol="1" spcCol="1270" anchor="ctr" anchorCtr="0">
              <a:noAutofit/>
            </a:bodyPr>
            <a:lstStyle/>
            <a:p>
              <a:pPr marL="0" lvl="0" indent="0" algn="ctr" defTabSz="533400">
                <a:lnSpc>
                  <a:spcPct val="90000"/>
                </a:lnSpc>
                <a:spcBef>
                  <a:spcPct val="0"/>
                </a:spcBef>
                <a:spcAft>
                  <a:spcPct val="35000"/>
                </a:spcAft>
                <a:buNone/>
              </a:pPr>
              <a:r>
                <a:rPr lang="en-US" sz="1200" kern="1200" dirty="0"/>
                <a:t>Weekly Calls</a:t>
              </a:r>
            </a:p>
          </p:txBody>
        </p:sp>
        <p:sp>
          <p:nvSpPr>
            <p:cNvPr id="8" name="Freeform: Shape 7">
              <a:extLst>
                <a:ext uri="{FF2B5EF4-FFF2-40B4-BE49-F238E27FC236}">
                  <a16:creationId xmlns:a16="http://schemas.microsoft.com/office/drawing/2014/main" id="{F43A9F88-F5CC-4E39-8EA0-B45F1842D220}"/>
                </a:ext>
              </a:extLst>
            </p:cNvPr>
            <p:cNvSpPr/>
            <p:nvPr/>
          </p:nvSpPr>
          <p:spPr>
            <a:xfrm>
              <a:off x="2116301" y="1328737"/>
              <a:ext cx="1205626" cy="744527"/>
            </a:xfrm>
            <a:custGeom>
              <a:avLst/>
              <a:gdLst>
                <a:gd name="connsiteX0" fmla="*/ 0 w 1205626"/>
                <a:gd name="connsiteY0" fmla="*/ 74453 h 744527"/>
                <a:gd name="connsiteX1" fmla="*/ 74453 w 1205626"/>
                <a:gd name="connsiteY1" fmla="*/ 0 h 744527"/>
                <a:gd name="connsiteX2" fmla="*/ 1131173 w 1205626"/>
                <a:gd name="connsiteY2" fmla="*/ 0 h 744527"/>
                <a:gd name="connsiteX3" fmla="*/ 1205626 w 1205626"/>
                <a:gd name="connsiteY3" fmla="*/ 74453 h 744527"/>
                <a:gd name="connsiteX4" fmla="*/ 1205626 w 1205626"/>
                <a:gd name="connsiteY4" fmla="*/ 670074 h 744527"/>
                <a:gd name="connsiteX5" fmla="*/ 1131173 w 1205626"/>
                <a:gd name="connsiteY5" fmla="*/ 744527 h 744527"/>
                <a:gd name="connsiteX6" fmla="*/ 74453 w 1205626"/>
                <a:gd name="connsiteY6" fmla="*/ 744527 h 744527"/>
                <a:gd name="connsiteX7" fmla="*/ 0 w 1205626"/>
                <a:gd name="connsiteY7" fmla="*/ 670074 h 744527"/>
                <a:gd name="connsiteX8" fmla="*/ 0 w 1205626"/>
                <a:gd name="connsiteY8" fmla="*/ 74453 h 7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626" h="744527">
                  <a:moveTo>
                    <a:pt x="0" y="74453"/>
                  </a:moveTo>
                  <a:cubicBezTo>
                    <a:pt x="0" y="33334"/>
                    <a:pt x="33334" y="0"/>
                    <a:pt x="74453" y="0"/>
                  </a:cubicBezTo>
                  <a:lnTo>
                    <a:pt x="1131173" y="0"/>
                  </a:lnTo>
                  <a:cubicBezTo>
                    <a:pt x="1172292" y="0"/>
                    <a:pt x="1205626" y="33334"/>
                    <a:pt x="1205626" y="74453"/>
                  </a:cubicBezTo>
                  <a:lnTo>
                    <a:pt x="1205626" y="670074"/>
                  </a:lnTo>
                  <a:cubicBezTo>
                    <a:pt x="1205626" y="711193"/>
                    <a:pt x="1172292" y="744527"/>
                    <a:pt x="1131173" y="744527"/>
                  </a:cubicBezTo>
                  <a:lnTo>
                    <a:pt x="74453" y="744527"/>
                  </a:lnTo>
                  <a:cubicBezTo>
                    <a:pt x="33334" y="744527"/>
                    <a:pt x="0" y="711193"/>
                    <a:pt x="0" y="670074"/>
                  </a:cubicBezTo>
                  <a:lnTo>
                    <a:pt x="0" y="74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16756" numCol="1" spcCol="1270" anchor="t" anchorCtr="0">
              <a:noAutofit/>
            </a:bodyPr>
            <a:lstStyle/>
            <a:p>
              <a:pPr marL="0" lvl="0" indent="0" algn="ctr" defTabSz="800100">
                <a:lnSpc>
                  <a:spcPct val="90000"/>
                </a:lnSpc>
                <a:spcBef>
                  <a:spcPct val="0"/>
                </a:spcBef>
                <a:spcAft>
                  <a:spcPct val="35000"/>
                </a:spcAft>
                <a:buNone/>
              </a:pPr>
              <a:r>
                <a:rPr lang="en-US" sz="1800" kern="1200" dirty="0"/>
                <a:t>Visit 2</a:t>
              </a:r>
            </a:p>
          </p:txBody>
        </p:sp>
        <p:sp>
          <p:nvSpPr>
            <p:cNvPr id="9" name="Freeform: Shape 8">
              <a:extLst>
                <a:ext uri="{FF2B5EF4-FFF2-40B4-BE49-F238E27FC236}">
                  <a16:creationId xmlns:a16="http://schemas.microsoft.com/office/drawing/2014/main" id="{A1AF6458-46B9-43BC-A5DC-267BEEEF3EE9}"/>
                </a:ext>
              </a:extLst>
            </p:cNvPr>
            <p:cNvSpPr/>
            <p:nvPr/>
          </p:nvSpPr>
          <p:spPr>
            <a:xfrm>
              <a:off x="2197396" y="2569234"/>
              <a:ext cx="1553992" cy="3491301"/>
            </a:xfrm>
            <a:custGeom>
              <a:avLst/>
              <a:gdLst>
                <a:gd name="connsiteX0" fmla="*/ 0 w 1553992"/>
                <a:gd name="connsiteY0" fmla="*/ 155399 h 3491301"/>
                <a:gd name="connsiteX1" fmla="*/ 155399 w 1553992"/>
                <a:gd name="connsiteY1" fmla="*/ 0 h 3491301"/>
                <a:gd name="connsiteX2" fmla="*/ 1398593 w 1553992"/>
                <a:gd name="connsiteY2" fmla="*/ 0 h 3491301"/>
                <a:gd name="connsiteX3" fmla="*/ 1553992 w 1553992"/>
                <a:gd name="connsiteY3" fmla="*/ 155399 h 3491301"/>
                <a:gd name="connsiteX4" fmla="*/ 1553992 w 1553992"/>
                <a:gd name="connsiteY4" fmla="*/ 3335902 h 3491301"/>
                <a:gd name="connsiteX5" fmla="*/ 1398593 w 1553992"/>
                <a:gd name="connsiteY5" fmla="*/ 3491301 h 3491301"/>
                <a:gd name="connsiteX6" fmla="*/ 155399 w 1553992"/>
                <a:gd name="connsiteY6" fmla="*/ 3491301 h 3491301"/>
                <a:gd name="connsiteX7" fmla="*/ 0 w 1553992"/>
                <a:gd name="connsiteY7" fmla="*/ 3335902 h 3491301"/>
                <a:gd name="connsiteX8" fmla="*/ 0 w 1553992"/>
                <a:gd name="connsiteY8" fmla="*/ 155399 h 3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992" h="3491301">
                  <a:moveTo>
                    <a:pt x="0" y="155399"/>
                  </a:moveTo>
                  <a:cubicBezTo>
                    <a:pt x="0" y="69575"/>
                    <a:pt x="69575" y="0"/>
                    <a:pt x="155399" y="0"/>
                  </a:cubicBezTo>
                  <a:lnTo>
                    <a:pt x="1398593" y="0"/>
                  </a:lnTo>
                  <a:cubicBezTo>
                    <a:pt x="1484417" y="0"/>
                    <a:pt x="1553992" y="69575"/>
                    <a:pt x="1553992" y="155399"/>
                  </a:cubicBezTo>
                  <a:lnTo>
                    <a:pt x="1553992" y="3335902"/>
                  </a:lnTo>
                  <a:cubicBezTo>
                    <a:pt x="1553992" y="3421726"/>
                    <a:pt x="1484417" y="3491301"/>
                    <a:pt x="1398593" y="3491301"/>
                  </a:cubicBezTo>
                  <a:lnTo>
                    <a:pt x="155399" y="3491301"/>
                  </a:lnTo>
                  <a:cubicBezTo>
                    <a:pt x="69575" y="3491301"/>
                    <a:pt x="0" y="3421726"/>
                    <a:pt x="0" y="3335902"/>
                  </a:cubicBezTo>
                  <a:lnTo>
                    <a:pt x="0" y="1553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747" tIns="123747" rIns="123747" bIns="123747" numCol="1" spcCol="1270" anchor="t" anchorCtr="0">
              <a:noAutofit/>
            </a:bodyPr>
            <a:lstStyle/>
            <a:p>
              <a:pPr marL="57150" lvl="1" indent="-57150" algn="l" defTabSz="488950">
                <a:lnSpc>
                  <a:spcPct val="90000"/>
                </a:lnSpc>
                <a:spcBef>
                  <a:spcPct val="0"/>
                </a:spcBef>
                <a:spcAft>
                  <a:spcPts val="600"/>
                </a:spcAft>
                <a:buChar char="•"/>
              </a:pPr>
              <a:r>
                <a:rPr lang="en-US" sz="1600" kern="1200" dirty="0"/>
                <a:t>Ketone review</a:t>
              </a:r>
            </a:p>
            <a:p>
              <a:pPr marL="57150" lvl="1" indent="-57150" algn="l" defTabSz="488950">
                <a:lnSpc>
                  <a:spcPct val="90000"/>
                </a:lnSpc>
                <a:spcBef>
                  <a:spcPct val="0"/>
                </a:spcBef>
                <a:spcAft>
                  <a:spcPts val="600"/>
                </a:spcAft>
                <a:buChar char="•"/>
              </a:pPr>
              <a:r>
                <a:rPr lang="en-US" sz="1600" kern="1200" dirty="0"/>
                <a:t>Sick day guidelines</a:t>
              </a:r>
            </a:p>
          </p:txBody>
        </p:sp>
        <p:sp>
          <p:nvSpPr>
            <p:cNvPr id="10" name="Freeform: Shape 9">
              <a:extLst>
                <a:ext uri="{FF2B5EF4-FFF2-40B4-BE49-F238E27FC236}">
                  <a16:creationId xmlns:a16="http://schemas.microsoft.com/office/drawing/2014/main" id="{5E6A9136-6398-4141-90B2-77F1FE7B2D1D}"/>
                </a:ext>
              </a:extLst>
            </p:cNvPr>
            <p:cNvSpPr/>
            <p:nvPr/>
          </p:nvSpPr>
          <p:spPr>
            <a:xfrm>
              <a:off x="3356073" y="1325562"/>
              <a:ext cx="806636" cy="711610"/>
            </a:xfrm>
            <a:custGeom>
              <a:avLst/>
              <a:gdLst>
                <a:gd name="connsiteX0" fmla="*/ 0 w 806636"/>
                <a:gd name="connsiteY0" fmla="*/ 142322 h 711610"/>
                <a:gd name="connsiteX1" fmla="*/ 450831 w 806636"/>
                <a:gd name="connsiteY1" fmla="*/ 142322 h 711610"/>
                <a:gd name="connsiteX2" fmla="*/ 450831 w 806636"/>
                <a:gd name="connsiteY2" fmla="*/ 0 h 711610"/>
                <a:gd name="connsiteX3" fmla="*/ 806636 w 806636"/>
                <a:gd name="connsiteY3" fmla="*/ 355805 h 711610"/>
                <a:gd name="connsiteX4" fmla="*/ 450831 w 806636"/>
                <a:gd name="connsiteY4" fmla="*/ 711610 h 711610"/>
                <a:gd name="connsiteX5" fmla="*/ 450831 w 806636"/>
                <a:gd name="connsiteY5" fmla="*/ 569288 h 711610"/>
                <a:gd name="connsiteX6" fmla="*/ 0 w 806636"/>
                <a:gd name="connsiteY6" fmla="*/ 569288 h 711610"/>
                <a:gd name="connsiteX7" fmla="*/ 0 w 806636"/>
                <a:gd name="connsiteY7" fmla="*/ 142322 h 7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636" h="711610">
                  <a:moveTo>
                    <a:pt x="0" y="142322"/>
                  </a:moveTo>
                  <a:lnTo>
                    <a:pt x="450831" y="142322"/>
                  </a:lnTo>
                  <a:lnTo>
                    <a:pt x="450831" y="0"/>
                  </a:lnTo>
                  <a:lnTo>
                    <a:pt x="806636" y="355805"/>
                  </a:lnTo>
                  <a:lnTo>
                    <a:pt x="450831" y="711610"/>
                  </a:lnTo>
                  <a:lnTo>
                    <a:pt x="450831" y="569288"/>
                  </a:lnTo>
                  <a:lnTo>
                    <a:pt x="0" y="569288"/>
                  </a:lnTo>
                  <a:lnTo>
                    <a:pt x="0" y="1423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322" rIns="213483" bIns="142322" numCol="1" spcCol="1270" anchor="ctr" anchorCtr="0">
              <a:noAutofit/>
            </a:bodyPr>
            <a:lstStyle/>
            <a:p>
              <a:pPr marL="0" lvl="0" indent="0" algn="ctr" defTabSz="533400">
                <a:lnSpc>
                  <a:spcPct val="90000"/>
                </a:lnSpc>
                <a:spcBef>
                  <a:spcPct val="0"/>
                </a:spcBef>
                <a:spcAft>
                  <a:spcPct val="35000"/>
                </a:spcAft>
                <a:buNone/>
              </a:pPr>
              <a:r>
                <a:rPr lang="en-US" sz="1200" kern="1200"/>
                <a:t>Weekly Calls </a:t>
              </a:r>
              <a:endParaRPr lang="en-US" sz="1200" kern="1200" dirty="0"/>
            </a:p>
          </p:txBody>
        </p:sp>
        <p:sp>
          <p:nvSpPr>
            <p:cNvPr id="11" name="Freeform: Shape 10">
              <a:extLst>
                <a:ext uri="{FF2B5EF4-FFF2-40B4-BE49-F238E27FC236}">
                  <a16:creationId xmlns:a16="http://schemas.microsoft.com/office/drawing/2014/main" id="{EAB5CF70-DAD8-4D64-9FE4-0E3567FC0428}"/>
                </a:ext>
              </a:extLst>
            </p:cNvPr>
            <p:cNvSpPr/>
            <p:nvPr/>
          </p:nvSpPr>
          <p:spPr>
            <a:xfrm>
              <a:off x="4227185" y="1328737"/>
              <a:ext cx="1205626" cy="744527"/>
            </a:xfrm>
            <a:custGeom>
              <a:avLst/>
              <a:gdLst>
                <a:gd name="connsiteX0" fmla="*/ 0 w 1205626"/>
                <a:gd name="connsiteY0" fmla="*/ 74453 h 744527"/>
                <a:gd name="connsiteX1" fmla="*/ 74453 w 1205626"/>
                <a:gd name="connsiteY1" fmla="*/ 0 h 744527"/>
                <a:gd name="connsiteX2" fmla="*/ 1131173 w 1205626"/>
                <a:gd name="connsiteY2" fmla="*/ 0 h 744527"/>
                <a:gd name="connsiteX3" fmla="*/ 1205626 w 1205626"/>
                <a:gd name="connsiteY3" fmla="*/ 74453 h 744527"/>
                <a:gd name="connsiteX4" fmla="*/ 1205626 w 1205626"/>
                <a:gd name="connsiteY4" fmla="*/ 670074 h 744527"/>
                <a:gd name="connsiteX5" fmla="*/ 1131173 w 1205626"/>
                <a:gd name="connsiteY5" fmla="*/ 744527 h 744527"/>
                <a:gd name="connsiteX6" fmla="*/ 74453 w 1205626"/>
                <a:gd name="connsiteY6" fmla="*/ 744527 h 744527"/>
                <a:gd name="connsiteX7" fmla="*/ 0 w 1205626"/>
                <a:gd name="connsiteY7" fmla="*/ 670074 h 744527"/>
                <a:gd name="connsiteX8" fmla="*/ 0 w 1205626"/>
                <a:gd name="connsiteY8" fmla="*/ 74453 h 7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626" h="744527">
                  <a:moveTo>
                    <a:pt x="0" y="74453"/>
                  </a:moveTo>
                  <a:cubicBezTo>
                    <a:pt x="0" y="33334"/>
                    <a:pt x="33334" y="0"/>
                    <a:pt x="74453" y="0"/>
                  </a:cubicBezTo>
                  <a:lnTo>
                    <a:pt x="1131173" y="0"/>
                  </a:lnTo>
                  <a:cubicBezTo>
                    <a:pt x="1172292" y="0"/>
                    <a:pt x="1205626" y="33334"/>
                    <a:pt x="1205626" y="74453"/>
                  </a:cubicBezTo>
                  <a:lnTo>
                    <a:pt x="1205626" y="670074"/>
                  </a:lnTo>
                  <a:cubicBezTo>
                    <a:pt x="1205626" y="711193"/>
                    <a:pt x="1172292" y="744527"/>
                    <a:pt x="1131173" y="744527"/>
                  </a:cubicBezTo>
                  <a:lnTo>
                    <a:pt x="74453" y="744527"/>
                  </a:lnTo>
                  <a:cubicBezTo>
                    <a:pt x="33334" y="744527"/>
                    <a:pt x="0" y="711193"/>
                    <a:pt x="0" y="670074"/>
                  </a:cubicBezTo>
                  <a:lnTo>
                    <a:pt x="0" y="74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16756" numCol="1" spcCol="1270" anchor="t" anchorCtr="0">
              <a:noAutofit/>
            </a:bodyPr>
            <a:lstStyle/>
            <a:p>
              <a:pPr marL="0" lvl="0" indent="0" algn="ctr" defTabSz="800100">
                <a:lnSpc>
                  <a:spcPct val="90000"/>
                </a:lnSpc>
                <a:spcBef>
                  <a:spcPct val="0"/>
                </a:spcBef>
                <a:spcAft>
                  <a:spcPct val="35000"/>
                </a:spcAft>
                <a:buNone/>
              </a:pPr>
              <a:r>
                <a:rPr lang="en-US" sz="1800" kern="1200" dirty="0"/>
                <a:t>Visit 3</a:t>
              </a:r>
            </a:p>
          </p:txBody>
        </p:sp>
        <p:sp>
          <p:nvSpPr>
            <p:cNvPr id="12" name="Freeform: Shape 11">
              <a:extLst>
                <a:ext uri="{FF2B5EF4-FFF2-40B4-BE49-F238E27FC236}">
                  <a16:creationId xmlns:a16="http://schemas.microsoft.com/office/drawing/2014/main" id="{0CAA6206-2625-4F1A-8C15-EFF7FCEC1B4E}"/>
                </a:ext>
              </a:extLst>
            </p:cNvPr>
            <p:cNvSpPr/>
            <p:nvPr/>
          </p:nvSpPr>
          <p:spPr>
            <a:xfrm>
              <a:off x="4291595" y="2522041"/>
              <a:ext cx="1553992" cy="3558051"/>
            </a:xfrm>
            <a:custGeom>
              <a:avLst/>
              <a:gdLst>
                <a:gd name="connsiteX0" fmla="*/ 0 w 1553992"/>
                <a:gd name="connsiteY0" fmla="*/ 155399 h 3491301"/>
                <a:gd name="connsiteX1" fmla="*/ 155399 w 1553992"/>
                <a:gd name="connsiteY1" fmla="*/ 0 h 3491301"/>
                <a:gd name="connsiteX2" fmla="*/ 1398593 w 1553992"/>
                <a:gd name="connsiteY2" fmla="*/ 0 h 3491301"/>
                <a:gd name="connsiteX3" fmla="*/ 1553992 w 1553992"/>
                <a:gd name="connsiteY3" fmla="*/ 155399 h 3491301"/>
                <a:gd name="connsiteX4" fmla="*/ 1553992 w 1553992"/>
                <a:gd name="connsiteY4" fmla="*/ 3335902 h 3491301"/>
                <a:gd name="connsiteX5" fmla="*/ 1398593 w 1553992"/>
                <a:gd name="connsiteY5" fmla="*/ 3491301 h 3491301"/>
                <a:gd name="connsiteX6" fmla="*/ 155399 w 1553992"/>
                <a:gd name="connsiteY6" fmla="*/ 3491301 h 3491301"/>
                <a:gd name="connsiteX7" fmla="*/ 0 w 1553992"/>
                <a:gd name="connsiteY7" fmla="*/ 3335902 h 3491301"/>
                <a:gd name="connsiteX8" fmla="*/ 0 w 1553992"/>
                <a:gd name="connsiteY8" fmla="*/ 155399 h 3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992" h="3491301">
                  <a:moveTo>
                    <a:pt x="0" y="155399"/>
                  </a:moveTo>
                  <a:cubicBezTo>
                    <a:pt x="0" y="69575"/>
                    <a:pt x="69575" y="0"/>
                    <a:pt x="155399" y="0"/>
                  </a:cubicBezTo>
                  <a:lnTo>
                    <a:pt x="1398593" y="0"/>
                  </a:lnTo>
                  <a:cubicBezTo>
                    <a:pt x="1484417" y="0"/>
                    <a:pt x="1553992" y="69575"/>
                    <a:pt x="1553992" y="155399"/>
                  </a:cubicBezTo>
                  <a:lnTo>
                    <a:pt x="1553992" y="3335902"/>
                  </a:lnTo>
                  <a:cubicBezTo>
                    <a:pt x="1553992" y="3421726"/>
                    <a:pt x="1484417" y="3491301"/>
                    <a:pt x="1398593" y="3491301"/>
                  </a:cubicBezTo>
                  <a:lnTo>
                    <a:pt x="155399" y="3491301"/>
                  </a:lnTo>
                  <a:cubicBezTo>
                    <a:pt x="69575" y="3491301"/>
                    <a:pt x="0" y="3421726"/>
                    <a:pt x="0" y="3335902"/>
                  </a:cubicBezTo>
                  <a:lnTo>
                    <a:pt x="0" y="1553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747" tIns="123747" rIns="123747" bIns="123747" numCol="1" spcCol="1270" anchor="t" anchorCtr="0">
              <a:noAutofit/>
            </a:bodyPr>
            <a:lstStyle/>
            <a:p>
              <a:pPr marL="57150" lvl="1" indent="-57150" algn="l" defTabSz="488950">
                <a:lnSpc>
                  <a:spcPct val="90000"/>
                </a:lnSpc>
                <a:spcBef>
                  <a:spcPct val="0"/>
                </a:spcBef>
                <a:spcAft>
                  <a:spcPct val="15000"/>
                </a:spcAft>
                <a:buChar char="•"/>
              </a:pPr>
              <a:r>
                <a:rPr lang="en-US" sz="1600" kern="1200" dirty="0"/>
                <a:t>Hypoglycemia protocol</a:t>
              </a:r>
            </a:p>
            <a:p>
              <a:pPr marL="57150" lvl="1" indent="-57150" algn="l" defTabSz="488950">
                <a:lnSpc>
                  <a:spcPct val="90000"/>
                </a:lnSpc>
                <a:spcBef>
                  <a:spcPct val="0"/>
                </a:spcBef>
                <a:spcAft>
                  <a:spcPct val="15000"/>
                </a:spcAft>
                <a:buChar char="•"/>
              </a:pPr>
              <a:r>
                <a:rPr lang="en-US" sz="1600" kern="1200" dirty="0"/>
                <a:t>Review use of Glucagon</a:t>
              </a:r>
            </a:p>
            <a:p>
              <a:pPr marL="57150" lvl="1" indent="-57150" algn="l" defTabSz="488950">
                <a:lnSpc>
                  <a:spcPct val="90000"/>
                </a:lnSpc>
                <a:spcBef>
                  <a:spcPct val="0"/>
                </a:spcBef>
                <a:spcAft>
                  <a:spcPct val="15000"/>
                </a:spcAft>
                <a:buChar char="•"/>
              </a:pPr>
              <a:r>
                <a:rPr lang="en-US" sz="1600" kern="1200" dirty="0"/>
                <a:t>Review NY driving laws </a:t>
              </a:r>
            </a:p>
            <a:p>
              <a:pPr marL="0" lvl="1" algn="l" defTabSz="488950">
                <a:lnSpc>
                  <a:spcPct val="90000"/>
                </a:lnSpc>
                <a:spcBef>
                  <a:spcPct val="0"/>
                </a:spcBef>
                <a:spcAft>
                  <a:spcPct val="15000"/>
                </a:spcAft>
              </a:pPr>
              <a:r>
                <a:rPr lang="en-US" sz="1600" kern="1200" dirty="0"/>
                <a:t>(if applicable) and importance of checking BGs</a:t>
              </a:r>
            </a:p>
            <a:p>
              <a:pPr marL="57150" lvl="1" indent="-57150" algn="l" defTabSz="488950">
                <a:lnSpc>
                  <a:spcPct val="90000"/>
                </a:lnSpc>
                <a:spcBef>
                  <a:spcPct val="0"/>
                </a:spcBef>
                <a:spcAft>
                  <a:spcPct val="15000"/>
                </a:spcAft>
                <a:buChar char="•"/>
              </a:pPr>
              <a:endParaRPr lang="en-US" sz="1100" kern="1200" dirty="0"/>
            </a:p>
          </p:txBody>
        </p:sp>
        <p:sp>
          <p:nvSpPr>
            <p:cNvPr id="13" name="Freeform: Shape 12">
              <a:extLst>
                <a:ext uri="{FF2B5EF4-FFF2-40B4-BE49-F238E27FC236}">
                  <a16:creationId xmlns:a16="http://schemas.microsoft.com/office/drawing/2014/main" id="{A87BB8FE-CF4D-424B-BDA4-B25D9A8D9CCE}"/>
                </a:ext>
              </a:extLst>
            </p:cNvPr>
            <p:cNvSpPr/>
            <p:nvPr/>
          </p:nvSpPr>
          <p:spPr>
            <a:xfrm>
              <a:off x="5466957" y="1325562"/>
              <a:ext cx="806636" cy="711610"/>
            </a:xfrm>
            <a:custGeom>
              <a:avLst/>
              <a:gdLst>
                <a:gd name="connsiteX0" fmla="*/ 0 w 806636"/>
                <a:gd name="connsiteY0" fmla="*/ 142322 h 711610"/>
                <a:gd name="connsiteX1" fmla="*/ 450831 w 806636"/>
                <a:gd name="connsiteY1" fmla="*/ 142322 h 711610"/>
                <a:gd name="connsiteX2" fmla="*/ 450831 w 806636"/>
                <a:gd name="connsiteY2" fmla="*/ 0 h 711610"/>
                <a:gd name="connsiteX3" fmla="*/ 806636 w 806636"/>
                <a:gd name="connsiteY3" fmla="*/ 355805 h 711610"/>
                <a:gd name="connsiteX4" fmla="*/ 450831 w 806636"/>
                <a:gd name="connsiteY4" fmla="*/ 711610 h 711610"/>
                <a:gd name="connsiteX5" fmla="*/ 450831 w 806636"/>
                <a:gd name="connsiteY5" fmla="*/ 569288 h 711610"/>
                <a:gd name="connsiteX6" fmla="*/ 0 w 806636"/>
                <a:gd name="connsiteY6" fmla="*/ 569288 h 711610"/>
                <a:gd name="connsiteX7" fmla="*/ 0 w 806636"/>
                <a:gd name="connsiteY7" fmla="*/ 142322 h 7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636" h="711610">
                  <a:moveTo>
                    <a:pt x="0" y="142322"/>
                  </a:moveTo>
                  <a:lnTo>
                    <a:pt x="450831" y="142322"/>
                  </a:lnTo>
                  <a:lnTo>
                    <a:pt x="450831" y="0"/>
                  </a:lnTo>
                  <a:lnTo>
                    <a:pt x="806636" y="355805"/>
                  </a:lnTo>
                  <a:lnTo>
                    <a:pt x="450831" y="711610"/>
                  </a:lnTo>
                  <a:lnTo>
                    <a:pt x="450831" y="569288"/>
                  </a:lnTo>
                  <a:lnTo>
                    <a:pt x="0" y="569288"/>
                  </a:lnTo>
                  <a:lnTo>
                    <a:pt x="0" y="1423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322" rIns="213483" bIns="142322" numCol="1" spcCol="1270" anchor="ctr" anchorCtr="0">
              <a:noAutofit/>
            </a:bodyPr>
            <a:lstStyle/>
            <a:p>
              <a:pPr marL="0" lvl="0" indent="0" algn="ctr" defTabSz="533400">
                <a:lnSpc>
                  <a:spcPct val="90000"/>
                </a:lnSpc>
                <a:spcBef>
                  <a:spcPct val="0"/>
                </a:spcBef>
                <a:spcAft>
                  <a:spcPct val="35000"/>
                </a:spcAft>
                <a:buNone/>
              </a:pPr>
              <a:r>
                <a:rPr lang="en-US" sz="1200" kern="1200" dirty="0"/>
                <a:t>Weekly Calls</a:t>
              </a:r>
            </a:p>
          </p:txBody>
        </p:sp>
        <p:sp>
          <p:nvSpPr>
            <p:cNvPr id="14" name="Freeform: Shape 13">
              <a:extLst>
                <a:ext uri="{FF2B5EF4-FFF2-40B4-BE49-F238E27FC236}">
                  <a16:creationId xmlns:a16="http://schemas.microsoft.com/office/drawing/2014/main" id="{C7B4FBF4-732C-4D10-B44D-62AA83777A88}"/>
                </a:ext>
              </a:extLst>
            </p:cNvPr>
            <p:cNvSpPr/>
            <p:nvPr/>
          </p:nvSpPr>
          <p:spPr>
            <a:xfrm>
              <a:off x="6338070" y="1328737"/>
              <a:ext cx="1205626" cy="744527"/>
            </a:xfrm>
            <a:custGeom>
              <a:avLst/>
              <a:gdLst>
                <a:gd name="connsiteX0" fmla="*/ 0 w 1205626"/>
                <a:gd name="connsiteY0" fmla="*/ 74453 h 744527"/>
                <a:gd name="connsiteX1" fmla="*/ 74453 w 1205626"/>
                <a:gd name="connsiteY1" fmla="*/ 0 h 744527"/>
                <a:gd name="connsiteX2" fmla="*/ 1131173 w 1205626"/>
                <a:gd name="connsiteY2" fmla="*/ 0 h 744527"/>
                <a:gd name="connsiteX3" fmla="*/ 1205626 w 1205626"/>
                <a:gd name="connsiteY3" fmla="*/ 74453 h 744527"/>
                <a:gd name="connsiteX4" fmla="*/ 1205626 w 1205626"/>
                <a:gd name="connsiteY4" fmla="*/ 670074 h 744527"/>
                <a:gd name="connsiteX5" fmla="*/ 1131173 w 1205626"/>
                <a:gd name="connsiteY5" fmla="*/ 744527 h 744527"/>
                <a:gd name="connsiteX6" fmla="*/ 74453 w 1205626"/>
                <a:gd name="connsiteY6" fmla="*/ 744527 h 744527"/>
                <a:gd name="connsiteX7" fmla="*/ 0 w 1205626"/>
                <a:gd name="connsiteY7" fmla="*/ 670074 h 744527"/>
                <a:gd name="connsiteX8" fmla="*/ 0 w 1205626"/>
                <a:gd name="connsiteY8" fmla="*/ 74453 h 7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626" h="744527">
                  <a:moveTo>
                    <a:pt x="0" y="74453"/>
                  </a:moveTo>
                  <a:cubicBezTo>
                    <a:pt x="0" y="33334"/>
                    <a:pt x="33334" y="0"/>
                    <a:pt x="74453" y="0"/>
                  </a:cubicBezTo>
                  <a:lnTo>
                    <a:pt x="1131173" y="0"/>
                  </a:lnTo>
                  <a:cubicBezTo>
                    <a:pt x="1172292" y="0"/>
                    <a:pt x="1205626" y="33334"/>
                    <a:pt x="1205626" y="74453"/>
                  </a:cubicBezTo>
                  <a:lnTo>
                    <a:pt x="1205626" y="670074"/>
                  </a:lnTo>
                  <a:cubicBezTo>
                    <a:pt x="1205626" y="711193"/>
                    <a:pt x="1172292" y="744527"/>
                    <a:pt x="1131173" y="744527"/>
                  </a:cubicBezTo>
                  <a:lnTo>
                    <a:pt x="74453" y="744527"/>
                  </a:lnTo>
                  <a:cubicBezTo>
                    <a:pt x="33334" y="744527"/>
                    <a:pt x="0" y="711193"/>
                    <a:pt x="0" y="670074"/>
                  </a:cubicBezTo>
                  <a:lnTo>
                    <a:pt x="0" y="74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16756" numCol="1" spcCol="1270" anchor="t" anchorCtr="0">
              <a:noAutofit/>
            </a:bodyPr>
            <a:lstStyle/>
            <a:p>
              <a:pPr marL="0" lvl="0" indent="0" algn="ctr" defTabSz="800100">
                <a:lnSpc>
                  <a:spcPct val="90000"/>
                </a:lnSpc>
                <a:spcBef>
                  <a:spcPct val="0"/>
                </a:spcBef>
                <a:spcAft>
                  <a:spcPct val="35000"/>
                </a:spcAft>
                <a:buNone/>
              </a:pPr>
              <a:r>
                <a:rPr lang="en-US" sz="1800" kern="1200" dirty="0"/>
                <a:t>Visit 4</a:t>
              </a:r>
            </a:p>
          </p:txBody>
        </p:sp>
        <p:sp>
          <p:nvSpPr>
            <p:cNvPr id="15" name="Freeform: Shape 14">
              <a:extLst>
                <a:ext uri="{FF2B5EF4-FFF2-40B4-BE49-F238E27FC236}">
                  <a16:creationId xmlns:a16="http://schemas.microsoft.com/office/drawing/2014/main" id="{D837E8A4-CB98-481B-8995-C67C1B02A086}"/>
                </a:ext>
              </a:extLst>
            </p:cNvPr>
            <p:cNvSpPr/>
            <p:nvPr/>
          </p:nvSpPr>
          <p:spPr>
            <a:xfrm>
              <a:off x="6360692" y="2499819"/>
              <a:ext cx="1553992" cy="3580273"/>
            </a:xfrm>
            <a:custGeom>
              <a:avLst/>
              <a:gdLst>
                <a:gd name="connsiteX0" fmla="*/ 0 w 1553992"/>
                <a:gd name="connsiteY0" fmla="*/ 155399 h 3491301"/>
                <a:gd name="connsiteX1" fmla="*/ 155399 w 1553992"/>
                <a:gd name="connsiteY1" fmla="*/ 0 h 3491301"/>
                <a:gd name="connsiteX2" fmla="*/ 1398593 w 1553992"/>
                <a:gd name="connsiteY2" fmla="*/ 0 h 3491301"/>
                <a:gd name="connsiteX3" fmla="*/ 1553992 w 1553992"/>
                <a:gd name="connsiteY3" fmla="*/ 155399 h 3491301"/>
                <a:gd name="connsiteX4" fmla="*/ 1553992 w 1553992"/>
                <a:gd name="connsiteY4" fmla="*/ 3335902 h 3491301"/>
                <a:gd name="connsiteX5" fmla="*/ 1398593 w 1553992"/>
                <a:gd name="connsiteY5" fmla="*/ 3491301 h 3491301"/>
                <a:gd name="connsiteX6" fmla="*/ 155399 w 1553992"/>
                <a:gd name="connsiteY6" fmla="*/ 3491301 h 3491301"/>
                <a:gd name="connsiteX7" fmla="*/ 0 w 1553992"/>
                <a:gd name="connsiteY7" fmla="*/ 3335902 h 3491301"/>
                <a:gd name="connsiteX8" fmla="*/ 0 w 1553992"/>
                <a:gd name="connsiteY8" fmla="*/ 155399 h 3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992" h="3491301">
                  <a:moveTo>
                    <a:pt x="0" y="155399"/>
                  </a:moveTo>
                  <a:cubicBezTo>
                    <a:pt x="0" y="69575"/>
                    <a:pt x="69575" y="0"/>
                    <a:pt x="155399" y="0"/>
                  </a:cubicBezTo>
                  <a:lnTo>
                    <a:pt x="1398593" y="0"/>
                  </a:lnTo>
                  <a:cubicBezTo>
                    <a:pt x="1484417" y="0"/>
                    <a:pt x="1553992" y="69575"/>
                    <a:pt x="1553992" y="155399"/>
                  </a:cubicBezTo>
                  <a:lnTo>
                    <a:pt x="1553992" y="3335902"/>
                  </a:lnTo>
                  <a:cubicBezTo>
                    <a:pt x="1553992" y="3421726"/>
                    <a:pt x="1484417" y="3491301"/>
                    <a:pt x="1398593" y="3491301"/>
                  </a:cubicBezTo>
                  <a:lnTo>
                    <a:pt x="155399" y="3491301"/>
                  </a:lnTo>
                  <a:cubicBezTo>
                    <a:pt x="69575" y="3491301"/>
                    <a:pt x="0" y="3421726"/>
                    <a:pt x="0" y="3335902"/>
                  </a:cubicBezTo>
                  <a:lnTo>
                    <a:pt x="0" y="1553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747" tIns="123747" rIns="123747" bIns="123747" numCol="1" spcCol="1270" anchor="t" anchorCtr="0">
              <a:noAutofit/>
            </a:bodyPr>
            <a:lstStyle/>
            <a:p>
              <a:pPr marL="57150" lvl="1" indent="-57150" algn="l" defTabSz="488950">
                <a:lnSpc>
                  <a:spcPct val="90000"/>
                </a:lnSpc>
                <a:spcBef>
                  <a:spcPct val="0"/>
                </a:spcBef>
                <a:spcAft>
                  <a:spcPts val="600"/>
                </a:spcAft>
                <a:buChar char="•"/>
              </a:pPr>
              <a:r>
                <a:rPr lang="en-US" sz="1600" kern="1200" dirty="0"/>
                <a:t>Sports and exercise management</a:t>
              </a:r>
            </a:p>
            <a:p>
              <a:pPr marL="57150" lvl="1" indent="-57150" algn="l" defTabSz="488950">
                <a:lnSpc>
                  <a:spcPct val="90000"/>
                </a:lnSpc>
                <a:spcBef>
                  <a:spcPct val="0"/>
                </a:spcBef>
                <a:spcAft>
                  <a:spcPts val="600"/>
                </a:spcAft>
                <a:buChar char="•"/>
              </a:pPr>
              <a:r>
                <a:rPr lang="en-US" sz="1600" kern="1200" dirty="0"/>
                <a:t>Technology</a:t>
              </a:r>
            </a:p>
            <a:p>
              <a:pPr marL="57150" lvl="1" indent="-57150" algn="l" defTabSz="488950">
                <a:lnSpc>
                  <a:spcPct val="90000"/>
                </a:lnSpc>
                <a:spcBef>
                  <a:spcPct val="0"/>
                </a:spcBef>
                <a:spcAft>
                  <a:spcPts val="600"/>
                </a:spcAft>
                <a:buChar char="•"/>
              </a:pPr>
              <a:r>
                <a:rPr lang="en-US" sz="1600" kern="1200" dirty="0"/>
                <a:t>Increasing independence</a:t>
              </a:r>
            </a:p>
            <a:p>
              <a:pPr marL="57150" lvl="1" indent="-57150" algn="l" defTabSz="488950">
                <a:lnSpc>
                  <a:spcPct val="90000"/>
                </a:lnSpc>
                <a:spcBef>
                  <a:spcPct val="0"/>
                </a:spcBef>
                <a:spcAft>
                  <a:spcPts val="600"/>
                </a:spcAft>
                <a:buChar char="•"/>
              </a:pPr>
              <a:r>
                <a:rPr lang="en-US" sz="1600" kern="1200" dirty="0"/>
                <a:t>Identifying blood sugar patterns</a:t>
              </a:r>
            </a:p>
            <a:p>
              <a:pPr marL="57150" lvl="1" indent="-57150" algn="l" defTabSz="488950">
                <a:lnSpc>
                  <a:spcPct val="90000"/>
                </a:lnSpc>
                <a:spcBef>
                  <a:spcPct val="0"/>
                </a:spcBef>
                <a:spcAft>
                  <a:spcPts val="600"/>
                </a:spcAft>
                <a:buChar char="•"/>
              </a:pPr>
              <a:r>
                <a:rPr lang="en-US" sz="1600" kern="1200" dirty="0"/>
                <a:t>Making changes based on patterns</a:t>
              </a:r>
            </a:p>
            <a:p>
              <a:pPr marL="57150" lvl="1" indent="-57150" algn="l" defTabSz="488950">
                <a:lnSpc>
                  <a:spcPct val="90000"/>
                </a:lnSpc>
                <a:spcBef>
                  <a:spcPct val="0"/>
                </a:spcBef>
                <a:spcAft>
                  <a:spcPts val="600"/>
                </a:spcAft>
                <a:buChar char="•"/>
              </a:pPr>
              <a:r>
                <a:rPr lang="en-US" sz="1600" kern="1200" dirty="0"/>
                <a:t>Establishing routines</a:t>
              </a:r>
            </a:p>
          </p:txBody>
        </p:sp>
        <p:sp>
          <p:nvSpPr>
            <p:cNvPr id="16" name="Freeform: Shape 15">
              <a:extLst>
                <a:ext uri="{FF2B5EF4-FFF2-40B4-BE49-F238E27FC236}">
                  <a16:creationId xmlns:a16="http://schemas.microsoft.com/office/drawing/2014/main" id="{64CC09C9-B4B4-4391-BD3F-D00C049FFB4F}"/>
                </a:ext>
              </a:extLst>
            </p:cNvPr>
            <p:cNvSpPr/>
            <p:nvPr/>
          </p:nvSpPr>
          <p:spPr>
            <a:xfrm>
              <a:off x="7577842" y="1325562"/>
              <a:ext cx="806636" cy="711610"/>
            </a:xfrm>
            <a:custGeom>
              <a:avLst/>
              <a:gdLst>
                <a:gd name="connsiteX0" fmla="*/ 0 w 806636"/>
                <a:gd name="connsiteY0" fmla="*/ 142322 h 711610"/>
                <a:gd name="connsiteX1" fmla="*/ 450831 w 806636"/>
                <a:gd name="connsiteY1" fmla="*/ 142322 h 711610"/>
                <a:gd name="connsiteX2" fmla="*/ 450831 w 806636"/>
                <a:gd name="connsiteY2" fmla="*/ 0 h 711610"/>
                <a:gd name="connsiteX3" fmla="*/ 806636 w 806636"/>
                <a:gd name="connsiteY3" fmla="*/ 355805 h 711610"/>
                <a:gd name="connsiteX4" fmla="*/ 450831 w 806636"/>
                <a:gd name="connsiteY4" fmla="*/ 711610 h 711610"/>
                <a:gd name="connsiteX5" fmla="*/ 450831 w 806636"/>
                <a:gd name="connsiteY5" fmla="*/ 569288 h 711610"/>
                <a:gd name="connsiteX6" fmla="*/ 0 w 806636"/>
                <a:gd name="connsiteY6" fmla="*/ 569288 h 711610"/>
                <a:gd name="connsiteX7" fmla="*/ 0 w 806636"/>
                <a:gd name="connsiteY7" fmla="*/ 142322 h 7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636" h="711610">
                  <a:moveTo>
                    <a:pt x="0" y="142322"/>
                  </a:moveTo>
                  <a:lnTo>
                    <a:pt x="450831" y="142322"/>
                  </a:lnTo>
                  <a:lnTo>
                    <a:pt x="450831" y="0"/>
                  </a:lnTo>
                  <a:lnTo>
                    <a:pt x="806636" y="355805"/>
                  </a:lnTo>
                  <a:lnTo>
                    <a:pt x="450831" y="711610"/>
                  </a:lnTo>
                  <a:lnTo>
                    <a:pt x="450831" y="569288"/>
                  </a:lnTo>
                  <a:lnTo>
                    <a:pt x="0" y="569288"/>
                  </a:lnTo>
                  <a:lnTo>
                    <a:pt x="0" y="1423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322" rIns="213483" bIns="142322" numCol="1" spcCol="1270" anchor="ctr" anchorCtr="0">
              <a:noAutofit/>
            </a:bodyPr>
            <a:lstStyle/>
            <a:p>
              <a:pPr marL="0" lvl="0" indent="0" algn="ctr" defTabSz="533400">
                <a:lnSpc>
                  <a:spcPct val="90000"/>
                </a:lnSpc>
                <a:spcBef>
                  <a:spcPct val="0"/>
                </a:spcBef>
                <a:spcAft>
                  <a:spcPct val="35000"/>
                </a:spcAft>
                <a:buNone/>
              </a:pPr>
              <a:r>
                <a:rPr lang="en-US" sz="1200" kern="1200" dirty="0"/>
                <a:t>Weekly Calls</a:t>
              </a:r>
            </a:p>
          </p:txBody>
        </p:sp>
        <p:sp>
          <p:nvSpPr>
            <p:cNvPr id="17" name="Freeform: Shape 16">
              <a:extLst>
                <a:ext uri="{FF2B5EF4-FFF2-40B4-BE49-F238E27FC236}">
                  <a16:creationId xmlns:a16="http://schemas.microsoft.com/office/drawing/2014/main" id="{FF8252CD-24A6-4BB6-BFEE-5A444F7DFD53}"/>
                </a:ext>
              </a:extLst>
            </p:cNvPr>
            <p:cNvSpPr/>
            <p:nvPr/>
          </p:nvSpPr>
          <p:spPr>
            <a:xfrm>
              <a:off x="8448954" y="1328737"/>
              <a:ext cx="1205626" cy="744527"/>
            </a:xfrm>
            <a:custGeom>
              <a:avLst/>
              <a:gdLst>
                <a:gd name="connsiteX0" fmla="*/ 0 w 1205626"/>
                <a:gd name="connsiteY0" fmla="*/ 74453 h 744527"/>
                <a:gd name="connsiteX1" fmla="*/ 74453 w 1205626"/>
                <a:gd name="connsiteY1" fmla="*/ 0 h 744527"/>
                <a:gd name="connsiteX2" fmla="*/ 1131173 w 1205626"/>
                <a:gd name="connsiteY2" fmla="*/ 0 h 744527"/>
                <a:gd name="connsiteX3" fmla="*/ 1205626 w 1205626"/>
                <a:gd name="connsiteY3" fmla="*/ 74453 h 744527"/>
                <a:gd name="connsiteX4" fmla="*/ 1205626 w 1205626"/>
                <a:gd name="connsiteY4" fmla="*/ 670074 h 744527"/>
                <a:gd name="connsiteX5" fmla="*/ 1131173 w 1205626"/>
                <a:gd name="connsiteY5" fmla="*/ 744527 h 744527"/>
                <a:gd name="connsiteX6" fmla="*/ 74453 w 1205626"/>
                <a:gd name="connsiteY6" fmla="*/ 744527 h 744527"/>
                <a:gd name="connsiteX7" fmla="*/ 0 w 1205626"/>
                <a:gd name="connsiteY7" fmla="*/ 670074 h 744527"/>
                <a:gd name="connsiteX8" fmla="*/ 0 w 1205626"/>
                <a:gd name="connsiteY8" fmla="*/ 74453 h 7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626" h="744527">
                  <a:moveTo>
                    <a:pt x="0" y="74453"/>
                  </a:moveTo>
                  <a:cubicBezTo>
                    <a:pt x="0" y="33334"/>
                    <a:pt x="33334" y="0"/>
                    <a:pt x="74453" y="0"/>
                  </a:cubicBezTo>
                  <a:lnTo>
                    <a:pt x="1131173" y="0"/>
                  </a:lnTo>
                  <a:cubicBezTo>
                    <a:pt x="1172292" y="0"/>
                    <a:pt x="1205626" y="33334"/>
                    <a:pt x="1205626" y="74453"/>
                  </a:cubicBezTo>
                  <a:lnTo>
                    <a:pt x="1205626" y="670074"/>
                  </a:lnTo>
                  <a:cubicBezTo>
                    <a:pt x="1205626" y="711193"/>
                    <a:pt x="1172292" y="744527"/>
                    <a:pt x="1131173" y="744527"/>
                  </a:cubicBezTo>
                  <a:lnTo>
                    <a:pt x="74453" y="744527"/>
                  </a:lnTo>
                  <a:cubicBezTo>
                    <a:pt x="33334" y="744527"/>
                    <a:pt x="0" y="711193"/>
                    <a:pt x="0" y="670074"/>
                  </a:cubicBezTo>
                  <a:lnTo>
                    <a:pt x="0" y="74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16756" numCol="1" spcCol="1270" anchor="t" anchorCtr="0">
              <a:noAutofit/>
            </a:bodyPr>
            <a:lstStyle/>
            <a:p>
              <a:pPr marL="0" lvl="0" indent="0" algn="ctr" defTabSz="800100">
                <a:lnSpc>
                  <a:spcPct val="90000"/>
                </a:lnSpc>
                <a:spcBef>
                  <a:spcPct val="0"/>
                </a:spcBef>
                <a:spcAft>
                  <a:spcPct val="35000"/>
                </a:spcAft>
                <a:buNone/>
              </a:pPr>
              <a:r>
                <a:rPr lang="en-US" sz="1800" kern="1200" dirty="0"/>
                <a:t>Visit 5</a:t>
              </a:r>
            </a:p>
          </p:txBody>
        </p:sp>
        <p:sp>
          <p:nvSpPr>
            <p:cNvPr id="18" name="Freeform: Shape 17">
              <a:extLst>
                <a:ext uri="{FF2B5EF4-FFF2-40B4-BE49-F238E27FC236}">
                  <a16:creationId xmlns:a16="http://schemas.microsoft.com/office/drawing/2014/main" id="{C1BFCDC6-C5B5-4A76-8B8D-115EF654F231}"/>
                </a:ext>
              </a:extLst>
            </p:cNvPr>
            <p:cNvSpPr/>
            <p:nvPr/>
          </p:nvSpPr>
          <p:spPr>
            <a:xfrm>
              <a:off x="8493881" y="2533272"/>
              <a:ext cx="1553992" cy="3558051"/>
            </a:xfrm>
            <a:custGeom>
              <a:avLst/>
              <a:gdLst>
                <a:gd name="connsiteX0" fmla="*/ 0 w 1553992"/>
                <a:gd name="connsiteY0" fmla="*/ 155399 h 3491301"/>
                <a:gd name="connsiteX1" fmla="*/ 155399 w 1553992"/>
                <a:gd name="connsiteY1" fmla="*/ 0 h 3491301"/>
                <a:gd name="connsiteX2" fmla="*/ 1398593 w 1553992"/>
                <a:gd name="connsiteY2" fmla="*/ 0 h 3491301"/>
                <a:gd name="connsiteX3" fmla="*/ 1553992 w 1553992"/>
                <a:gd name="connsiteY3" fmla="*/ 155399 h 3491301"/>
                <a:gd name="connsiteX4" fmla="*/ 1553992 w 1553992"/>
                <a:gd name="connsiteY4" fmla="*/ 3335902 h 3491301"/>
                <a:gd name="connsiteX5" fmla="*/ 1398593 w 1553992"/>
                <a:gd name="connsiteY5" fmla="*/ 3491301 h 3491301"/>
                <a:gd name="connsiteX6" fmla="*/ 155399 w 1553992"/>
                <a:gd name="connsiteY6" fmla="*/ 3491301 h 3491301"/>
                <a:gd name="connsiteX7" fmla="*/ 0 w 1553992"/>
                <a:gd name="connsiteY7" fmla="*/ 3335902 h 3491301"/>
                <a:gd name="connsiteX8" fmla="*/ 0 w 1553992"/>
                <a:gd name="connsiteY8" fmla="*/ 155399 h 3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992" h="3491301">
                  <a:moveTo>
                    <a:pt x="0" y="155399"/>
                  </a:moveTo>
                  <a:cubicBezTo>
                    <a:pt x="0" y="69575"/>
                    <a:pt x="69575" y="0"/>
                    <a:pt x="155399" y="0"/>
                  </a:cubicBezTo>
                  <a:lnTo>
                    <a:pt x="1398593" y="0"/>
                  </a:lnTo>
                  <a:cubicBezTo>
                    <a:pt x="1484417" y="0"/>
                    <a:pt x="1553992" y="69575"/>
                    <a:pt x="1553992" y="155399"/>
                  </a:cubicBezTo>
                  <a:lnTo>
                    <a:pt x="1553992" y="3335902"/>
                  </a:lnTo>
                  <a:cubicBezTo>
                    <a:pt x="1553992" y="3421726"/>
                    <a:pt x="1484417" y="3491301"/>
                    <a:pt x="1398593" y="3491301"/>
                  </a:cubicBezTo>
                  <a:lnTo>
                    <a:pt x="155399" y="3491301"/>
                  </a:lnTo>
                  <a:cubicBezTo>
                    <a:pt x="69575" y="3491301"/>
                    <a:pt x="0" y="3421726"/>
                    <a:pt x="0" y="3335902"/>
                  </a:cubicBezTo>
                  <a:lnTo>
                    <a:pt x="0" y="1553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747" tIns="123747" rIns="123747" bIns="123747" numCol="1" spcCol="1270" anchor="t" anchorCtr="0">
              <a:noAutofit/>
            </a:bodyPr>
            <a:lstStyle/>
            <a:p>
              <a:pPr marL="57150" lvl="1" indent="-57150" defTabSz="488950">
                <a:lnSpc>
                  <a:spcPct val="90000"/>
                </a:lnSpc>
                <a:spcBef>
                  <a:spcPct val="0"/>
                </a:spcBef>
                <a:spcAft>
                  <a:spcPts val="600"/>
                </a:spcAft>
                <a:buChar char="•"/>
              </a:pPr>
              <a:r>
                <a:rPr lang="en-US" sz="1600" dirty="0"/>
                <a:t>Sports and exercise management</a:t>
              </a:r>
            </a:p>
            <a:p>
              <a:pPr marL="57150" lvl="1" indent="-57150" defTabSz="488950">
                <a:lnSpc>
                  <a:spcPct val="90000"/>
                </a:lnSpc>
                <a:spcBef>
                  <a:spcPct val="0"/>
                </a:spcBef>
                <a:spcAft>
                  <a:spcPts val="600"/>
                </a:spcAft>
                <a:buChar char="•"/>
              </a:pPr>
              <a:r>
                <a:rPr lang="en-US" sz="1600" dirty="0"/>
                <a:t>Technology</a:t>
              </a:r>
            </a:p>
            <a:p>
              <a:pPr marL="57150" lvl="1" indent="-57150" defTabSz="488950">
                <a:lnSpc>
                  <a:spcPct val="90000"/>
                </a:lnSpc>
                <a:spcBef>
                  <a:spcPct val="0"/>
                </a:spcBef>
                <a:spcAft>
                  <a:spcPts val="600"/>
                </a:spcAft>
                <a:buChar char="•"/>
              </a:pPr>
              <a:r>
                <a:rPr lang="en-US" sz="1600" dirty="0"/>
                <a:t>Increasing independence</a:t>
              </a:r>
            </a:p>
            <a:p>
              <a:pPr marL="57150" lvl="1" indent="-57150" defTabSz="488950">
                <a:lnSpc>
                  <a:spcPct val="90000"/>
                </a:lnSpc>
                <a:spcBef>
                  <a:spcPct val="0"/>
                </a:spcBef>
                <a:spcAft>
                  <a:spcPts val="600"/>
                </a:spcAft>
                <a:buChar char="•"/>
              </a:pPr>
              <a:r>
                <a:rPr lang="en-US" sz="1600" dirty="0"/>
                <a:t>Identifying blood sugar patterns</a:t>
              </a:r>
            </a:p>
            <a:p>
              <a:pPr marL="57150" lvl="1" indent="-57150" defTabSz="488950">
                <a:lnSpc>
                  <a:spcPct val="90000"/>
                </a:lnSpc>
                <a:spcBef>
                  <a:spcPct val="0"/>
                </a:spcBef>
                <a:spcAft>
                  <a:spcPts val="600"/>
                </a:spcAft>
                <a:buChar char="•"/>
              </a:pPr>
              <a:r>
                <a:rPr lang="en-US" sz="1600" dirty="0"/>
                <a:t>Making changes based on patterns</a:t>
              </a:r>
            </a:p>
            <a:p>
              <a:pPr marL="57150" lvl="1" indent="-57150" defTabSz="488950">
                <a:lnSpc>
                  <a:spcPct val="90000"/>
                </a:lnSpc>
                <a:spcBef>
                  <a:spcPct val="0"/>
                </a:spcBef>
                <a:spcAft>
                  <a:spcPts val="600"/>
                </a:spcAft>
                <a:buChar char="•"/>
              </a:pPr>
              <a:r>
                <a:rPr lang="en-US" sz="1600" dirty="0"/>
                <a:t>Establishing routines</a:t>
              </a:r>
            </a:p>
            <a:p>
              <a:pPr marL="57150" lvl="1" indent="-57150" algn="l" defTabSz="488950">
                <a:lnSpc>
                  <a:spcPct val="90000"/>
                </a:lnSpc>
                <a:spcBef>
                  <a:spcPct val="0"/>
                </a:spcBef>
                <a:spcAft>
                  <a:spcPct val="15000"/>
                </a:spcAft>
                <a:buChar char="•"/>
              </a:pPr>
              <a:endParaRPr lang="en-US" sz="1600" kern="1200" dirty="0"/>
            </a:p>
          </p:txBody>
        </p:sp>
        <p:sp>
          <p:nvSpPr>
            <p:cNvPr id="19" name="Freeform: Shape 18">
              <a:extLst>
                <a:ext uri="{FF2B5EF4-FFF2-40B4-BE49-F238E27FC236}">
                  <a16:creationId xmlns:a16="http://schemas.microsoft.com/office/drawing/2014/main" id="{67C9F6FC-B7D3-440C-A567-F8A044BF770B}"/>
                </a:ext>
              </a:extLst>
            </p:cNvPr>
            <p:cNvSpPr/>
            <p:nvPr/>
          </p:nvSpPr>
          <p:spPr>
            <a:xfrm>
              <a:off x="9688726" y="1325562"/>
              <a:ext cx="806636" cy="711610"/>
            </a:xfrm>
            <a:custGeom>
              <a:avLst/>
              <a:gdLst>
                <a:gd name="connsiteX0" fmla="*/ 0 w 806636"/>
                <a:gd name="connsiteY0" fmla="*/ 142322 h 711610"/>
                <a:gd name="connsiteX1" fmla="*/ 450831 w 806636"/>
                <a:gd name="connsiteY1" fmla="*/ 142322 h 711610"/>
                <a:gd name="connsiteX2" fmla="*/ 450831 w 806636"/>
                <a:gd name="connsiteY2" fmla="*/ 0 h 711610"/>
                <a:gd name="connsiteX3" fmla="*/ 806636 w 806636"/>
                <a:gd name="connsiteY3" fmla="*/ 355805 h 711610"/>
                <a:gd name="connsiteX4" fmla="*/ 450831 w 806636"/>
                <a:gd name="connsiteY4" fmla="*/ 711610 h 711610"/>
                <a:gd name="connsiteX5" fmla="*/ 450831 w 806636"/>
                <a:gd name="connsiteY5" fmla="*/ 569288 h 711610"/>
                <a:gd name="connsiteX6" fmla="*/ 0 w 806636"/>
                <a:gd name="connsiteY6" fmla="*/ 569288 h 711610"/>
                <a:gd name="connsiteX7" fmla="*/ 0 w 806636"/>
                <a:gd name="connsiteY7" fmla="*/ 142322 h 7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636" h="711610">
                  <a:moveTo>
                    <a:pt x="0" y="142322"/>
                  </a:moveTo>
                  <a:lnTo>
                    <a:pt x="450831" y="142322"/>
                  </a:lnTo>
                  <a:lnTo>
                    <a:pt x="450831" y="0"/>
                  </a:lnTo>
                  <a:lnTo>
                    <a:pt x="806636" y="355805"/>
                  </a:lnTo>
                  <a:lnTo>
                    <a:pt x="450831" y="711610"/>
                  </a:lnTo>
                  <a:lnTo>
                    <a:pt x="450831" y="569288"/>
                  </a:lnTo>
                  <a:lnTo>
                    <a:pt x="0" y="569288"/>
                  </a:lnTo>
                  <a:lnTo>
                    <a:pt x="0" y="14232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2322" rIns="213483" bIns="142322" numCol="1" spcCol="1270" anchor="ctr" anchorCtr="0">
              <a:noAutofit/>
            </a:bodyPr>
            <a:lstStyle/>
            <a:p>
              <a:pPr marL="0" lvl="0" indent="0" algn="ctr" defTabSz="533400">
                <a:lnSpc>
                  <a:spcPct val="90000"/>
                </a:lnSpc>
                <a:spcBef>
                  <a:spcPct val="0"/>
                </a:spcBef>
                <a:spcAft>
                  <a:spcPct val="35000"/>
                </a:spcAft>
                <a:buNone/>
              </a:pPr>
              <a:r>
                <a:rPr lang="en-US" sz="1200" kern="1200" dirty="0"/>
                <a:t>Weekly Calls</a:t>
              </a:r>
            </a:p>
          </p:txBody>
        </p:sp>
        <p:sp>
          <p:nvSpPr>
            <p:cNvPr id="20" name="Freeform: Shape 19">
              <a:extLst>
                <a:ext uri="{FF2B5EF4-FFF2-40B4-BE49-F238E27FC236}">
                  <a16:creationId xmlns:a16="http://schemas.microsoft.com/office/drawing/2014/main" id="{9FEDA7E6-1900-463B-AF69-D0BB21142B0F}"/>
                </a:ext>
              </a:extLst>
            </p:cNvPr>
            <p:cNvSpPr/>
            <p:nvPr/>
          </p:nvSpPr>
          <p:spPr>
            <a:xfrm>
              <a:off x="10559838" y="1328737"/>
              <a:ext cx="1205626" cy="744527"/>
            </a:xfrm>
            <a:custGeom>
              <a:avLst/>
              <a:gdLst>
                <a:gd name="connsiteX0" fmla="*/ 0 w 1205626"/>
                <a:gd name="connsiteY0" fmla="*/ 74453 h 744527"/>
                <a:gd name="connsiteX1" fmla="*/ 74453 w 1205626"/>
                <a:gd name="connsiteY1" fmla="*/ 0 h 744527"/>
                <a:gd name="connsiteX2" fmla="*/ 1131173 w 1205626"/>
                <a:gd name="connsiteY2" fmla="*/ 0 h 744527"/>
                <a:gd name="connsiteX3" fmla="*/ 1205626 w 1205626"/>
                <a:gd name="connsiteY3" fmla="*/ 74453 h 744527"/>
                <a:gd name="connsiteX4" fmla="*/ 1205626 w 1205626"/>
                <a:gd name="connsiteY4" fmla="*/ 670074 h 744527"/>
                <a:gd name="connsiteX5" fmla="*/ 1131173 w 1205626"/>
                <a:gd name="connsiteY5" fmla="*/ 744527 h 744527"/>
                <a:gd name="connsiteX6" fmla="*/ 74453 w 1205626"/>
                <a:gd name="connsiteY6" fmla="*/ 744527 h 744527"/>
                <a:gd name="connsiteX7" fmla="*/ 0 w 1205626"/>
                <a:gd name="connsiteY7" fmla="*/ 670074 h 744527"/>
                <a:gd name="connsiteX8" fmla="*/ 0 w 1205626"/>
                <a:gd name="connsiteY8" fmla="*/ 74453 h 7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626" h="744527">
                  <a:moveTo>
                    <a:pt x="0" y="74453"/>
                  </a:moveTo>
                  <a:cubicBezTo>
                    <a:pt x="0" y="33334"/>
                    <a:pt x="33334" y="0"/>
                    <a:pt x="74453" y="0"/>
                  </a:cubicBezTo>
                  <a:lnTo>
                    <a:pt x="1131173" y="0"/>
                  </a:lnTo>
                  <a:cubicBezTo>
                    <a:pt x="1172292" y="0"/>
                    <a:pt x="1205626" y="33334"/>
                    <a:pt x="1205626" y="74453"/>
                  </a:cubicBezTo>
                  <a:lnTo>
                    <a:pt x="1205626" y="670074"/>
                  </a:lnTo>
                  <a:cubicBezTo>
                    <a:pt x="1205626" y="711193"/>
                    <a:pt x="1172292" y="744527"/>
                    <a:pt x="1131173" y="744527"/>
                  </a:cubicBezTo>
                  <a:lnTo>
                    <a:pt x="74453" y="744527"/>
                  </a:lnTo>
                  <a:cubicBezTo>
                    <a:pt x="33334" y="744527"/>
                    <a:pt x="0" y="711193"/>
                    <a:pt x="0" y="670074"/>
                  </a:cubicBezTo>
                  <a:lnTo>
                    <a:pt x="0" y="744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128016" rIns="128016" bIns="316756" numCol="1" spcCol="1270" anchor="t" anchorCtr="0">
              <a:noAutofit/>
            </a:bodyPr>
            <a:lstStyle/>
            <a:p>
              <a:pPr marL="0" lvl="0" indent="0" algn="ctr" defTabSz="800100">
                <a:lnSpc>
                  <a:spcPct val="90000"/>
                </a:lnSpc>
                <a:spcBef>
                  <a:spcPct val="0"/>
                </a:spcBef>
                <a:spcAft>
                  <a:spcPct val="35000"/>
                </a:spcAft>
                <a:buNone/>
              </a:pPr>
              <a:r>
                <a:rPr lang="en-US" sz="1800" kern="1200" dirty="0"/>
                <a:t>Visit 6</a:t>
              </a:r>
            </a:p>
          </p:txBody>
        </p:sp>
        <p:sp>
          <p:nvSpPr>
            <p:cNvPr id="21" name="Freeform: Shape 20">
              <a:extLst>
                <a:ext uri="{FF2B5EF4-FFF2-40B4-BE49-F238E27FC236}">
                  <a16:creationId xmlns:a16="http://schemas.microsoft.com/office/drawing/2014/main" id="{BD41C30F-C4E7-47B4-ABE1-890E34CB9E54}"/>
                </a:ext>
              </a:extLst>
            </p:cNvPr>
            <p:cNvSpPr/>
            <p:nvPr/>
          </p:nvSpPr>
          <p:spPr>
            <a:xfrm>
              <a:off x="10472255" y="2511257"/>
              <a:ext cx="1553992" cy="3580066"/>
            </a:xfrm>
            <a:custGeom>
              <a:avLst/>
              <a:gdLst>
                <a:gd name="connsiteX0" fmla="*/ 0 w 1553992"/>
                <a:gd name="connsiteY0" fmla="*/ 155399 h 3491301"/>
                <a:gd name="connsiteX1" fmla="*/ 155399 w 1553992"/>
                <a:gd name="connsiteY1" fmla="*/ 0 h 3491301"/>
                <a:gd name="connsiteX2" fmla="*/ 1398593 w 1553992"/>
                <a:gd name="connsiteY2" fmla="*/ 0 h 3491301"/>
                <a:gd name="connsiteX3" fmla="*/ 1553992 w 1553992"/>
                <a:gd name="connsiteY3" fmla="*/ 155399 h 3491301"/>
                <a:gd name="connsiteX4" fmla="*/ 1553992 w 1553992"/>
                <a:gd name="connsiteY4" fmla="*/ 3335902 h 3491301"/>
                <a:gd name="connsiteX5" fmla="*/ 1398593 w 1553992"/>
                <a:gd name="connsiteY5" fmla="*/ 3491301 h 3491301"/>
                <a:gd name="connsiteX6" fmla="*/ 155399 w 1553992"/>
                <a:gd name="connsiteY6" fmla="*/ 3491301 h 3491301"/>
                <a:gd name="connsiteX7" fmla="*/ 0 w 1553992"/>
                <a:gd name="connsiteY7" fmla="*/ 3335902 h 3491301"/>
                <a:gd name="connsiteX8" fmla="*/ 0 w 1553992"/>
                <a:gd name="connsiteY8" fmla="*/ 155399 h 3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992" h="3491301">
                  <a:moveTo>
                    <a:pt x="0" y="155399"/>
                  </a:moveTo>
                  <a:cubicBezTo>
                    <a:pt x="0" y="69575"/>
                    <a:pt x="69575" y="0"/>
                    <a:pt x="155399" y="0"/>
                  </a:cubicBezTo>
                  <a:lnTo>
                    <a:pt x="1398593" y="0"/>
                  </a:lnTo>
                  <a:cubicBezTo>
                    <a:pt x="1484417" y="0"/>
                    <a:pt x="1553992" y="69575"/>
                    <a:pt x="1553992" y="155399"/>
                  </a:cubicBezTo>
                  <a:lnTo>
                    <a:pt x="1553992" y="3335902"/>
                  </a:lnTo>
                  <a:cubicBezTo>
                    <a:pt x="1553992" y="3421726"/>
                    <a:pt x="1484417" y="3491301"/>
                    <a:pt x="1398593" y="3491301"/>
                  </a:cubicBezTo>
                  <a:lnTo>
                    <a:pt x="155399" y="3491301"/>
                  </a:lnTo>
                  <a:cubicBezTo>
                    <a:pt x="69575" y="3491301"/>
                    <a:pt x="0" y="3421726"/>
                    <a:pt x="0" y="3335902"/>
                  </a:cubicBezTo>
                  <a:lnTo>
                    <a:pt x="0" y="15539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747" tIns="123747" rIns="123747" bIns="123747" numCol="1" spcCol="1270" anchor="t" anchorCtr="0">
              <a:noAutofit/>
            </a:bodyPr>
            <a:lstStyle/>
            <a:p>
              <a:pPr marL="57150" lvl="1" indent="-57150" algn="l" defTabSz="488950">
                <a:lnSpc>
                  <a:spcPct val="90000"/>
                </a:lnSpc>
                <a:spcBef>
                  <a:spcPct val="0"/>
                </a:spcBef>
                <a:spcAft>
                  <a:spcPct val="15000"/>
                </a:spcAft>
                <a:buChar char="•"/>
              </a:pPr>
              <a:r>
                <a:rPr lang="en-US" sz="1600" kern="1200" dirty="0"/>
                <a:t>Independent dosing changes</a:t>
              </a:r>
            </a:p>
            <a:p>
              <a:pPr marL="57150" lvl="1" indent="-57150" algn="l" defTabSz="488950">
                <a:lnSpc>
                  <a:spcPct val="90000"/>
                </a:lnSpc>
                <a:spcBef>
                  <a:spcPct val="0"/>
                </a:spcBef>
                <a:spcAft>
                  <a:spcPct val="15000"/>
                </a:spcAft>
                <a:buChar char="•"/>
              </a:pPr>
              <a:r>
                <a:rPr lang="en-US" sz="1600" kern="1200" dirty="0"/>
                <a:t>Patient choice of topic</a:t>
              </a:r>
            </a:p>
            <a:p>
              <a:pPr marL="57150" lvl="1" indent="-57150" algn="l" defTabSz="488950">
                <a:lnSpc>
                  <a:spcPct val="90000"/>
                </a:lnSpc>
                <a:spcBef>
                  <a:spcPct val="0"/>
                </a:spcBef>
                <a:spcAft>
                  <a:spcPct val="15000"/>
                </a:spcAft>
                <a:buChar char="•"/>
              </a:pPr>
              <a:r>
                <a:rPr lang="en-US" sz="1600" kern="1200" dirty="0"/>
                <a:t>Habits for maintenance</a:t>
              </a:r>
            </a:p>
            <a:p>
              <a:pPr marL="57150" lvl="1" indent="-57150" algn="l" defTabSz="488950">
                <a:lnSpc>
                  <a:spcPct val="90000"/>
                </a:lnSpc>
                <a:spcBef>
                  <a:spcPct val="0"/>
                </a:spcBef>
                <a:spcAft>
                  <a:spcPct val="15000"/>
                </a:spcAft>
                <a:buChar char="•"/>
              </a:pPr>
              <a:r>
                <a:rPr lang="en-US" sz="1600" kern="1200" dirty="0"/>
                <a:t>“</a:t>
              </a:r>
              <a:r>
                <a:rPr lang="en-US" sz="1600" dirty="0"/>
                <a:t>After Hours</a:t>
              </a:r>
              <a:r>
                <a:rPr lang="en-US" sz="1600" kern="1200" dirty="0"/>
                <a:t>” game</a:t>
              </a:r>
            </a:p>
          </p:txBody>
        </p:sp>
      </p:grpSp>
    </p:spTree>
    <p:extLst>
      <p:ext uri="{BB962C8B-B14F-4D97-AF65-F5344CB8AC3E}">
        <p14:creationId xmlns:p14="http://schemas.microsoft.com/office/powerpoint/2010/main" val="343175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1DEF-06DB-4D44-9A63-4777EF73E820}"/>
              </a:ext>
            </a:extLst>
          </p:cNvPr>
          <p:cNvSpPr>
            <a:spLocks noGrp="1"/>
          </p:cNvSpPr>
          <p:nvPr>
            <p:ph type="title"/>
          </p:nvPr>
        </p:nvSpPr>
        <p:spPr/>
        <p:txBody>
          <a:bodyPr/>
          <a:lstStyle/>
          <a:p>
            <a:r>
              <a:rPr lang="en-US" dirty="0"/>
              <a:t>Lessons Learned from Cohort 1</a:t>
            </a:r>
          </a:p>
        </p:txBody>
      </p:sp>
      <p:sp>
        <p:nvSpPr>
          <p:cNvPr id="3" name="Content Placeholder 2">
            <a:extLst>
              <a:ext uri="{FF2B5EF4-FFF2-40B4-BE49-F238E27FC236}">
                <a16:creationId xmlns:a16="http://schemas.microsoft.com/office/drawing/2014/main" id="{EA95C4B5-F8A3-41E7-987A-196FD323E938}"/>
              </a:ext>
            </a:extLst>
          </p:cNvPr>
          <p:cNvSpPr>
            <a:spLocks noGrp="1"/>
          </p:cNvSpPr>
          <p:nvPr>
            <p:ph idx="1"/>
          </p:nvPr>
        </p:nvSpPr>
        <p:spPr/>
        <p:txBody>
          <a:bodyPr/>
          <a:lstStyle/>
          <a:p>
            <a:r>
              <a:rPr lang="en-US" dirty="0"/>
              <a:t>Change in scheduling process to decrease no shows and rescheduling</a:t>
            </a:r>
          </a:p>
          <a:p>
            <a:r>
              <a:rPr lang="en-US" dirty="0"/>
              <a:t>Nutrition assessment not always done in visit 1: learning- move to visit 2 for second cohort	</a:t>
            </a:r>
          </a:p>
          <a:p>
            <a:r>
              <a:rPr lang="en-US" dirty="0"/>
              <a:t>Goal was to review all the material however not all patients were ready to receive it</a:t>
            </a:r>
          </a:p>
          <a:p>
            <a:endParaRPr lang="en-US" dirty="0"/>
          </a:p>
        </p:txBody>
      </p:sp>
    </p:spTree>
    <p:extLst>
      <p:ext uri="{BB962C8B-B14F-4D97-AF65-F5344CB8AC3E}">
        <p14:creationId xmlns:p14="http://schemas.microsoft.com/office/powerpoint/2010/main" val="518886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91B8-F34B-49B7-AB2F-DA5C4A6A9062}"/>
              </a:ext>
            </a:extLst>
          </p:cNvPr>
          <p:cNvSpPr>
            <a:spLocks noGrp="1"/>
          </p:cNvSpPr>
          <p:nvPr>
            <p:ph type="title"/>
          </p:nvPr>
        </p:nvSpPr>
        <p:spPr>
          <a:xfrm>
            <a:off x="473024" y="338364"/>
            <a:ext cx="10988041" cy="1325563"/>
          </a:xfrm>
        </p:spPr>
        <p:txBody>
          <a:bodyPr>
            <a:normAutofit/>
          </a:bodyPr>
          <a:lstStyle/>
          <a:p>
            <a:r>
              <a:rPr lang="en-US" sz="3200" dirty="0"/>
              <a:t>Cohort 1: DKA Data prior to DWP and post DWP</a:t>
            </a:r>
          </a:p>
        </p:txBody>
      </p:sp>
      <p:graphicFrame>
        <p:nvGraphicFramePr>
          <p:cNvPr id="6" name="Content Placeholder 5">
            <a:extLst>
              <a:ext uri="{FF2B5EF4-FFF2-40B4-BE49-F238E27FC236}">
                <a16:creationId xmlns:a16="http://schemas.microsoft.com/office/drawing/2014/main" id="{368157A2-F2F4-4274-AB3E-1B5ADCAE51F6}"/>
              </a:ext>
            </a:extLst>
          </p:cNvPr>
          <p:cNvGraphicFramePr>
            <a:graphicFrameLocks noGrp="1"/>
          </p:cNvGraphicFramePr>
          <p:nvPr>
            <p:ph idx="1"/>
            <p:extLst>
              <p:ext uri="{D42A27DB-BD31-4B8C-83A1-F6EECF244321}">
                <p14:modId xmlns:p14="http://schemas.microsoft.com/office/powerpoint/2010/main" val="1746346234"/>
              </p:ext>
            </p:extLst>
          </p:nvPr>
        </p:nvGraphicFramePr>
        <p:xfrm>
          <a:off x="365759" y="1460500"/>
          <a:ext cx="11202572" cy="5032375"/>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Down 2">
            <a:extLst>
              <a:ext uri="{FF2B5EF4-FFF2-40B4-BE49-F238E27FC236}">
                <a16:creationId xmlns:a16="http://schemas.microsoft.com/office/drawing/2014/main" id="{07DA09C7-7159-4C9D-82F9-BA464D8EC0D0}"/>
              </a:ext>
            </a:extLst>
          </p:cNvPr>
          <p:cNvSpPr/>
          <p:nvPr/>
        </p:nvSpPr>
        <p:spPr>
          <a:xfrm>
            <a:off x="8286750" y="2724150"/>
            <a:ext cx="190500" cy="294322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6E8635-4579-4AE6-9B8C-E28D4C0929D3}"/>
              </a:ext>
            </a:extLst>
          </p:cNvPr>
          <p:cNvPicPr>
            <a:picLocks noChangeAspect="1"/>
          </p:cNvPicPr>
          <p:nvPr/>
        </p:nvPicPr>
        <p:blipFill>
          <a:blip r:embed="rId5"/>
          <a:stretch>
            <a:fillRect/>
          </a:stretch>
        </p:blipFill>
        <p:spPr>
          <a:xfrm>
            <a:off x="5588024" y="3429000"/>
            <a:ext cx="166610" cy="2130857"/>
          </a:xfrm>
          <a:prstGeom prst="rect">
            <a:avLst/>
          </a:prstGeom>
        </p:spPr>
      </p:pic>
    </p:spTree>
    <p:custDataLst>
      <p:tags r:id="rId1"/>
    </p:custDataLst>
    <p:extLst>
      <p:ext uri="{BB962C8B-B14F-4D97-AF65-F5344CB8AC3E}">
        <p14:creationId xmlns:p14="http://schemas.microsoft.com/office/powerpoint/2010/main" val="50361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701C-EF1B-4575-9727-828CC59636A9}"/>
              </a:ext>
            </a:extLst>
          </p:cNvPr>
          <p:cNvSpPr>
            <a:spLocks noGrp="1"/>
          </p:cNvSpPr>
          <p:nvPr>
            <p:ph type="title"/>
          </p:nvPr>
        </p:nvSpPr>
        <p:spPr>
          <a:xfrm>
            <a:off x="1117384" y="47982"/>
            <a:ext cx="10515600" cy="1325563"/>
          </a:xfrm>
        </p:spPr>
        <p:txBody>
          <a:bodyPr/>
          <a:lstStyle/>
          <a:p>
            <a:r>
              <a:rPr lang="en-US" dirty="0"/>
              <a:t>Pre and Post Cohort 2: HbA1C</a:t>
            </a:r>
          </a:p>
        </p:txBody>
      </p:sp>
      <p:graphicFrame>
        <p:nvGraphicFramePr>
          <p:cNvPr id="6" name="Content Placeholder 5">
            <a:extLst>
              <a:ext uri="{FF2B5EF4-FFF2-40B4-BE49-F238E27FC236}">
                <a16:creationId xmlns:a16="http://schemas.microsoft.com/office/drawing/2014/main" id="{791E64F0-F8FD-44CD-AA25-EAFC8D65957F}"/>
              </a:ext>
            </a:extLst>
          </p:cNvPr>
          <p:cNvGraphicFramePr>
            <a:graphicFrameLocks noGrp="1"/>
          </p:cNvGraphicFramePr>
          <p:nvPr>
            <p:ph idx="1"/>
            <p:extLst>
              <p:ext uri="{D42A27DB-BD31-4B8C-83A1-F6EECF244321}">
                <p14:modId xmlns:p14="http://schemas.microsoft.com/office/powerpoint/2010/main" val="1298274064"/>
              </p:ext>
            </p:extLst>
          </p:nvPr>
        </p:nvGraphicFramePr>
        <p:xfrm>
          <a:off x="202985" y="1434121"/>
          <a:ext cx="11429999" cy="4486275"/>
        </p:xfrm>
        <a:graphic>
          <a:graphicData uri="http://schemas.openxmlformats.org/drawingml/2006/chart">
            <c:chart xmlns:c="http://schemas.openxmlformats.org/drawingml/2006/chart" xmlns:r="http://schemas.openxmlformats.org/officeDocument/2006/relationships" r:id="rId4"/>
          </a:graphicData>
        </a:graphic>
      </p:graphicFrame>
      <p:sp>
        <p:nvSpPr>
          <p:cNvPr id="4" name="Arrow: Down 3">
            <a:extLst>
              <a:ext uri="{FF2B5EF4-FFF2-40B4-BE49-F238E27FC236}">
                <a16:creationId xmlns:a16="http://schemas.microsoft.com/office/drawing/2014/main" id="{652967F1-4F3E-4746-9713-723E0920EFC8}"/>
              </a:ext>
            </a:extLst>
          </p:cNvPr>
          <p:cNvSpPr/>
          <p:nvPr/>
        </p:nvSpPr>
        <p:spPr>
          <a:xfrm>
            <a:off x="10270104" y="3272195"/>
            <a:ext cx="168442" cy="40506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AAEC798-A750-4AE5-A359-8E559146F74C}"/>
              </a:ext>
            </a:extLst>
          </p:cNvPr>
          <p:cNvSpPr/>
          <p:nvPr/>
        </p:nvSpPr>
        <p:spPr>
          <a:xfrm>
            <a:off x="559016" y="3334412"/>
            <a:ext cx="168442" cy="40506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4792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4E42-B186-4A4B-9400-8A0D488B3062}"/>
              </a:ext>
            </a:extLst>
          </p:cNvPr>
          <p:cNvSpPr>
            <a:spLocks noGrp="1"/>
          </p:cNvSpPr>
          <p:nvPr>
            <p:ph type="title"/>
          </p:nvPr>
        </p:nvSpPr>
        <p:spPr>
          <a:xfrm>
            <a:off x="581025" y="571501"/>
            <a:ext cx="10515600" cy="526114"/>
          </a:xfrm>
        </p:spPr>
        <p:txBody>
          <a:bodyPr>
            <a:normAutofit fontScale="90000"/>
          </a:bodyPr>
          <a:lstStyle/>
          <a:p>
            <a:r>
              <a:rPr lang="en-US" dirty="0"/>
              <a:t>Demographics	</a:t>
            </a:r>
          </a:p>
        </p:txBody>
      </p:sp>
      <p:sp>
        <p:nvSpPr>
          <p:cNvPr id="3" name="Text Placeholder 2">
            <a:extLst>
              <a:ext uri="{FF2B5EF4-FFF2-40B4-BE49-F238E27FC236}">
                <a16:creationId xmlns:a16="http://schemas.microsoft.com/office/drawing/2014/main" id="{B70EFDE1-4534-4CA7-8FD3-6B03280BD269}"/>
              </a:ext>
            </a:extLst>
          </p:cNvPr>
          <p:cNvSpPr>
            <a:spLocks noGrp="1"/>
          </p:cNvSpPr>
          <p:nvPr>
            <p:ph type="body" idx="1"/>
          </p:nvPr>
        </p:nvSpPr>
        <p:spPr/>
        <p:txBody>
          <a:bodyPr/>
          <a:lstStyle/>
          <a:p>
            <a:r>
              <a:rPr lang="en-US" dirty="0"/>
              <a:t>	</a:t>
            </a:r>
          </a:p>
        </p:txBody>
      </p:sp>
      <p:graphicFrame>
        <p:nvGraphicFramePr>
          <p:cNvPr id="4" name="Table 3">
            <a:extLst>
              <a:ext uri="{FF2B5EF4-FFF2-40B4-BE49-F238E27FC236}">
                <a16:creationId xmlns:a16="http://schemas.microsoft.com/office/drawing/2014/main" id="{8AE45328-0051-4057-95F3-E9EE0BDAE5E1}"/>
              </a:ext>
            </a:extLst>
          </p:cNvPr>
          <p:cNvGraphicFramePr>
            <a:graphicFrameLocks noGrp="1"/>
          </p:cNvGraphicFramePr>
          <p:nvPr>
            <p:extLst>
              <p:ext uri="{D42A27DB-BD31-4B8C-83A1-F6EECF244321}">
                <p14:modId xmlns:p14="http://schemas.microsoft.com/office/powerpoint/2010/main" val="573250244"/>
              </p:ext>
            </p:extLst>
          </p:nvPr>
        </p:nvGraphicFramePr>
        <p:xfrm>
          <a:off x="581025" y="1683403"/>
          <a:ext cx="10255417" cy="4146782"/>
        </p:xfrm>
        <a:graphic>
          <a:graphicData uri="http://schemas.openxmlformats.org/drawingml/2006/table">
            <a:tbl>
              <a:tblPr firstRow="1" bandRow="1">
                <a:tableStyleId>{5C22544A-7EE6-4342-B048-85BDC9FD1C3A}</a:tableStyleId>
              </a:tblPr>
              <a:tblGrid>
                <a:gridCol w="3545185">
                  <a:extLst>
                    <a:ext uri="{9D8B030D-6E8A-4147-A177-3AD203B41FA5}">
                      <a16:colId xmlns:a16="http://schemas.microsoft.com/office/drawing/2014/main" val="2133729618"/>
                    </a:ext>
                  </a:extLst>
                </a:gridCol>
                <a:gridCol w="1783180">
                  <a:extLst>
                    <a:ext uri="{9D8B030D-6E8A-4147-A177-3AD203B41FA5}">
                      <a16:colId xmlns:a16="http://schemas.microsoft.com/office/drawing/2014/main" val="3213658529"/>
                    </a:ext>
                  </a:extLst>
                </a:gridCol>
                <a:gridCol w="1662893">
                  <a:extLst>
                    <a:ext uri="{9D8B030D-6E8A-4147-A177-3AD203B41FA5}">
                      <a16:colId xmlns:a16="http://schemas.microsoft.com/office/drawing/2014/main" val="638743157"/>
                    </a:ext>
                  </a:extLst>
                </a:gridCol>
                <a:gridCol w="1771128">
                  <a:extLst>
                    <a:ext uri="{9D8B030D-6E8A-4147-A177-3AD203B41FA5}">
                      <a16:colId xmlns:a16="http://schemas.microsoft.com/office/drawing/2014/main" val="3815781256"/>
                    </a:ext>
                  </a:extLst>
                </a:gridCol>
                <a:gridCol w="1493031">
                  <a:extLst>
                    <a:ext uri="{9D8B030D-6E8A-4147-A177-3AD203B41FA5}">
                      <a16:colId xmlns:a16="http://schemas.microsoft.com/office/drawing/2014/main" val="2752276269"/>
                    </a:ext>
                  </a:extLst>
                </a:gridCol>
              </a:tblGrid>
              <a:tr h="354910">
                <a:tc>
                  <a:txBody>
                    <a:bodyPr/>
                    <a:lstStyle/>
                    <a:p>
                      <a:endParaRPr lang="en-US" dirty="0"/>
                    </a:p>
                  </a:txBody>
                  <a:tcPr/>
                </a:tc>
                <a:tc>
                  <a:txBody>
                    <a:bodyPr/>
                    <a:lstStyle/>
                    <a:p>
                      <a:pPr algn="ctr"/>
                      <a:r>
                        <a:rPr lang="en-US" dirty="0"/>
                        <a:t>Completed</a:t>
                      </a:r>
                    </a:p>
                    <a:p>
                      <a:pPr algn="ctr"/>
                      <a:r>
                        <a:rPr lang="en-US" dirty="0"/>
                        <a:t>DWP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Returned to Usual Care</a:t>
                      </a:r>
                    </a:p>
                  </a:txBody>
                  <a:tcPr/>
                </a:tc>
                <a:tc>
                  <a:txBody>
                    <a:bodyPr/>
                    <a:lstStyle/>
                    <a:p>
                      <a:pPr algn="ctr"/>
                      <a:r>
                        <a:rPr lang="en-US" dirty="0"/>
                        <a:t>Not Enrolled</a:t>
                      </a:r>
                    </a:p>
                    <a:p>
                      <a:pPr algn="ctr"/>
                      <a:endParaRPr lang="en-US" dirty="0"/>
                    </a:p>
                  </a:txBody>
                  <a:tcPr/>
                </a:tc>
                <a:tc>
                  <a:txBody>
                    <a:bodyPr/>
                    <a:lstStyle/>
                    <a:p>
                      <a:pPr algn="ctr"/>
                      <a:r>
                        <a:rPr lang="en-US" dirty="0"/>
                        <a:t>Total</a:t>
                      </a:r>
                    </a:p>
                  </a:txBody>
                  <a:tcPr/>
                </a:tc>
                <a:extLst>
                  <a:ext uri="{0D108BD9-81ED-4DB2-BD59-A6C34878D82A}">
                    <a16:rowId xmlns:a16="http://schemas.microsoft.com/office/drawing/2014/main" val="331791154"/>
                  </a:ext>
                </a:extLst>
              </a:tr>
              <a:tr h="368565">
                <a:tc>
                  <a:txBody>
                    <a:bodyPr/>
                    <a:lstStyle/>
                    <a:p>
                      <a:r>
                        <a:rPr lang="en-US" dirty="0"/>
                        <a:t>N </a:t>
                      </a:r>
                    </a:p>
                  </a:txBody>
                  <a:tcPr/>
                </a:tc>
                <a:tc>
                  <a:txBody>
                    <a:bodyPr/>
                    <a:lstStyle/>
                    <a:p>
                      <a:pPr algn="ctr"/>
                      <a:r>
                        <a:rPr lang="en-US" dirty="0"/>
                        <a:t>18</a:t>
                      </a:r>
                    </a:p>
                  </a:txBody>
                  <a:tcPr/>
                </a:tc>
                <a:tc>
                  <a:txBody>
                    <a:bodyPr/>
                    <a:lstStyle/>
                    <a:p>
                      <a:pPr algn="ctr"/>
                      <a:r>
                        <a:rPr lang="en-US" dirty="0"/>
                        <a:t>14</a:t>
                      </a:r>
                    </a:p>
                  </a:txBody>
                  <a:tcPr/>
                </a:tc>
                <a:tc>
                  <a:txBody>
                    <a:bodyPr/>
                    <a:lstStyle/>
                    <a:p>
                      <a:pPr algn="ctr"/>
                      <a:r>
                        <a:rPr lang="en-US" dirty="0"/>
                        <a:t>81</a:t>
                      </a:r>
                    </a:p>
                  </a:txBody>
                  <a:tcPr/>
                </a:tc>
                <a:tc>
                  <a:txBody>
                    <a:bodyPr/>
                    <a:lstStyle/>
                    <a:p>
                      <a:pPr algn="ctr"/>
                      <a:r>
                        <a:rPr lang="en-US" dirty="0"/>
                        <a:t>113</a:t>
                      </a:r>
                    </a:p>
                  </a:txBody>
                  <a:tcPr/>
                </a:tc>
                <a:extLst>
                  <a:ext uri="{0D108BD9-81ED-4DB2-BD59-A6C34878D82A}">
                    <a16:rowId xmlns:a16="http://schemas.microsoft.com/office/drawing/2014/main" val="1499962751"/>
                  </a:ext>
                </a:extLst>
              </a:tr>
              <a:tr h="368565">
                <a:tc>
                  <a:txBody>
                    <a:bodyPr/>
                    <a:lstStyle/>
                    <a:p>
                      <a:r>
                        <a:rPr lang="en-US" dirty="0"/>
                        <a:t>Age, mean </a:t>
                      </a:r>
                      <a:r>
                        <a:rPr lang="en-US" u="sng" dirty="0"/>
                        <a:t>+</a:t>
                      </a:r>
                      <a:r>
                        <a:rPr lang="en-US" u="none" dirty="0"/>
                        <a:t> </a:t>
                      </a:r>
                      <a:r>
                        <a:rPr lang="en-US" dirty="0"/>
                        <a:t>SD</a:t>
                      </a:r>
                    </a:p>
                  </a:txBody>
                  <a:tcPr/>
                </a:tc>
                <a:tc>
                  <a:txBody>
                    <a:bodyPr/>
                    <a:lstStyle/>
                    <a:p>
                      <a:pPr algn="ctr"/>
                      <a:r>
                        <a:rPr lang="en-US" dirty="0"/>
                        <a:t>15.2 </a:t>
                      </a:r>
                      <a:r>
                        <a:rPr lang="en-US" u="sng" dirty="0"/>
                        <a:t>+</a:t>
                      </a:r>
                      <a:r>
                        <a:rPr lang="en-US" u="none" dirty="0"/>
                        <a:t> </a:t>
                      </a:r>
                      <a:r>
                        <a:rPr lang="en-US" dirty="0"/>
                        <a:t>2.9</a:t>
                      </a:r>
                    </a:p>
                  </a:txBody>
                  <a:tcPr/>
                </a:tc>
                <a:tc>
                  <a:txBody>
                    <a:bodyPr/>
                    <a:lstStyle/>
                    <a:p>
                      <a:pPr algn="ctr"/>
                      <a:r>
                        <a:rPr lang="en-US" dirty="0"/>
                        <a:t>16.8 </a:t>
                      </a:r>
                      <a:r>
                        <a:rPr lang="en-US" u="sng" dirty="0"/>
                        <a:t>+</a:t>
                      </a:r>
                      <a:r>
                        <a:rPr lang="en-US" u="none" dirty="0"/>
                        <a:t> </a:t>
                      </a:r>
                      <a:r>
                        <a:rPr lang="en-US" dirty="0"/>
                        <a:t>2.2</a:t>
                      </a:r>
                    </a:p>
                  </a:txBody>
                  <a:tcPr/>
                </a:tc>
                <a:tc>
                  <a:txBody>
                    <a:bodyPr/>
                    <a:lstStyle/>
                    <a:p>
                      <a:pPr algn="ctr"/>
                      <a:r>
                        <a:rPr lang="en-US" dirty="0"/>
                        <a:t>15.4 </a:t>
                      </a:r>
                      <a:r>
                        <a:rPr lang="en-US" u="sng" dirty="0"/>
                        <a:t>+</a:t>
                      </a:r>
                      <a:r>
                        <a:rPr lang="en-US" dirty="0"/>
                        <a:t> 4.1</a:t>
                      </a:r>
                    </a:p>
                  </a:txBody>
                  <a:tcPr/>
                </a:tc>
                <a:tc>
                  <a:txBody>
                    <a:bodyPr/>
                    <a:lstStyle/>
                    <a:p>
                      <a:pPr algn="ctr"/>
                      <a:r>
                        <a:rPr lang="en-US" dirty="0"/>
                        <a:t>15.5 </a:t>
                      </a:r>
                      <a:r>
                        <a:rPr lang="en-US" u="sng" dirty="0"/>
                        <a:t>+</a:t>
                      </a:r>
                      <a:r>
                        <a:rPr lang="en-US" dirty="0"/>
                        <a:t> 3.8</a:t>
                      </a:r>
                    </a:p>
                  </a:txBody>
                  <a:tcPr/>
                </a:tc>
                <a:extLst>
                  <a:ext uri="{0D108BD9-81ED-4DB2-BD59-A6C34878D82A}">
                    <a16:rowId xmlns:a16="http://schemas.microsoft.com/office/drawing/2014/main" val="3347814778"/>
                  </a:ext>
                </a:extLst>
              </a:tr>
              <a:tr h="392132">
                <a:tc>
                  <a:txBody>
                    <a:bodyPr/>
                    <a:lstStyle/>
                    <a:p>
                      <a:r>
                        <a:rPr lang="en-US" dirty="0"/>
                        <a:t>Female %</a:t>
                      </a:r>
                    </a:p>
                  </a:txBody>
                  <a:tcPr/>
                </a:tc>
                <a:tc>
                  <a:txBody>
                    <a:bodyPr/>
                    <a:lstStyle/>
                    <a:p>
                      <a:pPr algn="ctr"/>
                      <a:r>
                        <a:rPr lang="en-US" dirty="0"/>
                        <a:t>44.4</a:t>
                      </a:r>
                    </a:p>
                  </a:txBody>
                  <a:tcPr/>
                </a:tc>
                <a:tc>
                  <a:txBody>
                    <a:bodyPr/>
                    <a:lstStyle/>
                    <a:p>
                      <a:pPr algn="ctr"/>
                      <a:r>
                        <a:rPr lang="en-US" dirty="0"/>
                        <a:t>64.3</a:t>
                      </a:r>
                    </a:p>
                  </a:txBody>
                  <a:tcPr/>
                </a:tc>
                <a:tc>
                  <a:txBody>
                    <a:bodyPr/>
                    <a:lstStyle/>
                    <a:p>
                      <a:pPr algn="ctr"/>
                      <a:r>
                        <a:rPr lang="en-US" dirty="0"/>
                        <a:t>51.2</a:t>
                      </a:r>
                    </a:p>
                  </a:txBody>
                  <a:tcPr/>
                </a:tc>
                <a:tc>
                  <a:txBody>
                    <a:bodyPr/>
                    <a:lstStyle/>
                    <a:p>
                      <a:pPr algn="ctr"/>
                      <a:r>
                        <a:rPr lang="en-US" dirty="0"/>
                        <a:t>53.1</a:t>
                      </a:r>
                    </a:p>
                  </a:txBody>
                  <a:tcPr/>
                </a:tc>
                <a:extLst>
                  <a:ext uri="{0D108BD9-81ED-4DB2-BD59-A6C34878D82A}">
                    <a16:rowId xmlns:a16="http://schemas.microsoft.com/office/drawing/2014/main" val="2881199990"/>
                  </a:ext>
                </a:extLst>
              </a:tr>
              <a:tr h="1685823">
                <a:tc>
                  <a:txBody>
                    <a:bodyPr/>
                    <a:lstStyle/>
                    <a:p>
                      <a:r>
                        <a:rPr lang="en-US" dirty="0"/>
                        <a:t>Race   </a:t>
                      </a:r>
                    </a:p>
                    <a:p>
                      <a:r>
                        <a:rPr lang="en-US" dirty="0"/>
                        <a:t>   White %</a:t>
                      </a:r>
                    </a:p>
                    <a:p>
                      <a:r>
                        <a:rPr lang="en-US" dirty="0"/>
                        <a:t>    Black %</a:t>
                      </a:r>
                    </a:p>
                    <a:p>
                      <a:r>
                        <a:rPr lang="en-US" dirty="0"/>
                        <a:t>    American Indian %</a:t>
                      </a:r>
                    </a:p>
                    <a:p>
                      <a:r>
                        <a:rPr lang="en-US" dirty="0"/>
                        <a:t>   Mixed Race %</a:t>
                      </a:r>
                    </a:p>
                    <a:p>
                      <a:r>
                        <a:rPr lang="en-US" dirty="0"/>
                        <a:t>   Other %</a:t>
                      </a:r>
                    </a:p>
                  </a:txBody>
                  <a:tcPr/>
                </a:tc>
                <a:tc>
                  <a:txBody>
                    <a:bodyPr/>
                    <a:lstStyle/>
                    <a:p>
                      <a:pPr algn="ctr"/>
                      <a:endParaRPr lang="en-US" dirty="0"/>
                    </a:p>
                    <a:p>
                      <a:pPr algn="ctr"/>
                      <a:r>
                        <a:rPr lang="en-US" dirty="0"/>
                        <a:t>66.7</a:t>
                      </a:r>
                    </a:p>
                    <a:p>
                      <a:pPr algn="ctr"/>
                      <a:r>
                        <a:rPr lang="en-US" dirty="0"/>
                        <a:t>27.8</a:t>
                      </a:r>
                    </a:p>
                    <a:p>
                      <a:pPr algn="ctr"/>
                      <a:r>
                        <a:rPr lang="en-US" dirty="0"/>
                        <a:t>0</a:t>
                      </a:r>
                    </a:p>
                    <a:p>
                      <a:pPr algn="ctr"/>
                      <a:r>
                        <a:rPr lang="en-US" dirty="0"/>
                        <a:t>5.6</a:t>
                      </a:r>
                    </a:p>
                  </a:txBody>
                  <a:tcPr/>
                </a:tc>
                <a:tc>
                  <a:txBody>
                    <a:bodyPr/>
                    <a:lstStyle/>
                    <a:p>
                      <a:pPr algn="ctr"/>
                      <a:endParaRPr lang="en-US" dirty="0"/>
                    </a:p>
                    <a:p>
                      <a:pPr algn="ctr"/>
                      <a:r>
                        <a:rPr lang="en-US" dirty="0"/>
                        <a:t>64.3</a:t>
                      </a:r>
                    </a:p>
                    <a:p>
                      <a:pPr algn="ctr"/>
                      <a:r>
                        <a:rPr lang="en-US" dirty="0"/>
                        <a:t>28.6</a:t>
                      </a:r>
                    </a:p>
                    <a:p>
                      <a:pPr algn="ctr"/>
                      <a:r>
                        <a:rPr lang="en-US" dirty="0"/>
                        <a:t>0</a:t>
                      </a:r>
                    </a:p>
                    <a:p>
                      <a:pPr algn="ctr"/>
                      <a:r>
                        <a:rPr lang="en-US" dirty="0"/>
                        <a:t>0</a:t>
                      </a:r>
                    </a:p>
                    <a:p>
                      <a:pPr algn="ctr"/>
                      <a:r>
                        <a:rPr lang="en-US" dirty="0"/>
                        <a:t>7.1</a:t>
                      </a:r>
                    </a:p>
                  </a:txBody>
                  <a:tcPr/>
                </a:tc>
                <a:tc>
                  <a:txBody>
                    <a:bodyPr/>
                    <a:lstStyle/>
                    <a:p>
                      <a:pPr algn="ctr"/>
                      <a:endParaRPr lang="en-US" dirty="0"/>
                    </a:p>
                    <a:p>
                      <a:pPr algn="ctr"/>
                      <a:r>
                        <a:rPr lang="en-US" dirty="0"/>
                        <a:t>80.2</a:t>
                      </a:r>
                    </a:p>
                    <a:p>
                      <a:pPr algn="ctr"/>
                      <a:r>
                        <a:rPr lang="en-US" dirty="0"/>
                        <a:t>11.3</a:t>
                      </a:r>
                    </a:p>
                    <a:p>
                      <a:pPr algn="ctr"/>
                      <a:r>
                        <a:rPr lang="en-US" dirty="0"/>
                        <a:t>1.3</a:t>
                      </a:r>
                    </a:p>
                    <a:p>
                      <a:pPr algn="ctr"/>
                      <a:r>
                        <a:rPr lang="en-US" dirty="0"/>
                        <a:t>1.3</a:t>
                      </a:r>
                    </a:p>
                    <a:p>
                      <a:pPr algn="ctr"/>
                      <a:r>
                        <a:rPr lang="en-US" dirty="0"/>
                        <a:t>6.3</a:t>
                      </a:r>
                    </a:p>
                  </a:txBody>
                  <a:tcPr/>
                </a:tc>
                <a:tc>
                  <a:txBody>
                    <a:bodyPr/>
                    <a:lstStyle/>
                    <a:p>
                      <a:pPr algn="ctr"/>
                      <a:endParaRPr lang="en-US" dirty="0"/>
                    </a:p>
                    <a:p>
                      <a:pPr algn="ctr"/>
                      <a:r>
                        <a:rPr lang="en-US" dirty="0"/>
                        <a:t>76.1</a:t>
                      </a:r>
                    </a:p>
                    <a:p>
                      <a:pPr algn="ctr"/>
                      <a:r>
                        <a:rPr lang="en-US" dirty="0"/>
                        <a:t>15.9</a:t>
                      </a:r>
                    </a:p>
                    <a:p>
                      <a:pPr algn="ctr"/>
                      <a:r>
                        <a:rPr lang="en-US" dirty="0"/>
                        <a:t>0.9</a:t>
                      </a:r>
                    </a:p>
                    <a:p>
                      <a:pPr algn="ctr"/>
                      <a:r>
                        <a:rPr lang="en-US" dirty="0"/>
                        <a:t>0.9</a:t>
                      </a:r>
                    </a:p>
                    <a:p>
                      <a:pPr algn="ctr"/>
                      <a:r>
                        <a:rPr lang="en-US" dirty="0"/>
                        <a:t>6.2</a:t>
                      </a:r>
                    </a:p>
                  </a:txBody>
                  <a:tcPr/>
                </a:tc>
                <a:extLst>
                  <a:ext uri="{0D108BD9-81ED-4DB2-BD59-A6C34878D82A}">
                    <a16:rowId xmlns:a16="http://schemas.microsoft.com/office/drawing/2014/main" val="2012973795"/>
                  </a:ext>
                </a:extLst>
              </a:tr>
              <a:tr h="621093">
                <a:tc>
                  <a:txBody>
                    <a:bodyPr/>
                    <a:lstStyle/>
                    <a:p>
                      <a:r>
                        <a:rPr lang="en-US" dirty="0"/>
                        <a:t>Insurance </a:t>
                      </a:r>
                    </a:p>
                    <a:p>
                      <a:r>
                        <a:rPr lang="en-US" dirty="0"/>
                        <a:t> Public %</a:t>
                      </a:r>
                    </a:p>
                  </a:txBody>
                  <a:tcPr/>
                </a:tc>
                <a:tc>
                  <a:txBody>
                    <a:bodyPr/>
                    <a:lstStyle/>
                    <a:p>
                      <a:pPr algn="ctr"/>
                      <a:endParaRPr lang="en-US" dirty="0"/>
                    </a:p>
                    <a:p>
                      <a:pPr algn="ctr"/>
                      <a:r>
                        <a:rPr lang="en-US" dirty="0"/>
                        <a:t>88.9</a:t>
                      </a:r>
                    </a:p>
                  </a:txBody>
                  <a:tcPr/>
                </a:tc>
                <a:tc>
                  <a:txBody>
                    <a:bodyPr/>
                    <a:lstStyle/>
                    <a:p>
                      <a:pPr algn="ctr"/>
                      <a:endParaRPr lang="en-US" dirty="0"/>
                    </a:p>
                    <a:p>
                      <a:pPr algn="ctr"/>
                      <a:r>
                        <a:rPr lang="en-US" dirty="0"/>
                        <a:t>71.4</a:t>
                      </a:r>
                    </a:p>
                  </a:txBody>
                  <a:tcPr/>
                </a:tc>
                <a:tc>
                  <a:txBody>
                    <a:bodyPr/>
                    <a:lstStyle/>
                    <a:p>
                      <a:pPr algn="ctr"/>
                      <a:endParaRPr lang="en-US" dirty="0"/>
                    </a:p>
                    <a:p>
                      <a:pPr algn="ctr"/>
                      <a:r>
                        <a:rPr lang="en-US" dirty="0"/>
                        <a:t>64.2</a:t>
                      </a:r>
                    </a:p>
                  </a:txBody>
                  <a:tcPr/>
                </a:tc>
                <a:tc>
                  <a:txBody>
                    <a:bodyPr/>
                    <a:lstStyle/>
                    <a:p>
                      <a:pPr algn="ctr"/>
                      <a:endParaRPr lang="en-US" dirty="0"/>
                    </a:p>
                    <a:p>
                      <a:pPr algn="ctr"/>
                      <a:r>
                        <a:rPr lang="en-US" dirty="0"/>
                        <a:t>69.0</a:t>
                      </a:r>
                    </a:p>
                  </a:txBody>
                  <a:tcPr/>
                </a:tc>
                <a:extLst>
                  <a:ext uri="{0D108BD9-81ED-4DB2-BD59-A6C34878D82A}">
                    <a16:rowId xmlns:a16="http://schemas.microsoft.com/office/drawing/2014/main" val="3946984472"/>
                  </a:ext>
                </a:extLst>
              </a:tr>
            </a:tbl>
          </a:graphicData>
        </a:graphic>
      </p:graphicFrame>
    </p:spTree>
    <p:extLst>
      <p:ext uri="{BB962C8B-B14F-4D97-AF65-F5344CB8AC3E}">
        <p14:creationId xmlns:p14="http://schemas.microsoft.com/office/powerpoint/2010/main" val="19830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138875-1134-4815-89BB-466850F3F60F}"/>
              </a:ext>
            </a:extLst>
          </p:cNvPr>
          <p:cNvGraphicFramePr>
            <a:graphicFrameLocks noGrp="1"/>
          </p:cNvGraphicFramePr>
          <p:nvPr>
            <p:extLst>
              <p:ext uri="{D42A27DB-BD31-4B8C-83A1-F6EECF244321}">
                <p14:modId xmlns:p14="http://schemas.microsoft.com/office/powerpoint/2010/main" val="466681400"/>
              </p:ext>
            </p:extLst>
          </p:nvPr>
        </p:nvGraphicFramePr>
        <p:xfrm>
          <a:off x="514350" y="1853141"/>
          <a:ext cx="10934700" cy="2570480"/>
        </p:xfrm>
        <a:graphic>
          <a:graphicData uri="http://schemas.openxmlformats.org/drawingml/2006/table">
            <a:tbl>
              <a:tblPr firstRow="1" bandRow="1">
                <a:tableStyleId>{5C22544A-7EE6-4342-B048-85BDC9FD1C3A}</a:tableStyleId>
              </a:tblPr>
              <a:tblGrid>
                <a:gridCol w="2905125">
                  <a:extLst>
                    <a:ext uri="{9D8B030D-6E8A-4147-A177-3AD203B41FA5}">
                      <a16:colId xmlns:a16="http://schemas.microsoft.com/office/drawing/2014/main" val="2063685720"/>
                    </a:ext>
                  </a:extLst>
                </a:gridCol>
                <a:gridCol w="1847850">
                  <a:extLst>
                    <a:ext uri="{9D8B030D-6E8A-4147-A177-3AD203B41FA5}">
                      <a16:colId xmlns:a16="http://schemas.microsoft.com/office/drawing/2014/main" val="3368609291"/>
                    </a:ext>
                  </a:extLst>
                </a:gridCol>
                <a:gridCol w="2514600">
                  <a:extLst>
                    <a:ext uri="{9D8B030D-6E8A-4147-A177-3AD203B41FA5}">
                      <a16:colId xmlns:a16="http://schemas.microsoft.com/office/drawing/2014/main" val="1151896910"/>
                    </a:ext>
                  </a:extLst>
                </a:gridCol>
                <a:gridCol w="2181225">
                  <a:extLst>
                    <a:ext uri="{9D8B030D-6E8A-4147-A177-3AD203B41FA5}">
                      <a16:colId xmlns:a16="http://schemas.microsoft.com/office/drawing/2014/main" val="1496133768"/>
                    </a:ext>
                  </a:extLst>
                </a:gridCol>
                <a:gridCol w="1485900">
                  <a:extLst>
                    <a:ext uri="{9D8B030D-6E8A-4147-A177-3AD203B41FA5}">
                      <a16:colId xmlns:a16="http://schemas.microsoft.com/office/drawing/2014/main" val="3550825735"/>
                    </a:ext>
                  </a:extLst>
                </a:gridCol>
              </a:tblGrid>
              <a:tr h="370840">
                <a:tc>
                  <a:txBody>
                    <a:bodyPr/>
                    <a:lstStyle/>
                    <a:p>
                      <a:endParaRPr lang="en-US" dirty="0"/>
                    </a:p>
                  </a:txBody>
                  <a:tcPr/>
                </a:tc>
                <a:tc>
                  <a:txBody>
                    <a:bodyPr/>
                    <a:lstStyle/>
                    <a:p>
                      <a:pPr algn="ctr"/>
                      <a:r>
                        <a:rPr lang="en-US" dirty="0"/>
                        <a:t>Completed DWP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Returned to Usual Care</a:t>
                      </a:r>
                    </a:p>
                  </a:txBody>
                  <a:tcPr/>
                </a:tc>
                <a:tc>
                  <a:txBody>
                    <a:bodyPr/>
                    <a:lstStyle/>
                    <a:p>
                      <a:pPr algn="ctr"/>
                      <a:r>
                        <a:rPr lang="en-US" dirty="0"/>
                        <a:t>Not Enrolled</a:t>
                      </a:r>
                    </a:p>
                  </a:txBody>
                  <a:tcPr/>
                </a:tc>
                <a:tc>
                  <a:txBody>
                    <a:bodyPr/>
                    <a:lstStyle/>
                    <a:p>
                      <a:pPr algn="ctr"/>
                      <a:r>
                        <a:rPr lang="en-US" dirty="0"/>
                        <a:t>Total</a:t>
                      </a:r>
                    </a:p>
                  </a:txBody>
                  <a:tcPr/>
                </a:tc>
                <a:extLst>
                  <a:ext uri="{0D108BD9-81ED-4DB2-BD59-A6C34878D82A}">
                    <a16:rowId xmlns:a16="http://schemas.microsoft.com/office/drawing/2014/main" val="3328243596"/>
                  </a:ext>
                </a:extLst>
              </a:tr>
              <a:tr h="370840">
                <a:tc>
                  <a:txBody>
                    <a:bodyPr/>
                    <a:lstStyle/>
                    <a:p>
                      <a:r>
                        <a:rPr lang="en-US" dirty="0"/>
                        <a:t>A1c, mean </a:t>
                      </a:r>
                      <a:r>
                        <a:rPr lang="en-US" u="sng" dirty="0"/>
                        <a:t>+</a:t>
                      </a:r>
                      <a:r>
                        <a:rPr lang="en-US" dirty="0"/>
                        <a:t> SD</a:t>
                      </a:r>
                    </a:p>
                    <a:p>
                      <a:r>
                        <a:rPr lang="en-US" dirty="0"/>
                        <a:t>Pre</a:t>
                      </a:r>
                    </a:p>
                    <a:p>
                      <a:r>
                        <a:rPr lang="en-US" dirty="0"/>
                        <a:t>Post</a:t>
                      </a:r>
                    </a:p>
                  </a:txBody>
                  <a:tcPr/>
                </a:tc>
                <a:tc>
                  <a:txBody>
                    <a:bodyPr/>
                    <a:lstStyle/>
                    <a:p>
                      <a:pPr algn="ctr"/>
                      <a:endParaRPr lang="en-US" dirty="0"/>
                    </a:p>
                    <a:p>
                      <a:pPr algn="ctr"/>
                      <a:r>
                        <a:rPr lang="en-US" dirty="0"/>
                        <a:t>12.7 </a:t>
                      </a:r>
                      <a:r>
                        <a:rPr lang="en-US" u="sng" dirty="0"/>
                        <a:t>+</a:t>
                      </a:r>
                      <a:r>
                        <a:rPr lang="en-US" dirty="0"/>
                        <a:t> 2.0</a:t>
                      </a:r>
                    </a:p>
                    <a:p>
                      <a:pPr algn="ctr"/>
                      <a:r>
                        <a:rPr lang="en-US" dirty="0"/>
                        <a:t>11.3 </a:t>
                      </a:r>
                      <a:r>
                        <a:rPr lang="en-US" u="sng" dirty="0"/>
                        <a:t>+</a:t>
                      </a:r>
                      <a:r>
                        <a:rPr lang="en-US" dirty="0"/>
                        <a:t> 2.5</a:t>
                      </a:r>
                    </a:p>
                  </a:txBody>
                  <a:tcPr/>
                </a:tc>
                <a:tc>
                  <a:txBody>
                    <a:bodyPr/>
                    <a:lstStyle/>
                    <a:p>
                      <a:pPr algn="ctr"/>
                      <a:endParaRPr lang="en-US" dirty="0"/>
                    </a:p>
                    <a:p>
                      <a:pPr algn="ctr"/>
                      <a:r>
                        <a:rPr lang="en-US" dirty="0"/>
                        <a:t>11.8 </a:t>
                      </a:r>
                      <a:r>
                        <a:rPr lang="en-US" u="sng" dirty="0"/>
                        <a:t>+</a:t>
                      </a:r>
                      <a:r>
                        <a:rPr lang="en-US" dirty="0"/>
                        <a:t> 2.6</a:t>
                      </a:r>
                    </a:p>
                    <a:p>
                      <a:pPr algn="ctr"/>
                      <a:r>
                        <a:rPr lang="en-US" dirty="0"/>
                        <a:t>12.0 </a:t>
                      </a:r>
                      <a:r>
                        <a:rPr lang="en-US" u="sng" dirty="0"/>
                        <a:t>+</a:t>
                      </a:r>
                      <a:r>
                        <a:rPr lang="en-US" dirty="0"/>
                        <a:t> 3.6</a:t>
                      </a:r>
                    </a:p>
                  </a:txBody>
                  <a:tcPr/>
                </a:tc>
                <a:tc>
                  <a:txBody>
                    <a:bodyPr/>
                    <a:lstStyle/>
                    <a:p>
                      <a:pPr algn="ctr"/>
                      <a:endParaRPr lang="en-US" dirty="0"/>
                    </a:p>
                    <a:p>
                      <a:pPr algn="ctr"/>
                      <a:r>
                        <a:rPr lang="en-US" dirty="0"/>
                        <a:t>9.9 </a:t>
                      </a:r>
                      <a:r>
                        <a:rPr lang="en-US" u="sng" dirty="0"/>
                        <a:t>+</a:t>
                      </a:r>
                      <a:r>
                        <a:rPr lang="en-US" dirty="0"/>
                        <a:t> 2.3</a:t>
                      </a:r>
                    </a:p>
                    <a:p>
                      <a:pPr algn="ctr"/>
                      <a:r>
                        <a:rPr lang="en-US" dirty="0"/>
                        <a:t>9.5 </a:t>
                      </a:r>
                      <a:r>
                        <a:rPr lang="en-US" u="sng" dirty="0"/>
                        <a:t>+</a:t>
                      </a:r>
                      <a:r>
                        <a:rPr lang="en-US" dirty="0"/>
                        <a:t> 2.2</a:t>
                      </a:r>
                    </a:p>
                  </a:txBody>
                  <a:tcPr/>
                </a:tc>
                <a:tc>
                  <a:txBody>
                    <a:bodyPr/>
                    <a:lstStyle/>
                    <a:p>
                      <a:pPr algn="ctr"/>
                      <a:endParaRPr lang="en-US" dirty="0"/>
                    </a:p>
                    <a:p>
                      <a:pPr algn="ctr"/>
                      <a:r>
                        <a:rPr lang="en-US" dirty="0"/>
                        <a:t>10.5 </a:t>
                      </a:r>
                      <a:r>
                        <a:rPr lang="en-US" u="sng" dirty="0"/>
                        <a:t>+</a:t>
                      </a:r>
                      <a:r>
                        <a:rPr lang="en-US" dirty="0"/>
                        <a:t> 2.5</a:t>
                      </a:r>
                    </a:p>
                    <a:p>
                      <a:pPr algn="ctr"/>
                      <a:r>
                        <a:rPr lang="en-US" dirty="0"/>
                        <a:t>10.0 </a:t>
                      </a:r>
                      <a:r>
                        <a:rPr lang="en-US" u="sng" dirty="0"/>
                        <a:t>+</a:t>
                      </a:r>
                      <a:r>
                        <a:rPr lang="en-US" u="none" dirty="0"/>
                        <a:t> </a:t>
                      </a:r>
                      <a:r>
                        <a:rPr lang="en-US" dirty="0"/>
                        <a:t>2.4</a:t>
                      </a:r>
                    </a:p>
                  </a:txBody>
                  <a:tcPr/>
                </a:tc>
                <a:extLst>
                  <a:ext uri="{0D108BD9-81ED-4DB2-BD59-A6C34878D82A}">
                    <a16:rowId xmlns:a16="http://schemas.microsoft.com/office/drawing/2014/main" val="3542088398"/>
                  </a:ext>
                </a:extLst>
              </a:tr>
              <a:tr h="370840">
                <a:tc>
                  <a:txBody>
                    <a:bodyPr/>
                    <a:lstStyle/>
                    <a:p>
                      <a:r>
                        <a:rPr lang="en-US" dirty="0"/>
                        <a:t>DKA admissions, mean </a:t>
                      </a:r>
                      <a:r>
                        <a:rPr lang="en-US" u="sng" dirty="0"/>
                        <a:t>+</a:t>
                      </a:r>
                      <a:r>
                        <a:rPr lang="en-US" dirty="0"/>
                        <a:t> SD</a:t>
                      </a:r>
                    </a:p>
                    <a:p>
                      <a:r>
                        <a:rPr lang="en-US" dirty="0"/>
                        <a:t>Pre</a:t>
                      </a:r>
                      <a:r>
                        <a:rPr lang="en-US" baseline="30000" dirty="0"/>
                        <a:t>1</a:t>
                      </a:r>
                      <a:endParaRPr lang="en-US" dirty="0"/>
                    </a:p>
                    <a:p>
                      <a:r>
                        <a:rPr lang="en-US" dirty="0"/>
                        <a:t>Post</a:t>
                      </a:r>
                      <a:r>
                        <a:rPr lang="en-US" baseline="30000" dirty="0"/>
                        <a:t>2</a:t>
                      </a:r>
                      <a:endParaRPr lang="en-US" dirty="0"/>
                    </a:p>
                  </a:txBody>
                  <a:tcPr/>
                </a:tc>
                <a:tc>
                  <a:txBody>
                    <a:bodyPr/>
                    <a:lstStyle/>
                    <a:p>
                      <a:pPr algn="ctr"/>
                      <a:endParaRPr lang="en-US" dirty="0"/>
                    </a:p>
                    <a:p>
                      <a:pPr algn="ctr"/>
                      <a:r>
                        <a:rPr lang="en-US" dirty="0"/>
                        <a:t>3.28 </a:t>
                      </a:r>
                      <a:r>
                        <a:rPr lang="en-US" u="sng" dirty="0"/>
                        <a:t>+</a:t>
                      </a:r>
                      <a:r>
                        <a:rPr lang="en-US" dirty="0"/>
                        <a:t> 3.1</a:t>
                      </a:r>
                    </a:p>
                    <a:p>
                      <a:pPr algn="ctr"/>
                      <a:r>
                        <a:rPr lang="en-US" dirty="0"/>
                        <a:t>0.89 </a:t>
                      </a:r>
                      <a:r>
                        <a:rPr lang="en-US" u="sng" dirty="0"/>
                        <a:t>+</a:t>
                      </a:r>
                      <a:r>
                        <a:rPr lang="en-US" dirty="0"/>
                        <a:t> 1.1</a:t>
                      </a:r>
                    </a:p>
                  </a:txBody>
                  <a:tcPr/>
                </a:tc>
                <a:tc>
                  <a:txBody>
                    <a:bodyPr/>
                    <a:lstStyle/>
                    <a:p>
                      <a:pPr algn="ctr"/>
                      <a:endParaRPr lang="en-US" dirty="0"/>
                    </a:p>
                    <a:p>
                      <a:pPr algn="ctr"/>
                      <a:r>
                        <a:rPr lang="en-US" dirty="0"/>
                        <a:t>2.21 </a:t>
                      </a:r>
                      <a:r>
                        <a:rPr lang="en-US" u="sng" dirty="0"/>
                        <a:t>+</a:t>
                      </a:r>
                      <a:r>
                        <a:rPr lang="en-US" dirty="0"/>
                        <a:t>  1.6</a:t>
                      </a:r>
                    </a:p>
                    <a:p>
                      <a:pPr algn="ctr"/>
                      <a:r>
                        <a:rPr lang="en-US" dirty="0"/>
                        <a:t>0.25 </a:t>
                      </a:r>
                      <a:r>
                        <a:rPr lang="en-US" u="sng" dirty="0"/>
                        <a:t>+</a:t>
                      </a:r>
                      <a:r>
                        <a:rPr lang="en-US" dirty="0"/>
                        <a:t> 0.5</a:t>
                      </a:r>
                    </a:p>
                  </a:txBody>
                  <a:tcPr/>
                </a:tc>
                <a:tc>
                  <a:txBody>
                    <a:bodyPr/>
                    <a:lstStyle/>
                    <a:p>
                      <a:pPr algn="ctr"/>
                      <a:endParaRPr lang="en-US" dirty="0"/>
                    </a:p>
                    <a:p>
                      <a:pPr algn="ctr"/>
                      <a:r>
                        <a:rPr lang="en-US" dirty="0"/>
                        <a:t>1.44 </a:t>
                      </a:r>
                      <a:r>
                        <a:rPr lang="en-US" u="sng" dirty="0"/>
                        <a:t>+</a:t>
                      </a:r>
                      <a:r>
                        <a:rPr lang="en-US" dirty="0"/>
                        <a:t> 1.1</a:t>
                      </a:r>
                    </a:p>
                    <a:p>
                      <a:pPr algn="ctr"/>
                      <a:r>
                        <a:rPr lang="en-US" dirty="0"/>
                        <a:t>0.52 </a:t>
                      </a:r>
                      <a:r>
                        <a:rPr lang="en-US" u="sng" dirty="0"/>
                        <a:t>+</a:t>
                      </a:r>
                      <a:r>
                        <a:rPr lang="en-US" dirty="0"/>
                        <a:t> 1.4</a:t>
                      </a:r>
                    </a:p>
                  </a:txBody>
                  <a:tcPr/>
                </a:tc>
                <a:tc>
                  <a:txBody>
                    <a:bodyPr/>
                    <a:lstStyle/>
                    <a:p>
                      <a:pPr algn="ctr"/>
                      <a:endParaRPr lang="en-US" dirty="0"/>
                    </a:p>
                    <a:p>
                      <a:pPr algn="ctr"/>
                      <a:r>
                        <a:rPr lang="en-US" dirty="0"/>
                        <a:t>1.83 </a:t>
                      </a:r>
                      <a:r>
                        <a:rPr lang="en-US" u="sng" dirty="0"/>
                        <a:t>+</a:t>
                      </a:r>
                      <a:r>
                        <a:rPr lang="en-US" dirty="0"/>
                        <a:t> 1.8</a:t>
                      </a:r>
                    </a:p>
                    <a:p>
                      <a:pPr algn="ctr"/>
                      <a:r>
                        <a:rPr lang="en-US" dirty="0"/>
                        <a:t>0.56 </a:t>
                      </a:r>
                      <a:r>
                        <a:rPr lang="en-US" u="sng" dirty="0"/>
                        <a:t>+</a:t>
                      </a:r>
                      <a:r>
                        <a:rPr lang="en-US" dirty="0"/>
                        <a:t> 1.3</a:t>
                      </a:r>
                    </a:p>
                  </a:txBody>
                  <a:tcPr/>
                </a:tc>
                <a:extLst>
                  <a:ext uri="{0D108BD9-81ED-4DB2-BD59-A6C34878D82A}">
                    <a16:rowId xmlns:a16="http://schemas.microsoft.com/office/drawing/2014/main" val="1342179805"/>
                  </a:ext>
                </a:extLst>
              </a:tr>
              <a:tr h="370840">
                <a:tc>
                  <a:txBody>
                    <a:bodyPr/>
                    <a:lstStyle/>
                    <a:p>
                      <a:r>
                        <a:rPr lang="en-US" dirty="0"/>
                        <a:t>CGM User %</a:t>
                      </a:r>
                    </a:p>
                  </a:txBody>
                  <a:tcPr/>
                </a:tc>
                <a:tc>
                  <a:txBody>
                    <a:bodyPr/>
                    <a:lstStyle/>
                    <a:p>
                      <a:pPr algn="ctr"/>
                      <a:r>
                        <a:rPr lang="en-US" dirty="0"/>
                        <a:t>77.8</a:t>
                      </a:r>
                    </a:p>
                  </a:txBody>
                  <a:tcPr/>
                </a:tc>
                <a:tc>
                  <a:txBody>
                    <a:bodyPr/>
                    <a:lstStyle/>
                    <a:p>
                      <a:pPr algn="ctr"/>
                      <a:r>
                        <a:rPr lang="en-US" dirty="0"/>
                        <a:t>64.3</a:t>
                      </a:r>
                    </a:p>
                  </a:txBody>
                  <a:tcPr/>
                </a:tc>
                <a:tc>
                  <a:txBody>
                    <a:bodyPr/>
                    <a:lstStyle/>
                    <a:p>
                      <a:pPr algn="ctr"/>
                      <a:r>
                        <a:rPr lang="en-US" dirty="0"/>
                        <a:t>58.0</a:t>
                      </a:r>
                    </a:p>
                  </a:txBody>
                  <a:tcPr/>
                </a:tc>
                <a:tc>
                  <a:txBody>
                    <a:bodyPr/>
                    <a:lstStyle/>
                    <a:p>
                      <a:pPr algn="ctr"/>
                      <a:r>
                        <a:rPr lang="en-US" dirty="0"/>
                        <a:t>61.9</a:t>
                      </a:r>
                    </a:p>
                  </a:txBody>
                  <a:tcPr/>
                </a:tc>
                <a:extLst>
                  <a:ext uri="{0D108BD9-81ED-4DB2-BD59-A6C34878D82A}">
                    <a16:rowId xmlns:a16="http://schemas.microsoft.com/office/drawing/2014/main" val="4008030455"/>
                  </a:ext>
                </a:extLst>
              </a:tr>
            </a:tbl>
          </a:graphicData>
        </a:graphic>
      </p:graphicFrame>
      <p:sp>
        <p:nvSpPr>
          <p:cNvPr id="8" name="Title 1">
            <a:extLst>
              <a:ext uri="{FF2B5EF4-FFF2-40B4-BE49-F238E27FC236}">
                <a16:creationId xmlns:a16="http://schemas.microsoft.com/office/drawing/2014/main" id="{DCE9B482-D6D4-4FAF-882A-746E060DAD09}"/>
              </a:ext>
            </a:extLst>
          </p:cNvPr>
          <p:cNvSpPr txBox="1">
            <a:spLocks/>
          </p:cNvSpPr>
          <p:nvPr/>
        </p:nvSpPr>
        <p:spPr>
          <a:xfrm>
            <a:off x="581025" y="571501"/>
            <a:ext cx="10515600" cy="52611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Clinical Outcomes </a:t>
            </a:r>
          </a:p>
        </p:txBody>
      </p:sp>
      <p:sp>
        <p:nvSpPr>
          <p:cNvPr id="2" name="TextBox 1">
            <a:extLst>
              <a:ext uri="{FF2B5EF4-FFF2-40B4-BE49-F238E27FC236}">
                <a16:creationId xmlns:a16="http://schemas.microsoft.com/office/drawing/2014/main" id="{48D567DC-BF8C-4E66-8231-0FADE8A087E1}"/>
              </a:ext>
            </a:extLst>
          </p:cNvPr>
          <p:cNvSpPr txBox="1"/>
          <p:nvPr/>
        </p:nvSpPr>
        <p:spPr>
          <a:xfrm>
            <a:off x="514350" y="4743450"/>
            <a:ext cx="3082575" cy="923330"/>
          </a:xfrm>
          <a:prstGeom prst="rect">
            <a:avLst/>
          </a:prstGeom>
          <a:noFill/>
        </p:spPr>
        <p:txBody>
          <a:bodyPr wrap="none" rtlCol="0">
            <a:spAutoFit/>
          </a:bodyPr>
          <a:lstStyle/>
          <a:p>
            <a:r>
              <a:rPr lang="en-US" baseline="30000" dirty="0"/>
              <a:t>1</a:t>
            </a:r>
            <a:r>
              <a:rPr lang="en-US" dirty="0"/>
              <a:t>August 2018 – August 2020</a:t>
            </a:r>
          </a:p>
          <a:p>
            <a:r>
              <a:rPr lang="en-US" baseline="30000" dirty="0"/>
              <a:t>2 </a:t>
            </a:r>
            <a:r>
              <a:rPr lang="en-US" dirty="0"/>
              <a:t>Since the end of each cohort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4516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4501B6-C3A9-435B-AFEE-94EF95B196A9}"/>
              </a:ext>
            </a:extLst>
          </p:cNvPr>
          <p:cNvSpPr>
            <a:spLocks noGrp="1"/>
          </p:cNvSpPr>
          <p:nvPr>
            <p:ph type="title"/>
          </p:nvPr>
        </p:nvSpPr>
        <p:spPr/>
        <p:txBody>
          <a:bodyPr/>
          <a:lstStyle/>
          <a:p>
            <a:r>
              <a:rPr lang="en-US" dirty="0"/>
              <a:t>Change in A1c and DKA admissions</a:t>
            </a:r>
          </a:p>
        </p:txBody>
      </p:sp>
      <p:graphicFrame>
        <p:nvGraphicFramePr>
          <p:cNvPr id="9" name="Content Placeholder 8">
            <a:extLst>
              <a:ext uri="{FF2B5EF4-FFF2-40B4-BE49-F238E27FC236}">
                <a16:creationId xmlns:a16="http://schemas.microsoft.com/office/drawing/2014/main" id="{4BF0EE9A-2701-46F5-B040-43739BF1AB5E}"/>
              </a:ext>
            </a:extLst>
          </p:cNvPr>
          <p:cNvGraphicFramePr>
            <a:graphicFrameLocks noGrp="1"/>
          </p:cNvGraphicFramePr>
          <p:nvPr>
            <p:ph idx="1"/>
            <p:extLst>
              <p:ext uri="{D42A27DB-BD31-4B8C-83A1-F6EECF244321}">
                <p14:modId xmlns:p14="http://schemas.microsoft.com/office/powerpoint/2010/main" val="3927542373"/>
              </p:ext>
            </p:extLst>
          </p:nvPr>
        </p:nvGraphicFramePr>
        <p:xfrm>
          <a:off x="641023" y="1825624"/>
          <a:ext cx="10712777" cy="2989680"/>
        </p:xfrm>
        <a:graphic>
          <a:graphicData uri="http://schemas.openxmlformats.org/drawingml/2006/table">
            <a:tbl>
              <a:tblPr firstRow="1" bandRow="1">
                <a:tableStyleId>{5C22544A-7EE6-4342-B048-85BDC9FD1C3A}</a:tableStyleId>
              </a:tblPr>
              <a:tblGrid>
                <a:gridCol w="3308808">
                  <a:extLst>
                    <a:ext uri="{9D8B030D-6E8A-4147-A177-3AD203B41FA5}">
                      <a16:colId xmlns:a16="http://schemas.microsoft.com/office/drawing/2014/main" val="3789177446"/>
                    </a:ext>
                  </a:extLst>
                </a:gridCol>
                <a:gridCol w="2978870">
                  <a:extLst>
                    <a:ext uri="{9D8B030D-6E8A-4147-A177-3AD203B41FA5}">
                      <a16:colId xmlns:a16="http://schemas.microsoft.com/office/drawing/2014/main" val="2231159989"/>
                    </a:ext>
                  </a:extLst>
                </a:gridCol>
                <a:gridCol w="2271860">
                  <a:extLst>
                    <a:ext uri="{9D8B030D-6E8A-4147-A177-3AD203B41FA5}">
                      <a16:colId xmlns:a16="http://schemas.microsoft.com/office/drawing/2014/main" val="807787206"/>
                    </a:ext>
                  </a:extLst>
                </a:gridCol>
                <a:gridCol w="2153239">
                  <a:extLst>
                    <a:ext uri="{9D8B030D-6E8A-4147-A177-3AD203B41FA5}">
                      <a16:colId xmlns:a16="http://schemas.microsoft.com/office/drawing/2014/main" val="826595265"/>
                    </a:ext>
                  </a:extLst>
                </a:gridCol>
              </a:tblGrid>
              <a:tr h="996560">
                <a:tc>
                  <a:txBody>
                    <a:bodyPr/>
                    <a:lstStyle/>
                    <a:p>
                      <a:endParaRPr lang="en-US" sz="2800" dirty="0"/>
                    </a:p>
                  </a:txBody>
                  <a:tcPr/>
                </a:tc>
                <a:tc>
                  <a:txBody>
                    <a:bodyPr/>
                    <a:lstStyle/>
                    <a:p>
                      <a:r>
                        <a:rPr lang="en-US" sz="2800" dirty="0"/>
                        <a:t>Completed DWP</a:t>
                      </a:r>
                    </a:p>
                  </a:txBody>
                  <a:tcPr/>
                </a:tc>
                <a:tc>
                  <a:txBody>
                    <a:bodyPr/>
                    <a:lstStyle/>
                    <a:p>
                      <a:r>
                        <a:rPr lang="en-US" sz="2800" dirty="0"/>
                        <a:t>Not Enrolled</a:t>
                      </a:r>
                    </a:p>
                  </a:txBody>
                  <a:tcPr/>
                </a:tc>
                <a:tc>
                  <a:txBody>
                    <a:bodyPr/>
                    <a:lstStyle/>
                    <a:p>
                      <a:r>
                        <a:rPr lang="en-US" sz="2800" dirty="0"/>
                        <a:t>P-value</a:t>
                      </a:r>
                    </a:p>
                  </a:txBody>
                  <a:tcPr/>
                </a:tc>
                <a:extLst>
                  <a:ext uri="{0D108BD9-81ED-4DB2-BD59-A6C34878D82A}">
                    <a16:rowId xmlns:a16="http://schemas.microsoft.com/office/drawing/2014/main" val="2530855928"/>
                  </a:ext>
                </a:extLst>
              </a:tr>
              <a:tr h="996560">
                <a:tc>
                  <a:txBody>
                    <a:bodyPr/>
                    <a:lstStyle/>
                    <a:p>
                      <a:r>
                        <a:rPr lang="en-US" sz="2800" dirty="0"/>
                        <a:t>A1c </a:t>
                      </a:r>
                    </a:p>
                    <a:p>
                      <a:r>
                        <a:rPr lang="en-US" sz="2800" dirty="0"/>
                        <a:t>Change in mean </a:t>
                      </a:r>
                      <a:r>
                        <a:rPr lang="en-US" sz="2800" u="sng" dirty="0"/>
                        <a:t>+</a:t>
                      </a:r>
                      <a:r>
                        <a:rPr lang="en-US" sz="2800" u="none" dirty="0"/>
                        <a:t> </a:t>
                      </a:r>
                      <a:r>
                        <a:rPr lang="en-US" sz="2800" dirty="0"/>
                        <a:t>SD</a:t>
                      </a:r>
                    </a:p>
                  </a:txBody>
                  <a:tcPr/>
                </a:tc>
                <a:tc>
                  <a:txBody>
                    <a:bodyPr/>
                    <a:lstStyle/>
                    <a:p>
                      <a:endParaRPr lang="en-US" sz="2800" dirty="0"/>
                    </a:p>
                    <a:p>
                      <a:r>
                        <a:rPr lang="en-US" sz="2800" dirty="0"/>
                        <a:t>-1.49 </a:t>
                      </a:r>
                      <a:r>
                        <a:rPr lang="en-US" sz="2800" u="sng" dirty="0"/>
                        <a:t>+</a:t>
                      </a:r>
                      <a:r>
                        <a:rPr lang="en-US" sz="2800" dirty="0"/>
                        <a:t> 2.4</a:t>
                      </a:r>
                    </a:p>
                  </a:txBody>
                  <a:tcPr/>
                </a:tc>
                <a:tc>
                  <a:txBody>
                    <a:bodyPr/>
                    <a:lstStyle/>
                    <a:p>
                      <a:endParaRPr lang="en-US" sz="2800" dirty="0"/>
                    </a:p>
                    <a:p>
                      <a:r>
                        <a:rPr lang="en-US" sz="2800" dirty="0"/>
                        <a:t>-0.54 </a:t>
                      </a:r>
                      <a:r>
                        <a:rPr lang="en-US" sz="2800" u="sng" dirty="0"/>
                        <a:t>+</a:t>
                      </a:r>
                      <a:r>
                        <a:rPr lang="en-US" sz="2800" dirty="0"/>
                        <a:t> 1.98</a:t>
                      </a:r>
                    </a:p>
                  </a:txBody>
                  <a:tcPr/>
                </a:tc>
                <a:tc>
                  <a:txBody>
                    <a:bodyPr/>
                    <a:lstStyle/>
                    <a:p>
                      <a:endParaRPr lang="en-US" sz="2800" dirty="0"/>
                    </a:p>
                    <a:p>
                      <a:r>
                        <a:rPr lang="en-US" sz="2800" dirty="0"/>
                        <a:t>0.05</a:t>
                      </a:r>
                    </a:p>
                  </a:txBody>
                  <a:tcPr/>
                </a:tc>
                <a:extLst>
                  <a:ext uri="{0D108BD9-81ED-4DB2-BD59-A6C34878D82A}">
                    <a16:rowId xmlns:a16="http://schemas.microsoft.com/office/drawing/2014/main" val="1071790008"/>
                  </a:ext>
                </a:extLst>
              </a:tr>
              <a:tr h="996560">
                <a:tc>
                  <a:txBody>
                    <a:bodyPr/>
                    <a:lstStyle/>
                    <a:p>
                      <a:r>
                        <a:rPr lang="en-US" sz="2800" dirty="0"/>
                        <a:t>DKA admissions</a:t>
                      </a:r>
                    </a:p>
                    <a:p>
                      <a:r>
                        <a:rPr lang="en-US" sz="2800" dirty="0"/>
                        <a:t>Change in mean </a:t>
                      </a:r>
                      <a:r>
                        <a:rPr lang="en-US" sz="2800" u="sng" dirty="0"/>
                        <a:t>+</a:t>
                      </a:r>
                      <a:r>
                        <a:rPr lang="en-US" sz="2800" dirty="0"/>
                        <a:t> SD</a:t>
                      </a:r>
                    </a:p>
                  </a:txBody>
                  <a:tcPr/>
                </a:tc>
                <a:tc>
                  <a:txBody>
                    <a:bodyPr/>
                    <a:lstStyle/>
                    <a:p>
                      <a:endParaRPr lang="en-US" sz="2800" dirty="0"/>
                    </a:p>
                    <a:p>
                      <a:r>
                        <a:rPr lang="en-US" sz="2800" dirty="0"/>
                        <a:t>-2.39 </a:t>
                      </a:r>
                      <a:r>
                        <a:rPr lang="en-US" sz="2800" u="sng" dirty="0"/>
                        <a:t>+</a:t>
                      </a:r>
                      <a:r>
                        <a:rPr lang="en-US" sz="2800" dirty="0"/>
                        <a:t> 3.5</a:t>
                      </a:r>
                    </a:p>
                  </a:txBody>
                  <a:tcPr/>
                </a:tc>
                <a:tc>
                  <a:txBody>
                    <a:bodyPr/>
                    <a:lstStyle/>
                    <a:p>
                      <a:endParaRPr lang="en-US" sz="2800" dirty="0"/>
                    </a:p>
                    <a:p>
                      <a:r>
                        <a:rPr lang="en-US" sz="2800" dirty="0"/>
                        <a:t>-0.94 </a:t>
                      </a:r>
                      <a:r>
                        <a:rPr lang="en-US" sz="2800" u="sng" dirty="0"/>
                        <a:t>+</a:t>
                      </a:r>
                      <a:r>
                        <a:rPr lang="en-US" sz="2800" dirty="0"/>
                        <a:t> 1.62</a:t>
                      </a:r>
                    </a:p>
                  </a:txBody>
                  <a:tcPr/>
                </a:tc>
                <a:tc>
                  <a:txBody>
                    <a:bodyPr/>
                    <a:lstStyle/>
                    <a:p>
                      <a:endParaRPr lang="en-US" sz="2800" dirty="0"/>
                    </a:p>
                    <a:p>
                      <a:r>
                        <a:rPr lang="en-US" sz="2800" dirty="0"/>
                        <a:t>0.009</a:t>
                      </a:r>
                    </a:p>
                  </a:txBody>
                  <a:tcPr/>
                </a:tc>
                <a:extLst>
                  <a:ext uri="{0D108BD9-81ED-4DB2-BD59-A6C34878D82A}">
                    <a16:rowId xmlns:a16="http://schemas.microsoft.com/office/drawing/2014/main" val="1785393227"/>
                  </a:ext>
                </a:extLst>
              </a:tr>
            </a:tbl>
          </a:graphicData>
        </a:graphic>
      </p:graphicFrame>
    </p:spTree>
    <p:extLst>
      <p:ext uri="{BB962C8B-B14F-4D97-AF65-F5344CB8AC3E}">
        <p14:creationId xmlns:p14="http://schemas.microsoft.com/office/powerpoint/2010/main" val="83143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a:extLst>
              <a:ext uri="{FF2B5EF4-FFF2-40B4-BE49-F238E27FC236}">
                <a16:creationId xmlns:a16="http://schemas.microsoft.com/office/drawing/2014/main" id="{818741FA-083B-4968-A1E8-91A2C69DC036}"/>
              </a:ext>
            </a:extLst>
          </p:cNvPr>
          <p:cNvGraphicFramePr>
            <a:graphicFrameLocks noChangeAspect="1"/>
          </p:cNvGraphicFramePr>
          <p:nvPr/>
        </p:nvGraphicFramePr>
        <p:xfrm>
          <a:off x="3046414" y="1393825"/>
          <a:ext cx="6099175" cy="4070350"/>
        </p:xfrm>
        <a:graphic>
          <a:graphicData uri="http://schemas.openxmlformats.org/presentationml/2006/ole">
            <mc:AlternateContent xmlns:mc="http://schemas.openxmlformats.org/markup-compatibility/2006">
              <mc:Choice xmlns:v="urn:schemas-microsoft-com:vml" Requires="v">
                <p:oleObj spid="_x0000_s1034" name="Map" r:id="rId4" imgW="6099120" imgH="4070520" progId="MapPoint.Map.NA.13">
                  <p:embed/>
                </p:oleObj>
              </mc:Choice>
              <mc:Fallback>
                <p:oleObj name="Map" r:id="rId4" imgW="6099120" imgH="4070520" progId="MapPoint.Map.NA.13">
                  <p:embed/>
                  <p:pic>
                    <p:nvPicPr>
                      <p:cNvPr id="12290" name="Object 4">
                        <a:extLst>
                          <a:ext uri="{FF2B5EF4-FFF2-40B4-BE49-F238E27FC236}">
                            <a16:creationId xmlns:a16="http://schemas.microsoft.com/office/drawing/2014/main" id="{818741FA-083B-4968-A1E8-91A2C69DC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14" y="1393825"/>
                        <a:ext cx="6099175" cy="407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291" name="Picture 5">
            <a:extLst>
              <a:ext uri="{FF2B5EF4-FFF2-40B4-BE49-F238E27FC236}">
                <a16:creationId xmlns:a16="http://schemas.microsoft.com/office/drawing/2014/main" id="{814861E6-D1B3-4FD6-A1F9-BFF610186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399" y="756444"/>
            <a:ext cx="802481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a:extLst>
              <a:ext uri="{FF2B5EF4-FFF2-40B4-BE49-F238E27FC236}">
                <a16:creationId xmlns:a16="http://schemas.microsoft.com/office/drawing/2014/main" id="{D8687E33-1725-4927-B852-E37DB05FE733}"/>
              </a:ext>
            </a:extLst>
          </p:cNvPr>
          <p:cNvSpPr txBox="1">
            <a:spLocks noChangeArrowheads="1"/>
          </p:cNvSpPr>
          <p:nvPr/>
        </p:nvSpPr>
        <p:spPr bwMode="auto">
          <a:xfrm>
            <a:off x="3848894" y="234156"/>
            <a:ext cx="444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82"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1B587C"/>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4E8542"/>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4E8542"/>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800" dirty="0">
                <a:latin typeface="Arial" panose="020B0604020202020204" pitchFamily="34" charset="0"/>
              </a:rPr>
              <a:t>Joslin Pediatric Diabetes Home Locations</a:t>
            </a: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8ED9-79E2-4A47-B6E6-D4AB88A318F8}"/>
              </a:ext>
            </a:extLst>
          </p:cNvPr>
          <p:cNvSpPr>
            <a:spLocks noGrp="1"/>
          </p:cNvSpPr>
          <p:nvPr>
            <p:ph type="title"/>
          </p:nvPr>
        </p:nvSpPr>
        <p:spPr>
          <a:xfrm>
            <a:off x="371475" y="365125"/>
            <a:ext cx="10982325" cy="1325563"/>
          </a:xfrm>
        </p:spPr>
        <p:txBody>
          <a:bodyPr/>
          <a:lstStyle/>
          <a:p>
            <a:pPr algn="ctr"/>
            <a:r>
              <a:rPr lang="en-US" dirty="0"/>
              <a:t>Type 1 Diabetes and Quality of Life (T1DAL) Measures </a:t>
            </a:r>
            <a:r>
              <a:rPr lang="en-US" baseline="30000" dirty="0"/>
              <a:t>1</a:t>
            </a:r>
          </a:p>
        </p:txBody>
      </p:sp>
      <p:sp>
        <p:nvSpPr>
          <p:cNvPr id="3" name="Content Placeholder 2">
            <a:extLst>
              <a:ext uri="{FF2B5EF4-FFF2-40B4-BE49-F238E27FC236}">
                <a16:creationId xmlns:a16="http://schemas.microsoft.com/office/drawing/2014/main" id="{7B38C559-48FD-4532-BE7B-7194B4453CC1}"/>
              </a:ext>
            </a:extLst>
          </p:cNvPr>
          <p:cNvSpPr>
            <a:spLocks noGrp="1"/>
          </p:cNvSpPr>
          <p:nvPr>
            <p:ph idx="1"/>
          </p:nvPr>
        </p:nvSpPr>
        <p:spPr>
          <a:xfrm>
            <a:off x="762000" y="2520950"/>
            <a:ext cx="10515600" cy="2048543"/>
          </a:xfrm>
        </p:spPr>
        <p:txBody>
          <a:bodyPr/>
          <a:lstStyle/>
          <a:p>
            <a:r>
              <a:rPr lang="en-US" dirty="0"/>
              <a:t>77% of the participants who completed the program had an improvement in quality-of-life scores as shown by their pre- and post-T1DAL surveys</a:t>
            </a:r>
          </a:p>
        </p:txBody>
      </p:sp>
      <p:sp>
        <p:nvSpPr>
          <p:cNvPr id="4" name="TextBox 3">
            <a:extLst>
              <a:ext uri="{FF2B5EF4-FFF2-40B4-BE49-F238E27FC236}">
                <a16:creationId xmlns:a16="http://schemas.microsoft.com/office/drawing/2014/main" id="{9B17B24B-7D38-487A-92DD-559F6844E81D}"/>
              </a:ext>
            </a:extLst>
          </p:cNvPr>
          <p:cNvSpPr txBox="1"/>
          <p:nvPr/>
        </p:nvSpPr>
        <p:spPr>
          <a:xfrm>
            <a:off x="1018674" y="6344653"/>
            <a:ext cx="3654847" cy="369332"/>
          </a:xfrm>
          <a:prstGeom prst="rect">
            <a:avLst/>
          </a:prstGeom>
          <a:noFill/>
        </p:spPr>
        <p:txBody>
          <a:bodyPr wrap="none" rtlCol="0">
            <a:spAutoFit/>
          </a:bodyPr>
          <a:lstStyle/>
          <a:p>
            <a:r>
              <a:rPr lang="en-US" baseline="30000" dirty="0"/>
              <a:t>1</a:t>
            </a:r>
            <a:r>
              <a:rPr lang="en-US" dirty="0"/>
              <a:t> Hilliard et al. </a:t>
            </a:r>
            <a:r>
              <a:rPr lang="en-US" i="1" dirty="0"/>
              <a:t>J </a:t>
            </a:r>
            <a:r>
              <a:rPr lang="en-US" i="1" dirty="0" err="1"/>
              <a:t>Pediatr</a:t>
            </a:r>
            <a:r>
              <a:rPr lang="en-US" i="1" dirty="0"/>
              <a:t> Psychol </a:t>
            </a:r>
            <a:r>
              <a:rPr lang="en-US" dirty="0"/>
              <a:t>2019</a:t>
            </a:r>
          </a:p>
        </p:txBody>
      </p:sp>
    </p:spTree>
    <p:extLst>
      <p:ext uri="{BB962C8B-B14F-4D97-AF65-F5344CB8AC3E}">
        <p14:creationId xmlns:p14="http://schemas.microsoft.com/office/powerpoint/2010/main" val="357421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C27A1-574F-483F-BAAC-B23E911B8690}"/>
              </a:ext>
            </a:extLst>
          </p:cNvPr>
          <p:cNvSpPr>
            <a:spLocks noGrp="1"/>
          </p:cNvSpPr>
          <p:nvPr>
            <p:ph type="title"/>
          </p:nvPr>
        </p:nvSpPr>
        <p:spPr/>
        <p:txBody>
          <a:bodyPr/>
          <a:lstStyle/>
          <a:p>
            <a:r>
              <a:rPr lang="en-US" dirty="0"/>
              <a:t>Post Participation Survey</a:t>
            </a:r>
          </a:p>
        </p:txBody>
      </p:sp>
      <p:graphicFrame>
        <p:nvGraphicFramePr>
          <p:cNvPr id="6" name="Table 6">
            <a:extLst>
              <a:ext uri="{FF2B5EF4-FFF2-40B4-BE49-F238E27FC236}">
                <a16:creationId xmlns:a16="http://schemas.microsoft.com/office/drawing/2014/main" id="{1898F43C-CC56-435A-B7F3-94F70E6438BB}"/>
              </a:ext>
            </a:extLst>
          </p:cNvPr>
          <p:cNvGraphicFramePr>
            <a:graphicFrameLocks noGrp="1"/>
          </p:cNvGraphicFramePr>
          <p:nvPr>
            <p:extLst>
              <p:ext uri="{D42A27DB-BD31-4B8C-83A1-F6EECF244321}">
                <p14:modId xmlns:p14="http://schemas.microsoft.com/office/powerpoint/2010/main" val="3518919837"/>
              </p:ext>
            </p:extLst>
          </p:nvPr>
        </p:nvGraphicFramePr>
        <p:xfrm>
          <a:off x="527050" y="1490663"/>
          <a:ext cx="10741025" cy="4283851"/>
        </p:xfrm>
        <a:graphic>
          <a:graphicData uri="http://schemas.openxmlformats.org/drawingml/2006/table">
            <a:tbl>
              <a:tblPr firstRow="1" bandRow="1">
                <a:tableStyleId>{5C22544A-7EE6-4342-B048-85BDC9FD1C3A}</a:tableStyleId>
              </a:tblPr>
              <a:tblGrid>
                <a:gridCol w="7969250">
                  <a:extLst>
                    <a:ext uri="{9D8B030D-6E8A-4147-A177-3AD203B41FA5}">
                      <a16:colId xmlns:a16="http://schemas.microsoft.com/office/drawing/2014/main" val="1663292324"/>
                    </a:ext>
                  </a:extLst>
                </a:gridCol>
                <a:gridCol w="1668304">
                  <a:extLst>
                    <a:ext uri="{9D8B030D-6E8A-4147-A177-3AD203B41FA5}">
                      <a16:colId xmlns:a16="http://schemas.microsoft.com/office/drawing/2014/main" val="2209526033"/>
                    </a:ext>
                  </a:extLst>
                </a:gridCol>
                <a:gridCol w="1103471">
                  <a:extLst>
                    <a:ext uri="{9D8B030D-6E8A-4147-A177-3AD203B41FA5}">
                      <a16:colId xmlns:a16="http://schemas.microsoft.com/office/drawing/2014/main" val="4027405310"/>
                    </a:ext>
                  </a:extLst>
                </a:gridCol>
              </a:tblGrid>
              <a:tr h="426291">
                <a:tc>
                  <a:txBody>
                    <a:bodyPr/>
                    <a:lstStyle/>
                    <a:p>
                      <a:endParaRPr lang="en-US"/>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74563202"/>
                  </a:ext>
                </a:extLst>
              </a:tr>
              <a:tr h="735790">
                <a:tc>
                  <a:txBody>
                    <a:bodyPr/>
                    <a:lstStyle/>
                    <a:p>
                      <a:r>
                        <a:rPr lang="en-US" dirty="0"/>
                        <a:t>Did the Diabetes Wellness Program helped you learn how to prevent DKA admissions?</a:t>
                      </a:r>
                    </a:p>
                  </a:txBody>
                  <a:tcPr/>
                </a:tc>
                <a:tc>
                  <a:txBody>
                    <a:bodyPr/>
                    <a:lstStyle/>
                    <a:p>
                      <a:pPr algn="ctr"/>
                      <a:r>
                        <a:rPr lang="en-US" dirty="0"/>
                        <a:t>100%</a:t>
                      </a:r>
                    </a:p>
                  </a:txBody>
                  <a:tcPr/>
                </a:tc>
                <a:tc>
                  <a:txBody>
                    <a:bodyPr/>
                    <a:lstStyle/>
                    <a:p>
                      <a:pPr algn="ctr"/>
                      <a:r>
                        <a:rPr lang="en-US" dirty="0"/>
                        <a:t>0</a:t>
                      </a:r>
                    </a:p>
                  </a:txBody>
                  <a:tcPr/>
                </a:tc>
                <a:extLst>
                  <a:ext uri="{0D108BD9-81ED-4DB2-BD59-A6C34878D82A}">
                    <a16:rowId xmlns:a16="http://schemas.microsoft.com/office/drawing/2014/main" val="3018469476"/>
                  </a:ext>
                </a:extLst>
              </a:tr>
              <a:tr h="735790">
                <a:tc>
                  <a:txBody>
                    <a:bodyPr/>
                    <a:lstStyle/>
                    <a:p>
                      <a:r>
                        <a:rPr lang="en-US" dirty="0"/>
                        <a:t>Do you feel the program helped with your diabetes related quality of life overall ?</a:t>
                      </a:r>
                    </a:p>
                  </a:txBody>
                  <a:tcPr/>
                </a:tc>
                <a:tc>
                  <a:txBody>
                    <a:bodyPr/>
                    <a:lstStyle/>
                    <a:p>
                      <a:pPr algn="ctr"/>
                      <a:r>
                        <a:rPr lang="en-US" dirty="0"/>
                        <a:t>100%</a:t>
                      </a:r>
                    </a:p>
                  </a:txBody>
                  <a:tcPr/>
                </a:tc>
                <a:tc>
                  <a:txBody>
                    <a:bodyPr/>
                    <a:lstStyle/>
                    <a:p>
                      <a:pPr algn="ctr"/>
                      <a:r>
                        <a:rPr lang="en-US" dirty="0"/>
                        <a:t>0</a:t>
                      </a:r>
                    </a:p>
                  </a:txBody>
                  <a:tcPr/>
                </a:tc>
                <a:extLst>
                  <a:ext uri="{0D108BD9-81ED-4DB2-BD59-A6C34878D82A}">
                    <a16:rowId xmlns:a16="http://schemas.microsoft.com/office/drawing/2014/main" val="3758448797"/>
                  </a:ext>
                </a:extLst>
              </a:tr>
              <a:tr h="735790">
                <a:tc>
                  <a:txBody>
                    <a:bodyPr/>
                    <a:lstStyle/>
                    <a:p>
                      <a:r>
                        <a:rPr lang="en-US" dirty="0"/>
                        <a:t>After completing the program, do you feel more confident in independently managing your diabetes? </a:t>
                      </a:r>
                    </a:p>
                  </a:txBody>
                  <a:tcPr/>
                </a:tc>
                <a:tc>
                  <a:txBody>
                    <a:bodyPr/>
                    <a:lstStyle/>
                    <a:p>
                      <a:pPr algn="ctr"/>
                      <a:r>
                        <a:rPr lang="en-US" dirty="0"/>
                        <a:t>100%</a:t>
                      </a:r>
                    </a:p>
                  </a:txBody>
                  <a:tcPr/>
                </a:tc>
                <a:tc>
                  <a:txBody>
                    <a:bodyPr/>
                    <a:lstStyle/>
                    <a:p>
                      <a:pPr algn="ctr"/>
                      <a:r>
                        <a:rPr lang="en-US" dirty="0"/>
                        <a:t>0</a:t>
                      </a:r>
                    </a:p>
                  </a:txBody>
                  <a:tcPr/>
                </a:tc>
                <a:extLst>
                  <a:ext uri="{0D108BD9-81ED-4DB2-BD59-A6C34878D82A}">
                    <a16:rowId xmlns:a16="http://schemas.microsoft.com/office/drawing/2014/main" val="1243903831"/>
                  </a:ext>
                </a:extLst>
              </a:tr>
              <a:tr h="735790">
                <a:tc>
                  <a:txBody>
                    <a:bodyPr/>
                    <a:lstStyle/>
                    <a:p>
                      <a:r>
                        <a:rPr lang="en-US" dirty="0"/>
                        <a:t>The weekly calls were helpful? </a:t>
                      </a:r>
                    </a:p>
                    <a:p>
                      <a:r>
                        <a:rPr lang="en-US" dirty="0"/>
                        <a:t>5 = strongly agree, 3 = neither agree nor disagree, 1 = strongly disagree</a:t>
                      </a:r>
                    </a:p>
                  </a:txBody>
                  <a:tcPr/>
                </a:tc>
                <a:tc gridSpan="2">
                  <a:txBody>
                    <a:bodyPr/>
                    <a:lstStyle/>
                    <a:p>
                      <a:pPr algn="ctr"/>
                      <a:r>
                        <a:rPr lang="en-US" dirty="0"/>
                        <a:t>4.2 </a:t>
                      </a:r>
                      <a:r>
                        <a:rPr lang="en-US" u="sng" dirty="0"/>
                        <a:t>+</a:t>
                      </a:r>
                      <a:r>
                        <a:rPr lang="en-US" u="none" dirty="0"/>
                        <a:t> 0.8</a:t>
                      </a:r>
                      <a:endParaRPr lang="en-US" dirty="0"/>
                    </a:p>
                  </a:txBody>
                  <a:tcPr/>
                </a:tc>
                <a:tc hMerge="1">
                  <a:txBody>
                    <a:bodyPr/>
                    <a:lstStyle/>
                    <a:p>
                      <a:pPr algn="ctr"/>
                      <a:endParaRPr lang="en-US" dirty="0"/>
                    </a:p>
                  </a:txBody>
                  <a:tcPr/>
                </a:tc>
                <a:extLst>
                  <a:ext uri="{0D108BD9-81ED-4DB2-BD59-A6C34878D82A}">
                    <a16:rowId xmlns:a16="http://schemas.microsoft.com/office/drawing/2014/main" val="3444507525"/>
                  </a:ext>
                </a:extLst>
              </a:tr>
              <a:tr h="735790">
                <a:tc>
                  <a:txBody>
                    <a:bodyPr/>
                    <a:lstStyle/>
                    <a:p>
                      <a:r>
                        <a:rPr lang="en-US" dirty="0"/>
                        <a:t>What were the most helpful education topics? (check all that apply)</a:t>
                      </a:r>
                    </a:p>
                  </a:txBody>
                  <a:tcPr/>
                </a:tc>
                <a:tc gridSpan="2">
                  <a:txBody>
                    <a:bodyPr/>
                    <a:lstStyle/>
                    <a:p>
                      <a:pPr marL="285750" indent="-285750" algn="l">
                        <a:buFont typeface="Arial" panose="020B0604020202020204" pitchFamily="34" charset="0"/>
                        <a:buChar char="•"/>
                      </a:pPr>
                      <a:r>
                        <a:rPr lang="en-US" dirty="0"/>
                        <a:t>Making changes based on blood sugar patterns</a:t>
                      </a:r>
                    </a:p>
                    <a:p>
                      <a:pPr marL="285750" indent="-285750" algn="l">
                        <a:buFont typeface="Arial" panose="020B0604020202020204" pitchFamily="34" charset="0"/>
                        <a:buChar char="•"/>
                      </a:pPr>
                      <a:r>
                        <a:rPr lang="en-US" dirty="0"/>
                        <a:t>Diabetes technology</a:t>
                      </a:r>
                    </a:p>
                  </a:txBody>
                  <a:tcPr/>
                </a:tc>
                <a:tc hMerge="1">
                  <a:txBody>
                    <a:bodyPr/>
                    <a:lstStyle/>
                    <a:p>
                      <a:pPr algn="ctr"/>
                      <a:endParaRPr lang="en-US" dirty="0"/>
                    </a:p>
                  </a:txBody>
                  <a:tcPr/>
                </a:tc>
                <a:extLst>
                  <a:ext uri="{0D108BD9-81ED-4DB2-BD59-A6C34878D82A}">
                    <a16:rowId xmlns:a16="http://schemas.microsoft.com/office/drawing/2014/main" val="4194238997"/>
                  </a:ext>
                </a:extLst>
              </a:tr>
            </a:tbl>
          </a:graphicData>
        </a:graphic>
      </p:graphicFrame>
    </p:spTree>
    <p:extLst>
      <p:ext uri="{BB962C8B-B14F-4D97-AF65-F5344CB8AC3E}">
        <p14:creationId xmlns:p14="http://schemas.microsoft.com/office/powerpoint/2010/main" val="3488601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A139-C17F-4463-8204-DEFBF1288B18}"/>
              </a:ext>
            </a:extLst>
          </p:cNvPr>
          <p:cNvSpPr>
            <a:spLocks noGrp="1"/>
          </p:cNvSpPr>
          <p:nvPr>
            <p:ph type="title"/>
          </p:nvPr>
        </p:nvSpPr>
        <p:spPr/>
        <p:txBody>
          <a:bodyPr/>
          <a:lstStyle/>
          <a:p>
            <a:r>
              <a:rPr lang="en-US" dirty="0"/>
              <a:t>What have we learned?	</a:t>
            </a:r>
          </a:p>
        </p:txBody>
      </p:sp>
      <p:sp>
        <p:nvSpPr>
          <p:cNvPr id="3" name="Content Placeholder 2">
            <a:extLst>
              <a:ext uri="{FF2B5EF4-FFF2-40B4-BE49-F238E27FC236}">
                <a16:creationId xmlns:a16="http://schemas.microsoft.com/office/drawing/2014/main" id="{1220FF11-8F5B-4E71-8290-54B04EF3AB29}"/>
              </a:ext>
            </a:extLst>
          </p:cNvPr>
          <p:cNvSpPr>
            <a:spLocks noGrp="1"/>
          </p:cNvSpPr>
          <p:nvPr>
            <p:ph idx="1"/>
          </p:nvPr>
        </p:nvSpPr>
        <p:spPr/>
        <p:txBody>
          <a:bodyPr/>
          <a:lstStyle/>
          <a:p>
            <a:r>
              <a:rPr lang="en-US" dirty="0"/>
              <a:t>The program was effective for those who attended and completed the program</a:t>
            </a:r>
          </a:p>
          <a:p>
            <a:r>
              <a:rPr lang="en-US" dirty="0"/>
              <a:t>We need to make our program more accessible for patients who are already facing many barriers </a:t>
            </a:r>
          </a:p>
          <a:p>
            <a:r>
              <a:rPr lang="en-US" dirty="0"/>
              <a:t>Don’t need all 6 visits, decreasing the # of visits may help participation </a:t>
            </a:r>
          </a:p>
          <a:p>
            <a:endParaRPr lang="en-US" dirty="0"/>
          </a:p>
        </p:txBody>
      </p:sp>
    </p:spTree>
    <p:extLst>
      <p:ext uri="{BB962C8B-B14F-4D97-AF65-F5344CB8AC3E}">
        <p14:creationId xmlns:p14="http://schemas.microsoft.com/office/powerpoint/2010/main" val="1549204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8897-C529-4C20-8351-4CC0E21F5273}"/>
              </a:ext>
            </a:extLst>
          </p:cNvPr>
          <p:cNvSpPr>
            <a:spLocks noGrp="1"/>
          </p:cNvSpPr>
          <p:nvPr>
            <p:ph type="title"/>
          </p:nvPr>
        </p:nvSpPr>
        <p:spPr>
          <a:xfrm>
            <a:off x="639896" y="2766218"/>
            <a:ext cx="10515600" cy="1325563"/>
          </a:xfrm>
        </p:spPr>
        <p:txBody>
          <a:bodyPr/>
          <a:lstStyle/>
          <a:p>
            <a:pPr algn="ctr"/>
            <a:r>
              <a:rPr lang="en-US" dirty="0"/>
              <a:t>Next Steps…</a:t>
            </a:r>
          </a:p>
        </p:txBody>
      </p:sp>
    </p:spTree>
    <p:custDataLst>
      <p:tags r:id="rId1"/>
    </p:custDataLst>
    <p:extLst>
      <p:ext uri="{BB962C8B-B14F-4D97-AF65-F5344CB8AC3E}">
        <p14:creationId xmlns:p14="http://schemas.microsoft.com/office/powerpoint/2010/main" val="306646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0A9C54-6EF1-4A16-A5FB-B8683CEB0B46}"/>
              </a:ext>
            </a:extLst>
          </p:cNvPr>
          <p:cNvPicPr>
            <a:picLocks noChangeAspect="1"/>
          </p:cNvPicPr>
          <p:nvPr/>
        </p:nvPicPr>
        <p:blipFill>
          <a:blip r:embed="rId3"/>
          <a:stretch>
            <a:fillRect/>
          </a:stretch>
        </p:blipFill>
        <p:spPr>
          <a:xfrm>
            <a:off x="176462" y="1534789"/>
            <a:ext cx="5796253" cy="4518539"/>
          </a:xfrm>
          <a:prstGeom prst="rect">
            <a:avLst/>
          </a:prstGeom>
        </p:spPr>
      </p:pic>
      <p:sp>
        <p:nvSpPr>
          <p:cNvPr id="7" name="Title 6">
            <a:extLst>
              <a:ext uri="{FF2B5EF4-FFF2-40B4-BE49-F238E27FC236}">
                <a16:creationId xmlns:a16="http://schemas.microsoft.com/office/drawing/2014/main" id="{65797E3F-755E-4BD1-BED9-51165C247BAE}"/>
              </a:ext>
            </a:extLst>
          </p:cNvPr>
          <p:cNvSpPr>
            <a:spLocks noGrp="1"/>
          </p:cNvSpPr>
          <p:nvPr>
            <p:ph type="title"/>
          </p:nvPr>
        </p:nvSpPr>
        <p:spPr>
          <a:xfrm>
            <a:off x="769620" y="166015"/>
            <a:ext cx="4486656" cy="1141497"/>
          </a:xfrm>
        </p:spPr>
        <p:txBody>
          <a:bodyPr/>
          <a:lstStyle/>
          <a:p>
            <a:r>
              <a:rPr lang="en-US" dirty="0"/>
              <a:t>A1c at different ages</a:t>
            </a:r>
          </a:p>
        </p:txBody>
      </p:sp>
      <p:sp>
        <p:nvSpPr>
          <p:cNvPr id="8" name="Content Placeholder 7">
            <a:extLst>
              <a:ext uri="{FF2B5EF4-FFF2-40B4-BE49-F238E27FC236}">
                <a16:creationId xmlns:a16="http://schemas.microsoft.com/office/drawing/2014/main" id="{24075E88-DF35-461F-8081-8BDD0217FDA8}"/>
              </a:ext>
            </a:extLst>
          </p:cNvPr>
          <p:cNvSpPr>
            <a:spLocks noGrp="1"/>
          </p:cNvSpPr>
          <p:nvPr>
            <p:ph idx="1"/>
          </p:nvPr>
        </p:nvSpPr>
        <p:spPr>
          <a:xfrm>
            <a:off x="5843338" y="995363"/>
            <a:ext cx="6172200" cy="4873625"/>
          </a:xfrm>
        </p:spPr>
        <p:txBody>
          <a:bodyPr>
            <a:normAutofit fontScale="92500" lnSpcReduction="10000"/>
          </a:bodyPr>
          <a:lstStyle/>
          <a:p>
            <a:r>
              <a:rPr lang="en-US" dirty="0"/>
              <a:t>Advances in diabetes technology has improved glycemic control and quality of life in many children</a:t>
            </a:r>
          </a:p>
          <a:p>
            <a:r>
              <a:rPr lang="en-US" dirty="0"/>
              <a:t>Many factors influence the ability to achieve goals of therapy for type 1 diabetes</a:t>
            </a:r>
          </a:p>
          <a:p>
            <a:r>
              <a:rPr lang="en-US" dirty="0"/>
              <a:t>However, there is a subset of children who have been left behind</a:t>
            </a:r>
          </a:p>
          <a:p>
            <a:r>
              <a:rPr lang="en-US" dirty="0"/>
              <a:t>Children from low-income families and non-Hispanic Black children are not experiencing these benefits of technology</a:t>
            </a:r>
          </a:p>
          <a:p>
            <a:endParaRPr lang="en-US" dirty="0"/>
          </a:p>
        </p:txBody>
      </p:sp>
      <p:sp>
        <p:nvSpPr>
          <p:cNvPr id="10" name="TextBox 9">
            <a:extLst>
              <a:ext uri="{FF2B5EF4-FFF2-40B4-BE49-F238E27FC236}">
                <a16:creationId xmlns:a16="http://schemas.microsoft.com/office/drawing/2014/main" id="{88A3CAAC-F1FD-4149-999A-83F350158C79}"/>
              </a:ext>
            </a:extLst>
          </p:cNvPr>
          <p:cNvSpPr txBox="1"/>
          <p:nvPr/>
        </p:nvSpPr>
        <p:spPr>
          <a:xfrm>
            <a:off x="6096000" y="6216720"/>
            <a:ext cx="3890552" cy="369332"/>
          </a:xfrm>
          <a:prstGeom prst="rect">
            <a:avLst/>
          </a:prstGeom>
          <a:noFill/>
        </p:spPr>
        <p:txBody>
          <a:bodyPr wrap="none" rtlCol="0">
            <a:spAutoFit/>
          </a:bodyPr>
          <a:lstStyle/>
          <a:p>
            <a:r>
              <a:rPr lang="en-US" dirty="0"/>
              <a:t>Lipman and Hawkes. </a:t>
            </a:r>
            <a:r>
              <a:rPr lang="en-US" i="1" dirty="0"/>
              <a:t>Diabetes Care</a:t>
            </a:r>
            <a:r>
              <a:rPr lang="en-US" dirty="0"/>
              <a:t> 2021</a:t>
            </a:r>
          </a:p>
        </p:txBody>
      </p:sp>
      <p:sp>
        <p:nvSpPr>
          <p:cNvPr id="2" name="Rectangle 1">
            <a:extLst>
              <a:ext uri="{FF2B5EF4-FFF2-40B4-BE49-F238E27FC236}">
                <a16:creationId xmlns:a16="http://schemas.microsoft.com/office/drawing/2014/main" id="{168AFDD0-7330-48C1-ABCA-4D1A4D4D0ED7}"/>
              </a:ext>
            </a:extLst>
          </p:cNvPr>
          <p:cNvSpPr/>
          <p:nvPr/>
        </p:nvSpPr>
        <p:spPr>
          <a:xfrm>
            <a:off x="1514475" y="1971675"/>
            <a:ext cx="838200" cy="3200400"/>
          </a:xfrm>
          <a:prstGeom prst="rect">
            <a:avLst/>
          </a:prstGeom>
          <a:solidFill>
            <a:srgbClr val="FFC000">
              <a:alpha val="32000"/>
            </a:srgbClr>
          </a:solidFill>
          <a:ln>
            <a:solidFill>
              <a:srgbClr val="FFC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953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18F174-04C1-4E1C-8E17-E8CCAA16BEE3}"/>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highlight>
                  <a:srgbClr val="FFFF00"/>
                </a:highlight>
              </a:rPr>
              <a:t>Traditionally we have focused on behavioral aspects of diabetes care such as frequency of visits with the diabetes team, frequency of blood glucose monitoring, and implementations of technologies such as insulin pump and CGMS</a:t>
            </a:r>
          </a:p>
          <a:p>
            <a:pPr marL="514350" indent="-514350">
              <a:buFont typeface="+mj-lt"/>
              <a:buAutoNum type="arabicPeriod"/>
            </a:pPr>
            <a:r>
              <a:rPr lang="en-US" dirty="0">
                <a:highlight>
                  <a:srgbClr val="808000"/>
                </a:highlight>
              </a:rPr>
              <a:t>Our multidisciplinary diabetes teams attempt to address individual factors that influence the ability to achieve excellent diabetes outcomes, such as family relationships, age (adolescence), genetic factors (obesity, insulin resistance), and underlying mental health conditions (depression, eating disorders)</a:t>
            </a:r>
          </a:p>
          <a:p>
            <a:pPr marL="514350" indent="-514350">
              <a:buFont typeface="+mj-lt"/>
              <a:buAutoNum type="arabicPeriod"/>
            </a:pPr>
            <a:r>
              <a:rPr lang="en-US" u="sng" dirty="0">
                <a:highlight>
                  <a:srgbClr val="C0C0C0"/>
                </a:highlight>
              </a:rPr>
              <a:t>BUT</a:t>
            </a:r>
            <a:r>
              <a:rPr lang="en-US" dirty="0">
                <a:highlight>
                  <a:srgbClr val="C0C0C0"/>
                </a:highlight>
              </a:rPr>
              <a:t> we are recognizing that factors in health care and society influence patient outcomes – Social Determinants of Health (SDOH)</a:t>
            </a:r>
          </a:p>
        </p:txBody>
      </p:sp>
      <p:pic>
        <p:nvPicPr>
          <p:cNvPr id="9" name="Picture 8">
            <a:extLst>
              <a:ext uri="{FF2B5EF4-FFF2-40B4-BE49-F238E27FC236}">
                <a16:creationId xmlns:a16="http://schemas.microsoft.com/office/drawing/2014/main" id="{566F0F3C-19AA-4338-9C47-B540F3E86FA6}"/>
              </a:ext>
            </a:extLst>
          </p:cNvPr>
          <p:cNvPicPr>
            <a:picLocks noChangeAspect="1"/>
          </p:cNvPicPr>
          <p:nvPr/>
        </p:nvPicPr>
        <p:blipFill>
          <a:blip r:embed="rId3"/>
          <a:stretch>
            <a:fillRect/>
          </a:stretch>
        </p:blipFill>
        <p:spPr>
          <a:xfrm>
            <a:off x="380649" y="659617"/>
            <a:ext cx="4714711" cy="4710913"/>
          </a:xfrm>
          <a:prstGeom prst="rect">
            <a:avLst/>
          </a:prstGeom>
        </p:spPr>
      </p:pic>
      <p:sp>
        <p:nvSpPr>
          <p:cNvPr id="4" name="TextBox 3">
            <a:extLst>
              <a:ext uri="{FF2B5EF4-FFF2-40B4-BE49-F238E27FC236}">
                <a16:creationId xmlns:a16="http://schemas.microsoft.com/office/drawing/2014/main" id="{8E37B7F2-8EB6-4833-A320-9C887520BAD3}"/>
              </a:ext>
            </a:extLst>
          </p:cNvPr>
          <p:cNvSpPr txBox="1"/>
          <p:nvPr/>
        </p:nvSpPr>
        <p:spPr>
          <a:xfrm>
            <a:off x="7355305" y="6168593"/>
            <a:ext cx="3890552" cy="369332"/>
          </a:xfrm>
          <a:prstGeom prst="rect">
            <a:avLst/>
          </a:prstGeom>
          <a:noFill/>
        </p:spPr>
        <p:txBody>
          <a:bodyPr wrap="none" rtlCol="0">
            <a:spAutoFit/>
          </a:bodyPr>
          <a:lstStyle/>
          <a:p>
            <a:r>
              <a:rPr lang="en-US" dirty="0"/>
              <a:t>Lipman and Hawkes. </a:t>
            </a:r>
            <a:r>
              <a:rPr lang="en-US" i="1" dirty="0"/>
              <a:t>Diabetes Care</a:t>
            </a:r>
            <a:r>
              <a:rPr lang="en-US" dirty="0"/>
              <a:t> 2021</a:t>
            </a:r>
          </a:p>
        </p:txBody>
      </p:sp>
      <p:sp>
        <p:nvSpPr>
          <p:cNvPr id="2" name="Oval 1">
            <a:extLst>
              <a:ext uri="{FF2B5EF4-FFF2-40B4-BE49-F238E27FC236}">
                <a16:creationId xmlns:a16="http://schemas.microsoft.com/office/drawing/2014/main" id="{6A73B044-82F7-4611-9301-41F351C0CB6E}"/>
              </a:ext>
            </a:extLst>
          </p:cNvPr>
          <p:cNvSpPr/>
          <p:nvPr/>
        </p:nvSpPr>
        <p:spPr>
          <a:xfrm>
            <a:off x="1519743" y="2419350"/>
            <a:ext cx="2133600" cy="904874"/>
          </a:xfrm>
          <a:prstGeom prst="ellipse">
            <a:avLst/>
          </a:prstGeom>
          <a:solidFill>
            <a:srgbClr val="6699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6E2DB1A-1226-4E4B-A795-D0F36F41C82E}"/>
              </a:ext>
            </a:extLst>
          </p:cNvPr>
          <p:cNvSpPr txBox="1"/>
          <p:nvPr/>
        </p:nvSpPr>
        <p:spPr>
          <a:xfrm>
            <a:off x="1714500" y="3239571"/>
            <a:ext cx="301686" cy="369332"/>
          </a:xfrm>
          <a:prstGeom prst="rect">
            <a:avLst/>
          </a:prstGeom>
          <a:noFill/>
        </p:spPr>
        <p:txBody>
          <a:bodyPr wrap="none" rtlCol="0">
            <a:spAutoFit/>
          </a:bodyPr>
          <a:lstStyle/>
          <a:p>
            <a:r>
              <a:rPr lang="en-US" dirty="0"/>
              <a:t>1</a:t>
            </a:r>
          </a:p>
        </p:txBody>
      </p:sp>
      <p:sp>
        <p:nvSpPr>
          <p:cNvPr id="5" name="TextBox 4">
            <a:extLst>
              <a:ext uri="{FF2B5EF4-FFF2-40B4-BE49-F238E27FC236}">
                <a16:creationId xmlns:a16="http://schemas.microsoft.com/office/drawing/2014/main" id="{4EF29128-D614-415C-8BDB-95CA143B535A}"/>
              </a:ext>
            </a:extLst>
          </p:cNvPr>
          <p:cNvSpPr txBox="1"/>
          <p:nvPr/>
        </p:nvSpPr>
        <p:spPr>
          <a:xfrm>
            <a:off x="1865343" y="2419350"/>
            <a:ext cx="301686" cy="369332"/>
          </a:xfrm>
          <a:prstGeom prst="rect">
            <a:avLst/>
          </a:prstGeom>
          <a:noFill/>
        </p:spPr>
        <p:txBody>
          <a:bodyPr wrap="none" rtlCol="0">
            <a:spAutoFit/>
          </a:bodyPr>
          <a:lstStyle/>
          <a:p>
            <a:r>
              <a:rPr lang="en-US" dirty="0"/>
              <a:t>2</a:t>
            </a:r>
          </a:p>
        </p:txBody>
      </p:sp>
      <p:sp>
        <p:nvSpPr>
          <p:cNvPr id="7" name="TextBox 6">
            <a:extLst>
              <a:ext uri="{FF2B5EF4-FFF2-40B4-BE49-F238E27FC236}">
                <a16:creationId xmlns:a16="http://schemas.microsoft.com/office/drawing/2014/main" id="{F8B3FA65-AD9F-46D6-B686-5C744D16C0A8}"/>
              </a:ext>
            </a:extLst>
          </p:cNvPr>
          <p:cNvSpPr txBox="1"/>
          <p:nvPr/>
        </p:nvSpPr>
        <p:spPr>
          <a:xfrm>
            <a:off x="1519743" y="1971675"/>
            <a:ext cx="301686" cy="369332"/>
          </a:xfrm>
          <a:prstGeom prst="rect">
            <a:avLst/>
          </a:prstGeom>
          <a:noFill/>
        </p:spPr>
        <p:txBody>
          <a:bodyPr wrap="none" rtlCol="0">
            <a:spAutoFit/>
          </a:bodyPr>
          <a:lstStyle/>
          <a:p>
            <a:r>
              <a:rPr lang="en-US" dirty="0"/>
              <a:t>3</a:t>
            </a:r>
          </a:p>
        </p:txBody>
      </p:sp>
    </p:spTree>
    <p:custDataLst>
      <p:tags r:id="rId1"/>
    </p:custDataLst>
    <p:extLst>
      <p:ext uri="{BB962C8B-B14F-4D97-AF65-F5344CB8AC3E}">
        <p14:creationId xmlns:p14="http://schemas.microsoft.com/office/powerpoint/2010/main" val="354373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45ED-37F6-4382-8459-926731B9B4B3}"/>
              </a:ext>
            </a:extLst>
          </p:cNvPr>
          <p:cNvSpPr>
            <a:spLocks noGrp="1"/>
          </p:cNvSpPr>
          <p:nvPr>
            <p:ph type="title"/>
          </p:nvPr>
        </p:nvSpPr>
        <p:spPr>
          <a:xfrm>
            <a:off x="609600" y="260350"/>
            <a:ext cx="10515600" cy="1325563"/>
          </a:xfrm>
        </p:spPr>
        <p:txBody>
          <a:bodyPr/>
          <a:lstStyle/>
          <a:p>
            <a:r>
              <a:rPr lang="en-US" dirty="0"/>
              <a:t>Social Determinants of Health (SDOH)</a:t>
            </a:r>
          </a:p>
        </p:txBody>
      </p:sp>
      <p:sp>
        <p:nvSpPr>
          <p:cNvPr id="3" name="Content Placeholder 2">
            <a:extLst>
              <a:ext uri="{FF2B5EF4-FFF2-40B4-BE49-F238E27FC236}">
                <a16:creationId xmlns:a16="http://schemas.microsoft.com/office/drawing/2014/main" id="{7838EE8F-A906-4E02-8903-973AD2680C15}"/>
              </a:ext>
            </a:extLst>
          </p:cNvPr>
          <p:cNvSpPr>
            <a:spLocks noGrp="1"/>
          </p:cNvSpPr>
          <p:nvPr>
            <p:ph idx="1"/>
          </p:nvPr>
        </p:nvSpPr>
        <p:spPr>
          <a:xfrm>
            <a:off x="5428572" y="1781962"/>
            <a:ext cx="6134101" cy="3904882"/>
          </a:xfrm>
        </p:spPr>
        <p:txBody>
          <a:bodyPr>
            <a:normAutofit fontScale="92500" lnSpcReduction="10000"/>
          </a:bodyPr>
          <a:lstStyle/>
          <a:p>
            <a:r>
              <a:rPr lang="en-US" dirty="0"/>
              <a:t>Factors in a person’s life across the lifespan that result in unequal distribution of resources:</a:t>
            </a:r>
          </a:p>
          <a:p>
            <a:pPr lvl="1"/>
            <a:r>
              <a:rPr lang="en-US" dirty="0"/>
              <a:t>Socioeconomic status</a:t>
            </a:r>
          </a:p>
          <a:p>
            <a:pPr lvl="1"/>
            <a:r>
              <a:rPr lang="en-US" dirty="0"/>
              <a:t>Neighborhood (rural vs urban)</a:t>
            </a:r>
          </a:p>
          <a:p>
            <a:pPr lvl="1"/>
            <a:r>
              <a:rPr lang="en-US" dirty="0"/>
              <a:t>Food environment (food insecurity)</a:t>
            </a:r>
          </a:p>
          <a:p>
            <a:pPr lvl="1"/>
            <a:r>
              <a:rPr lang="en-US" dirty="0"/>
              <a:t>Access to affordable and high-quality health care (lack of insurance, under insured)</a:t>
            </a:r>
          </a:p>
          <a:p>
            <a:pPr lvl="1"/>
            <a:r>
              <a:rPr lang="en-US" dirty="0"/>
              <a:t>Social factors – social capital, support, cohesion (racism vs multiculturism, racial equality)</a:t>
            </a:r>
          </a:p>
          <a:p>
            <a:pPr lvl="1"/>
            <a:r>
              <a:rPr lang="en-US" dirty="0"/>
              <a:t>Economic stability (homelessness)</a:t>
            </a:r>
          </a:p>
        </p:txBody>
      </p:sp>
      <p:pic>
        <p:nvPicPr>
          <p:cNvPr id="4" name="Picture 3">
            <a:extLst>
              <a:ext uri="{FF2B5EF4-FFF2-40B4-BE49-F238E27FC236}">
                <a16:creationId xmlns:a16="http://schemas.microsoft.com/office/drawing/2014/main" id="{FEAA9666-575D-4C58-8CD2-1C73F871066E}"/>
              </a:ext>
            </a:extLst>
          </p:cNvPr>
          <p:cNvPicPr>
            <a:picLocks noChangeAspect="1"/>
          </p:cNvPicPr>
          <p:nvPr/>
        </p:nvPicPr>
        <p:blipFill>
          <a:blip r:embed="rId3"/>
          <a:stretch>
            <a:fillRect/>
          </a:stretch>
        </p:blipFill>
        <p:spPr>
          <a:xfrm>
            <a:off x="120204" y="1781962"/>
            <a:ext cx="5107841" cy="4710913"/>
          </a:xfrm>
          <a:prstGeom prst="rect">
            <a:avLst/>
          </a:prstGeom>
        </p:spPr>
      </p:pic>
    </p:spTree>
    <p:custDataLst>
      <p:tags r:id="rId1"/>
    </p:custDataLst>
    <p:extLst>
      <p:ext uri="{BB962C8B-B14F-4D97-AF65-F5344CB8AC3E}">
        <p14:creationId xmlns:p14="http://schemas.microsoft.com/office/powerpoint/2010/main" val="4195489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884D54-7798-4196-B9FB-FF5E1D23D604}"/>
              </a:ext>
            </a:extLst>
          </p:cNvPr>
          <p:cNvSpPr txBox="1"/>
          <p:nvPr/>
        </p:nvSpPr>
        <p:spPr>
          <a:xfrm>
            <a:off x="2631654" y="999847"/>
            <a:ext cx="1856172" cy="830997"/>
          </a:xfrm>
          <a:prstGeom prst="rect">
            <a:avLst/>
          </a:prstGeom>
          <a:noFill/>
          <a:ln w="50800">
            <a:solidFill>
              <a:srgbClr val="FF0000"/>
            </a:solidFill>
          </a:ln>
        </p:spPr>
        <p:txBody>
          <a:bodyPr wrap="square" rtlCol="0">
            <a:spAutoFit/>
          </a:bodyPr>
          <a:lstStyle/>
          <a:p>
            <a:r>
              <a:rPr lang="en-US" sz="4800" dirty="0"/>
              <a:t>SDOH</a:t>
            </a:r>
          </a:p>
        </p:txBody>
      </p:sp>
      <p:sp>
        <p:nvSpPr>
          <p:cNvPr id="6" name="Arrow: Right 5">
            <a:extLst>
              <a:ext uri="{FF2B5EF4-FFF2-40B4-BE49-F238E27FC236}">
                <a16:creationId xmlns:a16="http://schemas.microsoft.com/office/drawing/2014/main" id="{8D38D3FC-F546-429B-BB61-1A24B2F19D5E}"/>
              </a:ext>
            </a:extLst>
          </p:cNvPr>
          <p:cNvSpPr/>
          <p:nvPr/>
        </p:nvSpPr>
        <p:spPr>
          <a:xfrm>
            <a:off x="4761706" y="842811"/>
            <a:ext cx="1770434" cy="994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&amp; Address</a:t>
            </a:r>
          </a:p>
        </p:txBody>
      </p:sp>
      <p:sp>
        <p:nvSpPr>
          <p:cNvPr id="10" name="TextBox 9">
            <a:extLst>
              <a:ext uri="{FF2B5EF4-FFF2-40B4-BE49-F238E27FC236}">
                <a16:creationId xmlns:a16="http://schemas.microsoft.com/office/drawing/2014/main" id="{9BE0F507-49A2-4788-826B-5C8283B35C34}"/>
              </a:ext>
            </a:extLst>
          </p:cNvPr>
          <p:cNvSpPr txBox="1"/>
          <p:nvPr/>
        </p:nvSpPr>
        <p:spPr>
          <a:xfrm>
            <a:off x="6648316" y="943884"/>
            <a:ext cx="4575512" cy="830997"/>
          </a:xfrm>
          <a:prstGeom prst="rect">
            <a:avLst/>
          </a:prstGeom>
          <a:noFill/>
          <a:ln w="50800">
            <a:solidFill>
              <a:srgbClr val="FF0000"/>
            </a:solidFill>
          </a:ln>
        </p:spPr>
        <p:txBody>
          <a:bodyPr wrap="square" rtlCol="0">
            <a:spAutoFit/>
          </a:bodyPr>
          <a:lstStyle/>
          <a:p>
            <a:r>
              <a:rPr lang="en-US" sz="4800" dirty="0"/>
              <a:t>Health Disparity </a:t>
            </a:r>
          </a:p>
        </p:txBody>
      </p:sp>
      <p:sp>
        <p:nvSpPr>
          <p:cNvPr id="7" name="TextBox 6">
            <a:extLst>
              <a:ext uri="{FF2B5EF4-FFF2-40B4-BE49-F238E27FC236}">
                <a16:creationId xmlns:a16="http://schemas.microsoft.com/office/drawing/2014/main" id="{60372DB6-FBEC-476E-9240-7BF647C5635F}"/>
              </a:ext>
            </a:extLst>
          </p:cNvPr>
          <p:cNvSpPr txBox="1"/>
          <p:nvPr/>
        </p:nvSpPr>
        <p:spPr>
          <a:xfrm>
            <a:off x="93738" y="5153857"/>
            <a:ext cx="11291168" cy="923330"/>
          </a:xfrm>
          <a:prstGeom prst="rect">
            <a:avLst/>
          </a:prstGeom>
          <a:noFill/>
        </p:spPr>
        <p:txBody>
          <a:bodyPr wrap="none" rtlCol="0">
            <a:spAutoFit/>
          </a:bodyPr>
          <a:lstStyle/>
          <a:p>
            <a:r>
              <a:rPr lang="en-US" b="1" dirty="0"/>
              <a:t>Health Disparity</a:t>
            </a:r>
            <a:r>
              <a:rPr lang="en-US" dirty="0"/>
              <a:t>:  A health difference associated with social, environmental, or economic disadvantage </a:t>
            </a:r>
            <a:br>
              <a:rPr lang="en-US" dirty="0"/>
            </a:br>
            <a:r>
              <a:rPr lang="en-US" dirty="0"/>
              <a:t>that typically affects people experiencing barriers  or who have few resources (on the basis of </a:t>
            </a:r>
          </a:p>
          <a:p>
            <a:r>
              <a:rPr lang="en-US" dirty="0"/>
              <a:t>race/ethnicity, socioeconomic status, geographic location, sex, and sexual orientation and gender identify, among others) </a:t>
            </a:r>
          </a:p>
        </p:txBody>
      </p:sp>
      <p:sp>
        <p:nvSpPr>
          <p:cNvPr id="12" name="Arrow: Right 11">
            <a:extLst>
              <a:ext uri="{FF2B5EF4-FFF2-40B4-BE49-F238E27FC236}">
                <a16:creationId xmlns:a16="http://schemas.microsoft.com/office/drawing/2014/main" id="{B353325F-DB6D-47A3-A364-6B1838F66231}"/>
              </a:ext>
            </a:extLst>
          </p:cNvPr>
          <p:cNvSpPr/>
          <p:nvPr/>
        </p:nvSpPr>
        <p:spPr>
          <a:xfrm rot="5400000">
            <a:off x="6508499" y="2517446"/>
            <a:ext cx="1413615" cy="542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D754EE6-B751-42AC-B160-9389B544F172}"/>
              </a:ext>
            </a:extLst>
          </p:cNvPr>
          <p:cNvSpPr txBox="1"/>
          <p:nvPr/>
        </p:nvSpPr>
        <p:spPr>
          <a:xfrm>
            <a:off x="6842926" y="3759509"/>
            <a:ext cx="3678811" cy="830997"/>
          </a:xfrm>
          <a:prstGeom prst="rect">
            <a:avLst/>
          </a:prstGeom>
          <a:noFill/>
          <a:ln w="50800">
            <a:solidFill>
              <a:srgbClr val="FF0000"/>
            </a:solidFill>
          </a:ln>
        </p:spPr>
        <p:txBody>
          <a:bodyPr wrap="square" rtlCol="0">
            <a:spAutoFit/>
          </a:bodyPr>
          <a:lstStyle/>
          <a:p>
            <a:r>
              <a:rPr lang="en-US" sz="4800" dirty="0"/>
              <a:t>Health Equity </a:t>
            </a:r>
          </a:p>
        </p:txBody>
      </p:sp>
      <p:sp>
        <p:nvSpPr>
          <p:cNvPr id="14" name="TextBox 13">
            <a:extLst>
              <a:ext uri="{FF2B5EF4-FFF2-40B4-BE49-F238E27FC236}">
                <a16:creationId xmlns:a16="http://schemas.microsoft.com/office/drawing/2014/main" id="{E21FAB30-3B8B-45DA-9C1E-440E91C08366}"/>
              </a:ext>
            </a:extLst>
          </p:cNvPr>
          <p:cNvSpPr txBox="1"/>
          <p:nvPr/>
        </p:nvSpPr>
        <p:spPr>
          <a:xfrm>
            <a:off x="204281" y="6372893"/>
            <a:ext cx="11070082" cy="369332"/>
          </a:xfrm>
          <a:prstGeom prst="rect">
            <a:avLst/>
          </a:prstGeom>
          <a:noFill/>
        </p:spPr>
        <p:txBody>
          <a:bodyPr wrap="none" rtlCol="0">
            <a:spAutoFit/>
          </a:bodyPr>
          <a:lstStyle/>
          <a:p>
            <a:r>
              <a:rPr lang="en-US" b="1" dirty="0"/>
              <a:t>Health Equity</a:t>
            </a:r>
            <a:r>
              <a:rPr lang="en-US" dirty="0"/>
              <a:t>:  An aspirational goal describing the elimination of remediable factors that adversely influence health</a:t>
            </a:r>
          </a:p>
        </p:txBody>
      </p:sp>
      <p:sp>
        <p:nvSpPr>
          <p:cNvPr id="8" name="TextBox 7">
            <a:extLst>
              <a:ext uri="{FF2B5EF4-FFF2-40B4-BE49-F238E27FC236}">
                <a16:creationId xmlns:a16="http://schemas.microsoft.com/office/drawing/2014/main" id="{BD02B9E6-177F-4E53-809E-1106E420DEF5}"/>
              </a:ext>
            </a:extLst>
          </p:cNvPr>
          <p:cNvSpPr txBox="1"/>
          <p:nvPr/>
        </p:nvSpPr>
        <p:spPr>
          <a:xfrm>
            <a:off x="7585098" y="2358367"/>
            <a:ext cx="4606902" cy="646331"/>
          </a:xfrm>
          <a:prstGeom prst="rect">
            <a:avLst/>
          </a:prstGeom>
          <a:noFill/>
          <a:ln>
            <a:solidFill>
              <a:srgbClr val="FF0000"/>
            </a:solidFill>
          </a:ln>
        </p:spPr>
        <p:txBody>
          <a:bodyPr wrap="none" rtlCol="0">
            <a:spAutoFit/>
          </a:bodyPr>
          <a:lstStyle/>
          <a:p>
            <a:r>
              <a:rPr lang="en-US" dirty="0"/>
              <a:t>Recognition of and addressing health disparities</a:t>
            </a:r>
          </a:p>
          <a:p>
            <a:r>
              <a:rPr lang="en-US" dirty="0"/>
              <a:t>can lead to change in practice</a:t>
            </a:r>
          </a:p>
        </p:txBody>
      </p:sp>
      <p:sp>
        <p:nvSpPr>
          <p:cNvPr id="11" name="Arrow: Right 10">
            <a:extLst>
              <a:ext uri="{FF2B5EF4-FFF2-40B4-BE49-F238E27FC236}">
                <a16:creationId xmlns:a16="http://schemas.microsoft.com/office/drawing/2014/main" id="{8FDC2CDF-CC37-48F7-AFD8-B3060AAC1009}"/>
              </a:ext>
            </a:extLst>
          </p:cNvPr>
          <p:cNvSpPr/>
          <p:nvPr/>
        </p:nvSpPr>
        <p:spPr>
          <a:xfrm>
            <a:off x="587340" y="887788"/>
            <a:ext cx="1770434" cy="994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&amp; Address</a:t>
            </a:r>
          </a:p>
        </p:txBody>
      </p:sp>
      <p:pic>
        <p:nvPicPr>
          <p:cNvPr id="3" name="Picture 2">
            <a:extLst>
              <a:ext uri="{FF2B5EF4-FFF2-40B4-BE49-F238E27FC236}">
                <a16:creationId xmlns:a16="http://schemas.microsoft.com/office/drawing/2014/main" id="{10A7C437-D939-4FDC-9CCA-360AD6678516}"/>
              </a:ext>
            </a:extLst>
          </p:cNvPr>
          <p:cNvPicPr>
            <a:picLocks noChangeAspect="1"/>
          </p:cNvPicPr>
          <p:nvPr/>
        </p:nvPicPr>
        <p:blipFill>
          <a:blip r:embed="rId3"/>
          <a:stretch>
            <a:fillRect/>
          </a:stretch>
        </p:blipFill>
        <p:spPr>
          <a:xfrm>
            <a:off x="279740" y="1984732"/>
            <a:ext cx="5069336" cy="2888535"/>
          </a:xfrm>
          <a:prstGeom prst="rect">
            <a:avLst/>
          </a:prstGeom>
        </p:spPr>
      </p:pic>
      <p:sp>
        <p:nvSpPr>
          <p:cNvPr id="2" name="TextBox 1">
            <a:extLst>
              <a:ext uri="{FF2B5EF4-FFF2-40B4-BE49-F238E27FC236}">
                <a16:creationId xmlns:a16="http://schemas.microsoft.com/office/drawing/2014/main" id="{73CB557D-5946-422C-93B7-81EEBF87ECCA}"/>
              </a:ext>
            </a:extLst>
          </p:cNvPr>
          <p:cNvSpPr txBox="1"/>
          <p:nvPr/>
        </p:nvSpPr>
        <p:spPr>
          <a:xfrm>
            <a:off x="93738" y="82553"/>
            <a:ext cx="3177473" cy="7694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1">
                <a:shade val="50000"/>
              </a:schemeClr>
            </a:solidFill>
          </a:ln>
        </p:spPr>
        <p:txBody>
          <a:bodyPr wrap="none" rtlCol="0">
            <a:spAutoFit/>
          </a:bodyPr>
          <a:lstStyle/>
          <a:p>
            <a:r>
              <a:rPr lang="en-US" sz="4400" dirty="0"/>
              <a:t>NEXT PHASE:</a:t>
            </a:r>
          </a:p>
        </p:txBody>
      </p:sp>
    </p:spTree>
    <p:custDataLst>
      <p:tags r:id="rId1"/>
    </p:custDataLst>
    <p:extLst>
      <p:ext uri="{BB962C8B-B14F-4D97-AF65-F5344CB8AC3E}">
        <p14:creationId xmlns:p14="http://schemas.microsoft.com/office/powerpoint/2010/main" val="2847893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A8EE-3389-419C-945B-A379EA50B03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3DE5AC9-6A14-4111-8DC5-108F18A50C7B}"/>
              </a:ext>
            </a:extLst>
          </p:cNvPr>
          <p:cNvSpPr>
            <a:spLocks noGrp="1"/>
          </p:cNvSpPr>
          <p:nvPr>
            <p:ph idx="1"/>
          </p:nvPr>
        </p:nvSpPr>
        <p:spPr/>
        <p:txBody>
          <a:bodyPr/>
          <a:lstStyle/>
          <a:p>
            <a:r>
              <a:rPr lang="en-US" dirty="0"/>
              <a:t>MAJOR AIM: </a:t>
            </a:r>
          </a:p>
          <a:p>
            <a:pPr lvl="1"/>
            <a:r>
              <a:rPr lang="en-US" dirty="0"/>
              <a:t>Improve the program retention, patients’ glycemic status and quality of life by addressing the SDOH </a:t>
            </a:r>
            <a:r>
              <a:rPr lang="en-US" sz="1600" dirty="0"/>
              <a:t>(now that we have a dedicated social worker)</a:t>
            </a:r>
          </a:p>
          <a:p>
            <a:pPr lvl="1"/>
            <a:r>
              <a:rPr lang="en-US" dirty="0"/>
              <a:t>We do not need all six visits </a:t>
            </a:r>
          </a:p>
          <a:p>
            <a:pPr marL="457200" lvl="1" indent="0">
              <a:buNone/>
            </a:pPr>
            <a:endParaRPr lang="en-US" dirty="0"/>
          </a:p>
        </p:txBody>
      </p:sp>
    </p:spTree>
    <p:custDataLst>
      <p:tags r:id="rId1"/>
    </p:custDataLst>
    <p:extLst>
      <p:ext uri="{BB962C8B-B14F-4D97-AF65-F5344CB8AC3E}">
        <p14:creationId xmlns:p14="http://schemas.microsoft.com/office/powerpoint/2010/main" val="21733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F7C78DB-61F4-4B18-A522-9B9B83B9140C}"/>
              </a:ext>
            </a:extLst>
          </p:cNvPr>
          <p:cNvSpPr/>
          <p:nvPr/>
        </p:nvSpPr>
        <p:spPr>
          <a:xfrm>
            <a:off x="2971823" y="1077489"/>
            <a:ext cx="1563756" cy="686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93F707BE-8B51-4396-8B9E-7C81D394EE2A}"/>
              </a:ext>
            </a:extLst>
          </p:cNvPr>
          <p:cNvSpPr/>
          <p:nvPr/>
        </p:nvSpPr>
        <p:spPr>
          <a:xfrm>
            <a:off x="5476469" y="1077487"/>
            <a:ext cx="1563756" cy="686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8FEC7986-7809-44A7-B5FB-93A88DC6F232}"/>
              </a:ext>
            </a:extLst>
          </p:cNvPr>
          <p:cNvSpPr/>
          <p:nvPr/>
        </p:nvSpPr>
        <p:spPr>
          <a:xfrm>
            <a:off x="7894981" y="1077487"/>
            <a:ext cx="1563756" cy="67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EADDA3DF-16C0-4C23-88A9-831CC6CBCB10}"/>
              </a:ext>
            </a:extLst>
          </p:cNvPr>
          <p:cNvSpPr/>
          <p:nvPr/>
        </p:nvSpPr>
        <p:spPr>
          <a:xfrm>
            <a:off x="10262148" y="1077487"/>
            <a:ext cx="1563756" cy="67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1420C56-4616-4347-B93C-0B50367CC0B7}"/>
              </a:ext>
            </a:extLst>
          </p:cNvPr>
          <p:cNvSpPr/>
          <p:nvPr/>
        </p:nvSpPr>
        <p:spPr>
          <a:xfrm>
            <a:off x="2792833" y="1959405"/>
            <a:ext cx="2001078" cy="48210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MyChart setup and usage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Keeping BG log and/or downloading of devices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Setting SMART goals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Nutrition education needs assessment</a:t>
            </a:r>
          </a:p>
        </p:txBody>
      </p:sp>
      <p:sp>
        <p:nvSpPr>
          <p:cNvPr id="10" name="Rectangle: Rounded Corners 9">
            <a:extLst>
              <a:ext uri="{FF2B5EF4-FFF2-40B4-BE49-F238E27FC236}">
                <a16:creationId xmlns:a16="http://schemas.microsoft.com/office/drawing/2014/main" id="{40187B7C-7E72-442D-AD83-9096CD651472}"/>
              </a:ext>
            </a:extLst>
          </p:cNvPr>
          <p:cNvSpPr/>
          <p:nvPr/>
        </p:nvSpPr>
        <p:spPr>
          <a:xfrm>
            <a:off x="5290928" y="1955444"/>
            <a:ext cx="2001078" cy="48290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Ketone Testing/Sick Day Guidelines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 Blood Sugar Management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Nutrition education needs assessment</a:t>
            </a:r>
          </a:p>
          <a:p>
            <a:pPr algn="ctr"/>
            <a:endParaRPr lang="en-US" dirty="0"/>
          </a:p>
        </p:txBody>
      </p:sp>
      <p:sp>
        <p:nvSpPr>
          <p:cNvPr id="11" name="Rectangle: Rounded Corners 10">
            <a:extLst>
              <a:ext uri="{FF2B5EF4-FFF2-40B4-BE49-F238E27FC236}">
                <a16:creationId xmlns:a16="http://schemas.microsoft.com/office/drawing/2014/main" id="{63E3C16B-A3D8-4F5D-B70E-C3AD2E30D0B1}"/>
              </a:ext>
            </a:extLst>
          </p:cNvPr>
          <p:cNvSpPr/>
          <p:nvPr/>
        </p:nvSpPr>
        <p:spPr>
          <a:xfrm>
            <a:off x="7676319" y="1955444"/>
            <a:ext cx="2001078" cy="48290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Sport and Exercise Management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Technology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Achieving a greater independence at school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Establishing Routine </a:t>
            </a:r>
          </a:p>
        </p:txBody>
      </p:sp>
      <p:sp>
        <p:nvSpPr>
          <p:cNvPr id="12" name="Rectangle: Rounded Corners 11">
            <a:extLst>
              <a:ext uri="{FF2B5EF4-FFF2-40B4-BE49-F238E27FC236}">
                <a16:creationId xmlns:a16="http://schemas.microsoft.com/office/drawing/2014/main" id="{910680BF-1707-491D-99A9-AAA38B401896}"/>
              </a:ext>
            </a:extLst>
          </p:cNvPr>
          <p:cNvSpPr/>
          <p:nvPr/>
        </p:nvSpPr>
        <p:spPr>
          <a:xfrm>
            <a:off x="10043486" y="1955444"/>
            <a:ext cx="2001078" cy="4821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How to identify blood sugar patterns and make changes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“After Hours” game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the preview topic as needed</a:t>
            </a:r>
          </a:p>
        </p:txBody>
      </p:sp>
      <p:sp>
        <p:nvSpPr>
          <p:cNvPr id="13" name="TextBox 12">
            <a:extLst>
              <a:ext uri="{FF2B5EF4-FFF2-40B4-BE49-F238E27FC236}">
                <a16:creationId xmlns:a16="http://schemas.microsoft.com/office/drawing/2014/main" id="{A401D1E1-9CE6-48E8-849A-7825F5008F39}"/>
              </a:ext>
            </a:extLst>
          </p:cNvPr>
          <p:cNvSpPr txBox="1"/>
          <p:nvPr/>
        </p:nvSpPr>
        <p:spPr>
          <a:xfrm>
            <a:off x="3384861" y="1192156"/>
            <a:ext cx="886491" cy="369332"/>
          </a:xfrm>
          <a:prstGeom prst="rect">
            <a:avLst/>
          </a:prstGeom>
          <a:noFill/>
        </p:spPr>
        <p:txBody>
          <a:bodyPr wrap="square" rtlCol="0">
            <a:spAutoFit/>
          </a:bodyPr>
          <a:lstStyle/>
          <a:p>
            <a:r>
              <a:rPr lang="en-US" dirty="0">
                <a:solidFill>
                  <a:schemeClr val="bg1"/>
                </a:solidFill>
              </a:rPr>
              <a:t>Visit 1</a:t>
            </a:r>
          </a:p>
        </p:txBody>
      </p:sp>
      <p:sp>
        <p:nvSpPr>
          <p:cNvPr id="14" name="TextBox 13">
            <a:extLst>
              <a:ext uri="{FF2B5EF4-FFF2-40B4-BE49-F238E27FC236}">
                <a16:creationId xmlns:a16="http://schemas.microsoft.com/office/drawing/2014/main" id="{9AB89338-61AF-4D0B-83F8-AB5AA37855B6}"/>
              </a:ext>
            </a:extLst>
          </p:cNvPr>
          <p:cNvSpPr txBox="1"/>
          <p:nvPr/>
        </p:nvSpPr>
        <p:spPr>
          <a:xfrm>
            <a:off x="5850371" y="1192156"/>
            <a:ext cx="815952" cy="369332"/>
          </a:xfrm>
          <a:prstGeom prst="rect">
            <a:avLst/>
          </a:prstGeom>
          <a:noFill/>
        </p:spPr>
        <p:txBody>
          <a:bodyPr wrap="square" rtlCol="0">
            <a:spAutoFit/>
          </a:bodyPr>
          <a:lstStyle/>
          <a:p>
            <a:r>
              <a:rPr lang="en-US" dirty="0">
                <a:solidFill>
                  <a:schemeClr val="bg1"/>
                </a:solidFill>
              </a:rPr>
              <a:t>Visit 2</a:t>
            </a:r>
          </a:p>
        </p:txBody>
      </p:sp>
      <p:sp>
        <p:nvSpPr>
          <p:cNvPr id="15" name="TextBox 14">
            <a:extLst>
              <a:ext uri="{FF2B5EF4-FFF2-40B4-BE49-F238E27FC236}">
                <a16:creationId xmlns:a16="http://schemas.microsoft.com/office/drawing/2014/main" id="{4C868AE8-6D6C-4A99-893B-97C4F131CEEA}"/>
              </a:ext>
            </a:extLst>
          </p:cNvPr>
          <p:cNvSpPr txBox="1"/>
          <p:nvPr/>
        </p:nvSpPr>
        <p:spPr>
          <a:xfrm>
            <a:off x="8288853" y="1190296"/>
            <a:ext cx="871393" cy="369332"/>
          </a:xfrm>
          <a:prstGeom prst="rect">
            <a:avLst/>
          </a:prstGeom>
          <a:noFill/>
        </p:spPr>
        <p:txBody>
          <a:bodyPr wrap="square" rtlCol="0">
            <a:spAutoFit/>
          </a:bodyPr>
          <a:lstStyle/>
          <a:p>
            <a:r>
              <a:rPr lang="en-US" dirty="0">
                <a:solidFill>
                  <a:schemeClr val="bg1"/>
                </a:solidFill>
              </a:rPr>
              <a:t>Visit 3</a:t>
            </a:r>
          </a:p>
        </p:txBody>
      </p:sp>
      <p:sp>
        <p:nvSpPr>
          <p:cNvPr id="16" name="TextBox 15">
            <a:extLst>
              <a:ext uri="{FF2B5EF4-FFF2-40B4-BE49-F238E27FC236}">
                <a16:creationId xmlns:a16="http://schemas.microsoft.com/office/drawing/2014/main" id="{DE16A722-3D0D-4FBA-801B-E082C145F161}"/>
              </a:ext>
            </a:extLst>
          </p:cNvPr>
          <p:cNvSpPr txBox="1"/>
          <p:nvPr/>
        </p:nvSpPr>
        <p:spPr>
          <a:xfrm>
            <a:off x="10617356" y="1228343"/>
            <a:ext cx="853337" cy="369332"/>
          </a:xfrm>
          <a:prstGeom prst="rect">
            <a:avLst/>
          </a:prstGeom>
          <a:noFill/>
        </p:spPr>
        <p:txBody>
          <a:bodyPr wrap="square" rtlCol="0">
            <a:spAutoFit/>
          </a:bodyPr>
          <a:lstStyle/>
          <a:p>
            <a:r>
              <a:rPr lang="en-US" dirty="0">
                <a:solidFill>
                  <a:schemeClr val="bg1"/>
                </a:solidFill>
              </a:rPr>
              <a:t>Visit 4</a:t>
            </a:r>
          </a:p>
        </p:txBody>
      </p:sp>
      <p:sp>
        <p:nvSpPr>
          <p:cNvPr id="17" name="Rectangle: Rounded Corners 16">
            <a:extLst>
              <a:ext uri="{FF2B5EF4-FFF2-40B4-BE49-F238E27FC236}">
                <a16:creationId xmlns:a16="http://schemas.microsoft.com/office/drawing/2014/main" id="{1AFAE861-11C1-4084-8480-7D2704000226}"/>
              </a:ext>
            </a:extLst>
          </p:cNvPr>
          <p:cNvSpPr/>
          <p:nvPr/>
        </p:nvSpPr>
        <p:spPr>
          <a:xfrm>
            <a:off x="626102" y="1077489"/>
            <a:ext cx="1563756" cy="672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4622B68-2FFC-4198-A213-E5489B490A44}"/>
              </a:ext>
            </a:extLst>
          </p:cNvPr>
          <p:cNvSpPr txBox="1"/>
          <p:nvPr/>
        </p:nvSpPr>
        <p:spPr>
          <a:xfrm>
            <a:off x="621218" y="1053656"/>
            <a:ext cx="1557143" cy="646331"/>
          </a:xfrm>
          <a:prstGeom prst="rect">
            <a:avLst/>
          </a:prstGeom>
          <a:noFill/>
        </p:spPr>
        <p:txBody>
          <a:bodyPr wrap="square" rtlCol="0">
            <a:spAutoFit/>
          </a:bodyPr>
          <a:lstStyle/>
          <a:p>
            <a:pPr algn="ctr"/>
            <a:r>
              <a:rPr lang="en-US" dirty="0">
                <a:solidFill>
                  <a:schemeClr val="bg1"/>
                </a:solidFill>
              </a:rPr>
              <a:t>Introductory Call/Visit</a:t>
            </a:r>
          </a:p>
        </p:txBody>
      </p:sp>
      <p:sp>
        <p:nvSpPr>
          <p:cNvPr id="18" name="Rectangle: Rounded Corners 17">
            <a:extLst>
              <a:ext uri="{FF2B5EF4-FFF2-40B4-BE49-F238E27FC236}">
                <a16:creationId xmlns:a16="http://schemas.microsoft.com/office/drawing/2014/main" id="{4AF3C330-4796-4C02-A486-FCFB516AA976}"/>
              </a:ext>
            </a:extLst>
          </p:cNvPr>
          <p:cNvSpPr/>
          <p:nvPr/>
        </p:nvSpPr>
        <p:spPr>
          <a:xfrm>
            <a:off x="407441" y="1959407"/>
            <a:ext cx="2001078" cy="48712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dirty="0"/>
              <a:t>Attend Classroom Introductory Visit in Person</a:t>
            </a:r>
          </a:p>
          <a:p>
            <a:endParaRPr lang="en-US" dirty="0"/>
          </a:p>
          <a:p>
            <a:pPr marL="285750" indent="-285750">
              <a:buFont typeface="Arial" panose="020B0604020202020204" pitchFamily="34" charset="0"/>
              <a:buChar char="•"/>
            </a:pPr>
            <a:r>
              <a:rPr lang="en-US" dirty="0"/>
              <a:t>Confirm first appointment date/time</a:t>
            </a:r>
          </a:p>
          <a:p>
            <a:endParaRPr lang="en-US" dirty="0"/>
          </a:p>
          <a:p>
            <a:pPr marL="285750" indent="-285750">
              <a:buFont typeface="Arial" panose="020B0604020202020204" pitchFamily="34" charset="0"/>
              <a:buChar char="•"/>
            </a:pPr>
            <a:r>
              <a:rPr lang="en-US" dirty="0"/>
              <a:t>Review of Program and Expectations</a:t>
            </a:r>
          </a:p>
          <a:p>
            <a:endParaRPr lang="en-US" dirty="0"/>
          </a:p>
          <a:p>
            <a:pPr marL="285750" indent="-285750">
              <a:buFont typeface="Arial" panose="020B0604020202020204" pitchFamily="34" charset="0"/>
              <a:buChar char="•"/>
            </a:pPr>
            <a:r>
              <a:rPr lang="en-US" dirty="0"/>
              <a:t>Hollie will be with each family individually </a:t>
            </a:r>
          </a:p>
        </p:txBody>
      </p:sp>
      <p:sp>
        <p:nvSpPr>
          <p:cNvPr id="2" name="TextBox 1">
            <a:extLst>
              <a:ext uri="{FF2B5EF4-FFF2-40B4-BE49-F238E27FC236}">
                <a16:creationId xmlns:a16="http://schemas.microsoft.com/office/drawing/2014/main" id="{A5D93327-AF7C-44C3-912E-0B670CD2202C}"/>
              </a:ext>
            </a:extLst>
          </p:cNvPr>
          <p:cNvSpPr txBox="1"/>
          <p:nvPr/>
        </p:nvSpPr>
        <p:spPr>
          <a:xfrm>
            <a:off x="2243798" y="1182717"/>
            <a:ext cx="652589" cy="461665"/>
          </a:xfrm>
          <a:prstGeom prst="rect">
            <a:avLst/>
          </a:prstGeom>
          <a:solidFill>
            <a:schemeClr val="accent6"/>
          </a:solidFill>
        </p:spPr>
        <p:txBody>
          <a:bodyPr wrap="square" rtlCol="0">
            <a:spAutoFit/>
          </a:bodyPr>
          <a:lstStyle/>
          <a:p>
            <a:pPr algn="ctr"/>
            <a:r>
              <a:rPr lang="en-US" sz="1200" dirty="0"/>
              <a:t>Weekly call</a:t>
            </a:r>
          </a:p>
        </p:txBody>
      </p:sp>
      <p:sp>
        <p:nvSpPr>
          <p:cNvPr id="19" name="TextBox 18">
            <a:extLst>
              <a:ext uri="{FF2B5EF4-FFF2-40B4-BE49-F238E27FC236}">
                <a16:creationId xmlns:a16="http://schemas.microsoft.com/office/drawing/2014/main" id="{460B6D7C-0A8E-4EB6-BD92-21F71AE6AA42}"/>
              </a:ext>
            </a:extLst>
          </p:cNvPr>
          <p:cNvSpPr txBox="1"/>
          <p:nvPr/>
        </p:nvSpPr>
        <p:spPr>
          <a:xfrm>
            <a:off x="4700555" y="1182718"/>
            <a:ext cx="652589" cy="461665"/>
          </a:xfrm>
          <a:prstGeom prst="rect">
            <a:avLst/>
          </a:prstGeom>
          <a:solidFill>
            <a:schemeClr val="accent6"/>
          </a:solidFill>
        </p:spPr>
        <p:txBody>
          <a:bodyPr wrap="square" rtlCol="0">
            <a:spAutoFit/>
          </a:bodyPr>
          <a:lstStyle/>
          <a:p>
            <a:pPr algn="ctr"/>
            <a:r>
              <a:rPr lang="en-US" sz="1200" dirty="0"/>
              <a:t>Weekly call</a:t>
            </a:r>
          </a:p>
        </p:txBody>
      </p:sp>
      <p:sp>
        <p:nvSpPr>
          <p:cNvPr id="20" name="TextBox 19">
            <a:extLst>
              <a:ext uri="{FF2B5EF4-FFF2-40B4-BE49-F238E27FC236}">
                <a16:creationId xmlns:a16="http://schemas.microsoft.com/office/drawing/2014/main" id="{6751C8B9-96FA-4DE7-AB47-1C869AF814EF}"/>
              </a:ext>
            </a:extLst>
          </p:cNvPr>
          <p:cNvSpPr txBox="1"/>
          <p:nvPr/>
        </p:nvSpPr>
        <p:spPr>
          <a:xfrm>
            <a:off x="7126494" y="1182717"/>
            <a:ext cx="652589" cy="461665"/>
          </a:xfrm>
          <a:prstGeom prst="rect">
            <a:avLst/>
          </a:prstGeom>
          <a:solidFill>
            <a:srgbClr val="FFFF00"/>
          </a:solidFill>
        </p:spPr>
        <p:txBody>
          <a:bodyPr wrap="square" rtlCol="0">
            <a:spAutoFit/>
          </a:bodyPr>
          <a:lstStyle/>
          <a:p>
            <a:pPr algn="ctr"/>
            <a:r>
              <a:rPr lang="en-US" sz="1200" dirty="0"/>
              <a:t>Weekly call</a:t>
            </a:r>
          </a:p>
        </p:txBody>
      </p:sp>
      <p:sp>
        <p:nvSpPr>
          <p:cNvPr id="21" name="TextBox 20">
            <a:extLst>
              <a:ext uri="{FF2B5EF4-FFF2-40B4-BE49-F238E27FC236}">
                <a16:creationId xmlns:a16="http://schemas.microsoft.com/office/drawing/2014/main" id="{492FA981-70F4-44AF-A1F1-C81E1C3D161B}"/>
              </a:ext>
            </a:extLst>
          </p:cNvPr>
          <p:cNvSpPr txBox="1"/>
          <p:nvPr/>
        </p:nvSpPr>
        <p:spPr>
          <a:xfrm>
            <a:off x="9526314" y="1182177"/>
            <a:ext cx="652589" cy="461665"/>
          </a:xfrm>
          <a:prstGeom prst="rect">
            <a:avLst/>
          </a:prstGeom>
          <a:solidFill>
            <a:srgbClr val="FFFF00"/>
          </a:solidFill>
        </p:spPr>
        <p:txBody>
          <a:bodyPr wrap="square" rtlCol="0">
            <a:spAutoFit/>
          </a:bodyPr>
          <a:lstStyle/>
          <a:p>
            <a:pPr algn="ctr"/>
            <a:r>
              <a:rPr lang="en-US" sz="1200" dirty="0"/>
              <a:t>Weekly call</a:t>
            </a:r>
          </a:p>
        </p:txBody>
      </p:sp>
      <p:sp>
        <p:nvSpPr>
          <p:cNvPr id="22" name="Title 1">
            <a:extLst>
              <a:ext uri="{FF2B5EF4-FFF2-40B4-BE49-F238E27FC236}">
                <a16:creationId xmlns:a16="http://schemas.microsoft.com/office/drawing/2014/main" id="{308F795E-5441-49CD-A2B7-E02D5B87B42F}"/>
              </a:ext>
            </a:extLst>
          </p:cNvPr>
          <p:cNvSpPr>
            <a:spLocks noGrp="1"/>
          </p:cNvSpPr>
          <p:nvPr>
            <p:ph type="title"/>
          </p:nvPr>
        </p:nvSpPr>
        <p:spPr>
          <a:xfrm>
            <a:off x="1399789" y="-97220"/>
            <a:ext cx="10515600" cy="1325563"/>
          </a:xfrm>
        </p:spPr>
        <p:txBody>
          <a:bodyPr/>
          <a:lstStyle/>
          <a:p>
            <a:r>
              <a:rPr lang="en-US" dirty="0"/>
              <a:t>Education Curriculum for Next Cohort</a:t>
            </a:r>
          </a:p>
        </p:txBody>
      </p:sp>
    </p:spTree>
    <p:extLst>
      <p:ext uri="{BB962C8B-B14F-4D97-AF65-F5344CB8AC3E}">
        <p14:creationId xmlns:p14="http://schemas.microsoft.com/office/powerpoint/2010/main" val="263219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5049-B062-41CF-8D73-A94AD3F709DF}"/>
              </a:ext>
            </a:extLst>
          </p:cNvPr>
          <p:cNvSpPr>
            <a:spLocks noGrp="1"/>
          </p:cNvSpPr>
          <p:nvPr>
            <p:ph type="title"/>
          </p:nvPr>
        </p:nvSpPr>
        <p:spPr>
          <a:xfrm>
            <a:off x="2133600" y="512064"/>
            <a:ext cx="8229600" cy="914400"/>
          </a:xfrm>
        </p:spPr>
        <p:txBody>
          <a:bodyPr/>
          <a:lstStyle/>
          <a:p>
            <a:r>
              <a:rPr lang="en-US" sz="2000" dirty="0"/>
              <a:t>Increase in newly diagnosed type 1 diabetes among pediatric and adolescent patients during the COVID-19 Pandemic in the US*</a:t>
            </a:r>
          </a:p>
        </p:txBody>
      </p:sp>
      <p:graphicFrame>
        <p:nvGraphicFramePr>
          <p:cNvPr id="5" name="Table 5">
            <a:extLst>
              <a:ext uri="{FF2B5EF4-FFF2-40B4-BE49-F238E27FC236}">
                <a16:creationId xmlns:a16="http://schemas.microsoft.com/office/drawing/2014/main" id="{422C9AB4-53C2-4417-B095-97D1CF5C4882}"/>
              </a:ext>
            </a:extLst>
          </p:cNvPr>
          <p:cNvGraphicFramePr>
            <a:graphicFrameLocks noGrp="1"/>
          </p:cNvGraphicFramePr>
          <p:nvPr>
            <p:ph idx="1"/>
            <p:extLst>
              <p:ext uri="{D42A27DB-BD31-4B8C-83A1-F6EECF244321}">
                <p14:modId xmlns:p14="http://schemas.microsoft.com/office/powerpoint/2010/main" val="770078326"/>
              </p:ext>
            </p:extLst>
          </p:nvPr>
        </p:nvGraphicFramePr>
        <p:xfrm>
          <a:off x="1905000" y="2438400"/>
          <a:ext cx="7772396" cy="26771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4133054503"/>
                    </a:ext>
                  </a:extLst>
                </a:gridCol>
                <a:gridCol w="1752598">
                  <a:extLst>
                    <a:ext uri="{9D8B030D-6E8A-4147-A177-3AD203B41FA5}">
                      <a16:colId xmlns:a16="http://schemas.microsoft.com/office/drawing/2014/main" val="2119721695"/>
                    </a:ext>
                  </a:extLst>
                </a:gridCol>
                <a:gridCol w="1943099">
                  <a:extLst>
                    <a:ext uri="{9D8B030D-6E8A-4147-A177-3AD203B41FA5}">
                      <a16:colId xmlns:a16="http://schemas.microsoft.com/office/drawing/2014/main" val="2302160690"/>
                    </a:ext>
                  </a:extLst>
                </a:gridCol>
                <a:gridCol w="1943099">
                  <a:extLst>
                    <a:ext uri="{9D8B030D-6E8A-4147-A177-3AD203B41FA5}">
                      <a16:colId xmlns:a16="http://schemas.microsoft.com/office/drawing/2014/main" val="3528628059"/>
                    </a:ext>
                  </a:extLst>
                </a:gridCol>
              </a:tblGrid>
              <a:tr h="370840">
                <a:tc>
                  <a:txBody>
                    <a:bodyPr/>
                    <a:lstStyle/>
                    <a:p>
                      <a:r>
                        <a:rPr lang="en-US" dirty="0"/>
                        <a:t> </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p value</a:t>
                      </a:r>
                    </a:p>
                  </a:txBody>
                  <a:tcPr/>
                </a:tc>
                <a:extLst>
                  <a:ext uri="{0D108BD9-81ED-4DB2-BD59-A6C34878D82A}">
                    <a16:rowId xmlns:a16="http://schemas.microsoft.com/office/drawing/2014/main" val="2931057469"/>
                  </a:ext>
                </a:extLst>
              </a:tr>
              <a:tr h="370840">
                <a:tc>
                  <a:txBody>
                    <a:bodyPr/>
                    <a:lstStyle/>
                    <a:p>
                      <a:r>
                        <a:rPr lang="en-US" dirty="0"/>
                        <a:t>Newly diagnosed patients with T1D</a:t>
                      </a:r>
                      <a:r>
                        <a:rPr lang="en-US" baseline="30000" dirty="0"/>
                        <a:t>2,3</a:t>
                      </a:r>
                      <a:endParaRPr lang="en-US" dirty="0"/>
                    </a:p>
                  </a:txBody>
                  <a:tcPr/>
                </a:tc>
                <a:tc>
                  <a:txBody>
                    <a:bodyPr/>
                    <a:lstStyle/>
                    <a:p>
                      <a:pPr algn="ctr"/>
                      <a:r>
                        <a:rPr lang="en-US" dirty="0"/>
                        <a:t>1277</a:t>
                      </a:r>
                    </a:p>
                  </a:txBody>
                  <a:tcPr/>
                </a:tc>
                <a:tc>
                  <a:txBody>
                    <a:bodyPr/>
                    <a:lstStyle/>
                    <a:p>
                      <a:pPr algn="ctr"/>
                      <a:r>
                        <a:rPr lang="en-US" dirty="0"/>
                        <a:t>1399</a:t>
                      </a:r>
                    </a:p>
                  </a:txBody>
                  <a:tcPr/>
                </a:tc>
                <a:tc>
                  <a:txBody>
                    <a:bodyPr/>
                    <a:lstStyle/>
                    <a:p>
                      <a:pPr algn="ctr"/>
                      <a:r>
                        <a:rPr lang="en-US" dirty="0"/>
                        <a:t>0.007</a:t>
                      </a:r>
                    </a:p>
                  </a:txBody>
                  <a:tcPr/>
                </a:tc>
                <a:extLst>
                  <a:ext uri="{0D108BD9-81ED-4DB2-BD59-A6C34878D82A}">
                    <a16:rowId xmlns:a16="http://schemas.microsoft.com/office/drawing/2014/main" val="2213712354"/>
                  </a:ext>
                </a:extLst>
              </a:tr>
              <a:tr h="370840">
                <a:tc>
                  <a:txBody>
                    <a:bodyPr/>
                    <a:lstStyle/>
                    <a:p>
                      <a:r>
                        <a:rPr lang="en-US" dirty="0"/>
                        <a:t>Presented in DKA</a:t>
                      </a:r>
                      <a:r>
                        <a:rPr lang="en-US" baseline="30000" dirty="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a:t>38.6%</a:t>
                      </a:r>
                    </a:p>
                  </a:txBody>
                  <a:tcPr>
                    <a:lnB w="12700" cap="flat" cmpd="sng" algn="ctr">
                      <a:solidFill>
                        <a:schemeClr val="tx1"/>
                      </a:solidFill>
                      <a:prstDash val="solid"/>
                      <a:round/>
                      <a:headEnd type="none" w="med" len="med"/>
                      <a:tailEnd type="none" w="med" len="med"/>
                    </a:lnB>
                  </a:tcPr>
                </a:tc>
                <a:tc>
                  <a:txBody>
                    <a:bodyPr/>
                    <a:lstStyle/>
                    <a:p>
                      <a:pPr algn="ctr"/>
                      <a:r>
                        <a:rPr lang="en-US" dirty="0"/>
                        <a:t>42.8%</a:t>
                      </a:r>
                    </a:p>
                  </a:txBody>
                  <a:tcPr>
                    <a:lnB w="12700" cap="flat" cmpd="sng" algn="ctr">
                      <a:solidFill>
                        <a:schemeClr val="tx1"/>
                      </a:solidFill>
                      <a:prstDash val="solid"/>
                      <a:round/>
                      <a:headEnd type="none" w="med" len="med"/>
                      <a:tailEnd type="none" w="med" len="med"/>
                    </a:lnB>
                  </a:tcPr>
                </a:tc>
                <a:tc>
                  <a:txBody>
                    <a:bodyPr/>
                    <a:lstStyle/>
                    <a:p>
                      <a:pPr algn="ctr"/>
                      <a:r>
                        <a:rPr lang="en-US" dirty="0"/>
                        <a:t>&lt;0.001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506265"/>
                  </a:ext>
                </a:extLst>
              </a:tr>
              <a:tr h="0">
                <a:tc gridSpan="4">
                  <a:txBody>
                    <a:bodyPr/>
                    <a:lstStyle/>
                    <a:p>
                      <a:endParaRPr lang="en-US" sz="600"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966554"/>
                  </a:ext>
                </a:extLst>
              </a:tr>
              <a:tr h="370840">
                <a:tc gridSpan="3">
                  <a:txBody>
                    <a:bodyPr/>
                    <a:lstStyle/>
                    <a:p>
                      <a:r>
                        <a:rPr lang="en-US" sz="1200" baseline="30000" dirty="0"/>
                        <a:t>1  </a:t>
                      </a:r>
                      <a:r>
                        <a:rPr lang="en-US" sz="1200" baseline="0" dirty="0"/>
                        <a:t>Higher proportion presented in severe DKA (pH&lt;7.1, bicarb&lt;5)</a:t>
                      </a:r>
                      <a:endParaRPr lang="en-US" sz="1200" baseline="30000" dirty="0"/>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200" dirty="0"/>
                        <a:t>0.01</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34944447"/>
                  </a:ext>
                </a:extLst>
              </a:tr>
              <a:tr h="370840">
                <a:tc gridSpan="3">
                  <a:txBody>
                    <a:bodyPr/>
                    <a:lstStyle/>
                    <a:p>
                      <a:r>
                        <a:rPr lang="en-US" sz="1200" baseline="30000" dirty="0"/>
                        <a:t>2 </a:t>
                      </a:r>
                      <a:r>
                        <a:rPr lang="en-US" sz="1200" baseline="0" dirty="0"/>
                        <a:t>Less likely to have private insurance</a:t>
                      </a:r>
                      <a:endParaRPr lang="en-US" sz="1200" baseline="30000" dirty="0"/>
                    </a:p>
                  </a:txBody>
                  <a:tcPr>
                    <a:lnT w="12700" cap="flat" cmpd="sng" algn="ctr">
                      <a:no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algn="ctr"/>
                      <a:r>
                        <a:rPr lang="en-US" sz="1200" dirty="0"/>
                        <a:t>0.001</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267478481"/>
                  </a:ext>
                </a:extLst>
              </a:tr>
              <a:tr h="370840">
                <a:tc gridSpan="3">
                  <a:txBody>
                    <a:bodyPr/>
                    <a:lstStyle/>
                    <a:p>
                      <a:r>
                        <a:rPr lang="en-US" sz="1200" baseline="30000" dirty="0"/>
                        <a:t>3  </a:t>
                      </a:r>
                      <a:r>
                        <a:rPr lang="en-US" sz="1200" baseline="0" dirty="0"/>
                        <a:t>Fewer females and fewer NH White youth</a:t>
                      </a:r>
                      <a:endParaRPr lang="en-US" sz="1200" baseline="30000" dirty="0"/>
                    </a:p>
                  </a:txBody>
                  <a:tcPr/>
                </a:tc>
                <a:tc hMerge="1">
                  <a:txBody>
                    <a:bodyPr/>
                    <a:lstStyle/>
                    <a:p>
                      <a:endParaRPr lang="en-US"/>
                    </a:p>
                  </a:txBody>
                  <a:tcPr/>
                </a:tc>
                <a:tc hMerge="1">
                  <a:txBody>
                    <a:bodyPr/>
                    <a:lstStyle/>
                    <a:p>
                      <a:endParaRPr lang="en-US"/>
                    </a:p>
                  </a:txBody>
                  <a:tcPr/>
                </a:tc>
                <a:tc>
                  <a:txBody>
                    <a:bodyPr/>
                    <a:lstStyle/>
                    <a:p>
                      <a:pPr algn="ctr"/>
                      <a:r>
                        <a:rPr lang="en-US" sz="1200" dirty="0"/>
                        <a:t>&lt;0.001</a:t>
                      </a:r>
                    </a:p>
                  </a:txBody>
                  <a:tcPr/>
                </a:tc>
                <a:extLst>
                  <a:ext uri="{0D108BD9-81ED-4DB2-BD59-A6C34878D82A}">
                    <a16:rowId xmlns:a16="http://schemas.microsoft.com/office/drawing/2014/main" val="1642071075"/>
                  </a:ext>
                </a:extLst>
              </a:tr>
            </a:tbl>
          </a:graphicData>
        </a:graphic>
      </p:graphicFrame>
      <p:sp>
        <p:nvSpPr>
          <p:cNvPr id="4" name="TextBox 3">
            <a:extLst>
              <a:ext uri="{FF2B5EF4-FFF2-40B4-BE49-F238E27FC236}">
                <a16:creationId xmlns:a16="http://schemas.microsoft.com/office/drawing/2014/main" id="{7C65DA8C-9064-4F23-9C57-5B73EBCC3DDC}"/>
              </a:ext>
            </a:extLst>
          </p:cNvPr>
          <p:cNvSpPr txBox="1"/>
          <p:nvPr/>
        </p:nvSpPr>
        <p:spPr>
          <a:xfrm>
            <a:off x="1905000" y="6161270"/>
            <a:ext cx="2373727" cy="369332"/>
          </a:xfrm>
          <a:prstGeom prst="rect">
            <a:avLst/>
          </a:prstGeom>
          <a:noFill/>
        </p:spPr>
        <p:txBody>
          <a:bodyPr wrap="none" rtlCol="0">
            <a:spAutoFit/>
          </a:bodyPr>
          <a:lstStyle/>
          <a:p>
            <a:r>
              <a:rPr lang="en-US" dirty="0"/>
              <a:t>*Wolf et al. ISPAD 2021</a:t>
            </a:r>
          </a:p>
        </p:txBody>
      </p:sp>
      <p:sp>
        <p:nvSpPr>
          <p:cNvPr id="6" name="TextBox 5">
            <a:extLst>
              <a:ext uri="{FF2B5EF4-FFF2-40B4-BE49-F238E27FC236}">
                <a16:creationId xmlns:a16="http://schemas.microsoft.com/office/drawing/2014/main" id="{87D9FB0A-9F53-4667-88D1-02181E623C29}"/>
              </a:ext>
            </a:extLst>
          </p:cNvPr>
          <p:cNvSpPr txBox="1"/>
          <p:nvPr/>
        </p:nvSpPr>
        <p:spPr>
          <a:xfrm>
            <a:off x="1905000" y="1426465"/>
            <a:ext cx="7245894" cy="646331"/>
          </a:xfrm>
          <a:prstGeom prst="rect">
            <a:avLst/>
          </a:prstGeom>
          <a:noFill/>
        </p:spPr>
        <p:txBody>
          <a:bodyPr wrap="none" rtlCol="0">
            <a:spAutoFit/>
          </a:bodyPr>
          <a:lstStyle/>
          <a:p>
            <a:r>
              <a:rPr lang="en-US" dirty="0"/>
              <a:t>Retrospective study that included patients from 7  large US clinical centers </a:t>
            </a:r>
          </a:p>
          <a:p>
            <a:r>
              <a:rPr lang="en-US" dirty="0"/>
              <a:t>that were member sites</a:t>
            </a:r>
          </a:p>
        </p:txBody>
      </p:sp>
    </p:spTree>
    <p:custDataLst>
      <p:tags r:id="rId1"/>
    </p:custDataLst>
    <p:extLst>
      <p:ext uri="{BB962C8B-B14F-4D97-AF65-F5344CB8AC3E}">
        <p14:creationId xmlns:p14="http://schemas.microsoft.com/office/powerpoint/2010/main" val="79811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87231" y="0"/>
            <a:ext cx="10976004" cy="584775"/>
          </a:xfrm>
          <a:prstGeom prst="rect">
            <a:avLst/>
          </a:prstGeom>
          <a:noFill/>
        </p:spPr>
        <p:txBody>
          <a:bodyPr wrap="square" rtlCol="0">
            <a:spAutoFit/>
          </a:bodyPr>
          <a:lstStyle/>
          <a:p>
            <a:r>
              <a:rPr lang="en-US" sz="3200" b="1" u="sng" dirty="0">
                <a:solidFill>
                  <a:srgbClr val="C00000"/>
                </a:solidFill>
              </a:rPr>
              <a:t>DWP Return to Usual Care Criteria for Cohort 2022</a:t>
            </a:r>
          </a:p>
        </p:txBody>
      </p:sp>
      <p:sp>
        <p:nvSpPr>
          <p:cNvPr id="38" name="Rounded Rectangle 8">
            <a:extLst>
              <a:ext uri="{FF2B5EF4-FFF2-40B4-BE49-F238E27FC236}">
                <a16:creationId xmlns:a16="http://schemas.microsoft.com/office/drawing/2014/main" id="{DA75B0D3-6554-4E0D-9FA1-DCE5477DD829}"/>
              </a:ext>
            </a:extLst>
          </p:cNvPr>
          <p:cNvSpPr/>
          <p:nvPr/>
        </p:nvSpPr>
        <p:spPr>
          <a:xfrm>
            <a:off x="11072" y="1801337"/>
            <a:ext cx="1727200" cy="105156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Patient enrolled</a:t>
            </a:r>
          </a:p>
        </p:txBody>
      </p:sp>
      <p:sp>
        <p:nvSpPr>
          <p:cNvPr id="40" name="Rectangle 39">
            <a:extLst>
              <a:ext uri="{FF2B5EF4-FFF2-40B4-BE49-F238E27FC236}">
                <a16:creationId xmlns:a16="http://schemas.microsoft.com/office/drawing/2014/main" id="{A2BB25EB-FC27-4F56-AB59-2077450937D3}"/>
              </a:ext>
            </a:extLst>
          </p:cNvPr>
          <p:cNvSpPr/>
          <p:nvPr/>
        </p:nvSpPr>
        <p:spPr>
          <a:xfrm>
            <a:off x="2330846" y="528830"/>
            <a:ext cx="1573801" cy="10515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Lack of 2 appointments with APP and Education</a:t>
            </a:r>
          </a:p>
        </p:txBody>
      </p:sp>
      <p:cxnSp>
        <p:nvCxnSpPr>
          <p:cNvPr id="50" name="Straight Arrow Connector 49">
            <a:extLst>
              <a:ext uri="{FF2B5EF4-FFF2-40B4-BE49-F238E27FC236}">
                <a16:creationId xmlns:a16="http://schemas.microsoft.com/office/drawing/2014/main" id="{4AC3A6FD-B132-4C38-9608-5B70D9FCBC28}"/>
              </a:ext>
            </a:extLst>
          </p:cNvPr>
          <p:cNvCxnSpPr>
            <a:cxnSpLocks/>
            <a:stCxn id="176" idx="3"/>
            <a:endCxn id="40" idx="1"/>
          </p:cNvCxnSpPr>
          <p:nvPr/>
        </p:nvCxnSpPr>
        <p:spPr>
          <a:xfrm flipV="1">
            <a:off x="1738272" y="1054613"/>
            <a:ext cx="592574" cy="3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091B761-D0ED-4F11-8616-539AE57CFBA7}"/>
              </a:ext>
            </a:extLst>
          </p:cNvPr>
          <p:cNvCxnSpPr>
            <a:cxnSpLocks/>
            <a:stCxn id="40" idx="3"/>
            <a:endCxn id="65" idx="1"/>
          </p:cNvCxnSpPr>
          <p:nvPr/>
        </p:nvCxnSpPr>
        <p:spPr>
          <a:xfrm>
            <a:off x="3904647" y="1054613"/>
            <a:ext cx="415706" cy="4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115EA18-F6AC-4A9C-9DDD-B07D2654E669}"/>
              </a:ext>
            </a:extLst>
          </p:cNvPr>
          <p:cNvSpPr/>
          <p:nvPr/>
        </p:nvSpPr>
        <p:spPr>
          <a:xfrm>
            <a:off x="2317587" y="1802941"/>
            <a:ext cx="1573801" cy="10471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Continues to cancel or no show and then reschedule </a:t>
            </a:r>
          </a:p>
        </p:txBody>
      </p:sp>
      <p:sp>
        <p:nvSpPr>
          <p:cNvPr id="57" name="Rectangle 56">
            <a:extLst>
              <a:ext uri="{FF2B5EF4-FFF2-40B4-BE49-F238E27FC236}">
                <a16:creationId xmlns:a16="http://schemas.microsoft.com/office/drawing/2014/main" id="{0485F978-3599-4F65-832D-3D88CAE0276F}"/>
              </a:ext>
            </a:extLst>
          </p:cNvPr>
          <p:cNvSpPr/>
          <p:nvPr/>
        </p:nvSpPr>
        <p:spPr>
          <a:xfrm>
            <a:off x="4303342" y="1802100"/>
            <a:ext cx="1680305" cy="1050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Review at DWP Meeting</a:t>
            </a:r>
          </a:p>
        </p:txBody>
      </p:sp>
      <p:cxnSp>
        <p:nvCxnSpPr>
          <p:cNvPr id="61" name="Straight Arrow Connector 60">
            <a:extLst>
              <a:ext uri="{FF2B5EF4-FFF2-40B4-BE49-F238E27FC236}">
                <a16:creationId xmlns:a16="http://schemas.microsoft.com/office/drawing/2014/main" id="{2F8C5ED2-395B-45A0-B9E6-E713DC898A5D}"/>
              </a:ext>
            </a:extLst>
          </p:cNvPr>
          <p:cNvCxnSpPr>
            <a:cxnSpLocks/>
            <a:stCxn id="38" idx="3"/>
            <a:endCxn id="56" idx="1"/>
          </p:cNvCxnSpPr>
          <p:nvPr/>
        </p:nvCxnSpPr>
        <p:spPr>
          <a:xfrm flipV="1">
            <a:off x="1738272" y="2326526"/>
            <a:ext cx="579315" cy="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F318D94-4940-4354-AF10-CFAB41DB912E}"/>
              </a:ext>
            </a:extLst>
          </p:cNvPr>
          <p:cNvCxnSpPr>
            <a:cxnSpLocks/>
            <a:stCxn id="56" idx="3"/>
            <a:endCxn id="57" idx="1"/>
          </p:cNvCxnSpPr>
          <p:nvPr/>
        </p:nvCxnSpPr>
        <p:spPr>
          <a:xfrm>
            <a:off x="3891388" y="2326526"/>
            <a:ext cx="411954" cy="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ounded Rectangle 17">
            <a:extLst>
              <a:ext uri="{FF2B5EF4-FFF2-40B4-BE49-F238E27FC236}">
                <a16:creationId xmlns:a16="http://schemas.microsoft.com/office/drawing/2014/main" id="{7EC811D9-FB48-4DFC-A5C9-AB8BF5B95FC9}"/>
              </a:ext>
            </a:extLst>
          </p:cNvPr>
          <p:cNvSpPr/>
          <p:nvPr/>
        </p:nvSpPr>
        <p:spPr>
          <a:xfrm>
            <a:off x="10638860" y="1803338"/>
            <a:ext cx="1454093" cy="105156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Return to usual care</a:t>
            </a:r>
          </a:p>
        </p:txBody>
      </p:sp>
      <p:sp>
        <p:nvSpPr>
          <p:cNvPr id="65" name="Rectangle 64">
            <a:extLst>
              <a:ext uri="{FF2B5EF4-FFF2-40B4-BE49-F238E27FC236}">
                <a16:creationId xmlns:a16="http://schemas.microsoft.com/office/drawing/2014/main" id="{A8784804-C462-4077-89FC-C3CE13244B0B}"/>
              </a:ext>
            </a:extLst>
          </p:cNvPr>
          <p:cNvSpPr/>
          <p:nvPr/>
        </p:nvSpPr>
        <p:spPr>
          <a:xfrm>
            <a:off x="4320353" y="531978"/>
            <a:ext cx="1680305" cy="10541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Call made to patient by Social Work</a:t>
            </a:r>
          </a:p>
        </p:txBody>
      </p:sp>
      <p:sp>
        <p:nvSpPr>
          <p:cNvPr id="66" name="Rectangle 65">
            <a:extLst>
              <a:ext uri="{FF2B5EF4-FFF2-40B4-BE49-F238E27FC236}">
                <a16:creationId xmlns:a16="http://schemas.microsoft.com/office/drawing/2014/main" id="{46A4598A-E9FE-46B2-A97E-1046745C4B90}"/>
              </a:ext>
            </a:extLst>
          </p:cNvPr>
          <p:cNvSpPr/>
          <p:nvPr/>
        </p:nvSpPr>
        <p:spPr>
          <a:xfrm>
            <a:off x="6335425" y="528830"/>
            <a:ext cx="1680305" cy="10541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No answer </a:t>
            </a:r>
            <a:r>
              <a:rPr lang="en-US" sz="1400" dirty="0">
                <a:solidFill>
                  <a:schemeClr val="tx1"/>
                </a:solidFill>
              </a:rPr>
              <a:t>or no attendance to next appointment</a:t>
            </a:r>
          </a:p>
        </p:txBody>
      </p:sp>
      <p:cxnSp>
        <p:nvCxnSpPr>
          <p:cNvPr id="76" name="Straight Arrow Connector 75">
            <a:extLst>
              <a:ext uri="{FF2B5EF4-FFF2-40B4-BE49-F238E27FC236}">
                <a16:creationId xmlns:a16="http://schemas.microsoft.com/office/drawing/2014/main" id="{F20A8F47-C277-4CCF-8A46-263CEC8D25F5}"/>
              </a:ext>
            </a:extLst>
          </p:cNvPr>
          <p:cNvCxnSpPr>
            <a:cxnSpLocks/>
            <a:stCxn id="65" idx="3"/>
            <a:endCxn id="66" idx="1"/>
          </p:cNvCxnSpPr>
          <p:nvPr/>
        </p:nvCxnSpPr>
        <p:spPr>
          <a:xfrm flipV="1">
            <a:off x="6000658" y="1055903"/>
            <a:ext cx="334767" cy="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DBD4CAD-CDB3-4C2A-997F-739283AE4B33}"/>
              </a:ext>
            </a:extLst>
          </p:cNvPr>
          <p:cNvCxnSpPr>
            <a:cxnSpLocks/>
            <a:stCxn id="66" idx="3"/>
            <a:endCxn id="174" idx="1"/>
          </p:cNvCxnSpPr>
          <p:nvPr/>
        </p:nvCxnSpPr>
        <p:spPr>
          <a:xfrm flipV="1">
            <a:off x="8015730" y="1053522"/>
            <a:ext cx="2623131" cy="2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EE18C664-2515-4C2F-BA48-AC3AA4485CCF}"/>
              </a:ext>
            </a:extLst>
          </p:cNvPr>
          <p:cNvSpPr/>
          <p:nvPr/>
        </p:nvSpPr>
        <p:spPr>
          <a:xfrm>
            <a:off x="6335425" y="1800445"/>
            <a:ext cx="1680305" cy="10515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Call made to patient by Social Worker to discuss and problem solve barriers to participation</a:t>
            </a:r>
          </a:p>
        </p:txBody>
      </p:sp>
      <p:cxnSp>
        <p:nvCxnSpPr>
          <p:cNvPr id="91" name="Straight Arrow Connector 90">
            <a:extLst>
              <a:ext uri="{FF2B5EF4-FFF2-40B4-BE49-F238E27FC236}">
                <a16:creationId xmlns:a16="http://schemas.microsoft.com/office/drawing/2014/main" id="{BB4544F6-D751-4357-B26A-0CDBEFE87E21}"/>
              </a:ext>
            </a:extLst>
          </p:cNvPr>
          <p:cNvCxnSpPr>
            <a:cxnSpLocks/>
            <a:stCxn id="57" idx="3"/>
            <a:endCxn id="90" idx="1"/>
          </p:cNvCxnSpPr>
          <p:nvPr/>
        </p:nvCxnSpPr>
        <p:spPr>
          <a:xfrm flipV="1">
            <a:off x="5983647" y="2326228"/>
            <a:ext cx="351778" cy="1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AF038662-D956-408C-9EF5-E1851C80E07A}"/>
              </a:ext>
            </a:extLst>
          </p:cNvPr>
          <p:cNvSpPr/>
          <p:nvPr/>
        </p:nvSpPr>
        <p:spPr>
          <a:xfrm>
            <a:off x="8336446" y="1802164"/>
            <a:ext cx="1680305" cy="10515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No answer or no attendance to next appointment</a:t>
            </a:r>
          </a:p>
        </p:txBody>
      </p:sp>
      <p:cxnSp>
        <p:nvCxnSpPr>
          <p:cNvPr id="95" name="Straight Arrow Connector 94">
            <a:extLst>
              <a:ext uri="{FF2B5EF4-FFF2-40B4-BE49-F238E27FC236}">
                <a16:creationId xmlns:a16="http://schemas.microsoft.com/office/drawing/2014/main" id="{C4B74E3A-D6F6-4704-A3EB-72753DA5F3B1}"/>
              </a:ext>
            </a:extLst>
          </p:cNvPr>
          <p:cNvCxnSpPr>
            <a:cxnSpLocks/>
            <a:stCxn id="90" idx="3"/>
            <a:endCxn id="94" idx="1"/>
          </p:cNvCxnSpPr>
          <p:nvPr/>
        </p:nvCxnSpPr>
        <p:spPr>
          <a:xfrm>
            <a:off x="8015730" y="2326228"/>
            <a:ext cx="320716" cy="1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40D8FE2-850F-4749-9DCB-881CF249B731}"/>
              </a:ext>
            </a:extLst>
          </p:cNvPr>
          <p:cNvCxnSpPr>
            <a:cxnSpLocks/>
            <a:stCxn id="94" idx="3"/>
            <a:endCxn id="64" idx="1"/>
          </p:cNvCxnSpPr>
          <p:nvPr/>
        </p:nvCxnSpPr>
        <p:spPr>
          <a:xfrm>
            <a:off x="10016751" y="2327946"/>
            <a:ext cx="622109" cy="1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Rounded Rectangle 8">
            <a:extLst>
              <a:ext uri="{FF2B5EF4-FFF2-40B4-BE49-F238E27FC236}">
                <a16:creationId xmlns:a16="http://schemas.microsoft.com/office/drawing/2014/main" id="{FF13C43D-174C-4B86-BAE5-6D4E8645F9F8}"/>
              </a:ext>
            </a:extLst>
          </p:cNvPr>
          <p:cNvSpPr/>
          <p:nvPr/>
        </p:nvSpPr>
        <p:spPr>
          <a:xfrm>
            <a:off x="11072" y="5565792"/>
            <a:ext cx="1727200" cy="1083292"/>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Patient enrolled</a:t>
            </a:r>
          </a:p>
        </p:txBody>
      </p:sp>
      <p:sp>
        <p:nvSpPr>
          <p:cNvPr id="102" name="Rectangle 101">
            <a:extLst>
              <a:ext uri="{FF2B5EF4-FFF2-40B4-BE49-F238E27FC236}">
                <a16:creationId xmlns:a16="http://schemas.microsoft.com/office/drawing/2014/main" id="{263DE1C0-A7E6-474F-A23A-F8CD0E4B441C}"/>
              </a:ext>
            </a:extLst>
          </p:cNvPr>
          <p:cNvSpPr/>
          <p:nvPr/>
        </p:nvSpPr>
        <p:spPr>
          <a:xfrm>
            <a:off x="2330843" y="5571076"/>
            <a:ext cx="1573801" cy="1083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Patient expresses no longer wanting </a:t>
            </a:r>
            <a:r>
              <a:rPr lang="en-US" sz="1400" dirty="0">
                <a:solidFill>
                  <a:schemeClr val="tx1"/>
                </a:solidFill>
              </a:rPr>
              <a:t>education visits OR APP appointment </a:t>
            </a:r>
          </a:p>
        </p:txBody>
      </p:sp>
      <p:cxnSp>
        <p:nvCxnSpPr>
          <p:cNvPr id="104" name="Straight Arrow Connector 103">
            <a:extLst>
              <a:ext uri="{FF2B5EF4-FFF2-40B4-BE49-F238E27FC236}">
                <a16:creationId xmlns:a16="http://schemas.microsoft.com/office/drawing/2014/main" id="{08E0B05D-85FC-43C0-80C6-E87661918C64}"/>
              </a:ext>
            </a:extLst>
          </p:cNvPr>
          <p:cNvCxnSpPr>
            <a:cxnSpLocks/>
            <a:stCxn id="101" idx="3"/>
            <a:endCxn id="102" idx="1"/>
          </p:cNvCxnSpPr>
          <p:nvPr/>
        </p:nvCxnSpPr>
        <p:spPr>
          <a:xfrm>
            <a:off x="1738272" y="6107438"/>
            <a:ext cx="592571" cy="5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57B632C-B3D1-4918-9B69-6A3302F40A11}"/>
              </a:ext>
            </a:extLst>
          </p:cNvPr>
          <p:cNvCxnSpPr>
            <a:cxnSpLocks/>
            <a:stCxn id="192" idx="3"/>
            <a:endCxn id="168" idx="1"/>
          </p:cNvCxnSpPr>
          <p:nvPr/>
        </p:nvCxnSpPr>
        <p:spPr>
          <a:xfrm flipV="1">
            <a:off x="6015496" y="6113095"/>
            <a:ext cx="4588529" cy="1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8">
            <a:extLst>
              <a:ext uri="{FF2B5EF4-FFF2-40B4-BE49-F238E27FC236}">
                <a16:creationId xmlns:a16="http://schemas.microsoft.com/office/drawing/2014/main" id="{34CB8178-06D3-4E63-93DF-EF28B43A10E3}"/>
              </a:ext>
            </a:extLst>
          </p:cNvPr>
          <p:cNvSpPr/>
          <p:nvPr/>
        </p:nvSpPr>
        <p:spPr>
          <a:xfrm>
            <a:off x="19700" y="3082412"/>
            <a:ext cx="1727200" cy="1083292"/>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Patient enrolled</a:t>
            </a:r>
          </a:p>
        </p:txBody>
      </p:sp>
      <p:sp>
        <p:nvSpPr>
          <p:cNvPr id="37" name="Rectangle 36">
            <a:extLst>
              <a:ext uri="{FF2B5EF4-FFF2-40B4-BE49-F238E27FC236}">
                <a16:creationId xmlns:a16="http://schemas.microsoft.com/office/drawing/2014/main" id="{FE4B5DF4-E165-40DF-AA6E-96BE2DBD9E75}"/>
              </a:ext>
            </a:extLst>
          </p:cNvPr>
          <p:cNvSpPr/>
          <p:nvPr/>
        </p:nvSpPr>
        <p:spPr>
          <a:xfrm>
            <a:off x="2330845" y="3077044"/>
            <a:ext cx="1573801" cy="1083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Patient shows for first visit</a:t>
            </a:r>
          </a:p>
        </p:txBody>
      </p:sp>
      <p:sp>
        <p:nvSpPr>
          <p:cNvPr id="39" name="Rectangle 38">
            <a:extLst>
              <a:ext uri="{FF2B5EF4-FFF2-40B4-BE49-F238E27FC236}">
                <a16:creationId xmlns:a16="http://schemas.microsoft.com/office/drawing/2014/main" id="{D884FEA3-D918-413F-B507-33EFC876F222}"/>
              </a:ext>
            </a:extLst>
          </p:cNvPr>
          <p:cNvSpPr/>
          <p:nvPr/>
        </p:nvSpPr>
        <p:spPr>
          <a:xfrm>
            <a:off x="4335193" y="3080685"/>
            <a:ext cx="1680305" cy="1081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Lack of 2 appointments with APP and Education</a:t>
            </a:r>
          </a:p>
        </p:txBody>
      </p:sp>
      <p:cxnSp>
        <p:nvCxnSpPr>
          <p:cNvPr id="41" name="Straight Arrow Connector 40">
            <a:extLst>
              <a:ext uri="{FF2B5EF4-FFF2-40B4-BE49-F238E27FC236}">
                <a16:creationId xmlns:a16="http://schemas.microsoft.com/office/drawing/2014/main" id="{7013C5CE-FC75-4F68-AB06-CF9C1B17D3B5}"/>
              </a:ext>
            </a:extLst>
          </p:cNvPr>
          <p:cNvCxnSpPr>
            <a:cxnSpLocks/>
            <a:stCxn id="35" idx="3"/>
            <a:endCxn id="37" idx="1"/>
          </p:cNvCxnSpPr>
          <p:nvPr/>
        </p:nvCxnSpPr>
        <p:spPr>
          <a:xfrm flipV="1">
            <a:off x="1746900" y="3618691"/>
            <a:ext cx="583945" cy="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C71C714-1704-4794-A779-E4EFC995BB30}"/>
              </a:ext>
            </a:extLst>
          </p:cNvPr>
          <p:cNvCxnSpPr>
            <a:cxnSpLocks/>
            <a:stCxn id="37" idx="3"/>
            <a:endCxn id="39" idx="1"/>
          </p:cNvCxnSpPr>
          <p:nvPr/>
        </p:nvCxnSpPr>
        <p:spPr>
          <a:xfrm>
            <a:off x="3904646" y="3618691"/>
            <a:ext cx="430547" cy="2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17">
            <a:extLst>
              <a:ext uri="{FF2B5EF4-FFF2-40B4-BE49-F238E27FC236}">
                <a16:creationId xmlns:a16="http://schemas.microsoft.com/office/drawing/2014/main" id="{A911F02B-C963-4761-9A34-15003DC2AEE0}"/>
              </a:ext>
            </a:extLst>
          </p:cNvPr>
          <p:cNvSpPr/>
          <p:nvPr/>
        </p:nvSpPr>
        <p:spPr>
          <a:xfrm>
            <a:off x="10604024" y="3091542"/>
            <a:ext cx="1479403" cy="1058366"/>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Return to usual care</a:t>
            </a:r>
          </a:p>
        </p:txBody>
      </p:sp>
      <p:cxnSp>
        <p:nvCxnSpPr>
          <p:cNvPr id="48" name="Straight Arrow Connector 47">
            <a:extLst>
              <a:ext uri="{FF2B5EF4-FFF2-40B4-BE49-F238E27FC236}">
                <a16:creationId xmlns:a16="http://schemas.microsoft.com/office/drawing/2014/main" id="{FAB1DD05-A0A1-48B4-869C-F1368177AA9B}"/>
              </a:ext>
            </a:extLst>
          </p:cNvPr>
          <p:cNvCxnSpPr>
            <a:cxnSpLocks/>
            <a:stCxn id="158" idx="3"/>
            <a:endCxn id="43" idx="1"/>
          </p:cNvCxnSpPr>
          <p:nvPr/>
        </p:nvCxnSpPr>
        <p:spPr>
          <a:xfrm flipV="1">
            <a:off x="8015731" y="3620725"/>
            <a:ext cx="2588293" cy="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71FA41EB-3AF5-4152-8190-BB595064C98C}"/>
              </a:ext>
            </a:extLst>
          </p:cNvPr>
          <p:cNvSpPr/>
          <p:nvPr/>
        </p:nvSpPr>
        <p:spPr>
          <a:xfrm>
            <a:off x="6335426" y="3092317"/>
            <a:ext cx="1680305" cy="10583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Call made to patient by Social Work</a:t>
            </a:r>
          </a:p>
        </p:txBody>
      </p:sp>
      <p:sp>
        <p:nvSpPr>
          <p:cNvPr id="168" name="Rounded Rectangle 17">
            <a:extLst>
              <a:ext uri="{FF2B5EF4-FFF2-40B4-BE49-F238E27FC236}">
                <a16:creationId xmlns:a16="http://schemas.microsoft.com/office/drawing/2014/main" id="{C5B9720C-EA25-440F-8522-05650D3169A4}"/>
              </a:ext>
            </a:extLst>
          </p:cNvPr>
          <p:cNvSpPr/>
          <p:nvPr/>
        </p:nvSpPr>
        <p:spPr>
          <a:xfrm>
            <a:off x="10604025" y="5571449"/>
            <a:ext cx="1479403" cy="1083292"/>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Return to usual care</a:t>
            </a:r>
          </a:p>
        </p:txBody>
      </p:sp>
      <p:sp>
        <p:nvSpPr>
          <p:cNvPr id="174" name="Rounded Rectangle 17">
            <a:extLst>
              <a:ext uri="{FF2B5EF4-FFF2-40B4-BE49-F238E27FC236}">
                <a16:creationId xmlns:a16="http://schemas.microsoft.com/office/drawing/2014/main" id="{BEBCA094-FB5D-400B-A844-D38987B64262}"/>
              </a:ext>
            </a:extLst>
          </p:cNvPr>
          <p:cNvSpPr/>
          <p:nvPr/>
        </p:nvSpPr>
        <p:spPr>
          <a:xfrm>
            <a:off x="10638861" y="527740"/>
            <a:ext cx="1454093" cy="105156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Return to usual care</a:t>
            </a:r>
          </a:p>
        </p:txBody>
      </p:sp>
      <p:sp>
        <p:nvSpPr>
          <p:cNvPr id="176" name="Rounded Rectangle 8">
            <a:extLst>
              <a:ext uri="{FF2B5EF4-FFF2-40B4-BE49-F238E27FC236}">
                <a16:creationId xmlns:a16="http://schemas.microsoft.com/office/drawing/2014/main" id="{7BDDADC8-93DA-490C-A974-082D93352225}"/>
              </a:ext>
            </a:extLst>
          </p:cNvPr>
          <p:cNvSpPr/>
          <p:nvPr/>
        </p:nvSpPr>
        <p:spPr>
          <a:xfrm>
            <a:off x="11072" y="531978"/>
            <a:ext cx="1727200" cy="105156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Patient enrolled</a:t>
            </a:r>
          </a:p>
        </p:txBody>
      </p:sp>
      <p:sp>
        <p:nvSpPr>
          <p:cNvPr id="192" name="Rectangle 191">
            <a:extLst>
              <a:ext uri="{FF2B5EF4-FFF2-40B4-BE49-F238E27FC236}">
                <a16:creationId xmlns:a16="http://schemas.microsoft.com/office/drawing/2014/main" id="{4D6BDA1F-4ABF-44CD-ACE8-1032A4DA366F}"/>
              </a:ext>
            </a:extLst>
          </p:cNvPr>
          <p:cNvSpPr/>
          <p:nvPr/>
        </p:nvSpPr>
        <p:spPr>
          <a:xfrm>
            <a:off x="4335191" y="5572785"/>
            <a:ext cx="1680305" cy="1083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Call made to patient by Social Work</a:t>
            </a:r>
          </a:p>
        </p:txBody>
      </p:sp>
      <p:cxnSp>
        <p:nvCxnSpPr>
          <p:cNvPr id="194" name="Straight Arrow Connector 193">
            <a:extLst>
              <a:ext uri="{FF2B5EF4-FFF2-40B4-BE49-F238E27FC236}">
                <a16:creationId xmlns:a16="http://schemas.microsoft.com/office/drawing/2014/main" id="{1CCEEAE4-8541-485B-A89D-8A3707858795}"/>
              </a:ext>
            </a:extLst>
          </p:cNvPr>
          <p:cNvCxnSpPr>
            <a:cxnSpLocks/>
            <a:stCxn id="102" idx="3"/>
            <a:endCxn id="192" idx="1"/>
          </p:cNvCxnSpPr>
          <p:nvPr/>
        </p:nvCxnSpPr>
        <p:spPr>
          <a:xfrm>
            <a:off x="3904644" y="6112723"/>
            <a:ext cx="430547" cy="1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14BC3292-3D66-49B2-A8C0-E9D89FEE9A86}"/>
              </a:ext>
            </a:extLst>
          </p:cNvPr>
          <p:cNvCxnSpPr>
            <a:cxnSpLocks/>
            <a:stCxn id="39" idx="3"/>
            <a:endCxn id="158" idx="1"/>
          </p:cNvCxnSpPr>
          <p:nvPr/>
        </p:nvCxnSpPr>
        <p:spPr>
          <a:xfrm>
            <a:off x="6015498" y="3621423"/>
            <a:ext cx="319928" cy="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ounded Rectangle 8">
            <a:extLst>
              <a:ext uri="{FF2B5EF4-FFF2-40B4-BE49-F238E27FC236}">
                <a16:creationId xmlns:a16="http://schemas.microsoft.com/office/drawing/2014/main" id="{9B5978EA-D2C8-4E79-9D06-F3CB31500C88}"/>
              </a:ext>
            </a:extLst>
          </p:cNvPr>
          <p:cNvSpPr/>
          <p:nvPr/>
        </p:nvSpPr>
        <p:spPr>
          <a:xfrm>
            <a:off x="19700" y="4338057"/>
            <a:ext cx="1727200" cy="1083292"/>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Patient enrolled</a:t>
            </a:r>
          </a:p>
        </p:txBody>
      </p:sp>
      <p:sp>
        <p:nvSpPr>
          <p:cNvPr id="69" name="Rectangle 68">
            <a:extLst>
              <a:ext uri="{FF2B5EF4-FFF2-40B4-BE49-F238E27FC236}">
                <a16:creationId xmlns:a16="http://schemas.microsoft.com/office/drawing/2014/main" id="{D4DCF602-DAA3-4BA6-98C1-CD686C691ABA}"/>
              </a:ext>
            </a:extLst>
          </p:cNvPr>
          <p:cNvSpPr/>
          <p:nvPr/>
        </p:nvSpPr>
        <p:spPr>
          <a:xfrm>
            <a:off x="2330844" y="4340824"/>
            <a:ext cx="1573801" cy="1083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Patient cancels or no shows for Introductory  Classroom</a:t>
            </a:r>
          </a:p>
          <a:p>
            <a:pPr algn="ctr"/>
            <a:r>
              <a:rPr lang="en-US" sz="1400" dirty="0"/>
              <a:t>Visit</a:t>
            </a:r>
          </a:p>
        </p:txBody>
      </p:sp>
      <p:sp>
        <p:nvSpPr>
          <p:cNvPr id="70" name="Rectangle 69">
            <a:extLst>
              <a:ext uri="{FF2B5EF4-FFF2-40B4-BE49-F238E27FC236}">
                <a16:creationId xmlns:a16="http://schemas.microsoft.com/office/drawing/2014/main" id="{90BA6CBF-69AD-49F1-9A3A-3F8EFEAC9118}"/>
              </a:ext>
            </a:extLst>
          </p:cNvPr>
          <p:cNvSpPr/>
          <p:nvPr/>
        </p:nvSpPr>
        <p:spPr>
          <a:xfrm>
            <a:off x="4335192" y="4352835"/>
            <a:ext cx="1680305" cy="10541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Call made to patient by Social Work</a:t>
            </a:r>
          </a:p>
        </p:txBody>
      </p:sp>
      <p:sp>
        <p:nvSpPr>
          <p:cNvPr id="71" name="Rounded Rectangle 17">
            <a:extLst>
              <a:ext uri="{FF2B5EF4-FFF2-40B4-BE49-F238E27FC236}">
                <a16:creationId xmlns:a16="http://schemas.microsoft.com/office/drawing/2014/main" id="{C96256FA-12CD-49E8-B129-591A40995C8F}"/>
              </a:ext>
            </a:extLst>
          </p:cNvPr>
          <p:cNvSpPr/>
          <p:nvPr/>
        </p:nvSpPr>
        <p:spPr>
          <a:xfrm>
            <a:off x="10604026" y="4349368"/>
            <a:ext cx="1479403" cy="1058366"/>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dirty="0"/>
              <a:t>Return to usual care</a:t>
            </a:r>
          </a:p>
        </p:txBody>
      </p:sp>
      <p:cxnSp>
        <p:nvCxnSpPr>
          <p:cNvPr id="82" name="Straight Arrow Connector 81">
            <a:extLst>
              <a:ext uri="{FF2B5EF4-FFF2-40B4-BE49-F238E27FC236}">
                <a16:creationId xmlns:a16="http://schemas.microsoft.com/office/drawing/2014/main" id="{73A2208C-9E19-4547-8EED-4074FC39B052}"/>
              </a:ext>
            </a:extLst>
          </p:cNvPr>
          <p:cNvCxnSpPr>
            <a:cxnSpLocks/>
            <a:stCxn id="68" idx="3"/>
            <a:endCxn id="69" idx="1"/>
          </p:cNvCxnSpPr>
          <p:nvPr/>
        </p:nvCxnSpPr>
        <p:spPr>
          <a:xfrm>
            <a:off x="1746900" y="4879703"/>
            <a:ext cx="583944" cy="2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73A355F-CD23-4F87-96AE-E71979955750}"/>
              </a:ext>
            </a:extLst>
          </p:cNvPr>
          <p:cNvCxnSpPr>
            <a:cxnSpLocks/>
            <a:stCxn id="69" idx="3"/>
            <a:endCxn id="70" idx="1"/>
          </p:cNvCxnSpPr>
          <p:nvPr/>
        </p:nvCxnSpPr>
        <p:spPr>
          <a:xfrm flipV="1">
            <a:off x="3904645" y="4879909"/>
            <a:ext cx="430547" cy="2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5557967C-4885-49BF-8F04-093423B3C237}"/>
              </a:ext>
            </a:extLst>
          </p:cNvPr>
          <p:cNvCxnSpPr>
            <a:cxnSpLocks/>
            <a:stCxn id="70" idx="3"/>
            <a:endCxn id="71" idx="1"/>
          </p:cNvCxnSpPr>
          <p:nvPr/>
        </p:nvCxnSpPr>
        <p:spPr>
          <a:xfrm flipV="1">
            <a:off x="6015497" y="4878551"/>
            <a:ext cx="4588529" cy="1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748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A8EE-3389-419C-945B-A379EA50B03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3DE5AC9-6A14-4111-8DC5-108F18A50C7B}"/>
              </a:ext>
            </a:extLst>
          </p:cNvPr>
          <p:cNvSpPr>
            <a:spLocks noGrp="1"/>
          </p:cNvSpPr>
          <p:nvPr>
            <p:ph idx="1"/>
          </p:nvPr>
        </p:nvSpPr>
        <p:spPr>
          <a:xfrm>
            <a:off x="179109" y="1825625"/>
            <a:ext cx="11660957" cy="4351338"/>
          </a:xfrm>
        </p:spPr>
        <p:txBody>
          <a:bodyPr>
            <a:normAutofit fontScale="85000" lnSpcReduction="20000"/>
          </a:bodyPr>
          <a:lstStyle/>
          <a:p>
            <a:r>
              <a:rPr lang="en-US" sz="3600" dirty="0"/>
              <a:t>AIM: Improve retention, patients’ glycemic status and quality of life by addressing the SDOH</a:t>
            </a:r>
          </a:p>
          <a:p>
            <a:pPr lvl="1"/>
            <a:endParaRPr lang="en-US" sz="3200" dirty="0"/>
          </a:p>
          <a:p>
            <a:pPr lvl="1"/>
            <a:r>
              <a:rPr lang="en-US" sz="3200" dirty="0"/>
              <a:t>Tests of change:</a:t>
            </a:r>
          </a:p>
          <a:p>
            <a:pPr lvl="2"/>
            <a:r>
              <a:rPr lang="en-US" sz="2800" dirty="0"/>
              <a:t>Identify and address SDOH that are barriers to care</a:t>
            </a:r>
          </a:p>
          <a:p>
            <a:pPr lvl="2"/>
            <a:r>
              <a:rPr lang="en-US" sz="2800" dirty="0"/>
              <a:t>↑ flexibility of appointment times</a:t>
            </a:r>
          </a:p>
          <a:p>
            <a:pPr lvl="2"/>
            <a:r>
              <a:rPr lang="en-US" sz="2800" dirty="0"/>
              <a:t>↑ accessibility:</a:t>
            </a:r>
          </a:p>
          <a:p>
            <a:pPr lvl="3"/>
            <a:r>
              <a:rPr lang="en-US" sz="2600" dirty="0"/>
              <a:t>Offer/encourage telemedicine visits to improve adherence to visits</a:t>
            </a:r>
          </a:p>
          <a:p>
            <a:pPr lvl="3"/>
            <a:r>
              <a:rPr lang="en-US" sz="2600" dirty="0"/>
              <a:t>Partner with school nurses to offer </a:t>
            </a:r>
            <a:r>
              <a:rPr lang="en-US" sz="2600" dirty="0" err="1"/>
              <a:t>televisits</a:t>
            </a:r>
            <a:r>
              <a:rPr lang="en-US" sz="2600" dirty="0"/>
              <a:t> at school</a:t>
            </a:r>
            <a:r>
              <a:rPr lang="en-US" sz="2600" baseline="30000" dirty="0"/>
              <a:t>1</a:t>
            </a:r>
            <a:endParaRPr lang="en-US" sz="2600" dirty="0"/>
          </a:p>
          <a:p>
            <a:pPr lvl="2"/>
            <a:r>
              <a:rPr lang="en-US" sz="2800" dirty="0"/>
              <a:t>↑ involvement of </a:t>
            </a:r>
            <a:r>
              <a:rPr lang="en-US" sz="2800" u="sng" dirty="0"/>
              <a:t>case management and social work services</a:t>
            </a:r>
          </a:p>
          <a:p>
            <a:pPr lvl="2"/>
            <a:r>
              <a:rPr lang="en-US" sz="2800" dirty="0"/>
              <a:t>Celebration of small victories with assistance from child life specialist</a:t>
            </a:r>
          </a:p>
          <a:p>
            <a:pPr lvl="2"/>
            <a:r>
              <a:rPr lang="en-US" sz="2800" dirty="0"/>
              <a:t>Rolling admission</a:t>
            </a:r>
          </a:p>
        </p:txBody>
      </p:sp>
      <p:sp>
        <p:nvSpPr>
          <p:cNvPr id="4" name="TextBox 3">
            <a:extLst>
              <a:ext uri="{FF2B5EF4-FFF2-40B4-BE49-F238E27FC236}">
                <a16:creationId xmlns:a16="http://schemas.microsoft.com/office/drawing/2014/main" id="{1C4807A1-8E1C-4760-B366-D33E52117C91}"/>
              </a:ext>
            </a:extLst>
          </p:cNvPr>
          <p:cNvSpPr txBox="1"/>
          <p:nvPr/>
        </p:nvSpPr>
        <p:spPr>
          <a:xfrm>
            <a:off x="1235241" y="6308209"/>
            <a:ext cx="5562548" cy="307777"/>
          </a:xfrm>
          <a:prstGeom prst="rect">
            <a:avLst/>
          </a:prstGeom>
          <a:noFill/>
        </p:spPr>
        <p:txBody>
          <a:bodyPr wrap="none" rtlCol="0">
            <a:spAutoFit/>
          </a:bodyPr>
          <a:lstStyle/>
          <a:p>
            <a:r>
              <a:rPr lang="en-US" sz="1400" baseline="30000" dirty="0"/>
              <a:t>1</a:t>
            </a:r>
            <a:r>
              <a:rPr lang="en-US" sz="1400" dirty="0"/>
              <a:t> Izquierdo, Weinstock et al. </a:t>
            </a:r>
            <a:r>
              <a:rPr lang="en-US" sz="1400" i="1" dirty="0"/>
              <a:t>J Pediatric </a:t>
            </a:r>
            <a:r>
              <a:rPr lang="en-US" sz="1400" dirty="0"/>
              <a:t>2009. School Telemedicine Project. </a:t>
            </a:r>
          </a:p>
        </p:txBody>
      </p:sp>
    </p:spTree>
    <p:custDataLst>
      <p:tags r:id="rId1"/>
    </p:custDataLst>
    <p:extLst>
      <p:ext uri="{BB962C8B-B14F-4D97-AF65-F5344CB8AC3E}">
        <p14:creationId xmlns:p14="http://schemas.microsoft.com/office/powerpoint/2010/main" val="422312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4C27A5-B7CA-484E-BA35-ECA6BAD8C862}"/>
              </a:ext>
            </a:extLst>
          </p:cNvPr>
          <p:cNvSpPr/>
          <p:nvPr/>
        </p:nvSpPr>
        <p:spPr>
          <a:xfrm>
            <a:off x="1967602" y="2967335"/>
            <a:ext cx="8256812"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 for Your Attention</a:t>
            </a:r>
          </a:p>
        </p:txBody>
      </p:sp>
    </p:spTree>
    <p:extLst>
      <p:ext uri="{BB962C8B-B14F-4D97-AF65-F5344CB8AC3E}">
        <p14:creationId xmlns:p14="http://schemas.microsoft.com/office/powerpoint/2010/main" val="220220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CF69BE-A685-4FAC-8231-2654DAC4F2C7}"/>
              </a:ext>
            </a:extLst>
          </p:cNvPr>
          <p:cNvPicPr>
            <a:picLocks noChangeAspect="1"/>
          </p:cNvPicPr>
          <p:nvPr/>
        </p:nvPicPr>
        <p:blipFill>
          <a:blip r:embed="rId3"/>
          <a:stretch>
            <a:fillRect/>
          </a:stretch>
        </p:blipFill>
        <p:spPr>
          <a:xfrm>
            <a:off x="1301677" y="0"/>
            <a:ext cx="9588646" cy="6858000"/>
          </a:xfrm>
          <a:prstGeom prst="rect">
            <a:avLst/>
          </a:prstGeom>
        </p:spPr>
      </p:pic>
    </p:spTree>
    <p:custDataLst>
      <p:tags r:id="rId1"/>
    </p:custDataLst>
    <p:extLst>
      <p:ext uri="{BB962C8B-B14F-4D97-AF65-F5344CB8AC3E}">
        <p14:creationId xmlns:p14="http://schemas.microsoft.com/office/powerpoint/2010/main" val="66145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58ED-E14E-4966-A4BF-FF7B74155CDA}"/>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752E9C90-E59B-4EE0-917A-2A03F770315C}"/>
              </a:ext>
            </a:extLst>
          </p:cNvPr>
          <p:cNvSpPr>
            <a:spLocks noGrp="1"/>
          </p:cNvSpPr>
          <p:nvPr>
            <p:ph idx="1"/>
          </p:nvPr>
        </p:nvSpPr>
        <p:spPr/>
        <p:txBody>
          <a:bodyPr/>
          <a:lstStyle/>
          <a:p>
            <a:r>
              <a:rPr lang="en-US" dirty="0"/>
              <a:t>Used the 2006, 2009, 2012, and 2016 Kids’ Inpatient Database to identify pediatric DKA admissions per 10,000 admissions and per 10000 population, length of stay (LOS), and trends over time among all hospitalizations and by demographic subgroups</a:t>
            </a:r>
          </a:p>
          <a:p>
            <a:r>
              <a:rPr lang="en-US" dirty="0"/>
              <a:t>Regression models were used to evaluate differences in DKA rates within subgroups overtime.</a:t>
            </a:r>
          </a:p>
        </p:txBody>
      </p:sp>
    </p:spTree>
    <p:custDataLst>
      <p:tags r:id="rId1"/>
    </p:custDataLst>
    <p:extLst>
      <p:ext uri="{BB962C8B-B14F-4D97-AF65-F5344CB8AC3E}">
        <p14:creationId xmlns:p14="http://schemas.microsoft.com/office/powerpoint/2010/main" val="394622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E7B3-1DF5-4C05-8E66-8B9D3EB00223}"/>
              </a:ext>
            </a:extLst>
          </p:cNvPr>
          <p:cNvSpPr>
            <a:spLocks noGrp="1"/>
          </p:cNvSpPr>
          <p:nvPr>
            <p:ph type="title"/>
          </p:nvPr>
        </p:nvSpPr>
        <p:spPr>
          <a:xfrm>
            <a:off x="2231136" y="964692"/>
            <a:ext cx="7729728" cy="1188720"/>
          </a:xfrm>
          <a:ln>
            <a:solidFill>
              <a:srgbClr val="404040"/>
            </a:solidFill>
          </a:ln>
        </p:spPr>
        <p:txBody>
          <a:bodyPr>
            <a:normAutofit/>
          </a:bodyPr>
          <a:lstStyle/>
          <a:p>
            <a:r>
              <a:rPr lang="en-US" dirty="0"/>
              <a:t>Rising Rate of DKA Admission</a:t>
            </a:r>
          </a:p>
        </p:txBody>
      </p:sp>
      <p:pic>
        <p:nvPicPr>
          <p:cNvPr id="5" name="Picture 4" descr="Table&#10;&#10;Description automatically generated">
            <a:extLst>
              <a:ext uri="{FF2B5EF4-FFF2-40B4-BE49-F238E27FC236}">
                <a16:creationId xmlns:a16="http://schemas.microsoft.com/office/drawing/2014/main" id="{C6CA2187-D40B-4833-8915-418E35F8307B}"/>
              </a:ext>
            </a:extLst>
          </p:cNvPr>
          <p:cNvPicPr>
            <a:picLocks noChangeAspect="1"/>
          </p:cNvPicPr>
          <p:nvPr/>
        </p:nvPicPr>
        <p:blipFill>
          <a:blip r:embed="rId3"/>
          <a:stretch>
            <a:fillRect/>
          </a:stretch>
        </p:blipFill>
        <p:spPr>
          <a:xfrm>
            <a:off x="2570931" y="2482596"/>
            <a:ext cx="7061811" cy="2930652"/>
          </a:xfrm>
          <a:prstGeom prst="rect">
            <a:avLst/>
          </a:prstGeom>
        </p:spPr>
      </p:pic>
      <p:sp>
        <p:nvSpPr>
          <p:cNvPr id="3" name="TextBox 2">
            <a:extLst>
              <a:ext uri="{FF2B5EF4-FFF2-40B4-BE49-F238E27FC236}">
                <a16:creationId xmlns:a16="http://schemas.microsoft.com/office/drawing/2014/main" id="{EF0CE785-CE1C-46E4-8C60-9F7F672FFC90}"/>
              </a:ext>
            </a:extLst>
          </p:cNvPr>
          <p:cNvSpPr txBox="1"/>
          <p:nvPr/>
        </p:nvSpPr>
        <p:spPr>
          <a:xfrm>
            <a:off x="1513407" y="5413248"/>
            <a:ext cx="9822176" cy="369332"/>
          </a:xfrm>
          <a:prstGeom prst="rect">
            <a:avLst/>
          </a:prstGeom>
          <a:noFill/>
          <a:ln w="25400">
            <a:solidFill>
              <a:srgbClr val="FF0000"/>
            </a:solidFill>
          </a:ln>
        </p:spPr>
        <p:txBody>
          <a:bodyPr wrap="none" rtlCol="0">
            <a:spAutoFit/>
          </a:bodyPr>
          <a:lstStyle/>
          <a:p>
            <a:r>
              <a:rPr lang="en-US" dirty="0">
                <a:solidFill>
                  <a:srgbClr val="FF0000"/>
                </a:solidFill>
              </a:rPr>
              <a:t>Pediatric DKA admissions have risen by 40% in the US and vulnerable subgroups remain at highest risks</a:t>
            </a:r>
          </a:p>
        </p:txBody>
      </p:sp>
    </p:spTree>
    <p:custDataLst>
      <p:tags r:id="rId1"/>
    </p:custDataLst>
    <p:extLst>
      <p:ext uri="{BB962C8B-B14F-4D97-AF65-F5344CB8AC3E}">
        <p14:creationId xmlns:p14="http://schemas.microsoft.com/office/powerpoint/2010/main" val="166003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5D50F-55CB-46B3-ACD3-91EC72DF8241}"/>
              </a:ext>
            </a:extLst>
          </p:cNvPr>
          <p:cNvPicPr>
            <a:picLocks noChangeAspect="1"/>
          </p:cNvPicPr>
          <p:nvPr/>
        </p:nvPicPr>
        <p:blipFill>
          <a:blip r:embed="rId3"/>
          <a:stretch>
            <a:fillRect/>
          </a:stretch>
        </p:blipFill>
        <p:spPr>
          <a:xfrm>
            <a:off x="1952046" y="490127"/>
            <a:ext cx="8287907" cy="5877745"/>
          </a:xfrm>
          <a:prstGeom prst="rect">
            <a:avLst/>
          </a:prstGeom>
        </p:spPr>
      </p:pic>
      <p:sp>
        <p:nvSpPr>
          <p:cNvPr id="2" name="TextBox 1">
            <a:extLst>
              <a:ext uri="{FF2B5EF4-FFF2-40B4-BE49-F238E27FC236}">
                <a16:creationId xmlns:a16="http://schemas.microsoft.com/office/drawing/2014/main" id="{39C47464-B435-4034-AE85-58173BAAC681}"/>
              </a:ext>
            </a:extLst>
          </p:cNvPr>
          <p:cNvSpPr txBox="1"/>
          <p:nvPr/>
        </p:nvSpPr>
        <p:spPr>
          <a:xfrm>
            <a:off x="9978190" y="1379621"/>
            <a:ext cx="1669047" cy="646331"/>
          </a:xfrm>
          <a:prstGeom prst="rect">
            <a:avLst/>
          </a:prstGeom>
          <a:noFill/>
        </p:spPr>
        <p:txBody>
          <a:bodyPr wrap="none" rtlCol="0">
            <a:spAutoFit/>
          </a:bodyPr>
          <a:lstStyle/>
          <a:p>
            <a:r>
              <a:rPr lang="en-US" dirty="0"/>
              <a:t>DKA admissions</a:t>
            </a:r>
          </a:p>
          <a:p>
            <a:r>
              <a:rPr lang="en-US" dirty="0"/>
              <a:t>are costly</a:t>
            </a:r>
          </a:p>
        </p:txBody>
      </p:sp>
    </p:spTree>
    <p:custDataLst>
      <p:tags r:id="rId1"/>
    </p:custDataLst>
    <p:extLst>
      <p:ext uri="{BB962C8B-B14F-4D97-AF65-F5344CB8AC3E}">
        <p14:creationId xmlns:p14="http://schemas.microsoft.com/office/powerpoint/2010/main" val="330204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F9AFB6-5E1E-454D-8D9C-E0768B2E8A53}"/>
              </a:ext>
            </a:extLst>
          </p:cNvPr>
          <p:cNvPicPr>
            <a:picLocks noChangeAspect="1"/>
          </p:cNvPicPr>
          <p:nvPr/>
        </p:nvPicPr>
        <p:blipFill>
          <a:blip r:embed="rId3"/>
          <a:stretch>
            <a:fillRect/>
          </a:stretch>
        </p:blipFill>
        <p:spPr>
          <a:xfrm>
            <a:off x="2580784" y="995023"/>
            <a:ext cx="7030431" cy="4867954"/>
          </a:xfrm>
          <a:prstGeom prst="rect">
            <a:avLst/>
          </a:prstGeom>
        </p:spPr>
      </p:pic>
      <p:sp>
        <p:nvSpPr>
          <p:cNvPr id="2" name="TextBox 1">
            <a:extLst>
              <a:ext uri="{FF2B5EF4-FFF2-40B4-BE49-F238E27FC236}">
                <a16:creationId xmlns:a16="http://schemas.microsoft.com/office/drawing/2014/main" id="{CB6F3BE1-111D-42E9-BB47-417F2E634ABF}"/>
              </a:ext>
            </a:extLst>
          </p:cNvPr>
          <p:cNvSpPr txBox="1"/>
          <p:nvPr/>
        </p:nvSpPr>
        <p:spPr>
          <a:xfrm>
            <a:off x="9611215" y="2269959"/>
            <a:ext cx="1938479" cy="923330"/>
          </a:xfrm>
          <a:prstGeom prst="rect">
            <a:avLst/>
          </a:prstGeom>
          <a:noFill/>
        </p:spPr>
        <p:txBody>
          <a:bodyPr wrap="none" rtlCol="0">
            <a:spAutoFit/>
          </a:bodyPr>
          <a:lstStyle/>
          <a:p>
            <a:r>
              <a:rPr lang="en-US" dirty="0"/>
              <a:t>Highest risk group:</a:t>
            </a:r>
          </a:p>
          <a:p>
            <a:r>
              <a:rPr lang="en-US" dirty="0"/>
              <a:t>18-20 </a:t>
            </a:r>
            <a:r>
              <a:rPr lang="en-US" dirty="0" err="1"/>
              <a:t>yr</a:t>
            </a:r>
            <a:r>
              <a:rPr lang="en-US" dirty="0"/>
              <a:t> old</a:t>
            </a:r>
          </a:p>
          <a:p>
            <a:r>
              <a:rPr lang="en-US" dirty="0"/>
              <a:t>12-14 </a:t>
            </a:r>
            <a:r>
              <a:rPr lang="en-US" dirty="0" err="1"/>
              <a:t>yr</a:t>
            </a:r>
            <a:r>
              <a:rPr lang="en-US" dirty="0"/>
              <a:t> old</a:t>
            </a:r>
          </a:p>
        </p:txBody>
      </p:sp>
    </p:spTree>
    <p:custDataLst>
      <p:tags r:id="rId1"/>
    </p:custDataLst>
    <p:extLst>
      <p:ext uri="{BB962C8B-B14F-4D97-AF65-F5344CB8AC3E}">
        <p14:creationId xmlns:p14="http://schemas.microsoft.com/office/powerpoint/2010/main" val="2390443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0.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1.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2.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3.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4.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5.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6.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7.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8.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19.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0.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1.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2.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3.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4.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5.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6.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7.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8.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29.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3.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30.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4.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5.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6.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7.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8.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ags/tag9.xml><?xml version="1.0" encoding="utf-8"?>
<p:tagLst xmlns:a="http://schemas.openxmlformats.org/drawingml/2006/main" xmlns:r="http://schemas.openxmlformats.org/officeDocument/2006/relationships" xmlns:p="http://schemas.openxmlformats.org/presentationml/2006/main">
  <p:tag name="SLIDELIZARD_POLLTEMPLATEID" val="61a5b026380a92798cfaf6e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13" ma:contentTypeDescription="Create a new document." ma:contentTypeScope="" ma:versionID="7c4557d5bcc508f49d1cca2eb28697b8">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184398d1c141f6b6698a442f9af40a2f"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A848BC-EC00-4CA0-B7FE-862E7AEECEB8}">
  <ds:schemaRefs>
    <ds:schemaRef ds:uri="http://schemas.microsoft.com/sharepoint/v3/contenttype/forms"/>
  </ds:schemaRefs>
</ds:datastoreItem>
</file>

<file path=customXml/itemProps2.xml><?xml version="1.0" encoding="utf-8"?>
<ds:datastoreItem xmlns:ds="http://schemas.openxmlformats.org/officeDocument/2006/customXml" ds:itemID="{97C0822B-72CD-430F-9253-F2A1CC8123AF}"/>
</file>

<file path=customXml/itemProps3.xml><?xml version="1.0" encoding="utf-8"?>
<ds:datastoreItem xmlns:ds="http://schemas.openxmlformats.org/officeDocument/2006/customXml" ds:itemID="{3B1C3D62-03DD-43D6-B588-F9DA582BF289}">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44a57853-9572-4f0f-947f-8d208ff71166"/>
    <ds:schemaRef ds:uri="4742c15a-74d8-489e-a404-45104828c0f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2180</TotalTime>
  <Words>2319</Words>
  <Application>Microsoft Office PowerPoint</Application>
  <PresentationFormat>Widescreen</PresentationFormat>
  <Paragraphs>436</Paragraphs>
  <Slides>42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Calibri Light</vt:lpstr>
      <vt:lpstr>Wingdings</vt:lpstr>
      <vt:lpstr>Office Theme</vt:lpstr>
      <vt:lpstr>Map</vt:lpstr>
      <vt:lpstr>A Program to Decrease DKA Admissions: Diabetes Wellness Program (DWP) Pediatric Diabetes Program SUNY Upstate Medical University Syracuse, NY</vt:lpstr>
      <vt:lpstr>Joslin Diabetes Center at SUNY Upstate Medical University</vt:lpstr>
      <vt:lpstr>PowerPoint Presentation</vt:lpstr>
      <vt:lpstr>Increase in newly diagnosed type 1 diabetes among pediatric and adolescent patients during the COVID-19 Pandemic in the US*</vt:lpstr>
      <vt:lpstr>PowerPoint Presentation</vt:lpstr>
      <vt:lpstr>Methods</vt:lpstr>
      <vt:lpstr>Rising Rate of DKA Admission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Conclusion</vt:lpstr>
      <vt:lpstr>PowerPoint Presentation</vt:lpstr>
      <vt:lpstr>Needs Assessment for  Diabetes Wellness Program (DWP)</vt:lpstr>
      <vt:lpstr>Enrollment Process for Cohorts 1 &amp; 2</vt:lpstr>
      <vt:lpstr>Education Curriculum for Cohorts 1 &amp; 2</vt:lpstr>
      <vt:lpstr>Lessons Learned from Cohort 1</vt:lpstr>
      <vt:lpstr>Cohort 1: DKA Data prior to DWP and post DWP</vt:lpstr>
      <vt:lpstr>Pre and Post Cohort 2: HbA1C</vt:lpstr>
      <vt:lpstr>Demographics </vt:lpstr>
      <vt:lpstr>PowerPoint Presentation</vt:lpstr>
      <vt:lpstr>Change in A1c and DKA admissions</vt:lpstr>
      <vt:lpstr>Type 1 Diabetes and Quality of Life (T1DAL) Measures 1</vt:lpstr>
      <vt:lpstr>Post Participation Survey</vt:lpstr>
      <vt:lpstr>What have we learned? </vt:lpstr>
      <vt:lpstr>Next Steps…</vt:lpstr>
      <vt:lpstr>A1c at different ages</vt:lpstr>
      <vt:lpstr>PowerPoint Presentation</vt:lpstr>
      <vt:lpstr>Social Determinants of Health (SDOH)</vt:lpstr>
      <vt:lpstr>PowerPoint Presentation</vt:lpstr>
      <vt:lpstr>Next Steps</vt:lpstr>
      <vt:lpstr>Education Curriculum for Next Cohort</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WELLNESS PROGRAM Pediatric Diabetes Program SUNY Upstate Medical University Syracuse, NY</dc:title>
  <dc:creator>Margaret Greenfield</dc:creator>
  <cp:lastModifiedBy>Margaret Greenfield</cp:lastModifiedBy>
  <cp:revision>83</cp:revision>
  <dcterms:created xsi:type="dcterms:W3CDTF">2021-12-14T16:11:38Z</dcterms:created>
  <dcterms:modified xsi:type="dcterms:W3CDTF">2022-01-26T17:28:43Z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ies>
</file>