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0" r:id="rId3"/>
    <p:sldId id="321" r:id="rId4"/>
    <p:sldId id="374" r:id="rId5"/>
    <p:sldId id="376" r:id="rId6"/>
    <p:sldId id="326" r:id="rId7"/>
    <p:sldId id="355" r:id="rId8"/>
    <p:sldId id="338" r:id="rId9"/>
    <p:sldId id="347" r:id="rId10"/>
    <p:sldId id="345" r:id="rId11"/>
    <p:sldId id="358" r:id="rId12"/>
    <p:sldId id="357" r:id="rId13"/>
    <p:sldId id="356" r:id="rId14"/>
    <p:sldId id="306" r:id="rId15"/>
    <p:sldId id="384" r:id="rId16"/>
    <p:sldId id="359" r:id="rId17"/>
    <p:sldId id="308" r:id="rId18"/>
    <p:sldId id="383" r:id="rId19"/>
    <p:sldId id="385" r:id="rId20"/>
    <p:sldId id="386" r:id="rId21"/>
    <p:sldId id="387" r:id="rId22"/>
    <p:sldId id="363" r:id="rId23"/>
    <p:sldId id="380" r:id="rId24"/>
    <p:sldId id="339" r:id="rId25"/>
    <p:sldId id="397" r:id="rId26"/>
    <p:sldId id="373" r:id="rId27"/>
    <p:sldId id="364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89" r:id="rId36"/>
    <p:sldId id="2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iyankamathias\Desktop\SEAD%20cohort%20Jan%2019%20to%20Nov%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iyankamathias\Desktop\SEAD%20cohort%20Jan%2019%20to%20Nov%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iyankamathias\Desktop\SEAD%20cohort%20Jan%2019%20to%20Nov%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iyankamathias\Desktop\SEAD%20cohort%20Jan%2019%20to%20Nov%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CGM Prescription Rates Overall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460603980508515E-2"/>
          <c:y val="0.14363116533887632"/>
          <c:w val="0.91833412485882249"/>
          <c:h val="0.71855393198519468"/>
        </c:manualLayout>
      </c:layout>
      <c:lineChart>
        <c:grouping val="standard"/>
        <c:varyColors val="0"/>
        <c:ser>
          <c:idx val="0"/>
          <c:order val="0"/>
          <c:tx>
            <c:strRef>
              <c:f>'Run chart CGM'!$D$1</c:f>
              <c:strCache>
                <c:ptCount val="1"/>
                <c:pt idx="0">
                  <c:v>CGM Prescription Rates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'Run chart CGM'!$A$2:$A$38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CGM'!$D$2:$D$38</c:f>
              <c:numCache>
                <c:formatCode>0.0</c:formatCode>
                <c:ptCount val="37"/>
                <c:pt idx="1">
                  <c:v>50.793650793650791</c:v>
                </c:pt>
                <c:pt idx="2">
                  <c:v>42.857142857142854</c:v>
                </c:pt>
                <c:pt idx="3">
                  <c:v>53.125</c:v>
                </c:pt>
                <c:pt idx="4">
                  <c:v>56.060606060606055</c:v>
                </c:pt>
                <c:pt idx="5">
                  <c:v>64.38356164383562</c:v>
                </c:pt>
                <c:pt idx="6">
                  <c:v>57.692307692307686</c:v>
                </c:pt>
                <c:pt idx="7">
                  <c:v>60.344827586206897</c:v>
                </c:pt>
                <c:pt idx="8">
                  <c:v>64.516129032258064</c:v>
                </c:pt>
                <c:pt idx="9">
                  <c:v>59.016393442622949</c:v>
                </c:pt>
                <c:pt idx="10">
                  <c:v>60.975609756097562</c:v>
                </c:pt>
                <c:pt idx="11">
                  <c:v>59.259259259259252</c:v>
                </c:pt>
                <c:pt idx="12">
                  <c:v>59.45945945945946</c:v>
                </c:pt>
                <c:pt idx="13">
                  <c:v>72.727272727272734</c:v>
                </c:pt>
                <c:pt idx="14">
                  <c:v>66.666666666666657</c:v>
                </c:pt>
                <c:pt idx="15">
                  <c:v>63.380281690140848</c:v>
                </c:pt>
                <c:pt idx="16">
                  <c:v>66.153846153846146</c:v>
                </c:pt>
                <c:pt idx="17">
                  <c:v>67.10526315789474</c:v>
                </c:pt>
                <c:pt idx="18">
                  <c:v>64.285714285714292</c:v>
                </c:pt>
                <c:pt idx="19">
                  <c:v>69.047619047619051</c:v>
                </c:pt>
                <c:pt idx="20">
                  <c:v>65.432098765432102</c:v>
                </c:pt>
                <c:pt idx="21">
                  <c:v>60</c:v>
                </c:pt>
                <c:pt idx="22">
                  <c:v>69.473684210526315</c:v>
                </c:pt>
                <c:pt idx="23">
                  <c:v>75</c:v>
                </c:pt>
                <c:pt idx="24">
                  <c:v>71.264367816091962</c:v>
                </c:pt>
                <c:pt idx="25">
                  <c:v>78.571428571428569</c:v>
                </c:pt>
                <c:pt idx="26">
                  <c:v>72.602739726027394</c:v>
                </c:pt>
                <c:pt idx="27">
                  <c:v>74.72527472527473</c:v>
                </c:pt>
                <c:pt idx="28">
                  <c:v>71.15384615384616</c:v>
                </c:pt>
                <c:pt idx="29">
                  <c:v>71.764705882352942</c:v>
                </c:pt>
                <c:pt idx="30">
                  <c:v>76.829268292682926</c:v>
                </c:pt>
                <c:pt idx="31">
                  <c:v>78.873239436619713</c:v>
                </c:pt>
                <c:pt idx="32">
                  <c:v>76.344086021505376</c:v>
                </c:pt>
                <c:pt idx="33">
                  <c:v>77.38095238095238</c:v>
                </c:pt>
                <c:pt idx="34">
                  <c:v>78.260869565217391</c:v>
                </c:pt>
                <c:pt idx="35">
                  <c:v>81.05263157894737</c:v>
                </c:pt>
                <c:pt idx="36">
                  <c:v>77.011494252873561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CB-344B-AD23-E912F64CD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798800"/>
        <c:axId val="221800448"/>
      </c:lineChart>
      <c:catAx>
        <c:axId val="22179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00448"/>
        <c:crosses val="autoZero"/>
        <c:auto val="1"/>
        <c:lblAlgn val="ctr"/>
        <c:lblOffset val="100"/>
        <c:noMultiLvlLbl val="0"/>
      </c:catAx>
      <c:valAx>
        <c:axId val="221800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9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CGM Prescription</a:t>
            </a:r>
            <a:r>
              <a:rPr lang="en-US" sz="2000" b="1" baseline="0" dirty="0"/>
              <a:t> </a:t>
            </a:r>
            <a:r>
              <a:rPr lang="en-US" sz="2000" b="1" baseline="0" dirty="0" smtClean="0"/>
              <a:t>Rates by </a:t>
            </a:r>
            <a:r>
              <a:rPr lang="en-US" sz="2000" b="1" baseline="0" dirty="0"/>
              <a:t>Race/Ethnicity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51737032617502E-2"/>
          <c:y val="0.11298260155153737"/>
          <c:w val="0.91720893479293297"/>
          <c:h val="0.71510269665045323"/>
        </c:manualLayout>
      </c:layout>
      <c:lineChart>
        <c:grouping val="standard"/>
        <c:varyColors val="0"/>
        <c:ser>
          <c:idx val="0"/>
          <c:order val="0"/>
          <c:tx>
            <c:strRef>
              <c:f>'Run chart CGM'!$G$1</c:f>
              <c:strCache>
                <c:ptCount val="1"/>
                <c:pt idx="0">
                  <c:v>Hispanic CGM rates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'Run chart CGM'!$A$2:$A$38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CGM'!$G$2:$G$38</c:f>
              <c:numCache>
                <c:formatCode>0.0</c:formatCode>
                <c:ptCount val="37"/>
                <c:pt idx="1">
                  <c:v>52.631578947368418</c:v>
                </c:pt>
                <c:pt idx="2">
                  <c:v>40</c:v>
                </c:pt>
                <c:pt idx="3">
                  <c:v>52.777777777777779</c:v>
                </c:pt>
                <c:pt idx="4">
                  <c:v>66.666666666666657</c:v>
                </c:pt>
                <c:pt idx="5">
                  <c:v>62.790697674418603</c:v>
                </c:pt>
                <c:pt idx="6">
                  <c:v>55.172413793103445</c:v>
                </c:pt>
                <c:pt idx="7">
                  <c:v>52.941176470588239</c:v>
                </c:pt>
                <c:pt idx="8">
                  <c:v>65.384615384615387</c:v>
                </c:pt>
                <c:pt idx="9">
                  <c:v>60</c:v>
                </c:pt>
                <c:pt idx="10">
                  <c:v>66.666666666666657</c:v>
                </c:pt>
                <c:pt idx="11">
                  <c:v>62.162162162162161</c:v>
                </c:pt>
                <c:pt idx="12">
                  <c:v>63.414634146341463</c:v>
                </c:pt>
                <c:pt idx="13">
                  <c:v>66</c:v>
                </c:pt>
                <c:pt idx="14">
                  <c:v>69.565217391304344</c:v>
                </c:pt>
                <c:pt idx="15">
                  <c:v>60.526315789473685</c:v>
                </c:pt>
                <c:pt idx="16">
                  <c:v>61.764705882352942</c:v>
                </c:pt>
                <c:pt idx="17">
                  <c:v>70</c:v>
                </c:pt>
                <c:pt idx="18">
                  <c:v>64.102564102564102</c:v>
                </c:pt>
                <c:pt idx="19">
                  <c:v>63.265306122448983</c:v>
                </c:pt>
                <c:pt idx="20">
                  <c:v>66.666666666666657</c:v>
                </c:pt>
                <c:pt idx="21">
                  <c:v>57.777777777777771</c:v>
                </c:pt>
                <c:pt idx="22">
                  <c:v>62</c:v>
                </c:pt>
                <c:pt idx="23">
                  <c:v>77.777777777777786</c:v>
                </c:pt>
                <c:pt idx="24">
                  <c:v>66.666666666666657</c:v>
                </c:pt>
                <c:pt idx="25">
                  <c:v>80.357142857142861</c:v>
                </c:pt>
                <c:pt idx="26">
                  <c:v>67.64705882352942</c:v>
                </c:pt>
                <c:pt idx="27">
                  <c:v>66.666666666666657</c:v>
                </c:pt>
                <c:pt idx="28">
                  <c:v>68.333333333333329</c:v>
                </c:pt>
                <c:pt idx="29">
                  <c:v>79.545454545454547</c:v>
                </c:pt>
                <c:pt idx="30">
                  <c:v>76.59574468085107</c:v>
                </c:pt>
                <c:pt idx="31">
                  <c:v>80</c:v>
                </c:pt>
                <c:pt idx="32">
                  <c:v>68.75</c:v>
                </c:pt>
                <c:pt idx="33">
                  <c:v>77.272727272727266</c:v>
                </c:pt>
                <c:pt idx="34">
                  <c:v>79.545454545454547</c:v>
                </c:pt>
                <c:pt idx="35">
                  <c:v>84.615384615384613</c:v>
                </c:pt>
                <c:pt idx="36">
                  <c:v>80.769230769230774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A-A146-822F-CEF40B70D42A}"/>
            </c:ext>
          </c:extLst>
        </c:ser>
        <c:ser>
          <c:idx val="1"/>
          <c:order val="1"/>
          <c:tx>
            <c:strRef>
              <c:f>'Run chart CGM'!$J$1</c:f>
              <c:strCache>
                <c:ptCount val="1"/>
                <c:pt idx="0">
                  <c:v>Black CGM percentage rates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'Run chart CGM'!$A$2:$A$38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CGM'!$J$2:$J$38</c:f>
              <c:numCache>
                <c:formatCode>0.0</c:formatCode>
                <c:ptCount val="37"/>
                <c:pt idx="1">
                  <c:v>42.857142857142854</c:v>
                </c:pt>
                <c:pt idx="2">
                  <c:v>44.444444444444443</c:v>
                </c:pt>
                <c:pt idx="3">
                  <c:v>53.333333333333336</c:v>
                </c:pt>
                <c:pt idx="4">
                  <c:v>53.333333333333336</c:v>
                </c:pt>
                <c:pt idx="5">
                  <c:v>83.333333333333343</c:v>
                </c:pt>
                <c:pt idx="6">
                  <c:v>75</c:v>
                </c:pt>
                <c:pt idx="7">
                  <c:v>80</c:v>
                </c:pt>
                <c:pt idx="8">
                  <c:v>80</c:v>
                </c:pt>
                <c:pt idx="9">
                  <c:v>62.5</c:v>
                </c:pt>
                <c:pt idx="10">
                  <c:v>64.705882352941174</c:v>
                </c:pt>
                <c:pt idx="11">
                  <c:v>56.521739130434781</c:v>
                </c:pt>
                <c:pt idx="12">
                  <c:v>58.82352941176471</c:v>
                </c:pt>
                <c:pt idx="13">
                  <c:v>82.758620689655174</c:v>
                </c:pt>
                <c:pt idx="14">
                  <c:v>85.714285714285708</c:v>
                </c:pt>
                <c:pt idx="15">
                  <c:v>82.608695652173907</c:v>
                </c:pt>
                <c:pt idx="16">
                  <c:v>80</c:v>
                </c:pt>
                <c:pt idx="17">
                  <c:v>76.19047619047619</c:v>
                </c:pt>
                <c:pt idx="18">
                  <c:v>75</c:v>
                </c:pt>
                <c:pt idx="19">
                  <c:v>90</c:v>
                </c:pt>
                <c:pt idx="20">
                  <c:v>72.222222222222214</c:v>
                </c:pt>
                <c:pt idx="21">
                  <c:v>73.91304347826086</c:v>
                </c:pt>
                <c:pt idx="22">
                  <c:v>85.18518518518519</c:v>
                </c:pt>
                <c:pt idx="23">
                  <c:v>81.481481481481481</c:v>
                </c:pt>
                <c:pt idx="24">
                  <c:v>80.952380952380949</c:v>
                </c:pt>
                <c:pt idx="25">
                  <c:v>79.310344827586206</c:v>
                </c:pt>
                <c:pt idx="26">
                  <c:v>80</c:v>
                </c:pt>
                <c:pt idx="27">
                  <c:v>79.166666666666657</c:v>
                </c:pt>
                <c:pt idx="28">
                  <c:v>84</c:v>
                </c:pt>
                <c:pt idx="29">
                  <c:v>69.230769230769226</c:v>
                </c:pt>
                <c:pt idx="30">
                  <c:v>76.470588235294116</c:v>
                </c:pt>
                <c:pt idx="31">
                  <c:v>78.94736842105263</c:v>
                </c:pt>
                <c:pt idx="32">
                  <c:v>96</c:v>
                </c:pt>
                <c:pt idx="33">
                  <c:v>83.333333333333343</c:v>
                </c:pt>
                <c:pt idx="34">
                  <c:v>82.608695652173907</c:v>
                </c:pt>
                <c:pt idx="35">
                  <c:v>86.956521739130437</c:v>
                </c:pt>
                <c:pt idx="36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A-A146-822F-CEF40B70D42A}"/>
            </c:ext>
          </c:extLst>
        </c:ser>
        <c:ser>
          <c:idx val="2"/>
          <c:order val="2"/>
          <c:tx>
            <c:strRef>
              <c:f>'Run chart CGM'!$M$1</c:f>
              <c:strCache>
                <c:ptCount val="1"/>
                <c:pt idx="0">
                  <c:v>White CGM percentage rates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'Run chart CGM'!$A$2:$A$38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CGM'!$M$2:$M$38</c:f>
              <c:numCache>
                <c:formatCode>0.0</c:formatCode>
                <c:ptCount val="37"/>
                <c:pt idx="1">
                  <c:v>33.333333333333329</c:v>
                </c:pt>
                <c:pt idx="2">
                  <c:v>0</c:v>
                </c:pt>
                <c:pt idx="3">
                  <c:v>40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42.857142857142854</c:v>
                </c:pt>
                <c:pt idx="8">
                  <c:v>25</c:v>
                </c:pt>
                <c:pt idx="9">
                  <c:v>33.333333333333329</c:v>
                </c:pt>
                <c:pt idx="10">
                  <c:v>22.222222222222221</c:v>
                </c:pt>
                <c:pt idx="11">
                  <c:v>44.444444444444443</c:v>
                </c:pt>
                <c:pt idx="12">
                  <c:v>71.428571428571431</c:v>
                </c:pt>
                <c:pt idx="13">
                  <c:v>71.428571428571431</c:v>
                </c:pt>
                <c:pt idx="14">
                  <c:v>41.666666666666671</c:v>
                </c:pt>
                <c:pt idx="15">
                  <c:v>20</c:v>
                </c:pt>
                <c:pt idx="16">
                  <c:v>50</c:v>
                </c:pt>
                <c:pt idx="17">
                  <c:v>25</c:v>
                </c:pt>
                <c:pt idx="18">
                  <c:v>25</c:v>
                </c:pt>
                <c:pt idx="19">
                  <c:v>60</c:v>
                </c:pt>
                <c:pt idx="20">
                  <c:v>61.53846153846154</c:v>
                </c:pt>
                <c:pt idx="21">
                  <c:v>60</c:v>
                </c:pt>
                <c:pt idx="22">
                  <c:v>85.714285714285708</c:v>
                </c:pt>
                <c:pt idx="23">
                  <c:v>40</c:v>
                </c:pt>
                <c:pt idx="24">
                  <c:v>77.777777777777786</c:v>
                </c:pt>
                <c:pt idx="25">
                  <c:v>80</c:v>
                </c:pt>
                <c:pt idx="26">
                  <c:v>66.666666666666657</c:v>
                </c:pt>
                <c:pt idx="27">
                  <c:v>100</c:v>
                </c:pt>
                <c:pt idx="28">
                  <c:v>60</c:v>
                </c:pt>
                <c:pt idx="29">
                  <c:v>33.333333333333329</c:v>
                </c:pt>
                <c:pt idx="30">
                  <c:v>88.888888888888886</c:v>
                </c:pt>
                <c:pt idx="31">
                  <c:v>50</c:v>
                </c:pt>
                <c:pt idx="32">
                  <c:v>66.666666666666657</c:v>
                </c:pt>
                <c:pt idx="33">
                  <c:v>76.923076923076934</c:v>
                </c:pt>
                <c:pt idx="34">
                  <c:v>55.555555555555557</c:v>
                </c:pt>
                <c:pt idx="35">
                  <c:v>85.714285714285708</c:v>
                </c:pt>
                <c:pt idx="36">
                  <c:v>85.714285714285708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A-A146-822F-CEF40B70D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90752"/>
        <c:axId val="367693184"/>
      </c:lineChart>
      <c:catAx>
        <c:axId val="367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93184"/>
        <c:crosses val="autoZero"/>
        <c:auto val="1"/>
        <c:lblAlgn val="ctr"/>
        <c:lblOffset val="100"/>
        <c:noMultiLvlLbl val="0"/>
      </c:catAx>
      <c:valAx>
        <c:axId val="367693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9075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5715543751805372"/>
          <c:y val="0.67334382261035597"/>
          <c:w val="0.39677499932460936"/>
          <c:h val="0.13291235549257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Insulin</a:t>
            </a:r>
            <a:r>
              <a:rPr lang="en-US" baseline="0" dirty="0" smtClean="0"/>
              <a:t> Pump</a:t>
            </a:r>
            <a:r>
              <a:rPr lang="en-US" dirty="0" smtClean="0"/>
              <a:t> Prescription Rates Overall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234106798597081E-2"/>
          <c:y val="0.13108480259341954"/>
          <c:w val="0.9000874271247068"/>
          <c:h val="0.74128272563305986"/>
        </c:manualLayout>
      </c:layout>
      <c:lineChart>
        <c:grouping val="standard"/>
        <c:varyColors val="0"/>
        <c:ser>
          <c:idx val="0"/>
          <c:order val="0"/>
          <c:tx>
            <c:strRef>
              <c:f>'Run chart IP'!$D$1</c:f>
              <c:strCache>
                <c:ptCount val="1"/>
                <c:pt idx="0">
                  <c:v>IP prescription rates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'Run chart IP'!$A$2:$A$38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IP'!$D$2:$D$38</c:f>
              <c:numCache>
                <c:formatCode>0.0</c:formatCode>
                <c:ptCount val="37"/>
                <c:pt idx="1">
                  <c:v>12.698412698412698</c:v>
                </c:pt>
                <c:pt idx="2">
                  <c:v>14.285714285714285</c:v>
                </c:pt>
                <c:pt idx="3">
                  <c:v>14.0625</c:v>
                </c:pt>
                <c:pt idx="4">
                  <c:v>24.242424242424242</c:v>
                </c:pt>
                <c:pt idx="5">
                  <c:v>21.917808219178081</c:v>
                </c:pt>
                <c:pt idx="6">
                  <c:v>23.076923076923077</c:v>
                </c:pt>
                <c:pt idx="7">
                  <c:v>25.862068965517242</c:v>
                </c:pt>
                <c:pt idx="8">
                  <c:v>24.193548387096776</c:v>
                </c:pt>
                <c:pt idx="9">
                  <c:v>24.590163934426229</c:v>
                </c:pt>
                <c:pt idx="10">
                  <c:v>31.707317073170731</c:v>
                </c:pt>
                <c:pt idx="11">
                  <c:v>19.753086419753085</c:v>
                </c:pt>
                <c:pt idx="12">
                  <c:v>24.324324324324326</c:v>
                </c:pt>
                <c:pt idx="13">
                  <c:v>21.212121212121211</c:v>
                </c:pt>
                <c:pt idx="14">
                  <c:v>29.629629629629626</c:v>
                </c:pt>
                <c:pt idx="15">
                  <c:v>23.943661971830984</c:v>
                </c:pt>
                <c:pt idx="16">
                  <c:v>24.615384615384617</c:v>
                </c:pt>
                <c:pt idx="17">
                  <c:v>25</c:v>
                </c:pt>
                <c:pt idx="18">
                  <c:v>32.857142857142854</c:v>
                </c:pt>
                <c:pt idx="19">
                  <c:v>32.142857142857146</c:v>
                </c:pt>
                <c:pt idx="20">
                  <c:v>24.691358024691358</c:v>
                </c:pt>
                <c:pt idx="21">
                  <c:v>31.764705882352938</c:v>
                </c:pt>
                <c:pt idx="22">
                  <c:v>28.421052631578945</c:v>
                </c:pt>
                <c:pt idx="23">
                  <c:v>34.090909090909086</c:v>
                </c:pt>
                <c:pt idx="24">
                  <c:v>32.183908045977013</c:v>
                </c:pt>
                <c:pt idx="25">
                  <c:v>33.673469387755098</c:v>
                </c:pt>
                <c:pt idx="26">
                  <c:v>21.917808219178081</c:v>
                </c:pt>
                <c:pt idx="27">
                  <c:v>23.076923076923077</c:v>
                </c:pt>
                <c:pt idx="28">
                  <c:v>27.884615384615387</c:v>
                </c:pt>
                <c:pt idx="29">
                  <c:v>27.058823529411764</c:v>
                </c:pt>
                <c:pt idx="30">
                  <c:v>28.04878048780488</c:v>
                </c:pt>
                <c:pt idx="31">
                  <c:v>25.352112676056336</c:v>
                </c:pt>
                <c:pt idx="32">
                  <c:v>30.107526881720432</c:v>
                </c:pt>
                <c:pt idx="33">
                  <c:v>26.190476190476193</c:v>
                </c:pt>
                <c:pt idx="34">
                  <c:v>32.608695652173914</c:v>
                </c:pt>
                <c:pt idx="35">
                  <c:v>23.157894736842106</c:v>
                </c:pt>
                <c:pt idx="36">
                  <c:v>31.03448275862069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6A-7A4C-9E34-2A1847A48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508096"/>
        <c:axId val="406509744"/>
      </c:lineChart>
      <c:catAx>
        <c:axId val="4065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09744"/>
        <c:crosses val="autoZero"/>
        <c:auto val="1"/>
        <c:lblAlgn val="ctr"/>
        <c:lblOffset val="100"/>
        <c:noMultiLvlLbl val="0"/>
      </c:catAx>
      <c:valAx>
        <c:axId val="4065097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Insulin Pump</a:t>
            </a:r>
            <a:r>
              <a:rPr lang="en-US" sz="2000" b="1" baseline="0" dirty="0" smtClean="0"/>
              <a:t> Prescriptions by Race/Ethnicity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29661238180882E-2"/>
          <c:y val="9.3328533585841783E-2"/>
          <c:w val="0.95184735197098747"/>
          <c:h val="0.78638770742930486"/>
        </c:manualLayout>
      </c:layout>
      <c:lineChart>
        <c:grouping val="standard"/>
        <c:varyColors val="0"/>
        <c:ser>
          <c:idx val="0"/>
          <c:order val="0"/>
          <c:tx>
            <c:strRef>
              <c:f>'Run chart IP'!$G$1</c:f>
              <c:strCache>
                <c:ptCount val="1"/>
                <c:pt idx="0">
                  <c:v>Hispanic IP percentage rates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'Run chart IP'!$A$2:$A$38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IP'!$G$2:$G$38</c:f>
              <c:numCache>
                <c:formatCode>0.0</c:formatCode>
                <c:ptCount val="37"/>
                <c:pt idx="1">
                  <c:v>15.789473684210526</c:v>
                </c:pt>
                <c:pt idx="2">
                  <c:v>26.666666666666668</c:v>
                </c:pt>
                <c:pt idx="3">
                  <c:v>25</c:v>
                </c:pt>
                <c:pt idx="4">
                  <c:v>36.111111111111107</c:v>
                </c:pt>
                <c:pt idx="5">
                  <c:v>30.232558139534881</c:v>
                </c:pt>
                <c:pt idx="6">
                  <c:v>34.482758620689658</c:v>
                </c:pt>
                <c:pt idx="7">
                  <c:v>29.411764705882355</c:v>
                </c:pt>
                <c:pt idx="8">
                  <c:v>34.615384615384613</c:v>
                </c:pt>
                <c:pt idx="9">
                  <c:v>37.142857142857146</c:v>
                </c:pt>
                <c:pt idx="10">
                  <c:v>45.833333333333329</c:v>
                </c:pt>
                <c:pt idx="11">
                  <c:v>29.72972972972973</c:v>
                </c:pt>
                <c:pt idx="12">
                  <c:v>41.463414634146339</c:v>
                </c:pt>
                <c:pt idx="13">
                  <c:v>28.000000000000004</c:v>
                </c:pt>
                <c:pt idx="14">
                  <c:v>43.478260869565219</c:v>
                </c:pt>
                <c:pt idx="15">
                  <c:v>34.210526315789473</c:v>
                </c:pt>
                <c:pt idx="16">
                  <c:v>32.352941176470587</c:v>
                </c:pt>
                <c:pt idx="17">
                  <c:v>37.5</c:v>
                </c:pt>
                <c:pt idx="18">
                  <c:v>51.282051282051277</c:v>
                </c:pt>
                <c:pt idx="19">
                  <c:v>42.857142857142854</c:v>
                </c:pt>
                <c:pt idx="20">
                  <c:v>35.714285714285715</c:v>
                </c:pt>
                <c:pt idx="21">
                  <c:v>46.666666666666664</c:v>
                </c:pt>
                <c:pt idx="22">
                  <c:v>34</c:v>
                </c:pt>
                <c:pt idx="23">
                  <c:v>44.444444444444443</c:v>
                </c:pt>
                <c:pt idx="24">
                  <c:v>37.5</c:v>
                </c:pt>
                <c:pt idx="25">
                  <c:v>44.642857142857146</c:v>
                </c:pt>
                <c:pt idx="26">
                  <c:v>26.47058823529412</c:v>
                </c:pt>
                <c:pt idx="27">
                  <c:v>33.333333333333329</c:v>
                </c:pt>
                <c:pt idx="28">
                  <c:v>31.666666666666664</c:v>
                </c:pt>
                <c:pt idx="29">
                  <c:v>36.363636363636367</c:v>
                </c:pt>
                <c:pt idx="30">
                  <c:v>34.042553191489361</c:v>
                </c:pt>
                <c:pt idx="31">
                  <c:v>30</c:v>
                </c:pt>
                <c:pt idx="32">
                  <c:v>33.333333333333329</c:v>
                </c:pt>
                <c:pt idx="33">
                  <c:v>27.27272727272727</c:v>
                </c:pt>
                <c:pt idx="34">
                  <c:v>40.909090909090914</c:v>
                </c:pt>
                <c:pt idx="35">
                  <c:v>28.846153846153843</c:v>
                </c:pt>
                <c:pt idx="36">
                  <c:v>36.538461538461533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8-6D42-B4EC-C4FAD2C240FD}"/>
            </c:ext>
          </c:extLst>
        </c:ser>
        <c:ser>
          <c:idx val="1"/>
          <c:order val="1"/>
          <c:tx>
            <c:strRef>
              <c:f>'Run chart IP'!$J$1</c:f>
              <c:strCache>
                <c:ptCount val="1"/>
                <c:pt idx="0">
                  <c:v>Black IP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'Run chart IP'!$A$2:$A$38</c:f>
              <c:strCache>
                <c:ptCount val="37"/>
                <c:pt idx="1">
                  <c:v>2019-01</c:v>
                </c:pt>
                <c:pt idx="2">
                  <c:v>2019-02</c:v>
                </c:pt>
                <c:pt idx="3">
                  <c:v>2019-03</c:v>
                </c:pt>
                <c:pt idx="4">
                  <c:v>2019-04</c:v>
                </c:pt>
                <c:pt idx="5">
                  <c:v>2019-05</c:v>
                </c:pt>
                <c:pt idx="6">
                  <c:v>2019-06</c:v>
                </c:pt>
                <c:pt idx="7">
                  <c:v>2019-07</c:v>
                </c:pt>
                <c:pt idx="8">
                  <c:v>2019-08</c:v>
                </c:pt>
                <c:pt idx="9">
                  <c:v>2019-09</c:v>
                </c:pt>
                <c:pt idx="10">
                  <c:v>2019-10</c:v>
                </c:pt>
                <c:pt idx="11">
                  <c:v>2019-11</c:v>
                </c:pt>
                <c:pt idx="12">
                  <c:v>2019-12</c:v>
                </c:pt>
                <c:pt idx="13">
                  <c:v>2020-01</c:v>
                </c:pt>
                <c:pt idx="14">
                  <c:v>2020-02</c:v>
                </c:pt>
                <c:pt idx="15">
                  <c:v>2020-03</c:v>
                </c:pt>
                <c:pt idx="16">
                  <c:v>2020-04</c:v>
                </c:pt>
                <c:pt idx="17">
                  <c:v>2020-05</c:v>
                </c:pt>
                <c:pt idx="18">
                  <c:v>2020-06</c:v>
                </c:pt>
                <c:pt idx="19">
                  <c:v>2020-07</c:v>
                </c:pt>
                <c:pt idx="20">
                  <c:v>2020-08</c:v>
                </c:pt>
                <c:pt idx="21">
                  <c:v>2020-09</c:v>
                </c:pt>
                <c:pt idx="22">
                  <c:v>2020-10</c:v>
                </c:pt>
                <c:pt idx="23">
                  <c:v>2020-11</c:v>
                </c:pt>
                <c:pt idx="24">
                  <c:v>2020-12</c:v>
                </c:pt>
                <c:pt idx="25">
                  <c:v>2021-01</c:v>
                </c:pt>
                <c:pt idx="26">
                  <c:v>2021-02</c:v>
                </c:pt>
                <c:pt idx="27">
                  <c:v>2021-03</c:v>
                </c:pt>
                <c:pt idx="28">
                  <c:v>2021-04</c:v>
                </c:pt>
                <c:pt idx="29">
                  <c:v>2021-05</c:v>
                </c:pt>
                <c:pt idx="30">
                  <c:v>2021-06</c:v>
                </c:pt>
                <c:pt idx="31">
                  <c:v>2021-07</c:v>
                </c:pt>
                <c:pt idx="32">
                  <c:v>2021-08</c:v>
                </c:pt>
                <c:pt idx="33">
                  <c:v>2021-09</c:v>
                </c:pt>
                <c:pt idx="34">
                  <c:v>2021-10</c:v>
                </c:pt>
                <c:pt idx="35">
                  <c:v>2021-11</c:v>
                </c:pt>
                <c:pt idx="36">
                  <c:v>2021-12</c:v>
                </c:pt>
              </c:strCache>
            </c:strRef>
          </c:cat>
          <c:val>
            <c:numRef>
              <c:f>'Run chart IP'!$J$2:$J$38</c:f>
              <c:numCache>
                <c:formatCode>0.0</c:formatCode>
                <c:ptCount val="37"/>
                <c:pt idx="1">
                  <c:v>14.285714285714285</c:v>
                </c:pt>
                <c:pt idx="2">
                  <c:v>0</c:v>
                </c:pt>
                <c:pt idx="3">
                  <c:v>0</c:v>
                </c:pt>
                <c:pt idx="4">
                  <c:v>6.666666666666667</c:v>
                </c:pt>
                <c:pt idx="5">
                  <c:v>16.666666666666664</c:v>
                </c:pt>
                <c:pt idx="6">
                  <c:v>12.5</c:v>
                </c:pt>
                <c:pt idx="7">
                  <c:v>30</c:v>
                </c:pt>
                <c:pt idx="8">
                  <c:v>25</c:v>
                </c:pt>
                <c:pt idx="9">
                  <c:v>12.5</c:v>
                </c:pt>
                <c:pt idx="10">
                  <c:v>17.647058823529413</c:v>
                </c:pt>
                <c:pt idx="11">
                  <c:v>13.043478260869565</c:v>
                </c:pt>
                <c:pt idx="12">
                  <c:v>5.8823529411764701</c:v>
                </c:pt>
                <c:pt idx="13">
                  <c:v>20.689655172413794</c:v>
                </c:pt>
                <c:pt idx="14">
                  <c:v>28.571428571428569</c:v>
                </c:pt>
                <c:pt idx="15">
                  <c:v>17.391304347826086</c:v>
                </c:pt>
                <c:pt idx="16">
                  <c:v>15</c:v>
                </c:pt>
                <c:pt idx="17">
                  <c:v>19.047619047619047</c:v>
                </c:pt>
                <c:pt idx="18">
                  <c:v>15</c:v>
                </c:pt>
                <c:pt idx="19">
                  <c:v>25</c:v>
                </c:pt>
                <c:pt idx="20">
                  <c:v>11.111111111111111</c:v>
                </c:pt>
                <c:pt idx="21">
                  <c:v>8.695652173913043</c:v>
                </c:pt>
                <c:pt idx="22">
                  <c:v>25.925925925925924</c:v>
                </c:pt>
                <c:pt idx="23">
                  <c:v>25.925925925925924</c:v>
                </c:pt>
                <c:pt idx="24">
                  <c:v>38.095238095238095</c:v>
                </c:pt>
                <c:pt idx="25">
                  <c:v>17.241379310344829</c:v>
                </c:pt>
                <c:pt idx="26">
                  <c:v>28.000000000000004</c:v>
                </c:pt>
                <c:pt idx="27">
                  <c:v>16.666666666666664</c:v>
                </c:pt>
                <c:pt idx="28">
                  <c:v>32</c:v>
                </c:pt>
                <c:pt idx="29">
                  <c:v>19.230769230769234</c:v>
                </c:pt>
                <c:pt idx="30">
                  <c:v>29.411764705882355</c:v>
                </c:pt>
                <c:pt idx="31">
                  <c:v>26.315789473684209</c:v>
                </c:pt>
                <c:pt idx="32">
                  <c:v>40</c:v>
                </c:pt>
                <c:pt idx="33">
                  <c:v>38.888888888888893</c:v>
                </c:pt>
                <c:pt idx="34">
                  <c:v>39.130434782608695</c:v>
                </c:pt>
                <c:pt idx="35">
                  <c:v>21.739130434782609</c:v>
                </c:pt>
                <c:pt idx="36">
                  <c:v>31.25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8-6D42-B4EC-C4FAD2C24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49888"/>
        <c:axId val="352253888"/>
      </c:lineChart>
      <c:catAx>
        <c:axId val="3522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53888"/>
        <c:crosses val="autoZero"/>
        <c:auto val="1"/>
        <c:lblAlgn val="ctr"/>
        <c:lblOffset val="100"/>
        <c:noMultiLvlLbl val="0"/>
      </c:catAx>
      <c:valAx>
        <c:axId val="3522538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30909779727246"/>
          <c:y val="0.11364680379858275"/>
          <c:w val="0.59861921740320057"/>
          <c:h val="4.5546995136342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632F2-D78A-42B3-9DEF-A541605F04F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A281A6E6-CB8E-4790-B187-352B517D65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A1DADF82-C314-438C-8CB5-B6F571EC2582}" type="parTrans" cxnId="{5414410B-C2D7-4F6C-B44B-8EC3AF2F79C3}">
      <dgm:prSet/>
      <dgm:spPr/>
      <dgm:t>
        <a:bodyPr/>
        <a:lstStyle/>
        <a:p>
          <a:endParaRPr lang="en-US"/>
        </a:p>
      </dgm:t>
    </dgm:pt>
    <dgm:pt modelId="{95C6A71F-3788-4027-9983-FA0A7F815A89}" type="sibTrans" cxnId="{5414410B-C2D7-4F6C-B44B-8EC3AF2F79C3}">
      <dgm:prSet/>
      <dgm:spPr/>
      <dgm:t>
        <a:bodyPr/>
        <a:lstStyle/>
        <a:p>
          <a:endParaRPr lang="en-US"/>
        </a:p>
      </dgm:t>
    </dgm:pt>
    <dgm:pt modelId="{52F45DA5-A7EF-4662-A361-E88B0C541DBA}">
      <dgm:prSet phldrT="[Text]"/>
      <dgm:spPr/>
      <dgm:t>
        <a:bodyPr/>
        <a:lstStyle/>
        <a:p>
          <a:r>
            <a:rPr lang="en-US" dirty="0" smtClean="0"/>
            <a:t>Clinical Model Innovation</a:t>
          </a:r>
          <a:endParaRPr lang="en-US" dirty="0"/>
        </a:p>
      </dgm:t>
    </dgm:pt>
    <dgm:pt modelId="{2AE98550-6329-4C58-AD2A-326A65280215}" type="parTrans" cxnId="{A39E58CB-CA4D-4A60-9CB8-0C1F7398449B}">
      <dgm:prSet/>
      <dgm:spPr/>
      <dgm:t>
        <a:bodyPr/>
        <a:lstStyle/>
        <a:p>
          <a:endParaRPr lang="en-US"/>
        </a:p>
      </dgm:t>
    </dgm:pt>
    <dgm:pt modelId="{E82E437F-D9D4-4C50-BD28-9B3D383496A1}" type="sibTrans" cxnId="{A39E58CB-CA4D-4A60-9CB8-0C1F7398449B}">
      <dgm:prSet/>
      <dgm:spPr/>
      <dgm:t>
        <a:bodyPr/>
        <a:lstStyle/>
        <a:p>
          <a:endParaRPr lang="en-US"/>
        </a:p>
      </dgm:t>
    </dgm:pt>
    <dgm:pt modelId="{0047347A-EC68-4587-B4BA-1CED36F6AFEC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FA3F4DB7-C1F8-4AB4-8B5F-F7C5E7148D12}" type="parTrans" cxnId="{CBFD2EA8-3FA7-4795-940C-B66AD49F9FC3}">
      <dgm:prSet/>
      <dgm:spPr/>
      <dgm:t>
        <a:bodyPr/>
        <a:lstStyle/>
        <a:p>
          <a:endParaRPr lang="en-US"/>
        </a:p>
      </dgm:t>
    </dgm:pt>
    <dgm:pt modelId="{855CC18A-F4F6-48CA-AC4A-0EF054C1D73F}" type="sibTrans" cxnId="{CBFD2EA8-3FA7-4795-940C-B66AD49F9FC3}">
      <dgm:prSet/>
      <dgm:spPr/>
      <dgm:t>
        <a:bodyPr/>
        <a:lstStyle/>
        <a:p>
          <a:endParaRPr lang="en-US"/>
        </a:p>
      </dgm:t>
    </dgm:pt>
    <dgm:pt modelId="{C524E7DB-D858-4618-8679-227F97AEAEA8}" type="pres">
      <dgm:prSet presAssocID="{DC3632F2-D78A-42B3-9DEF-A541605F04F8}" presName="compositeShape" presStyleCnt="0">
        <dgm:presLayoutVars>
          <dgm:chMax val="7"/>
          <dgm:dir/>
          <dgm:resizeHandles val="exact"/>
        </dgm:presLayoutVars>
      </dgm:prSet>
      <dgm:spPr/>
    </dgm:pt>
    <dgm:pt modelId="{2D058F4E-1556-499D-BA24-AA79F4EB641D}" type="pres">
      <dgm:prSet presAssocID="{DC3632F2-D78A-42B3-9DEF-A541605F04F8}" presName="wedge1" presStyleLbl="node1" presStyleIdx="0" presStyleCnt="3" custLinFactNeighborX="15067" custLinFactNeighborY="-11905"/>
      <dgm:spPr/>
      <dgm:t>
        <a:bodyPr/>
        <a:lstStyle/>
        <a:p>
          <a:endParaRPr lang="en-US"/>
        </a:p>
      </dgm:t>
    </dgm:pt>
    <dgm:pt modelId="{A1E77115-BD85-4536-A238-0E454F902FF6}" type="pres">
      <dgm:prSet presAssocID="{DC3632F2-D78A-42B3-9DEF-A541605F04F8}" presName="dummy1a" presStyleCnt="0"/>
      <dgm:spPr/>
    </dgm:pt>
    <dgm:pt modelId="{E80D6A95-4750-4351-9836-CE5387C7A3BF}" type="pres">
      <dgm:prSet presAssocID="{DC3632F2-D78A-42B3-9DEF-A541605F04F8}" presName="dummy1b" presStyleCnt="0"/>
      <dgm:spPr/>
    </dgm:pt>
    <dgm:pt modelId="{CCFF552A-5C57-4A44-87F0-C4ADE6FD7581}" type="pres">
      <dgm:prSet presAssocID="{DC3632F2-D78A-42B3-9DEF-A541605F04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6B54-E442-45D6-9490-8A2693A9E3D8}" type="pres">
      <dgm:prSet presAssocID="{DC3632F2-D78A-42B3-9DEF-A541605F04F8}" presName="wedge2" presStyleLbl="node1" presStyleIdx="1" presStyleCnt="3" custLinFactNeighborX="-2046" custLinFactNeighborY="17857"/>
      <dgm:spPr/>
      <dgm:t>
        <a:bodyPr/>
        <a:lstStyle/>
        <a:p>
          <a:endParaRPr lang="en-US"/>
        </a:p>
      </dgm:t>
    </dgm:pt>
    <dgm:pt modelId="{473D81CD-9523-4312-94E9-DAB025D89758}" type="pres">
      <dgm:prSet presAssocID="{DC3632F2-D78A-42B3-9DEF-A541605F04F8}" presName="dummy2a" presStyleCnt="0"/>
      <dgm:spPr/>
    </dgm:pt>
    <dgm:pt modelId="{3268624D-3FE9-44C3-92D1-6F5E1400FFB5}" type="pres">
      <dgm:prSet presAssocID="{DC3632F2-D78A-42B3-9DEF-A541605F04F8}" presName="dummy2b" presStyleCnt="0"/>
      <dgm:spPr/>
    </dgm:pt>
    <dgm:pt modelId="{B77B8C44-24BB-4111-8369-C34AD5608C7C}" type="pres">
      <dgm:prSet presAssocID="{DC3632F2-D78A-42B3-9DEF-A541605F04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7EEE-E1B1-4DD2-B101-1BE002C7B59B}" type="pres">
      <dgm:prSet presAssocID="{DC3632F2-D78A-42B3-9DEF-A541605F04F8}" presName="wedge3" presStyleLbl="node1" presStyleIdx="2" presStyleCnt="3" custLinFactNeighborX="-19345" custLinFactNeighborY="-10417"/>
      <dgm:spPr/>
      <dgm:t>
        <a:bodyPr/>
        <a:lstStyle/>
        <a:p>
          <a:endParaRPr lang="en-US"/>
        </a:p>
      </dgm:t>
    </dgm:pt>
    <dgm:pt modelId="{E311F093-04CA-48D0-A727-E05D8EBA30DA}" type="pres">
      <dgm:prSet presAssocID="{DC3632F2-D78A-42B3-9DEF-A541605F04F8}" presName="dummy3a" presStyleCnt="0"/>
      <dgm:spPr/>
    </dgm:pt>
    <dgm:pt modelId="{6C4C28AE-14D1-44D8-8D35-99FC17856F2F}" type="pres">
      <dgm:prSet presAssocID="{DC3632F2-D78A-42B3-9DEF-A541605F04F8}" presName="dummy3b" presStyleCnt="0"/>
      <dgm:spPr/>
    </dgm:pt>
    <dgm:pt modelId="{63080FE2-FF1E-4D6B-AC5B-819523979BDA}" type="pres">
      <dgm:prSet presAssocID="{DC3632F2-D78A-42B3-9DEF-A541605F04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FDF4-D3B6-4765-B739-61B9D2BACEEA}" type="pres">
      <dgm:prSet presAssocID="{95C6A71F-3788-4027-9983-FA0A7F815A89}" presName="arrowWedge1" presStyleLbl="fgSibTrans2D1" presStyleIdx="0" presStyleCnt="3"/>
      <dgm:spPr/>
    </dgm:pt>
    <dgm:pt modelId="{C0E02703-751C-487D-8C7A-860B816F8CA7}" type="pres">
      <dgm:prSet presAssocID="{E82E437F-D9D4-4C50-BD28-9B3D383496A1}" presName="arrowWedge2" presStyleLbl="fgSibTrans2D1" presStyleIdx="1" presStyleCnt="3"/>
      <dgm:spPr/>
    </dgm:pt>
    <dgm:pt modelId="{01755610-7B5F-4CE4-9DA0-1A008D63E674}" type="pres">
      <dgm:prSet presAssocID="{855CC18A-F4F6-48CA-AC4A-0EF054C1D73F}" presName="arrowWedge3" presStyleLbl="fgSibTrans2D1" presStyleIdx="2" presStyleCnt="3"/>
      <dgm:spPr/>
    </dgm:pt>
  </dgm:ptLst>
  <dgm:cxnLst>
    <dgm:cxn modelId="{A39E58CB-CA4D-4A60-9CB8-0C1F7398449B}" srcId="{DC3632F2-D78A-42B3-9DEF-A541605F04F8}" destId="{52F45DA5-A7EF-4662-A361-E88B0C541DBA}" srcOrd="1" destOrd="0" parTransId="{2AE98550-6329-4C58-AD2A-326A65280215}" sibTransId="{E82E437F-D9D4-4C50-BD28-9B3D383496A1}"/>
    <dgm:cxn modelId="{EE22CF26-C31C-45A3-A891-B965415A43AD}" type="presOf" srcId="{52F45DA5-A7EF-4662-A361-E88B0C541DBA}" destId="{D0586B54-E442-45D6-9490-8A2693A9E3D8}" srcOrd="0" destOrd="0" presId="urn:microsoft.com/office/officeart/2005/8/layout/cycle8"/>
    <dgm:cxn modelId="{803DD0AD-C9AD-4D52-903B-EF554FCAAFB6}" type="presOf" srcId="{DC3632F2-D78A-42B3-9DEF-A541605F04F8}" destId="{C524E7DB-D858-4618-8679-227F97AEAEA8}" srcOrd="0" destOrd="0" presId="urn:microsoft.com/office/officeart/2005/8/layout/cycle8"/>
    <dgm:cxn modelId="{9B6D4200-64A5-49AA-914B-95F8F5B4598D}" type="presOf" srcId="{0047347A-EC68-4587-B4BA-1CED36F6AFEC}" destId="{63080FE2-FF1E-4D6B-AC5B-819523979BDA}" srcOrd="1" destOrd="0" presId="urn:microsoft.com/office/officeart/2005/8/layout/cycle8"/>
    <dgm:cxn modelId="{DE605FB0-8F64-49ED-9DB5-C86BB0467659}" type="presOf" srcId="{A281A6E6-CB8E-4790-B187-352B517D6598}" destId="{CCFF552A-5C57-4A44-87F0-C4ADE6FD7581}" srcOrd="1" destOrd="0" presId="urn:microsoft.com/office/officeart/2005/8/layout/cycle8"/>
    <dgm:cxn modelId="{EDFE8482-6D32-4060-8690-972DDD1590D4}" type="presOf" srcId="{52F45DA5-A7EF-4662-A361-E88B0C541DBA}" destId="{B77B8C44-24BB-4111-8369-C34AD5608C7C}" srcOrd="1" destOrd="0" presId="urn:microsoft.com/office/officeart/2005/8/layout/cycle8"/>
    <dgm:cxn modelId="{5414410B-C2D7-4F6C-B44B-8EC3AF2F79C3}" srcId="{DC3632F2-D78A-42B3-9DEF-A541605F04F8}" destId="{A281A6E6-CB8E-4790-B187-352B517D6598}" srcOrd="0" destOrd="0" parTransId="{A1DADF82-C314-438C-8CB5-B6F571EC2582}" sibTransId="{95C6A71F-3788-4027-9983-FA0A7F815A89}"/>
    <dgm:cxn modelId="{CBFD2EA8-3FA7-4795-940C-B66AD49F9FC3}" srcId="{DC3632F2-D78A-42B3-9DEF-A541605F04F8}" destId="{0047347A-EC68-4587-B4BA-1CED36F6AFEC}" srcOrd="2" destOrd="0" parTransId="{FA3F4DB7-C1F8-4AB4-8B5F-F7C5E7148D12}" sibTransId="{855CC18A-F4F6-48CA-AC4A-0EF054C1D73F}"/>
    <dgm:cxn modelId="{75F905BE-66EA-460A-AB26-412FCFEC323C}" type="presOf" srcId="{0047347A-EC68-4587-B4BA-1CED36F6AFEC}" destId="{88467EEE-E1B1-4DD2-B101-1BE002C7B59B}" srcOrd="0" destOrd="0" presId="urn:microsoft.com/office/officeart/2005/8/layout/cycle8"/>
    <dgm:cxn modelId="{F0329ADD-9079-4C94-87F6-0EE56CAE3DEC}" type="presOf" srcId="{A281A6E6-CB8E-4790-B187-352B517D6598}" destId="{2D058F4E-1556-499D-BA24-AA79F4EB641D}" srcOrd="0" destOrd="0" presId="urn:microsoft.com/office/officeart/2005/8/layout/cycle8"/>
    <dgm:cxn modelId="{B2BFBCEA-FD38-46D5-8C83-8F9C66FE9659}" type="presParOf" srcId="{C524E7DB-D858-4618-8679-227F97AEAEA8}" destId="{2D058F4E-1556-499D-BA24-AA79F4EB641D}" srcOrd="0" destOrd="0" presId="urn:microsoft.com/office/officeart/2005/8/layout/cycle8"/>
    <dgm:cxn modelId="{BB2D017C-B58A-4188-924F-1A540FE5D4B9}" type="presParOf" srcId="{C524E7DB-D858-4618-8679-227F97AEAEA8}" destId="{A1E77115-BD85-4536-A238-0E454F902FF6}" srcOrd="1" destOrd="0" presId="urn:microsoft.com/office/officeart/2005/8/layout/cycle8"/>
    <dgm:cxn modelId="{52FCFBB8-D73C-481D-BD96-76457E3F1ABD}" type="presParOf" srcId="{C524E7DB-D858-4618-8679-227F97AEAEA8}" destId="{E80D6A95-4750-4351-9836-CE5387C7A3BF}" srcOrd="2" destOrd="0" presId="urn:microsoft.com/office/officeart/2005/8/layout/cycle8"/>
    <dgm:cxn modelId="{A0D011D5-94D3-4CBE-8141-A77D68B4F252}" type="presParOf" srcId="{C524E7DB-D858-4618-8679-227F97AEAEA8}" destId="{CCFF552A-5C57-4A44-87F0-C4ADE6FD7581}" srcOrd="3" destOrd="0" presId="urn:microsoft.com/office/officeart/2005/8/layout/cycle8"/>
    <dgm:cxn modelId="{7D4DBD18-8171-4CD4-BC75-8351C4EDE654}" type="presParOf" srcId="{C524E7DB-D858-4618-8679-227F97AEAEA8}" destId="{D0586B54-E442-45D6-9490-8A2693A9E3D8}" srcOrd="4" destOrd="0" presId="urn:microsoft.com/office/officeart/2005/8/layout/cycle8"/>
    <dgm:cxn modelId="{6AD58CA1-C4E1-49ED-AB7A-C57BADECE6A1}" type="presParOf" srcId="{C524E7DB-D858-4618-8679-227F97AEAEA8}" destId="{473D81CD-9523-4312-94E9-DAB025D89758}" srcOrd="5" destOrd="0" presId="urn:microsoft.com/office/officeart/2005/8/layout/cycle8"/>
    <dgm:cxn modelId="{80040FF0-A19E-4E83-AAEE-E8E54B2AE158}" type="presParOf" srcId="{C524E7DB-D858-4618-8679-227F97AEAEA8}" destId="{3268624D-3FE9-44C3-92D1-6F5E1400FFB5}" srcOrd="6" destOrd="0" presId="urn:microsoft.com/office/officeart/2005/8/layout/cycle8"/>
    <dgm:cxn modelId="{77BF47E3-09BA-4E5C-868F-B1106A94EDCA}" type="presParOf" srcId="{C524E7DB-D858-4618-8679-227F97AEAEA8}" destId="{B77B8C44-24BB-4111-8369-C34AD5608C7C}" srcOrd="7" destOrd="0" presId="urn:microsoft.com/office/officeart/2005/8/layout/cycle8"/>
    <dgm:cxn modelId="{1C8ABC8C-7B1F-43F1-862A-F81382F76ACE}" type="presParOf" srcId="{C524E7DB-D858-4618-8679-227F97AEAEA8}" destId="{88467EEE-E1B1-4DD2-B101-1BE002C7B59B}" srcOrd="8" destOrd="0" presId="urn:microsoft.com/office/officeart/2005/8/layout/cycle8"/>
    <dgm:cxn modelId="{50EF60F5-7310-4BA2-80D0-8A78A15F5EEB}" type="presParOf" srcId="{C524E7DB-D858-4618-8679-227F97AEAEA8}" destId="{E311F093-04CA-48D0-A727-E05D8EBA30DA}" srcOrd="9" destOrd="0" presId="urn:microsoft.com/office/officeart/2005/8/layout/cycle8"/>
    <dgm:cxn modelId="{EDF0D1B1-7A6A-4E39-B8DB-7B5DBE507837}" type="presParOf" srcId="{C524E7DB-D858-4618-8679-227F97AEAEA8}" destId="{6C4C28AE-14D1-44D8-8D35-99FC17856F2F}" srcOrd="10" destOrd="0" presId="urn:microsoft.com/office/officeart/2005/8/layout/cycle8"/>
    <dgm:cxn modelId="{1C88F90F-166D-4879-B7DC-1CB1DA083AC1}" type="presParOf" srcId="{C524E7DB-D858-4618-8679-227F97AEAEA8}" destId="{63080FE2-FF1E-4D6B-AC5B-819523979BDA}" srcOrd="11" destOrd="0" presId="urn:microsoft.com/office/officeart/2005/8/layout/cycle8"/>
    <dgm:cxn modelId="{66F46F3A-2B31-48B2-B562-DFB37DA72D67}" type="presParOf" srcId="{C524E7DB-D858-4618-8679-227F97AEAEA8}" destId="{442CFDF4-D3B6-4765-B739-61B9D2BACEEA}" srcOrd="12" destOrd="0" presId="urn:microsoft.com/office/officeart/2005/8/layout/cycle8"/>
    <dgm:cxn modelId="{25AA2960-4EA9-4F8A-91E2-752E1E61E3D5}" type="presParOf" srcId="{C524E7DB-D858-4618-8679-227F97AEAEA8}" destId="{C0E02703-751C-487D-8C7A-860B816F8CA7}" srcOrd="13" destOrd="0" presId="urn:microsoft.com/office/officeart/2005/8/layout/cycle8"/>
    <dgm:cxn modelId="{BB958648-A3D9-45B0-95AD-97C95CD6934A}" type="presParOf" srcId="{C524E7DB-D858-4618-8679-227F97AEAEA8}" destId="{01755610-7B5F-4CE4-9DA0-1A008D63E67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632F2-D78A-42B3-9DEF-A541605F04F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A281A6E6-CB8E-4790-B187-352B517D65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A1DADF82-C314-438C-8CB5-B6F571EC2582}" type="parTrans" cxnId="{5414410B-C2D7-4F6C-B44B-8EC3AF2F79C3}">
      <dgm:prSet/>
      <dgm:spPr/>
      <dgm:t>
        <a:bodyPr/>
        <a:lstStyle/>
        <a:p>
          <a:endParaRPr lang="en-US"/>
        </a:p>
      </dgm:t>
    </dgm:pt>
    <dgm:pt modelId="{95C6A71F-3788-4027-9983-FA0A7F815A89}" type="sibTrans" cxnId="{5414410B-C2D7-4F6C-B44B-8EC3AF2F79C3}">
      <dgm:prSet/>
      <dgm:spPr/>
      <dgm:t>
        <a:bodyPr/>
        <a:lstStyle/>
        <a:p>
          <a:endParaRPr lang="en-US"/>
        </a:p>
      </dgm:t>
    </dgm:pt>
    <dgm:pt modelId="{52F45DA5-A7EF-4662-A361-E88B0C541DBA}">
      <dgm:prSet phldrT="[Text]"/>
      <dgm:spPr/>
      <dgm:t>
        <a:bodyPr/>
        <a:lstStyle/>
        <a:p>
          <a:r>
            <a:rPr lang="en-US" dirty="0" smtClean="0"/>
            <a:t>Clinical Model Innovation</a:t>
          </a:r>
          <a:endParaRPr lang="en-US" dirty="0"/>
        </a:p>
      </dgm:t>
    </dgm:pt>
    <dgm:pt modelId="{2AE98550-6329-4C58-AD2A-326A65280215}" type="parTrans" cxnId="{A39E58CB-CA4D-4A60-9CB8-0C1F7398449B}">
      <dgm:prSet/>
      <dgm:spPr/>
      <dgm:t>
        <a:bodyPr/>
        <a:lstStyle/>
        <a:p>
          <a:endParaRPr lang="en-US"/>
        </a:p>
      </dgm:t>
    </dgm:pt>
    <dgm:pt modelId="{E82E437F-D9D4-4C50-BD28-9B3D383496A1}" type="sibTrans" cxnId="{A39E58CB-CA4D-4A60-9CB8-0C1F7398449B}">
      <dgm:prSet/>
      <dgm:spPr/>
      <dgm:t>
        <a:bodyPr/>
        <a:lstStyle/>
        <a:p>
          <a:endParaRPr lang="en-US"/>
        </a:p>
      </dgm:t>
    </dgm:pt>
    <dgm:pt modelId="{0047347A-EC68-4587-B4BA-1CED36F6AFEC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FA3F4DB7-C1F8-4AB4-8B5F-F7C5E7148D12}" type="parTrans" cxnId="{CBFD2EA8-3FA7-4795-940C-B66AD49F9FC3}">
      <dgm:prSet/>
      <dgm:spPr/>
      <dgm:t>
        <a:bodyPr/>
        <a:lstStyle/>
        <a:p>
          <a:endParaRPr lang="en-US"/>
        </a:p>
      </dgm:t>
    </dgm:pt>
    <dgm:pt modelId="{855CC18A-F4F6-48CA-AC4A-0EF054C1D73F}" type="sibTrans" cxnId="{CBFD2EA8-3FA7-4795-940C-B66AD49F9FC3}">
      <dgm:prSet/>
      <dgm:spPr/>
      <dgm:t>
        <a:bodyPr/>
        <a:lstStyle/>
        <a:p>
          <a:endParaRPr lang="en-US"/>
        </a:p>
      </dgm:t>
    </dgm:pt>
    <dgm:pt modelId="{C524E7DB-D858-4618-8679-227F97AEAEA8}" type="pres">
      <dgm:prSet presAssocID="{DC3632F2-D78A-42B3-9DEF-A541605F04F8}" presName="compositeShape" presStyleCnt="0">
        <dgm:presLayoutVars>
          <dgm:chMax val="7"/>
          <dgm:dir/>
          <dgm:resizeHandles val="exact"/>
        </dgm:presLayoutVars>
      </dgm:prSet>
      <dgm:spPr/>
    </dgm:pt>
    <dgm:pt modelId="{2D058F4E-1556-499D-BA24-AA79F4EB641D}" type="pres">
      <dgm:prSet presAssocID="{DC3632F2-D78A-42B3-9DEF-A541605F04F8}" presName="wedge1" presStyleLbl="node1" presStyleIdx="0" presStyleCnt="3" custLinFactNeighborX="15067" custLinFactNeighborY="-11905"/>
      <dgm:spPr/>
      <dgm:t>
        <a:bodyPr/>
        <a:lstStyle/>
        <a:p>
          <a:endParaRPr lang="en-US"/>
        </a:p>
      </dgm:t>
    </dgm:pt>
    <dgm:pt modelId="{A1E77115-BD85-4536-A238-0E454F902FF6}" type="pres">
      <dgm:prSet presAssocID="{DC3632F2-D78A-42B3-9DEF-A541605F04F8}" presName="dummy1a" presStyleCnt="0"/>
      <dgm:spPr/>
    </dgm:pt>
    <dgm:pt modelId="{E80D6A95-4750-4351-9836-CE5387C7A3BF}" type="pres">
      <dgm:prSet presAssocID="{DC3632F2-D78A-42B3-9DEF-A541605F04F8}" presName="dummy1b" presStyleCnt="0"/>
      <dgm:spPr/>
    </dgm:pt>
    <dgm:pt modelId="{CCFF552A-5C57-4A44-87F0-C4ADE6FD7581}" type="pres">
      <dgm:prSet presAssocID="{DC3632F2-D78A-42B3-9DEF-A541605F04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6B54-E442-45D6-9490-8A2693A9E3D8}" type="pres">
      <dgm:prSet presAssocID="{DC3632F2-D78A-42B3-9DEF-A541605F04F8}" presName="wedge2" presStyleLbl="node1" presStyleIdx="1" presStyleCnt="3" custLinFactNeighborX="-2046" custLinFactNeighborY="17857"/>
      <dgm:spPr/>
      <dgm:t>
        <a:bodyPr/>
        <a:lstStyle/>
        <a:p>
          <a:endParaRPr lang="en-US"/>
        </a:p>
      </dgm:t>
    </dgm:pt>
    <dgm:pt modelId="{473D81CD-9523-4312-94E9-DAB025D89758}" type="pres">
      <dgm:prSet presAssocID="{DC3632F2-D78A-42B3-9DEF-A541605F04F8}" presName="dummy2a" presStyleCnt="0"/>
      <dgm:spPr/>
    </dgm:pt>
    <dgm:pt modelId="{3268624D-3FE9-44C3-92D1-6F5E1400FFB5}" type="pres">
      <dgm:prSet presAssocID="{DC3632F2-D78A-42B3-9DEF-A541605F04F8}" presName="dummy2b" presStyleCnt="0"/>
      <dgm:spPr/>
    </dgm:pt>
    <dgm:pt modelId="{B77B8C44-24BB-4111-8369-C34AD5608C7C}" type="pres">
      <dgm:prSet presAssocID="{DC3632F2-D78A-42B3-9DEF-A541605F04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7EEE-E1B1-4DD2-B101-1BE002C7B59B}" type="pres">
      <dgm:prSet presAssocID="{DC3632F2-D78A-42B3-9DEF-A541605F04F8}" presName="wedge3" presStyleLbl="node1" presStyleIdx="2" presStyleCnt="3" custLinFactNeighborX="-19345" custLinFactNeighborY="-10417"/>
      <dgm:spPr/>
      <dgm:t>
        <a:bodyPr/>
        <a:lstStyle/>
        <a:p>
          <a:endParaRPr lang="en-US"/>
        </a:p>
      </dgm:t>
    </dgm:pt>
    <dgm:pt modelId="{E311F093-04CA-48D0-A727-E05D8EBA30DA}" type="pres">
      <dgm:prSet presAssocID="{DC3632F2-D78A-42B3-9DEF-A541605F04F8}" presName="dummy3a" presStyleCnt="0"/>
      <dgm:spPr/>
    </dgm:pt>
    <dgm:pt modelId="{6C4C28AE-14D1-44D8-8D35-99FC17856F2F}" type="pres">
      <dgm:prSet presAssocID="{DC3632F2-D78A-42B3-9DEF-A541605F04F8}" presName="dummy3b" presStyleCnt="0"/>
      <dgm:spPr/>
    </dgm:pt>
    <dgm:pt modelId="{63080FE2-FF1E-4D6B-AC5B-819523979BDA}" type="pres">
      <dgm:prSet presAssocID="{DC3632F2-D78A-42B3-9DEF-A541605F04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FDF4-D3B6-4765-B739-61B9D2BACEEA}" type="pres">
      <dgm:prSet presAssocID="{95C6A71F-3788-4027-9983-FA0A7F815A89}" presName="arrowWedge1" presStyleLbl="fgSibTrans2D1" presStyleIdx="0" presStyleCnt="3"/>
      <dgm:spPr/>
    </dgm:pt>
    <dgm:pt modelId="{C0E02703-751C-487D-8C7A-860B816F8CA7}" type="pres">
      <dgm:prSet presAssocID="{E82E437F-D9D4-4C50-BD28-9B3D383496A1}" presName="arrowWedge2" presStyleLbl="fgSibTrans2D1" presStyleIdx="1" presStyleCnt="3"/>
      <dgm:spPr/>
    </dgm:pt>
    <dgm:pt modelId="{01755610-7B5F-4CE4-9DA0-1A008D63E674}" type="pres">
      <dgm:prSet presAssocID="{855CC18A-F4F6-48CA-AC4A-0EF054C1D73F}" presName="arrowWedge3" presStyleLbl="fgSibTrans2D1" presStyleIdx="2" presStyleCnt="3"/>
      <dgm:spPr/>
    </dgm:pt>
  </dgm:ptLst>
  <dgm:cxnLst>
    <dgm:cxn modelId="{A39E58CB-CA4D-4A60-9CB8-0C1F7398449B}" srcId="{DC3632F2-D78A-42B3-9DEF-A541605F04F8}" destId="{52F45DA5-A7EF-4662-A361-E88B0C541DBA}" srcOrd="1" destOrd="0" parTransId="{2AE98550-6329-4C58-AD2A-326A65280215}" sibTransId="{E82E437F-D9D4-4C50-BD28-9B3D383496A1}"/>
    <dgm:cxn modelId="{EE22CF26-C31C-45A3-A891-B965415A43AD}" type="presOf" srcId="{52F45DA5-A7EF-4662-A361-E88B0C541DBA}" destId="{D0586B54-E442-45D6-9490-8A2693A9E3D8}" srcOrd="0" destOrd="0" presId="urn:microsoft.com/office/officeart/2005/8/layout/cycle8"/>
    <dgm:cxn modelId="{803DD0AD-C9AD-4D52-903B-EF554FCAAFB6}" type="presOf" srcId="{DC3632F2-D78A-42B3-9DEF-A541605F04F8}" destId="{C524E7DB-D858-4618-8679-227F97AEAEA8}" srcOrd="0" destOrd="0" presId="urn:microsoft.com/office/officeart/2005/8/layout/cycle8"/>
    <dgm:cxn modelId="{9B6D4200-64A5-49AA-914B-95F8F5B4598D}" type="presOf" srcId="{0047347A-EC68-4587-B4BA-1CED36F6AFEC}" destId="{63080FE2-FF1E-4D6B-AC5B-819523979BDA}" srcOrd="1" destOrd="0" presId="urn:microsoft.com/office/officeart/2005/8/layout/cycle8"/>
    <dgm:cxn modelId="{DE605FB0-8F64-49ED-9DB5-C86BB0467659}" type="presOf" srcId="{A281A6E6-CB8E-4790-B187-352B517D6598}" destId="{CCFF552A-5C57-4A44-87F0-C4ADE6FD7581}" srcOrd="1" destOrd="0" presId="urn:microsoft.com/office/officeart/2005/8/layout/cycle8"/>
    <dgm:cxn modelId="{EDFE8482-6D32-4060-8690-972DDD1590D4}" type="presOf" srcId="{52F45DA5-A7EF-4662-A361-E88B0C541DBA}" destId="{B77B8C44-24BB-4111-8369-C34AD5608C7C}" srcOrd="1" destOrd="0" presId="urn:microsoft.com/office/officeart/2005/8/layout/cycle8"/>
    <dgm:cxn modelId="{5414410B-C2D7-4F6C-B44B-8EC3AF2F79C3}" srcId="{DC3632F2-D78A-42B3-9DEF-A541605F04F8}" destId="{A281A6E6-CB8E-4790-B187-352B517D6598}" srcOrd="0" destOrd="0" parTransId="{A1DADF82-C314-438C-8CB5-B6F571EC2582}" sibTransId="{95C6A71F-3788-4027-9983-FA0A7F815A89}"/>
    <dgm:cxn modelId="{CBFD2EA8-3FA7-4795-940C-B66AD49F9FC3}" srcId="{DC3632F2-D78A-42B3-9DEF-A541605F04F8}" destId="{0047347A-EC68-4587-B4BA-1CED36F6AFEC}" srcOrd="2" destOrd="0" parTransId="{FA3F4DB7-C1F8-4AB4-8B5F-F7C5E7148D12}" sibTransId="{855CC18A-F4F6-48CA-AC4A-0EF054C1D73F}"/>
    <dgm:cxn modelId="{75F905BE-66EA-460A-AB26-412FCFEC323C}" type="presOf" srcId="{0047347A-EC68-4587-B4BA-1CED36F6AFEC}" destId="{88467EEE-E1B1-4DD2-B101-1BE002C7B59B}" srcOrd="0" destOrd="0" presId="urn:microsoft.com/office/officeart/2005/8/layout/cycle8"/>
    <dgm:cxn modelId="{F0329ADD-9079-4C94-87F6-0EE56CAE3DEC}" type="presOf" srcId="{A281A6E6-CB8E-4790-B187-352B517D6598}" destId="{2D058F4E-1556-499D-BA24-AA79F4EB641D}" srcOrd="0" destOrd="0" presId="urn:microsoft.com/office/officeart/2005/8/layout/cycle8"/>
    <dgm:cxn modelId="{B2BFBCEA-FD38-46D5-8C83-8F9C66FE9659}" type="presParOf" srcId="{C524E7DB-D858-4618-8679-227F97AEAEA8}" destId="{2D058F4E-1556-499D-BA24-AA79F4EB641D}" srcOrd="0" destOrd="0" presId="urn:microsoft.com/office/officeart/2005/8/layout/cycle8"/>
    <dgm:cxn modelId="{BB2D017C-B58A-4188-924F-1A540FE5D4B9}" type="presParOf" srcId="{C524E7DB-D858-4618-8679-227F97AEAEA8}" destId="{A1E77115-BD85-4536-A238-0E454F902FF6}" srcOrd="1" destOrd="0" presId="urn:microsoft.com/office/officeart/2005/8/layout/cycle8"/>
    <dgm:cxn modelId="{52FCFBB8-D73C-481D-BD96-76457E3F1ABD}" type="presParOf" srcId="{C524E7DB-D858-4618-8679-227F97AEAEA8}" destId="{E80D6A95-4750-4351-9836-CE5387C7A3BF}" srcOrd="2" destOrd="0" presId="urn:microsoft.com/office/officeart/2005/8/layout/cycle8"/>
    <dgm:cxn modelId="{A0D011D5-94D3-4CBE-8141-A77D68B4F252}" type="presParOf" srcId="{C524E7DB-D858-4618-8679-227F97AEAEA8}" destId="{CCFF552A-5C57-4A44-87F0-C4ADE6FD7581}" srcOrd="3" destOrd="0" presId="urn:microsoft.com/office/officeart/2005/8/layout/cycle8"/>
    <dgm:cxn modelId="{7D4DBD18-8171-4CD4-BC75-8351C4EDE654}" type="presParOf" srcId="{C524E7DB-D858-4618-8679-227F97AEAEA8}" destId="{D0586B54-E442-45D6-9490-8A2693A9E3D8}" srcOrd="4" destOrd="0" presId="urn:microsoft.com/office/officeart/2005/8/layout/cycle8"/>
    <dgm:cxn modelId="{6AD58CA1-C4E1-49ED-AB7A-C57BADECE6A1}" type="presParOf" srcId="{C524E7DB-D858-4618-8679-227F97AEAEA8}" destId="{473D81CD-9523-4312-94E9-DAB025D89758}" srcOrd="5" destOrd="0" presId="urn:microsoft.com/office/officeart/2005/8/layout/cycle8"/>
    <dgm:cxn modelId="{80040FF0-A19E-4E83-AAEE-E8E54B2AE158}" type="presParOf" srcId="{C524E7DB-D858-4618-8679-227F97AEAEA8}" destId="{3268624D-3FE9-44C3-92D1-6F5E1400FFB5}" srcOrd="6" destOrd="0" presId="urn:microsoft.com/office/officeart/2005/8/layout/cycle8"/>
    <dgm:cxn modelId="{77BF47E3-09BA-4E5C-868F-B1106A94EDCA}" type="presParOf" srcId="{C524E7DB-D858-4618-8679-227F97AEAEA8}" destId="{B77B8C44-24BB-4111-8369-C34AD5608C7C}" srcOrd="7" destOrd="0" presId="urn:microsoft.com/office/officeart/2005/8/layout/cycle8"/>
    <dgm:cxn modelId="{1C8ABC8C-7B1F-43F1-862A-F81382F76ACE}" type="presParOf" srcId="{C524E7DB-D858-4618-8679-227F97AEAEA8}" destId="{88467EEE-E1B1-4DD2-B101-1BE002C7B59B}" srcOrd="8" destOrd="0" presId="urn:microsoft.com/office/officeart/2005/8/layout/cycle8"/>
    <dgm:cxn modelId="{50EF60F5-7310-4BA2-80D0-8A78A15F5EEB}" type="presParOf" srcId="{C524E7DB-D858-4618-8679-227F97AEAEA8}" destId="{E311F093-04CA-48D0-A727-E05D8EBA30DA}" srcOrd="9" destOrd="0" presId="urn:microsoft.com/office/officeart/2005/8/layout/cycle8"/>
    <dgm:cxn modelId="{EDF0D1B1-7A6A-4E39-B8DB-7B5DBE507837}" type="presParOf" srcId="{C524E7DB-D858-4618-8679-227F97AEAEA8}" destId="{6C4C28AE-14D1-44D8-8D35-99FC17856F2F}" srcOrd="10" destOrd="0" presId="urn:microsoft.com/office/officeart/2005/8/layout/cycle8"/>
    <dgm:cxn modelId="{1C88F90F-166D-4879-B7DC-1CB1DA083AC1}" type="presParOf" srcId="{C524E7DB-D858-4618-8679-227F97AEAEA8}" destId="{63080FE2-FF1E-4D6B-AC5B-819523979BDA}" srcOrd="11" destOrd="0" presId="urn:microsoft.com/office/officeart/2005/8/layout/cycle8"/>
    <dgm:cxn modelId="{66F46F3A-2B31-48B2-B562-DFB37DA72D67}" type="presParOf" srcId="{C524E7DB-D858-4618-8679-227F97AEAEA8}" destId="{442CFDF4-D3B6-4765-B739-61B9D2BACEEA}" srcOrd="12" destOrd="0" presId="urn:microsoft.com/office/officeart/2005/8/layout/cycle8"/>
    <dgm:cxn modelId="{25AA2960-4EA9-4F8A-91E2-752E1E61E3D5}" type="presParOf" srcId="{C524E7DB-D858-4618-8679-227F97AEAEA8}" destId="{C0E02703-751C-487D-8C7A-860B816F8CA7}" srcOrd="13" destOrd="0" presId="urn:microsoft.com/office/officeart/2005/8/layout/cycle8"/>
    <dgm:cxn modelId="{BB958648-A3D9-45B0-95AD-97C95CD6934A}" type="presParOf" srcId="{C524E7DB-D858-4618-8679-227F97AEAEA8}" destId="{01755610-7B5F-4CE4-9DA0-1A008D63E67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5C000-6336-4D82-83A2-39676F62646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69224C1-93E4-487F-A8A5-A37661ED8181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Established SEAD at </a:t>
          </a:r>
          <a:r>
            <a:rPr lang="en-US" sz="1800" b="1" dirty="0" err="1" smtClean="0">
              <a:solidFill>
                <a:schemeClr val="bg1"/>
              </a:solidFill>
            </a:rPr>
            <a:t>UPenn</a:t>
          </a:r>
          <a:endParaRPr lang="en-US" sz="1800" b="1" dirty="0">
            <a:solidFill>
              <a:schemeClr val="bg1"/>
            </a:solidFill>
          </a:endParaRPr>
        </a:p>
      </dgm:t>
    </dgm:pt>
    <dgm:pt modelId="{68E2920A-E8F3-42A5-8919-A0E9D1FB2439}" type="parTrans" cxnId="{1E5BA668-976D-4F24-9B30-56D2D791B37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2DEB8DC-30F1-41A8-8A1E-0A43F8E639EF}" type="sibTrans" cxnId="{1E5BA668-976D-4F24-9B30-56D2D791B37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A7FF77D-F770-4344-9461-B671A7B2AF1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Moved SEAD to Einstein-Montefiore </a:t>
          </a:r>
          <a:endParaRPr lang="en-US" sz="1800" b="1" dirty="0">
            <a:solidFill>
              <a:schemeClr val="bg1"/>
            </a:solidFill>
          </a:endParaRPr>
        </a:p>
      </dgm:t>
    </dgm:pt>
    <dgm:pt modelId="{265FA86B-F55C-49C2-A000-AD451C5523A4}" type="parTrans" cxnId="{5193EEB8-6078-4FBF-ADAC-09C47B41DD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9B4BBB1-2000-4090-9046-AB11E1A52A46}" type="sibTrans" cxnId="{5193EEB8-6078-4FBF-ADAC-09C47B41DD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B651B8A-6549-4C5F-B839-8DBAE11792D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1 MD </a:t>
          </a:r>
        </a:p>
        <a:p>
          <a:r>
            <a:rPr lang="en-US" sz="1800" b="1" dirty="0" smtClean="0">
              <a:solidFill>
                <a:schemeClr val="bg1"/>
              </a:solidFill>
            </a:rPr>
            <a:t>+ </a:t>
          </a:r>
        </a:p>
        <a:p>
          <a:r>
            <a:rPr lang="en-US" sz="1800" b="1" dirty="0" smtClean="0">
              <a:solidFill>
                <a:schemeClr val="bg1"/>
              </a:solidFill>
            </a:rPr>
            <a:t>1 NP</a:t>
          </a:r>
          <a:endParaRPr lang="en-US" sz="1800" b="1" dirty="0">
            <a:solidFill>
              <a:schemeClr val="bg1"/>
            </a:solidFill>
          </a:endParaRPr>
        </a:p>
      </dgm:t>
    </dgm:pt>
    <dgm:pt modelId="{0DD0D718-E9E7-4D40-9F4B-7A893D68C219}" type="parTrans" cxnId="{2EE326A5-F6D7-44B1-87D8-4ADA6D291E3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F9A777D-31AF-4604-BB90-BA9908E3D554}" type="sibTrans" cxnId="{2EE326A5-F6D7-44B1-87D8-4ADA6D291E39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31E542B-4737-408F-8457-2791CC579684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+ RD </a:t>
          </a:r>
        </a:p>
        <a:p>
          <a:r>
            <a:rPr lang="en-US" sz="1800" b="1" dirty="0" smtClean="0">
              <a:solidFill>
                <a:schemeClr val="bg1"/>
              </a:solidFill>
            </a:rPr>
            <a:t>and  Psychology</a:t>
          </a:r>
          <a:endParaRPr lang="en-US" sz="1800" b="1" dirty="0">
            <a:solidFill>
              <a:schemeClr val="bg1"/>
            </a:solidFill>
          </a:endParaRPr>
        </a:p>
      </dgm:t>
    </dgm:pt>
    <dgm:pt modelId="{599EB8E2-6C35-4E99-AD7C-BDD911B484B5}" type="parTrans" cxnId="{2743C2E1-10F8-4471-98C5-50C10212C41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6E269EC-8B16-42C6-87D6-9DE563C3FF2D}" type="sibTrans" cxnId="{2743C2E1-10F8-4471-98C5-50C10212C41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141C724-79A7-48D3-98B6-6B8BC3196E6A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+ Social needs coordinator technology specialist</a:t>
          </a:r>
        </a:p>
        <a:p>
          <a:r>
            <a:rPr lang="en-US" sz="1800" b="1" dirty="0" smtClean="0">
              <a:solidFill>
                <a:schemeClr val="bg1"/>
              </a:solidFill>
            </a:rPr>
            <a:t>+ Endo fellow trainees</a:t>
          </a:r>
          <a:endParaRPr lang="en-US" sz="1800" b="1" dirty="0">
            <a:solidFill>
              <a:schemeClr val="bg1"/>
            </a:solidFill>
          </a:endParaRPr>
        </a:p>
      </dgm:t>
    </dgm:pt>
    <dgm:pt modelId="{8E3DA2A7-90CD-4D01-A06F-125D01E9CD0A}" type="parTrans" cxnId="{6ED81DF4-71E5-4352-9A73-CF9851EE1EE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F4D8667-9363-4B5F-B963-721818891875}" type="sibTrans" cxnId="{6ED81DF4-71E5-4352-9A73-CF9851EE1EE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A5B9BB8-C69E-4F3C-A058-59641E276EB5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MDs, NP, RD, PhD, LPN, Program </a:t>
          </a:r>
          <a:r>
            <a:rPr lang="en-US" sz="1800" b="1" dirty="0" err="1" smtClean="0">
              <a:solidFill>
                <a:schemeClr val="bg1"/>
              </a:solidFill>
            </a:rPr>
            <a:t>cdtr</a:t>
          </a:r>
          <a:r>
            <a:rPr lang="en-US" sz="1800" b="1" dirty="0" smtClean="0">
              <a:solidFill>
                <a:schemeClr val="bg1"/>
              </a:solidFill>
            </a:rPr>
            <a:t>, Patient advisors </a:t>
          </a:r>
          <a:endParaRPr lang="en-US" sz="1800" b="1" dirty="0">
            <a:solidFill>
              <a:schemeClr val="bg1"/>
            </a:solidFill>
          </a:endParaRPr>
        </a:p>
      </dgm:t>
    </dgm:pt>
    <dgm:pt modelId="{68A8B2A5-8B34-41AA-BEB6-29325F68C762}" type="parTrans" cxnId="{175D6D61-476F-4054-96E5-9F4798DBAD8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92D231B-19A3-4BE1-BC05-D7309E5F8BA2}" type="sibTrans" cxnId="{175D6D61-476F-4054-96E5-9F4798DBAD80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8DB6D6D-DE4A-4FCF-BC22-7D22CD2B1019}" type="pres">
      <dgm:prSet presAssocID="{19B5C000-6336-4D82-83A2-39676F626465}" presName="Name0" presStyleCnt="0">
        <dgm:presLayoutVars>
          <dgm:dir/>
          <dgm:resizeHandles val="exact"/>
        </dgm:presLayoutVars>
      </dgm:prSet>
      <dgm:spPr/>
    </dgm:pt>
    <dgm:pt modelId="{E417D386-DE9C-4F0A-915E-5124C5294287}" type="pres">
      <dgm:prSet presAssocID="{19B5C000-6336-4D82-83A2-39676F626465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50C500-1F02-4B80-AD56-DD6DB562AFFC}" type="pres">
      <dgm:prSet presAssocID="{19B5C000-6336-4D82-83A2-39676F626465}" presName="points" presStyleCnt="0"/>
      <dgm:spPr/>
    </dgm:pt>
    <dgm:pt modelId="{EF6FE93B-E5B4-43E4-9053-ABA2C1E73C33}" type="pres">
      <dgm:prSet presAssocID="{369224C1-93E4-487F-A8A5-A37661ED8181}" presName="compositeA" presStyleCnt="0"/>
      <dgm:spPr/>
    </dgm:pt>
    <dgm:pt modelId="{69787623-7E45-456F-A53D-E562AE86F4E4}" type="pres">
      <dgm:prSet presAssocID="{369224C1-93E4-487F-A8A5-A37661ED8181}" presName="textA" presStyleLbl="revTx" presStyleIdx="0" presStyleCnt="6" custScaleX="11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59B3F-0EEE-4224-BF82-0933F3A33D01}" type="pres">
      <dgm:prSet presAssocID="{369224C1-93E4-487F-A8A5-A37661ED8181}" presName="circleA" presStyleLbl="node1" presStyleIdx="0" presStyleCnt="6"/>
      <dgm:spPr/>
    </dgm:pt>
    <dgm:pt modelId="{1B7EEBFC-869E-46EF-ADAC-9D70A2C26296}" type="pres">
      <dgm:prSet presAssocID="{369224C1-93E4-487F-A8A5-A37661ED8181}" presName="spaceA" presStyleCnt="0"/>
      <dgm:spPr/>
    </dgm:pt>
    <dgm:pt modelId="{9E80CC6C-45EC-41E4-94AB-BAE671306A66}" type="pres">
      <dgm:prSet presAssocID="{92DEB8DC-30F1-41A8-8A1E-0A43F8E639EF}" presName="space" presStyleCnt="0"/>
      <dgm:spPr/>
    </dgm:pt>
    <dgm:pt modelId="{E1678EBA-4546-4B47-B59F-9C28FB2DB961}" type="pres">
      <dgm:prSet presAssocID="{5A7FF77D-F770-4344-9461-B671A7B2AF1B}" presName="compositeB" presStyleCnt="0"/>
      <dgm:spPr/>
    </dgm:pt>
    <dgm:pt modelId="{035CB8C5-DC0C-4B2E-A10B-8DFCA016AF6D}" type="pres">
      <dgm:prSet presAssocID="{5A7FF77D-F770-4344-9461-B671A7B2AF1B}" presName="textB" presStyleLbl="revTx" presStyleIdx="1" presStyleCnt="6" custScaleX="126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214E8-AD5C-4922-B698-45240DCB7D86}" type="pres">
      <dgm:prSet presAssocID="{5A7FF77D-F770-4344-9461-B671A7B2AF1B}" presName="circleB" presStyleLbl="node1" presStyleIdx="1" presStyleCnt="6"/>
      <dgm:spPr/>
    </dgm:pt>
    <dgm:pt modelId="{98648FC4-4AE9-4D00-B424-E2734105BA45}" type="pres">
      <dgm:prSet presAssocID="{5A7FF77D-F770-4344-9461-B671A7B2AF1B}" presName="spaceB" presStyleCnt="0"/>
      <dgm:spPr/>
    </dgm:pt>
    <dgm:pt modelId="{AD5B05F3-7B6B-471B-8724-764B92EFCFF2}" type="pres">
      <dgm:prSet presAssocID="{B9B4BBB1-2000-4090-9046-AB11E1A52A46}" presName="space" presStyleCnt="0"/>
      <dgm:spPr/>
    </dgm:pt>
    <dgm:pt modelId="{A50C1028-CC3B-491B-9F51-9DB1C4DD0EA3}" type="pres">
      <dgm:prSet presAssocID="{6B651B8A-6549-4C5F-B839-8DBAE11792D9}" presName="compositeA" presStyleCnt="0"/>
      <dgm:spPr/>
    </dgm:pt>
    <dgm:pt modelId="{5D0D089D-CC81-44C9-BFFE-F587D823A39C}" type="pres">
      <dgm:prSet presAssocID="{6B651B8A-6549-4C5F-B839-8DBAE11792D9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3D6BA-B415-4E39-A03E-7C6A6513E540}" type="pres">
      <dgm:prSet presAssocID="{6B651B8A-6549-4C5F-B839-8DBAE11792D9}" presName="circleA" presStyleLbl="node1" presStyleIdx="2" presStyleCnt="6"/>
      <dgm:spPr/>
    </dgm:pt>
    <dgm:pt modelId="{98600F35-4786-4195-A092-8C8CF3F41512}" type="pres">
      <dgm:prSet presAssocID="{6B651B8A-6549-4C5F-B839-8DBAE11792D9}" presName="spaceA" presStyleCnt="0"/>
      <dgm:spPr/>
    </dgm:pt>
    <dgm:pt modelId="{3E0BF5B1-E3DF-4A99-BAAC-E28E4565E468}" type="pres">
      <dgm:prSet presAssocID="{CF9A777D-31AF-4604-BB90-BA9908E3D554}" presName="space" presStyleCnt="0"/>
      <dgm:spPr/>
    </dgm:pt>
    <dgm:pt modelId="{B99D7DFB-57AC-4F49-B195-1E888C4F4F8F}" type="pres">
      <dgm:prSet presAssocID="{E31E542B-4737-408F-8457-2791CC579684}" presName="compositeB" presStyleCnt="0"/>
      <dgm:spPr/>
    </dgm:pt>
    <dgm:pt modelId="{D073221B-B53E-4AE9-86AC-A2933653E583}" type="pres">
      <dgm:prSet presAssocID="{E31E542B-4737-408F-8457-2791CC579684}" presName="textB" presStyleLbl="revTx" presStyleIdx="3" presStyleCnt="6" custScaleX="104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292C1-8742-4B17-AB98-53A4F02ABD2C}" type="pres">
      <dgm:prSet presAssocID="{E31E542B-4737-408F-8457-2791CC579684}" presName="circleB" presStyleLbl="node1" presStyleIdx="3" presStyleCnt="6"/>
      <dgm:spPr/>
    </dgm:pt>
    <dgm:pt modelId="{150FD92F-6A1C-4F1B-AF7F-B0519E1D938F}" type="pres">
      <dgm:prSet presAssocID="{E31E542B-4737-408F-8457-2791CC579684}" presName="spaceB" presStyleCnt="0"/>
      <dgm:spPr/>
    </dgm:pt>
    <dgm:pt modelId="{FC101E92-70DA-402C-B902-B0BD73C3CCB2}" type="pres">
      <dgm:prSet presAssocID="{66E269EC-8B16-42C6-87D6-9DE563C3FF2D}" presName="space" presStyleCnt="0"/>
      <dgm:spPr/>
    </dgm:pt>
    <dgm:pt modelId="{AE4039A6-17DF-4C76-9FB3-13AC8EAC55E4}" type="pres">
      <dgm:prSet presAssocID="{6141C724-79A7-48D3-98B6-6B8BC3196E6A}" presName="compositeA" presStyleCnt="0"/>
      <dgm:spPr/>
    </dgm:pt>
    <dgm:pt modelId="{33198463-29FA-4080-9738-77428E6F6818}" type="pres">
      <dgm:prSet presAssocID="{6141C724-79A7-48D3-98B6-6B8BC3196E6A}" presName="textA" presStyleLbl="revTx" presStyleIdx="4" presStyleCnt="6" custScaleX="176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F8234-5246-4F84-87D5-CDA2F2A95C1E}" type="pres">
      <dgm:prSet presAssocID="{6141C724-79A7-48D3-98B6-6B8BC3196E6A}" presName="circleA" presStyleLbl="node1" presStyleIdx="4" presStyleCnt="6"/>
      <dgm:spPr/>
    </dgm:pt>
    <dgm:pt modelId="{BD9F27BA-D3B7-4D5C-8AE9-0422593FBF4B}" type="pres">
      <dgm:prSet presAssocID="{6141C724-79A7-48D3-98B6-6B8BC3196E6A}" presName="spaceA" presStyleCnt="0"/>
      <dgm:spPr/>
    </dgm:pt>
    <dgm:pt modelId="{71C62D12-F689-4839-8ED6-5334493FD4FF}" type="pres">
      <dgm:prSet presAssocID="{3F4D8667-9363-4B5F-B963-721818891875}" presName="space" presStyleCnt="0"/>
      <dgm:spPr/>
    </dgm:pt>
    <dgm:pt modelId="{CB5DF5EC-F72D-4505-AFB0-0698F3102413}" type="pres">
      <dgm:prSet presAssocID="{2A5B9BB8-C69E-4F3C-A058-59641E276EB5}" presName="compositeB" presStyleCnt="0"/>
      <dgm:spPr/>
    </dgm:pt>
    <dgm:pt modelId="{F1F83D53-1B55-4CCF-9657-D51DF69934EE}" type="pres">
      <dgm:prSet presAssocID="{2A5B9BB8-C69E-4F3C-A058-59641E276EB5}" presName="textB" presStyleLbl="revTx" presStyleIdx="5" presStyleCnt="6" custScaleX="10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B5A9F-AA88-42E7-84A6-678735F3D364}" type="pres">
      <dgm:prSet presAssocID="{2A5B9BB8-C69E-4F3C-A058-59641E276EB5}" presName="circleB" presStyleLbl="node1" presStyleIdx="5" presStyleCnt="6"/>
      <dgm:spPr/>
    </dgm:pt>
    <dgm:pt modelId="{806A1B64-C642-4125-918E-D11F64CD8B10}" type="pres">
      <dgm:prSet presAssocID="{2A5B9BB8-C69E-4F3C-A058-59641E276EB5}" presName="spaceB" presStyleCnt="0"/>
      <dgm:spPr/>
    </dgm:pt>
  </dgm:ptLst>
  <dgm:cxnLst>
    <dgm:cxn modelId="{EBC5B2CA-2D01-4018-B9C5-55B0947D15F3}" type="presOf" srcId="{369224C1-93E4-487F-A8A5-A37661ED8181}" destId="{69787623-7E45-456F-A53D-E562AE86F4E4}" srcOrd="0" destOrd="0" presId="urn:microsoft.com/office/officeart/2005/8/layout/hProcess11"/>
    <dgm:cxn modelId="{FE98DE40-2554-4BED-97BD-1343CCDC67E3}" type="presOf" srcId="{6B651B8A-6549-4C5F-B839-8DBAE11792D9}" destId="{5D0D089D-CC81-44C9-BFFE-F587D823A39C}" srcOrd="0" destOrd="0" presId="urn:microsoft.com/office/officeart/2005/8/layout/hProcess11"/>
    <dgm:cxn modelId="{2743C2E1-10F8-4471-98C5-50C10212C41C}" srcId="{19B5C000-6336-4D82-83A2-39676F626465}" destId="{E31E542B-4737-408F-8457-2791CC579684}" srcOrd="3" destOrd="0" parTransId="{599EB8E2-6C35-4E99-AD7C-BDD911B484B5}" sibTransId="{66E269EC-8B16-42C6-87D6-9DE563C3FF2D}"/>
    <dgm:cxn modelId="{B5CFD1BB-5C6B-4947-8A1C-ACE691E42003}" type="presOf" srcId="{E31E542B-4737-408F-8457-2791CC579684}" destId="{D073221B-B53E-4AE9-86AC-A2933653E583}" srcOrd="0" destOrd="0" presId="urn:microsoft.com/office/officeart/2005/8/layout/hProcess11"/>
    <dgm:cxn modelId="{6B4B7B00-66F2-43E9-9EE2-74A5B975C921}" type="presOf" srcId="{2A5B9BB8-C69E-4F3C-A058-59641E276EB5}" destId="{F1F83D53-1B55-4CCF-9657-D51DF69934EE}" srcOrd="0" destOrd="0" presId="urn:microsoft.com/office/officeart/2005/8/layout/hProcess11"/>
    <dgm:cxn modelId="{5EF26D13-D6DB-4516-96EC-A7BE2B755B82}" type="presOf" srcId="{19B5C000-6336-4D82-83A2-39676F626465}" destId="{48DB6D6D-DE4A-4FCF-BC22-7D22CD2B1019}" srcOrd="0" destOrd="0" presId="urn:microsoft.com/office/officeart/2005/8/layout/hProcess11"/>
    <dgm:cxn modelId="{1B690883-2633-4D86-B3B0-BEF18DE6D327}" type="presOf" srcId="{6141C724-79A7-48D3-98B6-6B8BC3196E6A}" destId="{33198463-29FA-4080-9738-77428E6F6818}" srcOrd="0" destOrd="0" presId="urn:microsoft.com/office/officeart/2005/8/layout/hProcess11"/>
    <dgm:cxn modelId="{175D6D61-476F-4054-96E5-9F4798DBAD80}" srcId="{19B5C000-6336-4D82-83A2-39676F626465}" destId="{2A5B9BB8-C69E-4F3C-A058-59641E276EB5}" srcOrd="5" destOrd="0" parTransId="{68A8B2A5-8B34-41AA-BEB6-29325F68C762}" sibTransId="{C92D231B-19A3-4BE1-BC05-D7309E5F8BA2}"/>
    <dgm:cxn modelId="{1E5BA668-976D-4F24-9B30-56D2D791B37C}" srcId="{19B5C000-6336-4D82-83A2-39676F626465}" destId="{369224C1-93E4-487F-A8A5-A37661ED8181}" srcOrd="0" destOrd="0" parTransId="{68E2920A-E8F3-42A5-8919-A0E9D1FB2439}" sibTransId="{92DEB8DC-30F1-41A8-8A1E-0A43F8E639EF}"/>
    <dgm:cxn modelId="{38DC04A1-81A5-47C5-9F7E-8ECAAECE9282}" type="presOf" srcId="{5A7FF77D-F770-4344-9461-B671A7B2AF1B}" destId="{035CB8C5-DC0C-4B2E-A10B-8DFCA016AF6D}" srcOrd="0" destOrd="0" presId="urn:microsoft.com/office/officeart/2005/8/layout/hProcess11"/>
    <dgm:cxn modelId="{2EE326A5-F6D7-44B1-87D8-4ADA6D291E39}" srcId="{19B5C000-6336-4D82-83A2-39676F626465}" destId="{6B651B8A-6549-4C5F-B839-8DBAE11792D9}" srcOrd="2" destOrd="0" parTransId="{0DD0D718-E9E7-4D40-9F4B-7A893D68C219}" sibTransId="{CF9A777D-31AF-4604-BB90-BA9908E3D554}"/>
    <dgm:cxn modelId="{5193EEB8-6078-4FBF-ADAC-09C47B41DD6F}" srcId="{19B5C000-6336-4D82-83A2-39676F626465}" destId="{5A7FF77D-F770-4344-9461-B671A7B2AF1B}" srcOrd="1" destOrd="0" parTransId="{265FA86B-F55C-49C2-A000-AD451C5523A4}" sibTransId="{B9B4BBB1-2000-4090-9046-AB11E1A52A46}"/>
    <dgm:cxn modelId="{6ED81DF4-71E5-4352-9A73-CF9851EE1EE0}" srcId="{19B5C000-6336-4D82-83A2-39676F626465}" destId="{6141C724-79A7-48D3-98B6-6B8BC3196E6A}" srcOrd="4" destOrd="0" parTransId="{8E3DA2A7-90CD-4D01-A06F-125D01E9CD0A}" sibTransId="{3F4D8667-9363-4B5F-B963-721818891875}"/>
    <dgm:cxn modelId="{674A5E2F-9EFB-4A8C-9170-501616AA029A}" type="presParOf" srcId="{48DB6D6D-DE4A-4FCF-BC22-7D22CD2B1019}" destId="{E417D386-DE9C-4F0A-915E-5124C5294287}" srcOrd="0" destOrd="0" presId="urn:microsoft.com/office/officeart/2005/8/layout/hProcess11"/>
    <dgm:cxn modelId="{3924CC03-E92E-49C0-9743-8090B4BDE64B}" type="presParOf" srcId="{48DB6D6D-DE4A-4FCF-BC22-7D22CD2B1019}" destId="{7D50C500-1F02-4B80-AD56-DD6DB562AFFC}" srcOrd="1" destOrd="0" presId="urn:microsoft.com/office/officeart/2005/8/layout/hProcess11"/>
    <dgm:cxn modelId="{CC0D7DBE-68BC-47AB-88CB-E043D877D442}" type="presParOf" srcId="{7D50C500-1F02-4B80-AD56-DD6DB562AFFC}" destId="{EF6FE93B-E5B4-43E4-9053-ABA2C1E73C33}" srcOrd="0" destOrd="0" presId="urn:microsoft.com/office/officeart/2005/8/layout/hProcess11"/>
    <dgm:cxn modelId="{57FFA6A5-4726-4A9D-BECD-777227BCB6FE}" type="presParOf" srcId="{EF6FE93B-E5B4-43E4-9053-ABA2C1E73C33}" destId="{69787623-7E45-456F-A53D-E562AE86F4E4}" srcOrd="0" destOrd="0" presId="urn:microsoft.com/office/officeart/2005/8/layout/hProcess11"/>
    <dgm:cxn modelId="{D4EB000E-663D-4E33-B886-E850BDC8002D}" type="presParOf" srcId="{EF6FE93B-E5B4-43E4-9053-ABA2C1E73C33}" destId="{ED359B3F-0EEE-4224-BF82-0933F3A33D01}" srcOrd="1" destOrd="0" presId="urn:microsoft.com/office/officeart/2005/8/layout/hProcess11"/>
    <dgm:cxn modelId="{EE1F6F8D-C1DD-4D46-B8F6-B6DE46CDE9E3}" type="presParOf" srcId="{EF6FE93B-E5B4-43E4-9053-ABA2C1E73C33}" destId="{1B7EEBFC-869E-46EF-ADAC-9D70A2C26296}" srcOrd="2" destOrd="0" presId="urn:microsoft.com/office/officeart/2005/8/layout/hProcess11"/>
    <dgm:cxn modelId="{C70ED227-6E3D-4829-AC66-6B0515596C34}" type="presParOf" srcId="{7D50C500-1F02-4B80-AD56-DD6DB562AFFC}" destId="{9E80CC6C-45EC-41E4-94AB-BAE671306A66}" srcOrd="1" destOrd="0" presId="urn:microsoft.com/office/officeart/2005/8/layout/hProcess11"/>
    <dgm:cxn modelId="{9C1C6684-6D06-46E3-BBA0-E5B6748AEF09}" type="presParOf" srcId="{7D50C500-1F02-4B80-AD56-DD6DB562AFFC}" destId="{E1678EBA-4546-4B47-B59F-9C28FB2DB961}" srcOrd="2" destOrd="0" presId="urn:microsoft.com/office/officeart/2005/8/layout/hProcess11"/>
    <dgm:cxn modelId="{F119E348-1B3F-4F87-9613-8D32EBAAF7EF}" type="presParOf" srcId="{E1678EBA-4546-4B47-B59F-9C28FB2DB961}" destId="{035CB8C5-DC0C-4B2E-A10B-8DFCA016AF6D}" srcOrd="0" destOrd="0" presId="urn:microsoft.com/office/officeart/2005/8/layout/hProcess11"/>
    <dgm:cxn modelId="{89888197-713A-47F0-BDAB-A03F548ACC6C}" type="presParOf" srcId="{E1678EBA-4546-4B47-B59F-9C28FB2DB961}" destId="{EDB214E8-AD5C-4922-B698-45240DCB7D86}" srcOrd="1" destOrd="0" presId="urn:microsoft.com/office/officeart/2005/8/layout/hProcess11"/>
    <dgm:cxn modelId="{FF67DAA1-BBF4-41A5-B0D8-4CB37978E62B}" type="presParOf" srcId="{E1678EBA-4546-4B47-B59F-9C28FB2DB961}" destId="{98648FC4-4AE9-4D00-B424-E2734105BA45}" srcOrd="2" destOrd="0" presId="urn:microsoft.com/office/officeart/2005/8/layout/hProcess11"/>
    <dgm:cxn modelId="{F659E9CE-4E77-40F4-957A-4D25DB724A34}" type="presParOf" srcId="{7D50C500-1F02-4B80-AD56-DD6DB562AFFC}" destId="{AD5B05F3-7B6B-471B-8724-764B92EFCFF2}" srcOrd="3" destOrd="0" presId="urn:microsoft.com/office/officeart/2005/8/layout/hProcess11"/>
    <dgm:cxn modelId="{5CCED6D6-85D3-4FC6-83F1-929F6087490E}" type="presParOf" srcId="{7D50C500-1F02-4B80-AD56-DD6DB562AFFC}" destId="{A50C1028-CC3B-491B-9F51-9DB1C4DD0EA3}" srcOrd="4" destOrd="0" presId="urn:microsoft.com/office/officeart/2005/8/layout/hProcess11"/>
    <dgm:cxn modelId="{3A5CCEBA-4C20-41E2-9B30-FC5961310E54}" type="presParOf" srcId="{A50C1028-CC3B-491B-9F51-9DB1C4DD0EA3}" destId="{5D0D089D-CC81-44C9-BFFE-F587D823A39C}" srcOrd="0" destOrd="0" presId="urn:microsoft.com/office/officeart/2005/8/layout/hProcess11"/>
    <dgm:cxn modelId="{41715C6B-5B0B-48F0-AB31-EF20CBD4D740}" type="presParOf" srcId="{A50C1028-CC3B-491B-9F51-9DB1C4DD0EA3}" destId="{C443D6BA-B415-4E39-A03E-7C6A6513E540}" srcOrd="1" destOrd="0" presId="urn:microsoft.com/office/officeart/2005/8/layout/hProcess11"/>
    <dgm:cxn modelId="{2EE00F99-2478-4D34-9BEA-58E65AA5FA21}" type="presParOf" srcId="{A50C1028-CC3B-491B-9F51-9DB1C4DD0EA3}" destId="{98600F35-4786-4195-A092-8C8CF3F41512}" srcOrd="2" destOrd="0" presId="urn:microsoft.com/office/officeart/2005/8/layout/hProcess11"/>
    <dgm:cxn modelId="{E6E8A73F-D0EF-4B45-8764-CBC6CEA561E1}" type="presParOf" srcId="{7D50C500-1F02-4B80-AD56-DD6DB562AFFC}" destId="{3E0BF5B1-E3DF-4A99-BAAC-E28E4565E468}" srcOrd="5" destOrd="0" presId="urn:microsoft.com/office/officeart/2005/8/layout/hProcess11"/>
    <dgm:cxn modelId="{8D9DDD0F-B608-4AF9-B3A5-8ABCF912661C}" type="presParOf" srcId="{7D50C500-1F02-4B80-AD56-DD6DB562AFFC}" destId="{B99D7DFB-57AC-4F49-B195-1E888C4F4F8F}" srcOrd="6" destOrd="0" presId="urn:microsoft.com/office/officeart/2005/8/layout/hProcess11"/>
    <dgm:cxn modelId="{A51EBC0E-F207-48A0-85C4-7666EF71ED30}" type="presParOf" srcId="{B99D7DFB-57AC-4F49-B195-1E888C4F4F8F}" destId="{D073221B-B53E-4AE9-86AC-A2933653E583}" srcOrd="0" destOrd="0" presId="urn:microsoft.com/office/officeart/2005/8/layout/hProcess11"/>
    <dgm:cxn modelId="{4DDC620C-A2BE-4496-93D0-BA9442D4C6C9}" type="presParOf" srcId="{B99D7DFB-57AC-4F49-B195-1E888C4F4F8F}" destId="{066292C1-8742-4B17-AB98-53A4F02ABD2C}" srcOrd="1" destOrd="0" presId="urn:microsoft.com/office/officeart/2005/8/layout/hProcess11"/>
    <dgm:cxn modelId="{09D5FACB-82DF-4D1B-8CA0-3B3C4F39F7DC}" type="presParOf" srcId="{B99D7DFB-57AC-4F49-B195-1E888C4F4F8F}" destId="{150FD92F-6A1C-4F1B-AF7F-B0519E1D938F}" srcOrd="2" destOrd="0" presId="urn:microsoft.com/office/officeart/2005/8/layout/hProcess11"/>
    <dgm:cxn modelId="{2C8351C0-EA80-477F-BE1B-D216067A8EE5}" type="presParOf" srcId="{7D50C500-1F02-4B80-AD56-DD6DB562AFFC}" destId="{FC101E92-70DA-402C-B902-B0BD73C3CCB2}" srcOrd="7" destOrd="0" presId="urn:microsoft.com/office/officeart/2005/8/layout/hProcess11"/>
    <dgm:cxn modelId="{58922460-7CD2-45B2-8C69-CDF66DFBB77C}" type="presParOf" srcId="{7D50C500-1F02-4B80-AD56-DD6DB562AFFC}" destId="{AE4039A6-17DF-4C76-9FB3-13AC8EAC55E4}" srcOrd="8" destOrd="0" presId="urn:microsoft.com/office/officeart/2005/8/layout/hProcess11"/>
    <dgm:cxn modelId="{56892F71-F846-4C37-AAAF-781565FD39C5}" type="presParOf" srcId="{AE4039A6-17DF-4C76-9FB3-13AC8EAC55E4}" destId="{33198463-29FA-4080-9738-77428E6F6818}" srcOrd="0" destOrd="0" presId="urn:microsoft.com/office/officeart/2005/8/layout/hProcess11"/>
    <dgm:cxn modelId="{41259724-DC99-449D-B77A-AB14876B3573}" type="presParOf" srcId="{AE4039A6-17DF-4C76-9FB3-13AC8EAC55E4}" destId="{D64F8234-5246-4F84-87D5-CDA2F2A95C1E}" srcOrd="1" destOrd="0" presId="urn:microsoft.com/office/officeart/2005/8/layout/hProcess11"/>
    <dgm:cxn modelId="{A8FDBD8A-C54D-40E3-90FF-6410AD29F7A7}" type="presParOf" srcId="{AE4039A6-17DF-4C76-9FB3-13AC8EAC55E4}" destId="{BD9F27BA-D3B7-4D5C-8AE9-0422593FBF4B}" srcOrd="2" destOrd="0" presId="urn:microsoft.com/office/officeart/2005/8/layout/hProcess11"/>
    <dgm:cxn modelId="{C3029D45-5917-4DE3-A9C2-BC4356A5956B}" type="presParOf" srcId="{7D50C500-1F02-4B80-AD56-DD6DB562AFFC}" destId="{71C62D12-F689-4839-8ED6-5334493FD4FF}" srcOrd="9" destOrd="0" presId="urn:microsoft.com/office/officeart/2005/8/layout/hProcess11"/>
    <dgm:cxn modelId="{B54DCF64-4AF4-4A6D-976F-A2287C82C2A3}" type="presParOf" srcId="{7D50C500-1F02-4B80-AD56-DD6DB562AFFC}" destId="{CB5DF5EC-F72D-4505-AFB0-0698F3102413}" srcOrd="10" destOrd="0" presId="urn:microsoft.com/office/officeart/2005/8/layout/hProcess11"/>
    <dgm:cxn modelId="{567408B6-CCE2-4847-857F-C21B0FFD692D}" type="presParOf" srcId="{CB5DF5EC-F72D-4505-AFB0-0698F3102413}" destId="{F1F83D53-1B55-4CCF-9657-D51DF69934EE}" srcOrd="0" destOrd="0" presId="urn:microsoft.com/office/officeart/2005/8/layout/hProcess11"/>
    <dgm:cxn modelId="{5732C86F-615B-482C-9279-B6141B156801}" type="presParOf" srcId="{CB5DF5EC-F72D-4505-AFB0-0698F3102413}" destId="{56FB5A9F-AA88-42E7-84A6-678735F3D364}" srcOrd="1" destOrd="0" presId="urn:microsoft.com/office/officeart/2005/8/layout/hProcess11"/>
    <dgm:cxn modelId="{4BED9572-5325-46A2-B470-1E076011E1EB}" type="presParOf" srcId="{CB5DF5EC-F72D-4505-AFB0-0698F3102413}" destId="{806A1B64-C642-4125-918E-D11F64CD8B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CD98D5-1C28-4C6E-94E7-336CEDAE1F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A02368-A1D1-4805-9219-1A473D3B830D}">
      <dgm:prSet phldrT="[Text]"/>
      <dgm:spPr/>
      <dgm:t>
        <a:bodyPr/>
        <a:lstStyle/>
        <a:p>
          <a:r>
            <a:rPr lang="en-US" dirty="0" smtClean="0"/>
            <a:t>Multi-Specialty Visits</a:t>
          </a:r>
          <a:endParaRPr lang="en-US" dirty="0"/>
        </a:p>
      </dgm:t>
    </dgm:pt>
    <dgm:pt modelId="{524738A1-D98E-4004-8587-C43B00C50ACA}" type="parTrans" cxnId="{94BE826C-D160-4D69-BF39-EBCBDC9FCB08}">
      <dgm:prSet/>
      <dgm:spPr/>
      <dgm:t>
        <a:bodyPr/>
        <a:lstStyle/>
        <a:p>
          <a:endParaRPr lang="en-US"/>
        </a:p>
      </dgm:t>
    </dgm:pt>
    <dgm:pt modelId="{E5A1E5BB-C3EE-453C-8FA3-46D2CCB05EB3}" type="sibTrans" cxnId="{94BE826C-D160-4D69-BF39-EBCBDC9FCB08}">
      <dgm:prSet/>
      <dgm:spPr/>
      <dgm:t>
        <a:bodyPr/>
        <a:lstStyle/>
        <a:p>
          <a:endParaRPr lang="en-US"/>
        </a:p>
      </dgm:t>
    </dgm:pt>
    <dgm:pt modelId="{B75AC139-FEDA-4AB0-821C-28F35BA625B2}">
      <dgm:prSet phldrT="[Text]"/>
      <dgm:spPr/>
      <dgm:t>
        <a:bodyPr/>
        <a:lstStyle/>
        <a:p>
          <a:r>
            <a:rPr lang="en-US" dirty="0" smtClean="0"/>
            <a:t>YA Programming</a:t>
          </a:r>
          <a:endParaRPr lang="en-US" dirty="0"/>
        </a:p>
      </dgm:t>
    </dgm:pt>
    <dgm:pt modelId="{11A53306-AEC0-4D75-8545-24B065CC0027}" type="parTrans" cxnId="{E7078FE1-B46F-4545-B909-392347EBF747}">
      <dgm:prSet/>
      <dgm:spPr/>
      <dgm:t>
        <a:bodyPr/>
        <a:lstStyle/>
        <a:p>
          <a:endParaRPr lang="en-US"/>
        </a:p>
      </dgm:t>
    </dgm:pt>
    <dgm:pt modelId="{42B53D1A-A901-4515-BCB6-0FEB685545AF}" type="sibTrans" cxnId="{E7078FE1-B46F-4545-B909-392347EBF747}">
      <dgm:prSet/>
      <dgm:spPr/>
      <dgm:t>
        <a:bodyPr/>
        <a:lstStyle/>
        <a:p>
          <a:endParaRPr lang="en-US"/>
        </a:p>
      </dgm:t>
    </dgm:pt>
    <dgm:pt modelId="{E8EEFC27-3F3C-4A45-A87D-25127B15B815}">
      <dgm:prSet phldrT="[Text]"/>
      <dgm:spPr/>
      <dgm:t>
        <a:bodyPr/>
        <a:lstStyle/>
        <a:p>
          <a:r>
            <a:rPr lang="en-US" dirty="0" smtClean="0"/>
            <a:t>Weekly Complex Case Review</a:t>
          </a:r>
          <a:endParaRPr lang="en-US" dirty="0"/>
        </a:p>
      </dgm:t>
    </dgm:pt>
    <dgm:pt modelId="{41B052A6-3D5E-430F-882D-90B26F47706F}" type="parTrans" cxnId="{F7B219EE-D9F5-4BB5-A2E3-C9C746E697D6}">
      <dgm:prSet/>
      <dgm:spPr/>
      <dgm:t>
        <a:bodyPr/>
        <a:lstStyle/>
        <a:p>
          <a:endParaRPr lang="en-US"/>
        </a:p>
      </dgm:t>
    </dgm:pt>
    <dgm:pt modelId="{75C8000D-EBCF-4F96-81FE-AF1BD7DF8351}" type="sibTrans" cxnId="{F7B219EE-D9F5-4BB5-A2E3-C9C746E697D6}">
      <dgm:prSet/>
      <dgm:spPr/>
      <dgm:t>
        <a:bodyPr/>
        <a:lstStyle/>
        <a:p>
          <a:endParaRPr lang="en-US"/>
        </a:p>
      </dgm:t>
    </dgm:pt>
    <dgm:pt modelId="{0D19AF98-3FDA-4D76-A5B3-51D4E90B5A50}">
      <dgm:prSet/>
      <dgm:spPr/>
      <dgm:t>
        <a:bodyPr/>
        <a:lstStyle/>
        <a:p>
          <a:r>
            <a:rPr lang="en-US" dirty="0" smtClean="0"/>
            <a:t>Patient Advisory Board</a:t>
          </a:r>
          <a:endParaRPr lang="en-US" dirty="0"/>
        </a:p>
      </dgm:t>
    </dgm:pt>
    <dgm:pt modelId="{0CD44672-BC3B-4F3C-8702-BC26B9C43254}" type="parTrans" cxnId="{1B7B78B2-566F-4DD2-A968-B0661F84DA4E}">
      <dgm:prSet/>
      <dgm:spPr/>
      <dgm:t>
        <a:bodyPr/>
        <a:lstStyle/>
        <a:p>
          <a:endParaRPr lang="en-US"/>
        </a:p>
      </dgm:t>
    </dgm:pt>
    <dgm:pt modelId="{C07725E5-C446-4E02-9922-90D3F3CDEFB1}" type="sibTrans" cxnId="{1B7B78B2-566F-4DD2-A968-B0661F84DA4E}">
      <dgm:prSet/>
      <dgm:spPr/>
      <dgm:t>
        <a:bodyPr/>
        <a:lstStyle/>
        <a:p>
          <a:endParaRPr lang="en-US"/>
        </a:p>
      </dgm:t>
    </dgm:pt>
    <dgm:pt modelId="{6291078F-E974-448D-A754-AA0C19F785AC}" type="pres">
      <dgm:prSet presAssocID="{4ACD98D5-1C28-4C6E-94E7-336CEDAE1F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C1FAD44-7182-4110-BE00-D614446336C3}" type="pres">
      <dgm:prSet presAssocID="{4ACD98D5-1C28-4C6E-94E7-336CEDAE1F96}" presName="Name1" presStyleCnt="0"/>
      <dgm:spPr/>
    </dgm:pt>
    <dgm:pt modelId="{35A451E7-B02C-4E80-BF0E-BCDE4B9252DC}" type="pres">
      <dgm:prSet presAssocID="{4ACD98D5-1C28-4C6E-94E7-336CEDAE1F96}" presName="cycle" presStyleCnt="0"/>
      <dgm:spPr/>
    </dgm:pt>
    <dgm:pt modelId="{7A5409AA-B3A9-44BE-98E5-84C4C966E4D5}" type="pres">
      <dgm:prSet presAssocID="{4ACD98D5-1C28-4C6E-94E7-336CEDAE1F96}" presName="srcNode" presStyleLbl="node1" presStyleIdx="0" presStyleCnt="4"/>
      <dgm:spPr/>
    </dgm:pt>
    <dgm:pt modelId="{A18A9914-F5BD-43A3-8968-FAFDA5C030FA}" type="pres">
      <dgm:prSet presAssocID="{4ACD98D5-1C28-4C6E-94E7-336CEDAE1F96}" presName="conn" presStyleLbl="parChTrans1D2" presStyleIdx="0" presStyleCnt="1"/>
      <dgm:spPr/>
      <dgm:t>
        <a:bodyPr/>
        <a:lstStyle/>
        <a:p>
          <a:endParaRPr lang="en-US"/>
        </a:p>
      </dgm:t>
    </dgm:pt>
    <dgm:pt modelId="{D92290BA-89E7-4552-AABD-F0CD98A168AF}" type="pres">
      <dgm:prSet presAssocID="{4ACD98D5-1C28-4C6E-94E7-336CEDAE1F96}" presName="extraNode" presStyleLbl="node1" presStyleIdx="0" presStyleCnt="4"/>
      <dgm:spPr/>
    </dgm:pt>
    <dgm:pt modelId="{1DB07F6F-8E62-4040-8EA6-2097193FBF9B}" type="pres">
      <dgm:prSet presAssocID="{4ACD98D5-1C28-4C6E-94E7-336CEDAE1F96}" presName="dstNode" presStyleLbl="node1" presStyleIdx="0" presStyleCnt="4"/>
      <dgm:spPr/>
    </dgm:pt>
    <dgm:pt modelId="{F32B5D50-A194-4B1D-8705-4260D105EBD2}" type="pres">
      <dgm:prSet presAssocID="{0DA02368-A1D1-4805-9219-1A473D3B830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9F19C-9C6D-4E94-86CB-7125FC641566}" type="pres">
      <dgm:prSet presAssocID="{0DA02368-A1D1-4805-9219-1A473D3B830D}" presName="accent_1" presStyleCnt="0"/>
      <dgm:spPr/>
    </dgm:pt>
    <dgm:pt modelId="{CB83E275-06E8-41C6-9BF2-5524F30B6545}" type="pres">
      <dgm:prSet presAssocID="{0DA02368-A1D1-4805-9219-1A473D3B830D}" presName="accentRepeatNode" presStyleLbl="solidFgAcc1" presStyleIdx="0" presStyleCnt="4"/>
      <dgm:spPr/>
    </dgm:pt>
    <dgm:pt modelId="{63760D49-B64F-43BF-98EA-218C60988ABB}" type="pres">
      <dgm:prSet presAssocID="{B75AC139-FEDA-4AB0-821C-28F35BA625B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D51A5-824C-496F-A6C2-6734E777FF3E}" type="pres">
      <dgm:prSet presAssocID="{B75AC139-FEDA-4AB0-821C-28F35BA625B2}" presName="accent_2" presStyleCnt="0"/>
      <dgm:spPr/>
    </dgm:pt>
    <dgm:pt modelId="{D01C7434-1D9D-4365-9AB7-6959626A1502}" type="pres">
      <dgm:prSet presAssocID="{B75AC139-FEDA-4AB0-821C-28F35BA625B2}" presName="accentRepeatNode" presStyleLbl="solidFgAcc1" presStyleIdx="1" presStyleCnt="4"/>
      <dgm:spPr/>
    </dgm:pt>
    <dgm:pt modelId="{1187135B-108D-44F6-B003-DD5830A317F6}" type="pres">
      <dgm:prSet presAssocID="{E8EEFC27-3F3C-4A45-A87D-25127B15B81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04713-9AE7-4BEA-9CB0-8C936EE4D614}" type="pres">
      <dgm:prSet presAssocID="{E8EEFC27-3F3C-4A45-A87D-25127B15B815}" presName="accent_3" presStyleCnt="0"/>
      <dgm:spPr/>
    </dgm:pt>
    <dgm:pt modelId="{0485F6CD-A27F-4A16-8900-90F0CFB8345C}" type="pres">
      <dgm:prSet presAssocID="{E8EEFC27-3F3C-4A45-A87D-25127B15B815}" presName="accentRepeatNode" presStyleLbl="solidFgAcc1" presStyleIdx="2" presStyleCnt="4"/>
      <dgm:spPr/>
    </dgm:pt>
    <dgm:pt modelId="{787E945F-8ECE-4BC6-9602-76278C429EEA}" type="pres">
      <dgm:prSet presAssocID="{0D19AF98-3FDA-4D76-A5B3-51D4E90B5A5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A8418-65AA-40F9-A297-48AB19FDFC54}" type="pres">
      <dgm:prSet presAssocID="{0D19AF98-3FDA-4D76-A5B3-51D4E90B5A50}" presName="accent_4" presStyleCnt="0"/>
      <dgm:spPr/>
    </dgm:pt>
    <dgm:pt modelId="{215ECEE6-A35B-466B-B633-93A75A9A0863}" type="pres">
      <dgm:prSet presAssocID="{0D19AF98-3FDA-4D76-A5B3-51D4E90B5A50}" presName="accentRepeatNode" presStyleLbl="solidFgAcc1" presStyleIdx="3" presStyleCnt="4"/>
      <dgm:spPr/>
    </dgm:pt>
  </dgm:ptLst>
  <dgm:cxnLst>
    <dgm:cxn modelId="{729B5A87-1834-45F8-836C-43B07B134881}" type="presOf" srcId="{B75AC139-FEDA-4AB0-821C-28F35BA625B2}" destId="{63760D49-B64F-43BF-98EA-218C60988ABB}" srcOrd="0" destOrd="0" presId="urn:microsoft.com/office/officeart/2008/layout/VerticalCurvedList"/>
    <dgm:cxn modelId="{E7078FE1-B46F-4545-B909-392347EBF747}" srcId="{4ACD98D5-1C28-4C6E-94E7-336CEDAE1F96}" destId="{B75AC139-FEDA-4AB0-821C-28F35BA625B2}" srcOrd="1" destOrd="0" parTransId="{11A53306-AEC0-4D75-8545-24B065CC0027}" sibTransId="{42B53D1A-A901-4515-BCB6-0FEB685545AF}"/>
    <dgm:cxn modelId="{6F196FF8-3D99-497E-9058-156279814C38}" type="presOf" srcId="{E5A1E5BB-C3EE-453C-8FA3-46D2CCB05EB3}" destId="{A18A9914-F5BD-43A3-8968-FAFDA5C030FA}" srcOrd="0" destOrd="0" presId="urn:microsoft.com/office/officeart/2008/layout/VerticalCurvedList"/>
    <dgm:cxn modelId="{B753906B-94B6-4C23-B0E6-70BCF850B5C3}" type="presOf" srcId="{4ACD98D5-1C28-4C6E-94E7-336CEDAE1F96}" destId="{6291078F-E974-448D-A754-AA0C19F785AC}" srcOrd="0" destOrd="0" presId="urn:microsoft.com/office/officeart/2008/layout/VerticalCurvedList"/>
    <dgm:cxn modelId="{94BE826C-D160-4D69-BF39-EBCBDC9FCB08}" srcId="{4ACD98D5-1C28-4C6E-94E7-336CEDAE1F96}" destId="{0DA02368-A1D1-4805-9219-1A473D3B830D}" srcOrd="0" destOrd="0" parTransId="{524738A1-D98E-4004-8587-C43B00C50ACA}" sibTransId="{E5A1E5BB-C3EE-453C-8FA3-46D2CCB05EB3}"/>
    <dgm:cxn modelId="{F5A4D249-A89E-442C-98CE-CED2EE0E5CBA}" type="presOf" srcId="{0D19AF98-3FDA-4D76-A5B3-51D4E90B5A50}" destId="{787E945F-8ECE-4BC6-9602-76278C429EEA}" srcOrd="0" destOrd="0" presId="urn:microsoft.com/office/officeart/2008/layout/VerticalCurvedList"/>
    <dgm:cxn modelId="{1BF123D9-B2EC-4AFA-BC68-D7D8B13D358F}" type="presOf" srcId="{E8EEFC27-3F3C-4A45-A87D-25127B15B815}" destId="{1187135B-108D-44F6-B003-DD5830A317F6}" srcOrd="0" destOrd="0" presId="urn:microsoft.com/office/officeart/2008/layout/VerticalCurvedList"/>
    <dgm:cxn modelId="{1B7B78B2-566F-4DD2-A968-B0661F84DA4E}" srcId="{4ACD98D5-1C28-4C6E-94E7-336CEDAE1F96}" destId="{0D19AF98-3FDA-4D76-A5B3-51D4E90B5A50}" srcOrd="3" destOrd="0" parTransId="{0CD44672-BC3B-4F3C-8702-BC26B9C43254}" sibTransId="{C07725E5-C446-4E02-9922-90D3F3CDEFB1}"/>
    <dgm:cxn modelId="{F7B219EE-D9F5-4BB5-A2E3-C9C746E697D6}" srcId="{4ACD98D5-1C28-4C6E-94E7-336CEDAE1F96}" destId="{E8EEFC27-3F3C-4A45-A87D-25127B15B815}" srcOrd="2" destOrd="0" parTransId="{41B052A6-3D5E-430F-882D-90B26F47706F}" sibTransId="{75C8000D-EBCF-4F96-81FE-AF1BD7DF8351}"/>
    <dgm:cxn modelId="{1CBE795C-B331-4264-8637-84857CD7E03F}" type="presOf" srcId="{0DA02368-A1D1-4805-9219-1A473D3B830D}" destId="{F32B5D50-A194-4B1D-8705-4260D105EBD2}" srcOrd="0" destOrd="0" presId="urn:microsoft.com/office/officeart/2008/layout/VerticalCurvedList"/>
    <dgm:cxn modelId="{886D5A69-35BD-4702-9A13-D213538D61C5}" type="presParOf" srcId="{6291078F-E974-448D-A754-AA0C19F785AC}" destId="{7C1FAD44-7182-4110-BE00-D614446336C3}" srcOrd="0" destOrd="0" presId="urn:microsoft.com/office/officeart/2008/layout/VerticalCurvedList"/>
    <dgm:cxn modelId="{A3F4777A-E505-42FE-A4F7-5B455660B1AA}" type="presParOf" srcId="{7C1FAD44-7182-4110-BE00-D614446336C3}" destId="{35A451E7-B02C-4E80-BF0E-BCDE4B9252DC}" srcOrd="0" destOrd="0" presId="urn:microsoft.com/office/officeart/2008/layout/VerticalCurvedList"/>
    <dgm:cxn modelId="{5B27D3DA-0053-4E57-9590-3FBFA7F7D804}" type="presParOf" srcId="{35A451E7-B02C-4E80-BF0E-BCDE4B9252DC}" destId="{7A5409AA-B3A9-44BE-98E5-84C4C966E4D5}" srcOrd="0" destOrd="0" presId="urn:microsoft.com/office/officeart/2008/layout/VerticalCurvedList"/>
    <dgm:cxn modelId="{71144B87-8555-4CBE-AB63-3553930595F4}" type="presParOf" srcId="{35A451E7-B02C-4E80-BF0E-BCDE4B9252DC}" destId="{A18A9914-F5BD-43A3-8968-FAFDA5C030FA}" srcOrd="1" destOrd="0" presId="urn:microsoft.com/office/officeart/2008/layout/VerticalCurvedList"/>
    <dgm:cxn modelId="{5E865C76-98F0-4B9C-A32E-E0AFD75AA299}" type="presParOf" srcId="{35A451E7-B02C-4E80-BF0E-BCDE4B9252DC}" destId="{D92290BA-89E7-4552-AABD-F0CD98A168AF}" srcOrd="2" destOrd="0" presId="urn:microsoft.com/office/officeart/2008/layout/VerticalCurvedList"/>
    <dgm:cxn modelId="{956A90C9-56C7-43D0-8CA4-7F8C17377DB3}" type="presParOf" srcId="{35A451E7-B02C-4E80-BF0E-BCDE4B9252DC}" destId="{1DB07F6F-8E62-4040-8EA6-2097193FBF9B}" srcOrd="3" destOrd="0" presId="urn:microsoft.com/office/officeart/2008/layout/VerticalCurvedList"/>
    <dgm:cxn modelId="{51E3F09A-77CD-4FCD-8DD2-8F48A4B589AB}" type="presParOf" srcId="{7C1FAD44-7182-4110-BE00-D614446336C3}" destId="{F32B5D50-A194-4B1D-8705-4260D105EBD2}" srcOrd="1" destOrd="0" presId="urn:microsoft.com/office/officeart/2008/layout/VerticalCurvedList"/>
    <dgm:cxn modelId="{07CBEE8D-942D-41BD-B1B1-7739700B1D05}" type="presParOf" srcId="{7C1FAD44-7182-4110-BE00-D614446336C3}" destId="{5069F19C-9C6D-4E94-86CB-7125FC641566}" srcOrd="2" destOrd="0" presId="urn:microsoft.com/office/officeart/2008/layout/VerticalCurvedList"/>
    <dgm:cxn modelId="{73119951-3940-43AE-A822-1C944F04D49E}" type="presParOf" srcId="{5069F19C-9C6D-4E94-86CB-7125FC641566}" destId="{CB83E275-06E8-41C6-9BF2-5524F30B6545}" srcOrd="0" destOrd="0" presId="urn:microsoft.com/office/officeart/2008/layout/VerticalCurvedList"/>
    <dgm:cxn modelId="{C42D0E80-660D-487F-9AC4-F902EF82A303}" type="presParOf" srcId="{7C1FAD44-7182-4110-BE00-D614446336C3}" destId="{63760D49-B64F-43BF-98EA-218C60988ABB}" srcOrd="3" destOrd="0" presId="urn:microsoft.com/office/officeart/2008/layout/VerticalCurvedList"/>
    <dgm:cxn modelId="{ED301925-6B92-4118-B671-E0D3D8FA1B00}" type="presParOf" srcId="{7C1FAD44-7182-4110-BE00-D614446336C3}" destId="{82DD51A5-824C-496F-A6C2-6734E777FF3E}" srcOrd="4" destOrd="0" presId="urn:microsoft.com/office/officeart/2008/layout/VerticalCurvedList"/>
    <dgm:cxn modelId="{C76C09DF-4340-4CC7-8144-A0EC27F4FE01}" type="presParOf" srcId="{82DD51A5-824C-496F-A6C2-6734E777FF3E}" destId="{D01C7434-1D9D-4365-9AB7-6959626A1502}" srcOrd="0" destOrd="0" presId="urn:microsoft.com/office/officeart/2008/layout/VerticalCurvedList"/>
    <dgm:cxn modelId="{5CE1FCEC-4194-4CF0-B7C5-157C2E26CFB0}" type="presParOf" srcId="{7C1FAD44-7182-4110-BE00-D614446336C3}" destId="{1187135B-108D-44F6-B003-DD5830A317F6}" srcOrd="5" destOrd="0" presId="urn:microsoft.com/office/officeart/2008/layout/VerticalCurvedList"/>
    <dgm:cxn modelId="{A823325F-A324-421F-8828-7FB9859C9837}" type="presParOf" srcId="{7C1FAD44-7182-4110-BE00-D614446336C3}" destId="{60E04713-9AE7-4BEA-9CB0-8C936EE4D614}" srcOrd="6" destOrd="0" presId="urn:microsoft.com/office/officeart/2008/layout/VerticalCurvedList"/>
    <dgm:cxn modelId="{AC64DF0D-374E-499A-BE2F-37D498BF0DF3}" type="presParOf" srcId="{60E04713-9AE7-4BEA-9CB0-8C936EE4D614}" destId="{0485F6CD-A27F-4A16-8900-90F0CFB8345C}" srcOrd="0" destOrd="0" presId="urn:microsoft.com/office/officeart/2008/layout/VerticalCurvedList"/>
    <dgm:cxn modelId="{1E2986F2-8A6B-4FD3-A424-9D54EF7C00AC}" type="presParOf" srcId="{7C1FAD44-7182-4110-BE00-D614446336C3}" destId="{787E945F-8ECE-4BC6-9602-76278C429EEA}" srcOrd="7" destOrd="0" presId="urn:microsoft.com/office/officeart/2008/layout/VerticalCurvedList"/>
    <dgm:cxn modelId="{F2CC56F1-37FB-4105-BD3D-73A4B69EBCA6}" type="presParOf" srcId="{7C1FAD44-7182-4110-BE00-D614446336C3}" destId="{2C0A8418-65AA-40F9-A297-48AB19FDFC54}" srcOrd="8" destOrd="0" presId="urn:microsoft.com/office/officeart/2008/layout/VerticalCurvedList"/>
    <dgm:cxn modelId="{D9AD8C43-618D-4651-828F-5C71D4AB2634}" type="presParOf" srcId="{2C0A8418-65AA-40F9-A297-48AB19FDFC54}" destId="{215ECEE6-A35B-466B-B633-93A75A9A0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632F2-D78A-42B3-9DEF-A541605F04F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A281A6E6-CB8E-4790-B187-352B517D65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A1DADF82-C314-438C-8CB5-B6F571EC2582}" type="parTrans" cxnId="{5414410B-C2D7-4F6C-B44B-8EC3AF2F79C3}">
      <dgm:prSet/>
      <dgm:spPr/>
      <dgm:t>
        <a:bodyPr/>
        <a:lstStyle/>
        <a:p>
          <a:endParaRPr lang="en-US"/>
        </a:p>
      </dgm:t>
    </dgm:pt>
    <dgm:pt modelId="{95C6A71F-3788-4027-9983-FA0A7F815A89}" type="sibTrans" cxnId="{5414410B-C2D7-4F6C-B44B-8EC3AF2F79C3}">
      <dgm:prSet/>
      <dgm:spPr/>
      <dgm:t>
        <a:bodyPr/>
        <a:lstStyle/>
        <a:p>
          <a:endParaRPr lang="en-US"/>
        </a:p>
      </dgm:t>
    </dgm:pt>
    <dgm:pt modelId="{52F45DA5-A7EF-4662-A361-E88B0C541DBA}">
      <dgm:prSet phldrT="[Text]"/>
      <dgm:spPr/>
      <dgm:t>
        <a:bodyPr/>
        <a:lstStyle/>
        <a:p>
          <a:r>
            <a:rPr lang="en-US" dirty="0" smtClean="0"/>
            <a:t>Clinical Model Innovation</a:t>
          </a:r>
          <a:endParaRPr lang="en-US" dirty="0"/>
        </a:p>
      </dgm:t>
    </dgm:pt>
    <dgm:pt modelId="{2AE98550-6329-4C58-AD2A-326A65280215}" type="parTrans" cxnId="{A39E58CB-CA4D-4A60-9CB8-0C1F7398449B}">
      <dgm:prSet/>
      <dgm:spPr/>
      <dgm:t>
        <a:bodyPr/>
        <a:lstStyle/>
        <a:p>
          <a:endParaRPr lang="en-US"/>
        </a:p>
      </dgm:t>
    </dgm:pt>
    <dgm:pt modelId="{E82E437F-D9D4-4C50-BD28-9B3D383496A1}" type="sibTrans" cxnId="{A39E58CB-CA4D-4A60-9CB8-0C1F7398449B}">
      <dgm:prSet/>
      <dgm:spPr/>
      <dgm:t>
        <a:bodyPr/>
        <a:lstStyle/>
        <a:p>
          <a:endParaRPr lang="en-US"/>
        </a:p>
      </dgm:t>
    </dgm:pt>
    <dgm:pt modelId="{0047347A-EC68-4587-B4BA-1CED36F6AFEC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FA3F4DB7-C1F8-4AB4-8B5F-F7C5E7148D12}" type="parTrans" cxnId="{CBFD2EA8-3FA7-4795-940C-B66AD49F9FC3}">
      <dgm:prSet/>
      <dgm:spPr/>
      <dgm:t>
        <a:bodyPr/>
        <a:lstStyle/>
        <a:p>
          <a:endParaRPr lang="en-US"/>
        </a:p>
      </dgm:t>
    </dgm:pt>
    <dgm:pt modelId="{855CC18A-F4F6-48CA-AC4A-0EF054C1D73F}" type="sibTrans" cxnId="{CBFD2EA8-3FA7-4795-940C-B66AD49F9FC3}">
      <dgm:prSet/>
      <dgm:spPr/>
      <dgm:t>
        <a:bodyPr/>
        <a:lstStyle/>
        <a:p>
          <a:endParaRPr lang="en-US"/>
        </a:p>
      </dgm:t>
    </dgm:pt>
    <dgm:pt modelId="{C524E7DB-D858-4618-8679-227F97AEAEA8}" type="pres">
      <dgm:prSet presAssocID="{DC3632F2-D78A-42B3-9DEF-A541605F04F8}" presName="compositeShape" presStyleCnt="0">
        <dgm:presLayoutVars>
          <dgm:chMax val="7"/>
          <dgm:dir/>
          <dgm:resizeHandles val="exact"/>
        </dgm:presLayoutVars>
      </dgm:prSet>
      <dgm:spPr/>
    </dgm:pt>
    <dgm:pt modelId="{2D058F4E-1556-499D-BA24-AA79F4EB641D}" type="pres">
      <dgm:prSet presAssocID="{DC3632F2-D78A-42B3-9DEF-A541605F04F8}" presName="wedge1" presStyleLbl="node1" presStyleIdx="0" presStyleCnt="3" custLinFactNeighborX="15067" custLinFactNeighborY="-11905"/>
      <dgm:spPr/>
      <dgm:t>
        <a:bodyPr/>
        <a:lstStyle/>
        <a:p>
          <a:endParaRPr lang="en-US"/>
        </a:p>
      </dgm:t>
    </dgm:pt>
    <dgm:pt modelId="{A1E77115-BD85-4536-A238-0E454F902FF6}" type="pres">
      <dgm:prSet presAssocID="{DC3632F2-D78A-42B3-9DEF-A541605F04F8}" presName="dummy1a" presStyleCnt="0"/>
      <dgm:spPr/>
    </dgm:pt>
    <dgm:pt modelId="{E80D6A95-4750-4351-9836-CE5387C7A3BF}" type="pres">
      <dgm:prSet presAssocID="{DC3632F2-D78A-42B3-9DEF-A541605F04F8}" presName="dummy1b" presStyleCnt="0"/>
      <dgm:spPr/>
    </dgm:pt>
    <dgm:pt modelId="{CCFF552A-5C57-4A44-87F0-C4ADE6FD7581}" type="pres">
      <dgm:prSet presAssocID="{DC3632F2-D78A-42B3-9DEF-A541605F04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6B54-E442-45D6-9490-8A2693A9E3D8}" type="pres">
      <dgm:prSet presAssocID="{DC3632F2-D78A-42B3-9DEF-A541605F04F8}" presName="wedge2" presStyleLbl="node1" presStyleIdx="1" presStyleCnt="3" custLinFactNeighborX="-2046" custLinFactNeighborY="17857"/>
      <dgm:spPr/>
      <dgm:t>
        <a:bodyPr/>
        <a:lstStyle/>
        <a:p>
          <a:endParaRPr lang="en-US"/>
        </a:p>
      </dgm:t>
    </dgm:pt>
    <dgm:pt modelId="{473D81CD-9523-4312-94E9-DAB025D89758}" type="pres">
      <dgm:prSet presAssocID="{DC3632F2-D78A-42B3-9DEF-A541605F04F8}" presName="dummy2a" presStyleCnt="0"/>
      <dgm:spPr/>
    </dgm:pt>
    <dgm:pt modelId="{3268624D-3FE9-44C3-92D1-6F5E1400FFB5}" type="pres">
      <dgm:prSet presAssocID="{DC3632F2-D78A-42B3-9DEF-A541605F04F8}" presName="dummy2b" presStyleCnt="0"/>
      <dgm:spPr/>
    </dgm:pt>
    <dgm:pt modelId="{B77B8C44-24BB-4111-8369-C34AD5608C7C}" type="pres">
      <dgm:prSet presAssocID="{DC3632F2-D78A-42B3-9DEF-A541605F04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7EEE-E1B1-4DD2-B101-1BE002C7B59B}" type="pres">
      <dgm:prSet presAssocID="{DC3632F2-D78A-42B3-9DEF-A541605F04F8}" presName="wedge3" presStyleLbl="node1" presStyleIdx="2" presStyleCnt="3" custLinFactNeighborX="-19345" custLinFactNeighborY="-10417"/>
      <dgm:spPr/>
      <dgm:t>
        <a:bodyPr/>
        <a:lstStyle/>
        <a:p>
          <a:endParaRPr lang="en-US"/>
        </a:p>
      </dgm:t>
    </dgm:pt>
    <dgm:pt modelId="{E311F093-04CA-48D0-A727-E05D8EBA30DA}" type="pres">
      <dgm:prSet presAssocID="{DC3632F2-D78A-42B3-9DEF-A541605F04F8}" presName="dummy3a" presStyleCnt="0"/>
      <dgm:spPr/>
    </dgm:pt>
    <dgm:pt modelId="{6C4C28AE-14D1-44D8-8D35-99FC17856F2F}" type="pres">
      <dgm:prSet presAssocID="{DC3632F2-D78A-42B3-9DEF-A541605F04F8}" presName="dummy3b" presStyleCnt="0"/>
      <dgm:spPr/>
    </dgm:pt>
    <dgm:pt modelId="{63080FE2-FF1E-4D6B-AC5B-819523979BDA}" type="pres">
      <dgm:prSet presAssocID="{DC3632F2-D78A-42B3-9DEF-A541605F04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FDF4-D3B6-4765-B739-61B9D2BACEEA}" type="pres">
      <dgm:prSet presAssocID="{95C6A71F-3788-4027-9983-FA0A7F815A89}" presName="arrowWedge1" presStyleLbl="fgSibTrans2D1" presStyleIdx="0" presStyleCnt="3"/>
      <dgm:spPr/>
    </dgm:pt>
    <dgm:pt modelId="{C0E02703-751C-487D-8C7A-860B816F8CA7}" type="pres">
      <dgm:prSet presAssocID="{E82E437F-D9D4-4C50-BD28-9B3D383496A1}" presName="arrowWedge2" presStyleLbl="fgSibTrans2D1" presStyleIdx="1" presStyleCnt="3"/>
      <dgm:spPr/>
    </dgm:pt>
    <dgm:pt modelId="{01755610-7B5F-4CE4-9DA0-1A008D63E674}" type="pres">
      <dgm:prSet presAssocID="{855CC18A-F4F6-48CA-AC4A-0EF054C1D73F}" presName="arrowWedge3" presStyleLbl="fgSibTrans2D1" presStyleIdx="2" presStyleCnt="3"/>
      <dgm:spPr/>
    </dgm:pt>
  </dgm:ptLst>
  <dgm:cxnLst>
    <dgm:cxn modelId="{A39E58CB-CA4D-4A60-9CB8-0C1F7398449B}" srcId="{DC3632F2-D78A-42B3-9DEF-A541605F04F8}" destId="{52F45DA5-A7EF-4662-A361-E88B0C541DBA}" srcOrd="1" destOrd="0" parTransId="{2AE98550-6329-4C58-AD2A-326A65280215}" sibTransId="{E82E437F-D9D4-4C50-BD28-9B3D383496A1}"/>
    <dgm:cxn modelId="{EE22CF26-C31C-45A3-A891-B965415A43AD}" type="presOf" srcId="{52F45DA5-A7EF-4662-A361-E88B0C541DBA}" destId="{D0586B54-E442-45D6-9490-8A2693A9E3D8}" srcOrd="0" destOrd="0" presId="urn:microsoft.com/office/officeart/2005/8/layout/cycle8"/>
    <dgm:cxn modelId="{803DD0AD-C9AD-4D52-903B-EF554FCAAFB6}" type="presOf" srcId="{DC3632F2-D78A-42B3-9DEF-A541605F04F8}" destId="{C524E7DB-D858-4618-8679-227F97AEAEA8}" srcOrd="0" destOrd="0" presId="urn:microsoft.com/office/officeart/2005/8/layout/cycle8"/>
    <dgm:cxn modelId="{9B6D4200-64A5-49AA-914B-95F8F5B4598D}" type="presOf" srcId="{0047347A-EC68-4587-B4BA-1CED36F6AFEC}" destId="{63080FE2-FF1E-4D6B-AC5B-819523979BDA}" srcOrd="1" destOrd="0" presId="urn:microsoft.com/office/officeart/2005/8/layout/cycle8"/>
    <dgm:cxn modelId="{DE605FB0-8F64-49ED-9DB5-C86BB0467659}" type="presOf" srcId="{A281A6E6-CB8E-4790-B187-352B517D6598}" destId="{CCFF552A-5C57-4A44-87F0-C4ADE6FD7581}" srcOrd="1" destOrd="0" presId="urn:microsoft.com/office/officeart/2005/8/layout/cycle8"/>
    <dgm:cxn modelId="{EDFE8482-6D32-4060-8690-972DDD1590D4}" type="presOf" srcId="{52F45DA5-A7EF-4662-A361-E88B0C541DBA}" destId="{B77B8C44-24BB-4111-8369-C34AD5608C7C}" srcOrd="1" destOrd="0" presId="urn:microsoft.com/office/officeart/2005/8/layout/cycle8"/>
    <dgm:cxn modelId="{5414410B-C2D7-4F6C-B44B-8EC3AF2F79C3}" srcId="{DC3632F2-D78A-42B3-9DEF-A541605F04F8}" destId="{A281A6E6-CB8E-4790-B187-352B517D6598}" srcOrd="0" destOrd="0" parTransId="{A1DADF82-C314-438C-8CB5-B6F571EC2582}" sibTransId="{95C6A71F-3788-4027-9983-FA0A7F815A89}"/>
    <dgm:cxn modelId="{CBFD2EA8-3FA7-4795-940C-B66AD49F9FC3}" srcId="{DC3632F2-D78A-42B3-9DEF-A541605F04F8}" destId="{0047347A-EC68-4587-B4BA-1CED36F6AFEC}" srcOrd="2" destOrd="0" parTransId="{FA3F4DB7-C1F8-4AB4-8B5F-F7C5E7148D12}" sibTransId="{855CC18A-F4F6-48CA-AC4A-0EF054C1D73F}"/>
    <dgm:cxn modelId="{75F905BE-66EA-460A-AB26-412FCFEC323C}" type="presOf" srcId="{0047347A-EC68-4587-B4BA-1CED36F6AFEC}" destId="{88467EEE-E1B1-4DD2-B101-1BE002C7B59B}" srcOrd="0" destOrd="0" presId="urn:microsoft.com/office/officeart/2005/8/layout/cycle8"/>
    <dgm:cxn modelId="{F0329ADD-9079-4C94-87F6-0EE56CAE3DEC}" type="presOf" srcId="{A281A6E6-CB8E-4790-B187-352B517D6598}" destId="{2D058F4E-1556-499D-BA24-AA79F4EB641D}" srcOrd="0" destOrd="0" presId="urn:microsoft.com/office/officeart/2005/8/layout/cycle8"/>
    <dgm:cxn modelId="{B2BFBCEA-FD38-46D5-8C83-8F9C66FE9659}" type="presParOf" srcId="{C524E7DB-D858-4618-8679-227F97AEAEA8}" destId="{2D058F4E-1556-499D-BA24-AA79F4EB641D}" srcOrd="0" destOrd="0" presId="urn:microsoft.com/office/officeart/2005/8/layout/cycle8"/>
    <dgm:cxn modelId="{BB2D017C-B58A-4188-924F-1A540FE5D4B9}" type="presParOf" srcId="{C524E7DB-D858-4618-8679-227F97AEAEA8}" destId="{A1E77115-BD85-4536-A238-0E454F902FF6}" srcOrd="1" destOrd="0" presId="urn:microsoft.com/office/officeart/2005/8/layout/cycle8"/>
    <dgm:cxn modelId="{52FCFBB8-D73C-481D-BD96-76457E3F1ABD}" type="presParOf" srcId="{C524E7DB-D858-4618-8679-227F97AEAEA8}" destId="{E80D6A95-4750-4351-9836-CE5387C7A3BF}" srcOrd="2" destOrd="0" presId="urn:microsoft.com/office/officeart/2005/8/layout/cycle8"/>
    <dgm:cxn modelId="{A0D011D5-94D3-4CBE-8141-A77D68B4F252}" type="presParOf" srcId="{C524E7DB-D858-4618-8679-227F97AEAEA8}" destId="{CCFF552A-5C57-4A44-87F0-C4ADE6FD7581}" srcOrd="3" destOrd="0" presId="urn:microsoft.com/office/officeart/2005/8/layout/cycle8"/>
    <dgm:cxn modelId="{7D4DBD18-8171-4CD4-BC75-8351C4EDE654}" type="presParOf" srcId="{C524E7DB-D858-4618-8679-227F97AEAEA8}" destId="{D0586B54-E442-45D6-9490-8A2693A9E3D8}" srcOrd="4" destOrd="0" presId="urn:microsoft.com/office/officeart/2005/8/layout/cycle8"/>
    <dgm:cxn modelId="{6AD58CA1-C4E1-49ED-AB7A-C57BADECE6A1}" type="presParOf" srcId="{C524E7DB-D858-4618-8679-227F97AEAEA8}" destId="{473D81CD-9523-4312-94E9-DAB025D89758}" srcOrd="5" destOrd="0" presId="urn:microsoft.com/office/officeart/2005/8/layout/cycle8"/>
    <dgm:cxn modelId="{80040FF0-A19E-4E83-AAEE-E8E54B2AE158}" type="presParOf" srcId="{C524E7DB-D858-4618-8679-227F97AEAEA8}" destId="{3268624D-3FE9-44C3-92D1-6F5E1400FFB5}" srcOrd="6" destOrd="0" presId="urn:microsoft.com/office/officeart/2005/8/layout/cycle8"/>
    <dgm:cxn modelId="{77BF47E3-09BA-4E5C-868F-B1106A94EDCA}" type="presParOf" srcId="{C524E7DB-D858-4618-8679-227F97AEAEA8}" destId="{B77B8C44-24BB-4111-8369-C34AD5608C7C}" srcOrd="7" destOrd="0" presId="urn:microsoft.com/office/officeart/2005/8/layout/cycle8"/>
    <dgm:cxn modelId="{1C8ABC8C-7B1F-43F1-862A-F81382F76ACE}" type="presParOf" srcId="{C524E7DB-D858-4618-8679-227F97AEAEA8}" destId="{88467EEE-E1B1-4DD2-B101-1BE002C7B59B}" srcOrd="8" destOrd="0" presId="urn:microsoft.com/office/officeart/2005/8/layout/cycle8"/>
    <dgm:cxn modelId="{50EF60F5-7310-4BA2-80D0-8A78A15F5EEB}" type="presParOf" srcId="{C524E7DB-D858-4618-8679-227F97AEAEA8}" destId="{E311F093-04CA-48D0-A727-E05D8EBA30DA}" srcOrd="9" destOrd="0" presId="urn:microsoft.com/office/officeart/2005/8/layout/cycle8"/>
    <dgm:cxn modelId="{EDF0D1B1-7A6A-4E39-B8DB-7B5DBE507837}" type="presParOf" srcId="{C524E7DB-D858-4618-8679-227F97AEAEA8}" destId="{6C4C28AE-14D1-44D8-8D35-99FC17856F2F}" srcOrd="10" destOrd="0" presId="urn:microsoft.com/office/officeart/2005/8/layout/cycle8"/>
    <dgm:cxn modelId="{1C88F90F-166D-4879-B7DC-1CB1DA083AC1}" type="presParOf" srcId="{C524E7DB-D858-4618-8679-227F97AEAEA8}" destId="{63080FE2-FF1E-4D6B-AC5B-819523979BDA}" srcOrd="11" destOrd="0" presId="urn:microsoft.com/office/officeart/2005/8/layout/cycle8"/>
    <dgm:cxn modelId="{66F46F3A-2B31-48B2-B562-DFB37DA72D67}" type="presParOf" srcId="{C524E7DB-D858-4618-8679-227F97AEAEA8}" destId="{442CFDF4-D3B6-4765-B739-61B9D2BACEEA}" srcOrd="12" destOrd="0" presId="urn:microsoft.com/office/officeart/2005/8/layout/cycle8"/>
    <dgm:cxn modelId="{25AA2960-4EA9-4F8A-91E2-752E1E61E3D5}" type="presParOf" srcId="{C524E7DB-D858-4618-8679-227F97AEAEA8}" destId="{C0E02703-751C-487D-8C7A-860B816F8CA7}" srcOrd="13" destOrd="0" presId="urn:microsoft.com/office/officeart/2005/8/layout/cycle8"/>
    <dgm:cxn modelId="{BB958648-A3D9-45B0-95AD-97C95CD6934A}" type="presParOf" srcId="{C524E7DB-D858-4618-8679-227F97AEAEA8}" destId="{01755610-7B5F-4CE4-9DA0-1A008D63E67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3632F2-D78A-42B3-9DEF-A541605F04F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A281A6E6-CB8E-4790-B187-352B517D65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A1DADF82-C314-438C-8CB5-B6F571EC2582}" type="parTrans" cxnId="{5414410B-C2D7-4F6C-B44B-8EC3AF2F79C3}">
      <dgm:prSet/>
      <dgm:spPr/>
      <dgm:t>
        <a:bodyPr/>
        <a:lstStyle/>
        <a:p>
          <a:endParaRPr lang="en-US"/>
        </a:p>
      </dgm:t>
    </dgm:pt>
    <dgm:pt modelId="{95C6A71F-3788-4027-9983-FA0A7F815A89}" type="sibTrans" cxnId="{5414410B-C2D7-4F6C-B44B-8EC3AF2F79C3}">
      <dgm:prSet/>
      <dgm:spPr/>
      <dgm:t>
        <a:bodyPr/>
        <a:lstStyle/>
        <a:p>
          <a:endParaRPr lang="en-US"/>
        </a:p>
      </dgm:t>
    </dgm:pt>
    <dgm:pt modelId="{52F45DA5-A7EF-4662-A361-E88B0C541DBA}">
      <dgm:prSet phldrT="[Text]"/>
      <dgm:spPr/>
      <dgm:t>
        <a:bodyPr/>
        <a:lstStyle/>
        <a:p>
          <a:r>
            <a:rPr lang="en-US" dirty="0" smtClean="0"/>
            <a:t>Clinical Model Innovation</a:t>
          </a:r>
          <a:endParaRPr lang="en-US" dirty="0"/>
        </a:p>
      </dgm:t>
    </dgm:pt>
    <dgm:pt modelId="{2AE98550-6329-4C58-AD2A-326A65280215}" type="parTrans" cxnId="{A39E58CB-CA4D-4A60-9CB8-0C1F7398449B}">
      <dgm:prSet/>
      <dgm:spPr/>
      <dgm:t>
        <a:bodyPr/>
        <a:lstStyle/>
        <a:p>
          <a:endParaRPr lang="en-US"/>
        </a:p>
      </dgm:t>
    </dgm:pt>
    <dgm:pt modelId="{E82E437F-D9D4-4C50-BD28-9B3D383496A1}" type="sibTrans" cxnId="{A39E58CB-CA4D-4A60-9CB8-0C1F7398449B}">
      <dgm:prSet/>
      <dgm:spPr/>
      <dgm:t>
        <a:bodyPr/>
        <a:lstStyle/>
        <a:p>
          <a:endParaRPr lang="en-US"/>
        </a:p>
      </dgm:t>
    </dgm:pt>
    <dgm:pt modelId="{0047347A-EC68-4587-B4BA-1CED36F6AFEC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FA3F4DB7-C1F8-4AB4-8B5F-F7C5E7148D12}" type="parTrans" cxnId="{CBFD2EA8-3FA7-4795-940C-B66AD49F9FC3}">
      <dgm:prSet/>
      <dgm:spPr/>
      <dgm:t>
        <a:bodyPr/>
        <a:lstStyle/>
        <a:p>
          <a:endParaRPr lang="en-US"/>
        </a:p>
      </dgm:t>
    </dgm:pt>
    <dgm:pt modelId="{855CC18A-F4F6-48CA-AC4A-0EF054C1D73F}" type="sibTrans" cxnId="{CBFD2EA8-3FA7-4795-940C-B66AD49F9FC3}">
      <dgm:prSet/>
      <dgm:spPr/>
      <dgm:t>
        <a:bodyPr/>
        <a:lstStyle/>
        <a:p>
          <a:endParaRPr lang="en-US"/>
        </a:p>
      </dgm:t>
    </dgm:pt>
    <dgm:pt modelId="{C524E7DB-D858-4618-8679-227F97AEAEA8}" type="pres">
      <dgm:prSet presAssocID="{DC3632F2-D78A-42B3-9DEF-A541605F04F8}" presName="compositeShape" presStyleCnt="0">
        <dgm:presLayoutVars>
          <dgm:chMax val="7"/>
          <dgm:dir/>
          <dgm:resizeHandles val="exact"/>
        </dgm:presLayoutVars>
      </dgm:prSet>
      <dgm:spPr/>
    </dgm:pt>
    <dgm:pt modelId="{2D058F4E-1556-499D-BA24-AA79F4EB641D}" type="pres">
      <dgm:prSet presAssocID="{DC3632F2-D78A-42B3-9DEF-A541605F04F8}" presName="wedge1" presStyleLbl="node1" presStyleIdx="0" presStyleCnt="3" custLinFactNeighborX="15067" custLinFactNeighborY="-11905"/>
      <dgm:spPr/>
      <dgm:t>
        <a:bodyPr/>
        <a:lstStyle/>
        <a:p>
          <a:endParaRPr lang="en-US"/>
        </a:p>
      </dgm:t>
    </dgm:pt>
    <dgm:pt modelId="{A1E77115-BD85-4536-A238-0E454F902FF6}" type="pres">
      <dgm:prSet presAssocID="{DC3632F2-D78A-42B3-9DEF-A541605F04F8}" presName="dummy1a" presStyleCnt="0"/>
      <dgm:spPr/>
    </dgm:pt>
    <dgm:pt modelId="{E80D6A95-4750-4351-9836-CE5387C7A3BF}" type="pres">
      <dgm:prSet presAssocID="{DC3632F2-D78A-42B3-9DEF-A541605F04F8}" presName="dummy1b" presStyleCnt="0"/>
      <dgm:spPr/>
    </dgm:pt>
    <dgm:pt modelId="{CCFF552A-5C57-4A44-87F0-C4ADE6FD7581}" type="pres">
      <dgm:prSet presAssocID="{DC3632F2-D78A-42B3-9DEF-A541605F04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6B54-E442-45D6-9490-8A2693A9E3D8}" type="pres">
      <dgm:prSet presAssocID="{DC3632F2-D78A-42B3-9DEF-A541605F04F8}" presName="wedge2" presStyleLbl="node1" presStyleIdx="1" presStyleCnt="3" custLinFactNeighborX="-2046" custLinFactNeighborY="17857"/>
      <dgm:spPr/>
      <dgm:t>
        <a:bodyPr/>
        <a:lstStyle/>
        <a:p>
          <a:endParaRPr lang="en-US"/>
        </a:p>
      </dgm:t>
    </dgm:pt>
    <dgm:pt modelId="{473D81CD-9523-4312-94E9-DAB025D89758}" type="pres">
      <dgm:prSet presAssocID="{DC3632F2-D78A-42B3-9DEF-A541605F04F8}" presName="dummy2a" presStyleCnt="0"/>
      <dgm:spPr/>
    </dgm:pt>
    <dgm:pt modelId="{3268624D-3FE9-44C3-92D1-6F5E1400FFB5}" type="pres">
      <dgm:prSet presAssocID="{DC3632F2-D78A-42B3-9DEF-A541605F04F8}" presName="dummy2b" presStyleCnt="0"/>
      <dgm:spPr/>
    </dgm:pt>
    <dgm:pt modelId="{B77B8C44-24BB-4111-8369-C34AD5608C7C}" type="pres">
      <dgm:prSet presAssocID="{DC3632F2-D78A-42B3-9DEF-A541605F04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7EEE-E1B1-4DD2-B101-1BE002C7B59B}" type="pres">
      <dgm:prSet presAssocID="{DC3632F2-D78A-42B3-9DEF-A541605F04F8}" presName="wedge3" presStyleLbl="node1" presStyleIdx="2" presStyleCnt="3" custLinFactNeighborX="-19345" custLinFactNeighborY="-10417"/>
      <dgm:spPr/>
      <dgm:t>
        <a:bodyPr/>
        <a:lstStyle/>
        <a:p>
          <a:endParaRPr lang="en-US"/>
        </a:p>
      </dgm:t>
    </dgm:pt>
    <dgm:pt modelId="{E311F093-04CA-48D0-A727-E05D8EBA30DA}" type="pres">
      <dgm:prSet presAssocID="{DC3632F2-D78A-42B3-9DEF-A541605F04F8}" presName="dummy3a" presStyleCnt="0"/>
      <dgm:spPr/>
    </dgm:pt>
    <dgm:pt modelId="{6C4C28AE-14D1-44D8-8D35-99FC17856F2F}" type="pres">
      <dgm:prSet presAssocID="{DC3632F2-D78A-42B3-9DEF-A541605F04F8}" presName="dummy3b" presStyleCnt="0"/>
      <dgm:spPr/>
    </dgm:pt>
    <dgm:pt modelId="{63080FE2-FF1E-4D6B-AC5B-819523979BDA}" type="pres">
      <dgm:prSet presAssocID="{DC3632F2-D78A-42B3-9DEF-A541605F04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FDF4-D3B6-4765-B739-61B9D2BACEEA}" type="pres">
      <dgm:prSet presAssocID="{95C6A71F-3788-4027-9983-FA0A7F815A89}" presName="arrowWedge1" presStyleLbl="fgSibTrans2D1" presStyleIdx="0" presStyleCnt="3"/>
      <dgm:spPr/>
    </dgm:pt>
    <dgm:pt modelId="{C0E02703-751C-487D-8C7A-860B816F8CA7}" type="pres">
      <dgm:prSet presAssocID="{E82E437F-D9D4-4C50-BD28-9B3D383496A1}" presName="arrowWedge2" presStyleLbl="fgSibTrans2D1" presStyleIdx="1" presStyleCnt="3"/>
      <dgm:spPr/>
    </dgm:pt>
    <dgm:pt modelId="{01755610-7B5F-4CE4-9DA0-1A008D63E674}" type="pres">
      <dgm:prSet presAssocID="{855CC18A-F4F6-48CA-AC4A-0EF054C1D73F}" presName="arrowWedge3" presStyleLbl="fgSibTrans2D1" presStyleIdx="2" presStyleCnt="3"/>
      <dgm:spPr/>
    </dgm:pt>
  </dgm:ptLst>
  <dgm:cxnLst>
    <dgm:cxn modelId="{A39E58CB-CA4D-4A60-9CB8-0C1F7398449B}" srcId="{DC3632F2-D78A-42B3-9DEF-A541605F04F8}" destId="{52F45DA5-A7EF-4662-A361-E88B0C541DBA}" srcOrd="1" destOrd="0" parTransId="{2AE98550-6329-4C58-AD2A-326A65280215}" sibTransId="{E82E437F-D9D4-4C50-BD28-9B3D383496A1}"/>
    <dgm:cxn modelId="{EE22CF26-C31C-45A3-A891-B965415A43AD}" type="presOf" srcId="{52F45DA5-A7EF-4662-A361-E88B0C541DBA}" destId="{D0586B54-E442-45D6-9490-8A2693A9E3D8}" srcOrd="0" destOrd="0" presId="urn:microsoft.com/office/officeart/2005/8/layout/cycle8"/>
    <dgm:cxn modelId="{803DD0AD-C9AD-4D52-903B-EF554FCAAFB6}" type="presOf" srcId="{DC3632F2-D78A-42B3-9DEF-A541605F04F8}" destId="{C524E7DB-D858-4618-8679-227F97AEAEA8}" srcOrd="0" destOrd="0" presId="urn:microsoft.com/office/officeart/2005/8/layout/cycle8"/>
    <dgm:cxn modelId="{9B6D4200-64A5-49AA-914B-95F8F5B4598D}" type="presOf" srcId="{0047347A-EC68-4587-B4BA-1CED36F6AFEC}" destId="{63080FE2-FF1E-4D6B-AC5B-819523979BDA}" srcOrd="1" destOrd="0" presId="urn:microsoft.com/office/officeart/2005/8/layout/cycle8"/>
    <dgm:cxn modelId="{DE605FB0-8F64-49ED-9DB5-C86BB0467659}" type="presOf" srcId="{A281A6E6-CB8E-4790-B187-352B517D6598}" destId="{CCFF552A-5C57-4A44-87F0-C4ADE6FD7581}" srcOrd="1" destOrd="0" presId="urn:microsoft.com/office/officeart/2005/8/layout/cycle8"/>
    <dgm:cxn modelId="{EDFE8482-6D32-4060-8690-972DDD1590D4}" type="presOf" srcId="{52F45DA5-A7EF-4662-A361-E88B0C541DBA}" destId="{B77B8C44-24BB-4111-8369-C34AD5608C7C}" srcOrd="1" destOrd="0" presId="urn:microsoft.com/office/officeart/2005/8/layout/cycle8"/>
    <dgm:cxn modelId="{5414410B-C2D7-4F6C-B44B-8EC3AF2F79C3}" srcId="{DC3632F2-D78A-42B3-9DEF-A541605F04F8}" destId="{A281A6E6-CB8E-4790-B187-352B517D6598}" srcOrd="0" destOrd="0" parTransId="{A1DADF82-C314-438C-8CB5-B6F571EC2582}" sibTransId="{95C6A71F-3788-4027-9983-FA0A7F815A89}"/>
    <dgm:cxn modelId="{CBFD2EA8-3FA7-4795-940C-B66AD49F9FC3}" srcId="{DC3632F2-D78A-42B3-9DEF-A541605F04F8}" destId="{0047347A-EC68-4587-B4BA-1CED36F6AFEC}" srcOrd="2" destOrd="0" parTransId="{FA3F4DB7-C1F8-4AB4-8B5F-F7C5E7148D12}" sibTransId="{855CC18A-F4F6-48CA-AC4A-0EF054C1D73F}"/>
    <dgm:cxn modelId="{75F905BE-66EA-460A-AB26-412FCFEC323C}" type="presOf" srcId="{0047347A-EC68-4587-B4BA-1CED36F6AFEC}" destId="{88467EEE-E1B1-4DD2-B101-1BE002C7B59B}" srcOrd="0" destOrd="0" presId="urn:microsoft.com/office/officeart/2005/8/layout/cycle8"/>
    <dgm:cxn modelId="{F0329ADD-9079-4C94-87F6-0EE56CAE3DEC}" type="presOf" srcId="{A281A6E6-CB8E-4790-B187-352B517D6598}" destId="{2D058F4E-1556-499D-BA24-AA79F4EB641D}" srcOrd="0" destOrd="0" presId="urn:microsoft.com/office/officeart/2005/8/layout/cycle8"/>
    <dgm:cxn modelId="{B2BFBCEA-FD38-46D5-8C83-8F9C66FE9659}" type="presParOf" srcId="{C524E7DB-D858-4618-8679-227F97AEAEA8}" destId="{2D058F4E-1556-499D-BA24-AA79F4EB641D}" srcOrd="0" destOrd="0" presId="urn:microsoft.com/office/officeart/2005/8/layout/cycle8"/>
    <dgm:cxn modelId="{BB2D017C-B58A-4188-924F-1A540FE5D4B9}" type="presParOf" srcId="{C524E7DB-D858-4618-8679-227F97AEAEA8}" destId="{A1E77115-BD85-4536-A238-0E454F902FF6}" srcOrd="1" destOrd="0" presId="urn:microsoft.com/office/officeart/2005/8/layout/cycle8"/>
    <dgm:cxn modelId="{52FCFBB8-D73C-481D-BD96-76457E3F1ABD}" type="presParOf" srcId="{C524E7DB-D858-4618-8679-227F97AEAEA8}" destId="{E80D6A95-4750-4351-9836-CE5387C7A3BF}" srcOrd="2" destOrd="0" presId="urn:microsoft.com/office/officeart/2005/8/layout/cycle8"/>
    <dgm:cxn modelId="{A0D011D5-94D3-4CBE-8141-A77D68B4F252}" type="presParOf" srcId="{C524E7DB-D858-4618-8679-227F97AEAEA8}" destId="{CCFF552A-5C57-4A44-87F0-C4ADE6FD7581}" srcOrd="3" destOrd="0" presId="urn:microsoft.com/office/officeart/2005/8/layout/cycle8"/>
    <dgm:cxn modelId="{7D4DBD18-8171-4CD4-BC75-8351C4EDE654}" type="presParOf" srcId="{C524E7DB-D858-4618-8679-227F97AEAEA8}" destId="{D0586B54-E442-45D6-9490-8A2693A9E3D8}" srcOrd="4" destOrd="0" presId="urn:microsoft.com/office/officeart/2005/8/layout/cycle8"/>
    <dgm:cxn modelId="{6AD58CA1-C4E1-49ED-AB7A-C57BADECE6A1}" type="presParOf" srcId="{C524E7DB-D858-4618-8679-227F97AEAEA8}" destId="{473D81CD-9523-4312-94E9-DAB025D89758}" srcOrd="5" destOrd="0" presId="urn:microsoft.com/office/officeart/2005/8/layout/cycle8"/>
    <dgm:cxn modelId="{80040FF0-A19E-4E83-AAEE-E8E54B2AE158}" type="presParOf" srcId="{C524E7DB-D858-4618-8679-227F97AEAEA8}" destId="{3268624D-3FE9-44C3-92D1-6F5E1400FFB5}" srcOrd="6" destOrd="0" presId="urn:microsoft.com/office/officeart/2005/8/layout/cycle8"/>
    <dgm:cxn modelId="{77BF47E3-09BA-4E5C-868F-B1106A94EDCA}" type="presParOf" srcId="{C524E7DB-D858-4618-8679-227F97AEAEA8}" destId="{B77B8C44-24BB-4111-8369-C34AD5608C7C}" srcOrd="7" destOrd="0" presId="urn:microsoft.com/office/officeart/2005/8/layout/cycle8"/>
    <dgm:cxn modelId="{1C8ABC8C-7B1F-43F1-862A-F81382F76ACE}" type="presParOf" srcId="{C524E7DB-D858-4618-8679-227F97AEAEA8}" destId="{88467EEE-E1B1-4DD2-B101-1BE002C7B59B}" srcOrd="8" destOrd="0" presId="urn:microsoft.com/office/officeart/2005/8/layout/cycle8"/>
    <dgm:cxn modelId="{50EF60F5-7310-4BA2-80D0-8A78A15F5EEB}" type="presParOf" srcId="{C524E7DB-D858-4618-8679-227F97AEAEA8}" destId="{E311F093-04CA-48D0-A727-E05D8EBA30DA}" srcOrd="9" destOrd="0" presId="urn:microsoft.com/office/officeart/2005/8/layout/cycle8"/>
    <dgm:cxn modelId="{EDF0D1B1-7A6A-4E39-B8DB-7B5DBE507837}" type="presParOf" srcId="{C524E7DB-D858-4618-8679-227F97AEAEA8}" destId="{6C4C28AE-14D1-44D8-8D35-99FC17856F2F}" srcOrd="10" destOrd="0" presId="urn:microsoft.com/office/officeart/2005/8/layout/cycle8"/>
    <dgm:cxn modelId="{1C88F90F-166D-4879-B7DC-1CB1DA083AC1}" type="presParOf" srcId="{C524E7DB-D858-4618-8679-227F97AEAEA8}" destId="{63080FE2-FF1E-4D6B-AC5B-819523979BDA}" srcOrd="11" destOrd="0" presId="urn:microsoft.com/office/officeart/2005/8/layout/cycle8"/>
    <dgm:cxn modelId="{66F46F3A-2B31-48B2-B562-DFB37DA72D67}" type="presParOf" srcId="{C524E7DB-D858-4618-8679-227F97AEAEA8}" destId="{442CFDF4-D3B6-4765-B739-61B9D2BACEEA}" srcOrd="12" destOrd="0" presId="urn:microsoft.com/office/officeart/2005/8/layout/cycle8"/>
    <dgm:cxn modelId="{25AA2960-4EA9-4F8A-91E2-752E1E61E3D5}" type="presParOf" srcId="{C524E7DB-D858-4618-8679-227F97AEAEA8}" destId="{C0E02703-751C-487D-8C7A-860B816F8CA7}" srcOrd="13" destOrd="0" presId="urn:microsoft.com/office/officeart/2005/8/layout/cycle8"/>
    <dgm:cxn modelId="{BB958648-A3D9-45B0-95AD-97C95CD6934A}" type="presParOf" srcId="{C524E7DB-D858-4618-8679-227F97AEAEA8}" destId="{01755610-7B5F-4CE4-9DA0-1A008D63E67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3632F2-D78A-42B3-9DEF-A541605F04F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A281A6E6-CB8E-4790-B187-352B517D65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A1DADF82-C314-438C-8CB5-B6F571EC2582}" type="parTrans" cxnId="{5414410B-C2D7-4F6C-B44B-8EC3AF2F79C3}">
      <dgm:prSet/>
      <dgm:spPr/>
      <dgm:t>
        <a:bodyPr/>
        <a:lstStyle/>
        <a:p>
          <a:endParaRPr lang="en-US"/>
        </a:p>
      </dgm:t>
    </dgm:pt>
    <dgm:pt modelId="{95C6A71F-3788-4027-9983-FA0A7F815A89}" type="sibTrans" cxnId="{5414410B-C2D7-4F6C-B44B-8EC3AF2F79C3}">
      <dgm:prSet/>
      <dgm:spPr/>
      <dgm:t>
        <a:bodyPr/>
        <a:lstStyle/>
        <a:p>
          <a:endParaRPr lang="en-US"/>
        </a:p>
      </dgm:t>
    </dgm:pt>
    <dgm:pt modelId="{52F45DA5-A7EF-4662-A361-E88B0C541DBA}">
      <dgm:prSet phldrT="[Text]"/>
      <dgm:spPr/>
      <dgm:t>
        <a:bodyPr/>
        <a:lstStyle/>
        <a:p>
          <a:r>
            <a:rPr lang="en-US" dirty="0" smtClean="0"/>
            <a:t>Clinical Model Innovation</a:t>
          </a:r>
          <a:endParaRPr lang="en-US" dirty="0"/>
        </a:p>
      </dgm:t>
    </dgm:pt>
    <dgm:pt modelId="{2AE98550-6329-4C58-AD2A-326A65280215}" type="parTrans" cxnId="{A39E58CB-CA4D-4A60-9CB8-0C1F7398449B}">
      <dgm:prSet/>
      <dgm:spPr/>
      <dgm:t>
        <a:bodyPr/>
        <a:lstStyle/>
        <a:p>
          <a:endParaRPr lang="en-US"/>
        </a:p>
      </dgm:t>
    </dgm:pt>
    <dgm:pt modelId="{E82E437F-D9D4-4C50-BD28-9B3D383496A1}" type="sibTrans" cxnId="{A39E58CB-CA4D-4A60-9CB8-0C1F7398449B}">
      <dgm:prSet/>
      <dgm:spPr/>
      <dgm:t>
        <a:bodyPr/>
        <a:lstStyle/>
        <a:p>
          <a:endParaRPr lang="en-US"/>
        </a:p>
      </dgm:t>
    </dgm:pt>
    <dgm:pt modelId="{0047347A-EC68-4587-B4BA-1CED36F6AFEC}">
      <dgm:prSet phldrT="[Text]"/>
      <dgm:spPr/>
      <dgm:t>
        <a:bodyPr/>
        <a:lstStyle/>
        <a:p>
          <a:r>
            <a:rPr lang="en-US" dirty="0" smtClean="0"/>
            <a:t>Clinic</a:t>
          </a:r>
          <a:endParaRPr lang="en-US" dirty="0"/>
        </a:p>
      </dgm:t>
    </dgm:pt>
    <dgm:pt modelId="{FA3F4DB7-C1F8-4AB4-8B5F-F7C5E7148D12}" type="parTrans" cxnId="{CBFD2EA8-3FA7-4795-940C-B66AD49F9FC3}">
      <dgm:prSet/>
      <dgm:spPr/>
      <dgm:t>
        <a:bodyPr/>
        <a:lstStyle/>
        <a:p>
          <a:endParaRPr lang="en-US"/>
        </a:p>
      </dgm:t>
    </dgm:pt>
    <dgm:pt modelId="{855CC18A-F4F6-48CA-AC4A-0EF054C1D73F}" type="sibTrans" cxnId="{CBFD2EA8-3FA7-4795-940C-B66AD49F9FC3}">
      <dgm:prSet/>
      <dgm:spPr/>
      <dgm:t>
        <a:bodyPr/>
        <a:lstStyle/>
        <a:p>
          <a:endParaRPr lang="en-US"/>
        </a:p>
      </dgm:t>
    </dgm:pt>
    <dgm:pt modelId="{C524E7DB-D858-4618-8679-227F97AEAEA8}" type="pres">
      <dgm:prSet presAssocID="{DC3632F2-D78A-42B3-9DEF-A541605F04F8}" presName="compositeShape" presStyleCnt="0">
        <dgm:presLayoutVars>
          <dgm:chMax val="7"/>
          <dgm:dir/>
          <dgm:resizeHandles val="exact"/>
        </dgm:presLayoutVars>
      </dgm:prSet>
      <dgm:spPr/>
    </dgm:pt>
    <dgm:pt modelId="{2D058F4E-1556-499D-BA24-AA79F4EB641D}" type="pres">
      <dgm:prSet presAssocID="{DC3632F2-D78A-42B3-9DEF-A541605F04F8}" presName="wedge1" presStyleLbl="node1" presStyleIdx="0" presStyleCnt="3" custLinFactNeighborX="15067" custLinFactNeighborY="-11905"/>
      <dgm:spPr/>
      <dgm:t>
        <a:bodyPr/>
        <a:lstStyle/>
        <a:p>
          <a:endParaRPr lang="en-US"/>
        </a:p>
      </dgm:t>
    </dgm:pt>
    <dgm:pt modelId="{A1E77115-BD85-4536-A238-0E454F902FF6}" type="pres">
      <dgm:prSet presAssocID="{DC3632F2-D78A-42B3-9DEF-A541605F04F8}" presName="dummy1a" presStyleCnt="0"/>
      <dgm:spPr/>
    </dgm:pt>
    <dgm:pt modelId="{E80D6A95-4750-4351-9836-CE5387C7A3BF}" type="pres">
      <dgm:prSet presAssocID="{DC3632F2-D78A-42B3-9DEF-A541605F04F8}" presName="dummy1b" presStyleCnt="0"/>
      <dgm:spPr/>
    </dgm:pt>
    <dgm:pt modelId="{CCFF552A-5C57-4A44-87F0-C4ADE6FD7581}" type="pres">
      <dgm:prSet presAssocID="{DC3632F2-D78A-42B3-9DEF-A541605F04F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6B54-E442-45D6-9490-8A2693A9E3D8}" type="pres">
      <dgm:prSet presAssocID="{DC3632F2-D78A-42B3-9DEF-A541605F04F8}" presName="wedge2" presStyleLbl="node1" presStyleIdx="1" presStyleCnt="3" custLinFactNeighborX="-2046" custLinFactNeighborY="17857"/>
      <dgm:spPr/>
      <dgm:t>
        <a:bodyPr/>
        <a:lstStyle/>
        <a:p>
          <a:endParaRPr lang="en-US"/>
        </a:p>
      </dgm:t>
    </dgm:pt>
    <dgm:pt modelId="{473D81CD-9523-4312-94E9-DAB025D89758}" type="pres">
      <dgm:prSet presAssocID="{DC3632F2-D78A-42B3-9DEF-A541605F04F8}" presName="dummy2a" presStyleCnt="0"/>
      <dgm:spPr/>
    </dgm:pt>
    <dgm:pt modelId="{3268624D-3FE9-44C3-92D1-6F5E1400FFB5}" type="pres">
      <dgm:prSet presAssocID="{DC3632F2-D78A-42B3-9DEF-A541605F04F8}" presName="dummy2b" presStyleCnt="0"/>
      <dgm:spPr/>
    </dgm:pt>
    <dgm:pt modelId="{B77B8C44-24BB-4111-8369-C34AD5608C7C}" type="pres">
      <dgm:prSet presAssocID="{DC3632F2-D78A-42B3-9DEF-A541605F04F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67EEE-E1B1-4DD2-B101-1BE002C7B59B}" type="pres">
      <dgm:prSet presAssocID="{DC3632F2-D78A-42B3-9DEF-A541605F04F8}" presName="wedge3" presStyleLbl="node1" presStyleIdx="2" presStyleCnt="3" custLinFactNeighborX="-19345" custLinFactNeighborY="-10417"/>
      <dgm:spPr/>
      <dgm:t>
        <a:bodyPr/>
        <a:lstStyle/>
        <a:p>
          <a:endParaRPr lang="en-US"/>
        </a:p>
      </dgm:t>
    </dgm:pt>
    <dgm:pt modelId="{E311F093-04CA-48D0-A727-E05D8EBA30DA}" type="pres">
      <dgm:prSet presAssocID="{DC3632F2-D78A-42B3-9DEF-A541605F04F8}" presName="dummy3a" presStyleCnt="0"/>
      <dgm:spPr/>
    </dgm:pt>
    <dgm:pt modelId="{6C4C28AE-14D1-44D8-8D35-99FC17856F2F}" type="pres">
      <dgm:prSet presAssocID="{DC3632F2-D78A-42B3-9DEF-A541605F04F8}" presName="dummy3b" presStyleCnt="0"/>
      <dgm:spPr/>
    </dgm:pt>
    <dgm:pt modelId="{63080FE2-FF1E-4D6B-AC5B-819523979BDA}" type="pres">
      <dgm:prSet presAssocID="{DC3632F2-D78A-42B3-9DEF-A541605F04F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CFDF4-D3B6-4765-B739-61B9D2BACEEA}" type="pres">
      <dgm:prSet presAssocID="{95C6A71F-3788-4027-9983-FA0A7F815A89}" presName="arrowWedge1" presStyleLbl="fgSibTrans2D1" presStyleIdx="0" presStyleCnt="3"/>
      <dgm:spPr/>
    </dgm:pt>
    <dgm:pt modelId="{C0E02703-751C-487D-8C7A-860B816F8CA7}" type="pres">
      <dgm:prSet presAssocID="{E82E437F-D9D4-4C50-BD28-9B3D383496A1}" presName="arrowWedge2" presStyleLbl="fgSibTrans2D1" presStyleIdx="1" presStyleCnt="3"/>
      <dgm:spPr/>
    </dgm:pt>
    <dgm:pt modelId="{01755610-7B5F-4CE4-9DA0-1A008D63E674}" type="pres">
      <dgm:prSet presAssocID="{855CC18A-F4F6-48CA-AC4A-0EF054C1D73F}" presName="arrowWedge3" presStyleLbl="fgSibTrans2D1" presStyleIdx="2" presStyleCnt="3"/>
      <dgm:spPr/>
    </dgm:pt>
  </dgm:ptLst>
  <dgm:cxnLst>
    <dgm:cxn modelId="{A39E58CB-CA4D-4A60-9CB8-0C1F7398449B}" srcId="{DC3632F2-D78A-42B3-9DEF-A541605F04F8}" destId="{52F45DA5-A7EF-4662-A361-E88B0C541DBA}" srcOrd="1" destOrd="0" parTransId="{2AE98550-6329-4C58-AD2A-326A65280215}" sibTransId="{E82E437F-D9D4-4C50-BD28-9B3D383496A1}"/>
    <dgm:cxn modelId="{EE22CF26-C31C-45A3-A891-B965415A43AD}" type="presOf" srcId="{52F45DA5-A7EF-4662-A361-E88B0C541DBA}" destId="{D0586B54-E442-45D6-9490-8A2693A9E3D8}" srcOrd="0" destOrd="0" presId="urn:microsoft.com/office/officeart/2005/8/layout/cycle8"/>
    <dgm:cxn modelId="{803DD0AD-C9AD-4D52-903B-EF554FCAAFB6}" type="presOf" srcId="{DC3632F2-D78A-42B3-9DEF-A541605F04F8}" destId="{C524E7DB-D858-4618-8679-227F97AEAEA8}" srcOrd="0" destOrd="0" presId="urn:microsoft.com/office/officeart/2005/8/layout/cycle8"/>
    <dgm:cxn modelId="{9B6D4200-64A5-49AA-914B-95F8F5B4598D}" type="presOf" srcId="{0047347A-EC68-4587-B4BA-1CED36F6AFEC}" destId="{63080FE2-FF1E-4D6B-AC5B-819523979BDA}" srcOrd="1" destOrd="0" presId="urn:microsoft.com/office/officeart/2005/8/layout/cycle8"/>
    <dgm:cxn modelId="{DE605FB0-8F64-49ED-9DB5-C86BB0467659}" type="presOf" srcId="{A281A6E6-CB8E-4790-B187-352B517D6598}" destId="{CCFF552A-5C57-4A44-87F0-C4ADE6FD7581}" srcOrd="1" destOrd="0" presId="urn:microsoft.com/office/officeart/2005/8/layout/cycle8"/>
    <dgm:cxn modelId="{EDFE8482-6D32-4060-8690-972DDD1590D4}" type="presOf" srcId="{52F45DA5-A7EF-4662-A361-E88B0C541DBA}" destId="{B77B8C44-24BB-4111-8369-C34AD5608C7C}" srcOrd="1" destOrd="0" presId="urn:microsoft.com/office/officeart/2005/8/layout/cycle8"/>
    <dgm:cxn modelId="{5414410B-C2D7-4F6C-B44B-8EC3AF2F79C3}" srcId="{DC3632F2-D78A-42B3-9DEF-A541605F04F8}" destId="{A281A6E6-CB8E-4790-B187-352B517D6598}" srcOrd="0" destOrd="0" parTransId="{A1DADF82-C314-438C-8CB5-B6F571EC2582}" sibTransId="{95C6A71F-3788-4027-9983-FA0A7F815A89}"/>
    <dgm:cxn modelId="{CBFD2EA8-3FA7-4795-940C-B66AD49F9FC3}" srcId="{DC3632F2-D78A-42B3-9DEF-A541605F04F8}" destId="{0047347A-EC68-4587-B4BA-1CED36F6AFEC}" srcOrd="2" destOrd="0" parTransId="{FA3F4DB7-C1F8-4AB4-8B5F-F7C5E7148D12}" sibTransId="{855CC18A-F4F6-48CA-AC4A-0EF054C1D73F}"/>
    <dgm:cxn modelId="{75F905BE-66EA-460A-AB26-412FCFEC323C}" type="presOf" srcId="{0047347A-EC68-4587-B4BA-1CED36F6AFEC}" destId="{88467EEE-E1B1-4DD2-B101-1BE002C7B59B}" srcOrd="0" destOrd="0" presId="urn:microsoft.com/office/officeart/2005/8/layout/cycle8"/>
    <dgm:cxn modelId="{F0329ADD-9079-4C94-87F6-0EE56CAE3DEC}" type="presOf" srcId="{A281A6E6-CB8E-4790-B187-352B517D6598}" destId="{2D058F4E-1556-499D-BA24-AA79F4EB641D}" srcOrd="0" destOrd="0" presId="urn:microsoft.com/office/officeart/2005/8/layout/cycle8"/>
    <dgm:cxn modelId="{B2BFBCEA-FD38-46D5-8C83-8F9C66FE9659}" type="presParOf" srcId="{C524E7DB-D858-4618-8679-227F97AEAEA8}" destId="{2D058F4E-1556-499D-BA24-AA79F4EB641D}" srcOrd="0" destOrd="0" presId="urn:microsoft.com/office/officeart/2005/8/layout/cycle8"/>
    <dgm:cxn modelId="{BB2D017C-B58A-4188-924F-1A540FE5D4B9}" type="presParOf" srcId="{C524E7DB-D858-4618-8679-227F97AEAEA8}" destId="{A1E77115-BD85-4536-A238-0E454F902FF6}" srcOrd="1" destOrd="0" presId="urn:microsoft.com/office/officeart/2005/8/layout/cycle8"/>
    <dgm:cxn modelId="{52FCFBB8-D73C-481D-BD96-76457E3F1ABD}" type="presParOf" srcId="{C524E7DB-D858-4618-8679-227F97AEAEA8}" destId="{E80D6A95-4750-4351-9836-CE5387C7A3BF}" srcOrd="2" destOrd="0" presId="urn:microsoft.com/office/officeart/2005/8/layout/cycle8"/>
    <dgm:cxn modelId="{A0D011D5-94D3-4CBE-8141-A77D68B4F252}" type="presParOf" srcId="{C524E7DB-D858-4618-8679-227F97AEAEA8}" destId="{CCFF552A-5C57-4A44-87F0-C4ADE6FD7581}" srcOrd="3" destOrd="0" presId="urn:microsoft.com/office/officeart/2005/8/layout/cycle8"/>
    <dgm:cxn modelId="{7D4DBD18-8171-4CD4-BC75-8351C4EDE654}" type="presParOf" srcId="{C524E7DB-D858-4618-8679-227F97AEAEA8}" destId="{D0586B54-E442-45D6-9490-8A2693A9E3D8}" srcOrd="4" destOrd="0" presId="urn:microsoft.com/office/officeart/2005/8/layout/cycle8"/>
    <dgm:cxn modelId="{6AD58CA1-C4E1-49ED-AB7A-C57BADECE6A1}" type="presParOf" srcId="{C524E7DB-D858-4618-8679-227F97AEAEA8}" destId="{473D81CD-9523-4312-94E9-DAB025D89758}" srcOrd="5" destOrd="0" presId="urn:microsoft.com/office/officeart/2005/8/layout/cycle8"/>
    <dgm:cxn modelId="{80040FF0-A19E-4E83-AAEE-E8E54B2AE158}" type="presParOf" srcId="{C524E7DB-D858-4618-8679-227F97AEAEA8}" destId="{3268624D-3FE9-44C3-92D1-6F5E1400FFB5}" srcOrd="6" destOrd="0" presId="urn:microsoft.com/office/officeart/2005/8/layout/cycle8"/>
    <dgm:cxn modelId="{77BF47E3-09BA-4E5C-868F-B1106A94EDCA}" type="presParOf" srcId="{C524E7DB-D858-4618-8679-227F97AEAEA8}" destId="{B77B8C44-24BB-4111-8369-C34AD5608C7C}" srcOrd="7" destOrd="0" presId="urn:microsoft.com/office/officeart/2005/8/layout/cycle8"/>
    <dgm:cxn modelId="{1C8ABC8C-7B1F-43F1-862A-F81382F76ACE}" type="presParOf" srcId="{C524E7DB-D858-4618-8679-227F97AEAEA8}" destId="{88467EEE-E1B1-4DD2-B101-1BE002C7B59B}" srcOrd="8" destOrd="0" presId="urn:microsoft.com/office/officeart/2005/8/layout/cycle8"/>
    <dgm:cxn modelId="{50EF60F5-7310-4BA2-80D0-8A78A15F5EEB}" type="presParOf" srcId="{C524E7DB-D858-4618-8679-227F97AEAEA8}" destId="{E311F093-04CA-48D0-A727-E05D8EBA30DA}" srcOrd="9" destOrd="0" presId="urn:microsoft.com/office/officeart/2005/8/layout/cycle8"/>
    <dgm:cxn modelId="{EDF0D1B1-7A6A-4E39-B8DB-7B5DBE507837}" type="presParOf" srcId="{C524E7DB-D858-4618-8679-227F97AEAEA8}" destId="{6C4C28AE-14D1-44D8-8D35-99FC17856F2F}" srcOrd="10" destOrd="0" presId="urn:microsoft.com/office/officeart/2005/8/layout/cycle8"/>
    <dgm:cxn modelId="{1C88F90F-166D-4879-B7DC-1CB1DA083AC1}" type="presParOf" srcId="{C524E7DB-D858-4618-8679-227F97AEAEA8}" destId="{63080FE2-FF1E-4D6B-AC5B-819523979BDA}" srcOrd="11" destOrd="0" presId="urn:microsoft.com/office/officeart/2005/8/layout/cycle8"/>
    <dgm:cxn modelId="{66F46F3A-2B31-48B2-B562-DFB37DA72D67}" type="presParOf" srcId="{C524E7DB-D858-4618-8679-227F97AEAEA8}" destId="{442CFDF4-D3B6-4765-B739-61B9D2BACEEA}" srcOrd="12" destOrd="0" presId="urn:microsoft.com/office/officeart/2005/8/layout/cycle8"/>
    <dgm:cxn modelId="{25AA2960-4EA9-4F8A-91E2-752E1E61E3D5}" type="presParOf" srcId="{C524E7DB-D858-4618-8679-227F97AEAEA8}" destId="{C0E02703-751C-487D-8C7A-860B816F8CA7}" srcOrd="13" destOrd="0" presId="urn:microsoft.com/office/officeart/2005/8/layout/cycle8"/>
    <dgm:cxn modelId="{BB958648-A3D9-45B0-95AD-97C95CD6934A}" type="presParOf" srcId="{C524E7DB-D858-4618-8679-227F97AEAEA8}" destId="{01755610-7B5F-4CE4-9DA0-1A008D63E67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8F4E-1556-499D-BA24-AA79F4EB641D}">
      <dsp:nvSpPr>
        <dsp:cNvPr id="0" name=""/>
        <dsp:cNvSpPr/>
      </dsp:nvSpPr>
      <dsp:spPr>
        <a:xfrm>
          <a:off x="2567704" y="-18966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4966548" y="774858"/>
        <a:ext cx="1625600" cy="1354666"/>
      </dsp:txXfrm>
    </dsp:sp>
    <dsp:sp modelId="{D0586B54-E442-45D6-9490-8A2693A9E3D8}">
      <dsp:nvSpPr>
        <dsp:cNvPr id="0" name=""/>
        <dsp:cNvSpPr/>
      </dsp:nvSpPr>
      <dsp:spPr>
        <a:xfrm>
          <a:off x="1695032" y="132756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Clinical Model Innovation</a:t>
          </a:r>
          <a:endParaRPr lang="en-US" sz="3200" kern="1200" dirty="0"/>
        </a:p>
      </dsp:txBody>
      <dsp:txXfrm>
        <a:off x="2778765" y="4280740"/>
        <a:ext cx="2438400" cy="1192106"/>
      </dsp:txXfrm>
    </dsp:sp>
    <dsp:sp modelId="{88467EEE-E1B1-4DD2-B101-1BE002C7B59B}">
      <dsp:nvSpPr>
        <dsp:cNvPr id="0" name=""/>
        <dsp:cNvSpPr/>
      </dsp:nvSpPr>
      <dsp:spPr>
        <a:xfrm>
          <a:off x="813894" y="-121935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</a:t>
          </a:r>
          <a:endParaRPr lang="en-US" sz="3200" kern="1200" dirty="0"/>
        </a:p>
      </dsp:txBody>
      <dsp:txXfrm>
        <a:off x="1341130" y="842587"/>
        <a:ext cx="1625600" cy="1354666"/>
      </dsp:txXfrm>
    </dsp:sp>
    <dsp:sp modelId="{442CFDF4-D3B6-4765-B739-61B9D2BACEEA}">
      <dsp:nvSpPr>
        <dsp:cNvPr id="0" name=""/>
        <dsp:cNvSpPr/>
      </dsp:nvSpPr>
      <dsp:spPr>
        <a:xfrm>
          <a:off x="2286309" y="-471434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2703-751C-487D-8C7A-860B816F8CA7}">
      <dsp:nvSpPr>
        <dsp:cNvPr id="0" name=""/>
        <dsp:cNvSpPr/>
      </dsp:nvSpPr>
      <dsp:spPr>
        <a:xfrm>
          <a:off x="1413261" y="1045508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5610-7B5F-4CE4-9DA0-1A008D63E674}">
      <dsp:nvSpPr>
        <dsp:cNvPr id="0" name=""/>
        <dsp:cNvSpPr/>
      </dsp:nvSpPr>
      <dsp:spPr>
        <a:xfrm>
          <a:off x="531747" y="-403705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8F4E-1556-499D-BA24-AA79F4EB641D}">
      <dsp:nvSpPr>
        <dsp:cNvPr id="0" name=""/>
        <dsp:cNvSpPr/>
      </dsp:nvSpPr>
      <dsp:spPr>
        <a:xfrm>
          <a:off x="2567704" y="-18966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4966548" y="774858"/>
        <a:ext cx="1625600" cy="1354666"/>
      </dsp:txXfrm>
    </dsp:sp>
    <dsp:sp modelId="{D0586B54-E442-45D6-9490-8A2693A9E3D8}">
      <dsp:nvSpPr>
        <dsp:cNvPr id="0" name=""/>
        <dsp:cNvSpPr/>
      </dsp:nvSpPr>
      <dsp:spPr>
        <a:xfrm>
          <a:off x="1695032" y="132756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Clinical Model Innovation</a:t>
          </a:r>
          <a:endParaRPr lang="en-US" sz="3200" kern="1200" dirty="0"/>
        </a:p>
      </dsp:txBody>
      <dsp:txXfrm>
        <a:off x="2778765" y="4280740"/>
        <a:ext cx="2438400" cy="1192106"/>
      </dsp:txXfrm>
    </dsp:sp>
    <dsp:sp modelId="{88467EEE-E1B1-4DD2-B101-1BE002C7B59B}">
      <dsp:nvSpPr>
        <dsp:cNvPr id="0" name=""/>
        <dsp:cNvSpPr/>
      </dsp:nvSpPr>
      <dsp:spPr>
        <a:xfrm>
          <a:off x="813894" y="-121935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</a:t>
          </a:r>
          <a:endParaRPr lang="en-US" sz="3200" kern="1200" dirty="0"/>
        </a:p>
      </dsp:txBody>
      <dsp:txXfrm>
        <a:off x="1341130" y="842587"/>
        <a:ext cx="1625600" cy="1354666"/>
      </dsp:txXfrm>
    </dsp:sp>
    <dsp:sp modelId="{442CFDF4-D3B6-4765-B739-61B9D2BACEEA}">
      <dsp:nvSpPr>
        <dsp:cNvPr id="0" name=""/>
        <dsp:cNvSpPr/>
      </dsp:nvSpPr>
      <dsp:spPr>
        <a:xfrm>
          <a:off x="2286309" y="-471434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2703-751C-487D-8C7A-860B816F8CA7}">
      <dsp:nvSpPr>
        <dsp:cNvPr id="0" name=""/>
        <dsp:cNvSpPr/>
      </dsp:nvSpPr>
      <dsp:spPr>
        <a:xfrm>
          <a:off x="1413261" y="1045508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5610-7B5F-4CE4-9DA0-1A008D63E674}">
      <dsp:nvSpPr>
        <dsp:cNvPr id="0" name=""/>
        <dsp:cNvSpPr/>
      </dsp:nvSpPr>
      <dsp:spPr>
        <a:xfrm>
          <a:off x="531747" y="-403705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7D386-DE9C-4F0A-915E-5124C5294287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87623-7E45-456F-A53D-E562AE86F4E4}">
      <dsp:nvSpPr>
        <dsp:cNvPr id="0" name=""/>
        <dsp:cNvSpPr/>
      </dsp:nvSpPr>
      <dsp:spPr>
        <a:xfrm>
          <a:off x="92" y="0"/>
          <a:ext cx="140563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Established SEAD at </a:t>
          </a:r>
          <a:r>
            <a:rPr lang="en-US" sz="1800" b="1" kern="1200" dirty="0" err="1" smtClean="0">
              <a:solidFill>
                <a:schemeClr val="bg1"/>
              </a:solidFill>
            </a:rPr>
            <a:t>UPenn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92" y="0"/>
        <a:ext cx="1405639" cy="1740535"/>
      </dsp:txXfrm>
    </dsp:sp>
    <dsp:sp modelId="{ED359B3F-0EEE-4224-BF82-0933F3A33D01}">
      <dsp:nvSpPr>
        <dsp:cNvPr id="0" name=""/>
        <dsp:cNvSpPr/>
      </dsp:nvSpPr>
      <dsp:spPr>
        <a:xfrm>
          <a:off x="48534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CB8C5-DC0C-4B2E-A10B-8DFCA016AF6D}">
      <dsp:nvSpPr>
        <dsp:cNvPr id="0" name=""/>
        <dsp:cNvSpPr/>
      </dsp:nvSpPr>
      <dsp:spPr>
        <a:xfrm>
          <a:off x="1468464" y="2610802"/>
          <a:ext cx="159057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Moved SEAD to Einstein-Montefiore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468464" y="2610802"/>
        <a:ext cx="1590572" cy="1740535"/>
      </dsp:txXfrm>
    </dsp:sp>
    <dsp:sp modelId="{EDB214E8-AD5C-4922-B698-45240DCB7D86}">
      <dsp:nvSpPr>
        <dsp:cNvPr id="0" name=""/>
        <dsp:cNvSpPr/>
      </dsp:nvSpPr>
      <dsp:spPr>
        <a:xfrm>
          <a:off x="204618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D089D-CC81-44C9-BFFE-F587D823A39C}">
      <dsp:nvSpPr>
        <dsp:cNvPr id="0" name=""/>
        <dsp:cNvSpPr/>
      </dsp:nvSpPr>
      <dsp:spPr>
        <a:xfrm>
          <a:off x="3121768" y="0"/>
          <a:ext cx="1254632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1 MD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1 NP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121768" y="0"/>
        <a:ext cx="1254632" cy="1740535"/>
      </dsp:txXfrm>
    </dsp:sp>
    <dsp:sp modelId="{C443D6BA-B415-4E39-A03E-7C6A6513E540}">
      <dsp:nvSpPr>
        <dsp:cNvPr id="0" name=""/>
        <dsp:cNvSpPr/>
      </dsp:nvSpPr>
      <dsp:spPr>
        <a:xfrm>
          <a:off x="3531517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3221B-B53E-4AE9-86AC-A2933653E583}">
      <dsp:nvSpPr>
        <dsp:cNvPr id="0" name=""/>
        <dsp:cNvSpPr/>
      </dsp:nvSpPr>
      <dsp:spPr>
        <a:xfrm>
          <a:off x="4439132" y="2610802"/>
          <a:ext cx="131548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+ RD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and  Psychology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4439132" y="2610802"/>
        <a:ext cx="1315481" cy="1740535"/>
      </dsp:txXfrm>
    </dsp:sp>
    <dsp:sp modelId="{066292C1-8742-4B17-AB98-53A4F02ABD2C}">
      <dsp:nvSpPr>
        <dsp:cNvPr id="0" name=""/>
        <dsp:cNvSpPr/>
      </dsp:nvSpPr>
      <dsp:spPr>
        <a:xfrm>
          <a:off x="487930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98463-29FA-4080-9738-77428E6F6818}">
      <dsp:nvSpPr>
        <dsp:cNvPr id="0" name=""/>
        <dsp:cNvSpPr/>
      </dsp:nvSpPr>
      <dsp:spPr>
        <a:xfrm>
          <a:off x="5817345" y="0"/>
          <a:ext cx="2209733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+ Social needs coordinator technology specialist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+ Endo fellow trainees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5817345" y="0"/>
        <a:ext cx="2209733" cy="1740535"/>
      </dsp:txXfrm>
    </dsp:sp>
    <dsp:sp modelId="{D64F8234-5246-4F84-87D5-CDA2F2A95C1E}">
      <dsp:nvSpPr>
        <dsp:cNvPr id="0" name=""/>
        <dsp:cNvSpPr/>
      </dsp:nvSpPr>
      <dsp:spPr>
        <a:xfrm>
          <a:off x="670464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83D53-1B55-4CCF-9657-D51DF69934EE}">
      <dsp:nvSpPr>
        <dsp:cNvPr id="0" name=""/>
        <dsp:cNvSpPr/>
      </dsp:nvSpPr>
      <dsp:spPr>
        <a:xfrm>
          <a:off x="8089811" y="2610802"/>
          <a:ext cx="137413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MDs, NP, RD, PhD, LPN, Program </a:t>
          </a:r>
          <a:r>
            <a:rPr lang="en-US" sz="1800" b="1" kern="1200" dirty="0" err="1" smtClean="0">
              <a:solidFill>
                <a:schemeClr val="bg1"/>
              </a:solidFill>
            </a:rPr>
            <a:t>cdtr</a:t>
          </a:r>
          <a:r>
            <a:rPr lang="en-US" sz="1800" b="1" kern="1200" dirty="0" smtClean="0">
              <a:solidFill>
                <a:schemeClr val="bg1"/>
              </a:solidFill>
            </a:rPr>
            <a:t>, Patient advisors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8089811" y="2610802"/>
        <a:ext cx="1374135" cy="1740535"/>
      </dsp:txXfrm>
    </dsp:sp>
    <dsp:sp modelId="{56FB5A9F-AA88-42E7-84A6-678735F3D364}">
      <dsp:nvSpPr>
        <dsp:cNvPr id="0" name=""/>
        <dsp:cNvSpPr/>
      </dsp:nvSpPr>
      <dsp:spPr>
        <a:xfrm>
          <a:off x="855931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A9914-F5BD-43A3-8968-FAFDA5C030FA}">
      <dsp:nvSpPr>
        <dsp:cNvPr id="0" name=""/>
        <dsp:cNvSpPr/>
      </dsp:nvSpPr>
      <dsp:spPr>
        <a:xfrm>
          <a:off x="-2956321" y="-455386"/>
          <a:ext cx="3526972" cy="3526972"/>
        </a:xfrm>
        <a:prstGeom prst="blockArc">
          <a:avLst>
            <a:gd name="adj1" fmla="val 18900000"/>
            <a:gd name="adj2" fmla="val 2700000"/>
            <a:gd name="adj3" fmla="val 61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B5D50-A194-4B1D-8705-4260D105EBD2}">
      <dsp:nvSpPr>
        <dsp:cNvPr id="0" name=""/>
        <dsp:cNvSpPr/>
      </dsp:nvSpPr>
      <dsp:spPr>
        <a:xfrm>
          <a:off x="299414" y="201133"/>
          <a:ext cx="3825398" cy="4024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Multi-Specialty Visits</a:t>
          </a:r>
          <a:endParaRPr lang="en-US" sz="2100" kern="1200" dirty="0"/>
        </a:p>
      </dsp:txBody>
      <dsp:txXfrm>
        <a:off x="299414" y="201133"/>
        <a:ext cx="3825398" cy="402476"/>
      </dsp:txXfrm>
    </dsp:sp>
    <dsp:sp modelId="{CB83E275-06E8-41C6-9BF2-5524F30B6545}">
      <dsp:nvSpPr>
        <dsp:cNvPr id="0" name=""/>
        <dsp:cNvSpPr/>
      </dsp:nvSpPr>
      <dsp:spPr>
        <a:xfrm>
          <a:off x="47866" y="150823"/>
          <a:ext cx="503095" cy="503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60D49-B64F-43BF-98EA-218C60988ABB}">
      <dsp:nvSpPr>
        <dsp:cNvPr id="0" name=""/>
        <dsp:cNvSpPr/>
      </dsp:nvSpPr>
      <dsp:spPr>
        <a:xfrm>
          <a:off x="530162" y="804952"/>
          <a:ext cx="3594650" cy="40247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YA Programming</a:t>
          </a:r>
          <a:endParaRPr lang="en-US" sz="2100" kern="1200" dirty="0"/>
        </a:p>
      </dsp:txBody>
      <dsp:txXfrm>
        <a:off x="530162" y="804952"/>
        <a:ext cx="3594650" cy="402476"/>
      </dsp:txXfrm>
    </dsp:sp>
    <dsp:sp modelId="{D01C7434-1D9D-4365-9AB7-6959626A1502}">
      <dsp:nvSpPr>
        <dsp:cNvPr id="0" name=""/>
        <dsp:cNvSpPr/>
      </dsp:nvSpPr>
      <dsp:spPr>
        <a:xfrm>
          <a:off x="278615" y="754642"/>
          <a:ext cx="503095" cy="503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7135B-108D-44F6-B003-DD5830A317F6}">
      <dsp:nvSpPr>
        <dsp:cNvPr id="0" name=""/>
        <dsp:cNvSpPr/>
      </dsp:nvSpPr>
      <dsp:spPr>
        <a:xfrm>
          <a:off x="530162" y="1408771"/>
          <a:ext cx="3594650" cy="40247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Weekly Complex Case Review</a:t>
          </a:r>
          <a:endParaRPr lang="en-US" sz="2100" kern="1200" dirty="0"/>
        </a:p>
      </dsp:txBody>
      <dsp:txXfrm>
        <a:off x="530162" y="1408771"/>
        <a:ext cx="3594650" cy="402476"/>
      </dsp:txXfrm>
    </dsp:sp>
    <dsp:sp modelId="{0485F6CD-A27F-4A16-8900-90F0CFB8345C}">
      <dsp:nvSpPr>
        <dsp:cNvPr id="0" name=""/>
        <dsp:cNvSpPr/>
      </dsp:nvSpPr>
      <dsp:spPr>
        <a:xfrm>
          <a:off x="278615" y="1358461"/>
          <a:ext cx="503095" cy="503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E945F-8ECE-4BC6-9602-76278C429EEA}">
      <dsp:nvSpPr>
        <dsp:cNvPr id="0" name=""/>
        <dsp:cNvSpPr/>
      </dsp:nvSpPr>
      <dsp:spPr>
        <a:xfrm>
          <a:off x="299414" y="2012590"/>
          <a:ext cx="3825398" cy="4024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 Advisory Board</a:t>
          </a:r>
          <a:endParaRPr lang="en-US" sz="2100" kern="1200" dirty="0"/>
        </a:p>
      </dsp:txBody>
      <dsp:txXfrm>
        <a:off x="299414" y="2012590"/>
        <a:ext cx="3825398" cy="402476"/>
      </dsp:txXfrm>
    </dsp:sp>
    <dsp:sp modelId="{215ECEE6-A35B-466B-B633-93A75A9A0863}">
      <dsp:nvSpPr>
        <dsp:cNvPr id="0" name=""/>
        <dsp:cNvSpPr/>
      </dsp:nvSpPr>
      <dsp:spPr>
        <a:xfrm>
          <a:off x="47866" y="1962280"/>
          <a:ext cx="503095" cy="503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8F4E-1556-499D-BA24-AA79F4EB641D}">
      <dsp:nvSpPr>
        <dsp:cNvPr id="0" name=""/>
        <dsp:cNvSpPr/>
      </dsp:nvSpPr>
      <dsp:spPr>
        <a:xfrm>
          <a:off x="2567704" y="-18966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4966548" y="774858"/>
        <a:ext cx="1625600" cy="1354666"/>
      </dsp:txXfrm>
    </dsp:sp>
    <dsp:sp modelId="{D0586B54-E442-45D6-9490-8A2693A9E3D8}">
      <dsp:nvSpPr>
        <dsp:cNvPr id="0" name=""/>
        <dsp:cNvSpPr/>
      </dsp:nvSpPr>
      <dsp:spPr>
        <a:xfrm>
          <a:off x="1695032" y="132756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Clinical Model Innovation</a:t>
          </a:r>
          <a:endParaRPr lang="en-US" sz="3200" kern="1200" dirty="0"/>
        </a:p>
      </dsp:txBody>
      <dsp:txXfrm>
        <a:off x="2778765" y="4280740"/>
        <a:ext cx="2438400" cy="1192106"/>
      </dsp:txXfrm>
    </dsp:sp>
    <dsp:sp modelId="{88467EEE-E1B1-4DD2-B101-1BE002C7B59B}">
      <dsp:nvSpPr>
        <dsp:cNvPr id="0" name=""/>
        <dsp:cNvSpPr/>
      </dsp:nvSpPr>
      <dsp:spPr>
        <a:xfrm>
          <a:off x="813894" y="-121935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</a:t>
          </a:r>
          <a:endParaRPr lang="en-US" sz="3200" kern="1200" dirty="0"/>
        </a:p>
      </dsp:txBody>
      <dsp:txXfrm>
        <a:off x="1341130" y="842587"/>
        <a:ext cx="1625600" cy="1354666"/>
      </dsp:txXfrm>
    </dsp:sp>
    <dsp:sp modelId="{442CFDF4-D3B6-4765-B739-61B9D2BACEEA}">
      <dsp:nvSpPr>
        <dsp:cNvPr id="0" name=""/>
        <dsp:cNvSpPr/>
      </dsp:nvSpPr>
      <dsp:spPr>
        <a:xfrm>
          <a:off x="2286309" y="-471434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2703-751C-487D-8C7A-860B816F8CA7}">
      <dsp:nvSpPr>
        <dsp:cNvPr id="0" name=""/>
        <dsp:cNvSpPr/>
      </dsp:nvSpPr>
      <dsp:spPr>
        <a:xfrm>
          <a:off x="1413261" y="1045508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5610-7B5F-4CE4-9DA0-1A008D63E674}">
      <dsp:nvSpPr>
        <dsp:cNvPr id="0" name=""/>
        <dsp:cNvSpPr/>
      </dsp:nvSpPr>
      <dsp:spPr>
        <a:xfrm>
          <a:off x="531747" y="-403705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8F4E-1556-499D-BA24-AA79F4EB641D}">
      <dsp:nvSpPr>
        <dsp:cNvPr id="0" name=""/>
        <dsp:cNvSpPr/>
      </dsp:nvSpPr>
      <dsp:spPr>
        <a:xfrm>
          <a:off x="2567704" y="-18966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4966548" y="774858"/>
        <a:ext cx="1625600" cy="1354666"/>
      </dsp:txXfrm>
    </dsp:sp>
    <dsp:sp modelId="{D0586B54-E442-45D6-9490-8A2693A9E3D8}">
      <dsp:nvSpPr>
        <dsp:cNvPr id="0" name=""/>
        <dsp:cNvSpPr/>
      </dsp:nvSpPr>
      <dsp:spPr>
        <a:xfrm>
          <a:off x="1695032" y="132756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Clinical Model Innovation</a:t>
          </a:r>
          <a:endParaRPr lang="en-US" sz="3200" kern="1200" dirty="0"/>
        </a:p>
      </dsp:txBody>
      <dsp:txXfrm>
        <a:off x="2778765" y="4280740"/>
        <a:ext cx="2438400" cy="1192106"/>
      </dsp:txXfrm>
    </dsp:sp>
    <dsp:sp modelId="{88467EEE-E1B1-4DD2-B101-1BE002C7B59B}">
      <dsp:nvSpPr>
        <dsp:cNvPr id="0" name=""/>
        <dsp:cNvSpPr/>
      </dsp:nvSpPr>
      <dsp:spPr>
        <a:xfrm>
          <a:off x="813894" y="-121935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</a:t>
          </a:r>
          <a:endParaRPr lang="en-US" sz="3200" kern="1200" dirty="0"/>
        </a:p>
      </dsp:txBody>
      <dsp:txXfrm>
        <a:off x="1341130" y="842587"/>
        <a:ext cx="1625600" cy="1354666"/>
      </dsp:txXfrm>
    </dsp:sp>
    <dsp:sp modelId="{442CFDF4-D3B6-4765-B739-61B9D2BACEEA}">
      <dsp:nvSpPr>
        <dsp:cNvPr id="0" name=""/>
        <dsp:cNvSpPr/>
      </dsp:nvSpPr>
      <dsp:spPr>
        <a:xfrm>
          <a:off x="2286309" y="-471434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2703-751C-487D-8C7A-860B816F8CA7}">
      <dsp:nvSpPr>
        <dsp:cNvPr id="0" name=""/>
        <dsp:cNvSpPr/>
      </dsp:nvSpPr>
      <dsp:spPr>
        <a:xfrm>
          <a:off x="1413261" y="1045508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5610-7B5F-4CE4-9DA0-1A008D63E674}">
      <dsp:nvSpPr>
        <dsp:cNvPr id="0" name=""/>
        <dsp:cNvSpPr/>
      </dsp:nvSpPr>
      <dsp:spPr>
        <a:xfrm>
          <a:off x="531747" y="-403705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8F4E-1556-499D-BA24-AA79F4EB641D}">
      <dsp:nvSpPr>
        <dsp:cNvPr id="0" name=""/>
        <dsp:cNvSpPr/>
      </dsp:nvSpPr>
      <dsp:spPr>
        <a:xfrm>
          <a:off x="2567704" y="-189664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4966548" y="774858"/>
        <a:ext cx="1625600" cy="1354666"/>
      </dsp:txXfrm>
    </dsp:sp>
    <dsp:sp modelId="{D0586B54-E442-45D6-9490-8A2693A9E3D8}">
      <dsp:nvSpPr>
        <dsp:cNvPr id="0" name=""/>
        <dsp:cNvSpPr/>
      </dsp:nvSpPr>
      <dsp:spPr>
        <a:xfrm>
          <a:off x="1695032" y="132756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Clinical Model Innovation</a:t>
          </a:r>
          <a:endParaRPr lang="en-US" sz="3200" kern="1200" dirty="0"/>
        </a:p>
      </dsp:txBody>
      <dsp:txXfrm>
        <a:off x="2778765" y="4280740"/>
        <a:ext cx="2438400" cy="1192106"/>
      </dsp:txXfrm>
    </dsp:sp>
    <dsp:sp modelId="{88467EEE-E1B1-4DD2-B101-1BE002C7B59B}">
      <dsp:nvSpPr>
        <dsp:cNvPr id="0" name=""/>
        <dsp:cNvSpPr/>
      </dsp:nvSpPr>
      <dsp:spPr>
        <a:xfrm>
          <a:off x="813894" y="-121935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Clinic</a:t>
          </a:r>
          <a:endParaRPr lang="en-US" sz="3200" kern="1200" dirty="0"/>
        </a:p>
      </dsp:txBody>
      <dsp:txXfrm>
        <a:off x="1341130" y="842587"/>
        <a:ext cx="1625600" cy="1354666"/>
      </dsp:txXfrm>
    </dsp:sp>
    <dsp:sp modelId="{442CFDF4-D3B6-4765-B739-61B9D2BACEEA}">
      <dsp:nvSpPr>
        <dsp:cNvPr id="0" name=""/>
        <dsp:cNvSpPr/>
      </dsp:nvSpPr>
      <dsp:spPr>
        <a:xfrm>
          <a:off x="2286309" y="-471434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2703-751C-487D-8C7A-860B816F8CA7}">
      <dsp:nvSpPr>
        <dsp:cNvPr id="0" name=""/>
        <dsp:cNvSpPr/>
      </dsp:nvSpPr>
      <dsp:spPr>
        <a:xfrm>
          <a:off x="1413261" y="1045508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55610-7B5F-4CE4-9DA0-1A008D63E674}">
      <dsp:nvSpPr>
        <dsp:cNvPr id="0" name=""/>
        <dsp:cNvSpPr/>
      </dsp:nvSpPr>
      <dsp:spPr>
        <a:xfrm>
          <a:off x="531747" y="-403705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0.0803</cdr:x>
      <cdr:y>0.36227</cdr:y>
    </cdr:from>
    <cdr:to>
      <cdr:x>0.14634</cdr:x>
      <cdr:y>0.4484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241E0CE9-6220-F946-85AB-021CAD1564AC}"/>
            </a:ext>
          </a:extLst>
        </cdr:cNvPr>
        <cdr:cNvSpPr txBox="1"/>
      </cdr:nvSpPr>
      <cdr:spPr>
        <a:xfrm xmlns:a="http://schemas.openxmlformats.org/drawingml/2006/main">
          <a:off x="895752" y="2030070"/>
          <a:ext cx="736600" cy="482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FF0000"/>
              </a:solidFill>
            </a:rPr>
            <a:t>51%</a:t>
          </a:r>
        </a:p>
      </cdr:txBody>
    </cdr:sp>
  </cdr:relSizeAnchor>
  <cdr:relSizeAnchor xmlns:cdr="http://schemas.openxmlformats.org/drawingml/2006/chartDrawing">
    <cdr:from>
      <cdr:x>0.91174</cdr:x>
      <cdr:y>0.19631</cdr:y>
    </cdr:from>
    <cdr:to>
      <cdr:x>0.97778</cdr:x>
      <cdr:y>0.28243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B0639399-4DCE-454A-B997-FF57DCE7FEDE}"/>
            </a:ext>
          </a:extLst>
        </cdr:cNvPr>
        <cdr:cNvSpPr txBox="1"/>
      </cdr:nvSpPr>
      <cdr:spPr>
        <a:xfrm xmlns:a="http://schemas.openxmlformats.org/drawingml/2006/main">
          <a:off x="10170227" y="1100058"/>
          <a:ext cx="736659" cy="48259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rgbClr val="FF0000"/>
              </a:solidFill>
            </a:rPr>
            <a:t>77%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0F0F-A6DA-4AAC-B130-19FB1C4B7DC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30A74-EA04-4358-BF82-343DDCEC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font bigger, citation of paper ; we moved the model from </a:t>
            </a:r>
            <a:r>
              <a:rPr lang="en-US" dirty="0" err="1"/>
              <a:t>penn</a:t>
            </a:r>
            <a:r>
              <a:rPr lang="en-US" dirty="0"/>
              <a:t> to Einstein because it was successful, add 2 columns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5283-19A9-4484-9B63-EDACBDC21B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B8BA-A532-4AFE-8C01-93FBB0562AE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D73D-4B77-4AB5-940C-6BDE41810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9.pn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f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jpeg"/><Relationship Id="rId7" Type="http://schemas.openxmlformats.org/officeDocument/2006/relationships/image" Target="../media/image3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6.png"/><Relationship Id="rId5" Type="http://schemas.openxmlformats.org/officeDocument/2006/relationships/image" Target="../media/image35.png"/><Relationship Id="rId10" Type="http://schemas.openxmlformats.org/officeDocument/2006/relationships/image" Target="../media/image55.jpeg"/><Relationship Id="rId4" Type="http://schemas.openxmlformats.org/officeDocument/2006/relationships/image" Target="../media/image52.jpe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fif"/><Relationship Id="rId5" Type="http://schemas.openxmlformats.org/officeDocument/2006/relationships/image" Target="../media/image58.jfif"/><Relationship Id="rId4" Type="http://schemas.openxmlformats.org/officeDocument/2006/relationships/image" Target="../media/image57.jf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hivani.Agarwal@einsteinmed.org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03" y="2090056"/>
            <a:ext cx="10519953" cy="23478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Emerging Adults with Type 1 Diabetes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SEAD program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2940"/>
            <a:ext cx="9144000" cy="181099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3900" b="1" dirty="0" smtClean="0">
                <a:solidFill>
                  <a:schemeClr val="bg1"/>
                </a:solidFill>
              </a:rPr>
              <a:t>Shivani Agarwal MD, MPH</a:t>
            </a:r>
          </a:p>
          <a:p>
            <a:pPr algn="r"/>
            <a:r>
              <a:rPr lang="en-US" sz="3900" dirty="0" smtClean="0">
                <a:solidFill>
                  <a:schemeClr val="bg1"/>
                </a:solidFill>
              </a:rPr>
              <a:t/>
            </a:r>
            <a:br>
              <a:rPr lang="en-US" sz="39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Assistant Professor of Medicine-Endocrinology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Albert Einstein College of Medicine-Montefiore Medical Center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Bronx, NY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5" y="4202940"/>
            <a:ext cx="2221189" cy="24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4919929"/>
              </p:ext>
            </p:extLst>
          </p:nvPr>
        </p:nvGraphicFramePr>
        <p:xfrm>
          <a:off x="2057526" y="82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8" y="2668941"/>
            <a:ext cx="1540682" cy="17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3462916"/>
              </p:ext>
            </p:extLst>
          </p:nvPr>
        </p:nvGraphicFramePr>
        <p:xfrm>
          <a:off x="2057526" y="82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8" y="2668941"/>
            <a:ext cx="1540682" cy="172331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09334" y="821266"/>
            <a:ext cx="2667000" cy="2667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4">
            <a:extLst>
              <a:ext uri="{FF2B5EF4-FFF2-40B4-BE49-F238E27FC236}">
                <a16:creationId xmlns:a16="http://schemas.microsoft.com/office/drawing/2014/main" id="{1D6D5782-66DF-0F4D-8E3E-43B05E623B5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643466"/>
            <a:ext cx="6454182" cy="5500688"/>
            <a:chOff x="-98331" y="0"/>
            <a:chExt cx="4007062" cy="423402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E88E847B-A298-EC49-A1D4-A4DB4C2B5817}"/>
                </a:ext>
              </a:extLst>
            </p:cNvPr>
            <p:cNvSpPr/>
            <p:nvPr/>
          </p:nvSpPr>
          <p:spPr>
            <a:xfrm>
              <a:off x="1155486" y="1387774"/>
              <a:ext cx="1579695" cy="1470958"/>
            </a:xfrm>
            <a:prstGeom prst="hexagon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SEAD Program Model  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BE548AEC-7CA4-8A4B-9D98-6A3771A6189B}"/>
                </a:ext>
              </a:extLst>
            </p:cNvPr>
            <p:cNvSpPr/>
            <p:nvPr/>
          </p:nvSpPr>
          <p:spPr>
            <a:xfrm>
              <a:off x="1155486" y="0"/>
              <a:ext cx="1530826" cy="1397479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Continuing</a:t>
              </a:r>
              <a:r>
                <a:rPr lang="en-US" sz="1350" dirty="0">
                  <a:ea typeface="Calibri"/>
                  <a:cs typeface="Times New Roman"/>
                </a:rPr>
                <a:t> </a:t>
              </a:r>
              <a:r>
                <a:rPr lang="en-US" sz="2400" dirty="0">
                  <a:ea typeface="Calibri"/>
                  <a:cs typeface="Times New Roman"/>
                </a:rPr>
                <a:t>Education  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E3EE48C-D8A1-984A-9BE4-365B5F2DE0C4}"/>
                </a:ext>
              </a:extLst>
            </p:cNvPr>
            <p:cNvSpPr/>
            <p:nvPr/>
          </p:nvSpPr>
          <p:spPr>
            <a:xfrm>
              <a:off x="2384011" y="671012"/>
              <a:ext cx="1501279" cy="1386388"/>
            </a:xfrm>
            <a:prstGeom prst="hexagon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Behavioral Support 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FE1157BA-4A9B-8F47-BDB0-59D9C95DACA2}"/>
                </a:ext>
              </a:extLst>
            </p:cNvPr>
            <p:cNvSpPr/>
            <p:nvPr/>
          </p:nvSpPr>
          <p:spPr>
            <a:xfrm>
              <a:off x="-98331" y="679330"/>
              <a:ext cx="1560665" cy="1452935"/>
            </a:xfrm>
            <a:prstGeom prst="hexagon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Orientation to Adult Care 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44332AE1-E9E3-DD4E-8A3D-B43C93020E35}"/>
                </a:ext>
              </a:extLst>
            </p:cNvPr>
            <p:cNvSpPr/>
            <p:nvPr/>
          </p:nvSpPr>
          <p:spPr>
            <a:xfrm>
              <a:off x="1155486" y="2858732"/>
              <a:ext cx="1579695" cy="1375297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Pediatric Partnership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8B3E1DE8-27DE-3946-BB0B-19F6E4ADCB6C}"/>
                </a:ext>
              </a:extLst>
            </p:cNvPr>
            <p:cNvSpPr/>
            <p:nvPr/>
          </p:nvSpPr>
          <p:spPr>
            <a:xfrm>
              <a:off x="-98331" y="2143356"/>
              <a:ext cx="1564074" cy="1419661"/>
            </a:xfrm>
            <a:prstGeom prst="hex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Care Coordination  </a:t>
              </a: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A1FCF33-EB68-A44F-80F7-0ED0163252F6}"/>
                </a:ext>
              </a:extLst>
            </p:cNvPr>
            <p:cNvSpPr/>
            <p:nvPr/>
          </p:nvSpPr>
          <p:spPr>
            <a:xfrm>
              <a:off x="2407452" y="2068491"/>
              <a:ext cx="1501279" cy="1427980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825" dirty="0"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2400" dirty="0">
                  <a:ea typeface="Calibri"/>
                  <a:cs typeface="Times New Roman"/>
                </a:rPr>
                <a:t>Engagement in Care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en-US" sz="825" dirty="0"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3994C3-3F8D-074E-B5FC-118762987177}"/>
              </a:ext>
            </a:extLst>
          </p:cNvPr>
          <p:cNvSpPr txBox="1"/>
          <p:nvPr/>
        </p:nvSpPr>
        <p:spPr>
          <a:xfrm>
            <a:off x="253767" y="6472867"/>
            <a:ext cx="2995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Agarwal et al. Diabetes Educator 2016 </a:t>
            </a:r>
          </a:p>
        </p:txBody>
      </p:sp>
    </p:spTree>
    <p:extLst>
      <p:ext uri="{BB962C8B-B14F-4D97-AF65-F5344CB8AC3E}">
        <p14:creationId xmlns:p14="http://schemas.microsoft.com/office/powerpoint/2010/main" val="26467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05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Evolution of SEAD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060072"/>
              </p:ext>
            </p:extLst>
          </p:nvPr>
        </p:nvGraphicFramePr>
        <p:xfrm>
          <a:off x="897467" y="1851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8466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6333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9533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7626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1466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52240" y="3842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5B3BE945-154E-8342-9594-21B2EE69B499}"/>
              </a:ext>
            </a:extLst>
          </p:cNvPr>
          <p:cNvSpPr/>
          <p:nvPr/>
        </p:nvSpPr>
        <p:spPr>
          <a:xfrm>
            <a:off x="3648075" y="847726"/>
            <a:ext cx="5067300" cy="4649787"/>
          </a:xfrm>
          <a:prstGeom prst="ellipse">
            <a:avLst/>
          </a:prstGeom>
          <a:noFill/>
          <a:ln w="19050" cmpd="sng">
            <a:solidFill>
              <a:schemeClr val="tx1"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23557" name="TextBox 18">
            <a:extLst>
              <a:ext uri="{FF2B5EF4-FFF2-40B4-BE49-F238E27FC236}">
                <a16:creationId xmlns:a16="http://schemas.microsoft.com/office/drawing/2014/main" id="{D731ABB1-16F7-6E4E-9E60-5E53522D3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8" y="2868613"/>
            <a:ext cx="191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Michael Greenberg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NP</a:t>
            </a:r>
          </a:p>
        </p:txBody>
      </p:sp>
      <p:sp>
        <p:nvSpPr>
          <p:cNvPr id="23558" name="TextBox 25">
            <a:extLst>
              <a:ext uri="{FF2B5EF4-FFF2-40B4-BE49-F238E27FC236}">
                <a16:creationId xmlns:a16="http://schemas.microsoft.com/office/drawing/2014/main" id="{D5491040-87C1-5945-AD93-53C3C07B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1752601"/>
            <a:ext cx="2608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Shivani Agarwal MD, MPH</a:t>
            </a:r>
          </a:p>
        </p:txBody>
      </p:sp>
      <p:sp>
        <p:nvSpPr>
          <p:cNvPr id="23560" name="TextBox 17">
            <a:extLst>
              <a:ext uri="{FF2B5EF4-FFF2-40B4-BE49-F238E27FC236}">
                <a16:creationId xmlns:a16="http://schemas.microsoft.com/office/drawing/2014/main" id="{F3CD7466-EE40-6542-9335-8F55FAAF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899" y="5778035"/>
            <a:ext cx="134143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Molly Finnan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Program</a:t>
            </a:r>
            <a:endParaRPr lang="en-US" altLang="en-US" sz="160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Manager</a:t>
            </a:r>
          </a:p>
        </p:txBody>
      </p:sp>
      <p:sp>
        <p:nvSpPr>
          <p:cNvPr id="23562" name="TextBox 21">
            <a:extLst>
              <a:ext uri="{FF2B5EF4-FFF2-40B4-BE49-F238E27FC236}">
                <a16:creationId xmlns:a16="http://schemas.microsoft.com/office/drawing/2014/main" id="{61C8FAD4-46E2-ED4C-8809-735EA4BB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960" y="5205125"/>
            <a:ext cx="169297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Sharon </a:t>
            </a:r>
            <a:r>
              <a:rPr lang="en-US" altLang="en-US" sz="1600" dirty="0" err="1">
                <a:solidFill>
                  <a:schemeClr val="tx2"/>
                </a:solidFill>
              </a:rPr>
              <a:t>Movsas</a:t>
            </a:r>
            <a:r>
              <a:rPr lang="en-US" altLang="en-US" sz="1600" dirty="0">
                <a:solidFill>
                  <a:schemeClr val="tx2"/>
                </a:solidFill>
              </a:rPr>
              <a:t>, RD Dietician</a:t>
            </a:r>
          </a:p>
        </p:txBody>
      </p:sp>
      <p:sp>
        <p:nvSpPr>
          <p:cNvPr id="23564" name="TextBox 26">
            <a:extLst>
              <a:ext uri="{FF2B5EF4-FFF2-40B4-BE49-F238E27FC236}">
                <a16:creationId xmlns:a16="http://schemas.microsoft.com/office/drawing/2014/main" id="{1BF89A0C-B8BA-B74A-BCC3-FD75AD60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925" y="5141039"/>
            <a:ext cx="1671489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Stephanie Leung, PhD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Psychologist</a:t>
            </a:r>
          </a:p>
        </p:txBody>
      </p:sp>
      <p:sp>
        <p:nvSpPr>
          <p:cNvPr id="23566" name="TextBox 28">
            <a:extLst>
              <a:ext uri="{FF2B5EF4-FFF2-40B4-BE49-F238E27FC236}">
                <a16:creationId xmlns:a16="http://schemas.microsoft.com/office/drawing/2014/main" id="{36B15873-7A80-0546-8613-994E7FE8B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94" y="5696800"/>
            <a:ext cx="1630232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Lourdes Lebron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2"/>
                </a:solidFill>
              </a:rPr>
              <a:t>Social Needs Coordinator and Tech Specialist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6A29F6-E429-6142-A232-2BC61E34E5F7}"/>
              </a:ext>
            </a:extLst>
          </p:cNvPr>
          <p:cNvSpPr/>
          <p:nvPr/>
        </p:nvSpPr>
        <p:spPr>
          <a:xfrm>
            <a:off x="1609725" y="2819401"/>
            <a:ext cx="1600200" cy="1628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zz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338B34-2FFA-384A-B24E-5F3EADDA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282951"/>
            <a:ext cx="990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Young Adults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8776C4-774D-7445-8027-5E8F57D88F6F}"/>
              </a:ext>
            </a:extLst>
          </p:cNvPr>
          <p:cNvSpPr/>
          <p:nvPr/>
        </p:nvSpPr>
        <p:spPr>
          <a:xfrm>
            <a:off x="9012017" y="2802015"/>
            <a:ext cx="1600200" cy="16287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5464C5-BEC6-8444-AE46-0EC8E99C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79" y="3342683"/>
            <a:ext cx="11572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Trainees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2694E4-3926-444C-9E50-D96ED58E5728}"/>
              </a:ext>
            </a:extLst>
          </p:cNvPr>
          <p:cNvCxnSpPr>
            <a:stCxn id="30" idx="6"/>
          </p:cNvCxnSpPr>
          <p:nvPr/>
        </p:nvCxnSpPr>
        <p:spPr>
          <a:xfrm>
            <a:off x="3209926" y="3633787"/>
            <a:ext cx="523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D924C-243A-764C-9EF0-FCF25A32B381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8664032" y="3526833"/>
            <a:ext cx="314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8ED363D-B7C7-A749-B23A-373BB1807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88" y="2199918"/>
            <a:ext cx="1371600" cy="1534191"/>
          </a:xfrm>
          <a:prstGeom prst="rect">
            <a:avLst/>
          </a:prstGeom>
        </p:spPr>
      </p:pic>
      <p:pic>
        <p:nvPicPr>
          <p:cNvPr id="2050" name="Picture 2" descr="Agarwal_Shivani_MD_420x504 Photo">
            <a:extLst>
              <a:ext uri="{FF2B5EF4-FFF2-40B4-BE49-F238E27FC236}">
                <a16:creationId xmlns:a16="http://schemas.microsoft.com/office/drawing/2014/main" id="{E930CC72-4200-1248-B8EC-9A6E34B2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49237"/>
            <a:ext cx="1252803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E35957-2641-2C42-BF37-D1AC62D4C9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0000" r="12715" b="14803"/>
          <a:stretch/>
        </p:blipFill>
        <p:spPr>
          <a:xfrm>
            <a:off x="7688401" y="1377601"/>
            <a:ext cx="1209822" cy="1518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7BD8D-863B-A249-95D1-6B29E533B3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12361" r="8971" b="10105"/>
          <a:stretch/>
        </p:blipFill>
        <p:spPr>
          <a:xfrm>
            <a:off x="6332773" y="4318787"/>
            <a:ext cx="1161612" cy="1416395"/>
          </a:xfrm>
          <a:prstGeom prst="rect">
            <a:avLst/>
          </a:prstGeom>
        </p:spPr>
      </p:pic>
      <p:pic>
        <p:nvPicPr>
          <p:cNvPr id="1026" name="Picture 2" descr="Image result for sharon movsas rd">
            <a:extLst>
              <a:ext uri="{FF2B5EF4-FFF2-40B4-BE49-F238E27FC236}">
                <a16:creationId xmlns:a16="http://schemas.microsoft.com/office/drawing/2014/main" id="{525688AB-FFD6-3040-B82C-3F38B0F1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99" y="3746683"/>
            <a:ext cx="1198903" cy="14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598" y="4315366"/>
            <a:ext cx="1288629" cy="1487461"/>
          </a:xfrm>
          <a:prstGeom prst="rect">
            <a:avLst/>
          </a:prstGeom>
        </p:spPr>
      </p:pic>
      <p:pic>
        <p:nvPicPr>
          <p:cNvPr id="27" name="Picture 26" descr="A person smiling for the camera&#10;&#10;Description automatically generated with medium confidenc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61" y="1399755"/>
            <a:ext cx="1268614" cy="1473926"/>
          </a:xfrm>
          <a:prstGeom prst="rect">
            <a:avLst/>
          </a:prstGeom>
        </p:spPr>
      </p:pic>
      <p:sp>
        <p:nvSpPr>
          <p:cNvPr id="28" name="TextBox 25">
            <a:extLst>
              <a:ext uri="{FF2B5EF4-FFF2-40B4-BE49-F238E27FC236}">
                <a16:creationId xmlns:a16="http://schemas.microsoft.com/office/drawing/2014/main" id="{D5491040-87C1-5945-AD93-53C3C07B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883" y="2882667"/>
            <a:ext cx="2608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CA5DC"/>
              </a:buClr>
              <a:buChar char="•"/>
              <a:defRPr sz="24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CA5DC"/>
              </a:buClr>
              <a:buSzPct val="90000"/>
              <a:buChar char="&gt;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6CA5DC"/>
              </a:buClr>
              <a:buChar char="•"/>
              <a:defRPr sz="22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CA5DC"/>
              </a:buClr>
              <a:buChar char="–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CA5DC"/>
              </a:buClr>
              <a:buChar char="»"/>
              <a:defRPr sz="2000">
                <a:solidFill>
                  <a:srgbClr val="193567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Priyanka Mathias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MD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60" y="3614295"/>
            <a:ext cx="1145058" cy="15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secret sauce">
            <a:extLst>
              <a:ext uri="{FF2B5EF4-FFF2-40B4-BE49-F238E27FC236}">
                <a16:creationId xmlns:a16="http://schemas.microsoft.com/office/drawing/2014/main" id="{4F5C4818-34A9-634E-A4A1-23A14F4C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57200"/>
            <a:ext cx="33909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secret sauce">
            <a:extLst>
              <a:ext uri="{FF2B5EF4-FFF2-40B4-BE49-F238E27FC236}">
                <a16:creationId xmlns:a16="http://schemas.microsoft.com/office/drawing/2014/main" id="{204B4315-E049-0548-A584-E2BC5620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581400"/>
            <a:ext cx="350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0DCFA7-7C39-6B4A-BA40-E6E5072FE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725" y="3079750"/>
            <a:ext cx="4419600" cy="3124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Talk </a:t>
            </a:r>
            <a:r>
              <a:rPr lang="en-US" sz="2400" dirty="0" smtClean="0">
                <a:solidFill>
                  <a:schemeClr val="bg1"/>
                </a:solidFill>
              </a:rPr>
              <a:t>to patients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Equity focus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Manage expectations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Build people up, emphasize positives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Manage negatives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Avoid doomsday </a:t>
            </a:r>
            <a:r>
              <a:rPr lang="en-US" sz="2400" dirty="0" smtClean="0">
                <a:solidFill>
                  <a:schemeClr val="bg1"/>
                </a:solidFill>
              </a:rPr>
              <a:t>talk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ed growing into flower">
            <a:extLst>
              <a:ext uri="{FF2B5EF4-FFF2-40B4-BE49-F238E27FC236}">
                <a16:creationId xmlns:a16="http://schemas.microsoft.com/office/drawing/2014/main" id="{5143BDAB-096D-E947-BC83-9C907655F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261596" y="237067"/>
            <a:ext cx="5281271" cy="34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2697011"/>
              </p:ext>
            </p:extLst>
          </p:nvPr>
        </p:nvGraphicFramePr>
        <p:xfrm>
          <a:off x="7272867" y="3920067"/>
          <a:ext cx="4157133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185333" y="4495800"/>
            <a:ext cx="3556000" cy="16425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Multi-Specialty </a:t>
            </a:r>
            <a:r>
              <a:rPr lang="en-US" sz="2800" dirty="0"/>
              <a:t>V</a:t>
            </a:r>
            <a:r>
              <a:rPr lang="en-US" sz="2800" dirty="0" smtClean="0"/>
              <a:t>isits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4741333" y="5317067"/>
            <a:ext cx="2531534" cy="2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6E235-1D78-C441-BCF2-D80592326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23" y="3744607"/>
            <a:ext cx="3278607" cy="2195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3BC45-89A1-3D42-A2B0-861BDD5BE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23" y="1259246"/>
            <a:ext cx="3278607" cy="2195150"/>
          </a:xfrm>
          <a:prstGeom prst="rect">
            <a:avLst/>
          </a:prstGeom>
        </p:spPr>
      </p:pic>
      <p:pic>
        <p:nvPicPr>
          <p:cNvPr id="1026" name="Picture 2" descr="Dr. Shivani Agarwal leads a group session for adolescents with Type 1 Diabetes at a recent Young Adult Diabetes Day at the Bronx Zoo">
            <a:extLst>
              <a:ext uri="{FF2B5EF4-FFF2-40B4-BE49-F238E27FC236}">
                <a16:creationId xmlns:a16="http://schemas.microsoft.com/office/drawing/2014/main" id="{28CF3737-488D-8944-A5AA-7F27C84C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259246"/>
            <a:ext cx="3292724" cy="21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Shivani Agarwal (L) with her patient, 21-year-old Angela Coca, who has Type 1 Diabetes, and her mom Dorothy at the Young Adult Diabetes Day at the Bronx Zoo.">
            <a:extLst>
              <a:ext uri="{FF2B5EF4-FFF2-40B4-BE49-F238E27FC236}">
                <a16:creationId xmlns:a16="http://schemas.microsoft.com/office/drawing/2014/main" id="{D2D1E9AB-AA23-0C40-8432-39F1BD3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744607"/>
            <a:ext cx="3292724" cy="21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EB6F3-44E5-A545-ADA4-1C9549672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16" y="666583"/>
            <a:ext cx="4394385" cy="57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41" y="1168600"/>
            <a:ext cx="5792643" cy="4520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58" y="207159"/>
            <a:ext cx="5004642" cy="64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63" y="999072"/>
            <a:ext cx="4797473" cy="2967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994C3-3F8D-074E-B5FC-118762987177}"/>
              </a:ext>
            </a:extLst>
          </p:cNvPr>
          <p:cNvSpPr txBox="1"/>
          <p:nvPr/>
        </p:nvSpPr>
        <p:spPr>
          <a:xfrm>
            <a:off x="109834" y="6455933"/>
            <a:ext cx="2995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Agarwal et al. Diabetes Educator 2016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4D62CA-2684-0C44-AB31-83B958C54036}"/>
              </a:ext>
            </a:extLst>
          </p:cNvPr>
          <p:cNvGrpSpPr/>
          <p:nvPr/>
        </p:nvGrpSpPr>
        <p:grpSpPr>
          <a:xfrm>
            <a:off x="1820333" y="4080190"/>
            <a:ext cx="8245520" cy="2375743"/>
            <a:chOff x="360378" y="1865870"/>
            <a:chExt cx="8453511" cy="22624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CCA54D-28A8-A64C-B149-1BBCEBBD4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8" y="1865870"/>
              <a:ext cx="8453511" cy="226247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2AF61C-C118-FB49-802E-A3998D023BE3}"/>
                </a:ext>
              </a:extLst>
            </p:cNvPr>
            <p:cNvSpPr/>
            <p:nvPr/>
          </p:nvSpPr>
          <p:spPr>
            <a:xfrm>
              <a:off x="5029200" y="2820794"/>
              <a:ext cx="533400" cy="3093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05736B-0132-F249-86DA-3D1AD8B2A551}"/>
                </a:ext>
              </a:extLst>
            </p:cNvPr>
            <p:cNvSpPr/>
            <p:nvPr/>
          </p:nvSpPr>
          <p:spPr>
            <a:xfrm>
              <a:off x="5064769" y="3346905"/>
              <a:ext cx="533400" cy="3093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38200" y="2550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Preliminary Philly SEAD Outcomes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F4A1E7-4E67-2247-8A2E-923D1F59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63" y="1518406"/>
            <a:ext cx="5194300" cy="762000"/>
          </a:xfrm>
          <a:prstGeom prst="rect">
            <a:avLst/>
          </a:prstGeom>
        </p:spPr>
      </p:pic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63C1B0E3-8EF9-8244-87E3-1850344571E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1632" y="6484786"/>
            <a:ext cx="2565400" cy="2667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Arnett. Emerging Adulthood. 2000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6" y="2386920"/>
            <a:ext cx="10058400" cy="40978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BC9125-4447-E048-8872-CD3C69F3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313" y="489706"/>
            <a:ext cx="7924800" cy="1028700"/>
          </a:xfrm>
        </p:spPr>
        <p:txBody>
          <a:bodyPr/>
          <a:lstStyle/>
          <a:p>
            <a:pPr algn="ctr"/>
            <a:r>
              <a:rPr lang="en-US" altLang="en-US" sz="3200" b="1" u="sng" dirty="0" smtClean="0">
                <a:solidFill>
                  <a:schemeClr val="bg1"/>
                </a:solidFill>
              </a:rPr>
              <a:t>Challenge #1: Development from Child to Adult</a:t>
            </a:r>
            <a:br>
              <a:rPr lang="en-US" altLang="en-US" sz="3200" b="1" u="sng" dirty="0" smtClean="0">
                <a:solidFill>
                  <a:schemeClr val="bg1"/>
                </a:solidFill>
              </a:rPr>
            </a:b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28" y="0"/>
            <a:ext cx="8869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775"/>
          <a:stretch/>
        </p:blipFill>
        <p:spPr>
          <a:xfrm>
            <a:off x="2124076" y="1743074"/>
            <a:ext cx="8172450" cy="277663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2550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Preliminary Bronx SEAD Outcomes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057526" y="82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8" y="2668941"/>
            <a:ext cx="1540682" cy="172331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07200" y="821265"/>
            <a:ext cx="2667000" cy="2667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78" r="12727"/>
          <a:stretch/>
        </p:blipFill>
        <p:spPr>
          <a:xfrm>
            <a:off x="933450" y="1338123"/>
            <a:ext cx="1571625" cy="196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921" y="3247848"/>
            <a:ext cx="2424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Gladys Crespo-Ramos, PhD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66" y="1415204"/>
            <a:ext cx="1587670" cy="1832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3350" y="3210679"/>
            <a:ext cx="158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Molly Finnan, BA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32728"/>
          <a:stretch/>
        </p:blipFill>
        <p:spPr>
          <a:xfrm>
            <a:off x="5471828" y="3843153"/>
            <a:ext cx="1608908" cy="1922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1828" y="5808580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Rabail Sadiq, MD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15" y="1347056"/>
            <a:ext cx="1425594" cy="1900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1354" y="3237265"/>
            <a:ext cx="203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Stephanie Leung, PhD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person smiling for the camera&#10;&#10;Description automatically generated with medium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843154"/>
            <a:ext cx="1702704" cy="1922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617" y="5852646"/>
            <a:ext cx="200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Priyanka Mathias, MD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286284-6708-A441-8153-AFDE01C3AF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0001" r="9738" b="9999"/>
          <a:stretch/>
        </p:blipFill>
        <p:spPr>
          <a:xfrm rot="5400000">
            <a:off x="7941220" y="1704605"/>
            <a:ext cx="3267226" cy="4277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77" y="3896813"/>
            <a:ext cx="1814697" cy="18146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8577" y="5808580"/>
            <a:ext cx="190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Priyanka Mahali, MD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29806" y="199492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2021-2022 SEAD Research Lab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78" y="220945"/>
            <a:ext cx="1175146" cy="107569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07724" y="457970"/>
            <a:ext cx="8924926" cy="651342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Provider Factors and Young Adult T1D Outcomes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521" y="1465301"/>
            <a:ext cx="2424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Gladys Crespo-Ramos, PhD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8" y="1839171"/>
            <a:ext cx="1118580" cy="1291174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2049192" y="2426583"/>
            <a:ext cx="8925221" cy="9847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Racial-Ethnic Differences in Barriers to Self-Care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674" y="3154110"/>
            <a:ext cx="1588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Molly Finnan, BA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32728"/>
          <a:stretch/>
        </p:blipFill>
        <p:spPr>
          <a:xfrm>
            <a:off x="932578" y="3591017"/>
            <a:ext cx="1083515" cy="1294379"/>
          </a:xfrm>
          <a:prstGeom prst="rect">
            <a:avLst/>
          </a:prstGeom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2218657" y="4034029"/>
            <a:ext cx="9561228" cy="9847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Racial-Ethnic Differences in Diabetes Self-Care and Contributing Factors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554" y="4887804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Rabail Sadiq, MD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1" y="5293033"/>
            <a:ext cx="1283843" cy="12838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7079" y="6531448"/>
            <a:ext cx="190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Priyanka Mahali, MD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itle 8"/>
          <p:cNvSpPr txBox="1">
            <a:spLocks/>
          </p:cNvSpPr>
          <p:nvPr/>
        </p:nvSpPr>
        <p:spPr>
          <a:xfrm>
            <a:off x="2016093" y="5613598"/>
            <a:ext cx="9515475" cy="9847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Young Adult Type 1 Diabetes Self-Management App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fficeArt object" descr="Group 11"/>
          <p:cNvGrpSpPr/>
          <p:nvPr/>
        </p:nvGrpSpPr>
        <p:grpSpPr>
          <a:xfrm>
            <a:off x="3063711" y="876692"/>
            <a:ext cx="6297105" cy="5731497"/>
            <a:chOff x="0" y="0"/>
            <a:chExt cx="2881629" cy="3122586"/>
          </a:xfrm>
        </p:grpSpPr>
        <p:pic>
          <p:nvPicPr>
            <p:cNvPr id="3" name="Picture 2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19" y="0"/>
              <a:ext cx="2857501" cy="2594611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  <p:sp>
          <p:nvSpPr>
            <p:cNvPr id="4" name="Text Box 2"/>
            <p:cNvSpPr txBox="1"/>
            <p:nvPr/>
          </p:nvSpPr>
          <p:spPr>
            <a:xfrm>
              <a:off x="0" y="2590800"/>
              <a:ext cx="2881629" cy="53178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Arial Unicode MS"/>
                  <a:cs typeface="Arial Unicode MS"/>
                </a:rPr>
                <a:t>Figure 1. Biopsychosocial Model of Health in Underrepresented Young Adults with Diabetes</a:t>
              </a:r>
              <a:endParaRPr lang="en-US" sz="12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581005"/>
            <a:ext cx="3220942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Finnan and Agarwal</a:t>
            </a:r>
            <a:r>
              <a:rPr lang="en-US" sz="1200" dirty="0" smtClean="0">
                <a:solidFill>
                  <a:schemeClr val="bg1"/>
                </a:solidFill>
                <a:latin typeface="Hind Bold"/>
                <a:ea typeface="Hind Bold"/>
                <a:cs typeface="Hind Bold"/>
                <a:sym typeface="Hind Bold"/>
              </a:rPr>
              <a:t>, 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Diabetes Spectrum 2021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11184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057526" y="82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8" y="2668941"/>
            <a:ext cx="1540682" cy="172331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03359" y="4191000"/>
            <a:ext cx="2667000" cy="2667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for the camera&#10;&#10;Description automatically generated with medium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9" y="118879"/>
            <a:ext cx="1702704" cy="19654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44549" y="262982"/>
            <a:ext cx="6530388" cy="1051651"/>
            <a:chOff x="209903" y="5498661"/>
            <a:chExt cx="6530388" cy="10516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03" y="5559626"/>
              <a:ext cx="6073666" cy="990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8123" y="5498661"/>
              <a:ext cx="1242168" cy="5563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5026" y="2146206"/>
            <a:ext cx="200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Priyanka Mathias, MD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050" y="1375598"/>
            <a:ext cx="8474174" cy="53420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0949" y="3152503"/>
            <a:ext cx="7889965" cy="722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98570"/>
            <a:ext cx="1288869" cy="11480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90949" y="4861370"/>
            <a:ext cx="7889965" cy="722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456182"/>
            <a:ext cx="1434057" cy="15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9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E9E0-FEAE-EE49-848D-759674CB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Patient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A72831-D87C-1945-8EF3-0D8CE99F3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09310"/>
              </p:ext>
            </p:extLst>
          </p:nvPr>
        </p:nvGraphicFramePr>
        <p:xfrm>
          <a:off x="1312279" y="1896566"/>
          <a:ext cx="9567442" cy="306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721">
                  <a:extLst>
                    <a:ext uri="{9D8B030D-6E8A-4147-A177-3AD203B41FA5}">
                      <a16:colId xmlns:a16="http://schemas.microsoft.com/office/drawing/2014/main" val="171347213"/>
                    </a:ext>
                  </a:extLst>
                </a:gridCol>
                <a:gridCol w="4783721">
                  <a:extLst>
                    <a:ext uri="{9D8B030D-6E8A-4147-A177-3AD203B41FA5}">
                      <a16:colId xmlns:a16="http://schemas.microsoft.com/office/drawing/2014/main" val="2012510906"/>
                    </a:ext>
                  </a:extLst>
                </a:gridCol>
              </a:tblGrid>
              <a:tr h="93475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young adults from endo (18-35 </a:t>
                      </a:r>
                      <a:r>
                        <a:rPr lang="en-US" dirty="0"/>
                        <a:t>years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January 2019-November 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81875"/>
                  </a:ext>
                </a:extLst>
              </a:tr>
              <a:tr h="492112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27.4 (SD 4.7)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629232"/>
                  </a:ext>
                </a:extLst>
              </a:tr>
              <a:tr h="703256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 Female</a:t>
                      </a:r>
                    </a:p>
                    <a:p>
                      <a:pPr algn="ctr"/>
                      <a:r>
                        <a:rPr lang="en-US" dirty="0"/>
                        <a:t>49%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88032"/>
                  </a:ext>
                </a:extLst>
              </a:tr>
              <a:tr h="934750">
                <a:tc>
                  <a:txBody>
                    <a:bodyPr/>
                    <a:lstStyle/>
                    <a:p>
                      <a:r>
                        <a:rPr lang="en-US" dirty="0"/>
                        <a:t>Insurance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Private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18%</a:t>
                      </a:r>
                    </a:p>
                    <a:p>
                      <a:pPr algn="ctr"/>
                      <a:r>
                        <a:rPr lang="en-US" dirty="0"/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0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92CC81-B099-F747-85B0-E38DE46F2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59688"/>
              </p:ext>
            </p:extLst>
          </p:nvPr>
        </p:nvGraphicFramePr>
        <p:xfrm>
          <a:off x="558840" y="773956"/>
          <a:ext cx="11154739" cy="560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8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>
            <a:extLst>
              <a:ext uri="{FF2B5EF4-FFF2-40B4-BE49-F238E27FC236}">
                <a16:creationId xmlns:a16="http://schemas.microsoft.com/office/drawing/2014/main" id="{8B4DA33E-62D7-DF40-923C-CF1DAAF6B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1898650"/>
            <a:ext cx="63150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2">
            <a:extLst>
              <a:ext uri="{FF2B5EF4-FFF2-40B4-BE49-F238E27FC236}">
                <a16:creationId xmlns:a16="http://schemas.microsoft.com/office/drawing/2014/main" id="{6AF3D20A-5412-674C-A19A-AB517F1C3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223"/>
            <a:ext cx="2156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</a:rPr>
              <a:t>Lyons et al. JCEM 2015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BC9125-4447-E048-8872-CD3C69F3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800100"/>
            <a:ext cx="7924800" cy="1028700"/>
          </a:xfrm>
        </p:spPr>
        <p:txBody>
          <a:bodyPr/>
          <a:lstStyle/>
          <a:p>
            <a:pPr algn="ctr"/>
            <a:r>
              <a:rPr lang="en-US" altLang="en-US" sz="3200" b="1" u="sng" dirty="0" smtClean="0">
                <a:solidFill>
                  <a:schemeClr val="bg1"/>
                </a:solidFill>
              </a:rPr>
              <a:t>Challenge #2: Healthcare Transition</a:t>
            </a:r>
            <a:br>
              <a:rPr lang="en-US" altLang="en-US" sz="3200" b="1" u="sng" dirty="0" smtClean="0">
                <a:solidFill>
                  <a:schemeClr val="bg1"/>
                </a:solidFill>
              </a:rPr>
            </a:b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15078F-B466-1944-93D0-D68FEED63B6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28588"/>
          <a:ext cx="12030075" cy="672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C3C959-576F-3944-8E7C-8AEB60F1760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4375" y="282575"/>
          <a:ext cx="10763250" cy="629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96171571-D945-7D4B-B161-5CE1F002BC85}"/>
              </a:ext>
            </a:extLst>
          </p:cNvPr>
          <p:cNvSpPr txBox="1"/>
          <p:nvPr/>
        </p:nvSpPr>
        <p:spPr>
          <a:xfrm>
            <a:off x="1514515" y="4403042"/>
            <a:ext cx="736600" cy="482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6171571-D945-7D4B-B161-5CE1F002BC85}"/>
              </a:ext>
            </a:extLst>
          </p:cNvPr>
          <p:cNvSpPr txBox="1"/>
          <p:nvPr/>
        </p:nvSpPr>
        <p:spPr>
          <a:xfrm>
            <a:off x="10646940" y="3572989"/>
            <a:ext cx="736600" cy="482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20873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64FDB1-871C-9740-BEF0-AC42345DE64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4172" y="234387"/>
          <a:ext cx="11783028" cy="63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3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38" r="8512"/>
          <a:stretch/>
        </p:blipFill>
        <p:spPr>
          <a:xfrm>
            <a:off x="576621" y="211159"/>
            <a:ext cx="1552575" cy="190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64" y="2423645"/>
            <a:ext cx="1027088" cy="1369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37" y="2423645"/>
            <a:ext cx="1045575" cy="139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821" r="21524"/>
          <a:stretch/>
        </p:blipFill>
        <p:spPr>
          <a:xfrm>
            <a:off x="139560" y="4104334"/>
            <a:ext cx="1038266" cy="144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973" y="4082947"/>
            <a:ext cx="1173477" cy="1447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44" y="4082947"/>
            <a:ext cx="1085911" cy="1447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7205" y="556759"/>
            <a:ext cx="6248942" cy="40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3018" y="2834027"/>
            <a:ext cx="1219306" cy="5486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450" y="2087766"/>
            <a:ext cx="197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Jeffrey Gonzalez, PhD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541" y="3772951"/>
            <a:ext cx="168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Clyde Schechter, MD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9196" y="3775170"/>
            <a:ext cx="1525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Cuiling Wang, PhD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67814" y="5548417"/>
            <a:ext cx="1309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Gladys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Crespo-Ramos, PhD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2106" y="5522074"/>
            <a:ext cx="92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Stephanie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 Leung, PhD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8860" y="5522074"/>
            <a:ext cx="850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Molly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Finnan, BA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32" y="201775"/>
            <a:ext cx="1419225" cy="1892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83425" y="2103019"/>
            <a:ext cx="234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Shivani Agarwal MD, MPH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4580" y="4080727"/>
            <a:ext cx="1162640" cy="14676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77094" y="5548416"/>
            <a:ext cx="137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Claire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Hoogendoorn, PhD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" y="2452283"/>
            <a:ext cx="1238942" cy="1651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080" y="4075325"/>
            <a:ext cx="168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Clyde Schechter, MD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2852" y="4096124"/>
            <a:ext cx="136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Judith Long, MD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41" y="203708"/>
            <a:ext cx="1419225" cy="1892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32134" y="2104952"/>
            <a:ext cx="234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Shivani Agarwal MD, MPH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DCFA7-7C39-6B4A-BA40-E6E5072FE43E}"/>
              </a:ext>
            </a:extLst>
          </p:cNvPr>
          <p:cNvSpPr txBox="1">
            <a:spLocks/>
          </p:cNvSpPr>
          <p:nvPr/>
        </p:nvSpPr>
        <p:spPr>
          <a:xfrm>
            <a:off x="4960495" y="1439486"/>
            <a:ext cx="6332815" cy="3830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u="sng" dirty="0" smtClean="0">
                <a:solidFill>
                  <a:schemeClr val="bg1"/>
                </a:solidFill>
              </a:rPr>
              <a:t>T1DTechCHW 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Enhancing </a:t>
            </a:r>
            <a:r>
              <a:rPr lang="en-US" b="1" i="1" dirty="0">
                <a:solidFill>
                  <a:schemeClr val="bg1"/>
                </a:solidFill>
              </a:rPr>
              <a:t>the Community Health Worker </a:t>
            </a:r>
            <a:r>
              <a:rPr lang="en-US" b="1" i="1" dirty="0" smtClean="0">
                <a:solidFill>
                  <a:schemeClr val="bg1"/>
                </a:solidFill>
              </a:rPr>
              <a:t>Model </a:t>
            </a:r>
            <a:r>
              <a:rPr lang="en-US" b="1" i="1" dirty="0">
                <a:solidFill>
                  <a:schemeClr val="bg1"/>
                </a:solidFill>
              </a:rPr>
              <a:t>to Promote Diabetes Technology Use in Young Adults from Underrepresented Minority Groups </a:t>
            </a:r>
            <a:r>
              <a:rPr lang="en-US" b="1" i="1" dirty="0" smtClean="0">
                <a:solidFill>
                  <a:schemeClr val="bg1"/>
                </a:solidFill>
              </a:rPr>
              <a:t>with </a:t>
            </a:r>
            <a:r>
              <a:rPr lang="en-US" b="1" i="1" dirty="0">
                <a:solidFill>
                  <a:schemeClr val="bg1"/>
                </a:solidFill>
              </a:rPr>
              <a:t>Type 1 </a:t>
            </a:r>
            <a:r>
              <a:rPr lang="en-US" b="1" i="1" dirty="0" smtClean="0">
                <a:solidFill>
                  <a:schemeClr val="bg1"/>
                </a:solidFill>
              </a:rPr>
              <a:t>Diabetes</a:t>
            </a:r>
          </a:p>
          <a:p>
            <a:pPr marL="0" indent="0" algn="ctr">
              <a:buNone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R01DK132302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574" y="6041932"/>
            <a:ext cx="15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Ashby Walker, PhD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9539" y="6041932"/>
            <a:ext cx="1292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Kevin Fiori, MD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93" y="2443506"/>
            <a:ext cx="1217588" cy="1631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09" y="4506644"/>
            <a:ext cx="1147472" cy="152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-440" r="11811" b="11410"/>
          <a:stretch/>
        </p:blipFill>
        <p:spPr>
          <a:xfrm>
            <a:off x="631597" y="4502964"/>
            <a:ext cx="1345686" cy="1530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54" y="808175"/>
            <a:ext cx="1865936" cy="18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057526" y="821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8" y="2668941"/>
            <a:ext cx="1540682" cy="17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27AA-9E1C-9F43-A675-C2D74EB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05" y="-101206"/>
            <a:ext cx="8229600" cy="1143000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32CEB2-FF96-624B-A6D2-8C21CFF0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99" y="4511797"/>
            <a:ext cx="9692804" cy="2475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Funding/Disclosures</a:t>
            </a:r>
            <a:r>
              <a:rPr lang="en-US" sz="2000" dirty="0"/>
              <a:t>: </a:t>
            </a:r>
          </a:p>
          <a:p>
            <a:r>
              <a:rPr lang="en-US" sz="2000" dirty="0"/>
              <a:t>NIH-NIDDK #</a:t>
            </a:r>
            <a:r>
              <a:rPr lang="en-US" sz="2000" dirty="0" smtClean="0"/>
              <a:t>K23DK115896-04 </a:t>
            </a:r>
            <a:r>
              <a:rPr lang="en-US" sz="2000" dirty="0"/>
              <a:t>(PI: Agarwal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JDRF 4-SRA-2021-1071-M-B (</a:t>
            </a:r>
            <a:r>
              <a:rPr lang="en-US" sz="2000" dirty="0" err="1" smtClean="0"/>
              <a:t>mPI</a:t>
            </a:r>
            <a:r>
              <a:rPr lang="en-US" sz="2000" dirty="0" smtClean="0"/>
              <a:t>: Agarwal)</a:t>
            </a:r>
            <a:endParaRPr lang="en-US" sz="2000" dirty="0"/>
          </a:p>
          <a:p>
            <a:r>
              <a:rPr lang="en-US" sz="2000" dirty="0"/>
              <a:t>T1D Exchange/Helmsley Charitable Trust </a:t>
            </a:r>
            <a:r>
              <a:rPr lang="en-US" sz="2000" dirty="0" smtClean="0"/>
              <a:t>(Site PI: Agarwal)</a:t>
            </a:r>
            <a:endParaRPr lang="en-US" sz="2000" dirty="0"/>
          </a:p>
          <a:p>
            <a:r>
              <a:rPr lang="en-US" sz="2000" dirty="0"/>
              <a:t>NY-Regional Center for Diabetes Translational Research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#</a:t>
            </a:r>
            <a:r>
              <a:rPr lang="en-US" sz="2000" dirty="0"/>
              <a:t>P30DK111022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23403-A16E-524A-8178-B5735492F5C9}"/>
              </a:ext>
            </a:extLst>
          </p:cNvPr>
          <p:cNvSpPr txBox="1"/>
          <p:nvPr/>
        </p:nvSpPr>
        <p:spPr>
          <a:xfrm>
            <a:off x="282650" y="559543"/>
            <a:ext cx="6157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SEAD Clinical </a:t>
            </a:r>
            <a:r>
              <a:rPr lang="en-US" sz="2000" u="sng" dirty="0" smtClean="0"/>
              <a:t>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Michael Greenberg, NP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Priyanka Mathias, MD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Sharon Movsas, 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Stephanie Leung,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Molly Finnan, 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Lourdes Lebron, LPN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Practice Managers and </a:t>
            </a:r>
            <a:r>
              <a:rPr lang="en-US" sz="2000" dirty="0" smtClean="0"/>
              <a:t>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Yani Munoz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CHAM Pediatric Endo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Patients and Families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2BF81-A741-FC41-BD38-8127DF44D30C}"/>
              </a:ext>
            </a:extLst>
          </p:cNvPr>
          <p:cNvSpPr txBox="1"/>
          <p:nvPr/>
        </p:nvSpPr>
        <p:spPr>
          <a:xfrm>
            <a:off x="8619402" y="587751"/>
            <a:ext cx="51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Einstein-Montefiore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Yaron Tomer, MD PhD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Jill </a:t>
            </a:r>
            <a:r>
              <a:rPr lang="en-US" sz="2000" dirty="0" smtClean="0"/>
              <a:t>Crandall,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Jeff Gonzalez, </a:t>
            </a:r>
            <a:r>
              <a:rPr lang="en-US" sz="2000" dirty="0" smtClean="0"/>
              <a:t>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Elizabeth Walker, </a:t>
            </a:r>
            <a:r>
              <a:rPr lang="en-US" sz="2000" dirty="0" smtClean="0"/>
              <a:t>PhD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Clyde </a:t>
            </a:r>
            <a:r>
              <a:rPr lang="en-US" sz="2000" dirty="0" smtClean="0"/>
              <a:t>Schechter,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Vafa Tabatabaie, MD</a:t>
            </a:r>
            <a:endParaRPr lang="en-US" sz="2000" dirty="0"/>
          </a:p>
          <a:p>
            <a:endParaRPr lang="en-US" sz="2000" dirty="0"/>
          </a:p>
          <a:p>
            <a:r>
              <a:rPr lang="en-US" sz="2000" u="sng" dirty="0" smtClean="0"/>
              <a:t>Penn/CHOP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Judith Long,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Victoria Miller,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Anne Cappola, MD MSc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Susan Mandel,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Michael Rickels, MD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C81375-0844-D74F-8B1E-32F61AC48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71" y="4934287"/>
            <a:ext cx="954686" cy="1067855"/>
          </a:xfrm>
          <a:prstGeom prst="rect">
            <a:avLst/>
          </a:prstGeom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137C481-E20A-D94C-853D-4C66AC3E1F9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6605" y="6339225"/>
            <a:ext cx="4732256" cy="310660"/>
          </a:xfrm>
        </p:spPr>
        <p:txBody>
          <a:bodyPr/>
          <a:lstStyle/>
          <a:p>
            <a:pPr algn="l">
              <a:defRPr/>
            </a:pPr>
            <a:r>
              <a:rPr lang="en-US" altLang="en-US" sz="2000" u="sng" dirty="0">
                <a:solidFill>
                  <a:schemeClr val="tx1"/>
                </a:solidFill>
              </a:rPr>
              <a:t>Email</a:t>
            </a:r>
            <a:r>
              <a:rPr lang="en-US" altLang="en-US" sz="2000" dirty="0">
                <a:solidFill>
                  <a:schemeClr val="tx1"/>
                </a:solidFill>
              </a:rPr>
              <a:t>: </a:t>
            </a:r>
            <a:r>
              <a:rPr lang="en-US" altLang="en-US" sz="2000" dirty="0">
                <a:solidFill>
                  <a:schemeClr val="tx1"/>
                </a:solidFill>
                <a:hlinkClick r:id="rId3"/>
              </a:rPr>
              <a:t>Shivani.Agarwal@einsteinmed.org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altLang="en-US" sz="2000" u="sng" dirty="0">
                <a:solidFill>
                  <a:schemeClr val="tx1"/>
                </a:solidFill>
              </a:rPr>
              <a:t>Website</a:t>
            </a:r>
            <a:r>
              <a:rPr lang="en-US" altLang="en-US" sz="2000" dirty="0">
                <a:solidFill>
                  <a:schemeClr val="tx1"/>
                </a:solidFill>
              </a:rPr>
              <a:t>: Montefiore.org/</a:t>
            </a:r>
            <a:r>
              <a:rPr lang="en-US" altLang="en-US" sz="2000" dirty="0" err="1">
                <a:solidFill>
                  <a:schemeClr val="tx1"/>
                </a:solidFill>
              </a:rPr>
              <a:t>sead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5C3986-CA0D-494F-BE93-4C9AE03DA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24" y="4939902"/>
            <a:ext cx="2117444" cy="1056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72" y="1312409"/>
            <a:ext cx="4421821" cy="3217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B32A6C-D4E4-0643-B556-8D3DF16FF800}"/>
              </a:ext>
            </a:extLst>
          </p:cNvPr>
          <p:cNvSpPr txBox="1"/>
          <p:nvPr/>
        </p:nvSpPr>
        <p:spPr>
          <a:xfrm>
            <a:off x="4652443" y="871782"/>
            <a:ext cx="48216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SEAD Research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708" y="21119"/>
            <a:ext cx="5219256" cy="683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5"/>
            <a:ext cx="195341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Agarwal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et. al,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JCEM</a:t>
            </a:r>
            <a:r>
              <a:rPr lang="en-US" sz="1200" dirty="0" smtClean="0">
                <a:solidFill>
                  <a:schemeClr val="bg1"/>
                </a:solidFill>
                <a:latin typeface="Hind Bold"/>
                <a:ea typeface="Hind Bold"/>
                <a:cs typeface="Hind Bold"/>
                <a:sym typeface="Hind Bold"/>
              </a:rPr>
              <a:t>, 2020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BC9125-4447-E048-8872-CD3C69F3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650" y="2181225"/>
            <a:ext cx="6696075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u="sng" dirty="0" smtClean="0">
                <a:solidFill>
                  <a:schemeClr val="bg1"/>
                </a:solidFill>
              </a:rPr>
              <a:t>Challenge #3: </a:t>
            </a:r>
            <a:br>
              <a:rPr lang="en-US" altLang="en-US" sz="3200" b="1" u="sng" dirty="0" smtClean="0">
                <a:solidFill>
                  <a:schemeClr val="bg1"/>
                </a:solidFill>
              </a:rPr>
            </a:br>
            <a:r>
              <a:rPr lang="en-US" altLang="en-US" sz="3200" b="1" u="sng" dirty="0" smtClean="0">
                <a:solidFill>
                  <a:schemeClr val="bg1"/>
                </a:solidFill>
              </a:rPr>
              <a:t>Racial-Ethnic Disparities</a:t>
            </a:r>
            <a:br>
              <a:rPr lang="en-US" altLang="en-US" sz="3200" b="1" u="sng" dirty="0" smtClean="0">
                <a:solidFill>
                  <a:schemeClr val="bg1"/>
                </a:solidFill>
              </a:rPr>
            </a:b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21" y="2547100"/>
            <a:ext cx="9386351" cy="4078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004" y="147967"/>
            <a:ext cx="6474305" cy="2503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81005"/>
            <a:ext cx="1441031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Agarwal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,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 DTT</a:t>
            </a:r>
            <a:r>
              <a:rPr lang="en-US" sz="1200" dirty="0" smtClean="0">
                <a:solidFill>
                  <a:schemeClr val="bg1"/>
                </a:solidFill>
                <a:latin typeface="Hind Bold"/>
                <a:ea typeface="Hind Bold"/>
                <a:cs typeface="Hind Bold"/>
                <a:sym typeface="Hind Bold"/>
              </a:rPr>
              <a:t>, 2020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725" y="3362325"/>
            <a:ext cx="1323975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86225" y="3362325"/>
            <a:ext cx="1323975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31390" y="4396456"/>
            <a:ext cx="361950" cy="484632"/>
          </a:xfrm>
          <a:prstGeom prst="rightArrow">
            <a:avLst>
              <a:gd name="adj1" fmla="val 50000"/>
              <a:gd name="adj2" fmla="val 605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5035" y="3362325"/>
            <a:ext cx="1323975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79535" y="3362325"/>
            <a:ext cx="1323975" cy="2362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24700" y="4396456"/>
            <a:ext cx="361950" cy="484632"/>
          </a:xfrm>
          <a:prstGeom prst="rightArrow">
            <a:avLst>
              <a:gd name="adj1" fmla="val 50000"/>
              <a:gd name="adj2" fmla="val 605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4DFB2-7863-1A48-9562-72F455BE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8815" y="1855471"/>
            <a:ext cx="8229600" cy="150018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Result of Challenges: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VERY </a:t>
            </a:r>
            <a:r>
              <a:rPr lang="en-US" sz="5400" b="1" dirty="0">
                <a:solidFill>
                  <a:schemeClr val="bg1"/>
                </a:solidFill>
              </a:rPr>
              <a:t>Poor Medical and Psychological Outcomes</a:t>
            </a:r>
          </a:p>
        </p:txBody>
      </p:sp>
    </p:spTree>
    <p:extLst>
      <p:ext uri="{BB962C8B-B14F-4D97-AF65-F5344CB8AC3E}">
        <p14:creationId xmlns:p14="http://schemas.microsoft.com/office/powerpoint/2010/main" val="42858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726" y="707910"/>
            <a:ext cx="5249542" cy="52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B631DF9-E77F-7C43-AA7D-7A46F4D6E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0" y="575734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The Supporting Emerging Adults with Diabetes (SEAD) Program</a:t>
            </a:r>
          </a:p>
        </p:txBody>
      </p:sp>
      <p:pic>
        <p:nvPicPr>
          <p:cNvPr id="7170" name="Picture 2" descr="Image result for seed growing into flower">
            <a:extLst>
              <a:ext uri="{FF2B5EF4-FFF2-40B4-BE49-F238E27FC236}">
                <a16:creationId xmlns:a16="http://schemas.microsoft.com/office/drawing/2014/main" id="{5143BDAB-096D-E947-BC83-9C907655F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47134" y="1839178"/>
            <a:ext cx="3691467" cy="24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D40AD-B7ED-7446-8A49-960623C28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52" y="2552701"/>
            <a:ext cx="2861228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C3986-CA0D-494F-BE93-4C9AE03DA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1" y="4804407"/>
            <a:ext cx="3540198" cy="17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117600"/>
            <a:ext cx="73152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10" y="499533"/>
            <a:ext cx="5178074" cy="624840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6" y="242968"/>
            <a:ext cx="6444488" cy="6615032"/>
          </a:xfrm>
        </p:spPr>
      </p:pic>
      <p:sp>
        <p:nvSpPr>
          <p:cNvPr id="9" name="TextBox 8"/>
          <p:cNvSpPr txBox="1"/>
          <p:nvPr/>
        </p:nvSpPr>
        <p:spPr>
          <a:xfrm>
            <a:off x="0" y="6581005"/>
            <a:ext cx="297292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ind Bold"/>
                <a:ea typeface="Hind Bold"/>
                <a:cs typeface="Hind Bold"/>
                <a:sym typeface="Hind Bold"/>
              </a:rPr>
              <a:t>Lipman and Hawkes, Diabetes Care, 2021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</p:spTree>
    <p:extLst>
      <p:ext uri="{BB962C8B-B14F-4D97-AF65-F5344CB8AC3E}">
        <p14:creationId xmlns:p14="http://schemas.microsoft.com/office/powerpoint/2010/main" val="41430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652</Words>
  <Application>Microsoft Office PowerPoint</Application>
  <PresentationFormat>Widescreen</PresentationFormat>
  <Paragraphs>191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Arial Unicode MS</vt:lpstr>
      <vt:lpstr>Calibri</vt:lpstr>
      <vt:lpstr>Calibri Light</vt:lpstr>
      <vt:lpstr>Hind Bold</vt:lpstr>
      <vt:lpstr>Times New Roman</vt:lpstr>
      <vt:lpstr>Office Theme</vt:lpstr>
      <vt:lpstr>  Supporting Emerging Adults with Type 1 Diabetes   The SEAD program  </vt:lpstr>
      <vt:lpstr>Challenge #1: Development from Child to Adult </vt:lpstr>
      <vt:lpstr>Challenge #2: Healthcare Transition </vt:lpstr>
      <vt:lpstr>Challenge #3:  Racial-Ethnic Disparities </vt:lpstr>
      <vt:lpstr>PowerPoint Presentation</vt:lpstr>
      <vt:lpstr>PowerPoint Presentation</vt:lpstr>
      <vt:lpstr>PowerPoint Presentation</vt:lpstr>
      <vt:lpstr>The Supporting Emerging Adults with Diabetes (SEAD) Program</vt:lpstr>
      <vt:lpstr>PowerPoint Presentation</vt:lpstr>
      <vt:lpstr>PowerPoint Presentation</vt:lpstr>
      <vt:lpstr>PowerPoint Presentation</vt:lpstr>
      <vt:lpstr>PowerPoint Presentation</vt:lpstr>
      <vt:lpstr>Evolution of SEAD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2021-2022 SEAD Research Lab</vt:lpstr>
      <vt:lpstr>Provider Factors and Young Adult T1D Outcomes</vt:lpstr>
      <vt:lpstr>PowerPoint Presentation</vt:lpstr>
      <vt:lpstr>PowerPoint Presentation</vt:lpstr>
      <vt:lpstr>PowerPoint Presentation</vt:lpstr>
      <vt:lpstr>Patient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Albert Einstein 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Racial-Ethnic Inequity in Diabetes Technology Use in Type 1 Diabetes</dc:title>
  <dc:creator>Shivani Agarwal</dc:creator>
  <cp:lastModifiedBy>Shivani Agarwal</cp:lastModifiedBy>
  <cp:revision>160</cp:revision>
  <dcterms:created xsi:type="dcterms:W3CDTF">2021-10-12T00:04:52Z</dcterms:created>
  <dcterms:modified xsi:type="dcterms:W3CDTF">2022-01-25T17:06:32Z</dcterms:modified>
</cp:coreProperties>
</file>