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1"/>
    <p:sldMasterId id="2147484576" r:id="rId2"/>
  </p:sldMasterIdLst>
  <p:notesMasterIdLst>
    <p:notesMasterId r:id="rId30"/>
  </p:notesMasterIdLst>
  <p:sldIdLst>
    <p:sldId id="314" r:id="rId3"/>
    <p:sldId id="260" r:id="rId4"/>
    <p:sldId id="261" r:id="rId5"/>
    <p:sldId id="303" r:id="rId6"/>
    <p:sldId id="325" r:id="rId7"/>
    <p:sldId id="323" r:id="rId8"/>
    <p:sldId id="265" r:id="rId9"/>
    <p:sldId id="269" r:id="rId10"/>
    <p:sldId id="270" r:id="rId11"/>
    <p:sldId id="316" r:id="rId12"/>
    <p:sldId id="326" r:id="rId13"/>
    <p:sldId id="313" r:id="rId14"/>
    <p:sldId id="286" r:id="rId15"/>
    <p:sldId id="312" r:id="rId16"/>
    <p:sldId id="288" r:id="rId17"/>
    <p:sldId id="306" r:id="rId18"/>
    <p:sldId id="290" r:id="rId19"/>
    <p:sldId id="310" r:id="rId20"/>
    <p:sldId id="292" r:id="rId21"/>
    <p:sldId id="327" r:id="rId22"/>
    <p:sldId id="294" r:id="rId23"/>
    <p:sldId id="295" r:id="rId24"/>
    <p:sldId id="296" r:id="rId25"/>
    <p:sldId id="297" r:id="rId26"/>
    <p:sldId id="328" r:id="rId27"/>
    <p:sldId id="299" r:id="rId28"/>
    <p:sldId id="322"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546"/>
    <a:srgbClr val="D1D4DB"/>
    <a:srgbClr val="929292"/>
    <a:srgbClr val="3A77B5"/>
    <a:srgbClr val="CE6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2084" autoAdjust="0"/>
  </p:normalViewPr>
  <p:slideViewPr>
    <p:cSldViewPr snapToGrid="0">
      <p:cViewPr varScale="1">
        <p:scale>
          <a:sx n="106" d="100"/>
          <a:sy n="106" d="100"/>
        </p:scale>
        <p:origin x="24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628-4E6B-9069-BD0FC6575CE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628-4E6B-9069-BD0FC6575CE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628-4E6B-9069-BD0FC6575CE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628-4E6B-9069-BD0FC6575CE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628-4E6B-9069-BD0FC6575CE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628-4E6B-9069-BD0FC6575CE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F628-4E6B-9069-BD0FC6575CE0}"/>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419"/>
                </a:p>
              </c:txPr>
              <c:dLblPos val="outEnd"/>
              <c:showLegendKey val="0"/>
              <c:showVal val="1"/>
              <c:showCatName val="1"/>
              <c:showSerName val="0"/>
              <c:showPercent val="0"/>
              <c:showBubbleSize val="0"/>
              <c:extLst>
                <c:ext xmlns:c16="http://schemas.microsoft.com/office/drawing/2014/chart" uri="{C3380CC4-5D6E-409C-BE32-E72D297353CC}">
                  <c16:uniqueId val="{00000001-F628-4E6B-9069-BD0FC6575CE0}"/>
                </c:ext>
              </c:extLst>
            </c:dLbl>
            <c:dLbl>
              <c:idx val="1"/>
              <c:layout>
                <c:manualLayout>
                  <c:x val="8.6788530519835896E-3"/>
                  <c:y val="-2.380952380952390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419"/>
                </a:p>
              </c:txPr>
              <c:dLblPos val="bestFit"/>
              <c:showLegendKey val="0"/>
              <c:showVal val="1"/>
              <c:showCatName val="1"/>
              <c:showSerName val="0"/>
              <c:showPercent val="0"/>
              <c:showBubbleSize val="0"/>
              <c:extLst>
                <c:ext xmlns:c15="http://schemas.microsoft.com/office/drawing/2012/chart" uri="{CE6537A1-D6FC-4f65-9D91-7224C49458BB}">
                  <c15:layout>
                    <c:manualLayout>
                      <c:w val="0.24303681496571397"/>
                      <c:h val="0.11746031746031746"/>
                    </c:manualLayout>
                  </c15:layout>
                </c:ext>
                <c:ext xmlns:c16="http://schemas.microsoft.com/office/drawing/2014/chart" uri="{C3380CC4-5D6E-409C-BE32-E72D297353CC}">
                  <c16:uniqueId val="{00000003-F628-4E6B-9069-BD0FC6575CE0}"/>
                </c:ext>
              </c:extLst>
            </c:dLbl>
            <c:dLbl>
              <c:idx val="2"/>
              <c:layout>
                <c:manualLayout>
                  <c:x val="-1.4464755086639326E-3"/>
                  <c:y val="2.6455026455025486E-3"/>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fld id="{D6B8B41B-48E3-4266-9901-B1B6DAA601D7}" type="CATEGORYNAME">
                      <a:rPr lang="en-US"/>
                      <a:pPr>
                        <a:defRPr sz="1800">
                          <a:solidFill>
                            <a:schemeClr val="accent1"/>
                          </a:solidFill>
                          <a:latin typeface="Arial" panose="020B0604020202020204" pitchFamily="34" charset="0"/>
                          <a:cs typeface="Arial" panose="020B0604020202020204" pitchFamily="34" charset="0"/>
                        </a:defRPr>
                      </a:pPr>
                      <a:t>[CATEGORY NAME]</a:t>
                    </a:fld>
                    <a:r>
                      <a:rPr lang="en-US" baseline="0" dirty="0"/>
                      <a:t>, </a:t>
                    </a:r>
                    <a:fld id="{17A623E6-569B-49CC-98E6-AE40C115CC75}" type="VALUE">
                      <a:rPr lang="en-US" baseline="0" smtClean="0"/>
                      <a:pPr>
                        <a:defRPr sz="1800">
                          <a:solidFill>
                            <a:schemeClr val="accent1"/>
                          </a:solidFill>
                          <a:latin typeface="Arial" panose="020B0604020202020204" pitchFamily="34" charset="0"/>
                          <a:cs typeface="Arial" panose="020B0604020202020204" pitchFamily="34" charset="0"/>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419"/>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628-4E6B-9069-BD0FC6575CE0}"/>
                </c:ext>
              </c:extLst>
            </c:dLbl>
            <c:dLbl>
              <c:idx val="3"/>
              <c:layout>
                <c:manualLayout>
                  <c:x val="-4.3394265259918113E-3"/>
                  <c:y val="1.058201058201058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s-419"/>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28-4E6B-9069-BD0FC6575CE0}"/>
                </c:ext>
              </c:extLst>
            </c:dLbl>
            <c:dLbl>
              <c:idx val="4"/>
              <c:layout>
                <c:manualLayout>
                  <c:x val="1.446486898234867E-2"/>
                  <c:y val="-3.9680456609590469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s-419"/>
                </a:p>
              </c:txPr>
              <c:dLblPos val="bestFit"/>
              <c:showLegendKey val="0"/>
              <c:showVal val="1"/>
              <c:showCatName val="1"/>
              <c:showSerName val="0"/>
              <c:showPercent val="0"/>
              <c:showBubbleSize val="0"/>
              <c:extLst>
                <c:ext xmlns:c15="http://schemas.microsoft.com/office/drawing/2012/chart" uri="{CE6537A1-D6FC-4f65-9D91-7224C49458BB}">
                  <c15:layout>
                    <c:manualLayout>
                      <c:w val="0.23437242666881702"/>
                      <c:h val="8.0423280423280424E-2"/>
                    </c:manualLayout>
                  </c15:layout>
                </c:ext>
                <c:ext xmlns:c16="http://schemas.microsoft.com/office/drawing/2014/chart" uri="{C3380CC4-5D6E-409C-BE32-E72D297353CC}">
                  <c16:uniqueId val="{00000009-F628-4E6B-9069-BD0FC6575CE0}"/>
                </c:ext>
              </c:extLst>
            </c:dLbl>
            <c:dLbl>
              <c:idx val="5"/>
              <c:layout>
                <c:manualLayout>
                  <c:x val="2.6759796910282754E-2"/>
                  <c:y val="-1.322751322751347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6"/>
                      </a:solidFill>
                      <a:latin typeface="Arial" panose="020B0604020202020204" pitchFamily="34" charset="0"/>
                      <a:ea typeface="+mn-ea"/>
                      <a:cs typeface="Arial" panose="020B0604020202020204" pitchFamily="34" charset="0"/>
                    </a:defRPr>
                  </a:pPr>
                  <a:endParaRPr lang="es-419"/>
                </a:p>
              </c:txPr>
              <c:dLblPos val="bestFit"/>
              <c:showLegendKey val="0"/>
              <c:showVal val="1"/>
              <c:showCatName val="1"/>
              <c:showSerName val="0"/>
              <c:showPercent val="0"/>
              <c:showBubbleSize val="0"/>
              <c:extLst>
                <c:ext xmlns:c15="http://schemas.microsoft.com/office/drawing/2012/chart" uri="{CE6537A1-D6FC-4f65-9D91-7224C49458BB}">
                  <c15:layout>
                    <c:manualLayout>
                      <c:w val="0.24308738466066254"/>
                      <c:h val="8.1216931216931215E-2"/>
                    </c:manualLayout>
                  </c15:layout>
                </c:ext>
                <c:ext xmlns:c16="http://schemas.microsoft.com/office/drawing/2014/chart" uri="{C3380CC4-5D6E-409C-BE32-E72D297353CC}">
                  <c16:uniqueId val="{0000000B-F628-4E6B-9069-BD0FC6575CE0}"/>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s-419"/>
                </a:p>
              </c:txPr>
              <c:dLblPos val="outEnd"/>
              <c:showLegendKey val="0"/>
              <c:showVal val="1"/>
              <c:showCatName val="1"/>
              <c:showSerName val="0"/>
              <c:showPercent val="0"/>
              <c:showBubbleSize val="0"/>
              <c:extLst>
                <c:ext xmlns:c16="http://schemas.microsoft.com/office/drawing/2014/chart" uri="{C3380CC4-5D6E-409C-BE32-E72D297353CC}">
                  <c16:uniqueId val="{0000000D-F628-4E6B-9069-BD0FC6575C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419"/>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Sheet1!$A$2:$A$8</c:f>
              <c:strCache>
                <c:ptCount val="7"/>
                <c:pt idx="0">
                  <c:v>Mexican</c:v>
                </c:pt>
                <c:pt idx="1">
                  <c:v>Puerto Rican</c:v>
                </c:pt>
                <c:pt idx="2">
                  <c:v>Cuban</c:v>
                </c:pt>
                <c:pt idx="3">
                  <c:v>Domincan</c:v>
                </c:pt>
                <c:pt idx="4">
                  <c:v>Guatemalan</c:v>
                </c:pt>
                <c:pt idx="5">
                  <c:v>Salvadoran</c:v>
                </c:pt>
                <c:pt idx="6">
                  <c:v>Other</c:v>
                </c:pt>
              </c:strCache>
            </c:strRef>
          </c:cat>
          <c:val>
            <c:numRef>
              <c:f>Sheet1!$B$2:$B$8</c:f>
              <c:numCache>
                <c:formatCode>General</c:formatCode>
                <c:ptCount val="7"/>
                <c:pt idx="0">
                  <c:v>63.2</c:v>
                </c:pt>
                <c:pt idx="1">
                  <c:v>9.5</c:v>
                </c:pt>
                <c:pt idx="2">
                  <c:v>3.9</c:v>
                </c:pt>
                <c:pt idx="3">
                  <c:v>3.3</c:v>
                </c:pt>
                <c:pt idx="4">
                  <c:v>2.5</c:v>
                </c:pt>
                <c:pt idx="5">
                  <c:v>3.8</c:v>
                </c:pt>
                <c:pt idx="6">
                  <c:v>13.8</c:v>
                </c:pt>
              </c:numCache>
            </c:numRef>
          </c:val>
          <c:extLst>
            <c:ext xmlns:c16="http://schemas.microsoft.com/office/drawing/2014/chart" uri="{C3380CC4-5D6E-409C-BE32-E72D297353CC}">
              <c16:uniqueId val="{0000000E-F628-4E6B-9069-BD0FC6575CE0}"/>
            </c:ext>
          </c:extLst>
        </c:ser>
        <c:dLbls>
          <c:dLblPos val="outEnd"/>
          <c:showLegendKey val="0"/>
          <c:showVal val="1"/>
          <c:showCatName val="1"/>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FEFECCC-CE96-419E-A5D5-DD1E0468BA6E}" type="datetimeFigureOut">
              <a:rPr lang="en-US" smtClean="0"/>
              <a:t>1/25/2022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3756B18-F21A-47E5-91A6-E7406AC9288A}" type="slidenum">
              <a:rPr lang="en-US" smtClean="0"/>
              <a:t>‹#›</a:t>
            </a:fld>
            <a:endParaRPr lang="en-US"/>
          </a:p>
        </p:txBody>
      </p:sp>
    </p:spTree>
    <p:extLst>
      <p:ext uri="{BB962C8B-B14F-4D97-AF65-F5344CB8AC3E}">
        <p14:creationId xmlns:p14="http://schemas.microsoft.com/office/powerpoint/2010/main" val="199397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ealth.gov/communication/literacy/issuebrie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linical.diabetesjournals.org/lookup/ijlink/YTozOntzOjQ6InBhdGgiO3M6MTQ6Ii9sb29rdXAvaWpsaW5rIjtzOjU6InF1ZXJ5IjthOjQ6e3M6ODoibGlua1R5cGUiO3M6NDoiQUJTVCI7czoxMToiam91cm5hbENvZGUiO3M6NzoiZGlhY2FyZSI7czo1OiJyZXNpZCI7czoxMDoiMzcvMTAvMjcwMiI7czo0OiJhdG9tIjtzOjIyOiIvZGlhY2xpbi8zOS8zLzI3OC5hdG9tIjt9czo4OiJmcmFnbWVudCI7czowOiIiO30="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linical.diabetesjournals.org/lookup/google-scholar?link_type=googlescholar&amp;gs_type=article&amp;author%5b0%5d=JC+Wong&amp;author%5b1%5d=NC+Foster&amp;author%5b2%5d=DM+Maahs&amp;author%5b3%5d=T1D%20Exchange%20Clinic%20Network&amp;title=Real-time+continuous+glucose+monitoring+among+participants+in+the+T1D+Exchange+clinic+registry&amp;publication_year=2014&amp;journal=Diabetes+Care&amp;volume=37&amp;pages=2702-270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7429CF1D-315B-4564-BBBF-96B379937F19}" type="slidenum">
              <a:rPr lang="en-US" smtClean="0"/>
              <a:t>1</a:t>
            </a:fld>
            <a:endParaRPr lang="en-US" dirty="0"/>
          </a:p>
        </p:txBody>
      </p:sp>
    </p:spTree>
    <p:extLst>
      <p:ext uri="{BB962C8B-B14F-4D97-AF65-F5344CB8AC3E}">
        <p14:creationId xmlns:p14="http://schemas.microsoft.com/office/powerpoint/2010/main" val="340921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pPr marL="174982" indent="-174982">
              <a:buFontTx/>
              <a:buChar char="-"/>
            </a:pPr>
            <a:r>
              <a:rPr lang="en-US" dirty="0"/>
              <a:t>Hispanics have lowest health literacy of any us racial/ethnic group (Office of Disease Prevention and Health Promotion Health Communication Activities, U.S. Department of Health and Human Services. </a:t>
            </a:r>
            <a:r>
              <a:rPr lang="en-US" i="1" dirty="0"/>
              <a:t>America’s Health Literacy: Why We Need Accessible Health Information</a:t>
            </a:r>
            <a:r>
              <a:rPr lang="en-US" dirty="0"/>
              <a:t>, 2015. (</a:t>
            </a:r>
            <a:r>
              <a:rPr lang="en-US" dirty="0">
                <a:hlinkClick r:id="rId3"/>
              </a:rPr>
              <a:t>http://health.gov/communication/literacy/issuebrief/</a:t>
            </a:r>
            <a:r>
              <a:rPr lang="en-US" dirty="0"/>
              <a:t>.).)</a:t>
            </a:r>
          </a:p>
        </p:txBody>
      </p:sp>
      <p:sp>
        <p:nvSpPr>
          <p:cNvPr id="4" name="Slide Number Placeholder 3"/>
          <p:cNvSpPr>
            <a:spLocks noGrp="1"/>
          </p:cNvSpPr>
          <p:nvPr>
            <p:ph type="sldNum" sz="quarter" idx="10"/>
          </p:nvPr>
        </p:nvSpPr>
        <p:spPr/>
        <p:txBody>
          <a:bodyPr/>
          <a:lstStyle/>
          <a:p>
            <a:fld id="{7429CF1D-315B-4564-BBBF-96B379937F19}" type="slidenum">
              <a:rPr lang="en-US" smtClean="0"/>
              <a:t>14</a:t>
            </a:fld>
            <a:endParaRPr lang="en-US" dirty="0"/>
          </a:p>
        </p:txBody>
      </p:sp>
    </p:spTree>
    <p:extLst>
      <p:ext uri="{BB962C8B-B14F-4D97-AF65-F5344CB8AC3E}">
        <p14:creationId xmlns:p14="http://schemas.microsoft.com/office/powerpoint/2010/main" val="83007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r>
              <a:rPr lang="en-US" dirty="0" err="1"/>
              <a:t>Marjerrison</a:t>
            </a:r>
            <a:r>
              <a:rPr lang="en-US" dirty="0"/>
              <a:t> S, Cummings EA, Glanville NT, Kirk SF, </a:t>
            </a:r>
            <a:r>
              <a:rPr lang="en-US" dirty="0" err="1"/>
              <a:t>Ledwell</a:t>
            </a:r>
            <a:r>
              <a:rPr lang="en-US" dirty="0"/>
              <a:t> M. </a:t>
            </a:r>
            <a:r>
              <a:rPr lang="en-US" dirty="0" err="1"/>
              <a:t>Prevalance</a:t>
            </a:r>
            <a:r>
              <a:rPr lang="en-US" dirty="0"/>
              <a:t> and associations of food insecurity in children with diabetes mellitus. </a:t>
            </a:r>
            <a:r>
              <a:rPr lang="en-US" i="1" dirty="0"/>
              <a:t>J </a:t>
            </a:r>
            <a:r>
              <a:rPr lang="en-US" i="1" dirty="0" err="1"/>
              <a:t>Pediatr</a:t>
            </a:r>
            <a:r>
              <a:rPr lang="en-US" dirty="0"/>
              <a:t> 2011;</a:t>
            </a:r>
            <a:r>
              <a:rPr lang="en-US" b="1" dirty="0"/>
              <a:t>158</a:t>
            </a:r>
            <a:r>
              <a:rPr lang="en-US" dirty="0"/>
              <a:t>:607–11.</a:t>
            </a:r>
          </a:p>
        </p:txBody>
      </p:sp>
      <p:sp>
        <p:nvSpPr>
          <p:cNvPr id="4" name="Slide Number Placeholder 3"/>
          <p:cNvSpPr>
            <a:spLocks noGrp="1"/>
          </p:cNvSpPr>
          <p:nvPr>
            <p:ph type="sldNum" sz="quarter" idx="10"/>
          </p:nvPr>
        </p:nvSpPr>
        <p:spPr/>
        <p:txBody>
          <a:bodyPr/>
          <a:lstStyle/>
          <a:p>
            <a:fld id="{7429CF1D-315B-4564-BBBF-96B379937F19}" type="slidenum">
              <a:rPr lang="en-US" smtClean="0"/>
              <a:t>15</a:t>
            </a:fld>
            <a:endParaRPr lang="en-US"/>
          </a:p>
        </p:txBody>
      </p:sp>
    </p:spTree>
    <p:extLst>
      <p:ext uri="{BB962C8B-B14F-4D97-AF65-F5344CB8AC3E}">
        <p14:creationId xmlns:p14="http://schemas.microsoft.com/office/powerpoint/2010/main" val="79911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r>
              <a:rPr lang="es-419" dirty="0"/>
              <a:t>Gandhi, K. K., Baranowski, T., Anderson, B. J., Bansal, N., &amp; Redondo, M. J. (2016). Psychosocial aspects of type 1 diabetes in Latino-and Asian-American youth. </a:t>
            </a:r>
            <a:r>
              <a:rPr lang="es-419" i="1" dirty="0"/>
              <a:t>Pediatric research</a:t>
            </a:r>
            <a:r>
              <a:rPr lang="es-419" dirty="0"/>
              <a:t>, </a:t>
            </a:r>
            <a:r>
              <a:rPr lang="es-419" i="1" dirty="0"/>
              <a:t>80</a:t>
            </a:r>
            <a:r>
              <a:rPr lang="es-419" dirty="0"/>
              <a:t>(3), 347-355.</a:t>
            </a:r>
          </a:p>
        </p:txBody>
      </p:sp>
      <p:sp>
        <p:nvSpPr>
          <p:cNvPr id="4" name="Slide Number Placeholder 3"/>
          <p:cNvSpPr>
            <a:spLocks noGrp="1"/>
          </p:cNvSpPr>
          <p:nvPr>
            <p:ph type="sldNum" sz="quarter" idx="10"/>
          </p:nvPr>
        </p:nvSpPr>
        <p:spPr/>
        <p:txBody>
          <a:bodyPr/>
          <a:lstStyle/>
          <a:p>
            <a:fld id="{7429CF1D-315B-4564-BBBF-96B379937F19}" type="slidenum">
              <a:rPr lang="en-US" smtClean="0"/>
              <a:t>18</a:t>
            </a:fld>
            <a:endParaRPr lang="en-US"/>
          </a:p>
        </p:txBody>
      </p:sp>
    </p:spTree>
    <p:extLst>
      <p:ext uri="{BB962C8B-B14F-4D97-AF65-F5344CB8AC3E}">
        <p14:creationId xmlns:p14="http://schemas.microsoft.com/office/powerpoint/2010/main" val="201512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pPr marL="174982" indent="-174982">
              <a:buFontTx/>
              <a:buChar char="-"/>
            </a:pPr>
            <a:endParaRPr lang="en-US" dirty="0"/>
          </a:p>
        </p:txBody>
      </p:sp>
      <p:sp>
        <p:nvSpPr>
          <p:cNvPr id="4" name="Slide Number Placeholder 3"/>
          <p:cNvSpPr>
            <a:spLocks noGrp="1"/>
          </p:cNvSpPr>
          <p:nvPr>
            <p:ph type="sldNum" sz="quarter" idx="10"/>
          </p:nvPr>
        </p:nvSpPr>
        <p:spPr/>
        <p:txBody>
          <a:bodyPr/>
          <a:lstStyle/>
          <a:p>
            <a:fld id="{7429CF1D-315B-4564-BBBF-96B379937F19}" type="slidenum">
              <a:rPr lang="en-US" smtClean="0"/>
              <a:t>19</a:t>
            </a:fld>
            <a:endParaRPr lang="en-US"/>
          </a:p>
        </p:txBody>
      </p:sp>
    </p:spTree>
    <p:extLst>
      <p:ext uri="{BB962C8B-B14F-4D97-AF65-F5344CB8AC3E}">
        <p14:creationId xmlns:p14="http://schemas.microsoft.com/office/powerpoint/2010/main" val="187517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pPr marL="641600" lvl="1" indent="-174982">
              <a:buFontTx/>
              <a:buChar char="-"/>
            </a:pPr>
            <a:endParaRPr lang="en-US" dirty="0"/>
          </a:p>
        </p:txBody>
      </p:sp>
      <p:sp>
        <p:nvSpPr>
          <p:cNvPr id="4" name="Slide Number Placeholder 3"/>
          <p:cNvSpPr>
            <a:spLocks noGrp="1"/>
          </p:cNvSpPr>
          <p:nvPr>
            <p:ph type="sldNum" sz="quarter" idx="10"/>
          </p:nvPr>
        </p:nvSpPr>
        <p:spPr/>
        <p:txBody>
          <a:bodyPr/>
          <a:lstStyle/>
          <a:p>
            <a:fld id="{7429CF1D-315B-4564-BBBF-96B379937F19}" type="slidenum">
              <a:rPr lang="en-US" smtClean="0"/>
              <a:t>21</a:t>
            </a:fld>
            <a:endParaRPr lang="en-US"/>
          </a:p>
        </p:txBody>
      </p:sp>
    </p:spTree>
    <p:extLst>
      <p:ext uri="{BB962C8B-B14F-4D97-AF65-F5344CB8AC3E}">
        <p14:creationId xmlns:p14="http://schemas.microsoft.com/office/powerpoint/2010/main" val="387201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pPr marL="174982" indent="-174982">
              <a:buFontTx/>
              <a:buChar char="-"/>
            </a:pPr>
            <a:endParaRPr lang="en-US" dirty="0"/>
          </a:p>
        </p:txBody>
      </p:sp>
      <p:sp>
        <p:nvSpPr>
          <p:cNvPr id="4" name="Slide Number Placeholder 3"/>
          <p:cNvSpPr>
            <a:spLocks noGrp="1"/>
          </p:cNvSpPr>
          <p:nvPr>
            <p:ph type="sldNum" sz="quarter" idx="10"/>
          </p:nvPr>
        </p:nvSpPr>
        <p:spPr/>
        <p:txBody>
          <a:bodyPr/>
          <a:lstStyle/>
          <a:p>
            <a:fld id="{7429CF1D-315B-4564-BBBF-96B379937F19}" type="slidenum">
              <a:rPr lang="en-US" smtClean="0"/>
              <a:t>22</a:t>
            </a:fld>
            <a:endParaRPr lang="en-US"/>
          </a:p>
        </p:txBody>
      </p:sp>
    </p:spTree>
    <p:extLst>
      <p:ext uri="{BB962C8B-B14F-4D97-AF65-F5344CB8AC3E}">
        <p14:creationId xmlns:p14="http://schemas.microsoft.com/office/powerpoint/2010/main" val="3312746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7429CF1D-315B-4564-BBBF-96B379937F19}" type="slidenum">
              <a:rPr lang="en-US" smtClean="0"/>
              <a:t>23</a:t>
            </a:fld>
            <a:endParaRPr lang="en-US"/>
          </a:p>
        </p:txBody>
      </p:sp>
    </p:spTree>
    <p:extLst>
      <p:ext uri="{BB962C8B-B14F-4D97-AF65-F5344CB8AC3E}">
        <p14:creationId xmlns:p14="http://schemas.microsoft.com/office/powerpoint/2010/main" val="1103507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7429CF1D-315B-4564-BBBF-96B379937F19}" type="slidenum">
              <a:rPr lang="en-US" smtClean="0"/>
              <a:t>24</a:t>
            </a:fld>
            <a:endParaRPr lang="en-US"/>
          </a:p>
        </p:txBody>
      </p:sp>
    </p:spTree>
    <p:extLst>
      <p:ext uri="{BB962C8B-B14F-4D97-AF65-F5344CB8AC3E}">
        <p14:creationId xmlns:p14="http://schemas.microsoft.com/office/powerpoint/2010/main" val="3550465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r>
              <a:rPr lang="en-US" dirty="0"/>
              <a:t>- Give example of my experience with my patient and public</a:t>
            </a:r>
            <a:r>
              <a:rPr lang="en-US" baseline="0" dirty="0"/>
              <a:t> charge</a:t>
            </a:r>
            <a:endParaRPr lang="en-US" dirty="0"/>
          </a:p>
        </p:txBody>
      </p:sp>
      <p:sp>
        <p:nvSpPr>
          <p:cNvPr id="4" name="Slide Number Placeholder 3"/>
          <p:cNvSpPr>
            <a:spLocks noGrp="1"/>
          </p:cNvSpPr>
          <p:nvPr>
            <p:ph type="sldNum" sz="quarter" idx="10"/>
          </p:nvPr>
        </p:nvSpPr>
        <p:spPr/>
        <p:txBody>
          <a:bodyPr/>
          <a:lstStyle/>
          <a:p>
            <a:fld id="{7429CF1D-315B-4564-BBBF-96B379937F19}" type="slidenum">
              <a:rPr lang="en-US" smtClean="0"/>
              <a:t>26</a:t>
            </a:fld>
            <a:endParaRPr lang="en-US"/>
          </a:p>
        </p:txBody>
      </p:sp>
    </p:spTree>
    <p:extLst>
      <p:ext uri="{BB962C8B-B14F-4D97-AF65-F5344CB8AC3E}">
        <p14:creationId xmlns:p14="http://schemas.microsoft.com/office/powerpoint/2010/main" val="6349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7429CF1D-315B-4564-BBBF-96B379937F19}" type="slidenum">
              <a:rPr lang="en-US" smtClean="0"/>
              <a:t>27</a:t>
            </a:fld>
            <a:endParaRPr lang="en-US"/>
          </a:p>
        </p:txBody>
      </p:sp>
    </p:spTree>
    <p:extLst>
      <p:ext uri="{BB962C8B-B14F-4D97-AF65-F5344CB8AC3E}">
        <p14:creationId xmlns:p14="http://schemas.microsoft.com/office/powerpoint/2010/main" val="6962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pPr marL="466619" lvl="1" indent="0">
              <a:buFontTx/>
              <a:buNone/>
            </a:pPr>
            <a:endParaRPr lang="en-US" sz="1800" dirty="0"/>
          </a:p>
        </p:txBody>
      </p:sp>
      <p:sp>
        <p:nvSpPr>
          <p:cNvPr id="4" name="Slide Number Placeholder 3"/>
          <p:cNvSpPr>
            <a:spLocks noGrp="1"/>
          </p:cNvSpPr>
          <p:nvPr>
            <p:ph type="sldNum" sz="quarter" idx="10"/>
          </p:nvPr>
        </p:nvSpPr>
        <p:spPr/>
        <p:txBody>
          <a:bodyPr/>
          <a:lstStyle/>
          <a:p>
            <a:fld id="{7429CF1D-315B-4564-BBBF-96B379937F19}" type="slidenum">
              <a:rPr lang="en-US" smtClean="0"/>
              <a:t>2</a:t>
            </a:fld>
            <a:endParaRPr lang="en-US" dirty="0"/>
          </a:p>
        </p:txBody>
      </p:sp>
    </p:spTree>
    <p:extLst>
      <p:ext uri="{BB962C8B-B14F-4D97-AF65-F5344CB8AC3E}">
        <p14:creationId xmlns:p14="http://schemas.microsoft.com/office/powerpoint/2010/main" val="352619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pPr marL="758255" lvl="1" indent="-291636">
              <a:buFontTx/>
              <a:buChar char="-"/>
            </a:pPr>
            <a:endParaRPr lang="en-US" sz="1800" dirty="0"/>
          </a:p>
        </p:txBody>
      </p:sp>
      <p:sp>
        <p:nvSpPr>
          <p:cNvPr id="4" name="Slide Number Placeholder 3"/>
          <p:cNvSpPr>
            <a:spLocks noGrp="1"/>
          </p:cNvSpPr>
          <p:nvPr>
            <p:ph type="sldNum" sz="quarter" idx="10"/>
          </p:nvPr>
        </p:nvSpPr>
        <p:spPr/>
        <p:txBody>
          <a:bodyPr/>
          <a:lstStyle/>
          <a:p>
            <a:fld id="{7429CF1D-315B-4564-BBBF-96B379937F19}" type="slidenum">
              <a:rPr lang="en-US" smtClean="0"/>
              <a:t>3</a:t>
            </a:fld>
            <a:endParaRPr lang="en-US" dirty="0"/>
          </a:p>
        </p:txBody>
      </p:sp>
    </p:spTree>
    <p:extLst>
      <p:ext uri="{BB962C8B-B14F-4D97-AF65-F5344CB8AC3E}">
        <p14:creationId xmlns:p14="http://schemas.microsoft.com/office/powerpoint/2010/main" val="227369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r>
              <a:rPr lang="en-US" dirty="0"/>
              <a:t>We even see differing</a:t>
            </a:r>
            <a:r>
              <a:rPr lang="en-US" baseline="0" dirty="0"/>
              <a:t> rates of diabetes!</a:t>
            </a:r>
            <a:endParaRPr lang="es-419" dirty="0"/>
          </a:p>
        </p:txBody>
      </p:sp>
      <p:sp>
        <p:nvSpPr>
          <p:cNvPr id="4" name="Slide Number Placeholder 3"/>
          <p:cNvSpPr>
            <a:spLocks noGrp="1"/>
          </p:cNvSpPr>
          <p:nvPr>
            <p:ph type="sldNum" sz="quarter" idx="10"/>
          </p:nvPr>
        </p:nvSpPr>
        <p:spPr/>
        <p:txBody>
          <a:bodyPr/>
          <a:lstStyle/>
          <a:p>
            <a:fld id="{7429CF1D-315B-4564-BBBF-96B379937F19}" type="slidenum">
              <a:rPr lang="en-US" smtClean="0"/>
              <a:t>6</a:t>
            </a:fld>
            <a:endParaRPr lang="en-US" dirty="0"/>
          </a:p>
        </p:txBody>
      </p:sp>
    </p:spTree>
    <p:extLst>
      <p:ext uri="{BB962C8B-B14F-4D97-AF65-F5344CB8AC3E}">
        <p14:creationId xmlns:p14="http://schemas.microsoft.com/office/powerpoint/2010/main" val="142660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29CF1D-315B-4564-BBBF-96B379937F19}" type="slidenum">
              <a:rPr lang="en-US" smtClean="0"/>
              <a:t>7</a:t>
            </a:fld>
            <a:endParaRPr lang="en-US" dirty="0"/>
          </a:p>
        </p:txBody>
      </p:sp>
    </p:spTree>
    <p:extLst>
      <p:ext uri="{BB962C8B-B14F-4D97-AF65-F5344CB8AC3E}">
        <p14:creationId xmlns:p14="http://schemas.microsoft.com/office/powerpoint/2010/main" val="79921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pPr marL="174982" indent="-174982">
              <a:buFontTx/>
              <a:buChar char="-"/>
            </a:pPr>
            <a:endParaRPr lang="en-US" dirty="0"/>
          </a:p>
        </p:txBody>
      </p:sp>
      <p:sp>
        <p:nvSpPr>
          <p:cNvPr id="4" name="Slide Number Placeholder 3"/>
          <p:cNvSpPr>
            <a:spLocks noGrp="1"/>
          </p:cNvSpPr>
          <p:nvPr>
            <p:ph type="sldNum" sz="quarter" idx="10"/>
          </p:nvPr>
        </p:nvSpPr>
        <p:spPr/>
        <p:txBody>
          <a:bodyPr/>
          <a:lstStyle/>
          <a:p>
            <a:fld id="{7429CF1D-315B-4564-BBBF-96B379937F19}" type="slidenum">
              <a:rPr lang="en-US" smtClean="0"/>
              <a:t>8</a:t>
            </a:fld>
            <a:endParaRPr lang="en-US" dirty="0"/>
          </a:p>
        </p:txBody>
      </p:sp>
    </p:spTree>
    <p:extLst>
      <p:ext uri="{BB962C8B-B14F-4D97-AF65-F5344CB8AC3E}">
        <p14:creationId xmlns:p14="http://schemas.microsoft.com/office/powerpoint/2010/main" val="281885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29CF1D-315B-4564-BBBF-96B379937F19}" type="slidenum">
              <a:rPr lang="en-US" smtClean="0"/>
              <a:t>9</a:t>
            </a:fld>
            <a:endParaRPr lang="en-US" dirty="0"/>
          </a:p>
        </p:txBody>
      </p:sp>
    </p:spTree>
    <p:extLst>
      <p:ext uri="{BB962C8B-B14F-4D97-AF65-F5344CB8AC3E}">
        <p14:creationId xmlns:p14="http://schemas.microsoft.com/office/powerpoint/2010/main" val="338305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smtClean="0"/>
              <a:t>https://www.youtube.com/watch?v=49fN762AQWE</a:t>
            </a:r>
            <a:endParaRPr lang="es-419" dirty="0"/>
          </a:p>
        </p:txBody>
      </p:sp>
      <p:sp>
        <p:nvSpPr>
          <p:cNvPr id="4" name="Slide Number Placeholder 3"/>
          <p:cNvSpPr>
            <a:spLocks noGrp="1"/>
          </p:cNvSpPr>
          <p:nvPr>
            <p:ph type="sldNum" sz="quarter" idx="10"/>
          </p:nvPr>
        </p:nvSpPr>
        <p:spPr/>
        <p:txBody>
          <a:bodyPr/>
          <a:lstStyle/>
          <a:p>
            <a:fld id="{13756B18-F21A-47E5-91A6-E7406AC9288A}" type="slidenum">
              <a:rPr lang="en-US" smtClean="0"/>
              <a:t>11</a:t>
            </a:fld>
            <a:endParaRPr lang="en-US"/>
          </a:p>
        </p:txBody>
      </p:sp>
    </p:spTree>
    <p:extLst>
      <p:ext uri="{BB962C8B-B14F-4D97-AF65-F5344CB8AC3E}">
        <p14:creationId xmlns:p14="http://schemas.microsoft.com/office/powerpoint/2010/main" val="415423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311900" cy="3549650"/>
          </a:xfrm>
        </p:spPr>
      </p:sp>
      <p:sp>
        <p:nvSpPr>
          <p:cNvPr id="3" name="Notes Placeholder 2"/>
          <p:cNvSpPr>
            <a:spLocks noGrp="1"/>
          </p:cNvSpPr>
          <p:nvPr>
            <p:ph type="body" idx="1"/>
          </p:nvPr>
        </p:nvSpPr>
        <p:spPr/>
        <p:txBody>
          <a:bodyPr/>
          <a:lstStyle/>
          <a:p>
            <a:pPr defTabSz="933237">
              <a:defRPr/>
            </a:pPr>
            <a:r>
              <a:rPr lang="en-US" dirty="0"/>
              <a:t>Willi, S. M., Miller, K. M., DiMeglio, L. A., Klingensmith, G. J., Simmons, J. H., Tamborlane, W. V., ... &amp; T1D Exchange Clinic Network. (2015). Racial-ethnic disparities in management and outcomes among children with type 1 diabetes. </a:t>
            </a:r>
            <a:r>
              <a:rPr lang="en-US" i="1" dirty="0"/>
              <a:t>Pediatrics</a:t>
            </a:r>
            <a:r>
              <a:rPr lang="en-US" dirty="0"/>
              <a:t>, </a:t>
            </a:r>
            <a:r>
              <a:rPr lang="en-US" i="1" dirty="0"/>
              <a:t>135</a:t>
            </a:r>
            <a:r>
              <a:rPr lang="en-US" dirty="0"/>
              <a:t>(3), 424-434.</a:t>
            </a:r>
          </a:p>
          <a:p>
            <a:pPr defTabSz="933237">
              <a:defRPr/>
            </a:pPr>
            <a:endParaRPr lang="en-US" dirty="0"/>
          </a:p>
          <a:p>
            <a:pPr fontAlgn="base"/>
            <a:r>
              <a:rPr lang="es-419" dirty="0"/>
              <a:t>Wong JC, Foster NC, Maahs DM, et al.; T1D Exchange Clinic Network. Real-time continuous glucose monitoring among participants in the T1D Exchange clinic registry. Diabetes Care 2014;</a:t>
            </a:r>
            <a:r>
              <a:rPr lang="es-419" b="1" dirty="0"/>
              <a:t>37</a:t>
            </a:r>
            <a:r>
              <a:rPr lang="es-419" dirty="0"/>
              <a:t>:2702–2709</a:t>
            </a:r>
          </a:p>
          <a:p>
            <a:pPr fontAlgn="base"/>
            <a:r>
              <a:rPr lang="es-419" dirty="0">
                <a:hlinkClick r:id="rId3"/>
              </a:rPr>
              <a:t>Abstract/FREE Full Text</a:t>
            </a:r>
            <a:r>
              <a:rPr lang="es-419" dirty="0">
                <a:hlinkClick r:id="rId4"/>
              </a:rPr>
              <a:t>Google Scholar</a:t>
            </a:r>
            <a:endParaRPr lang="es-419" dirty="0"/>
          </a:p>
          <a:p>
            <a:r>
              <a:rPr lang="es-419" dirty="0"/>
              <a:t/>
            </a:r>
            <a:br>
              <a:rPr lang="es-419" dirty="0"/>
            </a:br>
            <a:endParaRPr lang="en-US" dirty="0"/>
          </a:p>
          <a:p>
            <a:pPr defTabSz="933237">
              <a:defRPr/>
            </a:pPr>
            <a:r>
              <a:rPr lang="en-US" dirty="0"/>
              <a:t>Agarwal, S., Kanapka, L. G., Raymond, J. K., Walker, A., Gerard-Gonzalez, A., Kruger, D., ... &amp; Long, J. A. (2020). Racial-ethnic inequity in young adults with type 1 diabetes. </a:t>
            </a:r>
            <a:r>
              <a:rPr lang="en-US" i="1" dirty="0"/>
              <a:t>The Journal of Clinical Endocrinology &amp; Metabolism</a:t>
            </a:r>
            <a:r>
              <a:rPr lang="en-US" dirty="0"/>
              <a:t>, </a:t>
            </a:r>
            <a:r>
              <a:rPr lang="en-US" i="1" dirty="0"/>
              <a:t>105</a:t>
            </a:r>
            <a:r>
              <a:rPr lang="en-US" dirty="0"/>
              <a:t>(8), e2960-e2969.</a:t>
            </a:r>
          </a:p>
          <a:p>
            <a:pPr defTabSz="933237">
              <a:defRPr/>
            </a:pPr>
            <a:endParaRPr lang="en-US" dirty="0"/>
          </a:p>
          <a:p>
            <a:pPr defTabSz="933237">
              <a:defRPr/>
            </a:pPr>
            <a:r>
              <a:rPr lang="es-419" dirty="0"/>
              <a:t>Gandhi, K. K., Baranowski, T., Anderson, B. J., Bansal, N., &amp; Redondo, M. J. (2016). Psychosocial aspects of type 1 diabetes in Latino-and Asian-American youth. </a:t>
            </a:r>
            <a:r>
              <a:rPr lang="es-419" i="1" dirty="0"/>
              <a:t>Pediatric research</a:t>
            </a:r>
            <a:r>
              <a:rPr lang="es-419" dirty="0"/>
              <a:t>, </a:t>
            </a:r>
            <a:r>
              <a:rPr lang="es-419" i="1" dirty="0"/>
              <a:t>80</a:t>
            </a:r>
            <a:r>
              <a:rPr lang="es-419" dirty="0"/>
              <a:t>(3), 347-355.</a:t>
            </a:r>
            <a:endParaRPr lang="en-US" dirty="0"/>
          </a:p>
          <a:p>
            <a:endParaRPr lang="en-US" dirty="0"/>
          </a:p>
        </p:txBody>
      </p:sp>
      <p:sp>
        <p:nvSpPr>
          <p:cNvPr id="4" name="Slide Number Placeholder 3"/>
          <p:cNvSpPr>
            <a:spLocks noGrp="1"/>
          </p:cNvSpPr>
          <p:nvPr>
            <p:ph type="sldNum" sz="quarter" idx="10"/>
          </p:nvPr>
        </p:nvSpPr>
        <p:spPr/>
        <p:txBody>
          <a:bodyPr/>
          <a:lstStyle/>
          <a:p>
            <a:fld id="{7429CF1D-315B-4564-BBBF-96B379937F19}" type="slidenum">
              <a:rPr lang="en-US" smtClean="0"/>
              <a:t>13</a:t>
            </a:fld>
            <a:endParaRPr lang="en-US" dirty="0"/>
          </a:p>
        </p:txBody>
      </p:sp>
    </p:spTree>
    <p:extLst>
      <p:ext uri="{BB962C8B-B14F-4D97-AF65-F5344CB8AC3E}">
        <p14:creationId xmlns:p14="http://schemas.microsoft.com/office/powerpoint/2010/main" val="2726699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0CCC46-CC78-4B93-8F80-FC433135EEEA}"/>
              </a:ext>
            </a:extLst>
          </p:cNvPr>
          <p:cNvSpPr txBox="1"/>
          <p:nvPr/>
        </p:nvSpPr>
        <p:spPr>
          <a:xfrm>
            <a:off x="169333" y="5757334"/>
            <a:ext cx="11846984" cy="338554"/>
          </a:xfrm>
          <a:prstGeom prst="rect">
            <a:avLst/>
          </a:prstGeom>
          <a:noFill/>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a:latin typeface="Times New Roman" panose="02020603050405020304" pitchFamily="18" charset="0"/>
              </a:rPr>
              <a:t>………………..……………………………………………………………………………………………………………………………………..</a:t>
            </a:r>
          </a:p>
        </p:txBody>
      </p:sp>
      <p:pic>
        <p:nvPicPr>
          <p:cNvPr id="5" name="Picture 7">
            <a:extLst>
              <a:ext uri="{FF2B5EF4-FFF2-40B4-BE49-F238E27FC236}">
                <a16:creationId xmlns:a16="http://schemas.microsoft.com/office/drawing/2014/main" id="{85E53394-B3F9-482F-AEEF-A8769EDD053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368800" y="6060018"/>
            <a:ext cx="3371851"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600201"/>
            <a:ext cx="10972800"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47159B33-F470-493C-9C4E-FE11226BE603}"/>
              </a:ext>
            </a:extLst>
          </p:cNvPr>
          <p:cNvSpPr>
            <a:spLocks noGrp="1"/>
          </p:cNvSpPr>
          <p:nvPr>
            <p:ph type="dt" sz="half" idx="10"/>
          </p:nvPr>
        </p:nvSpPr>
        <p:spPr/>
        <p:txBody>
          <a:bodyPr/>
          <a:lstStyle>
            <a:lvl1pPr>
              <a:defRPr/>
            </a:lvl1pPr>
          </a:lstStyle>
          <a:p>
            <a:pPr>
              <a:defRPr/>
            </a:pPr>
            <a:fld id="{13748410-1CC2-470F-9AC2-793A53B06954}" type="datetime1">
              <a:rPr lang="en-US" altLang="en-US"/>
              <a:pPr>
                <a:defRPr/>
              </a:pPr>
              <a:t>1/25/2022</a:t>
            </a:fld>
            <a:endParaRPr lang="en-US" altLang="en-US"/>
          </a:p>
        </p:txBody>
      </p:sp>
      <p:sp>
        <p:nvSpPr>
          <p:cNvPr id="7" name="Footer Placeholder 4">
            <a:extLst>
              <a:ext uri="{FF2B5EF4-FFF2-40B4-BE49-F238E27FC236}">
                <a16:creationId xmlns:a16="http://schemas.microsoft.com/office/drawing/2014/main" id="{9401B3D7-B256-4EBC-9B64-63EC47A5168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5188D78-F8B5-44E2-A8DA-44B08D4B95A8}"/>
              </a:ext>
            </a:extLst>
          </p:cNvPr>
          <p:cNvSpPr>
            <a:spLocks noGrp="1"/>
          </p:cNvSpPr>
          <p:nvPr>
            <p:ph type="sldNum" sz="quarter" idx="12"/>
          </p:nvPr>
        </p:nvSpPr>
        <p:spPr/>
        <p:txBody>
          <a:bodyPr/>
          <a:lstStyle>
            <a:lvl1pPr>
              <a:defRPr/>
            </a:lvl1pPr>
          </a:lstStyle>
          <a:p>
            <a:fld id="{95546A69-0038-4704-89A4-186D2C6BE38E}" type="slidenum">
              <a:rPr lang="en-US" altLang="en-US"/>
              <a:pPr/>
              <a:t>‹#›</a:t>
            </a:fld>
            <a:endParaRPr lang="en-US" altLang="en-US"/>
          </a:p>
        </p:txBody>
      </p:sp>
    </p:spTree>
    <p:extLst>
      <p:ext uri="{BB962C8B-B14F-4D97-AF65-F5344CB8AC3E}">
        <p14:creationId xmlns:p14="http://schemas.microsoft.com/office/powerpoint/2010/main" val="53975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8" descr="NC logo-delete frame horizontal_12.18.14.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71385" y="6057905"/>
            <a:ext cx="404706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9602" y="1600200"/>
            <a:ext cx="5128735"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506581" y="1600200"/>
            <a:ext cx="5075819"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274638"/>
            <a:ext cx="10972800" cy="1143000"/>
          </a:xfrm>
        </p:spPr>
        <p:txBody>
          <a:bodyPr/>
          <a:lstStyle>
            <a:lvl1pPr>
              <a:defRPr b="1">
                <a:latin typeface="Arial"/>
                <a:cs typeface="Arial"/>
              </a:defRPr>
            </a:lvl1pPr>
          </a:lstStyle>
          <a:p>
            <a:r>
              <a:rPr lang="en-US" dirty="0"/>
              <a:t>Click to edit Master title style</a:t>
            </a:r>
          </a:p>
        </p:txBody>
      </p:sp>
      <p:sp>
        <p:nvSpPr>
          <p:cNvPr id="9" name="Date Placeholder 3"/>
          <p:cNvSpPr>
            <a:spLocks noGrp="1"/>
          </p:cNvSpPr>
          <p:nvPr>
            <p:ph type="dt" sz="half" idx="14"/>
          </p:nvPr>
        </p:nvSpPr>
        <p:spPr/>
        <p:txBody>
          <a:bodyPr/>
          <a:lstStyle>
            <a:lvl1pPr>
              <a:defRPr>
                <a:latin typeface="Arial" panose="020B0604020202020204" pitchFamily="34" charset="0"/>
              </a:defRPr>
            </a:lvl1pPr>
          </a:lstStyle>
          <a:p>
            <a:pPr>
              <a:defRPr/>
            </a:pPr>
            <a:fld id="{A877E5CA-EBFA-4D7E-8494-AB2713FE416A}" type="datetime1">
              <a:rPr lang="en-US" altLang="en-US" smtClean="0"/>
              <a:pPr>
                <a:defRPr/>
              </a:pPr>
              <a:t>1/25/2022</a:t>
            </a:fld>
            <a:endParaRPr lang="en-US" altLang="en-US" dirty="0"/>
          </a:p>
        </p:txBody>
      </p:sp>
      <p:sp>
        <p:nvSpPr>
          <p:cNvPr id="10"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16"/>
          </p:nvPr>
        </p:nvSpPr>
        <p:spPr/>
        <p:txBody>
          <a:bodyPr/>
          <a:lstStyle>
            <a:lvl1pPr>
              <a:defRPr>
                <a:latin typeface="Arial" panose="020B0604020202020204" pitchFamily="34" charset="0"/>
              </a:defRPr>
            </a:lvl1pPr>
          </a:lstStyle>
          <a:p>
            <a:pPr>
              <a:defRPr/>
            </a:pPr>
            <a:fld id="{1A6F8A9A-FDAF-40A2-A1DD-1D22FC5269EB}" type="slidenum">
              <a:rPr lang="en-US" altLang="en-US" smtClean="0"/>
              <a:pPr>
                <a:defRPr/>
              </a:pPr>
              <a:t>‹#›</a:t>
            </a:fld>
            <a:endParaRPr lang="en-US" altLang="en-US" dirty="0"/>
          </a:p>
        </p:txBody>
      </p:sp>
    </p:spTree>
    <p:extLst>
      <p:ext uri="{BB962C8B-B14F-4D97-AF65-F5344CB8AC3E}">
        <p14:creationId xmlns:p14="http://schemas.microsoft.com/office/powerpoint/2010/main" val="39888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5F8B78B-FD07-4009-939F-B99F949EADF4}" type="datetime1">
              <a:rPr lang="en-US" altLang="en-US" smtClean="0"/>
              <a:pPr>
                <a:defRPr/>
              </a:pPr>
              <a:t>1/25/2022</a:t>
            </a:fld>
            <a:endParaRPr lang="en-US" altLang="en-US" dirty="0"/>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B954A84-F65A-4FF2-85A6-B7707B349F79}" type="slidenum">
              <a:rPr lang="en-US" altLang="en-US" smtClean="0"/>
              <a:pPr>
                <a:defRPr/>
              </a:pPr>
              <a:t>‹#›</a:t>
            </a:fld>
            <a:endParaRPr lang="en-US" altLang="en-US" dirty="0"/>
          </a:p>
        </p:txBody>
      </p:sp>
      <p:pic>
        <p:nvPicPr>
          <p:cNvPr id="7" name="Picture 6" descr="NC logo-delete frame horizontal_12.18.14.eps">
            <a:extLst>
              <a:ext uri="{FF2B5EF4-FFF2-40B4-BE49-F238E27FC236}">
                <a16:creationId xmlns:a16="http://schemas.microsoft.com/office/drawing/2014/main" id="{51E14DCE-B2A6-495D-BDC9-2D6F0F3D16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71385" y="6057905"/>
            <a:ext cx="404706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30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D4DDB482-D682-448A-AB9E-C3EEEABBC3F3}" type="datetime1">
              <a:rPr lang="en-US" altLang="en-US" smtClean="0">
                <a:latin typeface="Arial" pitchFamily="34" charset="0"/>
                <a:ea typeface="ＭＳ Ｐゴシック" pitchFamily="34" charset="-128"/>
              </a:rPr>
              <a:pPr fontAlgn="base">
                <a:spcBef>
                  <a:spcPct val="0"/>
                </a:spcBef>
                <a:spcAft>
                  <a:spcPct val="0"/>
                </a:spcAft>
                <a:defRPr/>
              </a:pPr>
              <a:t>1/25/2022</a:t>
            </a:fld>
            <a:endParaRPr lang="en-US" altLang="en-US">
              <a:latin typeface="Arial" pitchFamily="34" charset="0"/>
              <a:ea typeface="ＭＳ Ｐゴシック" pitchFamily="34" charset="-128"/>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27E0C93-6D16-4FC4-ADB1-75851D351885}" type="slidenum">
              <a:rPr lang="en-US" altLang="en-US" smtClean="0">
                <a:latin typeface="Arial" pitchFamily="34" charset="0"/>
                <a:ea typeface="ＭＳ Ｐゴシック" pitchFamily="34" charset="-128"/>
              </a:rPr>
              <a:pPr fontAlgn="base">
                <a:spcBef>
                  <a:spcPct val="0"/>
                </a:spcBef>
                <a:spcAft>
                  <a:spcPct val="0"/>
                </a:spcAft>
                <a:defRPr/>
              </a:pPr>
              <a:t>‹#›</a:t>
            </a:fld>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145188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A0F231-2045-114E-ACDA-CC346750B7A0}"/>
              </a:ext>
            </a:extLst>
          </p:cNvPr>
          <p:cNvSpPr txBox="1">
            <a:spLocks noChangeArrowheads="1"/>
          </p:cNvSpPr>
          <p:nvPr userDrawn="1"/>
        </p:nvSpPr>
        <p:spPr bwMode="auto">
          <a:xfrm>
            <a:off x="169333" y="5757864"/>
            <a:ext cx="11846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1pPr>
            <a:lvl2pPr marL="742950" indent="-28575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2pPr>
            <a:lvl3pPr marL="1143000" indent="-22860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3pPr>
            <a:lvl4pPr marL="1600200" indent="-22860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4pPr>
            <a:lvl5pPr marL="2057400" indent="-22860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5pPr>
            <a:lvl6pPr marL="25146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6pPr>
            <a:lvl7pPr marL="29718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7pPr>
            <a:lvl8pPr marL="34290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8pPr>
            <a:lvl9pPr marL="38862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9pPr>
          </a:lstStyle>
          <a:p>
            <a:pPr eaLnBrk="1" hangingPunct="1">
              <a:defRPr/>
            </a:pPr>
            <a:r>
              <a:rPr lang="en-US" altLang="en-US" sz="1200" dirty="0">
                <a:latin typeface="Arial" panose="020B0604020202020204" pitchFamily="34" charset="0"/>
                <a:ea typeface="Times New Roman" panose="02020603050405020304" pitchFamily="18" charset="0"/>
                <a:cs typeface="Arial" panose="020B0604020202020204" pitchFamily="34" charset="0"/>
              </a:rPr>
              <a:t>………………..……………………………………………………………………………………………………………………………………..</a:t>
            </a:r>
          </a:p>
        </p:txBody>
      </p:sp>
      <p:pic>
        <p:nvPicPr>
          <p:cNvPr id="4" name="Picture 7" descr="Butterfly gust_s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20419" y="574675"/>
            <a:ext cx="45593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6936" y="4656138"/>
            <a:ext cx="961813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86260" y="1774963"/>
            <a:ext cx="78022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6" name="Date Placeholder 3">
            <a:extLst>
              <a:ext uri="{FF2B5EF4-FFF2-40B4-BE49-F238E27FC236}">
                <a16:creationId xmlns:a16="http://schemas.microsoft.com/office/drawing/2014/main" id="{F310B897-A43C-4641-9BDB-D3B5156CD4F0}"/>
              </a:ext>
            </a:extLst>
          </p:cNvPr>
          <p:cNvSpPr>
            <a:spLocks noGrp="1"/>
          </p:cNvSpPr>
          <p:nvPr>
            <p:ph type="dt" sz="half" idx="10"/>
          </p:nvPr>
        </p:nvSpPr>
        <p:spPr/>
        <p:txBody>
          <a:bodyPr/>
          <a:lstStyle>
            <a:lvl1pPr>
              <a:defRPr>
                <a:latin typeface="Arial" panose="020B0604020202020204" pitchFamily="34" charset="0"/>
              </a:defRPr>
            </a:lvl1pPr>
          </a:lstStyle>
          <a:p>
            <a:pPr>
              <a:defRPr/>
            </a:pPr>
            <a:fld id="{6586A5EF-AA14-41E0-9E16-634542860535}" type="datetimeFigureOut">
              <a:rPr lang="en-US" altLang="en-US" smtClean="0"/>
              <a:pPr>
                <a:defRPr/>
              </a:pPr>
              <a:t>1/25/2022</a:t>
            </a:fld>
            <a:endParaRPr lang="en-US" altLang="en-US" dirty="0"/>
          </a:p>
        </p:txBody>
      </p:sp>
      <p:sp>
        <p:nvSpPr>
          <p:cNvPr id="7" name="Footer Placeholder 4">
            <a:extLst>
              <a:ext uri="{FF2B5EF4-FFF2-40B4-BE49-F238E27FC236}">
                <a16:creationId xmlns:a16="http://schemas.microsoft.com/office/drawing/2014/main" id="{47097FA4-7B64-CB4D-A3AF-94DD8590267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62D6EF6-0EEE-DB4F-9081-F3ACA60253F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BACF73B4-8E27-4894-B4FF-AA96BEDA34DD}" type="slidenum">
              <a:rPr lang="en-US" altLang="en-US" smtClean="0"/>
              <a:pPr>
                <a:defRPr/>
              </a:pPr>
              <a:t>‹#›</a:t>
            </a:fld>
            <a:endParaRPr lang="en-US" altLang="en-US" dirty="0"/>
          </a:p>
        </p:txBody>
      </p:sp>
    </p:spTree>
    <p:extLst>
      <p:ext uri="{BB962C8B-B14F-4D97-AF65-F5344CB8AC3E}">
        <p14:creationId xmlns:p14="http://schemas.microsoft.com/office/powerpoint/2010/main" val="3124151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63CB99-9B54-44D1-AEC5-FFAF698820B8}"/>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A910783-71FB-4232-89BF-FE7D1761311F}"/>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3FE4AE7-3D63-AD41-9602-6AD69F8B69F4}"/>
              </a:ext>
            </a:extLst>
          </p:cNvPr>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b="1">
                <a:solidFill>
                  <a:srgbClr val="898989"/>
                </a:solidFill>
                <a:cs typeface="Arial" panose="020B0604020202020204" pitchFamily="34" charset="0"/>
              </a:defRPr>
            </a:lvl1pPr>
          </a:lstStyle>
          <a:p>
            <a:pPr>
              <a:defRPr/>
            </a:pPr>
            <a:fld id="{4EA5388B-061B-4F7E-B877-C38A8DCC1729}" type="datetime1">
              <a:rPr lang="en-US" altLang="en-US"/>
              <a:pPr>
                <a:defRPr/>
              </a:pPr>
              <a:t>1/25/2022</a:t>
            </a:fld>
            <a:endParaRPr lang="en-US" altLang="en-US"/>
          </a:p>
        </p:txBody>
      </p:sp>
      <p:sp>
        <p:nvSpPr>
          <p:cNvPr id="5" name="Footer Placeholder 4">
            <a:extLst>
              <a:ext uri="{FF2B5EF4-FFF2-40B4-BE49-F238E27FC236}">
                <a16:creationId xmlns:a16="http://schemas.microsoft.com/office/drawing/2014/main" id="{8419B3E8-D4EC-2247-BF05-1833EC592A5D}"/>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b="1">
                <a:solidFill>
                  <a:schemeClr val="tx1">
                    <a:tint val="75000"/>
                  </a:schemeClr>
                </a:solidFill>
                <a:latin typeface="Arial"/>
                <a:ea typeface="+mn-ea"/>
                <a:cs typeface="Arial"/>
              </a:defRPr>
            </a:lvl1pPr>
          </a:lstStyle>
          <a:p>
            <a:pPr>
              <a:defRPr/>
            </a:pPr>
            <a:endParaRPr lang="en-US"/>
          </a:p>
        </p:txBody>
      </p:sp>
      <p:sp>
        <p:nvSpPr>
          <p:cNvPr id="6" name="Slide Number Placeholder 5">
            <a:extLst>
              <a:ext uri="{FF2B5EF4-FFF2-40B4-BE49-F238E27FC236}">
                <a16:creationId xmlns:a16="http://schemas.microsoft.com/office/drawing/2014/main" id="{451553DB-ED7B-524F-BE15-997936F41834}"/>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b="1">
                <a:solidFill>
                  <a:srgbClr val="898989"/>
                </a:solidFill>
                <a:cs typeface="Arial" panose="020B0604020202020204" pitchFamily="34" charset="0"/>
              </a:defRPr>
            </a:lvl1pPr>
          </a:lstStyle>
          <a:p>
            <a:fld id="{00C6B7A2-637E-40C2-ABF3-C6DC2AA4D5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Lst>
  <p:txStyles>
    <p:titleStyle>
      <a:lvl1pPr algn="ctr" defTabSz="457200" rtl="0" eaLnBrk="0" fontAlgn="base" hangingPunct="0">
        <a:spcBef>
          <a:spcPct val="0"/>
        </a:spcBef>
        <a:spcAft>
          <a:spcPct val="0"/>
        </a:spcAft>
        <a:defRPr sz="4400" b="1"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Times New Roman"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Times New Roman"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Times New Roman"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Times New Roman"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Arial"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Arial"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D4DDB482-D682-448A-AB9E-C3EEEABBC3F3}" type="datetime1">
              <a:rPr lang="en-US" altLang="en-US" smtClean="0">
                <a:latin typeface="Arial" pitchFamily="34" charset="0"/>
                <a:ea typeface="ＭＳ Ｐゴシック" pitchFamily="34" charset="-128"/>
              </a:rPr>
              <a:pPr fontAlgn="base">
                <a:spcBef>
                  <a:spcPct val="0"/>
                </a:spcBef>
                <a:spcAft>
                  <a:spcPct val="0"/>
                </a:spcAft>
                <a:defRPr/>
              </a:pPr>
              <a:t>1/25/2022</a:t>
            </a:fld>
            <a:endParaRPr lang="en-US" altLang="en-US">
              <a:latin typeface="Arial" pitchFamily="34" charset="0"/>
              <a:ea typeface="ＭＳ Ｐゴシック" pitchFamily="34" charset="-128"/>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27E0C93-6D16-4FC4-ADB1-75851D351885}" type="slidenum">
              <a:rPr lang="en-US" altLang="en-US" smtClean="0">
                <a:latin typeface="Arial" pitchFamily="34" charset="0"/>
                <a:ea typeface="ＭＳ Ｐゴシック" pitchFamily="34" charset="-128"/>
              </a:rPr>
              <a:pPr fontAlgn="base">
                <a:spcBef>
                  <a:spcPct val="0"/>
                </a:spcBef>
                <a:spcAft>
                  <a:spcPct val="0"/>
                </a:spcAft>
                <a:defRPr/>
              </a:pPr>
              <a:t>‹#›</a:t>
            </a:fld>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3382501480"/>
      </p:ext>
    </p:extLst>
  </p:cSld>
  <p:clrMap bg1="lt1" tx1="dk1" bg2="lt2" tx2="dk2" accent1="accent1" accent2="accent2" accent3="accent3" accent4="accent4" accent5="accent5" accent6="accent6" hlink="hlink" folHlink="folHlink"/>
  <p:sldLayoutIdLst>
    <p:sldLayoutId id="21474845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72EADF-8AA8-433F-8E02-B376C68A7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92744"/>
          </a:xfrm>
          <a:prstGeom prst="rect">
            <a:avLst/>
          </a:prstGeom>
        </p:spPr>
      </p:pic>
      <p:pic>
        <p:nvPicPr>
          <p:cNvPr id="6" name="Picture 5">
            <a:extLst>
              <a:ext uri="{FF2B5EF4-FFF2-40B4-BE49-F238E27FC236}">
                <a16:creationId xmlns:a16="http://schemas.microsoft.com/office/drawing/2014/main" id="{6893D68A-8599-4D61-8DCF-1773F2A69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65256"/>
            <a:ext cx="12192000" cy="92744"/>
          </a:xfrm>
          <a:prstGeom prst="rect">
            <a:avLst/>
          </a:prstGeom>
        </p:spPr>
      </p:pic>
      <p:sp>
        <p:nvSpPr>
          <p:cNvPr id="3" name="Rectangle 2">
            <a:extLst>
              <a:ext uri="{FF2B5EF4-FFF2-40B4-BE49-F238E27FC236}">
                <a16:creationId xmlns:a16="http://schemas.microsoft.com/office/drawing/2014/main" id="{8928E30E-25E7-44D1-B841-635BFBDD1634}"/>
              </a:ext>
            </a:extLst>
          </p:cNvPr>
          <p:cNvSpPr/>
          <p:nvPr/>
        </p:nvSpPr>
        <p:spPr>
          <a:xfrm>
            <a:off x="192505" y="4584032"/>
            <a:ext cx="10924674" cy="161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A67A70-3C2F-4545-94D4-331CF8FDD989}"/>
              </a:ext>
            </a:extLst>
          </p:cNvPr>
          <p:cNvPicPr>
            <a:picLocks noChangeAspect="1"/>
          </p:cNvPicPr>
          <p:nvPr/>
        </p:nvPicPr>
        <p:blipFill>
          <a:blip r:embed="rId4"/>
          <a:stretch>
            <a:fillRect/>
          </a:stretch>
        </p:blipFill>
        <p:spPr>
          <a:xfrm>
            <a:off x="1571171" y="5443857"/>
            <a:ext cx="9501754" cy="1200222"/>
          </a:xfrm>
          <a:prstGeom prst="rect">
            <a:avLst/>
          </a:prstGeom>
        </p:spPr>
      </p:pic>
      <p:sp>
        <p:nvSpPr>
          <p:cNvPr id="2" name="Title 1"/>
          <p:cNvSpPr>
            <a:spLocks noGrp="1"/>
          </p:cNvSpPr>
          <p:nvPr>
            <p:ph type="ctrTitle"/>
          </p:nvPr>
        </p:nvSpPr>
        <p:spPr>
          <a:xfrm>
            <a:off x="727364" y="695077"/>
            <a:ext cx="6078682" cy="2634915"/>
          </a:xfrm>
        </p:spPr>
        <p:txBody>
          <a:bodyPr>
            <a:normAutofit/>
          </a:bodyPr>
          <a:lstStyle/>
          <a:p>
            <a:r>
              <a:rPr lang="en-US" dirty="0">
                <a:latin typeface="Arial" panose="020B0604020202020204" pitchFamily="34" charset="0"/>
                <a:cs typeface="Arial" panose="020B0604020202020204" pitchFamily="34" charset="0"/>
              </a:rPr>
              <a:t>Cultural Humility in Working with Latinx Families</a:t>
            </a:r>
            <a:endParaRPr lang="es-419" sz="2200" b="0" dirty="0"/>
          </a:p>
        </p:txBody>
      </p:sp>
      <p:sp>
        <p:nvSpPr>
          <p:cNvPr id="8" name="TextBox 7">
            <a:extLst>
              <a:ext uri="{FF2B5EF4-FFF2-40B4-BE49-F238E27FC236}">
                <a16:creationId xmlns:a16="http://schemas.microsoft.com/office/drawing/2014/main" id="{40CB07B2-0A5F-49B9-9198-C305F0A62087}"/>
              </a:ext>
            </a:extLst>
          </p:cNvPr>
          <p:cNvSpPr txBox="1"/>
          <p:nvPr/>
        </p:nvSpPr>
        <p:spPr>
          <a:xfrm>
            <a:off x="727364" y="3786760"/>
            <a:ext cx="5594684" cy="1200329"/>
          </a:xfrm>
          <a:prstGeom prst="rect">
            <a:avLst/>
          </a:prstGeom>
          <a:noFill/>
        </p:spPr>
        <p:txBody>
          <a:bodyPr wrap="square" rtlCol="0">
            <a:spAutoFit/>
          </a:bodyPr>
          <a:lstStyle/>
          <a:p>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Ariana Hoet, PhD</a:t>
            </a:r>
            <a:b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Lorena Asadi, LISW-S</a:t>
            </a:r>
            <a:b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Gilda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Begly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Payor Financial Analyst</a:t>
            </a:r>
            <a:endParaRPr lang="en-US" sz="2000" dirty="0"/>
          </a:p>
        </p:txBody>
      </p:sp>
    </p:spTree>
    <p:extLst>
      <p:ext uri="{BB962C8B-B14F-4D97-AF65-F5344CB8AC3E}">
        <p14:creationId xmlns:p14="http://schemas.microsoft.com/office/powerpoint/2010/main" val="185802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0EB169-B611-48CB-80D8-B7F808F9083F}"/>
              </a:ext>
            </a:extLst>
          </p:cNvPr>
          <p:cNvSpPr/>
          <p:nvPr/>
        </p:nvSpPr>
        <p:spPr>
          <a:xfrm>
            <a:off x="3501189" y="5382491"/>
            <a:ext cx="5189621" cy="1475509"/>
          </a:xfrm>
          <a:prstGeom prst="rect">
            <a:avLst/>
          </a:prstGeom>
          <a:solidFill>
            <a:srgbClr val="0298D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Immigration</a:t>
            </a:r>
          </a:p>
        </p:txBody>
      </p:sp>
      <p:sp>
        <p:nvSpPr>
          <p:cNvPr id="3" name="TextBox 2">
            <a:extLst>
              <a:ext uri="{FF2B5EF4-FFF2-40B4-BE49-F238E27FC236}">
                <a16:creationId xmlns:a16="http://schemas.microsoft.com/office/drawing/2014/main" id="{516E95C2-0AB5-40D2-BD01-CCD735EDE162}"/>
              </a:ext>
            </a:extLst>
          </p:cNvPr>
          <p:cNvSpPr txBox="1"/>
          <p:nvPr/>
        </p:nvSpPr>
        <p:spPr>
          <a:xfrm>
            <a:off x="10155398" y="5901070"/>
            <a:ext cx="1919644" cy="765544"/>
          </a:xfrm>
          <a:prstGeom prst="rect">
            <a:avLst/>
          </a:prstGeom>
          <a:noFill/>
        </p:spPr>
        <p:txBody>
          <a:bodyPr wrap="square">
            <a:spAutoFit/>
          </a:bodyPr>
          <a:lstStyle/>
          <a:p>
            <a:r>
              <a:rPr lang="en-US" sz="1400" dirty="0">
                <a:solidFill>
                  <a:schemeClr val="bg1"/>
                </a:solidFill>
              </a:rPr>
              <a:t>Source: https://www.youtube.com/c/theflama/videos</a:t>
            </a:r>
          </a:p>
        </p:txBody>
      </p:sp>
    </p:spTree>
    <p:extLst>
      <p:ext uri="{BB962C8B-B14F-4D97-AF65-F5344CB8AC3E}">
        <p14:creationId xmlns:p14="http://schemas.microsoft.com/office/powerpoint/2010/main" val="194892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249A818-9624-41D2-B9C3-22FF65F04864}"/>
              </a:ext>
            </a:extLst>
          </p:cNvPr>
          <p:cNvSpPr txBox="1">
            <a:spLocks/>
          </p:cNvSpPr>
          <p:nvPr/>
        </p:nvSpPr>
        <p:spPr>
          <a:xfrm>
            <a:off x="1020363" y="1676400"/>
            <a:ext cx="9406590" cy="4157745"/>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Arial"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Arial"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09588" indent="-509588">
              <a:buFont typeface="Wingdings" panose="05000000000000000000" pitchFamily="2" charset="2"/>
              <a:buChar char="v"/>
            </a:pPr>
            <a:r>
              <a:rPr lang="en-US" sz="2800" dirty="0">
                <a:latin typeface="Arial" panose="020B0604020202020204" pitchFamily="34" charset="0"/>
              </a:rPr>
              <a:t>Family separation and grieving</a:t>
            </a:r>
          </a:p>
          <a:p>
            <a:pPr marL="1031875" lvl="2" indent="-234950"/>
            <a:r>
              <a:rPr lang="en-US" dirty="0">
                <a:latin typeface="Arial" panose="020B0604020202020204" pitchFamily="34" charset="0"/>
              </a:rPr>
              <a:t>Less social support</a:t>
            </a:r>
          </a:p>
          <a:p>
            <a:pPr marL="509588" indent="-509588">
              <a:spcBef>
                <a:spcPts val="1800"/>
              </a:spcBef>
              <a:buFont typeface="Wingdings" panose="05000000000000000000" pitchFamily="2" charset="2"/>
              <a:buChar char="v"/>
            </a:pPr>
            <a:r>
              <a:rPr lang="en-US" sz="2800" dirty="0">
                <a:latin typeface="Arial" panose="020B0604020202020204" pitchFamily="34" charset="0"/>
              </a:rPr>
              <a:t>Remittances and commitments back home</a:t>
            </a:r>
          </a:p>
          <a:p>
            <a:pPr marL="509588" indent="-509588">
              <a:spcBef>
                <a:spcPts val="1800"/>
              </a:spcBef>
              <a:buFont typeface="Wingdings" panose="05000000000000000000" pitchFamily="2" charset="2"/>
              <a:buChar char="v"/>
            </a:pPr>
            <a:r>
              <a:rPr lang="en-US" sz="2800" dirty="0">
                <a:latin typeface="Arial" panose="020B0604020202020204" pitchFamily="34" charset="0"/>
              </a:rPr>
              <a:t>Changes in parental and familial roles</a:t>
            </a:r>
          </a:p>
          <a:p>
            <a:pPr marL="1031875" lvl="2" indent="-234950"/>
            <a:r>
              <a:rPr lang="en-US" dirty="0">
                <a:latin typeface="Arial" panose="020B0604020202020204" pitchFamily="34" charset="0"/>
              </a:rPr>
              <a:t>Mothers engaging in the workforce</a:t>
            </a:r>
          </a:p>
          <a:p>
            <a:pPr marL="1031875" lvl="2" indent="-234950"/>
            <a:r>
              <a:rPr lang="en-US" dirty="0">
                <a:latin typeface="Arial" panose="020B0604020202020204" pitchFamily="34" charset="0"/>
              </a:rPr>
              <a:t>Children interpreting for parents</a:t>
            </a:r>
          </a:p>
          <a:p>
            <a:pPr marL="509588" indent="-509588">
              <a:spcBef>
                <a:spcPts val="1800"/>
              </a:spcBef>
              <a:buFont typeface="Wingdings" panose="05000000000000000000" pitchFamily="2" charset="2"/>
              <a:buChar char="v"/>
            </a:pPr>
            <a:r>
              <a:rPr lang="en-US" sz="2800" dirty="0">
                <a:latin typeface="Arial" panose="020B0604020202020204" pitchFamily="34" charset="0"/>
              </a:rPr>
              <a:t>Mixed documentation families</a:t>
            </a:r>
          </a:p>
          <a:p>
            <a:pPr marL="0" indent="0">
              <a:buFont typeface="Arial" panose="020B0604020202020204" pitchFamily="34" charset="0"/>
              <a:buNone/>
            </a:pPr>
            <a:endParaRPr lang="en-US" sz="2200" dirty="0"/>
          </a:p>
        </p:txBody>
      </p:sp>
      <p:sp>
        <p:nvSpPr>
          <p:cNvPr id="3" name="Title 3">
            <a:extLst>
              <a:ext uri="{FF2B5EF4-FFF2-40B4-BE49-F238E27FC236}">
                <a16:creationId xmlns:a16="http://schemas.microsoft.com/office/drawing/2014/main" id="{8BEC6A21-7AF3-4481-9B12-F3B254132361}"/>
              </a:ext>
            </a:extLst>
          </p:cNvPr>
          <p:cNvSpPr txBox="1">
            <a:spLocks/>
          </p:cNvSpPr>
          <p:nvPr/>
        </p:nvSpPr>
        <p:spPr>
          <a:xfrm>
            <a:off x="706581" y="116958"/>
            <a:ext cx="10034155" cy="1025434"/>
          </a:xfrm>
          <a:prstGeom prst="rect">
            <a:avLst/>
          </a:prstGeom>
        </p:spPr>
        <p:txBody>
          <a:bodyPr>
            <a:noAutofit/>
          </a:bodyPr>
          <a:lstStyle>
            <a:lvl1pPr algn="ctr" defTabSz="457200" rtl="0" eaLnBrk="0" fontAlgn="base" hangingPunct="0">
              <a:spcBef>
                <a:spcPct val="0"/>
              </a:spcBef>
              <a:spcAft>
                <a:spcPct val="0"/>
              </a:spcAft>
              <a:defRPr sz="4400" b="1"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Times New Roman"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Times New Roman"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Times New Roman"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Times New Roman" charset="0"/>
                <a:ea typeface="ＭＳ Ｐゴシック" charset="-128"/>
              </a:defRPr>
            </a:lvl9pPr>
          </a:lstStyle>
          <a:p>
            <a:pPr algn="l"/>
            <a:r>
              <a:rPr lang="en-US" dirty="0"/>
              <a:t>Impact of Immigration on Families</a:t>
            </a:r>
          </a:p>
        </p:txBody>
      </p:sp>
      <p:pic>
        <p:nvPicPr>
          <p:cNvPr id="4" name="Picture 2" descr="Image result for diane guerrero book">
            <a:extLst>
              <a:ext uri="{FF2B5EF4-FFF2-40B4-BE49-F238E27FC236}">
                <a16:creationId xmlns:a16="http://schemas.microsoft.com/office/drawing/2014/main" id="{4EDC3155-2CDD-4697-B09D-A4B115FAA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0080" y="2712382"/>
            <a:ext cx="1825706" cy="18257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B9E97A-AF9C-4D82-8823-AB41F8768B1A}"/>
              </a:ext>
            </a:extLst>
          </p:cNvPr>
          <p:cNvSpPr txBox="1"/>
          <p:nvPr/>
        </p:nvSpPr>
        <p:spPr>
          <a:xfrm>
            <a:off x="9660080" y="4624372"/>
            <a:ext cx="1850595" cy="369332"/>
          </a:xfrm>
          <a:prstGeom prst="rect">
            <a:avLst/>
          </a:prstGeom>
          <a:noFill/>
        </p:spPr>
        <p:txBody>
          <a:bodyPr wrap="square" rtlCol="0">
            <a:spAutoFit/>
          </a:bodyPr>
          <a:lstStyle/>
          <a:p>
            <a:pPr algn="ctr"/>
            <a:r>
              <a:rPr lang="en-US" dirty="0">
                <a:latin typeface="Arial" panose="020B0604020202020204" pitchFamily="34" charset="0"/>
              </a:rPr>
              <a:t>Diane Guerrero</a:t>
            </a:r>
          </a:p>
        </p:txBody>
      </p:sp>
      <p:pic>
        <p:nvPicPr>
          <p:cNvPr id="6" name="Picture 5">
            <a:extLst>
              <a:ext uri="{FF2B5EF4-FFF2-40B4-BE49-F238E27FC236}">
                <a16:creationId xmlns:a16="http://schemas.microsoft.com/office/drawing/2014/main" id="{0B8C8B5A-D00C-4DBB-8FC4-28D186A51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
        <p:nvSpPr>
          <p:cNvPr id="7" name="TextBox 6">
            <a:extLst>
              <a:ext uri="{FF2B5EF4-FFF2-40B4-BE49-F238E27FC236}">
                <a16:creationId xmlns:a16="http://schemas.microsoft.com/office/drawing/2014/main" id="{B8946AF2-C012-4D0F-8F67-CA42872227CA}"/>
              </a:ext>
            </a:extLst>
          </p:cNvPr>
          <p:cNvSpPr txBox="1"/>
          <p:nvPr/>
        </p:nvSpPr>
        <p:spPr>
          <a:xfrm>
            <a:off x="9660080" y="5834145"/>
            <a:ext cx="2290916" cy="738664"/>
          </a:xfrm>
          <a:prstGeom prst="rect">
            <a:avLst/>
          </a:prstGeom>
          <a:noFill/>
        </p:spPr>
        <p:txBody>
          <a:bodyPr wrap="square" rtlCol="0">
            <a:spAutoFit/>
          </a:bodyPr>
          <a:lstStyle/>
          <a:p>
            <a:r>
              <a:rPr lang="en-US" sz="1400" dirty="0"/>
              <a:t>Source: https://www.pinterest.com/pin/775956210772997362/</a:t>
            </a:r>
          </a:p>
        </p:txBody>
      </p:sp>
      <p:sp>
        <p:nvSpPr>
          <p:cNvPr id="8" name="Rectangle 7"/>
          <p:cNvSpPr/>
          <p:nvPr/>
        </p:nvSpPr>
        <p:spPr>
          <a:xfrm>
            <a:off x="9657941" y="4993704"/>
            <a:ext cx="2392222" cy="215444"/>
          </a:xfrm>
          <a:prstGeom prst="rect">
            <a:avLst/>
          </a:prstGeom>
        </p:spPr>
        <p:txBody>
          <a:bodyPr wrap="square">
            <a:spAutoFit/>
          </a:bodyPr>
          <a:lstStyle/>
          <a:p>
            <a:r>
              <a:rPr lang="es-419" sz="800" dirty="0"/>
              <a:t>https://www.youtube.com/watch?v=49fN762AQWE</a:t>
            </a:r>
          </a:p>
        </p:txBody>
      </p:sp>
    </p:spTree>
    <p:extLst>
      <p:ext uri="{BB962C8B-B14F-4D97-AF65-F5344CB8AC3E}">
        <p14:creationId xmlns:p14="http://schemas.microsoft.com/office/powerpoint/2010/main" val="156092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5EACD6-BB4A-4237-8BD3-6F1B51986B3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966" b="94483" l="7703" r="94730">
                        <a14:foregroundMark x1="15541" y1="20230" x2="26892" y2="20230"/>
                        <a14:foregroundMark x1="26892" y1="20230" x2="31351" y2="20000"/>
                        <a14:foregroundMark x1="24459" y1="26667" x2="23649" y2="37701"/>
                        <a14:foregroundMark x1="28919" y1="38621" x2="38514" y2="60920"/>
                        <a14:foregroundMark x1="45811" y1="39310" x2="51081" y2="66207"/>
                        <a14:foregroundMark x1="55541" y1="67126" x2="61892" y2="93563"/>
                        <a14:foregroundMark x1="61892" y1="93563" x2="61892" y2="93563"/>
                        <a14:foregroundMark x1="82838" y1="67816" x2="74730" y2="92644"/>
                        <a14:foregroundMark x1="81351" y1="39310" x2="91486" y2="62069"/>
                        <a14:foregroundMark x1="80811" y1="35862" x2="81622" y2="9655"/>
                        <a14:foregroundMark x1="56622" y1="36092" x2="64189" y2="10575"/>
                        <a14:foregroundMark x1="65946" y1="37701" x2="71892" y2="63908"/>
                        <a14:foregroundMark x1="85676" y1="47586" x2="90270" y2="38161"/>
                        <a14:foregroundMark x1="89730" y1="42299" x2="94730" y2="54023"/>
                        <a14:foregroundMark x1="35811" y1="33563" x2="49324" y2="14253"/>
                        <a14:foregroundMark x1="10811" y1="63218" x2="19054" y2="38621"/>
                        <a14:foregroundMark x1="19324" y1="92874" x2="26757" y2="67126"/>
                        <a14:foregroundMark x1="26757" y1="67126" x2="26757" y2="67126"/>
                        <a14:foregroundMark x1="40676" y1="92874" x2="41757" y2="94483"/>
                        <a14:foregroundMark x1="7703" y1="59540" x2="9730" y2="42759"/>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830392" y="-815959"/>
            <a:ext cx="13852783" cy="8143191"/>
          </a:xfrm>
          <a:prstGeom prst="rect">
            <a:avLst/>
          </a:prstGeom>
          <a:effectLst>
            <a:softEdge rad="31750"/>
          </a:effectLst>
        </p:spPr>
      </p:pic>
      <p:sp>
        <p:nvSpPr>
          <p:cNvPr id="3" name="Rectangle 2">
            <a:extLst>
              <a:ext uri="{FF2B5EF4-FFF2-40B4-BE49-F238E27FC236}">
                <a16:creationId xmlns:a16="http://schemas.microsoft.com/office/drawing/2014/main" id="{22516DF3-068E-4938-B7F9-F2435C72E948}"/>
              </a:ext>
            </a:extLst>
          </p:cNvPr>
          <p:cNvSpPr/>
          <p:nvPr/>
        </p:nvSpPr>
        <p:spPr>
          <a:xfrm>
            <a:off x="3064260" y="4077611"/>
            <a:ext cx="6063477" cy="1039091"/>
          </a:xfrm>
          <a:prstGeom prst="rect">
            <a:avLst/>
          </a:prstGeom>
          <a:solidFill>
            <a:srgbClr val="0298D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Health Inequities</a:t>
            </a:r>
          </a:p>
        </p:txBody>
      </p:sp>
    </p:spTree>
    <p:extLst>
      <p:ext uri="{BB962C8B-B14F-4D97-AF65-F5344CB8AC3E}">
        <p14:creationId xmlns:p14="http://schemas.microsoft.com/office/powerpoint/2010/main" val="361289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977" y="125904"/>
            <a:ext cx="8079581" cy="928552"/>
          </a:xfrm>
        </p:spPr>
        <p:txBody>
          <a:bodyPr>
            <a:normAutofit/>
          </a:bodyPr>
          <a:lstStyle/>
          <a:p>
            <a:pPr algn="l"/>
            <a:r>
              <a:rPr lang="en-US" sz="4000" b="1" dirty="0">
                <a:cs typeface="Arial" panose="020B0604020202020204" pitchFamily="34" charset="0"/>
              </a:rPr>
              <a:t>Inequities in Diabetes</a:t>
            </a:r>
          </a:p>
        </p:txBody>
      </p:sp>
      <p:pic>
        <p:nvPicPr>
          <p:cNvPr id="5" name="Picture 4">
            <a:extLst>
              <a:ext uri="{FF2B5EF4-FFF2-40B4-BE49-F238E27FC236}">
                <a16:creationId xmlns:a16="http://schemas.microsoft.com/office/drawing/2014/main" id="{1A048677-1262-4E02-9D95-C133F32B7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
        <p:nvSpPr>
          <p:cNvPr id="7" name="TextBox 6">
            <a:extLst>
              <a:ext uri="{FF2B5EF4-FFF2-40B4-BE49-F238E27FC236}">
                <a16:creationId xmlns:a16="http://schemas.microsoft.com/office/drawing/2014/main" id="{26F11FBF-DAD1-4A8E-8BFB-D7D3CD424762}"/>
              </a:ext>
            </a:extLst>
          </p:cNvPr>
          <p:cNvSpPr txBox="1"/>
          <p:nvPr/>
        </p:nvSpPr>
        <p:spPr>
          <a:xfrm>
            <a:off x="1091045" y="1549020"/>
            <a:ext cx="10009910" cy="3970318"/>
          </a:xfrm>
          <a:prstGeom prst="rect">
            <a:avLst/>
          </a:prstGeom>
          <a:noFill/>
        </p:spPr>
        <p:txBody>
          <a:bodyPr wrap="square" rtlCol="0">
            <a:spAutoFit/>
          </a:bodyPr>
          <a:lstStyle/>
          <a:p>
            <a:pPr marL="457200" indent="-457200">
              <a:spcAft>
                <a:spcPts val="12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White patients use insulin pumps at higher rates than Black or Hispanic patients </a:t>
            </a:r>
            <a:r>
              <a:rPr lang="en-US" sz="2000" dirty="0">
                <a:latin typeface="Arial" panose="020B0604020202020204" pitchFamily="34" charset="0"/>
                <a:cs typeface="Arial" panose="020B0604020202020204" pitchFamily="34" charset="0"/>
              </a:rPr>
              <a:t>(Willi et al., 2015)</a:t>
            </a:r>
          </a:p>
          <a:p>
            <a:pPr marL="457200" indent="-457200">
              <a:buFont typeface="Wingdings" panose="05000000000000000000" pitchFamily="2" charset="2"/>
              <a:buChar char="v"/>
            </a:pPr>
            <a:r>
              <a:rPr lang="en-US" sz="2200" dirty="0">
                <a:latin typeface="Arial" panose="020B0604020202020204" pitchFamily="34" charset="0"/>
                <a:cs typeface="Arial" panose="020B0604020202020204" pitchFamily="34" charset="0"/>
              </a:rPr>
              <a:t>White children under 13 are more likely to use CGM </a:t>
            </a:r>
            <a:r>
              <a:rPr lang="en-US" sz="2000" dirty="0">
                <a:latin typeface="Arial" panose="020B0604020202020204" pitchFamily="34" charset="0"/>
                <a:cs typeface="Arial" panose="020B0604020202020204" pitchFamily="34" charset="0"/>
              </a:rPr>
              <a:t>(Wong et al., 2014)</a:t>
            </a:r>
          </a:p>
          <a:p>
            <a:endParaRPr lang="en-US" sz="22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200" dirty="0">
                <a:latin typeface="Arial" panose="020B0604020202020204" pitchFamily="34" charset="0"/>
                <a:cs typeface="Arial" panose="020B0604020202020204" pitchFamily="34" charset="0"/>
              </a:rPr>
              <a:t>Mixed findings on A1C levels:</a:t>
            </a:r>
          </a:p>
          <a:p>
            <a:pPr marL="862013" indent="-234950">
              <a:buFont typeface="Arial" panose="020B0604020202020204" pitchFamily="34" charset="0"/>
              <a:buChar char="•"/>
            </a:pPr>
            <a:r>
              <a:rPr lang="en-US" sz="2200" dirty="0">
                <a:latin typeface="Arial" panose="020B0604020202020204" pitchFamily="34" charset="0"/>
                <a:cs typeface="Arial" panose="020B0604020202020204" pitchFamily="34" charset="0"/>
              </a:rPr>
              <a:t>Willis et al. </a:t>
            </a:r>
            <a:r>
              <a:rPr lang="en-US" sz="2000" dirty="0">
                <a:latin typeface="Arial" panose="020B0604020202020204" pitchFamily="34" charset="0"/>
                <a:cs typeface="Arial" panose="020B0604020202020204" pitchFamily="34" charset="0"/>
              </a:rPr>
              <a:t>(2015) </a:t>
            </a:r>
            <a:r>
              <a:rPr lang="en-US" sz="2200" dirty="0">
                <a:latin typeface="Arial" panose="020B0604020202020204" pitchFamily="34" charset="0"/>
                <a:cs typeface="Arial" panose="020B0604020202020204" pitchFamily="34" charset="0"/>
              </a:rPr>
              <a:t>did not find differences between Hispanic and white</a:t>
            </a:r>
          </a:p>
          <a:p>
            <a:pPr marL="862013" indent="-234950">
              <a:buFont typeface="Arial" panose="020B0604020202020204" pitchFamily="34" charset="0"/>
              <a:buChar char="•"/>
            </a:pPr>
            <a:r>
              <a:rPr lang="en-US" sz="2200" dirty="0">
                <a:latin typeface="Arial" panose="020B0604020202020204" pitchFamily="34" charset="0"/>
                <a:cs typeface="Arial" panose="020B0604020202020204" pitchFamily="34" charset="0"/>
              </a:rPr>
              <a:t>Gandhi’s et al. </a:t>
            </a:r>
            <a:r>
              <a:rPr lang="en-US" sz="2000" dirty="0">
                <a:latin typeface="Arial" panose="020B0604020202020204" pitchFamily="34" charset="0"/>
                <a:cs typeface="Arial" panose="020B0604020202020204" pitchFamily="34" charset="0"/>
              </a:rPr>
              <a:t>(2016) </a:t>
            </a:r>
            <a:r>
              <a:rPr lang="en-US" sz="2200" dirty="0">
                <a:latin typeface="Arial" panose="020B0604020202020204" pitchFamily="34" charset="0"/>
                <a:cs typeface="Arial" panose="020B0604020202020204" pitchFamily="34" charset="0"/>
              </a:rPr>
              <a:t>review cited worse glycemic control for Hispanic-Americans</a:t>
            </a:r>
          </a:p>
          <a:p>
            <a:pPr marL="862013" indent="-234950">
              <a:buFont typeface="Arial" panose="020B0604020202020204" pitchFamily="34" charset="0"/>
              <a:buChar char="•"/>
            </a:pPr>
            <a:r>
              <a:rPr lang="en-US" sz="2200" dirty="0">
                <a:latin typeface="Arial" panose="020B0604020202020204" pitchFamily="34" charset="0"/>
                <a:cs typeface="Arial" panose="020B0604020202020204" pitchFamily="34" charset="0"/>
              </a:rPr>
              <a:t>Agarwal et al. </a:t>
            </a:r>
            <a:r>
              <a:rPr lang="en-US" sz="2000" dirty="0">
                <a:latin typeface="Arial" panose="020B0604020202020204" pitchFamily="34" charset="0"/>
                <a:cs typeface="Arial" panose="020B0604020202020204" pitchFamily="34" charset="0"/>
              </a:rPr>
              <a:t>(2020) </a:t>
            </a:r>
            <a:r>
              <a:rPr lang="en-US" sz="2200" dirty="0">
                <a:latin typeface="Arial" panose="020B0604020202020204" pitchFamily="34" charset="0"/>
                <a:cs typeface="Arial" panose="020B0604020202020204" pitchFamily="34" charset="0"/>
              </a:rPr>
              <a:t>did find that Hispanic YA reported higher A1C levels</a:t>
            </a:r>
          </a:p>
          <a:p>
            <a:endParaRPr lang="en-US" sz="22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200" dirty="0">
                <a:latin typeface="Arial" panose="020B0604020202020204" pitchFamily="34" charset="0"/>
                <a:cs typeface="Arial" panose="020B0604020202020204" pitchFamily="34" charset="0"/>
              </a:rPr>
              <a:t>No differences in frequency of DKA and hospitalizations </a:t>
            </a:r>
            <a:r>
              <a:rPr lang="en-US" sz="2000" dirty="0">
                <a:latin typeface="Arial" panose="020B0604020202020204" pitchFamily="34" charset="0"/>
                <a:cs typeface="Arial" panose="020B0604020202020204" pitchFamily="34" charset="0"/>
              </a:rPr>
              <a:t>(Gandhi et al, 2016)</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76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60" y="81543"/>
            <a:ext cx="8079581" cy="838200"/>
          </a:xfrm>
        </p:spPr>
        <p:txBody>
          <a:bodyPr>
            <a:normAutofit/>
          </a:bodyPr>
          <a:lstStyle/>
          <a:p>
            <a:pPr algn="l"/>
            <a:r>
              <a:rPr lang="en-US" sz="4400" b="1" dirty="0">
                <a:cs typeface="Arial" panose="020B0604020202020204" pitchFamily="34" charset="0"/>
              </a:rPr>
              <a:t>Barriers to Services</a:t>
            </a:r>
          </a:p>
        </p:txBody>
      </p:sp>
      <p:pic>
        <p:nvPicPr>
          <p:cNvPr id="7" name="Picture 6">
            <a:extLst>
              <a:ext uri="{FF2B5EF4-FFF2-40B4-BE49-F238E27FC236}">
                <a16:creationId xmlns:a16="http://schemas.microsoft.com/office/drawing/2014/main" id="{18CCE1D1-FBAA-49EF-807C-E53EB7A43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
        <p:nvSpPr>
          <p:cNvPr id="8" name="Rectangle 7">
            <a:extLst>
              <a:ext uri="{FF2B5EF4-FFF2-40B4-BE49-F238E27FC236}">
                <a16:creationId xmlns:a16="http://schemas.microsoft.com/office/drawing/2014/main" id="{55A62B12-BBB5-430D-B041-8BDEEC3CB70E}"/>
              </a:ext>
            </a:extLst>
          </p:cNvPr>
          <p:cNvSpPr/>
          <p:nvPr/>
        </p:nvSpPr>
        <p:spPr>
          <a:xfrm>
            <a:off x="228600" y="5912427"/>
            <a:ext cx="11793682" cy="9455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762160" y="1447800"/>
            <a:ext cx="10750967" cy="4648200"/>
          </a:xfrm>
        </p:spPr>
        <p:txBody>
          <a:bodyPr>
            <a:noAutofit/>
          </a:bodyPr>
          <a:lstStyle/>
          <a:p>
            <a:pPr marL="0" indent="0">
              <a:buNone/>
            </a:pPr>
            <a:r>
              <a:rPr lang="en-US" sz="2200" dirty="0"/>
              <a:t>Despite the fact that new Americans are eligible for a variety of health and human services, research shows that they are often unable or unwilling to utilize them.</a:t>
            </a:r>
          </a:p>
          <a:p>
            <a:pPr marL="0" indent="0">
              <a:buNone/>
            </a:pPr>
            <a:r>
              <a:rPr lang="en-US" sz="2200" b="1" dirty="0"/>
              <a:t>This is due to: </a:t>
            </a:r>
          </a:p>
          <a:p>
            <a:pPr lvl="1">
              <a:buFont typeface="Arial" panose="020B0604020202020204" pitchFamily="34" charset="0"/>
              <a:buChar char="•"/>
            </a:pPr>
            <a:r>
              <a:rPr lang="en-US" sz="2200" dirty="0"/>
              <a:t>Confusion surrounding applications, eligibility, and rights</a:t>
            </a:r>
          </a:p>
          <a:p>
            <a:pPr lvl="1">
              <a:buFont typeface="Arial" panose="020B0604020202020204" pitchFamily="34" charset="0"/>
              <a:buChar char="•"/>
            </a:pPr>
            <a:r>
              <a:rPr lang="en-US" sz="2200" dirty="0"/>
              <a:t>Distrust of helping professionals</a:t>
            </a:r>
          </a:p>
          <a:p>
            <a:pPr lvl="1">
              <a:buFont typeface="Arial" panose="020B0604020202020204" pitchFamily="34" charset="0"/>
              <a:buChar char="•"/>
            </a:pPr>
            <a:r>
              <a:rPr lang="en-US" sz="2200" dirty="0"/>
              <a:t>Cultural beliefs and health literacy </a:t>
            </a:r>
          </a:p>
          <a:p>
            <a:pPr lvl="1">
              <a:buFont typeface="Arial" panose="020B0604020202020204" pitchFamily="34" charset="0"/>
              <a:buChar char="•"/>
            </a:pPr>
            <a:r>
              <a:rPr lang="en-US" sz="2200" dirty="0"/>
              <a:t>Insufficient financial capital (insurance and time off)</a:t>
            </a:r>
          </a:p>
          <a:p>
            <a:pPr marL="1028700" lvl="3" indent="0">
              <a:buNone/>
            </a:pPr>
            <a:r>
              <a:rPr lang="en-US" sz="2200" dirty="0"/>
              <a:t>DKA is more frequent in children without private health insurance </a:t>
            </a:r>
            <a:r>
              <a:rPr lang="en-US" dirty="0"/>
              <a:t>(Klingensmith et al., 2013)</a:t>
            </a:r>
          </a:p>
          <a:p>
            <a:pPr lvl="1">
              <a:buFont typeface="Arial" panose="020B0604020202020204" pitchFamily="34" charset="0"/>
              <a:buChar char="•"/>
            </a:pPr>
            <a:r>
              <a:rPr lang="en-US" sz="2200" dirty="0"/>
              <a:t>Language and literacy barriers </a:t>
            </a:r>
          </a:p>
          <a:p>
            <a:pPr marL="1028700" lvl="3" indent="0">
              <a:buNone/>
            </a:pPr>
            <a:r>
              <a:rPr lang="en-US" sz="2200" dirty="0"/>
              <a:t>Parent reading comprehension is positively associated with adolescents’ adherence </a:t>
            </a:r>
            <a:r>
              <a:rPr lang="en-US" dirty="0"/>
              <a:t>(Janisse et al., 2010)</a:t>
            </a:r>
          </a:p>
          <a:p>
            <a:pPr lvl="1">
              <a:buFont typeface="Arial" panose="020B0604020202020204" pitchFamily="34" charset="0"/>
              <a:buChar char="•"/>
            </a:pPr>
            <a:endParaRPr lang="en-US" sz="2200" dirty="0"/>
          </a:p>
          <a:p>
            <a:pPr marL="0" lvl="1" indent="0">
              <a:buNone/>
            </a:pPr>
            <a:endParaRPr lang="en-US" sz="2200" dirty="0"/>
          </a:p>
          <a:p>
            <a:pPr marL="42863" indent="0">
              <a:buNone/>
            </a:pPr>
            <a:endParaRPr lang="en-US" sz="2200" dirty="0"/>
          </a:p>
          <a:p>
            <a:pPr marL="42863" indent="0">
              <a:buNone/>
            </a:pPr>
            <a:endParaRPr lang="en-US" sz="2200" dirty="0"/>
          </a:p>
        </p:txBody>
      </p:sp>
    </p:spTree>
    <p:extLst>
      <p:ext uri="{BB962C8B-B14F-4D97-AF65-F5344CB8AC3E}">
        <p14:creationId xmlns:p14="http://schemas.microsoft.com/office/powerpoint/2010/main" val="2230557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1" y="0"/>
            <a:ext cx="8079581" cy="1064847"/>
          </a:xfrm>
        </p:spPr>
        <p:txBody>
          <a:bodyPr>
            <a:normAutofit/>
          </a:bodyPr>
          <a:lstStyle/>
          <a:p>
            <a:pPr algn="l"/>
            <a:r>
              <a:rPr lang="en-US" sz="4000" b="1" dirty="0">
                <a:cs typeface="Arial" panose="020B0604020202020204" pitchFamily="34" charset="0"/>
              </a:rPr>
              <a:t>Other Causes of Disparities</a:t>
            </a:r>
          </a:p>
        </p:txBody>
      </p:sp>
      <p:sp>
        <p:nvSpPr>
          <p:cNvPr id="3" name="Content Placeholder 2"/>
          <p:cNvSpPr>
            <a:spLocks noGrp="1"/>
          </p:cNvSpPr>
          <p:nvPr>
            <p:ph idx="1"/>
          </p:nvPr>
        </p:nvSpPr>
        <p:spPr>
          <a:xfrm>
            <a:off x="1002722" y="1522490"/>
            <a:ext cx="10186555" cy="4270663"/>
          </a:xfrm>
        </p:spPr>
        <p:txBody>
          <a:bodyPr/>
          <a:lstStyle/>
          <a:p>
            <a:pPr marL="457200" indent="-457200">
              <a:buFont typeface="Wingdings" panose="05000000000000000000" pitchFamily="2" charset="2"/>
              <a:buChar char="v"/>
            </a:pPr>
            <a:r>
              <a:rPr lang="en-US" sz="2600" dirty="0"/>
              <a:t>Food insecurity and easier access to calorie dense, high fat and carbohydrate foods</a:t>
            </a:r>
          </a:p>
          <a:p>
            <a:pPr marL="914400" indent="-287338"/>
            <a:r>
              <a:rPr lang="en-US" sz="2400" dirty="0"/>
              <a:t>Predicts hospitalization in children </a:t>
            </a:r>
            <a:r>
              <a:rPr lang="en-US" sz="2100" dirty="0"/>
              <a:t>(</a:t>
            </a:r>
            <a:r>
              <a:rPr lang="en-US" sz="2100" dirty="0" err="1"/>
              <a:t>Marjerrison</a:t>
            </a:r>
            <a:r>
              <a:rPr lang="en-US" sz="2100" dirty="0"/>
              <a:t> et al., 2011)</a:t>
            </a:r>
          </a:p>
          <a:p>
            <a:pPr marL="914400" indent="-287338"/>
            <a:r>
              <a:rPr lang="en-US" sz="2400" dirty="0"/>
              <a:t>44% of Hispanic-Americans with T1D are overweight or obese </a:t>
            </a:r>
            <a:r>
              <a:rPr lang="en-US" sz="2100" dirty="0"/>
              <a:t>(Lawrence et al., 2009; Liu et al., 2009)</a:t>
            </a:r>
          </a:p>
          <a:p>
            <a:pPr marL="0" indent="0">
              <a:buNone/>
            </a:pPr>
            <a:endParaRPr lang="en-US" sz="2400" dirty="0"/>
          </a:p>
          <a:p>
            <a:pPr marL="457200" indent="-457200">
              <a:buFont typeface="Wingdings" panose="05000000000000000000" pitchFamily="2" charset="2"/>
              <a:buChar char="v"/>
            </a:pPr>
            <a:r>
              <a:rPr lang="en-US" sz="2600" dirty="0"/>
              <a:t>Language obstacle to understanding nutritional information</a:t>
            </a:r>
          </a:p>
          <a:p>
            <a:pPr marL="457200" indent="-457200">
              <a:buFont typeface="Wingdings" panose="05000000000000000000" pitchFamily="2" charset="2"/>
              <a:buChar char="v"/>
            </a:pPr>
            <a:endParaRPr lang="en-US" sz="2400" dirty="0"/>
          </a:p>
          <a:p>
            <a:pPr marL="457200" indent="-457200">
              <a:buFont typeface="Wingdings" panose="05000000000000000000" pitchFamily="2" charset="2"/>
              <a:buChar char="v"/>
            </a:pPr>
            <a:r>
              <a:rPr lang="en-US" sz="2600" dirty="0"/>
              <a:t>Depression, stress, racism…</a:t>
            </a:r>
            <a:endParaRPr lang="en-US" dirty="0"/>
          </a:p>
          <a:p>
            <a:pPr marL="0" indent="0">
              <a:buNone/>
            </a:pPr>
            <a:endParaRPr lang="en-US" dirty="0"/>
          </a:p>
        </p:txBody>
      </p:sp>
      <p:pic>
        <p:nvPicPr>
          <p:cNvPr id="5" name="Picture 4">
            <a:extLst>
              <a:ext uri="{FF2B5EF4-FFF2-40B4-BE49-F238E27FC236}">
                <a16:creationId xmlns:a16="http://schemas.microsoft.com/office/drawing/2014/main" id="{DE48F68B-0362-4BDC-A96A-971D701E0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pic>
        <p:nvPicPr>
          <p:cNvPr id="7" name="Picture 6" descr="Arrow&#10;&#10;Description automatically generated">
            <a:extLst>
              <a:ext uri="{FF2B5EF4-FFF2-40B4-BE49-F238E27FC236}">
                <a16:creationId xmlns:a16="http://schemas.microsoft.com/office/drawing/2014/main" id="{66610968-D731-4302-9DB5-5D5B45F718C3}"/>
              </a:ext>
            </a:extLst>
          </p:cNvPr>
          <p:cNvPicPr>
            <a:picLocks noChangeAspect="1"/>
          </p:cNvPicPr>
          <p:nvPr/>
        </p:nvPicPr>
        <p:blipFill>
          <a:blip r:embed="rId4">
            <a:lum bright="70000" contrast="-70000"/>
            <a:alphaModFix amt="35000"/>
            <a:extLst>
              <a:ext uri="{BEBA8EAE-BF5A-486C-A8C5-ECC9F3942E4B}">
                <a14:imgProps xmlns:a14="http://schemas.microsoft.com/office/drawing/2010/main">
                  <a14:imgLayer r:embed="rId5">
                    <a14:imgEffect>
                      <a14:backgroundRemoval t="5231" b="99385" l="1266" r="98945">
                        <a14:foregroundMark x1="10338" y1="18462" x2="5274" y2="10154"/>
                        <a14:foregroundMark x1="5274" y1="10154" x2="1266" y2="6154"/>
                        <a14:foregroundMark x1="89030" y1="11077" x2="99367" y2="5231"/>
                        <a14:foregroundMark x1="74262" y1="90462" x2="73207" y2="96615"/>
                        <a14:foregroundMark x1="33122" y1="96615" x2="33333" y2="99385"/>
                        <a14:backgroundMark x1="49789" y1="40923" x2="49789" y2="40923"/>
                        <a14:backgroundMark x1="51688" y1="40615" x2="51688" y2="40615"/>
                      </a14:backgroundRemoval>
                    </a14:imgEffect>
                  </a14:imgLayer>
                </a14:imgProps>
              </a:ext>
              <a:ext uri="{28A0092B-C50C-407E-A947-70E740481C1C}">
                <a14:useLocalDpi xmlns:a14="http://schemas.microsoft.com/office/drawing/2010/main" val="0"/>
              </a:ext>
            </a:extLst>
          </a:blip>
          <a:stretch>
            <a:fillRect/>
          </a:stretch>
        </p:blipFill>
        <p:spPr>
          <a:xfrm rot="19899888">
            <a:off x="7984524" y="4388430"/>
            <a:ext cx="4641278" cy="3182310"/>
          </a:xfrm>
          <a:prstGeom prst="rect">
            <a:avLst/>
          </a:prstGeom>
        </p:spPr>
      </p:pic>
    </p:spTree>
    <p:extLst>
      <p:ext uri="{BB962C8B-B14F-4D97-AF65-F5344CB8AC3E}">
        <p14:creationId xmlns:p14="http://schemas.microsoft.com/office/powerpoint/2010/main" val="318631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4000" t="-7000" r="-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F312AB-AC3F-401E-A240-5A6D00C2753E}"/>
              </a:ext>
            </a:extLst>
          </p:cNvPr>
          <p:cNvSpPr/>
          <p:nvPr/>
        </p:nvSpPr>
        <p:spPr>
          <a:xfrm>
            <a:off x="2880013" y="5611091"/>
            <a:ext cx="6431973" cy="1246909"/>
          </a:xfrm>
          <a:prstGeom prst="rect">
            <a:avLst/>
          </a:prstGeom>
          <a:solidFill>
            <a:srgbClr val="0298D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Putting it into Practice</a:t>
            </a:r>
          </a:p>
        </p:txBody>
      </p:sp>
    </p:spTree>
    <p:extLst>
      <p:ext uri="{BB962C8B-B14F-4D97-AF65-F5344CB8AC3E}">
        <p14:creationId xmlns:p14="http://schemas.microsoft.com/office/powerpoint/2010/main" val="2762503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619327"/>
            <a:ext cx="10318173" cy="4026407"/>
          </a:xfrm>
        </p:spPr>
        <p:txBody>
          <a:bodyPr>
            <a:normAutofit/>
          </a:bodyPr>
          <a:lstStyle/>
          <a:p>
            <a:pPr marL="457200" lvl="1" indent="-457200">
              <a:spcBef>
                <a:spcPts val="0"/>
              </a:spcBef>
              <a:spcAft>
                <a:spcPts val="1800"/>
              </a:spcAft>
              <a:buFont typeface="Wingdings" panose="05000000000000000000" pitchFamily="2" charset="2"/>
              <a:buChar char="v"/>
              <a:tabLst>
                <a:tab pos="3033713" algn="l"/>
              </a:tabLst>
            </a:pPr>
            <a:r>
              <a:rPr lang="en-US" sz="2800" b="1" dirty="0" err="1"/>
              <a:t>Personalismo</a:t>
            </a:r>
            <a:r>
              <a:rPr lang="en-US" sz="2800" dirty="0"/>
              <a:t> = Business like interaction with mental or 	medical professionals seems unwelcoming</a:t>
            </a:r>
            <a:endParaRPr lang="es-419" dirty="0"/>
          </a:p>
          <a:p>
            <a:pPr marL="457200" lvl="1" indent="-457200">
              <a:spcBef>
                <a:spcPts val="0"/>
              </a:spcBef>
              <a:spcAft>
                <a:spcPts val="1800"/>
              </a:spcAft>
              <a:buFont typeface="Wingdings" panose="05000000000000000000" pitchFamily="2" charset="2"/>
              <a:buChar char="v"/>
            </a:pPr>
            <a:r>
              <a:rPr lang="en-US" sz="2800" b="1" dirty="0" err="1"/>
              <a:t>Simpatia</a:t>
            </a:r>
            <a:r>
              <a:rPr lang="en-US" sz="2800" dirty="0"/>
              <a:t> = Reluctant to share unpleasant emotions</a:t>
            </a:r>
          </a:p>
          <a:p>
            <a:pPr marL="457200" lvl="1" indent="-457200">
              <a:spcBef>
                <a:spcPts val="0"/>
              </a:spcBef>
              <a:spcAft>
                <a:spcPts val="1800"/>
              </a:spcAft>
              <a:buFont typeface="Wingdings" panose="05000000000000000000" pitchFamily="2" charset="2"/>
              <a:buChar char="v"/>
            </a:pPr>
            <a:r>
              <a:rPr lang="en-US" sz="2800" b="1" dirty="0"/>
              <a:t>Respeto</a:t>
            </a:r>
            <a:r>
              <a:rPr lang="en-US" sz="2800" dirty="0"/>
              <a:t> = Agreeableness</a:t>
            </a:r>
            <a:endParaRPr lang="es-419" dirty="0"/>
          </a:p>
          <a:p>
            <a:pPr marL="457200" lvl="1" indent="-457200">
              <a:spcBef>
                <a:spcPts val="0"/>
              </a:spcBef>
              <a:spcAft>
                <a:spcPts val="1800"/>
              </a:spcAft>
              <a:buFont typeface="Wingdings" panose="05000000000000000000" pitchFamily="2" charset="2"/>
              <a:buChar char="v"/>
              <a:tabLst>
                <a:tab pos="3086100" algn="l"/>
              </a:tabLst>
            </a:pPr>
            <a:r>
              <a:rPr lang="en-US" sz="2800" b="1" dirty="0" err="1"/>
              <a:t>Espiritualismo</a:t>
            </a:r>
            <a:r>
              <a:rPr lang="en-US" sz="2800" dirty="0"/>
              <a:t> = More likely to seek assistance </a:t>
            </a:r>
            <a:r>
              <a:rPr lang="en-US" sz="2800"/>
              <a:t>from </a:t>
            </a:r>
            <a:r>
              <a:rPr lang="en-US" sz="2800" smtClean="0"/>
              <a:t>	religious </a:t>
            </a:r>
            <a:r>
              <a:rPr lang="en-US" sz="2800" dirty="0"/>
              <a:t>	leaders</a:t>
            </a:r>
            <a:endParaRPr lang="es-419" dirty="0"/>
          </a:p>
          <a:p>
            <a:endParaRPr lang="es-419" dirty="0"/>
          </a:p>
        </p:txBody>
      </p:sp>
      <p:pic>
        <p:nvPicPr>
          <p:cNvPr id="6" name="Picture 5">
            <a:extLst>
              <a:ext uri="{FF2B5EF4-FFF2-40B4-BE49-F238E27FC236}">
                <a16:creationId xmlns:a16="http://schemas.microsoft.com/office/drawing/2014/main" id="{5D244CEE-0F86-417F-B671-BC609C865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
        <p:nvSpPr>
          <p:cNvPr id="8" name="Title 1">
            <a:extLst>
              <a:ext uri="{FF2B5EF4-FFF2-40B4-BE49-F238E27FC236}">
                <a16:creationId xmlns:a16="http://schemas.microsoft.com/office/drawing/2014/main" id="{59080B9F-6C44-4E77-A20B-306CD48522B1}"/>
              </a:ext>
            </a:extLst>
          </p:cNvPr>
          <p:cNvSpPr>
            <a:spLocks noGrp="1"/>
          </p:cNvSpPr>
          <p:nvPr>
            <p:ph type="title"/>
          </p:nvPr>
        </p:nvSpPr>
        <p:spPr>
          <a:xfrm>
            <a:off x="770011" y="145473"/>
            <a:ext cx="8079581" cy="826630"/>
          </a:xfrm>
        </p:spPr>
        <p:txBody>
          <a:bodyPr>
            <a:normAutofit/>
          </a:bodyPr>
          <a:lstStyle/>
          <a:p>
            <a:pPr algn="l"/>
            <a:r>
              <a:rPr lang="en-US" sz="4400" b="1" dirty="0">
                <a:cs typeface="Arial" panose="020B0604020202020204" pitchFamily="34" charset="0"/>
              </a:rPr>
              <a:t>Cultural Values &amp; Treatment</a:t>
            </a:r>
            <a:endParaRPr lang="es-419" sz="4400" b="1" dirty="0">
              <a:cs typeface="Arial" panose="020B0604020202020204" pitchFamily="34" charset="0"/>
            </a:endParaRPr>
          </a:p>
        </p:txBody>
      </p:sp>
    </p:spTree>
    <p:extLst>
      <p:ext uri="{BB962C8B-B14F-4D97-AF65-F5344CB8AC3E}">
        <p14:creationId xmlns:p14="http://schemas.microsoft.com/office/powerpoint/2010/main" val="215216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FD9BF9-28EE-40AC-8AEE-8138916AE5FA}"/>
              </a:ext>
            </a:extLst>
          </p:cNvPr>
          <p:cNvSpPr>
            <a:spLocks noGrp="1"/>
          </p:cNvSpPr>
          <p:nvPr>
            <p:ph type="title"/>
          </p:nvPr>
        </p:nvSpPr>
        <p:spPr>
          <a:xfrm>
            <a:off x="770011" y="157533"/>
            <a:ext cx="8079581" cy="826630"/>
          </a:xfrm>
        </p:spPr>
        <p:txBody>
          <a:bodyPr>
            <a:normAutofit/>
          </a:bodyPr>
          <a:lstStyle/>
          <a:p>
            <a:pPr algn="l"/>
            <a:r>
              <a:rPr lang="en-US" sz="4400" b="1" dirty="0">
                <a:cs typeface="Arial" panose="020B0604020202020204" pitchFamily="34" charset="0"/>
              </a:rPr>
              <a:t>Cultural Values &amp; Treatment</a:t>
            </a:r>
            <a:endParaRPr lang="es-419" sz="4400" b="1" dirty="0">
              <a:cs typeface="Arial" panose="020B0604020202020204" pitchFamily="34" charset="0"/>
            </a:endParaRPr>
          </a:p>
        </p:txBody>
      </p:sp>
      <p:pic>
        <p:nvPicPr>
          <p:cNvPr id="5" name="Picture 4">
            <a:extLst>
              <a:ext uri="{FF2B5EF4-FFF2-40B4-BE49-F238E27FC236}">
                <a16:creationId xmlns:a16="http://schemas.microsoft.com/office/drawing/2014/main" id="{F4585886-75FD-4DFB-AF5B-E8E5D04CF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
        <p:nvSpPr>
          <p:cNvPr id="2" name="TextBox 1">
            <a:extLst>
              <a:ext uri="{FF2B5EF4-FFF2-40B4-BE49-F238E27FC236}">
                <a16:creationId xmlns:a16="http://schemas.microsoft.com/office/drawing/2014/main" id="{5986CCEF-6895-4820-9691-0B9E3D146F7B}"/>
              </a:ext>
            </a:extLst>
          </p:cNvPr>
          <p:cNvSpPr txBox="1"/>
          <p:nvPr/>
        </p:nvSpPr>
        <p:spPr>
          <a:xfrm>
            <a:off x="770011" y="1651590"/>
            <a:ext cx="10778837" cy="3554819"/>
          </a:xfrm>
          <a:prstGeom prst="rect">
            <a:avLst/>
          </a:prstGeom>
          <a:noFill/>
        </p:spPr>
        <p:txBody>
          <a:bodyPr wrap="square" rtlCol="0">
            <a:spAutoFit/>
          </a:bodyPr>
          <a:lstStyle/>
          <a:p>
            <a:pPr marL="1828800" indent="-1828800">
              <a:spcAft>
                <a:spcPts val="1200"/>
              </a:spcAft>
            </a:pPr>
            <a:r>
              <a:rPr lang="en-US" sz="2400" b="1" dirty="0" err="1">
                <a:latin typeface="Arial" panose="020B0604020202020204" pitchFamily="34" charset="0"/>
                <a:cs typeface="Arial" panose="020B0604020202020204" pitchFamily="34" charset="0"/>
              </a:rPr>
              <a:t>Familismo</a:t>
            </a:r>
            <a:r>
              <a:rPr lang="en-US" sz="2400" dirty="0">
                <a:latin typeface="Arial" panose="020B0604020202020204" pitchFamily="34" charset="0"/>
                <a:cs typeface="Arial" panose="020B0604020202020204" pitchFamily="34" charset="0"/>
              </a:rPr>
              <a:t> = Attempt to solve problems within the family and not seek services or share personal information</a:t>
            </a:r>
          </a:p>
          <a:p>
            <a:pPr marL="914400" indent="-34290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Also impacts how adolescents make treatment decisions and who comes to treatment (along with </a:t>
            </a:r>
            <a:r>
              <a:rPr lang="en-US" sz="2200" dirty="0" err="1">
                <a:latin typeface="Arial" panose="020B0604020202020204" pitchFamily="34" charset="0"/>
                <a:cs typeface="Arial" panose="020B0604020202020204" pitchFamily="34" charset="0"/>
              </a:rPr>
              <a:t>respeto</a:t>
            </a:r>
            <a:r>
              <a:rPr lang="en-US" sz="2200" dirty="0">
                <a:latin typeface="Arial" panose="020B0604020202020204" pitchFamily="34" charset="0"/>
                <a:cs typeface="Arial" panose="020B0604020202020204" pitchFamily="34" charset="0"/>
              </a:rPr>
              <a:t>)</a:t>
            </a:r>
          </a:p>
          <a:p>
            <a:pPr marL="9144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Promotes family involvement, improving T1D management </a:t>
            </a:r>
            <a:r>
              <a:rPr lang="en-US" sz="2000" dirty="0">
                <a:latin typeface="Arial" panose="020B0604020202020204" pitchFamily="34" charset="0"/>
                <a:cs typeface="Arial" panose="020B0604020202020204" pitchFamily="34" charset="0"/>
              </a:rPr>
              <a:t>(Gandhi et al., 2016)</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Machismo</a:t>
            </a:r>
            <a:r>
              <a:rPr lang="en-US" sz="2400" dirty="0">
                <a:latin typeface="Arial" panose="020B0604020202020204" pitchFamily="34" charset="0"/>
                <a:cs typeface="Arial" panose="020B0604020202020204" pitchFamily="34" charset="0"/>
              </a:rPr>
              <a:t> = Help seeking is weak</a:t>
            </a:r>
          </a:p>
          <a:p>
            <a:endParaRPr lang="en-US" sz="2400" dirty="0">
              <a:latin typeface="Arial" panose="020B0604020202020204" pitchFamily="34" charset="0"/>
              <a:cs typeface="Arial" panose="020B0604020202020204" pitchFamily="34" charset="0"/>
            </a:endParaRPr>
          </a:p>
          <a:p>
            <a:pPr marL="2057400" indent="-2057400"/>
            <a:r>
              <a:rPr lang="en-US" sz="2400" b="1" dirty="0">
                <a:latin typeface="Arial" panose="020B0604020202020204" pitchFamily="34" charset="0"/>
                <a:cs typeface="Arial" panose="020B0604020202020204" pitchFamily="34" charset="0"/>
              </a:rPr>
              <a:t>Marianismo</a:t>
            </a:r>
            <a:r>
              <a:rPr lang="en-US" sz="2400" dirty="0">
                <a:latin typeface="Arial" panose="020B0604020202020204" pitchFamily="34" charset="0"/>
                <a:cs typeface="Arial" panose="020B0604020202020204" pitchFamily="34" charset="0"/>
              </a:rPr>
              <a:t> = Too busy caring for others to care for self (could feel selfish)</a:t>
            </a:r>
          </a:p>
        </p:txBody>
      </p:sp>
    </p:spTree>
    <p:extLst>
      <p:ext uri="{BB962C8B-B14F-4D97-AF65-F5344CB8AC3E}">
        <p14:creationId xmlns:p14="http://schemas.microsoft.com/office/powerpoint/2010/main" val="3166995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82" y="83126"/>
            <a:ext cx="6400800" cy="903119"/>
          </a:xfrm>
        </p:spPr>
        <p:txBody>
          <a:bodyPr>
            <a:noAutofit/>
          </a:bodyPr>
          <a:lstStyle/>
          <a:p>
            <a:pPr algn="l"/>
            <a:r>
              <a:rPr lang="en-US" sz="4400" b="1" dirty="0">
                <a:cs typeface="Arial" panose="020B0604020202020204" pitchFamily="34" charset="0"/>
              </a:rPr>
              <a:t>Other Considerations</a:t>
            </a:r>
          </a:p>
        </p:txBody>
      </p:sp>
      <p:sp>
        <p:nvSpPr>
          <p:cNvPr id="3" name="Content Placeholder 2"/>
          <p:cNvSpPr>
            <a:spLocks noGrp="1"/>
          </p:cNvSpPr>
          <p:nvPr>
            <p:ph idx="1"/>
          </p:nvPr>
        </p:nvSpPr>
        <p:spPr>
          <a:xfrm>
            <a:off x="787388" y="1639029"/>
            <a:ext cx="7209468" cy="3814354"/>
          </a:xfrm>
        </p:spPr>
        <p:txBody>
          <a:bodyPr>
            <a:noAutofit/>
          </a:bodyPr>
          <a:lstStyle/>
          <a:p>
            <a:pPr marL="457200" indent="-457200">
              <a:buFont typeface="Wingdings" panose="05000000000000000000" pitchFamily="2" charset="2"/>
              <a:buChar char="v"/>
            </a:pPr>
            <a:r>
              <a:rPr lang="en-US" sz="2400" dirty="0"/>
              <a:t>Consider level of education</a:t>
            </a:r>
          </a:p>
          <a:p>
            <a:pPr marL="457200" indent="-457200">
              <a:buFont typeface="Wingdings" panose="05000000000000000000" pitchFamily="2" charset="2"/>
              <a:buChar char="v"/>
            </a:pPr>
            <a:endParaRPr lang="en-US" sz="2400" dirty="0"/>
          </a:p>
          <a:p>
            <a:pPr marL="457200" indent="-457200">
              <a:buFont typeface="Wingdings" panose="05000000000000000000" pitchFamily="2" charset="2"/>
              <a:buChar char="v"/>
            </a:pPr>
            <a:r>
              <a:rPr lang="en-US" sz="2400" dirty="0"/>
              <a:t>Immigrants have learned survival skills, which may make them appear more demanding and untrusting</a:t>
            </a:r>
          </a:p>
          <a:p>
            <a:pPr marL="457200" indent="-457200">
              <a:buFont typeface="Wingdings" panose="05000000000000000000" pitchFamily="2" charset="2"/>
              <a:buChar char="v"/>
            </a:pPr>
            <a:endParaRPr lang="en-US" sz="2400" dirty="0"/>
          </a:p>
          <a:p>
            <a:pPr marL="457200" indent="-457200">
              <a:buFont typeface="Wingdings" panose="05000000000000000000" pitchFamily="2" charset="2"/>
              <a:buChar char="v"/>
            </a:pPr>
            <a:r>
              <a:rPr lang="en-US" sz="2400" dirty="0"/>
              <a:t>Remember that many of the immigrants have fled violence, and have been abused, tortured, or imprisoned</a:t>
            </a:r>
            <a:endParaRPr lang="en-US" sz="2200" dirty="0"/>
          </a:p>
          <a:p>
            <a:endParaRPr lang="en-US" sz="2200" dirty="0"/>
          </a:p>
        </p:txBody>
      </p:sp>
      <p:pic>
        <p:nvPicPr>
          <p:cNvPr id="5" name="Picture 4">
            <a:extLst>
              <a:ext uri="{FF2B5EF4-FFF2-40B4-BE49-F238E27FC236}">
                <a16:creationId xmlns:a16="http://schemas.microsoft.com/office/drawing/2014/main" id="{3A18640C-BB4F-4F4D-885D-27E03B467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pic>
        <p:nvPicPr>
          <p:cNvPr id="8" name="Picture 7" descr="A group of people in a classroom&#10;&#10;Description automatically generated with medium confidence">
            <a:extLst>
              <a:ext uri="{FF2B5EF4-FFF2-40B4-BE49-F238E27FC236}">
                <a16:creationId xmlns:a16="http://schemas.microsoft.com/office/drawing/2014/main" id="{A2137DD9-63B6-4327-BE14-621DA9506DC7}"/>
              </a:ext>
            </a:extLst>
          </p:cNvPr>
          <p:cNvPicPr>
            <a:picLocks noChangeAspect="1"/>
          </p:cNvPicPr>
          <p:nvPr/>
        </p:nvPicPr>
        <p:blipFill rotWithShape="1">
          <a:blip r:embed="rId4" cstate="hqprint">
            <a:alphaModFix amt="85000"/>
            <a:extLst>
              <a:ext uri="{28A0092B-C50C-407E-A947-70E740481C1C}">
                <a14:useLocalDpi xmlns:a14="http://schemas.microsoft.com/office/drawing/2010/main" val="0"/>
              </a:ext>
            </a:extLst>
          </a:blip>
          <a:srcRect l="4776" r="6452" b="19078"/>
          <a:stretch/>
        </p:blipFill>
        <p:spPr>
          <a:xfrm>
            <a:off x="9154631" y="2351101"/>
            <a:ext cx="2354667" cy="1430967"/>
          </a:xfrm>
          <a:prstGeom prst="rect">
            <a:avLst/>
          </a:prstGeom>
        </p:spPr>
      </p:pic>
      <p:pic>
        <p:nvPicPr>
          <p:cNvPr id="6" name="Picture 5">
            <a:extLst>
              <a:ext uri="{FF2B5EF4-FFF2-40B4-BE49-F238E27FC236}">
                <a16:creationId xmlns:a16="http://schemas.microsoft.com/office/drawing/2014/main" id="{84F10132-D8F5-43B7-9FB9-23CA71C4D42E}"/>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Layer>
                </a14:imgProps>
              </a:ext>
            </a:extLst>
          </a:blip>
          <a:srcRect r="13772"/>
          <a:stretch/>
        </p:blipFill>
        <p:spPr>
          <a:xfrm>
            <a:off x="9875159" y="1157591"/>
            <a:ext cx="1789532" cy="1379241"/>
          </a:xfrm>
          <a:prstGeom prst="rect">
            <a:avLst/>
          </a:prstGeom>
        </p:spPr>
      </p:pic>
      <p:pic>
        <p:nvPicPr>
          <p:cNvPr id="4" name="Picture 3">
            <a:extLst>
              <a:ext uri="{FF2B5EF4-FFF2-40B4-BE49-F238E27FC236}">
                <a16:creationId xmlns:a16="http://schemas.microsoft.com/office/drawing/2014/main" id="{406D3778-8CF9-4380-90B0-08A333085229}"/>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Layer>
                </a14:imgProps>
              </a:ext>
            </a:extLst>
          </a:blip>
          <a:stretch>
            <a:fillRect/>
          </a:stretch>
        </p:blipFill>
        <p:spPr>
          <a:xfrm>
            <a:off x="10157917" y="3567472"/>
            <a:ext cx="1715329" cy="1286497"/>
          </a:xfrm>
          <a:prstGeom prst="rect">
            <a:avLst/>
          </a:prstGeom>
        </p:spPr>
      </p:pic>
    </p:spTree>
    <p:extLst>
      <p:ext uri="{BB962C8B-B14F-4D97-AF65-F5344CB8AC3E}">
        <p14:creationId xmlns:p14="http://schemas.microsoft.com/office/powerpoint/2010/main" val="32724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89" y="91337"/>
            <a:ext cx="7178482" cy="866506"/>
          </a:xfrm>
        </p:spPr>
        <p:txBody>
          <a:bodyPr>
            <a:noAutofit/>
          </a:bodyPr>
          <a:lstStyle/>
          <a:p>
            <a:pPr algn="l"/>
            <a:r>
              <a:rPr lang="en-US" sz="4400" b="1" dirty="0">
                <a:cs typeface="Arial" panose="020B0604020202020204" pitchFamily="34" charset="0"/>
              </a:rPr>
              <a:t>A Few Definitions…</a:t>
            </a:r>
          </a:p>
        </p:txBody>
      </p:sp>
      <p:sp>
        <p:nvSpPr>
          <p:cNvPr id="3" name="Content Placeholder 2"/>
          <p:cNvSpPr>
            <a:spLocks noGrp="1"/>
          </p:cNvSpPr>
          <p:nvPr>
            <p:ph idx="1"/>
          </p:nvPr>
        </p:nvSpPr>
        <p:spPr>
          <a:xfrm>
            <a:off x="875490" y="1371600"/>
            <a:ext cx="10252954" cy="4800600"/>
          </a:xfrm>
        </p:spPr>
        <p:txBody>
          <a:bodyPr>
            <a:noAutofit/>
          </a:bodyPr>
          <a:lstStyle/>
          <a:p>
            <a:pPr marL="398463" indent="-398463">
              <a:buNone/>
              <a:tabLst>
                <a:tab pos="1430338" algn="l"/>
              </a:tabLst>
            </a:pPr>
            <a:r>
              <a:rPr lang="en-US" sz="2200" b="1" u="sng" dirty="0"/>
              <a:t>Immigrant</a:t>
            </a:r>
            <a:endParaRPr lang="en-US" sz="2200" b="1" dirty="0"/>
          </a:p>
          <a:p>
            <a:pPr marL="398463" indent="-398463">
              <a:buNone/>
              <a:tabLst>
                <a:tab pos="1430338" algn="l"/>
              </a:tabLst>
            </a:pPr>
            <a:r>
              <a:rPr lang="en-US" sz="2200" b="1" dirty="0"/>
              <a:t>	</a:t>
            </a:r>
            <a:r>
              <a:rPr lang="en-US" sz="2200" dirty="0"/>
              <a:t>A person who comes from another country to live in the U.S. “Alien” is the legal word for any person who is </a:t>
            </a:r>
            <a:r>
              <a:rPr lang="en-US" sz="2200" b="1" dirty="0"/>
              <a:t>not a citizen </a:t>
            </a:r>
            <a:r>
              <a:rPr lang="en-US" sz="2200" dirty="0"/>
              <a:t>of the U.S. </a:t>
            </a:r>
          </a:p>
          <a:p>
            <a:pPr marL="398463" indent="-398463">
              <a:buNone/>
              <a:tabLst>
                <a:tab pos="1430338" algn="l"/>
              </a:tabLst>
            </a:pPr>
            <a:endParaRPr lang="en-US" sz="1400" dirty="0"/>
          </a:p>
          <a:p>
            <a:pPr marL="398463" indent="-398463">
              <a:buNone/>
              <a:tabLst>
                <a:tab pos="1430338" algn="l"/>
              </a:tabLst>
            </a:pPr>
            <a:r>
              <a:rPr lang="en-US" sz="2200" b="1" u="sng" dirty="0"/>
              <a:t>Asylee</a:t>
            </a:r>
            <a:endParaRPr lang="en-US" sz="2200" b="1" dirty="0"/>
          </a:p>
          <a:p>
            <a:pPr marL="398463" indent="-398463">
              <a:buNone/>
              <a:tabLst>
                <a:tab pos="1430338" algn="l"/>
              </a:tabLst>
            </a:pPr>
            <a:r>
              <a:rPr lang="en-US" sz="2200" b="1" dirty="0"/>
              <a:t>	</a:t>
            </a:r>
            <a:r>
              <a:rPr lang="en-US" sz="2200" dirty="0"/>
              <a:t>A person who arrives in the U.S. asking for protection because it is dangerous for them to be in their home country. Asylees apply for asylum once in the country.</a:t>
            </a:r>
          </a:p>
          <a:p>
            <a:pPr marL="0" indent="0">
              <a:buNone/>
              <a:tabLst>
                <a:tab pos="1430338" algn="l"/>
              </a:tabLst>
            </a:pPr>
            <a:endParaRPr lang="en-US" sz="1400" dirty="0"/>
          </a:p>
          <a:p>
            <a:pPr marL="398463" marR="0" lvl="0" indent="-398463"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430338" algn="l"/>
              </a:tabLst>
              <a:defRPr/>
            </a:pPr>
            <a:r>
              <a:rPr kumimoji="0" lang="en-US" sz="2200" b="1" i="0" u="sng" strike="noStrike" kern="1200" cap="none" spc="0" normalizeH="0" baseline="0" noProof="0" dirty="0">
                <a:ln>
                  <a:noFill/>
                </a:ln>
                <a:solidFill>
                  <a:prstClr val="black"/>
                </a:solidFill>
                <a:effectLst/>
                <a:uLnTx/>
                <a:uFillTx/>
                <a:latin typeface="Arial"/>
                <a:ea typeface="ＭＳ Ｐゴシック" charset="-128"/>
                <a:cs typeface="Arial"/>
              </a:rPr>
              <a:t>Asylum</a:t>
            </a:r>
            <a:endParaRPr lang="en-US" sz="2200" b="1" dirty="0"/>
          </a:p>
          <a:p>
            <a:pPr marL="398463" lvl="1" indent="-398463">
              <a:buNone/>
              <a:tabLst>
                <a:tab pos="1430338" algn="l"/>
              </a:tabLst>
            </a:pPr>
            <a:r>
              <a:rPr lang="en-US" sz="2200" b="1" dirty="0"/>
              <a:t>	</a:t>
            </a:r>
            <a:r>
              <a:rPr lang="en-US" sz="2200" dirty="0"/>
              <a:t>A legal status for people who came to the U.S. because they were harmed or threatened because of who they are or what they believe. </a:t>
            </a:r>
          </a:p>
        </p:txBody>
      </p:sp>
      <p:pic>
        <p:nvPicPr>
          <p:cNvPr id="4" name="Picture 3">
            <a:extLst>
              <a:ext uri="{FF2B5EF4-FFF2-40B4-BE49-F238E27FC236}">
                <a16:creationId xmlns:a16="http://schemas.microsoft.com/office/drawing/2014/main" id="{470327DC-7329-4CA6-8D3F-B471DC584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Tree>
    <p:extLst>
      <p:ext uri="{BB962C8B-B14F-4D97-AF65-F5344CB8AC3E}">
        <p14:creationId xmlns:p14="http://schemas.microsoft.com/office/powerpoint/2010/main" val="2920867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7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53AF07-207B-4B98-9E60-A8DF54446599}"/>
              </a:ext>
            </a:extLst>
          </p:cNvPr>
          <p:cNvSpPr/>
          <p:nvPr/>
        </p:nvSpPr>
        <p:spPr>
          <a:xfrm>
            <a:off x="6930189" y="0"/>
            <a:ext cx="5261811" cy="1743740"/>
          </a:xfrm>
          <a:prstGeom prst="rect">
            <a:avLst/>
          </a:prstGeom>
          <a:solidFill>
            <a:srgbClr val="0298D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Working with Interpreters</a:t>
            </a:r>
          </a:p>
        </p:txBody>
      </p:sp>
      <p:sp>
        <p:nvSpPr>
          <p:cNvPr id="5" name="TextBox 4">
            <a:extLst>
              <a:ext uri="{FF2B5EF4-FFF2-40B4-BE49-F238E27FC236}">
                <a16:creationId xmlns:a16="http://schemas.microsoft.com/office/drawing/2014/main" id="{9D01D940-1802-40F0-B801-2F2156D023DA}"/>
              </a:ext>
            </a:extLst>
          </p:cNvPr>
          <p:cNvSpPr txBox="1"/>
          <p:nvPr/>
        </p:nvSpPr>
        <p:spPr>
          <a:xfrm>
            <a:off x="241892" y="5975497"/>
            <a:ext cx="2299290" cy="738664"/>
          </a:xfrm>
          <a:prstGeom prst="rect">
            <a:avLst/>
          </a:prstGeom>
          <a:noFill/>
        </p:spPr>
        <p:txBody>
          <a:bodyPr wrap="square">
            <a:spAutoFit/>
          </a:bodyPr>
          <a:lstStyle/>
          <a:p>
            <a:r>
              <a:rPr lang="en-US" sz="1400" dirty="0">
                <a:solidFill>
                  <a:schemeClr val="bg1"/>
                </a:solidFill>
              </a:rPr>
              <a:t>Source:</a:t>
            </a:r>
          </a:p>
          <a:p>
            <a:r>
              <a:rPr lang="en-US" sz="1400" dirty="0">
                <a:solidFill>
                  <a:schemeClr val="bg1"/>
                </a:solidFill>
              </a:rPr>
              <a:t>https://www.pinterest.com/pin/647533252665251615/</a:t>
            </a:r>
          </a:p>
        </p:txBody>
      </p:sp>
    </p:spTree>
    <p:extLst>
      <p:ext uri="{BB962C8B-B14F-4D97-AF65-F5344CB8AC3E}">
        <p14:creationId xmlns:p14="http://schemas.microsoft.com/office/powerpoint/2010/main" val="3373163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7034" y="1745680"/>
            <a:ext cx="10538745" cy="4157745"/>
          </a:xfrm>
        </p:spPr>
        <p:txBody>
          <a:bodyPr/>
          <a:lstStyle/>
          <a:p>
            <a:pPr marL="457200" indent="-457200">
              <a:buFont typeface="Wingdings" panose="05000000000000000000" pitchFamily="2" charset="2"/>
              <a:buChar char="v"/>
            </a:pPr>
            <a:r>
              <a:rPr lang="en-US" sz="2400" dirty="0">
                <a:latin typeface="Arial" panose="020B0604020202020204" pitchFamily="34" charset="0"/>
              </a:rPr>
              <a:t>Patients seeking treatment may not speak English or feel completely comfortable in the language </a:t>
            </a:r>
          </a:p>
          <a:p>
            <a:pPr marL="457200" indent="-457200">
              <a:buFont typeface="Wingdings" panose="05000000000000000000" pitchFamily="2" charset="2"/>
              <a:buChar char="v"/>
            </a:pPr>
            <a:endParaRPr lang="en-US" sz="2400" dirty="0">
              <a:latin typeface="Arial" panose="020B0604020202020204" pitchFamily="34" charset="0"/>
            </a:endParaRPr>
          </a:p>
          <a:p>
            <a:pPr marL="457200" indent="-457200">
              <a:buFont typeface="Wingdings" panose="05000000000000000000" pitchFamily="2" charset="2"/>
              <a:buChar char="v"/>
            </a:pPr>
            <a:r>
              <a:rPr lang="en-US" sz="2400" dirty="0">
                <a:latin typeface="Arial" panose="020B0604020202020204" pitchFamily="34" charset="0"/>
              </a:rPr>
              <a:t>Child patient may speak English but not parents</a:t>
            </a:r>
          </a:p>
          <a:p>
            <a:pPr marL="1090613" lvl="2" indent="-290513"/>
            <a:r>
              <a:rPr lang="en-US" dirty="0">
                <a:latin typeface="Arial" panose="020B0604020202020204" pitchFamily="34" charset="0"/>
              </a:rPr>
              <a:t>It is important to keep parents involved!</a:t>
            </a:r>
          </a:p>
          <a:p>
            <a:pPr marL="457200" indent="-457200">
              <a:buFont typeface="Wingdings" panose="05000000000000000000" pitchFamily="2" charset="2"/>
              <a:buChar char="v"/>
            </a:pPr>
            <a:endParaRPr lang="en-US" sz="2400" dirty="0">
              <a:latin typeface="Arial" panose="020B0604020202020204" pitchFamily="34" charset="0"/>
            </a:endParaRPr>
          </a:p>
          <a:p>
            <a:pPr marL="457200" indent="-457200">
              <a:buFont typeface="Wingdings" panose="05000000000000000000" pitchFamily="2" charset="2"/>
              <a:buChar char="v"/>
            </a:pPr>
            <a:r>
              <a:rPr lang="en-US" sz="2400" dirty="0">
                <a:latin typeface="Arial" panose="020B0604020202020204" pitchFamily="34" charset="0"/>
              </a:rPr>
              <a:t>Assessment measures are developed and meant to be used in English</a:t>
            </a:r>
          </a:p>
          <a:p>
            <a:pPr marL="1090613" lvl="1" indent="-290513">
              <a:buFont typeface="Arial" panose="020B0604020202020204" pitchFamily="34" charset="0"/>
              <a:buChar char="•"/>
            </a:pPr>
            <a:r>
              <a:rPr lang="en-US" sz="2400" dirty="0">
                <a:latin typeface="Arial" panose="020B0604020202020204" pitchFamily="34" charset="0"/>
              </a:rPr>
              <a:t>Not understood or culturally inappropriate at times</a:t>
            </a:r>
            <a:endParaRPr lang="en-US" sz="2400" dirty="0"/>
          </a:p>
          <a:p>
            <a:endParaRPr lang="en-US" sz="2200" dirty="0"/>
          </a:p>
        </p:txBody>
      </p:sp>
      <p:sp>
        <p:nvSpPr>
          <p:cNvPr id="4" name="Title 3"/>
          <p:cNvSpPr>
            <a:spLocks noGrp="1"/>
          </p:cNvSpPr>
          <p:nvPr>
            <p:ph type="title"/>
          </p:nvPr>
        </p:nvSpPr>
        <p:spPr>
          <a:xfrm>
            <a:off x="703124" y="28209"/>
            <a:ext cx="8229600" cy="1036638"/>
          </a:xfrm>
        </p:spPr>
        <p:txBody>
          <a:bodyPr>
            <a:noAutofit/>
          </a:bodyPr>
          <a:lstStyle/>
          <a:p>
            <a:pPr algn="l"/>
            <a:r>
              <a:rPr lang="en-US" sz="4000" dirty="0"/>
              <a:t>When is an Interpreter Needed?</a:t>
            </a:r>
          </a:p>
        </p:txBody>
      </p:sp>
      <p:pic>
        <p:nvPicPr>
          <p:cNvPr id="6" name="Picture 5">
            <a:extLst>
              <a:ext uri="{FF2B5EF4-FFF2-40B4-BE49-F238E27FC236}">
                <a16:creationId xmlns:a16="http://schemas.microsoft.com/office/drawing/2014/main" id="{30D11555-F749-4FDD-9294-03AC27FBC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pic>
        <p:nvPicPr>
          <p:cNvPr id="5" name="Picture 4">
            <a:extLst>
              <a:ext uri="{FF2B5EF4-FFF2-40B4-BE49-F238E27FC236}">
                <a16:creationId xmlns:a16="http://schemas.microsoft.com/office/drawing/2014/main" id="{530158B0-9CBB-4DBE-B5D7-70E62E4B2B15}"/>
              </a:ext>
            </a:extLst>
          </p:cNvPr>
          <p:cNvPicPr>
            <a:picLocks noChangeAspect="1"/>
          </p:cNvPicPr>
          <p:nvPr/>
        </p:nvPicPr>
        <p:blipFill>
          <a:blip r:embed="rId4"/>
          <a:stretch>
            <a:fillRect/>
          </a:stretch>
        </p:blipFill>
        <p:spPr>
          <a:xfrm>
            <a:off x="10299031" y="5389696"/>
            <a:ext cx="1389731" cy="1101818"/>
          </a:xfrm>
          <a:prstGeom prst="rect">
            <a:avLst/>
          </a:prstGeom>
        </p:spPr>
      </p:pic>
    </p:spTree>
    <p:extLst>
      <p:ext uri="{BB962C8B-B14F-4D97-AF65-F5344CB8AC3E}">
        <p14:creationId xmlns:p14="http://schemas.microsoft.com/office/powerpoint/2010/main" val="298446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0491" y="1600207"/>
            <a:ext cx="10174341" cy="4157745"/>
          </a:xfrm>
        </p:spPr>
        <p:txBody>
          <a:bodyPr>
            <a:normAutofit fontScale="77500" lnSpcReduction="20000"/>
          </a:bodyPr>
          <a:lstStyle/>
          <a:p>
            <a:pPr>
              <a:buFont typeface="Wingdings" panose="05000000000000000000" pitchFamily="2" charset="2"/>
              <a:buChar char="v"/>
            </a:pPr>
            <a:endParaRPr lang="en-US" sz="2200" dirty="0">
              <a:latin typeface="Arial" panose="020B0604020202020204" pitchFamily="34" charset="0"/>
            </a:endParaRPr>
          </a:p>
          <a:p>
            <a:pPr marL="457200" indent="-457200">
              <a:buFont typeface="Wingdings" panose="05000000000000000000" pitchFamily="2" charset="2"/>
              <a:buChar char="v"/>
            </a:pPr>
            <a:r>
              <a:rPr lang="en-US" sz="3100" dirty="0">
                <a:latin typeface="Arial" panose="020B0604020202020204" pitchFamily="34" charset="0"/>
              </a:rPr>
              <a:t>Each interpreter may have a different background and level of training </a:t>
            </a:r>
          </a:p>
          <a:p>
            <a:pPr marL="457200" lvl="1" indent="-457200">
              <a:buFont typeface="Wingdings" panose="05000000000000000000" pitchFamily="2" charset="2"/>
              <a:buChar char="v"/>
            </a:pPr>
            <a:endParaRPr lang="en-US" dirty="0">
              <a:latin typeface="Arial" panose="020B0604020202020204" pitchFamily="34" charset="0"/>
            </a:endParaRPr>
          </a:p>
          <a:p>
            <a:pPr marL="457200" indent="-457200">
              <a:lnSpc>
                <a:spcPct val="120000"/>
              </a:lnSpc>
              <a:spcBef>
                <a:spcPts val="0"/>
              </a:spcBef>
              <a:spcAft>
                <a:spcPts val="600"/>
              </a:spcAft>
              <a:buFont typeface="Wingdings" panose="05000000000000000000" pitchFamily="2" charset="2"/>
              <a:buChar char="v"/>
            </a:pPr>
            <a:r>
              <a:rPr lang="en-US" sz="3100" dirty="0">
                <a:latin typeface="Arial" panose="020B0604020202020204" pitchFamily="34" charset="0"/>
              </a:rPr>
              <a:t>Only available interpreters may be immigrants themselves &amp; may know the client</a:t>
            </a:r>
          </a:p>
          <a:p>
            <a:pPr lvl="2" indent="-288925"/>
            <a:r>
              <a:rPr lang="en-US" sz="2700" dirty="0">
                <a:latin typeface="Arial" panose="020B0604020202020204" pitchFamily="34" charset="0"/>
              </a:rPr>
              <a:t>Confidentiality issues </a:t>
            </a:r>
          </a:p>
          <a:p>
            <a:pPr lvl="2" indent="-288925"/>
            <a:r>
              <a:rPr lang="en-US" sz="2700" dirty="0">
                <a:latin typeface="Arial" panose="020B0604020202020204" pitchFamily="34" charset="0"/>
              </a:rPr>
              <a:t>Families may not be as open as they would be otherwise</a:t>
            </a:r>
          </a:p>
          <a:p>
            <a:pPr lvl="1">
              <a:buFont typeface="Wingdings" panose="05000000000000000000" pitchFamily="2" charset="2"/>
              <a:buChar char="v"/>
            </a:pPr>
            <a:endParaRPr lang="en-US" dirty="0">
              <a:latin typeface="Arial" panose="020B0604020202020204" pitchFamily="34" charset="0"/>
            </a:endParaRPr>
          </a:p>
          <a:p>
            <a:pPr marL="457200" indent="-457200">
              <a:buFont typeface="Wingdings" panose="05000000000000000000" pitchFamily="2" charset="2"/>
              <a:buChar char="v"/>
            </a:pPr>
            <a:r>
              <a:rPr lang="en-US" sz="3100" dirty="0">
                <a:latin typeface="Arial" panose="020B0604020202020204" pitchFamily="34" charset="0"/>
              </a:rPr>
              <a:t>Some words may not be translatable to other languages </a:t>
            </a:r>
          </a:p>
          <a:p>
            <a:pPr marL="457200" indent="-457200">
              <a:buFont typeface="Wingdings" panose="05000000000000000000" pitchFamily="2" charset="2"/>
              <a:buChar char="v"/>
            </a:pPr>
            <a:endParaRPr lang="en-US" sz="3100" dirty="0">
              <a:latin typeface="Arial" panose="020B0604020202020204" pitchFamily="34" charset="0"/>
            </a:endParaRPr>
          </a:p>
          <a:p>
            <a:pPr marL="457200" indent="-457200">
              <a:buFont typeface="Wingdings" panose="05000000000000000000" pitchFamily="2" charset="2"/>
              <a:buChar char="v"/>
            </a:pPr>
            <a:r>
              <a:rPr lang="en-US" sz="3100" dirty="0">
                <a:latin typeface="Arial" panose="020B0604020202020204" pitchFamily="34" charset="0"/>
              </a:rPr>
              <a:t>Different dialects</a:t>
            </a:r>
          </a:p>
          <a:p>
            <a:endParaRPr lang="en-US" sz="2200" dirty="0"/>
          </a:p>
          <a:p>
            <a:endParaRPr lang="en-US" sz="2200" dirty="0"/>
          </a:p>
        </p:txBody>
      </p:sp>
      <p:sp>
        <p:nvSpPr>
          <p:cNvPr id="4" name="Title 3"/>
          <p:cNvSpPr>
            <a:spLocks noGrp="1"/>
          </p:cNvSpPr>
          <p:nvPr>
            <p:ph type="title"/>
          </p:nvPr>
        </p:nvSpPr>
        <p:spPr>
          <a:xfrm>
            <a:off x="707687" y="72736"/>
            <a:ext cx="8686800" cy="992111"/>
          </a:xfrm>
        </p:spPr>
        <p:txBody>
          <a:bodyPr>
            <a:noAutofit/>
          </a:bodyPr>
          <a:lstStyle/>
          <a:p>
            <a:pPr algn="l"/>
            <a:r>
              <a:rPr lang="en-US" sz="3800" dirty="0"/>
              <a:t>Ethical Concerns &amp; Other Problems</a:t>
            </a:r>
          </a:p>
        </p:txBody>
      </p:sp>
      <p:pic>
        <p:nvPicPr>
          <p:cNvPr id="6" name="Picture 5">
            <a:extLst>
              <a:ext uri="{FF2B5EF4-FFF2-40B4-BE49-F238E27FC236}">
                <a16:creationId xmlns:a16="http://schemas.microsoft.com/office/drawing/2014/main" id="{72E3501D-9DCC-44AE-A98B-FE2740050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Tree>
    <p:extLst>
      <p:ext uri="{BB962C8B-B14F-4D97-AF65-F5344CB8AC3E}">
        <p14:creationId xmlns:p14="http://schemas.microsoft.com/office/powerpoint/2010/main" val="2731151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4968" y="1946572"/>
            <a:ext cx="10212914" cy="2573474"/>
          </a:xfrm>
        </p:spPr>
        <p:txBody>
          <a:bodyPr/>
          <a:lstStyle/>
          <a:p>
            <a:pPr marL="457200" indent="-457200">
              <a:spcBef>
                <a:spcPts val="0"/>
              </a:spcBef>
              <a:buFont typeface="Wingdings" panose="05000000000000000000" pitchFamily="2" charset="2"/>
              <a:buChar char="v"/>
              <a:defRPr/>
            </a:pPr>
            <a:r>
              <a:rPr lang="en-US" sz="2400" dirty="0">
                <a:latin typeface="Arial" panose="020B0604020202020204" pitchFamily="34" charset="0"/>
              </a:rPr>
              <a:t>Talk directly to the patients when using an interpreter</a:t>
            </a:r>
          </a:p>
          <a:p>
            <a:pPr marL="457200" indent="-457200">
              <a:spcBef>
                <a:spcPts val="0"/>
              </a:spcBef>
              <a:buFont typeface="Wingdings" panose="05000000000000000000" pitchFamily="2" charset="2"/>
              <a:buChar char="v"/>
              <a:defRPr/>
            </a:pPr>
            <a:endParaRPr lang="en-US" sz="2400" dirty="0">
              <a:latin typeface="Arial" panose="020B0604020202020204" pitchFamily="34" charset="0"/>
            </a:endParaRPr>
          </a:p>
          <a:p>
            <a:pPr marL="457200" indent="-457200">
              <a:buFont typeface="Wingdings" panose="05000000000000000000" pitchFamily="2" charset="2"/>
              <a:buChar char="v"/>
            </a:pPr>
            <a:r>
              <a:rPr lang="en-US" sz="2400" dirty="0">
                <a:latin typeface="Arial" panose="020B0604020202020204" pitchFamily="34" charset="0"/>
              </a:rPr>
              <a:t>When asking questions, make sure to ask one question at a time</a:t>
            </a:r>
          </a:p>
          <a:p>
            <a:pPr marL="457200" indent="-457200">
              <a:buFont typeface="Wingdings" panose="05000000000000000000" pitchFamily="2" charset="2"/>
              <a:buChar char="v"/>
            </a:pPr>
            <a:endParaRPr lang="en-US" sz="2400" dirty="0">
              <a:latin typeface="Arial" panose="020B0604020202020204" pitchFamily="34" charset="0"/>
            </a:endParaRPr>
          </a:p>
          <a:p>
            <a:pPr marL="457200" indent="-457200">
              <a:buFont typeface="Wingdings" panose="05000000000000000000" pitchFamily="2" charset="2"/>
              <a:buChar char="v"/>
            </a:pPr>
            <a:r>
              <a:rPr lang="en-US" sz="2400" dirty="0">
                <a:latin typeface="Arial" panose="020B0604020202020204" pitchFamily="34" charset="0"/>
              </a:rPr>
              <a:t>Do not use kids under 18 to interpret </a:t>
            </a:r>
          </a:p>
        </p:txBody>
      </p:sp>
      <p:pic>
        <p:nvPicPr>
          <p:cNvPr id="6" name="Picture 5">
            <a:extLst>
              <a:ext uri="{FF2B5EF4-FFF2-40B4-BE49-F238E27FC236}">
                <a16:creationId xmlns:a16="http://schemas.microsoft.com/office/drawing/2014/main" id="{4DD8642E-5F9A-4BC1-96F0-7B8913B78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
        <p:nvSpPr>
          <p:cNvPr id="7" name="Title 3">
            <a:extLst>
              <a:ext uri="{FF2B5EF4-FFF2-40B4-BE49-F238E27FC236}">
                <a16:creationId xmlns:a16="http://schemas.microsoft.com/office/drawing/2014/main" id="{2EC45DB4-EDDA-49C2-A48B-CB3B5F98F889}"/>
              </a:ext>
            </a:extLst>
          </p:cNvPr>
          <p:cNvSpPr>
            <a:spLocks noGrp="1"/>
          </p:cNvSpPr>
          <p:nvPr>
            <p:ph type="title"/>
          </p:nvPr>
        </p:nvSpPr>
        <p:spPr>
          <a:xfrm>
            <a:off x="780668" y="94018"/>
            <a:ext cx="8229600" cy="960438"/>
          </a:xfrm>
        </p:spPr>
        <p:txBody>
          <a:bodyPr>
            <a:noAutofit/>
          </a:bodyPr>
          <a:lstStyle/>
          <a:p>
            <a:pPr algn="l"/>
            <a:r>
              <a:rPr lang="en-US" sz="3800" dirty="0"/>
              <a:t>Tips When Using an Interpreter</a:t>
            </a:r>
          </a:p>
        </p:txBody>
      </p:sp>
      <p:pic>
        <p:nvPicPr>
          <p:cNvPr id="8" name="Picture 7" descr="Arrow&#10;&#10;Description automatically generated">
            <a:extLst>
              <a:ext uri="{FF2B5EF4-FFF2-40B4-BE49-F238E27FC236}">
                <a16:creationId xmlns:a16="http://schemas.microsoft.com/office/drawing/2014/main" id="{3AD1DA4E-0F98-41D0-8EE9-7B8D963C8D13}"/>
              </a:ext>
            </a:extLst>
          </p:cNvPr>
          <p:cNvPicPr>
            <a:picLocks noChangeAspect="1"/>
          </p:cNvPicPr>
          <p:nvPr/>
        </p:nvPicPr>
        <p:blipFill>
          <a:blip r:embed="rId4">
            <a:lum bright="70000" contrast="-70000"/>
            <a:alphaModFix amt="35000"/>
            <a:extLst>
              <a:ext uri="{BEBA8EAE-BF5A-486C-A8C5-ECC9F3942E4B}">
                <a14:imgProps xmlns:a14="http://schemas.microsoft.com/office/drawing/2010/main">
                  <a14:imgLayer r:embed="rId5">
                    <a14:imgEffect>
                      <a14:backgroundRemoval t="5231" b="99385" l="1266" r="98945">
                        <a14:foregroundMark x1="10338" y1="18462" x2="5274" y2="10154"/>
                        <a14:foregroundMark x1="5274" y1="10154" x2="1266" y2="6154"/>
                        <a14:foregroundMark x1="89030" y1="11077" x2="99367" y2="5231"/>
                        <a14:foregroundMark x1="74262" y1="90462" x2="73207" y2="96615"/>
                        <a14:foregroundMark x1="33122" y1="96615" x2="33333" y2="99385"/>
                        <a14:backgroundMark x1="49789" y1="40923" x2="49789" y2="40923"/>
                        <a14:backgroundMark x1="51688" y1="40615" x2="51688" y2="40615"/>
                      </a14:backgroundRemoval>
                    </a14:imgEffect>
                  </a14:imgLayer>
                </a14:imgProps>
              </a:ext>
              <a:ext uri="{28A0092B-C50C-407E-A947-70E740481C1C}">
                <a14:useLocalDpi xmlns:a14="http://schemas.microsoft.com/office/drawing/2010/main" val="0"/>
              </a:ext>
            </a:extLst>
          </a:blip>
          <a:stretch>
            <a:fillRect/>
          </a:stretch>
        </p:blipFill>
        <p:spPr>
          <a:xfrm rot="19899888">
            <a:off x="7984524" y="4388430"/>
            <a:ext cx="4641278" cy="3182310"/>
          </a:xfrm>
          <a:prstGeom prst="rect">
            <a:avLst/>
          </a:prstGeom>
        </p:spPr>
      </p:pic>
    </p:spTree>
    <p:extLst>
      <p:ext uri="{BB962C8B-B14F-4D97-AF65-F5344CB8AC3E}">
        <p14:creationId xmlns:p14="http://schemas.microsoft.com/office/powerpoint/2010/main" val="4223756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0668" y="1877298"/>
            <a:ext cx="10690896" cy="3776745"/>
          </a:xfrm>
        </p:spPr>
        <p:txBody>
          <a:bodyPr/>
          <a:lstStyle/>
          <a:p>
            <a:pPr marL="457200" indent="-457200">
              <a:buFont typeface="Wingdings" panose="05000000000000000000" pitchFamily="2" charset="2"/>
              <a:buChar char="v"/>
            </a:pPr>
            <a:r>
              <a:rPr lang="en-US" sz="2400" dirty="0">
                <a:latin typeface="Arial" panose="020B0604020202020204" pitchFamily="34" charset="0"/>
              </a:rPr>
              <a:t>Do not ask interpreters to sum up an appointment or large portions of it</a:t>
            </a:r>
          </a:p>
          <a:p>
            <a:pPr marL="457200" indent="-457200">
              <a:buFont typeface="Wingdings" panose="05000000000000000000" pitchFamily="2" charset="2"/>
              <a:buChar char="v"/>
            </a:pPr>
            <a:endParaRPr lang="en-US" sz="2400" dirty="0">
              <a:latin typeface="Arial" panose="020B0604020202020204" pitchFamily="34" charset="0"/>
            </a:endParaRPr>
          </a:p>
          <a:p>
            <a:pPr marL="457200" indent="-457200">
              <a:buFont typeface="Wingdings" panose="05000000000000000000" pitchFamily="2" charset="2"/>
              <a:buChar char="v"/>
            </a:pPr>
            <a:r>
              <a:rPr lang="en-US" sz="2400" dirty="0">
                <a:latin typeface="Arial" panose="020B0604020202020204" pitchFamily="34" charset="0"/>
              </a:rPr>
              <a:t>Eliminate idioms</a:t>
            </a:r>
          </a:p>
          <a:p>
            <a:pPr marL="457200" indent="-457200">
              <a:buNone/>
            </a:pPr>
            <a:endParaRPr lang="en-US" sz="2400" dirty="0">
              <a:latin typeface="Arial" panose="020B0604020202020204" pitchFamily="34" charset="0"/>
            </a:endParaRPr>
          </a:p>
          <a:p>
            <a:pPr marL="457200" indent="-457200">
              <a:buFont typeface="Wingdings" panose="05000000000000000000" pitchFamily="2" charset="2"/>
              <a:buChar char="v"/>
            </a:pPr>
            <a:r>
              <a:rPr lang="en-US" sz="2400" dirty="0">
                <a:latin typeface="Arial" panose="020B0604020202020204" pitchFamily="34" charset="0"/>
              </a:rPr>
              <a:t>Schedule for twice the time for an appointment when working with an interpreter</a:t>
            </a:r>
          </a:p>
        </p:txBody>
      </p:sp>
      <p:sp>
        <p:nvSpPr>
          <p:cNvPr id="7" name="Title 3">
            <a:extLst>
              <a:ext uri="{FF2B5EF4-FFF2-40B4-BE49-F238E27FC236}">
                <a16:creationId xmlns:a16="http://schemas.microsoft.com/office/drawing/2014/main" id="{BBDC8E09-7805-40D4-AB2B-AA4EA6A97D0D}"/>
              </a:ext>
            </a:extLst>
          </p:cNvPr>
          <p:cNvSpPr>
            <a:spLocks noGrp="1"/>
          </p:cNvSpPr>
          <p:nvPr>
            <p:ph type="title"/>
          </p:nvPr>
        </p:nvSpPr>
        <p:spPr>
          <a:xfrm>
            <a:off x="780668" y="94018"/>
            <a:ext cx="8229600" cy="960438"/>
          </a:xfrm>
        </p:spPr>
        <p:txBody>
          <a:bodyPr>
            <a:noAutofit/>
          </a:bodyPr>
          <a:lstStyle/>
          <a:p>
            <a:pPr algn="l"/>
            <a:r>
              <a:rPr lang="en-US" sz="3800" dirty="0"/>
              <a:t>Tips When Using an Interpreter</a:t>
            </a:r>
          </a:p>
        </p:txBody>
      </p:sp>
      <p:pic>
        <p:nvPicPr>
          <p:cNvPr id="6" name="Picture 5">
            <a:extLst>
              <a:ext uri="{FF2B5EF4-FFF2-40B4-BE49-F238E27FC236}">
                <a16:creationId xmlns:a16="http://schemas.microsoft.com/office/drawing/2014/main" id="{AC754B60-8EE4-44E5-BA8C-80F0CAF5C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pic>
        <p:nvPicPr>
          <p:cNvPr id="5" name="Picture 4">
            <a:extLst>
              <a:ext uri="{FF2B5EF4-FFF2-40B4-BE49-F238E27FC236}">
                <a16:creationId xmlns:a16="http://schemas.microsoft.com/office/drawing/2014/main" id="{0C070E81-EDFE-4B44-8952-6676D4CD542B}"/>
              </a:ext>
            </a:extLst>
          </p:cNvPr>
          <p:cNvPicPr>
            <a:picLocks noChangeAspect="1"/>
          </p:cNvPicPr>
          <p:nvPr/>
        </p:nvPicPr>
        <p:blipFill>
          <a:blip r:embed="rId4"/>
          <a:stretch>
            <a:fillRect/>
          </a:stretch>
        </p:blipFill>
        <p:spPr>
          <a:xfrm>
            <a:off x="10299031" y="5389696"/>
            <a:ext cx="1389731" cy="1101818"/>
          </a:xfrm>
          <a:prstGeom prst="rect">
            <a:avLst/>
          </a:prstGeom>
        </p:spPr>
      </p:pic>
    </p:spTree>
    <p:extLst>
      <p:ext uri="{BB962C8B-B14F-4D97-AF65-F5344CB8AC3E}">
        <p14:creationId xmlns:p14="http://schemas.microsoft.com/office/powerpoint/2010/main" val="1811142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l="-5000" t="-2000" r="-2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786924-89E0-4765-8983-2A47CC2E3FB3}"/>
              </a:ext>
            </a:extLst>
          </p:cNvPr>
          <p:cNvSpPr/>
          <p:nvPr/>
        </p:nvSpPr>
        <p:spPr>
          <a:xfrm>
            <a:off x="3209260" y="-1"/>
            <a:ext cx="5773479" cy="1243584"/>
          </a:xfrm>
          <a:prstGeom prst="rect">
            <a:avLst/>
          </a:prstGeom>
          <a:solidFill>
            <a:srgbClr val="0298D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What Can You Do?</a:t>
            </a:r>
          </a:p>
        </p:txBody>
      </p:sp>
      <p:sp>
        <p:nvSpPr>
          <p:cNvPr id="7" name="TextBox 6">
            <a:extLst>
              <a:ext uri="{FF2B5EF4-FFF2-40B4-BE49-F238E27FC236}">
                <a16:creationId xmlns:a16="http://schemas.microsoft.com/office/drawing/2014/main" id="{A53406AB-719D-4A8B-9F71-FA42ED1EBDFE}"/>
              </a:ext>
            </a:extLst>
          </p:cNvPr>
          <p:cNvSpPr txBox="1"/>
          <p:nvPr/>
        </p:nvSpPr>
        <p:spPr>
          <a:xfrm>
            <a:off x="1304261" y="6342082"/>
            <a:ext cx="4922874" cy="307777"/>
          </a:xfrm>
          <a:prstGeom prst="rect">
            <a:avLst/>
          </a:prstGeom>
          <a:solidFill>
            <a:schemeClr val="bg1"/>
          </a:solidFill>
        </p:spPr>
        <p:txBody>
          <a:bodyPr wrap="square" rtlCol="0" anchor="ctr">
            <a:spAutoFit/>
          </a:bodyPr>
          <a:lstStyle/>
          <a:p>
            <a:pPr algn="ctr">
              <a:spcAft>
                <a:spcPts val="400"/>
              </a:spcAft>
            </a:pPr>
            <a:r>
              <a:rPr lang="en-US" sz="1400" dirty="0"/>
              <a:t>Source: onbites.com/trump-puts-end-daca-gives-6-month-delay/</a:t>
            </a:r>
          </a:p>
        </p:txBody>
      </p:sp>
    </p:spTree>
    <p:extLst>
      <p:ext uri="{BB962C8B-B14F-4D97-AF65-F5344CB8AC3E}">
        <p14:creationId xmlns:p14="http://schemas.microsoft.com/office/powerpoint/2010/main" val="344855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6246" y="1600207"/>
            <a:ext cx="9424562" cy="4157745"/>
          </a:xfrm>
        </p:spPr>
        <p:txBody>
          <a:bodyPr/>
          <a:lstStyle/>
          <a:p>
            <a:pPr>
              <a:buFont typeface="Wingdings" panose="05000000000000000000" pitchFamily="2" charset="2"/>
              <a:buChar char="v"/>
            </a:pPr>
            <a:r>
              <a:rPr lang="en-US" sz="2200" dirty="0">
                <a:latin typeface="Arial" panose="020B0604020202020204" pitchFamily="34" charset="0"/>
              </a:rPr>
              <a:t> Cultural Humility!</a:t>
            </a:r>
          </a:p>
          <a:p>
            <a:pPr marL="0" lvl="1" indent="0">
              <a:buNone/>
            </a:pPr>
            <a:r>
              <a:rPr lang="en-US" sz="2200" dirty="0">
                <a:latin typeface="Arial" panose="020B0604020202020204" pitchFamily="34" charset="0"/>
              </a:rPr>
              <a:t>	Lifelong process, continuous</a:t>
            </a:r>
          </a:p>
          <a:p>
            <a:pPr>
              <a:buFont typeface="Wingdings" panose="05000000000000000000" pitchFamily="2" charset="2"/>
              <a:buChar char="v"/>
            </a:pPr>
            <a:endParaRPr lang="en-US" sz="2200" dirty="0">
              <a:latin typeface="Arial" panose="020B0604020202020204" pitchFamily="34" charset="0"/>
            </a:endParaRPr>
          </a:p>
          <a:p>
            <a:pPr>
              <a:buFont typeface="Wingdings" panose="05000000000000000000" pitchFamily="2" charset="2"/>
              <a:buChar char="v"/>
            </a:pPr>
            <a:r>
              <a:rPr lang="en-US" sz="2200" dirty="0">
                <a:latin typeface="Arial" panose="020B0604020202020204" pitchFamily="34" charset="0"/>
              </a:rPr>
              <a:t> Be informed about policy changes:</a:t>
            </a:r>
          </a:p>
          <a:p>
            <a:pPr lvl="1">
              <a:buFont typeface="Arial" panose="020B0604020202020204" pitchFamily="34" charset="0"/>
              <a:buChar char="•"/>
            </a:pPr>
            <a:r>
              <a:rPr lang="en-US" sz="2200" dirty="0">
                <a:latin typeface="Arial" panose="020B0604020202020204" pitchFamily="34" charset="0"/>
              </a:rPr>
              <a:t>Dream Act or Deferred Action (DACA) </a:t>
            </a:r>
          </a:p>
          <a:p>
            <a:pPr lvl="1">
              <a:buFont typeface="Arial" panose="020B0604020202020204" pitchFamily="34" charset="0"/>
              <a:buChar char="•"/>
            </a:pPr>
            <a:r>
              <a:rPr lang="en-US" sz="2200" dirty="0">
                <a:latin typeface="Arial" panose="020B0604020202020204" pitchFamily="34" charset="0"/>
              </a:rPr>
              <a:t>Public Charge</a:t>
            </a:r>
          </a:p>
          <a:p>
            <a:pPr lvl="1">
              <a:buFont typeface="Arial" panose="020B0604020202020204" pitchFamily="34" charset="0"/>
              <a:buChar char="•"/>
            </a:pPr>
            <a:r>
              <a:rPr lang="en-US" sz="2200" dirty="0">
                <a:latin typeface="Arial" panose="020B0604020202020204" pitchFamily="34" charset="0"/>
              </a:rPr>
              <a:t>H1B visas</a:t>
            </a:r>
          </a:p>
          <a:p>
            <a:pPr lvl="1">
              <a:buFont typeface="Arial" panose="020B0604020202020204" pitchFamily="34" charset="0"/>
              <a:buChar char="•"/>
            </a:pPr>
            <a:r>
              <a:rPr lang="en-US" sz="2200" dirty="0">
                <a:latin typeface="Arial" panose="020B0604020202020204" pitchFamily="34" charset="0"/>
              </a:rPr>
              <a:t>Migrant Protection Protocols</a:t>
            </a:r>
          </a:p>
          <a:p>
            <a:pPr marL="0" indent="0">
              <a:buNone/>
            </a:pPr>
            <a:endParaRPr lang="en-US" sz="2200" dirty="0"/>
          </a:p>
        </p:txBody>
      </p:sp>
      <p:sp>
        <p:nvSpPr>
          <p:cNvPr id="4" name="Title 3"/>
          <p:cNvSpPr>
            <a:spLocks noGrp="1"/>
          </p:cNvSpPr>
          <p:nvPr>
            <p:ph type="title"/>
          </p:nvPr>
        </p:nvSpPr>
        <p:spPr>
          <a:xfrm>
            <a:off x="786245" y="47747"/>
            <a:ext cx="5541818" cy="1011517"/>
          </a:xfrm>
        </p:spPr>
        <p:txBody>
          <a:bodyPr>
            <a:normAutofit/>
          </a:bodyPr>
          <a:lstStyle/>
          <a:p>
            <a:pPr algn="l"/>
            <a:r>
              <a:rPr lang="en-US" sz="4400" dirty="0"/>
              <a:t>Next Steps</a:t>
            </a:r>
          </a:p>
        </p:txBody>
      </p:sp>
      <p:pic>
        <p:nvPicPr>
          <p:cNvPr id="6" name="Picture 5">
            <a:extLst>
              <a:ext uri="{FF2B5EF4-FFF2-40B4-BE49-F238E27FC236}">
                <a16:creationId xmlns:a16="http://schemas.microsoft.com/office/drawing/2014/main" id="{0493EC60-EE97-4CAF-82AE-A6A5ED55B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Tree>
    <p:extLst>
      <p:ext uri="{BB962C8B-B14F-4D97-AF65-F5344CB8AC3E}">
        <p14:creationId xmlns:p14="http://schemas.microsoft.com/office/powerpoint/2010/main" val="1522294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t="-15000" b="-15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8F8FAD-AF46-4428-8E1A-34089DBE5A93}"/>
              </a:ext>
            </a:extLst>
          </p:cNvPr>
          <p:cNvSpPr/>
          <p:nvPr/>
        </p:nvSpPr>
        <p:spPr>
          <a:xfrm>
            <a:off x="0" y="0"/>
            <a:ext cx="5105401" cy="1246909"/>
          </a:xfrm>
          <a:prstGeom prst="rect">
            <a:avLst/>
          </a:prstGeom>
          <a:solidFill>
            <a:srgbClr val="0298D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5746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667" y="163005"/>
            <a:ext cx="7178482" cy="790306"/>
          </a:xfrm>
        </p:spPr>
        <p:txBody>
          <a:bodyPr>
            <a:noAutofit/>
          </a:bodyPr>
          <a:lstStyle/>
          <a:p>
            <a:pPr algn="l"/>
            <a:r>
              <a:rPr lang="en-US" sz="4400" b="1" dirty="0">
                <a:cs typeface="Arial" panose="020B0604020202020204" pitchFamily="34" charset="0"/>
              </a:rPr>
              <a:t>A Few Definitions…</a:t>
            </a:r>
          </a:p>
        </p:txBody>
      </p:sp>
      <p:sp>
        <p:nvSpPr>
          <p:cNvPr id="3" name="Content Placeholder 2"/>
          <p:cNvSpPr>
            <a:spLocks noGrp="1"/>
          </p:cNvSpPr>
          <p:nvPr>
            <p:ph idx="1"/>
          </p:nvPr>
        </p:nvSpPr>
        <p:spPr>
          <a:xfrm>
            <a:off x="797667" y="1447800"/>
            <a:ext cx="10612877" cy="4456889"/>
          </a:xfrm>
        </p:spPr>
        <p:txBody>
          <a:bodyPr>
            <a:noAutofit/>
          </a:bodyPr>
          <a:lstStyle/>
          <a:p>
            <a:pPr marL="1147763" indent="-1147763">
              <a:buNone/>
              <a:tabLst>
                <a:tab pos="1196975" algn="l"/>
              </a:tabLst>
            </a:pPr>
            <a:r>
              <a:rPr lang="en-US" sz="2200" b="1" u="sng" dirty="0"/>
              <a:t>Refugee</a:t>
            </a:r>
            <a:endParaRPr lang="en-US" sz="2200" b="1" dirty="0"/>
          </a:p>
          <a:p>
            <a:pPr marL="398463" indent="-398463">
              <a:buNone/>
              <a:tabLst>
                <a:tab pos="1196975" algn="l"/>
              </a:tabLst>
            </a:pPr>
            <a:r>
              <a:rPr lang="en-US" sz="2200" b="1" dirty="0"/>
              <a:t>	</a:t>
            </a:r>
            <a:r>
              <a:rPr lang="en-US" sz="2200" dirty="0"/>
              <a:t>Any person forced to flee their country of nationality to escape war, violence, or persecution. Unlike asylees, refugees apply to enter the country from abroad (many times while residing in a refugee camp) and are granted entry to the U.S. after extensive vetting (the average length of the process is anywhere between 5-10 years). </a:t>
            </a:r>
          </a:p>
          <a:p>
            <a:pPr marL="0" indent="0">
              <a:buNone/>
            </a:pPr>
            <a:endParaRPr lang="en-US" sz="1200" b="1" u="sng" dirty="0"/>
          </a:p>
          <a:p>
            <a:pPr marL="1147763" indent="-1147763">
              <a:buNone/>
              <a:tabLst>
                <a:tab pos="1254125" algn="l"/>
              </a:tabLst>
            </a:pPr>
            <a:r>
              <a:rPr lang="en-US" sz="2200" b="1" u="sng" dirty="0"/>
              <a:t>Undocumented migrant</a:t>
            </a:r>
            <a:endParaRPr lang="en-US" sz="2200" b="1" dirty="0"/>
          </a:p>
          <a:p>
            <a:pPr marL="339725" indent="-339725">
              <a:buNone/>
            </a:pPr>
            <a:r>
              <a:rPr lang="en-US" sz="2200" b="1" dirty="0"/>
              <a:t>	</a:t>
            </a:r>
            <a:r>
              <a:rPr lang="en-US" sz="2200" dirty="0"/>
              <a:t>A person who enters or stays in a country without proper legal documents (i.e. visa). This refers to individuals who enter the country without going through an official port of entry or those who enter legally (with proper documentation) but overstay their visa or go “out of status” once their visa expires. </a:t>
            </a:r>
          </a:p>
          <a:p>
            <a:pPr marL="0" indent="0">
              <a:buNone/>
            </a:pPr>
            <a:endParaRPr lang="en-US" sz="2200" dirty="0"/>
          </a:p>
          <a:p>
            <a:endParaRPr lang="en-US" sz="2200" dirty="0"/>
          </a:p>
          <a:p>
            <a:endParaRPr lang="en-US" sz="2200" dirty="0"/>
          </a:p>
        </p:txBody>
      </p:sp>
      <p:pic>
        <p:nvPicPr>
          <p:cNvPr id="5" name="Picture 4">
            <a:extLst>
              <a:ext uri="{FF2B5EF4-FFF2-40B4-BE49-F238E27FC236}">
                <a16:creationId xmlns:a16="http://schemas.microsoft.com/office/drawing/2014/main" id="{F391878B-FE37-42B6-B91E-569899F59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Tree>
    <p:extLst>
      <p:ext uri="{BB962C8B-B14F-4D97-AF65-F5344CB8AC3E}">
        <p14:creationId xmlns:p14="http://schemas.microsoft.com/office/powerpoint/2010/main" val="226831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7000" t="-13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DC1836-3F88-43D9-BE22-31E01522EC8D}"/>
              </a:ext>
            </a:extLst>
          </p:cNvPr>
          <p:cNvSpPr/>
          <p:nvPr/>
        </p:nvSpPr>
        <p:spPr>
          <a:xfrm>
            <a:off x="5808519" y="1417629"/>
            <a:ext cx="6383481" cy="2088572"/>
          </a:xfrm>
          <a:prstGeom prst="rect">
            <a:avLst/>
          </a:prstGeom>
          <a:solidFill>
            <a:srgbClr val="0298D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Diversity within the U.S. Latino Population</a:t>
            </a:r>
          </a:p>
        </p:txBody>
      </p:sp>
      <p:sp>
        <p:nvSpPr>
          <p:cNvPr id="4" name="TextBox 3">
            <a:extLst>
              <a:ext uri="{FF2B5EF4-FFF2-40B4-BE49-F238E27FC236}">
                <a16:creationId xmlns:a16="http://schemas.microsoft.com/office/drawing/2014/main" id="{DAA6B3E3-AA2E-4B84-B030-346E03BD64B9}"/>
              </a:ext>
            </a:extLst>
          </p:cNvPr>
          <p:cNvSpPr txBox="1"/>
          <p:nvPr/>
        </p:nvSpPr>
        <p:spPr>
          <a:xfrm>
            <a:off x="7294177" y="5965475"/>
            <a:ext cx="4550493" cy="738664"/>
          </a:xfrm>
          <a:prstGeom prst="rect">
            <a:avLst/>
          </a:prstGeom>
          <a:noFill/>
        </p:spPr>
        <p:txBody>
          <a:bodyPr wrap="square" rtlCol="0">
            <a:spAutoFit/>
          </a:bodyPr>
          <a:lstStyle/>
          <a:p>
            <a:r>
              <a:rPr lang="en-US" sz="1400" dirty="0">
                <a:solidFill>
                  <a:schemeClr val="bg1"/>
                </a:solidFill>
              </a:rPr>
              <a:t>Source:</a:t>
            </a:r>
          </a:p>
          <a:p>
            <a:r>
              <a:rPr lang="en-US" sz="1400" dirty="0">
                <a:solidFill>
                  <a:schemeClr val="bg1"/>
                </a:solidFill>
              </a:rPr>
              <a:t>https://theconversation.com/the-effect-racist-rhetoric-has-on-young-latinos-and-why-all-americans-should-care-57408</a:t>
            </a:r>
          </a:p>
        </p:txBody>
      </p:sp>
    </p:spTree>
    <p:extLst>
      <p:ext uri="{BB962C8B-B14F-4D97-AF65-F5344CB8AC3E}">
        <p14:creationId xmlns:p14="http://schemas.microsoft.com/office/powerpoint/2010/main" val="243237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6111301-D6A9-4849-9725-4A0992C9B2E1}"/>
              </a:ext>
            </a:extLst>
          </p:cNvPr>
          <p:cNvSpPr txBox="1">
            <a:spLocks/>
          </p:cNvSpPr>
          <p:nvPr/>
        </p:nvSpPr>
        <p:spPr>
          <a:xfrm>
            <a:off x="852792" y="137322"/>
            <a:ext cx="5029200" cy="838200"/>
          </a:xfrm>
          <a:prstGeom prst="rect">
            <a:avLst/>
          </a:prstGeom>
        </p:spPr>
        <p:txBody>
          <a:bodyPr>
            <a:normAutofit/>
          </a:bodyPr>
          <a:lstStyle>
            <a:lvl1pPr algn="ctr" defTabSz="457200" rtl="0" eaLnBrk="0" fontAlgn="base" hangingPunct="0">
              <a:spcBef>
                <a:spcPct val="0"/>
              </a:spcBef>
              <a:spcAft>
                <a:spcPct val="0"/>
              </a:spcAft>
              <a:defRPr sz="4400" b="1" kern="1200">
                <a:solidFill>
                  <a:schemeClr val="tx1"/>
                </a:solidFill>
                <a:latin typeface="Arial"/>
                <a:ea typeface="ＭＳ Ｐゴシック" charset="-128"/>
                <a:cs typeface="ＭＳ Ｐゴシック" charset="-128"/>
              </a:defRPr>
            </a:lvl1pPr>
            <a:lvl2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Times New Roman"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Times New Roman"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Times New Roman"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Times New Roman" charset="0"/>
                <a:ea typeface="ＭＳ Ｐゴシック" charset="-128"/>
              </a:defRPr>
            </a:lvl9pPr>
          </a:lstStyle>
          <a:p>
            <a:pPr algn="l"/>
            <a:r>
              <a:rPr lang="en-US"/>
              <a:t>Latinos in the US</a:t>
            </a:r>
            <a:endParaRPr lang="en-US" dirty="0"/>
          </a:p>
        </p:txBody>
      </p:sp>
      <p:pic>
        <p:nvPicPr>
          <p:cNvPr id="3" name="Picture 2">
            <a:extLst>
              <a:ext uri="{FF2B5EF4-FFF2-40B4-BE49-F238E27FC236}">
                <a16:creationId xmlns:a16="http://schemas.microsoft.com/office/drawing/2014/main" id="{9BFF6079-0A0C-40E9-AADC-EADF550BD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pic>
        <p:nvPicPr>
          <p:cNvPr id="4" name="Picture 2" descr="Image result for latino flags">
            <a:extLst>
              <a:ext uri="{FF2B5EF4-FFF2-40B4-BE49-F238E27FC236}">
                <a16:creationId xmlns:a16="http://schemas.microsoft.com/office/drawing/2014/main" id="{D7DD841F-EF91-44A8-B220-9BE128E572E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402" b="96507" l="1872" r="98128">
                        <a14:foregroundMark x1="64171" y1="91703" x2="67647" y2="96507"/>
                        <a14:foregroundMark x1="63636" y1="82751" x2="62032" y2="77511"/>
                        <a14:foregroundMark x1="68449" y1="78166" x2="81818" y2="75328"/>
                        <a14:foregroundMark x1="55080" y1="58297" x2="55080" y2="69869"/>
                        <a14:foregroundMark x1="55080" y1="69869" x2="55080" y2="69869"/>
                        <a14:foregroundMark x1="70856" y1="60917" x2="73797" y2="66812"/>
                        <a14:foregroundMark x1="56417" y1="63100" x2="57219" y2="71616"/>
                        <a14:foregroundMark x1="47326" y1="41048" x2="45722" y2="51528"/>
                        <a14:foregroundMark x1="44652" y1="52183" x2="48663" y2="53493"/>
                        <a14:foregroundMark x1="42513" y1="48472" x2="52406" y2="57424"/>
                        <a14:foregroundMark x1="52406" y1="57424" x2="53209" y2="58952"/>
                        <a14:foregroundMark x1="45187" y1="27948" x2="7487" y2="4803"/>
                        <a14:foregroundMark x1="7487" y1="4803" x2="5080" y2="2402"/>
                        <a14:foregroundMark x1="14706" y1="15066" x2="16043" y2="4585"/>
                        <a14:foregroundMark x1="10963" y1="2402" x2="16043" y2="3930"/>
                        <a14:foregroundMark x1="12032" y1="15939" x2="20053" y2="19214"/>
                        <a14:foregroundMark x1="5615" y1="8734" x2="10695" y2="11790"/>
                        <a14:foregroundMark x1="1872" y1="7642" x2="9893" y2="17467"/>
                        <a14:foregroundMark x1="9893" y1="17467" x2="40909" y2="27948"/>
                        <a14:foregroundMark x1="40909" y1="27948" x2="43583" y2="32096"/>
                        <a14:foregroundMark x1="18717" y1="6550" x2="67914" y2="20306"/>
                        <a14:foregroundMark x1="67914" y1="20306" x2="70321" y2="29694"/>
                        <a14:foregroundMark x1="18717" y1="4585" x2="49733" y2="10699"/>
                        <a14:foregroundMark x1="49733" y1="10699" x2="86631" y2="31878"/>
                        <a14:foregroundMark x1="86631" y1="31878" x2="98128" y2="43886"/>
                        <a14:foregroundMark x1="48663" y1="9170" x2="76738" y2="25109"/>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1539195"/>
            <a:ext cx="4019550" cy="4922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27DC78-F62B-4637-A45E-1E9257ABE941}"/>
              </a:ext>
            </a:extLst>
          </p:cNvPr>
          <p:cNvSpPr txBox="1"/>
          <p:nvPr/>
        </p:nvSpPr>
        <p:spPr>
          <a:xfrm>
            <a:off x="368097" y="5278907"/>
            <a:ext cx="1632153" cy="1169551"/>
          </a:xfrm>
          <a:prstGeom prst="rect">
            <a:avLst/>
          </a:prstGeom>
          <a:noFill/>
        </p:spPr>
        <p:txBody>
          <a:bodyPr wrap="square">
            <a:spAutoFit/>
          </a:bodyPr>
          <a:lstStyle/>
          <a:p>
            <a:r>
              <a:rPr lang="en-US" sz="1400" dirty="0"/>
              <a:t>Source: https://greaterspokane.org/blog/2015/11/doing-business-in-latin-america/</a:t>
            </a:r>
          </a:p>
        </p:txBody>
      </p:sp>
      <p:pic>
        <p:nvPicPr>
          <p:cNvPr id="6" name="Picture 5">
            <a:extLst>
              <a:ext uri="{FF2B5EF4-FFF2-40B4-BE49-F238E27FC236}">
                <a16:creationId xmlns:a16="http://schemas.microsoft.com/office/drawing/2014/main" id="{8A253E5F-50D4-4DAB-8705-048CC418598C}"/>
              </a:ext>
            </a:extLst>
          </p:cNvPr>
          <p:cNvPicPr>
            <a:picLocks noChangeAspect="1"/>
          </p:cNvPicPr>
          <p:nvPr/>
        </p:nvPicPr>
        <p:blipFill>
          <a:blip r:embed="rId5"/>
          <a:stretch>
            <a:fillRect/>
          </a:stretch>
        </p:blipFill>
        <p:spPr>
          <a:xfrm>
            <a:off x="10647947" y="31947"/>
            <a:ext cx="1389731" cy="1101818"/>
          </a:xfrm>
          <a:prstGeom prst="rect">
            <a:avLst/>
          </a:prstGeom>
        </p:spPr>
      </p:pic>
      <p:graphicFrame>
        <p:nvGraphicFramePr>
          <p:cNvPr id="7" name="Content Placeholder 3"/>
          <p:cNvGraphicFramePr>
            <a:graphicFrameLocks/>
          </p:cNvGraphicFramePr>
          <p:nvPr>
            <p:extLst>
              <p:ext uri="{D42A27DB-BD31-4B8C-83A1-F6EECF244321}">
                <p14:modId xmlns:p14="http://schemas.microsoft.com/office/powerpoint/2010/main" val="2640553809"/>
              </p:ext>
            </p:extLst>
          </p:nvPr>
        </p:nvGraphicFramePr>
        <p:xfrm>
          <a:off x="5461419" y="1701219"/>
          <a:ext cx="7225881" cy="45676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3395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890" y="123418"/>
            <a:ext cx="7886700" cy="903313"/>
          </a:xfrm>
        </p:spPr>
        <p:txBody>
          <a:bodyPr>
            <a:normAutofit/>
          </a:bodyPr>
          <a:lstStyle/>
          <a:p>
            <a:pPr algn="l"/>
            <a:r>
              <a:rPr lang="en-US" sz="4400" b="1" dirty="0">
                <a:cs typeface="Arial" panose="020B0604020202020204" pitchFamily="34" charset="0"/>
              </a:rPr>
              <a:t>Prevalence of Diabetes</a:t>
            </a:r>
          </a:p>
        </p:txBody>
      </p:sp>
      <p:sp>
        <p:nvSpPr>
          <p:cNvPr id="3" name="Content Placeholder 2"/>
          <p:cNvSpPr>
            <a:spLocks noGrp="1"/>
          </p:cNvSpPr>
          <p:nvPr>
            <p:ph idx="1"/>
          </p:nvPr>
        </p:nvSpPr>
        <p:spPr>
          <a:xfrm>
            <a:off x="1139466" y="1789994"/>
            <a:ext cx="7494124" cy="3733799"/>
          </a:xfrm>
        </p:spPr>
        <p:txBody>
          <a:bodyPr numCol="1">
            <a:normAutofit fontScale="92500" lnSpcReduction="20000"/>
          </a:bodyPr>
          <a:lstStyle/>
          <a:p>
            <a:pPr marL="0" indent="0">
              <a:spcBef>
                <a:spcPts val="0"/>
              </a:spcBef>
              <a:buNone/>
            </a:pPr>
            <a:r>
              <a:rPr lang="en-US" sz="3500" b="1" dirty="0">
                <a:solidFill>
                  <a:srgbClr val="0070C0"/>
                </a:solidFill>
                <a:cs typeface="Arial" panose="020B0604020202020204" pitchFamily="34" charset="0"/>
              </a:rPr>
              <a:t>10.2%  </a:t>
            </a:r>
            <a:r>
              <a:rPr lang="en-US" sz="2600" dirty="0">
                <a:cs typeface="Arial" panose="020B0604020202020204" pitchFamily="34" charset="0"/>
              </a:rPr>
              <a:t>in South Americans</a:t>
            </a: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r>
              <a:rPr lang="en-US" sz="3500" b="1" dirty="0">
                <a:solidFill>
                  <a:srgbClr val="0070C0"/>
                </a:solidFill>
                <a:cs typeface="Arial" panose="020B0604020202020204" pitchFamily="34" charset="0"/>
              </a:rPr>
              <a:t>13.4%  </a:t>
            </a:r>
            <a:r>
              <a:rPr lang="en-US" sz="2600" dirty="0">
                <a:cs typeface="Arial" panose="020B0604020202020204" pitchFamily="34" charset="0"/>
              </a:rPr>
              <a:t>in Cubans</a:t>
            </a: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r>
              <a:rPr lang="en-US" sz="3500" b="1" dirty="0">
                <a:solidFill>
                  <a:srgbClr val="0070C0"/>
                </a:solidFill>
                <a:cs typeface="Arial" panose="020B0604020202020204" pitchFamily="34" charset="0"/>
              </a:rPr>
              <a:t>17.7 %  </a:t>
            </a:r>
            <a:r>
              <a:rPr lang="en-US" sz="2600" dirty="0">
                <a:cs typeface="Arial" panose="020B0604020202020204" pitchFamily="34" charset="0"/>
              </a:rPr>
              <a:t>in Central Americans</a:t>
            </a: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r>
              <a:rPr lang="en-US" sz="3200" b="1" dirty="0">
                <a:solidFill>
                  <a:srgbClr val="0070C0"/>
                </a:solidFill>
                <a:cs typeface="Arial" panose="020B0604020202020204" pitchFamily="34" charset="0"/>
              </a:rPr>
              <a:t>18.0%  </a:t>
            </a:r>
            <a:r>
              <a:rPr lang="en-US" sz="2600" dirty="0">
                <a:cs typeface="Arial" panose="020B0604020202020204" pitchFamily="34" charset="0"/>
              </a:rPr>
              <a:t>in Dominicans and Puerto Ricans</a:t>
            </a:r>
          </a:p>
          <a:p>
            <a:pPr marL="0" indent="0">
              <a:spcBef>
                <a:spcPts val="0"/>
              </a:spcBef>
              <a:buNone/>
            </a:pPr>
            <a:endParaRPr lang="en-US" sz="2400" dirty="0">
              <a:cs typeface="Arial" panose="020B0604020202020204" pitchFamily="34" charset="0"/>
            </a:endParaRPr>
          </a:p>
          <a:p>
            <a:pPr marL="0" indent="0">
              <a:spcBef>
                <a:spcPts val="0"/>
              </a:spcBef>
              <a:buNone/>
            </a:pPr>
            <a:r>
              <a:rPr lang="en-US" sz="3200" b="1" dirty="0">
                <a:solidFill>
                  <a:srgbClr val="0070C0"/>
                </a:solidFill>
                <a:cs typeface="Arial" panose="020B0604020202020204" pitchFamily="34" charset="0"/>
              </a:rPr>
              <a:t>18.3%  </a:t>
            </a:r>
            <a:r>
              <a:rPr lang="en-US" sz="2600" dirty="0">
                <a:cs typeface="Arial" panose="020B0604020202020204" pitchFamily="34" charset="0"/>
              </a:rPr>
              <a:t>in Mexicans</a:t>
            </a:r>
          </a:p>
          <a:p>
            <a:pPr marL="0" indent="0">
              <a:spcBef>
                <a:spcPts val="0"/>
              </a:spcBef>
              <a:buNone/>
            </a:pPr>
            <a:endParaRPr lang="en-US" dirty="0"/>
          </a:p>
        </p:txBody>
      </p:sp>
      <p:sp>
        <p:nvSpPr>
          <p:cNvPr id="4" name="TextBox 3"/>
          <p:cNvSpPr txBox="1"/>
          <p:nvPr/>
        </p:nvSpPr>
        <p:spPr>
          <a:xfrm>
            <a:off x="5816009" y="5485376"/>
            <a:ext cx="6044609" cy="307777"/>
          </a:xfrm>
          <a:prstGeom prst="rect">
            <a:avLst/>
          </a:prstGeom>
          <a:noFill/>
        </p:spPr>
        <p:txBody>
          <a:bodyPr wrap="square" rtlCol="0">
            <a:spAutoFit/>
          </a:bodyPr>
          <a:lstStyle/>
          <a:p>
            <a:pPr algn="r"/>
            <a:r>
              <a:rPr lang="en-US" sz="1400" dirty="0"/>
              <a:t>Source: https://beyondtype1.org/diabetes-disparities-hispanic-population/</a:t>
            </a:r>
          </a:p>
        </p:txBody>
      </p:sp>
      <p:pic>
        <p:nvPicPr>
          <p:cNvPr id="8" name="Picture 7">
            <a:extLst>
              <a:ext uri="{FF2B5EF4-FFF2-40B4-BE49-F238E27FC236}">
                <a16:creationId xmlns:a16="http://schemas.microsoft.com/office/drawing/2014/main" id="{4182F034-36BD-42E1-865B-DA2935E32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Tree>
    <p:extLst>
      <p:ext uri="{BB962C8B-B14F-4D97-AF65-F5344CB8AC3E}">
        <p14:creationId xmlns:p14="http://schemas.microsoft.com/office/powerpoint/2010/main" val="59821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E72E65E2-81F5-42DD-A729-EAC56339ED62}"/>
              </a:ext>
            </a:extLst>
          </p:cNvPr>
          <p:cNvSpPr>
            <a:spLocks noGrp="1"/>
          </p:cNvSpPr>
          <p:nvPr>
            <p:ph type="title"/>
          </p:nvPr>
        </p:nvSpPr>
        <p:spPr>
          <a:xfrm>
            <a:off x="862519" y="173052"/>
            <a:ext cx="5029200" cy="838200"/>
          </a:xfrm>
        </p:spPr>
        <p:txBody>
          <a:bodyPr>
            <a:normAutofit/>
          </a:bodyPr>
          <a:lstStyle/>
          <a:p>
            <a:pPr algn="l"/>
            <a:r>
              <a:rPr lang="en-US" sz="4400" dirty="0"/>
              <a:t>Latinos in the US</a:t>
            </a:r>
          </a:p>
        </p:txBody>
      </p:sp>
      <p:sp>
        <p:nvSpPr>
          <p:cNvPr id="7" name="TextBox 6"/>
          <p:cNvSpPr txBox="1"/>
          <p:nvPr/>
        </p:nvSpPr>
        <p:spPr>
          <a:xfrm>
            <a:off x="8229600" y="5731477"/>
            <a:ext cx="3608962" cy="523220"/>
          </a:xfrm>
          <a:prstGeom prst="rect">
            <a:avLst/>
          </a:prstGeom>
          <a:noFill/>
        </p:spPr>
        <p:txBody>
          <a:bodyPr wrap="square" rtlCol="0">
            <a:spAutoFit/>
          </a:bodyPr>
          <a:lstStyle/>
          <a:p>
            <a:pPr algn="r"/>
            <a:r>
              <a:rPr lang="en-US" sz="1400" dirty="0"/>
              <a:t>Source: Census, 2012, 2017; </a:t>
            </a:r>
          </a:p>
          <a:p>
            <a:pPr algn="r"/>
            <a:r>
              <a:rPr lang="en-US" sz="1400" dirty="0"/>
              <a:t>Pew Research Hispanic Trends Project, 2012</a:t>
            </a:r>
          </a:p>
        </p:txBody>
      </p:sp>
      <p:grpSp>
        <p:nvGrpSpPr>
          <p:cNvPr id="4" name="Group 3">
            <a:extLst>
              <a:ext uri="{FF2B5EF4-FFF2-40B4-BE49-F238E27FC236}">
                <a16:creationId xmlns:a16="http://schemas.microsoft.com/office/drawing/2014/main" id="{92825309-983B-403E-882E-A6786CBBA77F}"/>
              </a:ext>
            </a:extLst>
          </p:cNvPr>
          <p:cNvGrpSpPr/>
          <p:nvPr/>
        </p:nvGrpSpPr>
        <p:grpSpPr>
          <a:xfrm>
            <a:off x="1822656" y="1653677"/>
            <a:ext cx="7124700" cy="772046"/>
            <a:chOff x="1822656" y="1653677"/>
            <a:chExt cx="7124700" cy="772046"/>
          </a:xfrm>
        </p:grpSpPr>
        <p:sp>
          <p:nvSpPr>
            <p:cNvPr id="2" name="Rectangle 1">
              <a:extLst>
                <a:ext uri="{FF2B5EF4-FFF2-40B4-BE49-F238E27FC236}">
                  <a16:creationId xmlns:a16="http://schemas.microsoft.com/office/drawing/2014/main" id="{92980C3E-9489-4316-B133-194ED766238D}"/>
                </a:ext>
              </a:extLst>
            </p:cNvPr>
            <p:cNvSpPr/>
            <p:nvPr/>
          </p:nvSpPr>
          <p:spPr>
            <a:xfrm>
              <a:off x="1822656" y="1653677"/>
              <a:ext cx="1447800" cy="769442"/>
            </a:xfrm>
            <a:prstGeom prst="rect">
              <a:avLst/>
            </a:prstGeom>
            <a:solidFill>
              <a:srgbClr val="CE6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rPr>
                <a:t>57.5</a:t>
              </a:r>
              <a:r>
                <a:rPr lang="en-US" sz="2000" dirty="0">
                  <a:latin typeface="Arial" panose="020B0604020202020204" pitchFamily="34" charset="0"/>
                </a:rPr>
                <a:t> Million</a:t>
              </a:r>
            </a:p>
          </p:txBody>
        </p:sp>
        <p:sp>
          <p:nvSpPr>
            <p:cNvPr id="3" name="TextBox 2">
              <a:extLst>
                <a:ext uri="{FF2B5EF4-FFF2-40B4-BE49-F238E27FC236}">
                  <a16:creationId xmlns:a16="http://schemas.microsoft.com/office/drawing/2014/main" id="{ABE3558B-496C-4A9A-9695-4C42B7A9490D}"/>
                </a:ext>
              </a:extLst>
            </p:cNvPr>
            <p:cNvSpPr txBox="1"/>
            <p:nvPr/>
          </p:nvSpPr>
          <p:spPr>
            <a:xfrm>
              <a:off x="3499056" y="1656282"/>
              <a:ext cx="5448300" cy="76944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Latinos living in the US as of 2017</a:t>
              </a:r>
            </a:p>
            <a:p>
              <a:pPr>
                <a:tabLst>
                  <a:tab pos="349250" algn="l"/>
                </a:tabLst>
              </a:pPr>
              <a:r>
                <a:rPr lang="en-US" sz="2200" dirty="0">
                  <a:latin typeface="Arial" panose="020B0604020202020204" pitchFamily="34" charset="0"/>
                  <a:cs typeface="Arial" panose="020B0604020202020204" pitchFamily="34" charset="0"/>
                </a:rPr>
                <a:t>	17.8% of the US population</a:t>
              </a:r>
            </a:p>
          </p:txBody>
        </p:sp>
      </p:grpSp>
      <p:grpSp>
        <p:nvGrpSpPr>
          <p:cNvPr id="11" name="Group 10">
            <a:extLst>
              <a:ext uri="{FF2B5EF4-FFF2-40B4-BE49-F238E27FC236}">
                <a16:creationId xmlns:a16="http://schemas.microsoft.com/office/drawing/2014/main" id="{74523643-3AEB-493D-9016-8FB0D32ABD75}"/>
              </a:ext>
            </a:extLst>
          </p:cNvPr>
          <p:cNvGrpSpPr/>
          <p:nvPr/>
        </p:nvGrpSpPr>
        <p:grpSpPr>
          <a:xfrm>
            <a:off x="1822656" y="2663090"/>
            <a:ext cx="7124700" cy="769446"/>
            <a:chOff x="1822656" y="2663090"/>
            <a:chExt cx="7124700" cy="769446"/>
          </a:xfrm>
        </p:grpSpPr>
        <p:sp>
          <p:nvSpPr>
            <p:cNvPr id="6" name="Rectangle 5">
              <a:extLst>
                <a:ext uri="{FF2B5EF4-FFF2-40B4-BE49-F238E27FC236}">
                  <a16:creationId xmlns:a16="http://schemas.microsoft.com/office/drawing/2014/main" id="{5690A351-A1FF-4018-8C2B-A220302A4A56}"/>
                </a:ext>
              </a:extLst>
            </p:cNvPr>
            <p:cNvSpPr/>
            <p:nvPr/>
          </p:nvSpPr>
          <p:spPr>
            <a:xfrm>
              <a:off x="1822656" y="2663090"/>
              <a:ext cx="1447800" cy="769442"/>
            </a:xfrm>
            <a:prstGeom prst="rect">
              <a:avLst/>
            </a:prstGeom>
            <a:solidFill>
              <a:srgbClr val="3A7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rPr>
                <a:t>119  </a:t>
              </a:r>
              <a:r>
                <a:rPr lang="en-US" sz="2000" dirty="0">
                  <a:latin typeface="Arial" panose="020B0604020202020204" pitchFamily="34" charset="0"/>
                </a:rPr>
                <a:t>Million</a:t>
              </a:r>
            </a:p>
          </p:txBody>
        </p:sp>
        <p:sp>
          <p:nvSpPr>
            <p:cNvPr id="9" name="TextBox 8">
              <a:extLst>
                <a:ext uri="{FF2B5EF4-FFF2-40B4-BE49-F238E27FC236}">
                  <a16:creationId xmlns:a16="http://schemas.microsoft.com/office/drawing/2014/main" id="{DABC5514-B67B-403D-A657-77014D02257F}"/>
                </a:ext>
              </a:extLst>
            </p:cNvPr>
            <p:cNvSpPr txBox="1"/>
            <p:nvPr/>
          </p:nvSpPr>
          <p:spPr>
            <a:xfrm>
              <a:off x="3499056" y="2663095"/>
              <a:ext cx="5448300" cy="76944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Projected Latino population by 2060</a:t>
              </a:r>
            </a:p>
            <a:p>
              <a:pPr>
                <a:tabLst>
                  <a:tab pos="349250" algn="l"/>
                </a:tabLst>
              </a:pPr>
              <a:r>
                <a:rPr lang="en-US" sz="2200" dirty="0">
                  <a:latin typeface="Arial" panose="020B0604020202020204" pitchFamily="34" charset="0"/>
                  <a:cs typeface="Arial" panose="020B0604020202020204" pitchFamily="34" charset="0"/>
                </a:rPr>
                <a:t>	28.6% of the US population</a:t>
              </a:r>
            </a:p>
          </p:txBody>
        </p:sp>
      </p:grpSp>
      <p:grpSp>
        <p:nvGrpSpPr>
          <p:cNvPr id="13" name="Group 12">
            <a:extLst>
              <a:ext uri="{FF2B5EF4-FFF2-40B4-BE49-F238E27FC236}">
                <a16:creationId xmlns:a16="http://schemas.microsoft.com/office/drawing/2014/main" id="{B06075F0-5224-4A1D-9799-F92CC233261E}"/>
              </a:ext>
            </a:extLst>
          </p:cNvPr>
          <p:cNvGrpSpPr/>
          <p:nvPr/>
        </p:nvGrpSpPr>
        <p:grpSpPr>
          <a:xfrm>
            <a:off x="1822656" y="3672503"/>
            <a:ext cx="7239000" cy="769442"/>
            <a:chOff x="1822656" y="3672503"/>
            <a:chExt cx="7239000" cy="769442"/>
          </a:xfrm>
        </p:grpSpPr>
        <p:sp>
          <p:nvSpPr>
            <p:cNvPr id="8" name="Rectangle 7">
              <a:extLst>
                <a:ext uri="{FF2B5EF4-FFF2-40B4-BE49-F238E27FC236}">
                  <a16:creationId xmlns:a16="http://schemas.microsoft.com/office/drawing/2014/main" id="{7555C96A-33E0-4C6B-9378-FDAFE82B2AA5}"/>
                </a:ext>
              </a:extLst>
            </p:cNvPr>
            <p:cNvSpPr/>
            <p:nvPr/>
          </p:nvSpPr>
          <p:spPr>
            <a:xfrm>
              <a:off x="1822656" y="3672503"/>
              <a:ext cx="1447800" cy="7694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rPr>
                <a:t>11.7 </a:t>
              </a:r>
              <a:r>
                <a:rPr lang="en-US" sz="2000" dirty="0">
                  <a:latin typeface="Arial" panose="020B0604020202020204" pitchFamily="34" charset="0"/>
                </a:rPr>
                <a:t>Million</a:t>
              </a:r>
            </a:p>
          </p:txBody>
        </p:sp>
        <p:sp>
          <p:nvSpPr>
            <p:cNvPr id="10" name="TextBox 9">
              <a:extLst>
                <a:ext uri="{FF2B5EF4-FFF2-40B4-BE49-F238E27FC236}">
                  <a16:creationId xmlns:a16="http://schemas.microsoft.com/office/drawing/2014/main" id="{48EF0E60-157A-47A5-B187-27BBE40E2AA5}"/>
                </a:ext>
              </a:extLst>
            </p:cNvPr>
            <p:cNvSpPr txBox="1"/>
            <p:nvPr/>
          </p:nvSpPr>
          <p:spPr>
            <a:xfrm>
              <a:off x="3499056" y="3841785"/>
              <a:ext cx="5562600"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Undocumented immigrants living in the US</a:t>
              </a:r>
            </a:p>
          </p:txBody>
        </p:sp>
      </p:grpSp>
      <p:pic>
        <p:nvPicPr>
          <p:cNvPr id="12" name="Picture 11">
            <a:extLst>
              <a:ext uri="{FF2B5EF4-FFF2-40B4-BE49-F238E27FC236}">
                <a16:creationId xmlns:a16="http://schemas.microsoft.com/office/drawing/2014/main" id="{0CADB78F-A315-462D-BF94-34B42A100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grpSp>
        <p:nvGrpSpPr>
          <p:cNvPr id="15" name="Group 14">
            <a:extLst>
              <a:ext uri="{FF2B5EF4-FFF2-40B4-BE49-F238E27FC236}">
                <a16:creationId xmlns:a16="http://schemas.microsoft.com/office/drawing/2014/main" id="{B06075F0-5224-4A1D-9799-F92CC233261E}"/>
              </a:ext>
            </a:extLst>
          </p:cNvPr>
          <p:cNvGrpSpPr/>
          <p:nvPr/>
        </p:nvGrpSpPr>
        <p:grpSpPr>
          <a:xfrm>
            <a:off x="1822656" y="4681916"/>
            <a:ext cx="7239000" cy="769442"/>
            <a:chOff x="1822656" y="3672503"/>
            <a:chExt cx="7239000" cy="769442"/>
          </a:xfrm>
          <a:solidFill>
            <a:srgbClr val="FBD546"/>
          </a:solidFill>
        </p:grpSpPr>
        <p:sp>
          <p:nvSpPr>
            <p:cNvPr id="16" name="Rectangle 15">
              <a:extLst>
                <a:ext uri="{FF2B5EF4-FFF2-40B4-BE49-F238E27FC236}">
                  <a16:creationId xmlns:a16="http://schemas.microsoft.com/office/drawing/2014/main" id="{7555C96A-33E0-4C6B-9378-FDAFE82B2AA5}"/>
                </a:ext>
              </a:extLst>
            </p:cNvPr>
            <p:cNvSpPr/>
            <p:nvPr/>
          </p:nvSpPr>
          <p:spPr>
            <a:xfrm>
              <a:off x="1822656" y="3672503"/>
              <a:ext cx="1447800" cy="769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rPr>
                <a:t>34.2%</a:t>
              </a:r>
              <a:endParaRPr lang="en-US" sz="2000" dirty="0">
                <a:latin typeface="Arial" panose="020B0604020202020204" pitchFamily="34" charset="0"/>
              </a:endParaRPr>
            </a:p>
          </p:txBody>
        </p:sp>
        <p:sp>
          <p:nvSpPr>
            <p:cNvPr id="17" name="TextBox 16">
              <a:extLst>
                <a:ext uri="{FF2B5EF4-FFF2-40B4-BE49-F238E27FC236}">
                  <a16:creationId xmlns:a16="http://schemas.microsoft.com/office/drawing/2014/main" id="{48EF0E60-157A-47A5-B187-27BBE40E2AA5}"/>
                </a:ext>
              </a:extLst>
            </p:cNvPr>
            <p:cNvSpPr txBox="1"/>
            <p:nvPr/>
          </p:nvSpPr>
          <p:spPr>
            <a:xfrm>
              <a:off x="3499056" y="3672503"/>
              <a:ext cx="5562600" cy="769441"/>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Are foreign-born; Majority are born in the US.</a:t>
              </a:r>
              <a:endParaRPr lang="en-US" sz="2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8780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8175" y="5938448"/>
            <a:ext cx="2970232" cy="338554"/>
          </a:xfrm>
          <a:prstGeom prst="rect">
            <a:avLst/>
          </a:prstGeom>
          <a:noFill/>
        </p:spPr>
        <p:txBody>
          <a:bodyPr wrap="square" rtlCol="0">
            <a:spAutoFit/>
          </a:bodyPr>
          <a:lstStyle/>
          <a:p>
            <a:pPr algn="r"/>
            <a:r>
              <a:rPr lang="en-US" sz="1600" dirty="0">
                <a:latin typeface="Arial" panose="020B0604020202020204" pitchFamily="34" charset="0"/>
              </a:rPr>
              <a:t>Source: Census, 2010</a:t>
            </a:r>
          </a:p>
        </p:txBody>
      </p:sp>
      <p:sp>
        <p:nvSpPr>
          <p:cNvPr id="9" name="Rectangle 8">
            <a:extLst>
              <a:ext uri="{FF2B5EF4-FFF2-40B4-BE49-F238E27FC236}">
                <a16:creationId xmlns:a16="http://schemas.microsoft.com/office/drawing/2014/main" id="{9CBCE5F6-2528-4C84-BD40-94B1387CBC7B}"/>
              </a:ext>
            </a:extLst>
          </p:cNvPr>
          <p:cNvSpPr/>
          <p:nvPr/>
        </p:nvSpPr>
        <p:spPr>
          <a:xfrm>
            <a:off x="3779195" y="5938448"/>
            <a:ext cx="4460132" cy="869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89B768BD-A5DA-457F-AE5F-585FECBA1AD7}"/>
              </a:ext>
            </a:extLst>
          </p:cNvPr>
          <p:cNvSpPr>
            <a:spLocks noGrp="1"/>
          </p:cNvSpPr>
          <p:nvPr>
            <p:ph type="title"/>
          </p:nvPr>
        </p:nvSpPr>
        <p:spPr>
          <a:xfrm>
            <a:off x="950068" y="122915"/>
            <a:ext cx="8229600" cy="884238"/>
          </a:xfrm>
        </p:spPr>
        <p:txBody>
          <a:bodyPr>
            <a:normAutofit/>
          </a:bodyPr>
          <a:lstStyle/>
          <a:p>
            <a:pPr algn="l"/>
            <a:r>
              <a:rPr lang="en-US" sz="4400" dirty="0"/>
              <a:t>Racial Identity</a:t>
            </a:r>
          </a:p>
        </p:txBody>
      </p:sp>
      <p:graphicFrame>
        <p:nvGraphicFramePr>
          <p:cNvPr id="12" name="Group 76">
            <a:extLst>
              <a:ext uri="{FF2B5EF4-FFF2-40B4-BE49-F238E27FC236}">
                <a16:creationId xmlns:a16="http://schemas.microsoft.com/office/drawing/2014/main" id="{23B9259F-8719-472E-A111-1D6934921FA6}"/>
              </a:ext>
            </a:extLst>
          </p:cNvPr>
          <p:cNvGraphicFramePr>
            <a:graphicFrameLocks/>
          </p:cNvGraphicFramePr>
          <p:nvPr>
            <p:extLst>
              <p:ext uri="{D42A27DB-BD31-4B8C-83A1-F6EECF244321}">
                <p14:modId xmlns:p14="http://schemas.microsoft.com/office/powerpoint/2010/main" val="4231100555"/>
              </p:ext>
            </p:extLst>
          </p:nvPr>
        </p:nvGraphicFramePr>
        <p:xfrm>
          <a:off x="1982010" y="1669096"/>
          <a:ext cx="8227979" cy="3757847"/>
        </p:xfrm>
        <a:graphic>
          <a:graphicData uri="http://schemas.openxmlformats.org/drawingml/2006/table">
            <a:tbl>
              <a:tblPr firstRow="1">
                <a:tableStyleId>{69012ECD-51FC-41F1-AA8D-1B2483CD663E}</a:tableStyleId>
              </a:tblPr>
              <a:tblGrid>
                <a:gridCol w="3523480">
                  <a:extLst>
                    <a:ext uri="{9D8B030D-6E8A-4147-A177-3AD203B41FA5}">
                      <a16:colId xmlns:a16="http://schemas.microsoft.com/office/drawing/2014/main" val="20000"/>
                    </a:ext>
                  </a:extLst>
                </a:gridCol>
                <a:gridCol w="2266579">
                  <a:extLst>
                    <a:ext uri="{9D8B030D-6E8A-4147-A177-3AD203B41FA5}">
                      <a16:colId xmlns:a16="http://schemas.microsoft.com/office/drawing/2014/main" val="20001"/>
                    </a:ext>
                  </a:extLst>
                </a:gridCol>
                <a:gridCol w="2437920">
                  <a:extLst>
                    <a:ext uri="{9D8B030D-6E8A-4147-A177-3AD203B41FA5}">
                      <a16:colId xmlns:a16="http://schemas.microsoft.com/office/drawing/2014/main" val="20002"/>
                    </a:ext>
                  </a:extLst>
                </a:gridCol>
              </a:tblGrid>
              <a:tr h="62124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Racial Group</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228600" anchor="ctr" horzOverflow="overflow">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663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Latinos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7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Non-Latinos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anchor="ctr" horzOverflow="overflow">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0"/>
                  </a:ext>
                </a:extLst>
              </a:tr>
              <a:tr h="5385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White</a:t>
                      </a:r>
                      <a:endParaRPr kumimoji="0" lang="en-US" sz="2400" b="0" i="0" u="none" strike="noStrike" cap="none" normalizeH="0" baseline="0" dirty="0">
                        <a:ln>
                          <a:noFill/>
                        </a:ln>
                        <a:solidFill>
                          <a:schemeClr val="tx1"/>
                        </a:solidFill>
                        <a:effectLst/>
                        <a:latin typeface="Arial" charset="0"/>
                      </a:endParaRPr>
                    </a:p>
                  </a:txBody>
                  <a:tcPr marL="228600" anchor="ctr" horzOverflow="overflow">
                    <a:lnL w="6350" cap="flat" cmpd="sng" algn="ctr">
                      <a:noFill/>
                      <a:prstDash val="solid"/>
                      <a:miter lim="800000"/>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53%</a:t>
                      </a:r>
                      <a:endParaRPr kumimoji="0" lang="en-US" sz="2400" b="1" i="0" u="none" strike="noStrike" cap="none" normalizeH="0" baseline="0" dirty="0">
                        <a:ln>
                          <a:noFill/>
                        </a:ln>
                        <a:solidFill>
                          <a:schemeClr val="folHlink"/>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76.2%</a:t>
                      </a:r>
                      <a:endParaRPr kumimoji="0" lang="en-US" sz="2400" b="1" i="0" u="none" strike="noStrike" cap="none" normalizeH="0" baseline="0" dirty="0">
                        <a:ln>
                          <a:noFill/>
                        </a:ln>
                        <a:solidFill>
                          <a:schemeClr val="folHlink"/>
                        </a:solidFill>
                        <a:effectLst/>
                        <a:latin typeface="Arial" charset="0"/>
                      </a:endParaRPr>
                    </a:p>
                  </a:txBody>
                  <a:tcPr anchor="ctr" horzOverflow="overflow">
                    <a:lnL w="12700" cap="flat" cmpd="sng" algn="ctr">
                      <a:no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961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Black</a:t>
                      </a:r>
                      <a:endParaRPr kumimoji="0" lang="en-US" sz="2400" b="0" i="0" u="none" strike="noStrike" cap="none" normalizeH="0" baseline="0" dirty="0">
                        <a:ln>
                          <a:noFill/>
                        </a:ln>
                        <a:solidFill>
                          <a:schemeClr val="tx1"/>
                        </a:solidFill>
                        <a:effectLst/>
                        <a:latin typeface="Arial" charset="0"/>
                      </a:endParaRPr>
                    </a:p>
                  </a:txBody>
                  <a:tcPr marL="228600" anchor="ctr" horzOverflow="overflow">
                    <a:lnL w="6350" cap="flat" cmpd="sng" algn="ctr">
                      <a:noFill/>
                      <a:prstDash val="solid"/>
                      <a:miter lim="800000"/>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2.5%</a:t>
                      </a:r>
                      <a:endParaRPr kumimoji="0" lang="en-US" sz="24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14.6%</a:t>
                      </a:r>
                      <a:endParaRPr kumimoji="0" lang="en-US" sz="24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961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American Indian</a:t>
                      </a:r>
                      <a:endParaRPr kumimoji="0" lang="en-US" sz="2400" b="0" i="0" u="none" strike="noStrike" cap="none" normalizeH="0" baseline="0" dirty="0">
                        <a:ln>
                          <a:noFill/>
                        </a:ln>
                        <a:solidFill>
                          <a:schemeClr val="tx1"/>
                        </a:solidFill>
                        <a:effectLst/>
                        <a:latin typeface="Arial" charset="0"/>
                      </a:endParaRPr>
                    </a:p>
                  </a:txBody>
                  <a:tcPr marL="228600" anchor="ctr" horzOverflow="overflow">
                    <a:lnL w="6350" cap="flat" cmpd="sng" algn="ctr">
                      <a:noFill/>
                      <a:prstDash val="solid"/>
                      <a:miter lim="800000"/>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1.4%</a:t>
                      </a:r>
                      <a:endParaRPr kumimoji="0" lang="en-US" sz="24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0.9%</a:t>
                      </a:r>
                      <a:endParaRPr kumimoji="0" lang="en-US" sz="24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961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Asian</a:t>
                      </a:r>
                      <a:endParaRPr kumimoji="0" lang="en-US" sz="2400" b="0" i="0" u="none" strike="noStrike" cap="none" normalizeH="0" baseline="0" dirty="0">
                        <a:ln>
                          <a:noFill/>
                        </a:ln>
                        <a:solidFill>
                          <a:schemeClr val="tx1"/>
                        </a:solidFill>
                        <a:effectLst/>
                        <a:latin typeface="Arial" charset="0"/>
                      </a:endParaRPr>
                    </a:p>
                  </a:txBody>
                  <a:tcPr marL="228600" anchor="ctr" horzOverflow="overflow">
                    <a:lnL w="6350" cap="flat" cmpd="sng" algn="ctr">
                      <a:noFill/>
                      <a:prstDash val="solid"/>
                      <a:miter lim="800000"/>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0.4%</a:t>
                      </a:r>
                      <a:endParaRPr kumimoji="0" lang="en-US" sz="24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5.6%</a:t>
                      </a:r>
                      <a:endParaRPr kumimoji="0" lang="en-US" sz="24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961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Some other race</a:t>
                      </a:r>
                      <a:endParaRPr kumimoji="0" lang="en-US" sz="2400" b="0" i="0" u="none" strike="noStrike" cap="none" normalizeH="0" baseline="0" dirty="0">
                        <a:ln>
                          <a:noFill/>
                        </a:ln>
                        <a:solidFill>
                          <a:schemeClr val="tx1"/>
                        </a:solidFill>
                        <a:effectLst/>
                        <a:latin typeface="Arial" charset="0"/>
                      </a:endParaRPr>
                    </a:p>
                  </a:txBody>
                  <a:tcPr marL="228600" anchor="ctr" horzOverflow="overflow">
                    <a:lnL w="6350" cap="flat" cmpd="sng" algn="ctr">
                      <a:noFill/>
                      <a:prstDash val="solid"/>
                      <a:miter lim="800000"/>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36.7%</a:t>
                      </a:r>
                      <a:endParaRPr kumimoji="0" lang="en-US" sz="2400" b="1" i="0" u="none" strike="noStrike" cap="none" normalizeH="0" baseline="0" dirty="0">
                        <a:ln>
                          <a:noFill/>
                        </a:ln>
                        <a:solidFill>
                          <a:schemeClr val="folHlink"/>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0.2%</a:t>
                      </a:r>
                      <a:endParaRPr kumimoji="0" lang="en-US" sz="2400" b="1" i="0" u="none" strike="noStrike" cap="none" normalizeH="0" baseline="0" dirty="0">
                        <a:ln>
                          <a:noFill/>
                        </a:ln>
                        <a:solidFill>
                          <a:schemeClr val="folHlink"/>
                        </a:solidFill>
                        <a:effectLst/>
                        <a:latin typeface="Arial" charset="0"/>
                      </a:endParaRPr>
                    </a:p>
                  </a:txBody>
                  <a:tcPr anchor="ctr" horzOverflow="overflow">
                    <a:lnL w="12700" cap="flat" cmpd="sng" algn="ctr">
                      <a:no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1961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Two or more races</a:t>
                      </a:r>
                      <a:endParaRPr kumimoji="0" lang="en-US" sz="2400" b="0" i="0" u="none" strike="noStrike" cap="none" normalizeH="0" baseline="0" dirty="0">
                        <a:ln>
                          <a:noFill/>
                        </a:ln>
                        <a:solidFill>
                          <a:schemeClr val="tx1"/>
                        </a:solidFill>
                        <a:effectLst/>
                        <a:latin typeface="Arial" charset="0"/>
                      </a:endParaRPr>
                    </a:p>
                  </a:txBody>
                  <a:tcPr marL="228600" anchor="ctr" horzOverflow="overflow">
                    <a:lnL w="6350" cap="flat" cmpd="sng" algn="ctr">
                      <a:noFill/>
                      <a:prstDash val="solid"/>
                      <a:miter lim="800000"/>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6%</a:t>
                      </a:r>
                      <a:endParaRPr kumimoji="0" lang="en-US" sz="24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u="none" strike="noStrike" cap="none" normalizeH="0" baseline="0" dirty="0">
                          <a:ln>
                            <a:noFill/>
                          </a:ln>
                          <a:effectLst/>
                        </a:rPr>
                        <a:t>2.3%</a:t>
                      </a:r>
                      <a:endParaRPr kumimoji="0" lang="en-US" sz="24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6350" cap="flat" cmpd="sng" algn="ctr">
                      <a:noFill/>
                      <a:prstDash val="solid"/>
                      <a:miter lim="800000"/>
                    </a:lnR>
                    <a:lnT w="127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pic>
        <p:nvPicPr>
          <p:cNvPr id="7" name="Picture 6">
            <a:extLst>
              <a:ext uri="{FF2B5EF4-FFF2-40B4-BE49-F238E27FC236}">
                <a16:creationId xmlns:a16="http://schemas.microsoft.com/office/drawing/2014/main" id="{37DF88D8-B585-47F2-AC38-2741D446D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spTree>
    <p:extLst>
      <p:ext uri="{BB962C8B-B14F-4D97-AF65-F5344CB8AC3E}">
        <p14:creationId xmlns:p14="http://schemas.microsoft.com/office/powerpoint/2010/main" val="175592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6125" y="83341"/>
            <a:ext cx="8229600" cy="960438"/>
          </a:xfrm>
        </p:spPr>
        <p:txBody>
          <a:bodyPr>
            <a:normAutofit/>
          </a:bodyPr>
          <a:lstStyle/>
          <a:p>
            <a:pPr algn="l"/>
            <a:r>
              <a:rPr lang="en-US" sz="4400" dirty="0"/>
              <a:t>Racial Inequities</a:t>
            </a:r>
          </a:p>
        </p:txBody>
      </p:sp>
      <p:grpSp>
        <p:nvGrpSpPr>
          <p:cNvPr id="5" name="Group 4">
            <a:extLst>
              <a:ext uri="{FF2B5EF4-FFF2-40B4-BE49-F238E27FC236}">
                <a16:creationId xmlns:a16="http://schemas.microsoft.com/office/drawing/2014/main" id="{78C9855E-47BD-4E3D-9829-05FA94C53F84}"/>
              </a:ext>
            </a:extLst>
          </p:cNvPr>
          <p:cNvGrpSpPr/>
          <p:nvPr/>
        </p:nvGrpSpPr>
        <p:grpSpPr>
          <a:xfrm>
            <a:off x="1553176" y="2921005"/>
            <a:ext cx="4114800" cy="2119904"/>
            <a:chOff x="1553176" y="2921005"/>
            <a:chExt cx="4114800" cy="2119904"/>
          </a:xfrm>
        </p:grpSpPr>
        <p:sp>
          <p:nvSpPr>
            <p:cNvPr id="2" name="Rectangle: Rounded Corners 1">
              <a:extLst>
                <a:ext uri="{FF2B5EF4-FFF2-40B4-BE49-F238E27FC236}">
                  <a16:creationId xmlns:a16="http://schemas.microsoft.com/office/drawing/2014/main" id="{28C6E684-02B0-4CB9-B589-3AFC9528B15F}"/>
                </a:ext>
              </a:extLst>
            </p:cNvPr>
            <p:cNvSpPr/>
            <p:nvPr/>
          </p:nvSpPr>
          <p:spPr>
            <a:xfrm>
              <a:off x="1799611" y="2921005"/>
              <a:ext cx="2438400" cy="533400"/>
            </a:xfrm>
            <a:prstGeom prst="roundRect">
              <a:avLst/>
            </a:prstGeom>
            <a:solidFill>
              <a:srgbClr val="3A7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rPr>
                <a:t>Less likely to:</a:t>
              </a:r>
            </a:p>
          </p:txBody>
        </p:sp>
        <p:sp>
          <p:nvSpPr>
            <p:cNvPr id="3" name="TextBox 2">
              <a:extLst>
                <a:ext uri="{FF2B5EF4-FFF2-40B4-BE49-F238E27FC236}">
                  <a16:creationId xmlns:a16="http://schemas.microsoft.com/office/drawing/2014/main" id="{9B3567B1-B5A7-4B5F-B26C-5DC81930C2BB}"/>
                </a:ext>
              </a:extLst>
            </p:cNvPr>
            <p:cNvSpPr txBox="1"/>
            <p:nvPr/>
          </p:nvSpPr>
          <p:spPr>
            <a:xfrm>
              <a:off x="1553176" y="3627189"/>
              <a:ext cx="4114800" cy="1413720"/>
            </a:xfrm>
            <a:prstGeom prst="rect">
              <a:avLst/>
            </a:prstGeom>
            <a:noFill/>
          </p:spPr>
          <p:txBody>
            <a:bodyPr wrap="square" rtlCol="0">
              <a:spAutoFit/>
            </a:bodyPr>
            <a:lstStyle/>
            <a:p>
              <a:pPr marL="457200" lvl="4" indent="-282575" defTabSz="685800">
                <a:lnSpc>
                  <a:spcPct val="90000"/>
                </a:lnSpc>
                <a:spcBef>
                  <a:spcPts val="375"/>
                </a:spcBef>
                <a:buFont typeface="Arial" panose="020B0604020202020204" pitchFamily="34" charset="0"/>
                <a:buChar char="•"/>
                <a:defRPr/>
              </a:pPr>
              <a:r>
                <a:rPr lang="en-US" sz="2200" dirty="0">
                  <a:solidFill>
                    <a:prstClr val="black"/>
                  </a:solidFill>
                  <a:latin typeface="Arial" panose="020B0604020202020204" pitchFamily="34" charset="0"/>
                  <a:cs typeface="Arial"/>
                </a:rPr>
                <a:t>Speak English</a:t>
              </a:r>
            </a:p>
            <a:p>
              <a:pPr marL="457200" lvl="4" indent="-282575" defTabSz="685800">
                <a:lnSpc>
                  <a:spcPct val="90000"/>
                </a:lnSpc>
                <a:spcBef>
                  <a:spcPts val="375"/>
                </a:spcBef>
                <a:buFont typeface="Arial" panose="020B0604020202020204" pitchFamily="34" charset="0"/>
                <a:buChar char="•"/>
                <a:defRPr/>
              </a:pPr>
              <a:r>
                <a:rPr lang="en-US" sz="2200" dirty="0">
                  <a:solidFill>
                    <a:prstClr val="black"/>
                  </a:solidFill>
                  <a:latin typeface="Arial" panose="020B0604020202020204" pitchFamily="34" charset="0"/>
                  <a:cs typeface="Arial"/>
                </a:rPr>
                <a:t>Be citizens</a:t>
              </a:r>
            </a:p>
            <a:p>
              <a:pPr marL="457200" lvl="4" indent="-282575" defTabSz="685800">
                <a:lnSpc>
                  <a:spcPct val="90000"/>
                </a:lnSpc>
                <a:spcBef>
                  <a:spcPts val="375"/>
                </a:spcBef>
                <a:buFont typeface="Arial" panose="020B0604020202020204" pitchFamily="34" charset="0"/>
                <a:buChar char="•"/>
                <a:defRPr/>
              </a:pPr>
              <a:r>
                <a:rPr lang="en-US" sz="2200" dirty="0">
                  <a:solidFill>
                    <a:prstClr val="black"/>
                  </a:solidFill>
                  <a:latin typeface="Arial" panose="020B0604020202020204" pitchFamily="34" charset="0"/>
                  <a:cs typeface="Arial"/>
                </a:rPr>
                <a:t>Label themselves as “American”</a:t>
              </a:r>
            </a:p>
          </p:txBody>
        </p:sp>
      </p:grpSp>
      <p:grpSp>
        <p:nvGrpSpPr>
          <p:cNvPr id="8" name="Group 7">
            <a:extLst>
              <a:ext uri="{FF2B5EF4-FFF2-40B4-BE49-F238E27FC236}">
                <a16:creationId xmlns:a16="http://schemas.microsoft.com/office/drawing/2014/main" id="{28EB62A7-10E6-448B-9ABD-F9A5D1011A63}"/>
              </a:ext>
            </a:extLst>
          </p:cNvPr>
          <p:cNvGrpSpPr/>
          <p:nvPr/>
        </p:nvGrpSpPr>
        <p:grpSpPr>
          <a:xfrm>
            <a:off x="6096000" y="2921005"/>
            <a:ext cx="5416694" cy="2475904"/>
            <a:chOff x="6096000" y="2921005"/>
            <a:chExt cx="5416694" cy="2475904"/>
          </a:xfrm>
        </p:grpSpPr>
        <p:sp>
          <p:nvSpPr>
            <p:cNvPr id="6" name="Rectangle: Rounded Corners 5">
              <a:extLst>
                <a:ext uri="{FF2B5EF4-FFF2-40B4-BE49-F238E27FC236}">
                  <a16:creationId xmlns:a16="http://schemas.microsoft.com/office/drawing/2014/main" id="{35AAA22A-5EEA-44ED-ADD5-C094E4D9E8F3}"/>
                </a:ext>
              </a:extLst>
            </p:cNvPr>
            <p:cNvSpPr/>
            <p:nvPr/>
          </p:nvSpPr>
          <p:spPr>
            <a:xfrm>
              <a:off x="6306767" y="2921005"/>
              <a:ext cx="2438400" cy="533400"/>
            </a:xfrm>
            <a:prstGeom prst="roundRect">
              <a:avLst/>
            </a:prstGeom>
            <a:solidFill>
              <a:srgbClr val="3A7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rPr>
                <a:t>More likely to:</a:t>
              </a:r>
            </a:p>
          </p:txBody>
        </p:sp>
        <p:sp>
          <p:nvSpPr>
            <p:cNvPr id="7" name="TextBox 6">
              <a:extLst>
                <a:ext uri="{FF2B5EF4-FFF2-40B4-BE49-F238E27FC236}">
                  <a16:creationId xmlns:a16="http://schemas.microsoft.com/office/drawing/2014/main" id="{E3D9810F-502F-4DAC-9838-894C5D16C157}"/>
                </a:ext>
              </a:extLst>
            </p:cNvPr>
            <p:cNvSpPr txBox="1"/>
            <p:nvPr/>
          </p:nvSpPr>
          <p:spPr>
            <a:xfrm>
              <a:off x="6096000" y="3627194"/>
              <a:ext cx="5416694" cy="1769715"/>
            </a:xfrm>
            <a:prstGeom prst="rect">
              <a:avLst/>
            </a:prstGeom>
            <a:noFill/>
          </p:spPr>
          <p:txBody>
            <a:bodyPr wrap="square" rtlCol="0">
              <a:spAutoFit/>
            </a:bodyPr>
            <a:lstStyle/>
            <a:p>
              <a:pPr marL="457200" lvl="4" indent="-339725" defTabSz="685800">
                <a:lnSpc>
                  <a:spcPct val="90000"/>
                </a:lnSpc>
                <a:spcBef>
                  <a:spcPts val="375"/>
                </a:spcBef>
                <a:buFont typeface="Arial" panose="020B0604020202020204" pitchFamily="34" charset="0"/>
                <a:buChar char="•"/>
                <a:defRPr/>
              </a:pPr>
              <a:r>
                <a:rPr lang="en-US" sz="2200" dirty="0">
                  <a:solidFill>
                    <a:prstClr val="black"/>
                  </a:solidFill>
                  <a:latin typeface="Arial" panose="020B0604020202020204" pitchFamily="34" charset="0"/>
                  <a:cs typeface="Arial"/>
                </a:rPr>
                <a:t>Be living in poverty</a:t>
              </a:r>
            </a:p>
            <a:p>
              <a:pPr marL="457200" lvl="4" indent="-339725" defTabSz="685800">
                <a:lnSpc>
                  <a:spcPct val="90000"/>
                </a:lnSpc>
                <a:spcBef>
                  <a:spcPts val="375"/>
                </a:spcBef>
                <a:buFont typeface="Arial" panose="020B0604020202020204" pitchFamily="34" charset="0"/>
                <a:buChar char="•"/>
                <a:defRPr/>
              </a:pPr>
              <a:r>
                <a:rPr lang="en-US" sz="2200" dirty="0">
                  <a:solidFill>
                    <a:prstClr val="black"/>
                  </a:solidFill>
                  <a:latin typeface="Arial" panose="020B0604020202020204" pitchFamily="34" charset="0"/>
                  <a:cs typeface="Arial"/>
                </a:rPr>
                <a:t>Report discrimination</a:t>
              </a:r>
            </a:p>
            <a:p>
              <a:pPr marL="457200" lvl="4" indent="-339725" defTabSz="685800">
                <a:lnSpc>
                  <a:spcPct val="90000"/>
                </a:lnSpc>
                <a:spcBef>
                  <a:spcPts val="375"/>
                </a:spcBef>
                <a:buFont typeface="Arial" panose="020B0604020202020204" pitchFamily="34" charset="0"/>
                <a:buChar char="•"/>
                <a:defRPr/>
              </a:pPr>
              <a:r>
                <a:rPr lang="en-US" sz="2200" dirty="0">
                  <a:solidFill>
                    <a:prstClr val="black"/>
                  </a:solidFill>
                  <a:latin typeface="Arial" panose="020B0604020202020204" pitchFamily="34" charset="0"/>
                  <a:cs typeface="Arial"/>
                </a:rPr>
                <a:t>Report feeling marginalized</a:t>
              </a:r>
            </a:p>
            <a:p>
              <a:pPr marL="457200" lvl="4" indent="-339725" defTabSz="685800">
                <a:lnSpc>
                  <a:spcPct val="90000"/>
                </a:lnSpc>
                <a:spcBef>
                  <a:spcPts val="375"/>
                </a:spcBef>
                <a:buFont typeface="Arial" panose="020B0604020202020204" pitchFamily="34" charset="0"/>
                <a:buChar char="•"/>
                <a:defRPr/>
              </a:pPr>
              <a:r>
                <a:rPr lang="en-US" sz="2200" dirty="0">
                  <a:solidFill>
                    <a:prstClr val="black"/>
                  </a:solidFill>
                  <a:latin typeface="Arial" panose="020B0604020202020204" pitchFamily="34" charset="0"/>
                  <a:cs typeface="Arial"/>
                </a:rPr>
                <a:t>Believe discrimination is a major problem</a:t>
              </a:r>
            </a:p>
          </p:txBody>
        </p:sp>
      </p:grpSp>
      <p:sp>
        <p:nvSpPr>
          <p:cNvPr id="9" name="TextBox 8">
            <a:extLst>
              <a:ext uri="{FF2B5EF4-FFF2-40B4-BE49-F238E27FC236}">
                <a16:creationId xmlns:a16="http://schemas.microsoft.com/office/drawing/2014/main" id="{20687046-E377-49C3-B676-580028527427}"/>
              </a:ext>
            </a:extLst>
          </p:cNvPr>
          <p:cNvSpPr txBox="1"/>
          <p:nvPr/>
        </p:nvSpPr>
        <p:spPr>
          <a:xfrm>
            <a:off x="886125" y="1588115"/>
            <a:ext cx="1000885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Those who classify as some other race compared to White, have lower levels of education and are:</a:t>
            </a:r>
          </a:p>
        </p:txBody>
      </p:sp>
      <p:pic>
        <p:nvPicPr>
          <p:cNvPr id="10" name="Picture 9">
            <a:extLst>
              <a:ext uri="{FF2B5EF4-FFF2-40B4-BE49-F238E27FC236}">
                <a16:creationId xmlns:a16="http://schemas.microsoft.com/office/drawing/2014/main" id="{C3B955DC-234F-46C5-95E1-2104E396C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847"/>
            <a:ext cx="12192000" cy="92744"/>
          </a:xfrm>
          <a:prstGeom prst="rect">
            <a:avLst/>
          </a:prstGeom>
        </p:spPr>
      </p:pic>
      <p:pic>
        <p:nvPicPr>
          <p:cNvPr id="11" name="Picture 10">
            <a:extLst>
              <a:ext uri="{FF2B5EF4-FFF2-40B4-BE49-F238E27FC236}">
                <a16:creationId xmlns:a16="http://schemas.microsoft.com/office/drawing/2014/main" id="{DDEDD938-55E1-47D3-8A2A-26A751273B05}"/>
              </a:ext>
            </a:extLst>
          </p:cNvPr>
          <p:cNvPicPr>
            <a:picLocks noChangeAspect="1"/>
          </p:cNvPicPr>
          <p:nvPr/>
        </p:nvPicPr>
        <p:blipFill>
          <a:blip r:embed="rId4"/>
          <a:stretch>
            <a:fillRect/>
          </a:stretch>
        </p:blipFill>
        <p:spPr>
          <a:xfrm>
            <a:off x="10647947" y="31947"/>
            <a:ext cx="1389731" cy="1101818"/>
          </a:xfrm>
          <a:prstGeom prst="rect">
            <a:avLst/>
          </a:prstGeom>
        </p:spPr>
      </p:pic>
    </p:spTree>
    <p:extLst>
      <p:ext uri="{BB962C8B-B14F-4D97-AF65-F5344CB8AC3E}">
        <p14:creationId xmlns:p14="http://schemas.microsoft.com/office/powerpoint/2010/main" val="33801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neric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1597</Words>
  <Application>Microsoft Office PowerPoint</Application>
  <PresentationFormat>Widescreen</PresentationFormat>
  <Paragraphs>225</Paragraphs>
  <Slides>27</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ＭＳ Ｐゴシック</vt:lpstr>
      <vt:lpstr>Arial</vt:lpstr>
      <vt:lpstr>Calibri</vt:lpstr>
      <vt:lpstr>Calibri Light</vt:lpstr>
      <vt:lpstr>Geneva</vt:lpstr>
      <vt:lpstr>Times New Roman</vt:lpstr>
      <vt:lpstr>Wingdings</vt:lpstr>
      <vt:lpstr>Generic PPT</vt:lpstr>
      <vt:lpstr>Office Theme</vt:lpstr>
      <vt:lpstr>Cultural Humility in Working with Latinx Families</vt:lpstr>
      <vt:lpstr>A Few Definitions…</vt:lpstr>
      <vt:lpstr>A Few Definitions…</vt:lpstr>
      <vt:lpstr>PowerPoint Presentation</vt:lpstr>
      <vt:lpstr>PowerPoint Presentation</vt:lpstr>
      <vt:lpstr>Prevalence of Diabetes</vt:lpstr>
      <vt:lpstr>Latinos in the US</vt:lpstr>
      <vt:lpstr>Racial Identity</vt:lpstr>
      <vt:lpstr>Racial Inequities</vt:lpstr>
      <vt:lpstr>PowerPoint Presentation</vt:lpstr>
      <vt:lpstr>PowerPoint Presentation</vt:lpstr>
      <vt:lpstr>PowerPoint Presentation</vt:lpstr>
      <vt:lpstr>Inequities in Diabetes</vt:lpstr>
      <vt:lpstr>Barriers to Services</vt:lpstr>
      <vt:lpstr>Other Causes of Disparities</vt:lpstr>
      <vt:lpstr>PowerPoint Presentation</vt:lpstr>
      <vt:lpstr>Cultural Values &amp; Treatment</vt:lpstr>
      <vt:lpstr>Cultural Values &amp; Treatment</vt:lpstr>
      <vt:lpstr>Other Considerations</vt:lpstr>
      <vt:lpstr>PowerPoint Presentation</vt:lpstr>
      <vt:lpstr>When is an Interpreter Needed?</vt:lpstr>
      <vt:lpstr>Ethical Concerns &amp; Other Problems</vt:lpstr>
      <vt:lpstr>Tips When Using an Interpreter</vt:lpstr>
      <vt:lpstr>Tips When Using an Interpreter</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Horn, Letitia</dc:creator>
  <cp:lastModifiedBy>Hoet, Ariana</cp:lastModifiedBy>
  <cp:revision>91</cp:revision>
  <cp:lastPrinted>2021-10-27T12:39:07Z</cp:lastPrinted>
  <dcterms:created xsi:type="dcterms:W3CDTF">2021-10-22T16:32:34Z</dcterms:created>
  <dcterms:modified xsi:type="dcterms:W3CDTF">2022-01-25T16:01:05Z</dcterms:modified>
</cp:coreProperties>
</file>