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729" r:id="rId5"/>
    <p:sldMasterId id="2147483733" r:id="rId6"/>
    <p:sldMasterId id="2147483751" r:id="rId7"/>
    <p:sldMasterId id="2147483755" r:id="rId8"/>
    <p:sldMasterId id="2147483806" r:id="rId9"/>
    <p:sldMasterId id="2147483821" r:id="rId10"/>
    <p:sldMasterId id="2147483841" r:id="rId11"/>
    <p:sldMasterId id="2147483870" r:id="rId12"/>
    <p:sldMasterId id="2147483986" r:id="rId13"/>
    <p:sldMasterId id="2147483978" r:id="rId14"/>
    <p:sldMasterId id="2147483989" r:id="rId15"/>
    <p:sldMasterId id="2147483995" r:id="rId16"/>
    <p:sldMasterId id="2147484021" r:id="rId17"/>
    <p:sldMasterId id="2147484023" r:id="rId18"/>
    <p:sldMasterId id="2147484028" r:id="rId19"/>
  </p:sldMasterIdLst>
  <p:notesMasterIdLst>
    <p:notesMasterId r:id="rId141"/>
  </p:notesMasterIdLst>
  <p:sldIdLst>
    <p:sldId id="265" r:id="rId20"/>
    <p:sldId id="754" r:id="rId21"/>
    <p:sldId id="810" r:id="rId22"/>
    <p:sldId id="755" r:id="rId23"/>
    <p:sldId id="667" r:id="rId24"/>
    <p:sldId id="2958" r:id="rId25"/>
    <p:sldId id="3110" r:id="rId26"/>
    <p:sldId id="1349" r:id="rId27"/>
    <p:sldId id="1347" r:id="rId28"/>
    <p:sldId id="3112" r:id="rId29"/>
    <p:sldId id="3123" r:id="rId30"/>
    <p:sldId id="3131" r:id="rId31"/>
    <p:sldId id="3132" r:id="rId32"/>
    <p:sldId id="3061" r:id="rId33"/>
    <p:sldId id="256" r:id="rId34"/>
    <p:sldId id="266" r:id="rId35"/>
    <p:sldId id="1569" r:id="rId36"/>
    <p:sldId id="1546" r:id="rId37"/>
    <p:sldId id="1557" r:id="rId38"/>
    <p:sldId id="1558" r:id="rId39"/>
    <p:sldId id="1567" r:id="rId40"/>
    <p:sldId id="1565" r:id="rId41"/>
    <p:sldId id="1559" r:id="rId42"/>
    <p:sldId id="1560" r:id="rId43"/>
    <p:sldId id="1561" r:id="rId44"/>
    <p:sldId id="1562" r:id="rId45"/>
    <p:sldId id="1563" r:id="rId46"/>
    <p:sldId id="1564" r:id="rId47"/>
    <p:sldId id="1566" r:id="rId48"/>
    <p:sldId id="1553" r:id="rId49"/>
    <p:sldId id="1556" r:id="rId50"/>
    <p:sldId id="1555" r:id="rId51"/>
    <p:sldId id="1568" r:id="rId52"/>
    <p:sldId id="1554" r:id="rId53"/>
    <p:sldId id="257" r:id="rId54"/>
    <p:sldId id="1570" r:id="rId55"/>
    <p:sldId id="1571" r:id="rId56"/>
    <p:sldId id="1572" r:id="rId57"/>
    <p:sldId id="3137" r:id="rId58"/>
    <p:sldId id="273" r:id="rId59"/>
    <p:sldId id="282" r:id="rId60"/>
    <p:sldId id="1584" r:id="rId61"/>
    <p:sldId id="1573" r:id="rId62"/>
    <p:sldId id="1581" r:id="rId63"/>
    <p:sldId id="1583" r:id="rId64"/>
    <p:sldId id="1574" r:id="rId65"/>
    <p:sldId id="279" r:id="rId66"/>
    <p:sldId id="1549" r:id="rId67"/>
    <p:sldId id="1550" r:id="rId68"/>
    <p:sldId id="1551" r:id="rId69"/>
    <p:sldId id="1552" r:id="rId70"/>
    <p:sldId id="264" r:id="rId71"/>
    <p:sldId id="1576" r:id="rId72"/>
    <p:sldId id="1575" r:id="rId73"/>
    <p:sldId id="1577" r:id="rId74"/>
    <p:sldId id="1578" r:id="rId75"/>
    <p:sldId id="3135" r:id="rId76"/>
    <p:sldId id="314" r:id="rId77"/>
    <p:sldId id="260" r:id="rId78"/>
    <p:sldId id="261" r:id="rId79"/>
    <p:sldId id="303" r:id="rId80"/>
    <p:sldId id="325" r:id="rId81"/>
    <p:sldId id="323" r:id="rId82"/>
    <p:sldId id="3136" r:id="rId83"/>
    <p:sldId id="269" r:id="rId84"/>
    <p:sldId id="270" r:id="rId85"/>
    <p:sldId id="316" r:id="rId86"/>
    <p:sldId id="326" r:id="rId87"/>
    <p:sldId id="313" r:id="rId88"/>
    <p:sldId id="286" r:id="rId89"/>
    <p:sldId id="312" r:id="rId90"/>
    <p:sldId id="288" r:id="rId91"/>
    <p:sldId id="306" r:id="rId92"/>
    <p:sldId id="290" r:id="rId93"/>
    <p:sldId id="310" r:id="rId94"/>
    <p:sldId id="292" r:id="rId95"/>
    <p:sldId id="327" r:id="rId96"/>
    <p:sldId id="294" r:id="rId97"/>
    <p:sldId id="295" r:id="rId98"/>
    <p:sldId id="296" r:id="rId99"/>
    <p:sldId id="297" r:id="rId100"/>
    <p:sldId id="328" r:id="rId101"/>
    <p:sldId id="299" r:id="rId102"/>
    <p:sldId id="322" r:id="rId103"/>
    <p:sldId id="853" r:id="rId104"/>
    <p:sldId id="854" r:id="rId105"/>
    <p:sldId id="707" r:id="rId106"/>
    <p:sldId id="3106" r:id="rId107"/>
    <p:sldId id="2913" r:id="rId108"/>
    <p:sldId id="3139" r:id="rId109"/>
    <p:sldId id="3140" r:id="rId110"/>
    <p:sldId id="3141" r:id="rId111"/>
    <p:sldId id="858" r:id="rId112"/>
    <p:sldId id="548" r:id="rId113"/>
    <p:sldId id="3090" r:id="rId114"/>
    <p:sldId id="3092" r:id="rId115"/>
    <p:sldId id="3097" r:id="rId116"/>
    <p:sldId id="3094" r:id="rId117"/>
    <p:sldId id="3095" r:id="rId118"/>
    <p:sldId id="3096" r:id="rId119"/>
    <p:sldId id="3102" r:id="rId120"/>
    <p:sldId id="3103" r:id="rId121"/>
    <p:sldId id="3098" r:id="rId122"/>
    <p:sldId id="3093" r:id="rId123"/>
    <p:sldId id="3099" r:id="rId124"/>
    <p:sldId id="3100" r:id="rId125"/>
    <p:sldId id="3109" r:id="rId126"/>
    <p:sldId id="3142" r:id="rId127"/>
    <p:sldId id="727" r:id="rId128"/>
    <p:sldId id="3105" r:id="rId129"/>
    <p:sldId id="861" r:id="rId130"/>
    <p:sldId id="849" r:id="rId131"/>
    <p:sldId id="851" r:id="rId132"/>
    <p:sldId id="850" r:id="rId133"/>
    <p:sldId id="3143" r:id="rId134"/>
    <p:sldId id="3113" r:id="rId135"/>
    <p:sldId id="856" r:id="rId136"/>
    <p:sldId id="855" r:id="rId137"/>
    <p:sldId id="3111" r:id="rId138"/>
    <p:sldId id="3116" r:id="rId139"/>
    <p:sldId id="3118" r:id="rId1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28016C-F9E4-4A11-ADD3-DE991D65C745}">
          <p14:sldIdLst>
            <p14:sldId id="265"/>
          </p14:sldIdLst>
        </p14:section>
        <p14:section name="Default Section" id="{C30759EB-9FEC-4D11-A70C-AA57AA7AAE62}">
          <p14:sldIdLst>
            <p14:sldId id="754"/>
            <p14:sldId id="810"/>
            <p14:sldId id="755"/>
            <p14:sldId id="667"/>
            <p14:sldId id="2958"/>
            <p14:sldId id="3110"/>
            <p14:sldId id="1349"/>
            <p14:sldId id="1347"/>
            <p14:sldId id="3112"/>
            <p14:sldId id="3123"/>
            <p14:sldId id="3131"/>
            <p14:sldId id="3132"/>
            <p14:sldId id="3061"/>
            <p14:sldId id="256"/>
            <p14:sldId id="266"/>
            <p14:sldId id="1569"/>
            <p14:sldId id="1546"/>
            <p14:sldId id="1557"/>
            <p14:sldId id="1558"/>
            <p14:sldId id="1567"/>
            <p14:sldId id="1565"/>
            <p14:sldId id="1559"/>
            <p14:sldId id="1560"/>
            <p14:sldId id="1561"/>
            <p14:sldId id="1562"/>
            <p14:sldId id="1563"/>
            <p14:sldId id="1564"/>
            <p14:sldId id="1566"/>
            <p14:sldId id="1553"/>
            <p14:sldId id="1556"/>
            <p14:sldId id="1555"/>
            <p14:sldId id="1568"/>
            <p14:sldId id="1554"/>
            <p14:sldId id="257"/>
            <p14:sldId id="1570"/>
            <p14:sldId id="1571"/>
            <p14:sldId id="1572"/>
            <p14:sldId id="3137"/>
            <p14:sldId id="273"/>
            <p14:sldId id="282"/>
            <p14:sldId id="1584"/>
            <p14:sldId id="1573"/>
            <p14:sldId id="1581"/>
            <p14:sldId id="1583"/>
            <p14:sldId id="1574"/>
            <p14:sldId id="279"/>
            <p14:sldId id="1549"/>
            <p14:sldId id="1550"/>
            <p14:sldId id="1551"/>
            <p14:sldId id="1552"/>
            <p14:sldId id="264"/>
            <p14:sldId id="1576"/>
            <p14:sldId id="1575"/>
            <p14:sldId id="1577"/>
            <p14:sldId id="1578"/>
            <p14:sldId id="3135"/>
            <p14:sldId id="314"/>
            <p14:sldId id="260"/>
            <p14:sldId id="261"/>
            <p14:sldId id="303"/>
            <p14:sldId id="325"/>
            <p14:sldId id="323"/>
            <p14:sldId id="3136"/>
            <p14:sldId id="269"/>
            <p14:sldId id="270"/>
            <p14:sldId id="316"/>
            <p14:sldId id="326"/>
            <p14:sldId id="313"/>
            <p14:sldId id="286"/>
            <p14:sldId id="312"/>
            <p14:sldId id="288"/>
            <p14:sldId id="306"/>
            <p14:sldId id="290"/>
            <p14:sldId id="310"/>
            <p14:sldId id="292"/>
            <p14:sldId id="327"/>
            <p14:sldId id="294"/>
            <p14:sldId id="295"/>
            <p14:sldId id="296"/>
            <p14:sldId id="297"/>
            <p14:sldId id="328"/>
            <p14:sldId id="299"/>
            <p14:sldId id="322"/>
            <p14:sldId id="853"/>
            <p14:sldId id="854"/>
            <p14:sldId id="707"/>
            <p14:sldId id="3106"/>
            <p14:sldId id="2913"/>
            <p14:sldId id="3139"/>
            <p14:sldId id="3140"/>
            <p14:sldId id="3141"/>
            <p14:sldId id="858"/>
            <p14:sldId id="548"/>
            <p14:sldId id="3090"/>
            <p14:sldId id="3092"/>
            <p14:sldId id="3097"/>
            <p14:sldId id="3094"/>
            <p14:sldId id="3095"/>
            <p14:sldId id="3096"/>
            <p14:sldId id="3102"/>
            <p14:sldId id="3103"/>
            <p14:sldId id="3098"/>
            <p14:sldId id="3093"/>
            <p14:sldId id="3099"/>
            <p14:sldId id="3100"/>
            <p14:sldId id="3109"/>
            <p14:sldId id="3142"/>
            <p14:sldId id="727"/>
            <p14:sldId id="3105"/>
            <p14:sldId id="861"/>
            <p14:sldId id="849"/>
            <p14:sldId id="851"/>
            <p14:sldId id="850"/>
            <p14:sldId id="3143"/>
            <p14:sldId id="3113"/>
            <p14:sldId id="856"/>
            <p14:sldId id="855"/>
            <p14:sldId id="3111"/>
            <p14:sldId id="3116"/>
            <p14:sldId id="311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ore, Anthony (CDC/DDID/NCEZID/DHQP)" initials="FA(" lastIdx="6" clrIdx="0">
    <p:extLst>
      <p:ext uri="{19B8F6BF-5375-455C-9EA6-DF929625EA0E}">
        <p15:presenceInfo xmlns:p15="http://schemas.microsoft.com/office/powerpoint/2012/main" userId="S::abf4@cdc.gov::93799748-99f7-4ed7-bf87-19e5ecfe6d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E8D"/>
    <a:srgbClr val="54C7DE"/>
    <a:srgbClr val="C8EDF4"/>
    <a:srgbClr val="BB082E"/>
    <a:srgbClr val="5961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D1DF89-5575-4D8B-A0DE-5F1312DF4F64}" v="9" dt="2022-01-26T23:05:27.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29"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5" Type="http://schemas.openxmlformats.org/officeDocument/2006/relationships/slideMaster" Target="slideMasters/slideMaster2.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 Type="http://schemas.openxmlformats.org/officeDocument/2006/relationships/slideMaster" Target="slideMasters/slideMaster12.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7.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presProps" Target="presProps.xml"/><Relationship Id="rId14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6" Type="http://schemas.openxmlformats.org/officeDocument/2006/relationships/slideMaster" Target="slideMasters/slideMaster13.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Rioles" userId="af6fb61c-5900-41f2-87f1-2a393b907a83" providerId="ADAL" clId="{48D1DF89-5575-4D8B-A0DE-5F1312DF4F64}"/>
    <pc:docChg chg="undo custSel addSld delSld modSld sldOrd delMainMaster modSection">
      <pc:chgData name="Nicole Rioles" userId="af6fb61c-5900-41f2-87f1-2a393b907a83" providerId="ADAL" clId="{48D1DF89-5575-4D8B-A0DE-5F1312DF4F64}" dt="2022-01-26T23:05:32.328" v="212" actId="47"/>
      <pc:docMkLst>
        <pc:docMk/>
      </pc:docMkLst>
      <pc:sldChg chg="add del">
        <pc:chgData name="Nicole Rioles" userId="af6fb61c-5900-41f2-87f1-2a393b907a83" providerId="ADAL" clId="{48D1DF89-5575-4D8B-A0DE-5F1312DF4F64}" dt="2022-01-26T20:20:24.367" v="205"/>
        <pc:sldMkLst>
          <pc:docMk/>
          <pc:sldMk cId="2248922574" sldId="256"/>
        </pc:sldMkLst>
      </pc:sldChg>
      <pc:sldChg chg="add del">
        <pc:chgData name="Nicole Rioles" userId="af6fb61c-5900-41f2-87f1-2a393b907a83" providerId="ADAL" clId="{48D1DF89-5575-4D8B-A0DE-5F1312DF4F64}" dt="2022-01-26T20:20:24.367" v="205"/>
        <pc:sldMkLst>
          <pc:docMk/>
          <pc:sldMk cId="3157544672" sldId="257"/>
        </pc:sldMkLst>
      </pc:sldChg>
      <pc:sldChg chg="add del">
        <pc:chgData name="Nicole Rioles" userId="af6fb61c-5900-41f2-87f1-2a393b907a83" providerId="ADAL" clId="{48D1DF89-5575-4D8B-A0DE-5F1312DF4F64}" dt="2022-01-26T19:43:58.190" v="197"/>
        <pc:sldMkLst>
          <pc:docMk/>
          <pc:sldMk cId="2920867918" sldId="260"/>
        </pc:sldMkLst>
      </pc:sldChg>
      <pc:sldChg chg="add del">
        <pc:chgData name="Nicole Rioles" userId="af6fb61c-5900-41f2-87f1-2a393b907a83" providerId="ADAL" clId="{48D1DF89-5575-4D8B-A0DE-5F1312DF4F64}" dt="2022-01-26T19:43:58.190" v="197"/>
        <pc:sldMkLst>
          <pc:docMk/>
          <pc:sldMk cId="2268314974" sldId="261"/>
        </pc:sldMkLst>
      </pc:sldChg>
      <pc:sldChg chg="add del">
        <pc:chgData name="Nicole Rioles" userId="af6fb61c-5900-41f2-87f1-2a393b907a83" providerId="ADAL" clId="{48D1DF89-5575-4D8B-A0DE-5F1312DF4F64}" dt="2022-01-26T20:20:24.367" v="205"/>
        <pc:sldMkLst>
          <pc:docMk/>
          <pc:sldMk cId="2173359044" sldId="264"/>
        </pc:sldMkLst>
      </pc:sldChg>
      <pc:sldChg chg="modSp mod">
        <pc:chgData name="Nicole Rioles" userId="af6fb61c-5900-41f2-87f1-2a393b907a83" providerId="ADAL" clId="{48D1DF89-5575-4D8B-A0DE-5F1312DF4F64}" dt="2022-01-26T19:39:33.421" v="10" actId="20577"/>
        <pc:sldMkLst>
          <pc:docMk/>
          <pc:sldMk cId="3853682717" sldId="265"/>
        </pc:sldMkLst>
        <pc:spChg chg="mod">
          <ac:chgData name="Nicole Rioles" userId="af6fb61c-5900-41f2-87f1-2a393b907a83" providerId="ADAL" clId="{48D1DF89-5575-4D8B-A0DE-5F1312DF4F64}" dt="2022-01-26T19:39:33.421" v="10" actId="20577"/>
          <ac:spMkLst>
            <pc:docMk/>
            <pc:sldMk cId="3853682717" sldId="265"/>
            <ac:spMk id="2" creationId="{D8D555F3-0E4C-451F-8C5E-AE234BBE8B0B}"/>
          </ac:spMkLst>
        </pc:spChg>
        <pc:spChg chg="mod">
          <ac:chgData name="Nicole Rioles" userId="af6fb61c-5900-41f2-87f1-2a393b907a83" providerId="ADAL" clId="{48D1DF89-5575-4D8B-A0DE-5F1312DF4F64}" dt="2022-01-26T19:39:26.907" v="0" actId="20577"/>
          <ac:spMkLst>
            <pc:docMk/>
            <pc:sldMk cId="3853682717" sldId="265"/>
            <ac:spMk id="5" creationId="{16C4CD57-3805-4F28-AC97-29A6A77D2E0D}"/>
          </ac:spMkLst>
        </pc:spChg>
      </pc:sldChg>
      <pc:sldChg chg="modSp add del mod">
        <pc:chgData name="Nicole Rioles" userId="af6fb61c-5900-41f2-87f1-2a393b907a83" providerId="ADAL" clId="{48D1DF89-5575-4D8B-A0DE-5F1312DF4F64}" dt="2022-01-26T20:20:24.367" v="205"/>
        <pc:sldMkLst>
          <pc:docMk/>
          <pc:sldMk cId="169115087" sldId="266"/>
        </pc:sldMkLst>
        <pc:spChg chg="mod">
          <ac:chgData name="Nicole Rioles" userId="af6fb61c-5900-41f2-87f1-2a393b907a83" providerId="ADAL" clId="{48D1DF89-5575-4D8B-A0DE-5F1312DF4F64}" dt="2022-01-26T20:20:24.284" v="204"/>
          <ac:spMkLst>
            <pc:docMk/>
            <pc:sldMk cId="169115087" sldId="266"/>
            <ac:spMk id="266243" creationId="{00000000-0000-0000-0000-000000000000}"/>
          </ac:spMkLst>
        </pc:spChg>
      </pc:sldChg>
      <pc:sldChg chg="add del">
        <pc:chgData name="Nicole Rioles" userId="af6fb61c-5900-41f2-87f1-2a393b907a83" providerId="ADAL" clId="{48D1DF89-5575-4D8B-A0DE-5F1312DF4F64}" dt="2022-01-26T19:43:58.190" v="197"/>
        <pc:sldMkLst>
          <pc:docMk/>
          <pc:sldMk cId="1755920358" sldId="269"/>
        </pc:sldMkLst>
      </pc:sldChg>
      <pc:sldChg chg="add del">
        <pc:chgData name="Nicole Rioles" userId="af6fb61c-5900-41f2-87f1-2a393b907a83" providerId="ADAL" clId="{48D1DF89-5575-4D8B-A0DE-5F1312DF4F64}" dt="2022-01-26T19:43:58.190" v="197"/>
        <pc:sldMkLst>
          <pc:docMk/>
          <pc:sldMk cId="3380174575" sldId="270"/>
        </pc:sldMkLst>
      </pc:sldChg>
      <pc:sldChg chg="add del">
        <pc:chgData name="Nicole Rioles" userId="af6fb61c-5900-41f2-87f1-2a393b907a83" providerId="ADAL" clId="{48D1DF89-5575-4D8B-A0DE-5F1312DF4F64}" dt="2022-01-26T20:20:24.367" v="205"/>
        <pc:sldMkLst>
          <pc:docMk/>
          <pc:sldMk cId="2647929013" sldId="273"/>
        </pc:sldMkLst>
      </pc:sldChg>
      <pc:sldChg chg="add del">
        <pc:chgData name="Nicole Rioles" userId="af6fb61c-5900-41f2-87f1-2a393b907a83" providerId="ADAL" clId="{48D1DF89-5575-4D8B-A0DE-5F1312DF4F64}" dt="2022-01-26T20:20:24.367" v="205"/>
        <pc:sldMkLst>
          <pc:docMk/>
          <pc:sldMk cId="3066464513" sldId="279"/>
        </pc:sldMkLst>
      </pc:sldChg>
      <pc:sldChg chg="add del">
        <pc:chgData name="Nicole Rioles" userId="af6fb61c-5900-41f2-87f1-2a393b907a83" providerId="ADAL" clId="{48D1DF89-5575-4D8B-A0DE-5F1312DF4F64}" dt="2022-01-26T20:20:24.367" v="205"/>
        <pc:sldMkLst>
          <pc:docMk/>
          <pc:sldMk cId="198300573" sldId="282"/>
        </pc:sldMkLst>
      </pc:sldChg>
      <pc:sldChg chg="add del">
        <pc:chgData name="Nicole Rioles" userId="af6fb61c-5900-41f2-87f1-2a393b907a83" providerId="ADAL" clId="{48D1DF89-5575-4D8B-A0DE-5F1312DF4F64}" dt="2022-01-26T19:43:58.190" v="197"/>
        <pc:sldMkLst>
          <pc:docMk/>
          <pc:sldMk cId="2800761113" sldId="286"/>
        </pc:sldMkLst>
      </pc:sldChg>
      <pc:sldChg chg="add del">
        <pc:chgData name="Nicole Rioles" userId="af6fb61c-5900-41f2-87f1-2a393b907a83" providerId="ADAL" clId="{48D1DF89-5575-4D8B-A0DE-5F1312DF4F64}" dt="2022-01-26T19:43:58.190" v="197"/>
        <pc:sldMkLst>
          <pc:docMk/>
          <pc:sldMk cId="3186317167" sldId="288"/>
        </pc:sldMkLst>
      </pc:sldChg>
      <pc:sldChg chg="add del">
        <pc:chgData name="Nicole Rioles" userId="af6fb61c-5900-41f2-87f1-2a393b907a83" providerId="ADAL" clId="{48D1DF89-5575-4D8B-A0DE-5F1312DF4F64}" dt="2022-01-26T19:43:58.190" v="197"/>
        <pc:sldMkLst>
          <pc:docMk/>
          <pc:sldMk cId="2152161299" sldId="290"/>
        </pc:sldMkLst>
      </pc:sldChg>
      <pc:sldChg chg="add del">
        <pc:chgData name="Nicole Rioles" userId="af6fb61c-5900-41f2-87f1-2a393b907a83" providerId="ADAL" clId="{48D1DF89-5575-4D8B-A0DE-5F1312DF4F64}" dt="2022-01-26T19:43:58.190" v="197"/>
        <pc:sldMkLst>
          <pc:docMk/>
          <pc:sldMk cId="327241888" sldId="292"/>
        </pc:sldMkLst>
      </pc:sldChg>
      <pc:sldChg chg="add del">
        <pc:chgData name="Nicole Rioles" userId="af6fb61c-5900-41f2-87f1-2a393b907a83" providerId="ADAL" clId="{48D1DF89-5575-4D8B-A0DE-5F1312DF4F64}" dt="2022-01-26T19:43:58.190" v="197"/>
        <pc:sldMkLst>
          <pc:docMk/>
          <pc:sldMk cId="2984461719" sldId="294"/>
        </pc:sldMkLst>
      </pc:sldChg>
      <pc:sldChg chg="add del">
        <pc:chgData name="Nicole Rioles" userId="af6fb61c-5900-41f2-87f1-2a393b907a83" providerId="ADAL" clId="{48D1DF89-5575-4D8B-A0DE-5F1312DF4F64}" dt="2022-01-26T19:43:58.190" v="197"/>
        <pc:sldMkLst>
          <pc:docMk/>
          <pc:sldMk cId="2731151982" sldId="295"/>
        </pc:sldMkLst>
      </pc:sldChg>
      <pc:sldChg chg="add del">
        <pc:chgData name="Nicole Rioles" userId="af6fb61c-5900-41f2-87f1-2a393b907a83" providerId="ADAL" clId="{48D1DF89-5575-4D8B-A0DE-5F1312DF4F64}" dt="2022-01-26T19:43:58.190" v="197"/>
        <pc:sldMkLst>
          <pc:docMk/>
          <pc:sldMk cId="4223756558" sldId="296"/>
        </pc:sldMkLst>
      </pc:sldChg>
      <pc:sldChg chg="add del">
        <pc:chgData name="Nicole Rioles" userId="af6fb61c-5900-41f2-87f1-2a393b907a83" providerId="ADAL" clId="{48D1DF89-5575-4D8B-A0DE-5F1312DF4F64}" dt="2022-01-26T19:43:58.190" v="197"/>
        <pc:sldMkLst>
          <pc:docMk/>
          <pc:sldMk cId="1811142072" sldId="297"/>
        </pc:sldMkLst>
      </pc:sldChg>
      <pc:sldChg chg="add del">
        <pc:chgData name="Nicole Rioles" userId="af6fb61c-5900-41f2-87f1-2a393b907a83" providerId="ADAL" clId="{48D1DF89-5575-4D8B-A0DE-5F1312DF4F64}" dt="2022-01-26T19:43:58.190" v="197"/>
        <pc:sldMkLst>
          <pc:docMk/>
          <pc:sldMk cId="1522294675" sldId="299"/>
        </pc:sldMkLst>
      </pc:sldChg>
      <pc:sldChg chg="add del modTransition setBg">
        <pc:chgData name="Nicole Rioles" userId="af6fb61c-5900-41f2-87f1-2a393b907a83" providerId="ADAL" clId="{48D1DF89-5575-4D8B-A0DE-5F1312DF4F64}" dt="2022-01-26T19:43:58.190" v="197"/>
        <pc:sldMkLst>
          <pc:docMk/>
          <pc:sldMk cId="2432373107" sldId="303"/>
        </pc:sldMkLst>
      </pc:sldChg>
      <pc:sldChg chg="add del modTransition setBg">
        <pc:chgData name="Nicole Rioles" userId="af6fb61c-5900-41f2-87f1-2a393b907a83" providerId="ADAL" clId="{48D1DF89-5575-4D8B-A0DE-5F1312DF4F64}" dt="2022-01-26T19:43:58.190" v="197"/>
        <pc:sldMkLst>
          <pc:docMk/>
          <pc:sldMk cId="2762503762" sldId="306"/>
        </pc:sldMkLst>
      </pc:sldChg>
      <pc:sldChg chg="add del">
        <pc:chgData name="Nicole Rioles" userId="af6fb61c-5900-41f2-87f1-2a393b907a83" providerId="ADAL" clId="{48D1DF89-5575-4D8B-A0DE-5F1312DF4F64}" dt="2022-01-26T19:43:58.190" v="197"/>
        <pc:sldMkLst>
          <pc:docMk/>
          <pc:sldMk cId="3166995628" sldId="310"/>
        </pc:sldMkLst>
      </pc:sldChg>
      <pc:sldChg chg="add del">
        <pc:chgData name="Nicole Rioles" userId="af6fb61c-5900-41f2-87f1-2a393b907a83" providerId="ADAL" clId="{48D1DF89-5575-4D8B-A0DE-5F1312DF4F64}" dt="2022-01-26T19:43:58.190" v="197"/>
        <pc:sldMkLst>
          <pc:docMk/>
          <pc:sldMk cId="2230557424" sldId="312"/>
        </pc:sldMkLst>
      </pc:sldChg>
      <pc:sldChg chg="add del modTransition setBg">
        <pc:chgData name="Nicole Rioles" userId="af6fb61c-5900-41f2-87f1-2a393b907a83" providerId="ADAL" clId="{48D1DF89-5575-4D8B-A0DE-5F1312DF4F64}" dt="2022-01-26T19:43:58.190" v="197"/>
        <pc:sldMkLst>
          <pc:docMk/>
          <pc:sldMk cId="3612890390" sldId="313"/>
        </pc:sldMkLst>
      </pc:sldChg>
      <pc:sldChg chg="add del">
        <pc:chgData name="Nicole Rioles" userId="af6fb61c-5900-41f2-87f1-2a393b907a83" providerId="ADAL" clId="{48D1DF89-5575-4D8B-A0DE-5F1312DF4F64}" dt="2022-01-26T19:43:58.190" v="197"/>
        <pc:sldMkLst>
          <pc:docMk/>
          <pc:sldMk cId="1858020104" sldId="314"/>
        </pc:sldMkLst>
      </pc:sldChg>
      <pc:sldChg chg="add del modTransition setBg">
        <pc:chgData name="Nicole Rioles" userId="af6fb61c-5900-41f2-87f1-2a393b907a83" providerId="ADAL" clId="{48D1DF89-5575-4D8B-A0DE-5F1312DF4F64}" dt="2022-01-26T19:43:58.190" v="197"/>
        <pc:sldMkLst>
          <pc:docMk/>
          <pc:sldMk cId="1948922884" sldId="316"/>
        </pc:sldMkLst>
      </pc:sldChg>
      <pc:sldChg chg="add del setBg">
        <pc:chgData name="Nicole Rioles" userId="af6fb61c-5900-41f2-87f1-2a393b907a83" providerId="ADAL" clId="{48D1DF89-5575-4D8B-A0DE-5F1312DF4F64}" dt="2022-01-26T19:43:58.190" v="197"/>
        <pc:sldMkLst>
          <pc:docMk/>
          <pc:sldMk cId="357464284" sldId="322"/>
        </pc:sldMkLst>
      </pc:sldChg>
      <pc:sldChg chg="modSp add del mod">
        <pc:chgData name="Nicole Rioles" userId="af6fb61c-5900-41f2-87f1-2a393b907a83" providerId="ADAL" clId="{48D1DF89-5575-4D8B-A0DE-5F1312DF4F64}" dt="2022-01-26T19:43:58.190" v="197"/>
        <pc:sldMkLst>
          <pc:docMk/>
          <pc:sldMk cId="598216836" sldId="323"/>
        </pc:sldMkLst>
        <pc:spChg chg="mod">
          <ac:chgData name="Nicole Rioles" userId="af6fb61c-5900-41f2-87f1-2a393b907a83" providerId="ADAL" clId="{48D1DF89-5575-4D8B-A0DE-5F1312DF4F64}" dt="2022-01-26T19:43:58.150" v="196"/>
          <ac:spMkLst>
            <pc:docMk/>
            <pc:sldMk cId="598216836" sldId="323"/>
            <ac:spMk id="3" creationId="{00000000-0000-0000-0000-000000000000}"/>
          </ac:spMkLst>
        </pc:spChg>
      </pc:sldChg>
      <pc:sldChg chg="add del modTransition">
        <pc:chgData name="Nicole Rioles" userId="af6fb61c-5900-41f2-87f1-2a393b907a83" providerId="ADAL" clId="{48D1DF89-5575-4D8B-A0DE-5F1312DF4F64}" dt="2022-01-26T19:43:58.190" v="197"/>
        <pc:sldMkLst>
          <pc:docMk/>
          <pc:sldMk cId="2033958775" sldId="325"/>
        </pc:sldMkLst>
      </pc:sldChg>
      <pc:sldChg chg="add del modTransition">
        <pc:chgData name="Nicole Rioles" userId="af6fb61c-5900-41f2-87f1-2a393b907a83" providerId="ADAL" clId="{48D1DF89-5575-4D8B-A0DE-5F1312DF4F64}" dt="2022-01-26T19:43:58.190" v="197"/>
        <pc:sldMkLst>
          <pc:docMk/>
          <pc:sldMk cId="1560925355" sldId="326"/>
        </pc:sldMkLst>
      </pc:sldChg>
      <pc:sldChg chg="add del modTransition setBg">
        <pc:chgData name="Nicole Rioles" userId="af6fb61c-5900-41f2-87f1-2a393b907a83" providerId="ADAL" clId="{48D1DF89-5575-4D8B-A0DE-5F1312DF4F64}" dt="2022-01-26T19:43:58.190" v="197"/>
        <pc:sldMkLst>
          <pc:docMk/>
          <pc:sldMk cId="3373163904" sldId="327"/>
        </pc:sldMkLst>
      </pc:sldChg>
      <pc:sldChg chg="add del modTransition setBg">
        <pc:chgData name="Nicole Rioles" userId="af6fb61c-5900-41f2-87f1-2a393b907a83" providerId="ADAL" clId="{48D1DF89-5575-4D8B-A0DE-5F1312DF4F64}" dt="2022-01-26T19:43:58.190" v="197"/>
        <pc:sldMkLst>
          <pc:docMk/>
          <pc:sldMk cId="3448559143" sldId="328"/>
        </pc:sldMkLst>
      </pc:sldChg>
      <pc:sldChg chg="del">
        <pc:chgData name="Nicole Rioles" userId="af6fb61c-5900-41f2-87f1-2a393b907a83" providerId="ADAL" clId="{48D1DF89-5575-4D8B-A0DE-5F1312DF4F64}" dt="2022-01-26T19:42:25.759" v="142" actId="47"/>
        <pc:sldMkLst>
          <pc:docMk/>
          <pc:sldMk cId="456831951" sldId="445"/>
        </pc:sldMkLst>
      </pc:sldChg>
      <pc:sldChg chg="add del">
        <pc:chgData name="Nicole Rioles" userId="af6fb61c-5900-41f2-87f1-2a393b907a83" providerId="ADAL" clId="{48D1DF89-5575-4D8B-A0DE-5F1312DF4F64}" dt="2022-01-26T23:05:27.383" v="211"/>
        <pc:sldMkLst>
          <pc:docMk/>
          <pc:sldMk cId="2344972238" sldId="548"/>
        </pc:sldMkLst>
      </pc:sldChg>
      <pc:sldChg chg="add del">
        <pc:chgData name="Nicole Rioles" userId="af6fb61c-5900-41f2-87f1-2a393b907a83" providerId="ADAL" clId="{48D1DF89-5575-4D8B-A0DE-5F1312DF4F64}" dt="2022-01-26T23:05:27.383" v="211"/>
        <pc:sldMkLst>
          <pc:docMk/>
          <pc:sldMk cId="1134770089" sldId="727"/>
        </pc:sldMkLst>
      </pc:sldChg>
      <pc:sldChg chg="modSp mod">
        <pc:chgData name="Nicole Rioles" userId="af6fb61c-5900-41f2-87f1-2a393b907a83" providerId="ADAL" clId="{48D1DF89-5575-4D8B-A0DE-5F1312DF4F64}" dt="2022-01-26T19:40:11.459" v="46" actId="20577"/>
        <pc:sldMkLst>
          <pc:docMk/>
          <pc:sldMk cId="1849204234" sldId="810"/>
        </pc:sldMkLst>
        <pc:spChg chg="mod">
          <ac:chgData name="Nicole Rioles" userId="af6fb61c-5900-41f2-87f1-2a393b907a83" providerId="ADAL" clId="{48D1DF89-5575-4D8B-A0DE-5F1312DF4F64}" dt="2022-01-26T19:40:11.459" v="46" actId="20577"/>
          <ac:spMkLst>
            <pc:docMk/>
            <pc:sldMk cId="1849204234" sldId="810"/>
            <ac:spMk id="2" creationId="{00000000-0000-0000-0000-000000000000}"/>
          </ac:spMkLst>
        </pc:spChg>
      </pc:sldChg>
      <pc:sldChg chg="del">
        <pc:chgData name="Nicole Rioles" userId="af6fb61c-5900-41f2-87f1-2a393b907a83" providerId="ADAL" clId="{48D1DF89-5575-4D8B-A0DE-5F1312DF4F64}" dt="2022-01-26T19:41:49.368" v="132" actId="47"/>
        <pc:sldMkLst>
          <pc:docMk/>
          <pc:sldMk cId="4131307923" sldId="836"/>
        </pc:sldMkLst>
      </pc:sldChg>
      <pc:sldChg chg="del">
        <pc:chgData name="Nicole Rioles" userId="af6fb61c-5900-41f2-87f1-2a393b907a83" providerId="ADAL" clId="{48D1DF89-5575-4D8B-A0DE-5F1312DF4F64}" dt="2022-01-26T19:42:27.446" v="143" actId="47"/>
        <pc:sldMkLst>
          <pc:docMk/>
          <pc:sldMk cId="2008243497" sldId="838"/>
        </pc:sldMkLst>
      </pc:sldChg>
      <pc:sldChg chg="del">
        <pc:chgData name="Nicole Rioles" userId="af6fb61c-5900-41f2-87f1-2a393b907a83" providerId="ADAL" clId="{48D1DF89-5575-4D8B-A0DE-5F1312DF4F64}" dt="2022-01-26T19:42:28.297" v="144" actId="47"/>
        <pc:sldMkLst>
          <pc:docMk/>
          <pc:sldMk cId="3700400675" sldId="842"/>
        </pc:sldMkLst>
      </pc:sldChg>
      <pc:sldChg chg="del">
        <pc:chgData name="Nicole Rioles" userId="af6fb61c-5900-41f2-87f1-2a393b907a83" providerId="ADAL" clId="{48D1DF89-5575-4D8B-A0DE-5F1312DF4F64}" dt="2022-01-26T19:42:28.883" v="145" actId="47"/>
        <pc:sldMkLst>
          <pc:docMk/>
          <pc:sldMk cId="2492176118" sldId="843"/>
        </pc:sldMkLst>
      </pc:sldChg>
      <pc:sldChg chg="del">
        <pc:chgData name="Nicole Rioles" userId="af6fb61c-5900-41f2-87f1-2a393b907a83" providerId="ADAL" clId="{48D1DF89-5575-4D8B-A0DE-5F1312DF4F64}" dt="2022-01-26T19:42:30.171" v="147" actId="47"/>
        <pc:sldMkLst>
          <pc:docMk/>
          <pc:sldMk cId="3422046983" sldId="844"/>
        </pc:sldMkLst>
      </pc:sldChg>
      <pc:sldChg chg="del">
        <pc:chgData name="Nicole Rioles" userId="af6fb61c-5900-41f2-87f1-2a393b907a83" providerId="ADAL" clId="{48D1DF89-5575-4D8B-A0DE-5F1312DF4F64}" dt="2022-01-26T19:42:31.189" v="149" actId="47"/>
        <pc:sldMkLst>
          <pc:docMk/>
          <pc:sldMk cId="284409218" sldId="845"/>
        </pc:sldMkLst>
      </pc:sldChg>
      <pc:sldChg chg="del">
        <pc:chgData name="Nicole Rioles" userId="af6fb61c-5900-41f2-87f1-2a393b907a83" providerId="ADAL" clId="{48D1DF89-5575-4D8B-A0DE-5F1312DF4F64}" dt="2022-01-26T19:42:29.500" v="146" actId="47"/>
        <pc:sldMkLst>
          <pc:docMk/>
          <pc:sldMk cId="2995456168" sldId="846"/>
        </pc:sldMkLst>
      </pc:sldChg>
      <pc:sldChg chg="del">
        <pc:chgData name="Nicole Rioles" userId="af6fb61c-5900-41f2-87f1-2a393b907a83" providerId="ADAL" clId="{48D1DF89-5575-4D8B-A0DE-5F1312DF4F64}" dt="2022-01-26T19:42:30.665" v="148" actId="47"/>
        <pc:sldMkLst>
          <pc:docMk/>
          <pc:sldMk cId="3352710225" sldId="847"/>
        </pc:sldMkLst>
      </pc:sldChg>
      <pc:sldChg chg="add del">
        <pc:chgData name="Nicole Rioles" userId="af6fb61c-5900-41f2-87f1-2a393b907a83" providerId="ADAL" clId="{48D1DF89-5575-4D8B-A0DE-5F1312DF4F64}" dt="2022-01-26T23:05:27.383" v="211"/>
        <pc:sldMkLst>
          <pc:docMk/>
          <pc:sldMk cId="528776425" sldId="849"/>
        </pc:sldMkLst>
      </pc:sldChg>
      <pc:sldChg chg="add del">
        <pc:chgData name="Nicole Rioles" userId="af6fb61c-5900-41f2-87f1-2a393b907a83" providerId="ADAL" clId="{48D1DF89-5575-4D8B-A0DE-5F1312DF4F64}" dt="2022-01-26T23:05:27.383" v="211"/>
        <pc:sldMkLst>
          <pc:docMk/>
          <pc:sldMk cId="3749731455" sldId="850"/>
        </pc:sldMkLst>
      </pc:sldChg>
      <pc:sldChg chg="add del">
        <pc:chgData name="Nicole Rioles" userId="af6fb61c-5900-41f2-87f1-2a393b907a83" providerId="ADAL" clId="{48D1DF89-5575-4D8B-A0DE-5F1312DF4F64}" dt="2022-01-26T23:05:27.383" v="211"/>
        <pc:sldMkLst>
          <pc:docMk/>
          <pc:sldMk cId="1493512095" sldId="851"/>
        </pc:sldMkLst>
      </pc:sldChg>
      <pc:sldChg chg="add del">
        <pc:chgData name="Nicole Rioles" userId="af6fb61c-5900-41f2-87f1-2a393b907a83" providerId="ADAL" clId="{48D1DF89-5575-4D8B-A0DE-5F1312DF4F64}" dt="2022-01-26T23:05:27.383" v="211"/>
        <pc:sldMkLst>
          <pc:docMk/>
          <pc:sldMk cId="2857657239" sldId="855"/>
        </pc:sldMkLst>
      </pc:sldChg>
      <pc:sldChg chg="del">
        <pc:chgData name="Nicole Rioles" userId="af6fb61c-5900-41f2-87f1-2a393b907a83" providerId="ADAL" clId="{48D1DF89-5575-4D8B-A0DE-5F1312DF4F64}" dt="2022-01-26T19:42:24.085" v="139" actId="47"/>
        <pc:sldMkLst>
          <pc:docMk/>
          <pc:sldMk cId="3742408371" sldId="855"/>
        </pc:sldMkLst>
      </pc:sldChg>
      <pc:sldChg chg="del">
        <pc:chgData name="Nicole Rioles" userId="af6fb61c-5900-41f2-87f1-2a393b907a83" providerId="ADAL" clId="{48D1DF89-5575-4D8B-A0DE-5F1312DF4F64}" dt="2022-01-26T19:42:23.831" v="138" actId="47"/>
        <pc:sldMkLst>
          <pc:docMk/>
          <pc:sldMk cId="967805741" sldId="856"/>
        </pc:sldMkLst>
      </pc:sldChg>
      <pc:sldChg chg="add del">
        <pc:chgData name="Nicole Rioles" userId="af6fb61c-5900-41f2-87f1-2a393b907a83" providerId="ADAL" clId="{48D1DF89-5575-4D8B-A0DE-5F1312DF4F64}" dt="2022-01-26T23:05:27.383" v="211"/>
        <pc:sldMkLst>
          <pc:docMk/>
          <pc:sldMk cId="1411995840" sldId="856"/>
        </pc:sldMkLst>
      </pc:sldChg>
      <pc:sldChg chg="del">
        <pc:chgData name="Nicole Rioles" userId="af6fb61c-5900-41f2-87f1-2a393b907a83" providerId="ADAL" clId="{48D1DF89-5575-4D8B-A0DE-5F1312DF4F64}" dt="2022-01-26T19:41:49.723" v="133" actId="47"/>
        <pc:sldMkLst>
          <pc:docMk/>
          <pc:sldMk cId="3932038026" sldId="857"/>
        </pc:sldMkLst>
      </pc:sldChg>
      <pc:sldChg chg="add del">
        <pc:chgData name="Nicole Rioles" userId="af6fb61c-5900-41f2-87f1-2a393b907a83" providerId="ADAL" clId="{48D1DF89-5575-4D8B-A0DE-5F1312DF4F64}" dt="2022-01-26T23:05:27.383" v="211"/>
        <pc:sldMkLst>
          <pc:docMk/>
          <pc:sldMk cId="1187441150" sldId="858"/>
        </pc:sldMkLst>
      </pc:sldChg>
      <pc:sldChg chg="del">
        <pc:chgData name="Nicole Rioles" userId="af6fb61c-5900-41f2-87f1-2a393b907a83" providerId="ADAL" clId="{48D1DF89-5575-4D8B-A0DE-5F1312DF4F64}" dt="2022-01-26T19:42:33.592" v="155" actId="47"/>
        <pc:sldMkLst>
          <pc:docMk/>
          <pc:sldMk cId="3292534057" sldId="859"/>
        </pc:sldMkLst>
      </pc:sldChg>
      <pc:sldChg chg="del">
        <pc:chgData name="Nicole Rioles" userId="af6fb61c-5900-41f2-87f1-2a393b907a83" providerId="ADAL" clId="{48D1DF89-5575-4D8B-A0DE-5F1312DF4F64}" dt="2022-01-26T19:42:44.879" v="162" actId="47"/>
        <pc:sldMkLst>
          <pc:docMk/>
          <pc:sldMk cId="3326843186" sldId="860"/>
        </pc:sldMkLst>
      </pc:sldChg>
      <pc:sldChg chg="add del">
        <pc:chgData name="Nicole Rioles" userId="af6fb61c-5900-41f2-87f1-2a393b907a83" providerId="ADAL" clId="{48D1DF89-5575-4D8B-A0DE-5F1312DF4F64}" dt="2022-01-26T23:05:27.383" v="211"/>
        <pc:sldMkLst>
          <pc:docMk/>
          <pc:sldMk cId="2148851488" sldId="861"/>
        </pc:sldMkLst>
      </pc:sldChg>
      <pc:sldChg chg="add del">
        <pc:chgData name="Nicole Rioles" userId="af6fb61c-5900-41f2-87f1-2a393b907a83" providerId="ADAL" clId="{48D1DF89-5575-4D8B-A0DE-5F1312DF4F64}" dt="2022-01-26T19:42:02.119" v="136" actId="47"/>
        <pc:sldMkLst>
          <pc:docMk/>
          <pc:sldMk cId="294771710" sldId="1349"/>
        </pc:sldMkLst>
      </pc:sldChg>
      <pc:sldChg chg="add del">
        <pc:chgData name="Nicole Rioles" userId="af6fb61c-5900-41f2-87f1-2a393b907a83" providerId="ADAL" clId="{48D1DF89-5575-4D8B-A0DE-5F1312DF4F64}" dt="2022-01-26T20:20:24.367" v="205"/>
        <pc:sldMkLst>
          <pc:docMk/>
          <pc:sldMk cId="79811335" sldId="1546"/>
        </pc:sldMkLst>
      </pc:sldChg>
      <pc:sldChg chg="modSp add del mod setBg">
        <pc:chgData name="Nicole Rioles" userId="af6fb61c-5900-41f2-87f1-2a393b907a83" providerId="ADAL" clId="{48D1DF89-5575-4D8B-A0DE-5F1312DF4F64}" dt="2022-01-26T20:20:24.367" v="205"/>
        <pc:sldMkLst>
          <pc:docMk/>
          <pc:sldMk cId="3330953276" sldId="1549"/>
        </pc:sldMkLst>
        <pc:spChg chg="mod">
          <ac:chgData name="Nicole Rioles" userId="af6fb61c-5900-41f2-87f1-2a393b907a83" providerId="ADAL" clId="{48D1DF89-5575-4D8B-A0DE-5F1312DF4F64}" dt="2022-01-26T20:20:24.284" v="204"/>
          <ac:spMkLst>
            <pc:docMk/>
            <pc:sldMk cId="3330953276" sldId="1549"/>
            <ac:spMk id="8" creationId="{24075E88-DF35-461F-8081-8BDD0217FDA8}"/>
          </ac:spMkLst>
        </pc:spChg>
      </pc:sldChg>
      <pc:sldChg chg="modSp add del mod">
        <pc:chgData name="Nicole Rioles" userId="af6fb61c-5900-41f2-87f1-2a393b907a83" providerId="ADAL" clId="{48D1DF89-5575-4D8B-A0DE-5F1312DF4F64}" dt="2022-01-26T20:20:24.367" v="205"/>
        <pc:sldMkLst>
          <pc:docMk/>
          <pc:sldMk cId="3543736765" sldId="1550"/>
        </pc:sldMkLst>
        <pc:spChg chg="mod">
          <ac:chgData name="Nicole Rioles" userId="af6fb61c-5900-41f2-87f1-2a393b907a83" providerId="ADAL" clId="{48D1DF89-5575-4D8B-A0DE-5F1312DF4F64}" dt="2022-01-26T20:20:24.284" v="204"/>
          <ac:spMkLst>
            <pc:docMk/>
            <pc:sldMk cId="3543736765" sldId="1550"/>
            <ac:spMk id="6" creationId="{D318F174-04C1-4E1C-8E17-E8CCAA16BEE3}"/>
          </ac:spMkLst>
        </pc:spChg>
      </pc:sldChg>
      <pc:sldChg chg="modSp add del mod">
        <pc:chgData name="Nicole Rioles" userId="af6fb61c-5900-41f2-87f1-2a393b907a83" providerId="ADAL" clId="{48D1DF89-5575-4D8B-A0DE-5F1312DF4F64}" dt="2022-01-26T20:20:24.367" v="205"/>
        <pc:sldMkLst>
          <pc:docMk/>
          <pc:sldMk cId="4195489904" sldId="1551"/>
        </pc:sldMkLst>
        <pc:spChg chg="mod">
          <ac:chgData name="Nicole Rioles" userId="af6fb61c-5900-41f2-87f1-2a393b907a83" providerId="ADAL" clId="{48D1DF89-5575-4D8B-A0DE-5F1312DF4F64}" dt="2022-01-26T20:20:24.284" v="204"/>
          <ac:spMkLst>
            <pc:docMk/>
            <pc:sldMk cId="4195489904" sldId="1551"/>
            <ac:spMk id="3" creationId="{7838EE8F-A906-4E02-8903-973AD2680C15}"/>
          </ac:spMkLst>
        </pc:spChg>
      </pc:sldChg>
      <pc:sldChg chg="add del modTransition">
        <pc:chgData name="Nicole Rioles" userId="af6fb61c-5900-41f2-87f1-2a393b907a83" providerId="ADAL" clId="{48D1DF89-5575-4D8B-A0DE-5F1312DF4F64}" dt="2022-01-26T20:20:24.367" v="205"/>
        <pc:sldMkLst>
          <pc:docMk/>
          <pc:sldMk cId="2847893602" sldId="1552"/>
        </pc:sldMkLst>
      </pc:sldChg>
      <pc:sldChg chg="add del modTransition">
        <pc:chgData name="Nicole Rioles" userId="af6fb61c-5900-41f2-87f1-2a393b907a83" providerId="ADAL" clId="{48D1DF89-5575-4D8B-A0DE-5F1312DF4F64}" dt="2022-01-26T20:20:24.367" v="205"/>
        <pc:sldMkLst>
          <pc:docMk/>
          <pc:sldMk cId="827770414" sldId="1553"/>
        </pc:sldMkLst>
      </pc:sldChg>
      <pc:sldChg chg="add del modTransition">
        <pc:chgData name="Nicole Rioles" userId="af6fb61c-5900-41f2-87f1-2a393b907a83" providerId="ADAL" clId="{48D1DF89-5575-4D8B-A0DE-5F1312DF4F64}" dt="2022-01-26T20:20:24.367" v="205"/>
        <pc:sldMkLst>
          <pc:docMk/>
          <pc:sldMk cId="3542232949" sldId="1554"/>
        </pc:sldMkLst>
      </pc:sldChg>
      <pc:sldChg chg="add del modTransition">
        <pc:chgData name="Nicole Rioles" userId="af6fb61c-5900-41f2-87f1-2a393b907a83" providerId="ADAL" clId="{48D1DF89-5575-4D8B-A0DE-5F1312DF4F64}" dt="2022-01-26T20:20:24.367" v="205"/>
        <pc:sldMkLst>
          <pc:docMk/>
          <pc:sldMk cId="2150788848" sldId="1555"/>
        </pc:sldMkLst>
      </pc:sldChg>
      <pc:sldChg chg="add del modTransition">
        <pc:chgData name="Nicole Rioles" userId="af6fb61c-5900-41f2-87f1-2a393b907a83" providerId="ADAL" clId="{48D1DF89-5575-4D8B-A0DE-5F1312DF4F64}" dt="2022-01-26T20:20:24.367" v="205"/>
        <pc:sldMkLst>
          <pc:docMk/>
          <pc:sldMk cId="4098039051" sldId="1556"/>
        </pc:sldMkLst>
      </pc:sldChg>
      <pc:sldChg chg="add del modTransition">
        <pc:chgData name="Nicole Rioles" userId="af6fb61c-5900-41f2-87f1-2a393b907a83" providerId="ADAL" clId="{48D1DF89-5575-4D8B-A0DE-5F1312DF4F64}" dt="2022-01-26T20:20:24.367" v="205"/>
        <pc:sldMkLst>
          <pc:docMk/>
          <pc:sldMk cId="661459155" sldId="1557"/>
        </pc:sldMkLst>
      </pc:sldChg>
      <pc:sldChg chg="add del">
        <pc:chgData name="Nicole Rioles" userId="af6fb61c-5900-41f2-87f1-2a393b907a83" providerId="ADAL" clId="{48D1DF89-5575-4D8B-A0DE-5F1312DF4F64}" dt="2022-01-26T20:20:24.367" v="205"/>
        <pc:sldMkLst>
          <pc:docMk/>
          <pc:sldMk cId="3946220041" sldId="1558"/>
        </pc:sldMkLst>
      </pc:sldChg>
      <pc:sldChg chg="add del modTransition">
        <pc:chgData name="Nicole Rioles" userId="af6fb61c-5900-41f2-87f1-2a393b907a83" providerId="ADAL" clId="{48D1DF89-5575-4D8B-A0DE-5F1312DF4F64}" dt="2022-01-26T20:20:24.367" v="205"/>
        <pc:sldMkLst>
          <pc:docMk/>
          <pc:sldMk cId="2390443578" sldId="1559"/>
        </pc:sldMkLst>
      </pc:sldChg>
      <pc:sldChg chg="add del modTransition">
        <pc:chgData name="Nicole Rioles" userId="af6fb61c-5900-41f2-87f1-2a393b907a83" providerId="ADAL" clId="{48D1DF89-5575-4D8B-A0DE-5F1312DF4F64}" dt="2022-01-26T20:20:24.367" v="205"/>
        <pc:sldMkLst>
          <pc:docMk/>
          <pc:sldMk cId="1487351264" sldId="1560"/>
        </pc:sldMkLst>
      </pc:sldChg>
      <pc:sldChg chg="add del modTransition">
        <pc:chgData name="Nicole Rioles" userId="af6fb61c-5900-41f2-87f1-2a393b907a83" providerId="ADAL" clId="{48D1DF89-5575-4D8B-A0DE-5F1312DF4F64}" dt="2022-01-26T20:20:24.367" v="205"/>
        <pc:sldMkLst>
          <pc:docMk/>
          <pc:sldMk cId="904878643" sldId="1561"/>
        </pc:sldMkLst>
      </pc:sldChg>
      <pc:sldChg chg="add del modTransition">
        <pc:chgData name="Nicole Rioles" userId="af6fb61c-5900-41f2-87f1-2a393b907a83" providerId="ADAL" clId="{48D1DF89-5575-4D8B-A0DE-5F1312DF4F64}" dt="2022-01-26T20:20:24.367" v="205"/>
        <pc:sldMkLst>
          <pc:docMk/>
          <pc:sldMk cId="2918983613" sldId="1562"/>
        </pc:sldMkLst>
      </pc:sldChg>
      <pc:sldChg chg="add del modTransition">
        <pc:chgData name="Nicole Rioles" userId="af6fb61c-5900-41f2-87f1-2a393b907a83" providerId="ADAL" clId="{48D1DF89-5575-4D8B-A0DE-5F1312DF4F64}" dt="2022-01-26T20:20:24.367" v="205"/>
        <pc:sldMkLst>
          <pc:docMk/>
          <pc:sldMk cId="163831723" sldId="1563"/>
        </pc:sldMkLst>
      </pc:sldChg>
      <pc:sldChg chg="add del modTransition">
        <pc:chgData name="Nicole Rioles" userId="af6fb61c-5900-41f2-87f1-2a393b907a83" providerId="ADAL" clId="{48D1DF89-5575-4D8B-A0DE-5F1312DF4F64}" dt="2022-01-26T20:20:24.367" v="205"/>
        <pc:sldMkLst>
          <pc:docMk/>
          <pc:sldMk cId="1632550827" sldId="1564"/>
        </pc:sldMkLst>
      </pc:sldChg>
      <pc:sldChg chg="add del modTransition">
        <pc:chgData name="Nicole Rioles" userId="af6fb61c-5900-41f2-87f1-2a393b907a83" providerId="ADAL" clId="{48D1DF89-5575-4D8B-A0DE-5F1312DF4F64}" dt="2022-01-26T20:20:24.367" v="205"/>
        <pc:sldMkLst>
          <pc:docMk/>
          <pc:sldMk cId="3302045408" sldId="1565"/>
        </pc:sldMkLst>
      </pc:sldChg>
      <pc:sldChg chg="add del">
        <pc:chgData name="Nicole Rioles" userId="af6fb61c-5900-41f2-87f1-2a393b907a83" providerId="ADAL" clId="{48D1DF89-5575-4D8B-A0DE-5F1312DF4F64}" dt="2022-01-26T20:20:24.367" v="205"/>
        <pc:sldMkLst>
          <pc:docMk/>
          <pc:sldMk cId="3019623619" sldId="1566"/>
        </pc:sldMkLst>
      </pc:sldChg>
      <pc:sldChg chg="add del">
        <pc:chgData name="Nicole Rioles" userId="af6fb61c-5900-41f2-87f1-2a393b907a83" providerId="ADAL" clId="{48D1DF89-5575-4D8B-A0DE-5F1312DF4F64}" dt="2022-01-26T20:20:24.367" v="205"/>
        <pc:sldMkLst>
          <pc:docMk/>
          <pc:sldMk cId="1660030240" sldId="1567"/>
        </pc:sldMkLst>
      </pc:sldChg>
      <pc:sldChg chg="add del">
        <pc:chgData name="Nicole Rioles" userId="af6fb61c-5900-41f2-87f1-2a393b907a83" providerId="ADAL" clId="{48D1DF89-5575-4D8B-A0DE-5F1312DF4F64}" dt="2022-01-26T20:20:24.367" v="205"/>
        <pc:sldMkLst>
          <pc:docMk/>
          <pc:sldMk cId="741861385" sldId="1568"/>
        </pc:sldMkLst>
      </pc:sldChg>
      <pc:sldChg chg="add del modTransition">
        <pc:chgData name="Nicole Rioles" userId="af6fb61c-5900-41f2-87f1-2a393b907a83" providerId="ADAL" clId="{48D1DF89-5575-4D8B-A0DE-5F1312DF4F64}" dt="2022-01-26T20:20:24.367" v="205"/>
        <pc:sldMkLst>
          <pc:docMk/>
          <pc:sldMk cId="0" sldId="1569"/>
        </pc:sldMkLst>
      </pc:sldChg>
      <pc:sldChg chg="add del">
        <pc:chgData name="Nicole Rioles" userId="af6fb61c-5900-41f2-87f1-2a393b907a83" providerId="ADAL" clId="{48D1DF89-5575-4D8B-A0DE-5F1312DF4F64}" dt="2022-01-26T20:20:24.367" v="205"/>
        <pc:sldMkLst>
          <pc:docMk/>
          <pc:sldMk cId="2720265542" sldId="1570"/>
        </pc:sldMkLst>
      </pc:sldChg>
      <pc:sldChg chg="add del">
        <pc:chgData name="Nicole Rioles" userId="af6fb61c-5900-41f2-87f1-2a393b907a83" providerId="ADAL" clId="{48D1DF89-5575-4D8B-A0DE-5F1312DF4F64}" dt="2022-01-26T20:20:24.367" v="205"/>
        <pc:sldMkLst>
          <pc:docMk/>
          <pc:sldMk cId="3431753769" sldId="1571"/>
        </pc:sldMkLst>
      </pc:sldChg>
      <pc:sldChg chg="add del">
        <pc:chgData name="Nicole Rioles" userId="af6fb61c-5900-41f2-87f1-2a393b907a83" providerId="ADAL" clId="{48D1DF89-5575-4D8B-A0DE-5F1312DF4F64}" dt="2022-01-26T20:20:24.367" v="205"/>
        <pc:sldMkLst>
          <pc:docMk/>
          <pc:sldMk cId="518886623" sldId="1572"/>
        </pc:sldMkLst>
      </pc:sldChg>
      <pc:sldChg chg="add del">
        <pc:chgData name="Nicole Rioles" userId="af6fb61c-5900-41f2-87f1-2a393b907a83" providerId="ADAL" clId="{48D1DF89-5575-4D8B-A0DE-5F1312DF4F64}" dt="2022-01-26T20:20:24.367" v="205"/>
        <pc:sldMkLst>
          <pc:docMk/>
          <pc:sldMk cId="831432480" sldId="1573"/>
        </pc:sldMkLst>
      </pc:sldChg>
      <pc:sldChg chg="add del">
        <pc:chgData name="Nicole Rioles" userId="af6fb61c-5900-41f2-87f1-2a393b907a83" providerId="ADAL" clId="{48D1DF89-5575-4D8B-A0DE-5F1312DF4F64}" dt="2022-01-26T20:20:24.367" v="205"/>
        <pc:sldMkLst>
          <pc:docMk/>
          <pc:sldMk cId="1549204158" sldId="1574"/>
        </pc:sldMkLst>
      </pc:sldChg>
      <pc:sldChg chg="add del">
        <pc:chgData name="Nicole Rioles" userId="af6fb61c-5900-41f2-87f1-2a393b907a83" providerId="ADAL" clId="{48D1DF89-5575-4D8B-A0DE-5F1312DF4F64}" dt="2022-01-26T20:20:24.367" v="205"/>
        <pc:sldMkLst>
          <pc:docMk/>
          <pc:sldMk cId="2466748376" sldId="1575"/>
        </pc:sldMkLst>
      </pc:sldChg>
      <pc:sldChg chg="add del">
        <pc:chgData name="Nicole Rioles" userId="af6fb61c-5900-41f2-87f1-2a393b907a83" providerId="ADAL" clId="{48D1DF89-5575-4D8B-A0DE-5F1312DF4F64}" dt="2022-01-26T20:20:24.367" v="205"/>
        <pc:sldMkLst>
          <pc:docMk/>
          <pc:sldMk cId="2632199343" sldId="1576"/>
        </pc:sldMkLst>
      </pc:sldChg>
      <pc:sldChg chg="add del">
        <pc:chgData name="Nicole Rioles" userId="af6fb61c-5900-41f2-87f1-2a393b907a83" providerId="ADAL" clId="{48D1DF89-5575-4D8B-A0DE-5F1312DF4F64}" dt="2022-01-26T20:20:24.367" v="205"/>
        <pc:sldMkLst>
          <pc:docMk/>
          <pc:sldMk cId="422312974" sldId="1577"/>
        </pc:sldMkLst>
      </pc:sldChg>
      <pc:sldChg chg="add del">
        <pc:chgData name="Nicole Rioles" userId="af6fb61c-5900-41f2-87f1-2a393b907a83" providerId="ADAL" clId="{48D1DF89-5575-4D8B-A0DE-5F1312DF4F64}" dt="2022-01-26T20:20:24.367" v="205"/>
        <pc:sldMkLst>
          <pc:docMk/>
          <pc:sldMk cId="2202209410" sldId="1578"/>
        </pc:sldMkLst>
      </pc:sldChg>
      <pc:sldChg chg="add del">
        <pc:chgData name="Nicole Rioles" userId="af6fb61c-5900-41f2-87f1-2a393b907a83" providerId="ADAL" clId="{48D1DF89-5575-4D8B-A0DE-5F1312DF4F64}" dt="2022-01-26T20:20:24.367" v="205"/>
        <pc:sldMkLst>
          <pc:docMk/>
          <pc:sldMk cId="357421242" sldId="1581"/>
        </pc:sldMkLst>
      </pc:sldChg>
      <pc:sldChg chg="add del">
        <pc:chgData name="Nicole Rioles" userId="af6fb61c-5900-41f2-87f1-2a393b907a83" providerId="ADAL" clId="{48D1DF89-5575-4D8B-A0DE-5F1312DF4F64}" dt="2022-01-26T20:20:24.367" v="205"/>
        <pc:sldMkLst>
          <pc:docMk/>
          <pc:sldMk cId="3488601832" sldId="1583"/>
        </pc:sldMkLst>
      </pc:sldChg>
      <pc:sldChg chg="add del modTransition">
        <pc:chgData name="Nicole Rioles" userId="af6fb61c-5900-41f2-87f1-2a393b907a83" providerId="ADAL" clId="{48D1DF89-5575-4D8B-A0DE-5F1312DF4F64}" dt="2022-01-26T20:20:24.367" v="205"/>
        <pc:sldMkLst>
          <pc:docMk/>
          <pc:sldMk cId="4045161045" sldId="1584"/>
        </pc:sldMkLst>
      </pc:sldChg>
      <pc:sldChg chg="add del modTransition">
        <pc:chgData name="Nicole Rioles" userId="af6fb61c-5900-41f2-87f1-2a393b907a83" providerId="ADAL" clId="{48D1DF89-5575-4D8B-A0DE-5F1312DF4F64}" dt="2022-01-26T23:05:27.383" v="211"/>
        <pc:sldMkLst>
          <pc:docMk/>
          <pc:sldMk cId="240425139" sldId="2913"/>
        </pc:sldMkLst>
      </pc:sldChg>
      <pc:sldChg chg="modSp mod">
        <pc:chgData name="Nicole Rioles" userId="af6fb61c-5900-41f2-87f1-2a393b907a83" providerId="ADAL" clId="{48D1DF89-5575-4D8B-A0DE-5F1312DF4F64}" dt="2022-01-26T19:40:44.163" v="51" actId="20577"/>
        <pc:sldMkLst>
          <pc:docMk/>
          <pc:sldMk cId="2269155719" sldId="3061"/>
        </pc:sldMkLst>
        <pc:spChg chg="mod">
          <ac:chgData name="Nicole Rioles" userId="af6fb61c-5900-41f2-87f1-2a393b907a83" providerId="ADAL" clId="{48D1DF89-5575-4D8B-A0DE-5F1312DF4F64}" dt="2022-01-26T19:40:44.163" v="51" actId="20577"/>
          <ac:spMkLst>
            <pc:docMk/>
            <pc:sldMk cId="2269155719" sldId="3061"/>
            <ac:spMk id="2" creationId="{5A575FC8-F370-4755-B969-42DEB5E8593A}"/>
          </ac:spMkLst>
        </pc:spChg>
      </pc:sldChg>
      <pc:sldChg chg="del">
        <pc:chgData name="Nicole Rioles" userId="af6fb61c-5900-41f2-87f1-2a393b907a83" providerId="ADAL" clId="{48D1DF89-5575-4D8B-A0DE-5F1312DF4F64}" dt="2022-01-26T19:42:31.636" v="150" actId="47"/>
        <pc:sldMkLst>
          <pc:docMk/>
          <pc:sldMk cId="2850073244" sldId="3089"/>
        </pc:sldMkLst>
      </pc:sldChg>
      <pc:sldChg chg="add del">
        <pc:chgData name="Nicole Rioles" userId="af6fb61c-5900-41f2-87f1-2a393b907a83" providerId="ADAL" clId="{48D1DF89-5575-4D8B-A0DE-5F1312DF4F64}" dt="2022-01-26T23:05:27.383" v="211"/>
        <pc:sldMkLst>
          <pc:docMk/>
          <pc:sldMk cId="193893517" sldId="3090"/>
        </pc:sldMkLst>
      </pc:sldChg>
      <pc:sldChg chg="del">
        <pc:chgData name="Nicole Rioles" userId="af6fb61c-5900-41f2-87f1-2a393b907a83" providerId="ADAL" clId="{48D1DF89-5575-4D8B-A0DE-5F1312DF4F64}" dt="2022-01-26T19:42:37.314" v="160" actId="47"/>
        <pc:sldMkLst>
          <pc:docMk/>
          <pc:sldMk cId="3335013355" sldId="3090"/>
        </pc:sldMkLst>
      </pc:sldChg>
      <pc:sldChg chg="del">
        <pc:chgData name="Nicole Rioles" userId="af6fb61c-5900-41f2-87f1-2a393b907a83" providerId="ADAL" clId="{48D1DF89-5575-4D8B-A0DE-5F1312DF4F64}" dt="2022-01-26T19:42:39.134" v="161" actId="47"/>
        <pc:sldMkLst>
          <pc:docMk/>
          <pc:sldMk cId="4012329694" sldId="3091"/>
        </pc:sldMkLst>
      </pc:sldChg>
      <pc:sldChg chg="del">
        <pc:chgData name="Nicole Rioles" userId="af6fb61c-5900-41f2-87f1-2a393b907a83" providerId="ADAL" clId="{48D1DF89-5575-4D8B-A0DE-5F1312DF4F64}" dt="2022-01-26T19:42:32.075" v="151" actId="47"/>
        <pc:sldMkLst>
          <pc:docMk/>
          <pc:sldMk cId="1943017868" sldId="3092"/>
        </pc:sldMkLst>
      </pc:sldChg>
      <pc:sldChg chg="add del">
        <pc:chgData name="Nicole Rioles" userId="af6fb61c-5900-41f2-87f1-2a393b907a83" providerId="ADAL" clId="{48D1DF89-5575-4D8B-A0DE-5F1312DF4F64}" dt="2022-01-26T23:05:27.383" v="211"/>
        <pc:sldMkLst>
          <pc:docMk/>
          <pc:sldMk cId="2557580849" sldId="3092"/>
        </pc:sldMkLst>
      </pc:sldChg>
      <pc:sldChg chg="add del">
        <pc:chgData name="Nicole Rioles" userId="af6fb61c-5900-41f2-87f1-2a393b907a83" providerId="ADAL" clId="{48D1DF89-5575-4D8B-A0DE-5F1312DF4F64}" dt="2022-01-26T23:05:27.383" v="211"/>
        <pc:sldMkLst>
          <pc:docMk/>
          <pc:sldMk cId="2199556636" sldId="3093"/>
        </pc:sldMkLst>
      </pc:sldChg>
      <pc:sldChg chg="del">
        <pc:chgData name="Nicole Rioles" userId="af6fb61c-5900-41f2-87f1-2a393b907a83" providerId="ADAL" clId="{48D1DF89-5575-4D8B-A0DE-5F1312DF4F64}" dt="2022-01-26T19:42:32.576" v="152" actId="47"/>
        <pc:sldMkLst>
          <pc:docMk/>
          <pc:sldMk cId="2797841572" sldId="3093"/>
        </pc:sldMkLst>
      </pc:sldChg>
      <pc:sldChg chg="add del">
        <pc:chgData name="Nicole Rioles" userId="af6fb61c-5900-41f2-87f1-2a393b907a83" providerId="ADAL" clId="{48D1DF89-5575-4D8B-A0DE-5F1312DF4F64}" dt="2022-01-26T23:05:27.383" v="211"/>
        <pc:sldMkLst>
          <pc:docMk/>
          <pc:sldMk cId="3941142565" sldId="3094"/>
        </pc:sldMkLst>
      </pc:sldChg>
      <pc:sldChg chg="add del">
        <pc:chgData name="Nicole Rioles" userId="af6fb61c-5900-41f2-87f1-2a393b907a83" providerId="ADAL" clId="{48D1DF89-5575-4D8B-A0DE-5F1312DF4F64}" dt="2022-01-26T23:05:27.383" v="211"/>
        <pc:sldMkLst>
          <pc:docMk/>
          <pc:sldMk cId="3711264797" sldId="3095"/>
        </pc:sldMkLst>
      </pc:sldChg>
      <pc:sldChg chg="add del">
        <pc:chgData name="Nicole Rioles" userId="af6fb61c-5900-41f2-87f1-2a393b907a83" providerId="ADAL" clId="{48D1DF89-5575-4D8B-A0DE-5F1312DF4F64}" dt="2022-01-26T23:05:27.383" v="211"/>
        <pc:sldMkLst>
          <pc:docMk/>
          <pc:sldMk cId="1548492959" sldId="3096"/>
        </pc:sldMkLst>
      </pc:sldChg>
      <pc:sldChg chg="del">
        <pc:chgData name="Nicole Rioles" userId="af6fb61c-5900-41f2-87f1-2a393b907a83" providerId="ADAL" clId="{48D1DF89-5575-4D8B-A0DE-5F1312DF4F64}" dt="2022-01-26T19:42:33.176" v="153" actId="47"/>
        <pc:sldMkLst>
          <pc:docMk/>
          <pc:sldMk cId="3636692571" sldId="3096"/>
        </pc:sldMkLst>
      </pc:sldChg>
      <pc:sldChg chg="add del">
        <pc:chgData name="Nicole Rioles" userId="af6fb61c-5900-41f2-87f1-2a393b907a83" providerId="ADAL" clId="{48D1DF89-5575-4D8B-A0DE-5F1312DF4F64}" dt="2022-01-26T23:05:27.383" v="211"/>
        <pc:sldMkLst>
          <pc:docMk/>
          <pc:sldMk cId="192120067" sldId="3097"/>
        </pc:sldMkLst>
      </pc:sldChg>
      <pc:sldChg chg="del">
        <pc:chgData name="Nicole Rioles" userId="af6fb61c-5900-41f2-87f1-2a393b907a83" providerId="ADAL" clId="{48D1DF89-5575-4D8B-A0DE-5F1312DF4F64}" dt="2022-01-26T19:42:33.376" v="154" actId="47"/>
        <pc:sldMkLst>
          <pc:docMk/>
          <pc:sldMk cId="352069612" sldId="3097"/>
        </pc:sldMkLst>
      </pc:sldChg>
      <pc:sldChg chg="add del">
        <pc:chgData name="Nicole Rioles" userId="af6fb61c-5900-41f2-87f1-2a393b907a83" providerId="ADAL" clId="{48D1DF89-5575-4D8B-A0DE-5F1312DF4F64}" dt="2022-01-26T23:05:27.383" v="211"/>
        <pc:sldMkLst>
          <pc:docMk/>
          <pc:sldMk cId="1848287915" sldId="3098"/>
        </pc:sldMkLst>
      </pc:sldChg>
      <pc:sldChg chg="add del">
        <pc:chgData name="Nicole Rioles" userId="af6fb61c-5900-41f2-87f1-2a393b907a83" providerId="ADAL" clId="{48D1DF89-5575-4D8B-A0DE-5F1312DF4F64}" dt="2022-01-26T23:05:27.383" v="211"/>
        <pc:sldMkLst>
          <pc:docMk/>
          <pc:sldMk cId="1437059764" sldId="3099"/>
        </pc:sldMkLst>
      </pc:sldChg>
      <pc:sldChg chg="del">
        <pc:chgData name="Nicole Rioles" userId="af6fb61c-5900-41f2-87f1-2a393b907a83" providerId="ADAL" clId="{48D1DF89-5575-4D8B-A0DE-5F1312DF4F64}" dt="2022-01-26T19:42:34.794" v="157" actId="47"/>
        <pc:sldMkLst>
          <pc:docMk/>
          <pc:sldMk cId="2886471246" sldId="3099"/>
        </pc:sldMkLst>
      </pc:sldChg>
      <pc:sldChg chg="add del">
        <pc:chgData name="Nicole Rioles" userId="af6fb61c-5900-41f2-87f1-2a393b907a83" providerId="ADAL" clId="{48D1DF89-5575-4D8B-A0DE-5F1312DF4F64}" dt="2022-01-26T23:05:27.383" v="211"/>
        <pc:sldMkLst>
          <pc:docMk/>
          <pc:sldMk cId="1060287796" sldId="3100"/>
        </pc:sldMkLst>
      </pc:sldChg>
      <pc:sldChg chg="del">
        <pc:chgData name="Nicole Rioles" userId="af6fb61c-5900-41f2-87f1-2a393b907a83" providerId="ADAL" clId="{48D1DF89-5575-4D8B-A0DE-5F1312DF4F64}" dt="2022-01-26T19:42:34.215" v="156" actId="47"/>
        <pc:sldMkLst>
          <pc:docMk/>
          <pc:sldMk cId="1259661943" sldId="3100"/>
        </pc:sldMkLst>
      </pc:sldChg>
      <pc:sldChg chg="del">
        <pc:chgData name="Nicole Rioles" userId="af6fb61c-5900-41f2-87f1-2a393b907a83" providerId="ADAL" clId="{48D1DF89-5575-4D8B-A0DE-5F1312DF4F64}" dt="2022-01-26T19:41:48.820" v="131" actId="47"/>
        <pc:sldMkLst>
          <pc:docMk/>
          <pc:sldMk cId="3852530519" sldId="3101"/>
        </pc:sldMkLst>
      </pc:sldChg>
      <pc:sldChg chg="add del">
        <pc:chgData name="Nicole Rioles" userId="af6fb61c-5900-41f2-87f1-2a393b907a83" providerId="ADAL" clId="{48D1DF89-5575-4D8B-A0DE-5F1312DF4F64}" dt="2022-01-26T23:05:27.383" v="211"/>
        <pc:sldMkLst>
          <pc:docMk/>
          <pc:sldMk cId="4056445883" sldId="3102"/>
        </pc:sldMkLst>
      </pc:sldChg>
      <pc:sldChg chg="add del">
        <pc:chgData name="Nicole Rioles" userId="af6fb61c-5900-41f2-87f1-2a393b907a83" providerId="ADAL" clId="{48D1DF89-5575-4D8B-A0DE-5F1312DF4F64}" dt="2022-01-26T23:05:27.383" v="211"/>
        <pc:sldMkLst>
          <pc:docMk/>
          <pc:sldMk cId="3049514184" sldId="3103"/>
        </pc:sldMkLst>
      </pc:sldChg>
      <pc:sldChg chg="add del">
        <pc:chgData name="Nicole Rioles" userId="af6fb61c-5900-41f2-87f1-2a393b907a83" providerId="ADAL" clId="{48D1DF89-5575-4D8B-A0DE-5F1312DF4F64}" dt="2022-01-26T23:05:27.383" v="211"/>
        <pc:sldMkLst>
          <pc:docMk/>
          <pc:sldMk cId="2598893099" sldId="3105"/>
        </pc:sldMkLst>
      </pc:sldChg>
      <pc:sldChg chg="add del">
        <pc:chgData name="Nicole Rioles" userId="af6fb61c-5900-41f2-87f1-2a393b907a83" providerId="ADAL" clId="{48D1DF89-5575-4D8B-A0DE-5F1312DF4F64}" dt="2022-01-26T23:05:17.538" v="210"/>
        <pc:sldMkLst>
          <pc:docMk/>
          <pc:sldMk cId="584889847" sldId="3106"/>
        </pc:sldMkLst>
      </pc:sldChg>
      <pc:sldChg chg="add">
        <pc:chgData name="Nicole Rioles" userId="af6fb61c-5900-41f2-87f1-2a393b907a83" providerId="ADAL" clId="{48D1DF89-5575-4D8B-A0DE-5F1312DF4F64}" dt="2022-01-26T23:05:27.383" v="211"/>
        <pc:sldMkLst>
          <pc:docMk/>
          <pc:sldMk cId="2857486279" sldId="3106"/>
        </pc:sldMkLst>
      </pc:sldChg>
      <pc:sldChg chg="add del">
        <pc:chgData name="Nicole Rioles" userId="af6fb61c-5900-41f2-87f1-2a393b907a83" providerId="ADAL" clId="{48D1DF89-5575-4D8B-A0DE-5F1312DF4F64}" dt="2022-01-26T23:05:27.383" v="211"/>
        <pc:sldMkLst>
          <pc:docMk/>
          <pc:sldMk cId="1043949021" sldId="3109"/>
        </pc:sldMkLst>
      </pc:sldChg>
      <pc:sldChg chg="add del">
        <pc:chgData name="Nicole Rioles" userId="af6fb61c-5900-41f2-87f1-2a393b907a83" providerId="ADAL" clId="{48D1DF89-5575-4D8B-A0DE-5F1312DF4F64}" dt="2022-01-26T19:42:02.567" v="137" actId="47"/>
        <pc:sldMkLst>
          <pc:docMk/>
          <pc:sldMk cId="3659982194" sldId="3110"/>
        </pc:sldMkLst>
      </pc:sldChg>
      <pc:sldChg chg="add del">
        <pc:chgData name="Nicole Rioles" userId="af6fb61c-5900-41f2-87f1-2a393b907a83" providerId="ADAL" clId="{48D1DF89-5575-4D8B-A0DE-5F1312DF4F64}" dt="2022-01-26T23:05:27.383" v="211"/>
        <pc:sldMkLst>
          <pc:docMk/>
          <pc:sldMk cId="717248740" sldId="3111"/>
        </pc:sldMkLst>
      </pc:sldChg>
      <pc:sldChg chg="del">
        <pc:chgData name="Nicole Rioles" userId="af6fb61c-5900-41f2-87f1-2a393b907a83" providerId="ADAL" clId="{48D1DF89-5575-4D8B-A0DE-5F1312DF4F64}" dt="2022-01-26T19:40:27.491" v="47" actId="47"/>
        <pc:sldMkLst>
          <pc:docMk/>
          <pc:sldMk cId="3628060596" sldId="3111"/>
        </pc:sldMkLst>
      </pc:sldChg>
      <pc:sldChg chg="add del">
        <pc:chgData name="Nicole Rioles" userId="af6fb61c-5900-41f2-87f1-2a393b907a83" providerId="ADAL" clId="{48D1DF89-5575-4D8B-A0DE-5F1312DF4F64}" dt="2022-01-26T23:05:27.383" v="211"/>
        <pc:sldMkLst>
          <pc:docMk/>
          <pc:sldMk cId="3563151900" sldId="3113"/>
        </pc:sldMkLst>
      </pc:sldChg>
      <pc:sldChg chg="modSp mod">
        <pc:chgData name="Nicole Rioles" userId="af6fb61c-5900-41f2-87f1-2a393b907a83" providerId="ADAL" clId="{48D1DF89-5575-4D8B-A0DE-5F1312DF4F64}" dt="2022-01-26T19:43:03.570" v="192" actId="20577"/>
        <pc:sldMkLst>
          <pc:docMk/>
          <pc:sldMk cId="651940467" sldId="3116"/>
        </pc:sldMkLst>
        <pc:spChg chg="mod">
          <ac:chgData name="Nicole Rioles" userId="af6fb61c-5900-41f2-87f1-2a393b907a83" providerId="ADAL" clId="{48D1DF89-5575-4D8B-A0DE-5F1312DF4F64}" dt="2022-01-26T19:43:03.570" v="192" actId="20577"/>
          <ac:spMkLst>
            <pc:docMk/>
            <pc:sldMk cId="651940467" sldId="3116"/>
            <ac:spMk id="2" creationId="{613F8F11-ECAD-46FA-80A5-AB7D44FC0B46}"/>
          </ac:spMkLst>
        </pc:spChg>
      </pc:sldChg>
      <pc:sldChg chg="del">
        <pc:chgData name="Nicole Rioles" userId="af6fb61c-5900-41f2-87f1-2a393b907a83" providerId="ADAL" clId="{48D1DF89-5575-4D8B-A0DE-5F1312DF4F64}" dt="2022-01-26T19:41:48.551" v="130" actId="47"/>
        <pc:sldMkLst>
          <pc:docMk/>
          <pc:sldMk cId="3824313903" sldId="3134"/>
        </pc:sldMkLst>
      </pc:sldChg>
      <pc:sldChg chg="modSp mod">
        <pc:chgData name="Nicole Rioles" userId="af6fb61c-5900-41f2-87f1-2a393b907a83" providerId="ADAL" clId="{48D1DF89-5575-4D8B-A0DE-5F1312DF4F64}" dt="2022-01-26T19:41:35.078" v="101" actId="20577"/>
        <pc:sldMkLst>
          <pc:docMk/>
          <pc:sldMk cId="481534976" sldId="3135"/>
        </pc:sldMkLst>
        <pc:spChg chg="mod">
          <ac:chgData name="Nicole Rioles" userId="af6fb61c-5900-41f2-87f1-2a393b907a83" providerId="ADAL" clId="{48D1DF89-5575-4D8B-A0DE-5F1312DF4F64}" dt="2022-01-26T19:41:35.078" v="101" actId="20577"/>
          <ac:spMkLst>
            <pc:docMk/>
            <pc:sldMk cId="481534976" sldId="3135"/>
            <ac:spMk id="2" creationId="{5A575FC8-F370-4755-B969-42DEB5E8593A}"/>
          </ac:spMkLst>
        </pc:spChg>
      </pc:sldChg>
      <pc:sldChg chg="add del">
        <pc:chgData name="Nicole Rioles" userId="af6fb61c-5900-41f2-87f1-2a393b907a83" providerId="ADAL" clId="{48D1DF89-5575-4D8B-A0DE-5F1312DF4F64}" dt="2022-01-26T19:43:58.190" v="197"/>
        <pc:sldMkLst>
          <pc:docMk/>
          <pc:sldMk cId="2687801600" sldId="3136"/>
        </pc:sldMkLst>
      </pc:sldChg>
      <pc:sldChg chg="add del">
        <pc:chgData name="Nicole Rioles" userId="af6fb61c-5900-41f2-87f1-2a393b907a83" providerId="ADAL" clId="{48D1DF89-5575-4D8B-A0DE-5F1312DF4F64}" dt="2022-01-26T20:20:24.367" v="205"/>
        <pc:sldMkLst>
          <pc:docMk/>
          <pc:sldMk cId="503615940" sldId="3137"/>
        </pc:sldMkLst>
      </pc:sldChg>
      <pc:sldChg chg="del">
        <pc:chgData name="Nicole Rioles" userId="af6fb61c-5900-41f2-87f1-2a393b907a83" providerId="ADAL" clId="{48D1DF89-5575-4D8B-A0DE-5F1312DF4F64}" dt="2022-01-26T19:41:39.534" v="103" actId="47"/>
        <pc:sldMkLst>
          <pc:docMk/>
          <pc:sldMk cId="1550782454" sldId="3137"/>
        </pc:sldMkLst>
      </pc:sldChg>
      <pc:sldChg chg="new del ord">
        <pc:chgData name="Nicole Rioles" userId="af6fb61c-5900-41f2-87f1-2a393b907a83" providerId="ADAL" clId="{48D1DF89-5575-4D8B-A0DE-5F1312DF4F64}" dt="2022-01-26T23:05:32.328" v="212" actId="47"/>
        <pc:sldMkLst>
          <pc:docMk/>
          <pc:sldMk cId="2683318354" sldId="3138"/>
        </pc:sldMkLst>
      </pc:sldChg>
      <pc:sldChg chg="add del">
        <pc:chgData name="Nicole Rioles" userId="af6fb61c-5900-41f2-87f1-2a393b907a83" providerId="ADAL" clId="{48D1DF89-5575-4D8B-A0DE-5F1312DF4F64}" dt="2022-01-26T23:05:27.383" v="211"/>
        <pc:sldMkLst>
          <pc:docMk/>
          <pc:sldMk cId="1215918550" sldId="3139"/>
        </pc:sldMkLst>
      </pc:sldChg>
      <pc:sldChg chg="del">
        <pc:chgData name="Nicole Rioles" userId="af6fb61c-5900-41f2-87f1-2a393b907a83" providerId="ADAL" clId="{48D1DF89-5575-4D8B-A0DE-5F1312DF4F64}" dt="2022-01-26T19:41:39.757" v="104" actId="47"/>
        <pc:sldMkLst>
          <pc:docMk/>
          <pc:sldMk cId="2898469519" sldId="3139"/>
        </pc:sldMkLst>
      </pc:sldChg>
      <pc:sldChg chg="add">
        <pc:chgData name="Nicole Rioles" userId="af6fb61c-5900-41f2-87f1-2a393b907a83" providerId="ADAL" clId="{48D1DF89-5575-4D8B-A0DE-5F1312DF4F64}" dt="2022-01-26T23:05:27.383" v="211"/>
        <pc:sldMkLst>
          <pc:docMk/>
          <pc:sldMk cId="257820730" sldId="3140"/>
        </pc:sldMkLst>
      </pc:sldChg>
      <pc:sldChg chg="add del">
        <pc:chgData name="Nicole Rioles" userId="af6fb61c-5900-41f2-87f1-2a393b907a83" providerId="ADAL" clId="{48D1DF89-5575-4D8B-A0DE-5F1312DF4F64}" dt="2022-01-26T23:05:17.538" v="210"/>
        <pc:sldMkLst>
          <pc:docMk/>
          <pc:sldMk cId="3551038631" sldId="3140"/>
        </pc:sldMkLst>
      </pc:sldChg>
      <pc:sldChg chg="del">
        <pc:chgData name="Nicole Rioles" userId="af6fb61c-5900-41f2-87f1-2a393b907a83" providerId="ADAL" clId="{48D1DF89-5575-4D8B-A0DE-5F1312DF4F64}" dt="2022-01-26T19:41:40.004" v="105" actId="47"/>
        <pc:sldMkLst>
          <pc:docMk/>
          <pc:sldMk cId="4108789531" sldId="3140"/>
        </pc:sldMkLst>
      </pc:sldChg>
      <pc:sldChg chg="add">
        <pc:chgData name="Nicole Rioles" userId="af6fb61c-5900-41f2-87f1-2a393b907a83" providerId="ADAL" clId="{48D1DF89-5575-4D8B-A0DE-5F1312DF4F64}" dt="2022-01-26T23:05:27.383" v="211"/>
        <pc:sldMkLst>
          <pc:docMk/>
          <pc:sldMk cId="1116117907" sldId="3141"/>
        </pc:sldMkLst>
      </pc:sldChg>
      <pc:sldChg chg="add del">
        <pc:chgData name="Nicole Rioles" userId="af6fb61c-5900-41f2-87f1-2a393b907a83" providerId="ADAL" clId="{48D1DF89-5575-4D8B-A0DE-5F1312DF4F64}" dt="2022-01-26T23:05:17.538" v="210"/>
        <pc:sldMkLst>
          <pc:docMk/>
          <pc:sldMk cId="1392390816" sldId="3141"/>
        </pc:sldMkLst>
      </pc:sldChg>
      <pc:sldChg chg="del">
        <pc:chgData name="Nicole Rioles" userId="af6fb61c-5900-41f2-87f1-2a393b907a83" providerId="ADAL" clId="{48D1DF89-5575-4D8B-A0DE-5F1312DF4F64}" dt="2022-01-26T19:41:40.274" v="106" actId="47"/>
        <pc:sldMkLst>
          <pc:docMk/>
          <pc:sldMk cId="4102773735" sldId="3141"/>
        </pc:sldMkLst>
      </pc:sldChg>
      <pc:sldChg chg="add del">
        <pc:chgData name="Nicole Rioles" userId="af6fb61c-5900-41f2-87f1-2a393b907a83" providerId="ADAL" clId="{48D1DF89-5575-4D8B-A0DE-5F1312DF4F64}" dt="2022-01-26T23:05:27.383" v="211"/>
        <pc:sldMkLst>
          <pc:docMk/>
          <pc:sldMk cId="2210977122" sldId="3142"/>
        </pc:sldMkLst>
      </pc:sldChg>
      <pc:sldChg chg="del">
        <pc:chgData name="Nicole Rioles" userId="af6fb61c-5900-41f2-87f1-2a393b907a83" providerId="ADAL" clId="{48D1DF89-5575-4D8B-A0DE-5F1312DF4F64}" dt="2022-01-26T19:41:40.774" v="107" actId="47"/>
        <pc:sldMkLst>
          <pc:docMk/>
          <pc:sldMk cId="2653328633" sldId="3142"/>
        </pc:sldMkLst>
      </pc:sldChg>
      <pc:sldChg chg="add del">
        <pc:chgData name="Nicole Rioles" userId="af6fb61c-5900-41f2-87f1-2a393b907a83" providerId="ADAL" clId="{48D1DF89-5575-4D8B-A0DE-5F1312DF4F64}" dt="2022-01-26T23:05:27.383" v="211"/>
        <pc:sldMkLst>
          <pc:docMk/>
          <pc:sldMk cId="860177897" sldId="3143"/>
        </pc:sldMkLst>
      </pc:sldChg>
      <pc:sldChg chg="del">
        <pc:chgData name="Nicole Rioles" userId="af6fb61c-5900-41f2-87f1-2a393b907a83" providerId="ADAL" clId="{48D1DF89-5575-4D8B-A0DE-5F1312DF4F64}" dt="2022-01-26T19:41:41.075" v="108" actId="47"/>
        <pc:sldMkLst>
          <pc:docMk/>
          <pc:sldMk cId="2397088820" sldId="3143"/>
        </pc:sldMkLst>
      </pc:sldChg>
      <pc:sldChg chg="del">
        <pc:chgData name="Nicole Rioles" userId="af6fb61c-5900-41f2-87f1-2a393b907a83" providerId="ADAL" clId="{48D1DF89-5575-4D8B-A0DE-5F1312DF4F64}" dt="2022-01-26T19:41:41.360" v="109" actId="47"/>
        <pc:sldMkLst>
          <pc:docMk/>
          <pc:sldMk cId="668543721" sldId="3144"/>
        </pc:sldMkLst>
      </pc:sldChg>
      <pc:sldChg chg="del">
        <pc:chgData name="Nicole Rioles" userId="af6fb61c-5900-41f2-87f1-2a393b907a83" providerId="ADAL" clId="{48D1DF89-5575-4D8B-A0DE-5F1312DF4F64}" dt="2022-01-26T19:41:41.654" v="110" actId="47"/>
        <pc:sldMkLst>
          <pc:docMk/>
          <pc:sldMk cId="3145687590" sldId="3145"/>
        </pc:sldMkLst>
      </pc:sldChg>
      <pc:sldChg chg="del">
        <pc:chgData name="Nicole Rioles" userId="af6fb61c-5900-41f2-87f1-2a393b907a83" providerId="ADAL" clId="{48D1DF89-5575-4D8B-A0DE-5F1312DF4F64}" dt="2022-01-26T19:41:48.350" v="129" actId="47"/>
        <pc:sldMkLst>
          <pc:docMk/>
          <pc:sldMk cId="1857274709" sldId="3146"/>
        </pc:sldMkLst>
      </pc:sldChg>
      <pc:sldChg chg="del">
        <pc:chgData name="Nicole Rioles" userId="af6fb61c-5900-41f2-87f1-2a393b907a83" providerId="ADAL" clId="{48D1DF89-5575-4D8B-A0DE-5F1312DF4F64}" dt="2022-01-26T19:41:48.137" v="128" actId="47"/>
        <pc:sldMkLst>
          <pc:docMk/>
          <pc:sldMk cId="4203232537" sldId="3147"/>
        </pc:sldMkLst>
      </pc:sldChg>
      <pc:sldChg chg="del">
        <pc:chgData name="Nicole Rioles" userId="af6fb61c-5900-41f2-87f1-2a393b907a83" providerId="ADAL" clId="{48D1DF89-5575-4D8B-A0DE-5F1312DF4F64}" dt="2022-01-26T19:41:47.887" v="127" actId="47"/>
        <pc:sldMkLst>
          <pc:docMk/>
          <pc:sldMk cId="3490130504" sldId="3148"/>
        </pc:sldMkLst>
      </pc:sldChg>
      <pc:sldChg chg="del">
        <pc:chgData name="Nicole Rioles" userId="af6fb61c-5900-41f2-87f1-2a393b907a83" providerId="ADAL" clId="{48D1DF89-5575-4D8B-A0DE-5F1312DF4F64}" dt="2022-01-26T19:41:47.417" v="126" actId="47"/>
        <pc:sldMkLst>
          <pc:docMk/>
          <pc:sldMk cId="2109787992" sldId="3149"/>
        </pc:sldMkLst>
      </pc:sldChg>
      <pc:sldChg chg="del">
        <pc:chgData name="Nicole Rioles" userId="af6fb61c-5900-41f2-87f1-2a393b907a83" providerId="ADAL" clId="{48D1DF89-5575-4D8B-A0DE-5F1312DF4F64}" dt="2022-01-26T19:41:47.019" v="125" actId="47"/>
        <pc:sldMkLst>
          <pc:docMk/>
          <pc:sldMk cId="784925587" sldId="3150"/>
        </pc:sldMkLst>
      </pc:sldChg>
      <pc:sldChg chg="del">
        <pc:chgData name="Nicole Rioles" userId="af6fb61c-5900-41f2-87f1-2a393b907a83" providerId="ADAL" clId="{48D1DF89-5575-4D8B-A0DE-5F1312DF4F64}" dt="2022-01-26T19:41:46.632" v="124" actId="47"/>
        <pc:sldMkLst>
          <pc:docMk/>
          <pc:sldMk cId="394595761" sldId="3151"/>
        </pc:sldMkLst>
      </pc:sldChg>
      <pc:sldChg chg="del">
        <pc:chgData name="Nicole Rioles" userId="af6fb61c-5900-41f2-87f1-2a393b907a83" providerId="ADAL" clId="{48D1DF89-5575-4D8B-A0DE-5F1312DF4F64}" dt="2022-01-26T19:41:46.350" v="123" actId="47"/>
        <pc:sldMkLst>
          <pc:docMk/>
          <pc:sldMk cId="834645081" sldId="3152"/>
        </pc:sldMkLst>
      </pc:sldChg>
      <pc:sldChg chg="del">
        <pc:chgData name="Nicole Rioles" userId="af6fb61c-5900-41f2-87f1-2a393b907a83" providerId="ADAL" clId="{48D1DF89-5575-4D8B-A0DE-5F1312DF4F64}" dt="2022-01-26T19:41:45.984" v="122" actId="47"/>
        <pc:sldMkLst>
          <pc:docMk/>
          <pc:sldMk cId="3577619561" sldId="3153"/>
        </pc:sldMkLst>
      </pc:sldChg>
      <pc:sldChg chg="del">
        <pc:chgData name="Nicole Rioles" userId="af6fb61c-5900-41f2-87f1-2a393b907a83" providerId="ADAL" clId="{48D1DF89-5575-4D8B-A0DE-5F1312DF4F64}" dt="2022-01-26T19:41:45.330" v="121" actId="47"/>
        <pc:sldMkLst>
          <pc:docMk/>
          <pc:sldMk cId="3550814166" sldId="3154"/>
        </pc:sldMkLst>
      </pc:sldChg>
      <pc:sldChg chg="del">
        <pc:chgData name="Nicole Rioles" userId="af6fb61c-5900-41f2-87f1-2a393b907a83" providerId="ADAL" clId="{48D1DF89-5575-4D8B-A0DE-5F1312DF4F64}" dt="2022-01-26T19:41:45.017" v="120" actId="47"/>
        <pc:sldMkLst>
          <pc:docMk/>
          <pc:sldMk cId="1866753537" sldId="3155"/>
        </pc:sldMkLst>
      </pc:sldChg>
      <pc:sldChg chg="del">
        <pc:chgData name="Nicole Rioles" userId="af6fb61c-5900-41f2-87f1-2a393b907a83" providerId="ADAL" clId="{48D1DF89-5575-4D8B-A0DE-5F1312DF4F64}" dt="2022-01-26T19:41:44.767" v="119" actId="47"/>
        <pc:sldMkLst>
          <pc:docMk/>
          <pc:sldMk cId="4156513286" sldId="3156"/>
        </pc:sldMkLst>
      </pc:sldChg>
      <pc:sldChg chg="del">
        <pc:chgData name="Nicole Rioles" userId="af6fb61c-5900-41f2-87f1-2a393b907a83" providerId="ADAL" clId="{48D1DF89-5575-4D8B-A0DE-5F1312DF4F64}" dt="2022-01-26T19:41:44.558" v="118" actId="47"/>
        <pc:sldMkLst>
          <pc:docMk/>
          <pc:sldMk cId="2058464531" sldId="3157"/>
        </pc:sldMkLst>
      </pc:sldChg>
      <pc:sldChg chg="del">
        <pc:chgData name="Nicole Rioles" userId="af6fb61c-5900-41f2-87f1-2a393b907a83" providerId="ADAL" clId="{48D1DF89-5575-4D8B-A0DE-5F1312DF4F64}" dt="2022-01-26T19:41:44.243" v="117" actId="47"/>
        <pc:sldMkLst>
          <pc:docMk/>
          <pc:sldMk cId="1730563056" sldId="3158"/>
        </pc:sldMkLst>
      </pc:sldChg>
      <pc:sldChg chg="del">
        <pc:chgData name="Nicole Rioles" userId="af6fb61c-5900-41f2-87f1-2a393b907a83" providerId="ADAL" clId="{48D1DF89-5575-4D8B-A0DE-5F1312DF4F64}" dt="2022-01-26T19:41:43.626" v="116" actId="47"/>
        <pc:sldMkLst>
          <pc:docMk/>
          <pc:sldMk cId="2544033513" sldId="3159"/>
        </pc:sldMkLst>
      </pc:sldChg>
      <pc:sldChg chg="del">
        <pc:chgData name="Nicole Rioles" userId="af6fb61c-5900-41f2-87f1-2a393b907a83" providerId="ADAL" clId="{48D1DF89-5575-4D8B-A0DE-5F1312DF4F64}" dt="2022-01-26T19:41:43.363" v="115" actId="47"/>
        <pc:sldMkLst>
          <pc:docMk/>
          <pc:sldMk cId="4064622684" sldId="3160"/>
        </pc:sldMkLst>
      </pc:sldChg>
      <pc:sldChg chg="del">
        <pc:chgData name="Nicole Rioles" userId="af6fb61c-5900-41f2-87f1-2a393b907a83" providerId="ADAL" clId="{48D1DF89-5575-4D8B-A0DE-5F1312DF4F64}" dt="2022-01-26T19:41:43.042" v="114" actId="47"/>
        <pc:sldMkLst>
          <pc:docMk/>
          <pc:sldMk cId="970428529" sldId="3161"/>
        </pc:sldMkLst>
      </pc:sldChg>
      <pc:sldChg chg="del">
        <pc:chgData name="Nicole Rioles" userId="af6fb61c-5900-41f2-87f1-2a393b907a83" providerId="ADAL" clId="{48D1DF89-5575-4D8B-A0DE-5F1312DF4F64}" dt="2022-01-26T19:41:42.793" v="113" actId="47"/>
        <pc:sldMkLst>
          <pc:docMk/>
          <pc:sldMk cId="2207256368" sldId="3162"/>
        </pc:sldMkLst>
      </pc:sldChg>
      <pc:sldChg chg="del">
        <pc:chgData name="Nicole Rioles" userId="af6fb61c-5900-41f2-87f1-2a393b907a83" providerId="ADAL" clId="{48D1DF89-5575-4D8B-A0DE-5F1312DF4F64}" dt="2022-01-26T19:41:42.540" v="112" actId="47"/>
        <pc:sldMkLst>
          <pc:docMk/>
          <pc:sldMk cId="2908666024" sldId="3163"/>
        </pc:sldMkLst>
      </pc:sldChg>
      <pc:sldChg chg="del">
        <pc:chgData name="Nicole Rioles" userId="af6fb61c-5900-41f2-87f1-2a393b907a83" providerId="ADAL" clId="{48D1DF89-5575-4D8B-A0DE-5F1312DF4F64}" dt="2022-01-26T19:41:41.966" v="111" actId="47"/>
        <pc:sldMkLst>
          <pc:docMk/>
          <pc:sldMk cId="3692887972" sldId="3164"/>
        </pc:sldMkLst>
      </pc:sldChg>
      <pc:sldChg chg="del">
        <pc:chgData name="Nicole Rioles" userId="af6fb61c-5900-41f2-87f1-2a393b907a83" providerId="ADAL" clId="{48D1DF89-5575-4D8B-A0DE-5F1312DF4F64}" dt="2022-01-26T19:41:06.950" v="88" actId="47"/>
        <pc:sldMkLst>
          <pc:docMk/>
          <pc:sldMk cId="2919745364" sldId="3166"/>
        </pc:sldMkLst>
      </pc:sldChg>
      <pc:sldChg chg="del">
        <pc:chgData name="Nicole Rioles" userId="af6fb61c-5900-41f2-87f1-2a393b907a83" providerId="ADAL" clId="{48D1DF89-5575-4D8B-A0DE-5F1312DF4F64}" dt="2022-01-26T19:41:05.933" v="87" actId="47"/>
        <pc:sldMkLst>
          <pc:docMk/>
          <pc:sldMk cId="442646967" sldId="3167"/>
        </pc:sldMkLst>
      </pc:sldChg>
      <pc:sldChg chg="del">
        <pc:chgData name="Nicole Rioles" userId="af6fb61c-5900-41f2-87f1-2a393b907a83" providerId="ADAL" clId="{48D1DF89-5575-4D8B-A0DE-5F1312DF4F64}" dt="2022-01-26T19:41:04.899" v="86" actId="47"/>
        <pc:sldMkLst>
          <pc:docMk/>
          <pc:sldMk cId="3555157057" sldId="3168"/>
        </pc:sldMkLst>
      </pc:sldChg>
      <pc:sldChg chg="del">
        <pc:chgData name="Nicole Rioles" userId="af6fb61c-5900-41f2-87f1-2a393b907a83" providerId="ADAL" clId="{48D1DF89-5575-4D8B-A0DE-5F1312DF4F64}" dt="2022-01-26T19:41:03.928" v="85" actId="47"/>
        <pc:sldMkLst>
          <pc:docMk/>
          <pc:sldMk cId="1435897195" sldId="3169"/>
        </pc:sldMkLst>
      </pc:sldChg>
      <pc:sldChg chg="del">
        <pc:chgData name="Nicole Rioles" userId="af6fb61c-5900-41f2-87f1-2a393b907a83" providerId="ADAL" clId="{48D1DF89-5575-4D8B-A0DE-5F1312DF4F64}" dt="2022-01-26T19:41:03.295" v="84" actId="47"/>
        <pc:sldMkLst>
          <pc:docMk/>
          <pc:sldMk cId="3728283155" sldId="3170"/>
        </pc:sldMkLst>
      </pc:sldChg>
      <pc:sldChg chg="del">
        <pc:chgData name="Nicole Rioles" userId="af6fb61c-5900-41f2-87f1-2a393b907a83" providerId="ADAL" clId="{48D1DF89-5575-4D8B-A0DE-5F1312DF4F64}" dt="2022-01-26T19:41:02.524" v="83" actId="47"/>
        <pc:sldMkLst>
          <pc:docMk/>
          <pc:sldMk cId="3779984790" sldId="3171"/>
        </pc:sldMkLst>
      </pc:sldChg>
      <pc:sldChg chg="del">
        <pc:chgData name="Nicole Rioles" userId="af6fb61c-5900-41f2-87f1-2a393b907a83" providerId="ADAL" clId="{48D1DF89-5575-4D8B-A0DE-5F1312DF4F64}" dt="2022-01-26T19:41:01.808" v="82" actId="47"/>
        <pc:sldMkLst>
          <pc:docMk/>
          <pc:sldMk cId="499714665" sldId="3172"/>
        </pc:sldMkLst>
      </pc:sldChg>
      <pc:sldChg chg="del">
        <pc:chgData name="Nicole Rioles" userId="af6fb61c-5900-41f2-87f1-2a393b907a83" providerId="ADAL" clId="{48D1DF89-5575-4D8B-A0DE-5F1312DF4F64}" dt="2022-01-26T19:41:00.976" v="81" actId="47"/>
        <pc:sldMkLst>
          <pc:docMk/>
          <pc:sldMk cId="1094630466" sldId="3173"/>
        </pc:sldMkLst>
      </pc:sldChg>
      <pc:sldChg chg="del">
        <pc:chgData name="Nicole Rioles" userId="af6fb61c-5900-41f2-87f1-2a393b907a83" providerId="ADAL" clId="{48D1DF89-5575-4D8B-A0DE-5F1312DF4F64}" dt="2022-01-26T19:41:00.222" v="80" actId="47"/>
        <pc:sldMkLst>
          <pc:docMk/>
          <pc:sldMk cId="1297457320" sldId="3174"/>
        </pc:sldMkLst>
      </pc:sldChg>
      <pc:sldChg chg="del">
        <pc:chgData name="Nicole Rioles" userId="af6fb61c-5900-41f2-87f1-2a393b907a83" providerId="ADAL" clId="{48D1DF89-5575-4D8B-A0DE-5F1312DF4F64}" dt="2022-01-26T19:40:59.590" v="79" actId="47"/>
        <pc:sldMkLst>
          <pc:docMk/>
          <pc:sldMk cId="2805428629" sldId="3175"/>
        </pc:sldMkLst>
      </pc:sldChg>
      <pc:sldChg chg="del">
        <pc:chgData name="Nicole Rioles" userId="af6fb61c-5900-41f2-87f1-2a393b907a83" providerId="ADAL" clId="{48D1DF89-5575-4D8B-A0DE-5F1312DF4F64}" dt="2022-01-26T19:40:58.905" v="78" actId="47"/>
        <pc:sldMkLst>
          <pc:docMk/>
          <pc:sldMk cId="475568973" sldId="3176"/>
        </pc:sldMkLst>
      </pc:sldChg>
      <pc:sldChg chg="del">
        <pc:chgData name="Nicole Rioles" userId="af6fb61c-5900-41f2-87f1-2a393b907a83" providerId="ADAL" clId="{48D1DF89-5575-4D8B-A0DE-5F1312DF4F64}" dt="2022-01-26T19:40:58.409" v="77" actId="47"/>
        <pc:sldMkLst>
          <pc:docMk/>
          <pc:sldMk cId="4133378847" sldId="3177"/>
        </pc:sldMkLst>
      </pc:sldChg>
      <pc:sldChg chg="del">
        <pc:chgData name="Nicole Rioles" userId="af6fb61c-5900-41f2-87f1-2a393b907a83" providerId="ADAL" clId="{48D1DF89-5575-4D8B-A0DE-5F1312DF4F64}" dt="2022-01-26T19:40:57.905" v="76" actId="47"/>
        <pc:sldMkLst>
          <pc:docMk/>
          <pc:sldMk cId="1510549153" sldId="3178"/>
        </pc:sldMkLst>
      </pc:sldChg>
      <pc:sldChg chg="del">
        <pc:chgData name="Nicole Rioles" userId="af6fb61c-5900-41f2-87f1-2a393b907a83" providerId="ADAL" clId="{48D1DF89-5575-4D8B-A0DE-5F1312DF4F64}" dt="2022-01-26T19:40:57.172" v="75" actId="47"/>
        <pc:sldMkLst>
          <pc:docMk/>
          <pc:sldMk cId="2986457922" sldId="3179"/>
        </pc:sldMkLst>
      </pc:sldChg>
      <pc:sldChg chg="del">
        <pc:chgData name="Nicole Rioles" userId="af6fb61c-5900-41f2-87f1-2a393b907a83" providerId="ADAL" clId="{48D1DF89-5575-4D8B-A0DE-5F1312DF4F64}" dt="2022-01-26T19:40:56.242" v="74" actId="47"/>
        <pc:sldMkLst>
          <pc:docMk/>
          <pc:sldMk cId="3867741568" sldId="3180"/>
        </pc:sldMkLst>
      </pc:sldChg>
      <pc:sldChg chg="del">
        <pc:chgData name="Nicole Rioles" userId="af6fb61c-5900-41f2-87f1-2a393b907a83" providerId="ADAL" clId="{48D1DF89-5575-4D8B-A0DE-5F1312DF4F64}" dt="2022-01-26T19:40:55.803" v="73" actId="47"/>
        <pc:sldMkLst>
          <pc:docMk/>
          <pc:sldMk cId="2247247590" sldId="3181"/>
        </pc:sldMkLst>
      </pc:sldChg>
      <pc:sldChg chg="del">
        <pc:chgData name="Nicole Rioles" userId="af6fb61c-5900-41f2-87f1-2a393b907a83" providerId="ADAL" clId="{48D1DF89-5575-4D8B-A0DE-5F1312DF4F64}" dt="2022-01-26T19:40:55.603" v="72" actId="47"/>
        <pc:sldMkLst>
          <pc:docMk/>
          <pc:sldMk cId="745290506" sldId="3182"/>
        </pc:sldMkLst>
      </pc:sldChg>
      <pc:sldChg chg="del">
        <pc:chgData name="Nicole Rioles" userId="af6fb61c-5900-41f2-87f1-2a393b907a83" providerId="ADAL" clId="{48D1DF89-5575-4D8B-A0DE-5F1312DF4F64}" dt="2022-01-26T19:40:55.402" v="71" actId="47"/>
        <pc:sldMkLst>
          <pc:docMk/>
          <pc:sldMk cId="4117665774" sldId="3183"/>
        </pc:sldMkLst>
      </pc:sldChg>
      <pc:sldChg chg="del">
        <pc:chgData name="Nicole Rioles" userId="af6fb61c-5900-41f2-87f1-2a393b907a83" providerId="ADAL" clId="{48D1DF89-5575-4D8B-A0DE-5F1312DF4F64}" dt="2022-01-26T19:40:54.600" v="70" actId="47"/>
        <pc:sldMkLst>
          <pc:docMk/>
          <pc:sldMk cId="2208479214" sldId="3184"/>
        </pc:sldMkLst>
      </pc:sldChg>
      <pc:sldChg chg="del">
        <pc:chgData name="Nicole Rioles" userId="af6fb61c-5900-41f2-87f1-2a393b907a83" providerId="ADAL" clId="{48D1DF89-5575-4D8B-A0DE-5F1312DF4F64}" dt="2022-01-26T19:40:53.923" v="69" actId="47"/>
        <pc:sldMkLst>
          <pc:docMk/>
          <pc:sldMk cId="3515616278" sldId="3185"/>
        </pc:sldMkLst>
      </pc:sldChg>
      <pc:sldChg chg="del">
        <pc:chgData name="Nicole Rioles" userId="af6fb61c-5900-41f2-87f1-2a393b907a83" providerId="ADAL" clId="{48D1DF89-5575-4D8B-A0DE-5F1312DF4F64}" dt="2022-01-26T19:40:53.397" v="68" actId="47"/>
        <pc:sldMkLst>
          <pc:docMk/>
          <pc:sldMk cId="521897600" sldId="3186"/>
        </pc:sldMkLst>
      </pc:sldChg>
      <pc:sldChg chg="del">
        <pc:chgData name="Nicole Rioles" userId="af6fb61c-5900-41f2-87f1-2a393b907a83" providerId="ADAL" clId="{48D1DF89-5575-4D8B-A0DE-5F1312DF4F64}" dt="2022-01-26T19:40:53.381" v="67" actId="47"/>
        <pc:sldMkLst>
          <pc:docMk/>
          <pc:sldMk cId="3695090620" sldId="3187"/>
        </pc:sldMkLst>
      </pc:sldChg>
      <pc:sldChg chg="del">
        <pc:chgData name="Nicole Rioles" userId="af6fb61c-5900-41f2-87f1-2a393b907a83" providerId="ADAL" clId="{48D1DF89-5575-4D8B-A0DE-5F1312DF4F64}" dt="2022-01-26T19:40:52.998" v="66" actId="47"/>
        <pc:sldMkLst>
          <pc:docMk/>
          <pc:sldMk cId="3487269853" sldId="3188"/>
        </pc:sldMkLst>
      </pc:sldChg>
      <pc:sldChg chg="del">
        <pc:chgData name="Nicole Rioles" userId="af6fb61c-5900-41f2-87f1-2a393b907a83" providerId="ADAL" clId="{48D1DF89-5575-4D8B-A0DE-5F1312DF4F64}" dt="2022-01-26T19:40:52.426" v="65" actId="47"/>
        <pc:sldMkLst>
          <pc:docMk/>
          <pc:sldMk cId="599150092" sldId="3189"/>
        </pc:sldMkLst>
      </pc:sldChg>
      <pc:sldChg chg="del">
        <pc:chgData name="Nicole Rioles" userId="af6fb61c-5900-41f2-87f1-2a393b907a83" providerId="ADAL" clId="{48D1DF89-5575-4D8B-A0DE-5F1312DF4F64}" dt="2022-01-26T19:40:52.025" v="64" actId="47"/>
        <pc:sldMkLst>
          <pc:docMk/>
          <pc:sldMk cId="1796446227" sldId="3190"/>
        </pc:sldMkLst>
      </pc:sldChg>
      <pc:sldChg chg="del">
        <pc:chgData name="Nicole Rioles" userId="af6fb61c-5900-41f2-87f1-2a393b907a83" providerId="ADAL" clId="{48D1DF89-5575-4D8B-A0DE-5F1312DF4F64}" dt="2022-01-26T19:40:51.655" v="63" actId="47"/>
        <pc:sldMkLst>
          <pc:docMk/>
          <pc:sldMk cId="4271477529" sldId="3191"/>
        </pc:sldMkLst>
      </pc:sldChg>
      <pc:sldChg chg="del">
        <pc:chgData name="Nicole Rioles" userId="af6fb61c-5900-41f2-87f1-2a393b907a83" providerId="ADAL" clId="{48D1DF89-5575-4D8B-A0DE-5F1312DF4F64}" dt="2022-01-26T19:40:51.277" v="62" actId="47"/>
        <pc:sldMkLst>
          <pc:docMk/>
          <pc:sldMk cId="3962827903" sldId="3192"/>
        </pc:sldMkLst>
      </pc:sldChg>
      <pc:sldChg chg="del">
        <pc:chgData name="Nicole Rioles" userId="af6fb61c-5900-41f2-87f1-2a393b907a83" providerId="ADAL" clId="{48D1DF89-5575-4D8B-A0DE-5F1312DF4F64}" dt="2022-01-26T19:40:50.891" v="61" actId="47"/>
        <pc:sldMkLst>
          <pc:docMk/>
          <pc:sldMk cId="2258134435" sldId="3193"/>
        </pc:sldMkLst>
      </pc:sldChg>
      <pc:sldChg chg="del">
        <pc:chgData name="Nicole Rioles" userId="af6fb61c-5900-41f2-87f1-2a393b907a83" providerId="ADAL" clId="{48D1DF89-5575-4D8B-A0DE-5F1312DF4F64}" dt="2022-01-26T19:40:50.390" v="60" actId="47"/>
        <pc:sldMkLst>
          <pc:docMk/>
          <pc:sldMk cId="2023184853" sldId="3194"/>
        </pc:sldMkLst>
      </pc:sldChg>
      <pc:sldChg chg="del">
        <pc:chgData name="Nicole Rioles" userId="af6fb61c-5900-41f2-87f1-2a393b907a83" providerId="ADAL" clId="{48D1DF89-5575-4D8B-A0DE-5F1312DF4F64}" dt="2022-01-26T19:40:50.190" v="59" actId="47"/>
        <pc:sldMkLst>
          <pc:docMk/>
          <pc:sldMk cId="2852726060" sldId="3195"/>
        </pc:sldMkLst>
      </pc:sldChg>
      <pc:sldChg chg="del">
        <pc:chgData name="Nicole Rioles" userId="af6fb61c-5900-41f2-87f1-2a393b907a83" providerId="ADAL" clId="{48D1DF89-5575-4D8B-A0DE-5F1312DF4F64}" dt="2022-01-26T19:40:50.021" v="58" actId="47"/>
        <pc:sldMkLst>
          <pc:docMk/>
          <pc:sldMk cId="3933000606" sldId="3196"/>
        </pc:sldMkLst>
      </pc:sldChg>
      <pc:sldChg chg="del">
        <pc:chgData name="Nicole Rioles" userId="af6fb61c-5900-41f2-87f1-2a393b907a83" providerId="ADAL" clId="{48D1DF89-5575-4D8B-A0DE-5F1312DF4F64}" dt="2022-01-26T19:40:49.852" v="57" actId="47"/>
        <pc:sldMkLst>
          <pc:docMk/>
          <pc:sldMk cId="1728353097" sldId="3197"/>
        </pc:sldMkLst>
      </pc:sldChg>
      <pc:sldChg chg="del">
        <pc:chgData name="Nicole Rioles" userId="af6fb61c-5900-41f2-87f1-2a393b907a83" providerId="ADAL" clId="{48D1DF89-5575-4D8B-A0DE-5F1312DF4F64}" dt="2022-01-26T19:40:49.673" v="56" actId="47"/>
        <pc:sldMkLst>
          <pc:docMk/>
          <pc:sldMk cId="821333620" sldId="3198"/>
        </pc:sldMkLst>
      </pc:sldChg>
      <pc:sldChg chg="del">
        <pc:chgData name="Nicole Rioles" userId="af6fb61c-5900-41f2-87f1-2a393b907a83" providerId="ADAL" clId="{48D1DF89-5575-4D8B-A0DE-5F1312DF4F64}" dt="2022-01-26T19:40:49.473" v="55" actId="47"/>
        <pc:sldMkLst>
          <pc:docMk/>
          <pc:sldMk cId="2025033608" sldId="3199"/>
        </pc:sldMkLst>
      </pc:sldChg>
      <pc:sldChg chg="del">
        <pc:chgData name="Nicole Rioles" userId="af6fb61c-5900-41f2-87f1-2a393b907a83" providerId="ADAL" clId="{48D1DF89-5575-4D8B-A0DE-5F1312DF4F64}" dt="2022-01-26T19:40:49.236" v="54" actId="47"/>
        <pc:sldMkLst>
          <pc:docMk/>
          <pc:sldMk cId="618768879" sldId="3200"/>
        </pc:sldMkLst>
      </pc:sldChg>
      <pc:sldChg chg="del">
        <pc:chgData name="Nicole Rioles" userId="af6fb61c-5900-41f2-87f1-2a393b907a83" providerId="ADAL" clId="{48D1DF89-5575-4D8B-A0DE-5F1312DF4F64}" dt="2022-01-26T19:40:48.657" v="53" actId="47"/>
        <pc:sldMkLst>
          <pc:docMk/>
          <pc:sldMk cId="1833156726" sldId="3201"/>
        </pc:sldMkLst>
      </pc:sldChg>
      <pc:sldChg chg="del">
        <pc:chgData name="Nicole Rioles" userId="af6fb61c-5900-41f2-87f1-2a393b907a83" providerId="ADAL" clId="{48D1DF89-5575-4D8B-A0DE-5F1312DF4F64}" dt="2022-01-26T19:41:39.272" v="102" actId="47"/>
        <pc:sldMkLst>
          <pc:docMk/>
          <pc:sldMk cId="55036346" sldId="3203"/>
        </pc:sldMkLst>
      </pc:sldChg>
      <pc:sldChg chg="del">
        <pc:chgData name="Nicole Rioles" userId="af6fb61c-5900-41f2-87f1-2a393b907a83" providerId="ADAL" clId="{48D1DF89-5575-4D8B-A0DE-5F1312DF4F64}" dt="2022-01-26T19:40:47.887" v="52" actId="47"/>
        <pc:sldMkLst>
          <pc:docMk/>
          <pc:sldMk cId="1430726050" sldId="3205"/>
        </pc:sldMkLst>
      </pc:sldChg>
      <pc:sldMasterChg chg="del delSldLayout">
        <pc:chgData name="Nicole Rioles" userId="af6fb61c-5900-41f2-87f1-2a393b907a83" providerId="ADAL" clId="{48D1DF89-5575-4D8B-A0DE-5F1312DF4F64}" dt="2022-01-26T19:41:06.950" v="88" actId="47"/>
        <pc:sldMasterMkLst>
          <pc:docMk/>
          <pc:sldMasterMk cId="2151894324" sldId="2147483648"/>
        </pc:sldMasterMkLst>
        <pc:sldLayoutChg chg="del">
          <pc:chgData name="Nicole Rioles" userId="af6fb61c-5900-41f2-87f1-2a393b907a83" providerId="ADAL" clId="{48D1DF89-5575-4D8B-A0DE-5F1312DF4F64}" dt="2022-01-26T19:41:06.950" v="88" actId="47"/>
          <pc:sldLayoutMkLst>
            <pc:docMk/>
            <pc:sldMasterMk cId="2151894324" sldId="2147483648"/>
            <pc:sldLayoutMk cId="1765994527" sldId="2147483649"/>
          </pc:sldLayoutMkLst>
        </pc:sldLayoutChg>
        <pc:sldLayoutChg chg="del">
          <pc:chgData name="Nicole Rioles" userId="af6fb61c-5900-41f2-87f1-2a393b907a83" providerId="ADAL" clId="{48D1DF89-5575-4D8B-A0DE-5F1312DF4F64}" dt="2022-01-26T19:41:06.950" v="88" actId="47"/>
          <pc:sldLayoutMkLst>
            <pc:docMk/>
            <pc:sldMasterMk cId="2151894324" sldId="2147483648"/>
            <pc:sldLayoutMk cId="211497912" sldId="2147483650"/>
          </pc:sldLayoutMkLst>
        </pc:sldLayoutChg>
        <pc:sldLayoutChg chg="del">
          <pc:chgData name="Nicole Rioles" userId="af6fb61c-5900-41f2-87f1-2a393b907a83" providerId="ADAL" clId="{48D1DF89-5575-4D8B-A0DE-5F1312DF4F64}" dt="2022-01-26T19:41:06.950" v="88" actId="47"/>
          <pc:sldLayoutMkLst>
            <pc:docMk/>
            <pc:sldMasterMk cId="2151894324" sldId="2147483648"/>
            <pc:sldLayoutMk cId="1197868851" sldId="2147483651"/>
          </pc:sldLayoutMkLst>
        </pc:sldLayoutChg>
        <pc:sldLayoutChg chg="del">
          <pc:chgData name="Nicole Rioles" userId="af6fb61c-5900-41f2-87f1-2a393b907a83" providerId="ADAL" clId="{48D1DF89-5575-4D8B-A0DE-5F1312DF4F64}" dt="2022-01-26T19:41:06.950" v="88" actId="47"/>
          <pc:sldLayoutMkLst>
            <pc:docMk/>
            <pc:sldMasterMk cId="2151894324" sldId="2147483648"/>
            <pc:sldLayoutMk cId="1391441648" sldId="2147483652"/>
          </pc:sldLayoutMkLst>
        </pc:sldLayoutChg>
        <pc:sldLayoutChg chg="del">
          <pc:chgData name="Nicole Rioles" userId="af6fb61c-5900-41f2-87f1-2a393b907a83" providerId="ADAL" clId="{48D1DF89-5575-4D8B-A0DE-5F1312DF4F64}" dt="2022-01-26T19:41:06.950" v="88" actId="47"/>
          <pc:sldLayoutMkLst>
            <pc:docMk/>
            <pc:sldMasterMk cId="2151894324" sldId="2147483648"/>
            <pc:sldLayoutMk cId="372130140" sldId="2147483653"/>
          </pc:sldLayoutMkLst>
        </pc:sldLayoutChg>
        <pc:sldLayoutChg chg="del">
          <pc:chgData name="Nicole Rioles" userId="af6fb61c-5900-41f2-87f1-2a393b907a83" providerId="ADAL" clId="{48D1DF89-5575-4D8B-A0DE-5F1312DF4F64}" dt="2022-01-26T19:41:06.950" v="88" actId="47"/>
          <pc:sldLayoutMkLst>
            <pc:docMk/>
            <pc:sldMasterMk cId="2151894324" sldId="2147483648"/>
            <pc:sldLayoutMk cId="1651246074" sldId="2147483654"/>
          </pc:sldLayoutMkLst>
        </pc:sldLayoutChg>
        <pc:sldLayoutChg chg="del">
          <pc:chgData name="Nicole Rioles" userId="af6fb61c-5900-41f2-87f1-2a393b907a83" providerId="ADAL" clId="{48D1DF89-5575-4D8B-A0DE-5F1312DF4F64}" dt="2022-01-26T19:41:06.950" v="88" actId="47"/>
          <pc:sldLayoutMkLst>
            <pc:docMk/>
            <pc:sldMasterMk cId="2151894324" sldId="2147483648"/>
            <pc:sldLayoutMk cId="3052584157" sldId="2147483655"/>
          </pc:sldLayoutMkLst>
        </pc:sldLayoutChg>
        <pc:sldLayoutChg chg="del">
          <pc:chgData name="Nicole Rioles" userId="af6fb61c-5900-41f2-87f1-2a393b907a83" providerId="ADAL" clId="{48D1DF89-5575-4D8B-A0DE-5F1312DF4F64}" dt="2022-01-26T19:41:06.950" v="88" actId="47"/>
          <pc:sldLayoutMkLst>
            <pc:docMk/>
            <pc:sldMasterMk cId="2151894324" sldId="2147483648"/>
            <pc:sldLayoutMk cId="2904171967" sldId="2147483656"/>
          </pc:sldLayoutMkLst>
        </pc:sldLayoutChg>
        <pc:sldLayoutChg chg="del">
          <pc:chgData name="Nicole Rioles" userId="af6fb61c-5900-41f2-87f1-2a393b907a83" providerId="ADAL" clId="{48D1DF89-5575-4D8B-A0DE-5F1312DF4F64}" dt="2022-01-26T19:41:06.950" v="88" actId="47"/>
          <pc:sldLayoutMkLst>
            <pc:docMk/>
            <pc:sldMasterMk cId="2151894324" sldId="2147483648"/>
            <pc:sldLayoutMk cId="71859649" sldId="2147483657"/>
          </pc:sldLayoutMkLst>
        </pc:sldLayoutChg>
        <pc:sldLayoutChg chg="del">
          <pc:chgData name="Nicole Rioles" userId="af6fb61c-5900-41f2-87f1-2a393b907a83" providerId="ADAL" clId="{48D1DF89-5575-4D8B-A0DE-5F1312DF4F64}" dt="2022-01-26T19:41:06.950" v="88" actId="47"/>
          <pc:sldLayoutMkLst>
            <pc:docMk/>
            <pc:sldMasterMk cId="2151894324" sldId="2147483648"/>
            <pc:sldLayoutMk cId="717129936" sldId="2147483658"/>
          </pc:sldLayoutMkLst>
        </pc:sldLayoutChg>
        <pc:sldLayoutChg chg="del">
          <pc:chgData name="Nicole Rioles" userId="af6fb61c-5900-41f2-87f1-2a393b907a83" providerId="ADAL" clId="{48D1DF89-5575-4D8B-A0DE-5F1312DF4F64}" dt="2022-01-26T19:41:06.950" v="88" actId="47"/>
          <pc:sldLayoutMkLst>
            <pc:docMk/>
            <pc:sldMasterMk cId="2151894324" sldId="2147483648"/>
            <pc:sldLayoutMk cId="1901611368" sldId="2147483659"/>
          </pc:sldLayoutMkLst>
        </pc:sldLayoutChg>
      </pc:sldMasterChg>
      <pc:sldMasterChg chg="del delSldLayout">
        <pc:chgData name="Nicole Rioles" userId="af6fb61c-5900-41f2-87f1-2a393b907a83" providerId="ADAL" clId="{48D1DF89-5575-4D8B-A0DE-5F1312DF4F64}" dt="2022-01-26T19:41:48.350" v="129" actId="47"/>
        <pc:sldMasterMkLst>
          <pc:docMk/>
          <pc:sldMasterMk cId="1219809704" sldId="2147483660"/>
        </pc:sldMasterMkLst>
        <pc:sldLayoutChg chg="del">
          <pc:chgData name="Nicole Rioles" userId="af6fb61c-5900-41f2-87f1-2a393b907a83" providerId="ADAL" clId="{48D1DF89-5575-4D8B-A0DE-5F1312DF4F64}" dt="2022-01-26T19:41:48.350" v="129" actId="47"/>
          <pc:sldLayoutMkLst>
            <pc:docMk/>
            <pc:sldMasterMk cId="1219809704" sldId="2147483660"/>
            <pc:sldLayoutMk cId="127511923" sldId="2147483661"/>
          </pc:sldLayoutMkLst>
        </pc:sldLayoutChg>
        <pc:sldLayoutChg chg="del">
          <pc:chgData name="Nicole Rioles" userId="af6fb61c-5900-41f2-87f1-2a393b907a83" providerId="ADAL" clId="{48D1DF89-5575-4D8B-A0DE-5F1312DF4F64}" dt="2022-01-26T19:41:48.350" v="129" actId="47"/>
          <pc:sldLayoutMkLst>
            <pc:docMk/>
            <pc:sldMasterMk cId="1219809704" sldId="2147483660"/>
            <pc:sldLayoutMk cId="4282503186" sldId="2147483662"/>
          </pc:sldLayoutMkLst>
        </pc:sldLayoutChg>
        <pc:sldLayoutChg chg="del">
          <pc:chgData name="Nicole Rioles" userId="af6fb61c-5900-41f2-87f1-2a393b907a83" providerId="ADAL" clId="{48D1DF89-5575-4D8B-A0DE-5F1312DF4F64}" dt="2022-01-26T19:41:48.350" v="129" actId="47"/>
          <pc:sldLayoutMkLst>
            <pc:docMk/>
            <pc:sldMasterMk cId="1219809704" sldId="2147483660"/>
            <pc:sldLayoutMk cId="101634379" sldId="2147483663"/>
          </pc:sldLayoutMkLst>
        </pc:sldLayoutChg>
        <pc:sldLayoutChg chg="del">
          <pc:chgData name="Nicole Rioles" userId="af6fb61c-5900-41f2-87f1-2a393b907a83" providerId="ADAL" clId="{48D1DF89-5575-4D8B-A0DE-5F1312DF4F64}" dt="2022-01-26T19:41:48.350" v="129" actId="47"/>
          <pc:sldLayoutMkLst>
            <pc:docMk/>
            <pc:sldMasterMk cId="1219809704" sldId="2147483660"/>
            <pc:sldLayoutMk cId="2561683035" sldId="2147483664"/>
          </pc:sldLayoutMkLst>
        </pc:sldLayoutChg>
        <pc:sldLayoutChg chg="del">
          <pc:chgData name="Nicole Rioles" userId="af6fb61c-5900-41f2-87f1-2a393b907a83" providerId="ADAL" clId="{48D1DF89-5575-4D8B-A0DE-5F1312DF4F64}" dt="2022-01-26T19:41:48.350" v="129" actId="47"/>
          <pc:sldLayoutMkLst>
            <pc:docMk/>
            <pc:sldMasterMk cId="1219809704" sldId="2147483660"/>
            <pc:sldLayoutMk cId="1943529655" sldId="2147483665"/>
          </pc:sldLayoutMkLst>
        </pc:sldLayoutChg>
        <pc:sldLayoutChg chg="del">
          <pc:chgData name="Nicole Rioles" userId="af6fb61c-5900-41f2-87f1-2a393b907a83" providerId="ADAL" clId="{48D1DF89-5575-4D8B-A0DE-5F1312DF4F64}" dt="2022-01-26T19:41:48.350" v="129" actId="47"/>
          <pc:sldLayoutMkLst>
            <pc:docMk/>
            <pc:sldMasterMk cId="1219809704" sldId="2147483660"/>
            <pc:sldLayoutMk cId="1240420378" sldId="2147483666"/>
          </pc:sldLayoutMkLst>
        </pc:sldLayoutChg>
      </pc:sldMasterChg>
      <pc:sldMasterChg chg="delSldLayout">
        <pc:chgData name="Nicole Rioles" userId="af6fb61c-5900-41f2-87f1-2a393b907a83" providerId="ADAL" clId="{48D1DF89-5575-4D8B-A0DE-5F1312DF4F64}" dt="2022-01-26T19:42:25.759" v="142" actId="47"/>
        <pc:sldMasterMkLst>
          <pc:docMk/>
          <pc:sldMasterMk cId="4233086360" sldId="2147483682"/>
        </pc:sldMasterMkLst>
        <pc:sldLayoutChg chg="del">
          <pc:chgData name="Nicole Rioles" userId="af6fb61c-5900-41f2-87f1-2a393b907a83" providerId="ADAL" clId="{48D1DF89-5575-4D8B-A0DE-5F1312DF4F64}" dt="2022-01-26T19:42:25.759" v="142" actId="47"/>
          <pc:sldLayoutMkLst>
            <pc:docMk/>
            <pc:sldMasterMk cId="4233086360" sldId="2147483682"/>
            <pc:sldLayoutMk cId="404173927" sldId="214748401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i="0">
                <a:solidFill>
                  <a:schemeClr val="tx1"/>
                </a:solidFill>
                <a:latin typeface="Arial" panose="020B0604020202020204" pitchFamily="34" charset="0"/>
                <a:cs typeface="Arial" panose="020B06040202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361A-4140-ADCC-1E5D6495AB35}"/>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361A-4140-ADCC-1E5D6495AB3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361A-4140-ADCC-1E5D6495AB35}"/>
            </c:ext>
          </c:extLst>
        </c:ser>
        <c:dLbls>
          <c:dLblPos val="outEnd"/>
          <c:showLegendKey val="0"/>
          <c:showVal val="1"/>
          <c:showCatName val="0"/>
          <c:showSerName val="0"/>
          <c:showPercent val="0"/>
          <c:showBubbleSize val="0"/>
        </c:dLbls>
        <c:gapWidth val="219"/>
        <c:overlap val="-27"/>
        <c:axId val="1357195055"/>
        <c:axId val="1276349791"/>
      </c:barChart>
      <c:catAx>
        <c:axId val="135719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6349791"/>
        <c:crosses val="autoZero"/>
        <c:auto val="1"/>
        <c:lblAlgn val="ctr"/>
        <c:lblOffset val="100"/>
        <c:noMultiLvlLbl val="0"/>
      </c:catAx>
      <c:valAx>
        <c:axId val="12763497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7195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A58D-964C-8144-A1364EE815CF}"/>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1-A58D-964C-8144-A1364EE815CF}"/>
            </c:ext>
          </c:extLst>
        </c:ser>
        <c:ser>
          <c:idx val="1"/>
          <c:order val="1"/>
          <c:tx>
            <c:strRef>
              <c:f>Sheet1!$C$1</c:f>
              <c:strCache>
                <c:ptCount val="1"/>
                <c:pt idx="0">
                  <c:v>Series 2</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2-A58D-964C-8144-A1364EE815CF}"/>
            </c:ext>
          </c:extLst>
        </c:ser>
        <c:dLbls>
          <c:showLegendKey val="0"/>
          <c:showVal val="0"/>
          <c:showCatName val="0"/>
          <c:showSerName val="0"/>
          <c:showPercent val="0"/>
          <c:showBubbleSize val="0"/>
        </c:dLbls>
        <c:gapWidth val="75"/>
        <c:overlap val="100"/>
        <c:axId val="1357195055"/>
        <c:axId val="1276349791"/>
      </c:barChart>
      <c:catAx>
        <c:axId val="1357195055"/>
        <c:scaling>
          <c:orientation val="minMax"/>
        </c:scaling>
        <c:delete val="0"/>
        <c:axPos val="l"/>
        <c:title>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6349791"/>
        <c:crosses val="autoZero"/>
        <c:auto val="1"/>
        <c:lblAlgn val="ctr"/>
        <c:lblOffset val="100"/>
        <c:noMultiLvlLbl val="0"/>
      </c:catAx>
      <c:valAx>
        <c:axId val="1276349791"/>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719505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DKA’s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Sheet1!$A$2:$A$17</c:f>
              <c:strCache>
                <c:ptCount val="16"/>
                <c:pt idx="0">
                  <c:v>Patient 1</c:v>
                </c:pt>
                <c:pt idx="1">
                  <c:v>Patient 2</c:v>
                </c:pt>
                <c:pt idx="2">
                  <c:v>Patient 3</c:v>
                </c:pt>
                <c:pt idx="3">
                  <c:v>Patient 4</c:v>
                </c:pt>
                <c:pt idx="4">
                  <c:v>Patient 5</c:v>
                </c:pt>
                <c:pt idx="5">
                  <c:v>Patient 6</c:v>
                </c:pt>
                <c:pt idx="6">
                  <c:v>Patient 7</c:v>
                </c:pt>
                <c:pt idx="7">
                  <c:v>Patient 8</c:v>
                </c:pt>
                <c:pt idx="8">
                  <c:v>Patient 9</c:v>
                </c:pt>
                <c:pt idx="9">
                  <c:v>Patient 10</c:v>
                </c:pt>
                <c:pt idx="10">
                  <c:v>Patient 11</c:v>
                </c:pt>
                <c:pt idx="11">
                  <c:v>Patient 12</c:v>
                </c:pt>
                <c:pt idx="12">
                  <c:v>Patient 13</c:v>
                </c:pt>
                <c:pt idx="13">
                  <c:v>Patient 14</c:v>
                </c:pt>
                <c:pt idx="14">
                  <c:v>Patient 15</c:v>
                </c:pt>
                <c:pt idx="15">
                  <c:v>Patient 16</c:v>
                </c:pt>
              </c:strCache>
            </c:strRef>
          </c:cat>
          <c:val>
            <c:numRef>
              <c:f>Sheet1!$B$2:$B$17</c:f>
              <c:numCache>
                <c:formatCode>General</c:formatCode>
                <c:ptCount val="16"/>
                <c:pt idx="0">
                  <c:v>5</c:v>
                </c:pt>
                <c:pt idx="1">
                  <c:v>5</c:v>
                </c:pt>
                <c:pt idx="2">
                  <c:v>2</c:v>
                </c:pt>
                <c:pt idx="3">
                  <c:v>5</c:v>
                </c:pt>
                <c:pt idx="4">
                  <c:v>2</c:v>
                </c:pt>
                <c:pt idx="5">
                  <c:v>5</c:v>
                </c:pt>
                <c:pt idx="6">
                  <c:v>2</c:v>
                </c:pt>
                <c:pt idx="7">
                  <c:v>7</c:v>
                </c:pt>
                <c:pt idx="8">
                  <c:v>2</c:v>
                </c:pt>
                <c:pt idx="9">
                  <c:v>2</c:v>
                </c:pt>
                <c:pt idx="10">
                  <c:v>2</c:v>
                </c:pt>
                <c:pt idx="11">
                  <c:v>9</c:v>
                </c:pt>
                <c:pt idx="12">
                  <c:v>0</c:v>
                </c:pt>
                <c:pt idx="13">
                  <c:v>3</c:v>
                </c:pt>
                <c:pt idx="14">
                  <c:v>2</c:v>
                </c:pt>
                <c:pt idx="15">
                  <c:v>1</c:v>
                </c:pt>
              </c:numCache>
            </c:numRef>
          </c:val>
          <c:extLst>
            <c:ext xmlns:c16="http://schemas.microsoft.com/office/drawing/2014/chart" uri="{C3380CC4-5D6E-409C-BE32-E72D297353CC}">
              <c16:uniqueId val="{00000000-79F0-45FD-BDE1-B2C3FDC25E5A}"/>
            </c:ext>
          </c:extLst>
        </c:ser>
        <c:ser>
          <c:idx val="1"/>
          <c:order val="1"/>
          <c:tx>
            <c:strRef>
              <c:f>Sheet1!$C$1</c:f>
              <c:strCache>
                <c:ptCount val="1"/>
                <c:pt idx="0">
                  <c:v>Post</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Sheet1!$A$2:$A$17</c:f>
              <c:strCache>
                <c:ptCount val="16"/>
                <c:pt idx="0">
                  <c:v>Patient 1</c:v>
                </c:pt>
                <c:pt idx="1">
                  <c:v>Patient 2</c:v>
                </c:pt>
                <c:pt idx="2">
                  <c:v>Patient 3</c:v>
                </c:pt>
                <c:pt idx="3">
                  <c:v>Patient 4</c:v>
                </c:pt>
                <c:pt idx="4">
                  <c:v>Patient 5</c:v>
                </c:pt>
                <c:pt idx="5">
                  <c:v>Patient 6</c:v>
                </c:pt>
                <c:pt idx="6">
                  <c:v>Patient 7</c:v>
                </c:pt>
                <c:pt idx="7">
                  <c:v>Patient 8</c:v>
                </c:pt>
                <c:pt idx="8">
                  <c:v>Patient 9</c:v>
                </c:pt>
                <c:pt idx="9">
                  <c:v>Patient 10</c:v>
                </c:pt>
                <c:pt idx="10">
                  <c:v>Patient 11</c:v>
                </c:pt>
                <c:pt idx="11">
                  <c:v>Patient 12</c:v>
                </c:pt>
                <c:pt idx="12">
                  <c:v>Patient 13</c:v>
                </c:pt>
                <c:pt idx="13">
                  <c:v>Patient 14</c:v>
                </c:pt>
                <c:pt idx="14">
                  <c:v>Patient 15</c:v>
                </c:pt>
                <c:pt idx="15">
                  <c:v>Patient 16</c:v>
                </c:pt>
              </c:strCache>
            </c:strRef>
          </c:cat>
          <c:val>
            <c:numRef>
              <c:f>Sheet1!$C$2:$C$17</c:f>
              <c:numCache>
                <c:formatCode>General</c:formatCode>
                <c:ptCount val="16"/>
                <c:pt idx="0">
                  <c:v>0</c:v>
                </c:pt>
                <c:pt idx="1">
                  <c:v>1</c:v>
                </c:pt>
                <c:pt idx="2">
                  <c:v>1</c:v>
                </c:pt>
                <c:pt idx="3">
                  <c:v>0</c:v>
                </c:pt>
                <c:pt idx="4">
                  <c:v>0</c:v>
                </c:pt>
                <c:pt idx="5">
                  <c:v>3</c:v>
                </c:pt>
                <c:pt idx="6">
                  <c:v>0</c:v>
                </c:pt>
                <c:pt idx="7">
                  <c:v>1</c:v>
                </c:pt>
                <c:pt idx="8">
                  <c:v>1</c:v>
                </c:pt>
                <c:pt idx="9">
                  <c:v>1</c:v>
                </c:pt>
                <c:pt idx="10">
                  <c:v>1</c:v>
                </c:pt>
                <c:pt idx="11">
                  <c:v>0</c:v>
                </c:pt>
                <c:pt idx="12">
                  <c:v>1</c:v>
                </c:pt>
                <c:pt idx="13">
                  <c:v>0</c:v>
                </c:pt>
                <c:pt idx="14">
                  <c:v>0</c:v>
                </c:pt>
                <c:pt idx="15">
                  <c:v>0</c:v>
                </c:pt>
              </c:numCache>
            </c:numRef>
          </c:val>
          <c:extLst>
            <c:ext xmlns:c16="http://schemas.microsoft.com/office/drawing/2014/chart" uri="{C3380CC4-5D6E-409C-BE32-E72D297353CC}">
              <c16:uniqueId val="{00000001-79F0-45FD-BDE1-B2C3FDC25E5A}"/>
            </c:ext>
          </c:extLst>
        </c:ser>
        <c:ser>
          <c:idx val="2"/>
          <c:order val="2"/>
          <c:tx>
            <c:strRef>
              <c:f>Sheet1!$D$1</c:f>
              <c:strCache>
                <c:ptCount val="1"/>
                <c:pt idx="0">
                  <c:v>Column2</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Sheet1!$A$2:$A$17</c:f>
              <c:strCache>
                <c:ptCount val="16"/>
                <c:pt idx="0">
                  <c:v>Patient 1</c:v>
                </c:pt>
                <c:pt idx="1">
                  <c:v>Patient 2</c:v>
                </c:pt>
                <c:pt idx="2">
                  <c:v>Patient 3</c:v>
                </c:pt>
                <c:pt idx="3">
                  <c:v>Patient 4</c:v>
                </c:pt>
                <c:pt idx="4">
                  <c:v>Patient 5</c:v>
                </c:pt>
                <c:pt idx="5">
                  <c:v>Patient 6</c:v>
                </c:pt>
                <c:pt idx="6">
                  <c:v>Patient 7</c:v>
                </c:pt>
                <c:pt idx="7">
                  <c:v>Patient 8</c:v>
                </c:pt>
                <c:pt idx="8">
                  <c:v>Patient 9</c:v>
                </c:pt>
                <c:pt idx="9">
                  <c:v>Patient 10</c:v>
                </c:pt>
                <c:pt idx="10">
                  <c:v>Patient 11</c:v>
                </c:pt>
                <c:pt idx="11">
                  <c:v>Patient 12</c:v>
                </c:pt>
                <c:pt idx="12">
                  <c:v>Patient 13</c:v>
                </c:pt>
                <c:pt idx="13">
                  <c:v>Patient 14</c:v>
                </c:pt>
                <c:pt idx="14">
                  <c:v>Patient 15</c:v>
                </c:pt>
                <c:pt idx="15">
                  <c:v>Patient 16</c:v>
                </c:pt>
              </c:strCache>
            </c:strRef>
          </c:cat>
          <c:val>
            <c:numRef>
              <c:f>Sheet1!$D$2:$D$17</c:f>
              <c:numCache>
                <c:formatCode>General</c:formatCode>
                <c:ptCount val="16"/>
              </c:numCache>
            </c:numRef>
          </c:val>
          <c:extLst>
            <c:ext xmlns:c16="http://schemas.microsoft.com/office/drawing/2014/chart" uri="{C3380CC4-5D6E-409C-BE32-E72D297353CC}">
              <c16:uniqueId val="{00000002-79F0-45FD-BDE1-B2C3FDC25E5A}"/>
            </c:ext>
          </c:extLst>
        </c:ser>
        <c:dLbls>
          <c:dLblPos val="outEnd"/>
          <c:showLegendKey val="0"/>
          <c:showVal val="1"/>
          <c:showCatName val="0"/>
          <c:showSerName val="0"/>
          <c:showPercent val="0"/>
          <c:showBubbleSize val="0"/>
        </c:dLbls>
        <c:gapWidth val="444"/>
        <c:overlap val="-90"/>
        <c:axId val="1851369615"/>
        <c:axId val="1851411551"/>
      </c:barChart>
      <c:catAx>
        <c:axId val="185136961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851411551"/>
        <c:crosses val="autoZero"/>
        <c:auto val="1"/>
        <c:lblAlgn val="ctr"/>
        <c:lblOffset val="100"/>
        <c:noMultiLvlLbl val="0"/>
      </c:catAx>
      <c:valAx>
        <c:axId val="1851411551"/>
        <c:scaling>
          <c:orientation val="minMax"/>
        </c:scaling>
        <c:delete val="1"/>
        <c:axPos val="l"/>
        <c:numFmt formatCode="General" sourceLinked="1"/>
        <c:majorTickMark val="none"/>
        <c:minorTickMark val="none"/>
        <c:tickLblPos val="nextTo"/>
        <c:crossAx val="1851369615"/>
        <c:crosses val="autoZero"/>
        <c:crossBetween val="between"/>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99300244908158E-3"/>
          <c:y val="0.15744554223715665"/>
          <c:w val="0.99227737837118191"/>
          <c:h val="0.71894656480041907"/>
        </c:manualLayout>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Patient 1</c:v>
                </c:pt>
                <c:pt idx="1">
                  <c:v>Patient 2</c:v>
                </c:pt>
                <c:pt idx="2">
                  <c:v>Patient 3</c:v>
                </c:pt>
                <c:pt idx="3">
                  <c:v>Patient 4</c:v>
                </c:pt>
                <c:pt idx="4">
                  <c:v>Patient 5</c:v>
                </c:pt>
                <c:pt idx="5">
                  <c:v>Patient 6</c:v>
                </c:pt>
                <c:pt idx="6">
                  <c:v>Patient 7</c:v>
                </c:pt>
                <c:pt idx="7">
                  <c:v>Patient 8</c:v>
                </c:pt>
                <c:pt idx="8">
                  <c:v>Patient 9</c:v>
                </c:pt>
                <c:pt idx="9">
                  <c:v>Patient 10 </c:v>
                </c:pt>
                <c:pt idx="10">
                  <c:v>Patient 12</c:v>
                </c:pt>
                <c:pt idx="11">
                  <c:v>Patient 13</c:v>
                </c:pt>
                <c:pt idx="12">
                  <c:v>Patient 15</c:v>
                </c:pt>
                <c:pt idx="13">
                  <c:v>Patient 16</c:v>
                </c:pt>
              </c:strCache>
            </c:strRef>
          </c:cat>
          <c:val>
            <c:numRef>
              <c:f>Sheet1!$B$2:$B$15</c:f>
              <c:numCache>
                <c:formatCode>General</c:formatCode>
                <c:ptCount val="14"/>
                <c:pt idx="0">
                  <c:v>11.9</c:v>
                </c:pt>
                <c:pt idx="1">
                  <c:v>15.4</c:v>
                </c:pt>
                <c:pt idx="2">
                  <c:v>14.8</c:v>
                </c:pt>
                <c:pt idx="3">
                  <c:v>16.600000000000001</c:v>
                </c:pt>
                <c:pt idx="4">
                  <c:v>12.5</c:v>
                </c:pt>
                <c:pt idx="5">
                  <c:v>14.8</c:v>
                </c:pt>
                <c:pt idx="6">
                  <c:v>10.4</c:v>
                </c:pt>
                <c:pt idx="7">
                  <c:v>14.2</c:v>
                </c:pt>
                <c:pt idx="8">
                  <c:v>13.6</c:v>
                </c:pt>
                <c:pt idx="9">
                  <c:v>15.5</c:v>
                </c:pt>
                <c:pt idx="10">
                  <c:v>18</c:v>
                </c:pt>
                <c:pt idx="11">
                  <c:v>10.6</c:v>
                </c:pt>
                <c:pt idx="12">
                  <c:v>13.2</c:v>
                </c:pt>
                <c:pt idx="13">
                  <c:v>9.1</c:v>
                </c:pt>
              </c:numCache>
            </c:numRef>
          </c:val>
          <c:extLst>
            <c:ext xmlns:c16="http://schemas.microsoft.com/office/drawing/2014/chart" uri="{C3380CC4-5D6E-409C-BE32-E72D297353CC}">
              <c16:uniqueId val="{00000000-9D12-43CD-9491-9D09DF46D67F}"/>
            </c:ext>
          </c:extLst>
        </c:ser>
        <c:ser>
          <c:idx val="1"/>
          <c:order val="1"/>
          <c:tx>
            <c:strRef>
              <c:f>Sheet1!$C$1</c:f>
              <c:strCache>
                <c:ptCount val="1"/>
                <c:pt idx="0">
                  <c:v>Post</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Patient 1</c:v>
                </c:pt>
                <c:pt idx="1">
                  <c:v>Patient 2</c:v>
                </c:pt>
                <c:pt idx="2">
                  <c:v>Patient 3</c:v>
                </c:pt>
                <c:pt idx="3">
                  <c:v>Patient 4</c:v>
                </c:pt>
                <c:pt idx="4">
                  <c:v>Patient 5</c:v>
                </c:pt>
                <c:pt idx="5">
                  <c:v>Patient 6</c:v>
                </c:pt>
                <c:pt idx="6">
                  <c:v>Patient 7</c:v>
                </c:pt>
                <c:pt idx="7">
                  <c:v>Patient 8</c:v>
                </c:pt>
                <c:pt idx="8">
                  <c:v>Patient 9</c:v>
                </c:pt>
                <c:pt idx="9">
                  <c:v>Patient 10 </c:v>
                </c:pt>
                <c:pt idx="10">
                  <c:v>Patient 12</c:v>
                </c:pt>
                <c:pt idx="11">
                  <c:v>Patient 13</c:v>
                </c:pt>
                <c:pt idx="12">
                  <c:v>Patient 15</c:v>
                </c:pt>
                <c:pt idx="13">
                  <c:v>Patient 16</c:v>
                </c:pt>
              </c:strCache>
            </c:strRef>
          </c:cat>
          <c:val>
            <c:numRef>
              <c:f>Sheet1!$C$2:$C$15</c:f>
              <c:numCache>
                <c:formatCode>General</c:formatCode>
                <c:ptCount val="14"/>
                <c:pt idx="0">
                  <c:v>8.1999999999999993</c:v>
                </c:pt>
                <c:pt idx="1">
                  <c:v>15.4</c:v>
                </c:pt>
                <c:pt idx="2">
                  <c:v>10</c:v>
                </c:pt>
                <c:pt idx="3">
                  <c:v>13.4</c:v>
                </c:pt>
                <c:pt idx="4">
                  <c:v>14.9</c:v>
                </c:pt>
                <c:pt idx="5">
                  <c:v>10.6</c:v>
                </c:pt>
                <c:pt idx="6">
                  <c:v>8.9</c:v>
                </c:pt>
                <c:pt idx="7">
                  <c:v>12.4</c:v>
                </c:pt>
                <c:pt idx="8">
                  <c:v>14</c:v>
                </c:pt>
                <c:pt idx="9">
                  <c:v>12.1</c:v>
                </c:pt>
                <c:pt idx="10">
                  <c:v>18</c:v>
                </c:pt>
                <c:pt idx="11">
                  <c:v>9.3000000000000007</c:v>
                </c:pt>
                <c:pt idx="12">
                  <c:v>8.5</c:v>
                </c:pt>
                <c:pt idx="13">
                  <c:v>8.5</c:v>
                </c:pt>
              </c:numCache>
            </c:numRef>
          </c:val>
          <c:extLst>
            <c:ext xmlns:c16="http://schemas.microsoft.com/office/drawing/2014/chart" uri="{C3380CC4-5D6E-409C-BE32-E72D297353CC}">
              <c16:uniqueId val="{00000001-9D12-43CD-9491-9D09DF46D67F}"/>
            </c:ext>
          </c:extLst>
        </c:ser>
        <c:ser>
          <c:idx val="2"/>
          <c:order val="2"/>
          <c:tx>
            <c:strRef>
              <c:f>Sheet1!$D$1</c:f>
              <c:strCache>
                <c:ptCount val="1"/>
                <c:pt idx="0">
                  <c:v>Column1</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Patient 1</c:v>
                </c:pt>
                <c:pt idx="1">
                  <c:v>Patient 2</c:v>
                </c:pt>
                <c:pt idx="2">
                  <c:v>Patient 3</c:v>
                </c:pt>
                <c:pt idx="3">
                  <c:v>Patient 4</c:v>
                </c:pt>
                <c:pt idx="4">
                  <c:v>Patient 5</c:v>
                </c:pt>
                <c:pt idx="5">
                  <c:v>Patient 6</c:v>
                </c:pt>
                <c:pt idx="6">
                  <c:v>Patient 7</c:v>
                </c:pt>
                <c:pt idx="7">
                  <c:v>Patient 8</c:v>
                </c:pt>
                <c:pt idx="8">
                  <c:v>Patient 9</c:v>
                </c:pt>
                <c:pt idx="9">
                  <c:v>Patient 10 </c:v>
                </c:pt>
                <c:pt idx="10">
                  <c:v>Patient 12</c:v>
                </c:pt>
                <c:pt idx="11">
                  <c:v>Patient 13</c:v>
                </c:pt>
                <c:pt idx="12">
                  <c:v>Patient 15</c:v>
                </c:pt>
                <c:pt idx="13">
                  <c:v>Patient 16</c:v>
                </c:pt>
              </c:strCache>
            </c:strRef>
          </c:cat>
          <c:val>
            <c:numRef>
              <c:f>Sheet1!$D$2:$D$15</c:f>
              <c:numCache>
                <c:formatCode>General</c:formatCode>
                <c:ptCount val="14"/>
              </c:numCache>
            </c:numRef>
          </c:val>
          <c:extLst>
            <c:ext xmlns:c16="http://schemas.microsoft.com/office/drawing/2014/chart" uri="{C3380CC4-5D6E-409C-BE32-E72D297353CC}">
              <c16:uniqueId val="{00000002-9D12-43CD-9491-9D09DF46D67F}"/>
            </c:ext>
          </c:extLst>
        </c:ser>
        <c:dLbls>
          <c:dLblPos val="outEnd"/>
          <c:showLegendKey val="0"/>
          <c:showVal val="1"/>
          <c:showCatName val="0"/>
          <c:showSerName val="0"/>
          <c:showPercent val="0"/>
          <c:showBubbleSize val="0"/>
        </c:dLbls>
        <c:gapWidth val="116"/>
        <c:overlap val="-28"/>
        <c:axId val="179936623"/>
        <c:axId val="179096159"/>
      </c:barChart>
      <c:catAx>
        <c:axId val="1799366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79096159"/>
        <c:crosses val="autoZero"/>
        <c:auto val="1"/>
        <c:lblAlgn val="ctr"/>
        <c:lblOffset val="100"/>
        <c:noMultiLvlLbl val="0"/>
      </c:catAx>
      <c:valAx>
        <c:axId val="179096159"/>
        <c:scaling>
          <c:orientation val="minMax"/>
        </c:scaling>
        <c:delete val="1"/>
        <c:axPos val="l"/>
        <c:numFmt formatCode="General" sourceLinked="1"/>
        <c:majorTickMark val="none"/>
        <c:minorTickMark val="none"/>
        <c:tickLblPos val="nextTo"/>
        <c:crossAx val="179936623"/>
        <c:crosses val="autoZero"/>
        <c:crossBetween val="between"/>
      </c:valAx>
      <c:spPr>
        <a:noFill/>
        <a:ln>
          <a:noFill/>
        </a:ln>
        <a:effectLst/>
      </c:spPr>
    </c:plotArea>
    <c:legend>
      <c:legendPos val="t"/>
      <c:legendEntry>
        <c:idx val="2"/>
        <c:delete val="1"/>
      </c:legendEntry>
      <c:layout>
        <c:manualLayout>
          <c:xMode val="edge"/>
          <c:yMode val="edge"/>
          <c:x val="0.4308011750482218"/>
          <c:y val="9.058740268931352E-2"/>
          <c:w val="8.5064311904139281E-2"/>
          <c:h val="5.793046569815715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628-4E6B-9069-BD0FC6575CE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628-4E6B-9069-BD0FC6575CE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628-4E6B-9069-BD0FC6575CE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628-4E6B-9069-BD0FC6575CE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628-4E6B-9069-BD0FC6575CE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F628-4E6B-9069-BD0FC6575CE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F628-4E6B-9069-BD0FC6575CE0}"/>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F628-4E6B-9069-BD0FC6575CE0}"/>
                </c:ext>
              </c:extLst>
            </c:dLbl>
            <c:dLbl>
              <c:idx val="1"/>
              <c:layout>
                <c:manualLayout>
                  <c:x val="8.6788530519835896E-3"/>
                  <c:y val="-2.3809523809523905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4303681496571397"/>
                      <c:h val="0.11746031746031746"/>
                    </c:manualLayout>
                  </c15:layout>
                </c:ext>
                <c:ext xmlns:c16="http://schemas.microsoft.com/office/drawing/2014/chart" uri="{C3380CC4-5D6E-409C-BE32-E72D297353CC}">
                  <c16:uniqueId val="{00000003-F628-4E6B-9069-BD0FC6575CE0}"/>
                </c:ext>
              </c:extLst>
            </c:dLbl>
            <c:dLbl>
              <c:idx val="2"/>
              <c:layout>
                <c:manualLayout>
                  <c:x val="-1.4464755086639326E-3"/>
                  <c:y val="2.6455026455025486E-3"/>
                </c:manualLayout>
              </c:layout>
              <c:tx>
                <c:rich>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Arial" panose="020B0604020202020204" pitchFamily="34" charset="0"/>
                        <a:ea typeface="+mn-ea"/>
                        <a:cs typeface="Arial" panose="020B0604020202020204" pitchFamily="34" charset="0"/>
                      </a:defRPr>
                    </a:pPr>
                    <a:fld id="{D6B8B41B-48E3-4266-9901-B1B6DAA601D7}" type="CATEGORYNAME">
                      <a:rPr lang="en-US"/>
                      <a:pPr>
                        <a:defRPr sz="1800">
                          <a:solidFill>
                            <a:schemeClr val="accent1"/>
                          </a:solidFill>
                          <a:latin typeface="Arial" panose="020B0604020202020204" pitchFamily="34" charset="0"/>
                          <a:cs typeface="Arial" panose="020B0604020202020204" pitchFamily="34" charset="0"/>
                        </a:defRPr>
                      </a:pPr>
                      <a:t>[CATEGORY NAME]</a:t>
                    </a:fld>
                    <a:r>
                      <a:rPr lang="en-US" baseline="0" dirty="0"/>
                      <a:t>, </a:t>
                    </a:r>
                    <a:fld id="{17A623E6-569B-49CC-98E6-AE40C115CC75}" type="VALUE">
                      <a:rPr lang="en-US" baseline="0" smtClean="0"/>
                      <a:pPr>
                        <a:defRPr sz="1800">
                          <a:solidFill>
                            <a:schemeClr val="accent1"/>
                          </a:solidFill>
                          <a:latin typeface="Arial" panose="020B0604020202020204" pitchFamily="34" charset="0"/>
                          <a:cs typeface="Arial" panose="020B0604020202020204" pitchFamily="34" charset="0"/>
                        </a:defRPr>
                      </a:pPr>
                      <a:t>[VALUE]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628-4E6B-9069-BD0FC6575CE0}"/>
                </c:ext>
              </c:extLst>
            </c:dLbl>
            <c:dLbl>
              <c:idx val="3"/>
              <c:layout>
                <c:manualLayout>
                  <c:x val="-4.3394265259918113E-3"/>
                  <c:y val="1.0582010582010581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28-4E6B-9069-BD0FC6575CE0}"/>
                </c:ext>
              </c:extLst>
            </c:dLbl>
            <c:dLbl>
              <c:idx val="4"/>
              <c:layout>
                <c:manualLayout>
                  <c:x val="1.446486898234867E-2"/>
                  <c:y val="-3.9680456609590469E-3"/>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3437242666881702"/>
                      <c:h val="8.0423280423280424E-2"/>
                    </c:manualLayout>
                  </c15:layout>
                </c:ext>
                <c:ext xmlns:c16="http://schemas.microsoft.com/office/drawing/2014/chart" uri="{C3380CC4-5D6E-409C-BE32-E72D297353CC}">
                  <c16:uniqueId val="{00000009-F628-4E6B-9069-BD0FC6575CE0}"/>
                </c:ext>
              </c:extLst>
            </c:dLbl>
            <c:dLbl>
              <c:idx val="5"/>
              <c:layout>
                <c:manualLayout>
                  <c:x val="2.6759796910282754E-2"/>
                  <c:y val="-1.322751322751347E-3"/>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4308738466066254"/>
                      <c:h val="8.1216931216931215E-2"/>
                    </c:manualLayout>
                  </c15:layout>
                </c:ext>
                <c:ext xmlns:c16="http://schemas.microsoft.com/office/drawing/2014/chart" uri="{C3380CC4-5D6E-409C-BE32-E72D297353CC}">
                  <c16:uniqueId val="{0000000B-F628-4E6B-9069-BD0FC6575CE0}"/>
                </c:ext>
              </c:extLst>
            </c:dLbl>
            <c:dLbl>
              <c:idx val="6"/>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D-F628-4E6B-9069-BD0FC6575CE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Sheet1!$A$2:$A$8</c:f>
              <c:strCache>
                <c:ptCount val="7"/>
                <c:pt idx="0">
                  <c:v>Mexican</c:v>
                </c:pt>
                <c:pt idx="1">
                  <c:v>Puerto Rican</c:v>
                </c:pt>
                <c:pt idx="2">
                  <c:v>Cuban</c:v>
                </c:pt>
                <c:pt idx="3">
                  <c:v>Domincan</c:v>
                </c:pt>
                <c:pt idx="4">
                  <c:v>Guatemalan</c:v>
                </c:pt>
                <c:pt idx="5">
                  <c:v>Salvadoran</c:v>
                </c:pt>
                <c:pt idx="6">
                  <c:v>Other</c:v>
                </c:pt>
              </c:strCache>
            </c:strRef>
          </c:cat>
          <c:val>
            <c:numRef>
              <c:f>Sheet1!$B$2:$B$8</c:f>
              <c:numCache>
                <c:formatCode>General</c:formatCode>
                <c:ptCount val="7"/>
                <c:pt idx="0">
                  <c:v>63.2</c:v>
                </c:pt>
                <c:pt idx="1">
                  <c:v>9.5</c:v>
                </c:pt>
                <c:pt idx="2">
                  <c:v>3.9</c:v>
                </c:pt>
                <c:pt idx="3">
                  <c:v>3.3</c:v>
                </c:pt>
                <c:pt idx="4">
                  <c:v>2.5</c:v>
                </c:pt>
                <c:pt idx="5">
                  <c:v>3.8</c:v>
                </c:pt>
                <c:pt idx="6">
                  <c:v>13.8</c:v>
                </c:pt>
              </c:numCache>
            </c:numRef>
          </c:val>
          <c:extLst>
            <c:ext xmlns:c16="http://schemas.microsoft.com/office/drawing/2014/chart" uri="{C3380CC4-5D6E-409C-BE32-E72D297353CC}">
              <c16:uniqueId val="{0000000E-F628-4E6B-9069-BD0FC6575CE0}"/>
            </c:ext>
          </c:extLst>
        </c:ser>
        <c:dLbls>
          <c:dLblPos val="outEnd"/>
          <c:showLegendKey val="0"/>
          <c:showVal val="1"/>
          <c:showCatName val="1"/>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1E3ABF-BF7B-4C60-AB72-5B27C428710A}"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669EA-242E-4D4A-89EE-39495B82ABA2}" type="slidenum">
              <a:rPr lang="en-US" smtClean="0"/>
              <a:t>‹#›</a:t>
            </a:fld>
            <a:endParaRPr lang="en-US"/>
          </a:p>
        </p:txBody>
      </p:sp>
    </p:spTree>
    <p:extLst>
      <p:ext uri="{BB962C8B-B14F-4D97-AF65-F5344CB8AC3E}">
        <p14:creationId xmlns:p14="http://schemas.microsoft.com/office/powerpoint/2010/main" val="2166342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linical.diabetesjournals.org/lookup/ijlink/YTozOntzOjQ6InBhdGgiO3M6MTQ6Ii9sb29rdXAvaWpsaW5rIjtzOjU6InF1ZXJ5IjthOjQ6e3M6ODoibGlua1R5cGUiO3M6NDoiQUJTVCI7czoxMToiam91cm5hbENvZGUiO3M6NzoiZGlhY2FyZSI7czo1OiJyZXNpZCI7czoxMDoiMzcvMTAvMjcwMiI7czo0OiJhdG9tIjtzOjIyOiIvZGlhY2xpbi8zOS8zLzI3OC5hdG9tIjt9czo4OiJmcmFnbWVudCI7czowOiIiO30="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clinical.diabetesjournals.org/lookup/google-scholar?link_type=googlescholar&amp;gs_type=article&amp;author%5b0%5d=JC+Wong&amp;author%5b1%5d=NC+Foster&amp;author%5b2%5d=DM+Maahs&amp;author%5b3%5d=T1D%20Exchange%20Clinic%20Network&amp;title=Real-time+continuous+glucose+monitoring+among+participants+in+the+T1D+Exchange+clinic+registry&amp;publication_year=2014&amp;journal=Diabetes+Care&amp;volume=37&amp;pages=2702-270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health.gov/communication/literacy/issuebrief/"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71513"/>
            <a:ext cx="5964238" cy="33543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34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numbers were prior to cohort 1, do we want updated number for prior to cohort 2 and current?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DAFB6-C14B-472E-8364-9CDC621292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107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met twice a month to review each patient and programmatic changes.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DAFB6-C14B-472E-8364-9CDC621292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652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DAFB6-C14B-472E-8364-9CDC621292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009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want current # DKA since end of cohort 1? This would tell us whether they are headed back to pre-DWP DKA admission numbers?</a:t>
            </a:r>
          </a:p>
          <a:p>
            <a:endParaRPr lang="en-US" dirty="0"/>
          </a:p>
          <a:p>
            <a:endParaRPr lang="en-US" dirty="0"/>
          </a:p>
          <a:p>
            <a:r>
              <a:rPr lang="en-US" dirty="0"/>
              <a:t>Other info:</a:t>
            </a:r>
          </a:p>
          <a:p>
            <a:r>
              <a:rPr lang="en-US" dirty="0"/>
              <a:t># of DKA admissions: in the last 2 years</a:t>
            </a:r>
          </a:p>
          <a:p>
            <a:endParaRPr lang="en-US" dirty="0"/>
          </a:p>
          <a:p>
            <a:r>
              <a:rPr lang="en-US" dirty="0"/>
              <a:t>14 have public insurance</a:t>
            </a:r>
          </a:p>
          <a:p>
            <a:r>
              <a:rPr lang="en-US" dirty="0"/>
              <a:t>2 have private insurance</a:t>
            </a:r>
          </a:p>
          <a:p>
            <a:endParaRPr lang="en-US" dirty="0"/>
          </a:p>
          <a:p>
            <a:r>
              <a:rPr lang="en-US" dirty="0"/>
              <a:t>Start of program (of participating patients): 4 on pumps, 7 on CGM, 9 on injection</a:t>
            </a:r>
          </a:p>
          <a:p>
            <a:endParaRPr lang="en-US" dirty="0"/>
          </a:p>
          <a:p>
            <a:r>
              <a:rPr lang="en-US" dirty="0"/>
              <a:t>These patient had high no show rates prior to enrollment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DAFB6-C14B-472E-8364-9CDC621292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127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Pre: 13. 6 </a:t>
            </a:r>
          </a:p>
          <a:p>
            <a:r>
              <a:rPr lang="en-US" dirty="0"/>
              <a:t>Standard Deviation Pre: 2.51453</a:t>
            </a:r>
          </a:p>
          <a:p>
            <a:endParaRPr lang="en-US" dirty="0"/>
          </a:p>
          <a:p>
            <a:r>
              <a:rPr lang="en-US" dirty="0"/>
              <a:t>Average Post: 11.7 </a:t>
            </a:r>
          </a:p>
          <a:p>
            <a:r>
              <a:rPr lang="en-US" dirty="0"/>
              <a:t>Standard Deviation Post: 3.07432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DAFB6-C14B-472E-8364-9CDC621292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118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greater percentage of DWP participants (77.8%) use CGM vs. those not enrolled (58.0%). However, the difference was not significant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DAFB6-C14B-472E-8364-9CDC621292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59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Cohort 1: there were 3 patients who were started on CGM</a:t>
            </a:r>
          </a:p>
          <a:p>
            <a:r>
              <a:rPr lang="en-US" dirty="0"/>
              <a:t>Cohort 2: there were 9 patients who were started on CGM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DAFB6-C14B-472E-8364-9CDC621292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984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ANOVA, DWP participants had a larger change in DKA admissions than those not enrolled (p=0.009)</a:t>
            </a:r>
          </a:p>
          <a:p>
            <a:endParaRPr lang="en-US" dirty="0"/>
          </a:p>
          <a:p>
            <a:r>
              <a:rPr lang="en-US" dirty="0"/>
              <a:t>Using t-test, DWP participants had a larger change in A1c compared to those not enrolled (p=0.05)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DAFB6-C14B-472E-8364-9CDC621292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006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patients in this program report they don’t know a peer with diabetes. Mention first visit being with other children/families who are like them </a:t>
            </a:r>
            <a:r>
              <a:rPr lang="en-US" dirty="0">
                <a:sym typeface="Wingdings" panose="05000000000000000000" pitchFamily="2" charset="2"/>
              </a:rPr>
              <a:t> meeting someone else that has diabetes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DAFB6-C14B-472E-8364-9CDC621292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581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cohort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DAFB6-C14B-472E-8364-9CDC621292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80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71513"/>
            <a:ext cx="5964238" cy="3354387"/>
          </a:xfrm>
        </p:spPr>
      </p:sp>
      <p:sp>
        <p:nvSpPr>
          <p:cNvPr id="3" name="Notes Placeholder 2"/>
          <p:cNvSpPr>
            <a:spLocks noGrp="1"/>
          </p:cNvSpPr>
          <p:nvPr>
            <p:ph type="body" idx="1"/>
          </p:nvPr>
        </p:nvSpPr>
        <p:spPr/>
        <p:txBody>
          <a:bodyPr/>
          <a:lstStyle/>
          <a:p>
            <a:r>
              <a:rPr lang="en-US"/>
              <a:t>Add Phase 1 measures</a:t>
            </a:r>
          </a:p>
        </p:txBody>
      </p:sp>
    </p:spTree>
    <p:extLst>
      <p:ext uri="{BB962C8B-B14F-4D97-AF65-F5344CB8AC3E}">
        <p14:creationId xmlns:p14="http://schemas.microsoft.com/office/powerpoint/2010/main" val="4253380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patients in this program report they don’t know a peer with diabetes. Mention first visit being with other children/families who are like them </a:t>
            </a:r>
            <a:r>
              <a:rPr lang="en-US" dirty="0">
                <a:sym typeface="Wingdings" panose="05000000000000000000" pitchFamily="2" charset="2"/>
              </a:rPr>
              <a:t> meeting someone else that has diabetes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DAFB6-C14B-472E-8364-9CDC621292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581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219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pPr marL="466619" lvl="1" indent="0">
              <a:buFontTx/>
              <a:buNone/>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195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pPr marL="758255" lvl="1" indent="-291636">
              <a:buFontTx/>
              <a:buChar cha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695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r>
              <a:rPr lang="en-US" dirty="0"/>
              <a:t>We even see differing</a:t>
            </a:r>
            <a:r>
              <a:rPr lang="en-US" baseline="0" dirty="0"/>
              <a:t> rates of diabetes!</a:t>
            </a:r>
            <a:endParaRPr lang="es-419"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608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218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pPr marL="174982" indent="-174982">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857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055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https://www.youtube.com/watch?v=49fN762AQWE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56B18-F21A-47E5-91A6-E7406AC928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239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pPr defTabSz="933237">
              <a:defRPr/>
            </a:pPr>
            <a:r>
              <a:rPr lang="en-US" dirty="0"/>
              <a:t>Willi, S. M., Miller, K. M., DiMeglio, L. A., Klingensmith, G. J., Simmons, J. H., Tamborlane, W. V., ... &amp; T1D Exchange Clinic Network. (2015). Racial-ethnic disparities in management and outcomes among children with type 1 diabetes. </a:t>
            </a:r>
            <a:r>
              <a:rPr lang="en-US" i="1" dirty="0"/>
              <a:t>Pediatrics</a:t>
            </a:r>
            <a:r>
              <a:rPr lang="en-US" dirty="0"/>
              <a:t>, </a:t>
            </a:r>
            <a:r>
              <a:rPr lang="en-US" i="1" dirty="0"/>
              <a:t>135</a:t>
            </a:r>
            <a:r>
              <a:rPr lang="en-US" dirty="0"/>
              <a:t>(3), 424-434.</a:t>
            </a:r>
          </a:p>
          <a:p>
            <a:pPr defTabSz="933237">
              <a:defRPr/>
            </a:pPr>
            <a:endParaRPr lang="en-US" dirty="0"/>
          </a:p>
          <a:p>
            <a:pPr fontAlgn="base"/>
            <a:r>
              <a:rPr lang="es-419" dirty="0"/>
              <a:t>Wong JC, Foster NC, Maahs DM, et al.; T1D Exchange Clinic Network. Real-time continuous glucose monitoring among participants in the T1D Exchange clinic registry. Diabetes Care 2014;</a:t>
            </a:r>
            <a:r>
              <a:rPr lang="es-419" b="1" dirty="0"/>
              <a:t>37</a:t>
            </a:r>
            <a:r>
              <a:rPr lang="es-419" dirty="0"/>
              <a:t>:2702–2709</a:t>
            </a:r>
          </a:p>
          <a:p>
            <a:pPr fontAlgn="base"/>
            <a:r>
              <a:rPr lang="es-419" dirty="0">
                <a:hlinkClick r:id="rId3"/>
              </a:rPr>
              <a:t>Abstract/FREE Full Text</a:t>
            </a:r>
            <a:r>
              <a:rPr lang="es-419" dirty="0">
                <a:hlinkClick r:id="rId4"/>
              </a:rPr>
              <a:t>Google Scholar</a:t>
            </a:r>
            <a:endParaRPr lang="es-419" dirty="0"/>
          </a:p>
          <a:p>
            <a:br>
              <a:rPr lang="es-419" dirty="0"/>
            </a:br>
            <a:endParaRPr lang="en-US" dirty="0"/>
          </a:p>
          <a:p>
            <a:pPr defTabSz="933237">
              <a:defRPr/>
            </a:pPr>
            <a:r>
              <a:rPr lang="en-US" dirty="0"/>
              <a:t>Agarwal, S., Kanapka, L. G., Raymond, J. K., Walker, A., Gerard-Gonzalez, A., Kruger, D., ... &amp; Long, J. A. (2020). Racial-ethnic inequity in young adults with type 1 diabetes. </a:t>
            </a:r>
            <a:r>
              <a:rPr lang="en-US" i="1" dirty="0"/>
              <a:t>The Journal of Clinical Endocrinology &amp; Metabolism</a:t>
            </a:r>
            <a:r>
              <a:rPr lang="en-US" dirty="0"/>
              <a:t>, </a:t>
            </a:r>
            <a:r>
              <a:rPr lang="en-US" i="1" dirty="0"/>
              <a:t>105</a:t>
            </a:r>
            <a:r>
              <a:rPr lang="en-US" dirty="0"/>
              <a:t>(8), e2960-e2969.</a:t>
            </a:r>
          </a:p>
          <a:p>
            <a:pPr defTabSz="933237">
              <a:defRPr/>
            </a:pPr>
            <a:endParaRPr lang="en-US" dirty="0"/>
          </a:p>
          <a:p>
            <a:pPr defTabSz="933237">
              <a:defRPr/>
            </a:pPr>
            <a:r>
              <a:rPr lang="es-419" dirty="0"/>
              <a:t>Gandhi, K. K., Baranowski, T., Anderson, B. J., Bansal, N., &amp; Redondo, M. J. (2016). Psychosocial aspects of type 1 diabetes in Latino-and Asian-American youth. </a:t>
            </a:r>
            <a:r>
              <a:rPr lang="es-419" i="1" dirty="0"/>
              <a:t>Pediatric research</a:t>
            </a:r>
            <a:r>
              <a:rPr lang="es-419" dirty="0"/>
              <a:t>, </a:t>
            </a:r>
            <a:r>
              <a:rPr lang="es-419" i="1" dirty="0"/>
              <a:t>80</a:t>
            </a:r>
            <a:r>
              <a:rPr lang="es-419" dirty="0"/>
              <a:t>(3), 347-355.</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699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71513"/>
            <a:ext cx="5964238" cy="33543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5873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pPr marL="174982" indent="-174982">
              <a:buFontTx/>
              <a:buChar char="-"/>
            </a:pPr>
            <a:r>
              <a:rPr lang="en-US" dirty="0"/>
              <a:t>Hispanics have lowest health literacy of any us racial/ethnic group (Office of Disease Prevention and Health Promotion Health Communication Activities, U.S. Department of Health and Human Services. </a:t>
            </a:r>
            <a:r>
              <a:rPr lang="en-US" i="1" dirty="0"/>
              <a:t>America’s Health Literacy: Why We Need Accessible Health Information</a:t>
            </a:r>
            <a:r>
              <a:rPr lang="en-US" dirty="0"/>
              <a:t>, 2015. (</a:t>
            </a:r>
            <a:r>
              <a:rPr lang="en-US" dirty="0">
                <a:hlinkClick r:id="rId3"/>
              </a:rPr>
              <a:t>http://health.gov/communication/literacy/issuebrief/</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079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r>
              <a:rPr lang="en-US" dirty="0" err="1"/>
              <a:t>Marjerrison</a:t>
            </a:r>
            <a:r>
              <a:rPr lang="en-US" dirty="0"/>
              <a:t> S, Cummings EA, Glanville NT, Kirk SF, </a:t>
            </a:r>
            <a:r>
              <a:rPr lang="en-US" dirty="0" err="1"/>
              <a:t>Ledwell</a:t>
            </a:r>
            <a:r>
              <a:rPr lang="en-US" dirty="0"/>
              <a:t> M. </a:t>
            </a:r>
            <a:r>
              <a:rPr lang="en-US" dirty="0" err="1"/>
              <a:t>Prevalance</a:t>
            </a:r>
            <a:r>
              <a:rPr lang="en-US" dirty="0"/>
              <a:t> and associations of food insecurity in children with diabetes mellitus. </a:t>
            </a:r>
            <a:r>
              <a:rPr lang="en-US" i="1" dirty="0"/>
              <a:t>J </a:t>
            </a:r>
            <a:r>
              <a:rPr lang="en-US" i="1" dirty="0" err="1"/>
              <a:t>Pediatr</a:t>
            </a:r>
            <a:r>
              <a:rPr lang="en-US" dirty="0"/>
              <a:t> 2011;</a:t>
            </a:r>
            <a:r>
              <a:rPr lang="en-US" b="1" dirty="0"/>
              <a:t>158</a:t>
            </a:r>
            <a:r>
              <a:rPr lang="en-US" dirty="0"/>
              <a:t>:607–11.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117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r>
              <a:rPr lang="es-419" dirty="0"/>
              <a:t>Gandhi, K. K., Baranowski, T., Anderson, B. J., Bansal, N., &amp; Redondo, M. J. (2016). Psychosocial aspects of type 1 diabetes in Latino-and Asian-American youth. </a:t>
            </a:r>
            <a:r>
              <a:rPr lang="es-419" i="1" dirty="0"/>
              <a:t>Pediatric research</a:t>
            </a:r>
            <a:r>
              <a:rPr lang="es-419" dirty="0"/>
              <a:t>, </a:t>
            </a:r>
            <a:r>
              <a:rPr lang="es-419" i="1" dirty="0"/>
              <a:t>80</a:t>
            </a:r>
            <a:r>
              <a:rPr lang="es-419" dirty="0"/>
              <a:t>(3), 347-355.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129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pPr marL="174982" indent="-174982">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171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pPr marL="641600" lvl="1" indent="-174982">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018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pPr marL="174982" indent="-174982">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746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507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465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r>
              <a:rPr lang="en-US" dirty="0"/>
              <a:t>- Give example of my experience with my patient and public</a:t>
            </a:r>
            <a:r>
              <a:rPr lang="en-US" baseline="0" dirty="0"/>
              <a:t> charge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94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endParaRPr lang="es-419"/>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CF1D-315B-4564-BBBF-96B379937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2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Trello link to the updated contact list for 41 Centers</a:t>
            </a:r>
          </a:p>
        </p:txBody>
      </p:sp>
    </p:spTree>
    <p:extLst>
      <p:ext uri="{BB962C8B-B14F-4D97-AF65-F5344CB8AC3E}">
        <p14:creationId xmlns:p14="http://schemas.microsoft.com/office/powerpoint/2010/main" val="3943486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ways that we receive data from your sites. The main way is through the completed data mapping process. The second way is by reporting on Smartsheets. Once a site completes data mapping, you will have access to the QI Portal and we will complete the Smartsheet on your behalf. There are currently two adult sites that have completed data mapping, SUNY and BDC. All other sites are in the process of data mapping and need to report measures on Smartsheets.</a:t>
            </a:r>
          </a:p>
        </p:txBody>
      </p:sp>
      <p:sp>
        <p:nvSpPr>
          <p:cNvPr id="4" name="Slide Number Placeholder 3"/>
          <p:cNvSpPr>
            <a:spLocks noGrp="1"/>
          </p:cNvSpPr>
          <p:nvPr>
            <p:ph type="sldNum" sz="quarter" idx="5"/>
          </p:nvPr>
        </p:nvSpPr>
        <p:spPr/>
        <p:txBody>
          <a:bodyPr/>
          <a:lstStyle/>
          <a:p>
            <a:fld id="{9A0C2A16-E831-4982-B14D-4D072FE2BF6C}" type="slidenum">
              <a:rPr lang="en-US" smtClean="0"/>
              <a:t>85</a:t>
            </a:fld>
            <a:endParaRPr lang="en-US"/>
          </a:p>
        </p:txBody>
      </p:sp>
    </p:spTree>
    <p:extLst>
      <p:ext uri="{BB962C8B-B14F-4D97-AF65-F5344CB8AC3E}">
        <p14:creationId xmlns:p14="http://schemas.microsoft.com/office/powerpoint/2010/main" val="739871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share an overview of quarterly data</a:t>
            </a:r>
          </a:p>
        </p:txBody>
      </p:sp>
      <p:sp>
        <p:nvSpPr>
          <p:cNvPr id="4" name="Slide Number Placeholder 3"/>
          <p:cNvSpPr>
            <a:spLocks noGrp="1"/>
          </p:cNvSpPr>
          <p:nvPr>
            <p:ph type="sldNum" sz="quarter" idx="5"/>
          </p:nvPr>
        </p:nvSpPr>
        <p:spPr/>
        <p:txBody>
          <a:bodyPr/>
          <a:lstStyle/>
          <a:p>
            <a:fld id="{9A0C2A16-E831-4982-B14D-4D072FE2BF6C}" type="slidenum">
              <a:rPr lang="en-US" smtClean="0"/>
              <a:t>88</a:t>
            </a:fld>
            <a:endParaRPr lang="en-US" dirty="0"/>
          </a:p>
        </p:txBody>
      </p:sp>
    </p:spTree>
    <p:extLst>
      <p:ext uri="{BB962C8B-B14F-4D97-AF65-F5344CB8AC3E}">
        <p14:creationId xmlns:p14="http://schemas.microsoft.com/office/powerpoint/2010/main" val="1851731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34865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938676B-AA56-4D6C-B471-8F551A92C3A8}" type="slidenum">
              <a:rPr lang="en-US" smtClean="0">
                <a:solidFill>
                  <a:srgbClr val="000000"/>
                </a:solidFill>
              </a:rPr>
              <a:pPr>
                <a:defRPr/>
              </a:pPr>
              <a:t>90</a:t>
            </a:fld>
            <a:endParaRPr lang="en-US">
              <a:solidFill>
                <a:srgbClr val="000000"/>
              </a:solidFill>
            </a:endParaRPr>
          </a:p>
        </p:txBody>
      </p:sp>
    </p:spTree>
    <p:extLst>
      <p:ext uri="{BB962C8B-B14F-4D97-AF65-F5344CB8AC3E}">
        <p14:creationId xmlns:p14="http://schemas.microsoft.com/office/powerpoint/2010/main" val="2915671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7 more sites are reporting on phase 1 measures  and 5 more sites are reporting on phase 2 measures.</a:t>
            </a:r>
          </a:p>
        </p:txBody>
      </p:sp>
    </p:spTree>
    <p:extLst>
      <p:ext uri="{BB962C8B-B14F-4D97-AF65-F5344CB8AC3E}">
        <p14:creationId xmlns:p14="http://schemas.microsoft.com/office/powerpoint/2010/main" val="2135800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16.3% to 16.7%</a:t>
            </a:r>
          </a:p>
        </p:txBody>
      </p:sp>
      <p:sp>
        <p:nvSpPr>
          <p:cNvPr id="4" name="Slide Number Placeholder 3"/>
          <p:cNvSpPr>
            <a:spLocks noGrp="1"/>
          </p:cNvSpPr>
          <p:nvPr>
            <p:ph type="sldNum" sz="quarter" idx="5"/>
          </p:nvPr>
        </p:nvSpPr>
        <p:spPr/>
        <p:txBody>
          <a:bodyPr/>
          <a:lstStyle/>
          <a:p>
            <a:fld id="{7657E132-B881-4380-9486-39541A335010}" type="slidenum">
              <a:rPr lang="en-US" smtClean="0"/>
              <a:t>95</a:t>
            </a:fld>
            <a:endParaRPr lang="en-US"/>
          </a:p>
        </p:txBody>
      </p:sp>
    </p:spTree>
    <p:extLst>
      <p:ext uri="{BB962C8B-B14F-4D97-AF65-F5344CB8AC3E}">
        <p14:creationId xmlns:p14="http://schemas.microsoft.com/office/powerpoint/2010/main" val="1028946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by 5% from last quarter</a:t>
            </a:r>
          </a:p>
        </p:txBody>
      </p:sp>
      <p:sp>
        <p:nvSpPr>
          <p:cNvPr id="4" name="Slide Number Placeholder 3"/>
          <p:cNvSpPr>
            <a:spLocks noGrp="1"/>
          </p:cNvSpPr>
          <p:nvPr>
            <p:ph type="sldNum" sz="quarter" idx="5"/>
          </p:nvPr>
        </p:nvSpPr>
        <p:spPr/>
        <p:txBody>
          <a:bodyPr/>
          <a:lstStyle/>
          <a:p>
            <a:fld id="{7657E132-B881-4380-9486-39541A335010}" type="slidenum">
              <a:rPr lang="en-US" smtClean="0"/>
              <a:t>97</a:t>
            </a:fld>
            <a:endParaRPr lang="en-US"/>
          </a:p>
        </p:txBody>
      </p:sp>
    </p:spTree>
    <p:extLst>
      <p:ext uri="{BB962C8B-B14F-4D97-AF65-F5344CB8AC3E}">
        <p14:creationId xmlns:p14="http://schemas.microsoft.com/office/powerpoint/2010/main" val="9875630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 to 50%</a:t>
            </a:r>
          </a:p>
        </p:txBody>
      </p:sp>
      <p:sp>
        <p:nvSpPr>
          <p:cNvPr id="4" name="Slide Number Placeholder 3"/>
          <p:cNvSpPr>
            <a:spLocks noGrp="1"/>
          </p:cNvSpPr>
          <p:nvPr>
            <p:ph type="sldNum" sz="quarter" idx="5"/>
          </p:nvPr>
        </p:nvSpPr>
        <p:spPr/>
        <p:txBody>
          <a:bodyPr/>
          <a:lstStyle/>
          <a:p>
            <a:fld id="{7657E132-B881-4380-9486-39541A335010}" type="slidenum">
              <a:rPr lang="en-US" smtClean="0"/>
              <a:t>99</a:t>
            </a:fld>
            <a:endParaRPr lang="en-US"/>
          </a:p>
        </p:txBody>
      </p:sp>
    </p:spTree>
    <p:extLst>
      <p:ext uri="{BB962C8B-B14F-4D97-AF65-F5344CB8AC3E}">
        <p14:creationId xmlns:p14="http://schemas.microsoft.com/office/powerpoint/2010/main" val="2160831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7E132-B881-4380-9486-39541A335010}" type="slidenum">
              <a:rPr lang="en-US" smtClean="0"/>
              <a:t>101</a:t>
            </a:fld>
            <a:endParaRPr lang="en-US"/>
          </a:p>
        </p:txBody>
      </p:sp>
    </p:spTree>
    <p:extLst>
      <p:ext uri="{BB962C8B-B14F-4D97-AF65-F5344CB8AC3E}">
        <p14:creationId xmlns:p14="http://schemas.microsoft.com/office/powerpoint/2010/main" val="20920554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 to 36%</a:t>
            </a:r>
          </a:p>
        </p:txBody>
      </p:sp>
      <p:sp>
        <p:nvSpPr>
          <p:cNvPr id="4" name="Slide Number Placeholder 3"/>
          <p:cNvSpPr>
            <a:spLocks noGrp="1"/>
          </p:cNvSpPr>
          <p:nvPr>
            <p:ph type="sldNum" sz="quarter" idx="5"/>
          </p:nvPr>
        </p:nvSpPr>
        <p:spPr/>
        <p:txBody>
          <a:bodyPr/>
          <a:lstStyle/>
          <a:p>
            <a:fld id="{7657E132-B881-4380-9486-39541A335010}" type="slidenum">
              <a:rPr lang="en-US" smtClean="0"/>
              <a:t>103</a:t>
            </a:fld>
            <a:endParaRPr lang="en-US"/>
          </a:p>
        </p:txBody>
      </p:sp>
    </p:spTree>
    <p:extLst>
      <p:ext uri="{BB962C8B-B14F-4D97-AF65-F5344CB8AC3E}">
        <p14:creationId xmlns:p14="http://schemas.microsoft.com/office/powerpoint/2010/main" val="2988006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Trello link to the updated contact list for 41 Centers</a:t>
            </a:r>
          </a:p>
        </p:txBody>
      </p:sp>
    </p:spTree>
    <p:extLst>
      <p:ext uri="{BB962C8B-B14F-4D97-AF65-F5344CB8AC3E}">
        <p14:creationId xmlns:p14="http://schemas.microsoft.com/office/powerpoint/2010/main" val="342061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Device downloads (Stanford, Miami, SUNY)</a:t>
            </a:r>
          </a:p>
        </p:txBody>
      </p:sp>
    </p:spTree>
    <p:extLst>
      <p:ext uri="{BB962C8B-B14F-4D97-AF65-F5344CB8AC3E}">
        <p14:creationId xmlns:p14="http://schemas.microsoft.com/office/powerpoint/2010/main" val="21414480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of sites not providing any data, don’t have to provide everything on Smartsheet. Prioritize phase 1</a:t>
            </a:r>
          </a:p>
        </p:txBody>
      </p:sp>
    </p:spTree>
    <p:extLst>
      <p:ext uri="{BB962C8B-B14F-4D97-AF65-F5344CB8AC3E}">
        <p14:creationId xmlns:p14="http://schemas.microsoft.com/office/powerpoint/2010/main" val="5843339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https://qi.t1dplatform.org/auth/login </a:t>
            </a:r>
          </a:p>
        </p:txBody>
      </p:sp>
      <p:sp>
        <p:nvSpPr>
          <p:cNvPr id="4" name="Slide Number Placeholder 3"/>
          <p:cNvSpPr>
            <a:spLocks noGrp="1"/>
          </p:cNvSpPr>
          <p:nvPr>
            <p:ph type="sldNum" sz="quarter" idx="5"/>
          </p:nvPr>
        </p:nvSpPr>
        <p:spPr/>
        <p:txBody>
          <a:bodyPr/>
          <a:lstStyle/>
          <a:p>
            <a:fld id="{9A0C2A16-E831-4982-B14D-4D072FE2BF6C}" type="slidenum">
              <a:rPr lang="en-US" smtClean="0"/>
              <a:t>115</a:t>
            </a:fld>
            <a:endParaRPr lang="en-US" dirty="0"/>
          </a:p>
        </p:txBody>
      </p:sp>
    </p:spTree>
    <p:extLst>
      <p:ext uri="{BB962C8B-B14F-4D97-AF65-F5344CB8AC3E}">
        <p14:creationId xmlns:p14="http://schemas.microsoft.com/office/powerpoint/2010/main" val="2935861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https://www.youtube.com/watch?v=iZCe48_MtsE </a:t>
            </a:r>
          </a:p>
        </p:txBody>
      </p:sp>
      <p:sp>
        <p:nvSpPr>
          <p:cNvPr id="4" name="Slide Number Placeholder 3"/>
          <p:cNvSpPr>
            <a:spLocks noGrp="1"/>
          </p:cNvSpPr>
          <p:nvPr>
            <p:ph type="sldNum" sz="quarter" idx="5"/>
          </p:nvPr>
        </p:nvSpPr>
        <p:spPr/>
        <p:txBody>
          <a:bodyPr/>
          <a:lstStyle/>
          <a:p>
            <a:fld id="{9A0C2A16-E831-4982-B14D-4D072FE2BF6C}" type="slidenum">
              <a:rPr lang="en-US" smtClean="0"/>
              <a:t>116</a:t>
            </a:fld>
            <a:endParaRPr lang="en-US" dirty="0"/>
          </a:p>
        </p:txBody>
      </p:sp>
    </p:spTree>
    <p:extLst>
      <p:ext uri="{BB962C8B-B14F-4D97-AF65-F5344CB8AC3E}">
        <p14:creationId xmlns:p14="http://schemas.microsoft.com/office/powerpoint/2010/main" val="1867022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33628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120</a:t>
            </a:fld>
            <a:endParaRPr lang="en-US"/>
          </a:p>
        </p:txBody>
      </p:sp>
    </p:spTree>
    <p:extLst>
      <p:ext uri="{BB962C8B-B14F-4D97-AF65-F5344CB8AC3E}">
        <p14:creationId xmlns:p14="http://schemas.microsoft.com/office/powerpoint/2010/main" val="427944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7</a:t>
            </a:fld>
            <a:endParaRPr lang="en-US"/>
          </a:p>
        </p:txBody>
      </p:sp>
    </p:spTree>
    <p:extLst>
      <p:ext uri="{BB962C8B-B14F-4D97-AF65-F5344CB8AC3E}">
        <p14:creationId xmlns:p14="http://schemas.microsoft.com/office/powerpoint/2010/main" val="3751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9</a:t>
            </a:fld>
            <a:endParaRPr lang="en-US"/>
          </a:p>
        </p:txBody>
      </p:sp>
    </p:spTree>
    <p:extLst>
      <p:ext uri="{BB962C8B-B14F-4D97-AF65-F5344CB8AC3E}">
        <p14:creationId xmlns:p14="http://schemas.microsoft.com/office/powerpoint/2010/main" val="3863738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10</a:t>
            </a:fld>
            <a:endParaRPr lang="en-US"/>
          </a:p>
        </p:txBody>
      </p:sp>
    </p:spTree>
    <p:extLst>
      <p:ext uri="{BB962C8B-B14F-4D97-AF65-F5344CB8AC3E}">
        <p14:creationId xmlns:p14="http://schemas.microsoft.com/office/powerpoint/2010/main" val="896100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https://docs.google.com/forms/d/e/1FAIpQLSdHuB67dAhFwXYBmFfe23xh-86096Oys9LrAT2gN7N14nm-7A/viewform</a:t>
            </a:r>
          </a:p>
        </p:txBody>
      </p:sp>
      <p:sp>
        <p:nvSpPr>
          <p:cNvPr id="4" name="Slide Number Placeholder 3"/>
          <p:cNvSpPr>
            <a:spLocks noGrp="1"/>
          </p:cNvSpPr>
          <p:nvPr>
            <p:ph type="sldNum" sz="quarter" idx="5"/>
          </p:nvPr>
        </p:nvSpPr>
        <p:spPr/>
        <p:txBody>
          <a:bodyPr/>
          <a:lstStyle/>
          <a:p>
            <a:fld id="{9D1669EA-242E-4D4A-89EE-39495B82ABA2}" type="slidenum">
              <a:rPr lang="en-US" smtClean="0"/>
              <a:t>13</a:t>
            </a:fld>
            <a:endParaRPr lang="en-US"/>
          </a:p>
        </p:txBody>
      </p:sp>
    </p:spTree>
    <p:extLst>
      <p:ext uri="{BB962C8B-B14F-4D97-AF65-F5344CB8AC3E}">
        <p14:creationId xmlns:p14="http://schemas.microsoft.com/office/powerpoint/2010/main" val="3301293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Master" Target="../slideMasters/slideMaster12.xml"/><Relationship Id="rId4" Type="http://schemas.openxmlformats.org/officeDocument/2006/relationships/image" Target="../media/image4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5.png"/><Relationship Id="rId1" Type="http://schemas.openxmlformats.org/officeDocument/2006/relationships/slideMaster" Target="../slideMasters/slideMaster12.xml"/><Relationship Id="rId4" Type="http://schemas.openxmlformats.org/officeDocument/2006/relationships/image" Target="../media/image4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e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307328473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ontent No Watermark">
    <p:spTree>
      <p:nvGrpSpPr>
        <p:cNvPr id="1" name=""/>
        <p:cNvGrpSpPr/>
        <p:nvPr/>
      </p:nvGrpSpPr>
      <p:grpSpPr>
        <a:xfrm>
          <a:off x="0" y="0"/>
          <a:ext cx="0" cy="0"/>
          <a:chOff x="0" y="0"/>
          <a:chExt cx="0" cy="0"/>
        </a:xfrm>
      </p:grpSpPr>
      <p:sp>
        <p:nvSpPr>
          <p:cNvPr id="55"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56"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57" name="Body Level One…"/>
          <p:cNvSpPr txBox="1">
            <a:spLocks noGrp="1"/>
          </p:cNvSpPr>
          <p:nvPr>
            <p:ph type="body" sz="half" idx="1"/>
          </p:nvPr>
        </p:nvSpPr>
        <p:spPr>
          <a:xfrm>
            <a:off x="990600" y="2039747"/>
            <a:ext cx="9541934" cy="3436797"/>
          </a:xfrm>
          <a:prstGeom prst="rect">
            <a:avLst/>
          </a:prstGeom>
        </p:spPr>
        <p:txBody>
          <a:bodyPr lIns="0" tIns="0" rIns="0" bIns="0"/>
          <a:lstStyle>
            <a:lvl1pPr marL="0" indent="0" defTabSz="914400">
              <a:spcBef>
                <a:spcPts val="0"/>
              </a:spcBef>
              <a:buClrTx/>
              <a:buSzTx/>
              <a:buFontTx/>
              <a:buNone/>
              <a:defRPr>
                <a:solidFill>
                  <a:srgbClr val="696E6F"/>
                </a:solidFill>
              </a:defRPr>
            </a:lvl1pPr>
            <a:lvl2pPr marL="0" indent="228600" defTabSz="914400">
              <a:spcBef>
                <a:spcPts val="0"/>
              </a:spcBef>
              <a:buClrTx/>
              <a:buSzTx/>
              <a:buFontTx/>
              <a:buNone/>
              <a:defRPr>
                <a:solidFill>
                  <a:srgbClr val="696E6F"/>
                </a:solidFill>
              </a:defRPr>
            </a:lvl2pPr>
            <a:lvl3pPr marL="0" indent="457200" defTabSz="914400">
              <a:spcBef>
                <a:spcPts val="0"/>
              </a:spcBef>
              <a:buClrTx/>
              <a:buSzTx/>
              <a:buFontTx/>
              <a:buNone/>
              <a:defRPr>
                <a:solidFill>
                  <a:srgbClr val="696E6F"/>
                </a:solidFill>
              </a:defRPr>
            </a:lvl3pPr>
            <a:lvl4pPr marL="0" indent="685800" defTabSz="914400">
              <a:spcBef>
                <a:spcPts val="0"/>
              </a:spcBef>
              <a:buClrTx/>
              <a:buSzTx/>
              <a:buFontTx/>
              <a:buNone/>
              <a:defRPr>
                <a:solidFill>
                  <a:srgbClr val="696E6F"/>
                </a:solidFill>
              </a:defRPr>
            </a:lvl4pPr>
            <a:lvl5pPr marL="0" indent="914400" defTabSz="914400">
              <a:spcBef>
                <a:spcPts val="0"/>
              </a:spcBef>
              <a:buClrTx/>
              <a:buSzTx/>
              <a:buFontTx/>
              <a:buNone/>
              <a:defRPr>
                <a:solidFill>
                  <a:srgbClr val="696E6F"/>
                </a:solidFill>
              </a:defRPr>
            </a:lvl5pPr>
          </a:lstStyle>
          <a:p>
            <a:r>
              <a:t>Body Level One</a:t>
            </a:r>
          </a:p>
          <a:p>
            <a:pPr lvl="1"/>
            <a:r>
              <a:t>Body Level Two</a:t>
            </a:r>
          </a:p>
          <a:p>
            <a:pPr lvl="2"/>
            <a:r>
              <a:t>Body Level Three</a:t>
            </a:r>
          </a:p>
          <a:p>
            <a:pPr lvl="3"/>
            <a:r>
              <a:t>Body Level Four</a:t>
            </a:r>
          </a:p>
          <a:p>
            <a:pPr lvl="4"/>
            <a:r>
              <a:t>Body Level Five</a:t>
            </a:r>
          </a:p>
        </p:txBody>
      </p:sp>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xfrm>
            <a:off x="943146" y="6200251"/>
            <a:ext cx="245412" cy="345437"/>
          </a:xfrm>
          <a:prstGeom prst="rect">
            <a:avLst/>
          </a:prstGeom>
        </p:spPr>
        <p:txBody>
          <a:bodyPr/>
          <a:lstStyle/>
          <a:p>
            <a:fld id="{86CB4B4D-7CA3-9044-876B-883B54F8677D}" type="slidenum">
              <a:t>‹#›</a:t>
            </a:fld>
            <a:endParaRPr/>
          </a:p>
        </p:txBody>
      </p:sp>
      <p:pic>
        <p:nvPicPr>
          <p:cNvPr id="60" name="Image" descr="Image"/>
          <p:cNvPicPr>
            <a:picLocks noChangeAspect="1"/>
          </p:cNvPicPr>
          <p:nvPr/>
        </p:nvPicPr>
        <p:blipFill>
          <a:blip r:embed="rId3">
            <a:alphaModFix amt="10000"/>
          </a:blip>
          <a:stretch>
            <a:fillRect/>
          </a:stretch>
        </p:blipFill>
        <p:spPr>
          <a:xfrm>
            <a:off x="-317237" y="-3396473"/>
            <a:ext cx="12767216" cy="12549965"/>
          </a:xfrm>
          <a:prstGeom prst="rect">
            <a:avLst/>
          </a:prstGeom>
          <a:ln w="12700">
            <a:miter lim="400000"/>
          </a:ln>
        </p:spPr>
      </p:pic>
    </p:spTree>
    <p:extLst>
      <p:ext uri="{BB962C8B-B14F-4D97-AF65-F5344CB8AC3E}">
        <p14:creationId xmlns:p14="http://schemas.microsoft.com/office/powerpoint/2010/main" val="1754018316"/>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 You | Dynamic">
    <p:spTree>
      <p:nvGrpSpPr>
        <p:cNvPr id="1" name=""/>
        <p:cNvGrpSpPr/>
        <p:nvPr/>
      </p:nvGrpSpPr>
      <p:grpSpPr>
        <a:xfrm>
          <a:off x="0" y="0"/>
          <a:ext cx="0" cy="0"/>
          <a:chOff x="0" y="0"/>
          <a:chExt cx="0" cy="0"/>
        </a:xfrm>
      </p:grpSpPr>
      <p:pic>
        <p:nvPicPr>
          <p:cNvPr id="32" name="Picture Placeholder 6">
            <a:extLst>
              <a:ext uri="{FF2B5EF4-FFF2-40B4-BE49-F238E27FC236}">
                <a16:creationId xmlns:a16="http://schemas.microsoft.com/office/drawing/2014/main" id="{2A0C75C6-01E6-F241-9DD4-C7944C6F45F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8"/>
            <a:ext cx="12192000" cy="6897518"/>
          </a:xfrm>
          <a:prstGeom prst="rect">
            <a:avLst/>
          </a:prstGeom>
        </p:spPr>
      </p:pic>
      <p:sp>
        <p:nvSpPr>
          <p:cNvPr id="4" name="Rectangle 3">
            <a:extLst>
              <a:ext uri="{FF2B5EF4-FFF2-40B4-BE49-F238E27FC236}">
                <a16:creationId xmlns:a16="http://schemas.microsoft.com/office/drawing/2014/main" id="{68465E3F-D3D8-784D-9594-5387D18B7A3F}"/>
              </a:ext>
            </a:extLst>
          </p:cNvPr>
          <p:cNvSpPr/>
          <p:nvPr userDrawn="1"/>
        </p:nvSpPr>
        <p:spPr>
          <a:xfrm>
            <a:off x="546479" y="6425541"/>
            <a:ext cx="9567091" cy="274370"/>
          </a:xfrm>
          <a:prstGeom prst="rect">
            <a:avLst/>
          </a:prstGeom>
        </p:spPr>
        <p:txBody>
          <a:bodyPr wrap="square">
            <a:spAutoFit/>
          </a:bodyPr>
          <a:lstStyle/>
          <a:p>
            <a:pPr marL="0" marR="0" lvl="0" indent="0" algn="l"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The findings and conclusions in this report are those of the authors and do not necessarily represent the official position of the Centers for Disease Control and Prevention.</a:t>
            </a:r>
          </a:p>
        </p:txBody>
      </p:sp>
      <p:sp>
        <p:nvSpPr>
          <p:cNvPr id="23" name="Division Name">
            <a:extLst>
              <a:ext uri="{FF2B5EF4-FFF2-40B4-BE49-F238E27FC236}">
                <a16:creationId xmlns:a16="http://schemas.microsoft.com/office/drawing/2014/main" id="{D96A8A8A-53AB-5341-BC32-077C7FA52649}"/>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6" name="TextBox 25">
            <a:extLst>
              <a:ext uri="{FF2B5EF4-FFF2-40B4-BE49-F238E27FC236}">
                <a16:creationId xmlns:a16="http://schemas.microsoft.com/office/drawing/2014/main" id="{92B0B59C-449C-BD4A-BD34-8FC104D599F8}"/>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pic>
        <p:nvPicPr>
          <p:cNvPr id="27" name="Picture 26">
            <a:extLst>
              <a:ext uri="{FF2B5EF4-FFF2-40B4-BE49-F238E27FC236}">
                <a16:creationId xmlns:a16="http://schemas.microsoft.com/office/drawing/2014/main" id="{8228C9C5-244B-134A-83C1-51763FBE940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8" name="Picture 27" descr="logo: USDHHS (United States Department of Health and Human Services), CDC (Centers for Disease Control and Prevention)">
            <a:extLst>
              <a:ext uri="{FF2B5EF4-FFF2-40B4-BE49-F238E27FC236}">
                <a16:creationId xmlns:a16="http://schemas.microsoft.com/office/drawing/2014/main" id="{EAD35374-BE52-9946-8889-63CF823DEF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30" name="Subtitle 2">
            <a:extLst>
              <a:ext uri="{FF2B5EF4-FFF2-40B4-BE49-F238E27FC236}">
                <a16:creationId xmlns:a16="http://schemas.microsoft.com/office/drawing/2014/main" id="{CFF97FF9-BFB2-D84E-BB2C-319E7229E16C}"/>
              </a:ext>
            </a:extLst>
          </p:cNvPr>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31" name="Title 1">
            <a:extLst>
              <a:ext uri="{FF2B5EF4-FFF2-40B4-BE49-F238E27FC236}">
                <a16:creationId xmlns:a16="http://schemas.microsoft.com/office/drawing/2014/main" id="{C9612B66-5ED1-5041-80CA-B2B293AEED14}"/>
              </a:ext>
            </a:extLst>
          </p:cNvPr>
          <p:cNvSpPr>
            <a:spLocks noGrp="1"/>
          </p:cNvSpPr>
          <p:nvPr>
            <p:ph type="ctrTitle" hasCustomPrompt="1"/>
          </p:nvPr>
        </p:nvSpPr>
        <p:spPr>
          <a:xfrm>
            <a:off x="581191" y="2941966"/>
            <a:ext cx="10993549" cy="1475013"/>
          </a:xfrm>
          <a:effectLst/>
        </p:spPr>
        <p:txBody>
          <a:bodyPr anchor="ctr">
            <a:normAutofit/>
          </a:bodyPr>
          <a:lstStyle>
            <a:lvl1pPr>
              <a:defRPr sz="4000">
                <a:solidFill>
                  <a:schemeClr val="bg1"/>
                </a:solidFill>
              </a:defRPr>
            </a:lvl1pPr>
          </a:lstStyle>
          <a:p>
            <a:r>
              <a:rPr lang="en-US"/>
              <a:t>Thank you</a:t>
            </a:r>
          </a:p>
        </p:txBody>
      </p:sp>
    </p:spTree>
    <p:extLst>
      <p:ext uri="{BB962C8B-B14F-4D97-AF65-F5344CB8AC3E}">
        <p14:creationId xmlns:p14="http://schemas.microsoft.com/office/powerpoint/2010/main" val="6347463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 Dark">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AC94EEF1-6660-1440-86C9-88ED84E93CB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4" name="Rectangle 3">
            <a:extLst>
              <a:ext uri="{FF2B5EF4-FFF2-40B4-BE49-F238E27FC236}">
                <a16:creationId xmlns:a16="http://schemas.microsoft.com/office/drawing/2014/main" id="{68465E3F-D3D8-784D-9594-5387D18B7A3F}"/>
              </a:ext>
            </a:extLst>
          </p:cNvPr>
          <p:cNvSpPr/>
          <p:nvPr userDrawn="1"/>
        </p:nvSpPr>
        <p:spPr>
          <a:xfrm>
            <a:off x="546479" y="6425541"/>
            <a:ext cx="9567091" cy="274370"/>
          </a:xfrm>
          <a:prstGeom prst="rect">
            <a:avLst/>
          </a:prstGeom>
        </p:spPr>
        <p:txBody>
          <a:bodyPr wrap="square">
            <a:spAutoFit/>
          </a:bodyPr>
          <a:lstStyle/>
          <a:p>
            <a:pPr marL="0" marR="0" lvl="0" indent="0" algn="l"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The findings and conclusions in this report are those of the authors and do not necessarily represent the official position of the Centers for Disease Control and Prevention.</a:t>
            </a:r>
          </a:p>
        </p:txBody>
      </p:sp>
      <p:sp>
        <p:nvSpPr>
          <p:cNvPr id="23" name="Division Name">
            <a:extLst>
              <a:ext uri="{FF2B5EF4-FFF2-40B4-BE49-F238E27FC236}">
                <a16:creationId xmlns:a16="http://schemas.microsoft.com/office/drawing/2014/main" id="{D96A8A8A-53AB-5341-BC32-077C7FA52649}"/>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6" name="TextBox 25">
            <a:extLst>
              <a:ext uri="{FF2B5EF4-FFF2-40B4-BE49-F238E27FC236}">
                <a16:creationId xmlns:a16="http://schemas.microsoft.com/office/drawing/2014/main" id="{92B0B59C-449C-BD4A-BD34-8FC104D599F8}"/>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pic>
        <p:nvPicPr>
          <p:cNvPr id="27" name="Picture 26">
            <a:extLst>
              <a:ext uri="{FF2B5EF4-FFF2-40B4-BE49-F238E27FC236}">
                <a16:creationId xmlns:a16="http://schemas.microsoft.com/office/drawing/2014/main" id="{8228C9C5-244B-134A-83C1-51763FBE940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8" name="Picture 27" descr="logo: USDHHS (United States Department of Health and Human Services), CDC (Centers for Disease Control and Prevention)">
            <a:extLst>
              <a:ext uri="{FF2B5EF4-FFF2-40B4-BE49-F238E27FC236}">
                <a16:creationId xmlns:a16="http://schemas.microsoft.com/office/drawing/2014/main" id="{EAD35374-BE52-9946-8889-63CF823DEF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30" name="Subtitle 2">
            <a:extLst>
              <a:ext uri="{FF2B5EF4-FFF2-40B4-BE49-F238E27FC236}">
                <a16:creationId xmlns:a16="http://schemas.microsoft.com/office/drawing/2014/main" id="{CFF97FF9-BFB2-D84E-BB2C-319E7229E16C}"/>
              </a:ext>
            </a:extLst>
          </p:cNvPr>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31" name="Title 1">
            <a:extLst>
              <a:ext uri="{FF2B5EF4-FFF2-40B4-BE49-F238E27FC236}">
                <a16:creationId xmlns:a16="http://schemas.microsoft.com/office/drawing/2014/main" id="{C9612B66-5ED1-5041-80CA-B2B293AEED14}"/>
              </a:ext>
            </a:extLst>
          </p:cNvPr>
          <p:cNvSpPr>
            <a:spLocks noGrp="1"/>
          </p:cNvSpPr>
          <p:nvPr>
            <p:ph type="ctrTitle" hasCustomPrompt="1"/>
          </p:nvPr>
        </p:nvSpPr>
        <p:spPr>
          <a:xfrm>
            <a:off x="581191" y="2941966"/>
            <a:ext cx="10993549" cy="1475013"/>
          </a:xfrm>
          <a:effectLst/>
        </p:spPr>
        <p:txBody>
          <a:bodyPr anchor="ctr">
            <a:normAutofit/>
          </a:bodyPr>
          <a:lstStyle>
            <a:lvl1pPr>
              <a:defRPr sz="4000">
                <a:solidFill>
                  <a:schemeClr val="bg1"/>
                </a:solidFill>
              </a:defRPr>
            </a:lvl1pPr>
          </a:lstStyle>
          <a:p>
            <a:r>
              <a:rPr lang="en-US"/>
              <a:t>Thank you</a:t>
            </a:r>
          </a:p>
        </p:txBody>
      </p:sp>
    </p:spTree>
    <p:extLst>
      <p:ext uri="{BB962C8B-B14F-4D97-AF65-F5344CB8AC3E}">
        <p14:creationId xmlns:p14="http://schemas.microsoft.com/office/powerpoint/2010/main" val="1445437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ank You | Generic">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676B9A7-9EE8-1A40-98DD-55FA942803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9" name="Rectangle 28">
            <a:extLst>
              <a:ext uri="{FF2B5EF4-FFF2-40B4-BE49-F238E27FC236}">
                <a16:creationId xmlns:a16="http://schemas.microsoft.com/office/drawing/2014/main" id="{4291C62A-C93A-4D45-AB5A-D9C8D37CF174}"/>
              </a:ext>
              <a:ext uri="{C183D7F6-B498-43B3-948B-1728B52AA6E4}">
                <adec:decorative xmlns:adec="http://schemas.microsoft.com/office/drawing/2017/decorative" val="1"/>
              </a:ext>
            </a:extLst>
          </p:cNvPr>
          <p:cNvSpPr/>
          <p:nvPr userDrawn="1"/>
        </p:nvSpPr>
        <p:spPr>
          <a:xfrm>
            <a:off x="-1" y="0"/>
            <a:ext cx="12192001" cy="6858000"/>
          </a:xfrm>
          <a:prstGeom prst="rect">
            <a:avLst/>
          </a:prstGeom>
          <a:gradFill>
            <a:gsLst>
              <a:gs pos="99000">
                <a:schemeClr val="bg1">
                  <a:alpha val="0"/>
                </a:schemeClr>
              </a:gs>
              <a:gs pos="68000">
                <a:schemeClr val="tx1">
                  <a:alpha val="44000"/>
                </a:schemeClr>
              </a:gs>
              <a:gs pos="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Rectangle 3">
            <a:extLst>
              <a:ext uri="{FF2B5EF4-FFF2-40B4-BE49-F238E27FC236}">
                <a16:creationId xmlns:a16="http://schemas.microsoft.com/office/drawing/2014/main" id="{68465E3F-D3D8-784D-9594-5387D18B7A3F}"/>
              </a:ext>
            </a:extLst>
          </p:cNvPr>
          <p:cNvSpPr/>
          <p:nvPr userDrawn="1"/>
        </p:nvSpPr>
        <p:spPr>
          <a:xfrm>
            <a:off x="546479" y="6425541"/>
            <a:ext cx="9567091" cy="274370"/>
          </a:xfrm>
          <a:prstGeom prst="rect">
            <a:avLst/>
          </a:prstGeom>
        </p:spPr>
        <p:txBody>
          <a:bodyPr wrap="square">
            <a:spAutoFit/>
          </a:bodyPr>
          <a:lstStyle/>
          <a:p>
            <a:pPr marL="0" marR="0" lvl="0" indent="0" algn="l"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The findings and conclusions in this report are those of the authors and do not necessarily represent the official position of the Centers for Disease Control and Prevention.</a:t>
            </a:r>
          </a:p>
        </p:txBody>
      </p:sp>
      <p:sp>
        <p:nvSpPr>
          <p:cNvPr id="23" name="Division Name">
            <a:extLst>
              <a:ext uri="{FF2B5EF4-FFF2-40B4-BE49-F238E27FC236}">
                <a16:creationId xmlns:a16="http://schemas.microsoft.com/office/drawing/2014/main" id="{D96A8A8A-53AB-5341-BC32-077C7FA52649}"/>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6" name="TextBox 25">
            <a:extLst>
              <a:ext uri="{FF2B5EF4-FFF2-40B4-BE49-F238E27FC236}">
                <a16:creationId xmlns:a16="http://schemas.microsoft.com/office/drawing/2014/main" id="{92B0B59C-449C-BD4A-BD34-8FC104D599F8}"/>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pic>
        <p:nvPicPr>
          <p:cNvPr id="27" name="Picture 26">
            <a:extLst>
              <a:ext uri="{FF2B5EF4-FFF2-40B4-BE49-F238E27FC236}">
                <a16:creationId xmlns:a16="http://schemas.microsoft.com/office/drawing/2014/main" id="{8228C9C5-244B-134A-83C1-51763FBE940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8" name="Picture 27" descr="logo: USDHHS (United States Department of Health and Human Services), CDC (Centers for Disease Control and Prevention)">
            <a:extLst>
              <a:ext uri="{FF2B5EF4-FFF2-40B4-BE49-F238E27FC236}">
                <a16:creationId xmlns:a16="http://schemas.microsoft.com/office/drawing/2014/main" id="{EAD35374-BE52-9946-8889-63CF823DEF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30" name="Subtitle 2">
            <a:extLst>
              <a:ext uri="{FF2B5EF4-FFF2-40B4-BE49-F238E27FC236}">
                <a16:creationId xmlns:a16="http://schemas.microsoft.com/office/drawing/2014/main" id="{CFF97FF9-BFB2-D84E-BB2C-319E7229E16C}"/>
              </a:ext>
            </a:extLst>
          </p:cNvPr>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31" name="Title 1">
            <a:extLst>
              <a:ext uri="{FF2B5EF4-FFF2-40B4-BE49-F238E27FC236}">
                <a16:creationId xmlns:a16="http://schemas.microsoft.com/office/drawing/2014/main" id="{C9612B66-5ED1-5041-80CA-B2B293AEED14}"/>
              </a:ext>
            </a:extLst>
          </p:cNvPr>
          <p:cNvSpPr>
            <a:spLocks noGrp="1"/>
          </p:cNvSpPr>
          <p:nvPr>
            <p:ph type="ctrTitle" hasCustomPrompt="1"/>
          </p:nvPr>
        </p:nvSpPr>
        <p:spPr>
          <a:xfrm>
            <a:off x="581191" y="2941966"/>
            <a:ext cx="10993549" cy="1475013"/>
          </a:xfrm>
          <a:effectLst/>
        </p:spPr>
        <p:txBody>
          <a:bodyPr anchor="ctr">
            <a:normAutofit/>
          </a:bodyPr>
          <a:lstStyle>
            <a:lvl1pPr>
              <a:defRPr sz="4000">
                <a:solidFill>
                  <a:schemeClr val="bg1"/>
                </a:solidFill>
              </a:defRPr>
            </a:lvl1pPr>
          </a:lstStyle>
          <a:p>
            <a:r>
              <a:rPr lang="en-US"/>
              <a:t>Thank you</a:t>
            </a:r>
          </a:p>
        </p:txBody>
      </p:sp>
    </p:spTree>
    <p:extLst>
      <p:ext uri="{BB962C8B-B14F-4D97-AF65-F5344CB8AC3E}">
        <p14:creationId xmlns:p14="http://schemas.microsoft.com/office/powerpoint/2010/main" val="35022271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436" y="78807"/>
            <a:ext cx="11785600" cy="876782"/>
          </a:xfrm>
        </p:spPr>
        <p:txBody>
          <a:bodyPr/>
          <a:lstStyle/>
          <a:p>
            <a:r>
              <a:rPr lang="en-US"/>
              <a:t>Click to edit Master title style</a:t>
            </a:r>
          </a:p>
        </p:txBody>
      </p:sp>
      <p:sp>
        <p:nvSpPr>
          <p:cNvPr id="3" name="Content Placeholder 2"/>
          <p:cNvSpPr>
            <a:spLocks noGrp="1"/>
          </p:cNvSpPr>
          <p:nvPr>
            <p:ph idx="1"/>
          </p:nvPr>
        </p:nvSpPr>
        <p:spPr>
          <a:xfrm>
            <a:off x="212436" y="1046205"/>
            <a:ext cx="11785600" cy="49328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1534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8277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225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673332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a:p>
        </p:txBody>
      </p:sp>
      <p:sp>
        <p:nvSpPr>
          <p:cNvPr id="7" name="Text Placeholder 3"/>
          <p:cNvSpPr>
            <a:spLocks noGrp="1"/>
          </p:cNvSpPr>
          <p:nvPr>
            <p:ph idx="1" hasCustomPrompt="1"/>
          </p:nvPr>
        </p:nvSpPr>
        <p:spPr>
          <a:xfrm>
            <a:off x="612911" y="1868556"/>
            <a:ext cx="10850220" cy="3909393"/>
          </a:xfrm>
          <a:prstGeom prst="rect">
            <a:avLst/>
          </a:prstGeom>
        </p:spPr>
        <p:txBody>
          <a:bodyPr vert="horz" lIns="91440" tIns="45720" rIns="91440" bIns="45720" rtlCol="0">
            <a:noAutofit/>
          </a:bodyPr>
          <a:lstStyle/>
          <a:p>
            <a:pPr lvl="0"/>
            <a:r>
              <a:rPr lang="en-US"/>
              <a:t>Click to add text</a:t>
            </a:r>
          </a:p>
        </p:txBody>
      </p:sp>
      <p:sp>
        <p:nvSpPr>
          <p:cNvPr id="8" name="Title 15"/>
          <p:cNvSpPr>
            <a:spLocks noGrp="1"/>
          </p:cNvSpPr>
          <p:nvPr>
            <p:ph type="title" hasCustomPrompt="1"/>
          </p:nvPr>
        </p:nvSpPr>
        <p:spPr>
          <a:xfrm>
            <a:off x="604780" y="425001"/>
            <a:ext cx="10898107" cy="611449"/>
          </a:xfrm>
        </p:spPr>
        <p:txBody>
          <a:bodyPr anchor="b">
            <a:noAutofit/>
          </a:bodyPr>
          <a:lstStyle>
            <a:lvl1pPr>
              <a:lnSpc>
                <a:spcPct val="90000"/>
              </a:lnSpc>
              <a:defRPr sz="4800">
                <a:latin typeface="+mj-lt"/>
              </a:defRPr>
            </a:lvl1pPr>
          </a:lstStyle>
          <a:p>
            <a:r>
              <a:rPr lang="en-US"/>
              <a:t>Slide Title Here</a:t>
            </a:r>
          </a:p>
        </p:txBody>
      </p:sp>
      <p:sp>
        <p:nvSpPr>
          <p:cNvPr id="9"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9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a:t>Optional Subhead here</a:t>
            </a:r>
          </a:p>
        </p:txBody>
      </p:sp>
    </p:spTree>
    <p:extLst>
      <p:ext uri="{BB962C8B-B14F-4D97-AF65-F5344CB8AC3E}">
        <p14:creationId xmlns:p14="http://schemas.microsoft.com/office/powerpoint/2010/main" val="142628177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F1BFB96-B209-B245-8059-C9A876BB58EC}"/>
              </a:ext>
            </a:extLst>
          </p:cNvPr>
          <p:cNvSpPr>
            <a:spLocks noGrp="1"/>
          </p:cNvSpPr>
          <p:nvPr>
            <p:ph type="ftr" sz="quarter" idx="11"/>
          </p:nvPr>
        </p:nvSpPr>
        <p:spPr>
          <a:xfrm>
            <a:off x="5168347" y="6369998"/>
            <a:ext cx="3305462" cy="365125"/>
          </a:xfrm>
        </p:spPr>
        <p:txBody>
          <a:bodyPr/>
          <a:lstStyle>
            <a:lvl1pPr algn="l">
              <a:defRPr sz="1100"/>
            </a:lvl1pPr>
          </a:lstStyle>
          <a:p>
            <a:endParaRPr lang="en-US"/>
          </a:p>
        </p:txBody>
      </p:sp>
      <p:sp>
        <p:nvSpPr>
          <p:cNvPr id="6" name="Slide Number Placeholder 5">
            <a:extLst>
              <a:ext uri="{FF2B5EF4-FFF2-40B4-BE49-F238E27FC236}">
                <a16:creationId xmlns:a16="http://schemas.microsoft.com/office/drawing/2014/main" id="{3165731D-9F93-2B4F-BB58-9A36944068DC}"/>
              </a:ext>
            </a:extLst>
          </p:cNvPr>
          <p:cNvSpPr>
            <a:spLocks noGrp="1"/>
          </p:cNvSpPr>
          <p:nvPr>
            <p:ph type="sldNum" sz="quarter" idx="12"/>
          </p:nvPr>
        </p:nvSpPr>
        <p:spPr>
          <a:xfrm>
            <a:off x="8610600" y="6369998"/>
            <a:ext cx="3305462" cy="365125"/>
          </a:xfrm>
        </p:spPr>
        <p:txBody>
          <a:bodyPr/>
          <a:lstStyle>
            <a:lvl1pPr>
              <a:defRPr sz="1100">
                <a:solidFill>
                  <a:schemeClr val="accent1">
                    <a:lumMod val="20000"/>
                    <a:lumOff val="80000"/>
                  </a:schemeClr>
                </a:solidFill>
              </a:defRPr>
            </a:lvl1pPr>
          </a:lstStyle>
          <a:p>
            <a:fld id="{96ACBB43-5C7B-084B-877B-5EF90931306D}" type="slidenum">
              <a:rPr lang="en-US" smtClean="0"/>
              <a:pPr/>
              <a:t>‹#›</a:t>
            </a:fld>
            <a:endParaRPr lang="en-US"/>
          </a:p>
        </p:txBody>
      </p:sp>
      <p:pic>
        <p:nvPicPr>
          <p:cNvPr id="10" name="Picture 9">
            <a:extLst>
              <a:ext uri="{FF2B5EF4-FFF2-40B4-BE49-F238E27FC236}">
                <a16:creationId xmlns:a16="http://schemas.microsoft.com/office/drawing/2014/main" id="{8B1DDA7C-0811-7C49-A098-BFE5C5646BE7}"/>
              </a:ext>
            </a:extLst>
          </p:cNvPr>
          <p:cNvPicPr>
            <a:picLocks noChangeAspect="1"/>
          </p:cNvPicPr>
          <p:nvPr userDrawn="1"/>
        </p:nvPicPr>
        <p:blipFill>
          <a:blip r:embed="rId3"/>
          <a:stretch>
            <a:fillRect/>
          </a:stretch>
        </p:blipFill>
        <p:spPr>
          <a:xfrm flipV="1">
            <a:off x="1239404" y="5081783"/>
            <a:ext cx="803738" cy="113180"/>
          </a:xfrm>
          <a:prstGeom prst="rect">
            <a:avLst/>
          </a:prstGeom>
        </p:spPr>
      </p:pic>
      <p:sp>
        <p:nvSpPr>
          <p:cNvPr id="4" name="Title 3">
            <a:extLst>
              <a:ext uri="{FF2B5EF4-FFF2-40B4-BE49-F238E27FC236}">
                <a16:creationId xmlns:a16="http://schemas.microsoft.com/office/drawing/2014/main" id="{5DF96C8F-3EA2-F446-82B5-EB7F6B8E25BC}"/>
              </a:ext>
            </a:extLst>
          </p:cNvPr>
          <p:cNvSpPr>
            <a:spLocks noGrp="1"/>
          </p:cNvSpPr>
          <p:nvPr>
            <p:ph type="title"/>
          </p:nvPr>
        </p:nvSpPr>
        <p:spPr>
          <a:xfrm>
            <a:off x="1239865" y="1322306"/>
            <a:ext cx="7347488" cy="2850879"/>
          </a:xfrm>
        </p:spPr>
        <p:txBody>
          <a:bodyPr bIns="0" anchor="b" anchorCtr="0">
            <a:noAutofit/>
          </a:bodyPr>
          <a:lstStyle>
            <a:lvl1pPr fontAlgn="base">
              <a:lnSpc>
                <a:spcPct val="85000"/>
              </a:lnSpc>
              <a:defRPr sz="6600" b="1" i="0" spc="-150">
                <a:solidFill>
                  <a:schemeClr val="accent1">
                    <a:lumMod val="50000"/>
                  </a:schemeClr>
                </a:solidFill>
                <a:latin typeface="Spectral ExtraBold" panose="02020502060000000000" pitchFamily="18" charset="77"/>
              </a:defRPr>
            </a:lvl1pPr>
          </a:lstStyle>
          <a:p>
            <a:r>
              <a:rPr lang="en-US"/>
              <a:t>Click to edit Master title style</a:t>
            </a:r>
          </a:p>
        </p:txBody>
      </p:sp>
      <p:sp>
        <p:nvSpPr>
          <p:cNvPr id="16" name="Text Placeholder 15">
            <a:extLst>
              <a:ext uri="{FF2B5EF4-FFF2-40B4-BE49-F238E27FC236}">
                <a16:creationId xmlns:a16="http://schemas.microsoft.com/office/drawing/2014/main" id="{E0F84FE7-0540-3B41-8011-E3E03A7CCBC0}"/>
              </a:ext>
            </a:extLst>
          </p:cNvPr>
          <p:cNvSpPr>
            <a:spLocks noGrp="1"/>
          </p:cNvSpPr>
          <p:nvPr>
            <p:ph type="body" sz="quarter" idx="14" hasCustomPrompt="1"/>
          </p:nvPr>
        </p:nvSpPr>
        <p:spPr>
          <a:xfrm>
            <a:off x="1239865" y="4339525"/>
            <a:ext cx="5626638" cy="457199"/>
          </a:xfrm>
        </p:spPr>
        <p:txBody>
          <a:bodyPr>
            <a:normAutofit/>
          </a:bodyPr>
          <a:lstStyle>
            <a:lvl1pPr marL="0" indent="0">
              <a:buNone/>
              <a:defRPr sz="1430" spc="300">
                <a:solidFill>
                  <a:schemeClr val="accent1"/>
                </a:solidFill>
              </a:defRPr>
            </a:lvl1pPr>
          </a:lstStyle>
          <a:p>
            <a:pPr lvl="0"/>
            <a:r>
              <a:rPr lang="en-US"/>
              <a:t>Click to add subtitle</a:t>
            </a:r>
          </a:p>
        </p:txBody>
      </p:sp>
      <p:pic>
        <p:nvPicPr>
          <p:cNvPr id="13" name="Picture 12" descr="Logo&#10;&#10;Description automatically generated">
            <a:extLst>
              <a:ext uri="{FF2B5EF4-FFF2-40B4-BE49-F238E27FC236}">
                <a16:creationId xmlns:a16="http://schemas.microsoft.com/office/drawing/2014/main" id="{97615354-B20A-D547-9866-86A1AECCD2BA}"/>
              </a:ext>
            </a:extLst>
          </p:cNvPr>
          <p:cNvPicPr>
            <a:picLocks noChangeAspect="1"/>
          </p:cNvPicPr>
          <p:nvPr userDrawn="1"/>
        </p:nvPicPr>
        <p:blipFill>
          <a:blip r:embed="rId4"/>
          <a:stretch>
            <a:fillRect/>
          </a:stretch>
        </p:blipFill>
        <p:spPr>
          <a:xfrm>
            <a:off x="1063241" y="6038064"/>
            <a:ext cx="3984653" cy="830136"/>
          </a:xfrm>
          <a:prstGeom prst="rect">
            <a:avLst/>
          </a:prstGeom>
        </p:spPr>
      </p:pic>
    </p:spTree>
    <p:extLst>
      <p:ext uri="{BB962C8B-B14F-4D97-AF65-F5344CB8AC3E}">
        <p14:creationId xmlns:p14="http://schemas.microsoft.com/office/powerpoint/2010/main" val="3974297105"/>
      </p:ext>
    </p:extLst>
  </p:cSld>
  <p:clrMapOvr>
    <a:masterClrMapping/>
  </p:clrMapOvr>
  <p:extLst>
    <p:ext uri="{DCECCB84-F9BA-43D5-87BE-67443E8EF086}">
      <p15:sldGuideLst xmlns:p15="http://schemas.microsoft.com/office/powerpoint/2012/main">
        <p15:guide id="1" orient="horz" pos="2640">
          <p15:clr>
            <a:srgbClr val="FBAE40"/>
          </p15:clr>
        </p15:guide>
        <p15:guide id="2" pos="76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AA46-A5E1-D542-8104-A09FED725D6F}"/>
              </a:ext>
            </a:extLst>
          </p:cNvPr>
          <p:cNvSpPr>
            <a:spLocks noGrp="1"/>
          </p:cNvSpPr>
          <p:nvPr>
            <p:ph type="title"/>
          </p:nvPr>
        </p:nvSpPr>
        <p:spPr>
          <a:xfrm>
            <a:off x="1389321" y="681148"/>
            <a:ext cx="9854317" cy="390523"/>
          </a:xfrm>
        </p:spPr>
        <p:txBody>
          <a:bodyPr/>
          <a:lstStyle>
            <a:lvl1pPr>
              <a:defRPr b="0" spc="200" baseline="0">
                <a:solidFill>
                  <a:schemeClr val="tx2">
                    <a:lumMod val="60000"/>
                    <a:lumOff val="4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82797D-D6FC-5140-AF46-C6F6A647688D}"/>
              </a:ext>
            </a:extLst>
          </p:cNvPr>
          <p:cNvSpPr>
            <a:spLocks noGrp="1"/>
          </p:cNvSpPr>
          <p:nvPr>
            <p:ph idx="1" hasCustomPrompt="1"/>
          </p:nvPr>
        </p:nvSpPr>
        <p:spPr>
          <a:xfrm>
            <a:off x="1389321" y="1477151"/>
            <a:ext cx="9854317" cy="4307435"/>
          </a:xfrm>
        </p:spPr>
        <p:txBody>
          <a:bodyPr lIns="0" tIns="0"/>
          <a:lstStyle>
            <a:lvl1pPr marL="571500" indent="-571500">
              <a:buSzPct val="140000"/>
              <a:buFont typeface="Arial" panose="020B0604020202020204" pitchFamily="34" charset="0"/>
              <a:buChar char="•"/>
              <a:defRPr sz="3600"/>
            </a:lvl1pPr>
            <a:lvl2pPr>
              <a:defRPr sz="3200"/>
            </a:lvl2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6549E54-A108-1C4D-9843-175CDBDF3FBB}"/>
              </a:ext>
            </a:extLst>
          </p:cNvPr>
          <p:cNvSpPr>
            <a:spLocks noGrp="1"/>
          </p:cNvSpPr>
          <p:nvPr>
            <p:ph type="ftr" sz="quarter" idx="11"/>
          </p:nvPr>
        </p:nvSpPr>
        <p:spPr>
          <a:xfrm>
            <a:off x="4261104" y="6356350"/>
            <a:ext cx="464872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39E4767A-6F26-144D-9550-0D521B79F6E6}"/>
              </a:ext>
            </a:extLst>
          </p:cNvPr>
          <p:cNvSpPr>
            <a:spLocks noGrp="1"/>
          </p:cNvSpPr>
          <p:nvPr>
            <p:ph type="sldNum" sz="quarter" idx="12"/>
          </p:nvPr>
        </p:nvSpPr>
        <p:spPr>
          <a:xfrm>
            <a:off x="9105276" y="6356350"/>
            <a:ext cx="2743200" cy="365125"/>
          </a:xfrm>
        </p:spPr>
        <p:txBody>
          <a:bodyPr/>
          <a:lstStyle>
            <a:lvl1pPr>
              <a:defRPr>
                <a:solidFill>
                  <a:schemeClr val="accent1"/>
                </a:solidFill>
              </a:defRPr>
            </a:lvl1pPr>
          </a:lstStyle>
          <a:p>
            <a:fld id="{96ACBB43-5C7B-084B-877B-5EF90931306D}" type="slidenum">
              <a:rPr lang="en-US" smtClean="0"/>
              <a:pPr/>
              <a:t>‹#›</a:t>
            </a:fld>
            <a:endParaRPr lang="en-US"/>
          </a:p>
        </p:txBody>
      </p:sp>
      <p:pic>
        <p:nvPicPr>
          <p:cNvPr id="11" name="Picture 10" descr="Logo&#10;&#10;Description automatically generated">
            <a:extLst>
              <a:ext uri="{FF2B5EF4-FFF2-40B4-BE49-F238E27FC236}">
                <a16:creationId xmlns:a16="http://schemas.microsoft.com/office/drawing/2014/main" id="{B55F590F-66FA-0147-8F9B-EF2EC15B1273}"/>
              </a:ext>
            </a:extLst>
          </p:cNvPr>
          <p:cNvPicPr>
            <a:picLocks noChangeAspect="1"/>
          </p:cNvPicPr>
          <p:nvPr userDrawn="1"/>
        </p:nvPicPr>
        <p:blipFill>
          <a:blip r:embed="rId3"/>
          <a:stretch>
            <a:fillRect/>
          </a:stretch>
        </p:blipFill>
        <p:spPr>
          <a:xfrm>
            <a:off x="9114" y="6069704"/>
            <a:ext cx="3984653" cy="830136"/>
          </a:xfrm>
          <a:prstGeom prst="rect">
            <a:avLst/>
          </a:prstGeom>
        </p:spPr>
      </p:pic>
    </p:spTree>
    <p:extLst>
      <p:ext uri="{BB962C8B-B14F-4D97-AF65-F5344CB8AC3E}">
        <p14:creationId xmlns:p14="http://schemas.microsoft.com/office/powerpoint/2010/main" val="1316606489"/>
      </p:ext>
    </p:extLst>
  </p:cSld>
  <p:clrMapOvr>
    <a:masterClrMapping/>
  </p:clrMapOvr>
  <p:extLst>
    <p:ext uri="{DCECCB84-F9BA-43D5-87BE-67443E8EF086}">
      <p15:sldGuideLst xmlns:p15="http://schemas.microsoft.com/office/powerpoint/2012/main">
        <p15:guide id="1" orient="horz" pos="2160">
          <p15:clr>
            <a:srgbClr val="FBAE40"/>
          </p15:clr>
        </p15:guide>
        <p15:guide id="2"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E15565-90B7-4B48-82A9-E3239121F5E1}"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ctrTitle"/>
          </p:nvPr>
        </p:nvSpPr>
        <p:spPr>
          <a:xfrm>
            <a:off x="609600" y="1122363"/>
            <a:ext cx="10363200" cy="2387600"/>
          </a:xfrm>
        </p:spPr>
        <p:txBody>
          <a:bodyPr anchor="b"/>
          <a:lstStyle>
            <a:lvl1pPr algn="l">
              <a:defRPr sz="6000"/>
            </a:lvl1pPr>
          </a:lstStyle>
          <a:p>
            <a:r>
              <a:rPr lang="en-US"/>
              <a:t>Click to edit Master title style</a:t>
            </a:r>
          </a:p>
        </p:txBody>
      </p:sp>
      <p:sp>
        <p:nvSpPr>
          <p:cNvPr id="8"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677757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AFDD-2CC6-8049-A544-11AF67749A03}"/>
              </a:ext>
            </a:extLst>
          </p:cNvPr>
          <p:cNvSpPr>
            <a:spLocks noGrp="1"/>
          </p:cNvSpPr>
          <p:nvPr>
            <p:ph type="title"/>
          </p:nvPr>
        </p:nvSpPr>
        <p:spPr>
          <a:xfrm>
            <a:off x="2572463" y="2624131"/>
            <a:ext cx="7471347" cy="1763902"/>
          </a:xfrm>
        </p:spPr>
        <p:txBody>
          <a:bodyPr tIns="0" bIns="0" anchor="ctr" anchorCtr="0">
            <a:normAutofit/>
          </a:bodyPr>
          <a:lstStyle>
            <a:lvl1pPr>
              <a:lnSpc>
                <a:spcPct val="80000"/>
              </a:lnSpc>
              <a:defRPr lang="en-US" sz="5800" b="1" i="0" kern="0" spc="-150" baseline="0" dirty="0">
                <a:solidFill>
                  <a:schemeClr val="accent1">
                    <a:lumMod val="75000"/>
                  </a:schemeClr>
                </a:solidFill>
                <a:latin typeface="Spectral ExtraBold" panose="02020902060000000000" pitchFamily="18" charset="77"/>
                <a:ea typeface="SimSun" panose="02010600030101010101" pitchFamily="2" charset="-122"/>
              </a:defRPr>
            </a:lvl1pPr>
          </a:lstStyle>
          <a:p>
            <a:r>
              <a:rPr lang="en-US"/>
              <a:t>Click to edit Master title style</a:t>
            </a:r>
          </a:p>
        </p:txBody>
      </p:sp>
      <p:sp>
        <p:nvSpPr>
          <p:cNvPr id="3" name="Text Placeholder 2">
            <a:extLst>
              <a:ext uri="{FF2B5EF4-FFF2-40B4-BE49-F238E27FC236}">
                <a16:creationId xmlns:a16="http://schemas.microsoft.com/office/drawing/2014/main" id="{D2C06BC0-24B0-BD4A-A607-3DA9A22B78EB}"/>
              </a:ext>
            </a:extLst>
          </p:cNvPr>
          <p:cNvSpPr>
            <a:spLocks noGrp="1"/>
          </p:cNvSpPr>
          <p:nvPr>
            <p:ph type="body" idx="1" hasCustomPrompt="1"/>
          </p:nvPr>
        </p:nvSpPr>
        <p:spPr>
          <a:xfrm>
            <a:off x="2574925" y="1798926"/>
            <a:ext cx="7471347" cy="812800"/>
          </a:xfrm>
        </p:spPr>
        <p:txBody>
          <a:bodyPr lIns="0" tIns="0" bIns="0" anchor="b">
            <a:noAutofit/>
          </a:bodyPr>
          <a:lstStyle>
            <a:lvl1pPr marL="0" indent="0">
              <a:buNone/>
              <a:defRPr sz="1600" b="0" i="0" spc="300">
                <a:solidFill>
                  <a:schemeClr val="accent2"/>
                </a:solidFill>
                <a:latin typeface="Metropolis Extra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5" name="Footer Placeholder 4">
            <a:extLst>
              <a:ext uri="{FF2B5EF4-FFF2-40B4-BE49-F238E27FC236}">
                <a16:creationId xmlns:a16="http://schemas.microsoft.com/office/drawing/2014/main" id="{BC4256CC-84D5-0646-BD44-02191960D134}"/>
              </a:ext>
            </a:extLst>
          </p:cNvPr>
          <p:cNvSpPr>
            <a:spLocks noGrp="1"/>
          </p:cNvSpPr>
          <p:nvPr>
            <p:ph type="ftr" sz="quarter" idx="11"/>
          </p:nvPr>
        </p:nvSpPr>
        <p:spPr>
          <a:xfrm>
            <a:off x="4890052" y="6356350"/>
            <a:ext cx="3263348" cy="365125"/>
          </a:xfrm>
        </p:spPr>
        <p:txBody>
          <a:bodyPr/>
          <a:lstStyle>
            <a:lvl1pPr>
              <a:defRPr>
                <a:solidFill>
                  <a:schemeClr val="accent6">
                    <a:lumMod val="75000"/>
                  </a:schemeClr>
                </a:solidFill>
              </a:defRPr>
            </a:lvl1pPr>
          </a:lstStyle>
          <a:p>
            <a:endParaRPr lang="en-US"/>
          </a:p>
        </p:txBody>
      </p:sp>
      <p:sp>
        <p:nvSpPr>
          <p:cNvPr id="6" name="Slide Number Placeholder 5">
            <a:extLst>
              <a:ext uri="{FF2B5EF4-FFF2-40B4-BE49-F238E27FC236}">
                <a16:creationId xmlns:a16="http://schemas.microsoft.com/office/drawing/2014/main" id="{7FE73A40-A8F0-E143-80BC-A0AC4AAF29A1}"/>
              </a:ext>
            </a:extLst>
          </p:cNvPr>
          <p:cNvSpPr>
            <a:spLocks noGrp="1"/>
          </p:cNvSpPr>
          <p:nvPr>
            <p:ph type="sldNum" sz="quarter" idx="12"/>
          </p:nvPr>
        </p:nvSpPr>
        <p:spPr/>
        <p:txBody>
          <a:bodyPr/>
          <a:lstStyle>
            <a:lvl1pPr>
              <a:defRPr>
                <a:solidFill>
                  <a:schemeClr val="accent1"/>
                </a:solidFill>
              </a:defRPr>
            </a:lvl1pPr>
          </a:lstStyle>
          <a:p>
            <a:fld id="{96ACBB43-5C7B-084B-877B-5EF90931306D}" type="slidenum">
              <a:rPr lang="en-US" smtClean="0"/>
              <a:pPr/>
              <a:t>‹#›</a:t>
            </a:fld>
            <a:endParaRPr lang="en-US"/>
          </a:p>
        </p:txBody>
      </p:sp>
      <p:pic>
        <p:nvPicPr>
          <p:cNvPr id="8" name="Picture 7">
            <a:extLst>
              <a:ext uri="{FF2B5EF4-FFF2-40B4-BE49-F238E27FC236}">
                <a16:creationId xmlns:a16="http://schemas.microsoft.com/office/drawing/2014/main" id="{CA42C5F1-2F01-BC45-B052-0E2591C3E04A}"/>
              </a:ext>
            </a:extLst>
          </p:cNvPr>
          <p:cNvPicPr>
            <a:picLocks noChangeAspect="1"/>
          </p:cNvPicPr>
          <p:nvPr userDrawn="1"/>
        </p:nvPicPr>
        <p:blipFill>
          <a:blip r:embed="rId3"/>
          <a:stretch>
            <a:fillRect/>
          </a:stretch>
        </p:blipFill>
        <p:spPr>
          <a:xfrm flipV="1">
            <a:off x="2584139" y="4684973"/>
            <a:ext cx="591257" cy="83259"/>
          </a:xfrm>
          <a:prstGeom prst="rect">
            <a:avLst/>
          </a:prstGeom>
        </p:spPr>
      </p:pic>
      <p:pic>
        <p:nvPicPr>
          <p:cNvPr id="10" name="Picture 9" descr="Logo&#10;&#10;Description automatically generated">
            <a:extLst>
              <a:ext uri="{FF2B5EF4-FFF2-40B4-BE49-F238E27FC236}">
                <a16:creationId xmlns:a16="http://schemas.microsoft.com/office/drawing/2014/main" id="{0BBB2925-A927-D148-9A36-E91185C7E5AC}"/>
              </a:ext>
            </a:extLst>
          </p:cNvPr>
          <p:cNvPicPr>
            <a:picLocks noChangeAspect="1"/>
          </p:cNvPicPr>
          <p:nvPr userDrawn="1"/>
        </p:nvPicPr>
        <p:blipFill>
          <a:blip r:embed="rId4"/>
          <a:stretch>
            <a:fillRect/>
          </a:stretch>
        </p:blipFill>
        <p:spPr>
          <a:xfrm>
            <a:off x="560373" y="6038064"/>
            <a:ext cx="3984653" cy="830136"/>
          </a:xfrm>
          <a:prstGeom prst="rect">
            <a:avLst/>
          </a:prstGeom>
        </p:spPr>
      </p:pic>
    </p:spTree>
    <p:extLst>
      <p:ext uri="{BB962C8B-B14F-4D97-AF65-F5344CB8AC3E}">
        <p14:creationId xmlns:p14="http://schemas.microsoft.com/office/powerpoint/2010/main" val="670807313"/>
      </p:ext>
    </p:extLst>
  </p:cSld>
  <p:clrMapOvr>
    <a:masterClrMapping/>
  </p:clrMapOvr>
  <p:extLst>
    <p:ext uri="{DCECCB84-F9BA-43D5-87BE-67443E8EF086}">
      <p15:sldGuideLst xmlns:p15="http://schemas.microsoft.com/office/powerpoint/2012/main">
        <p15:guide id="1" orient="horz" pos="2160">
          <p15:clr>
            <a:srgbClr val="FBAE40"/>
          </p15:clr>
        </p15:guide>
        <p15:guide id="2" pos="160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Graphic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F221-2BC3-E54F-B0FA-0E997C82FF72}"/>
              </a:ext>
            </a:extLst>
          </p:cNvPr>
          <p:cNvSpPr>
            <a:spLocks noGrp="1"/>
          </p:cNvSpPr>
          <p:nvPr>
            <p:ph type="title"/>
          </p:nvPr>
        </p:nvSpPr>
        <p:spPr>
          <a:xfrm>
            <a:off x="1517650" y="677142"/>
            <a:ext cx="9356368" cy="39052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E738DE30-E2CF-F94F-BA4F-A647229E915F}"/>
              </a:ext>
            </a:extLst>
          </p:cNvPr>
          <p:cNvSpPr>
            <a:spLocks noGrp="1"/>
          </p:cNvSpPr>
          <p:nvPr>
            <p:ph type="ftr" sz="quarter" idx="11"/>
          </p:nvPr>
        </p:nvSpPr>
        <p:spPr>
          <a:xfrm>
            <a:off x="4065652" y="6356350"/>
            <a:ext cx="4844172" cy="365125"/>
          </a:xfrm>
        </p:spPr>
        <p:txBody>
          <a:bodyPr/>
          <a:lstStyle/>
          <a:p>
            <a:endParaRPr lang="en-US"/>
          </a:p>
        </p:txBody>
      </p:sp>
      <p:sp>
        <p:nvSpPr>
          <p:cNvPr id="5" name="Slide Number Placeholder 4">
            <a:extLst>
              <a:ext uri="{FF2B5EF4-FFF2-40B4-BE49-F238E27FC236}">
                <a16:creationId xmlns:a16="http://schemas.microsoft.com/office/drawing/2014/main" id="{2DA18297-ED40-AE4D-B8E3-4B14EACD6F31}"/>
              </a:ext>
            </a:extLst>
          </p:cNvPr>
          <p:cNvSpPr>
            <a:spLocks noGrp="1"/>
          </p:cNvSpPr>
          <p:nvPr>
            <p:ph type="sldNum" sz="quarter" idx="12"/>
          </p:nvPr>
        </p:nvSpPr>
        <p:spPr/>
        <p:txBody>
          <a:bodyPr/>
          <a:lstStyle/>
          <a:p>
            <a:fld id="{96ACBB43-5C7B-084B-877B-5EF90931306D}" type="slidenum">
              <a:rPr lang="en-US" smtClean="0"/>
              <a:t>‹#›</a:t>
            </a:fld>
            <a:endParaRPr lang="en-US"/>
          </a:p>
        </p:txBody>
      </p:sp>
      <p:sp>
        <p:nvSpPr>
          <p:cNvPr id="6" name="Content Placeholder 5">
            <a:extLst>
              <a:ext uri="{FF2B5EF4-FFF2-40B4-BE49-F238E27FC236}">
                <a16:creationId xmlns:a16="http://schemas.microsoft.com/office/drawing/2014/main" id="{654F4AF3-3E0A-D14B-AFA1-1B60797F5DAA}"/>
              </a:ext>
            </a:extLst>
          </p:cNvPr>
          <p:cNvSpPr>
            <a:spLocks noGrp="1"/>
          </p:cNvSpPr>
          <p:nvPr>
            <p:ph sz="quarter" idx="13" hasCustomPrompt="1"/>
          </p:nvPr>
        </p:nvSpPr>
        <p:spPr>
          <a:xfrm>
            <a:off x="1517650" y="1394847"/>
            <a:ext cx="10398412" cy="4734491"/>
          </a:xfrm>
        </p:spPr>
        <p:txBody>
          <a:bodyPr/>
          <a:lstStyle>
            <a:lvl1pPr marL="0" indent="0">
              <a:buNone/>
              <a:defRPr/>
            </a:lvl1pPr>
          </a:lstStyle>
          <a:p>
            <a:pPr lvl="0"/>
            <a:r>
              <a:rPr lang="en-US"/>
              <a:t>Click to add content</a:t>
            </a:r>
          </a:p>
        </p:txBody>
      </p:sp>
      <p:pic>
        <p:nvPicPr>
          <p:cNvPr id="10" name="Picture 9" descr="Logo&#10;&#10;Description automatically generated">
            <a:extLst>
              <a:ext uri="{FF2B5EF4-FFF2-40B4-BE49-F238E27FC236}">
                <a16:creationId xmlns:a16="http://schemas.microsoft.com/office/drawing/2014/main" id="{7E878C48-93C4-6E4E-A769-D36698EF95B1}"/>
              </a:ext>
            </a:extLst>
          </p:cNvPr>
          <p:cNvPicPr>
            <a:picLocks noChangeAspect="1"/>
          </p:cNvPicPr>
          <p:nvPr userDrawn="1"/>
        </p:nvPicPr>
        <p:blipFill>
          <a:blip r:embed="rId3"/>
          <a:stretch>
            <a:fillRect/>
          </a:stretch>
        </p:blipFill>
        <p:spPr>
          <a:xfrm>
            <a:off x="9114" y="6069704"/>
            <a:ext cx="3984653" cy="830136"/>
          </a:xfrm>
          <a:prstGeom prst="rect">
            <a:avLst/>
          </a:prstGeom>
        </p:spPr>
      </p:pic>
    </p:spTree>
    <p:extLst>
      <p:ext uri="{BB962C8B-B14F-4D97-AF65-F5344CB8AC3E}">
        <p14:creationId xmlns:p14="http://schemas.microsoft.com/office/powerpoint/2010/main" val="32320166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0BC1-E26E-F348-8264-AE55E086748F}"/>
              </a:ext>
            </a:extLst>
          </p:cNvPr>
          <p:cNvSpPr>
            <a:spLocks noGrp="1"/>
          </p:cNvSpPr>
          <p:nvPr>
            <p:ph type="title"/>
          </p:nvPr>
        </p:nvSpPr>
        <p:spPr>
          <a:xfrm>
            <a:off x="1157467" y="600016"/>
            <a:ext cx="10163196" cy="275647"/>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515E8F-7CC1-7A45-9C9D-F49BF2CAE0CF}"/>
              </a:ext>
            </a:extLst>
          </p:cNvPr>
          <p:cNvSpPr>
            <a:spLocks noGrp="1"/>
          </p:cNvSpPr>
          <p:nvPr>
            <p:ph type="body" idx="1"/>
          </p:nvPr>
        </p:nvSpPr>
        <p:spPr>
          <a:xfrm>
            <a:off x="1163880" y="1324536"/>
            <a:ext cx="5157787" cy="537177"/>
          </a:xfrm>
        </p:spPr>
        <p:txBody>
          <a:bodyPr anchor="t"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7B413C-B2A5-2B49-A4B8-E9FFD6BBEF55}"/>
              </a:ext>
            </a:extLst>
          </p:cNvPr>
          <p:cNvSpPr>
            <a:spLocks noGrp="1"/>
          </p:cNvSpPr>
          <p:nvPr>
            <p:ph sz="half" idx="2" hasCustomPrompt="1"/>
          </p:nvPr>
        </p:nvSpPr>
        <p:spPr>
          <a:xfrm>
            <a:off x="1184778" y="2200533"/>
            <a:ext cx="5136889" cy="3356642"/>
          </a:xfrm>
        </p:spPr>
        <p:txBody>
          <a:bodyPr/>
          <a:lstStyle>
            <a:lvl1pPr>
              <a:defRPr sz="3200"/>
            </a:lvl1pPr>
            <a:lvl3pPr marL="800100" indent="-342900">
              <a:buFont typeface="Arial" panose="020B0604020202020204" pitchFamily="34" charset="0"/>
              <a:buChar char="•"/>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0C7541-396E-B04E-BA5F-78A114E03795}"/>
              </a:ext>
            </a:extLst>
          </p:cNvPr>
          <p:cNvSpPr>
            <a:spLocks noGrp="1"/>
          </p:cNvSpPr>
          <p:nvPr>
            <p:ph type="body" sz="quarter" idx="3"/>
          </p:nvPr>
        </p:nvSpPr>
        <p:spPr>
          <a:xfrm>
            <a:off x="6519440" y="1324536"/>
            <a:ext cx="5160039" cy="537177"/>
          </a:xfrm>
        </p:spPr>
        <p:txBody>
          <a:bodyPr anchor="t"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8678F0-C2AA-FE49-BABD-8E84BFBA8868}"/>
              </a:ext>
            </a:extLst>
          </p:cNvPr>
          <p:cNvSpPr>
            <a:spLocks noGrp="1"/>
          </p:cNvSpPr>
          <p:nvPr>
            <p:ph sz="quarter" idx="4" hasCustomPrompt="1"/>
          </p:nvPr>
        </p:nvSpPr>
        <p:spPr>
          <a:xfrm>
            <a:off x="6542589" y="2200533"/>
            <a:ext cx="5160040" cy="3356642"/>
          </a:xfrm>
        </p:spPr>
        <p:txBody>
          <a:bodyPr/>
          <a:lstStyle>
            <a:lvl1pPr>
              <a:defRPr sz="3200"/>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A6CF3B6-96DD-354B-9D35-097AC7F6B87D}"/>
              </a:ext>
            </a:extLst>
          </p:cNvPr>
          <p:cNvSpPr>
            <a:spLocks noGrp="1"/>
          </p:cNvSpPr>
          <p:nvPr>
            <p:ph type="ftr" sz="quarter" idx="11"/>
          </p:nvPr>
        </p:nvSpPr>
        <p:spPr>
          <a:xfrm>
            <a:off x="4065652" y="6356350"/>
            <a:ext cx="4844172" cy="365125"/>
          </a:xfrm>
        </p:spPr>
        <p:txBody>
          <a:bodyPr/>
          <a:lstStyle/>
          <a:p>
            <a:endParaRPr lang="en-US"/>
          </a:p>
        </p:txBody>
      </p:sp>
      <p:sp>
        <p:nvSpPr>
          <p:cNvPr id="9" name="Slide Number Placeholder 8">
            <a:extLst>
              <a:ext uri="{FF2B5EF4-FFF2-40B4-BE49-F238E27FC236}">
                <a16:creationId xmlns:a16="http://schemas.microsoft.com/office/drawing/2014/main" id="{D35B91E0-4870-CD48-8ECC-1DBCDBF283F4}"/>
              </a:ext>
            </a:extLst>
          </p:cNvPr>
          <p:cNvSpPr>
            <a:spLocks noGrp="1"/>
          </p:cNvSpPr>
          <p:nvPr>
            <p:ph type="sldNum" sz="quarter" idx="12"/>
          </p:nvPr>
        </p:nvSpPr>
        <p:spPr/>
        <p:txBody>
          <a:bodyPr/>
          <a:lstStyle/>
          <a:p>
            <a:fld id="{96ACBB43-5C7B-084B-877B-5EF90931306D}" type="slidenum">
              <a:rPr lang="en-US" smtClean="0"/>
              <a:t>‹#›</a:t>
            </a:fld>
            <a:endParaRPr lang="en-US"/>
          </a:p>
        </p:txBody>
      </p:sp>
      <p:cxnSp>
        <p:nvCxnSpPr>
          <p:cNvPr id="11" name="Straight Connector 10">
            <a:extLst>
              <a:ext uri="{FF2B5EF4-FFF2-40B4-BE49-F238E27FC236}">
                <a16:creationId xmlns:a16="http://schemas.microsoft.com/office/drawing/2014/main" id="{C882155A-D15F-6441-98DD-4C50FAA1A628}"/>
              </a:ext>
            </a:extLst>
          </p:cNvPr>
          <p:cNvCxnSpPr/>
          <p:nvPr userDrawn="1"/>
        </p:nvCxnSpPr>
        <p:spPr>
          <a:xfrm>
            <a:off x="1163880" y="1183938"/>
            <a:ext cx="5157787" cy="0"/>
          </a:xfrm>
          <a:prstGeom prst="line">
            <a:avLst/>
          </a:prstGeom>
          <a:ln w="47625"/>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EC42D5B9-E51E-504A-A069-E877528889DD}"/>
              </a:ext>
            </a:extLst>
          </p:cNvPr>
          <p:cNvCxnSpPr>
            <a:cxnSpLocks/>
          </p:cNvCxnSpPr>
          <p:nvPr userDrawn="1"/>
        </p:nvCxnSpPr>
        <p:spPr>
          <a:xfrm>
            <a:off x="6496292" y="1183938"/>
            <a:ext cx="5183188" cy="0"/>
          </a:xfrm>
          <a:prstGeom prst="line">
            <a:avLst/>
          </a:prstGeom>
          <a:ln w="47625"/>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3C1C28F0-BE87-4D4C-8ABB-585C9A7178AB}"/>
              </a:ext>
            </a:extLst>
          </p:cNvPr>
          <p:cNvCxnSpPr/>
          <p:nvPr userDrawn="1"/>
        </p:nvCxnSpPr>
        <p:spPr>
          <a:xfrm>
            <a:off x="1163880" y="2075189"/>
            <a:ext cx="5157787"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2F103DE9-94D1-6845-BD4E-842135DC9FF6}"/>
              </a:ext>
            </a:extLst>
          </p:cNvPr>
          <p:cNvCxnSpPr>
            <a:cxnSpLocks/>
          </p:cNvCxnSpPr>
          <p:nvPr userDrawn="1"/>
        </p:nvCxnSpPr>
        <p:spPr>
          <a:xfrm>
            <a:off x="6519440" y="2075189"/>
            <a:ext cx="5160040"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E9B66F85-9BD7-4043-B761-2BAD2FFD09F6}"/>
              </a:ext>
            </a:extLst>
          </p:cNvPr>
          <p:cNvCxnSpPr>
            <a:cxnSpLocks/>
          </p:cNvCxnSpPr>
          <p:nvPr userDrawn="1"/>
        </p:nvCxnSpPr>
        <p:spPr>
          <a:xfrm>
            <a:off x="1187029" y="5956762"/>
            <a:ext cx="5134638"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FABBB607-D0F6-8148-93DE-AB163FE92524}"/>
              </a:ext>
            </a:extLst>
          </p:cNvPr>
          <p:cNvCxnSpPr>
            <a:cxnSpLocks/>
          </p:cNvCxnSpPr>
          <p:nvPr userDrawn="1"/>
        </p:nvCxnSpPr>
        <p:spPr>
          <a:xfrm>
            <a:off x="6542589" y="5956762"/>
            <a:ext cx="5160040" cy="0"/>
          </a:xfrm>
          <a:prstGeom prst="line">
            <a:avLst/>
          </a:prstGeom>
          <a:ln w="15875"/>
        </p:spPr>
        <p:style>
          <a:lnRef idx="3">
            <a:schemeClr val="accent1"/>
          </a:lnRef>
          <a:fillRef idx="0">
            <a:schemeClr val="accent1"/>
          </a:fillRef>
          <a:effectRef idx="2">
            <a:schemeClr val="accent1"/>
          </a:effectRef>
          <a:fontRef idx="minor">
            <a:schemeClr val="tx1"/>
          </a:fontRef>
        </p:style>
      </p:cxnSp>
      <p:pic>
        <p:nvPicPr>
          <p:cNvPr id="20" name="Picture 19" descr="Logo&#10;&#10;Description automatically generated">
            <a:extLst>
              <a:ext uri="{FF2B5EF4-FFF2-40B4-BE49-F238E27FC236}">
                <a16:creationId xmlns:a16="http://schemas.microsoft.com/office/drawing/2014/main" id="{3F79F20C-2031-8D43-B640-11EDE945251B}"/>
              </a:ext>
            </a:extLst>
          </p:cNvPr>
          <p:cNvPicPr>
            <a:picLocks noChangeAspect="1"/>
          </p:cNvPicPr>
          <p:nvPr userDrawn="1"/>
        </p:nvPicPr>
        <p:blipFill>
          <a:blip r:embed="rId3"/>
          <a:stretch>
            <a:fillRect/>
          </a:stretch>
        </p:blipFill>
        <p:spPr>
          <a:xfrm>
            <a:off x="9114" y="6069704"/>
            <a:ext cx="3984653" cy="830136"/>
          </a:xfrm>
          <a:prstGeom prst="rect">
            <a:avLst/>
          </a:prstGeom>
        </p:spPr>
      </p:pic>
    </p:spTree>
    <p:extLst>
      <p:ext uri="{BB962C8B-B14F-4D97-AF65-F5344CB8AC3E}">
        <p14:creationId xmlns:p14="http://schemas.microsoft.com/office/powerpoint/2010/main" val="37746569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031714"/>
            <a:ext cx="12188825" cy="8262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0" y="596770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32632"/>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036701"/>
            <a:ext cx="4639096" cy="777240"/>
          </a:xfrm>
          <a:prstGeom prst="rect">
            <a:avLst/>
          </a:prstGeom>
        </p:spPr>
      </p:pic>
    </p:spTree>
    <p:extLst>
      <p:ext uri="{BB962C8B-B14F-4D97-AF65-F5344CB8AC3E}">
        <p14:creationId xmlns:p14="http://schemas.microsoft.com/office/powerpoint/2010/main" val="1340087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3866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895652"/>
          </a:xfrm>
        </p:spPr>
        <p:txBody>
          <a:bodyPr/>
          <a:lstStyle/>
          <a:p>
            <a:r>
              <a:rPr lang="en-US"/>
              <a:t>Click to edit Master title style</a:t>
            </a:r>
          </a:p>
        </p:txBody>
      </p:sp>
      <p:sp>
        <p:nvSpPr>
          <p:cNvPr id="3" name="Content Placeholder 2"/>
          <p:cNvSpPr>
            <a:spLocks noGrp="1"/>
          </p:cNvSpPr>
          <p:nvPr>
            <p:ph sz="half" idx="1"/>
          </p:nvPr>
        </p:nvSpPr>
        <p:spPr>
          <a:xfrm>
            <a:off x="1097279" y="1311564"/>
            <a:ext cx="4937760" cy="45575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311564"/>
            <a:ext cx="4937760" cy="4557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131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p:cNvSpPr/>
          <p:nvPr/>
        </p:nvSpPr>
        <p:spPr>
          <a:xfrm>
            <a:off x="17" y="0"/>
            <a:ext cx="217976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17978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8619" y="594359"/>
            <a:ext cx="1579417" cy="2555241"/>
          </a:xfrm>
        </p:spPr>
        <p:txBody>
          <a:bodyPr anchor="b">
            <a:normAutofit/>
          </a:bodyPr>
          <a:lstStyle>
            <a:lvl1pPr algn="l">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2521530" y="731520"/>
            <a:ext cx="877131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619" y="5218545"/>
            <a:ext cx="1489372" cy="1334290"/>
          </a:xfrm>
          <a:prstGeom prst="rect">
            <a:avLst/>
          </a:prstGeom>
        </p:spPr>
      </p:pic>
    </p:spTree>
    <p:extLst>
      <p:ext uri="{BB962C8B-B14F-4D97-AF65-F5344CB8AC3E}">
        <p14:creationId xmlns:p14="http://schemas.microsoft.com/office/powerpoint/2010/main" val="2934395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1142077"/>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884218"/>
            <a:ext cx="3200400" cy="3796146"/>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56276"/>
            <a:ext cx="3200400" cy="536199"/>
          </a:xfrm>
          <a:prstGeom prst="rect">
            <a:avLst/>
          </a:prstGeom>
        </p:spPr>
      </p:pic>
    </p:spTree>
    <p:extLst>
      <p:ext uri="{BB962C8B-B14F-4D97-AF65-F5344CB8AC3E}">
        <p14:creationId xmlns:p14="http://schemas.microsoft.com/office/powerpoint/2010/main" val="37467410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A0F231-2045-114E-ACDA-CC346750B7A0}"/>
              </a:ext>
            </a:extLst>
          </p:cNvPr>
          <p:cNvSpPr txBox="1">
            <a:spLocks noChangeArrowheads="1"/>
          </p:cNvSpPr>
          <p:nvPr userDrawn="1"/>
        </p:nvSpPr>
        <p:spPr bwMode="auto">
          <a:xfrm>
            <a:off x="169333" y="5757864"/>
            <a:ext cx="11846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Geneva" panose="020B0503030404040204" pitchFamily="34" charset="0"/>
                <a:cs typeface="Geneva" panose="020B0503030404040204" pitchFamily="34" charset="0"/>
              </a:defRPr>
            </a:lvl1pPr>
            <a:lvl2pPr marL="742950" indent="-285750">
              <a:defRPr>
                <a:solidFill>
                  <a:schemeClr val="tx1"/>
                </a:solidFill>
                <a:latin typeface="Times New Roman" panose="02020603050405020304" pitchFamily="18" charset="0"/>
                <a:ea typeface="Geneva" panose="020B0503030404040204" pitchFamily="34" charset="0"/>
                <a:cs typeface="Geneva" panose="020B0503030404040204" pitchFamily="34" charset="0"/>
              </a:defRPr>
            </a:lvl2pPr>
            <a:lvl3pPr marL="1143000" indent="-228600">
              <a:defRPr>
                <a:solidFill>
                  <a:schemeClr val="tx1"/>
                </a:solidFill>
                <a:latin typeface="Times New Roman" panose="02020603050405020304" pitchFamily="18" charset="0"/>
                <a:ea typeface="Geneva" panose="020B0503030404040204" pitchFamily="34" charset="0"/>
                <a:cs typeface="Geneva" panose="020B0503030404040204" pitchFamily="34" charset="0"/>
              </a:defRPr>
            </a:lvl3pPr>
            <a:lvl4pPr marL="1600200" indent="-228600">
              <a:defRPr>
                <a:solidFill>
                  <a:schemeClr val="tx1"/>
                </a:solidFill>
                <a:latin typeface="Times New Roman" panose="02020603050405020304" pitchFamily="18" charset="0"/>
                <a:ea typeface="Geneva" panose="020B0503030404040204" pitchFamily="34" charset="0"/>
                <a:cs typeface="Geneva" panose="020B0503030404040204" pitchFamily="34" charset="0"/>
              </a:defRPr>
            </a:lvl4pPr>
            <a:lvl5pPr marL="2057400" indent="-228600">
              <a:defRPr>
                <a:solidFill>
                  <a:schemeClr val="tx1"/>
                </a:solidFill>
                <a:latin typeface="Times New Roman" panose="02020603050405020304" pitchFamily="18" charset="0"/>
                <a:ea typeface="Geneva" panose="020B0503030404040204" pitchFamily="34" charset="0"/>
                <a:cs typeface="Geneva" panose="020B0503030404040204" pitchFamily="34" charset="0"/>
              </a:defRPr>
            </a:lvl5pPr>
            <a:lvl6pPr marL="2514600" indent="-228600" defTabSz="457200" fontAlgn="base">
              <a:spcBef>
                <a:spcPct val="0"/>
              </a:spcBef>
              <a:spcAft>
                <a:spcPct val="0"/>
              </a:spcAft>
              <a:defRPr>
                <a:solidFill>
                  <a:schemeClr val="tx1"/>
                </a:solidFill>
                <a:latin typeface="Times New Roman" panose="02020603050405020304" pitchFamily="18" charset="0"/>
                <a:ea typeface="Geneva" panose="020B0503030404040204" pitchFamily="34" charset="0"/>
                <a:cs typeface="Geneva" panose="020B0503030404040204" pitchFamily="34" charset="0"/>
              </a:defRPr>
            </a:lvl6pPr>
            <a:lvl7pPr marL="2971800" indent="-228600" defTabSz="457200" fontAlgn="base">
              <a:spcBef>
                <a:spcPct val="0"/>
              </a:spcBef>
              <a:spcAft>
                <a:spcPct val="0"/>
              </a:spcAft>
              <a:defRPr>
                <a:solidFill>
                  <a:schemeClr val="tx1"/>
                </a:solidFill>
                <a:latin typeface="Times New Roman" panose="02020603050405020304" pitchFamily="18" charset="0"/>
                <a:ea typeface="Geneva" panose="020B0503030404040204" pitchFamily="34" charset="0"/>
                <a:cs typeface="Geneva" panose="020B0503030404040204" pitchFamily="34" charset="0"/>
              </a:defRPr>
            </a:lvl7pPr>
            <a:lvl8pPr marL="3429000" indent="-228600" defTabSz="457200" fontAlgn="base">
              <a:spcBef>
                <a:spcPct val="0"/>
              </a:spcBef>
              <a:spcAft>
                <a:spcPct val="0"/>
              </a:spcAft>
              <a:defRPr>
                <a:solidFill>
                  <a:schemeClr val="tx1"/>
                </a:solidFill>
                <a:latin typeface="Times New Roman" panose="02020603050405020304" pitchFamily="18" charset="0"/>
                <a:ea typeface="Geneva" panose="020B0503030404040204" pitchFamily="34" charset="0"/>
                <a:cs typeface="Geneva" panose="020B0503030404040204" pitchFamily="34" charset="0"/>
              </a:defRPr>
            </a:lvl8pPr>
            <a:lvl9pPr marL="3886200" indent="-228600" defTabSz="457200" fontAlgn="base">
              <a:spcBef>
                <a:spcPct val="0"/>
              </a:spcBef>
              <a:spcAft>
                <a:spcPct val="0"/>
              </a:spcAft>
              <a:defRPr>
                <a:solidFill>
                  <a:schemeClr val="tx1"/>
                </a:solidFill>
                <a:latin typeface="Times New Roman" panose="02020603050405020304" pitchFamily="18" charset="0"/>
                <a:ea typeface="Geneva" panose="020B0503030404040204" pitchFamily="34" charset="0"/>
                <a:cs typeface="Geneva" panose="020B0503030404040204" pitchFamily="34" charset="0"/>
              </a:defRPr>
            </a:lvl9pPr>
          </a:lstStyle>
          <a:p>
            <a:pPr eaLnBrk="1" hangingPunct="1">
              <a:defRPr/>
            </a:pPr>
            <a:r>
              <a:rPr lang="en-US" altLang="en-US" sz="1200" dirty="0">
                <a:latin typeface="Arial" panose="020B0604020202020204" pitchFamily="34" charset="0"/>
                <a:ea typeface="Times New Roman" panose="02020603050405020304" pitchFamily="18" charset="0"/>
                <a:cs typeface="Arial" panose="020B0604020202020204" pitchFamily="34" charset="0"/>
              </a:rPr>
              <a:t>………………..……………………………………………………………………………………………………………………………………..</a:t>
            </a:r>
          </a:p>
        </p:txBody>
      </p:sp>
      <p:pic>
        <p:nvPicPr>
          <p:cNvPr id="4" name="Picture 7" descr="Butterfly gust_sm.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0419" y="574675"/>
            <a:ext cx="45593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86936" y="4656138"/>
            <a:ext cx="961813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86260" y="1774963"/>
            <a:ext cx="78022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 name="Date Placeholder 3">
            <a:extLst>
              <a:ext uri="{FF2B5EF4-FFF2-40B4-BE49-F238E27FC236}">
                <a16:creationId xmlns:a16="http://schemas.microsoft.com/office/drawing/2014/main" id="{F310B897-A43C-4641-9BDB-D3B5156CD4F0}"/>
              </a:ext>
            </a:extLst>
          </p:cNvPr>
          <p:cNvSpPr>
            <a:spLocks noGrp="1"/>
          </p:cNvSpPr>
          <p:nvPr>
            <p:ph type="dt" sz="half" idx="10"/>
          </p:nvPr>
        </p:nvSpPr>
        <p:spPr/>
        <p:txBody>
          <a:bodyPr/>
          <a:lstStyle>
            <a:lvl1pPr>
              <a:defRPr>
                <a:latin typeface="Arial" panose="020B0604020202020204" pitchFamily="34" charset="0"/>
              </a:defRPr>
            </a:lvl1pPr>
          </a:lstStyle>
          <a:p>
            <a:pPr>
              <a:defRPr/>
            </a:pPr>
            <a:fld id="{6586A5EF-AA14-41E0-9E16-634542860535}" type="datetimeFigureOut">
              <a:rPr lang="en-US" altLang="en-US" smtClean="0"/>
              <a:pPr>
                <a:defRPr/>
              </a:pPr>
              <a:t>1/26/2022</a:t>
            </a:fld>
            <a:endParaRPr lang="en-US" altLang="en-US" dirty="0"/>
          </a:p>
        </p:txBody>
      </p:sp>
      <p:sp>
        <p:nvSpPr>
          <p:cNvPr id="7" name="Footer Placeholder 4">
            <a:extLst>
              <a:ext uri="{FF2B5EF4-FFF2-40B4-BE49-F238E27FC236}">
                <a16:creationId xmlns:a16="http://schemas.microsoft.com/office/drawing/2014/main" id="{47097FA4-7B64-CB4D-A3AF-94DD8590267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62D6EF6-0EEE-DB4F-9081-F3ACA60253F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ACF73B4-8E27-4894-B4FF-AA96BEDA34DD}" type="slidenum">
              <a:rPr lang="en-US" altLang="en-US" smtClean="0"/>
              <a:pPr>
                <a:defRPr/>
              </a:pPr>
              <a:t>‹#›</a:t>
            </a:fld>
            <a:endParaRPr lang="en-US" altLang="en-US" dirty="0"/>
          </a:p>
        </p:txBody>
      </p:sp>
    </p:spTree>
    <p:extLst>
      <p:ext uri="{BB962C8B-B14F-4D97-AF65-F5344CB8AC3E}">
        <p14:creationId xmlns:p14="http://schemas.microsoft.com/office/powerpoint/2010/main" val="7280992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0CCC46-CC78-4B93-8F80-FC433135EEEA}"/>
              </a:ext>
            </a:extLst>
          </p:cNvPr>
          <p:cNvSpPr txBox="1"/>
          <p:nvPr/>
        </p:nvSpPr>
        <p:spPr>
          <a:xfrm>
            <a:off x="169333" y="5757334"/>
            <a:ext cx="11846984" cy="338554"/>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600">
                <a:latin typeface="Times New Roman" panose="02020603050405020304" pitchFamily="18" charset="0"/>
              </a:rPr>
              <a:t>………………..……………………………………………………………………………………………………………………………………..</a:t>
            </a:r>
          </a:p>
        </p:txBody>
      </p:sp>
      <p:pic>
        <p:nvPicPr>
          <p:cNvPr id="5" name="Picture 7">
            <a:extLst>
              <a:ext uri="{FF2B5EF4-FFF2-40B4-BE49-F238E27FC236}">
                <a16:creationId xmlns:a16="http://schemas.microsoft.com/office/drawing/2014/main" id="{85E53394-B3F9-482F-AEEF-A8769EDD053D}"/>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4368800" y="6060018"/>
            <a:ext cx="3371851"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600201"/>
            <a:ext cx="10972800" cy="4157745"/>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47159B33-F470-493C-9C4E-FE11226BE603}"/>
              </a:ext>
            </a:extLst>
          </p:cNvPr>
          <p:cNvSpPr>
            <a:spLocks noGrp="1"/>
          </p:cNvSpPr>
          <p:nvPr>
            <p:ph type="dt" sz="half" idx="10"/>
          </p:nvPr>
        </p:nvSpPr>
        <p:spPr/>
        <p:txBody>
          <a:bodyPr/>
          <a:lstStyle>
            <a:lvl1pPr>
              <a:defRPr/>
            </a:lvl1pPr>
          </a:lstStyle>
          <a:p>
            <a:pPr>
              <a:defRPr/>
            </a:pPr>
            <a:fld id="{13748410-1CC2-470F-9AC2-793A53B06954}" type="datetime1">
              <a:rPr lang="en-US" altLang="en-US"/>
              <a:pPr>
                <a:defRPr/>
              </a:pPr>
              <a:t>1/26/2022</a:t>
            </a:fld>
            <a:endParaRPr lang="en-US" altLang="en-US"/>
          </a:p>
        </p:txBody>
      </p:sp>
      <p:sp>
        <p:nvSpPr>
          <p:cNvPr id="7" name="Footer Placeholder 4">
            <a:extLst>
              <a:ext uri="{FF2B5EF4-FFF2-40B4-BE49-F238E27FC236}">
                <a16:creationId xmlns:a16="http://schemas.microsoft.com/office/drawing/2014/main" id="{9401B3D7-B256-4EBC-9B64-63EC47A5168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5188D78-F8B5-44E2-A8DA-44B08D4B95A8}"/>
              </a:ext>
            </a:extLst>
          </p:cNvPr>
          <p:cNvSpPr>
            <a:spLocks noGrp="1"/>
          </p:cNvSpPr>
          <p:nvPr>
            <p:ph type="sldNum" sz="quarter" idx="12"/>
          </p:nvPr>
        </p:nvSpPr>
        <p:spPr/>
        <p:txBody>
          <a:bodyPr/>
          <a:lstStyle>
            <a:lvl1pPr>
              <a:defRPr/>
            </a:lvl1pPr>
          </a:lstStyle>
          <a:p>
            <a:fld id="{95546A69-0038-4704-89A4-186D2C6BE38E}" type="slidenum">
              <a:rPr lang="en-US" altLang="en-US"/>
              <a:pPr/>
              <a:t>‹#›</a:t>
            </a:fld>
            <a:endParaRPr lang="en-US" altLang="en-US"/>
          </a:p>
        </p:txBody>
      </p:sp>
    </p:spTree>
    <p:extLst>
      <p:ext uri="{BB962C8B-B14F-4D97-AF65-F5344CB8AC3E}">
        <p14:creationId xmlns:p14="http://schemas.microsoft.com/office/powerpoint/2010/main" val="2753646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15565-90B7-4B48-82A9-E3239121F5E1}"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846502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8" descr="NC logo-delete frame horizontal_12.18.14.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71385" y="6057905"/>
            <a:ext cx="4047067"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609602" y="1600200"/>
            <a:ext cx="5128735" cy="4157745"/>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506581" y="1600200"/>
            <a:ext cx="5075819" cy="4157745"/>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274638"/>
            <a:ext cx="10972800" cy="1143000"/>
          </a:xfrm>
        </p:spPr>
        <p:txBody>
          <a:bodyPr/>
          <a:lstStyle>
            <a:lvl1pPr>
              <a:defRPr b="1">
                <a:latin typeface="Arial"/>
                <a:cs typeface="Arial"/>
              </a:defRPr>
            </a:lvl1pPr>
          </a:lstStyle>
          <a:p>
            <a:r>
              <a:rPr lang="en-US" dirty="0"/>
              <a:t>Click to edit Master title style</a:t>
            </a:r>
          </a:p>
        </p:txBody>
      </p:sp>
      <p:sp>
        <p:nvSpPr>
          <p:cNvPr id="9" name="Date Placeholder 3"/>
          <p:cNvSpPr>
            <a:spLocks noGrp="1"/>
          </p:cNvSpPr>
          <p:nvPr>
            <p:ph type="dt" sz="half" idx="14"/>
          </p:nvPr>
        </p:nvSpPr>
        <p:spPr/>
        <p:txBody>
          <a:bodyPr/>
          <a:lstStyle>
            <a:lvl1pPr>
              <a:defRPr>
                <a:latin typeface="Arial" panose="020B0604020202020204" pitchFamily="34" charset="0"/>
              </a:defRPr>
            </a:lvl1pPr>
          </a:lstStyle>
          <a:p>
            <a:pPr>
              <a:defRPr/>
            </a:pPr>
            <a:fld id="{A877E5CA-EBFA-4D7E-8494-AB2713FE416A}" type="datetime1">
              <a:rPr lang="en-US" altLang="en-US" smtClean="0"/>
              <a:pPr>
                <a:defRPr/>
              </a:pPr>
              <a:t>1/26/2022</a:t>
            </a:fld>
            <a:endParaRPr lang="en-US" altLang="en-US" dirty="0"/>
          </a:p>
        </p:txBody>
      </p:sp>
      <p:sp>
        <p:nvSpPr>
          <p:cNvPr id="10"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1" name="Slide Number Placeholder 5"/>
          <p:cNvSpPr>
            <a:spLocks noGrp="1"/>
          </p:cNvSpPr>
          <p:nvPr>
            <p:ph type="sldNum" sz="quarter" idx="16"/>
          </p:nvPr>
        </p:nvSpPr>
        <p:spPr/>
        <p:txBody>
          <a:bodyPr/>
          <a:lstStyle>
            <a:lvl1pPr>
              <a:defRPr>
                <a:latin typeface="Arial" panose="020B0604020202020204" pitchFamily="34" charset="0"/>
              </a:defRPr>
            </a:lvl1pPr>
          </a:lstStyle>
          <a:p>
            <a:pPr>
              <a:defRPr/>
            </a:pPr>
            <a:fld id="{1A6F8A9A-FDAF-40A2-A1DD-1D22FC5269EB}" type="slidenum">
              <a:rPr lang="en-US" altLang="en-US" smtClean="0"/>
              <a:pPr>
                <a:defRPr/>
              </a:pPr>
              <a:t>‹#›</a:t>
            </a:fld>
            <a:endParaRPr lang="en-US" altLang="en-US" dirty="0"/>
          </a:p>
        </p:txBody>
      </p:sp>
    </p:spTree>
    <p:extLst>
      <p:ext uri="{BB962C8B-B14F-4D97-AF65-F5344CB8AC3E}">
        <p14:creationId xmlns:p14="http://schemas.microsoft.com/office/powerpoint/2010/main" val="27828608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05F8B78B-FD07-4009-939F-B99F949EADF4}" type="datetime1">
              <a:rPr lang="en-US" altLang="en-US" smtClean="0"/>
              <a:pPr>
                <a:defRPr/>
              </a:pPr>
              <a:t>1/26/2022</a:t>
            </a:fld>
            <a:endParaRPr lang="en-US" altLang="en-US" dirty="0"/>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B954A84-F65A-4FF2-85A6-B7707B349F79}" type="slidenum">
              <a:rPr lang="en-US" altLang="en-US" smtClean="0"/>
              <a:pPr>
                <a:defRPr/>
              </a:pPr>
              <a:t>‹#›</a:t>
            </a:fld>
            <a:endParaRPr lang="en-US" altLang="en-US" dirty="0"/>
          </a:p>
        </p:txBody>
      </p:sp>
      <p:pic>
        <p:nvPicPr>
          <p:cNvPr id="7" name="Picture 6" descr="NC logo-delete frame horizontal_12.18.14.eps">
            <a:extLst>
              <a:ext uri="{FF2B5EF4-FFF2-40B4-BE49-F238E27FC236}">
                <a16:creationId xmlns:a16="http://schemas.microsoft.com/office/drawing/2014/main" id="{51E14DCE-B2A6-495D-BDC9-2D6F0F3D16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71385" y="6057905"/>
            <a:ext cx="4047067"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7572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D4DDB482-D682-448A-AB9E-C3EEEABBC3F3}" type="datetime1">
              <a:rPr lang="en-US" altLang="en-US" smtClean="0">
                <a:latin typeface="Arial" pitchFamily="34" charset="0"/>
                <a:ea typeface="ＭＳ Ｐゴシック" pitchFamily="34" charset="-128"/>
              </a:rPr>
              <a:pPr fontAlgn="base">
                <a:spcBef>
                  <a:spcPct val="0"/>
                </a:spcBef>
                <a:spcAft>
                  <a:spcPct val="0"/>
                </a:spcAft>
                <a:defRPr/>
              </a:pPr>
              <a:t>1/26/2022</a:t>
            </a:fld>
            <a:endParaRPr lang="en-US" altLang="en-US">
              <a:latin typeface="Arial" pitchFamily="34" charset="0"/>
              <a:ea typeface="ＭＳ Ｐゴシック" pitchFamily="34" charset="-128"/>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D27E0C93-6D16-4FC4-ADB1-75851D351885}" type="slidenum">
              <a:rPr lang="en-US" altLang="en-US" smtClean="0">
                <a:latin typeface="Arial" pitchFamily="34" charset="0"/>
                <a:ea typeface="ＭＳ Ｐゴシック" pitchFamily="34" charset="-128"/>
              </a:rPr>
              <a:pPr fontAlgn="base">
                <a:spcBef>
                  <a:spcPct val="0"/>
                </a:spcBef>
                <a:spcAft>
                  <a:spcPct val="0"/>
                </a:spcAft>
                <a:defRPr/>
              </a:pPr>
              <a:t>‹#›</a:t>
            </a:fld>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8365261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02FD-0233-47DA-9CA3-6EE9FA5596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8F02E1-F008-4518-A008-1E082AA760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471A8-B4CE-4073-A7CF-C611366CF631}"/>
              </a:ext>
            </a:extLst>
          </p:cNvPr>
          <p:cNvSpPr>
            <a:spLocks noGrp="1"/>
          </p:cNvSpPr>
          <p:nvPr>
            <p:ph type="dt" sz="half" idx="10"/>
          </p:nvPr>
        </p:nvSpPr>
        <p:spPr/>
        <p:txBody>
          <a:bodyPr/>
          <a:lstStyle/>
          <a:p>
            <a:fld id="{1E3AB3DA-D8B4-4E79-BD01-AB7331BC3C62}" type="datetimeFigureOut">
              <a:rPr lang="en-US" smtClean="0"/>
              <a:t>1/26/2022</a:t>
            </a:fld>
            <a:endParaRPr lang="en-US" dirty="0"/>
          </a:p>
        </p:txBody>
      </p:sp>
      <p:sp>
        <p:nvSpPr>
          <p:cNvPr id="5" name="Footer Placeholder 4">
            <a:extLst>
              <a:ext uri="{FF2B5EF4-FFF2-40B4-BE49-F238E27FC236}">
                <a16:creationId xmlns:a16="http://schemas.microsoft.com/office/drawing/2014/main" id="{3D76C459-5CAD-4CD4-956B-22BD46F8C1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65974C-5AEB-474C-AB1E-64075C2028B3}"/>
              </a:ext>
            </a:extLst>
          </p:cNvPr>
          <p:cNvSpPr>
            <a:spLocks noGrp="1"/>
          </p:cNvSpPr>
          <p:nvPr>
            <p:ph type="sldNum" sz="quarter" idx="12"/>
          </p:nvPr>
        </p:nvSpPr>
        <p:spPr/>
        <p:txBody>
          <a:bodyPr/>
          <a:lstStyle/>
          <a:p>
            <a:fld id="{F92AA40B-7C2F-48F5-8DFC-E000F26E983E}" type="slidenum">
              <a:rPr lang="en-US" smtClean="0"/>
              <a:t>‹#›</a:t>
            </a:fld>
            <a:endParaRPr lang="en-US" dirty="0"/>
          </a:p>
        </p:txBody>
      </p:sp>
    </p:spTree>
    <p:extLst>
      <p:ext uri="{BB962C8B-B14F-4D97-AF65-F5344CB8AC3E}">
        <p14:creationId xmlns:p14="http://schemas.microsoft.com/office/powerpoint/2010/main" val="14746347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52B2-6FD3-4150-B371-32909E10E9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6EEB5-3699-4738-B95F-15C903BF38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00BDFE-CAB9-4285-A42B-AA29B32A36D0}"/>
              </a:ext>
            </a:extLst>
          </p:cNvPr>
          <p:cNvSpPr>
            <a:spLocks noGrp="1"/>
          </p:cNvSpPr>
          <p:nvPr>
            <p:ph type="dt" sz="half" idx="10"/>
          </p:nvPr>
        </p:nvSpPr>
        <p:spPr/>
        <p:txBody>
          <a:bodyPr/>
          <a:lstStyle/>
          <a:p>
            <a:fld id="{1E3AB3DA-D8B4-4E79-BD01-AB7331BC3C62}" type="datetimeFigureOut">
              <a:rPr lang="en-US" smtClean="0"/>
              <a:t>1/26/2022</a:t>
            </a:fld>
            <a:endParaRPr lang="en-US" dirty="0"/>
          </a:p>
        </p:txBody>
      </p:sp>
      <p:sp>
        <p:nvSpPr>
          <p:cNvPr id="5" name="Footer Placeholder 4">
            <a:extLst>
              <a:ext uri="{FF2B5EF4-FFF2-40B4-BE49-F238E27FC236}">
                <a16:creationId xmlns:a16="http://schemas.microsoft.com/office/drawing/2014/main" id="{15DA62E0-6B2A-44A7-9858-1C01E5C122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601D6B-ED69-459E-B4C3-8B32DB30D5C5}"/>
              </a:ext>
            </a:extLst>
          </p:cNvPr>
          <p:cNvSpPr>
            <a:spLocks noGrp="1"/>
          </p:cNvSpPr>
          <p:nvPr>
            <p:ph type="sldNum" sz="quarter" idx="12"/>
          </p:nvPr>
        </p:nvSpPr>
        <p:spPr/>
        <p:txBody>
          <a:bodyPr/>
          <a:lstStyle/>
          <a:p>
            <a:fld id="{F92AA40B-7C2F-48F5-8DFC-E000F26E983E}" type="slidenum">
              <a:rPr lang="en-US" smtClean="0"/>
              <a:t>‹#›</a:t>
            </a:fld>
            <a:endParaRPr lang="en-US" dirty="0"/>
          </a:p>
        </p:txBody>
      </p:sp>
    </p:spTree>
    <p:extLst>
      <p:ext uri="{BB962C8B-B14F-4D97-AF65-F5344CB8AC3E}">
        <p14:creationId xmlns:p14="http://schemas.microsoft.com/office/powerpoint/2010/main" val="41432352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E03B5-D0B8-46D6-B658-A3AED85BCD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8543FC-6909-4537-B710-9FDD0C9723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1E4EA38-A4A5-4383-A1E2-DD06E2CB99D5}"/>
              </a:ext>
            </a:extLst>
          </p:cNvPr>
          <p:cNvSpPr>
            <a:spLocks noGrp="1"/>
          </p:cNvSpPr>
          <p:nvPr>
            <p:ph type="dt" sz="half" idx="10"/>
          </p:nvPr>
        </p:nvSpPr>
        <p:spPr/>
        <p:txBody>
          <a:bodyPr/>
          <a:lstStyle/>
          <a:p>
            <a:fld id="{1E3AB3DA-D8B4-4E79-BD01-AB7331BC3C62}" type="datetimeFigureOut">
              <a:rPr lang="en-US" smtClean="0"/>
              <a:t>1/26/2022</a:t>
            </a:fld>
            <a:endParaRPr lang="en-US" dirty="0"/>
          </a:p>
        </p:txBody>
      </p:sp>
      <p:sp>
        <p:nvSpPr>
          <p:cNvPr id="5" name="Footer Placeholder 4">
            <a:extLst>
              <a:ext uri="{FF2B5EF4-FFF2-40B4-BE49-F238E27FC236}">
                <a16:creationId xmlns:a16="http://schemas.microsoft.com/office/drawing/2014/main" id="{F156CB93-CD38-4B29-B1C2-41AE0F47FF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33CD42-CE0A-4716-A26D-61171F29211C}"/>
              </a:ext>
            </a:extLst>
          </p:cNvPr>
          <p:cNvSpPr>
            <a:spLocks noGrp="1"/>
          </p:cNvSpPr>
          <p:nvPr>
            <p:ph type="sldNum" sz="quarter" idx="12"/>
          </p:nvPr>
        </p:nvSpPr>
        <p:spPr/>
        <p:txBody>
          <a:bodyPr/>
          <a:lstStyle/>
          <a:p>
            <a:fld id="{F92AA40B-7C2F-48F5-8DFC-E000F26E983E}" type="slidenum">
              <a:rPr lang="en-US" smtClean="0"/>
              <a:t>‹#›</a:t>
            </a:fld>
            <a:endParaRPr lang="en-US" dirty="0"/>
          </a:p>
        </p:txBody>
      </p:sp>
    </p:spTree>
    <p:extLst>
      <p:ext uri="{BB962C8B-B14F-4D97-AF65-F5344CB8AC3E}">
        <p14:creationId xmlns:p14="http://schemas.microsoft.com/office/powerpoint/2010/main" val="13025966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2906C-C24B-4763-9AB7-FE075652C3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309E2-1011-4A46-8DBE-0743CCF773C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6139B7-B160-4A78-848F-4EBD9466CD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A4D81E-755F-4380-BF3B-2558015329AC}"/>
              </a:ext>
            </a:extLst>
          </p:cNvPr>
          <p:cNvSpPr>
            <a:spLocks noGrp="1"/>
          </p:cNvSpPr>
          <p:nvPr>
            <p:ph type="dt" sz="half" idx="10"/>
          </p:nvPr>
        </p:nvSpPr>
        <p:spPr/>
        <p:txBody>
          <a:bodyPr/>
          <a:lstStyle/>
          <a:p>
            <a:fld id="{1E3AB3DA-D8B4-4E79-BD01-AB7331BC3C62}" type="datetimeFigureOut">
              <a:rPr lang="en-US" smtClean="0"/>
              <a:t>1/26/2022</a:t>
            </a:fld>
            <a:endParaRPr lang="en-US" dirty="0"/>
          </a:p>
        </p:txBody>
      </p:sp>
      <p:sp>
        <p:nvSpPr>
          <p:cNvPr id="6" name="Footer Placeholder 5">
            <a:extLst>
              <a:ext uri="{FF2B5EF4-FFF2-40B4-BE49-F238E27FC236}">
                <a16:creationId xmlns:a16="http://schemas.microsoft.com/office/drawing/2014/main" id="{B3B71C56-F3DE-4474-A4DC-411B2D8409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C35D51-F0C4-4AA1-80A7-3EDED4DD8408}"/>
              </a:ext>
            </a:extLst>
          </p:cNvPr>
          <p:cNvSpPr>
            <a:spLocks noGrp="1"/>
          </p:cNvSpPr>
          <p:nvPr>
            <p:ph type="sldNum" sz="quarter" idx="12"/>
          </p:nvPr>
        </p:nvSpPr>
        <p:spPr/>
        <p:txBody>
          <a:bodyPr/>
          <a:lstStyle/>
          <a:p>
            <a:fld id="{F92AA40B-7C2F-48F5-8DFC-E000F26E983E}" type="slidenum">
              <a:rPr lang="en-US" smtClean="0"/>
              <a:t>‹#›</a:t>
            </a:fld>
            <a:endParaRPr lang="en-US" dirty="0"/>
          </a:p>
        </p:txBody>
      </p:sp>
    </p:spTree>
    <p:extLst>
      <p:ext uri="{BB962C8B-B14F-4D97-AF65-F5344CB8AC3E}">
        <p14:creationId xmlns:p14="http://schemas.microsoft.com/office/powerpoint/2010/main" val="19453650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5C50-3941-4D7A-9BA3-8DC55AEFA4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15C4C3-DF50-42C6-A639-A50F0954CA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996DBC-804B-44B1-B2B7-4D6C23F99FB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082AF0-BD87-46B4-A0FD-9621124C71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C772C8-7EB8-4320-B50C-3172C039CA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2BEC67-D582-49BE-83DF-697ED2A877C7}"/>
              </a:ext>
            </a:extLst>
          </p:cNvPr>
          <p:cNvSpPr>
            <a:spLocks noGrp="1"/>
          </p:cNvSpPr>
          <p:nvPr>
            <p:ph type="dt" sz="half" idx="10"/>
          </p:nvPr>
        </p:nvSpPr>
        <p:spPr/>
        <p:txBody>
          <a:bodyPr/>
          <a:lstStyle/>
          <a:p>
            <a:fld id="{1E3AB3DA-D8B4-4E79-BD01-AB7331BC3C62}" type="datetimeFigureOut">
              <a:rPr lang="en-US" smtClean="0"/>
              <a:t>1/26/2022</a:t>
            </a:fld>
            <a:endParaRPr lang="en-US" dirty="0"/>
          </a:p>
        </p:txBody>
      </p:sp>
      <p:sp>
        <p:nvSpPr>
          <p:cNvPr id="8" name="Footer Placeholder 7">
            <a:extLst>
              <a:ext uri="{FF2B5EF4-FFF2-40B4-BE49-F238E27FC236}">
                <a16:creationId xmlns:a16="http://schemas.microsoft.com/office/drawing/2014/main" id="{55F93D84-ED42-4DDA-AF69-F36444CEA51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63F8781-CD61-4F54-B657-9F6D97C0C10F}"/>
              </a:ext>
            </a:extLst>
          </p:cNvPr>
          <p:cNvSpPr>
            <a:spLocks noGrp="1"/>
          </p:cNvSpPr>
          <p:nvPr>
            <p:ph type="sldNum" sz="quarter" idx="12"/>
          </p:nvPr>
        </p:nvSpPr>
        <p:spPr/>
        <p:txBody>
          <a:bodyPr/>
          <a:lstStyle/>
          <a:p>
            <a:fld id="{F92AA40B-7C2F-48F5-8DFC-E000F26E983E}" type="slidenum">
              <a:rPr lang="en-US" smtClean="0"/>
              <a:t>‹#›</a:t>
            </a:fld>
            <a:endParaRPr lang="en-US" dirty="0"/>
          </a:p>
        </p:txBody>
      </p:sp>
    </p:spTree>
    <p:extLst>
      <p:ext uri="{BB962C8B-B14F-4D97-AF65-F5344CB8AC3E}">
        <p14:creationId xmlns:p14="http://schemas.microsoft.com/office/powerpoint/2010/main" val="3694586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35989-1E3D-4B25-B6FB-0F84022009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96564A-3AA9-4801-AE55-B2F0908ED720}"/>
              </a:ext>
            </a:extLst>
          </p:cNvPr>
          <p:cNvSpPr>
            <a:spLocks noGrp="1"/>
          </p:cNvSpPr>
          <p:nvPr>
            <p:ph type="dt" sz="half" idx="10"/>
          </p:nvPr>
        </p:nvSpPr>
        <p:spPr/>
        <p:txBody>
          <a:bodyPr/>
          <a:lstStyle/>
          <a:p>
            <a:fld id="{1E3AB3DA-D8B4-4E79-BD01-AB7331BC3C62}" type="datetimeFigureOut">
              <a:rPr lang="en-US" smtClean="0"/>
              <a:t>1/26/2022</a:t>
            </a:fld>
            <a:endParaRPr lang="en-US" dirty="0"/>
          </a:p>
        </p:txBody>
      </p:sp>
      <p:sp>
        <p:nvSpPr>
          <p:cNvPr id="4" name="Footer Placeholder 3">
            <a:extLst>
              <a:ext uri="{FF2B5EF4-FFF2-40B4-BE49-F238E27FC236}">
                <a16:creationId xmlns:a16="http://schemas.microsoft.com/office/drawing/2014/main" id="{5F86EF49-D29C-4E00-9A33-6B349F1D29E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F276F9D-37A9-4583-B9EE-0ADF890B4E3B}"/>
              </a:ext>
            </a:extLst>
          </p:cNvPr>
          <p:cNvSpPr>
            <a:spLocks noGrp="1"/>
          </p:cNvSpPr>
          <p:nvPr>
            <p:ph type="sldNum" sz="quarter" idx="12"/>
          </p:nvPr>
        </p:nvSpPr>
        <p:spPr/>
        <p:txBody>
          <a:bodyPr/>
          <a:lstStyle/>
          <a:p>
            <a:fld id="{F92AA40B-7C2F-48F5-8DFC-E000F26E983E}" type="slidenum">
              <a:rPr lang="en-US" smtClean="0"/>
              <a:t>‹#›</a:t>
            </a:fld>
            <a:endParaRPr lang="en-US" dirty="0"/>
          </a:p>
        </p:txBody>
      </p:sp>
    </p:spTree>
    <p:extLst>
      <p:ext uri="{BB962C8B-B14F-4D97-AF65-F5344CB8AC3E}">
        <p14:creationId xmlns:p14="http://schemas.microsoft.com/office/powerpoint/2010/main" val="4954817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F3D63C-9A3D-4AB8-9135-BE248372EFFD}"/>
              </a:ext>
            </a:extLst>
          </p:cNvPr>
          <p:cNvSpPr>
            <a:spLocks noGrp="1"/>
          </p:cNvSpPr>
          <p:nvPr>
            <p:ph type="dt" sz="half" idx="10"/>
          </p:nvPr>
        </p:nvSpPr>
        <p:spPr/>
        <p:txBody>
          <a:bodyPr/>
          <a:lstStyle/>
          <a:p>
            <a:fld id="{1E3AB3DA-D8B4-4E79-BD01-AB7331BC3C62}" type="datetimeFigureOut">
              <a:rPr lang="en-US" smtClean="0"/>
              <a:t>1/26/2022</a:t>
            </a:fld>
            <a:endParaRPr lang="en-US" dirty="0"/>
          </a:p>
        </p:txBody>
      </p:sp>
      <p:sp>
        <p:nvSpPr>
          <p:cNvPr id="3" name="Footer Placeholder 2">
            <a:extLst>
              <a:ext uri="{FF2B5EF4-FFF2-40B4-BE49-F238E27FC236}">
                <a16:creationId xmlns:a16="http://schemas.microsoft.com/office/drawing/2014/main" id="{C2E1D77C-05AF-4932-8F51-4E3885ADA58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7751713-BDB8-43FF-A080-9E3155581D88}"/>
              </a:ext>
            </a:extLst>
          </p:cNvPr>
          <p:cNvSpPr>
            <a:spLocks noGrp="1"/>
          </p:cNvSpPr>
          <p:nvPr>
            <p:ph type="sldNum" sz="quarter" idx="12"/>
          </p:nvPr>
        </p:nvSpPr>
        <p:spPr/>
        <p:txBody>
          <a:bodyPr/>
          <a:lstStyle/>
          <a:p>
            <a:fld id="{F92AA40B-7C2F-48F5-8DFC-E000F26E983E}" type="slidenum">
              <a:rPr lang="en-US" smtClean="0"/>
              <a:t>‹#›</a:t>
            </a:fld>
            <a:endParaRPr lang="en-US" dirty="0"/>
          </a:p>
        </p:txBody>
      </p:sp>
    </p:spTree>
    <p:extLst>
      <p:ext uri="{BB962C8B-B14F-4D97-AF65-F5344CB8AC3E}">
        <p14:creationId xmlns:p14="http://schemas.microsoft.com/office/powerpoint/2010/main" val="779982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E15565-90B7-4B48-82A9-E3239121F5E1}"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1371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3E759-9582-4E9B-A9BA-CE74ACF5B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A8F989-B9FE-443C-8C0B-63370B67D8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D75C30-23B8-421F-9E43-7EF2E15EF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84F15C-27DA-492D-8662-F4262CAF7C69}"/>
              </a:ext>
            </a:extLst>
          </p:cNvPr>
          <p:cNvSpPr>
            <a:spLocks noGrp="1"/>
          </p:cNvSpPr>
          <p:nvPr>
            <p:ph type="dt" sz="half" idx="10"/>
          </p:nvPr>
        </p:nvSpPr>
        <p:spPr/>
        <p:txBody>
          <a:bodyPr/>
          <a:lstStyle/>
          <a:p>
            <a:fld id="{1E3AB3DA-D8B4-4E79-BD01-AB7331BC3C62}" type="datetimeFigureOut">
              <a:rPr lang="en-US" smtClean="0"/>
              <a:t>1/26/2022</a:t>
            </a:fld>
            <a:endParaRPr lang="en-US" dirty="0"/>
          </a:p>
        </p:txBody>
      </p:sp>
      <p:sp>
        <p:nvSpPr>
          <p:cNvPr id="6" name="Footer Placeholder 5">
            <a:extLst>
              <a:ext uri="{FF2B5EF4-FFF2-40B4-BE49-F238E27FC236}">
                <a16:creationId xmlns:a16="http://schemas.microsoft.com/office/drawing/2014/main" id="{1054BBCA-6448-4730-ADD4-D5F654ED38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C26A84E-E8F2-491D-B1E6-0F861B661AA8}"/>
              </a:ext>
            </a:extLst>
          </p:cNvPr>
          <p:cNvSpPr>
            <a:spLocks noGrp="1"/>
          </p:cNvSpPr>
          <p:nvPr>
            <p:ph type="sldNum" sz="quarter" idx="12"/>
          </p:nvPr>
        </p:nvSpPr>
        <p:spPr/>
        <p:txBody>
          <a:bodyPr/>
          <a:lstStyle/>
          <a:p>
            <a:fld id="{F92AA40B-7C2F-48F5-8DFC-E000F26E983E}" type="slidenum">
              <a:rPr lang="en-US" smtClean="0"/>
              <a:t>‹#›</a:t>
            </a:fld>
            <a:endParaRPr lang="en-US" dirty="0"/>
          </a:p>
        </p:txBody>
      </p:sp>
    </p:spTree>
    <p:extLst>
      <p:ext uri="{BB962C8B-B14F-4D97-AF65-F5344CB8AC3E}">
        <p14:creationId xmlns:p14="http://schemas.microsoft.com/office/powerpoint/2010/main" val="5641890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A32C-B4E6-4FED-949F-15095AD826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903D1-B287-4B03-A9CE-99EBF6034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90ACFEB-7AF4-48AB-B961-E631A0051F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776678-6D49-4D1C-9DD8-B2DCC89EF539}"/>
              </a:ext>
            </a:extLst>
          </p:cNvPr>
          <p:cNvSpPr>
            <a:spLocks noGrp="1"/>
          </p:cNvSpPr>
          <p:nvPr>
            <p:ph type="dt" sz="half" idx="10"/>
          </p:nvPr>
        </p:nvSpPr>
        <p:spPr/>
        <p:txBody>
          <a:bodyPr/>
          <a:lstStyle/>
          <a:p>
            <a:fld id="{1E3AB3DA-D8B4-4E79-BD01-AB7331BC3C62}" type="datetimeFigureOut">
              <a:rPr lang="en-US" smtClean="0"/>
              <a:t>1/26/2022</a:t>
            </a:fld>
            <a:endParaRPr lang="en-US" dirty="0"/>
          </a:p>
        </p:txBody>
      </p:sp>
      <p:sp>
        <p:nvSpPr>
          <p:cNvPr id="6" name="Footer Placeholder 5">
            <a:extLst>
              <a:ext uri="{FF2B5EF4-FFF2-40B4-BE49-F238E27FC236}">
                <a16:creationId xmlns:a16="http://schemas.microsoft.com/office/drawing/2014/main" id="{DFC37828-9F0C-4E0E-BDD7-FA952A9013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D5DBFD-9B3E-4990-B456-497DBEF417C3}"/>
              </a:ext>
            </a:extLst>
          </p:cNvPr>
          <p:cNvSpPr>
            <a:spLocks noGrp="1"/>
          </p:cNvSpPr>
          <p:nvPr>
            <p:ph type="sldNum" sz="quarter" idx="12"/>
          </p:nvPr>
        </p:nvSpPr>
        <p:spPr/>
        <p:txBody>
          <a:bodyPr/>
          <a:lstStyle/>
          <a:p>
            <a:fld id="{F92AA40B-7C2F-48F5-8DFC-E000F26E983E}" type="slidenum">
              <a:rPr lang="en-US" smtClean="0"/>
              <a:t>‹#›</a:t>
            </a:fld>
            <a:endParaRPr lang="en-US" dirty="0"/>
          </a:p>
        </p:txBody>
      </p:sp>
    </p:spTree>
    <p:extLst>
      <p:ext uri="{BB962C8B-B14F-4D97-AF65-F5344CB8AC3E}">
        <p14:creationId xmlns:p14="http://schemas.microsoft.com/office/powerpoint/2010/main" val="41697466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4E1D-4AD7-4149-B049-7E28C866A1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CC61CB-2282-4665-9EF6-39B3952F96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EB7C7-01EF-4D11-84F6-4C7677BC4A83}"/>
              </a:ext>
            </a:extLst>
          </p:cNvPr>
          <p:cNvSpPr>
            <a:spLocks noGrp="1"/>
          </p:cNvSpPr>
          <p:nvPr>
            <p:ph type="dt" sz="half" idx="10"/>
          </p:nvPr>
        </p:nvSpPr>
        <p:spPr/>
        <p:txBody>
          <a:bodyPr/>
          <a:lstStyle/>
          <a:p>
            <a:fld id="{1E3AB3DA-D8B4-4E79-BD01-AB7331BC3C62}" type="datetimeFigureOut">
              <a:rPr lang="en-US" smtClean="0"/>
              <a:t>1/26/2022</a:t>
            </a:fld>
            <a:endParaRPr lang="en-US" dirty="0"/>
          </a:p>
        </p:txBody>
      </p:sp>
      <p:sp>
        <p:nvSpPr>
          <p:cNvPr id="5" name="Footer Placeholder 4">
            <a:extLst>
              <a:ext uri="{FF2B5EF4-FFF2-40B4-BE49-F238E27FC236}">
                <a16:creationId xmlns:a16="http://schemas.microsoft.com/office/drawing/2014/main" id="{B06FD684-B882-44AC-999D-FF7325D536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92F55B-84CC-4200-B12C-D5AAAC3563E5}"/>
              </a:ext>
            </a:extLst>
          </p:cNvPr>
          <p:cNvSpPr>
            <a:spLocks noGrp="1"/>
          </p:cNvSpPr>
          <p:nvPr>
            <p:ph type="sldNum" sz="quarter" idx="12"/>
          </p:nvPr>
        </p:nvSpPr>
        <p:spPr/>
        <p:txBody>
          <a:bodyPr/>
          <a:lstStyle/>
          <a:p>
            <a:fld id="{F92AA40B-7C2F-48F5-8DFC-E000F26E983E}" type="slidenum">
              <a:rPr lang="en-US" smtClean="0"/>
              <a:t>‹#›</a:t>
            </a:fld>
            <a:endParaRPr lang="en-US" dirty="0"/>
          </a:p>
        </p:txBody>
      </p:sp>
    </p:spTree>
    <p:extLst>
      <p:ext uri="{BB962C8B-B14F-4D97-AF65-F5344CB8AC3E}">
        <p14:creationId xmlns:p14="http://schemas.microsoft.com/office/powerpoint/2010/main" val="918117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6AEAD8-0B90-48E9-9C4C-CF2485511D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BA9F9-1B7A-458E-8FE0-09A94ADD5D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7412F-9921-46F6-96AF-20325B2F80B4}"/>
              </a:ext>
            </a:extLst>
          </p:cNvPr>
          <p:cNvSpPr>
            <a:spLocks noGrp="1"/>
          </p:cNvSpPr>
          <p:nvPr>
            <p:ph type="dt" sz="half" idx="10"/>
          </p:nvPr>
        </p:nvSpPr>
        <p:spPr/>
        <p:txBody>
          <a:bodyPr/>
          <a:lstStyle/>
          <a:p>
            <a:fld id="{1E3AB3DA-D8B4-4E79-BD01-AB7331BC3C62}" type="datetimeFigureOut">
              <a:rPr lang="en-US" smtClean="0"/>
              <a:t>1/26/2022</a:t>
            </a:fld>
            <a:endParaRPr lang="en-US" dirty="0"/>
          </a:p>
        </p:txBody>
      </p:sp>
      <p:sp>
        <p:nvSpPr>
          <p:cNvPr id="5" name="Footer Placeholder 4">
            <a:extLst>
              <a:ext uri="{FF2B5EF4-FFF2-40B4-BE49-F238E27FC236}">
                <a16:creationId xmlns:a16="http://schemas.microsoft.com/office/drawing/2014/main" id="{CACC97F3-38D3-4B3A-B29B-389610D1CC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B04E0-AC89-49A5-97F0-86DE1B555F29}"/>
              </a:ext>
            </a:extLst>
          </p:cNvPr>
          <p:cNvSpPr>
            <a:spLocks noGrp="1"/>
          </p:cNvSpPr>
          <p:nvPr>
            <p:ph type="sldNum" sz="quarter" idx="12"/>
          </p:nvPr>
        </p:nvSpPr>
        <p:spPr/>
        <p:txBody>
          <a:bodyPr/>
          <a:lstStyle/>
          <a:p>
            <a:fld id="{F92AA40B-7C2F-48F5-8DFC-E000F26E983E}" type="slidenum">
              <a:rPr lang="en-US" smtClean="0"/>
              <a:t>‹#›</a:t>
            </a:fld>
            <a:endParaRPr lang="en-US" dirty="0"/>
          </a:p>
        </p:txBody>
      </p:sp>
    </p:spTree>
    <p:extLst>
      <p:ext uri="{BB962C8B-B14F-4D97-AF65-F5344CB8AC3E}">
        <p14:creationId xmlns:p14="http://schemas.microsoft.com/office/powerpoint/2010/main" val="3440820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1590E34-D6B9-C048-9708-6D40DDC11EC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13" name="Title 1"/>
          <p:cNvSpPr>
            <a:spLocks noGrp="1"/>
          </p:cNvSpPr>
          <p:nvPr>
            <p:ph type="ctrTitle"/>
          </p:nvPr>
        </p:nvSpPr>
        <p:spPr>
          <a:xfrm>
            <a:off x="609600" y="1122363"/>
            <a:ext cx="10363200" cy="2387600"/>
          </a:xfrm>
        </p:spPr>
        <p:txBody>
          <a:bodyPr anchor="b"/>
          <a:lstStyle>
            <a:lvl1pPr algn="l">
              <a:defRPr sz="6000"/>
            </a:lvl1pPr>
          </a:lstStyle>
          <a:p>
            <a:r>
              <a:rPr lang="en-US"/>
              <a:t>Click to edit Master title style</a:t>
            </a:r>
          </a:p>
        </p:txBody>
      </p:sp>
      <p:sp>
        <p:nvSpPr>
          <p:cNvPr id="14"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22466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590E34-D6B9-C048-9708-6D40DDC11EC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03469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2472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2472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590E34-D6B9-C048-9708-6D40DDC11ECC}"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1797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2EB74A-5FC3-4344-8FF7-EF116739780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9" name="Title 1"/>
          <p:cNvSpPr>
            <a:spLocks noGrp="1"/>
          </p:cNvSpPr>
          <p:nvPr>
            <p:ph type="ctrTitle"/>
          </p:nvPr>
        </p:nvSpPr>
        <p:spPr>
          <a:xfrm>
            <a:off x="609600" y="1122363"/>
            <a:ext cx="10363200" cy="2387600"/>
          </a:xfrm>
        </p:spPr>
        <p:txBody>
          <a:bodyPr anchor="b"/>
          <a:lstStyle>
            <a:lvl1pPr algn="l">
              <a:defRPr sz="6000"/>
            </a:lvl1pPr>
          </a:lstStyle>
          <a:p>
            <a:r>
              <a:rPr lang="en-US"/>
              <a:t>Click to edit Master title style</a:t>
            </a:r>
          </a:p>
        </p:txBody>
      </p:sp>
      <p:sp>
        <p:nvSpPr>
          <p:cNvPr id="10"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0409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2EB74A-5FC3-4344-8FF7-EF116739780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41881-8612-0842-B2F9-5029B026B246}" type="slidenum">
              <a:rPr lang="en-US" smtClean="0"/>
              <a:t>‹#›</a:t>
            </a:fld>
            <a:endParaRPr lang="en-US"/>
          </a:p>
        </p:txBody>
      </p:sp>
    </p:spTree>
    <p:extLst>
      <p:ext uri="{BB962C8B-B14F-4D97-AF65-F5344CB8AC3E}">
        <p14:creationId xmlns:p14="http://schemas.microsoft.com/office/powerpoint/2010/main" val="3231078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2EB74A-5FC3-4344-8FF7-EF1167397809}"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E41881-8612-0842-B2F9-5029B026B246}" type="slidenum">
              <a:rPr lang="en-US" smtClean="0"/>
              <a:t>‹#›</a:t>
            </a:fld>
            <a:endParaRPr lang="en-US"/>
          </a:p>
        </p:txBody>
      </p:sp>
    </p:spTree>
    <p:extLst>
      <p:ext uri="{BB962C8B-B14F-4D97-AF65-F5344CB8AC3E}">
        <p14:creationId xmlns:p14="http://schemas.microsoft.com/office/powerpoint/2010/main" val="209637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a:t>Click to edit Master text styles. </a:t>
            </a:r>
          </a:p>
        </p:txBody>
      </p:sp>
    </p:spTree>
    <p:extLst>
      <p:ext uri="{BB962C8B-B14F-4D97-AF65-F5344CB8AC3E}">
        <p14:creationId xmlns:p14="http://schemas.microsoft.com/office/powerpoint/2010/main" val="92275278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609600" y="1122363"/>
            <a:ext cx="10363200" cy="2387600"/>
          </a:xfrm>
        </p:spPr>
        <p:txBody>
          <a:bodyPr anchor="b"/>
          <a:lstStyle>
            <a:lvl1pPr algn="l">
              <a:defRPr sz="6000"/>
            </a:lvl1pPr>
          </a:lstStyle>
          <a:p>
            <a:r>
              <a:rPr lang="en-US"/>
              <a:t>Click to edit Master title style</a:t>
            </a:r>
          </a:p>
        </p:txBody>
      </p:sp>
      <p:sp>
        <p:nvSpPr>
          <p:cNvPr id="8"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6D7A93-6216-4A46-8ABF-EDDB3FC63107}"/>
              </a:ext>
            </a:extLst>
          </p:cNvPr>
          <p:cNvSpPr>
            <a:spLocks noGrp="1"/>
          </p:cNvSpPr>
          <p:nvPr>
            <p:ph type="dt" sz="half" idx="10"/>
          </p:nvPr>
        </p:nvSpPr>
        <p:spPr/>
        <p:txBody>
          <a:bodyPr/>
          <a:lstStyle>
            <a:lvl1pPr>
              <a:defRPr/>
            </a:lvl1pPr>
          </a:lstStyle>
          <a:p>
            <a:pPr>
              <a:defRPr/>
            </a:pPr>
            <a:fld id="{15E6D8AC-20B6-44DF-8607-EBB91221F6A7}" type="datetimeFigureOut">
              <a:rPr lang="en-US"/>
              <a:pPr>
                <a:defRPr/>
              </a:pPr>
              <a:t>1/26/2022</a:t>
            </a:fld>
            <a:endParaRPr lang="en-US"/>
          </a:p>
        </p:txBody>
      </p:sp>
      <p:sp>
        <p:nvSpPr>
          <p:cNvPr id="5" name="Footer Placeholder 4">
            <a:extLst>
              <a:ext uri="{FF2B5EF4-FFF2-40B4-BE49-F238E27FC236}">
                <a16:creationId xmlns:a16="http://schemas.microsoft.com/office/drawing/2014/main" id="{0527A54F-8DBC-4F7E-AEB0-A25772CD3A51}"/>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74310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91E15-28AC-419C-B428-1BB7E19C2D64}"/>
              </a:ext>
            </a:extLst>
          </p:cNvPr>
          <p:cNvSpPr>
            <a:spLocks noGrp="1"/>
          </p:cNvSpPr>
          <p:nvPr>
            <p:ph type="dt" sz="half" idx="10"/>
          </p:nvPr>
        </p:nvSpPr>
        <p:spPr/>
        <p:txBody>
          <a:bodyPr/>
          <a:lstStyle>
            <a:lvl1pPr>
              <a:defRPr/>
            </a:lvl1pPr>
          </a:lstStyle>
          <a:p>
            <a:pPr>
              <a:defRPr/>
            </a:pPr>
            <a:fld id="{5D556BB3-749A-43CD-8816-4733B43921AA}" type="datetimeFigureOut">
              <a:rPr lang="en-US"/>
              <a:pPr>
                <a:defRPr/>
              </a:pPr>
              <a:t>1/26/2022</a:t>
            </a:fld>
            <a:endParaRPr lang="en-US"/>
          </a:p>
        </p:txBody>
      </p:sp>
      <p:sp>
        <p:nvSpPr>
          <p:cNvPr id="5" name="Footer Placeholder 4">
            <a:extLst>
              <a:ext uri="{FF2B5EF4-FFF2-40B4-BE49-F238E27FC236}">
                <a16:creationId xmlns:a16="http://schemas.microsoft.com/office/drawing/2014/main" id="{FAD4647E-5144-45EB-95FC-2C13ACA94497}"/>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34487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63F836-E1A1-4AF1-8B98-B0AD93886F62}"/>
              </a:ext>
            </a:extLst>
          </p:cNvPr>
          <p:cNvSpPr>
            <a:spLocks noGrp="1"/>
          </p:cNvSpPr>
          <p:nvPr>
            <p:ph type="dt" sz="half" idx="10"/>
          </p:nvPr>
        </p:nvSpPr>
        <p:spPr/>
        <p:txBody>
          <a:bodyPr/>
          <a:lstStyle>
            <a:lvl1pPr>
              <a:defRPr/>
            </a:lvl1pPr>
          </a:lstStyle>
          <a:p>
            <a:pPr>
              <a:defRPr/>
            </a:pPr>
            <a:fld id="{0A141FF7-C786-4A55-89B1-90B6F8CA0C90}" type="datetimeFigureOut">
              <a:rPr lang="en-US"/>
              <a:pPr>
                <a:defRPr/>
              </a:pPr>
              <a:t>1/26/2022</a:t>
            </a:fld>
            <a:endParaRPr lang="en-US"/>
          </a:p>
        </p:txBody>
      </p:sp>
      <p:sp>
        <p:nvSpPr>
          <p:cNvPr id="6" name="Footer Placeholder 4">
            <a:extLst>
              <a:ext uri="{FF2B5EF4-FFF2-40B4-BE49-F238E27FC236}">
                <a16:creationId xmlns:a16="http://schemas.microsoft.com/office/drawing/2014/main" id="{FADB658D-7003-470E-AC60-66D26050CEFD}"/>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8327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872292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007279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456494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a:t>
            </a:r>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111836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a:t>Standard Brand Template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a:t>
            </a:r>
          </a:p>
        </p:txBody>
      </p:sp>
    </p:spTree>
    <p:extLst>
      <p:ext uri="{BB962C8B-B14F-4D97-AF65-F5344CB8AC3E}">
        <p14:creationId xmlns:p14="http://schemas.microsoft.com/office/powerpoint/2010/main" val="2424822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BB73-AAC3-6540-94E8-789940617B22}"/>
              </a:ext>
            </a:extLst>
          </p:cNvPr>
          <p:cNvSpPr>
            <a:spLocks noGrp="1"/>
          </p:cNvSpPr>
          <p:nvPr>
            <p:ph type="ctrTitle"/>
          </p:nvPr>
        </p:nvSpPr>
        <p:spPr>
          <a:xfrm>
            <a:off x="1524001"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396A5BD-D75F-4246-BC88-7CF269675CB5}"/>
              </a:ext>
            </a:extLst>
          </p:cNvPr>
          <p:cNvSpPr>
            <a:spLocks noGrp="1"/>
          </p:cNvSpPr>
          <p:nvPr>
            <p:ph type="subTitle" idx="1"/>
          </p:nvPr>
        </p:nvSpPr>
        <p:spPr>
          <a:xfrm>
            <a:off x="1524001" y="3602038"/>
            <a:ext cx="9144000" cy="1655763"/>
          </a:xfrm>
        </p:spPr>
        <p:txBody>
          <a:bodyPr/>
          <a:lstStyle>
            <a:lvl1pPr marL="0" indent="0" algn="ctr">
              <a:buNone/>
              <a:defRPr sz="3200"/>
            </a:lvl1pPr>
            <a:lvl2pPr marL="609493" indent="0" algn="ctr">
              <a:buNone/>
              <a:defRPr sz="2700"/>
            </a:lvl2pPr>
            <a:lvl3pPr marL="1218987" indent="0" algn="ctr">
              <a:buNone/>
              <a:defRPr sz="2400"/>
            </a:lvl3pPr>
            <a:lvl4pPr marL="1828480" indent="0" algn="ctr">
              <a:buNone/>
              <a:defRPr sz="2100"/>
            </a:lvl4pPr>
            <a:lvl5pPr marL="2437973" indent="0" algn="ctr">
              <a:buNone/>
              <a:defRPr sz="2100"/>
            </a:lvl5pPr>
            <a:lvl6pPr marL="3047467" indent="0" algn="ctr">
              <a:buNone/>
              <a:defRPr sz="2100"/>
            </a:lvl6pPr>
            <a:lvl7pPr marL="3656960" indent="0" algn="ctr">
              <a:buNone/>
              <a:defRPr sz="2100"/>
            </a:lvl7pPr>
            <a:lvl8pPr marL="4266453" indent="0" algn="ctr">
              <a:buNone/>
              <a:defRPr sz="2100"/>
            </a:lvl8pPr>
            <a:lvl9pPr marL="4875947" indent="0" algn="ctr">
              <a:buNone/>
              <a:defRPr sz="2100"/>
            </a:lvl9pPr>
          </a:lstStyle>
          <a:p>
            <a:r>
              <a:rPr lang="en-US"/>
              <a:t>Click to edit Master subtitle style</a:t>
            </a:r>
          </a:p>
        </p:txBody>
      </p:sp>
      <p:sp>
        <p:nvSpPr>
          <p:cNvPr id="4" name="Date Placeholder 3">
            <a:extLst>
              <a:ext uri="{FF2B5EF4-FFF2-40B4-BE49-F238E27FC236}">
                <a16:creationId xmlns:a16="http://schemas.microsoft.com/office/drawing/2014/main" id="{5B7DF708-A9A1-AF4A-94DE-935054CEB684}"/>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5" name="Footer Placeholder 4">
            <a:extLst>
              <a:ext uri="{FF2B5EF4-FFF2-40B4-BE49-F238E27FC236}">
                <a16:creationId xmlns:a16="http://schemas.microsoft.com/office/drawing/2014/main" id="{1A96E093-C30A-664C-9FB5-50E524213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52E3D-7A67-1046-B370-64D623FDD363}"/>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108889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7822-6366-7B4B-ADC4-17AF7E8457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3684C-F700-E94F-AFFC-AF20FBE8C8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26B6-7992-924D-8BF8-19FDABFDE8B5}"/>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5" name="Footer Placeholder 4">
            <a:extLst>
              <a:ext uri="{FF2B5EF4-FFF2-40B4-BE49-F238E27FC236}">
                <a16:creationId xmlns:a16="http://schemas.microsoft.com/office/drawing/2014/main" id="{7C9999ED-75F9-4D40-BEAB-4A2D32CAE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7C8DF-FA41-8E40-94E9-6F1E631DB3C4}"/>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173231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55808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9AF5-5498-4D4B-B38D-AB0E0E460958}"/>
              </a:ext>
            </a:extLst>
          </p:cNvPr>
          <p:cNvSpPr>
            <a:spLocks noGrp="1"/>
          </p:cNvSpPr>
          <p:nvPr>
            <p:ph type="title"/>
          </p:nvPr>
        </p:nvSpPr>
        <p:spPr>
          <a:xfrm>
            <a:off x="831851" y="1709741"/>
            <a:ext cx="10515600" cy="285273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77A9D7-4588-E94B-A0A8-8C93CB8090B8}"/>
              </a:ext>
            </a:extLst>
          </p:cNvPr>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9493" indent="0">
              <a:buNone/>
              <a:defRPr sz="2700">
                <a:solidFill>
                  <a:schemeClr val="tx1">
                    <a:tint val="75000"/>
                  </a:schemeClr>
                </a:solidFill>
              </a:defRPr>
            </a:lvl2pPr>
            <a:lvl3pPr marL="1218987" indent="0">
              <a:buNone/>
              <a:defRPr sz="2400">
                <a:solidFill>
                  <a:schemeClr val="tx1">
                    <a:tint val="75000"/>
                  </a:schemeClr>
                </a:solidFill>
              </a:defRPr>
            </a:lvl3pPr>
            <a:lvl4pPr marL="1828480" indent="0">
              <a:buNone/>
              <a:defRPr sz="2100">
                <a:solidFill>
                  <a:schemeClr val="tx1">
                    <a:tint val="75000"/>
                  </a:schemeClr>
                </a:solidFill>
              </a:defRPr>
            </a:lvl4pPr>
            <a:lvl5pPr marL="2437973" indent="0">
              <a:buNone/>
              <a:defRPr sz="2100">
                <a:solidFill>
                  <a:schemeClr val="tx1">
                    <a:tint val="75000"/>
                  </a:schemeClr>
                </a:solidFill>
              </a:defRPr>
            </a:lvl5pPr>
            <a:lvl6pPr marL="3047467" indent="0">
              <a:buNone/>
              <a:defRPr sz="2100">
                <a:solidFill>
                  <a:schemeClr val="tx1">
                    <a:tint val="75000"/>
                  </a:schemeClr>
                </a:solidFill>
              </a:defRPr>
            </a:lvl6pPr>
            <a:lvl7pPr marL="3656960" indent="0">
              <a:buNone/>
              <a:defRPr sz="2100">
                <a:solidFill>
                  <a:schemeClr val="tx1">
                    <a:tint val="75000"/>
                  </a:schemeClr>
                </a:solidFill>
              </a:defRPr>
            </a:lvl7pPr>
            <a:lvl8pPr marL="4266453" indent="0">
              <a:buNone/>
              <a:defRPr sz="2100">
                <a:solidFill>
                  <a:schemeClr val="tx1">
                    <a:tint val="75000"/>
                  </a:schemeClr>
                </a:solidFill>
              </a:defRPr>
            </a:lvl8pPr>
            <a:lvl9pPr marL="4875947" indent="0">
              <a:buNone/>
              <a:defRPr sz="21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70EA70-4264-3E42-ADE6-5FF2E9A929EE}"/>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5" name="Footer Placeholder 4">
            <a:extLst>
              <a:ext uri="{FF2B5EF4-FFF2-40B4-BE49-F238E27FC236}">
                <a16:creationId xmlns:a16="http://schemas.microsoft.com/office/drawing/2014/main" id="{BD4F8476-D949-A24B-B350-868EE6CEC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87D67-75DE-0B43-93DE-5519FAF1CFF4}"/>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942249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CBED-4A0D-6242-8398-D22EDCA82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17F846-44D7-8245-A8C9-EDF4E837835B}"/>
              </a:ext>
            </a:extLst>
          </p:cNvPr>
          <p:cNvSpPr>
            <a:spLocks noGrp="1"/>
          </p:cNvSpPr>
          <p:nvPr>
            <p:ph sz="half" idx="1"/>
          </p:nvPr>
        </p:nvSpPr>
        <p:spPr>
          <a:xfrm>
            <a:off x="838201" y="1825625"/>
            <a:ext cx="515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FC0B0E-1B09-3347-90B6-6BAD9CD911A5}"/>
              </a:ext>
            </a:extLst>
          </p:cNvPr>
          <p:cNvSpPr>
            <a:spLocks noGrp="1"/>
          </p:cNvSpPr>
          <p:nvPr>
            <p:ph sz="half" idx="2"/>
          </p:nvPr>
        </p:nvSpPr>
        <p:spPr>
          <a:xfrm>
            <a:off x="6197600" y="1825625"/>
            <a:ext cx="515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8B4E79-ECDE-0B42-847E-B3A54CBC2C6F}"/>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6" name="Footer Placeholder 5">
            <a:extLst>
              <a:ext uri="{FF2B5EF4-FFF2-40B4-BE49-F238E27FC236}">
                <a16:creationId xmlns:a16="http://schemas.microsoft.com/office/drawing/2014/main" id="{4DDEEC89-56CB-304F-9DF3-62BC67E87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B0204-9BB9-CC41-A52B-1B268991DE2F}"/>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932581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1531-7B0A-8143-8718-12688F47011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0BD455-C8F5-584F-A5A4-83F41100257F}"/>
              </a:ext>
            </a:extLst>
          </p:cNvPr>
          <p:cNvSpPr>
            <a:spLocks noGrp="1"/>
          </p:cNvSpPr>
          <p:nvPr>
            <p:ph type="body" idx="1"/>
          </p:nvPr>
        </p:nvSpPr>
        <p:spPr>
          <a:xfrm>
            <a:off x="840319" y="1681163"/>
            <a:ext cx="5158316" cy="823912"/>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a:extLst>
              <a:ext uri="{FF2B5EF4-FFF2-40B4-BE49-F238E27FC236}">
                <a16:creationId xmlns:a16="http://schemas.microsoft.com/office/drawing/2014/main" id="{4255F8E5-3C13-F541-83F2-D666C97CFC3D}"/>
              </a:ext>
            </a:extLst>
          </p:cNvPr>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6CFFD-6C31-9A45-AE37-F6AA92AF27B7}"/>
              </a:ext>
            </a:extLst>
          </p:cNvPr>
          <p:cNvSpPr>
            <a:spLocks noGrp="1"/>
          </p:cNvSpPr>
          <p:nvPr>
            <p:ph type="body" sz="quarter" idx="3"/>
          </p:nvPr>
        </p:nvSpPr>
        <p:spPr>
          <a:xfrm>
            <a:off x="6172201" y="1681163"/>
            <a:ext cx="5183717" cy="823912"/>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a:extLst>
              <a:ext uri="{FF2B5EF4-FFF2-40B4-BE49-F238E27FC236}">
                <a16:creationId xmlns:a16="http://schemas.microsoft.com/office/drawing/2014/main" id="{C2D18233-80DD-FB4F-946D-B404290344B2}"/>
              </a:ext>
            </a:extLst>
          </p:cNvPr>
          <p:cNvSpPr>
            <a:spLocks noGrp="1"/>
          </p:cNvSpPr>
          <p:nvPr>
            <p:ph sz="quarter" idx="4"/>
          </p:nvPr>
        </p:nvSpPr>
        <p:spPr>
          <a:xfrm>
            <a:off x="6172201"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570496-84C0-1C48-9D82-1CE63F06D5B5}"/>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8" name="Footer Placeholder 7">
            <a:extLst>
              <a:ext uri="{FF2B5EF4-FFF2-40B4-BE49-F238E27FC236}">
                <a16:creationId xmlns:a16="http://schemas.microsoft.com/office/drawing/2014/main" id="{8CC27BFE-F100-8841-A1CB-8123B0EC34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D00842-CC6D-CF43-9E35-40B08D5ACDA5}"/>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2716742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9E12-CBDD-5A4A-9D44-BE59B9D7A4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431FC2-3835-C04C-82F7-C24AE80F0FA9}"/>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4" name="Footer Placeholder 3">
            <a:extLst>
              <a:ext uri="{FF2B5EF4-FFF2-40B4-BE49-F238E27FC236}">
                <a16:creationId xmlns:a16="http://schemas.microsoft.com/office/drawing/2014/main" id="{4D701006-3204-8749-8C06-F875EA8587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7162A8-172D-424C-8B93-28A7F5E4B4D0}"/>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179919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E4B32-90CB-524A-B54A-73EE7EC5C67E}"/>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3" name="Footer Placeholder 2">
            <a:extLst>
              <a:ext uri="{FF2B5EF4-FFF2-40B4-BE49-F238E27FC236}">
                <a16:creationId xmlns:a16="http://schemas.microsoft.com/office/drawing/2014/main" id="{55EA9DAF-41EF-C14B-AEFC-D604178D92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6C8B72-446D-F743-BED3-308A86D597F8}"/>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042716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810E6-34E7-174A-BF21-57D59217E71A}"/>
              </a:ext>
            </a:extLst>
          </p:cNvPr>
          <p:cNvSpPr>
            <a:spLocks noGrp="1"/>
          </p:cNvSpPr>
          <p:nvPr>
            <p:ph type="title"/>
          </p:nvPr>
        </p:nvSpPr>
        <p:spPr>
          <a:xfrm>
            <a:off x="840319" y="457200"/>
            <a:ext cx="3932767" cy="1600200"/>
          </a:xfrm>
        </p:spPr>
        <p:txBody>
          <a:bodyPr anchor="b"/>
          <a:lstStyle>
            <a:lvl1pPr>
              <a:defRPr sz="4300"/>
            </a:lvl1pPr>
          </a:lstStyle>
          <a:p>
            <a:r>
              <a:rPr lang="en-US"/>
              <a:t>Click to edit Master title style</a:t>
            </a:r>
          </a:p>
        </p:txBody>
      </p:sp>
      <p:sp>
        <p:nvSpPr>
          <p:cNvPr id="3" name="Content Placeholder 2">
            <a:extLst>
              <a:ext uri="{FF2B5EF4-FFF2-40B4-BE49-F238E27FC236}">
                <a16:creationId xmlns:a16="http://schemas.microsoft.com/office/drawing/2014/main" id="{AAB59809-411C-0149-9D14-4E64505D3779}"/>
              </a:ext>
            </a:extLst>
          </p:cNvPr>
          <p:cNvSpPr>
            <a:spLocks noGrp="1"/>
          </p:cNvSpPr>
          <p:nvPr>
            <p:ph idx="1"/>
          </p:nvPr>
        </p:nvSpPr>
        <p:spPr>
          <a:xfrm>
            <a:off x="5183718" y="987427"/>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CF4D89-0A75-6D48-9B42-C415CF501AD1}"/>
              </a:ext>
            </a:extLst>
          </p:cNvPr>
          <p:cNvSpPr>
            <a:spLocks noGrp="1"/>
          </p:cNvSpPr>
          <p:nvPr>
            <p:ph type="body" sz="half" idx="2"/>
          </p:nvPr>
        </p:nvSpPr>
        <p:spPr>
          <a:xfrm>
            <a:off x="840319" y="2057401"/>
            <a:ext cx="3932767" cy="3811588"/>
          </a:xfrm>
        </p:spPr>
        <p:txBody>
          <a:bodyPr/>
          <a:lstStyle>
            <a:lvl1pPr marL="0" indent="0">
              <a:buNone/>
              <a:defRPr sz="2100"/>
            </a:lvl1pPr>
            <a:lvl2pPr marL="609493" indent="0">
              <a:buNone/>
              <a:defRPr sz="1900"/>
            </a:lvl2pPr>
            <a:lvl3pPr marL="1218987" indent="0">
              <a:buNone/>
              <a:defRPr sz="1600"/>
            </a:lvl3pPr>
            <a:lvl4pPr marL="1828480" indent="0">
              <a:buNone/>
              <a:defRPr sz="1300"/>
            </a:lvl4pPr>
            <a:lvl5pPr marL="2437973" indent="0">
              <a:buNone/>
              <a:defRPr sz="1300"/>
            </a:lvl5pPr>
            <a:lvl6pPr marL="3047467" indent="0">
              <a:buNone/>
              <a:defRPr sz="1300"/>
            </a:lvl6pPr>
            <a:lvl7pPr marL="3656960" indent="0">
              <a:buNone/>
              <a:defRPr sz="1300"/>
            </a:lvl7pPr>
            <a:lvl8pPr marL="4266453" indent="0">
              <a:buNone/>
              <a:defRPr sz="1300"/>
            </a:lvl8pPr>
            <a:lvl9pPr marL="4875947" indent="0">
              <a:buNone/>
              <a:defRPr sz="1300"/>
            </a:lvl9pPr>
          </a:lstStyle>
          <a:p>
            <a:pPr lvl="0"/>
            <a:r>
              <a:rPr lang="en-US"/>
              <a:t>Edit Master text styles</a:t>
            </a:r>
          </a:p>
        </p:txBody>
      </p:sp>
      <p:sp>
        <p:nvSpPr>
          <p:cNvPr id="5" name="Date Placeholder 4">
            <a:extLst>
              <a:ext uri="{FF2B5EF4-FFF2-40B4-BE49-F238E27FC236}">
                <a16:creationId xmlns:a16="http://schemas.microsoft.com/office/drawing/2014/main" id="{3B0CEB73-3914-E14E-A428-44FC7CC23DC8}"/>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6" name="Footer Placeholder 5">
            <a:extLst>
              <a:ext uri="{FF2B5EF4-FFF2-40B4-BE49-F238E27FC236}">
                <a16:creationId xmlns:a16="http://schemas.microsoft.com/office/drawing/2014/main" id="{965896D9-FEEA-BC4E-A603-85AFEF10DB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401DF-3E88-3947-830F-2514372D1600}"/>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061769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CFC4-A7B5-BC48-9C49-22BEAB9C51C4}"/>
              </a:ext>
            </a:extLst>
          </p:cNvPr>
          <p:cNvSpPr>
            <a:spLocks noGrp="1"/>
          </p:cNvSpPr>
          <p:nvPr>
            <p:ph type="title"/>
          </p:nvPr>
        </p:nvSpPr>
        <p:spPr>
          <a:xfrm>
            <a:off x="840319" y="457200"/>
            <a:ext cx="3932767" cy="1600200"/>
          </a:xfrm>
        </p:spPr>
        <p:txBody>
          <a:bodyPr anchor="b"/>
          <a:lstStyle>
            <a:lvl1pPr>
              <a:defRPr sz="4300"/>
            </a:lvl1pPr>
          </a:lstStyle>
          <a:p>
            <a:r>
              <a:rPr lang="en-US"/>
              <a:t>Click to edit Master title style</a:t>
            </a:r>
          </a:p>
        </p:txBody>
      </p:sp>
      <p:sp>
        <p:nvSpPr>
          <p:cNvPr id="3" name="Picture Placeholder 2">
            <a:extLst>
              <a:ext uri="{FF2B5EF4-FFF2-40B4-BE49-F238E27FC236}">
                <a16:creationId xmlns:a16="http://schemas.microsoft.com/office/drawing/2014/main" id="{8A35A9CC-CEF5-EF44-A863-0E97D49374A8}"/>
              </a:ext>
            </a:extLst>
          </p:cNvPr>
          <p:cNvSpPr>
            <a:spLocks noGrp="1"/>
          </p:cNvSpPr>
          <p:nvPr>
            <p:ph type="pic" idx="1"/>
          </p:nvPr>
        </p:nvSpPr>
        <p:spPr>
          <a:xfrm>
            <a:off x="5183718" y="987427"/>
            <a:ext cx="6172200" cy="4873625"/>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a:extLst>
              <a:ext uri="{FF2B5EF4-FFF2-40B4-BE49-F238E27FC236}">
                <a16:creationId xmlns:a16="http://schemas.microsoft.com/office/drawing/2014/main" id="{3ED6FC2B-4842-6B47-AA99-5EC82C937C6F}"/>
              </a:ext>
            </a:extLst>
          </p:cNvPr>
          <p:cNvSpPr>
            <a:spLocks noGrp="1"/>
          </p:cNvSpPr>
          <p:nvPr>
            <p:ph type="body" sz="half" idx="2"/>
          </p:nvPr>
        </p:nvSpPr>
        <p:spPr>
          <a:xfrm>
            <a:off x="840319" y="2057401"/>
            <a:ext cx="3932767" cy="3811588"/>
          </a:xfrm>
        </p:spPr>
        <p:txBody>
          <a:bodyPr/>
          <a:lstStyle>
            <a:lvl1pPr marL="0" indent="0">
              <a:buNone/>
              <a:defRPr sz="2100"/>
            </a:lvl1pPr>
            <a:lvl2pPr marL="609493" indent="0">
              <a:buNone/>
              <a:defRPr sz="1900"/>
            </a:lvl2pPr>
            <a:lvl3pPr marL="1218987" indent="0">
              <a:buNone/>
              <a:defRPr sz="1600"/>
            </a:lvl3pPr>
            <a:lvl4pPr marL="1828480" indent="0">
              <a:buNone/>
              <a:defRPr sz="1300"/>
            </a:lvl4pPr>
            <a:lvl5pPr marL="2437973" indent="0">
              <a:buNone/>
              <a:defRPr sz="1300"/>
            </a:lvl5pPr>
            <a:lvl6pPr marL="3047467" indent="0">
              <a:buNone/>
              <a:defRPr sz="1300"/>
            </a:lvl6pPr>
            <a:lvl7pPr marL="3656960" indent="0">
              <a:buNone/>
              <a:defRPr sz="1300"/>
            </a:lvl7pPr>
            <a:lvl8pPr marL="4266453" indent="0">
              <a:buNone/>
              <a:defRPr sz="1300"/>
            </a:lvl8pPr>
            <a:lvl9pPr marL="4875947" indent="0">
              <a:buNone/>
              <a:defRPr sz="1300"/>
            </a:lvl9pPr>
          </a:lstStyle>
          <a:p>
            <a:pPr lvl="0"/>
            <a:r>
              <a:rPr lang="en-US"/>
              <a:t>Edit Master text styles</a:t>
            </a:r>
          </a:p>
        </p:txBody>
      </p:sp>
      <p:sp>
        <p:nvSpPr>
          <p:cNvPr id="5" name="Date Placeholder 4">
            <a:extLst>
              <a:ext uri="{FF2B5EF4-FFF2-40B4-BE49-F238E27FC236}">
                <a16:creationId xmlns:a16="http://schemas.microsoft.com/office/drawing/2014/main" id="{FD968498-682A-D945-A3FA-7540BDDAAFA7}"/>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6" name="Footer Placeholder 5">
            <a:extLst>
              <a:ext uri="{FF2B5EF4-FFF2-40B4-BE49-F238E27FC236}">
                <a16:creationId xmlns:a16="http://schemas.microsoft.com/office/drawing/2014/main" id="{672827E9-7D12-3047-96C7-6478ABD55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427D15-0816-B049-987F-6554C3292969}"/>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1497565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071-ACBD-6644-B3D3-62DD410760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56ECF-698F-154B-8802-31C00F0B0F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E0209-2681-D54E-8633-21EF3F8CD33C}"/>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5" name="Footer Placeholder 4">
            <a:extLst>
              <a:ext uri="{FF2B5EF4-FFF2-40B4-BE49-F238E27FC236}">
                <a16:creationId xmlns:a16="http://schemas.microsoft.com/office/drawing/2014/main" id="{A7A4AC85-39C3-1D43-A514-98A8A1330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AFE36-B231-BF47-9BEC-9DB14B1AC82A}"/>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262446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74C37-F05A-3144-8E53-426CB5A37ED4}"/>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FA29F9-F701-4A47-B542-15AC91DDA1EE}"/>
              </a:ext>
            </a:extLst>
          </p:cNvPr>
          <p:cNvSpPr>
            <a:spLocks noGrp="1"/>
          </p:cNvSpPr>
          <p:nvPr>
            <p:ph type="body" orient="vert" idx="1"/>
          </p:nvPr>
        </p:nvSpPr>
        <p:spPr>
          <a:xfrm>
            <a:off x="838203" y="365127"/>
            <a:ext cx="76835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4A5A8-17A3-444F-8DC5-5B14F072544F}"/>
              </a:ext>
            </a:extLst>
          </p:cNvPr>
          <p:cNvSpPr>
            <a:spLocks noGrp="1"/>
          </p:cNvSpPr>
          <p:nvPr>
            <p:ph type="dt" sz="half" idx="10"/>
          </p:nvPr>
        </p:nvSpPr>
        <p:spPr/>
        <p:txBody>
          <a:bodyPr/>
          <a:lstStyle/>
          <a:p>
            <a:fld id="{FD1FBE10-F469-B647-AC01-6A14ADCF8C4E}" type="datetimeFigureOut">
              <a:rPr lang="en-US" smtClean="0"/>
              <a:t>1/26/2022</a:t>
            </a:fld>
            <a:endParaRPr lang="en-US"/>
          </a:p>
        </p:txBody>
      </p:sp>
      <p:sp>
        <p:nvSpPr>
          <p:cNvPr id="5" name="Footer Placeholder 4">
            <a:extLst>
              <a:ext uri="{FF2B5EF4-FFF2-40B4-BE49-F238E27FC236}">
                <a16:creationId xmlns:a16="http://schemas.microsoft.com/office/drawing/2014/main" id="{F654B73E-345E-FF4E-85A1-972DCE11E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72CBE-3F25-5945-B8BC-1E27A16CC3CE}"/>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169868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514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92708585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480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5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733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14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71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066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1"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1" y="1524000"/>
            <a:ext cx="10363200" cy="4191000"/>
          </a:xfrm>
        </p:spPr>
        <p:txBody>
          <a:bodyPr/>
          <a:lstStyle/>
          <a:p>
            <a:pPr lvl="0"/>
            <a:r>
              <a:rPr lang="en-US" noProof="0"/>
              <a:t>Click icon to add chart</a:t>
            </a:r>
          </a:p>
        </p:txBody>
      </p:sp>
      <p:sp>
        <p:nvSpPr>
          <p:cNvPr id="4" name="Date Placeholder 3"/>
          <p:cNvSpPr>
            <a:spLocks noGrp="1"/>
          </p:cNvSpPr>
          <p:nvPr>
            <p:ph type="dt" sz="half" idx="10"/>
          </p:nvPr>
        </p:nvSpPr>
        <p:spPr>
          <a:xfrm>
            <a:off x="5892800" y="6400800"/>
            <a:ext cx="1625600" cy="381000"/>
          </a:xfrm>
        </p:spPr>
        <p:txBody>
          <a:bodyPr/>
          <a:lstStyle>
            <a:lvl1pPr>
              <a:defRPr/>
            </a:lvl1pPr>
          </a:lstStyle>
          <a:p>
            <a:pPr>
              <a:defRPr/>
            </a:pPr>
            <a:fld id="{AEB598C0-D912-4670-B51F-8982A6FC1D20}" type="datetimeFigureOut">
              <a:rPr lang="en-GB"/>
              <a:pPr>
                <a:defRPr/>
              </a:pPr>
              <a:t>26/01/2022</a:t>
            </a:fld>
            <a:endParaRPr lang="en-GB"/>
          </a:p>
        </p:txBody>
      </p:sp>
      <p:sp>
        <p:nvSpPr>
          <p:cNvPr id="5" name="Footer Placeholder 4"/>
          <p:cNvSpPr>
            <a:spLocks noGrp="1"/>
          </p:cNvSpPr>
          <p:nvPr>
            <p:ph type="ftr" sz="quarter" idx="11"/>
          </p:nvPr>
        </p:nvSpPr>
        <p:spPr>
          <a:xfrm>
            <a:off x="7518401" y="6400800"/>
            <a:ext cx="2946400" cy="381000"/>
          </a:xfr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10464801" y="6400800"/>
            <a:ext cx="1016000" cy="381000"/>
          </a:xfrm>
        </p:spPr>
        <p:txBody>
          <a:bodyPr/>
          <a:lstStyle>
            <a:lvl1pPr>
              <a:defRPr/>
            </a:lvl1pPr>
          </a:lstStyle>
          <a:p>
            <a:pPr>
              <a:defRPr/>
            </a:pPr>
            <a:fld id="{98433D6A-B548-422D-9A95-C07356A4AF1B}" type="slidenum">
              <a:rPr lang="en-GB"/>
              <a:pPr>
                <a:defRPr/>
              </a:pPr>
              <a:t>‹#›</a:t>
            </a:fld>
            <a:endParaRPr lang="en-GB"/>
          </a:p>
        </p:txBody>
      </p:sp>
    </p:spTree>
    <p:extLst>
      <p:ext uri="{BB962C8B-B14F-4D97-AF65-F5344CB8AC3E}">
        <p14:creationId xmlns:p14="http://schemas.microsoft.com/office/powerpoint/2010/main" val="170610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708701-383F-486F-874F-307DE4460D2E}"/>
              </a:ext>
            </a:extLst>
          </p:cNvPr>
          <p:cNvSpPr/>
          <p:nvPr userDrawn="1"/>
        </p:nvSpPr>
        <p:spPr>
          <a:xfrm>
            <a:off x="1612056" y="2258461"/>
            <a:ext cx="1580272" cy="1030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6" name="Title Placeholder 12">
            <a:extLst>
              <a:ext uri="{FF2B5EF4-FFF2-40B4-BE49-F238E27FC236}">
                <a16:creationId xmlns:a16="http://schemas.microsoft.com/office/drawing/2014/main" id="{9EA1BE43-2435-4E2E-AA48-BBAFCEEE31BC}"/>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7" name="Text Placeholder 7">
            <a:extLst>
              <a:ext uri="{FF2B5EF4-FFF2-40B4-BE49-F238E27FC236}">
                <a16:creationId xmlns:a16="http://schemas.microsoft.com/office/drawing/2014/main" id="{F377AB72-C902-FD44-8FD0-36E49F6EB1C9}"/>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39889778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Rechteck 38">
            <a:extLst>
              <a:ext uri="{FF2B5EF4-FFF2-40B4-BE49-F238E27FC236}">
                <a16:creationId xmlns:a16="http://schemas.microsoft.com/office/drawing/2014/main" id="{EAE18E4C-BFC0-7949-97D8-DC177349A1DA}"/>
              </a:ext>
            </a:extLst>
          </p:cNvPr>
          <p:cNvSpPr/>
          <p:nvPr userDrawn="1"/>
        </p:nvSpPr>
        <p:spPr>
          <a:xfrm>
            <a:off x="2792526" y="2644571"/>
            <a:ext cx="6606951" cy="1568860"/>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5" name="Text Placeholder 7">
            <a:extLst>
              <a:ext uri="{FF2B5EF4-FFF2-40B4-BE49-F238E27FC236}">
                <a16:creationId xmlns:a16="http://schemas.microsoft.com/office/drawing/2014/main" id="{80E9DA35-E004-664C-858D-089BD8AD88D4}"/>
              </a:ext>
            </a:extLst>
          </p:cNvPr>
          <p:cNvSpPr>
            <a:spLocks noGrp="1"/>
          </p:cNvSpPr>
          <p:nvPr>
            <p:ph type="body" sz="quarter" idx="10" hasCustomPrompt="1"/>
          </p:nvPr>
        </p:nvSpPr>
        <p:spPr>
          <a:xfrm>
            <a:off x="2580490" y="3161739"/>
            <a:ext cx="7031023" cy="534524"/>
          </a:xfrm>
          <a:prstGeom prst="rect">
            <a:avLst/>
          </a:prstGeom>
        </p:spPr>
        <p:txBody>
          <a:bodyPr lIns="0" tIns="0" rIns="0" bIns="0"/>
          <a:lstStyle>
            <a:lvl1pPr marL="0" indent="0" algn="ctr">
              <a:buNone/>
              <a:defRPr sz="3733" b="1" i="0">
                <a:solidFill>
                  <a:schemeClr val="tx1"/>
                </a:solidFill>
                <a:latin typeface="Arial" panose="020B0604020202020204" pitchFamily="34" charset="0"/>
                <a:cs typeface="Arial" panose="020B0604020202020204" pitchFamily="34" charset="0"/>
              </a:defRPr>
            </a:lvl1pPr>
            <a:lvl2pPr marL="609585" indent="0">
              <a:buNone/>
              <a:defRPr sz="8000" b="1"/>
            </a:lvl2pPr>
            <a:lvl3pPr marL="1219170" indent="0">
              <a:buNone/>
              <a:defRPr sz="8000" b="1"/>
            </a:lvl3pPr>
            <a:lvl4pPr marL="1828754" indent="0">
              <a:buNone/>
              <a:defRPr sz="8000" b="1"/>
            </a:lvl4pPr>
            <a:lvl5pPr marL="2438339" indent="0">
              <a:buNone/>
              <a:defRPr sz="8000" b="1"/>
            </a:lvl5pPr>
          </a:lstStyle>
          <a:p>
            <a:pPr lvl="0"/>
            <a:r>
              <a:rPr lang="en-US"/>
              <a:t>#01 SECTION TITLE</a:t>
            </a:r>
          </a:p>
        </p:txBody>
      </p:sp>
      <p:sp>
        <p:nvSpPr>
          <p:cNvPr id="6" name="Text Placeholder 7">
            <a:extLst>
              <a:ext uri="{FF2B5EF4-FFF2-40B4-BE49-F238E27FC236}">
                <a16:creationId xmlns:a16="http://schemas.microsoft.com/office/drawing/2014/main" id="{8EC6E158-335B-3E4B-9468-7007D3C58DE6}"/>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1776294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6829358" y="1050581"/>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6691853" y="1307202"/>
            <a:ext cx="5060135" cy="164701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3733"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3733"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endPar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6829357" y="3119220"/>
            <a:ext cx="4216596" cy="287259"/>
          </a:xfrm>
          <a:prstGeom prst="rect">
            <a:avLst/>
          </a:prstGeom>
        </p:spPr>
        <p:txBody>
          <a:bodyPr wrap="square" lIns="0" tIns="0" rIns="0" bIns="0">
            <a:spAutoFit/>
          </a:bodyPr>
          <a:lstStyle>
            <a:lvl1pPr marL="0" indent="0">
              <a:lnSpc>
                <a:spcPct val="100000"/>
              </a:lnSpc>
              <a:spcBef>
                <a:spcPts val="133"/>
              </a:spcBef>
              <a:buNone/>
              <a:defRPr sz="1867">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a:t>Lorem Ipsum Dolor</a:t>
            </a:r>
          </a:p>
        </p:txBody>
      </p:sp>
      <p:sp>
        <p:nvSpPr>
          <p:cNvPr id="9" name="Text Placeholder 7">
            <a:extLst>
              <a:ext uri="{FF2B5EF4-FFF2-40B4-BE49-F238E27FC236}">
                <a16:creationId xmlns:a16="http://schemas.microsoft.com/office/drawing/2014/main" id="{2321476E-22A0-DD49-8A1F-384093DFF442}"/>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187127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156669946"/>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1C0A8FCB-4814-4316-9464-8FA00C75FABB}"/>
              </a:ext>
            </a:extLst>
          </p:cNvPr>
          <p:cNvSpPr>
            <a:spLocks noGrp="1"/>
          </p:cNvSpPr>
          <p:nvPr>
            <p:ph type="body" sz="quarter" idx="12" hasCustomPrompt="1"/>
          </p:nvPr>
        </p:nvSpPr>
        <p:spPr>
          <a:xfrm>
            <a:off x="4490978" y="3429001"/>
            <a:ext cx="6470513" cy="2101175"/>
          </a:xfrm>
          <a:prstGeom prst="rect">
            <a:avLst/>
          </a:prstGeom>
        </p:spPr>
        <p:txBody>
          <a:bodyPr wrap="square" lIns="0" tIns="0" rIns="0" bIns="0" anchor="t" anchorCtr="0">
            <a:spAutoFit/>
          </a:bodyPr>
          <a:lstStyle>
            <a:lvl1pPr marL="0" indent="0">
              <a:lnSpc>
                <a:spcPct val="150000"/>
              </a:lnSpc>
              <a:spcBef>
                <a:spcPts val="0"/>
              </a:spcBef>
              <a:buNone/>
              <a:defRPr sz="1867">
                <a:latin typeface="Arial" panose="020B0604020202020204" pitchFamily="34" charset="0"/>
                <a:cs typeface="Arial" panose="020B0604020202020204" pitchFamily="34" charset="0"/>
              </a:defRPr>
            </a:lvl1pPr>
            <a:lvl2pPr>
              <a:defRPr sz="4667"/>
            </a:lvl2pPr>
            <a:lvl3pPr>
              <a:defRPr sz="4667"/>
            </a:lvl3pPr>
            <a:lvl4pPr>
              <a:defRPr sz="4667"/>
            </a:lvl4pPr>
            <a:lvl5pPr>
              <a:defRPr sz="4667"/>
            </a:lvl5pPr>
          </a:lstStyle>
          <a:p>
            <a:pPr lvl="0"/>
            <a:r>
              <a:rPr lang="en-US"/>
              <a:t>A brief bit of copy would go here to introduce the next section or punctuate a point made in a previous section. Copy is designed to fill this space, however, the synopsis is optional. Use it to give people a key word to remember from this section. </a:t>
            </a:r>
          </a:p>
        </p:txBody>
      </p:sp>
      <p:sp>
        <p:nvSpPr>
          <p:cNvPr id="7" name="Text Placeholder 10">
            <a:extLst>
              <a:ext uri="{FF2B5EF4-FFF2-40B4-BE49-F238E27FC236}">
                <a16:creationId xmlns:a16="http://schemas.microsoft.com/office/drawing/2014/main" id="{48C29581-D59C-4A72-AFA0-3DF1AE159C47}"/>
              </a:ext>
            </a:extLst>
          </p:cNvPr>
          <p:cNvSpPr>
            <a:spLocks noGrp="1"/>
          </p:cNvSpPr>
          <p:nvPr>
            <p:ph type="body" sz="quarter" idx="10" hasCustomPrompt="1"/>
          </p:nvPr>
        </p:nvSpPr>
        <p:spPr>
          <a:xfrm>
            <a:off x="1230508" y="3429000"/>
            <a:ext cx="2875464" cy="2093963"/>
          </a:xfrm>
          <a:prstGeom prst="rect">
            <a:avLst/>
          </a:prstGeom>
        </p:spPr>
        <p:txBody>
          <a:bodyPr lIns="0" tIns="0" rIns="0" bIns="0"/>
          <a:lstStyle>
            <a:lvl1pPr marL="0" indent="0">
              <a:buNone/>
              <a:defRPr sz="3200" b="1">
                <a:latin typeface="Arial" panose="020B0604020202020204" pitchFamily="34" charset="0"/>
                <a:cs typeface="Arial" panose="020B0604020202020204" pitchFamily="34" charset="0"/>
              </a:defRPr>
            </a:lvl1pPr>
            <a:lvl2pPr marL="609585" indent="0">
              <a:buNone/>
              <a:defRPr sz="6667" b="1"/>
            </a:lvl2pPr>
            <a:lvl3pPr marL="1219170" indent="0">
              <a:buNone/>
              <a:defRPr sz="6667" b="1"/>
            </a:lvl3pPr>
            <a:lvl4pPr marL="1828754" indent="0">
              <a:buNone/>
              <a:defRPr sz="6667" b="1"/>
            </a:lvl4pPr>
            <a:lvl5pPr marL="2438339" indent="0">
              <a:buNone/>
              <a:defRPr sz="6667" b="1"/>
            </a:lvl5pPr>
          </a:lstStyle>
          <a:p>
            <a:pPr lvl="0"/>
            <a:r>
              <a:rPr lang="en-US"/>
              <a:t>Synopsis</a:t>
            </a:r>
            <a:br>
              <a:rPr lang="en-US"/>
            </a:br>
            <a:r>
              <a:rPr lang="en-US"/>
              <a:t>Here</a:t>
            </a:r>
          </a:p>
        </p:txBody>
      </p:sp>
      <p:sp>
        <p:nvSpPr>
          <p:cNvPr id="8" name="Title 14">
            <a:extLst>
              <a:ext uri="{FF2B5EF4-FFF2-40B4-BE49-F238E27FC236}">
                <a16:creationId xmlns:a16="http://schemas.microsoft.com/office/drawing/2014/main" id="{47099867-B82F-491E-B04A-8691E74B8933}"/>
              </a:ext>
            </a:extLst>
          </p:cNvPr>
          <p:cNvSpPr>
            <a:spLocks noGrp="1"/>
          </p:cNvSpPr>
          <p:nvPr>
            <p:ph type="title" hasCustomPrompt="1"/>
          </p:nvPr>
        </p:nvSpPr>
        <p:spPr>
          <a:xfrm>
            <a:off x="1230509" y="1977518"/>
            <a:ext cx="9730983" cy="619909"/>
          </a:xfrm>
          <a:prstGeom prst="rect">
            <a:avLst/>
          </a:prstGeom>
        </p:spPr>
        <p:txBody>
          <a:bodyPr/>
          <a:lstStyle>
            <a:lvl1pPr marL="0" marR="0" indent="0" algn="ctr" defTabSz="1219170" rtl="0" eaLnBrk="1" fontAlgn="auto" latinLnBrk="0" hangingPunct="1">
              <a:lnSpc>
                <a:spcPct val="90000"/>
              </a:lnSpc>
              <a:spcBef>
                <a:spcPct val="0"/>
              </a:spcBef>
              <a:spcAft>
                <a:spcPts val="0"/>
              </a:spcAft>
              <a:buClrTx/>
              <a:buSzTx/>
              <a:buFontTx/>
              <a:buNone/>
              <a:tabLst/>
              <a:defRPr lang="de-DE" sz="4267" b="1" dirty="0">
                <a:solidFill>
                  <a:srgbClr val="C00000"/>
                </a:solidFill>
                <a:latin typeface="Arial" panose="020B0604020202020204" pitchFamily="34" charset="0"/>
                <a:cs typeface="Arial" panose="020B0604020202020204" pitchFamily="34" charset="0"/>
              </a:defRPr>
            </a:lvl1pPr>
          </a:lstStyle>
          <a:p>
            <a:r>
              <a:rPr lang="en-US"/>
              <a:t>ALTERNATE SECTION DIVIDER</a:t>
            </a:r>
          </a:p>
        </p:txBody>
      </p:sp>
      <p:sp>
        <p:nvSpPr>
          <p:cNvPr id="10" name="Text Placeholder 7">
            <a:extLst>
              <a:ext uri="{FF2B5EF4-FFF2-40B4-BE49-F238E27FC236}">
                <a16:creationId xmlns:a16="http://schemas.microsoft.com/office/drawing/2014/main" id="{C5DCAF1B-A44E-8A4C-A175-A31889C6BE77}"/>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2168560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A792AC7-3501-470C-9145-8EDDCB809A40}"/>
              </a:ext>
            </a:extLst>
          </p:cNvPr>
          <p:cNvSpPr>
            <a:spLocks noGrp="1"/>
          </p:cNvSpPr>
          <p:nvPr>
            <p:ph type="body" sz="quarter" idx="11" hasCustomPrompt="1"/>
          </p:nvPr>
        </p:nvSpPr>
        <p:spPr>
          <a:xfrm>
            <a:off x="1051149" y="3241265"/>
            <a:ext cx="2875393" cy="861775"/>
          </a:xfrm>
          <a:prstGeom prst="rect">
            <a:avLst/>
          </a:prstGeom>
        </p:spPr>
        <p:txBody>
          <a:bodyPr wrap="square" lIns="0" tIns="0" rIns="0" bIns="0">
            <a:spAutoFit/>
          </a:bodyPr>
          <a:lstStyle>
            <a:lvl1pPr marL="0" indent="0" algn="ctr">
              <a:lnSpc>
                <a:spcPct val="100000"/>
              </a:lnSpc>
              <a:buNone/>
              <a:defRPr lang="de-DE" sz="1867" dirty="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 name="Text Placeholder 22">
            <a:extLst>
              <a:ext uri="{FF2B5EF4-FFF2-40B4-BE49-F238E27FC236}">
                <a16:creationId xmlns:a16="http://schemas.microsoft.com/office/drawing/2014/main" id="{5B7CFD2D-F6B0-4614-979E-0563A16D017B}"/>
              </a:ext>
            </a:extLst>
          </p:cNvPr>
          <p:cNvSpPr>
            <a:spLocks noGrp="1"/>
          </p:cNvSpPr>
          <p:nvPr>
            <p:ph type="body" sz="quarter" idx="12" hasCustomPrompt="1"/>
          </p:nvPr>
        </p:nvSpPr>
        <p:spPr>
          <a:xfrm>
            <a:off x="1051149" y="1881023"/>
            <a:ext cx="2875393" cy="332399"/>
          </a:xfrm>
          <a:prstGeom prst="rect">
            <a:avLst/>
          </a:prstGeom>
        </p:spPr>
        <p:txBody>
          <a:bodyPr wrap="square" lIns="0" tIns="0" rIns="0" bIns="0">
            <a:spAutoFit/>
          </a:bodyPr>
          <a:lstStyle>
            <a:lvl1pPr marL="0" indent="0" algn="ctr">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6" name="Text Placeholder 2">
            <a:extLst>
              <a:ext uri="{FF2B5EF4-FFF2-40B4-BE49-F238E27FC236}">
                <a16:creationId xmlns:a16="http://schemas.microsoft.com/office/drawing/2014/main" id="{C7225CCF-EACA-4232-B219-764BD8285FBA}"/>
              </a:ext>
            </a:extLst>
          </p:cNvPr>
          <p:cNvSpPr>
            <a:spLocks noGrp="1"/>
          </p:cNvSpPr>
          <p:nvPr>
            <p:ph type="body" sz="quarter" idx="13" hasCustomPrompt="1"/>
          </p:nvPr>
        </p:nvSpPr>
        <p:spPr>
          <a:xfrm>
            <a:off x="1051149" y="4685100"/>
            <a:ext cx="2875393" cy="334537"/>
          </a:xfrm>
          <a:prstGeom prst="rect">
            <a:avLst/>
          </a:prstGeom>
        </p:spPr>
        <p:txBody>
          <a:bodyPr wrap="square" lIns="0" tIns="0" rIns="0" bIns="0">
            <a:spAutoFit/>
          </a:bodyPr>
          <a:lstStyle>
            <a:lvl1pPr marL="0" indent="0" algn="ctr">
              <a:lnSpc>
                <a:spcPct val="130000"/>
              </a:lnSpc>
              <a:buSzPct val="25000"/>
              <a:buNone/>
              <a:defRPr lang="de-DE" sz="1867"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a:t>$3,483 | 27%</a:t>
            </a:r>
          </a:p>
        </p:txBody>
      </p:sp>
      <p:sp>
        <p:nvSpPr>
          <p:cNvPr id="7" name="Text Placeholder 22">
            <a:extLst>
              <a:ext uri="{FF2B5EF4-FFF2-40B4-BE49-F238E27FC236}">
                <a16:creationId xmlns:a16="http://schemas.microsoft.com/office/drawing/2014/main" id="{473B1E44-2B74-4E2D-B345-5225A852DE61}"/>
              </a:ext>
            </a:extLst>
          </p:cNvPr>
          <p:cNvSpPr>
            <a:spLocks noGrp="1"/>
          </p:cNvSpPr>
          <p:nvPr>
            <p:ph type="body" sz="quarter" idx="23" hasCustomPrompt="1"/>
          </p:nvPr>
        </p:nvSpPr>
        <p:spPr>
          <a:xfrm>
            <a:off x="4658305" y="1881023"/>
            <a:ext cx="2875393" cy="332399"/>
          </a:xfrm>
          <a:prstGeom prst="rect">
            <a:avLst/>
          </a:prstGeom>
        </p:spPr>
        <p:txBody>
          <a:bodyPr wrap="square" lIns="0" tIns="0" rIns="0" bIns="0">
            <a:spAutoFit/>
          </a:bodyPr>
          <a:lstStyle>
            <a:lvl1pPr marL="0" indent="0" algn="ctr">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8" name="Text Placeholder 22">
            <a:extLst>
              <a:ext uri="{FF2B5EF4-FFF2-40B4-BE49-F238E27FC236}">
                <a16:creationId xmlns:a16="http://schemas.microsoft.com/office/drawing/2014/main" id="{C26E950C-C0D3-4F5C-B7C0-B16D5D96A925}"/>
              </a:ext>
            </a:extLst>
          </p:cNvPr>
          <p:cNvSpPr>
            <a:spLocks noGrp="1"/>
          </p:cNvSpPr>
          <p:nvPr>
            <p:ph type="body" sz="quarter" idx="24" hasCustomPrompt="1"/>
          </p:nvPr>
        </p:nvSpPr>
        <p:spPr>
          <a:xfrm>
            <a:off x="8302672" y="1881023"/>
            <a:ext cx="2875393" cy="332399"/>
          </a:xfrm>
          <a:prstGeom prst="rect">
            <a:avLst/>
          </a:prstGeom>
        </p:spPr>
        <p:txBody>
          <a:bodyPr wrap="square" lIns="0" tIns="0" rIns="0" bIns="0">
            <a:spAutoFit/>
          </a:bodyPr>
          <a:lstStyle>
            <a:lvl1pPr marL="0" indent="0" algn="ctr">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9" name="Text Placeholder 2">
            <a:extLst>
              <a:ext uri="{FF2B5EF4-FFF2-40B4-BE49-F238E27FC236}">
                <a16:creationId xmlns:a16="http://schemas.microsoft.com/office/drawing/2014/main" id="{5D53A1A8-BB2E-4BA2-9406-0B90A1A11F07}"/>
              </a:ext>
            </a:extLst>
          </p:cNvPr>
          <p:cNvSpPr>
            <a:spLocks noGrp="1"/>
          </p:cNvSpPr>
          <p:nvPr>
            <p:ph type="body" sz="quarter" idx="25" hasCustomPrompt="1"/>
          </p:nvPr>
        </p:nvSpPr>
        <p:spPr>
          <a:xfrm>
            <a:off x="4658305" y="3241265"/>
            <a:ext cx="2875393" cy="861775"/>
          </a:xfrm>
          <a:prstGeom prst="rect">
            <a:avLst/>
          </a:prstGeom>
        </p:spPr>
        <p:txBody>
          <a:bodyPr wrap="square" lIns="0" tIns="0" rIns="0" bIns="0">
            <a:spAutoFit/>
          </a:bodyPr>
          <a:lstStyle>
            <a:lvl1pPr marL="0" indent="0" algn="ctr">
              <a:lnSpc>
                <a:spcPct val="100000"/>
              </a:lnSpc>
              <a:buNone/>
              <a:defRPr lang="de-DE" sz="1867" dirty="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0" name="Text Placeholder 2">
            <a:extLst>
              <a:ext uri="{FF2B5EF4-FFF2-40B4-BE49-F238E27FC236}">
                <a16:creationId xmlns:a16="http://schemas.microsoft.com/office/drawing/2014/main" id="{375D0C56-310F-4043-B754-B658F892B528}"/>
              </a:ext>
            </a:extLst>
          </p:cNvPr>
          <p:cNvSpPr>
            <a:spLocks noGrp="1"/>
          </p:cNvSpPr>
          <p:nvPr>
            <p:ph type="body" sz="quarter" idx="26" hasCustomPrompt="1"/>
          </p:nvPr>
        </p:nvSpPr>
        <p:spPr>
          <a:xfrm>
            <a:off x="8265460" y="3241265"/>
            <a:ext cx="2875393" cy="861775"/>
          </a:xfrm>
          <a:prstGeom prst="rect">
            <a:avLst/>
          </a:prstGeom>
        </p:spPr>
        <p:txBody>
          <a:bodyPr wrap="square" lIns="0" tIns="0" rIns="0" bIns="0">
            <a:spAutoFit/>
          </a:bodyPr>
          <a:lstStyle>
            <a:lvl1pPr marL="0" indent="0" algn="ctr">
              <a:lnSpc>
                <a:spcPct val="100000"/>
              </a:lnSpc>
              <a:buNone/>
              <a:defRPr lang="de-DE" sz="1867" dirty="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1" name="Text Placeholder 2">
            <a:extLst>
              <a:ext uri="{FF2B5EF4-FFF2-40B4-BE49-F238E27FC236}">
                <a16:creationId xmlns:a16="http://schemas.microsoft.com/office/drawing/2014/main" id="{402890B2-940F-4EEB-9952-3C0B9813F61F}"/>
              </a:ext>
            </a:extLst>
          </p:cNvPr>
          <p:cNvSpPr>
            <a:spLocks noGrp="1"/>
          </p:cNvSpPr>
          <p:nvPr>
            <p:ph type="body" sz="quarter" idx="27" hasCustomPrompt="1"/>
          </p:nvPr>
        </p:nvSpPr>
        <p:spPr>
          <a:xfrm>
            <a:off x="4658305" y="4685100"/>
            <a:ext cx="2875393" cy="334537"/>
          </a:xfrm>
          <a:prstGeom prst="rect">
            <a:avLst/>
          </a:prstGeom>
        </p:spPr>
        <p:txBody>
          <a:bodyPr wrap="square" lIns="0" tIns="0" rIns="0" bIns="0">
            <a:spAutoFit/>
          </a:bodyPr>
          <a:lstStyle>
            <a:lvl1pPr marL="0" indent="0" algn="ctr">
              <a:lnSpc>
                <a:spcPct val="130000"/>
              </a:lnSpc>
              <a:buSzPct val="25000"/>
              <a:buNone/>
              <a:defRPr lang="de-DE" sz="1867"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a:t>$3,483 | 27%</a:t>
            </a:r>
          </a:p>
        </p:txBody>
      </p:sp>
      <p:sp>
        <p:nvSpPr>
          <p:cNvPr id="12" name="Text Placeholder 2">
            <a:extLst>
              <a:ext uri="{FF2B5EF4-FFF2-40B4-BE49-F238E27FC236}">
                <a16:creationId xmlns:a16="http://schemas.microsoft.com/office/drawing/2014/main" id="{2C7D53B6-8B7A-4B65-ADC3-C5D0A606DC21}"/>
              </a:ext>
            </a:extLst>
          </p:cNvPr>
          <p:cNvSpPr>
            <a:spLocks noGrp="1"/>
          </p:cNvSpPr>
          <p:nvPr>
            <p:ph type="body" sz="quarter" idx="28" hasCustomPrompt="1"/>
          </p:nvPr>
        </p:nvSpPr>
        <p:spPr>
          <a:xfrm>
            <a:off x="8265458" y="4685100"/>
            <a:ext cx="2875393" cy="334537"/>
          </a:xfrm>
          <a:prstGeom prst="rect">
            <a:avLst/>
          </a:prstGeom>
        </p:spPr>
        <p:txBody>
          <a:bodyPr wrap="square" lIns="0" tIns="0" rIns="0" bIns="0">
            <a:spAutoFit/>
          </a:bodyPr>
          <a:lstStyle>
            <a:lvl1pPr marL="0" indent="0" algn="ctr">
              <a:lnSpc>
                <a:spcPct val="130000"/>
              </a:lnSpc>
              <a:buSzPct val="25000"/>
              <a:buNone/>
              <a:defRPr lang="de-DE" sz="1867"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a:t>$3,483 | 27%</a:t>
            </a:r>
          </a:p>
        </p:txBody>
      </p:sp>
      <p:sp>
        <p:nvSpPr>
          <p:cNvPr id="13" name="Text Placeholder 7">
            <a:extLst>
              <a:ext uri="{FF2B5EF4-FFF2-40B4-BE49-F238E27FC236}">
                <a16:creationId xmlns:a16="http://schemas.microsoft.com/office/drawing/2014/main" id="{77172984-6A06-D349-AB06-489EED7D44A4}"/>
              </a:ext>
            </a:extLst>
          </p:cNvPr>
          <p:cNvSpPr>
            <a:spLocks noGrp="1"/>
          </p:cNvSpPr>
          <p:nvPr>
            <p:ph type="body" sz="quarter" idx="29"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574375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562264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579632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19"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19"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1133920"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45698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82274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4829227"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4829227"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4829229"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8449120"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8449121"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8449122"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776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376238"/>
            <a:ext cx="3436649" cy="3532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19"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19"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1133920"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4569849" y="2376238"/>
            <a:ext cx="3436649" cy="3532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8227449" y="2376238"/>
            <a:ext cx="3436649" cy="3532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4829227"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4829227"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4829229"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8449120"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8449121"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8449122"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969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8576131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69" y="2819909"/>
            <a:ext cx="8769984" cy="3465564"/>
          </a:xfrm>
          <a:prstGeom prst="rect">
            <a:avLst/>
          </a:prstGeom>
        </p:spPr>
        <p:txBody>
          <a:bodyPr wrap="square" lIns="0" tIns="0" rIns="0" bIns="0">
            <a:spAutoFit/>
          </a:bodyPr>
          <a:lstStyle>
            <a:lvl1pPr marL="380990" marR="0" indent="-380990" algn="l" defTabSz="1219170" rtl="0" eaLnBrk="1" fontAlgn="auto" latinLnBrk="0" hangingPunct="1">
              <a:lnSpc>
                <a:spcPct val="100000"/>
              </a:lnSpc>
              <a:spcBef>
                <a:spcPts val="1333"/>
              </a:spcBef>
              <a:spcAft>
                <a:spcPts val="0"/>
              </a:spcAft>
              <a:buClrTx/>
              <a:buSzTx/>
              <a:buFont typeface="Wingdings" pitchFamily="2" charset="2"/>
              <a:buChar char="§"/>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9" name="Text Placeholder 7">
            <a:extLst>
              <a:ext uri="{FF2B5EF4-FFF2-40B4-BE49-F238E27FC236}">
                <a16:creationId xmlns:a16="http://schemas.microsoft.com/office/drawing/2014/main" id="{291ABD86-7985-D749-A3D2-5F78F0E4CDA2}"/>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0026136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70"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986070"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986070"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986070"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7079617"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7079617"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7079617"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7079617"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pic>
        <p:nvPicPr>
          <p:cNvPr id="15" name="Picture 2">
            <a:extLst>
              <a:ext uri="{FF2B5EF4-FFF2-40B4-BE49-F238E27FC236}">
                <a16:creationId xmlns:a16="http://schemas.microsoft.com/office/drawing/2014/main" id="{DF5C18C9-7C8B-C248-A1B9-0840763CE5D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07611" y="2723375"/>
            <a:ext cx="734319" cy="7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BA22E2F9-EC4E-084D-93E3-E2A337D45BBE}"/>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07611" y="4592815"/>
            <a:ext cx="734319" cy="7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a:extLst>
              <a:ext uri="{FF2B5EF4-FFF2-40B4-BE49-F238E27FC236}">
                <a16:creationId xmlns:a16="http://schemas.microsoft.com/office/drawing/2014/main" id="{99531FE3-FC04-8E4D-ABB7-B20A40092961}"/>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923371" y="2723375"/>
            <a:ext cx="734319" cy="7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a:extLst>
              <a:ext uri="{FF2B5EF4-FFF2-40B4-BE49-F238E27FC236}">
                <a16:creationId xmlns:a16="http://schemas.microsoft.com/office/drawing/2014/main" id="{094629F9-7738-8B4E-BDE4-0797018B6C84}"/>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5923371" y="4592814"/>
            <a:ext cx="734319" cy="7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Placeholder 7">
            <a:extLst>
              <a:ext uri="{FF2B5EF4-FFF2-40B4-BE49-F238E27FC236}">
                <a16:creationId xmlns:a16="http://schemas.microsoft.com/office/drawing/2014/main" id="{F0A2594E-E893-2442-B3D5-2979CD6817C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7173209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70"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986070"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986070"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986070"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7079617"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7079617"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7079617"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7079617"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9" name="Text Placeholder 7">
            <a:extLst>
              <a:ext uri="{FF2B5EF4-FFF2-40B4-BE49-F238E27FC236}">
                <a16:creationId xmlns:a16="http://schemas.microsoft.com/office/drawing/2014/main" id="{4C7A10A9-557D-0748-8F81-C3DE4B2F9470}"/>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72293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8B968-E18E-9A4E-A8AF-180759A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E4E8D"/>
                </a:solidFill>
              </a:defRPr>
            </a:lvl1pPr>
          </a:lstStyle>
          <a:p>
            <a:r>
              <a:rPr lang="en-US"/>
              <a:t>Click to edit Master title style</a:t>
            </a:r>
            <a:endParaRPr/>
          </a:p>
        </p:txBody>
      </p:sp>
      <p:pic>
        <p:nvPicPr>
          <p:cNvPr id="8" name="Picture 7">
            <a:extLst>
              <a:ext uri="{FF2B5EF4-FFF2-40B4-BE49-F238E27FC236}">
                <a16:creationId xmlns:a16="http://schemas.microsoft.com/office/drawing/2014/main" id="{FE88A2AF-DAB1-824D-81D5-0BAF3B1D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2B002BB2-0BC3-43B9-97BD-6311817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AD1322-B6BC-40F6-9364-7816FD5F0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257930694"/>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5163669"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686202" y="1458553"/>
            <a:ext cx="1036645"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48696" y="1715175"/>
            <a:ext cx="2965471"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5163669"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8677835"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8677835"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5163669"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5163669"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5163669"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5163669"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8659905"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8659905"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8659905"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8659905"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pic>
        <p:nvPicPr>
          <p:cNvPr id="29" name="Picture 2">
            <a:extLst>
              <a:ext uri="{FF2B5EF4-FFF2-40B4-BE49-F238E27FC236}">
                <a16:creationId xmlns:a16="http://schemas.microsoft.com/office/drawing/2014/main" id="{B27A7935-86A5-804A-9BB7-DD2C96B53B5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479388" y="920617"/>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a:extLst>
              <a:ext uri="{FF2B5EF4-FFF2-40B4-BE49-F238E27FC236}">
                <a16:creationId xmlns:a16="http://schemas.microsoft.com/office/drawing/2014/main" id="{3206B3BE-CD42-3F4B-ADFA-44FF93E009E6}"/>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479388" y="2731488"/>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a:extLst>
              <a:ext uri="{FF2B5EF4-FFF2-40B4-BE49-F238E27FC236}">
                <a16:creationId xmlns:a16="http://schemas.microsoft.com/office/drawing/2014/main" id="{1121C4AE-FECF-DE44-9854-210222B62CDB}"/>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479388" y="4542359"/>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5">
            <a:extLst>
              <a:ext uri="{FF2B5EF4-FFF2-40B4-BE49-F238E27FC236}">
                <a16:creationId xmlns:a16="http://schemas.microsoft.com/office/drawing/2014/main" id="{5A96B55D-5AAD-4A4F-987D-BE1355194614}"/>
              </a:ext>
            </a:extLst>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012633" y="920617"/>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a:extLst>
              <a:ext uri="{FF2B5EF4-FFF2-40B4-BE49-F238E27FC236}">
                <a16:creationId xmlns:a16="http://schemas.microsoft.com/office/drawing/2014/main" id="{38C656FA-40D0-0745-970E-04FF09B5D58B}"/>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8012633" y="2731488"/>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7">
            <a:extLst>
              <a:ext uri="{FF2B5EF4-FFF2-40B4-BE49-F238E27FC236}">
                <a16:creationId xmlns:a16="http://schemas.microsoft.com/office/drawing/2014/main" id="{0A82F045-CE11-404F-B3B4-90B2B912B48F}"/>
              </a:ext>
            </a:extLst>
          </p:cNvPr>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8012633" y="4542359"/>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Placeholder 7">
            <a:extLst>
              <a:ext uri="{FF2B5EF4-FFF2-40B4-BE49-F238E27FC236}">
                <a16:creationId xmlns:a16="http://schemas.microsoft.com/office/drawing/2014/main" id="{882F6FFA-2A16-BF4D-BD00-AAF288459ADF}"/>
              </a:ext>
            </a:extLst>
          </p:cNvPr>
          <p:cNvSpPr>
            <a:spLocks noGrp="1"/>
          </p:cNvSpPr>
          <p:nvPr>
            <p:ph type="body" sz="quarter" idx="25"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9852578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5163669"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686202" y="1458553"/>
            <a:ext cx="1036645"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48696" y="1715175"/>
            <a:ext cx="2965471"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5163669"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8677835"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8677835"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5163669"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5163669"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5163669"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5163669"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8659905"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8659905"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8659905"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8659905"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35" name="Text Placeholder 7">
            <a:extLst>
              <a:ext uri="{FF2B5EF4-FFF2-40B4-BE49-F238E27FC236}">
                <a16:creationId xmlns:a16="http://schemas.microsoft.com/office/drawing/2014/main" id="{882F6FFA-2A16-BF4D-BD00-AAF288459ADF}"/>
              </a:ext>
            </a:extLst>
          </p:cNvPr>
          <p:cNvSpPr>
            <a:spLocks noGrp="1"/>
          </p:cNvSpPr>
          <p:nvPr>
            <p:ph type="body" sz="quarter" idx="25"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31442068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912249"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912249"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912249"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912249"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3610745"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3610745"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6309241"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6309241"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3610745"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3610745"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6309241"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6309241"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9007737"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9007737"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9007737"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9007737"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Tree>
    <p:extLst>
      <p:ext uri="{BB962C8B-B14F-4D97-AF65-F5344CB8AC3E}">
        <p14:creationId xmlns:p14="http://schemas.microsoft.com/office/powerpoint/2010/main" val="21848730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A8422B-B96F-1B4C-880B-6F219A673213}"/>
              </a:ext>
            </a:extLst>
          </p:cNvPr>
          <p:cNvSpPr>
            <a:spLocks noGrp="1"/>
          </p:cNvSpPr>
          <p:nvPr>
            <p:ph type="body" sz="quarter" idx="11" hasCustomPrompt="1"/>
          </p:nvPr>
        </p:nvSpPr>
        <p:spPr>
          <a:xfrm>
            <a:off x="1049412" y="3285371"/>
            <a:ext cx="10370427" cy="287259"/>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Tree>
    <p:extLst>
      <p:ext uri="{BB962C8B-B14F-4D97-AF65-F5344CB8AC3E}">
        <p14:creationId xmlns:p14="http://schemas.microsoft.com/office/powerpoint/2010/main" val="10794601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73EC980-7A2A-5949-A3B6-7FA10A244F83}"/>
              </a:ext>
            </a:extLst>
          </p:cNvPr>
          <p:cNvSpPr>
            <a:spLocks noGrp="1"/>
          </p:cNvSpPr>
          <p:nvPr>
            <p:ph type="body" sz="quarter" idx="10" hasCustomPrompt="1"/>
          </p:nvPr>
        </p:nvSpPr>
        <p:spPr>
          <a:xfrm>
            <a:off x="904953" y="945122"/>
            <a:ext cx="2675921" cy="724797"/>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Bar Chart</a:t>
            </a:r>
          </a:p>
        </p:txBody>
      </p:sp>
      <p:sp>
        <p:nvSpPr>
          <p:cNvPr id="5" name="Rectangle 4">
            <a:extLst>
              <a:ext uri="{FF2B5EF4-FFF2-40B4-BE49-F238E27FC236}">
                <a16:creationId xmlns:a16="http://schemas.microsoft.com/office/drawing/2014/main" id="{EDB7D2D1-F044-7B43-AEC6-E3723D8AC43E}"/>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38115545-9D3C-E94C-A0E2-D6BE9A18FDD6}"/>
              </a:ext>
            </a:extLst>
          </p:cNvPr>
          <p:cNvSpPr>
            <a:spLocks noGrp="1"/>
          </p:cNvSpPr>
          <p:nvPr>
            <p:ph type="body" sz="quarter" idx="11" hasCustomPrompt="1"/>
          </p:nvPr>
        </p:nvSpPr>
        <p:spPr>
          <a:xfrm>
            <a:off x="1049413" y="2005599"/>
            <a:ext cx="229661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graphicFrame>
        <p:nvGraphicFramePr>
          <p:cNvPr id="7" name="Chart 6">
            <a:extLst>
              <a:ext uri="{FF2B5EF4-FFF2-40B4-BE49-F238E27FC236}">
                <a16:creationId xmlns:a16="http://schemas.microsoft.com/office/drawing/2014/main" id="{D0027CF0-E8FF-B642-ADEA-7B2D19AD28B4}"/>
              </a:ext>
            </a:extLst>
          </p:cNvPr>
          <p:cNvGraphicFramePr/>
          <p:nvPr userDrawn="1">
            <p:extLst>
              <p:ext uri="{D42A27DB-BD31-4B8C-83A1-F6EECF244321}">
                <p14:modId xmlns:p14="http://schemas.microsoft.com/office/powerpoint/2010/main" val="1609594055"/>
              </p:ext>
            </p:extLst>
          </p:nvPr>
        </p:nvGraphicFramePr>
        <p:xfrm>
          <a:off x="4267200" y="957347"/>
          <a:ext cx="7414960" cy="494330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a:extLst>
              <a:ext uri="{FF2B5EF4-FFF2-40B4-BE49-F238E27FC236}">
                <a16:creationId xmlns:a16="http://schemas.microsoft.com/office/drawing/2014/main" id="{B51435AC-BED8-7249-969D-7DBE41FA1BC4}"/>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16729365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9A075E37-1AF8-9B4B-9DC2-0ED6348DF004}"/>
              </a:ext>
            </a:extLst>
          </p:cNvPr>
          <p:cNvSpPr txBox="1">
            <a:spLocks/>
          </p:cNvSpPr>
          <p:nvPr userDrawn="1"/>
        </p:nvSpPr>
        <p:spPr>
          <a:xfrm>
            <a:off x="904953" y="945122"/>
            <a:ext cx="2675921"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ea typeface="+mj-ea"/>
              </a:rPr>
              <a:t>Bar Chart</a:t>
            </a:r>
          </a:p>
        </p:txBody>
      </p:sp>
      <p:sp>
        <p:nvSpPr>
          <p:cNvPr id="10" name="Rectangle 9">
            <a:extLst>
              <a:ext uri="{FF2B5EF4-FFF2-40B4-BE49-F238E27FC236}">
                <a16:creationId xmlns:a16="http://schemas.microsoft.com/office/drawing/2014/main" id="{6A45A059-EFED-5441-82EE-66CFE87CEF04}"/>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1" name="Chart 10">
            <a:extLst>
              <a:ext uri="{FF2B5EF4-FFF2-40B4-BE49-F238E27FC236}">
                <a16:creationId xmlns:a16="http://schemas.microsoft.com/office/drawing/2014/main" id="{91BD5CD8-B91E-4349-876E-05DDC6670C8B}"/>
              </a:ext>
            </a:extLst>
          </p:cNvPr>
          <p:cNvGraphicFramePr/>
          <p:nvPr userDrawn="1">
            <p:extLst>
              <p:ext uri="{D42A27DB-BD31-4B8C-83A1-F6EECF244321}">
                <p14:modId xmlns:p14="http://schemas.microsoft.com/office/powerpoint/2010/main" val="1160113152"/>
              </p:ext>
            </p:extLst>
          </p:nvPr>
        </p:nvGraphicFramePr>
        <p:xfrm>
          <a:off x="1049413" y="1663767"/>
          <a:ext cx="10405809" cy="353046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7">
            <a:extLst>
              <a:ext uri="{FF2B5EF4-FFF2-40B4-BE49-F238E27FC236}">
                <a16:creationId xmlns:a16="http://schemas.microsoft.com/office/drawing/2014/main" id="{AA7B4522-C2EC-1E41-ACDF-B6D855A44C40}"/>
              </a:ext>
            </a:extLst>
          </p:cNvPr>
          <p:cNvSpPr txBox="1">
            <a:spLocks/>
          </p:cNvSpPr>
          <p:nvPr userDrawn="1"/>
        </p:nvSpPr>
        <p:spPr>
          <a:xfrm>
            <a:off x="182373" y="215576"/>
            <a:ext cx="10054167" cy="2582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a:t>Kicker text HERE</a:t>
            </a:r>
          </a:p>
        </p:txBody>
      </p:sp>
      <p:sp>
        <p:nvSpPr>
          <p:cNvPr id="13" name="Text Placeholder 22">
            <a:extLst>
              <a:ext uri="{FF2B5EF4-FFF2-40B4-BE49-F238E27FC236}">
                <a16:creationId xmlns:a16="http://schemas.microsoft.com/office/drawing/2014/main" id="{59203146-734C-474E-BB7A-CFFFB58F6717}"/>
              </a:ext>
            </a:extLst>
          </p:cNvPr>
          <p:cNvSpPr txBox="1">
            <a:spLocks/>
          </p:cNvSpPr>
          <p:nvPr userDrawn="1"/>
        </p:nvSpPr>
        <p:spPr>
          <a:xfrm>
            <a:off x="1049413" y="5481325"/>
            <a:ext cx="2875393"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LOREM IPSUM</a:t>
            </a:r>
          </a:p>
        </p:txBody>
      </p:sp>
      <p:sp>
        <p:nvSpPr>
          <p:cNvPr id="14" name="Text Placeholder 2">
            <a:extLst>
              <a:ext uri="{FF2B5EF4-FFF2-40B4-BE49-F238E27FC236}">
                <a16:creationId xmlns:a16="http://schemas.microsoft.com/office/drawing/2014/main" id="{FE72479C-B44B-F846-B4B6-6BFA5CCA1A8F}"/>
              </a:ext>
            </a:extLst>
          </p:cNvPr>
          <p:cNvSpPr txBox="1">
            <a:spLocks/>
          </p:cNvSpPr>
          <p:nvPr userDrawn="1"/>
        </p:nvSpPr>
        <p:spPr>
          <a:xfrm>
            <a:off x="1049413" y="5813724"/>
            <a:ext cx="3380348" cy="57464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a:t>Lorem ipsum dolor sit amet, consetetur sadipscing.</a:t>
            </a:r>
          </a:p>
        </p:txBody>
      </p:sp>
    </p:spTree>
    <p:extLst>
      <p:ext uri="{BB962C8B-B14F-4D97-AF65-F5344CB8AC3E}">
        <p14:creationId xmlns:p14="http://schemas.microsoft.com/office/powerpoint/2010/main" val="23778686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9792AE6-EF57-294C-9CC7-9ECAD30A28F3}"/>
              </a:ext>
            </a:extLst>
          </p:cNvPr>
          <p:cNvSpPr>
            <a:spLocks noGrp="1"/>
          </p:cNvSpPr>
          <p:nvPr>
            <p:ph type="body" sz="quarter" idx="11" hasCustomPrompt="1"/>
          </p:nvPr>
        </p:nvSpPr>
        <p:spPr>
          <a:xfrm>
            <a:off x="1049413" y="5813723"/>
            <a:ext cx="3380348"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Brief commentary (if needed to explain an anomaly).</a:t>
            </a:r>
          </a:p>
        </p:txBody>
      </p:sp>
      <p:graphicFrame>
        <p:nvGraphicFramePr>
          <p:cNvPr id="5" name="Table 4">
            <a:extLst>
              <a:ext uri="{FF2B5EF4-FFF2-40B4-BE49-F238E27FC236}">
                <a16:creationId xmlns:a16="http://schemas.microsoft.com/office/drawing/2014/main" id="{049A787D-6591-6843-ABE5-68AD4D26D75B}"/>
              </a:ext>
            </a:extLst>
          </p:cNvPr>
          <p:cNvGraphicFramePr>
            <a:graphicFrameLocks noGrp="1"/>
          </p:cNvGraphicFramePr>
          <p:nvPr userDrawn="1">
            <p:extLst>
              <p:ext uri="{D42A27DB-BD31-4B8C-83A1-F6EECF244321}">
                <p14:modId xmlns:p14="http://schemas.microsoft.com/office/powerpoint/2010/main" val="1841672722"/>
              </p:ext>
            </p:extLst>
          </p:nvPr>
        </p:nvGraphicFramePr>
        <p:xfrm>
          <a:off x="1049412" y="2037124"/>
          <a:ext cx="10695031" cy="2417093"/>
        </p:xfrm>
        <a:graphic>
          <a:graphicData uri="http://schemas.openxmlformats.org/drawingml/2006/table">
            <a:tbl>
              <a:tblPr firstRow="1" bandRow="1"/>
              <a:tblGrid>
                <a:gridCol w="1157496">
                  <a:extLst>
                    <a:ext uri="{9D8B030D-6E8A-4147-A177-3AD203B41FA5}">
                      <a16:colId xmlns:a16="http://schemas.microsoft.com/office/drawing/2014/main" val="3783739888"/>
                    </a:ext>
                  </a:extLst>
                </a:gridCol>
                <a:gridCol w="1907507">
                  <a:extLst>
                    <a:ext uri="{9D8B030D-6E8A-4147-A177-3AD203B41FA5}">
                      <a16:colId xmlns:a16="http://schemas.microsoft.com/office/drawing/2014/main" val="2802813869"/>
                    </a:ext>
                  </a:extLst>
                </a:gridCol>
                <a:gridCol w="1907507">
                  <a:extLst>
                    <a:ext uri="{9D8B030D-6E8A-4147-A177-3AD203B41FA5}">
                      <a16:colId xmlns:a16="http://schemas.microsoft.com/office/drawing/2014/main" val="936675683"/>
                    </a:ext>
                  </a:extLst>
                </a:gridCol>
                <a:gridCol w="1907507">
                  <a:extLst>
                    <a:ext uri="{9D8B030D-6E8A-4147-A177-3AD203B41FA5}">
                      <a16:colId xmlns:a16="http://schemas.microsoft.com/office/drawing/2014/main" val="2568296159"/>
                    </a:ext>
                  </a:extLst>
                </a:gridCol>
                <a:gridCol w="1907507">
                  <a:extLst>
                    <a:ext uri="{9D8B030D-6E8A-4147-A177-3AD203B41FA5}">
                      <a16:colId xmlns:a16="http://schemas.microsoft.com/office/drawing/2014/main" val="577102865"/>
                    </a:ext>
                  </a:extLst>
                </a:gridCol>
                <a:gridCol w="1907507">
                  <a:extLst>
                    <a:ext uri="{9D8B030D-6E8A-4147-A177-3AD203B41FA5}">
                      <a16:colId xmlns:a16="http://schemas.microsoft.com/office/drawing/2014/main" val="1272076906"/>
                    </a:ext>
                  </a:extLst>
                </a:gridCol>
              </a:tblGrid>
              <a:tr h="690880">
                <a:tc>
                  <a:txBody>
                    <a:bodyPr/>
                    <a:lstStyle/>
                    <a:p>
                      <a:pPr algn="l"/>
                      <a:endParaRPr lang="en-US" sz="1900" b="1"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Actuals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Budget</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Variance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Active Pipeline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Adjusted Variance</a:t>
                      </a:r>
                    </a:p>
                  </a:txBody>
                  <a:tcPr marL="121920" marR="121920" marT="60960" marB="6096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609600">
                <a:tc>
                  <a:txBody>
                    <a:bodyPr/>
                    <a:lstStyle/>
                    <a:p>
                      <a:r>
                        <a:rPr lang="en-US" sz="1600" b="0" i="0">
                          <a:solidFill>
                            <a:schemeClr val="tx1"/>
                          </a:solidFill>
                          <a:highlight>
                            <a:srgbClr val="00FF00"/>
                          </a:highlight>
                          <a:latin typeface="Arial" panose="020B0604020202020204" pitchFamily="34" charset="0"/>
                          <a:cs typeface="Arial" panose="020B0604020202020204" pitchFamily="34" charset="0"/>
                        </a:rPr>
                        <a:t>Current Month</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(MTD)</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(Full Month)</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(Budget—Actuals)</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(Variance—Active Pipeline)</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Previous Months</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496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Total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6" name="Text Placeholder 2">
            <a:extLst>
              <a:ext uri="{FF2B5EF4-FFF2-40B4-BE49-F238E27FC236}">
                <a16:creationId xmlns:a16="http://schemas.microsoft.com/office/drawing/2014/main" id="{76AA6F93-1688-D746-BE24-41F2E15EB27F}"/>
              </a:ext>
            </a:extLst>
          </p:cNvPr>
          <p:cNvSpPr txBox="1">
            <a:spLocks/>
          </p:cNvSpPr>
          <p:nvPr userDrawn="1"/>
        </p:nvSpPr>
        <p:spPr>
          <a:xfrm>
            <a:off x="904952" y="945122"/>
            <a:ext cx="9820921"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ea typeface="+mj-ea"/>
              </a:rPr>
              <a:t>Financial Snapshot—Full Division</a:t>
            </a:r>
          </a:p>
        </p:txBody>
      </p:sp>
      <p:sp>
        <p:nvSpPr>
          <p:cNvPr id="7" name="Rectangle 6">
            <a:extLst>
              <a:ext uri="{FF2B5EF4-FFF2-40B4-BE49-F238E27FC236}">
                <a16:creationId xmlns:a16="http://schemas.microsoft.com/office/drawing/2014/main" id="{D4DE42B4-48E4-B746-9674-1A4860D460E3}"/>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1494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6BB6D83-C399-2946-A299-E9DC0D8F95C7}"/>
              </a:ext>
            </a:extLst>
          </p:cNvPr>
          <p:cNvSpPr>
            <a:spLocks noGrp="1"/>
          </p:cNvSpPr>
          <p:nvPr>
            <p:ph type="body" sz="quarter" idx="11" hasCustomPrompt="1"/>
          </p:nvPr>
        </p:nvSpPr>
        <p:spPr>
          <a:xfrm>
            <a:off x="1049413" y="5813723"/>
            <a:ext cx="3380348"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Brief commentary (if needed to explain an anomaly).</a:t>
            </a:r>
          </a:p>
        </p:txBody>
      </p:sp>
      <p:graphicFrame>
        <p:nvGraphicFramePr>
          <p:cNvPr id="9" name="Table 8">
            <a:extLst>
              <a:ext uri="{FF2B5EF4-FFF2-40B4-BE49-F238E27FC236}">
                <a16:creationId xmlns:a16="http://schemas.microsoft.com/office/drawing/2014/main" id="{B6C5FE1F-47A0-9F4C-9796-03C34E3490BC}"/>
              </a:ext>
            </a:extLst>
          </p:cNvPr>
          <p:cNvGraphicFramePr>
            <a:graphicFrameLocks noGrp="1"/>
          </p:cNvGraphicFramePr>
          <p:nvPr userDrawn="1">
            <p:extLst>
              <p:ext uri="{D42A27DB-BD31-4B8C-83A1-F6EECF244321}">
                <p14:modId xmlns:p14="http://schemas.microsoft.com/office/powerpoint/2010/main" val="947499593"/>
              </p:ext>
            </p:extLst>
          </p:nvPr>
        </p:nvGraphicFramePr>
        <p:xfrm>
          <a:off x="1049412" y="1669919"/>
          <a:ext cx="10695031" cy="3880656"/>
        </p:xfrm>
        <a:graphic>
          <a:graphicData uri="http://schemas.openxmlformats.org/drawingml/2006/table">
            <a:tbl>
              <a:tblPr firstRow="1" bandRow="1"/>
              <a:tblGrid>
                <a:gridCol w="1913707">
                  <a:extLst>
                    <a:ext uri="{9D8B030D-6E8A-4147-A177-3AD203B41FA5}">
                      <a16:colId xmlns:a16="http://schemas.microsoft.com/office/drawing/2014/main" val="3783739888"/>
                    </a:ext>
                  </a:extLst>
                </a:gridCol>
                <a:gridCol w="1867383">
                  <a:extLst>
                    <a:ext uri="{9D8B030D-6E8A-4147-A177-3AD203B41FA5}">
                      <a16:colId xmlns:a16="http://schemas.microsoft.com/office/drawing/2014/main" val="2802813869"/>
                    </a:ext>
                  </a:extLst>
                </a:gridCol>
                <a:gridCol w="2500132">
                  <a:extLst>
                    <a:ext uri="{9D8B030D-6E8A-4147-A177-3AD203B41FA5}">
                      <a16:colId xmlns:a16="http://schemas.microsoft.com/office/drawing/2014/main" val="936675683"/>
                    </a:ext>
                  </a:extLst>
                </a:gridCol>
                <a:gridCol w="1265499">
                  <a:extLst>
                    <a:ext uri="{9D8B030D-6E8A-4147-A177-3AD203B41FA5}">
                      <a16:colId xmlns:a16="http://schemas.microsoft.com/office/drawing/2014/main" val="2568296159"/>
                    </a:ext>
                  </a:extLst>
                </a:gridCol>
                <a:gridCol w="1327231">
                  <a:extLst>
                    <a:ext uri="{9D8B030D-6E8A-4147-A177-3AD203B41FA5}">
                      <a16:colId xmlns:a16="http://schemas.microsoft.com/office/drawing/2014/main" val="577102865"/>
                    </a:ext>
                  </a:extLst>
                </a:gridCol>
                <a:gridCol w="1821079">
                  <a:extLst>
                    <a:ext uri="{9D8B030D-6E8A-4147-A177-3AD203B41FA5}">
                      <a16:colId xmlns:a16="http://schemas.microsoft.com/office/drawing/2014/main" val="1272076906"/>
                    </a:ext>
                  </a:extLst>
                </a:gridCol>
              </a:tblGrid>
              <a:tr h="690880">
                <a:tc>
                  <a:txBody>
                    <a:bodyPr/>
                    <a:lstStyle/>
                    <a:p>
                      <a:pPr algn="l"/>
                      <a:endParaRPr lang="en-US" sz="1900" b="1"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Actuals </a:t>
                      </a:r>
                      <a:br>
                        <a:rPr lang="en-US" sz="1900" b="1" i="0">
                          <a:solidFill>
                            <a:schemeClr val="bg1"/>
                          </a:solidFill>
                          <a:latin typeface="Arial" panose="020B0604020202020204" pitchFamily="34" charset="0"/>
                          <a:cs typeface="Arial" panose="020B0604020202020204" pitchFamily="34" charset="0"/>
                        </a:rPr>
                      </a:br>
                      <a:r>
                        <a:rPr lang="en-US" sz="1900" b="1" i="0">
                          <a:solidFill>
                            <a:schemeClr val="bg1"/>
                          </a:solidFill>
                          <a:latin typeface="Arial" panose="020B0604020202020204" pitchFamily="34" charset="0"/>
                          <a:cs typeface="Arial" panose="020B0604020202020204" pitchFamily="34" charset="0"/>
                        </a:rPr>
                        <a:t>(MTD)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Budget </a:t>
                      </a:r>
                      <a:br>
                        <a:rPr lang="en-US" sz="1900" b="1" i="0">
                          <a:solidFill>
                            <a:schemeClr val="bg1"/>
                          </a:solidFill>
                          <a:latin typeface="Arial" panose="020B0604020202020204" pitchFamily="34" charset="0"/>
                          <a:cs typeface="Arial" panose="020B0604020202020204" pitchFamily="34" charset="0"/>
                        </a:rPr>
                      </a:br>
                      <a:r>
                        <a:rPr lang="en-US" sz="1900" b="1" i="0">
                          <a:solidFill>
                            <a:schemeClr val="bg1"/>
                          </a:solidFill>
                          <a:latin typeface="Arial" panose="020B0604020202020204" pitchFamily="34" charset="0"/>
                          <a:cs typeface="Arial" panose="020B0604020202020204" pitchFamily="34" charset="0"/>
                        </a:rPr>
                        <a:t>(Full Month)</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Variance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Active Pipeline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Adjusted Variance</a:t>
                      </a:r>
                    </a:p>
                  </a:txBody>
                  <a:tcPr marL="121920" marR="121920" marT="60960" marB="6096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65760">
                <a:tc>
                  <a:txBody>
                    <a:bodyPr/>
                    <a:lstStyle/>
                    <a:p>
                      <a:r>
                        <a:rPr lang="en-US" sz="1600" b="0" i="0">
                          <a:solidFill>
                            <a:schemeClr val="tx1"/>
                          </a:solidFill>
                          <a:highlight>
                            <a:srgbClr val="00FF00"/>
                          </a:highlight>
                          <a:latin typeface="Arial" panose="020B0604020202020204" pitchFamily="34" charset="0"/>
                          <a:cs typeface="Arial" panose="020B0604020202020204" pitchFamily="34" charset="0"/>
                        </a:rPr>
                        <a:t>Reporting Area #1</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65760">
                <a:tc>
                  <a:txBody>
                    <a:bodyPr/>
                    <a:lstStyle/>
                    <a:p>
                      <a:r>
                        <a:rPr lang="en-US" sz="1600" b="0" i="0">
                          <a:solidFill>
                            <a:schemeClr val="tx1"/>
                          </a:solidFill>
                          <a:highlight>
                            <a:srgbClr val="00FF00"/>
                          </a:highlight>
                          <a:latin typeface="Arial" panose="020B0604020202020204" pitchFamily="34" charset="0"/>
                          <a:cs typeface="Arial" panose="020B0604020202020204" pitchFamily="34" charset="0"/>
                        </a:rPr>
                        <a:t>Reporting Area #2</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#3</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890057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#4</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0601612"/>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#5</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650892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#6</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22093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#7</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1855684"/>
                  </a:ext>
                </a:extLst>
              </a:tr>
              <a:tr h="619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Total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10" name="Text Placeholder 2">
            <a:extLst>
              <a:ext uri="{FF2B5EF4-FFF2-40B4-BE49-F238E27FC236}">
                <a16:creationId xmlns:a16="http://schemas.microsoft.com/office/drawing/2014/main" id="{7D43A5E4-6B70-334D-AEF3-2F889D55161B}"/>
              </a:ext>
            </a:extLst>
          </p:cNvPr>
          <p:cNvSpPr txBox="1">
            <a:spLocks/>
          </p:cNvSpPr>
          <p:nvPr userDrawn="1"/>
        </p:nvSpPr>
        <p:spPr>
          <a:xfrm>
            <a:off x="904952" y="945122"/>
            <a:ext cx="9820921"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highlight>
                  <a:srgbClr val="00FF00"/>
                </a:highlight>
                <a:ea typeface="+mj-ea"/>
              </a:rPr>
              <a:t>Month</a:t>
            </a:r>
            <a:r>
              <a:rPr lang="en-US" sz="3733">
                <a:ea typeface="+mj-ea"/>
              </a:rPr>
              <a:t> Financial Details</a:t>
            </a:r>
          </a:p>
        </p:txBody>
      </p:sp>
      <p:sp>
        <p:nvSpPr>
          <p:cNvPr id="11" name="Rectangle 10">
            <a:extLst>
              <a:ext uri="{FF2B5EF4-FFF2-40B4-BE49-F238E27FC236}">
                <a16:creationId xmlns:a16="http://schemas.microsoft.com/office/drawing/2014/main" id="{68B88EE4-22F6-454A-AFE3-5539148F7C13}"/>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46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8484FC2-6870-664E-9865-44D7531F84F1}"/>
              </a:ext>
            </a:extLst>
          </p:cNvPr>
          <p:cNvSpPr>
            <a:spLocks noGrp="1"/>
          </p:cNvSpPr>
          <p:nvPr>
            <p:ph type="body" sz="quarter" idx="11" hasCustomPrompt="1"/>
          </p:nvPr>
        </p:nvSpPr>
        <p:spPr>
          <a:xfrm>
            <a:off x="1049412" y="1634249"/>
            <a:ext cx="10370427"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What will you do in the remaining days of this month to achieve (or exceed) your monthly budget? List out the highest value or most critical opportunities and group all others in the final line.</a:t>
            </a:r>
          </a:p>
        </p:txBody>
      </p:sp>
      <p:graphicFrame>
        <p:nvGraphicFramePr>
          <p:cNvPr id="7" name="Table 6">
            <a:extLst>
              <a:ext uri="{FF2B5EF4-FFF2-40B4-BE49-F238E27FC236}">
                <a16:creationId xmlns:a16="http://schemas.microsoft.com/office/drawing/2014/main" id="{E3277298-0869-B44C-8C31-D378B42E7884}"/>
              </a:ext>
            </a:extLst>
          </p:cNvPr>
          <p:cNvGraphicFramePr>
            <a:graphicFrameLocks noGrp="1"/>
          </p:cNvGraphicFramePr>
          <p:nvPr userDrawn="1">
            <p:extLst>
              <p:ext uri="{D42A27DB-BD31-4B8C-83A1-F6EECF244321}">
                <p14:modId xmlns:p14="http://schemas.microsoft.com/office/powerpoint/2010/main" val="3857687632"/>
              </p:ext>
            </p:extLst>
          </p:nvPr>
        </p:nvGraphicFramePr>
        <p:xfrm>
          <a:off x="1049413" y="2548205"/>
          <a:ext cx="10571571" cy="3139440"/>
        </p:xfrm>
        <a:graphic>
          <a:graphicData uri="http://schemas.openxmlformats.org/drawingml/2006/table">
            <a:tbl>
              <a:tblPr firstRow="1" bandRow="1"/>
              <a:tblGrid>
                <a:gridCol w="2642893">
                  <a:extLst>
                    <a:ext uri="{9D8B030D-6E8A-4147-A177-3AD203B41FA5}">
                      <a16:colId xmlns:a16="http://schemas.microsoft.com/office/drawing/2014/main" val="3783739888"/>
                    </a:ext>
                  </a:extLst>
                </a:gridCol>
                <a:gridCol w="3060080">
                  <a:extLst>
                    <a:ext uri="{9D8B030D-6E8A-4147-A177-3AD203B41FA5}">
                      <a16:colId xmlns:a16="http://schemas.microsoft.com/office/drawing/2014/main" val="2802813869"/>
                    </a:ext>
                  </a:extLst>
                </a:gridCol>
                <a:gridCol w="2225705">
                  <a:extLst>
                    <a:ext uri="{9D8B030D-6E8A-4147-A177-3AD203B41FA5}">
                      <a16:colId xmlns:a16="http://schemas.microsoft.com/office/drawing/2014/main" val="936675683"/>
                    </a:ext>
                  </a:extLst>
                </a:gridCol>
                <a:gridCol w="2642893">
                  <a:extLst>
                    <a:ext uri="{9D8B030D-6E8A-4147-A177-3AD203B41FA5}">
                      <a16:colId xmlns:a16="http://schemas.microsoft.com/office/drawing/2014/main" val="2568296159"/>
                    </a:ext>
                  </a:extLst>
                </a:gridCol>
              </a:tblGrid>
              <a:tr h="690880">
                <a:tc>
                  <a:txBody>
                    <a:bodyPr/>
                    <a:lstStyle/>
                    <a:p>
                      <a:pPr algn="l"/>
                      <a:r>
                        <a:rPr lang="en-US" sz="1900" b="1" i="0">
                          <a:solidFill>
                            <a:schemeClr val="bg1"/>
                          </a:solidFill>
                          <a:latin typeface="Arial" panose="020B0604020202020204" pitchFamily="34" charset="0"/>
                          <a:cs typeface="Arial" panose="020B0604020202020204" pitchFamily="34" charset="0"/>
                        </a:rPr>
                        <a:t>Pipeline Item or Reporting Area</a:t>
                      </a: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Value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Expected Book Date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Help/Support Needed to Close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65760">
                <a:tc>
                  <a:txBody>
                    <a:bodyPr/>
                    <a:lstStyle/>
                    <a:p>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365760">
                <a:tc>
                  <a:txBody>
                    <a:bodyPr/>
                    <a:lstStyle/>
                    <a:p>
                      <a:endParaRPr lang="en-US" sz="1600" b="1"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Varies</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Total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(should equal slide 4 Current Month Active Pipeline)</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2" name="Text Placeholder 2">
            <a:extLst>
              <a:ext uri="{FF2B5EF4-FFF2-40B4-BE49-F238E27FC236}">
                <a16:creationId xmlns:a16="http://schemas.microsoft.com/office/drawing/2014/main" id="{6B0C7408-B491-C346-BE17-5B4E791F6452}"/>
              </a:ext>
            </a:extLst>
          </p:cNvPr>
          <p:cNvSpPr txBox="1">
            <a:spLocks/>
          </p:cNvSpPr>
          <p:nvPr userDrawn="1"/>
        </p:nvSpPr>
        <p:spPr>
          <a:xfrm>
            <a:off x="904952" y="945122"/>
            <a:ext cx="9898085"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highlight>
                  <a:srgbClr val="00FF00"/>
                </a:highlight>
              </a:rPr>
              <a:t>Month</a:t>
            </a:r>
            <a:r>
              <a:rPr lang="en-US" sz="3733"/>
              <a:t> Pipeline Details</a:t>
            </a:r>
          </a:p>
        </p:txBody>
      </p:sp>
      <p:sp>
        <p:nvSpPr>
          <p:cNvPr id="13" name="Rectangle 12">
            <a:extLst>
              <a:ext uri="{FF2B5EF4-FFF2-40B4-BE49-F238E27FC236}">
                <a16:creationId xmlns:a16="http://schemas.microsoft.com/office/drawing/2014/main" id="{4C15893F-8D46-D042-9182-1AF39B365C5D}"/>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5408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1CF9F1E8-F7FC-B140-B673-72E316C65C66}"/>
              </a:ext>
            </a:extLst>
          </p:cNvPr>
          <p:cNvSpPr>
            <a:spLocks noGrp="1"/>
          </p:cNvSpPr>
          <p:nvPr>
            <p:ph type="body" sz="quarter" idx="11" hasCustomPrompt="1"/>
          </p:nvPr>
        </p:nvSpPr>
        <p:spPr>
          <a:xfrm>
            <a:off x="1049412" y="1634249"/>
            <a:ext cx="10370427"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If your Actuals + Pipeline do not achieve your budget for this month, how are you working to address the remaining gap?</a:t>
            </a:r>
            <a:endParaRPr lang="en-US">
              <a:highlight>
                <a:srgbClr val="00FF00"/>
              </a:highlight>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1242C673-97A6-8B49-95C1-B2A579EFFF86}"/>
              </a:ext>
            </a:extLst>
          </p:cNvPr>
          <p:cNvGraphicFramePr>
            <a:graphicFrameLocks noGrp="1"/>
          </p:cNvGraphicFramePr>
          <p:nvPr userDrawn="1">
            <p:extLst>
              <p:ext uri="{D42A27DB-BD31-4B8C-83A1-F6EECF244321}">
                <p14:modId xmlns:p14="http://schemas.microsoft.com/office/powerpoint/2010/main" val="662305520"/>
              </p:ext>
            </p:extLst>
          </p:nvPr>
        </p:nvGraphicFramePr>
        <p:xfrm>
          <a:off x="1049413" y="2548206"/>
          <a:ext cx="10571571" cy="3046913"/>
        </p:xfrm>
        <a:graphic>
          <a:graphicData uri="http://schemas.openxmlformats.org/drawingml/2006/table">
            <a:tbl>
              <a:tblPr firstRow="1" bandRow="1"/>
              <a:tblGrid>
                <a:gridCol w="2642893">
                  <a:extLst>
                    <a:ext uri="{9D8B030D-6E8A-4147-A177-3AD203B41FA5}">
                      <a16:colId xmlns:a16="http://schemas.microsoft.com/office/drawing/2014/main" val="3783739888"/>
                    </a:ext>
                  </a:extLst>
                </a:gridCol>
                <a:gridCol w="3060080">
                  <a:extLst>
                    <a:ext uri="{9D8B030D-6E8A-4147-A177-3AD203B41FA5}">
                      <a16:colId xmlns:a16="http://schemas.microsoft.com/office/drawing/2014/main" val="2802813869"/>
                    </a:ext>
                  </a:extLst>
                </a:gridCol>
                <a:gridCol w="2225705">
                  <a:extLst>
                    <a:ext uri="{9D8B030D-6E8A-4147-A177-3AD203B41FA5}">
                      <a16:colId xmlns:a16="http://schemas.microsoft.com/office/drawing/2014/main" val="936675683"/>
                    </a:ext>
                  </a:extLst>
                </a:gridCol>
                <a:gridCol w="2642893">
                  <a:extLst>
                    <a:ext uri="{9D8B030D-6E8A-4147-A177-3AD203B41FA5}">
                      <a16:colId xmlns:a16="http://schemas.microsoft.com/office/drawing/2014/main" val="2568296159"/>
                    </a:ext>
                  </a:extLst>
                </a:gridCol>
              </a:tblGrid>
              <a:tr h="690880">
                <a:tc>
                  <a:txBody>
                    <a:bodyPr/>
                    <a:lstStyle/>
                    <a:p>
                      <a:pPr algn="l"/>
                      <a:r>
                        <a:rPr lang="en-US" sz="1900" b="1" i="0">
                          <a:solidFill>
                            <a:schemeClr val="bg1"/>
                          </a:solidFill>
                          <a:latin typeface="Arial" panose="020B0604020202020204" pitchFamily="34" charset="0"/>
                          <a:cs typeface="Arial" panose="020B0604020202020204" pitchFamily="34" charset="0"/>
                        </a:rPr>
                        <a:t>Plans/Tactics</a:t>
                      </a: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Value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Expected Book Date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Help/Support Needed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65760">
                <a:tc>
                  <a:txBody>
                    <a:bodyPr/>
                    <a:lstStyle/>
                    <a:p>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365760">
                <a:tc>
                  <a:txBody>
                    <a:bodyPr/>
                    <a:lstStyle/>
                    <a:p>
                      <a:endParaRPr lang="en-US" sz="1600" b="1"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Total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0" name="Text Placeholder 2">
            <a:extLst>
              <a:ext uri="{FF2B5EF4-FFF2-40B4-BE49-F238E27FC236}">
                <a16:creationId xmlns:a16="http://schemas.microsoft.com/office/drawing/2014/main" id="{50E418A5-B80D-BC4A-909E-1B94BC8CCB3C}"/>
              </a:ext>
            </a:extLst>
          </p:cNvPr>
          <p:cNvSpPr txBox="1">
            <a:spLocks/>
          </p:cNvSpPr>
          <p:nvPr userDrawn="1"/>
        </p:nvSpPr>
        <p:spPr>
          <a:xfrm>
            <a:off x="904952" y="945122"/>
            <a:ext cx="9898085"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t>Addressing Gaps—</a:t>
            </a:r>
            <a:r>
              <a:rPr lang="en-US" sz="3733">
                <a:highlight>
                  <a:srgbClr val="00FF00"/>
                </a:highlight>
              </a:rPr>
              <a:t>Month</a:t>
            </a:r>
            <a:endParaRPr lang="en-US" sz="3733"/>
          </a:p>
        </p:txBody>
      </p:sp>
      <p:sp>
        <p:nvSpPr>
          <p:cNvPr id="11" name="Rectangle 10">
            <a:extLst>
              <a:ext uri="{FF2B5EF4-FFF2-40B4-BE49-F238E27FC236}">
                <a16:creationId xmlns:a16="http://schemas.microsoft.com/office/drawing/2014/main" id="{9F5879FE-CAE6-9741-AFA3-DDF01C2E0465}"/>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839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318741728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E00B012-D31C-F441-A3D0-B4CAD2AACC6A}"/>
              </a:ext>
            </a:extLst>
          </p:cNvPr>
          <p:cNvSpPr>
            <a:spLocks noGrp="1"/>
          </p:cNvSpPr>
          <p:nvPr>
            <p:ph type="body" sz="quarter" idx="11" hasCustomPrompt="1"/>
          </p:nvPr>
        </p:nvSpPr>
        <p:spPr>
          <a:xfrm>
            <a:off x="1049413" y="5813723"/>
            <a:ext cx="3380348"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7" name="Text Placeholder 22">
            <a:extLst>
              <a:ext uri="{FF2B5EF4-FFF2-40B4-BE49-F238E27FC236}">
                <a16:creationId xmlns:a16="http://schemas.microsoft.com/office/drawing/2014/main" id="{F373DBF5-0D64-9340-AF57-E767FACA0218}"/>
              </a:ext>
            </a:extLst>
          </p:cNvPr>
          <p:cNvSpPr txBox="1">
            <a:spLocks/>
          </p:cNvSpPr>
          <p:nvPr userDrawn="1"/>
        </p:nvSpPr>
        <p:spPr>
          <a:xfrm>
            <a:off x="1049413" y="5481325"/>
            <a:ext cx="2875393"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LOREM IPSUM</a:t>
            </a:r>
          </a:p>
        </p:txBody>
      </p:sp>
      <p:graphicFrame>
        <p:nvGraphicFramePr>
          <p:cNvPr id="12" name="Table 11">
            <a:extLst>
              <a:ext uri="{FF2B5EF4-FFF2-40B4-BE49-F238E27FC236}">
                <a16:creationId xmlns:a16="http://schemas.microsoft.com/office/drawing/2014/main" id="{661E82EF-8167-C448-BB97-BAA550D68310}"/>
              </a:ext>
            </a:extLst>
          </p:cNvPr>
          <p:cNvGraphicFramePr>
            <a:graphicFrameLocks noGrp="1"/>
          </p:cNvGraphicFramePr>
          <p:nvPr userDrawn="1"/>
        </p:nvGraphicFramePr>
        <p:xfrm>
          <a:off x="1049412" y="1841286"/>
          <a:ext cx="10546535" cy="3316394"/>
        </p:xfrm>
        <a:graphic>
          <a:graphicData uri="http://schemas.openxmlformats.org/drawingml/2006/table">
            <a:tbl>
              <a:tblPr firstRow="1" bandRow="1"/>
              <a:tblGrid>
                <a:gridCol w="2109307">
                  <a:extLst>
                    <a:ext uri="{9D8B030D-6E8A-4147-A177-3AD203B41FA5}">
                      <a16:colId xmlns:a16="http://schemas.microsoft.com/office/drawing/2014/main" val="3783739888"/>
                    </a:ext>
                  </a:extLst>
                </a:gridCol>
                <a:gridCol w="2109307">
                  <a:extLst>
                    <a:ext uri="{9D8B030D-6E8A-4147-A177-3AD203B41FA5}">
                      <a16:colId xmlns:a16="http://schemas.microsoft.com/office/drawing/2014/main" val="2802813869"/>
                    </a:ext>
                  </a:extLst>
                </a:gridCol>
                <a:gridCol w="2109307">
                  <a:extLst>
                    <a:ext uri="{9D8B030D-6E8A-4147-A177-3AD203B41FA5}">
                      <a16:colId xmlns:a16="http://schemas.microsoft.com/office/drawing/2014/main" val="936675683"/>
                    </a:ext>
                  </a:extLst>
                </a:gridCol>
                <a:gridCol w="2109307">
                  <a:extLst>
                    <a:ext uri="{9D8B030D-6E8A-4147-A177-3AD203B41FA5}">
                      <a16:colId xmlns:a16="http://schemas.microsoft.com/office/drawing/2014/main" val="2568296159"/>
                    </a:ext>
                  </a:extLst>
                </a:gridCol>
                <a:gridCol w="2109307">
                  <a:extLst>
                    <a:ext uri="{9D8B030D-6E8A-4147-A177-3AD203B41FA5}">
                      <a16:colId xmlns:a16="http://schemas.microsoft.com/office/drawing/2014/main" val="577102865"/>
                    </a:ext>
                  </a:extLst>
                </a:gridCol>
              </a:tblGrid>
              <a:tr h="606635">
                <a:tc>
                  <a:txBody>
                    <a:bodyPr/>
                    <a:lstStyle/>
                    <a:p>
                      <a:pPr algn="l"/>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609600">
                <a:tc>
                  <a:txBody>
                    <a:bodyPr/>
                    <a:lstStyle/>
                    <a:p>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496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703909"/>
                  </a:ext>
                </a:extLst>
              </a:tr>
              <a:tr h="496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496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13" name="Text Placeholder 2">
            <a:extLst>
              <a:ext uri="{FF2B5EF4-FFF2-40B4-BE49-F238E27FC236}">
                <a16:creationId xmlns:a16="http://schemas.microsoft.com/office/drawing/2014/main" id="{4D35CBEC-7A9A-094A-8E82-374541AE808F}"/>
              </a:ext>
            </a:extLst>
          </p:cNvPr>
          <p:cNvSpPr txBox="1">
            <a:spLocks/>
          </p:cNvSpPr>
          <p:nvPr userDrawn="1"/>
        </p:nvSpPr>
        <p:spPr>
          <a:xfrm>
            <a:off x="904952" y="945122"/>
            <a:ext cx="3226781"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ea typeface="+mj-ea"/>
              </a:rPr>
              <a:t>Table 1</a:t>
            </a:r>
          </a:p>
        </p:txBody>
      </p:sp>
      <p:sp>
        <p:nvSpPr>
          <p:cNvPr id="14" name="Rectangle 13">
            <a:extLst>
              <a:ext uri="{FF2B5EF4-FFF2-40B4-BE49-F238E27FC236}">
                <a16:creationId xmlns:a16="http://schemas.microsoft.com/office/drawing/2014/main" id="{A85039D8-8279-9E4B-9D4A-A73C3CC08B85}"/>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AF38D356-9884-8341-9471-A636E2485436}"/>
              </a:ext>
            </a:extLst>
          </p:cNvPr>
          <p:cNvSpPr txBox="1">
            <a:spLocks/>
          </p:cNvSpPr>
          <p:nvPr userDrawn="1"/>
        </p:nvSpPr>
        <p:spPr>
          <a:xfrm>
            <a:off x="182373" y="215576"/>
            <a:ext cx="10054167" cy="2582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a:t>Kicker text HERE</a:t>
            </a:r>
          </a:p>
        </p:txBody>
      </p:sp>
    </p:spTree>
    <p:extLst>
      <p:ext uri="{BB962C8B-B14F-4D97-AF65-F5344CB8AC3E}">
        <p14:creationId xmlns:p14="http://schemas.microsoft.com/office/powerpoint/2010/main" val="16822120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D0D57AC-DF83-FD41-A92A-BFD61BFC7F00}"/>
              </a:ext>
            </a:extLst>
          </p:cNvPr>
          <p:cNvSpPr>
            <a:spLocks noGrp="1"/>
          </p:cNvSpPr>
          <p:nvPr>
            <p:ph type="body" sz="quarter" idx="11" hasCustomPrompt="1"/>
          </p:nvPr>
        </p:nvSpPr>
        <p:spPr>
          <a:xfrm>
            <a:off x="1049412" y="1634248"/>
            <a:ext cx="10370427" cy="287259"/>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graphicFrame>
        <p:nvGraphicFramePr>
          <p:cNvPr id="9" name="Table 8">
            <a:extLst>
              <a:ext uri="{FF2B5EF4-FFF2-40B4-BE49-F238E27FC236}">
                <a16:creationId xmlns:a16="http://schemas.microsoft.com/office/drawing/2014/main" id="{32FF6481-CF50-9F49-A553-5A83115CF10F}"/>
              </a:ext>
            </a:extLst>
          </p:cNvPr>
          <p:cNvGraphicFramePr>
            <a:graphicFrameLocks noGrp="1"/>
          </p:cNvGraphicFramePr>
          <p:nvPr userDrawn="1">
            <p:extLst>
              <p:ext uri="{D42A27DB-BD31-4B8C-83A1-F6EECF244321}">
                <p14:modId xmlns:p14="http://schemas.microsoft.com/office/powerpoint/2010/main" val="3756878119"/>
              </p:ext>
            </p:extLst>
          </p:nvPr>
        </p:nvGraphicFramePr>
        <p:xfrm>
          <a:off x="1049412" y="2239549"/>
          <a:ext cx="10370425" cy="3619511"/>
        </p:xfrm>
        <a:graphic>
          <a:graphicData uri="http://schemas.openxmlformats.org/drawingml/2006/table">
            <a:tbl>
              <a:tblPr firstRow="1" bandRow="1"/>
              <a:tblGrid>
                <a:gridCol w="2074085">
                  <a:extLst>
                    <a:ext uri="{9D8B030D-6E8A-4147-A177-3AD203B41FA5}">
                      <a16:colId xmlns:a16="http://schemas.microsoft.com/office/drawing/2014/main" val="3783739888"/>
                    </a:ext>
                  </a:extLst>
                </a:gridCol>
                <a:gridCol w="2074085">
                  <a:extLst>
                    <a:ext uri="{9D8B030D-6E8A-4147-A177-3AD203B41FA5}">
                      <a16:colId xmlns:a16="http://schemas.microsoft.com/office/drawing/2014/main" val="2802813869"/>
                    </a:ext>
                  </a:extLst>
                </a:gridCol>
                <a:gridCol w="2074085">
                  <a:extLst>
                    <a:ext uri="{9D8B030D-6E8A-4147-A177-3AD203B41FA5}">
                      <a16:colId xmlns:a16="http://schemas.microsoft.com/office/drawing/2014/main" val="936675683"/>
                    </a:ext>
                  </a:extLst>
                </a:gridCol>
                <a:gridCol w="2074085">
                  <a:extLst>
                    <a:ext uri="{9D8B030D-6E8A-4147-A177-3AD203B41FA5}">
                      <a16:colId xmlns:a16="http://schemas.microsoft.com/office/drawing/2014/main" val="2568296159"/>
                    </a:ext>
                  </a:extLst>
                </a:gridCol>
                <a:gridCol w="2074085">
                  <a:extLst>
                    <a:ext uri="{9D8B030D-6E8A-4147-A177-3AD203B41FA5}">
                      <a16:colId xmlns:a16="http://schemas.microsoft.com/office/drawing/2014/main" val="577102865"/>
                    </a:ext>
                  </a:extLst>
                </a:gridCol>
              </a:tblGrid>
              <a:tr h="517073">
                <a:tc>
                  <a:txBody>
                    <a:bodyPr/>
                    <a:lstStyle/>
                    <a:p>
                      <a:pPr algn="l"/>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517073">
                <a:tc>
                  <a:txBody>
                    <a:bodyPr/>
                    <a:lstStyle/>
                    <a:p>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517073">
                <a:tc>
                  <a:txBody>
                    <a:bodyPr/>
                    <a:lstStyle/>
                    <a:p>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0" name="Text Placeholder 2">
            <a:extLst>
              <a:ext uri="{FF2B5EF4-FFF2-40B4-BE49-F238E27FC236}">
                <a16:creationId xmlns:a16="http://schemas.microsoft.com/office/drawing/2014/main" id="{821EC2D7-C808-4F49-9D1D-5EA4CABDE1FA}"/>
              </a:ext>
            </a:extLst>
          </p:cNvPr>
          <p:cNvSpPr txBox="1">
            <a:spLocks/>
          </p:cNvSpPr>
          <p:nvPr userDrawn="1"/>
        </p:nvSpPr>
        <p:spPr>
          <a:xfrm>
            <a:off x="904952" y="945122"/>
            <a:ext cx="3118408"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ea typeface="+mj-ea"/>
              </a:rPr>
              <a:t>Table 2</a:t>
            </a:r>
          </a:p>
        </p:txBody>
      </p:sp>
      <p:sp>
        <p:nvSpPr>
          <p:cNvPr id="11" name="Rectangle 10">
            <a:extLst>
              <a:ext uri="{FF2B5EF4-FFF2-40B4-BE49-F238E27FC236}">
                <a16:creationId xmlns:a16="http://schemas.microsoft.com/office/drawing/2014/main" id="{F9722EA7-E1B3-9446-890B-7D7CEF1DF16C}"/>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 name="Text Placeholder 7">
            <a:extLst>
              <a:ext uri="{FF2B5EF4-FFF2-40B4-BE49-F238E27FC236}">
                <a16:creationId xmlns:a16="http://schemas.microsoft.com/office/drawing/2014/main" id="{CACAF07E-2CB0-C948-86A2-ED310C49AFAA}"/>
              </a:ext>
            </a:extLst>
          </p:cNvPr>
          <p:cNvSpPr txBox="1">
            <a:spLocks/>
          </p:cNvSpPr>
          <p:nvPr userDrawn="1"/>
        </p:nvSpPr>
        <p:spPr>
          <a:xfrm>
            <a:off x="182373" y="215576"/>
            <a:ext cx="10054167" cy="2582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a:t>Kicker text HERE</a:t>
            </a:r>
          </a:p>
        </p:txBody>
      </p:sp>
    </p:spTree>
    <p:extLst>
      <p:ext uri="{BB962C8B-B14F-4D97-AF65-F5344CB8AC3E}">
        <p14:creationId xmlns:p14="http://schemas.microsoft.com/office/powerpoint/2010/main" val="17529854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B706AC-D584-0C49-BA5C-CDBC05DED287}"/>
              </a:ext>
            </a:extLst>
          </p:cNvPr>
          <p:cNvSpPr/>
          <p:nvPr userDrawn="1"/>
        </p:nvSpPr>
        <p:spPr>
          <a:xfrm>
            <a:off x="2034211" y="725646"/>
            <a:ext cx="1579516" cy="80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F9EFE79F-7766-2342-AA97-4B1F2CD3D95E}"/>
              </a:ext>
            </a:extLst>
          </p:cNvPr>
          <p:cNvSpPr/>
          <p:nvPr userDrawn="1"/>
        </p:nvSpPr>
        <p:spPr>
          <a:xfrm flipV="1">
            <a:off x="1" y="6531554"/>
            <a:ext cx="2067409"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2017689" y="963077"/>
            <a:ext cx="8899339" cy="1107996"/>
          </a:xfrm>
          <a:prstGeom prst="rect">
            <a:avLst/>
          </a:prstGeom>
        </p:spPr>
        <p:txBody>
          <a:bodyPr lIns="0" tIns="0" rIns="0" bIns="0">
            <a:spAutoFit/>
          </a:bodyPr>
          <a:lstStyle>
            <a:lvl1pPr marL="0" indent="0">
              <a:buNone/>
              <a:defRPr lang="de-DE" sz="4000" b="1" dirty="0"/>
            </a:lvl1pPr>
          </a:lstStyle>
          <a:p>
            <a:r>
              <a:rPr lang="de-DE" sz="4000" b="1"/>
              <a:t>Slide title </a:t>
            </a:r>
            <a:r>
              <a:rPr lang="de-DE" sz="4000" b="1" err="1"/>
              <a:t>goes</a:t>
            </a:r>
            <a:r>
              <a:rPr lang="de-DE" sz="4000" b="1"/>
              <a:t> </a:t>
            </a:r>
            <a:r>
              <a:rPr lang="de-DE" sz="4000" b="1" err="1"/>
              <a:t>here</a:t>
            </a:r>
            <a:r>
              <a:rPr lang="de-DE" sz="4000" b="1"/>
              <a:t> </a:t>
            </a:r>
            <a:r>
              <a:rPr lang="de-DE" sz="4000" b="1" err="1"/>
              <a:t>and</a:t>
            </a:r>
            <a:r>
              <a:rPr lang="de-DE" sz="4000" b="1"/>
              <a:t> </a:t>
            </a:r>
            <a:r>
              <a:rPr lang="de-DE" sz="4000" b="1" err="1"/>
              <a:t>can</a:t>
            </a:r>
            <a:r>
              <a:rPr lang="de-DE" sz="4000" b="1"/>
              <a:t> </a:t>
            </a:r>
            <a:r>
              <a:rPr lang="de-DE" sz="4000" b="1" err="1"/>
              <a:t>be</a:t>
            </a:r>
            <a:r>
              <a:rPr lang="de-DE" sz="4000" b="1"/>
              <a:t> </a:t>
            </a:r>
            <a:r>
              <a:rPr lang="de-DE" sz="4000" b="1" err="1"/>
              <a:t>two</a:t>
            </a:r>
            <a:r>
              <a:rPr lang="de-DE" sz="4000" b="1"/>
              <a:t> </a:t>
            </a:r>
            <a:r>
              <a:rPr lang="de-DE" sz="4000" b="1" err="1"/>
              <a:t>lines</a:t>
            </a:r>
            <a:r>
              <a:rPr lang="de-DE" sz="4000" b="1"/>
              <a:t>, but not </a:t>
            </a:r>
            <a:r>
              <a:rPr lang="de-DE" sz="4000" b="1" err="1"/>
              <a:t>three</a:t>
            </a:r>
            <a:endParaRPr lang="de-DE" sz="4000" b="1"/>
          </a:p>
        </p:txBody>
      </p:sp>
      <p:sp>
        <p:nvSpPr>
          <p:cNvPr id="11" name="Text Placeholder 10">
            <a:extLst>
              <a:ext uri="{FF2B5EF4-FFF2-40B4-BE49-F238E27FC236}">
                <a16:creationId xmlns:a16="http://schemas.microsoft.com/office/drawing/2014/main" id="{EFBF5F23-DE9A-C443-882E-A8CD65F958AC}"/>
              </a:ext>
            </a:extLst>
          </p:cNvPr>
          <p:cNvSpPr>
            <a:spLocks noGrp="1"/>
          </p:cNvSpPr>
          <p:nvPr>
            <p:ph type="body" sz="quarter" idx="11" hasCustomPrompt="1"/>
          </p:nvPr>
        </p:nvSpPr>
        <p:spPr>
          <a:xfrm>
            <a:off x="3613727" y="2525485"/>
            <a:ext cx="7303301" cy="2975857"/>
          </a:xfrm>
          <a:prstGeom prst="rect">
            <a:avLst/>
          </a:prstGeom>
        </p:spPr>
        <p:txBody>
          <a:bodyPr wrap="square" lIns="0" tIns="0" rIns="0" bIns="0">
            <a:spAutoFit/>
          </a:bodyPr>
          <a:lstStyle>
            <a:lvl1pPr marL="228594" indent="-228594">
              <a:lnSpc>
                <a:spcPct val="100000"/>
              </a:lnSpc>
              <a:spcBef>
                <a:spcPts val="500"/>
              </a:spcBef>
              <a:spcAft>
                <a:spcPts val="500"/>
              </a:spcAft>
              <a:buFont typeface="Arial" panose="020B0604020202020204" pitchFamily="34" charset="0"/>
              <a:buChar char="•"/>
              <a:defRPr sz="1751"/>
            </a:lvl1pPr>
          </a:lstStyle>
          <a:p>
            <a:pPr lvl="0"/>
            <a:r>
              <a:rPr lang="en-US"/>
              <a:t>This slide is great for bullets or text</a:t>
            </a:r>
          </a:p>
          <a:p>
            <a:pPr lvl="0"/>
            <a:r>
              <a:rPr lang="en-US"/>
              <a:t>And more bullets</a:t>
            </a:r>
          </a:p>
          <a:p>
            <a:pPr lvl="0"/>
            <a:r>
              <a:rPr lang="en-US"/>
              <a:t>And more bullets</a:t>
            </a:r>
          </a:p>
          <a:p>
            <a:pPr lvl="0"/>
            <a:r>
              <a:rPr lang="en-US"/>
              <a:t>And more bullets </a:t>
            </a:r>
          </a:p>
          <a:p>
            <a:pPr lvl="0"/>
            <a:r>
              <a:rPr lang="en-US"/>
              <a:t>And more bullets</a:t>
            </a:r>
          </a:p>
          <a:p>
            <a:pPr lvl="0"/>
            <a:r>
              <a:rPr lang="en-US"/>
              <a:t>And more bullets</a:t>
            </a:r>
          </a:p>
          <a:p>
            <a:pPr lvl="0"/>
            <a:r>
              <a:rPr lang="en-US"/>
              <a:t>And more bullets that can also extend to fill multiple lines, as this one is demonstrating.</a:t>
            </a:r>
          </a:p>
        </p:txBody>
      </p:sp>
    </p:spTree>
    <p:extLst>
      <p:ext uri="{BB962C8B-B14F-4D97-AF65-F5344CB8AC3E}">
        <p14:creationId xmlns:p14="http://schemas.microsoft.com/office/powerpoint/2010/main" val="32474785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bg1"/>
                </a:solidFill>
                <a:latin typeface="Arial" panose="020B0604020202020204" pitchFamily="34" charset="0"/>
                <a:cs typeface="Arial" panose="020B0604020202020204" pitchFamily="34" charset="0"/>
              </a:defRPr>
            </a:lvl1pPr>
          </a:lstStyle>
          <a:p>
            <a:pPr lvl="0"/>
            <a:r>
              <a:rPr lang="en-US"/>
              <a:t>Presentation Title</a:t>
            </a:r>
            <a:br>
              <a:rPr lang="en-US"/>
            </a:br>
            <a:r>
              <a:rPr lang="en-US"/>
              <a:t>Goes Here</a:t>
            </a:r>
          </a:p>
        </p:txBody>
      </p:sp>
      <p:sp>
        <p:nvSpPr>
          <p:cNvPr id="6" name="Rectangle 5">
            <a:extLst>
              <a:ext uri="{FF2B5EF4-FFF2-40B4-BE49-F238E27FC236}">
                <a16:creationId xmlns:a16="http://schemas.microsoft.com/office/drawing/2014/main" id="{4521D40D-B424-4170-9289-857DF1B3FA5A}"/>
              </a:ext>
            </a:extLst>
          </p:cNvPr>
          <p:cNvSpPr/>
          <p:nvPr userDrawn="1"/>
        </p:nvSpPr>
        <p:spPr>
          <a:xfrm>
            <a:off x="1612056" y="2291644"/>
            <a:ext cx="1661723" cy="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8E3722CD-781D-CC40-8C0C-5BF4C1E29011}"/>
              </a:ext>
            </a:extLst>
          </p:cNvPr>
          <p:cNvSpPr>
            <a:spLocks noGrp="1"/>
          </p:cNvSpPr>
          <p:nvPr>
            <p:ph type="body" sz="quarter" idx="22" hasCustomPrompt="1"/>
          </p:nvPr>
        </p:nvSpPr>
        <p:spPr>
          <a:xfrm>
            <a:off x="1612055" y="4007981"/>
            <a:ext cx="4216596" cy="534163"/>
          </a:xfrm>
          <a:prstGeom prst="rect">
            <a:avLst/>
          </a:prstGeom>
        </p:spPr>
        <p:txBody>
          <a:bodyPr wrap="square" lIns="0" tIns="0" rIns="0" bIns="0">
            <a:spAutoFit/>
          </a:bodyPr>
          <a:lstStyle>
            <a:lvl1pPr marL="0" indent="0">
              <a:spcBef>
                <a:spcPts val="133"/>
              </a:spcBef>
              <a:buNone/>
              <a:defRPr sz="1867">
                <a:solidFill>
                  <a:schemeClr val="bg1"/>
                </a:solidFill>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a:t>July 3, 2019</a:t>
            </a:r>
          </a:p>
          <a:p>
            <a:pPr lvl="0"/>
            <a:r>
              <a:rPr lang="en-US"/>
              <a:t>Presenter Name</a:t>
            </a:r>
          </a:p>
        </p:txBody>
      </p:sp>
    </p:spTree>
    <p:extLst>
      <p:ext uri="{BB962C8B-B14F-4D97-AF65-F5344CB8AC3E}">
        <p14:creationId xmlns:p14="http://schemas.microsoft.com/office/powerpoint/2010/main" val="20831249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 Simple White">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A37730F0-75B3-1A41-A0FA-DA73A5AC322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6888" y="-29962"/>
            <a:ext cx="12175112" cy="6887963"/>
          </a:xfrm>
          <a:prstGeom prst="rect">
            <a:avLst/>
          </a:prstGeom>
        </p:spPr>
      </p:pic>
      <p:sp>
        <p:nvSpPr>
          <p:cNvPr id="2" name="Title 1"/>
          <p:cNvSpPr>
            <a:spLocks noGrp="1"/>
          </p:cNvSpPr>
          <p:nvPr>
            <p:ph type="ctrTitle" hasCustomPrompt="1"/>
          </p:nvPr>
        </p:nvSpPr>
        <p:spPr>
          <a:xfrm>
            <a:off x="581191" y="379481"/>
            <a:ext cx="10993549" cy="1475013"/>
          </a:xfrm>
          <a:effectLst/>
        </p:spPr>
        <p:txBody>
          <a:bodyPr anchor="ctr">
            <a:normAutofit/>
          </a:bodyPr>
          <a:lstStyle>
            <a:lvl1pPr>
              <a:defRPr sz="4000">
                <a:solidFill>
                  <a:schemeClr val="tx1"/>
                </a:solidFill>
              </a:defRPr>
            </a:lvl1pPr>
          </a:lstStyle>
          <a:p>
            <a:r>
              <a:rPr lang="en-US"/>
              <a:t>Click to edit title</a:t>
            </a:r>
          </a:p>
        </p:txBody>
      </p:sp>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solidFill>
                <a:schemeClr val="tx1"/>
              </a:solidFill>
            </a:endParaRPr>
          </a:p>
          <a:p>
            <a:pPr lvl="0">
              <a:lnSpc>
                <a:spcPct val="150000"/>
              </a:lnSpc>
            </a:pPr>
            <a:r>
              <a:rPr lang="en-US" sz="1100" b="1">
                <a:solidFill>
                  <a:schemeClr val="tx1"/>
                </a:solidFill>
              </a:rPr>
              <a:t>National Center for Chronic Disease Prevention and Health Promotion</a:t>
            </a:r>
          </a:p>
        </p:txBody>
      </p:sp>
      <p:sp>
        <p:nvSpPr>
          <p:cNvPr id="23" name="Rectangle 22">
            <a:extLst>
              <a:ext uri="{FF2B5EF4-FFF2-40B4-BE49-F238E27FC236}">
                <a16:creationId xmlns:a16="http://schemas.microsoft.com/office/drawing/2014/main" id="{E9C8E673-1506-784A-B626-C93AEE073313}"/>
              </a:ext>
            </a:extLst>
          </p:cNvPr>
          <p:cNvSpPr/>
          <p:nvPr userDrawn="1"/>
        </p:nvSpPr>
        <p:spPr>
          <a:xfrm>
            <a:off x="0" y="1997722"/>
            <a:ext cx="5353915" cy="325233"/>
          </a:xfrm>
          <a:prstGeom prst="rect">
            <a:avLst/>
          </a:prstGeom>
          <a:solidFill>
            <a:srgbClr val="0F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0CBA94F4-7CE5-7A40-AC0E-0F810F92F70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9" name="Picture 28" descr="logo: USDHHS (United States Department of Health and Human Services), CDC (Centers for Disease Control and Prevention)">
            <a:extLst>
              <a:ext uri="{FF2B5EF4-FFF2-40B4-BE49-F238E27FC236}">
                <a16:creationId xmlns:a16="http://schemas.microsoft.com/office/drawing/2014/main" id="{04963B2B-0952-E94D-B7ED-97B856C6F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10" name="Subtitle 1">
            <a:extLst>
              <a:ext uri="{FF2B5EF4-FFF2-40B4-BE49-F238E27FC236}">
                <a16:creationId xmlns:a16="http://schemas.microsoft.com/office/drawing/2014/main" id="{7D596858-399F-A347-B1AB-46BAFCF2ADAF}"/>
              </a:ext>
            </a:extLst>
          </p:cNvPr>
          <p:cNvSpPr>
            <a:spLocks noGrp="1"/>
          </p:cNvSpPr>
          <p:nvPr>
            <p:ph type="subTitle" idx="1"/>
          </p:nvPr>
        </p:nvSpPr>
        <p:spPr>
          <a:xfrm>
            <a:off x="581191" y="1956793"/>
            <a:ext cx="10993546" cy="590321"/>
          </a:xfrm>
        </p:spPr>
        <p:txBody>
          <a:bodyPr/>
          <a:lstStyle>
            <a:lvl1pPr marL="0" indent="0">
              <a:buNone/>
              <a:defRPr>
                <a:solidFill>
                  <a:schemeClr val="bg1"/>
                </a:solidFill>
              </a:defRPr>
            </a:lvl1pPr>
          </a:lstStyle>
          <a:p>
            <a:r>
              <a:rPr lang="en-US"/>
              <a:t>Click to Edit Subtitle</a:t>
            </a:r>
          </a:p>
        </p:txBody>
      </p:sp>
    </p:spTree>
    <p:extLst>
      <p:ext uri="{BB962C8B-B14F-4D97-AF65-F5344CB8AC3E}">
        <p14:creationId xmlns:p14="http://schemas.microsoft.com/office/powerpoint/2010/main" val="41915786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 Dynamic Dark">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A37730F0-75B3-1A41-A0FA-DA73A5AC322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8"/>
            <a:ext cx="12192000" cy="6897518"/>
          </a:xfrm>
          <a:prstGeom prst="rect">
            <a:avLst/>
          </a:prstGeom>
        </p:spPr>
      </p:pic>
      <p:sp>
        <p:nvSpPr>
          <p:cNvPr id="2" name="Title 1"/>
          <p:cNvSpPr>
            <a:spLocks noGrp="1"/>
          </p:cNvSpPr>
          <p:nvPr>
            <p:ph type="ctrTitle" hasCustomPrompt="1"/>
          </p:nvPr>
        </p:nvSpPr>
        <p:spPr>
          <a:xfrm>
            <a:off x="581191" y="379481"/>
            <a:ext cx="10993549" cy="1475013"/>
          </a:xfrm>
          <a:effectLst/>
        </p:spPr>
        <p:txBody>
          <a:bodyPr anchor="ctr">
            <a:normAutofit/>
          </a:bodyPr>
          <a:lstStyle>
            <a:lvl1pPr>
              <a:defRPr sz="4000">
                <a:solidFill>
                  <a:schemeClr val="bg1"/>
                </a:solidFill>
              </a:defRPr>
            </a:lvl1pPr>
          </a:lstStyle>
          <a:p>
            <a:r>
              <a:rPr lang="en-US"/>
              <a:t>Click to edit title</a:t>
            </a:r>
          </a:p>
        </p:txBody>
      </p:sp>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sp>
        <p:nvSpPr>
          <p:cNvPr id="23" name="Rectangle 22">
            <a:extLst>
              <a:ext uri="{FF2B5EF4-FFF2-40B4-BE49-F238E27FC236}">
                <a16:creationId xmlns:a16="http://schemas.microsoft.com/office/drawing/2014/main" id="{E9C8E673-1506-784A-B626-C93AEE073313}"/>
              </a:ext>
            </a:extLst>
          </p:cNvPr>
          <p:cNvSpPr/>
          <p:nvPr userDrawn="1"/>
        </p:nvSpPr>
        <p:spPr>
          <a:xfrm>
            <a:off x="0" y="1997722"/>
            <a:ext cx="5353915" cy="325233"/>
          </a:xfrm>
          <a:prstGeom prst="rect">
            <a:avLst/>
          </a:prstGeom>
          <a:solidFill>
            <a:srgbClr val="0F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0CBA94F4-7CE5-7A40-AC0E-0F810F92F70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9" name="Picture 28" descr="logo: USDHHS (United States Department of Health and Human Services), CDC (Centers for Disease Control and Prevention)">
            <a:extLst>
              <a:ext uri="{FF2B5EF4-FFF2-40B4-BE49-F238E27FC236}">
                <a16:creationId xmlns:a16="http://schemas.microsoft.com/office/drawing/2014/main" id="{04963B2B-0952-E94D-B7ED-97B856C6F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10" name="Subtitle 1">
            <a:extLst>
              <a:ext uri="{FF2B5EF4-FFF2-40B4-BE49-F238E27FC236}">
                <a16:creationId xmlns:a16="http://schemas.microsoft.com/office/drawing/2014/main" id="{9E513CD6-B8A7-864F-A41A-DC04FA61F55A}"/>
              </a:ext>
            </a:extLst>
          </p:cNvPr>
          <p:cNvSpPr>
            <a:spLocks noGrp="1"/>
          </p:cNvSpPr>
          <p:nvPr>
            <p:ph type="subTitle" idx="1"/>
          </p:nvPr>
        </p:nvSpPr>
        <p:spPr>
          <a:xfrm>
            <a:off x="581191" y="1956793"/>
            <a:ext cx="10993546" cy="590321"/>
          </a:xfrm>
        </p:spPr>
        <p:txBody>
          <a:bodyPr/>
          <a:lstStyle>
            <a:lvl1pPr marL="0" indent="0">
              <a:buNone/>
              <a:defRPr>
                <a:solidFill>
                  <a:schemeClr val="bg1"/>
                </a:solidFill>
              </a:defRPr>
            </a:lvl1pPr>
          </a:lstStyle>
          <a:p>
            <a:r>
              <a:rPr lang="en-US"/>
              <a:t>Click to Edit Subtitle</a:t>
            </a:r>
          </a:p>
        </p:txBody>
      </p:sp>
    </p:spTree>
    <p:extLst>
      <p:ext uri="{BB962C8B-B14F-4D97-AF65-F5344CB8AC3E}">
        <p14:creationId xmlns:p14="http://schemas.microsoft.com/office/powerpoint/2010/main" val="3566621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 Dark">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A37730F0-75B3-1A41-A0FA-DA73A5AC322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2" name="Title 1"/>
          <p:cNvSpPr>
            <a:spLocks noGrp="1"/>
          </p:cNvSpPr>
          <p:nvPr>
            <p:ph type="ctrTitle" hasCustomPrompt="1"/>
          </p:nvPr>
        </p:nvSpPr>
        <p:spPr>
          <a:xfrm>
            <a:off x="581191" y="379481"/>
            <a:ext cx="10993549" cy="1475013"/>
          </a:xfrm>
          <a:effectLst/>
        </p:spPr>
        <p:txBody>
          <a:bodyPr anchor="ctr">
            <a:normAutofit/>
          </a:bodyPr>
          <a:lstStyle>
            <a:lvl1pPr>
              <a:defRPr sz="4000">
                <a:solidFill>
                  <a:schemeClr val="bg1"/>
                </a:solidFill>
              </a:defRPr>
            </a:lvl1pPr>
          </a:lstStyle>
          <a:p>
            <a:r>
              <a:rPr lang="en-US"/>
              <a:t>Click to edit title</a:t>
            </a:r>
          </a:p>
        </p:txBody>
      </p:sp>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sp>
        <p:nvSpPr>
          <p:cNvPr id="23" name="Rectangle 22">
            <a:extLst>
              <a:ext uri="{FF2B5EF4-FFF2-40B4-BE49-F238E27FC236}">
                <a16:creationId xmlns:a16="http://schemas.microsoft.com/office/drawing/2014/main" id="{E9C8E673-1506-784A-B626-C93AEE073313}"/>
              </a:ext>
            </a:extLst>
          </p:cNvPr>
          <p:cNvSpPr/>
          <p:nvPr userDrawn="1"/>
        </p:nvSpPr>
        <p:spPr>
          <a:xfrm>
            <a:off x="0" y="1997722"/>
            <a:ext cx="5353915" cy="325233"/>
          </a:xfrm>
          <a:prstGeom prst="rect">
            <a:avLst/>
          </a:prstGeom>
          <a:solidFill>
            <a:srgbClr val="0F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0CBA94F4-7CE5-7A40-AC0E-0F810F92F70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9" name="Picture 28" descr="logo: USDHHS (United States Department of Health and Human Services), CDC (Centers for Disease Control and Prevention)">
            <a:extLst>
              <a:ext uri="{FF2B5EF4-FFF2-40B4-BE49-F238E27FC236}">
                <a16:creationId xmlns:a16="http://schemas.microsoft.com/office/drawing/2014/main" id="{04963B2B-0952-E94D-B7ED-97B856C6F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10" name="Subtitle 1">
            <a:extLst>
              <a:ext uri="{FF2B5EF4-FFF2-40B4-BE49-F238E27FC236}">
                <a16:creationId xmlns:a16="http://schemas.microsoft.com/office/drawing/2014/main" id="{CA3D17E6-BA38-AA40-8AB5-19AC12ED1209}"/>
              </a:ext>
            </a:extLst>
          </p:cNvPr>
          <p:cNvSpPr>
            <a:spLocks noGrp="1"/>
          </p:cNvSpPr>
          <p:nvPr>
            <p:ph type="subTitle" idx="1"/>
          </p:nvPr>
        </p:nvSpPr>
        <p:spPr>
          <a:xfrm>
            <a:off x="581191" y="1956793"/>
            <a:ext cx="10993546" cy="590321"/>
          </a:xfrm>
        </p:spPr>
        <p:txBody>
          <a:bodyPr/>
          <a:lstStyle>
            <a:lvl1pPr marL="0" indent="0">
              <a:buNone/>
              <a:defRPr>
                <a:solidFill>
                  <a:schemeClr val="bg1"/>
                </a:solidFill>
              </a:defRPr>
            </a:lvl1pPr>
          </a:lstStyle>
          <a:p>
            <a:r>
              <a:rPr lang="en-US"/>
              <a:t>Click to Edit Subtitle</a:t>
            </a:r>
          </a:p>
        </p:txBody>
      </p:sp>
    </p:spTree>
    <p:extLst>
      <p:ext uri="{BB962C8B-B14F-4D97-AF65-F5344CB8AC3E}">
        <p14:creationId xmlns:p14="http://schemas.microsoft.com/office/powerpoint/2010/main" val="12235464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NCCDPHP Generic">
    <p:spTree>
      <p:nvGrpSpPr>
        <p:cNvPr id="1" name=""/>
        <p:cNvGrpSpPr/>
        <p:nvPr/>
      </p:nvGrpSpPr>
      <p:grpSpPr>
        <a:xfrm>
          <a:off x="0" y="0"/>
          <a:ext cx="0" cy="0"/>
          <a:chOff x="0" y="0"/>
          <a:chExt cx="0" cy="0"/>
        </a:xfrm>
      </p:grpSpPr>
      <p:pic>
        <p:nvPicPr>
          <p:cNvPr id="20" name="Picture Placeholder 6">
            <a:extLst>
              <a:ext uri="{FF2B5EF4-FFF2-40B4-BE49-F238E27FC236}">
                <a16:creationId xmlns:a16="http://schemas.microsoft.com/office/drawing/2014/main" id="{B882EF8D-49EE-B34C-BE14-B912AF49A9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1999" cy="6858001"/>
          </a:xfrm>
          <a:prstGeom prst="rect">
            <a:avLst/>
          </a:prstGeom>
        </p:spPr>
      </p:pic>
      <p:sp>
        <p:nvSpPr>
          <p:cNvPr id="23" name="Rectangle 22">
            <a:extLst>
              <a:ext uri="{FF2B5EF4-FFF2-40B4-BE49-F238E27FC236}">
                <a16:creationId xmlns:a16="http://schemas.microsoft.com/office/drawing/2014/main" id="{81990D4E-8528-0449-8414-83C73C90CD9C}"/>
              </a:ext>
              <a:ext uri="{C183D7F6-B498-43B3-948B-1728B52AA6E4}">
                <adec:decorative xmlns:adec="http://schemas.microsoft.com/office/drawing/2017/decorative" val="1"/>
              </a:ext>
            </a:extLst>
          </p:cNvPr>
          <p:cNvSpPr/>
          <p:nvPr userDrawn="1"/>
        </p:nvSpPr>
        <p:spPr>
          <a:xfrm>
            <a:off x="-1" y="0"/>
            <a:ext cx="12192001" cy="6858000"/>
          </a:xfrm>
          <a:prstGeom prst="rect">
            <a:avLst/>
          </a:prstGeom>
          <a:gradFill>
            <a:gsLst>
              <a:gs pos="99000">
                <a:schemeClr val="bg1">
                  <a:alpha val="0"/>
                </a:schemeClr>
              </a:gs>
              <a:gs pos="68000">
                <a:schemeClr val="tx1">
                  <a:alpha val="44000"/>
                </a:schemeClr>
              </a:gs>
              <a:gs pos="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Title 1">
            <a:extLst>
              <a:ext uri="{FF2B5EF4-FFF2-40B4-BE49-F238E27FC236}">
                <a16:creationId xmlns:a16="http://schemas.microsoft.com/office/drawing/2014/main" id="{5897B961-385F-9449-962C-D36861EEA017}"/>
              </a:ext>
            </a:extLst>
          </p:cNvPr>
          <p:cNvSpPr>
            <a:spLocks noGrp="1"/>
          </p:cNvSpPr>
          <p:nvPr>
            <p:ph type="ctrTitle" hasCustomPrompt="1"/>
          </p:nvPr>
        </p:nvSpPr>
        <p:spPr>
          <a:xfrm>
            <a:off x="581191" y="379481"/>
            <a:ext cx="10993549" cy="1475013"/>
          </a:xfrm>
          <a:effectLst/>
        </p:spPr>
        <p:txBody>
          <a:bodyPr anchor="ctr">
            <a:normAutofit/>
          </a:bodyPr>
          <a:lstStyle>
            <a:lvl1pPr>
              <a:defRPr sz="4000">
                <a:solidFill>
                  <a:schemeClr val="bg1"/>
                </a:solidFill>
              </a:defRPr>
            </a:lvl1pPr>
          </a:lstStyle>
          <a:p>
            <a:r>
              <a:rPr lang="en-US"/>
              <a:t>Click to edit title</a:t>
            </a:r>
          </a:p>
        </p:txBody>
      </p:sp>
      <p:sp>
        <p:nvSpPr>
          <p:cNvPr id="28" name="Division Name">
            <a:extLst>
              <a:ext uri="{FF2B5EF4-FFF2-40B4-BE49-F238E27FC236}">
                <a16:creationId xmlns:a16="http://schemas.microsoft.com/office/drawing/2014/main" id="{1C05C024-2448-084E-B53D-9CCD3F04AFAC}"/>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9" name="TextBox 28">
            <a:extLst>
              <a:ext uri="{FF2B5EF4-FFF2-40B4-BE49-F238E27FC236}">
                <a16:creationId xmlns:a16="http://schemas.microsoft.com/office/drawing/2014/main" id="{6E9979E6-A41A-144A-ABE6-D37BDC27957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sp>
        <p:nvSpPr>
          <p:cNvPr id="30" name="Rectangle 29">
            <a:extLst>
              <a:ext uri="{FF2B5EF4-FFF2-40B4-BE49-F238E27FC236}">
                <a16:creationId xmlns:a16="http://schemas.microsoft.com/office/drawing/2014/main" id="{4A090540-D170-2F46-8F5A-6AD481C31C72}"/>
              </a:ext>
            </a:extLst>
          </p:cNvPr>
          <p:cNvSpPr/>
          <p:nvPr userDrawn="1"/>
        </p:nvSpPr>
        <p:spPr>
          <a:xfrm>
            <a:off x="0" y="1997722"/>
            <a:ext cx="5353915" cy="325233"/>
          </a:xfrm>
          <a:prstGeom prst="rect">
            <a:avLst/>
          </a:prstGeom>
          <a:solidFill>
            <a:srgbClr val="0F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11" name="Subtitle 1">
            <a:extLst>
              <a:ext uri="{FF2B5EF4-FFF2-40B4-BE49-F238E27FC236}">
                <a16:creationId xmlns:a16="http://schemas.microsoft.com/office/drawing/2014/main" id="{6BECE79D-EC17-E044-8C77-5E75A4EA68D4}"/>
              </a:ext>
            </a:extLst>
          </p:cNvPr>
          <p:cNvSpPr>
            <a:spLocks noGrp="1"/>
          </p:cNvSpPr>
          <p:nvPr>
            <p:ph type="subTitle" idx="1"/>
          </p:nvPr>
        </p:nvSpPr>
        <p:spPr>
          <a:xfrm>
            <a:off x="581191" y="1956793"/>
            <a:ext cx="10993546" cy="590321"/>
          </a:xfrm>
        </p:spPr>
        <p:txBody>
          <a:bodyPr/>
          <a:lstStyle>
            <a:lvl1pPr marL="0" indent="0">
              <a:buNone/>
              <a:defRPr>
                <a:solidFill>
                  <a:schemeClr val="bg1"/>
                </a:solidFill>
              </a:defRPr>
            </a:lvl1pPr>
          </a:lstStyle>
          <a:p>
            <a:r>
              <a:rPr lang="en-US"/>
              <a:t>Click to Edit Subtitle</a:t>
            </a:r>
          </a:p>
        </p:txBody>
      </p:sp>
    </p:spTree>
    <p:extLst>
      <p:ext uri="{BB962C8B-B14F-4D97-AF65-F5344CB8AC3E}">
        <p14:creationId xmlns:p14="http://schemas.microsoft.com/office/powerpoint/2010/main" val="29746349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81192" y="1983704"/>
            <a:ext cx="11029615" cy="3678303"/>
          </a:xfrm>
        </p:spPr>
        <p:txBody>
          <a:bodyPr/>
          <a:lstStyle>
            <a:lvl1pPr>
              <a:buClr>
                <a:schemeClr val="accent2"/>
              </a:buClr>
              <a:defRPr/>
            </a:lvl1pPr>
            <a:lvl2pPr>
              <a:buClr>
                <a:schemeClr val="accent2"/>
              </a:buClr>
              <a:defRPr/>
            </a:lvl2pPr>
          </a:lstStyle>
          <a:p>
            <a:pPr lvl="0"/>
            <a:r>
              <a:rPr lang="en-US"/>
              <a:t>Edit text (Click icon below if you want to add an object and alt text)</a:t>
            </a:r>
          </a:p>
          <a:p>
            <a:pPr lvl="1"/>
            <a:r>
              <a:rPr lang="en-US"/>
              <a:t>Second level</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12" name="Title Placeholder 1">
            <a:extLst>
              <a:ext uri="{FF2B5EF4-FFF2-40B4-BE49-F238E27FC236}">
                <a16:creationId xmlns:a16="http://schemas.microsoft.com/office/drawing/2014/main" id="{C182B34E-3313-2C43-86BF-3691D3D4D569}"/>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136354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 Whit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A94291-0D7B-DF48-96B6-72787D42DC2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grpSp>
        <p:nvGrpSpPr>
          <p:cNvPr id="8" name="Group 7">
            <a:extLst>
              <a:ext uri="{FF2B5EF4-FFF2-40B4-BE49-F238E27FC236}">
                <a16:creationId xmlns:a16="http://schemas.microsoft.com/office/drawing/2014/main" id="{E45A100A-AF11-1440-B501-CB828C32CFBF}"/>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1" name="Rectangle 10">
              <a:extLst>
                <a:ext uri="{FF2B5EF4-FFF2-40B4-BE49-F238E27FC236}">
                  <a16:creationId xmlns:a16="http://schemas.microsoft.com/office/drawing/2014/main" id="{A97ADA09-7AA8-9946-8964-3BAE3DAFE8A7}"/>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C53E8B6E-5452-1945-A23E-E23F194A7720}"/>
                </a:ext>
              </a:extLst>
            </p:cNvPr>
            <p:cNvGrpSpPr/>
            <p:nvPr userDrawn="1"/>
          </p:nvGrpSpPr>
          <p:grpSpPr>
            <a:xfrm>
              <a:off x="7591778" y="6478439"/>
              <a:ext cx="4147930" cy="97339"/>
              <a:chOff x="6119314" y="6478440"/>
              <a:chExt cx="5676839" cy="93810"/>
            </a:xfrm>
          </p:grpSpPr>
          <p:sp>
            <p:nvSpPr>
              <p:cNvPr id="13" name="Rectangle 12">
                <a:extLst>
                  <a:ext uri="{FF2B5EF4-FFF2-40B4-BE49-F238E27FC236}">
                    <a16:creationId xmlns:a16="http://schemas.microsoft.com/office/drawing/2014/main" id="{46B4ABAA-DE76-B845-9545-0E22FAC4168D}"/>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721FFA3-4CD2-D34C-8AC8-1FBC9CA8874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3DC3CF9-B3CD-F84B-84C5-050BDA996197}"/>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E3EAF89-8BF5-E54B-8E64-206C23A19461}"/>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80112BF-6169-0443-BAFE-839589130E31}"/>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092F185-164F-D14B-975A-D3FC195C497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10014D2-0B93-5D4D-9B80-7D172B8C5F11}"/>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0" name="Content Placeholder 2">
            <a:extLst>
              <a:ext uri="{FF2B5EF4-FFF2-40B4-BE49-F238E27FC236}">
                <a16:creationId xmlns:a16="http://schemas.microsoft.com/office/drawing/2014/main" id="{8B8C6E31-1339-4340-8E59-29B23D94A29D}"/>
              </a:ext>
            </a:extLst>
          </p:cNvPr>
          <p:cNvSpPr>
            <a:spLocks noGrp="1"/>
          </p:cNvSpPr>
          <p:nvPr>
            <p:ph idx="1" hasCustomPrompt="1"/>
          </p:nvPr>
        </p:nvSpPr>
        <p:spPr>
          <a:xfrm>
            <a:off x="581192" y="1983704"/>
            <a:ext cx="11029615" cy="3678303"/>
          </a:xfrm>
        </p:spPr>
        <p:txBody>
          <a:bodyPr/>
          <a:lstStyle>
            <a:lvl1pPr>
              <a:buClr>
                <a:schemeClr val="accent2"/>
              </a:buClr>
              <a:defRPr/>
            </a:lvl1pPr>
            <a:lvl2pPr>
              <a:buClr>
                <a:schemeClr val="accent2"/>
              </a:buClr>
              <a:defRPr/>
            </a:lvl2pPr>
          </a:lstStyle>
          <a:p>
            <a:pPr lvl="0"/>
            <a:r>
              <a:rPr lang="en-US"/>
              <a:t>Edit text (Click icon below if you want to add an object and alt text)</a:t>
            </a:r>
          </a:p>
          <a:p>
            <a:pPr lvl="1"/>
            <a:r>
              <a:rPr lang="en-US"/>
              <a:t>Second level</a:t>
            </a:r>
          </a:p>
        </p:txBody>
      </p:sp>
      <p:sp>
        <p:nvSpPr>
          <p:cNvPr id="21" name="Title Placeholder 1">
            <a:extLst>
              <a:ext uri="{FF2B5EF4-FFF2-40B4-BE49-F238E27FC236}">
                <a16:creationId xmlns:a16="http://schemas.microsoft.com/office/drawing/2014/main" id="{4BB03F69-996C-7949-A380-220A33315C8B}"/>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45998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a:t>Click to Edit Master Title Style</a:t>
            </a:r>
            <a:endParaRPr/>
          </a:p>
        </p:txBody>
      </p:sp>
    </p:spTree>
    <p:extLst>
      <p:ext uri="{BB962C8B-B14F-4D97-AF65-F5344CB8AC3E}">
        <p14:creationId xmlns:p14="http://schemas.microsoft.com/office/powerpoint/2010/main" val="4085981932"/>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 White Background">
    <p:spTree>
      <p:nvGrpSpPr>
        <p:cNvPr id="1" name=""/>
        <p:cNvGrpSpPr/>
        <p:nvPr/>
      </p:nvGrpSpPr>
      <p:grpSpPr>
        <a:xfrm>
          <a:off x="0" y="0"/>
          <a:ext cx="0" cy="0"/>
          <a:chOff x="0" y="0"/>
          <a:chExt cx="0" cy="0"/>
        </a:xfrm>
      </p:grpSpPr>
      <p:pic>
        <p:nvPicPr>
          <p:cNvPr id="22" name="Picture Placeholder 6">
            <a:extLst>
              <a:ext uri="{FF2B5EF4-FFF2-40B4-BE49-F238E27FC236}">
                <a16:creationId xmlns:a16="http://schemas.microsoft.com/office/drawing/2014/main" id="{C0690D05-77F5-874C-90A5-A3879851326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rgbClr val="61A5D6"/>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rgbClr val="61A5D6"/>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rgbClr val="61A5D6"/>
                </a:solidFill>
              </a:defRPr>
            </a:lvl1pPr>
          </a:lstStyle>
          <a:p>
            <a:fld id="{D57F1E4F-1CFF-5643-939E-217C01CDF565}" type="slidenum">
              <a:rPr lang="en-US" smtClean="0"/>
              <a:pPr/>
              <a:t>‹#›</a:t>
            </a:fld>
            <a:endParaRPr lang="en-US"/>
          </a:p>
        </p:txBody>
      </p:sp>
      <p:grpSp>
        <p:nvGrpSpPr>
          <p:cNvPr id="8" name="Group 7">
            <a:extLst>
              <a:ext uri="{FF2B5EF4-FFF2-40B4-BE49-F238E27FC236}">
                <a16:creationId xmlns:a16="http://schemas.microsoft.com/office/drawing/2014/main" id="{E45A100A-AF11-1440-B501-CB828C32CFBF}"/>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1" name="Rectangle 10">
              <a:extLst>
                <a:ext uri="{FF2B5EF4-FFF2-40B4-BE49-F238E27FC236}">
                  <a16:creationId xmlns:a16="http://schemas.microsoft.com/office/drawing/2014/main" id="{A97ADA09-7AA8-9946-8964-3BAE3DAFE8A7}"/>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C53E8B6E-5452-1945-A23E-E23F194A7720}"/>
                </a:ext>
              </a:extLst>
            </p:cNvPr>
            <p:cNvGrpSpPr/>
            <p:nvPr userDrawn="1"/>
          </p:nvGrpSpPr>
          <p:grpSpPr>
            <a:xfrm>
              <a:off x="7591778" y="6478439"/>
              <a:ext cx="4147930" cy="97339"/>
              <a:chOff x="6119314" y="6478440"/>
              <a:chExt cx="5676839" cy="93810"/>
            </a:xfrm>
          </p:grpSpPr>
          <p:sp>
            <p:nvSpPr>
              <p:cNvPr id="13" name="Rectangle 12">
                <a:extLst>
                  <a:ext uri="{FF2B5EF4-FFF2-40B4-BE49-F238E27FC236}">
                    <a16:creationId xmlns:a16="http://schemas.microsoft.com/office/drawing/2014/main" id="{46B4ABAA-DE76-B845-9545-0E22FAC4168D}"/>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721FFA3-4CD2-D34C-8AC8-1FBC9CA8874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3DC3CF9-B3CD-F84B-84C5-050BDA996197}"/>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E3EAF89-8BF5-E54B-8E64-206C23A19461}"/>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80112BF-6169-0443-BAFE-839589130E31}"/>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092F185-164F-D14B-975A-D3FC195C497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10014D2-0B93-5D4D-9B80-7D172B8C5F11}"/>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0" name="Content Placeholder 2">
            <a:extLst>
              <a:ext uri="{FF2B5EF4-FFF2-40B4-BE49-F238E27FC236}">
                <a16:creationId xmlns:a16="http://schemas.microsoft.com/office/drawing/2014/main" id="{8B8C6E31-1339-4340-8E59-29B23D94A29D}"/>
              </a:ext>
            </a:extLst>
          </p:cNvPr>
          <p:cNvSpPr>
            <a:spLocks noGrp="1"/>
          </p:cNvSpPr>
          <p:nvPr>
            <p:ph idx="1" hasCustomPrompt="1"/>
          </p:nvPr>
        </p:nvSpPr>
        <p:spPr>
          <a:xfrm>
            <a:off x="581192" y="1983704"/>
            <a:ext cx="11029615" cy="3678303"/>
          </a:xfrm>
        </p:spPr>
        <p:txBody>
          <a:bodyPr/>
          <a:lstStyle>
            <a:lvl1pPr>
              <a:buClr>
                <a:srgbClr val="569FD3"/>
              </a:buClr>
              <a:defRPr>
                <a:solidFill>
                  <a:schemeClr val="bg1"/>
                </a:solidFill>
              </a:defRPr>
            </a:lvl1pPr>
            <a:lvl2pPr>
              <a:buClr>
                <a:srgbClr val="569FD3"/>
              </a:buClr>
              <a:defRPr>
                <a:solidFill>
                  <a:schemeClr val="bg1"/>
                </a:solidFill>
              </a:defRPr>
            </a:lvl2pPr>
          </a:lstStyle>
          <a:p>
            <a:pPr lvl="0"/>
            <a:r>
              <a:rPr lang="en-US"/>
              <a:t>Edit text (Click icon below if you want to add an object and alt text)</a:t>
            </a:r>
          </a:p>
          <a:p>
            <a:pPr lvl="1"/>
            <a:r>
              <a:rPr lang="en-US"/>
              <a:t>Second level</a:t>
            </a:r>
          </a:p>
        </p:txBody>
      </p:sp>
      <p:sp>
        <p:nvSpPr>
          <p:cNvPr id="21" name="Title Placeholder 1">
            <a:extLst>
              <a:ext uri="{FF2B5EF4-FFF2-40B4-BE49-F238E27FC236}">
                <a16:creationId xmlns:a16="http://schemas.microsoft.com/office/drawing/2014/main" id="{4BB03F69-996C-7949-A380-220A33315C8B}"/>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757510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Monito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57362C-F154-7D42-A27E-269034EA1A1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grpSp>
        <p:nvGrpSpPr>
          <p:cNvPr id="11" name="Group 10" descr="a computer monitor showing a blank screen">
            <a:extLst>
              <a:ext uri="{FF2B5EF4-FFF2-40B4-BE49-F238E27FC236}">
                <a16:creationId xmlns:a16="http://schemas.microsoft.com/office/drawing/2014/main" id="{3E129725-2537-AD44-8285-ACDFB4CDB669}"/>
              </a:ext>
              <a:ext uri="{C183D7F6-B498-43B3-948B-1728B52AA6E4}">
                <adec:decorative xmlns:adec="http://schemas.microsoft.com/office/drawing/2017/decorative" val="0"/>
              </a:ext>
            </a:extLst>
          </p:cNvPr>
          <p:cNvGrpSpPr/>
          <p:nvPr userDrawn="1"/>
        </p:nvGrpSpPr>
        <p:grpSpPr>
          <a:xfrm>
            <a:off x="3775094" y="-157655"/>
            <a:ext cx="8758717" cy="7377760"/>
            <a:chOff x="5579652" y="1229787"/>
            <a:chExt cx="6151483" cy="5181600"/>
          </a:xfrm>
        </p:grpSpPr>
        <p:pic>
          <p:nvPicPr>
            <p:cNvPr id="12" name="Picture 11">
              <a:extLst>
                <a:ext uri="{FF2B5EF4-FFF2-40B4-BE49-F238E27FC236}">
                  <a16:creationId xmlns:a16="http://schemas.microsoft.com/office/drawing/2014/main" id="{E23C55B2-DB9A-2F42-BDCB-89B3EB22C2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9652" y="1229787"/>
              <a:ext cx="6151483" cy="5181600"/>
            </a:xfrm>
            <a:prstGeom prst="rect">
              <a:avLst/>
            </a:prstGeom>
          </p:spPr>
        </p:pic>
        <p:sp>
          <p:nvSpPr>
            <p:cNvPr id="13" name="Rectangle 12">
              <a:extLst>
                <a:ext uri="{FF2B5EF4-FFF2-40B4-BE49-F238E27FC236}">
                  <a16:creationId xmlns:a16="http://schemas.microsoft.com/office/drawing/2014/main" id="{B686BA26-D746-2A4A-A333-467EBEC10956}"/>
                </a:ext>
              </a:extLst>
            </p:cNvPr>
            <p:cNvSpPr/>
            <p:nvPr/>
          </p:nvSpPr>
          <p:spPr>
            <a:xfrm>
              <a:off x="6095999" y="1614488"/>
              <a:ext cx="5262564" cy="3243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grpSp>
      <p:sp>
        <p:nvSpPr>
          <p:cNvPr id="3" name="Content Placeholder 2"/>
          <p:cNvSpPr>
            <a:spLocks noGrp="1"/>
          </p:cNvSpPr>
          <p:nvPr>
            <p:ph idx="1" hasCustomPrompt="1"/>
          </p:nvPr>
        </p:nvSpPr>
        <p:spPr>
          <a:xfrm>
            <a:off x="581192" y="2727025"/>
            <a:ext cx="3193902" cy="2849554"/>
          </a:xfrm>
        </p:spPr>
        <p:txBody>
          <a:bodyPr/>
          <a:lstStyle>
            <a:lvl1pPr marL="0" indent="0">
              <a:buNone/>
              <a:defRPr/>
            </a:lvl1pPr>
            <a:lvl2pPr marL="324000" indent="0">
              <a:buNone/>
              <a:defRPr/>
            </a:lvl2pPr>
          </a:lstStyle>
          <a:p>
            <a:pPr lvl="0"/>
            <a:r>
              <a:rPr lang="en-US"/>
              <a:t>Edit text (Click icon below if you want to add an object and alt text)</a:t>
            </a:r>
          </a:p>
        </p:txBody>
      </p:sp>
      <p:sp>
        <p:nvSpPr>
          <p:cNvPr id="2" name="Title 1"/>
          <p:cNvSpPr>
            <a:spLocks noGrp="1"/>
          </p:cNvSpPr>
          <p:nvPr>
            <p:ph type="title"/>
          </p:nvPr>
        </p:nvSpPr>
        <p:spPr>
          <a:xfrm>
            <a:off x="581192" y="702155"/>
            <a:ext cx="3193902" cy="1714473"/>
          </a:xfrm>
        </p:spPr>
        <p:txBody>
          <a:bodyPr/>
          <a:lstStyle/>
          <a:p>
            <a:r>
              <a:rPr lang="en-US"/>
              <a:t>Click to edit Master title style</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grpSp>
        <p:nvGrpSpPr>
          <p:cNvPr id="14" name="Group 13">
            <a:extLst>
              <a:ext uri="{FF2B5EF4-FFF2-40B4-BE49-F238E27FC236}">
                <a16:creationId xmlns:a16="http://schemas.microsoft.com/office/drawing/2014/main" id="{235F0ACF-4A9A-4E4F-816B-880B93CF75D7}"/>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5" name="Rectangle 14">
              <a:extLst>
                <a:ext uri="{FF2B5EF4-FFF2-40B4-BE49-F238E27FC236}">
                  <a16:creationId xmlns:a16="http://schemas.microsoft.com/office/drawing/2014/main" id="{88A47762-69AF-D245-933F-B3E5D24A8D31}"/>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6" name="Group 15">
              <a:extLst>
                <a:ext uri="{FF2B5EF4-FFF2-40B4-BE49-F238E27FC236}">
                  <a16:creationId xmlns:a16="http://schemas.microsoft.com/office/drawing/2014/main" id="{16F90E8F-326A-5043-B77F-161D9A6E9A8D}"/>
                </a:ext>
              </a:extLst>
            </p:cNvPr>
            <p:cNvGrpSpPr/>
            <p:nvPr userDrawn="1"/>
          </p:nvGrpSpPr>
          <p:grpSpPr>
            <a:xfrm>
              <a:off x="7591778" y="6478439"/>
              <a:ext cx="4147930" cy="97339"/>
              <a:chOff x="6119314" y="6478440"/>
              <a:chExt cx="5676839" cy="93810"/>
            </a:xfrm>
          </p:grpSpPr>
          <p:sp>
            <p:nvSpPr>
              <p:cNvPr id="17" name="Rectangle 16">
                <a:extLst>
                  <a:ext uri="{FF2B5EF4-FFF2-40B4-BE49-F238E27FC236}">
                    <a16:creationId xmlns:a16="http://schemas.microsoft.com/office/drawing/2014/main" id="{957E1F57-BD3F-C84E-B83A-5411F1EF31F8}"/>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F877B155-07AD-D44A-915B-AAD5C5996AA2}"/>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F31F4708-7193-2B49-A3A3-B2643AABEACC}"/>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779FB51-4A11-4344-A831-A0DD1A6D3ED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D784CACD-1E2A-9745-A70E-305356DEED79}"/>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7D1DC963-1D73-E84D-8AC4-38F48E327F7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D1B50029-2B45-6142-AA12-1A0515E3F55E}"/>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7850938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nd Photo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EE80-8067-D748-858F-5D3F727CE848}"/>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lvl1pPr>
            <a:lvl2pPr>
              <a:buClr>
                <a:schemeClr val="accent2"/>
              </a:buClr>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lvl1pPr>
          </a:lstStyle>
          <a:p>
            <a:endParaRPr lang="en-US"/>
          </a:p>
        </p:txBody>
      </p:sp>
    </p:spTree>
    <p:extLst>
      <p:ext uri="{BB962C8B-B14F-4D97-AF65-F5344CB8AC3E}">
        <p14:creationId xmlns:p14="http://schemas.microsoft.com/office/powerpoint/2010/main" val="29288820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nd Photo | No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A8AA52-BE70-2A49-B825-CC6D958E3963}"/>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7257742-4C72-6046-868E-389F0B4EBEC6}"/>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1" name="Rectangle 10">
              <a:extLst>
                <a:ext uri="{FF2B5EF4-FFF2-40B4-BE49-F238E27FC236}">
                  <a16:creationId xmlns:a16="http://schemas.microsoft.com/office/drawing/2014/main" id="{0A1A1C36-0D4A-6E4D-8A7B-847AC46C40F0}"/>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F1A97328-671B-904B-BCAC-E2F21650A7BB}"/>
                </a:ext>
              </a:extLst>
            </p:cNvPr>
            <p:cNvGrpSpPr/>
            <p:nvPr userDrawn="1"/>
          </p:nvGrpSpPr>
          <p:grpSpPr>
            <a:xfrm>
              <a:off x="7591778" y="6478439"/>
              <a:ext cx="4147930" cy="97339"/>
              <a:chOff x="6119314" y="6478440"/>
              <a:chExt cx="5676839" cy="93810"/>
            </a:xfrm>
          </p:grpSpPr>
          <p:sp>
            <p:nvSpPr>
              <p:cNvPr id="13" name="Rectangle 12">
                <a:extLst>
                  <a:ext uri="{FF2B5EF4-FFF2-40B4-BE49-F238E27FC236}">
                    <a16:creationId xmlns:a16="http://schemas.microsoft.com/office/drawing/2014/main" id="{5F4D588F-71F4-3244-B662-F02F5F1A3B3F}"/>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499B61-02F2-CD48-A014-F29A03E0F778}"/>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12A051B-3BDC-6344-91E4-A9FECF665F43}"/>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1961133-5347-A440-9ACE-9B6C1C8EBDA9}"/>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92759E1-3160-A44B-A914-7FF6454A6E62}"/>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1C0D229-EE6A-6446-BBC0-DE6E217317C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FB12873D-A9DC-1141-8BDB-8A07BA70CA4E}"/>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 name="Title 1">
            <a:extLst>
              <a:ext uri="{FF2B5EF4-FFF2-40B4-BE49-F238E27FC236}">
                <a16:creationId xmlns:a16="http://schemas.microsoft.com/office/drawing/2014/main" id="{D27EEE80-8067-D748-858F-5D3F727CE848}"/>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lvl1pPr>
            <a:lvl2pPr>
              <a:buClr>
                <a:schemeClr val="accent2"/>
              </a:buClr>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lvl1pPr>
          </a:lstStyle>
          <a:p>
            <a:endParaRPr lang="en-US"/>
          </a:p>
        </p:txBody>
      </p:sp>
    </p:spTree>
    <p:extLst>
      <p:ext uri="{BB962C8B-B14F-4D97-AF65-F5344CB8AC3E}">
        <p14:creationId xmlns:p14="http://schemas.microsoft.com/office/powerpoint/2010/main" val="16318791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and Photo Dark">
    <p:spTree>
      <p:nvGrpSpPr>
        <p:cNvPr id="1" name=""/>
        <p:cNvGrpSpPr/>
        <p:nvPr/>
      </p:nvGrpSpPr>
      <p:grpSpPr>
        <a:xfrm>
          <a:off x="0" y="0"/>
          <a:ext cx="0" cy="0"/>
          <a:chOff x="0" y="0"/>
          <a:chExt cx="0" cy="0"/>
        </a:xfrm>
      </p:grpSpPr>
      <p:pic>
        <p:nvPicPr>
          <p:cNvPr id="23" name="Picture Placeholder 6">
            <a:extLst>
              <a:ext uri="{FF2B5EF4-FFF2-40B4-BE49-F238E27FC236}">
                <a16:creationId xmlns:a16="http://schemas.microsoft.com/office/drawing/2014/main" id="{97021876-7EF9-964E-90D9-1D61EA8C2E2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10" name="Rectangle 9">
            <a:extLst>
              <a:ext uri="{FF2B5EF4-FFF2-40B4-BE49-F238E27FC236}">
                <a16:creationId xmlns:a16="http://schemas.microsoft.com/office/drawing/2014/main" id="{171F6306-09F1-ED47-9BD5-2E35ABF05B06}"/>
              </a:ext>
              <a:ext uri="{C183D7F6-B498-43B3-948B-1728B52AA6E4}">
                <adec:decorative xmlns:adec="http://schemas.microsoft.com/office/drawing/2017/decorative" val="1"/>
              </a:ext>
            </a:extLst>
          </p:cNvPr>
          <p:cNvSpPr>
            <a:spLocks noChangeAspect="1"/>
          </p:cNvSpPr>
          <p:nvPr userDrawn="1"/>
        </p:nvSpPr>
        <p:spPr>
          <a:xfrm>
            <a:off x="0" y="5856288"/>
            <a:ext cx="12191999" cy="1001712"/>
          </a:xfrm>
          <a:prstGeom prst="rect">
            <a:avLst/>
          </a:prstGeom>
          <a:solidFill>
            <a:schemeClr val="accent1">
              <a:alpha val="3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bg1"/>
                </a:solidFill>
              </a:defRPr>
            </a:lvl1pPr>
            <a:lvl2pPr>
              <a:buClr>
                <a:schemeClr val="accent2"/>
              </a:buClr>
              <a:defRPr>
                <a:solidFill>
                  <a:schemeClr val="bg1"/>
                </a:solidFill>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grpSp>
        <p:nvGrpSpPr>
          <p:cNvPr id="11" name="Group 10">
            <a:extLst>
              <a:ext uri="{FF2B5EF4-FFF2-40B4-BE49-F238E27FC236}">
                <a16:creationId xmlns:a16="http://schemas.microsoft.com/office/drawing/2014/main" id="{BECC0B22-A25E-D04E-8EB7-4204DA88A4C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E80F2FC8-4AE7-2F48-B252-220C170D80E9}"/>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3" name="Group 12">
              <a:extLst>
                <a:ext uri="{FF2B5EF4-FFF2-40B4-BE49-F238E27FC236}">
                  <a16:creationId xmlns:a16="http://schemas.microsoft.com/office/drawing/2014/main" id="{9F37D483-C84E-1B45-A2EA-43833AD99BE3}"/>
                </a:ext>
              </a:extLst>
            </p:cNvPr>
            <p:cNvGrpSpPr/>
            <p:nvPr userDrawn="1"/>
          </p:nvGrpSpPr>
          <p:grpSpPr>
            <a:xfrm>
              <a:off x="7591778" y="6478439"/>
              <a:ext cx="4147930" cy="97339"/>
              <a:chOff x="6119314" y="6478440"/>
              <a:chExt cx="5676839" cy="93810"/>
            </a:xfrm>
          </p:grpSpPr>
          <p:sp>
            <p:nvSpPr>
              <p:cNvPr id="14" name="Rectangle 13">
                <a:extLst>
                  <a:ext uri="{FF2B5EF4-FFF2-40B4-BE49-F238E27FC236}">
                    <a16:creationId xmlns:a16="http://schemas.microsoft.com/office/drawing/2014/main" id="{6D9E4AC5-DC14-BF44-BBDF-5BCC8EA2F280}"/>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18A6466-37D1-AB49-9451-703D190D1FEB}"/>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6E78E76A-B813-E049-9CF2-F722301FF6EE}"/>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C8A179CC-1480-5641-8E75-CBEFEED854F0}"/>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616927B7-3094-B649-9EBA-68905D3CADAC}"/>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7224AA6-4E24-8641-8E91-0729B210249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DDF838A-1D95-3E42-88BA-E9F25C2BF1A7}"/>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11000731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of Contents Blank">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11" name="Text Placeholder 4">
            <a:extLst>
              <a:ext uri="{FF2B5EF4-FFF2-40B4-BE49-F238E27FC236}">
                <a16:creationId xmlns:a16="http://schemas.microsoft.com/office/drawing/2014/main" id="{368F0240-0948-B644-9751-5E477B1A36F5}"/>
              </a:ext>
            </a:extLst>
          </p:cNvPr>
          <p:cNvSpPr>
            <a:spLocks noGrp="1"/>
          </p:cNvSpPr>
          <p:nvPr>
            <p:ph type="body" sz="quarter" idx="14" hasCustomPrompt="1"/>
          </p:nvPr>
        </p:nvSpPr>
        <p:spPr>
          <a:xfrm>
            <a:off x="1060877" y="1290835"/>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2 Label Sample</a:t>
            </a:r>
          </a:p>
        </p:txBody>
      </p:sp>
      <p:sp>
        <p:nvSpPr>
          <p:cNvPr id="12" name="Text Placeholder 4">
            <a:extLst>
              <a:ext uri="{FF2B5EF4-FFF2-40B4-BE49-F238E27FC236}">
                <a16:creationId xmlns:a16="http://schemas.microsoft.com/office/drawing/2014/main" id="{E9611DE0-ADB4-FE41-906B-CC44E7759B56}"/>
              </a:ext>
            </a:extLst>
          </p:cNvPr>
          <p:cNvSpPr>
            <a:spLocks noGrp="1"/>
          </p:cNvSpPr>
          <p:nvPr>
            <p:ph type="body" sz="quarter" idx="15" hasCustomPrompt="1"/>
          </p:nvPr>
        </p:nvSpPr>
        <p:spPr>
          <a:xfrm>
            <a:off x="1060877" y="2044932"/>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3 Label Sample</a:t>
            </a:r>
          </a:p>
        </p:txBody>
      </p:sp>
      <p:sp>
        <p:nvSpPr>
          <p:cNvPr id="13" name="Text Placeholder 4">
            <a:extLst>
              <a:ext uri="{FF2B5EF4-FFF2-40B4-BE49-F238E27FC236}">
                <a16:creationId xmlns:a16="http://schemas.microsoft.com/office/drawing/2014/main" id="{3F41E907-508A-7B44-AA9B-7039E0F68A77}"/>
              </a:ext>
            </a:extLst>
          </p:cNvPr>
          <p:cNvSpPr>
            <a:spLocks noGrp="1"/>
          </p:cNvSpPr>
          <p:nvPr>
            <p:ph type="body" sz="quarter" idx="16" hasCustomPrompt="1"/>
          </p:nvPr>
        </p:nvSpPr>
        <p:spPr>
          <a:xfrm>
            <a:off x="1060877" y="2799029"/>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4 Label Sample</a:t>
            </a:r>
          </a:p>
        </p:txBody>
      </p:sp>
      <p:sp>
        <p:nvSpPr>
          <p:cNvPr id="14" name="Text Placeholder 4">
            <a:extLst>
              <a:ext uri="{FF2B5EF4-FFF2-40B4-BE49-F238E27FC236}">
                <a16:creationId xmlns:a16="http://schemas.microsoft.com/office/drawing/2014/main" id="{2EDABD83-1BAF-7643-BACC-BB9FE3E1D953}"/>
              </a:ext>
            </a:extLst>
          </p:cNvPr>
          <p:cNvSpPr>
            <a:spLocks noGrp="1"/>
          </p:cNvSpPr>
          <p:nvPr>
            <p:ph type="body" sz="quarter" idx="17" hasCustomPrompt="1"/>
          </p:nvPr>
        </p:nvSpPr>
        <p:spPr>
          <a:xfrm>
            <a:off x="1060877" y="3553126"/>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5 Label Sample</a:t>
            </a:r>
          </a:p>
        </p:txBody>
      </p:sp>
      <p:sp>
        <p:nvSpPr>
          <p:cNvPr id="15" name="Text Placeholder 4">
            <a:extLst>
              <a:ext uri="{FF2B5EF4-FFF2-40B4-BE49-F238E27FC236}">
                <a16:creationId xmlns:a16="http://schemas.microsoft.com/office/drawing/2014/main" id="{23D01885-6092-704F-9B5C-42D82B59ACA5}"/>
              </a:ext>
            </a:extLst>
          </p:cNvPr>
          <p:cNvSpPr>
            <a:spLocks noGrp="1"/>
          </p:cNvSpPr>
          <p:nvPr>
            <p:ph type="body" sz="quarter" idx="18" hasCustomPrompt="1"/>
          </p:nvPr>
        </p:nvSpPr>
        <p:spPr>
          <a:xfrm>
            <a:off x="1060877" y="4307223"/>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6 Label Sample</a:t>
            </a:r>
          </a:p>
        </p:txBody>
      </p:sp>
      <p:sp>
        <p:nvSpPr>
          <p:cNvPr id="17" name="Text Placeholder 4">
            <a:extLst>
              <a:ext uri="{FF2B5EF4-FFF2-40B4-BE49-F238E27FC236}">
                <a16:creationId xmlns:a16="http://schemas.microsoft.com/office/drawing/2014/main" id="{BBF4FA7B-81B4-CA46-9FF5-2DE06C8CCBD7}"/>
              </a:ext>
            </a:extLst>
          </p:cNvPr>
          <p:cNvSpPr>
            <a:spLocks noGrp="1"/>
          </p:cNvSpPr>
          <p:nvPr>
            <p:ph type="body" sz="quarter" idx="20" hasCustomPrompt="1"/>
          </p:nvPr>
        </p:nvSpPr>
        <p:spPr>
          <a:xfrm>
            <a:off x="1060877" y="5061321"/>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7 Label Sample</a:t>
            </a:r>
          </a:p>
        </p:txBody>
      </p:sp>
      <p:sp>
        <p:nvSpPr>
          <p:cNvPr id="3" name="Title 2">
            <a:extLst>
              <a:ext uri="{FF2B5EF4-FFF2-40B4-BE49-F238E27FC236}">
                <a16:creationId xmlns:a16="http://schemas.microsoft.com/office/drawing/2014/main" id="{4DADCE28-1B4C-493D-943D-595CB56ABF8E}"/>
              </a:ext>
            </a:extLst>
          </p:cNvPr>
          <p:cNvSpPr>
            <a:spLocks noGrp="1"/>
          </p:cNvSpPr>
          <p:nvPr>
            <p:ph type="title" hasCustomPrompt="1"/>
          </p:nvPr>
        </p:nvSpPr>
        <p:spPr>
          <a:xfrm>
            <a:off x="1060877" y="531629"/>
            <a:ext cx="8413750" cy="630936"/>
          </a:xfrm>
        </p:spPr>
        <p:txBody>
          <a:bodyPr vert="horz" lIns="91440" tIns="45720" rIns="91440" bIns="45720" rtlCol="0" anchor="ctr">
            <a:normAutofit/>
          </a:bodyPr>
          <a:lstStyle>
            <a:lvl1pPr>
              <a:defRPr lang="en-US" sz="2000">
                <a:solidFill>
                  <a:srgbClr val="122C41"/>
                </a:solidFill>
                <a:latin typeface="+mn-lt"/>
                <a:ea typeface="+mn-ea"/>
              </a:defRPr>
            </a:lvl1pPr>
          </a:lstStyle>
          <a:p>
            <a:pPr marL="0" lvl="0" indent="0">
              <a:spcBef>
                <a:spcPct val="20000"/>
              </a:spcBef>
              <a:spcAft>
                <a:spcPts val="600"/>
              </a:spcAft>
              <a:buClr>
                <a:schemeClr val="accent2"/>
              </a:buClr>
              <a:buSzPct val="92000"/>
              <a:buFont typeface="Arial"/>
            </a:pPr>
            <a:r>
              <a:rPr lang="en-US"/>
              <a:t>Section 1 Label Sample</a:t>
            </a:r>
          </a:p>
        </p:txBody>
      </p:sp>
    </p:spTree>
    <p:extLst>
      <p:ext uri="{BB962C8B-B14F-4D97-AF65-F5344CB8AC3E}">
        <p14:creationId xmlns:p14="http://schemas.microsoft.com/office/powerpoint/2010/main" val="16784526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 of Contents Cus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70AAE9-6387-4E7E-B1D8-BE08BA6CCAB8}"/>
              </a:ext>
            </a:extLst>
          </p:cNvPr>
          <p:cNvSpPr>
            <a:spLocks noGrp="1"/>
          </p:cNvSpPr>
          <p:nvPr>
            <p:ph type="title" hasCustomPrompt="1"/>
          </p:nvPr>
        </p:nvSpPr>
        <p:spPr>
          <a:xfrm>
            <a:off x="1062976" y="547812"/>
            <a:ext cx="8411651" cy="630936"/>
          </a:xfrm>
        </p:spPr>
        <p:txBody>
          <a:bodyPr vert="horz" lIns="91440" tIns="45720" rIns="91440" bIns="45720" rtlCol="0" anchor="ctr">
            <a:normAutofit/>
          </a:bodyPr>
          <a:lstStyle>
            <a:lvl1pPr>
              <a:defRPr lang="en-US" sz="2000">
                <a:solidFill>
                  <a:srgbClr val="122C41"/>
                </a:solidFill>
                <a:latin typeface="+mn-lt"/>
                <a:ea typeface="+mn-ea"/>
              </a:defRPr>
            </a:lvl1pPr>
          </a:lstStyle>
          <a:p>
            <a:pPr marL="0" lvl="0" indent="0">
              <a:spcBef>
                <a:spcPct val="20000"/>
              </a:spcBef>
              <a:spcAft>
                <a:spcPts val="600"/>
              </a:spcAft>
              <a:buClr>
                <a:schemeClr val="accent2"/>
              </a:buClr>
              <a:buSzPct val="92000"/>
              <a:buFont typeface="Arial"/>
            </a:pPr>
            <a:r>
              <a:rPr lang="en-US"/>
              <a:t>Section 1 Label Sample Table of Contents</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11" name="Text Placeholder 4">
            <a:extLst>
              <a:ext uri="{FF2B5EF4-FFF2-40B4-BE49-F238E27FC236}">
                <a16:creationId xmlns:a16="http://schemas.microsoft.com/office/drawing/2014/main" id="{368F0240-0948-B644-9751-5E477B1A36F5}"/>
              </a:ext>
            </a:extLst>
          </p:cNvPr>
          <p:cNvSpPr>
            <a:spLocks noGrp="1"/>
          </p:cNvSpPr>
          <p:nvPr>
            <p:ph type="body" sz="quarter" idx="14" hasCustomPrompt="1"/>
          </p:nvPr>
        </p:nvSpPr>
        <p:spPr>
          <a:xfrm>
            <a:off x="1060877" y="1290835"/>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2 Label Sample</a:t>
            </a:r>
          </a:p>
        </p:txBody>
      </p:sp>
      <p:sp>
        <p:nvSpPr>
          <p:cNvPr id="12" name="Text Placeholder 4">
            <a:extLst>
              <a:ext uri="{FF2B5EF4-FFF2-40B4-BE49-F238E27FC236}">
                <a16:creationId xmlns:a16="http://schemas.microsoft.com/office/drawing/2014/main" id="{E9611DE0-ADB4-FE41-906B-CC44E7759B56}"/>
              </a:ext>
            </a:extLst>
          </p:cNvPr>
          <p:cNvSpPr>
            <a:spLocks noGrp="1"/>
          </p:cNvSpPr>
          <p:nvPr>
            <p:ph type="body" sz="quarter" idx="15" hasCustomPrompt="1"/>
          </p:nvPr>
        </p:nvSpPr>
        <p:spPr>
          <a:xfrm>
            <a:off x="1060877" y="2044932"/>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3 Label Sample</a:t>
            </a:r>
          </a:p>
        </p:txBody>
      </p:sp>
      <p:sp>
        <p:nvSpPr>
          <p:cNvPr id="13" name="Text Placeholder 4">
            <a:extLst>
              <a:ext uri="{FF2B5EF4-FFF2-40B4-BE49-F238E27FC236}">
                <a16:creationId xmlns:a16="http://schemas.microsoft.com/office/drawing/2014/main" id="{3F41E907-508A-7B44-AA9B-7039E0F68A77}"/>
              </a:ext>
            </a:extLst>
          </p:cNvPr>
          <p:cNvSpPr>
            <a:spLocks noGrp="1"/>
          </p:cNvSpPr>
          <p:nvPr>
            <p:ph type="body" sz="quarter" idx="16" hasCustomPrompt="1"/>
          </p:nvPr>
        </p:nvSpPr>
        <p:spPr>
          <a:xfrm>
            <a:off x="1060877" y="2799029"/>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4 Label Sample</a:t>
            </a:r>
          </a:p>
        </p:txBody>
      </p:sp>
      <p:sp>
        <p:nvSpPr>
          <p:cNvPr id="14" name="Text Placeholder 4">
            <a:extLst>
              <a:ext uri="{FF2B5EF4-FFF2-40B4-BE49-F238E27FC236}">
                <a16:creationId xmlns:a16="http://schemas.microsoft.com/office/drawing/2014/main" id="{2EDABD83-1BAF-7643-BACC-BB9FE3E1D953}"/>
              </a:ext>
            </a:extLst>
          </p:cNvPr>
          <p:cNvSpPr>
            <a:spLocks noGrp="1"/>
          </p:cNvSpPr>
          <p:nvPr>
            <p:ph type="body" sz="quarter" idx="17" hasCustomPrompt="1"/>
          </p:nvPr>
        </p:nvSpPr>
        <p:spPr>
          <a:xfrm>
            <a:off x="1060877" y="3553126"/>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5 Label Sample</a:t>
            </a:r>
          </a:p>
        </p:txBody>
      </p:sp>
      <p:sp>
        <p:nvSpPr>
          <p:cNvPr id="15" name="Text Placeholder 4">
            <a:extLst>
              <a:ext uri="{FF2B5EF4-FFF2-40B4-BE49-F238E27FC236}">
                <a16:creationId xmlns:a16="http://schemas.microsoft.com/office/drawing/2014/main" id="{23D01885-6092-704F-9B5C-42D82B59ACA5}"/>
              </a:ext>
            </a:extLst>
          </p:cNvPr>
          <p:cNvSpPr>
            <a:spLocks noGrp="1"/>
          </p:cNvSpPr>
          <p:nvPr>
            <p:ph type="body" sz="quarter" idx="18" hasCustomPrompt="1"/>
          </p:nvPr>
        </p:nvSpPr>
        <p:spPr>
          <a:xfrm>
            <a:off x="1060877" y="4307223"/>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6 Label Sample</a:t>
            </a:r>
          </a:p>
        </p:txBody>
      </p:sp>
      <p:sp>
        <p:nvSpPr>
          <p:cNvPr id="17" name="Text Placeholder 4">
            <a:extLst>
              <a:ext uri="{FF2B5EF4-FFF2-40B4-BE49-F238E27FC236}">
                <a16:creationId xmlns:a16="http://schemas.microsoft.com/office/drawing/2014/main" id="{BBF4FA7B-81B4-CA46-9FF5-2DE06C8CCBD7}"/>
              </a:ext>
            </a:extLst>
          </p:cNvPr>
          <p:cNvSpPr>
            <a:spLocks noGrp="1"/>
          </p:cNvSpPr>
          <p:nvPr>
            <p:ph type="body" sz="quarter" idx="20" hasCustomPrompt="1"/>
          </p:nvPr>
        </p:nvSpPr>
        <p:spPr>
          <a:xfrm>
            <a:off x="1060877" y="5061321"/>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7 Label Sample</a:t>
            </a:r>
          </a:p>
        </p:txBody>
      </p:sp>
    </p:spTree>
    <p:extLst>
      <p:ext uri="{BB962C8B-B14F-4D97-AF65-F5344CB8AC3E}">
        <p14:creationId xmlns:p14="http://schemas.microsoft.com/office/powerpoint/2010/main" val="33371366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Slide Ligh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0" y="5141974"/>
            <a:ext cx="12192000" cy="1716026"/>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accent2"/>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2"/>
                </a:solidFill>
              </a:defRPr>
            </a:lvl1pPr>
          </a:lstStyle>
          <a:p>
            <a:endParaRPr lang="en-US"/>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all">
                <a:solidFill>
                  <a:srgbClr val="122C41"/>
                </a:solidFill>
              </a:defRPr>
            </a:lvl1pPr>
          </a:lstStyle>
          <a:p>
            <a:r>
              <a:rPr lang="en-US"/>
              <a:t>Click to edit title</a:t>
            </a:r>
          </a:p>
        </p:txBody>
      </p:sp>
      <p:grpSp>
        <p:nvGrpSpPr>
          <p:cNvPr id="19" name="Group 18">
            <a:extLst>
              <a:ext uri="{FF2B5EF4-FFF2-40B4-BE49-F238E27FC236}">
                <a16:creationId xmlns:a16="http://schemas.microsoft.com/office/drawing/2014/main" id="{F648660D-AA2D-8C4F-9DE4-9D6BAA38664C}"/>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20" name="Rectangle 19">
              <a:extLst>
                <a:ext uri="{FF2B5EF4-FFF2-40B4-BE49-F238E27FC236}">
                  <a16:creationId xmlns:a16="http://schemas.microsoft.com/office/drawing/2014/main" id="{EAEBD816-AFF2-624E-BF41-B4183889DD47}"/>
                </a:ext>
              </a:extLst>
            </p:cNvPr>
            <p:cNvSpPr/>
            <p:nvPr userDrawn="1"/>
          </p:nvSpPr>
          <p:spPr>
            <a:xfrm>
              <a:off x="446534" y="6478060"/>
              <a:ext cx="7205216" cy="977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grpSp>
          <p:nvGrpSpPr>
            <p:cNvPr id="21" name="Group 20">
              <a:extLst>
                <a:ext uri="{FF2B5EF4-FFF2-40B4-BE49-F238E27FC236}">
                  <a16:creationId xmlns:a16="http://schemas.microsoft.com/office/drawing/2014/main" id="{E451D0A6-C019-7F49-84DE-8632ADBE6C46}"/>
                </a:ext>
              </a:extLst>
            </p:cNvPr>
            <p:cNvGrpSpPr/>
            <p:nvPr userDrawn="1"/>
          </p:nvGrpSpPr>
          <p:grpSpPr>
            <a:xfrm>
              <a:off x="7591778" y="6478439"/>
              <a:ext cx="4147930" cy="97339"/>
              <a:chOff x="6119314" y="6478440"/>
              <a:chExt cx="5676839" cy="93810"/>
            </a:xfrm>
          </p:grpSpPr>
          <p:sp>
            <p:nvSpPr>
              <p:cNvPr id="22" name="Rectangle 21">
                <a:extLst>
                  <a:ext uri="{FF2B5EF4-FFF2-40B4-BE49-F238E27FC236}">
                    <a16:creationId xmlns:a16="http://schemas.microsoft.com/office/drawing/2014/main" id="{ADAD7DCF-21D5-F440-806F-1A9A5198EE1E}"/>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E70B862-A71D-FD40-9D45-B53C9B6E8C83}"/>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8E1FAD9D-CCB1-4949-B5BE-FF26168C583E}"/>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A979192A-C3F0-7945-BE57-7E2E6BB6B945}"/>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D1403439-58AA-214A-A096-16B0755DEB8A}"/>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C4A4F6B9-9570-7A4D-854F-E997EF509690}"/>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45F7CD07-89E6-3C4B-8C70-A1E7C043A1FA}"/>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9" name="Text Placeholder 8">
            <a:extLst>
              <a:ext uri="{FF2B5EF4-FFF2-40B4-BE49-F238E27FC236}">
                <a16:creationId xmlns:a16="http://schemas.microsoft.com/office/drawing/2014/main" id="{39A9BD35-3A0F-BF44-9F46-1BE9DA472C2D}"/>
              </a:ext>
            </a:extLst>
          </p:cNvPr>
          <p:cNvSpPr>
            <a:spLocks noGrp="1"/>
          </p:cNvSpPr>
          <p:nvPr>
            <p:ph type="body" sz="quarter" idx="13"/>
          </p:nvPr>
        </p:nvSpPr>
        <p:spPr>
          <a:xfrm>
            <a:off x="581025" y="5313613"/>
            <a:ext cx="11029782" cy="469900"/>
          </a:xfrm>
        </p:spPr>
        <p:txBody>
          <a:bodyPr>
            <a:noAutofit/>
          </a:bodyPr>
          <a:lstStyle>
            <a:lvl1pPr marL="0" indent="0">
              <a:buNone/>
              <a:defRPr sz="1400" b="1">
                <a:solidFill>
                  <a:schemeClr val="bg1"/>
                </a:solidFill>
              </a:defRPr>
            </a:lvl1pPr>
            <a:lvl2pPr>
              <a:defRPr sz="1400"/>
            </a:lvl2pPr>
            <a:lvl3pPr>
              <a:defRPr sz="1400"/>
            </a:lvl3pPr>
            <a:lvl4pPr>
              <a:defRPr sz="1400"/>
            </a:lvl4pPr>
            <a:lvl5pPr>
              <a:defRPr sz="1400"/>
            </a:lvl5pPr>
          </a:lstStyle>
          <a:p>
            <a:pPr lvl="0"/>
            <a:endParaRPr lang="en-US"/>
          </a:p>
        </p:txBody>
      </p:sp>
    </p:spTree>
    <p:extLst>
      <p:ext uri="{BB962C8B-B14F-4D97-AF65-F5344CB8AC3E}">
        <p14:creationId xmlns:p14="http://schemas.microsoft.com/office/powerpoint/2010/main" val="12697021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Slide Dark">
    <p:spTree>
      <p:nvGrpSpPr>
        <p:cNvPr id="1" name=""/>
        <p:cNvGrpSpPr/>
        <p:nvPr/>
      </p:nvGrpSpPr>
      <p:grpSpPr>
        <a:xfrm>
          <a:off x="0" y="0"/>
          <a:ext cx="0" cy="0"/>
          <a:chOff x="0" y="0"/>
          <a:chExt cx="0" cy="0"/>
        </a:xfrm>
      </p:grpSpPr>
      <p:pic>
        <p:nvPicPr>
          <p:cNvPr id="33" name="Picture Placeholder 6">
            <a:extLst>
              <a:ext uri="{FF2B5EF4-FFF2-40B4-BE49-F238E27FC236}">
                <a16:creationId xmlns:a16="http://schemas.microsoft.com/office/drawing/2014/main" id="{5E56F3D2-8148-FC42-9EC6-3017257788B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21" name="Rectangle 20">
            <a:extLst>
              <a:ext uri="{FF2B5EF4-FFF2-40B4-BE49-F238E27FC236}">
                <a16:creationId xmlns:a16="http://schemas.microsoft.com/office/drawing/2014/main" id="{2FF94D12-CE4E-424B-A36F-8DC3F5B3F432}"/>
              </a:ext>
              <a:ext uri="{C183D7F6-B498-43B3-948B-1728B52AA6E4}">
                <adec:decorative xmlns:adec="http://schemas.microsoft.com/office/drawing/2017/decorative" val="1"/>
              </a:ext>
            </a:extLst>
          </p:cNvPr>
          <p:cNvSpPr>
            <a:spLocks noChangeAspect="1"/>
          </p:cNvSpPr>
          <p:nvPr userDrawn="1"/>
        </p:nvSpPr>
        <p:spPr>
          <a:xfrm>
            <a:off x="0" y="5141974"/>
            <a:ext cx="12191999" cy="1716026"/>
          </a:xfrm>
          <a:prstGeom prst="rect">
            <a:avLst/>
          </a:prstGeom>
          <a:solidFill>
            <a:schemeClr val="accent1">
              <a:alpha val="3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all">
                <a:solidFill>
                  <a:schemeClr val="bg1"/>
                </a:solidFill>
              </a:defRPr>
            </a:lvl1pPr>
          </a:lstStyle>
          <a:p>
            <a:r>
              <a:rPr lang="en-US"/>
              <a:t>Click to edit title</a:t>
            </a:r>
          </a:p>
        </p:txBody>
      </p:sp>
      <p:grpSp>
        <p:nvGrpSpPr>
          <p:cNvPr id="22" name="Group 21">
            <a:extLst>
              <a:ext uri="{FF2B5EF4-FFF2-40B4-BE49-F238E27FC236}">
                <a16:creationId xmlns:a16="http://schemas.microsoft.com/office/drawing/2014/main" id="{C17221AF-7CDD-3844-BF45-63CE2B93BF41}"/>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23" name="Rectangle 22">
              <a:extLst>
                <a:ext uri="{FF2B5EF4-FFF2-40B4-BE49-F238E27FC236}">
                  <a16:creationId xmlns:a16="http://schemas.microsoft.com/office/drawing/2014/main" id="{E8C26E6F-74D3-DE45-BB40-EF212AFAF107}"/>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4" name="Group 23">
              <a:extLst>
                <a:ext uri="{FF2B5EF4-FFF2-40B4-BE49-F238E27FC236}">
                  <a16:creationId xmlns:a16="http://schemas.microsoft.com/office/drawing/2014/main" id="{B0919877-BA56-4C44-AF93-061DC60958DD}"/>
                </a:ext>
              </a:extLst>
            </p:cNvPr>
            <p:cNvGrpSpPr/>
            <p:nvPr userDrawn="1"/>
          </p:nvGrpSpPr>
          <p:grpSpPr>
            <a:xfrm>
              <a:off x="7591778" y="6478439"/>
              <a:ext cx="4147930" cy="97339"/>
              <a:chOff x="6119314" y="6478440"/>
              <a:chExt cx="5676839" cy="93810"/>
            </a:xfrm>
          </p:grpSpPr>
          <p:sp>
            <p:nvSpPr>
              <p:cNvPr id="25" name="Rectangle 24">
                <a:extLst>
                  <a:ext uri="{FF2B5EF4-FFF2-40B4-BE49-F238E27FC236}">
                    <a16:creationId xmlns:a16="http://schemas.microsoft.com/office/drawing/2014/main" id="{17D706F8-84FA-C94C-9ACD-6BF7C5441586}"/>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01EA5F4C-DE3B-184A-98BE-1D1D81D8DCA3}"/>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50AD3837-4338-E845-87AA-11922D5FBEC0}"/>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08ABAF80-5151-2D48-B761-41495E5CD0AD}"/>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897043F0-9664-4A48-9404-48364FBEC7DF}"/>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91098450-41D5-7A4F-BDCC-C90CF94EE6B1}"/>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DF6359A2-4FA6-8B4C-8577-AEBB5CFD8FBF}"/>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32" name="Text Placeholder 8">
            <a:extLst>
              <a:ext uri="{FF2B5EF4-FFF2-40B4-BE49-F238E27FC236}">
                <a16:creationId xmlns:a16="http://schemas.microsoft.com/office/drawing/2014/main" id="{04A3D4CE-A837-D94C-A31D-645888585B16}"/>
              </a:ext>
            </a:extLst>
          </p:cNvPr>
          <p:cNvSpPr>
            <a:spLocks noGrp="1"/>
          </p:cNvSpPr>
          <p:nvPr>
            <p:ph type="body" sz="quarter" idx="13"/>
          </p:nvPr>
        </p:nvSpPr>
        <p:spPr>
          <a:xfrm>
            <a:off x="581024" y="5313613"/>
            <a:ext cx="11029783" cy="469900"/>
          </a:xfrm>
        </p:spPr>
        <p:txBody>
          <a:bodyPr>
            <a:noAutofit/>
          </a:bodyPr>
          <a:lstStyle>
            <a:lvl1pPr marL="0" indent="0">
              <a:buNone/>
              <a:defRPr sz="1400" b="1">
                <a:solidFill>
                  <a:schemeClr val="bg1"/>
                </a:solidFill>
              </a:defRPr>
            </a:lvl1pPr>
            <a:lvl2pPr>
              <a:defRPr sz="1400"/>
            </a:lvl2pPr>
            <a:lvl3pPr>
              <a:defRPr sz="1400"/>
            </a:lvl3pPr>
            <a:lvl4pPr>
              <a:defRPr sz="1400"/>
            </a:lvl4pPr>
            <a:lvl5pPr>
              <a:defRPr sz="1400"/>
            </a:lvl5pPr>
          </a:lstStyle>
          <a:p>
            <a:pPr lvl="0"/>
            <a:endParaRPr lang="en-US"/>
          </a:p>
        </p:txBody>
      </p:sp>
    </p:spTree>
    <p:extLst>
      <p:ext uri="{BB962C8B-B14F-4D97-AF65-F5344CB8AC3E}">
        <p14:creationId xmlns:p14="http://schemas.microsoft.com/office/powerpoint/2010/main" val="7394821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Image">
    <p:spTree>
      <p:nvGrpSpPr>
        <p:cNvPr id="1" name=""/>
        <p:cNvGrpSpPr/>
        <p:nvPr/>
      </p:nvGrpSpPr>
      <p:grpSpPr>
        <a:xfrm>
          <a:off x="0" y="0"/>
          <a:ext cx="0" cy="0"/>
          <a:chOff x="0" y="0"/>
          <a:chExt cx="0" cy="0"/>
        </a:xfrm>
      </p:grpSpPr>
      <p:sp>
        <p:nvSpPr>
          <p:cNvPr id="8" name="Picture Placeholder 7" descr="enter alt text">
            <a:extLst>
              <a:ext uri="{FF2B5EF4-FFF2-40B4-BE49-F238E27FC236}">
                <a16:creationId xmlns:a16="http://schemas.microsoft.com/office/drawing/2014/main" id="{904A2ED6-C1D3-1746-A759-DC4FDE999987}"/>
              </a:ext>
              <a:ext uri="{C183D7F6-B498-43B3-948B-1728B52AA6E4}">
                <adec:decorative xmlns:adec="http://schemas.microsoft.com/office/drawing/2017/decorative" val="0"/>
              </a:ext>
            </a:extLst>
          </p:cNvPr>
          <p:cNvSpPr>
            <a:spLocks noGrp="1"/>
          </p:cNvSpPr>
          <p:nvPr>
            <p:ph type="pic" sz="quarter" idx="13" hasCustomPrompt="1"/>
          </p:nvPr>
        </p:nvSpPr>
        <p:spPr>
          <a:xfrm>
            <a:off x="0" y="0"/>
            <a:ext cx="12192000" cy="6858000"/>
          </a:xfr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lvl1pPr>
          </a:lstStyle>
          <a:p>
            <a:r>
              <a:rPr lang="en-US"/>
              <a:t>Click icon below to add Picture and Alt Text</a:t>
            </a:r>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accent2"/>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2"/>
                </a:solidFill>
              </a:defRPr>
            </a:lvl1pPr>
          </a:lstStyle>
          <a:p>
            <a:endParaRPr lang="en-US"/>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all">
                <a:solidFill>
                  <a:schemeClr val="tx1"/>
                </a:solidFill>
              </a:defRPr>
            </a:lvl1pPr>
          </a:lstStyle>
          <a:p>
            <a:r>
              <a:rPr lang="en-US"/>
              <a:t>Click to edit title</a:t>
            </a:r>
          </a:p>
        </p:txBody>
      </p:sp>
      <p:sp>
        <p:nvSpPr>
          <p:cNvPr id="10" name="Text Placeholder 8">
            <a:extLst>
              <a:ext uri="{FF2B5EF4-FFF2-40B4-BE49-F238E27FC236}">
                <a16:creationId xmlns:a16="http://schemas.microsoft.com/office/drawing/2014/main" id="{5AB23BB5-B346-C841-925B-DEA74F5BE63F}"/>
              </a:ext>
            </a:extLst>
          </p:cNvPr>
          <p:cNvSpPr>
            <a:spLocks noGrp="1"/>
          </p:cNvSpPr>
          <p:nvPr>
            <p:ph type="body" sz="quarter" idx="14"/>
          </p:nvPr>
        </p:nvSpPr>
        <p:spPr>
          <a:xfrm>
            <a:off x="581025" y="5313613"/>
            <a:ext cx="11029614" cy="469900"/>
          </a:xfrm>
        </p:spPr>
        <p:txBody>
          <a:bodyPr>
            <a:noAutofit/>
          </a:bodyPr>
          <a:lstStyle>
            <a:lvl1pPr marL="0" indent="0">
              <a:buNone/>
              <a:defRPr sz="1400" b="1">
                <a:solidFill>
                  <a:schemeClr val="bg1"/>
                </a:solidFill>
              </a:defRPr>
            </a:lvl1pPr>
            <a:lvl2pPr>
              <a:defRPr sz="1400"/>
            </a:lvl2pPr>
            <a:lvl3pPr>
              <a:defRPr sz="1400"/>
            </a:lvl3pPr>
            <a:lvl4pPr>
              <a:defRPr sz="1400"/>
            </a:lvl4pPr>
            <a:lvl5pPr>
              <a:defRPr sz="1400"/>
            </a:lvl5pPr>
          </a:lstStyle>
          <a:p>
            <a:pPr lvl="0"/>
            <a:endParaRPr lang="en-US"/>
          </a:p>
        </p:txBody>
      </p:sp>
    </p:spTree>
    <p:extLst>
      <p:ext uri="{BB962C8B-B14F-4D97-AF65-F5344CB8AC3E}">
        <p14:creationId xmlns:p14="http://schemas.microsoft.com/office/powerpoint/2010/main" val="173278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85CF5-71FD-43F9-8862-DDC7E94F8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AD0CBF-CE6C-4AD0-B925-DADADEBFC2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DC856-97A2-40C7-90D7-88868DDFB579}"/>
              </a:ext>
            </a:extLst>
          </p:cNvPr>
          <p:cNvSpPr>
            <a:spLocks noGrp="1"/>
          </p:cNvSpPr>
          <p:nvPr>
            <p:ph type="dt" sz="half" idx="10"/>
          </p:nvPr>
        </p:nvSpPr>
        <p:spPr/>
        <p:txBody>
          <a:bodyPr/>
          <a:lstStyle/>
          <a:p>
            <a:fld id="{DA00466C-FA6A-42F5-B26E-F7B76161A1B2}" type="datetimeFigureOut">
              <a:rPr lang="en-US" smtClean="0"/>
              <a:t>1/26/2022</a:t>
            </a:fld>
            <a:endParaRPr lang="en-US"/>
          </a:p>
        </p:txBody>
      </p:sp>
      <p:sp>
        <p:nvSpPr>
          <p:cNvPr id="5" name="Footer Placeholder 4">
            <a:extLst>
              <a:ext uri="{FF2B5EF4-FFF2-40B4-BE49-F238E27FC236}">
                <a16:creationId xmlns:a16="http://schemas.microsoft.com/office/drawing/2014/main" id="{D95C8838-FCC5-4F62-99D8-55A994228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93218-50C1-49A5-B58E-8323D84C1D60}"/>
              </a:ext>
            </a:extLst>
          </p:cNvPr>
          <p:cNvSpPr>
            <a:spLocks noGrp="1"/>
          </p:cNvSpPr>
          <p:nvPr>
            <p:ph type="sldNum" sz="quarter" idx="12"/>
          </p:nvPr>
        </p:nvSpPr>
        <p:spPr/>
        <p:txBody>
          <a:bodyPr/>
          <a:lstStyle/>
          <a:p>
            <a:fld id="{7B7951C2-5159-4B7F-AE82-687B273A7931}" type="slidenum">
              <a:rPr lang="en-US" smtClean="0"/>
              <a:t>‹#›</a:t>
            </a:fld>
            <a:endParaRPr lang="en-US"/>
          </a:p>
        </p:txBody>
      </p:sp>
    </p:spTree>
    <p:extLst>
      <p:ext uri="{BB962C8B-B14F-4D97-AF65-F5344CB8AC3E}">
        <p14:creationId xmlns:p14="http://schemas.microsoft.com/office/powerpoint/2010/main" val="20245305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lvl1pPr>
              <a:defRPr>
                <a:solidFill>
                  <a:schemeClr val="accent2"/>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2"/>
                </a:solidFill>
              </a:defRPr>
            </a:lvl1pPr>
          </a:lstStyle>
          <a:p>
            <a:endParaRPr lang="en-US"/>
          </a:p>
        </p:txBody>
      </p:sp>
      <p:sp>
        <p:nvSpPr>
          <p:cNvPr id="4" name="Content Placeholder 3"/>
          <p:cNvSpPr>
            <a:spLocks noGrp="1"/>
          </p:cNvSpPr>
          <p:nvPr>
            <p:ph sz="half" idx="2" hasCustomPrompt="1"/>
          </p:nvPr>
        </p:nvSpPr>
        <p:spPr>
          <a:xfrm>
            <a:off x="6188417" y="2228003"/>
            <a:ext cx="5422392" cy="3633047"/>
          </a:xfrm>
        </p:spPr>
        <p:txBody>
          <a:bodyPr>
            <a:normAutofit/>
          </a:bodyPr>
          <a:lstStyle>
            <a:lvl1pPr>
              <a:buClr>
                <a:schemeClr val="accent2"/>
              </a:buClr>
              <a:defRPr/>
            </a:lvl1pPr>
            <a:lvl2pPr>
              <a:buClr>
                <a:schemeClr val="accent2"/>
              </a:buClr>
              <a:defRPr/>
            </a:lvl2pPr>
            <a:lvl3pPr>
              <a:buClr>
                <a:schemeClr val="accent2"/>
              </a:buClr>
              <a:defRPr/>
            </a:lvl3pPr>
          </a:lstStyle>
          <a:p>
            <a:pPr lvl="0"/>
            <a:r>
              <a:rPr lang="en-US"/>
              <a:t>Edit text (Click icon below if you want to add an object and alt text)</a:t>
            </a:r>
          </a:p>
          <a:p>
            <a:pPr lvl="1"/>
            <a:r>
              <a:rPr lang="en-US"/>
              <a:t>Second level</a:t>
            </a:r>
          </a:p>
          <a:p>
            <a:pPr lvl="2"/>
            <a:endParaRPr lang="en-US"/>
          </a:p>
        </p:txBody>
      </p:sp>
      <p:sp>
        <p:nvSpPr>
          <p:cNvPr id="3" name="Content Placeholder 2"/>
          <p:cNvSpPr>
            <a:spLocks noGrp="1"/>
          </p:cNvSpPr>
          <p:nvPr>
            <p:ph sz="half" idx="1" hasCustomPrompt="1"/>
          </p:nvPr>
        </p:nvSpPr>
        <p:spPr>
          <a:xfrm>
            <a:off x="581193" y="2228003"/>
            <a:ext cx="5422390" cy="3633047"/>
          </a:xfrm>
        </p:spPr>
        <p:txBody>
          <a:bodyPr>
            <a:normAutofit/>
          </a:bodyPr>
          <a:lstStyle>
            <a:lvl1pPr>
              <a:buClr>
                <a:schemeClr val="accent2"/>
              </a:buClr>
              <a:defRPr/>
            </a:lvl1pPr>
            <a:lvl2pPr>
              <a:buClr>
                <a:schemeClr val="accent2"/>
              </a:buClr>
              <a:defRPr/>
            </a:lvl2pPr>
            <a:lvl3pPr>
              <a:buClr>
                <a:schemeClr val="accent2"/>
              </a:buClr>
              <a:defRPr/>
            </a:lvl3pPr>
          </a:lstStyle>
          <a:p>
            <a:pPr lvl="0"/>
            <a:r>
              <a:rPr lang="en-US"/>
              <a:t>Edit text (Click icon below if you want to add an object and alt text)</a:t>
            </a:r>
          </a:p>
          <a:p>
            <a:pPr lvl="1"/>
            <a:r>
              <a:rPr lang="en-US"/>
              <a:t>Second level</a:t>
            </a:r>
          </a:p>
          <a:p>
            <a:pPr lvl="2"/>
            <a:endParaRPr lang="en-US"/>
          </a:p>
        </p:txBody>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Tree>
    <p:extLst>
      <p:ext uri="{BB962C8B-B14F-4D97-AF65-F5344CB8AC3E}">
        <p14:creationId xmlns:p14="http://schemas.microsoft.com/office/powerpoint/2010/main" val="20953817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7" name="Date Placeholder 6"/>
          <p:cNvSpPr>
            <a:spLocks noGrp="1"/>
          </p:cNvSpPr>
          <p:nvPr>
            <p:ph type="dt" sz="half" idx="10"/>
          </p:nvPr>
        </p:nvSpPr>
        <p:spPr/>
        <p:txBody>
          <a:bodyPr/>
          <a:lstStyle>
            <a:lvl1pPr>
              <a:defRPr>
                <a:solidFill>
                  <a:schemeClr val="accent2"/>
                </a:solidFill>
              </a:defRPr>
            </a:lvl1pPr>
          </a:lstStyle>
          <a:p>
            <a:endParaRPr lang="en-US"/>
          </a:p>
        </p:txBody>
      </p:sp>
      <p:sp>
        <p:nvSpPr>
          <p:cNvPr id="8" name="Footer Placeholder 7"/>
          <p:cNvSpPr>
            <a:spLocks noGrp="1"/>
          </p:cNvSpPr>
          <p:nvPr>
            <p:ph type="ftr" sz="quarter" idx="11"/>
          </p:nvPr>
        </p:nvSpPr>
        <p:spPr/>
        <p:txBody>
          <a:bodyPr/>
          <a:lstStyle>
            <a:lvl1pPr>
              <a:defRPr>
                <a:solidFill>
                  <a:schemeClr val="accent2"/>
                </a:solidFill>
              </a:defRPr>
            </a:lvl1pPr>
          </a:lstStyle>
          <a:p>
            <a:endParaRPr lang="en-US"/>
          </a:p>
        </p:txBody>
      </p:sp>
      <p:sp>
        <p:nvSpPr>
          <p:cNvPr id="6" name="Content Placeholder 5"/>
          <p:cNvSpPr>
            <a:spLocks noGrp="1"/>
          </p:cNvSpPr>
          <p:nvPr>
            <p:ph sz="quarter" idx="4" hasCustomPrompt="1"/>
          </p:nvPr>
        </p:nvSpPr>
        <p:spPr>
          <a:xfrm>
            <a:off x="6217709" y="2672057"/>
            <a:ext cx="5393100" cy="2934999"/>
          </a:xfrm>
        </p:spPr>
        <p:txBody>
          <a:bodyPr anchor="t">
            <a:normAutofit/>
          </a:bodyPr>
          <a:lstStyle>
            <a:lvl1pPr>
              <a:buClr>
                <a:schemeClr val="accent2"/>
              </a:buClr>
              <a:defRPr/>
            </a:lvl1pPr>
            <a:lvl2pPr>
              <a:buClr>
                <a:schemeClr val="accent2"/>
              </a:buClr>
              <a:defRPr/>
            </a:lvl2pPr>
            <a:lvl3pPr>
              <a:buClr>
                <a:schemeClr val="accent2"/>
              </a:buClr>
              <a:defRPr/>
            </a:lvl3pPr>
          </a:lstStyle>
          <a:p>
            <a:pPr lvl="0"/>
            <a:r>
              <a:rPr lang="en-US"/>
              <a:t>Edit text (Click icon below if you want to add an object and alt text)</a:t>
            </a:r>
          </a:p>
          <a:p>
            <a:pPr lvl="1"/>
            <a:r>
              <a:rPr lang="en-US"/>
              <a:t>Second level</a:t>
            </a:r>
          </a:p>
          <a:p>
            <a:pPr lvl="2"/>
            <a:endParaRPr lang="en-US"/>
          </a:p>
        </p:txBody>
      </p:sp>
      <p:sp>
        <p:nvSpPr>
          <p:cNvPr id="5" name="Text Placeholder 4"/>
          <p:cNvSpPr>
            <a:spLocks noGrp="1"/>
          </p:cNvSpPr>
          <p:nvPr>
            <p:ph type="body" sz="quarter" idx="3" hasCustomPrompt="1"/>
          </p:nvPr>
        </p:nvSpPr>
        <p:spPr>
          <a:xfrm>
            <a:off x="6202002" y="1996897"/>
            <a:ext cx="5087073" cy="553373"/>
          </a:xfr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subtitle</a:t>
            </a:r>
          </a:p>
        </p:txBody>
      </p:sp>
      <p:sp>
        <p:nvSpPr>
          <p:cNvPr id="4" name="Content Placeholder 3"/>
          <p:cNvSpPr>
            <a:spLocks noGrp="1"/>
          </p:cNvSpPr>
          <p:nvPr>
            <p:ph sz="half" idx="2" hasCustomPrompt="1"/>
          </p:nvPr>
        </p:nvSpPr>
        <p:spPr>
          <a:xfrm>
            <a:off x="581194" y="2672057"/>
            <a:ext cx="5393100" cy="2934999"/>
          </a:xfrm>
        </p:spPr>
        <p:txBody>
          <a:bodyPr anchor="t">
            <a:normAutofit/>
          </a:bodyPr>
          <a:lstStyle>
            <a:lvl1pPr>
              <a:buClr>
                <a:schemeClr val="accent2"/>
              </a:buClr>
              <a:defRPr/>
            </a:lvl1pPr>
            <a:lvl2pPr>
              <a:buClr>
                <a:schemeClr val="accent2"/>
              </a:buClr>
              <a:defRPr/>
            </a:lvl2pPr>
          </a:lstStyle>
          <a:p>
            <a:pPr lvl="0"/>
            <a:r>
              <a:rPr lang="en-US"/>
              <a:t>Edit text (Click icon below if you want to add an object and alt text)</a:t>
            </a:r>
          </a:p>
          <a:p>
            <a:pPr lvl="1"/>
            <a:r>
              <a:rPr lang="en-US"/>
              <a:t>Second level</a:t>
            </a:r>
          </a:p>
        </p:txBody>
      </p:sp>
      <p:sp>
        <p:nvSpPr>
          <p:cNvPr id="3" name="Text Placeholder 2"/>
          <p:cNvSpPr>
            <a:spLocks noGrp="1"/>
          </p:cNvSpPr>
          <p:nvPr>
            <p:ph type="body" idx="1" hasCustomPrompt="1"/>
          </p:nvPr>
        </p:nvSpPr>
        <p:spPr>
          <a:xfrm>
            <a:off x="582419" y="1996897"/>
            <a:ext cx="5087075" cy="536005"/>
          </a:xfr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subtitle</a:t>
            </a:r>
          </a:p>
        </p:txBody>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Tree>
    <p:extLst>
      <p:ext uri="{BB962C8B-B14F-4D97-AF65-F5344CB8AC3E}">
        <p14:creationId xmlns:p14="http://schemas.microsoft.com/office/powerpoint/2010/main" val="10926277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3" name="Date Placeholder 2"/>
          <p:cNvSpPr>
            <a:spLocks noGrp="1"/>
          </p:cNvSpPr>
          <p:nvPr>
            <p:ph type="dt" sz="half" idx="10"/>
          </p:nvPr>
        </p:nvSpPr>
        <p:spPr/>
        <p:txBody>
          <a:bodyPr/>
          <a:lstStyle>
            <a:lvl1pPr>
              <a:defRPr>
                <a:solidFill>
                  <a:schemeClr val="accent2"/>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accent2"/>
                </a:solidFill>
              </a:defRPr>
            </a:lvl1pPr>
          </a:lstStyle>
          <a:p>
            <a:endParaRPr lang="en-US"/>
          </a:p>
        </p:txBody>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36210651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2" name="Date Placeholder 1"/>
          <p:cNvSpPr>
            <a:spLocks noGrp="1"/>
          </p:cNvSpPr>
          <p:nvPr>
            <p:ph type="dt" sz="half" idx="10"/>
          </p:nvPr>
        </p:nvSpPr>
        <p:spPr/>
        <p:txBody>
          <a:bodyPr/>
          <a:lstStyle>
            <a:lvl1pPr>
              <a:defRPr>
                <a:solidFill>
                  <a:schemeClr val="accent2"/>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accent2"/>
                </a:solidFill>
              </a:defRPr>
            </a:lvl1pPr>
          </a:lstStyle>
          <a:p>
            <a:endParaRPr lang="en-US"/>
          </a:p>
        </p:txBody>
      </p:sp>
      <p:sp>
        <p:nvSpPr>
          <p:cNvPr id="5" name="Title 4">
            <a:extLst>
              <a:ext uri="{FF2B5EF4-FFF2-40B4-BE49-F238E27FC236}">
                <a16:creationId xmlns:a16="http://schemas.microsoft.com/office/drawing/2014/main" id="{5DB9CE9B-DAED-41FA-9F9A-7E5369768EA4}"/>
              </a:ext>
            </a:extLst>
          </p:cNvPr>
          <p:cNvSpPr>
            <a:spLocks noGrp="1"/>
          </p:cNvSpPr>
          <p:nvPr>
            <p:ph type="title"/>
          </p:nvPr>
        </p:nvSpPr>
        <p:spPr/>
        <p:txBody>
          <a:bodyPr>
            <a:normAutofit/>
          </a:bodyPr>
          <a:lstStyle>
            <a:lvl1pPr algn="ctr">
              <a:defRPr sz="1800"/>
            </a:lvl1pPr>
          </a:lstStyle>
          <a:p>
            <a:r>
              <a:rPr lang="en-US"/>
              <a:t>Click to edit Master title style</a:t>
            </a:r>
          </a:p>
        </p:txBody>
      </p:sp>
    </p:spTree>
    <p:extLst>
      <p:ext uri="{BB962C8B-B14F-4D97-AF65-F5344CB8AC3E}">
        <p14:creationId xmlns:p14="http://schemas.microsoft.com/office/powerpoint/2010/main" val="22936334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7DEDE8-E670-6E4A-9B5B-1EA16269621E}"/>
              </a:ext>
              <a:ext uri="{C183D7F6-B498-43B3-948B-1728B52AA6E4}">
                <adec:decorative xmlns:adec="http://schemas.microsoft.com/office/drawing/2017/decorative" val="1"/>
              </a:ext>
            </a:extLst>
          </p:cNvPr>
          <p:cNvSpPr>
            <a:spLocks noChangeAspect="1"/>
          </p:cNvSpPr>
          <p:nvPr userDrawn="1"/>
        </p:nvSpPr>
        <p:spPr>
          <a:xfrm>
            <a:off x="0" y="5141974"/>
            <a:ext cx="12192000" cy="1716026"/>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lvl1pPr>
              <a:defRPr>
                <a:solidFill>
                  <a:schemeClr val="accent2"/>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2"/>
                </a:solidFill>
              </a:defRPr>
            </a:lvl1pPr>
          </a:lstStyle>
          <a:p>
            <a:endParaRPr lang="en-US"/>
          </a:p>
        </p:txBody>
      </p:sp>
      <p:sp>
        <p:nvSpPr>
          <p:cNvPr id="4" name="Text Placeholder 3"/>
          <p:cNvSpPr>
            <a:spLocks noGrp="1"/>
          </p:cNvSpPr>
          <p:nvPr>
            <p:ph type="body" sz="half" idx="2" hasCustomPrompt="1"/>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text</a:t>
            </a:r>
          </a:p>
        </p:txBody>
      </p:sp>
      <p:sp>
        <p:nvSpPr>
          <p:cNvPr id="2" name="Title 1"/>
          <p:cNvSpPr>
            <a:spLocks noGrp="1"/>
          </p:cNvSpPr>
          <p:nvPr>
            <p:ph type="title" hasCustomPrompt="1"/>
          </p:nvPr>
        </p:nvSpPr>
        <p:spPr>
          <a:xfrm>
            <a:off x="581192" y="5262296"/>
            <a:ext cx="4909445" cy="689514"/>
          </a:xfrm>
        </p:spPr>
        <p:txBody>
          <a:bodyPr anchor="ctr"/>
          <a:lstStyle>
            <a:lvl1pPr algn="l">
              <a:defRPr sz="2000" b="0">
                <a:solidFill>
                  <a:schemeClr val="bg1"/>
                </a:solidFill>
              </a:defRPr>
            </a:lvl1pPr>
          </a:lstStyle>
          <a:p>
            <a:r>
              <a:rPr lang="en-US"/>
              <a:t>Click to edit title</a:t>
            </a:r>
          </a:p>
        </p:txBody>
      </p:sp>
      <p:sp>
        <p:nvSpPr>
          <p:cNvPr id="3" name="Content Placeholder 2"/>
          <p:cNvSpPr>
            <a:spLocks noGrp="1"/>
          </p:cNvSpPr>
          <p:nvPr>
            <p:ph idx="1" hasCustomPrompt="1"/>
          </p:nvPr>
        </p:nvSpPr>
        <p:spPr>
          <a:xfrm>
            <a:off x="447816" y="601200"/>
            <a:ext cx="11292840" cy="4204800"/>
          </a:xfrm>
        </p:spPr>
        <p:txBody>
          <a:bodyPr anchor="ctr">
            <a:normAutofit/>
          </a:bodyPr>
          <a:lstStyle>
            <a:lvl1pPr>
              <a:buClr>
                <a:schemeClr val="accent2"/>
              </a:buClr>
              <a:defRPr sz="2000">
                <a:solidFill>
                  <a:schemeClr val="tx1"/>
                </a:solidFill>
              </a:defRPr>
            </a:lvl1pPr>
            <a:lvl2pPr>
              <a:buClr>
                <a:schemeClr val="accent2"/>
              </a:buClr>
              <a:defRPr sz="1800">
                <a:solidFill>
                  <a:schemeClr val="tx1"/>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text (Click icon below if you want to add an object and alt text)</a:t>
            </a:r>
          </a:p>
          <a:p>
            <a:pPr lvl="1"/>
            <a:r>
              <a:rPr lang="en-US"/>
              <a:t>Second level</a:t>
            </a:r>
          </a:p>
        </p:txBody>
      </p:sp>
      <p:grpSp>
        <p:nvGrpSpPr>
          <p:cNvPr id="21" name="Group 20">
            <a:extLst>
              <a:ext uri="{FF2B5EF4-FFF2-40B4-BE49-F238E27FC236}">
                <a16:creationId xmlns:a16="http://schemas.microsoft.com/office/drawing/2014/main" id="{579AA7BB-974F-E84A-B566-05869773E31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22" name="Rectangle 21">
              <a:extLst>
                <a:ext uri="{FF2B5EF4-FFF2-40B4-BE49-F238E27FC236}">
                  <a16:creationId xmlns:a16="http://schemas.microsoft.com/office/drawing/2014/main" id="{356847A6-EA62-864C-8F73-8D4F22CF3C63}"/>
                </a:ext>
              </a:extLst>
            </p:cNvPr>
            <p:cNvSpPr/>
            <p:nvPr userDrawn="1"/>
          </p:nvSpPr>
          <p:spPr>
            <a:xfrm>
              <a:off x="446534" y="6478060"/>
              <a:ext cx="7205216" cy="977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3" name="Group 22">
              <a:extLst>
                <a:ext uri="{FF2B5EF4-FFF2-40B4-BE49-F238E27FC236}">
                  <a16:creationId xmlns:a16="http://schemas.microsoft.com/office/drawing/2014/main" id="{F7EDF027-5635-9C4D-A299-A4E3F4715C5A}"/>
                </a:ext>
              </a:extLst>
            </p:cNvPr>
            <p:cNvGrpSpPr/>
            <p:nvPr userDrawn="1"/>
          </p:nvGrpSpPr>
          <p:grpSpPr>
            <a:xfrm>
              <a:off x="7591778" y="6478439"/>
              <a:ext cx="4147930" cy="97339"/>
              <a:chOff x="6119314" y="6478440"/>
              <a:chExt cx="5676839" cy="93810"/>
            </a:xfrm>
          </p:grpSpPr>
          <p:sp>
            <p:nvSpPr>
              <p:cNvPr id="24" name="Rectangle 23">
                <a:extLst>
                  <a:ext uri="{FF2B5EF4-FFF2-40B4-BE49-F238E27FC236}">
                    <a16:creationId xmlns:a16="http://schemas.microsoft.com/office/drawing/2014/main" id="{DCD1339F-5D50-D841-AF07-18072EAA1C2F}"/>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069AEA2-8ACF-364D-9BA5-16153A5A3366}"/>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3D3ED226-CF0C-5F4D-88F8-82C5BE86F9B3}"/>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C761B2A3-9A47-354B-840D-75377C2D3A91}"/>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CE9C2DBE-9B02-044C-A30C-6E75562E8333}"/>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5EBD1FEB-E29D-8C41-B7B9-1BFE020C1D1B}"/>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97284B2B-4025-AC47-988F-FEEDE2C99495}"/>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42683502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lvl1pPr>
              <a:defRPr>
                <a:solidFill>
                  <a:schemeClr val="accent2"/>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2"/>
                </a:solidFill>
              </a:defRPr>
            </a:lvl1pPr>
          </a:lstStyle>
          <a:p>
            <a:endParaRPr lang="en-US"/>
          </a:p>
        </p:txBody>
      </p:sp>
      <p:sp>
        <p:nvSpPr>
          <p:cNvPr id="4" name="Text Placeholder 3"/>
          <p:cNvSpPr>
            <a:spLocks noGrp="1"/>
          </p:cNvSpPr>
          <p:nvPr>
            <p:ph type="body" sz="half" idx="2" hasCustomPrompt="1"/>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text</a:t>
            </a:r>
          </a:p>
        </p:txBody>
      </p:sp>
      <p:sp>
        <p:nvSpPr>
          <p:cNvPr id="2" name="Title 1"/>
          <p:cNvSpPr>
            <a:spLocks noGrp="1"/>
          </p:cNvSpPr>
          <p:nvPr>
            <p:ph type="title" hasCustomPrompt="1"/>
          </p:nvPr>
        </p:nvSpPr>
        <p:spPr>
          <a:xfrm>
            <a:off x="581193" y="4693389"/>
            <a:ext cx="11029616" cy="566738"/>
          </a:xfrm>
        </p:spPr>
        <p:txBody>
          <a:bodyPr anchor="b">
            <a:normAutofit/>
          </a:bodyPr>
          <a:lstStyle>
            <a:lvl1pPr algn="l">
              <a:defRPr sz="2400" b="0">
                <a:solidFill>
                  <a:schemeClr val="accent2"/>
                </a:solidFill>
              </a:defRPr>
            </a:lvl1pPr>
          </a:lstStyle>
          <a:p>
            <a:r>
              <a:rPr lang="en-US"/>
              <a:t>Click to edit title</a:t>
            </a:r>
          </a:p>
        </p:txBody>
      </p:sp>
      <p:sp>
        <p:nvSpPr>
          <p:cNvPr id="3" name="Picture Placeholder 2" descr="enter alt text"/>
          <p:cNvSpPr>
            <a:spLocks noGrp="1" noChangeAspect="1"/>
          </p:cNvSpPr>
          <p:nvPr>
            <p:ph type="pic" idx="1" hasCustomPrompt="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below if you want to add an object and alt text)</a:t>
            </a:r>
          </a:p>
        </p:txBody>
      </p:sp>
    </p:spTree>
    <p:extLst>
      <p:ext uri="{BB962C8B-B14F-4D97-AF65-F5344CB8AC3E}">
        <p14:creationId xmlns:p14="http://schemas.microsoft.com/office/powerpoint/2010/main" val="14691754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0286" y="614407"/>
            <a:ext cx="11309338" cy="1189298"/>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3" name="Vertical Text Placeholder 2"/>
          <p:cNvSpPr>
            <a:spLocks noGrp="1"/>
          </p:cNvSpPr>
          <p:nvPr>
            <p:ph type="body" orient="vert" idx="1" hasCustomPrompt="1"/>
          </p:nvPr>
        </p:nvSpPr>
        <p:spPr/>
        <p:txBody>
          <a:bodyPr vert="horz" anchor="t"/>
          <a:lstStyle>
            <a:lvl1pPr algn="l">
              <a:buClr>
                <a:schemeClr val="accent2"/>
              </a:buClr>
              <a:defRPr/>
            </a:lvl1pPr>
            <a:lvl2pPr algn="l">
              <a:buClr>
                <a:schemeClr val="accent2"/>
              </a:buClr>
              <a:defRPr/>
            </a:lvl2pPr>
            <a:lvl3pPr algn="l">
              <a:defRPr/>
            </a:lvl3pPr>
            <a:lvl4pPr algn="l">
              <a:defRPr/>
            </a:lvl4pPr>
            <a:lvl5pPr algn="l">
              <a:defRPr/>
            </a:lvl5pPr>
          </a:lstStyle>
          <a:p>
            <a:pPr lvl="0"/>
            <a:r>
              <a:rPr lang="en-US"/>
              <a:t>Edit Master text styles</a:t>
            </a:r>
          </a:p>
          <a:p>
            <a:pPr lvl="1"/>
            <a:r>
              <a:rPr lang="en-US"/>
              <a:t>Second level</a:t>
            </a:r>
          </a:p>
        </p:txBody>
      </p:sp>
      <p:sp>
        <p:nvSpPr>
          <p:cNvPr id="9" name="Title 1"/>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2855259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8839201" y="599725"/>
            <a:ext cx="2906817"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3" name="Vertical Text Placeholder 2"/>
          <p:cNvSpPr>
            <a:spLocks noGrp="1"/>
          </p:cNvSpPr>
          <p:nvPr>
            <p:ph type="body" orient="vert" idx="1" hasCustomPrompt="1"/>
          </p:nvPr>
        </p:nvSpPr>
        <p:spPr>
          <a:xfrm>
            <a:off x="774923" y="675726"/>
            <a:ext cx="7896279" cy="5183073"/>
          </a:xfrm>
        </p:spPr>
        <p:txBody>
          <a:bodyPr vert="eaVert" anchor="t"/>
          <a:lstStyle>
            <a:lvl1pPr>
              <a:buClr>
                <a:schemeClr val="accent2"/>
              </a:buClr>
              <a:defRPr/>
            </a:lvl1pPr>
            <a:lvl2pPr>
              <a:buClr>
                <a:schemeClr val="accent2"/>
              </a:buClr>
              <a:defRPr/>
            </a:lvl2pPr>
            <a:lvl3pPr marL="630000" indent="0">
              <a:buNone/>
              <a:defRPr/>
            </a:lvl3pPr>
          </a:lstStyle>
          <a:p>
            <a:pPr lvl="0"/>
            <a:r>
              <a:rPr lang="en-US"/>
              <a:t>Edit Master text styles</a:t>
            </a:r>
          </a:p>
          <a:p>
            <a:pPr lvl="1"/>
            <a:r>
              <a:rPr lang="en-US"/>
              <a:t>Second level</a:t>
            </a:r>
          </a:p>
        </p:txBody>
      </p:sp>
      <p:sp>
        <p:nvSpPr>
          <p:cNvPr id="2" name="Vertical Title 1"/>
          <p:cNvSpPr>
            <a:spLocks noGrp="1"/>
          </p:cNvSpPr>
          <p:nvPr>
            <p:ph type="title" orient="vert"/>
          </p:nvPr>
        </p:nvSpPr>
        <p:spPr>
          <a:xfrm>
            <a:off x="8839201" y="675726"/>
            <a:ext cx="2004164" cy="5183073"/>
          </a:xfrm>
        </p:spPr>
        <p:txBody>
          <a:bodyPr vert="eaVert"/>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94824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676B9A7-9EE8-1A40-98DD-55FA942803D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77"/>
            <a:ext cx="12192000" cy="6858001"/>
          </a:xfrm>
          <a:prstGeom prst="rect">
            <a:avLst/>
          </a:prstGeom>
        </p:spPr>
      </p:pic>
      <p:grpSp>
        <p:nvGrpSpPr>
          <p:cNvPr id="9" name="Group 8">
            <a:extLst>
              <a:ext uri="{FF2B5EF4-FFF2-40B4-BE49-F238E27FC236}">
                <a16:creationId xmlns:a16="http://schemas.microsoft.com/office/drawing/2014/main" id="{CDB39E14-C10F-1A4C-BBA9-5707425BDC76}"/>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0" name="Rectangle 9">
              <a:extLst>
                <a:ext uri="{FF2B5EF4-FFF2-40B4-BE49-F238E27FC236}">
                  <a16:creationId xmlns:a16="http://schemas.microsoft.com/office/drawing/2014/main" id="{2342F3CA-8BE7-6C46-9231-A0F21535A382}"/>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1" name="Group 10">
              <a:extLst>
                <a:ext uri="{FF2B5EF4-FFF2-40B4-BE49-F238E27FC236}">
                  <a16:creationId xmlns:a16="http://schemas.microsoft.com/office/drawing/2014/main" id="{7A15B212-BE9B-D04B-9E6E-6E8A726A7B31}"/>
                </a:ext>
              </a:extLst>
            </p:cNvPr>
            <p:cNvGrpSpPr/>
            <p:nvPr userDrawn="1"/>
          </p:nvGrpSpPr>
          <p:grpSpPr>
            <a:xfrm>
              <a:off x="7591778" y="6478439"/>
              <a:ext cx="4147930" cy="97339"/>
              <a:chOff x="6119314" y="6478440"/>
              <a:chExt cx="5676839" cy="93810"/>
            </a:xfrm>
          </p:grpSpPr>
          <p:sp>
            <p:nvSpPr>
              <p:cNvPr id="12" name="Rectangle 11">
                <a:extLst>
                  <a:ext uri="{FF2B5EF4-FFF2-40B4-BE49-F238E27FC236}">
                    <a16:creationId xmlns:a16="http://schemas.microsoft.com/office/drawing/2014/main" id="{E34160D9-6DC8-6E48-A822-A968B35D9826}"/>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D4AB920F-2F5F-794D-A5E9-5798C65168FE}"/>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6E2BC88-0031-4448-97B4-F484A8E7F51F}"/>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9079317-44E3-6746-9798-4EF78E8122D7}"/>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B269A3DB-C704-C042-8A1E-5019EFADBA57}"/>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6352A8EC-AD9F-6A45-B914-983B9B7DC3BB}"/>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64C6FEF1-5AB1-714B-A739-0F9475AEAE9C}"/>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2" name="Title 1">
            <a:extLst>
              <a:ext uri="{FF2B5EF4-FFF2-40B4-BE49-F238E27FC236}">
                <a16:creationId xmlns:a16="http://schemas.microsoft.com/office/drawing/2014/main" id="{D17468E6-D528-1A44-96BC-C6FACE49C6DA}"/>
              </a:ext>
            </a:extLst>
          </p:cNvPr>
          <p:cNvSpPr>
            <a:spLocks noGrp="1"/>
          </p:cNvSpPr>
          <p:nvPr>
            <p:ph type="ctrTitle" hasCustomPrompt="1"/>
          </p:nvPr>
        </p:nvSpPr>
        <p:spPr>
          <a:xfrm>
            <a:off x="581191" y="326335"/>
            <a:ext cx="10993549" cy="911157"/>
          </a:xfrm>
          <a:effectLst/>
        </p:spPr>
        <p:txBody>
          <a:bodyPr anchor="ctr">
            <a:noAutofit/>
          </a:bodyPr>
          <a:lstStyle>
            <a:lvl1pPr algn="ctr">
              <a:defRPr sz="4000">
                <a:solidFill>
                  <a:schemeClr val="bg1"/>
                </a:solidFill>
              </a:defRPr>
            </a:lvl1pPr>
          </a:lstStyle>
          <a:p>
            <a:r>
              <a:rPr lang="en-US"/>
              <a:t>Questions?</a:t>
            </a:r>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bg1"/>
                </a:solidFill>
              </a:defRPr>
            </a:lvl1pPr>
          </a:lstStyle>
          <a:p>
            <a:endParaRPr lang="en-US"/>
          </a:p>
        </p:txBody>
      </p:sp>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8367423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ank You Blank">
    <p:spTree>
      <p:nvGrpSpPr>
        <p:cNvPr id="1" name=""/>
        <p:cNvGrpSpPr/>
        <p:nvPr/>
      </p:nvGrpSpPr>
      <p:grpSpPr>
        <a:xfrm>
          <a:off x="0" y="0"/>
          <a:ext cx="0" cy="0"/>
          <a:chOff x="0" y="0"/>
          <a:chExt cx="0" cy="0"/>
        </a:xfrm>
      </p:grpSpPr>
      <p:sp>
        <p:nvSpPr>
          <p:cNvPr id="10" name="Picture Placeholder 15" descr="enter alt text">
            <a:extLst>
              <a:ext uri="{FF2B5EF4-FFF2-40B4-BE49-F238E27FC236}">
                <a16:creationId xmlns:a16="http://schemas.microsoft.com/office/drawing/2014/main" id="{B638F703-54A0-2243-88E9-F1007EA7C30D}"/>
              </a:ext>
              <a:ext uri="{C183D7F6-B498-43B3-948B-1728B52AA6E4}">
                <adec:decorative xmlns:adec="http://schemas.microsoft.com/office/drawing/2017/decorative" val="0"/>
              </a:ext>
            </a:extLst>
          </p:cNvPr>
          <p:cNvSpPr>
            <a:spLocks noGrp="1" noChangeAspect="1"/>
          </p:cNvSpPr>
          <p:nvPr>
            <p:ph type="pic" sz="quarter" idx="14" hasCustomPrompt="1"/>
          </p:nvPr>
        </p:nvSpPr>
        <p:spPr>
          <a:xfrm>
            <a:off x="0" y="0"/>
            <a:ext cx="12192000" cy="6858001"/>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chemeClr val="tx1"/>
                </a:solidFill>
              </a:defRPr>
            </a:lvl1pPr>
          </a:lstStyle>
          <a:p>
            <a:r>
              <a:rPr lang="en-US"/>
              <a:t>Click icon below to add Picture and Alt Text</a:t>
            </a:r>
          </a:p>
        </p:txBody>
      </p:sp>
      <p:sp>
        <p:nvSpPr>
          <p:cNvPr id="15" name="TextBox 14">
            <a:extLst>
              <a:ext uri="{FF2B5EF4-FFF2-40B4-BE49-F238E27FC236}">
                <a16:creationId xmlns:a16="http://schemas.microsoft.com/office/drawing/2014/main" id="{0DB7A519-5240-4551-A833-B8B263CD047B}"/>
              </a:ext>
            </a:extLst>
          </p:cNvPr>
          <p:cNvSpPr txBox="1"/>
          <p:nvPr userDrawn="1"/>
        </p:nvSpPr>
        <p:spPr>
          <a:xfrm>
            <a:off x="536343" y="5142395"/>
            <a:ext cx="9381850" cy="7842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solidFill>
                <a:schemeClr val="tx1"/>
              </a:solidFill>
            </a:endParaRPr>
          </a:p>
          <a:p>
            <a:pPr lvl="0">
              <a:lnSpc>
                <a:spcPct val="150000"/>
              </a:lnSpc>
            </a:pPr>
            <a:r>
              <a:rPr lang="en-US" sz="1100" b="1">
                <a:solidFill>
                  <a:schemeClr val="tx1"/>
                </a:solidFill>
              </a:rPr>
              <a:t>National Center for Chronic Disease Prevention and Health Promotion</a:t>
            </a:r>
          </a:p>
          <a:p>
            <a:pPr lvl="0">
              <a:lnSpc>
                <a:spcPct val="150000"/>
              </a:lnSpc>
            </a:pPr>
            <a:endParaRPr lang="en-US" sz="1100" b="1">
              <a:solidFill>
                <a:schemeClr val="tx1"/>
              </a:solidFill>
            </a:endParaRPr>
          </a:p>
        </p:txBody>
      </p:sp>
      <p:sp>
        <p:nvSpPr>
          <p:cNvPr id="14" name="Division Name">
            <a:extLst>
              <a:ext uri="{FF2B5EF4-FFF2-40B4-BE49-F238E27FC236}">
                <a16:creationId xmlns:a16="http://schemas.microsoft.com/office/drawing/2014/main" id="{8FC52C7A-FBD7-4AFD-A3D7-3E9FB48CFB24}"/>
              </a:ext>
            </a:extLst>
          </p:cNvPr>
          <p:cNvSpPr>
            <a:spLocks noGrp="1"/>
          </p:cNvSpPr>
          <p:nvPr>
            <p:ph type="body" sz="quarter" idx="13" hasCustomPrompt="1"/>
          </p:nvPr>
        </p:nvSpPr>
        <p:spPr>
          <a:xfrm>
            <a:off x="536343" y="5856405"/>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3" name="Subtitle 2"/>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1" y="2941966"/>
            <a:ext cx="10993549" cy="1475013"/>
          </a:xfrm>
          <a:effectLst/>
        </p:spPr>
        <p:txBody>
          <a:bodyPr anchor="ctr">
            <a:normAutofit/>
          </a:bodyPr>
          <a:lstStyle>
            <a:lvl1pPr>
              <a:defRPr sz="4000">
                <a:solidFill>
                  <a:srgbClr val="122C41"/>
                </a:solidFill>
              </a:defRPr>
            </a:lvl1pPr>
          </a:lstStyle>
          <a:p>
            <a:r>
              <a:rPr lang="en-US"/>
              <a:t>Thank you</a:t>
            </a:r>
          </a:p>
        </p:txBody>
      </p:sp>
      <p:pic>
        <p:nvPicPr>
          <p:cNvPr id="8" name="Picture 7" descr="logo: USDHHS (United States Department of Health and Human Services), CDC (Centers for Disease Control and Prevention)">
            <a:extLst>
              <a:ext uri="{FF2B5EF4-FFF2-40B4-BE49-F238E27FC236}">
                <a16:creationId xmlns:a16="http://schemas.microsoft.com/office/drawing/2014/main" id="{5122E1EC-A369-F941-AC89-30EEA10453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Tree>
    <p:extLst>
      <p:ext uri="{BB962C8B-B14F-4D97-AF65-F5344CB8AC3E}">
        <p14:creationId xmlns:p14="http://schemas.microsoft.com/office/powerpoint/2010/main" val="2892702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image" Target="../media/image39.jpeg"/><Relationship Id="rId5" Type="http://schemas.openxmlformats.org/officeDocument/2006/relationships/theme" Target="../theme/theme10.xml"/><Relationship Id="rId4"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theme" Target="../theme/theme11.xml"/><Relationship Id="rId1"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theme" Target="../theme/theme12.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5.xml"/><Relationship Id="rId7" Type="http://schemas.openxmlformats.org/officeDocument/2006/relationships/image" Target="../media/image47.png"/><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theme" Target="../theme/theme13.xml"/><Relationship Id="rId5" Type="http://schemas.openxmlformats.org/officeDocument/2006/relationships/slideLayout" Target="../slideLayouts/slideLayout117.xml"/><Relationship Id="rId4"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5" Type="http://schemas.openxmlformats.org/officeDocument/2006/relationships/theme" Target="../theme/theme15.xml"/><Relationship Id="rId4"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6.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3.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6.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14.jpe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1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image" Target="../media/image16.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theme" Target="../theme/theme8.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image" Target="../media/image28.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endParaRPr/>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2330863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90" r:id="rId3"/>
    <p:sldLayoutId id="2147483685" r:id="rId4"/>
    <p:sldLayoutId id="2147483686" r:id="rId5"/>
    <p:sldLayoutId id="2147483687" r:id="rId6"/>
    <p:sldLayoutId id="2147483689" r:id="rId7"/>
    <p:sldLayoutId id="2147484013" r:id="rId8"/>
    <p:sldLayoutId id="2147484040" r:id="rId9"/>
    <p:sldLayoutId id="2147484041" r:id="rId10"/>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2436" y="78807"/>
            <a:ext cx="11785600" cy="83559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12436" y="996778"/>
            <a:ext cx="11785600" cy="49823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603" y="6062221"/>
            <a:ext cx="3972791" cy="665606"/>
          </a:xfrm>
          <a:prstGeom prst="rect">
            <a:avLst/>
          </a:prstGeom>
        </p:spPr>
      </p:pic>
    </p:spTree>
    <p:extLst>
      <p:ext uri="{BB962C8B-B14F-4D97-AF65-F5344CB8AC3E}">
        <p14:creationId xmlns:p14="http://schemas.microsoft.com/office/powerpoint/2010/main" val="2051505467"/>
      </p:ext>
    </p:extLst>
  </p:cSld>
  <p:clrMap bg1="lt1" tx1="dk1" bg2="lt2" tx2="dk2" accent1="accent1" accent2="accent2" accent3="accent3" accent4="accent4" accent5="accent5" accent6="accent6" hlink="hlink" folHlink="folHlink"/>
  <p:sldLayoutIdLst>
    <p:sldLayoutId id="2147483988" r:id="rId1"/>
    <p:sldLayoutId id="2147484015" r:id="rId2"/>
    <p:sldLayoutId id="2147484016" r:id="rId3"/>
    <p:sldLayoutId id="2147483987" r:id="rId4"/>
  </p:sldLayoutIdLst>
  <p:txStyles>
    <p:titleStyle>
      <a:lvl1pPr algn="ctr" defTabSz="914400" rtl="0" eaLnBrk="1" latinLnBrk="0" hangingPunct="1">
        <a:lnSpc>
          <a:spcPct val="90000"/>
        </a:lnSpc>
        <a:spcBef>
          <a:spcPct val="0"/>
        </a:spcBef>
        <a:buNone/>
        <a:defRPr sz="44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1196" y="6127181"/>
            <a:ext cx="3125835" cy="652647"/>
          </a:xfrm>
          <a:prstGeom prst="rect">
            <a:avLst/>
          </a:prstGeom>
        </p:spPr>
      </p:pic>
      <p:sp>
        <p:nvSpPr>
          <p:cNvPr id="4" name="Text Placeholder 3"/>
          <p:cNvSpPr>
            <a:spLocks noGrp="1"/>
          </p:cNvSpPr>
          <p:nvPr>
            <p:ph type="body" idx="1"/>
          </p:nvPr>
        </p:nvSpPr>
        <p:spPr>
          <a:xfrm>
            <a:off x="612911" y="1868556"/>
            <a:ext cx="10850220" cy="390939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p:cNvSpPr>
            <a:spLocks noGrp="1"/>
          </p:cNvSpPr>
          <p:nvPr>
            <p:ph type="title"/>
          </p:nvPr>
        </p:nvSpPr>
        <p:spPr>
          <a:xfrm>
            <a:off x="604780" y="425001"/>
            <a:ext cx="10898107" cy="611449"/>
          </a:xfrm>
          <a:prstGeom prst="rect">
            <a:avLst/>
          </a:prstGeom>
        </p:spPr>
        <p:txBody>
          <a:bodyPr vert="horz" wrap="square" lIns="91440" tIns="45720" rIns="91440" bIns="45720" rtlCol="0" anchor="t" anchorCtr="0">
            <a:noAutofit/>
          </a:bodyPr>
          <a:lstStyle/>
          <a:p>
            <a:r>
              <a:rPr lang="en-US"/>
              <a:t>Slide Title Here</a:t>
            </a:r>
          </a:p>
        </p:txBody>
      </p:sp>
      <p:sp>
        <p:nvSpPr>
          <p:cNvPr id="11" name="Footer Placeholder 5"/>
          <p:cNvSpPr>
            <a:spLocks noGrp="1"/>
          </p:cNvSpPr>
          <p:nvPr>
            <p:ph type="ftr" sz="quarter" idx="3"/>
          </p:nvPr>
        </p:nvSpPr>
        <p:spPr>
          <a:xfrm>
            <a:off x="730867" y="6384513"/>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a:t>
            </a:r>
          </a:p>
        </p:txBody>
      </p:sp>
      <p:sp>
        <p:nvSpPr>
          <p:cNvPr id="12" name="Slide Number Placeholder 6"/>
          <p:cNvSpPr>
            <a:spLocks noGrp="1"/>
          </p:cNvSpPr>
          <p:nvPr>
            <p:ph type="sldNum" sz="quarter" idx="4"/>
          </p:nvPr>
        </p:nvSpPr>
        <p:spPr>
          <a:xfrm>
            <a:off x="362808" y="6367889"/>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a:p>
        </p:txBody>
      </p:sp>
      <p:cxnSp>
        <p:nvCxnSpPr>
          <p:cNvPr id="9" name="Straight Connector 8"/>
          <p:cNvCxnSpPr/>
          <p:nvPr userDrawn="1"/>
        </p:nvCxnSpPr>
        <p:spPr>
          <a:xfrm>
            <a:off x="370417" y="6024008"/>
            <a:ext cx="11460480" cy="0"/>
          </a:xfrm>
          <a:prstGeom prst="line">
            <a:avLst/>
          </a:prstGeom>
          <a:noFill/>
          <a:ln w="3175" cap="flat">
            <a:solidFill>
              <a:schemeClr val="bg1">
                <a:lumMod val="50000"/>
              </a:schemeClr>
            </a:solidFill>
            <a:prstDash val="solid"/>
            <a:miter lim="800000"/>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85" r:id="rId1"/>
  </p:sldLayoutIdLst>
  <p:transition>
    <p:fade/>
  </p:transition>
  <p:hf hdr="0"/>
  <p:txStyles>
    <p:titleStyle>
      <a:lvl1pPr algn="l" defTabSz="1219170" rtl="0" eaLnBrk="1" latinLnBrk="0" hangingPunct="1">
        <a:lnSpc>
          <a:spcPct val="85000"/>
        </a:lnSpc>
        <a:spcBef>
          <a:spcPct val="0"/>
        </a:spcBef>
        <a:buNone/>
        <a:defRPr lang="en-US" sz="3700" b="0" kern="1200" cap="none" spc="0" baseline="0" dirty="0" smtClean="0">
          <a:solidFill>
            <a:schemeClr val="tx1"/>
          </a:solidFill>
          <a:latin typeface="+mj-lt"/>
          <a:ea typeface="+mj-ea"/>
          <a:cs typeface="Arial" pitchFamily="34" charset="0"/>
        </a:defRPr>
      </a:lvl1pPr>
    </p:titleStyle>
    <p:bodyStyle>
      <a:lvl1pPr marL="393690" indent="-393690" algn="l" defTabSz="853419" rtl="0" eaLnBrk="1" latinLnBrk="0" hangingPunct="1">
        <a:lnSpc>
          <a:spcPct val="100000"/>
        </a:lnSpc>
        <a:spcBef>
          <a:spcPts val="0"/>
        </a:spcBef>
        <a:spcAft>
          <a:spcPts val="1333"/>
        </a:spcAft>
        <a:buClr>
          <a:schemeClr val="accent1"/>
        </a:buClr>
        <a:buSzPct val="80000"/>
        <a:buFont typeface="Wingdings" charset="2"/>
        <a:buChar char="§"/>
        <a:tabLst/>
        <a:defRPr lang="en-US" sz="2900" b="0" kern="1200" dirty="0" smtClean="0">
          <a:solidFill>
            <a:schemeClr val="tx1"/>
          </a:solidFill>
          <a:latin typeface="+mn-lt"/>
          <a:ea typeface="+mn-ea"/>
          <a:cs typeface="+mn-cs"/>
        </a:defRPr>
      </a:lvl1pPr>
      <a:lvl2pPr marL="772565" indent="-378875" algn="l" defTabSz="853419" rtl="0" eaLnBrk="1" latinLnBrk="0" hangingPunct="1">
        <a:lnSpc>
          <a:spcPct val="100000"/>
        </a:lnSpc>
        <a:spcBef>
          <a:spcPts val="0"/>
        </a:spcBef>
        <a:spcAft>
          <a:spcPts val="1333"/>
        </a:spcAft>
        <a:buClr>
          <a:schemeClr val="accent5">
            <a:lumMod val="50000"/>
          </a:schemeClr>
        </a:buClr>
        <a:buSzPct val="100000"/>
        <a:buFont typeface=".AppleSystemUIFont" charset="0"/>
        <a:buChar char="-"/>
        <a:tabLst/>
        <a:defRPr lang="en-US" sz="2700" b="0" kern="1200" dirty="0" smtClean="0">
          <a:solidFill>
            <a:schemeClr val="tx1"/>
          </a:solidFill>
          <a:latin typeface="+mn-lt"/>
          <a:ea typeface="+mn-ea"/>
          <a:cs typeface="+mn-cs"/>
        </a:defRPr>
      </a:lvl2pPr>
      <a:lvl3pPr marL="1075240" indent="-302676" algn="l" defTabSz="853419" rtl="0" eaLnBrk="1" latinLnBrk="0" hangingPunct="1">
        <a:lnSpc>
          <a:spcPct val="100000"/>
        </a:lnSpc>
        <a:spcBef>
          <a:spcPts val="0"/>
        </a:spcBef>
        <a:spcAft>
          <a:spcPts val="1333"/>
        </a:spcAft>
        <a:buClr>
          <a:schemeClr val="accent1"/>
        </a:buClr>
        <a:buSzPct val="80000"/>
        <a:buFont typeface="Wingdings" charset="2"/>
        <a:buChar char="§"/>
        <a:tabLst/>
        <a:defRPr lang="en-US" sz="2400" b="0" kern="1200" dirty="0" smtClean="0">
          <a:solidFill>
            <a:schemeClr val="tx1"/>
          </a:solidFill>
          <a:latin typeface="+mn-lt"/>
          <a:ea typeface="+mn-ea"/>
          <a:cs typeface="+mn-cs"/>
        </a:defRPr>
      </a:lvl3pPr>
      <a:lvl4pPr marL="1371566" indent="-296326" algn="l" defTabSz="853419" rtl="0" eaLnBrk="1" latinLnBrk="0" hangingPunct="1">
        <a:lnSpc>
          <a:spcPct val="100000"/>
        </a:lnSpc>
        <a:spcBef>
          <a:spcPts val="0"/>
        </a:spcBef>
        <a:spcAft>
          <a:spcPts val="1333"/>
        </a:spcAft>
        <a:buClr>
          <a:schemeClr val="accent5">
            <a:lumMod val="50000"/>
          </a:schemeClr>
        </a:buClr>
        <a:buSzPct val="100000"/>
        <a:buFont typeface=".AppleSystemUIFont" charset="0"/>
        <a:buChar char="-"/>
        <a:tabLst/>
        <a:defRPr lang="en-US" sz="2100" b="0" kern="1200" dirty="0" smtClean="0">
          <a:solidFill>
            <a:schemeClr val="tx1"/>
          </a:solidFill>
          <a:latin typeface="+mn-lt"/>
          <a:ea typeface="+mn-ea"/>
          <a:cs typeface="+mn-cs"/>
        </a:defRPr>
      </a:lvl4pPr>
      <a:lvl5pPr marL="1750440" indent="-302676" algn="l" defTabSz="853419" rtl="0" eaLnBrk="1" latinLnBrk="0" hangingPunct="1">
        <a:lnSpc>
          <a:spcPct val="100000"/>
        </a:lnSpc>
        <a:spcBef>
          <a:spcPts val="0"/>
        </a:spcBef>
        <a:spcAft>
          <a:spcPts val="1333"/>
        </a:spcAft>
        <a:buClr>
          <a:schemeClr val="accent1"/>
        </a:buClr>
        <a:buSzPct val="80000"/>
        <a:buFont typeface="Wingdings" charset="2"/>
        <a:buChar char="§"/>
        <a:defRPr lang="en-US" sz="1900" b="0" kern="1200" dirty="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4A891-92BD-8240-B8C1-F6C8AB9E427B}"/>
              </a:ext>
            </a:extLst>
          </p:cNvPr>
          <p:cNvSpPr>
            <a:spLocks noGrp="1"/>
          </p:cNvSpPr>
          <p:nvPr>
            <p:ph type="title"/>
          </p:nvPr>
        </p:nvSpPr>
        <p:spPr>
          <a:xfrm>
            <a:off x="1517060" y="456084"/>
            <a:ext cx="9356368" cy="390523"/>
          </a:xfrm>
          <a:prstGeom prst="rect">
            <a:avLst/>
          </a:prstGeom>
        </p:spPr>
        <p:txBody>
          <a:bodyPr vert="horz" lIns="0" tIns="45720" rIns="0" bIns="45720" rtlCol="0" anchor="t" anchorCtr="0">
            <a:noAutofit/>
          </a:bodyPr>
          <a:lstStyle/>
          <a:p>
            <a:endParaRPr lang="en-US"/>
          </a:p>
        </p:txBody>
      </p:sp>
      <p:sp>
        <p:nvSpPr>
          <p:cNvPr id="3" name="Text Placeholder 2">
            <a:extLst>
              <a:ext uri="{FF2B5EF4-FFF2-40B4-BE49-F238E27FC236}">
                <a16:creationId xmlns:a16="http://schemas.microsoft.com/office/drawing/2014/main" id="{F1545E5F-B0CD-8940-8C99-2737B49D59C3}"/>
              </a:ext>
            </a:extLst>
          </p:cNvPr>
          <p:cNvSpPr>
            <a:spLocks noGrp="1"/>
          </p:cNvSpPr>
          <p:nvPr>
            <p:ph type="body" idx="1"/>
          </p:nvPr>
        </p:nvSpPr>
        <p:spPr>
          <a:xfrm>
            <a:off x="1535554" y="1379099"/>
            <a:ext cx="9337874" cy="4866717"/>
          </a:xfrm>
          <a:prstGeom prst="rect">
            <a:avLst/>
          </a:prstGeom>
        </p:spPr>
        <p:txBody>
          <a:bodyPr vert="horz" lIns="0" tIns="0" rIns="91440" bIns="0" rtlCol="0">
            <a:normAutofit/>
          </a:bodyPr>
          <a:lstStyle/>
          <a:p>
            <a:pPr lvl="0"/>
            <a:r>
              <a:rPr lang="en-US"/>
              <a:t>Click to edit master text and other stuff that goes here </a:t>
            </a:r>
          </a:p>
          <a:p>
            <a:pPr lvl="1"/>
            <a:r>
              <a:rPr lang="en-US"/>
              <a:t>Second level and some more stuff that goes on until we reach a second line</a:t>
            </a:r>
          </a:p>
          <a:p>
            <a:pPr lvl="2"/>
            <a:r>
              <a:rPr lang="en-US"/>
              <a:t>Third level and some more stuff that goes on until we reach a second line</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4">
            <a:extLst>
              <a:ext uri="{FF2B5EF4-FFF2-40B4-BE49-F238E27FC236}">
                <a16:creationId xmlns:a16="http://schemas.microsoft.com/office/drawing/2014/main" id="{7C794D1C-9BB7-6947-B0BC-FCC1B9E9A669}"/>
              </a:ext>
            </a:extLst>
          </p:cNvPr>
          <p:cNvSpPr>
            <a:spLocks noGrp="1"/>
          </p:cNvSpPr>
          <p:nvPr>
            <p:ph type="ftr" sz="quarter" idx="3"/>
          </p:nvPr>
        </p:nvSpPr>
        <p:spPr>
          <a:xfrm>
            <a:off x="3517436" y="6356350"/>
            <a:ext cx="5392388" cy="365125"/>
          </a:xfrm>
          <a:prstGeom prst="rect">
            <a:avLst/>
          </a:prstGeom>
        </p:spPr>
        <p:txBody>
          <a:bodyPr vert="horz" lIns="91440" tIns="45720" rIns="91440" bIns="45720" rtlCol="0" anchor="ctr"/>
          <a:lstStyle>
            <a:lvl1pPr algn="l">
              <a:defRPr sz="1100" b="0" i="0">
                <a:solidFill>
                  <a:schemeClr val="tx1">
                    <a:tint val="75000"/>
                  </a:schemeClr>
                </a:solidFill>
                <a:latin typeface="Metropolis" pitchFamily="2" charset="77"/>
              </a:defRPr>
            </a:lvl1pPr>
          </a:lstStyle>
          <a:p>
            <a:endParaRPr lang="en-US"/>
          </a:p>
        </p:txBody>
      </p:sp>
      <p:sp>
        <p:nvSpPr>
          <p:cNvPr id="6" name="Slide Number Placeholder 5">
            <a:extLst>
              <a:ext uri="{FF2B5EF4-FFF2-40B4-BE49-F238E27FC236}">
                <a16:creationId xmlns:a16="http://schemas.microsoft.com/office/drawing/2014/main" id="{13475685-D08C-EF45-9ED7-3B8353EB6AB4}"/>
              </a:ext>
            </a:extLst>
          </p:cNvPr>
          <p:cNvSpPr>
            <a:spLocks noGrp="1"/>
          </p:cNvSpPr>
          <p:nvPr>
            <p:ph type="sldNum" sz="quarter" idx="4"/>
          </p:nvPr>
        </p:nvSpPr>
        <p:spPr>
          <a:xfrm>
            <a:off x="9172862" y="6356350"/>
            <a:ext cx="2743200" cy="365125"/>
          </a:xfrm>
          <a:prstGeom prst="rect">
            <a:avLst/>
          </a:prstGeom>
        </p:spPr>
        <p:txBody>
          <a:bodyPr vert="horz" lIns="91440" tIns="45720" rIns="91440" bIns="45720" rtlCol="0" anchor="ctr"/>
          <a:lstStyle>
            <a:lvl1pPr algn="r">
              <a:defRPr sz="1100" b="0" i="0">
                <a:solidFill>
                  <a:schemeClr val="accent5"/>
                </a:solidFill>
                <a:latin typeface="Metropolis" pitchFamily="2" charset="77"/>
              </a:defRPr>
            </a:lvl1pPr>
          </a:lstStyle>
          <a:p>
            <a:fld id="{96ACBB43-5C7B-084B-877B-5EF90931306D}" type="slidenum">
              <a:rPr lang="en-US" smtClean="0"/>
              <a:pPr/>
              <a:t>‹#›</a:t>
            </a:fld>
            <a:endParaRPr lang="en-US"/>
          </a:p>
        </p:txBody>
      </p:sp>
    </p:spTree>
    <p:extLst>
      <p:ext uri="{BB962C8B-B14F-4D97-AF65-F5344CB8AC3E}">
        <p14:creationId xmlns:p14="http://schemas.microsoft.com/office/powerpoint/2010/main" val="2525622990"/>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Lst>
  <p:hf sldNum="0" hdr="0" ftr="0" dt="0"/>
  <p:txStyles>
    <p:titleStyle>
      <a:lvl1pPr algn="l" defTabSz="914400" rtl="0" eaLnBrk="1" latinLnBrk="0" hangingPunct="1">
        <a:lnSpc>
          <a:spcPct val="90000"/>
        </a:lnSpc>
        <a:spcBef>
          <a:spcPct val="0"/>
        </a:spcBef>
        <a:buNone/>
        <a:defRPr sz="2400" b="0" i="0" kern="1200" spc="200" baseline="0">
          <a:solidFill>
            <a:schemeClr val="tx2">
              <a:lumMod val="60000"/>
              <a:lumOff val="40000"/>
            </a:schemeClr>
          </a:solidFill>
          <a:latin typeface="Metropolis Medium" pitchFamily="2" charset="77"/>
          <a:ea typeface="+mj-ea"/>
          <a:cs typeface="+mj-cs"/>
        </a:defRPr>
      </a:lvl1pPr>
    </p:titleStyle>
    <p:bodyStyle>
      <a:lvl1pPr marL="571500" indent="-571500" algn="l" defTabSz="914400" rtl="0" eaLnBrk="1" fontAlgn="ctr" latinLnBrk="0" hangingPunct="1">
        <a:lnSpc>
          <a:spcPct val="112000"/>
        </a:lnSpc>
        <a:spcBef>
          <a:spcPts val="0"/>
        </a:spcBef>
        <a:spcAft>
          <a:spcPts val="600"/>
        </a:spcAft>
        <a:buClr>
          <a:schemeClr val="accent1"/>
        </a:buClr>
        <a:buSzPct val="120000"/>
        <a:buFont typeface="Arial" panose="020B0604020202020204" pitchFamily="34" charset="0"/>
        <a:buChar char="•"/>
        <a:defRPr sz="3600" b="1" i="0" kern="1200">
          <a:solidFill>
            <a:schemeClr val="tx1">
              <a:lumMod val="90000"/>
              <a:lumOff val="10000"/>
            </a:schemeClr>
          </a:solidFill>
          <a:latin typeface="Metropolis Light" pitchFamily="2" charset="77"/>
          <a:ea typeface="+mn-ea"/>
          <a:cs typeface="+mn-cs"/>
        </a:defRPr>
      </a:lvl1pPr>
      <a:lvl2pPr marL="788670" indent="-514350" algn="l" defTabSz="914400" rtl="0" eaLnBrk="1" latinLnBrk="0" hangingPunct="1">
        <a:lnSpc>
          <a:spcPct val="112000"/>
        </a:lnSpc>
        <a:spcBef>
          <a:spcPts val="500"/>
        </a:spcBef>
        <a:buClr>
          <a:schemeClr val="accent1"/>
        </a:buClr>
        <a:buSzPct val="120000"/>
        <a:buFont typeface="Arial" panose="020B0604020202020204" pitchFamily="34" charset="0"/>
        <a:buChar char="•"/>
        <a:defRPr sz="2700" b="0" i="0" kern="1200">
          <a:solidFill>
            <a:schemeClr val="tx1">
              <a:lumMod val="90000"/>
              <a:lumOff val="10000"/>
            </a:schemeClr>
          </a:solidFill>
          <a:latin typeface="Metropolis Light" pitchFamily="2" charset="77"/>
          <a:ea typeface="+mn-ea"/>
          <a:cs typeface="+mn-cs"/>
        </a:defRPr>
      </a:lvl2pPr>
      <a:lvl3pPr marL="914400" indent="-365760" algn="l" defTabSz="914400" rtl="0" eaLnBrk="1" latinLnBrk="0" hangingPunct="1">
        <a:lnSpc>
          <a:spcPct val="112000"/>
        </a:lnSpc>
        <a:spcBef>
          <a:spcPts val="500"/>
        </a:spcBef>
        <a:buClr>
          <a:schemeClr val="accent1"/>
        </a:buClr>
        <a:buSzPct val="120000"/>
        <a:buFont typeface="Arial" panose="020B0604020202020204" pitchFamily="34" charset="0"/>
        <a:buChar char="•"/>
        <a:defRPr sz="2200" b="0" i="0" kern="1200">
          <a:solidFill>
            <a:schemeClr val="tx1">
              <a:lumMod val="90000"/>
              <a:lumOff val="10000"/>
            </a:schemeClr>
          </a:solidFill>
          <a:latin typeface="Metropolis Light" pitchFamily="2" charset="77"/>
          <a:ea typeface="+mn-ea"/>
          <a:cs typeface="+mn-cs"/>
        </a:defRPr>
      </a:lvl3pPr>
      <a:lvl4pPr marL="1074420" indent="-342900" algn="l" defTabSz="914400" rtl="0" eaLnBrk="1" latinLnBrk="0" hangingPunct="1">
        <a:lnSpc>
          <a:spcPct val="112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4pPr>
      <a:lvl5pPr marL="1257300" indent="-292608" algn="l" defTabSz="914400" rtl="0" eaLnBrk="1" latinLnBrk="0" hangingPunct="1">
        <a:lnSpc>
          <a:spcPct val="112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5pPr>
      <a:lvl6pPr marL="1440180" indent="-292608" algn="l" defTabSz="914400" rtl="0" eaLnBrk="1" latinLnBrk="0" hangingPunct="1">
        <a:lnSpc>
          <a:spcPct val="90000"/>
        </a:lnSpc>
        <a:spcBef>
          <a:spcPts val="6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6pPr>
      <a:lvl7pPr marL="1623060" indent="-292608"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7pPr>
      <a:lvl8pPr marL="1897380" indent="-292608"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8pPr>
      <a:lvl9pPr marL="2171700" indent="-292608"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084058"/>
            <a:ext cx="12192000" cy="7739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018060"/>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88523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320801"/>
            <a:ext cx="10058400" cy="4548294"/>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7280" y="6094449"/>
            <a:ext cx="4509655" cy="755553"/>
          </a:xfrm>
          <a:prstGeom prst="rect">
            <a:avLst/>
          </a:prstGeom>
        </p:spPr>
      </p:pic>
    </p:spTree>
    <p:extLst>
      <p:ext uri="{BB962C8B-B14F-4D97-AF65-F5344CB8AC3E}">
        <p14:creationId xmlns:p14="http://schemas.microsoft.com/office/powerpoint/2010/main" val="1935563338"/>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D4DDB482-D682-448A-AB9E-C3EEEABBC3F3}" type="datetime1">
              <a:rPr lang="en-US" altLang="en-US" smtClean="0">
                <a:latin typeface="Arial" pitchFamily="34" charset="0"/>
                <a:ea typeface="ＭＳ Ｐゴシック" pitchFamily="34" charset="-128"/>
              </a:rPr>
              <a:pPr fontAlgn="base">
                <a:spcBef>
                  <a:spcPct val="0"/>
                </a:spcBef>
                <a:spcAft>
                  <a:spcPct val="0"/>
                </a:spcAft>
                <a:defRPr/>
              </a:pPr>
              <a:t>1/26/2022</a:t>
            </a:fld>
            <a:endParaRPr lang="en-US" altLang="en-US">
              <a:latin typeface="Arial" pitchFamily="34" charset="0"/>
              <a:ea typeface="ＭＳ Ｐゴシック" pitchFamily="34" charset="-128"/>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D27E0C93-6D16-4FC4-ADB1-75851D351885}" type="slidenum">
              <a:rPr lang="en-US" altLang="en-US" smtClean="0">
                <a:latin typeface="Arial" pitchFamily="34" charset="0"/>
                <a:ea typeface="ＭＳ Ｐゴシック" pitchFamily="34" charset="-128"/>
              </a:rPr>
              <a:pPr fontAlgn="base">
                <a:spcBef>
                  <a:spcPct val="0"/>
                </a:spcBef>
                <a:spcAft>
                  <a:spcPct val="0"/>
                </a:spcAft>
                <a:defRPr/>
              </a:pPr>
              <a:t>‹#›</a:t>
            </a:fld>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3863861881"/>
      </p:ext>
    </p:extLst>
  </p:cSld>
  <p:clrMap bg1="lt1" tx1="dk1" bg2="lt2" tx2="dk2" accent1="accent1" accent2="accent2" accent3="accent3" accent4="accent4" accent5="accent5" accent6="accent6" hlink="hlink" folHlink="folHlink"/>
  <p:sldLayoutIdLst>
    <p:sldLayoutId id="21474840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63CB99-9B54-44D1-AEC5-FFAF698820B8}"/>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A910783-71FB-4232-89BF-FE7D1761311F}"/>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3FE4AE7-3D63-AD41-9602-6AD69F8B69F4}"/>
              </a:ext>
            </a:extLst>
          </p:cNvPr>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b="1">
                <a:solidFill>
                  <a:srgbClr val="898989"/>
                </a:solidFill>
                <a:cs typeface="Arial" panose="020B0604020202020204" pitchFamily="34" charset="0"/>
              </a:defRPr>
            </a:lvl1pPr>
          </a:lstStyle>
          <a:p>
            <a:pPr>
              <a:defRPr/>
            </a:pPr>
            <a:fld id="{4EA5388B-061B-4F7E-B877-C38A8DCC1729}" type="datetime1">
              <a:rPr lang="en-US" altLang="en-US"/>
              <a:pPr>
                <a:defRPr/>
              </a:pPr>
              <a:t>1/26/2022</a:t>
            </a:fld>
            <a:endParaRPr lang="en-US" altLang="en-US"/>
          </a:p>
        </p:txBody>
      </p:sp>
      <p:sp>
        <p:nvSpPr>
          <p:cNvPr id="5" name="Footer Placeholder 4">
            <a:extLst>
              <a:ext uri="{FF2B5EF4-FFF2-40B4-BE49-F238E27FC236}">
                <a16:creationId xmlns:a16="http://schemas.microsoft.com/office/drawing/2014/main" id="{8419B3E8-D4EC-2247-BF05-1833EC592A5D}"/>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b="1">
                <a:solidFill>
                  <a:schemeClr val="tx1">
                    <a:tint val="75000"/>
                  </a:schemeClr>
                </a:solidFill>
                <a:latin typeface="Arial"/>
                <a:ea typeface="+mn-ea"/>
                <a:cs typeface="Arial"/>
              </a:defRPr>
            </a:lvl1pPr>
          </a:lstStyle>
          <a:p>
            <a:pPr>
              <a:defRPr/>
            </a:pPr>
            <a:endParaRPr lang="en-US"/>
          </a:p>
        </p:txBody>
      </p:sp>
      <p:sp>
        <p:nvSpPr>
          <p:cNvPr id="6" name="Slide Number Placeholder 5">
            <a:extLst>
              <a:ext uri="{FF2B5EF4-FFF2-40B4-BE49-F238E27FC236}">
                <a16:creationId xmlns:a16="http://schemas.microsoft.com/office/drawing/2014/main" id="{451553DB-ED7B-524F-BE15-997936F41834}"/>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b="1">
                <a:solidFill>
                  <a:srgbClr val="898989"/>
                </a:solidFill>
                <a:cs typeface="Arial" panose="020B0604020202020204" pitchFamily="34" charset="0"/>
              </a:defRPr>
            </a:lvl1pPr>
          </a:lstStyle>
          <a:p>
            <a:fld id="{00C6B7A2-637E-40C2-ABF3-C6DC2AA4D5BE}" type="slidenum">
              <a:rPr lang="en-US" altLang="en-US"/>
              <a:pPr/>
              <a:t>‹#›</a:t>
            </a:fld>
            <a:endParaRPr lang="en-US" altLang="en-US"/>
          </a:p>
        </p:txBody>
      </p:sp>
    </p:spTree>
    <p:extLst>
      <p:ext uri="{BB962C8B-B14F-4D97-AF65-F5344CB8AC3E}">
        <p14:creationId xmlns:p14="http://schemas.microsoft.com/office/powerpoint/2010/main" val="3995304421"/>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Lst>
  <p:txStyles>
    <p:titleStyle>
      <a:lvl1pPr algn="ctr" defTabSz="457200" rtl="0" eaLnBrk="0" fontAlgn="base" hangingPunct="0">
        <a:spcBef>
          <a:spcPct val="0"/>
        </a:spcBef>
        <a:spcAft>
          <a:spcPct val="0"/>
        </a:spcAft>
        <a:defRPr sz="4400" b="1" kern="1200">
          <a:solidFill>
            <a:schemeClr val="tx1"/>
          </a:solidFill>
          <a:latin typeface="Arial"/>
          <a:ea typeface="ＭＳ Ｐゴシック" charset="-128"/>
          <a:cs typeface="ＭＳ Ｐゴシック"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Times New Roman"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Times New Roman"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Times New Roman"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Times New Roman"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Arial"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Arial"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637304-6C6F-4934-8088-B4C1310F77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78540B-2439-4C83-A97E-451A07412F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EF45C-2E6F-442C-ADC1-BE9148BFC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AB3DA-D8B4-4E79-BD01-AB7331BC3C62}" type="datetimeFigureOut">
              <a:rPr lang="en-US" smtClean="0"/>
              <a:t>1/26/2022</a:t>
            </a:fld>
            <a:endParaRPr lang="en-US" dirty="0"/>
          </a:p>
        </p:txBody>
      </p:sp>
      <p:sp>
        <p:nvSpPr>
          <p:cNvPr id="5" name="Footer Placeholder 4">
            <a:extLst>
              <a:ext uri="{FF2B5EF4-FFF2-40B4-BE49-F238E27FC236}">
                <a16:creationId xmlns:a16="http://schemas.microsoft.com/office/drawing/2014/main" id="{10A83A10-8CD6-4DCA-BB6B-F4ECC2DBA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35E4C2-5DC2-4977-B400-A5602E6A75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AA40B-7C2F-48F5-8DFC-E000F26E983E}" type="slidenum">
              <a:rPr lang="en-US" smtClean="0"/>
              <a:t>‹#›</a:t>
            </a:fld>
            <a:endParaRPr lang="en-US" dirty="0"/>
          </a:p>
        </p:txBody>
      </p:sp>
    </p:spTree>
    <p:extLst>
      <p:ext uri="{BB962C8B-B14F-4D97-AF65-F5344CB8AC3E}">
        <p14:creationId xmlns:p14="http://schemas.microsoft.com/office/powerpoint/2010/main" val="3572037214"/>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275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15565-90B7-4B48-82A9-E3239121F5E1}" type="datetimeFigureOut">
              <a:rPr lang="en-US" smtClean="0"/>
              <a:t>1/26/2022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207020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0"/>
            <a:ext cx="10972800" cy="42472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90E34-D6B9-C048-9708-6D40DDC11ECC}" type="datetimeFigureOut">
              <a:rPr lang="en-US" smtClean="0"/>
              <a:t>1/26/2022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15279488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8280633" cy="1143000"/>
          </a:xfrm>
          <a:prstGeom prst="rect">
            <a:avLst/>
          </a:prstGeom>
        </p:spPr>
        <p:txBody>
          <a:bodyPr vert="horz" lIns="91440" tIns="45720" rIns="91440" bIns="45720" rtlCol="0" anchor="t">
            <a:normAutofit/>
          </a:bodyPr>
          <a:lstStyle/>
          <a:p>
            <a:r>
              <a:rPr lang="en-US"/>
              <a:t>Click to edit Master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EB74A-5FC3-4344-8FF7-EF1167397809}" type="datetimeFigureOut">
              <a:rPr lang="en-US" smtClean="0"/>
              <a:t>1/26/2022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41881-8612-0842-B2F9-5029B026B246}" type="slidenum">
              <a:rPr lang="en-US" smtClean="0"/>
              <a:t>‹#›</a:t>
            </a:fld>
            <a:endParaRPr lang="en-US"/>
          </a:p>
        </p:txBody>
      </p:sp>
    </p:spTree>
    <p:extLst>
      <p:ext uri="{BB962C8B-B14F-4D97-AF65-F5344CB8AC3E}">
        <p14:creationId xmlns:p14="http://schemas.microsoft.com/office/powerpoint/2010/main" val="206363639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BE8ED132-DFFE-479F-8CBF-550D65F9F1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66996C89-A01A-4CDE-9576-812410D676C6}"/>
              </a:ext>
            </a:extLst>
          </p:cNvPr>
          <p:cNvSpPr>
            <a:spLocks noGrp="1"/>
          </p:cNvSpPr>
          <p:nvPr>
            <p:ph type="body" idx="1"/>
          </p:nvPr>
        </p:nvSpPr>
        <p:spPr bwMode="auto">
          <a:xfrm>
            <a:off x="609600" y="1600200"/>
            <a:ext cx="109728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48F430-2ED1-47E7-AA13-1C8A0290B90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AE5275C-F72E-4F97-B04C-D47FA838BFEE}" type="datetimeFigureOut">
              <a:rPr lang="en-US"/>
              <a:pPr>
                <a:defRPr/>
              </a:pPr>
              <a:t>1/26/2022</a:t>
            </a:fld>
            <a:endParaRPr lang="en-US"/>
          </a:p>
        </p:txBody>
      </p:sp>
      <p:sp>
        <p:nvSpPr>
          <p:cNvPr id="5" name="Footer Placeholder 4">
            <a:extLst>
              <a:ext uri="{FF2B5EF4-FFF2-40B4-BE49-F238E27FC236}">
                <a16:creationId xmlns:a16="http://schemas.microsoft.com/office/drawing/2014/main" id="{66EC1DAF-C2C6-410D-8CE0-85B5E9390C1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103463525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Lst>
  <p:txStyles>
    <p:titleStyle>
      <a:lvl1pPr algn="l" defTabSz="457200" rtl="0" eaLnBrk="0" fontAlgn="base" hangingPunct="0">
        <a:spcBef>
          <a:spcPct val="0"/>
        </a:spcBef>
        <a:spcAft>
          <a:spcPct val="0"/>
        </a:spcAft>
        <a:defRPr sz="4400" kern="12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panose="020B0604020202020204" pitchFamily="34" charset="0"/>
        </a:defRPr>
      </a:lvl2pPr>
      <a:lvl3pPr algn="l" defTabSz="457200" rtl="0" eaLnBrk="0" fontAlgn="base" hangingPunct="0">
        <a:spcBef>
          <a:spcPct val="0"/>
        </a:spcBef>
        <a:spcAft>
          <a:spcPct val="0"/>
        </a:spcAft>
        <a:defRPr sz="4400">
          <a:solidFill>
            <a:schemeClr val="tx1"/>
          </a:solidFill>
          <a:latin typeface="Arial" panose="020B0604020202020204" pitchFamily="34" charset="0"/>
        </a:defRPr>
      </a:lvl3pPr>
      <a:lvl4pPr algn="l" defTabSz="457200" rtl="0" eaLnBrk="0" fontAlgn="base" hangingPunct="0">
        <a:spcBef>
          <a:spcPct val="0"/>
        </a:spcBef>
        <a:spcAft>
          <a:spcPct val="0"/>
        </a:spcAft>
        <a:defRPr sz="4400">
          <a:solidFill>
            <a:schemeClr val="tx1"/>
          </a:solidFill>
          <a:latin typeface="Arial" panose="020B0604020202020204" pitchFamily="34" charset="0"/>
        </a:defRPr>
      </a:lvl4pPr>
      <a:lvl5pPr algn="l"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l" defTabSz="457200" rtl="0" fontAlgn="base">
        <a:spcBef>
          <a:spcPct val="0"/>
        </a:spcBef>
        <a:spcAft>
          <a:spcPct val="0"/>
        </a:spcAft>
        <a:defRPr sz="4400">
          <a:solidFill>
            <a:schemeClr val="tx1"/>
          </a:solidFill>
          <a:latin typeface="Arial" panose="020B0604020202020204" pitchFamily="34" charset="0"/>
        </a:defRPr>
      </a:lvl6pPr>
      <a:lvl7pPr marL="914400" algn="l" defTabSz="457200" rtl="0" fontAlgn="base">
        <a:spcBef>
          <a:spcPct val="0"/>
        </a:spcBef>
        <a:spcAft>
          <a:spcPct val="0"/>
        </a:spcAft>
        <a:defRPr sz="4400">
          <a:solidFill>
            <a:schemeClr val="tx1"/>
          </a:solidFill>
          <a:latin typeface="Arial" panose="020B0604020202020204" pitchFamily="34" charset="0"/>
        </a:defRPr>
      </a:lvl7pPr>
      <a:lvl8pPr marL="1371600" algn="l" defTabSz="457200" rtl="0" fontAlgn="base">
        <a:spcBef>
          <a:spcPct val="0"/>
        </a:spcBef>
        <a:spcAft>
          <a:spcPct val="0"/>
        </a:spcAft>
        <a:defRPr sz="4400">
          <a:solidFill>
            <a:schemeClr val="tx1"/>
          </a:solidFill>
          <a:latin typeface="Arial" panose="020B0604020202020204" pitchFamily="34" charset="0"/>
        </a:defRPr>
      </a:lvl8pPr>
      <a:lvl9pPr marL="1828800" algn="l"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Arial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Footer</a:t>
            </a:r>
          </a:p>
        </p:txBody>
      </p:sp>
      <p:sp>
        <p:nvSpPr>
          <p:cNvPr id="6" name="Slide Number Placeholder 5"/>
          <p:cNvSpPr>
            <a:spLocks noGrp="1"/>
          </p:cNvSpPr>
          <p:nvPr>
            <p:ph type="sldNum" sz="quarter" idx="4"/>
          </p:nvPr>
        </p:nvSpPr>
        <p:spPr>
          <a:xfrm>
            <a:off x="11698941" y="5771958"/>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64571414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18" r:id="rId3"/>
    <p:sldLayoutId id="2147483807" r:id="rId4"/>
    <p:sldLayoutId id="2147484017" r:id="rId5"/>
  </p:sldLayoutIdLst>
  <p:txStyles>
    <p:titleStyle>
      <a:lvl1pPr algn="l" defTabSz="914400" rtl="0" eaLnBrk="1" latinLnBrk="0" hangingPunct="1">
        <a:lnSpc>
          <a:spcPct val="90000"/>
        </a:lnSpc>
        <a:spcBef>
          <a:spcPct val="0"/>
        </a:spcBef>
        <a:buNone/>
        <a:defRPr sz="4400" kern="1200" baseline="0">
          <a:solidFill>
            <a:schemeClr val="accent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45D8B6-A859-6A4F-B004-6B2145ABF0B7}"/>
              </a:ext>
            </a:extLst>
          </p:cNvPr>
          <p:cNvSpPr>
            <a:spLocks noGrp="1"/>
          </p:cNvSpPr>
          <p:nvPr>
            <p:ph type="title"/>
          </p:nvPr>
        </p:nvSpPr>
        <p:spPr>
          <a:xfrm>
            <a:off x="838201" y="365126"/>
            <a:ext cx="10515600" cy="1325563"/>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A8EC40-E41A-CA40-B193-83B310BE5D5C}"/>
              </a:ext>
            </a:extLst>
          </p:cNvPr>
          <p:cNvSpPr>
            <a:spLocks noGrp="1"/>
          </p:cNvSpPr>
          <p:nvPr>
            <p:ph type="body" idx="1"/>
          </p:nvPr>
        </p:nvSpPr>
        <p:spPr>
          <a:xfrm>
            <a:off x="838201" y="1825625"/>
            <a:ext cx="10515600" cy="4351339"/>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CDEB2-119F-294D-9E36-F22B2EAE89BF}"/>
              </a:ext>
            </a:extLst>
          </p:cNvPr>
          <p:cNvSpPr>
            <a:spLocks noGrp="1"/>
          </p:cNvSpPr>
          <p:nvPr>
            <p:ph type="dt" sz="half" idx="2"/>
          </p:nvPr>
        </p:nvSpPr>
        <p:spPr>
          <a:xfrm>
            <a:off x="838200" y="6356352"/>
            <a:ext cx="27432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FD1FBE10-F469-B647-AC01-6A14ADCF8C4E}" type="datetimeFigureOut">
              <a:rPr lang="en-US" smtClean="0"/>
              <a:t>1/26/2022</a:t>
            </a:fld>
            <a:endParaRPr lang="en-US"/>
          </a:p>
        </p:txBody>
      </p:sp>
      <p:sp>
        <p:nvSpPr>
          <p:cNvPr id="5" name="Footer Placeholder 4">
            <a:extLst>
              <a:ext uri="{FF2B5EF4-FFF2-40B4-BE49-F238E27FC236}">
                <a16:creationId xmlns:a16="http://schemas.microsoft.com/office/drawing/2014/main" id="{E51790CD-DBE2-3446-B068-0D83FC4443A4}"/>
              </a:ext>
            </a:extLst>
          </p:cNvPr>
          <p:cNvSpPr>
            <a:spLocks noGrp="1"/>
          </p:cNvSpPr>
          <p:nvPr>
            <p:ph type="ftr" sz="quarter" idx="3"/>
          </p:nvPr>
        </p:nvSpPr>
        <p:spPr>
          <a:xfrm>
            <a:off x="4038601" y="6356352"/>
            <a:ext cx="4114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0AB02F-C285-5647-84D4-59E412D7BD37}"/>
              </a:ext>
            </a:extLst>
          </p:cNvPr>
          <p:cNvSpPr>
            <a:spLocks noGrp="1"/>
          </p:cNvSpPr>
          <p:nvPr>
            <p:ph type="sldNum" sz="quarter" idx="4"/>
          </p:nvPr>
        </p:nvSpPr>
        <p:spPr>
          <a:xfrm>
            <a:off x="8610600" y="6356352"/>
            <a:ext cx="27432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E1F70B77-70C6-5440-A263-8C9BA35DDA3E}" type="slidenum">
              <a:rPr lang="en-US" smtClean="0"/>
              <a:t>‹#›</a:t>
            </a:fld>
            <a:endParaRPr lang="en-US"/>
          </a:p>
        </p:txBody>
      </p:sp>
      <p:pic>
        <p:nvPicPr>
          <p:cNvPr id="1026" name="Picture 2" descr="U:\QIL logo.jpg"/>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b="16115"/>
          <a:stretch/>
        </p:blipFill>
        <p:spPr bwMode="auto">
          <a:xfrm>
            <a:off x="9599792" y="5616132"/>
            <a:ext cx="2451494" cy="12418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userDrawn="1"/>
        </p:nvPicPr>
        <p:blipFill rotWithShape="1">
          <a:blip r:embed="rId22">
            <a:extLst>
              <a:ext uri="{28A0092B-C50C-407E-A947-70E740481C1C}">
                <a14:useLocalDpi xmlns:a14="http://schemas.microsoft.com/office/drawing/2010/main" val="0"/>
              </a:ext>
            </a:extLst>
          </a:blip>
          <a:srcRect t="20751" b="12771"/>
          <a:stretch/>
        </p:blipFill>
        <p:spPr bwMode="auto">
          <a:xfrm>
            <a:off x="57044" y="5845908"/>
            <a:ext cx="1516066" cy="1012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83539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Lst>
  <p:txStyles>
    <p:titleStyle>
      <a:lvl1pPr algn="ctr" defTabSz="1218987" rtl="0" eaLnBrk="1" latinLnBrk="0" hangingPunct="1">
        <a:lnSpc>
          <a:spcPct val="90000"/>
        </a:lnSpc>
        <a:spcBef>
          <a:spcPct val="0"/>
        </a:spcBef>
        <a:buNone/>
        <a:defRPr sz="5900" kern="1200">
          <a:solidFill>
            <a:schemeClr val="tx2">
              <a:lumMod val="75000"/>
            </a:schemeClr>
          </a:solidFill>
          <a:latin typeface="+mj-lt"/>
          <a:ea typeface="+mj-ea"/>
          <a:cs typeface="+mj-cs"/>
        </a:defRPr>
      </a:lvl1pPr>
    </p:titleStyle>
    <p:bodyStyle>
      <a:lvl1pPr marL="304747" indent="-304747" algn="l" defTabSz="1218987" rtl="0" eaLnBrk="1" latinLnBrk="0" hangingPunct="1">
        <a:lnSpc>
          <a:spcPct val="90000"/>
        </a:lnSpc>
        <a:spcBef>
          <a:spcPts val="1333"/>
        </a:spcBef>
        <a:buFont typeface="Arial" panose="020B0604020202020204" pitchFamily="34" charset="0"/>
        <a:buChar char="•"/>
        <a:defRPr sz="3700" kern="1200">
          <a:solidFill>
            <a:schemeClr val="tx2">
              <a:lumMod val="75000"/>
            </a:schemeClr>
          </a:solidFill>
          <a:latin typeface="+mn-lt"/>
          <a:ea typeface="+mn-ea"/>
          <a:cs typeface="+mn-cs"/>
        </a:defRPr>
      </a:lvl1pPr>
      <a:lvl2pPr marL="914240" indent="-304747" algn="l" defTabSz="1218987" rtl="0" eaLnBrk="1" latinLnBrk="0" hangingPunct="1">
        <a:lnSpc>
          <a:spcPct val="90000"/>
        </a:lnSpc>
        <a:spcBef>
          <a:spcPts val="667"/>
        </a:spcBef>
        <a:buFont typeface="Arial" panose="020B0604020202020204" pitchFamily="34" charset="0"/>
        <a:buChar char="•"/>
        <a:defRPr sz="3200" kern="1200">
          <a:solidFill>
            <a:schemeClr val="tx2">
              <a:lumMod val="75000"/>
            </a:schemeClr>
          </a:solidFill>
          <a:latin typeface="+mn-lt"/>
          <a:ea typeface="+mn-ea"/>
          <a:cs typeface="+mn-cs"/>
        </a:defRPr>
      </a:lvl2pPr>
      <a:lvl3pPr marL="1523733" indent="-304747" algn="l" defTabSz="1218987" rtl="0" eaLnBrk="1" latinLnBrk="0" hangingPunct="1">
        <a:lnSpc>
          <a:spcPct val="90000"/>
        </a:lnSpc>
        <a:spcBef>
          <a:spcPts val="667"/>
        </a:spcBef>
        <a:buFont typeface="Arial" panose="020B0604020202020204" pitchFamily="34" charset="0"/>
        <a:buChar char="•"/>
        <a:defRPr sz="2700" kern="1200">
          <a:solidFill>
            <a:schemeClr val="tx2">
              <a:lumMod val="75000"/>
            </a:schemeClr>
          </a:solidFill>
          <a:latin typeface="+mn-lt"/>
          <a:ea typeface="+mn-ea"/>
          <a:cs typeface="+mn-cs"/>
        </a:defRPr>
      </a:lvl3pPr>
      <a:lvl4pPr marL="2133227" indent="-304747" algn="l" defTabSz="1218987" rtl="0" eaLnBrk="1" latinLnBrk="0" hangingPunct="1">
        <a:lnSpc>
          <a:spcPct val="90000"/>
        </a:lnSpc>
        <a:spcBef>
          <a:spcPts val="667"/>
        </a:spcBef>
        <a:buFont typeface="Arial" panose="020B0604020202020204" pitchFamily="34" charset="0"/>
        <a:buChar char="•"/>
        <a:defRPr sz="2400" kern="1200">
          <a:solidFill>
            <a:schemeClr val="tx2">
              <a:lumMod val="75000"/>
            </a:schemeClr>
          </a:solidFill>
          <a:latin typeface="+mn-lt"/>
          <a:ea typeface="+mn-ea"/>
          <a:cs typeface="+mn-cs"/>
        </a:defRPr>
      </a:lvl4pPr>
      <a:lvl5pPr marL="2742720" indent="-304747" algn="l" defTabSz="1218987" rtl="0" eaLnBrk="1" latinLnBrk="0" hangingPunct="1">
        <a:lnSpc>
          <a:spcPct val="90000"/>
        </a:lnSpc>
        <a:spcBef>
          <a:spcPts val="667"/>
        </a:spcBef>
        <a:buFont typeface="Arial" panose="020B0604020202020204" pitchFamily="34" charset="0"/>
        <a:buChar char="•"/>
        <a:defRPr sz="2400" kern="1200">
          <a:solidFill>
            <a:schemeClr val="tx2">
              <a:lumMod val="75000"/>
            </a:schemeClr>
          </a:solidFill>
          <a:latin typeface="+mn-lt"/>
          <a:ea typeface="+mn-ea"/>
          <a:cs typeface="+mn-cs"/>
        </a:defRPr>
      </a:lvl5pPr>
      <a:lvl6pPr marL="3352213"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707"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200"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693"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BC3BCCE-CA9E-401B-B760-FC5084F9EADF}"/>
              </a:ext>
            </a:extLst>
          </p:cNvPr>
          <p:cNvSpPr txBox="1"/>
          <p:nvPr userDrawn="1"/>
        </p:nvSpPr>
        <p:spPr>
          <a:xfrm>
            <a:off x="1101858" y="6246229"/>
            <a:ext cx="9228093" cy="256545"/>
          </a:xfrm>
          <a:prstGeom prst="rect">
            <a:avLst/>
          </a:prstGeom>
          <a:noFill/>
        </p:spPr>
        <p:txBody>
          <a:bodyPr wrap="square">
            <a:spAutoFit/>
          </a:bodyPr>
          <a:lstStyle/>
          <a:p>
            <a:pPr algn="r" defTabSz="1219170" fontAlgn="base">
              <a:spcBef>
                <a:spcPct val="0"/>
              </a:spcBef>
              <a:spcAft>
                <a:spcPct val="0"/>
              </a:spcAft>
              <a:defRPr/>
            </a:pPr>
            <a:r>
              <a:rPr lang="en-US" sz="1067" b="1" i="0">
                <a:solidFill>
                  <a:schemeClr val="tx1">
                    <a:lumMod val="50000"/>
                    <a:lumOff val="50000"/>
                  </a:schemeClr>
                </a:solidFill>
                <a:latin typeface="Arial"/>
                <a:ea typeface="ＭＳ Ｐゴシック"/>
                <a:cs typeface="Arial"/>
              </a:rPr>
              <a:t>|  </a:t>
            </a:r>
            <a:fld id="{DE87642C-B7C1-4B57-8C95-0170592CB734}" type="slidenum">
              <a:rPr lang="en-US" sz="1067" b="1" i="0" smtClean="0">
                <a:solidFill>
                  <a:schemeClr val="tx1">
                    <a:lumMod val="50000"/>
                    <a:lumOff val="50000"/>
                  </a:schemeClr>
                </a:solidFill>
                <a:latin typeface="Arial"/>
                <a:ea typeface="ＭＳ Ｐゴシック"/>
                <a:cs typeface="Arial"/>
              </a:rPr>
              <a:pPr algn="r" defTabSz="1219170" fontAlgn="base">
                <a:spcBef>
                  <a:spcPct val="0"/>
                </a:spcBef>
                <a:spcAft>
                  <a:spcPct val="0"/>
                </a:spcAft>
                <a:defRPr/>
              </a:pPr>
              <a:t>‹#›</a:t>
            </a:fld>
            <a:endParaRPr lang="en-US" sz="1067" b="1">
              <a:solidFill>
                <a:schemeClr val="tx1">
                  <a:lumMod val="50000"/>
                  <a:lumOff val="50000"/>
                </a:schemeClr>
              </a:solidFill>
              <a:latin typeface="Arial"/>
              <a:ea typeface="ＭＳ Ｐゴシック"/>
              <a:cs typeface="Arial"/>
            </a:endParaRPr>
          </a:p>
        </p:txBody>
      </p:sp>
      <p:pic>
        <p:nvPicPr>
          <p:cNvPr id="5" name="Picture 4">
            <a:extLst>
              <a:ext uri="{FF2B5EF4-FFF2-40B4-BE49-F238E27FC236}">
                <a16:creationId xmlns:a16="http://schemas.microsoft.com/office/drawing/2014/main" id="{A221EA8F-680D-4359-984A-658EE5CBF7E1}"/>
              </a:ext>
            </a:extLst>
          </p:cNvPr>
          <p:cNvPicPr>
            <a:picLocks noChangeAspect="1" noChangeArrowheads="1"/>
          </p:cNvPicPr>
          <p:nvPr userDrawn="1"/>
        </p:nvPicPr>
        <p:blipFill>
          <a:blip r:embed="rId29"/>
          <a:stretch>
            <a:fillRect/>
          </a:stretch>
        </p:blipFill>
        <p:spPr bwMode="auto">
          <a:xfrm>
            <a:off x="10383312" y="6117389"/>
            <a:ext cx="1256093" cy="51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02275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8" r:id="rId26"/>
    <p:sldLayoutId id="2147483869" r:id="rId2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EAB0093-9825-6A4D-A961-81E3373ED326}"/>
              </a:ext>
              <a:ext uri="{C183D7F6-B498-43B3-948B-1728B52AA6E4}">
                <adec:decorative xmlns:adec="http://schemas.microsoft.com/office/drawing/2017/decorative" val="1"/>
              </a:ext>
            </a:extLst>
          </p:cNvPr>
          <p:cNvPicPr>
            <a:picLocks noChangeAspect="1"/>
          </p:cNvPicPr>
          <p:nvPr userDrawn="1"/>
        </p:nvPicPr>
        <p:blipFill rotWithShape="1">
          <a:blip r:embed="rId31"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p:cNvSpPr>
            <a:spLocks noGrp="1"/>
          </p:cNvSpPr>
          <p:nvPr>
            <p:ph type="sldNum" sz="quarter" idx="4"/>
          </p:nvPr>
        </p:nvSpPr>
        <p:spPr>
          <a:xfrm>
            <a:off x="10558300" y="6023372"/>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2"/>
          </p:nvPr>
        </p:nvSpPr>
        <p:spPr>
          <a:xfrm>
            <a:off x="7605951" y="6023372"/>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6019046"/>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grpSp>
        <p:nvGrpSpPr>
          <p:cNvPr id="23" name="Group 22">
            <a:extLs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6" name="Rectangle 15"/>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8" name="Group 7"/>
            <p:cNvGrpSpPr/>
            <p:nvPr userDrawn="1"/>
          </p:nvGrpSpPr>
          <p:grpSpPr>
            <a:xfrm>
              <a:off x="7591778" y="6478439"/>
              <a:ext cx="4147930" cy="97339"/>
              <a:chOff x="6119314" y="6478440"/>
              <a:chExt cx="5676839" cy="93810"/>
            </a:xfrm>
          </p:grpSpPr>
          <p:sp>
            <p:nvSpPr>
              <p:cNvPr id="15" name="Rectangle 14"/>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3"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a:t>Edit text</a:t>
            </a:r>
          </a:p>
          <a:p>
            <a:pPr lvl="1"/>
            <a:r>
              <a:rPr lang="en-US"/>
              <a:t>Second level</a:t>
            </a:r>
          </a:p>
          <a:p>
            <a:pPr lvl="2"/>
            <a:endParaRPr lang="en-US"/>
          </a:p>
        </p:txBody>
      </p: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439740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 id="2147483891" r:id="rId21"/>
    <p:sldLayoutId id="2147483892" r:id="rId22"/>
    <p:sldLayoutId id="2147483893" r:id="rId23"/>
    <p:sldLayoutId id="2147483894" r:id="rId24"/>
    <p:sldLayoutId id="2147483895" r:id="rId25"/>
    <p:sldLayoutId id="2147483896" r:id="rId26"/>
    <p:sldLayoutId id="2147483897" r:id="rId27"/>
    <p:sldLayoutId id="2147483898" r:id="rId28"/>
    <p:sldLayoutId id="2147483899" r:id="rId29"/>
  </p:sldLayoutIdLst>
  <p:hf hdr="0" dt="0"/>
  <p:txStyles>
    <p:titleStyle>
      <a:lvl1pPr algn="l" defTabSz="457200" rtl="0" eaLnBrk="1" latinLnBrk="0" hangingPunct="1">
        <a:lnSpc>
          <a:spcPct val="90000"/>
        </a:lnSpc>
        <a:spcBef>
          <a:spcPct val="0"/>
        </a:spcBef>
        <a:buNone/>
        <a:defRPr sz="3200" b="0" kern="1200" cap="none">
          <a:solidFill>
            <a:schemeClr val="tx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148.emf"/><Relationship Id="rId4" Type="http://schemas.openxmlformats.org/officeDocument/2006/relationships/package" Target="../embeddings/Microsoft_Excel_Worksheet8.xlsx"/></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50.png"/><Relationship Id="rId4" Type="http://schemas.openxmlformats.org/officeDocument/2006/relationships/image" Target="../media/image149.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image" Target="../media/image151.png"/><Relationship Id="rId1" Type="http://schemas.openxmlformats.org/officeDocument/2006/relationships/slideLayout" Target="../slideLayouts/slideLayout4.xml"/><Relationship Id="rId4" Type="http://schemas.openxmlformats.org/officeDocument/2006/relationships/image" Target="../media/image152.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package" Target="../embeddings/Microsoft_Excel_Worksheet11.xlsx"/><Relationship Id="rId1" Type="http://schemas.openxmlformats.org/officeDocument/2006/relationships/slideLayout" Target="../slideLayouts/slideLayout4.xml"/><Relationship Id="rId4" Type="http://schemas.openxmlformats.org/officeDocument/2006/relationships/image" Target="../media/image15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doi.org/10.2337/cd21-0026" TargetMode="External"/><Relationship Id="rId1" Type="http://schemas.openxmlformats.org/officeDocument/2006/relationships/slideLayout" Target="../slideLayouts/slideLayout10.xml"/><Relationship Id="rId4" Type="http://schemas.openxmlformats.org/officeDocument/2006/relationships/image" Target="../media/image156.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www.youtube.com/watch?v=iZCe48_MtsE"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58.png"/></Relationships>
</file>

<file path=ppt/slides/_rels/slide11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hyperlink" Target="https://trello.com/c/Qk7c10zc/2-data-science-committee-charter" TargetMode="External"/><Relationship Id="rId3" Type="http://schemas.openxmlformats.org/officeDocument/2006/relationships/hyperlink" Target="https://docs.google.com/forms/d/e/1FAIpQLSdHuB67dAhFwXYBmFfe23xh-86096Oys9LrAT2gN7N14nm-7A/viewform" TargetMode="External"/><Relationship Id="rId7" Type="http://schemas.openxmlformats.org/officeDocument/2006/relationships/hyperlink" Target="https://trello.com/b/K5EUYxbf/updated-publications-committe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trello.com/c/nm7Ll9tt/1-qicharterpublicationscommitteepdf" TargetMode="External"/><Relationship Id="rId5" Type="http://schemas.openxmlformats.org/officeDocument/2006/relationships/hyperlink" Target="https://trello.com/b/4F3ABcug/clinical-leadership-committee" TargetMode="External"/><Relationship Id="rId4" Type="http://schemas.openxmlformats.org/officeDocument/2006/relationships/hyperlink" Target="https://trello.com/c/Z8oSM5Ui/36-charter" TargetMode="External"/><Relationship Id="rId9" Type="http://schemas.openxmlformats.org/officeDocument/2006/relationships/hyperlink" Target="https://trello.com/b/YmmgugBB/data-science-committe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123.xml"/><Relationship Id="rId1" Type="http://schemas.openxmlformats.org/officeDocument/2006/relationships/tags" Target="../tags/tag1.xml"/><Relationship Id="rId5" Type="http://schemas.openxmlformats.org/officeDocument/2006/relationships/image" Target="../media/image98.png"/><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128.xml"/><Relationship Id="rId1" Type="http://schemas.openxmlformats.org/officeDocument/2006/relationships/tags" Target="../tags/tag2.xml"/><Relationship Id="rId5" Type="http://schemas.openxmlformats.org/officeDocument/2006/relationships/image" Target="../media/image101.emf"/><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9.xml"/><Relationship Id="rId1" Type="http://schemas.openxmlformats.org/officeDocument/2006/relationships/tags" Target="../tags/tag3.xml"/><Relationship Id="rId5" Type="http://schemas.openxmlformats.org/officeDocument/2006/relationships/image" Target="../media/image103.png"/><Relationship Id="rId4" Type="http://schemas.openxmlformats.org/officeDocument/2006/relationships/image" Target="../media/image102.wm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129.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128.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129.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29.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129.xml"/><Relationship Id="rId1" Type="http://schemas.openxmlformats.org/officeDocument/2006/relationships/tags" Target="../tags/tag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129.xml"/><Relationship Id="rId1" Type="http://schemas.openxmlformats.org/officeDocument/2006/relationships/tags" Target="../tags/tag11.xml"/></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129.xml"/><Relationship Id="rId1" Type="http://schemas.openxmlformats.org/officeDocument/2006/relationships/tags" Target="../tags/tag12.xml"/></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129.xml"/><Relationship Id="rId1" Type="http://schemas.openxmlformats.org/officeDocument/2006/relationships/tags" Target="../tags/tag13.xml"/></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129.xml"/><Relationship Id="rId1" Type="http://schemas.openxmlformats.org/officeDocument/2006/relationships/tags" Target="../tags/tag1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ags" Target="../tags/tag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129.xml"/><Relationship Id="rId1" Type="http://schemas.openxmlformats.org/officeDocument/2006/relationships/tags" Target="../tags/tag16.xml"/></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129.xml"/><Relationship Id="rId1" Type="http://schemas.openxmlformats.org/officeDocument/2006/relationships/tags" Target="../tags/tag17.xm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129.xml"/><Relationship Id="rId1" Type="http://schemas.openxmlformats.org/officeDocument/2006/relationships/tags" Target="../tags/tag18.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129.xml"/><Relationship Id="rId1" Type="http://schemas.openxmlformats.org/officeDocument/2006/relationships/tags" Target="../tags/tag2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4.xml"/><Relationship Id="rId1" Type="http://schemas.openxmlformats.org/officeDocument/2006/relationships/tags" Target="../tags/tag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4.xml"/><Relationship Id="rId1" Type="http://schemas.openxmlformats.org/officeDocument/2006/relationships/tags" Target="../tags/tag22.xml"/><Relationship Id="rId5" Type="http://schemas.openxmlformats.org/officeDocument/2006/relationships/image" Target="../media/image117.png"/><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4.xml"/><Relationship Id="rId1" Type="http://schemas.openxmlformats.org/officeDocument/2006/relationships/tags" Target="../tags/tag23.xml"/><Relationship Id="rId4" Type="http://schemas.openxmlformats.org/officeDocument/2006/relationships/chart" Target="../charts/char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24.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130.xml"/><Relationship Id="rId1" Type="http://schemas.openxmlformats.org/officeDocument/2006/relationships/tags" Target="../tags/tag25.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130.xml"/><Relationship Id="rId1" Type="http://schemas.openxmlformats.org/officeDocument/2006/relationships/tags" Target="../tags/tag26.xml"/></Relationships>
</file>

<file path=ppt/slides/_rels/slide5.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jpeg"/><Relationship Id="rId2" Type="http://schemas.openxmlformats.org/officeDocument/2006/relationships/notesSlide" Target="../notesSlides/notesSlide4.xml"/><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81.jpeg"/><Relationship Id="rId1" Type="http://schemas.openxmlformats.org/officeDocument/2006/relationships/slideLayout" Target="../slideLayouts/slideLayout3.xml"/><Relationship Id="rId6" Type="http://schemas.openxmlformats.org/officeDocument/2006/relationships/image" Target="../media/image58.jpeg"/><Relationship Id="rId11" Type="http://schemas.openxmlformats.org/officeDocument/2006/relationships/image" Target="../media/image63.png"/><Relationship Id="rId24" Type="http://schemas.openxmlformats.org/officeDocument/2006/relationships/image" Target="../media/image76.png"/><Relationship Id="rId5" Type="http://schemas.openxmlformats.org/officeDocument/2006/relationships/image" Target="../media/image57.jpeg"/><Relationship Id="rId15" Type="http://schemas.openxmlformats.org/officeDocument/2006/relationships/image" Target="../media/image67.jpeg"/><Relationship Id="rId23" Type="http://schemas.openxmlformats.org/officeDocument/2006/relationships/image" Target="../media/image75.png"/><Relationship Id="rId28" Type="http://schemas.openxmlformats.org/officeDocument/2006/relationships/image" Target="../media/image80.png"/><Relationship Id="rId10" Type="http://schemas.openxmlformats.org/officeDocument/2006/relationships/image" Target="../media/image62.jpeg"/><Relationship Id="rId19" Type="http://schemas.openxmlformats.org/officeDocument/2006/relationships/image" Target="../media/image71.png"/><Relationship Id="rId31" Type="http://schemas.openxmlformats.org/officeDocument/2006/relationships/image" Target="../media/image83.png"/><Relationship Id="rId4" Type="http://schemas.openxmlformats.org/officeDocument/2006/relationships/image" Target="../media/image56.png"/><Relationship Id="rId9" Type="http://schemas.openxmlformats.org/officeDocument/2006/relationships/image" Target="../media/image61.jpe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 Id="rId30" Type="http://schemas.openxmlformats.org/officeDocument/2006/relationships/image" Target="../media/image82.png"/></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124.xml"/><Relationship Id="rId1" Type="http://schemas.openxmlformats.org/officeDocument/2006/relationships/tags" Target="../tags/tag27.xml"/></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129.xml"/><Relationship Id="rId1" Type="http://schemas.openxmlformats.org/officeDocument/2006/relationships/tags" Target="../tags/tag2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4.xml"/><Relationship Id="rId1" Type="http://schemas.openxmlformats.org/officeDocument/2006/relationships/tags" Target="../tags/tag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4.xml"/><Relationship Id="rId1" Type="http://schemas.openxmlformats.org/officeDocument/2006/relationships/tags" Target="../tags/tag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118.xml"/><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8.jpeg"/><Relationship Id="rId3" Type="http://schemas.openxmlformats.org/officeDocument/2006/relationships/image" Target="../media/image84.png"/><Relationship Id="rId7" Type="http://schemas.openxmlformats.org/officeDocument/2006/relationships/image" Target="../media/image85.png"/><Relationship Id="rId12" Type="http://schemas.openxmlformats.org/officeDocument/2006/relationships/image" Target="../media/image79.png"/><Relationship Id="rId2" Type="http://schemas.openxmlformats.org/officeDocument/2006/relationships/notesSlide" Target="../notesSlides/notesSlide5.xml"/><Relationship Id="rId16" Type="http://schemas.openxmlformats.org/officeDocument/2006/relationships/image" Target="../media/image83.png"/><Relationship Id="rId1" Type="http://schemas.openxmlformats.org/officeDocument/2006/relationships/slideLayout" Target="../slideLayouts/slideLayout8.xml"/><Relationship Id="rId6" Type="http://schemas.openxmlformats.org/officeDocument/2006/relationships/image" Target="../media/image60.jpeg"/><Relationship Id="rId11" Type="http://schemas.openxmlformats.org/officeDocument/2006/relationships/image" Target="../media/image87.jpeg"/><Relationship Id="rId5" Type="http://schemas.openxmlformats.org/officeDocument/2006/relationships/image" Target="../media/image59.png"/><Relationship Id="rId15" Type="http://schemas.openxmlformats.org/officeDocument/2006/relationships/image" Target="../media/image89.jpeg"/><Relationship Id="rId10" Type="http://schemas.openxmlformats.org/officeDocument/2006/relationships/image" Target="../media/image71.png"/><Relationship Id="rId4" Type="http://schemas.openxmlformats.org/officeDocument/2006/relationships/image" Target="../media/image57.jpeg"/><Relationship Id="rId9" Type="http://schemas.openxmlformats.org/officeDocument/2006/relationships/image" Target="../media/image67.jpeg"/><Relationship Id="rId14" Type="http://schemas.openxmlformats.org/officeDocument/2006/relationships/image" Target="../media/image81.jpeg"/></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6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22.xml"/></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1.png"/><Relationship Id="rId1" Type="http://schemas.openxmlformats.org/officeDocument/2006/relationships/slideLayout" Target="../slideLayouts/slideLayout122.xml"/><Relationship Id="rId6" Type="http://schemas.openxmlformats.org/officeDocument/2006/relationships/chart" Target="../charts/chart5.xml"/><Relationship Id="rId5" Type="http://schemas.openxmlformats.org/officeDocument/2006/relationships/image" Target="../media/image125.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120.xml"/></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120.xm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7.xml"/><Relationship Id="rId1" Type="http://schemas.openxmlformats.org/officeDocument/2006/relationships/slideLayout" Target="../slideLayouts/slideLayout120.xml"/><Relationship Id="rId4" Type="http://schemas.openxmlformats.org/officeDocument/2006/relationships/image" Target="../media/image125.png"/></Relationships>
</file>

<file path=ppt/slides/_rels/slide6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2.xml"/></Relationships>
</file>

<file path=ppt/slides/_rels/slide6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8.xml"/><Relationship Id="rId1" Type="http://schemas.openxmlformats.org/officeDocument/2006/relationships/slideLayout" Target="../slideLayouts/slideLayout122.xml"/><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8.png"/><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119.xml"/><Relationship Id="rId5" Type="http://schemas.microsoft.com/office/2007/relationships/hdphoto" Target="../media/hdphoto3.wdp"/><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122.xml"/></Relationships>
</file>

<file path=ppt/slides/_rels/slide7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19.xml"/></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119.xml"/></Relationships>
</file>

<file path=ppt/slides/_rels/slide7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1.png"/><Relationship Id="rId7" Type="http://schemas.openxmlformats.org/officeDocument/2006/relationships/image" Target="../media/image133.png"/><Relationship Id="rId2" Type="http://schemas.openxmlformats.org/officeDocument/2006/relationships/notesSlide" Target="../notesSlides/notesSlide33.xml"/><Relationship Id="rId1" Type="http://schemas.openxmlformats.org/officeDocument/2006/relationships/slideLayout" Target="../slideLayouts/slideLayout119.xml"/><Relationship Id="rId6" Type="http://schemas.microsoft.com/office/2007/relationships/hdphoto" Target="../media/hdphoto4.wdp"/><Relationship Id="rId5" Type="http://schemas.openxmlformats.org/officeDocument/2006/relationships/image" Target="../media/image132.png"/><Relationship Id="rId4" Type="http://schemas.openxmlformats.org/officeDocument/2006/relationships/image" Target="../media/image131.jpeg"/></Relationships>
</file>

<file path=ppt/slides/_rels/slide77.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22.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4.xml"/><Relationship Id="rId1" Type="http://schemas.openxmlformats.org/officeDocument/2006/relationships/slideLayout" Target="../slideLayouts/slideLayout120.xml"/><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1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6.xml"/><Relationship Id="rId1" Type="http://schemas.openxmlformats.org/officeDocument/2006/relationships/slideLayout" Target="../slideLayouts/slideLayout120.xml"/><Relationship Id="rId5" Type="http://schemas.microsoft.com/office/2007/relationships/hdphoto" Target="../media/hdphoto3.wdp"/><Relationship Id="rId4" Type="http://schemas.openxmlformats.org/officeDocument/2006/relationships/image" Target="../media/image129.png"/></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120.xml"/><Relationship Id="rId4" Type="http://schemas.openxmlformats.org/officeDocument/2006/relationships/image" Target="../media/image125.png"/></Relationships>
</file>

<file path=ppt/slides/_rels/slide8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22.xml"/></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120.xml"/></Relationships>
</file>

<file path=ppt/slides/_rels/slide84.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39.xml"/><Relationship Id="rId1" Type="http://schemas.openxmlformats.org/officeDocument/2006/relationships/slideLayout" Target="../slideLayouts/slideLayout12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jpe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notesSlide" Target="../notesSlides/notesSlide42.xml"/><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1.jpe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jpeg"/><Relationship Id="rId5" Type="http://schemas.openxmlformats.org/officeDocument/2006/relationships/image" Target="../media/image58.jpe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13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139.png"/></Relationships>
</file>

<file path=ppt/slides/_rels/slide9.xml.rels><?xml version="1.0" encoding="UTF-8" standalone="yes"?>
<Relationships xmlns="http://schemas.openxmlformats.org/package/2006/relationships"><Relationship Id="rId3" Type="http://schemas.openxmlformats.org/officeDocument/2006/relationships/hyperlink" Target="mailto:hhardison@t1dexchange.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142.png"/><Relationship Id="rId4" Type="http://schemas.openxmlformats.org/officeDocument/2006/relationships/image" Target="../media/image141.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144.png"/><Relationship Id="rId4" Type="http://schemas.openxmlformats.org/officeDocument/2006/relationships/image" Target="../media/image143.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46.png"/><Relationship Id="rId4" Type="http://schemas.openxmlformats.org/officeDocument/2006/relationships/image" Target="../media/image1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D555F3-0E4C-451F-8C5E-AE234BBE8B0B}"/>
              </a:ext>
            </a:extLst>
          </p:cNvPr>
          <p:cNvSpPr>
            <a:spLocks noGrp="1"/>
          </p:cNvSpPr>
          <p:nvPr>
            <p:ph type="body" sz="quarter" idx="10"/>
          </p:nvPr>
        </p:nvSpPr>
        <p:spPr/>
        <p:txBody>
          <a:bodyPr lIns="45718" tIns="45718" rIns="45718" bIns="45718" anchor="t">
            <a:noAutofit/>
          </a:bodyPr>
          <a:lstStyle/>
          <a:p>
            <a:r>
              <a:rPr lang="en-US" dirty="0">
                <a:latin typeface="Montserrat SemiBold"/>
                <a:cs typeface="Hind"/>
              </a:rPr>
              <a:t>QI Collaborative Call, Pediatrics</a:t>
            </a:r>
            <a:endParaRPr lang="en-US" dirty="0"/>
          </a:p>
        </p:txBody>
      </p:sp>
      <p:sp>
        <p:nvSpPr>
          <p:cNvPr id="5" name="Text Placeholder 4">
            <a:extLst>
              <a:ext uri="{FF2B5EF4-FFF2-40B4-BE49-F238E27FC236}">
                <a16:creationId xmlns:a16="http://schemas.microsoft.com/office/drawing/2014/main" id="{16C4CD57-3805-4F28-AC97-29A6A77D2E0D}"/>
              </a:ext>
            </a:extLst>
          </p:cNvPr>
          <p:cNvSpPr>
            <a:spLocks noGrp="1"/>
          </p:cNvSpPr>
          <p:nvPr>
            <p:ph type="body" sz="quarter" idx="11"/>
          </p:nvPr>
        </p:nvSpPr>
        <p:spPr/>
        <p:txBody>
          <a:bodyPr/>
          <a:lstStyle/>
          <a:p>
            <a:r>
              <a:rPr lang="en-US" dirty="0"/>
              <a:t>1/27/22</a:t>
            </a:r>
          </a:p>
          <a:p>
            <a:endParaRPr lang="en-US" dirty="0"/>
          </a:p>
        </p:txBody>
      </p:sp>
    </p:spTree>
    <p:extLst>
      <p:ext uri="{BB962C8B-B14F-4D97-AF65-F5344CB8AC3E}">
        <p14:creationId xmlns:p14="http://schemas.microsoft.com/office/powerpoint/2010/main" val="38536827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a:xfrm>
            <a:off x="564316" y="493722"/>
            <a:ext cx="10972800" cy="457200"/>
          </a:xfrm>
        </p:spPr>
        <p:txBody>
          <a:bodyPr/>
          <a:lstStyle/>
          <a:p>
            <a:r>
              <a:rPr lang="en-US"/>
              <a:t>T1D Exchange Website will have a password protected space for Collaborative, beginning 3/1/22</a:t>
            </a:r>
          </a:p>
        </p:txBody>
      </p:sp>
      <p:sp>
        <p:nvSpPr>
          <p:cNvPr id="3" name="Text Placeholder 2">
            <a:extLst>
              <a:ext uri="{FF2B5EF4-FFF2-40B4-BE49-F238E27FC236}">
                <a16:creationId xmlns:a16="http://schemas.microsoft.com/office/drawing/2014/main" id="{717AD93B-58C6-49C8-B151-60E1D66AB2BF}"/>
              </a:ext>
            </a:extLst>
          </p:cNvPr>
          <p:cNvSpPr>
            <a:spLocks noGrp="1"/>
          </p:cNvSpPr>
          <p:nvPr>
            <p:ph type="body" sz="quarter" idx="10"/>
          </p:nvPr>
        </p:nvSpPr>
        <p:spPr>
          <a:xfrm>
            <a:off x="820272" y="5284694"/>
            <a:ext cx="8538882" cy="1573306"/>
          </a:xfrm>
        </p:spPr>
        <p:txBody>
          <a:bodyPr>
            <a:normAutofit fontScale="92500" lnSpcReduction="10000"/>
          </a:bodyPr>
          <a:lstStyle/>
          <a:p>
            <a:r>
              <a:rPr lang="en-US" sz="2100">
                <a:latin typeface="Montserrat Medium" panose="00000600000000000000" pitchFamily="2" charset="0"/>
              </a:rPr>
              <a:t>We will use the protected space to:</a:t>
            </a:r>
          </a:p>
          <a:p>
            <a:pPr marL="342900" indent="-342900">
              <a:buFont typeface="Arial" panose="020B0604020202020204" pitchFamily="34" charset="0"/>
              <a:buChar char="•"/>
            </a:pPr>
            <a:r>
              <a:rPr lang="en-US" sz="2100">
                <a:latin typeface="Montserrat Medium" panose="00000600000000000000" pitchFamily="2" charset="0"/>
              </a:rPr>
              <a:t>Share work in progress, including emerging case studies and interventions</a:t>
            </a:r>
          </a:p>
          <a:p>
            <a:pPr marL="342900" indent="-342900">
              <a:buFont typeface="Arial" panose="020B0604020202020204" pitchFamily="34" charset="0"/>
              <a:buChar char="•"/>
            </a:pPr>
            <a:r>
              <a:rPr lang="en-US" sz="2100">
                <a:latin typeface="Montserrat Medium" panose="00000600000000000000" pitchFamily="2" charset="0"/>
              </a:rPr>
              <a:t>Ask questions to the Collaborative network with the ability to view archived threads and responses</a:t>
            </a:r>
          </a:p>
        </p:txBody>
      </p:sp>
      <p:pic>
        <p:nvPicPr>
          <p:cNvPr id="5" name="Picture 4">
            <a:extLst>
              <a:ext uri="{FF2B5EF4-FFF2-40B4-BE49-F238E27FC236}">
                <a16:creationId xmlns:a16="http://schemas.microsoft.com/office/drawing/2014/main" id="{4739BF66-DD6C-4025-948D-EFE9077A6AEE}"/>
              </a:ext>
            </a:extLst>
          </p:cNvPr>
          <p:cNvPicPr>
            <a:picLocks noChangeAspect="1"/>
          </p:cNvPicPr>
          <p:nvPr/>
        </p:nvPicPr>
        <p:blipFill>
          <a:blip r:embed="rId3"/>
          <a:stretch>
            <a:fillRect/>
          </a:stretch>
        </p:blipFill>
        <p:spPr>
          <a:xfrm>
            <a:off x="0" y="1784380"/>
            <a:ext cx="12192000" cy="3289239"/>
          </a:xfrm>
          <a:prstGeom prst="rect">
            <a:avLst/>
          </a:prstGeom>
        </p:spPr>
      </p:pic>
    </p:spTree>
    <p:extLst>
      <p:ext uri="{BB962C8B-B14F-4D97-AF65-F5344CB8AC3E}">
        <p14:creationId xmlns:p14="http://schemas.microsoft.com/office/powerpoint/2010/main" val="2143057988"/>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F248-214F-4AC9-AB25-A827945158A5}"/>
              </a:ext>
            </a:extLst>
          </p:cNvPr>
          <p:cNvSpPr>
            <a:spLocks noGrp="1"/>
          </p:cNvSpPr>
          <p:nvPr>
            <p:ph type="title"/>
          </p:nvPr>
        </p:nvSpPr>
        <p:spPr/>
        <p:txBody>
          <a:bodyPr>
            <a:normAutofit fontScale="90000"/>
          </a:bodyPr>
          <a:lstStyle/>
          <a:p>
            <a:r>
              <a:rPr kumimoji="0" lang="en-US" sz="3200" b="1" i="0" u="none" strike="noStrike" kern="0" cap="none" spc="-45" normalizeH="0" baseline="0" noProof="0" dirty="0">
                <a:ln>
                  <a:noFill/>
                </a:ln>
                <a:solidFill>
                  <a:srgbClr val="3E4E8D"/>
                </a:solidFill>
                <a:effectLst/>
                <a:uLnTx/>
                <a:uFillTx/>
                <a:latin typeface="Montserrat SemiBold" pitchFamily="2" charset="77"/>
                <a:sym typeface="Hind Bold"/>
              </a:rPr>
              <a:t>Peds Clinics - Pump Use</a:t>
            </a:r>
            <a:r>
              <a:rPr lang="en-US" dirty="0"/>
              <a:t>  </a:t>
            </a:r>
          </a:p>
        </p:txBody>
      </p:sp>
      <p:sp>
        <p:nvSpPr>
          <p:cNvPr id="3" name="Content Placeholder 2">
            <a:extLst>
              <a:ext uri="{FF2B5EF4-FFF2-40B4-BE49-F238E27FC236}">
                <a16:creationId xmlns:a16="http://schemas.microsoft.com/office/drawing/2014/main" id="{35543495-EB18-4276-B228-612E5AE17FEB}"/>
              </a:ext>
            </a:extLst>
          </p:cNvPr>
          <p:cNvSpPr>
            <a:spLocks noGrp="1"/>
          </p:cNvSpPr>
          <p:nvPr>
            <p:ph sz="quarter" idx="10"/>
          </p:nvPr>
        </p:nvSpPr>
        <p:spPr>
          <a:xfrm>
            <a:off x="549274" y="914400"/>
            <a:ext cx="10972166" cy="5252484"/>
          </a:xfrm>
        </p:spPr>
        <p:txBody>
          <a:bodyPr/>
          <a:lstStyle/>
          <a:p>
            <a:r>
              <a:rPr lang="en-US" b="1" dirty="0">
                <a:solidFill>
                  <a:schemeClr val="tx1"/>
                </a:solidFill>
              </a:rPr>
              <a:t>QI Collaborative Goal: 65%</a:t>
            </a:r>
            <a:endParaRPr lang="en-US" dirty="0">
              <a:solidFill>
                <a:schemeClr val="tx1"/>
              </a:solidFill>
            </a:endParaRPr>
          </a:p>
          <a:p>
            <a:r>
              <a:rPr lang="en-US" b="1" dirty="0">
                <a:solidFill>
                  <a:schemeClr val="tx1"/>
                </a:solidFill>
              </a:rPr>
              <a:t>QI Collaborative Average:50</a:t>
            </a:r>
            <a:r>
              <a:rPr lang="en-US" dirty="0">
                <a:solidFill>
                  <a:schemeClr val="tx1"/>
                </a:solidFill>
              </a:rPr>
              <a:t>%</a:t>
            </a:r>
          </a:p>
          <a:p>
            <a:r>
              <a:rPr lang="en-US" b="1" dirty="0">
                <a:solidFill>
                  <a:schemeClr val="tx1"/>
                </a:solidFill>
              </a:rPr>
              <a:t>Sites that meet goal: 6/24</a:t>
            </a:r>
            <a:endParaRPr lang="en-US" dirty="0">
              <a:solidFill>
                <a:schemeClr val="tx1"/>
              </a:solidFill>
            </a:endParaRPr>
          </a:p>
          <a:p>
            <a:r>
              <a:rPr lang="en-US" b="1" dirty="0">
                <a:solidFill>
                  <a:schemeClr val="tx1"/>
                </a:solidFill>
              </a:rPr>
              <a:t>Top performers: </a:t>
            </a:r>
          </a:p>
          <a:p>
            <a:pPr marL="457200" indent="-457200">
              <a:buAutoNum type="arabicParenBoth"/>
            </a:pPr>
            <a:r>
              <a:rPr lang="en-US" dirty="0">
                <a:solidFill>
                  <a:schemeClr val="tx1"/>
                </a:solidFill>
              </a:rPr>
              <a:t>NYU: 79.5%</a:t>
            </a:r>
          </a:p>
          <a:p>
            <a:pPr marL="457200" indent="-457200">
              <a:buAutoNum type="arabicParenBoth"/>
            </a:pPr>
            <a:r>
              <a:rPr lang="en-US" dirty="0">
                <a:solidFill>
                  <a:schemeClr val="tx1"/>
                </a:solidFill>
              </a:rPr>
              <a:t>NYU Mineola: 78%; </a:t>
            </a:r>
          </a:p>
          <a:p>
            <a:pPr marL="457200" indent="-457200">
              <a:buAutoNum type="arabicParenBoth"/>
            </a:pPr>
            <a:r>
              <a:rPr lang="en-US" dirty="0">
                <a:solidFill>
                  <a:schemeClr val="tx1"/>
                </a:solidFill>
              </a:rPr>
              <a:t>CMH: 71%</a:t>
            </a:r>
          </a:p>
          <a:p>
            <a:pPr marL="457200" indent="-457200">
              <a:buAutoNum type="arabicParenBoth"/>
            </a:pPr>
            <a:r>
              <a:rPr lang="en-US" dirty="0">
                <a:solidFill>
                  <a:schemeClr val="tx1"/>
                </a:solidFill>
              </a:rPr>
              <a:t>Cornell, BDC Peds: 69%</a:t>
            </a:r>
          </a:p>
          <a:p>
            <a:pPr marL="457200" indent="-457200">
              <a:buAutoNum type="arabicParenBoth"/>
            </a:pPr>
            <a:r>
              <a:rPr lang="en-US" dirty="0">
                <a:solidFill>
                  <a:schemeClr val="tx1"/>
                </a:solidFill>
              </a:rPr>
              <a:t>Michigan:67%</a:t>
            </a:r>
          </a:p>
          <a:p>
            <a:r>
              <a:rPr lang="en-US" b="1" dirty="0">
                <a:solidFill>
                  <a:schemeClr val="tx1"/>
                </a:solidFill>
              </a:rPr>
              <a:t>Improvement Range: 15%-79.5%</a:t>
            </a:r>
          </a:p>
          <a:p>
            <a:endParaRPr lang="en-US" dirty="0"/>
          </a:p>
        </p:txBody>
      </p:sp>
      <p:graphicFrame>
        <p:nvGraphicFramePr>
          <p:cNvPr id="6" name="Table 4">
            <a:extLst>
              <a:ext uri="{FF2B5EF4-FFF2-40B4-BE49-F238E27FC236}">
                <a16:creationId xmlns:a16="http://schemas.microsoft.com/office/drawing/2014/main" id="{E1EF71E8-8E69-4DC1-9EC1-99C35A5B84EF}"/>
              </a:ext>
            </a:extLst>
          </p:cNvPr>
          <p:cNvGraphicFramePr>
            <a:graphicFrameLocks noGrp="1"/>
          </p:cNvGraphicFramePr>
          <p:nvPr/>
        </p:nvGraphicFramePr>
        <p:xfrm>
          <a:off x="5881964" y="540210"/>
          <a:ext cx="5760762" cy="4983682"/>
        </p:xfrm>
        <a:graphic>
          <a:graphicData uri="http://schemas.openxmlformats.org/drawingml/2006/table">
            <a:tbl>
              <a:tblPr firstRow="1" bandRow="1"/>
              <a:tblGrid>
                <a:gridCol w="1920254">
                  <a:extLst>
                    <a:ext uri="{9D8B030D-6E8A-4147-A177-3AD203B41FA5}">
                      <a16:colId xmlns:a16="http://schemas.microsoft.com/office/drawing/2014/main" val="1105417818"/>
                    </a:ext>
                  </a:extLst>
                </a:gridCol>
                <a:gridCol w="2037226">
                  <a:extLst>
                    <a:ext uri="{9D8B030D-6E8A-4147-A177-3AD203B41FA5}">
                      <a16:colId xmlns:a16="http://schemas.microsoft.com/office/drawing/2014/main" val="439440434"/>
                    </a:ext>
                  </a:extLst>
                </a:gridCol>
                <a:gridCol w="1803282">
                  <a:extLst>
                    <a:ext uri="{9D8B030D-6E8A-4147-A177-3AD203B41FA5}">
                      <a16:colId xmlns:a16="http://schemas.microsoft.com/office/drawing/2014/main" val="27086691"/>
                    </a:ext>
                  </a:extLst>
                </a:gridCol>
              </a:tblGrid>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Available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 Available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Incomplete/No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32412306"/>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Texas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CMH</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Miami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01978321"/>
                  </a:ext>
                </a:extLst>
              </a:tr>
              <a:tr h="320982">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Michigan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a:t>Children National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UCSF</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59641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Cornell</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SUNY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Mt Sanai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950106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Alabama</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881435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CHLA</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Seattle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641041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Tennessee</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Wisconsin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65863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Rady</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35214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BDC Peds</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04005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Indiana</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Atlanta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193754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Lurie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NYU Peds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898851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Helen Devos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Florida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753670"/>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Stanford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CCHMC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727529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Mineola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1147402"/>
                  </a:ext>
                </a:extLst>
              </a:tr>
              <a:tr h="395500">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4468009"/>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7345314"/>
                  </a:ext>
                </a:extLst>
              </a:tr>
            </a:tbl>
          </a:graphicData>
        </a:graphic>
      </p:graphicFrame>
    </p:spTree>
    <p:extLst>
      <p:ext uri="{BB962C8B-B14F-4D97-AF65-F5344CB8AC3E}">
        <p14:creationId xmlns:p14="http://schemas.microsoft.com/office/powerpoint/2010/main" val="1548492959"/>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8DDF-50D4-44FA-92B7-8B7F7E93F8B6}"/>
              </a:ext>
            </a:extLst>
          </p:cNvPr>
          <p:cNvSpPr>
            <a:spLocks noGrp="1"/>
          </p:cNvSpPr>
          <p:nvPr>
            <p:ph type="title"/>
          </p:nvPr>
        </p:nvSpPr>
        <p:spPr/>
        <p:txBody>
          <a:bodyPr/>
          <a:lstStyle/>
          <a:p>
            <a:r>
              <a:rPr lang="en-US" dirty="0"/>
              <a:t>Peds Clinics – Depression Screening</a:t>
            </a:r>
          </a:p>
        </p:txBody>
      </p:sp>
      <p:sp>
        <p:nvSpPr>
          <p:cNvPr id="10" name="TextBox 9">
            <a:extLst>
              <a:ext uri="{FF2B5EF4-FFF2-40B4-BE49-F238E27FC236}">
                <a16:creationId xmlns:a16="http://schemas.microsoft.com/office/drawing/2014/main" id="{21328F41-3826-495C-B17A-0B4159FBFEAF}"/>
              </a:ext>
            </a:extLst>
          </p:cNvPr>
          <p:cNvSpPr txBox="1"/>
          <p:nvPr/>
        </p:nvSpPr>
        <p:spPr>
          <a:xfrm>
            <a:off x="5226894" y="973696"/>
            <a:ext cx="147637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effectLst/>
                <a:uFillTx/>
                <a:latin typeface="Hind Bold"/>
                <a:ea typeface="Hind Bold"/>
                <a:cs typeface="Hind Bold"/>
                <a:sym typeface="Hind Bold"/>
              </a:rPr>
              <a:t>Increase</a:t>
            </a:r>
            <a:r>
              <a:rPr kumimoji="0" lang="en-US" sz="1400" b="1" i="0" u="none" strike="noStrike" cap="none" spc="0" normalizeH="0" baseline="0" dirty="0">
                <a:ln>
                  <a:noFill/>
                </a:ln>
                <a:effectLst/>
                <a:uFillTx/>
                <a:latin typeface="Hind Bold"/>
                <a:ea typeface="Hind Bold"/>
                <a:cs typeface="Hind Bold"/>
                <a:sym typeface="Hind Bold"/>
              </a:rPr>
              <a:t> by 11%</a:t>
            </a:r>
          </a:p>
        </p:txBody>
      </p:sp>
      <p:sp>
        <p:nvSpPr>
          <p:cNvPr id="11" name="Arrow: Up 1">
            <a:extLst>
              <a:ext uri="{FF2B5EF4-FFF2-40B4-BE49-F238E27FC236}">
                <a16:creationId xmlns:a16="http://schemas.microsoft.com/office/drawing/2014/main" id="{27FA3AB3-9E0E-4EC8-88ED-E35E9CCA4EF8}"/>
              </a:ext>
            </a:extLst>
          </p:cNvPr>
          <p:cNvSpPr/>
          <p:nvPr/>
        </p:nvSpPr>
        <p:spPr>
          <a:xfrm>
            <a:off x="7324304" y="985743"/>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dirty="0"/>
          </a:p>
        </p:txBody>
      </p:sp>
      <p:sp>
        <p:nvSpPr>
          <p:cNvPr id="12" name="Text Placeholder 5">
            <a:extLst>
              <a:ext uri="{FF2B5EF4-FFF2-40B4-BE49-F238E27FC236}">
                <a16:creationId xmlns:a16="http://schemas.microsoft.com/office/drawing/2014/main" id="{87A12FD8-837F-45E7-927A-8BB752749438}"/>
              </a:ext>
            </a:extLst>
          </p:cNvPr>
          <p:cNvSpPr txBox="1">
            <a:spLocks/>
          </p:cNvSpPr>
          <p:nvPr/>
        </p:nvSpPr>
        <p:spPr>
          <a:xfrm>
            <a:off x="8016982" y="1211247"/>
            <a:ext cx="1504575" cy="1388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1600" dirty="0"/>
              <a:t>Run chart favorable direction</a:t>
            </a:r>
          </a:p>
        </p:txBody>
      </p:sp>
      <p:pic>
        <p:nvPicPr>
          <p:cNvPr id="5" name="Content Placeholder 4">
            <a:extLst>
              <a:ext uri="{FF2B5EF4-FFF2-40B4-BE49-F238E27FC236}">
                <a16:creationId xmlns:a16="http://schemas.microsoft.com/office/drawing/2014/main" id="{E2989251-CF2B-409A-A342-CBBB45343F3A}"/>
              </a:ext>
            </a:extLst>
          </p:cNvPr>
          <p:cNvPicPr>
            <a:picLocks noGrp="1" noChangeAspect="1"/>
          </p:cNvPicPr>
          <p:nvPr>
            <p:ph sz="quarter" idx="10"/>
          </p:nvPr>
        </p:nvPicPr>
        <p:blipFill>
          <a:blip r:embed="rId3"/>
          <a:stretch>
            <a:fillRect/>
          </a:stretch>
        </p:blipFill>
        <p:spPr>
          <a:xfrm>
            <a:off x="293507" y="973696"/>
            <a:ext cx="7030797" cy="4225958"/>
          </a:xfrm>
          <a:prstGeom prst="rect">
            <a:avLst/>
          </a:prstGeom>
        </p:spPr>
      </p:pic>
      <p:graphicFrame>
        <p:nvGraphicFramePr>
          <p:cNvPr id="6" name="Object 5">
            <a:extLst>
              <a:ext uri="{FF2B5EF4-FFF2-40B4-BE49-F238E27FC236}">
                <a16:creationId xmlns:a16="http://schemas.microsoft.com/office/drawing/2014/main" id="{D6CEF1AB-CB1F-46DA-B43B-B05C45AA119C}"/>
              </a:ext>
            </a:extLst>
          </p:cNvPr>
          <p:cNvGraphicFramePr>
            <a:graphicFrameLocks noChangeAspect="1"/>
          </p:cNvGraphicFramePr>
          <p:nvPr/>
        </p:nvGraphicFramePr>
        <p:xfrm>
          <a:off x="0" y="5401888"/>
          <a:ext cx="11995591" cy="646425"/>
        </p:xfrm>
        <a:graphic>
          <a:graphicData uri="http://schemas.openxmlformats.org/presentationml/2006/ole">
            <mc:AlternateContent xmlns:mc="http://schemas.openxmlformats.org/markup-compatibility/2006">
              <mc:Choice xmlns:v="urn:schemas-microsoft-com:vml" Requires="v">
                <p:oleObj name="Worksheet" r:id="rId4" imgW="10369513" imgH="558888" progId="Excel.Sheet.12">
                  <p:embed/>
                </p:oleObj>
              </mc:Choice>
              <mc:Fallback>
                <p:oleObj name="Worksheet" r:id="rId4" imgW="10369513" imgH="558888" progId="Excel.Sheet.12">
                  <p:embed/>
                  <p:pic>
                    <p:nvPicPr>
                      <p:cNvPr id="6" name="Object 5">
                        <a:extLst>
                          <a:ext uri="{FF2B5EF4-FFF2-40B4-BE49-F238E27FC236}">
                            <a16:creationId xmlns:a16="http://schemas.microsoft.com/office/drawing/2014/main" id="{D6CEF1AB-CB1F-46DA-B43B-B05C45AA119C}"/>
                          </a:ext>
                        </a:extLst>
                      </p:cNvPr>
                      <p:cNvPicPr/>
                      <p:nvPr/>
                    </p:nvPicPr>
                    <p:blipFill>
                      <a:blip r:embed="rId5"/>
                      <a:stretch>
                        <a:fillRect/>
                      </a:stretch>
                    </p:blipFill>
                    <p:spPr>
                      <a:xfrm>
                        <a:off x="0" y="5401888"/>
                        <a:ext cx="11995591" cy="646425"/>
                      </a:xfrm>
                      <a:prstGeom prst="rect">
                        <a:avLst/>
                      </a:prstGeom>
                    </p:spPr>
                  </p:pic>
                </p:oleObj>
              </mc:Fallback>
            </mc:AlternateContent>
          </a:graphicData>
        </a:graphic>
      </p:graphicFrame>
    </p:spTree>
    <p:extLst>
      <p:ext uri="{BB962C8B-B14F-4D97-AF65-F5344CB8AC3E}">
        <p14:creationId xmlns:p14="http://schemas.microsoft.com/office/powerpoint/2010/main" val="4056445883"/>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F248-214F-4AC9-AB25-A827945158A5}"/>
              </a:ext>
            </a:extLst>
          </p:cNvPr>
          <p:cNvSpPr>
            <a:spLocks noGrp="1"/>
          </p:cNvSpPr>
          <p:nvPr>
            <p:ph type="title"/>
          </p:nvPr>
        </p:nvSpPr>
        <p:spPr/>
        <p:txBody>
          <a:bodyPr/>
          <a:lstStyle/>
          <a:p>
            <a:r>
              <a:rPr lang="en-US" dirty="0"/>
              <a:t>Peds Clinics – Depression Screening</a:t>
            </a:r>
          </a:p>
        </p:txBody>
      </p:sp>
      <p:sp>
        <p:nvSpPr>
          <p:cNvPr id="3" name="Content Placeholder 2">
            <a:extLst>
              <a:ext uri="{FF2B5EF4-FFF2-40B4-BE49-F238E27FC236}">
                <a16:creationId xmlns:a16="http://schemas.microsoft.com/office/drawing/2014/main" id="{35543495-EB18-4276-B228-612E5AE17FEB}"/>
              </a:ext>
            </a:extLst>
          </p:cNvPr>
          <p:cNvSpPr>
            <a:spLocks noGrp="1"/>
          </p:cNvSpPr>
          <p:nvPr>
            <p:ph sz="quarter" idx="10"/>
          </p:nvPr>
        </p:nvSpPr>
        <p:spPr>
          <a:xfrm>
            <a:off x="549274" y="914399"/>
            <a:ext cx="10972166" cy="5288481"/>
          </a:xfrm>
        </p:spPr>
        <p:txBody>
          <a:bodyPr/>
          <a:lstStyle/>
          <a:p>
            <a:r>
              <a:rPr lang="en-US" sz="2400" b="1" dirty="0">
                <a:solidFill>
                  <a:schemeClr val="tx1"/>
                </a:solidFill>
              </a:rPr>
              <a:t>QI Collaborative Goal: 80%</a:t>
            </a:r>
            <a:endParaRPr lang="en-US" sz="2400" dirty="0">
              <a:solidFill>
                <a:schemeClr val="tx1"/>
              </a:solidFill>
            </a:endParaRPr>
          </a:p>
          <a:p>
            <a:r>
              <a:rPr lang="en-US" sz="2400" b="1" dirty="0">
                <a:solidFill>
                  <a:schemeClr val="tx1"/>
                </a:solidFill>
              </a:rPr>
              <a:t>QI Collaborative Average: 52</a:t>
            </a:r>
            <a:r>
              <a:rPr lang="en-US" sz="2400" dirty="0">
                <a:solidFill>
                  <a:schemeClr val="tx1"/>
                </a:solidFill>
              </a:rPr>
              <a:t>%</a:t>
            </a:r>
          </a:p>
          <a:p>
            <a:endParaRPr lang="en-US" sz="2400" dirty="0">
              <a:solidFill>
                <a:schemeClr val="tx1"/>
              </a:solidFill>
            </a:endParaRPr>
          </a:p>
          <a:p>
            <a:r>
              <a:rPr lang="en-US" sz="2400" b="1" dirty="0">
                <a:solidFill>
                  <a:schemeClr val="tx1"/>
                </a:solidFill>
              </a:rPr>
              <a:t>Sites that meet goal: 3</a:t>
            </a:r>
            <a:r>
              <a:rPr lang="en-US" sz="2400" dirty="0">
                <a:solidFill>
                  <a:schemeClr val="tx1"/>
                </a:solidFill>
              </a:rPr>
              <a:t>/</a:t>
            </a:r>
            <a:r>
              <a:rPr lang="en-US" sz="2400" b="1" dirty="0">
                <a:solidFill>
                  <a:schemeClr val="tx1"/>
                </a:solidFill>
              </a:rPr>
              <a:t>16</a:t>
            </a:r>
          </a:p>
          <a:p>
            <a:r>
              <a:rPr lang="en-US" sz="2400" b="1" dirty="0">
                <a:solidFill>
                  <a:schemeClr val="tx1"/>
                </a:solidFill>
              </a:rPr>
              <a:t>Top performers: </a:t>
            </a:r>
          </a:p>
          <a:p>
            <a:pPr marL="457200" indent="-457200">
              <a:buAutoNum type="arabicParenBoth"/>
            </a:pPr>
            <a:r>
              <a:rPr lang="en-US" sz="2400" dirty="0">
                <a:solidFill>
                  <a:schemeClr val="tx1"/>
                </a:solidFill>
              </a:rPr>
              <a:t>Tennessee: 96%; </a:t>
            </a:r>
          </a:p>
          <a:p>
            <a:pPr marL="457200" indent="-457200">
              <a:buAutoNum type="arabicParenBoth"/>
            </a:pPr>
            <a:r>
              <a:rPr lang="en-US" sz="2400" dirty="0">
                <a:solidFill>
                  <a:schemeClr val="tx1"/>
                </a:solidFill>
              </a:rPr>
              <a:t>Texas: 82%</a:t>
            </a:r>
          </a:p>
          <a:p>
            <a:pPr marL="457200" indent="-457200">
              <a:buAutoNum type="arabicParenBoth"/>
            </a:pPr>
            <a:r>
              <a:rPr lang="en-US" sz="2400" dirty="0">
                <a:solidFill>
                  <a:schemeClr val="tx1"/>
                </a:solidFill>
              </a:rPr>
              <a:t>Helen Devos: 79%</a:t>
            </a:r>
          </a:p>
          <a:p>
            <a:pPr marL="0" indent="0">
              <a:buNone/>
            </a:pPr>
            <a:endParaRPr lang="en-US" sz="2400" dirty="0">
              <a:solidFill>
                <a:schemeClr val="tx1"/>
              </a:solidFill>
            </a:endParaRPr>
          </a:p>
          <a:p>
            <a:endParaRPr lang="en-US" sz="2400" dirty="0">
              <a:solidFill>
                <a:schemeClr val="tx1"/>
              </a:solidFill>
            </a:endParaRPr>
          </a:p>
          <a:p>
            <a:r>
              <a:rPr lang="en-US" sz="2400" b="1" dirty="0">
                <a:solidFill>
                  <a:schemeClr val="tx1"/>
                </a:solidFill>
              </a:rPr>
              <a:t>Improvement Range: </a:t>
            </a:r>
            <a:r>
              <a:rPr lang="en-US" sz="2400" dirty="0">
                <a:solidFill>
                  <a:schemeClr val="tx1"/>
                </a:solidFill>
              </a:rPr>
              <a:t>10%-96%</a:t>
            </a:r>
          </a:p>
          <a:p>
            <a:endParaRPr lang="en-US" dirty="0"/>
          </a:p>
        </p:txBody>
      </p:sp>
      <p:graphicFrame>
        <p:nvGraphicFramePr>
          <p:cNvPr id="4" name="Table 4">
            <a:extLst>
              <a:ext uri="{FF2B5EF4-FFF2-40B4-BE49-F238E27FC236}">
                <a16:creationId xmlns:a16="http://schemas.microsoft.com/office/drawing/2014/main" id="{5F596B36-B83B-45C1-92F8-310828B761C4}"/>
              </a:ext>
            </a:extLst>
          </p:cNvPr>
          <p:cNvGraphicFramePr>
            <a:graphicFrameLocks noGrp="1"/>
          </p:cNvGraphicFramePr>
          <p:nvPr/>
        </p:nvGraphicFramePr>
        <p:xfrm>
          <a:off x="6244368" y="914400"/>
          <a:ext cx="5760762" cy="5288482"/>
        </p:xfrm>
        <a:graphic>
          <a:graphicData uri="http://schemas.openxmlformats.org/drawingml/2006/table">
            <a:tbl>
              <a:tblPr firstRow="1" bandRow="1"/>
              <a:tblGrid>
                <a:gridCol w="1920254">
                  <a:extLst>
                    <a:ext uri="{9D8B030D-6E8A-4147-A177-3AD203B41FA5}">
                      <a16:colId xmlns:a16="http://schemas.microsoft.com/office/drawing/2014/main" val="1105417818"/>
                    </a:ext>
                  </a:extLst>
                </a:gridCol>
                <a:gridCol w="1920254">
                  <a:extLst>
                    <a:ext uri="{9D8B030D-6E8A-4147-A177-3AD203B41FA5}">
                      <a16:colId xmlns:a16="http://schemas.microsoft.com/office/drawing/2014/main" val="439440434"/>
                    </a:ext>
                  </a:extLst>
                </a:gridCol>
                <a:gridCol w="1920254">
                  <a:extLst>
                    <a:ext uri="{9D8B030D-6E8A-4147-A177-3AD203B41FA5}">
                      <a16:colId xmlns:a16="http://schemas.microsoft.com/office/drawing/2014/main" val="27086691"/>
                    </a:ext>
                  </a:extLst>
                </a:gridCol>
              </a:tblGrid>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b="1" dirty="0"/>
                        <a:t>Available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Available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No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32412306"/>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Texas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Indiana</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Stanford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01978321"/>
                  </a:ext>
                </a:extLst>
              </a:tr>
              <a:tr h="320982">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NYU Peds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Seattle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UCSF</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59641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Cornell</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NYU Mineola</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950106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Florida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CMH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881435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CHLA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Wisconsin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641041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Tennessee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Indiana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65863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Rady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CCHMC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35214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Lurie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Mt Sinai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04005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Helen Devos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a:t>Alabama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93754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a:t>BDC Peds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98851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 National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Michigan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753670"/>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Wisconsin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727529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CMH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1147402"/>
                  </a:ext>
                </a:extLst>
              </a:tr>
              <a:tr h="395500">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SUNY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4468009"/>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Miami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7248318"/>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7345314"/>
                  </a:ext>
                </a:extLst>
              </a:tr>
            </a:tbl>
          </a:graphicData>
        </a:graphic>
      </p:graphicFrame>
    </p:spTree>
    <p:extLst>
      <p:ext uri="{BB962C8B-B14F-4D97-AF65-F5344CB8AC3E}">
        <p14:creationId xmlns:p14="http://schemas.microsoft.com/office/powerpoint/2010/main" val="3049514184"/>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500A85-2A8E-49EF-B1F3-2FB83C6416C2}"/>
              </a:ext>
            </a:extLst>
          </p:cNvPr>
          <p:cNvSpPr>
            <a:spLocks noGrp="1"/>
          </p:cNvSpPr>
          <p:nvPr>
            <p:ph type="title"/>
          </p:nvPr>
        </p:nvSpPr>
        <p:spPr/>
        <p:txBody>
          <a:bodyPr/>
          <a:lstStyle/>
          <a:p>
            <a:r>
              <a:rPr lang="en-US" dirty="0"/>
              <a:t>Peds Clinics – Time in Range</a:t>
            </a:r>
          </a:p>
        </p:txBody>
      </p:sp>
      <p:sp>
        <p:nvSpPr>
          <p:cNvPr id="7" name="Arrow: Up 1">
            <a:extLst>
              <a:ext uri="{FF2B5EF4-FFF2-40B4-BE49-F238E27FC236}">
                <a16:creationId xmlns:a16="http://schemas.microsoft.com/office/drawing/2014/main" id="{2C63F762-A540-4602-8AD1-8A931FF56546}"/>
              </a:ext>
            </a:extLst>
          </p:cNvPr>
          <p:cNvSpPr/>
          <p:nvPr/>
        </p:nvSpPr>
        <p:spPr>
          <a:xfrm>
            <a:off x="7897354" y="685800"/>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dirty="0"/>
          </a:p>
        </p:txBody>
      </p:sp>
      <p:sp>
        <p:nvSpPr>
          <p:cNvPr id="9" name="Text Placeholder 5">
            <a:extLst>
              <a:ext uri="{FF2B5EF4-FFF2-40B4-BE49-F238E27FC236}">
                <a16:creationId xmlns:a16="http://schemas.microsoft.com/office/drawing/2014/main" id="{F5B70BD0-18CB-4559-AC02-1D1DE2EE5ADD}"/>
              </a:ext>
            </a:extLst>
          </p:cNvPr>
          <p:cNvSpPr txBox="1">
            <a:spLocks/>
          </p:cNvSpPr>
          <p:nvPr/>
        </p:nvSpPr>
        <p:spPr>
          <a:xfrm>
            <a:off x="8520921" y="1058647"/>
            <a:ext cx="1504575" cy="1388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1600" dirty="0"/>
              <a:t>Run chart favorable direction</a:t>
            </a:r>
          </a:p>
        </p:txBody>
      </p:sp>
      <p:graphicFrame>
        <p:nvGraphicFramePr>
          <p:cNvPr id="10" name="Object 9">
            <a:extLst>
              <a:ext uri="{FF2B5EF4-FFF2-40B4-BE49-F238E27FC236}">
                <a16:creationId xmlns:a16="http://schemas.microsoft.com/office/drawing/2014/main" id="{12B7A445-2568-4220-B50C-91CB42A42B24}"/>
              </a:ext>
            </a:extLst>
          </p:cNvPr>
          <p:cNvGraphicFramePr>
            <a:graphicFrameLocks noChangeAspect="1"/>
          </p:cNvGraphicFramePr>
          <p:nvPr/>
        </p:nvGraphicFramePr>
        <p:xfrm>
          <a:off x="154199" y="5362384"/>
          <a:ext cx="11883601" cy="640390"/>
        </p:xfrm>
        <a:graphic>
          <a:graphicData uri="http://schemas.openxmlformats.org/presentationml/2006/ole">
            <mc:AlternateContent xmlns:mc="http://schemas.openxmlformats.org/markup-compatibility/2006">
              <mc:Choice xmlns:v="urn:schemas-microsoft-com:vml" Requires="v">
                <p:oleObj name="Worksheet" r:id="rId3" imgW="10369513" imgH="558888" progId="Excel.Sheet.12">
                  <p:embed/>
                </p:oleObj>
              </mc:Choice>
              <mc:Fallback>
                <p:oleObj name="Worksheet" r:id="rId3" imgW="10369513" imgH="558888" progId="Excel.Sheet.12">
                  <p:embed/>
                  <p:pic>
                    <p:nvPicPr>
                      <p:cNvPr id="10" name="Object 9">
                        <a:extLst>
                          <a:ext uri="{FF2B5EF4-FFF2-40B4-BE49-F238E27FC236}">
                            <a16:creationId xmlns:a16="http://schemas.microsoft.com/office/drawing/2014/main" id="{12B7A445-2568-4220-B50C-91CB42A42B24}"/>
                          </a:ext>
                        </a:extLst>
                      </p:cNvPr>
                      <p:cNvPicPr/>
                      <p:nvPr/>
                    </p:nvPicPr>
                    <p:blipFill>
                      <a:blip r:embed="rId4"/>
                      <a:stretch>
                        <a:fillRect/>
                      </a:stretch>
                    </p:blipFill>
                    <p:spPr>
                      <a:xfrm>
                        <a:off x="154199" y="5362384"/>
                        <a:ext cx="11883601" cy="640390"/>
                      </a:xfrm>
                      <a:prstGeom prst="rect">
                        <a:avLst/>
                      </a:prstGeom>
                    </p:spPr>
                  </p:pic>
                </p:oleObj>
              </mc:Fallback>
            </mc:AlternateContent>
          </a:graphicData>
        </a:graphic>
      </p:graphicFrame>
      <p:pic>
        <p:nvPicPr>
          <p:cNvPr id="13" name="Content Placeholder 12">
            <a:extLst>
              <a:ext uri="{FF2B5EF4-FFF2-40B4-BE49-F238E27FC236}">
                <a16:creationId xmlns:a16="http://schemas.microsoft.com/office/drawing/2014/main" id="{FE347621-81BD-42F0-A0F9-459265FC2227}"/>
              </a:ext>
            </a:extLst>
          </p:cNvPr>
          <p:cNvPicPr>
            <a:picLocks noGrp="1" noChangeAspect="1"/>
          </p:cNvPicPr>
          <p:nvPr>
            <p:ph sz="quarter" idx="10"/>
          </p:nvPr>
        </p:nvPicPr>
        <p:blipFill>
          <a:blip r:embed="rId5"/>
          <a:stretch>
            <a:fillRect/>
          </a:stretch>
        </p:blipFill>
        <p:spPr>
          <a:xfrm>
            <a:off x="565237" y="765545"/>
            <a:ext cx="7157495" cy="4302112"/>
          </a:xfrm>
          <a:prstGeom prst="rect">
            <a:avLst/>
          </a:prstGeom>
        </p:spPr>
      </p:pic>
    </p:spTree>
    <p:extLst>
      <p:ext uri="{BB962C8B-B14F-4D97-AF65-F5344CB8AC3E}">
        <p14:creationId xmlns:p14="http://schemas.microsoft.com/office/powerpoint/2010/main" val="1848287915"/>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F248-214F-4AC9-AB25-A827945158A5}"/>
              </a:ext>
            </a:extLst>
          </p:cNvPr>
          <p:cNvSpPr>
            <a:spLocks noGrp="1"/>
          </p:cNvSpPr>
          <p:nvPr>
            <p:ph type="title"/>
          </p:nvPr>
        </p:nvSpPr>
        <p:spPr/>
        <p:txBody>
          <a:bodyPr/>
          <a:lstStyle/>
          <a:p>
            <a:r>
              <a:rPr lang="en-US" dirty="0"/>
              <a:t>Peds Clinics – Time in Range</a:t>
            </a:r>
          </a:p>
        </p:txBody>
      </p:sp>
      <p:sp>
        <p:nvSpPr>
          <p:cNvPr id="3" name="Content Placeholder 2">
            <a:extLst>
              <a:ext uri="{FF2B5EF4-FFF2-40B4-BE49-F238E27FC236}">
                <a16:creationId xmlns:a16="http://schemas.microsoft.com/office/drawing/2014/main" id="{35543495-EB18-4276-B228-612E5AE17FEB}"/>
              </a:ext>
            </a:extLst>
          </p:cNvPr>
          <p:cNvSpPr>
            <a:spLocks noGrp="1"/>
          </p:cNvSpPr>
          <p:nvPr>
            <p:ph sz="quarter" idx="10"/>
          </p:nvPr>
        </p:nvSpPr>
        <p:spPr>
          <a:xfrm>
            <a:off x="549274" y="914399"/>
            <a:ext cx="10972166" cy="5390707"/>
          </a:xfrm>
        </p:spPr>
        <p:txBody>
          <a:bodyPr/>
          <a:lstStyle/>
          <a:p>
            <a:r>
              <a:rPr lang="en-US" sz="2400" b="1" dirty="0">
                <a:solidFill>
                  <a:schemeClr val="tx1"/>
                </a:solidFill>
              </a:rPr>
              <a:t>QI Collaborative Goal: 70%</a:t>
            </a:r>
            <a:endParaRPr lang="en-US" sz="2400" dirty="0">
              <a:solidFill>
                <a:schemeClr val="tx1"/>
              </a:solidFill>
            </a:endParaRPr>
          </a:p>
          <a:p>
            <a:endParaRPr lang="en-US" sz="2400" b="1" dirty="0">
              <a:solidFill>
                <a:schemeClr val="tx1"/>
              </a:solidFill>
            </a:endParaRPr>
          </a:p>
          <a:p>
            <a:r>
              <a:rPr lang="en-US" sz="2400" b="1" dirty="0">
                <a:solidFill>
                  <a:schemeClr val="tx1"/>
                </a:solidFill>
              </a:rPr>
              <a:t>QI Collaborative Average:36%</a:t>
            </a:r>
          </a:p>
          <a:p>
            <a:endParaRPr lang="en-US" sz="2400" dirty="0">
              <a:solidFill>
                <a:schemeClr val="tx1"/>
              </a:solidFill>
            </a:endParaRPr>
          </a:p>
          <a:p>
            <a:r>
              <a:rPr lang="en-US" sz="2400" b="1" dirty="0">
                <a:solidFill>
                  <a:schemeClr val="tx1"/>
                </a:solidFill>
              </a:rPr>
              <a:t>Sites meeting goal: None</a:t>
            </a:r>
          </a:p>
          <a:p>
            <a:pPr marL="0" indent="0">
              <a:buNone/>
            </a:pPr>
            <a:endParaRPr lang="en-US" sz="2400" b="1" dirty="0">
              <a:solidFill>
                <a:schemeClr val="tx1"/>
              </a:solidFill>
            </a:endParaRPr>
          </a:p>
          <a:p>
            <a:r>
              <a:rPr lang="en-US" sz="2400" b="1" dirty="0">
                <a:solidFill>
                  <a:schemeClr val="tx1"/>
                </a:solidFill>
              </a:rPr>
              <a:t>Top performers: </a:t>
            </a:r>
          </a:p>
          <a:p>
            <a:pPr marL="457200" indent="-457200">
              <a:buAutoNum type="arabicParenBoth"/>
            </a:pPr>
            <a:r>
              <a:rPr lang="en-US" sz="2400" dirty="0">
                <a:solidFill>
                  <a:schemeClr val="tx1"/>
                </a:solidFill>
              </a:rPr>
              <a:t>NYU Peds: 50%; </a:t>
            </a:r>
          </a:p>
          <a:p>
            <a:pPr marL="457200" indent="-457200">
              <a:buAutoNum type="arabicParenBoth"/>
            </a:pPr>
            <a:r>
              <a:rPr lang="en-US" sz="2400" dirty="0">
                <a:solidFill>
                  <a:schemeClr val="tx1"/>
                </a:solidFill>
              </a:rPr>
              <a:t>BDC Peds: 50%</a:t>
            </a:r>
          </a:p>
          <a:p>
            <a:pPr marL="0" indent="0">
              <a:buNone/>
            </a:pPr>
            <a:endParaRPr lang="en-US" sz="2400" dirty="0">
              <a:solidFill>
                <a:schemeClr val="tx1"/>
              </a:solidFill>
            </a:endParaRPr>
          </a:p>
          <a:p>
            <a:r>
              <a:rPr lang="en-US" sz="2400" b="1" dirty="0">
                <a:solidFill>
                  <a:schemeClr val="tx1"/>
                </a:solidFill>
              </a:rPr>
              <a:t>Improvement Range: 5%-50%</a:t>
            </a:r>
          </a:p>
          <a:p>
            <a:endParaRPr lang="en-US" dirty="0"/>
          </a:p>
        </p:txBody>
      </p:sp>
      <p:graphicFrame>
        <p:nvGraphicFramePr>
          <p:cNvPr id="4" name="Table 4">
            <a:extLst>
              <a:ext uri="{FF2B5EF4-FFF2-40B4-BE49-F238E27FC236}">
                <a16:creationId xmlns:a16="http://schemas.microsoft.com/office/drawing/2014/main" id="{5F596B36-B83B-45C1-92F8-310828B761C4}"/>
              </a:ext>
            </a:extLst>
          </p:cNvPr>
          <p:cNvGraphicFramePr>
            <a:graphicFrameLocks noGrp="1"/>
          </p:cNvGraphicFramePr>
          <p:nvPr/>
        </p:nvGraphicFramePr>
        <p:xfrm>
          <a:off x="5895299" y="914399"/>
          <a:ext cx="5747427" cy="5288482"/>
        </p:xfrm>
        <a:graphic>
          <a:graphicData uri="http://schemas.openxmlformats.org/drawingml/2006/table">
            <a:tbl>
              <a:tblPr firstRow="1" bandRow="1"/>
              <a:tblGrid>
                <a:gridCol w="1906919">
                  <a:extLst>
                    <a:ext uri="{9D8B030D-6E8A-4147-A177-3AD203B41FA5}">
                      <a16:colId xmlns:a16="http://schemas.microsoft.com/office/drawing/2014/main" val="1105417818"/>
                    </a:ext>
                  </a:extLst>
                </a:gridCol>
                <a:gridCol w="1920254">
                  <a:extLst>
                    <a:ext uri="{9D8B030D-6E8A-4147-A177-3AD203B41FA5}">
                      <a16:colId xmlns:a16="http://schemas.microsoft.com/office/drawing/2014/main" val="439440434"/>
                    </a:ext>
                  </a:extLst>
                </a:gridCol>
                <a:gridCol w="1920254">
                  <a:extLst>
                    <a:ext uri="{9D8B030D-6E8A-4147-A177-3AD203B41FA5}">
                      <a16:colId xmlns:a16="http://schemas.microsoft.com/office/drawing/2014/main" val="27086691"/>
                    </a:ext>
                  </a:extLst>
                </a:gridCol>
              </a:tblGrid>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b="1" dirty="0"/>
                        <a:t>Available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No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No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32412306"/>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Lurie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CCHMC</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Miami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01978321"/>
                  </a:ext>
                </a:extLst>
              </a:tr>
              <a:tr h="320982">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NYU Peds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Stanford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UCSF</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59641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CMH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SUNY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NYU Mineola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6950106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Florida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CMH</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3881435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BDC Peds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Seattle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Wisconsin</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6641041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Tennessee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Cook</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65863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Cornell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Rady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Children National</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35214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CHLA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Mt Sinai</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04005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Indiana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Atlanta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93754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Texas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Michigan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98851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Helen Devos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Stanford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753670"/>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Alabama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727529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1147402"/>
                  </a:ext>
                </a:extLst>
              </a:tr>
              <a:tr h="395500">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4468009"/>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7248318"/>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7345314"/>
                  </a:ext>
                </a:extLst>
              </a:tr>
            </a:tbl>
          </a:graphicData>
        </a:graphic>
      </p:graphicFrame>
    </p:spTree>
    <p:extLst>
      <p:ext uri="{BB962C8B-B14F-4D97-AF65-F5344CB8AC3E}">
        <p14:creationId xmlns:p14="http://schemas.microsoft.com/office/powerpoint/2010/main" val="2199556636"/>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BB2E-4B0E-464F-8479-E524E0BC0192}"/>
              </a:ext>
            </a:extLst>
          </p:cNvPr>
          <p:cNvSpPr>
            <a:spLocks noGrp="1"/>
          </p:cNvSpPr>
          <p:nvPr>
            <p:ph type="title"/>
          </p:nvPr>
        </p:nvSpPr>
        <p:spPr/>
        <p:txBody>
          <a:bodyPr/>
          <a:lstStyle/>
          <a:p>
            <a:r>
              <a:rPr lang="en-US" dirty="0"/>
              <a:t>Peds Clinics – DKA Events</a:t>
            </a:r>
          </a:p>
        </p:txBody>
      </p:sp>
      <p:sp>
        <p:nvSpPr>
          <p:cNvPr id="6" name="Arrow: Up 1">
            <a:extLst>
              <a:ext uri="{FF2B5EF4-FFF2-40B4-BE49-F238E27FC236}">
                <a16:creationId xmlns:a16="http://schemas.microsoft.com/office/drawing/2014/main" id="{49669958-C492-4DBC-A1A7-5152919F8420}"/>
              </a:ext>
            </a:extLst>
          </p:cNvPr>
          <p:cNvSpPr/>
          <p:nvPr/>
        </p:nvSpPr>
        <p:spPr>
          <a:xfrm rot="10800000">
            <a:off x="7875903" y="883920"/>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7" name="Text Placeholder 5">
            <a:extLst>
              <a:ext uri="{FF2B5EF4-FFF2-40B4-BE49-F238E27FC236}">
                <a16:creationId xmlns:a16="http://schemas.microsoft.com/office/drawing/2014/main" id="{6F4ED2A3-9A37-4319-8BE6-C6F1D9FDB6CE}"/>
              </a:ext>
            </a:extLst>
          </p:cNvPr>
          <p:cNvSpPr txBox="1">
            <a:spLocks/>
          </p:cNvSpPr>
          <p:nvPr/>
        </p:nvSpPr>
        <p:spPr>
          <a:xfrm>
            <a:off x="8826607" y="909091"/>
            <a:ext cx="1504575" cy="1388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1600" dirty="0"/>
              <a:t>Run chart favorable direction</a:t>
            </a:r>
          </a:p>
        </p:txBody>
      </p:sp>
      <p:pic>
        <p:nvPicPr>
          <p:cNvPr id="9" name="Content Placeholder 8">
            <a:extLst>
              <a:ext uri="{FF2B5EF4-FFF2-40B4-BE49-F238E27FC236}">
                <a16:creationId xmlns:a16="http://schemas.microsoft.com/office/drawing/2014/main" id="{DE024DBB-2FD8-4BF5-9A84-9BE31E11FD3F}"/>
              </a:ext>
            </a:extLst>
          </p:cNvPr>
          <p:cNvPicPr>
            <a:picLocks noGrp="1" noChangeAspect="1"/>
          </p:cNvPicPr>
          <p:nvPr>
            <p:ph sz="quarter" idx="10"/>
          </p:nvPr>
        </p:nvPicPr>
        <p:blipFill>
          <a:blip r:embed="rId2"/>
          <a:stretch>
            <a:fillRect/>
          </a:stretch>
        </p:blipFill>
        <p:spPr>
          <a:xfrm>
            <a:off x="387906" y="741737"/>
            <a:ext cx="7487997" cy="4500765"/>
          </a:xfrm>
          <a:prstGeom prst="rect">
            <a:avLst/>
          </a:prstGeom>
        </p:spPr>
      </p:pic>
      <p:graphicFrame>
        <p:nvGraphicFramePr>
          <p:cNvPr id="10" name="Object 9">
            <a:extLst>
              <a:ext uri="{FF2B5EF4-FFF2-40B4-BE49-F238E27FC236}">
                <a16:creationId xmlns:a16="http://schemas.microsoft.com/office/drawing/2014/main" id="{3EF2A030-C5B7-415E-854C-EB2A80C90A2E}"/>
              </a:ext>
            </a:extLst>
          </p:cNvPr>
          <p:cNvGraphicFramePr>
            <a:graphicFrameLocks noChangeAspect="1"/>
          </p:cNvGraphicFramePr>
          <p:nvPr/>
        </p:nvGraphicFramePr>
        <p:xfrm>
          <a:off x="207152" y="5440622"/>
          <a:ext cx="11594988" cy="639038"/>
        </p:xfrm>
        <a:graphic>
          <a:graphicData uri="http://schemas.openxmlformats.org/presentationml/2006/ole">
            <mc:AlternateContent xmlns:mc="http://schemas.openxmlformats.org/markup-compatibility/2006">
              <mc:Choice xmlns:v="urn:schemas-microsoft-com:vml" Requires="v">
                <p:oleObj name="Worksheet" r:id="rId3" imgW="10369513" imgH="571500" progId="Excel.Sheet.12">
                  <p:embed/>
                </p:oleObj>
              </mc:Choice>
              <mc:Fallback>
                <p:oleObj name="Worksheet" r:id="rId3" imgW="10369513" imgH="571500" progId="Excel.Sheet.12">
                  <p:embed/>
                  <p:pic>
                    <p:nvPicPr>
                      <p:cNvPr id="10" name="Object 9">
                        <a:extLst>
                          <a:ext uri="{FF2B5EF4-FFF2-40B4-BE49-F238E27FC236}">
                            <a16:creationId xmlns:a16="http://schemas.microsoft.com/office/drawing/2014/main" id="{3EF2A030-C5B7-415E-854C-EB2A80C90A2E}"/>
                          </a:ext>
                        </a:extLst>
                      </p:cNvPr>
                      <p:cNvPicPr/>
                      <p:nvPr/>
                    </p:nvPicPr>
                    <p:blipFill>
                      <a:blip r:embed="rId4"/>
                      <a:stretch>
                        <a:fillRect/>
                      </a:stretch>
                    </p:blipFill>
                    <p:spPr>
                      <a:xfrm>
                        <a:off x="207152" y="5440622"/>
                        <a:ext cx="11594988" cy="639038"/>
                      </a:xfrm>
                      <a:prstGeom prst="rect">
                        <a:avLst/>
                      </a:prstGeom>
                    </p:spPr>
                  </p:pic>
                </p:oleObj>
              </mc:Fallback>
            </mc:AlternateContent>
          </a:graphicData>
        </a:graphic>
      </p:graphicFrame>
    </p:spTree>
    <p:extLst>
      <p:ext uri="{BB962C8B-B14F-4D97-AF65-F5344CB8AC3E}">
        <p14:creationId xmlns:p14="http://schemas.microsoft.com/office/powerpoint/2010/main" val="1437059764"/>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F248-214F-4AC9-AB25-A827945158A5}"/>
              </a:ext>
            </a:extLst>
          </p:cNvPr>
          <p:cNvSpPr>
            <a:spLocks noGrp="1"/>
          </p:cNvSpPr>
          <p:nvPr>
            <p:ph type="title"/>
          </p:nvPr>
        </p:nvSpPr>
        <p:spPr/>
        <p:txBody>
          <a:bodyPr/>
          <a:lstStyle/>
          <a:p>
            <a:r>
              <a:rPr lang="en-US" dirty="0"/>
              <a:t>Peds Clinics – DKA Events</a:t>
            </a:r>
          </a:p>
        </p:txBody>
      </p:sp>
      <p:sp>
        <p:nvSpPr>
          <p:cNvPr id="3" name="Content Placeholder 2">
            <a:extLst>
              <a:ext uri="{FF2B5EF4-FFF2-40B4-BE49-F238E27FC236}">
                <a16:creationId xmlns:a16="http://schemas.microsoft.com/office/drawing/2014/main" id="{35543495-EB18-4276-B228-612E5AE17FEB}"/>
              </a:ext>
            </a:extLst>
          </p:cNvPr>
          <p:cNvSpPr>
            <a:spLocks noGrp="1"/>
          </p:cNvSpPr>
          <p:nvPr>
            <p:ph sz="quarter" idx="10"/>
          </p:nvPr>
        </p:nvSpPr>
        <p:spPr>
          <a:xfrm>
            <a:off x="609917" y="876300"/>
            <a:ext cx="10972166" cy="4876800"/>
          </a:xfrm>
        </p:spPr>
        <p:txBody>
          <a:bodyPr/>
          <a:lstStyle/>
          <a:p>
            <a:r>
              <a:rPr lang="en-US" sz="2400" b="1" dirty="0">
                <a:solidFill>
                  <a:schemeClr val="tx1"/>
                </a:solidFill>
              </a:rPr>
              <a:t>QI Collaborative Goal: 6.3%</a:t>
            </a:r>
            <a:endParaRPr lang="en-US" sz="2400" dirty="0">
              <a:solidFill>
                <a:schemeClr val="tx1"/>
              </a:solidFill>
            </a:endParaRPr>
          </a:p>
          <a:p>
            <a:r>
              <a:rPr lang="en-US" sz="2400" b="1" dirty="0">
                <a:solidFill>
                  <a:schemeClr val="tx1"/>
                </a:solidFill>
              </a:rPr>
              <a:t>QI Collaborative Average: 2.8 %</a:t>
            </a:r>
          </a:p>
          <a:p>
            <a:endParaRPr lang="en-US" sz="2400" dirty="0">
              <a:solidFill>
                <a:schemeClr val="tx1"/>
              </a:solidFill>
            </a:endParaRPr>
          </a:p>
          <a:p>
            <a:r>
              <a:rPr lang="en-US" sz="2400" b="1" dirty="0">
                <a:solidFill>
                  <a:schemeClr val="tx1"/>
                </a:solidFill>
              </a:rPr>
              <a:t>Sites that meet goal: 09/10</a:t>
            </a:r>
            <a:endParaRPr lang="en-US" sz="2400" dirty="0">
              <a:solidFill>
                <a:schemeClr val="tx1"/>
              </a:solidFill>
            </a:endParaRPr>
          </a:p>
          <a:p>
            <a:r>
              <a:rPr lang="en-US" sz="2400" b="1" dirty="0">
                <a:solidFill>
                  <a:schemeClr val="tx1"/>
                </a:solidFill>
              </a:rPr>
              <a:t>Top performers: </a:t>
            </a:r>
          </a:p>
          <a:p>
            <a:pPr marL="457200" indent="-457200">
              <a:buAutoNum type="arabicParenBoth"/>
            </a:pPr>
            <a:r>
              <a:rPr lang="en-US" sz="2400" dirty="0">
                <a:solidFill>
                  <a:schemeClr val="tx1"/>
                </a:solidFill>
              </a:rPr>
              <a:t>NYU Mineola: 0.2%; </a:t>
            </a:r>
          </a:p>
          <a:p>
            <a:pPr marL="457200" indent="-457200">
              <a:buAutoNum type="arabicParenBoth"/>
            </a:pPr>
            <a:r>
              <a:rPr lang="en-US" sz="2400" dirty="0">
                <a:solidFill>
                  <a:schemeClr val="tx1"/>
                </a:solidFill>
              </a:rPr>
              <a:t>Lurie: 0.6%</a:t>
            </a:r>
          </a:p>
          <a:p>
            <a:pPr marL="457200" indent="-457200">
              <a:buFont typeface="Arial" panose="020B0604020202020204" pitchFamily="34" charset="0"/>
              <a:buAutoNum type="arabicParenBoth"/>
            </a:pPr>
            <a:r>
              <a:rPr lang="en-US" sz="2400" dirty="0">
                <a:solidFill>
                  <a:schemeClr val="tx1"/>
                </a:solidFill>
              </a:rPr>
              <a:t>Cohen: 0.6%</a:t>
            </a:r>
          </a:p>
          <a:p>
            <a:pPr marL="457200" indent="-457200">
              <a:buAutoNum type="arabicParenBoth"/>
            </a:pPr>
            <a:r>
              <a:rPr lang="en-US" sz="2400" dirty="0">
                <a:solidFill>
                  <a:schemeClr val="tx1"/>
                </a:solidFill>
              </a:rPr>
              <a:t>BDC  Peds: 0.7%</a:t>
            </a:r>
          </a:p>
          <a:p>
            <a:pPr marL="0" indent="0">
              <a:buNone/>
            </a:pPr>
            <a:endParaRPr lang="en-US" sz="2400" dirty="0">
              <a:solidFill>
                <a:schemeClr val="tx1"/>
              </a:solidFill>
            </a:endParaRPr>
          </a:p>
          <a:p>
            <a:r>
              <a:rPr lang="en-US" sz="2400" b="1" dirty="0">
                <a:solidFill>
                  <a:schemeClr val="tx1"/>
                </a:solidFill>
              </a:rPr>
              <a:t>Improvement Range: 0.2-11%</a:t>
            </a:r>
          </a:p>
          <a:p>
            <a:endParaRPr lang="en-US" dirty="0"/>
          </a:p>
        </p:txBody>
      </p:sp>
      <p:graphicFrame>
        <p:nvGraphicFramePr>
          <p:cNvPr id="4" name="Table 4">
            <a:extLst>
              <a:ext uri="{FF2B5EF4-FFF2-40B4-BE49-F238E27FC236}">
                <a16:creationId xmlns:a16="http://schemas.microsoft.com/office/drawing/2014/main" id="{5F596B36-B83B-45C1-92F8-310828B761C4}"/>
              </a:ext>
            </a:extLst>
          </p:cNvPr>
          <p:cNvGraphicFramePr>
            <a:graphicFrameLocks noGrp="1"/>
          </p:cNvGraphicFramePr>
          <p:nvPr/>
        </p:nvGraphicFramePr>
        <p:xfrm>
          <a:off x="6221818" y="784759"/>
          <a:ext cx="5747427" cy="5288482"/>
        </p:xfrm>
        <a:graphic>
          <a:graphicData uri="http://schemas.openxmlformats.org/drawingml/2006/table">
            <a:tbl>
              <a:tblPr firstRow="1" bandRow="1"/>
              <a:tblGrid>
                <a:gridCol w="1906919">
                  <a:extLst>
                    <a:ext uri="{9D8B030D-6E8A-4147-A177-3AD203B41FA5}">
                      <a16:colId xmlns:a16="http://schemas.microsoft.com/office/drawing/2014/main" val="1105417818"/>
                    </a:ext>
                  </a:extLst>
                </a:gridCol>
                <a:gridCol w="1920254">
                  <a:extLst>
                    <a:ext uri="{9D8B030D-6E8A-4147-A177-3AD203B41FA5}">
                      <a16:colId xmlns:a16="http://schemas.microsoft.com/office/drawing/2014/main" val="439440434"/>
                    </a:ext>
                  </a:extLst>
                </a:gridCol>
                <a:gridCol w="1920254">
                  <a:extLst>
                    <a:ext uri="{9D8B030D-6E8A-4147-A177-3AD203B41FA5}">
                      <a16:colId xmlns:a16="http://schemas.microsoft.com/office/drawing/2014/main" val="27086691"/>
                    </a:ext>
                  </a:extLst>
                </a:gridCol>
              </a:tblGrid>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Available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No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No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32412306"/>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Lurie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CCHMC</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Miami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01978321"/>
                  </a:ext>
                </a:extLst>
              </a:tr>
              <a:tr h="320982">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NYU Peds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Stanford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UCSF</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59641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Cornell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SUNY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NYU Mineola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6950106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Florida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CMH</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3881435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BDC Peds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Seattle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Wisconsin</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6641041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Texas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Tennessee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Cook</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65863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Rady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Children National</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35214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CHLA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Mt Sinai</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04005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NYU Mineola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Indiana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Atlanta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93754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CMH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Texas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Michigan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98851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Helen Devos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Stanford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753670"/>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Alabama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727529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1147402"/>
                  </a:ext>
                </a:extLst>
              </a:tr>
              <a:tr h="395500">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4468009"/>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7248318"/>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7345314"/>
                  </a:ext>
                </a:extLst>
              </a:tr>
            </a:tbl>
          </a:graphicData>
        </a:graphic>
      </p:graphicFrame>
    </p:spTree>
    <p:extLst>
      <p:ext uri="{BB962C8B-B14F-4D97-AF65-F5344CB8AC3E}">
        <p14:creationId xmlns:p14="http://schemas.microsoft.com/office/powerpoint/2010/main" val="1060287796"/>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BB2E-4B0E-464F-8479-E524E0BC0192}"/>
              </a:ext>
            </a:extLst>
          </p:cNvPr>
          <p:cNvSpPr>
            <a:spLocks noGrp="1"/>
          </p:cNvSpPr>
          <p:nvPr>
            <p:ph type="title"/>
          </p:nvPr>
        </p:nvSpPr>
        <p:spPr/>
        <p:txBody>
          <a:bodyPr/>
          <a:lstStyle/>
          <a:p>
            <a:r>
              <a:rPr lang="en-US" dirty="0"/>
              <a:t>Peds Clinics – SDOH Screening</a:t>
            </a:r>
          </a:p>
        </p:txBody>
      </p:sp>
      <p:sp>
        <p:nvSpPr>
          <p:cNvPr id="6" name="Arrow: Up 1">
            <a:extLst>
              <a:ext uri="{FF2B5EF4-FFF2-40B4-BE49-F238E27FC236}">
                <a16:creationId xmlns:a16="http://schemas.microsoft.com/office/drawing/2014/main" id="{49669958-C492-4DBC-A1A7-5152919F8420}"/>
              </a:ext>
            </a:extLst>
          </p:cNvPr>
          <p:cNvSpPr/>
          <p:nvPr/>
        </p:nvSpPr>
        <p:spPr>
          <a:xfrm>
            <a:off x="7856464" y="778340"/>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7" name="Text Placeholder 5">
            <a:extLst>
              <a:ext uri="{FF2B5EF4-FFF2-40B4-BE49-F238E27FC236}">
                <a16:creationId xmlns:a16="http://schemas.microsoft.com/office/drawing/2014/main" id="{6F4ED2A3-9A37-4319-8BE6-C6F1D9FDB6CE}"/>
              </a:ext>
            </a:extLst>
          </p:cNvPr>
          <p:cNvSpPr txBox="1">
            <a:spLocks/>
          </p:cNvSpPr>
          <p:nvPr/>
        </p:nvSpPr>
        <p:spPr>
          <a:xfrm>
            <a:off x="8826607" y="909091"/>
            <a:ext cx="1504575" cy="138868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1600" dirty="0"/>
              <a:t>Run chart favorable direction</a:t>
            </a:r>
          </a:p>
        </p:txBody>
      </p:sp>
      <p:graphicFrame>
        <p:nvGraphicFramePr>
          <p:cNvPr id="8" name="Object 7">
            <a:extLst>
              <a:ext uri="{FF2B5EF4-FFF2-40B4-BE49-F238E27FC236}">
                <a16:creationId xmlns:a16="http://schemas.microsoft.com/office/drawing/2014/main" id="{4806C904-65BD-4DF1-929B-78BE9C8DCE5C}"/>
              </a:ext>
            </a:extLst>
          </p:cNvPr>
          <p:cNvGraphicFramePr>
            <a:graphicFrameLocks noChangeAspect="1"/>
          </p:cNvGraphicFramePr>
          <p:nvPr/>
        </p:nvGraphicFramePr>
        <p:xfrm>
          <a:off x="333261" y="5444453"/>
          <a:ext cx="11525478" cy="635207"/>
        </p:xfrm>
        <a:graphic>
          <a:graphicData uri="http://schemas.openxmlformats.org/presentationml/2006/ole">
            <mc:AlternateContent xmlns:mc="http://schemas.openxmlformats.org/markup-compatibility/2006">
              <mc:Choice xmlns:v="urn:schemas-microsoft-com:vml" Requires="v">
                <p:oleObj name="Worksheet" r:id="rId2" imgW="10369513" imgH="571500" progId="Excel.Sheet.12">
                  <p:embed/>
                </p:oleObj>
              </mc:Choice>
              <mc:Fallback>
                <p:oleObj name="Worksheet" r:id="rId2" imgW="10369513" imgH="571500" progId="Excel.Sheet.12">
                  <p:embed/>
                  <p:pic>
                    <p:nvPicPr>
                      <p:cNvPr id="8" name="Object 7">
                        <a:extLst>
                          <a:ext uri="{FF2B5EF4-FFF2-40B4-BE49-F238E27FC236}">
                            <a16:creationId xmlns:a16="http://schemas.microsoft.com/office/drawing/2014/main" id="{4806C904-65BD-4DF1-929B-78BE9C8DCE5C}"/>
                          </a:ext>
                        </a:extLst>
                      </p:cNvPr>
                      <p:cNvPicPr/>
                      <p:nvPr/>
                    </p:nvPicPr>
                    <p:blipFill>
                      <a:blip r:embed="rId3"/>
                      <a:stretch>
                        <a:fillRect/>
                      </a:stretch>
                    </p:blipFill>
                    <p:spPr>
                      <a:xfrm>
                        <a:off x="333261" y="5444453"/>
                        <a:ext cx="11525478" cy="635207"/>
                      </a:xfrm>
                      <a:prstGeom prst="rect">
                        <a:avLst/>
                      </a:prstGeom>
                    </p:spPr>
                  </p:pic>
                </p:oleObj>
              </mc:Fallback>
            </mc:AlternateContent>
          </a:graphicData>
        </a:graphic>
      </p:graphicFrame>
      <p:pic>
        <p:nvPicPr>
          <p:cNvPr id="13" name="Content Placeholder 12">
            <a:extLst>
              <a:ext uri="{FF2B5EF4-FFF2-40B4-BE49-F238E27FC236}">
                <a16:creationId xmlns:a16="http://schemas.microsoft.com/office/drawing/2014/main" id="{E88CD2F1-062E-4A0C-82E2-9A4A9E8A13DC}"/>
              </a:ext>
            </a:extLst>
          </p:cNvPr>
          <p:cNvPicPr>
            <a:picLocks noGrp="1" noChangeAspect="1"/>
          </p:cNvPicPr>
          <p:nvPr>
            <p:ph sz="quarter" idx="10"/>
          </p:nvPr>
        </p:nvPicPr>
        <p:blipFill>
          <a:blip r:embed="rId4"/>
          <a:stretch>
            <a:fillRect/>
          </a:stretch>
        </p:blipFill>
        <p:spPr>
          <a:xfrm>
            <a:off x="414671" y="778340"/>
            <a:ext cx="7340738" cy="4412253"/>
          </a:xfrm>
          <a:prstGeom prst="rect">
            <a:avLst/>
          </a:prstGeom>
        </p:spPr>
      </p:pic>
    </p:spTree>
    <p:extLst>
      <p:ext uri="{BB962C8B-B14F-4D97-AF65-F5344CB8AC3E}">
        <p14:creationId xmlns:p14="http://schemas.microsoft.com/office/powerpoint/2010/main" val="1043949021"/>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F248-214F-4AC9-AB25-A827945158A5}"/>
              </a:ext>
            </a:extLst>
          </p:cNvPr>
          <p:cNvSpPr>
            <a:spLocks noGrp="1"/>
          </p:cNvSpPr>
          <p:nvPr>
            <p:ph type="title"/>
          </p:nvPr>
        </p:nvSpPr>
        <p:spPr/>
        <p:txBody>
          <a:bodyPr/>
          <a:lstStyle/>
          <a:p>
            <a:r>
              <a:rPr lang="en-US" dirty="0"/>
              <a:t>Peds Clinics – SDOH Screening</a:t>
            </a:r>
          </a:p>
        </p:txBody>
      </p:sp>
      <p:sp>
        <p:nvSpPr>
          <p:cNvPr id="3" name="Content Placeholder 2">
            <a:extLst>
              <a:ext uri="{FF2B5EF4-FFF2-40B4-BE49-F238E27FC236}">
                <a16:creationId xmlns:a16="http://schemas.microsoft.com/office/drawing/2014/main" id="{35543495-EB18-4276-B228-612E5AE17FEB}"/>
              </a:ext>
            </a:extLst>
          </p:cNvPr>
          <p:cNvSpPr>
            <a:spLocks noGrp="1"/>
          </p:cNvSpPr>
          <p:nvPr>
            <p:ph sz="quarter" idx="10"/>
          </p:nvPr>
        </p:nvSpPr>
        <p:spPr>
          <a:xfrm>
            <a:off x="549274" y="914399"/>
            <a:ext cx="10972166" cy="5390707"/>
          </a:xfrm>
        </p:spPr>
        <p:txBody>
          <a:bodyPr/>
          <a:lstStyle/>
          <a:p>
            <a:r>
              <a:rPr lang="en-US" sz="2400" b="1" dirty="0">
                <a:solidFill>
                  <a:schemeClr val="tx1"/>
                </a:solidFill>
              </a:rPr>
              <a:t>QI Collaborative Goal: 10%</a:t>
            </a:r>
            <a:endParaRPr lang="en-US" sz="2400" dirty="0">
              <a:solidFill>
                <a:schemeClr val="tx1"/>
              </a:solidFill>
            </a:endParaRPr>
          </a:p>
          <a:p>
            <a:endParaRPr lang="en-US" sz="2400" b="1" dirty="0">
              <a:solidFill>
                <a:schemeClr val="tx1"/>
              </a:solidFill>
            </a:endParaRPr>
          </a:p>
          <a:p>
            <a:r>
              <a:rPr lang="en-US" sz="2400" b="1" dirty="0">
                <a:solidFill>
                  <a:schemeClr val="tx1"/>
                </a:solidFill>
              </a:rPr>
              <a:t>QI Collaborative Average:61%</a:t>
            </a:r>
          </a:p>
          <a:p>
            <a:endParaRPr lang="en-US" sz="2400" dirty="0">
              <a:solidFill>
                <a:schemeClr val="tx1"/>
              </a:solidFill>
            </a:endParaRPr>
          </a:p>
          <a:p>
            <a:r>
              <a:rPr lang="en-US" sz="2400" b="1" dirty="0">
                <a:solidFill>
                  <a:schemeClr val="tx1"/>
                </a:solidFill>
              </a:rPr>
              <a:t>Sites meeting goal: All</a:t>
            </a:r>
          </a:p>
          <a:p>
            <a:r>
              <a:rPr lang="en-US" sz="2400" b="1" dirty="0">
                <a:solidFill>
                  <a:schemeClr val="tx1"/>
                </a:solidFill>
              </a:rPr>
              <a:t>Sites that meet goal: 4</a:t>
            </a:r>
            <a:r>
              <a:rPr lang="en-US" sz="2400" dirty="0">
                <a:solidFill>
                  <a:schemeClr val="tx1"/>
                </a:solidFill>
              </a:rPr>
              <a:t>/</a:t>
            </a:r>
            <a:r>
              <a:rPr lang="en-US" sz="2400" b="1" dirty="0">
                <a:solidFill>
                  <a:schemeClr val="tx1"/>
                </a:solidFill>
              </a:rPr>
              <a:t>4</a:t>
            </a:r>
          </a:p>
          <a:p>
            <a:r>
              <a:rPr lang="en-US" sz="2400" b="1" dirty="0">
                <a:solidFill>
                  <a:schemeClr val="tx1"/>
                </a:solidFill>
              </a:rPr>
              <a:t>Top performers: </a:t>
            </a:r>
          </a:p>
          <a:p>
            <a:pPr marL="457200" indent="-457200">
              <a:buAutoNum type="arabicParenBoth"/>
            </a:pPr>
            <a:r>
              <a:rPr lang="en-US" sz="2400" dirty="0">
                <a:solidFill>
                  <a:schemeClr val="tx1"/>
                </a:solidFill>
              </a:rPr>
              <a:t>NYU Peds: 67%; </a:t>
            </a:r>
          </a:p>
          <a:p>
            <a:pPr marL="457200" indent="-457200">
              <a:buAutoNum type="arabicParenBoth"/>
            </a:pPr>
            <a:r>
              <a:rPr lang="en-US" sz="2400" dirty="0">
                <a:solidFill>
                  <a:schemeClr val="tx1"/>
                </a:solidFill>
              </a:rPr>
              <a:t>Texas: 61%</a:t>
            </a:r>
          </a:p>
          <a:p>
            <a:pPr marL="0" indent="0">
              <a:buNone/>
            </a:pPr>
            <a:endParaRPr lang="en-US" sz="2400" dirty="0">
              <a:solidFill>
                <a:schemeClr val="tx1"/>
              </a:solidFill>
            </a:endParaRPr>
          </a:p>
          <a:p>
            <a:r>
              <a:rPr lang="en-US" sz="2400" b="1" dirty="0">
                <a:solidFill>
                  <a:schemeClr val="tx1"/>
                </a:solidFill>
              </a:rPr>
              <a:t>Improvement Range: 5%-50%</a:t>
            </a:r>
          </a:p>
          <a:p>
            <a:endParaRPr lang="en-US" dirty="0"/>
          </a:p>
        </p:txBody>
      </p:sp>
      <p:graphicFrame>
        <p:nvGraphicFramePr>
          <p:cNvPr id="4" name="Table 4">
            <a:extLst>
              <a:ext uri="{FF2B5EF4-FFF2-40B4-BE49-F238E27FC236}">
                <a16:creationId xmlns:a16="http://schemas.microsoft.com/office/drawing/2014/main" id="{5F596B36-B83B-45C1-92F8-310828B761C4}"/>
              </a:ext>
            </a:extLst>
          </p:cNvPr>
          <p:cNvGraphicFramePr>
            <a:graphicFrameLocks noGrp="1"/>
          </p:cNvGraphicFramePr>
          <p:nvPr/>
        </p:nvGraphicFramePr>
        <p:xfrm>
          <a:off x="5895299" y="914399"/>
          <a:ext cx="5747427" cy="5288482"/>
        </p:xfrm>
        <a:graphic>
          <a:graphicData uri="http://schemas.openxmlformats.org/drawingml/2006/table">
            <a:tbl>
              <a:tblPr firstRow="1" bandRow="1"/>
              <a:tblGrid>
                <a:gridCol w="1906919">
                  <a:extLst>
                    <a:ext uri="{9D8B030D-6E8A-4147-A177-3AD203B41FA5}">
                      <a16:colId xmlns:a16="http://schemas.microsoft.com/office/drawing/2014/main" val="1105417818"/>
                    </a:ext>
                  </a:extLst>
                </a:gridCol>
                <a:gridCol w="1920254">
                  <a:extLst>
                    <a:ext uri="{9D8B030D-6E8A-4147-A177-3AD203B41FA5}">
                      <a16:colId xmlns:a16="http://schemas.microsoft.com/office/drawing/2014/main" val="439440434"/>
                    </a:ext>
                  </a:extLst>
                </a:gridCol>
                <a:gridCol w="1920254">
                  <a:extLst>
                    <a:ext uri="{9D8B030D-6E8A-4147-A177-3AD203B41FA5}">
                      <a16:colId xmlns:a16="http://schemas.microsoft.com/office/drawing/2014/main" val="27086691"/>
                    </a:ext>
                  </a:extLst>
                </a:gridCol>
              </a:tblGrid>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Available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Incomplete/No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No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32412306"/>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Cornell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CCHMC</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Miami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01978321"/>
                  </a:ext>
                </a:extLst>
              </a:tr>
              <a:tr h="320982">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NYU Peds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Stanford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UCSF</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59641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SUNY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NYU Mineola</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6950106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Texas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CMH</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3881435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Seattle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Wisconsin</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6641041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Tennessee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Cook</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65863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Rady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Children National</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35214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CHLA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Mt Sinai</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04005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Indiana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Atlanta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93754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Texas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Michigan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98851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Helen Devos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Stanford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753670"/>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Alabama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727529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1147402"/>
                  </a:ext>
                </a:extLst>
              </a:tr>
              <a:tr h="395500">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4468009"/>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7248318"/>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7345314"/>
                  </a:ext>
                </a:extLst>
              </a:tr>
            </a:tbl>
          </a:graphicData>
        </a:graphic>
      </p:graphicFrame>
    </p:spTree>
    <p:extLst>
      <p:ext uri="{BB962C8B-B14F-4D97-AF65-F5344CB8AC3E}">
        <p14:creationId xmlns:p14="http://schemas.microsoft.com/office/powerpoint/2010/main" val="2210977122"/>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28570F2-53DC-484E-BF00-83EE41DE04E0}"/>
              </a:ext>
            </a:extLst>
          </p:cNvPr>
          <p:cNvGraphicFramePr>
            <a:graphicFrameLocks noGrp="1"/>
          </p:cNvGraphicFramePr>
          <p:nvPr/>
        </p:nvGraphicFramePr>
        <p:xfrm>
          <a:off x="435715" y="105748"/>
          <a:ext cx="10600883" cy="6759039"/>
        </p:xfrm>
        <a:graphic>
          <a:graphicData uri="http://schemas.openxmlformats.org/drawingml/2006/table">
            <a:tbl>
              <a:tblPr/>
              <a:tblGrid>
                <a:gridCol w="954956">
                  <a:extLst>
                    <a:ext uri="{9D8B030D-6E8A-4147-A177-3AD203B41FA5}">
                      <a16:colId xmlns:a16="http://schemas.microsoft.com/office/drawing/2014/main" val="3649631469"/>
                    </a:ext>
                  </a:extLst>
                </a:gridCol>
                <a:gridCol w="246743">
                  <a:extLst>
                    <a:ext uri="{9D8B030D-6E8A-4147-A177-3AD203B41FA5}">
                      <a16:colId xmlns:a16="http://schemas.microsoft.com/office/drawing/2014/main" val="3390412037"/>
                    </a:ext>
                  </a:extLst>
                </a:gridCol>
                <a:gridCol w="830868">
                  <a:extLst>
                    <a:ext uri="{9D8B030D-6E8A-4147-A177-3AD203B41FA5}">
                      <a16:colId xmlns:a16="http://schemas.microsoft.com/office/drawing/2014/main" val="2885256530"/>
                    </a:ext>
                  </a:extLst>
                </a:gridCol>
                <a:gridCol w="1182742">
                  <a:extLst>
                    <a:ext uri="{9D8B030D-6E8A-4147-A177-3AD203B41FA5}">
                      <a16:colId xmlns:a16="http://schemas.microsoft.com/office/drawing/2014/main" val="329579289"/>
                    </a:ext>
                  </a:extLst>
                </a:gridCol>
                <a:gridCol w="1349203">
                  <a:extLst>
                    <a:ext uri="{9D8B030D-6E8A-4147-A177-3AD203B41FA5}">
                      <a16:colId xmlns:a16="http://schemas.microsoft.com/office/drawing/2014/main" val="2996866283"/>
                    </a:ext>
                  </a:extLst>
                </a:gridCol>
                <a:gridCol w="1284727">
                  <a:extLst>
                    <a:ext uri="{9D8B030D-6E8A-4147-A177-3AD203B41FA5}">
                      <a16:colId xmlns:a16="http://schemas.microsoft.com/office/drawing/2014/main" val="2964392615"/>
                    </a:ext>
                  </a:extLst>
                </a:gridCol>
                <a:gridCol w="1241499">
                  <a:extLst>
                    <a:ext uri="{9D8B030D-6E8A-4147-A177-3AD203B41FA5}">
                      <a16:colId xmlns:a16="http://schemas.microsoft.com/office/drawing/2014/main" val="3373964957"/>
                    </a:ext>
                  </a:extLst>
                </a:gridCol>
                <a:gridCol w="1270244">
                  <a:extLst>
                    <a:ext uri="{9D8B030D-6E8A-4147-A177-3AD203B41FA5}">
                      <a16:colId xmlns:a16="http://schemas.microsoft.com/office/drawing/2014/main" val="1353730827"/>
                    </a:ext>
                  </a:extLst>
                </a:gridCol>
                <a:gridCol w="1048532">
                  <a:extLst>
                    <a:ext uri="{9D8B030D-6E8A-4147-A177-3AD203B41FA5}">
                      <a16:colId xmlns:a16="http://schemas.microsoft.com/office/drawing/2014/main" val="3238369244"/>
                    </a:ext>
                  </a:extLst>
                </a:gridCol>
                <a:gridCol w="1191369">
                  <a:extLst>
                    <a:ext uri="{9D8B030D-6E8A-4147-A177-3AD203B41FA5}">
                      <a16:colId xmlns:a16="http://schemas.microsoft.com/office/drawing/2014/main" val="3338555145"/>
                    </a:ext>
                  </a:extLst>
                </a:gridCol>
              </a:tblGrid>
              <a:tr h="380358">
                <a:tc gridSpan="10">
                  <a:txBody>
                    <a:bodyPr/>
                    <a:lstStyle/>
                    <a:p>
                      <a:pPr algn="ctr" fontAlgn="b"/>
                      <a:r>
                        <a:rPr lang="en-US" sz="2800" b="1" i="0" u="none" strike="noStrike" dirty="0">
                          <a:solidFill>
                            <a:srgbClr val="000000"/>
                          </a:solidFill>
                          <a:effectLst/>
                          <a:latin typeface="Calibri" panose="020F0502020204030204" pitchFamily="34" charset="0"/>
                        </a:rPr>
                        <a:t>Peds Improvement Score Card</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pPr algn="ctr" fontAlgn="b"/>
                      <a:endParaRPr lang="en-US" sz="1800" b="1"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hMerge="1">
                  <a:txBody>
                    <a:bodyPr/>
                    <a:lstStyle/>
                    <a:p>
                      <a:pPr algn="ctr" fontAlgn="b"/>
                      <a:endParaRPr lang="en-US" sz="1800" b="1"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hMerge="1">
                  <a:txBody>
                    <a:bodyPr/>
                    <a:lstStyle/>
                    <a:p>
                      <a:pPr algn="ctr" fontAlgn="b"/>
                      <a:endParaRPr lang="en-US" sz="1800" b="1"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521785212"/>
                  </a:ext>
                </a:extLst>
              </a:tr>
              <a:tr h="533891">
                <a:tc gridSpan="2">
                  <a:txBody>
                    <a:bodyPr/>
                    <a:lstStyle/>
                    <a:p>
                      <a:pPr algn="ctr" fontAlgn="b"/>
                      <a:r>
                        <a:rPr lang="en-US" sz="1400" b="1" i="0" u="none" strike="noStrike" dirty="0">
                          <a:solidFill>
                            <a:srgbClr val="000000"/>
                          </a:solidFill>
                          <a:effectLst/>
                          <a:latin typeface="Calibri" panose="020F0502020204030204" pitchFamily="34" charset="0"/>
                        </a:rPr>
                        <a:t>Sites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pPr algn="ctr" fontAlgn="b"/>
                      <a:r>
                        <a:rPr lang="en-US" sz="1600" b="1" i="0" u="none" strike="noStrike" dirty="0">
                          <a:solidFill>
                            <a:srgbClr val="000000"/>
                          </a:solidFill>
                          <a:effectLst/>
                          <a:latin typeface="Calibri" panose="020F0502020204030204" pitchFamily="34" charset="0"/>
                        </a:rPr>
                        <a:t>A1c&lt;7%</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A1c&lt;7%</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 CGM Use</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Pump Use</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Depression screening</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DKA Events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TIR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Documented Transition</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SDOH Screening</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28401658"/>
                  </a:ext>
                </a:extLst>
              </a:tr>
              <a:tr h="151976">
                <a:tc gridSpan="10">
                  <a:txBody>
                    <a:bodyPr/>
                    <a:lstStyle/>
                    <a:p>
                      <a:pPr algn="ctr" fontAlgn="b"/>
                      <a:endParaRPr lang="en-US" sz="1100" b="1"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pPr algn="ctr" fontAlgn="b"/>
                      <a:endParaRPr lang="en-US" sz="1200" b="0" i="1"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pPr algn="ctr" fontAlgn="b"/>
                      <a:endParaRPr lang="en-US" sz="1200" b="0" i="1"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pPr algn="ctr" fontAlgn="b"/>
                      <a:endParaRPr lang="en-US" sz="1200" b="0" i="1"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pPr algn="ctr" fontAlgn="b"/>
                      <a:endParaRPr lang="en-US" sz="1200" b="0" i="1"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584642259"/>
                  </a:ext>
                </a:extLst>
              </a:tr>
              <a:tr h="287563">
                <a:tc>
                  <a:txBody>
                    <a:bodyPr/>
                    <a:lstStyle/>
                    <a:p>
                      <a:pPr algn="l" fontAlgn="b"/>
                      <a:r>
                        <a:rPr lang="en-US" sz="1600" b="1" i="0" u="none" strike="noStrike" dirty="0">
                          <a:solidFill>
                            <a:srgbClr val="000000"/>
                          </a:solidFill>
                          <a:effectLst/>
                          <a:latin typeface="Calibri" panose="020F0502020204030204" pitchFamily="34" charset="0"/>
                        </a:rPr>
                        <a:t>QIC Goals</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1" u="none" strike="noStrike" dirty="0">
                          <a:solidFill>
                            <a:srgbClr val="000000"/>
                          </a:solidFill>
                          <a:effectLst/>
                          <a:latin typeface="Calibri" panose="020F0502020204030204" pitchFamily="34" charset="0"/>
                        </a:rPr>
                        <a:t> &lt;7%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fontAlgn="b"/>
                      <a:endParaRPr lang="en-US" sz="1600" b="1" i="1"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1600" b="1" i="1" u="none" strike="noStrike" dirty="0">
                          <a:solidFill>
                            <a:srgbClr val="000000"/>
                          </a:solidFill>
                          <a:effectLst/>
                          <a:latin typeface="Calibri" panose="020F0502020204030204" pitchFamily="34" charset="0"/>
                        </a:rPr>
                        <a:t>70%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1600" b="1" i="1" u="none" strike="noStrike" dirty="0">
                          <a:solidFill>
                            <a:srgbClr val="000000"/>
                          </a:solidFill>
                          <a:effectLst/>
                          <a:latin typeface="Calibri" panose="020F0502020204030204" pitchFamily="34" charset="0"/>
                        </a:rPr>
                        <a:t>60%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1600" b="1" i="1" u="none" strike="noStrike" dirty="0">
                          <a:solidFill>
                            <a:srgbClr val="000000"/>
                          </a:solidFill>
                          <a:effectLst/>
                          <a:latin typeface="Calibri" panose="020F0502020204030204" pitchFamily="34" charset="0"/>
                        </a:rPr>
                        <a:t>80%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1600" b="1" i="1" u="none" strike="noStrike" dirty="0">
                          <a:solidFill>
                            <a:srgbClr val="000000"/>
                          </a:solidFill>
                          <a:effectLst/>
                          <a:latin typeface="Calibri" panose="020F0502020204030204" pitchFamily="34" charset="0"/>
                        </a:rPr>
                        <a:t>&lt;6.3%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1600" b="1" i="1" u="none" strike="noStrike" dirty="0">
                          <a:solidFill>
                            <a:srgbClr val="000000"/>
                          </a:solidFill>
                          <a:effectLst/>
                          <a:latin typeface="Calibri" panose="020F0502020204030204" pitchFamily="34" charset="0"/>
                        </a:rPr>
                        <a:t>&gt;70%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endParaRPr lang="en-US" sz="1600" b="1" i="1"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endParaRPr lang="en-US" sz="1600" b="1" i="1"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598608077"/>
                  </a:ext>
                </a:extLst>
              </a:tr>
              <a:tr h="220546">
                <a:tc>
                  <a:txBody>
                    <a:bodyPr/>
                    <a:lstStyle/>
                    <a:p>
                      <a:pPr algn="l" fontAlgn="b"/>
                      <a:r>
                        <a:rPr lang="en-US" sz="1600" b="1" i="0" u="none" strike="noStrike" dirty="0">
                          <a:solidFill>
                            <a:srgbClr val="000000"/>
                          </a:solidFill>
                          <a:effectLst/>
                          <a:latin typeface="Calibri" panose="020F0502020204030204" pitchFamily="34" charset="0"/>
                        </a:rPr>
                        <a:t>QIC Status</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200" b="1" i="0" u="none" strike="noStrike" dirty="0">
                          <a:solidFill>
                            <a:srgbClr val="000000"/>
                          </a:solidFill>
                          <a:effectLst/>
                          <a:latin typeface="Calibri" panose="020F0502020204030204" pitchFamily="34" charset="0"/>
                        </a:rPr>
                        <a:t>17%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12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b="1" i="0" u="none" strike="noStrike" dirty="0">
                          <a:solidFill>
                            <a:srgbClr val="000000"/>
                          </a:solidFill>
                          <a:effectLst/>
                          <a:latin typeface="Calibri" panose="020F0502020204030204" pitchFamily="34" charset="0"/>
                        </a:rPr>
                        <a:t>72%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b="1" i="0" u="none" strike="noStrike" dirty="0">
                          <a:solidFill>
                            <a:srgbClr val="000000"/>
                          </a:solidFill>
                          <a:effectLst/>
                          <a:latin typeface="Calibri" panose="020F0502020204030204" pitchFamily="34" charset="0"/>
                        </a:rPr>
                        <a:t>50%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mn-cs"/>
                          <a:sym typeface="Hind Bold"/>
                        </a:rPr>
                        <a:t>52%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b="1" i="0" u="none" strike="noStrike" dirty="0">
                          <a:solidFill>
                            <a:srgbClr val="000000"/>
                          </a:solidFill>
                          <a:effectLst/>
                          <a:latin typeface="Calibri" panose="020F0502020204030204" pitchFamily="34" charset="0"/>
                        </a:rPr>
                        <a:t>2.8%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b="1" i="0" u="none" strike="noStrike" dirty="0">
                          <a:solidFill>
                            <a:srgbClr val="000000"/>
                          </a:solidFill>
                          <a:effectLst/>
                          <a:latin typeface="Calibri" panose="020F0502020204030204" pitchFamily="34" charset="0"/>
                        </a:rPr>
                        <a:t>36%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b="1" i="0" u="none" strike="noStrike" dirty="0">
                          <a:solidFill>
                            <a:srgbClr val="000000"/>
                          </a:solidFill>
                          <a:effectLst/>
                          <a:latin typeface="Calibri" panose="020F0502020204030204" pitchFamily="34" charset="0"/>
                        </a:rPr>
                        <a:t>28%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b="1" i="0" u="none" strike="noStrike" dirty="0">
                          <a:solidFill>
                            <a:srgbClr val="000000"/>
                          </a:solidFill>
                          <a:effectLst/>
                          <a:latin typeface="Calibri" panose="020F0502020204030204" pitchFamily="34" charset="0"/>
                        </a:rPr>
                        <a:t>62%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636883756"/>
                  </a:ext>
                </a:extLst>
              </a:tr>
              <a:tr h="220546">
                <a:tc gridSpan="10">
                  <a:txBody>
                    <a:bodyPr/>
                    <a:lstStyle/>
                    <a:p>
                      <a:pPr algn="l" fontAlgn="b"/>
                      <a:endParaRPr lang="en-US" sz="16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marL="0" marR="0" lvl="0" indent="0" algn="ctr" defTabSz="914400" eaLnBrk="1" fontAlgn="b"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cs typeface="+mn-cs"/>
                        <a:sym typeface="Hind Bold"/>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256522002"/>
                  </a:ext>
                </a:extLst>
              </a:tr>
              <a:tr h="220546">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Lurie</a:t>
                      </a:r>
                    </a:p>
                  </a:txBody>
                  <a:tcP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0" u="none" strike="noStrike" dirty="0">
                          <a:solidFill>
                            <a:srgbClr val="000000"/>
                          </a:solidFill>
                          <a:effectLst/>
                          <a:latin typeface="Calibri" panose="020F0502020204030204" pitchFamily="34" charset="0"/>
                        </a:rPr>
                        <a:t>22% </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53"/>
                    </a:solidFill>
                  </a:tcPr>
                </a:tc>
                <a:tc>
                  <a:txBody>
                    <a:bodyPr/>
                    <a:lstStyle/>
                    <a:p>
                      <a:pPr algn="ctr" fontAlgn="b"/>
                      <a:r>
                        <a:rPr lang="en-US" sz="1600" b="1" i="0" u="none" strike="noStrike" dirty="0">
                          <a:solidFill>
                            <a:srgbClr val="000000"/>
                          </a:solidFill>
                          <a:effectLst/>
                          <a:latin typeface="Calibri" panose="020F0502020204030204" pitchFamily="34" charset="0"/>
                        </a:rPr>
                        <a:t>68%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43%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cs typeface="+mn-cs"/>
                          <a:sym typeface="Hind Bold"/>
                        </a:rPr>
                        <a:t>11%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600" b="1" i="0" u="none" strike="noStrike" dirty="0">
                          <a:solidFill>
                            <a:srgbClr val="000000"/>
                          </a:solidFill>
                          <a:effectLst/>
                          <a:latin typeface="Calibri" panose="020F0502020204030204" pitchFamily="34" charset="0"/>
                        </a:rPr>
                        <a:t>12%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813475601"/>
                  </a:ext>
                </a:extLst>
              </a:tr>
              <a:tr h="210557">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NYU Peds</a:t>
                      </a:r>
                    </a:p>
                  </a:txBody>
                  <a:tcP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0" u="none" strike="noStrike" dirty="0">
                          <a:solidFill>
                            <a:srgbClr val="000000"/>
                          </a:solidFill>
                          <a:effectLst/>
                          <a:latin typeface="Calibri" panose="020F0502020204030204" pitchFamily="34" charset="0"/>
                        </a:rPr>
                        <a:t>36%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600" b="1" i="0" u="none" strike="noStrike" dirty="0">
                          <a:solidFill>
                            <a:schemeClr val="tx1"/>
                          </a:solidFill>
                          <a:effectLst/>
                          <a:latin typeface="Calibri" panose="020F0502020204030204" pitchFamily="34" charset="0"/>
                        </a:rPr>
                        <a:t>86%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600" b="1" i="0" u="none" strike="noStrike" dirty="0">
                          <a:solidFill>
                            <a:srgbClr val="000000"/>
                          </a:solidFill>
                          <a:effectLst/>
                          <a:latin typeface="Calibri" panose="020F0502020204030204" pitchFamily="34" charset="0"/>
                        </a:rPr>
                        <a:t>80%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600" b="1" i="0" u="none" strike="noStrike" dirty="0">
                          <a:solidFill>
                            <a:srgbClr val="000000"/>
                          </a:solidFill>
                          <a:effectLst/>
                          <a:latin typeface="Calibri" panose="020F0502020204030204" pitchFamily="34" charset="0"/>
                        </a:rPr>
                        <a:t>50%(</a:t>
                      </a:r>
                      <a:r>
                        <a:rPr lang="en-US" sz="1600" b="1" i="0" u="none" strike="noStrike" dirty="0">
                          <a:solidFill>
                            <a:srgbClr val="000000"/>
                          </a:solidFill>
                          <a:effectLst/>
                          <a:latin typeface="Calibri" panose="020F0502020204030204" pitchFamily="34" charset="0"/>
                          <a:sym typeface="Wingdings" panose="05000000000000000000" pitchFamily="2" charset="2"/>
                        </a:rPr>
                        <a:t></a:t>
                      </a:r>
                      <a:r>
                        <a:rPr lang="en-US" sz="1600" b="1" i="0" u="none" strike="noStrike" dirty="0">
                          <a:solidFill>
                            <a:srgbClr val="000000"/>
                          </a:solidFill>
                          <a:effectLst/>
                          <a:latin typeface="Calibri" panose="020F0502020204030204" pitchFamily="34" charset="0"/>
                        </a:rPr>
                        <a:t>45%)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600" b="1" i="0" u="none" strike="noStrike" dirty="0">
                          <a:solidFill>
                            <a:srgbClr val="000000"/>
                          </a:solidFill>
                          <a:effectLst/>
                          <a:latin typeface="Calibri" panose="020F0502020204030204" pitchFamily="34" charset="0"/>
                        </a:rPr>
                        <a:t>50%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56%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67%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172961947"/>
                  </a:ext>
                </a:extLst>
              </a:tr>
              <a:tr h="220546">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Cornell</a:t>
                      </a:r>
                    </a:p>
                  </a:txBody>
                  <a:tcP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0" u="none" strike="noStrike" dirty="0">
                          <a:solidFill>
                            <a:srgbClr val="000000"/>
                          </a:solidFill>
                          <a:effectLst/>
                          <a:latin typeface="Calibri" panose="020F0502020204030204" pitchFamily="34" charset="0"/>
                        </a:rPr>
                        <a:t>16%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53"/>
                    </a:solidFill>
                  </a:tcPr>
                </a:tc>
                <a:tc>
                  <a:txBody>
                    <a:bodyPr/>
                    <a:lstStyle/>
                    <a:p>
                      <a:pPr algn="ctr" fontAlgn="b"/>
                      <a:r>
                        <a:rPr lang="en-US" sz="1600" b="1" i="0" u="none" strike="noStrike" dirty="0">
                          <a:solidFill>
                            <a:srgbClr val="000000"/>
                          </a:solidFill>
                          <a:effectLst/>
                          <a:latin typeface="Calibri" panose="020F0502020204030204" pitchFamily="34" charset="0"/>
                        </a:rPr>
                        <a:t>66%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69%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600" b="1" i="0" u="none" strike="noStrike" dirty="0">
                          <a:solidFill>
                            <a:srgbClr val="000000"/>
                          </a:solidFill>
                          <a:effectLst/>
                          <a:latin typeface="Calibri" panose="020F0502020204030204" pitchFamily="34" charset="0"/>
                        </a:rPr>
                        <a:t>39%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39%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18%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4134652262"/>
                  </a:ext>
                </a:extLst>
              </a:tr>
              <a:tr h="220546">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Florida</a:t>
                      </a:r>
                    </a:p>
                  </a:txBody>
                  <a:tcP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0" u="none" strike="noStrike" dirty="0">
                          <a:solidFill>
                            <a:srgbClr val="000000"/>
                          </a:solidFill>
                          <a:effectLst/>
                          <a:latin typeface="Calibri" panose="020F0502020204030204" pitchFamily="34" charset="0"/>
                        </a:rPr>
                        <a:t>21%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53"/>
                    </a:solidFill>
                  </a:tcPr>
                </a:tc>
                <a:tc>
                  <a:txBody>
                    <a:bodyPr/>
                    <a:lstStyle/>
                    <a:p>
                      <a:pPr algn="ctr" fontAlgn="b"/>
                      <a:r>
                        <a:rPr lang="en-US" sz="1600" b="1" i="0" u="none" strike="noStrike" dirty="0">
                          <a:solidFill>
                            <a:srgbClr val="000000"/>
                          </a:solidFill>
                          <a:effectLst/>
                          <a:latin typeface="Calibri" panose="020F0502020204030204" pitchFamily="34" charset="0"/>
                        </a:rPr>
                        <a:t>77%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600" b="1" i="0" u="none" strike="noStrike" dirty="0">
                          <a:solidFill>
                            <a:srgbClr val="000000"/>
                          </a:solidFill>
                          <a:effectLst/>
                          <a:latin typeface="Calibri" panose="020F0502020204030204" pitchFamily="34" charset="0"/>
                        </a:rPr>
                        <a:t>44%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65%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600" b="1" i="0" u="none" strike="noStrike" dirty="0">
                          <a:solidFill>
                            <a:srgbClr val="000000"/>
                          </a:solidFill>
                          <a:effectLst/>
                          <a:latin typeface="Calibri" panose="020F0502020204030204" pitchFamily="34" charset="0"/>
                        </a:rPr>
                        <a:t>22%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2433241161"/>
                  </a:ext>
                </a:extLst>
              </a:tr>
              <a:tr h="220546">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BDC Peds</a:t>
                      </a:r>
                    </a:p>
                  </a:txBody>
                  <a:tcP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0" u="none" strike="noStrike" dirty="0">
                          <a:solidFill>
                            <a:srgbClr val="000000"/>
                          </a:solidFill>
                          <a:effectLst/>
                          <a:latin typeface="Calibri" panose="020F0502020204030204" pitchFamily="34" charset="0"/>
                        </a:rPr>
                        <a:t>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53"/>
                    </a:solidFill>
                  </a:tcPr>
                </a:tc>
                <a:tc>
                  <a:txBody>
                    <a:bodyPr/>
                    <a:lstStyle/>
                    <a:p>
                      <a:pPr algn="ctr" fontAlgn="b"/>
                      <a:r>
                        <a:rPr lang="en-US" sz="1600" b="1" i="0" u="none" strike="noStrike" dirty="0">
                          <a:solidFill>
                            <a:srgbClr val="000000"/>
                          </a:solidFill>
                          <a:effectLst/>
                          <a:latin typeface="Calibri" panose="020F0502020204030204" pitchFamily="34" charset="0"/>
                        </a:rPr>
                        <a:t>78%(</a:t>
                      </a:r>
                      <a:r>
                        <a:rPr lang="en-US" sz="1600" b="1" i="0" u="none" strike="noStrike" dirty="0">
                          <a:solidFill>
                            <a:srgbClr val="000000"/>
                          </a:solidFill>
                          <a:effectLst/>
                          <a:latin typeface="Calibri" panose="020F0502020204030204" pitchFamily="34" charset="0"/>
                          <a:sym typeface="Wingdings" panose="05000000000000000000" pitchFamily="2" charset="2"/>
                        </a:rPr>
                        <a:t></a:t>
                      </a:r>
                      <a:r>
                        <a:rPr lang="en-US" sz="1600" b="1" i="0" u="none" strike="noStrike" dirty="0">
                          <a:solidFill>
                            <a:srgbClr val="000000"/>
                          </a:solidFill>
                          <a:effectLst/>
                          <a:latin typeface="Calibri" panose="020F0502020204030204" pitchFamily="34" charset="0"/>
                        </a:rPr>
                        <a:t>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600" b="1" i="0" u="none" strike="noStrike" dirty="0">
                          <a:solidFill>
                            <a:srgbClr val="000000"/>
                          </a:solidFill>
                          <a:effectLst/>
                          <a:latin typeface="Calibri" panose="020F0502020204030204" pitchFamily="34" charset="0"/>
                        </a:rPr>
                        <a:t>69%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600" b="1" i="0" u="none" strike="noStrike" dirty="0">
                          <a:solidFill>
                            <a:srgbClr val="000000"/>
                          </a:solidFill>
                          <a:effectLst/>
                          <a:latin typeface="Calibri" panose="020F0502020204030204" pitchFamily="34" charset="0"/>
                        </a:rPr>
                        <a:t>50%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661764820"/>
                  </a:ext>
                </a:extLst>
              </a:tr>
              <a:tr h="20346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Texas</a:t>
                      </a:r>
                    </a:p>
                  </a:txBody>
                  <a:tcP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0" u="none" strike="noStrike" dirty="0">
                          <a:solidFill>
                            <a:srgbClr val="000000"/>
                          </a:solidFill>
                          <a:effectLst/>
                          <a:latin typeface="Calibri" panose="020F0502020204030204" pitchFamily="34" charset="0"/>
                        </a:rPr>
                        <a:t>18%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53"/>
                    </a:solidFill>
                  </a:tcPr>
                </a:tc>
                <a:tc>
                  <a:txBody>
                    <a:bodyPr/>
                    <a:lstStyle/>
                    <a:p>
                      <a:r>
                        <a:rPr lang="en-US" sz="1600" b="1" dirty="0"/>
                        <a:t>          63%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50%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81%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61%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824545277"/>
                  </a:ext>
                </a:extLst>
              </a:tr>
              <a:tr h="220546">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Cook</a:t>
                      </a:r>
                    </a:p>
                  </a:txBody>
                  <a:tcP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0" u="none" strike="noStrike" dirty="0">
                          <a:solidFill>
                            <a:srgbClr val="000000"/>
                          </a:solidFill>
                          <a:effectLst/>
                          <a:latin typeface="Calibri" panose="020F0502020204030204" pitchFamily="34" charset="0"/>
                        </a:rPr>
                        <a:t>18%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53"/>
                    </a:solidFill>
                  </a:tcPr>
                </a:tc>
                <a:tc>
                  <a:txBody>
                    <a:bodyPr/>
                    <a:lstStyle/>
                    <a:p>
                      <a:r>
                        <a:rPr lang="en-US" sz="1600" b="1" dirty="0"/>
                        <a:t>          65%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36%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3402842876"/>
                  </a:ext>
                </a:extLst>
              </a:tr>
              <a:tr h="220546">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Cohen</a:t>
                      </a:r>
                    </a:p>
                  </a:txBody>
                  <a:tcP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0" u="none" strike="noStrike" dirty="0">
                          <a:solidFill>
                            <a:srgbClr val="000000"/>
                          </a:solidFill>
                          <a:effectLst/>
                          <a:latin typeface="Calibri" panose="020F0502020204030204" pitchFamily="34" charset="0"/>
                        </a:rPr>
                        <a:t>20%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53"/>
                    </a:solidFill>
                  </a:tcPr>
                </a:tc>
                <a:tc>
                  <a:txBody>
                    <a:bodyPr/>
                    <a:lstStyle/>
                    <a:p>
                      <a:r>
                        <a:rPr lang="en-US" sz="1600" b="1" dirty="0"/>
                        <a:t>          31%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16%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17%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921995254"/>
                  </a:ext>
                </a:extLst>
              </a:tr>
              <a:tr h="235366">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Mineola</a:t>
                      </a:r>
                    </a:p>
                  </a:txBody>
                  <a:tcP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0" u="none" strike="noStrike" dirty="0">
                          <a:solidFill>
                            <a:srgbClr val="000000"/>
                          </a:solidFill>
                          <a:effectLst/>
                          <a:latin typeface="Calibri" panose="020F0502020204030204" pitchFamily="34" charset="0"/>
                        </a:rPr>
                        <a:t>21% </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53"/>
                    </a:solidFill>
                  </a:tcPr>
                </a:tc>
                <a:tc>
                  <a:txBody>
                    <a:bodyPr/>
                    <a:lstStyle/>
                    <a:p>
                      <a:r>
                        <a:rPr lang="en-US" sz="1600" b="1" dirty="0"/>
                        <a:t>          82%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r>
                        <a:rPr lang="en-US" sz="1600" b="1" i="0" u="none" strike="noStrike" dirty="0">
                          <a:solidFill>
                            <a:srgbClr val="000000"/>
                          </a:solidFill>
                          <a:effectLst/>
                          <a:latin typeface="Calibri" panose="020F0502020204030204" pitchFamily="34" charset="0"/>
                        </a:rPr>
                        <a:t>78%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2658458186"/>
                  </a:ext>
                </a:extLst>
              </a:tr>
              <a:tr h="220546">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600" b="1" dirty="0"/>
                        <a:t>CMH</a:t>
                      </a:r>
                    </a:p>
                  </a:txBody>
                  <a:tcP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0" u="none" strike="noStrike" dirty="0">
                          <a:solidFill>
                            <a:srgbClr val="000000"/>
                          </a:solidFill>
                          <a:effectLst/>
                          <a:latin typeface="Calibri" panose="020F0502020204030204" pitchFamily="34" charset="0"/>
                        </a:rPr>
                        <a:t>18%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53"/>
                    </a:solidFill>
                  </a:tcPr>
                </a:tc>
                <a:tc>
                  <a:txBody>
                    <a:bodyPr/>
                    <a:lstStyle/>
                    <a:p>
                      <a:r>
                        <a:rPr lang="en-US" sz="1600" b="1" dirty="0"/>
                        <a:t>          79%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r>
                        <a:rPr lang="en-US" sz="1600" b="1" i="0" u="none" strike="noStrike" dirty="0">
                          <a:solidFill>
                            <a:srgbClr val="000000"/>
                          </a:solidFill>
                          <a:effectLst/>
                          <a:latin typeface="Calibri" panose="020F0502020204030204" pitchFamily="34" charset="0"/>
                        </a:rPr>
                        <a:t>71%(</a:t>
                      </a:r>
                      <a:r>
                        <a:rPr lang="en-US" sz="1600" b="1" i="0" u="none" strike="noStrike" dirty="0">
                          <a:solidFill>
                            <a:srgbClr val="000000"/>
                          </a:solidFill>
                          <a:effectLst/>
                          <a:latin typeface="Calibri" panose="020F0502020204030204" pitchFamily="34" charset="0"/>
                          <a:sym typeface="Wingdings" panose="05000000000000000000" pitchFamily="2" charset="2"/>
                        </a:rPr>
                        <a:t>6%)</a:t>
                      </a: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r>
                        <a:rPr lang="en-US" sz="1600" b="1" i="0" u="none" strike="noStrike" dirty="0">
                          <a:solidFill>
                            <a:srgbClr val="000000"/>
                          </a:solidFill>
                          <a:effectLst/>
                          <a:latin typeface="Calibri" panose="020F0502020204030204" pitchFamily="34" charset="0"/>
                        </a:rPr>
                        <a:t>55%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11%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35%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25%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917569614"/>
                  </a:ext>
                </a:extLst>
              </a:tr>
              <a:tr h="224728">
                <a:tc>
                  <a:txBody>
                    <a:bodyPr/>
                    <a:lstStyle/>
                    <a:p>
                      <a:pPr algn="l" fontAlgn="b"/>
                      <a:r>
                        <a:rPr lang="en-US" sz="1600" b="1" i="0" u="none" strike="noStrike" dirty="0">
                          <a:solidFill>
                            <a:srgbClr val="000000"/>
                          </a:solidFill>
                          <a:effectLst/>
                          <a:latin typeface="Calibri" panose="020F0502020204030204" pitchFamily="34" charset="0"/>
                        </a:rPr>
                        <a:t> Helen D</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0" u="none" strike="noStrike" dirty="0">
                          <a:solidFill>
                            <a:srgbClr val="000000"/>
                          </a:solidFill>
                          <a:effectLst/>
                          <a:latin typeface="Calibri" panose="020F0502020204030204" pitchFamily="34" charset="0"/>
                        </a:rPr>
                        <a:t>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53"/>
                    </a:solidFill>
                  </a:tcPr>
                </a:tc>
                <a:tc>
                  <a:txBody>
                    <a:bodyPr/>
                    <a:lstStyle/>
                    <a:p>
                      <a:r>
                        <a:rPr lang="en-US" sz="1600" b="1" dirty="0"/>
                        <a:t>          55%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8649839"/>
                  </a:ext>
                </a:extLst>
              </a:tr>
              <a:tr h="220546">
                <a:tc>
                  <a:txBody>
                    <a:bodyPr/>
                    <a:lstStyle/>
                    <a:p>
                      <a:pPr algn="l" fontAlgn="b"/>
                      <a:r>
                        <a:rPr lang="en-US" sz="1600" b="1" i="0" u="none" strike="noStrike" dirty="0">
                          <a:solidFill>
                            <a:srgbClr val="000000"/>
                          </a:solidFill>
                          <a:effectLst/>
                          <a:latin typeface="Calibri" panose="020F0502020204030204" pitchFamily="34" charset="0"/>
                        </a:rPr>
                        <a:t> NCH</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2">
                  <a:txBody>
                    <a:bodyPr/>
                    <a:lstStyle/>
                    <a:p>
                      <a:pPr algn="ctr" fontAlgn="b"/>
                      <a:r>
                        <a:rPr lang="en-US" sz="1600" b="1" i="0" u="none" strike="noStrike" dirty="0">
                          <a:solidFill>
                            <a:srgbClr val="000000"/>
                          </a:solidFill>
                          <a:effectLst/>
                          <a:latin typeface="Calibri" panose="020F0502020204030204" pitchFamily="34" charset="0"/>
                        </a:rPr>
                        <a:t>19%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53"/>
                    </a:solidFill>
                  </a:tcPr>
                </a:tc>
                <a:tc>
                  <a:txBody>
                    <a:bodyPr/>
                    <a:lstStyle/>
                    <a:p>
                      <a:r>
                        <a:rPr lang="en-US" sz="1600" b="1" dirty="0"/>
                        <a:t>          72%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8283385"/>
                  </a:ext>
                </a:extLst>
              </a:tr>
              <a:tr h="320056">
                <a:tc>
                  <a:txBody>
                    <a:bodyPr/>
                    <a:lstStyle/>
                    <a:p>
                      <a:pPr algn="l" fontAlgn="b"/>
                      <a:r>
                        <a:rPr lang="en-US" sz="1100" b="0" i="0" u="none" strike="noStrike" dirty="0">
                          <a:solidFill>
                            <a:srgbClr val="000000"/>
                          </a:solidFill>
                          <a:effectLst/>
                          <a:latin typeface="Calibri" panose="020F0502020204030204" pitchFamily="34" charset="0"/>
                        </a:rPr>
                        <a:t> </a:t>
                      </a:r>
                    </a:p>
                  </a:txBody>
                  <a:tcPr marL="4763" marR="4763" marT="476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c gridSpan="4">
                  <a:txBody>
                    <a:bodyPr/>
                    <a:lstStyle/>
                    <a:p>
                      <a:pPr algn="l" fontAlgn="b"/>
                      <a:r>
                        <a:rPr lang="en-US" sz="1100" b="0" i="0" u="none" strike="noStrike" dirty="0">
                          <a:solidFill>
                            <a:srgbClr val="000000"/>
                          </a:solidFill>
                          <a:effectLst/>
                          <a:latin typeface="Calibri" panose="020F0502020204030204" pitchFamily="34" charset="0"/>
                        </a:rPr>
                        <a:t> </a:t>
                      </a:r>
                    </a:p>
                  </a:txBody>
                  <a:tcPr marL="4763" marR="4763" marT="4763" marB="0" anchor="b">
                    <a:lnL>
                      <a:noFill/>
                    </a:lnL>
                    <a:lnR w="6350" cap="flat" cmpd="sng" algn="ctr">
                      <a:noFill/>
                      <a:prstDash val="solid"/>
                      <a:round/>
                      <a:headEnd type="none" w="med" len="med"/>
                      <a:tailEnd type="none" w="med" len="med"/>
                    </a:lnR>
                    <a:lnT>
                      <a:noFill/>
                    </a:lnT>
                    <a:lnB>
                      <a:noFill/>
                    </a:lnB>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w="6350" cap="flat" cmpd="sng" algn="ctr">
                      <a:noFill/>
                      <a:prstDash val="solid"/>
                      <a:round/>
                      <a:headEnd type="none" w="med" len="med"/>
                      <a:tailEnd type="none" w="med" len="med"/>
                    </a:lnR>
                    <a:lnT>
                      <a:noFill/>
                    </a:lnT>
                    <a:lnB>
                      <a:noFill/>
                    </a:lnB>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w="6350" cap="flat" cmpd="sng" algn="ctr">
                      <a:noFill/>
                      <a:prstDash val="solid"/>
                      <a:round/>
                      <a:headEnd type="none" w="med" len="med"/>
                      <a:tailEnd type="none" w="med" len="med"/>
                    </a:lnR>
                    <a:lnT>
                      <a:noFill/>
                    </a:lnT>
                    <a:lnB>
                      <a:noFill/>
                    </a:lnB>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w="635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513883714"/>
                  </a:ext>
                </a:extLst>
              </a:tr>
              <a:tr h="151976">
                <a:tc>
                  <a:txBody>
                    <a:bodyPr/>
                    <a:lstStyle/>
                    <a:p>
                      <a:pPr algn="l" fontAlgn="b"/>
                      <a:r>
                        <a:rPr lang="en-US" sz="1100" b="0" i="0" u="none" strike="noStrike" dirty="0">
                          <a:solidFill>
                            <a:srgbClr val="000000"/>
                          </a:solidFill>
                          <a:effectLst/>
                          <a:latin typeface="Calibri" panose="020F0502020204030204" pitchFamily="34" charset="0"/>
                        </a:rPr>
                        <a:t>Legend</a:t>
                      </a:r>
                    </a:p>
                  </a:txBody>
                  <a:tcPr marL="4763" marR="4763" marT="4763"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1100" b="0" i="0" u="none" strike="noStrike" dirty="0">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00B050"/>
                    </a:solidFill>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a:noFill/>
                    </a:lnT>
                    <a:lnB>
                      <a:noFill/>
                    </a:lnB>
                    <a:solidFill>
                      <a:srgbClr val="00B05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a:noFill/>
                    </a:lnT>
                    <a:lnB>
                      <a:noFill/>
                    </a:lnB>
                    <a:solidFill>
                      <a:srgbClr val="00B050"/>
                    </a:solidFill>
                  </a:tcPr>
                </a:tc>
                <a:tc>
                  <a:txBody>
                    <a:bodyPr/>
                    <a:lstStyle/>
                    <a:p>
                      <a:pPr algn="l" fontAlgn="b"/>
                      <a:r>
                        <a:rPr lang="en-US" sz="800" b="0" i="0" u="none" strike="noStrike" dirty="0">
                          <a:solidFill>
                            <a:srgbClr val="000000"/>
                          </a:solidFill>
                          <a:effectLst/>
                          <a:latin typeface="Calibri" panose="020F0502020204030204" pitchFamily="34" charset="0"/>
                        </a:rPr>
                        <a:t>Favorable</a:t>
                      </a:r>
                    </a:p>
                  </a:txBody>
                  <a:tcPr marL="4763" marR="4763" marT="4763" marB="0" anchor="b">
                    <a:lnL>
                      <a:noFill/>
                    </a:lnL>
                    <a:lnR>
                      <a:noFill/>
                    </a:lnR>
                    <a:lnT>
                      <a:noFill/>
                    </a:lnT>
                    <a:lnB>
                      <a:noFill/>
                    </a:lnB>
                    <a:solidFill>
                      <a:srgbClr val="00B05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chemeClr val="bg1"/>
                    </a:solidFill>
                  </a:tcPr>
                </a:tc>
                <a:tc gridSpan="4">
                  <a:txBody>
                    <a:bodyPr/>
                    <a:lstStyle/>
                    <a:p>
                      <a:pPr algn="l" fontAlgn="b"/>
                      <a:r>
                        <a:rPr lang="en-US" sz="800" b="0" i="0" u="none" strike="noStrike" dirty="0">
                          <a:solidFill>
                            <a:srgbClr val="000000"/>
                          </a:solidFill>
                          <a:effectLst/>
                          <a:latin typeface="Calibri" panose="020F0502020204030204" pitchFamily="34" charset="0"/>
                        </a:rPr>
                        <a:t>Below Goal</a:t>
                      </a:r>
                    </a:p>
                  </a:txBody>
                  <a:tcPr marL="4763" marR="4763" marT="4763" marB="0" anchor="b">
                    <a:lnL>
                      <a:noFill/>
                    </a:lnL>
                    <a:lnR w="6350" cap="flat" cmpd="sng" algn="ctr">
                      <a:noFill/>
                      <a:prstDash val="solid"/>
                      <a:round/>
                      <a:headEnd type="none" w="med" len="med"/>
                      <a:tailEnd type="none" w="med" len="med"/>
                    </a:lnR>
                    <a:lnT>
                      <a:noFill/>
                    </a:lnT>
                    <a:lnB>
                      <a:noFill/>
                    </a:lnB>
                  </a:tcPr>
                </a:tc>
                <a:tc hMerge="1">
                  <a:txBody>
                    <a:bodyPr/>
                    <a:lstStyle/>
                    <a:p>
                      <a:pPr algn="l" fontAlgn="b"/>
                      <a:endParaRPr lang="en-US" sz="800" b="0" i="0" u="none" strike="noStrike" dirty="0">
                        <a:solidFill>
                          <a:srgbClr val="000000"/>
                        </a:solidFill>
                        <a:effectLst/>
                        <a:latin typeface="Calibri" panose="020F0502020204030204" pitchFamily="34" charset="0"/>
                      </a:endParaRPr>
                    </a:p>
                  </a:txBody>
                  <a:tcPr marL="4763" marR="4763" marT="4763" marB="0" anchor="b">
                    <a:lnL>
                      <a:noFill/>
                    </a:lnL>
                    <a:lnR w="6350" cap="flat" cmpd="sng" algn="ctr">
                      <a:noFill/>
                      <a:prstDash val="solid"/>
                      <a:round/>
                      <a:headEnd type="none" w="med" len="med"/>
                      <a:tailEnd type="none" w="med" len="med"/>
                    </a:lnR>
                    <a:lnT>
                      <a:noFill/>
                    </a:lnT>
                    <a:lnB>
                      <a:noFill/>
                    </a:lnB>
                  </a:tcPr>
                </a:tc>
                <a:tc hMerge="1">
                  <a:txBody>
                    <a:bodyPr/>
                    <a:lstStyle/>
                    <a:p>
                      <a:pPr algn="l" fontAlgn="b"/>
                      <a:endParaRPr lang="en-US" sz="800" b="0" i="0" u="none" strike="noStrike" dirty="0">
                        <a:solidFill>
                          <a:srgbClr val="000000"/>
                        </a:solidFill>
                        <a:effectLst/>
                        <a:latin typeface="Calibri" panose="020F0502020204030204" pitchFamily="34" charset="0"/>
                      </a:endParaRPr>
                    </a:p>
                  </a:txBody>
                  <a:tcPr marL="4763" marR="4763" marT="4763" marB="0" anchor="b">
                    <a:lnL>
                      <a:noFill/>
                    </a:lnL>
                    <a:lnR w="6350" cap="flat" cmpd="sng" algn="ctr">
                      <a:noFill/>
                      <a:prstDash val="solid"/>
                      <a:round/>
                      <a:headEnd type="none" w="med" len="med"/>
                      <a:tailEnd type="none" w="med" len="med"/>
                    </a:lnR>
                    <a:lnT>
                      <a:noFill/>
                    </a:lnT>
                    <a:lnB>
                      <a:noFill/>
                    </a:lnB>
                  </a:tcPr>
                </a:tc>
                <a:tc hMerge="1">
                  <a:txBody>
                    <a:bodyPr/>
                    <a:lstStyle/>
                    <a:p>
                      <a:pPr algn="l" fontAlgn="b"/>
                      <a:endParaRPr lang="en-US" sz="800" b="0" i="0" u="none" strike="noStrike" dirty="0">
                        <a:solidFill>
                          <a:srgbClr val="000000"/>
                        </a:solidFill>
                        <a:effectLst/>
                        <a:latin typeface="Calibri" panose="020F0502020204030204" pitchFamily="34" charset="0"/>
                      </a:endParaRPr>
                    </a:p>
                  </a:txBody>
                  <a:tcPr marL="4763" marR="4763" marT="4763" marB="0" anchor="b">
                    <a:lnL>
                      <a:noFill/>
                    </a:lnL>
                    <a:lnR w="635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422520084"/>
                  </a:ext>
                </a:extLst>
              </a:tr>
            </a:tbl>
          </a:graphicData>
        </a:graphic>
      </p:graphicFrame>
    </p:spTree>
    <p:extLst>
      <p:ext uri="{BB962C8B-B14F-4D97-AF65-F5344CB8AC3E}">
        <p14:creationId xmlns:p14="http://schemas.microsoft.com/office/powerpoint/2010/main" val="1134770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5FC8-F370-4755-B969-42DEB5E8593A}"/>
              </a:ext>
            </a:extLst>
          </p:cNvPr>
          <p:cNvSpPr>
            <a:spLocks noGrp="1"/>
          </p:cNvSpPr>
          <p:nvPr>
            <p:ph type="title"/>
          </p:nvPr>
        </p:nvSpPr>
        <p:spPr/>
        <p:txBody>
          <a:bodyPr/>
          <a:lstStyle/>
          <a:p>
            <a:r>
              <a:rPr lang="en-US"/>
              <a:t>T1DX-QI Committee Chair Roles</a:t>
            </a:r>
          </a:p>
        </p:txBody>
      </p:sp>
    </p:spTree>
    <p:extLst>
      <p:ext uri="{BB962C8B-B14F-4D97-AF65-F5344CB8AC3E}">
        <p14:creationId xmlns:p14="http://schemas.microsoft.com/office/powerpoint/2010/main" val="3322091519"/>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28570F2-53DC-484E-BF00-83EE41DE04E0}"/>
              </a:ext>
            </a:extLst>
          </p:cNvPr>
          <p:cNvGraphicFramePr>
            <a:graphicFrameLocks noGrp="1"/>
          </p:cNvGraphicFramePr>
          <p:nvPr/>
        </p:nvGraphicFramePr>
        <p:xfrm>
          <a:off x="212651" y="105747"/>
          <a:ext cx="11735399" cy="6514338"/>
        </p:xfrm>
        <a:graphic>
          <a:graphicData uri="http://schemas.openxmlformats.org/drawingml/2006/table">
            <a:tbl>
              <a:tblPr/>
              <a:tblGrid>
                <a:gridCol w="1094771">
                  <a:extLst>
                    <a:ext uri="{9D8B030D-6E8A-4147-A177-3AD203B41FA5}">
                      <a16:colId xmlns:a16="http://schemas.microsoft.com/office/drawing/2014/main" val="3649631469"/>
                    </a:ext>
                  </a:extLst>
                </a:gridCol>
                <a:gridCol w="976897">
                  <a:extLst>
                    <a:ext uri="{9D8B030D-6E8A-4147-A177-3AD203B41FA5}">
                      <a16:colId xmlns:a16="http://schemas.microsoft.com/office/drawing/2014/main" val="2574778206"/>
                    </a:ext>
                  </a:extLst>
                </a:gridCol>
                <a:gridCol w="1122364">
                  <a:extLst>
                    <a:ext uri="{9D8B030D-6E8A-4147-A177-3AD203B41FA5}">
                      <a16:colId xmlns:a16="http://schemas.microsoft.com/office/drawing/2014/main" val="329579289"/>
                    </a:ext>
                  </a:extLst>
                </a:gridCol>
                <a:gridCol w="1375158">
                  <a:extLst>
                    <a:ext uri="{9D8B030D-6E8A-4147-A177-3AD203B41FA5}">
                      <a16:colId xmlns:a16="http://schemas.microsoft.com/office/drawing/2014/main" val="2996866283"/>
                    </a:ext>
                  </a:extLst>
                </a:gridCol>
                <a:gridCol w="1309441">
                  <a:extLst>
                    <a:ext uri="{9D8B030D-6E8A-4147-A177-3AD203B41FA5}">
                      <a16:colId xmlns:a16="http://schemas.microsoft.com/office/drawing/2014/main" val="2964392615"/>
                    </a:ext>
                  </a:extLst>
                </a:gridCol>
                <a:gridCol w="1265382">
                  <a:extLst>
                    <a:ext uri="{9D8B030D-6E8A-4147-A177-3AD203B41FA5}">
                      <a16:colId xmlns:a16="http://schemas.microsoft.com/office/drawing/2014/main" val="3373964957"/>
                    </a:ext>
                  </a:extLst>
                </a:gridCol>
                <a:gridCol w="1294680">
                  <a:extLst>
                    <a:ext uri="{9D8B030D-6E8A-4147-A177-3AD203B41FA5}">
                      <a16:colId xmlns:a16="http://schemas.microsoft.com/office/drawing/2014/main" val="1353730827"/>
                    </a:ext>
                  </a:extLst>
                </a:gridCol>
                <a:gridCol w="2082418">
                  <a:extLst>
                    <a:ext uri="{9D8B030D-6E8A-4147-A177-3AD203B41FA5}">
                      <a16:colId xmlns:a16="http://schemas.microsoft.com/office/drawing/2014/main" val="3238369244"/>
                    </a:ext>
                  </a:extLst>
                </a:gridCol>
                <a:gridCol w="1214288">
                  <a:extLst>
                    <a:ext uri="{9D8B030D-6E8A-4147-A177-3AD203B41FA5}">
                      <a16:colId xmlns:a16="http://schemas.microsoft.com/office/drawing/2014/main" val="3338555145"/>
                    </a:ext>
                  </a:extLst>
                </a:gridCol>
              </a:tblGrid>
              <a:tr h="468221">
                <a:tc gridSpan="9">
                  <a:txBody>
                    <a:bodyPr/>
                    <a:lstStyle/>
                    <a:p>
                      <a:pPr algn="ctr" fontAlgn="b"/>
                      <a:r>
                        <a:rPr lang="en-US" sz="2800" b="1" i="0" u="none" strike="noStrike" dirty="0">
                          <a:solidFill>
                            <a:srgbClr val="000000"/>
                          </a:solidFill>
                          <a:effectLst/>
                          <a:latin typeface="Calibri" panose="020F0502020204030204" pitchFamily="34" charset="0"/>
                        </a:rPr>
                        <a:t>Peds Improvement Score Card</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pPr algn="ctr" fontAlgn="b"/>
                      <a:endParaRPr lang="en-US" sz="1800" b="1"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hMerge="1">
                  <a:txBody>
                    <a:bodyPr/>
                    <a:lstStyle/>
                    <a:p>
                      <a:pPr algn="ctr" fontAlgn="b"/>
                      <a:endParaRPr lang="en-US" sz="1800" b="1"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hMerge="1">
                  <a:txBody>
                    <a:bodyPr/>
                    <a:lstStyle/>
                    <a:p>
                      <a:pPr algn="ctr" fontAlgn="b"/>
                      <a:endParaRPr lang="en-US" sz="1800" b="1"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521785212"/>
                  </a:ext>
                </a:extLst>
              </a:tr>
              <a:tr h="579348">
                <a:tc>
                  <a:txBody>
                    <a:bodyPr/>
                    <a:lstStyle/>
                    <a:p>
                      <a:pPr algn="ctr" fontAlgn="b"/>
                      <a:r>
                        <a:rPr lang="en-US" sz="1400" b="1" i="0" u="none" strike="noStrike" dirty="0">
                          <a:solidFill>
                            <a:srgbClr val="000000"/>
                          </a:solidFill>
                          <a:effectLst/>
                          <a:latin typeface="Calibri" panose="020F0502020204030204" pitchFamily="34" charset="0"/>
                        </a:rPr>
                        <a:t>Sites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A1c&lt;7%</a:t>
                      </a:r>
                      <a:endParaRPr lang="en-US" sz="1400" b="1"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 CGM Use</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Pump Use</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Depression screening</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DKA Events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TIR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Documented Transition</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rgbClr val="000000"/>
                          </a:solidFill>
                          <a:effectLst/>
                          <a:latin typeface="Calibri" panose="020F0502020204030204" pitchFamily="34" charset="0"/>
                        </a:rPr>
                        <a:t>SDOH Screening</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28401658"/>
                  </a:ext>
                </a:extLst>
              </a:tr>
              <a:tr h="187082">
                <a:tc gridSpan="9">
                  <a:txBody>
                    <a:bodyPr/>
                    <a:lstStyle/>
                    <a:p>
                      <a:pPr algn="ctr" fontAlgn="b"/>
                      <a:endParaRPr lang="en-US" sz="1100" b="1"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pPr algn="ctr" fontAlgn="b"/>
                      <a:endParaRPr lang="en-US" sz="1200" b="0" i="1"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pPr algn="ctr" fontAlgn="b"/>
                      <a:endParaRPr lang="en-US" sz="1200" b="0" i="1"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pPr algn="ctr" fontAlgn="b"/>
                      <a:endParaRPr lang="en-US" sz="1200" b="0" i="1"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pPr algn="ctr" fontAlgn="b"/>
                      <a:endParaRPr lang="en-US" sz="1200" b="0" i="1"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584642259"/>
                  </a:ext>
                </a:extLst>
              </a:tr>
              <a:tr h="283723">
                <a:tc>
                  <a:txBody>
                    <a:bodyPr/>
                    <a:lstStyle/>
                    <a:p>
                      <a:pPr algn="l" fontAlgn="b"/>
                      <a:r>
                        <a:rPr lang="en-US" sz="1600" b="1" i="0" u="none" strike="noStrike" dirty="0">
                          <a:solidFill>
                            <a:srgbClr val="000000"/>
                          </a:solidFill>
                          <a:effectLst/>
                          <a:latin typeface="Calibri" panose="020F0502020204030204" pitchFamily="34" charset="0"/>
                        </a:rPr>
                        <a:t>QIC Goals</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b"/>
                      <a:r>
                        <a:rPr lang="en-US" sz="1600" b="1" i="1" u="none" strike="noStrike">
                          <a:solidFill>
                            <a:srgbClr val="000000"/>
                          </a:solidFill>
                          <a:effectLst/>
                          <a:latin typeface="Calibri" panose="020F0502020204030204" pitchFamily="34" charset="0"/>
                        </a:rPr>
                        <a:t> &lt;7%</a:t>
                      </a: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1600" b="1" i="1" u="none" strike="noStrike" dirty="0">
                          <a:solidFill>
                            <a:srgbClr val="000000"/>
                          </a:solidFill>
                          <a:effectLst/>
                          <a:latin typeface="Calibri" panose="020F0502020204030204" pitchFamily="34" charset="0"/>
                        </a:rPr>
                        <a:t>70%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1600" b="1" i="1" u="none" strike="noStrike" dirty="0">
                          <a:solidFill>
                            <a:srgbClr val="000000"/>
                          </a:solidFill>
                          <a:effectLst/>
                          <a:latin typeface="Calibri" panose="020F0502020204030204" pitchFamily="34" charset="0"/>
                        </a:rPr>
                        <a:t>60%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1600" b="1" i="1" u="none" strike="noStrike" dirty="0">
                          <a:solidFill>
                            <a:srgbClr val="000000"/>
                          </a:solidFill>
                          <a:effectLst/>
                          <a:latin typeface="Calibri" panose="020F0502020204030204" pitchFamily="34" charset="0"/>
                        </a:rPr>
                        <a:t>80%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1600" b="1" i="1" u="none" strike="noStrike" dirty="0">
                          <a:solidFill>
                            <a:srgbClr val="000000"/>
                          </a:solidFill>
                          <a:effectLst/>
                          <a:latin typeface="Calibri" panose="020F0502020204030204" pitchFamily="34" charset="0"/>
                        </a:rPr>
                        <a:t>&lt;6.3%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1600" b="1" i="1" u="none" strike="noStrike" dirty="0">
                          <a:solidFill>
                            <a:srgbClr val="000000"/>
                          </a:solidFill>
                          <a:effectLst/>
                          <a:latin typeface="Calibri" panose="020F0502020204030204" pitchFamily="34" charset="0"/>
                        </a:rPr>
                        <a:t>&gt;70%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endParaRPr lang="en-US" sz="1600" b="1" i="1"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endParaRPr lang="en-US" sz="1600" b="1" i="1"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598608077"/>
                  </a:ext>
                </a:extLst>
              </a:tr>
              <a:tr h="271492">
                <a:tc>
                  <a:txBody>
                    <a:bodyPr/>
                    <a:lstStyle/>
                    <a:p>
                      <a:pPr algn="l" fontAlgn="b"/>
                      <a:r>
                        <a:rPr lang="en-US" sz="1600" b="1" i="0" u="none" strike="noStrike" dirty="0">
                          <a:solidFill>
                            <a:srgbClr val="000000"/>
                          </a:solidFill>
                          <a:effectLst/>
                          <a:latin typeface="Calibri" panose="020F0502020204030204" pitchFamily="34" charset="0"/>
                        </a:rPr>
                        <a:t>QIC Status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b"/>
                      <a:r>
                        <a:rPr lang="en-US" sz="1600" b="1" i="0" u="none" strike="noStrike" dirty="0">
                          <a:solidFill>
                            <a:srgbClr val="000000"/>
                          </a:solidFill>
                          <a:effectLst/>
                          <a:latin typeface="Calibri" panose="020F0502020204030204" pitchFamily="34" charset="0"/>
                        </a:rPr>
                        <a:t>17%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b="1" i="0" u="none" strike="noStrike" dirty="0">
                          <a:solidFill>
                            <a:srgbClr val="000000"/>
                          </a:solidFill>
                          <a:effectLst/>
                          <a:latin typeface="Calibri" panose="020F0502020204030204" pitchFamily="34" charset="0"/>
                        </a:rPr>
                        <a:t>72%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b="1" i="0" u="none" strike="noStrike" dirty="0">
                          <a:solidFill>
                            <a:srgbClr val="000000"/>
                          </a:solidFill>
                          <a:effectLst/>
                          <a:latin typeface="Calibri" panose="020F0502020204030204" pitchFamily="34" charset="0"/>
                        </a:rPr>
                        <a:t>50%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mn-cs"/>
                          <a:sym typeface="Hind Bold"/>
                        </a:rPr>
                        <a:t>52%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b="1" i="0" u="none" strike="noStrike" dirty="0">
                          <a:solidFill>
                            <a:srgbClr val="000000"/>
                          </a:solidFill>
                          <a:effectLst/>
                          <a:latin typeface="Calibri" panose="020F0502020204030204" pitchFamily="34" charset="0"/>
                        </a:rPr>
                        <a:t>2.8%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b="1" i="0" u="none" strike="noStrike" dirty="0">
                          <a:solidFill>
                            <a:srgbClr val="000000"/>
                          </a:solidFill>
                          <a:effectLst/>
                          <a:latin typeface="Calibri" panose="020F0502020204030204" pitchFamily="34" charset="0"/>
                        </a:rPr>
                        <a:t>36%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b="1" i="0" u="none" strike="noStrike" dirty="0">
                          <a:solidFill>
                            <a:srgbClr val="000000"/>
                          </a:solidFill>
                          <a:effectLst/>
                          <a:latin typeface="Calibri" panose="020F0502020204030204" pitchFamily="34" charset="0"/>
                        </a:rPr>
                        <a:t>28%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b="1" i="0" u="none" strike="noStrike" dirty="0">
                          <a:solidFill>
                            <a:srgbClr val="000000"/>
                          </a:solidFill>
                          <a:effectLst/>
                          <a:latin typeface="Calibri" panose="020F0502020204030204" pitchFamily="34" charset="0"/>
                        </a:rPr>
                        <a:t>62%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636883756"/>
                  </a:ext>
                </a:extLst>
              </a:tr>
              <a:tr h="271492">
                <a:tc gridSpan="9">
                  <a:txBody>
                    <a:bodyPr/>
                    <a:lstStyle/>
                    <a:p>
                      <a:pPr algn="l" fontAlgn="b"/>
                      <a:endParaRPr lang="en-US" sz="16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hMerge="1">
                  <a:txBody>
                    <a:bodyPr/>
                    <a:lstStyle/>
                    <a:p>
                      <a:endParaRPr lang="en-US"/>
                    </a:p>
                  </a:txBody>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marL="0" marR="0" lvl="0" indent="0" algn="ctr" defTabSz="914400" eaLnBrk="1" fontAlgn="b"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cs typeface="+mn-cs"/>
                        <a:sym typeface="Hind Bold"/>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256522002"/>
                  </a:ext>
                </a:extLst>
              </a:tr>
              <a:tr h="271492">
                <a:tc>
                  <a:txBody>
                    <a:bodyPr/>
                    <a:lstStyle/>
                    <a:p>
                      <a:pPr algn="l" fontAlgn="b">
                        <a:lnSpc>
                          <a:spcPct val="150000"/>
                        </a:lnSpc>
                      </a:pPr>
                      <a:r>
                        <a:rPr lang="en-US" sz="1600" b="1" i="0" u="none" strike="noStrike" dirty="0">
                          <a:solidFill>
                            <a:srgbClr val="000000"/>
                          </a:solidFill>
                          <a:effectLst/>
                          <a:latin typeface="Calibri" panose="020F0502020204030204" pitchFamily="34" charset="0"/>
                        </a:rPr>
                        <a:t> Rady</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23% </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b">
                        <a:lnSpc>
                          <a:spcPct val="150000"/>
                        </a:lnSpc>
                      </a:pPr>
                      <a:r>
                        <a:rPr lang="en-US" sz="1600" b="1" i="0" u="none" strike="noStrike" dirty="0">
                          <a:solidFill>
                            <a:srgbClr val="000000"/>
                          </a:solidFill>
                          <a:effectLst/>
                          <a:latin typeface="Calibri" panose="020F0502020204030204" pitchFamily="34" charset="0"/>
                        </a:rPr>
                        <a:t>80%(</a:t>
                      </a:r>
                      <a:r>
                        <a:rPr lang="en-US" sz="1600" b="1" i="0" u="none" strike="noStrike" dirty="0">
                          <a:solidFill>
                            <a:srgbClr val="000000"/>
                          </a:solidFill>
                          <a:effectLst/>
                          <a:latin typeface="Calibri" panose="020F0502020204030204" pitchFamily="34" charset="0"/>
                          <a:sym typeface="Wingdings" panose="05000000000000000000" pitchFamily="2" charset="2"/>
                        </a:rPr>
                        <a:t></a:t>
                      </a:r>
                      <a:r>
                        <a:rPr lang="en-US" sz="1600" b="1" i="0" u="none" strike="noStrike" dirty="0">
                          <a:solidFill>
                            <a:srgbClr val="000000"/>
                          </a:solidFill>
                          <a:effectLst/>
                          <a:latin typeface="Calibri" panose="020F0502020204030204" pitchFamily="34" charset="0"/>
                        </a:rPr>
                        <a:t>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43%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eaLnBrk="1" fontAlgn="b" latinLnBrk="0" hangingPunct="1">
                        <a:lnSpc>
                          <a:spcPct val="15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Calibri" panose="020F0502020204030204" pitchFamily="34" charset="0"/>
                        <a:cs typeface="+mn-cs"/>
                        <a:sym typeface="Hind Bold"/>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13475601"/>
                  </a:ext>
                </a:extLst>
              </a:tr>
              <a:tr h="271492">
                <a:tc>
                  <a:txBody>
                    <a:bodyPr/>
                    <a:lstStyle/>
                    <a:p>
                      <a:pPr algn="l" fontAlgn="b">
                        <a:lnSpc>
                          <a:spcPct val="150000"/>
                        </a:lnSpc>
                      </a:pPr>
                      <a:r>
                        <a:rPr lang="en-US" sz="1600" b="1" i="0" u="none" strike="noStrike" dirty="0">
                          <a:solidFill>
                            <a:srgbClr val="000000"/>
                          </a:solidFill>
                          <a:effectLst/>
                          <a:latin typeface="Calibri" panose="020F0502020204030204" pitchFamily="34" charset="0"/>
                        </a:rPr>
                        <a:t> Alabama</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13%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fontAlgn="b">
                        <a:lnSpc>
                          <a:spcPct val="150000"/>
                        </a:lnSpc>
                      </a:pPr>
                      <a:r>
                        <a:rPr lang="en-US" sz="1600" b="1" i="0" u="none" strike="noStrike" dirty="0">
                          <a:solidFill>
                            <a:schemeClr val="tx1"/>
                          </a:solidFill>
                          <a:effectLst/>
                          <a:latin typeface="Calibri" panose="020F0502020204030204" pitchFamily="34" charset="0"/>
                        </a:rPr>
                        <a:t>54%(</a:t>
                      </a:r>
                      <a:r>
                        <a:rPr lang="en-US" sz="1600" b="1" i="0" u="none" strike="noStrike" dirty="0">
                          <a:solidFill>
                            <a:srgbClr val="000000"/>
                          </a:solidFill>
                          <a:effectLst/>
                          <a:latin typeface="Calibri" panose="020F0502020204030204" pitchFamily="34" charset="0"/>
                          <a:sym typeface="Wingdings" panose="05000000000000000000" pitchFamily="2" charset="2"/>
                        </a:rPr>
                        <a:t></a:t>
                      </a:r>
                      <a:r>
                        <a:rPr lang="en-US" sz="1600" b="1" i="0" u="none" strike="noStrike" dirty="0">
                          <a:solidFill>
                            <a:schemeClr val="tx1"/>
                          </a:solidFill>
                          <a:effectLst/>
                          <a:latin typeface="Calibri" panose="020F0502020204030204" pitchFamily="34" charset="0"/>
                        </a:rPr>
                        <a:t>17%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31%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lnSpc>
                          <a:spcPct val="150000"/>
                        </a:lnSpc>
                      </a:pP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2961947"/>
                  </a:ext>
                </a:extLst>
              </a:tr>
              <a:tr h="271492">
                <a:tc>
                  <a:txBody>
                    <a:bodyPr/>
                    <a:lstStyle/>
                    <a:p>
                      <a:pPr algn="l" fontAlgn="b">
                        <a:lnSpc>
                          <a:spcPct val="150000"/>
                        </a:lnSpc>
                      </a:pPr>
                      <a:r>
                        <a:rPr lang="en-US" sz="1600" b="1" i="0" u="none" strike="noStrike" dirty="0">
                          <a:solidFill>
                            <a:srgbClr val="000000"/>
                          </a:solidFill>
                          <a:effectLst/>
                          <a:latin typeface="Calibri" panose="020F0502020204030204" pitchFamily="34" charset="0"/>
                        </a:rPr>
                        <a:t> Michigan</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lnSpc>
                          <a:spcPct val="150000"/>
                        </a:lnSpc>
                      </a:pPr>
                      <a:r>
                        <a:rPr lang="en-US" sz="1600" b="1" i="0" u="none" strike="noStrike">
                          <a:solidFill>
                            <a:srgbClr val="000000"/>
                          </a:solidFill>
                          <a:effectLst/>
                          <a:latin typeface="Calibri" panose="020F0502020204030204" pitchFamily="34" charset="0"/>
                        </a:rPr>
                        <a:t>14%</a:t>
                      </a: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b">
                        <a:lnSpc>
                          <a:spcPct val="150000"/>
                        </a:lnSpc>
                      </a:pPr>
                      <a:r>
                        <a:rPr lang="en-US" sz="1600" b="1" i="0" u="none" strike="noStrike" dirty="0">
                          <a:solidFill>
                            <a:srgbClr val="000000"/>
                          </a:solidFill>
                          <a:effectLst/>
                          <a:latin typeface="Calibri" panose="020F0502020204030204" pitchFamily="34" charset="0"/>
                        </a:rPr>
                        <a:t>76%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67%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lnSpc>
                          <a:spcPct val="150000"/>
                        </a:lnSpc>
                      </a:pP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4652262"/>
                  </a:ext>
                </a:extLst>
              </a:tr>
              <a:tr h="271492">
                <a:tc>
                  <a:txBody>
                    <a:bodyPr/>
                    <a:lstStyle/>
                    <a:p>
                      <a:pPr algn="l" fontAlgn="b">
                        <a:lnSpc>
                          <a:spcPct val="150000"/>
                        </a:lnSpc>
                      </a:pPr>
                      <a:r>
                        <a:rPr lang="en-US" sz="1600" b="1" i="0" u="none" strike="noStrike" dirty="0">
                          <a:solidFill>
                            <a:srgbClr val="000000"/>
                          </a:solidFill>
                          <a:effectLst/>
                          <a:latin typeface="Calibri" panose="020F0502020204030204" pitchFamily="34" charset="0"/>
                        </a:rPr>
                        <a:t> Seattle</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lnSpc>
                          <a:spcPct val="150000"/>
                        </a:lnSpc>
                      </a:pP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b">
                        <a:lnSpc>
                          <a:spcPct val="150000"/>
                        </a:lnSpc>
                      </a:pP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lnSpc>
                          <a:spcPct val="150000"/>
                        </a:lnSpc>
                      </a:pP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lnSpc>
                          <a:spcPct val="150000"/>
                        </a:lnSpc>
                      </a:pP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3241161"/>
                  </a:ext>
                </a:extLst>
              </a:tr>
              <a:tr h="271492">
                <a:tc>
                  <a:txBody>
                    <a:bodyPr/>
                    <a:lstStyle/>
                    <a:p>
                      <a:pPr algn="l" fontAlgn="b">
                        <a:lnSpc>
                          <a:spcPct val="150000"/>
                        </a:lnSpc>
                      </a:pPr>
                      <a:r>
                        <a:rPr lang="en-US" sz="1600" b="1" i="0" u="none" strike="noStrike" dirty="0">
                          <a:solidFill>
                            <a:srgbClr val="000000"/>
                          </a:solidFill>
                          <a:effectLst/>
                          <a:latin typeface="Calibri" panose="020F0502020204030204" pitchFamily="34" charset="0"/>
                        </a:rPr>
                        <a:t> Atlanta</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b">
                        <a:lnSpc>
                          <a:spcPct val="150000"/>
                        </a:lnSpc>
                      </a:pPr>
                      <a:r>
                        <a:rPr lang="en-US" sz="1600" b="1" i="0" u="none" strike="noStrike" dirty="0">
                          <a:solidFill>
                            <a:srgbClr val="000000"/>
                          </a:solidFill>
                          <a:effectLst/>
                          <a:latin typeface="Calibri" panose="020F0502020204030204" pitchFamily="34" charset="0"/>
                        </a:rPr>
                        <a:t>79%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41%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lnSpc>
                          <a:spcPct val="150000"/>
                        </a:lnSpc>
                      </a:pP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1764820"/>
                  </a:ext>
                </a:extLst>
              </a:tr>
              <a:tr h="269770">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Tennessee</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12%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a:lnSpc>
                          <a:spcPct val="150000"/>
                        </a:lnSpc>
                      </a:pPr>
                      <a:r>
                        <a:rPr lang="en-US" sz="1600" b="1" dirty="0"/>
                        <a:t>             55%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23%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96%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4545277"/>
                  </a:ext>
                </a:extLst>
              </a:tr>
              <a:tr h="269770">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Indiana</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lnSpc>
                          <a:spcPct val="150000"/>
                        </a:lnSpc>
                      </a:pPr>
                      <a:r>
                        <a:rPr lang="en-US" sz="1600" b="1" i="0" u="none" strike="noStrike">
                          <a:solidFill>
                            <a:srgbClr val="000000"/>
                          </a:solidFill>
                          <a:effectLst/>
                          <a:latin typeface="Calibri" panose="020F0502020204030204" pitchFamily="34" charset="0"/>
                        </a:rPr>
                        <a:t>16%</a:t>
                      </a: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a:lnSpc>
                          <a:spcPct val="150000"/>
                        </a:lnSpc>
                      </a:pPr>
                      <a:r>
                        <a:rPr lang="en-US" sz="1600" b="1" dirty="0"/>
                        <a:t>             41%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42%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2842876"/>
                  </a:ext>
                </a:extLst>
              </a:tr>
              <a:tr h="269770">
                <a:tc>
                  <a:txBody>
                    <a:bodyPr/>
                    <a:lstStyle/>
                    <a:p>
                      <a:pPr algn="l" fontAlgn="b">
                        <a:lnSpc>
                          <a:spcPct val="150000"/>
                        </a:lnSpc>
                      </a:pPr>
                      <a:r>
                        <a:rPr lang="en-US" sz="1600" b="0" i="0" u="none" strike="noStrike" dirty="0">
                          <a:solidFill>
                            <a:schemeClr val="bg1"/>
                          </a:solidFill>
                          <a:effectLst/>
                          <a:latin typeface="Calibri" panose="020F0502020204030204" pitchFamily="34" charset="0"/>
                        </a:rPr>
                        <a:t> </a:t>
                      </a:r>
                      <a:r>
                        <a:rPr lang="en-US" sz="1600" b="1" i="0" u="none" strike="noStrike" dirty="0">
                          <a:solidFill>
                            <a:schemeClr val="tx1"/>
                          </a:solidFill>
                          <a:effectLst/>
                          <a:latin typeface="Calibri" panose="020F0502020204030204" pitchFamily="34" charset="0"/>
                        </a:rPr>
                        <a:t>Stanford</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24%</a:t>
                      </a:r>
                      <a:endParaRPr lang="en-US" sz="1600" b="1" i="0" u="none" strike="noStrike" dirty="0">
                        <a:solidFill>
                          <a:schemeClr val="tx1"/>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a:lnSpc>
                          <a:spcPct val="150000"/>
                        </a:lnSpc>
                      </a:pPr>
                      <a:endParaRPr lang="en-US" sz="1600" b="1" dirty="0"/>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52%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1995254"/>
                  </a:ext>
                </a:extLst>
              </a:tr>
              <a:tr h="271492">
                <a:tc>
                  <a:txBody>
                    <a:bodyPr/>
                    <a:lstStyle/>
                    <a:p>
                      <a:pPr algn="l" fontAlgn="b">
                        <a:lnSpc>
                          <a:spcPct val="150000"/>
                        </a:lnSpc>
                      </a:pPr>
                      <a:r>
                        <a:rPr lang="en-US" sz="1600" b="1" i="0" u="none" strike="noStrike" dirty="0">
                          <a:solidFill>
                            <a:srgbClr val="000000"/>
                          </a:solidFill>
                          <a:effectLst/>
                          <a:latin typeface="Calibri" panose="020F0502020204030204" pitchFamily="34" charset="0"/>
                        </a:rPr>
                        <a:t>CHLA</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22%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a:lnSpc>
                          <a:spcPct val="150000"/>
                        </a:lnSpc>
                      </a:pPr>
                      <a:r>
                        <a:rPr lang="en-US" sz="1600" b="1" dirty="0"/>
                        <a:t>            59%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48%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49%(</a:t>
                      </a:r>
                      <a:r>
                        <a:rPr lang="en-US" sz="1600" b="1" i="0" u="none" strike="noStrike" dirty="0">
                          <a:solidFill>
                            <a:srgbClr val="000000"/>
                          </a:solidFill>
                          <a:effectLst/>
                          <a:latin typeface="Calibri" panose="020F0502020204030204" pitchFamily="34" charset="0"/>
                          <a:sym typeface="Wingdings" panose="05000000000000000000" pitchFamily="2" charset="2"/>
                        </a:rPr>
                        <a:t></a:t>
                      </a:r>
                      <a:r>
                        <a:rPr lang="en-US" sz="1600" b="1" i="0" u="none" strike="noStrike" dirty="0">
                          <a:solidFill>
                            <a:srgbClr val="000000"/>
                          </a:solidFill>
                          <a:effectLst/>
                          <a:latin typeface="Calibri" panose="020F0502020204030204" pitchFamily="34" charset="0"/>
                        </a:rPr>
                        <a:t>30%)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8458186"/>
                  </a:ext>
                </a:extLst>
              </a:tr>
              <a:tr h="271492">
                <a:tc>
                  <a:txBody>
                    <a:bodyPr/>
                    <a:lstStyle/>
                    <a:p>
                      <a:pPr algn="l" fontAlgn="b">
                        <a:lnSpc>
                          <a:spcPct val="150000"/>
                        </a:lnSpc>
                      </a:pPr>
                      <a:r>
                        <a:rPr lang="en-US" sz="1600" b="1" i="0" u="none" strike="noStrike" dirty="0">
                          <a:solidFill>
                            <a:srgbClr val="000000"/>
                          </a:solidFill>
                          <a:effectLst/>
                          <a:latin typeface="Calibri" panose="020F0502020204030204" pitchFamily="34" charset="0"/>
                        </a:rPr>
                        <a:t>SUNY</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18%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a:lnSpc>
                          <a:spcPct val="150000"/>
                        </a:lnSpc>
                      </a:pPr>
                      <a:r>
                        <a:rPr lang="en-US" sz="1600" b="1" dirty="0"/>
                        <a:t>            51%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62%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40%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792789"/>
                  </a:ext>
                </a:extLst>
              </a:tr>
              <a:tr h="271492">
                <a:tc>
                  <a:txBody>
                    <a:bodyPr/>
                    <a:lstStyle/>
                    <a:p>
                      <a:pPr algn="l" fontAlgn="b">
                        <a:lnSpc>
                          <a:spcPct val="150000"/>
                        </a:lnSpc>
                      </a:pPr>
                      <a:r>
                        <a:rPr lang="en-US" sz="1600" b="1" i="0" u="none" strike="noStrike" dirty="0">
                          <a:solidFill>
                            <a:srgbClr val="000000"/>
                          </a:solidFill>
                          <a:effectLst/>
                          <a:latin typeface="Calibri" panose="020F0502020204030204" pitchFamily="34" charset="0"/>
                        </a:rPr>
                        <a:t>National</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17%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a:lnSpc>
                          <a:spcPct val="150000"/>
                        </a:lnSpc>
                      </a:pPr>
                      <a:r>
                        <a:rPr lang="en-US" sz="1600" b="1" dirty="0"/>
                        <a:t>            53%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31%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endParaRPr lang="en-US" sz="1600" b="1"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7569614"/>
                  </a:ext>
                </a:extLst>
              </a:tr>
              <a:tr h="271492">
                <a:tc>
                  <a:txBody>
                    <a:bodyPr/>
                    <a:lstStyle/>
                    <a:p>
                      <a:pPr algn="l" fontAlgn="b">
                        <a:lnSpc>
                          <a:spcPct val="150000"/>
                        </a:lnSpc>
                      </a:pPr>
                      <a:r>
                        <a:rPr lang="en-US" sz="1600" b="1" i="0" u="none" strike="noStrike" dirty="0">
                          <a:solidFill>
                            <a:srgbClr val="000000"/>
                          </a:solidFill>
                          <a:effectLst/>
                          <a:latin typeface="Calibri" panose="020F0502020204030204" pitchFamily="34" charset="0"/>
                        </a:rPr>
                        <a:t>Wisconsin</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a:lnSpc>
                          <a:spcPct val="150000"/>
                        </a:lnSpc>
                      </a:pPr>
                      <a:r>
                        <a:rPr lang="en-US" sz="1600" b="1" dirty="0"/>
                        <a:t>            72%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55%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lnSpc>
                          <a:spcPct val="150000"/>
                        </a:lnSpc>
                      </a:pPr>
                      <a:r>
                        <a:rPr lang="en-US" sz="1600" b="1" i="0" u="none" strike="noStrike" dirty="0">
                          <a:solidFill>
                            <a:srgbClr val="000000"/>
                          </a:solidFill>
                          <a:effectLst/>
                          <a:latin typeface="Calibri" panose="020F0502020204030204" pitchFamily="34" charset="0"/>
                        </a:rPr>
                        <a:t>48%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8649839"/>
                  </a:ext>
                </a:extLst>
              </a:tr>
              <a:tr h="347307">
                <a:tc>
                  <a:txBody>
                    <a:bodyPr/>
                    <a:lstStyle/>
                    <a:p>
                      <a:pPr algn="l" fontAlgn="b"/>
                      <a:r>
                        <a:rPr lang="en-US" sz="1100" b="0" i="0" u="none" strike="noStrike" dirty="0">
                          <a:solidFill>
                            <a:srgbClr val="000000"/>
                          </a:solidFill>
                          <a:effectLst/>
                          <a:latin typeface="Calibri" panose="020F0502020204030204" pitchFamily="34" charset="0"/>
                        </a:rPr>
                        <a:t> </a:t>
                      </a:r>
                    </a:p>
                  </a:txBody>
                  <a:tcPr marL="4763" marR="4763" marT="476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c gridSpan="4">
                  <a:txBody>
                    <a:bodyPr/>
                    <a:lstStyle/>
                    <a:p>
                      <a:pPr algn="l" fontAlgn="b"/>
                      <a:r>
                        <a:rPr lang="en-US" sz="1100" b="0" i="0" u="none" strike="noStrike" dirty="0">
                          <a:solidFill>
                            <a:srgbClr val="000000"/>
                          </a:solidFill>
                          <a:effectLst/>
                          <a:latin typeface="Calibri" panose="020F0502020204030204" pitchFamily="34" charset="0"/>
                        </a:rPr>
                        <a:t> </a:t>
                      </a:r>
                    </a:p>
                  </a:txBody>
                  <a:tcPr marL="4763" marR="4763" marT="4763" marB="0" anchor="b">
                    <a:lnL>
                      <a:noFill/>
                    </a:lnL>
                    <a:lnR w="6350" cap="flat" cmpd="sng" algn="ctr">
                      <a:noFill/>
                      <a:prstDash val="solid"/>
                      <a:round/>
                      <a:headEnd type="none" w="med" len="med"/>
                      <a:tailEnd type="none" w="med" len="med"/>
                    </a:lnR>
                    <a:lnT>
                      <a:noFill/>
                    </a:lnT>
                    <a:lnB>
                      <a:noFill/>
                    </a:lnB>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w="6350" cap="flat" cmpd="sng" algn="ctr">
                      <a:noFill/>
                      <a:prstDash val="solid"/>
                      <a:round/>
                      <a:headEnd type="none" w="med" len="med"/>
                      <a:tailEnd type="none" w="med" len="med"/>
                    </a:lnR>
                    <a:lnT>
                      <a:noFill/>
                    </a:lnT>
                    <a:lnB>
                      <a:noFill/>
                    </a:lnB>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w="6350" cap="flat" cmpd="sng" algn="ctr">
                      <a:noFill/>
                      <a:prstDash val="solid"/>
                      <a:round/>
                      <a:headEnd type="none" w="med" len="med"/>
                      <a:tailEnd type="none" w="med" len="med"/>
                    </a:lnR>
                    <a:lnT>
                      <a:noFill/>
                    </a:lnT>
                    <a:lnB>
                      <a:noFill/>
                    </a:lnB>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w="635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513883714"/>
                  </a:ext>
                </a:extLst>
              </a:tr>
              <a:tr h="187082">
                <a:tc>
                  <a:txBody>
                    <a:bodyPr/>
                    <a:lstStyle/>
                    <a:p>
                      <a:pPr algn="l" fontAlgn="b"/>
                      <a:r>
                        <a:rPr lang="en-US" sz="1100" b="0" i="0" u="none" strike="noStrike" dirty="0">
                          <a:solidFill>
                            <a:srgbClr val="000000"/>
                          </a:solidFill>
                          <a:effectLst/>
                          <a:latin typeface="Calibri" panose="020F0502020204030204" pitchFamily="34" charset="0"/>
                        </a:rPr>
                        <a:t>Legend</a:t>
                      </a:r>
                    </a:p>
                  </a:txBody>
                  <a:tcPr marL="4763" marR="4763" marT="47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00B05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a:noFill/>
                    </a:lnT>
                    <a:lnB>
                      <a:noFill/>
                    </a:lnB>
                    <a:solidFill>
                      <a:srgbClr val="00B050"/>
                    </a:solidFill>
                  </a:tcPr>
                </a:tc>
                <a:tc>
                  <a:txBody>
                    <a:bodyPr/>
                    <a:lstStyle/>
                    <a:p>
                      <a:pPr algn="l" fontAlgn="b"/>
                      <a:r>
                        <a:rPr lang="en-US" sz="800" b="0" i="0" u="none" strike="noStrike" dirty="0">
                          <a:solidFill>
                            <a:srgbClr val="000000"/>
                          </a:solidFill>
                          <a:effectLst/>
                          <a:latin typeface="Calibri" panose="020F0502020204030204" pitchFamily="34" charset="0"/>
                        </a:rPr>
                        <a:t>Favorable</a:t>
                      </a:r>
                    </a:p>
                  </a:txBody>
                  <a:tcPr marL="4763" marR="4763" marT="4763" marB="0" anchor="b">
                    <a:lnL>
                      <a:noFill/>
                    </a:lnL>
                    <a:lnR>
                      <a:noFill/>
                    </a:lnR>
                    <a:lnT>
                      <a:noFill/>
                    </a:lnT>
                    <a:lnB>
                      <a:noFill/>
                    </a:lnB>
                    <a:solidFill>
                      <a:srgbClr val="00B05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chemeClr val="bg1"/>
                    </a:solidFill>
                  </a:tcPr>
                </a:tc>
                <a:tc gridSpan="4">
                  <a:txBody>
                    <a:bodyPr/>
                    <a:lstStyle/>
                    <a:p>
                      <a:pPr algn="l" fontAlgn="b"/>
                      <a:r>
                        <a:rPr lang="en-US" sz="800" b="0" i="0" u="none" strike="noStrike" dirty="0">
                          <a:solidFill>
                            <a:srgbClr val="000000"/>
                          </a:solidFill>
                          <a:effectLst/>
                          <a:latin typeface="Calibri" panose="020F0502020204030204" pitchFamily="34" charset="0"/>
                        </a:rPr>
                        <a:t>Below Goal</a:t>
                      </a:r>
                    </a:p>
                  </a:txBody>
                  <a:tcPr marL="4763" marR="4763" marT="4763" marB="0" anchor="b">
                    <a:lnL>
                      <a:noFill/>
                    </a:lnL>
                    <a:lnR w="6350" cap="flat" cmpd="sng" algn="ctr">
                      <a:noFill/>
                      <a:prstDash val="solid"/>
                      <a:round/>
                      <a:headEnd type="none" w="med" len="med"/>
                      <a:tailEnd type="none" w="med" len="med"/>
                    </a:lnR>
                    <a:lnT>
                      <a:noFill/>
                    </a:lnT>
                    <a:lnB>
                      <a:noFill/>
                    </a:lnB>
                  </a:tcPr>
                </a:tc>
                <a:tc hMerge="1">
                  <a:txBody>
                    <a:bodyPr/>
                    <a:lstStyle/>
                    <a:p>
                      <a:pPr algn="l" fontAlgn="b"/>
                      <a:endParaRPr lang="en-US" sz="800" b="0" i="0" u="none" strike="noStrike" dirty="0">
                        <a:solidFill>
                          <a:srgbClr val="000000"/>
                        </a:solidFill>
                        <a:effectLst/>
                        <a:latin typeface="Calibri" panose="020F0502020204030204" pitchFamily="34" charset="0"/>
                      </a:endParaRPr>
                    </a:p>
                  </a:txBody>
                  <a:tcPr marL="4763" marR="4763" marT="4763" marB="0" anchor="b">
                    <a:lnL>
                      <a:noFill/>
                    </a:lnL>
                    <a:lnR w="6350" cap="flat" cmpd="sng" algn="ctr">
                      <a:noFill/>
                      <a:prstDash val="solid"/>
                      <a:round/>
                      <a:headEnd type="none" w="med" len="med"/>
                      <a:tailEnd type="none" w="med" len="med"/>
                    </a:lnR>
                    <a:lnT>
                      <a:noFill/>
                    </a:lnT>
                    <a:lnB>
                      <a:noFill/>
                    </a:lnB>
                  </a:tcPr>
                </a:tc>
                <a:tc hMerge="1">
                  <a:txBody>
                    <a:bodyPr/>
                    <a:lstStyle/>
                    <a:p>
                      <a:pPr algn="l" fontAlgn="b"/>
                      <a:endParaRPr lang="en-US" sz="800" b="0" i="0" u="none" strike="noStrike" dirty="0">
                        <a:solidFill>
                          <a:srgbClr val="000000"/>
                        </a:solidFill>
                        <a:effectLst/>
                        <a:latin typeface="Calibri" panose="020F0502020204030204" pitchFamily="34" charset="0"/>
                      </a:endParaRPr>
                    </a:p>
                  </a:txBody>
                  <a:tcPr marL="4763" marR="4763" marT="4763" marB="0" anchor="b">
                    <a:lnL>
                      <a:noFill/>
                    </a:lnL>
                    <a:lnR w="6350" cap="flat" cmpd="sng" algn="ctr">
                      <a:noFill/>
                      <a:prstDash val="solid"/>
                      <a:round/>
                      <a:headEnd type="none" w="med" len="med"/>
                      <a:tailEnd type="none" w="med" len="med"/>
                    </a:lnR>
                    <a:lnT>
                      <a:noFill/>
                    </a:lnT>
                    <a:lnB>
                      <a:noFill/>
                    </a:lnB>
                  </a:tcPr>
                </a:tc>
                <a:tc hMerge="1">
                  <a:txBody>
                    <a:bodyPr/>
                    <a:lstStyle/>
                    <a:p>
                      <a:pPr algn="l" fontAlgn="b"/>
                      <a:endParaRPr lang="en-US" sz="800" b="0" i="0" u="none" strike="noStrike" dirty="0">
                        <a:solidFill>
                          <a:srgbClr val="000000"/>
                        </a:solidFill>
                        <a:effectLst/>
                        <a:latin typeface="Calibri" panose="020F0502020204030204" pitchFamily="34" charset="0"/>
                      </a:endParaRPr>
                    </a:p>
                  </a:txBody>
                  <a:tcPr marL="4763" marR="4763" marT="4763" marB="0" anchor="b">
                    <a:lnL>
                      <a:noFill/>
                    </a:lnL>
                    <a:lnR w="635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422520084"/>
                  </a:ext>
                </a:extLst>
              </a:tr>
            </a:tbl>
          </a:graphicData>
        </a:graphic>
      </p:graphicFrame>
    </p:spTree>
    <p:extLst>
      <p:ext uri="{BB962C8B-B14F-4D97-AF65-F5344CB8AC3E}">
        <p14:creationId xmlns:p14="http://schemas.microsoft.com/office/powerpoint/2010/main" val="25988930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CC87BA-9E22-4957-94D3-307510D3D76D}"/>
              </a:ext>
            </a:extLst>
          </p:cNvPr>
          <p:cNvSpPr txBox="1"/>
          <p:nvPr/>
        </p:nvSpPr>
        <p:spPr>
          <a:xfrm>
            <a:off x="630833" y="6041476"/>
            <a:ext cx="859426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b="0" i="0" dirty="0">
                <a:solidFill>
                  <a:schemeClr val="bg1"/>
                </a:solidFill>
                <a:effectLst/>
                <a:latin typeface="Open Sans" panose="020B0606030504020204" pitchFamily="34" charset="0"/>
              </a:rPr>
              <a:t>Clinical Diabetes 2021 Jul; 39(3): 264-271.</a:t>
            </a:r>
            <a:r>
              <a:rPr lang="pt-BR" b="0" i="0" u="none" strike="noStrike" dirty="0">
                <a:solidFill>
                  <a:srgbClr val="296C96"/>
                </a:solidFill>
                <a:effectLst/>
                <a:latin typeface="Open Sans" panose="020B0606030504020204" pitchFamily="34" charset="0"/>
                <a:hlinkClick r:id="rId2"/>
              </a:rPr>
              <a:t>https://doi.org/10.2337/cd21-0026</a:t>
            </a:r>
            <a:endParaRPr lang="en-US" dirty="0"/>
          </a:p>
        </p:txBody>
      </p:sp>
      <p:pic>
        <p:nvPicPr>
          <p:cNvPr id="7" name="Picture 6" descr="Text&#10;&#10;Description automatically generated">
            <a:extLst>
              <a:ext uri="{FF2B5EF4-FFF2-40B4-BE49-F238E27FC236}">
                <a16:creationId xmlns:a16="http://schemas.microsoft.com/office/drawing/2014/main" id="{FF1C80D5-8E35-4232-A4EB-63CED9B15AA8}"/>
              </a:ext>
            </a:extLst>
          </p:cNvPr>
          <p:cNvPicPr>
            <a:picLocks noChangeAspect="1"/>
          </p:cNvPicPr>
          <p:nvPr/>
        </p:nvPicPr>
        <p:blipFill>
          <a:blip r:embed="rId3"/>
          <a:stretch>
            <a:fillRect/>
          </a:stretch>
        </p:blipFill>
        <p:spPr>
          <a:xfrm>
            <a:off x="1562100" y="0"/>
            <a:ext cx="9067799" cy="2608931"/>
          </a:xfrm>
          <a:prstGeom prst="rect">
            <a:avLst/>
          </a:prstGeom>
        </p:spPr>
      </p:pic>
      <p:pic>
        <p:nvPicPr>
          <p:cNvPr id="9" name="Picture 8" descr="Chart, waterfall chart&#10;&#10;Description automatically generated">
            <a:extLst>
              <a:ext uri="{FF2B5EF4-FFF2-40B4-BE49-F238E27FC236}">
                <a16:creationId xmlns:a16="http://schemas.microsoft.com/office/drawing/2014/main" id="{489F863E-F0DF-4855-8030-932EAE416B18}"/>
              </a:ext>
            </a:extLst>
          </p:cNvPr>
          <p:cNvPicPr>
            <a:picLocks noChangeAspect="1"/>
          </p:cNvPicPr>
          <p:nvPr/>
        </p:nvPicPr>
        <p:blipFill>
          <a:blip r:embed="rId4"/>
          <a:stretch>
            <a:fillRect/>
          </a:stretch>
        </p:blipFill>
        <p:spPr>
          <a:xfrm>
            <a:off x="2454727" y="2328850"/>
            <a:ext cx="6972300" cy="3600450"/>
          </a:xfrm>
          <a:prstGeom prst="rect">
            <a:avLst/>
          </a:prstGeom>
        </p:spPr>
      </p:pic>
    </p:spTree>
    <p:extLst>
      <p:ext uri="{BB962C8B-B14F-4D97-AF65-F5344CB8AC3E}">
        <p14:creationId xmlns:p14="http://schemas.microsoft.com/office/powerpoint/2010/main" val="2148851488"/>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A605F0-7C46-43DC-8BDF-59BB9349717E}"/>
              </a:ext>
            </a:extLst>
          </p:cNvPr>
          <p:cNvSpPr>
            <a:spLocks noGrp="1"/>
          </p:cNvSpPr>
          <p:nvPr>
            <p:ph type="title"/>
          </p:nvPr>
        </p:nvSpPr>
        <p:spPr/>
        <p:txBody>
          <a:bodyPr>
            <a:normAutofit fontScale="90000"/>
          </a:bodyPr>
          <a:lstStyle/>
          <a:p>
            <a:r>
              <a:rPr lang="en-US" dirty="0"/>
              <a:t>Peds Clinic Insights</a:t>
            </a:r>
          </a:p>
        </p:txBody>
      </p:sp>
      <p:sp>
        <p:nvSpPr>
          <p:cNvPr id="2" name="Text Placeholder 1">
            <a:extLst>
              <a:ext uri="{FF2B5EF4-FFF2-40B4-BE49-F238E27FC236}">
                <a16:creationId xmlns:a16="http://schemas.microsoft.com/office/drawing/2014/main" id="{7517C9F6-5A1F-45CA-8DC3-79CE52ED43CC}"/>
              </a:ext>
            </a:extLst>
          </p:cNvPr>
          <p:cNvSpPr>
            <a:spLocks noGrp="1"/>
          </p:cNvSpPr>
          <p:nvPr>
            <p:ph sz="quarter" idx="10"/>
          </p:nvPr>
        </p:nvSpPr>
        <p:spPr/>
        <p:txBody>
          <a:bodyPr/>
          <a:lstStyle/>
          <a:p>
            <a:pPr marL="342900" indent="-342900">
              <a:buFont typeface="Arial" panose="020B0604020202020204" pitchFamily="34" charset="0"/>
              <a:buChar char="•"/>
            </a:pPr>
            <a:r>
              <a:rPr lang="en-US" sz="2400" b="1" dirty="0">
                <a:solidFill>
                  <a:schemeClr val="tx1"/>
                </a:solidFill>
              </a:rPr>
              <a:t>Decrease High risk patients' proportion</a:t>
            </a:r>
          </a:p>
          <a:p>
            <a:pPr marL="342900" indent="-342900">
              <a:buFont typeface="Arial" panose="020B0604020202020204" pitchFamily="34" charset="0"/>
              <a:buChar char="•"/>
            </a:pPr>
            <a:r>
              <a:rPr lang="en-US" sz="2400" b="1" dirty="0">
                <a:solidFill>
                  <a:schemeClr val="tx1"/>
                </a:solidFill>
              </a:rPr>
              <a:t>Increase Pump use</a:t>
            </a:r>
          </a:p>
          <a:p>
            <a:pPr marL="342900" indent="-342900">
              <a:buFont typeface="Arial" panose="020B0604020202020204" pitchFamily="34" charset="0"/>
              <a:buChar char="•"/>
            </a:pPr>
            <a:r>
              <a:rPr lang="en-US" sz="2400" b="1" dirty="0">
                <a:solidFill>
                  <a:schemeClr val="tx1"/>
                </a:solidFill>
              </a:rPr>
              <a:t>Increase CGM Use</a:t>
            </a:r>
          </a:p>
          <a:p>
            <a:pPr marL="342900" indent="-342900">
              <a:buFont typeface="Arial" panose="020B0604020202020204" pitchFamily="34" charset="0"/>
              <a:buChar char="•"/>
            </a:pPr>
            <a:r>
              <a:rPr lang="en-US" sz="2400" b="1" dirty="0">
                <a:solidFill>
                  <a:schemeClr val="tx1"/>
                </a:solidFill>
              </a:rPr>
              <a:t>Depression screening</a:t>
            </a:r>
          </a:p>
          <a:p>
            <a:pPr marL="342900" indent="-342900">
              <a:buFont typeface="Arial" panose="020B0604020202020204" pitchFamily="34" charset="0"/>
              <a:buChar char="•"/>
            </a:pPr>
            <a:r>
              <a:rPr lang="en-US" sz="2400" b="1" dirty="0">
                <a:solidFill>
                  <a:schemeClr val="tx1"/>
                </a:solidFill>
              </a:rPr>
              <a:t>SDOH Screening</a:t>
            </a:r>
          </a:p>
          <a:p>
            <a:pPr marL="342900" indent="-342900">
              <a:buFont typeface="Arial" panose="020B0604020202020204" pitchFamily="34" charset="0"/>
              <a:buChar char="•"/>
            </a:pPr>
            <a:r>
              <a:rPr lang="en-US" sz="2400" b="1" dirty="0">
                <a:solidFill>
                  <a:schemeClr val="tx1"/>
                </a:solidFill>
              </a:rPr>
              <a:t>Increase device download</a:t>
            </a:r>
          </a:p>
          <a:p>
            <a:pPr marL="342900" indent="-342900">
              <a:buFont typeface="Arial" panose="020B0604020202020204" pitchFamily="34" charset="0"/>
              <a:buChar char="•"/>
            </a:pPr>
            <a:r>
              <a:rPr lang="en-US" sz="2400" b="1" dirty="0">
                <a:solidFill>
                  <a:schemeClr val="tx1"/>
                </a:solidFill>
              </a:rPr>
              <a:t>Increase smart pen Use</a:t>
            </a:r>
          </a:p>
          <a:p>
            <a:pPr marL="342900" indent="-342900">
              <a:buFont typeface="Arial" panose="020B0604020202020204" pitchFamily="34" charset="0"/>
              <a:buChar char="•"/>
            </a:pPr>
            <a:r>
              <a:rPr lang="en-US" sz="2400" b="1" dirty="0">
                <a:solidFill>
                  <a:schemeClr val="tx1"/>
                </a:solidFill>
              </a:rPr>
              <a:t>Equity Project</a:t>
            </a:r>
          </a:p>
          <a:p>
            <a:endParaRPr lang="en-US" sz="2400" b="1" dirty="0">
              <a:solidFill>
                <a:schemeClr val="tx1"/>
              </a:solidFill>
            </a:endParaRPr>
          </a:p>
          <a:p>
            <a:pPr marL="342900" indent="-342900">
              <a:buFont typeface="Arial" panose="020B0604020202020204" pitchFamily="34" charset="0"/>
              <a:buChar char="•"/>
            </a:pPr>
            <a:endParaRPr lang="en-US" dirty="0"/>
          </a:p>
          <a:p>
            <a:pPr marL="342900" lvl="4" indent="-342900">
              <a:buFont typeface="Arial" panose="020B0604020202020204" pitchFamily="34" charset="0"/>
              <a:buChar char="•"/>
            </a:pPr>
            <a:endParaRPr lang="en-US" dirty="0"/>
          </a:p>
          <a:p>
            <a:pPr marL="342900" lvl="4" indent="-342900">
              <a:buFont typeface="Arial" panose="020B0604020202020204" pitchFamily="34" charset="0"/>
              <a:buChar char="•"/>
            </a:pPr>
            <a:endParaRPr lang="en-US" dirty="0"/>
          </a:p>
          <a:p>
            <a:pPr marL="342900" lvl="4" indent="-342900">
              <a:buFont typeface="Arial" panose="020B0604020202020204" pitchFamily="34" charset="0"/>
              <a:buChar char="•"/>
            </a:pPr>
            <a:endParaRPr lang="en-US" dirty="0"/>
          </a:p>
        </p:txBody>
      </p:sp>
    </p:spTree>
    <p:extLst>
      <p:ext uri="{BB962C8B-B14F-4D97-AF65-F5344CB8AC3E}">
        <p14:creationId xmlns:p14="http://schemas.microsoft.com/office/powerpoint/2010/main" val="528776425"/>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0E550C-6893-40DF-B9C7-98DFE36AFCC3}"/>
              </a:ext>
            </a:extLst>
          </p:cNvPr>
          <p:cNvSpPr>
            <a:spLocks noGrp="1"/>
          </p:cNvSpPr>
          <p:nvPr>
            <p:ph type="title"/>
          </p:nvPr>
        </p:nvSpPr>
        <p:spPr/>
        <p:txBody>
          <a:bodyPr>
            <a:normAutofit fontScale="90000"/>
          </a:bodyPr>
          <a:lstStyle/>
          <a:p>
            <a:r>
              <a:rPr lang="en-US" dirty="0"/>
              <a:t>Next Steps</a:t>
            </a:r>
          </a:p>
        </p:txBody>
      </p:sp>
      <p:sp>
        <p:nvSpPr>
          <p:cNvPr id="2" name="Text Placeholder 1">
            <a:extLst>
              <a:ext uri="{FF2B5EF4-FFF2-40B4-BE49-F238E27FC236}">
                <a16:creationId xmlns:a16="http://schemas.microsoft.com/office/drawing/2014/main" id="{1E3D4CEA-5AEC-40CB-A954-B647C6D6427E}"/>
              </a:ext>
            </a:extLst>
          </p:cNvPr>
          <p:cNvSpPr>
            <a:spLocks noGrp="1"/>
          </p:cNvSpPr>
          <p:nvPr>
            <p:ph sz="quarter" idx="10"/>
          </p:nvPr>
        </p:nvSpPr>
        <p:spPr/>
        <p:txBody>
          <a:bodyPr/>
          <a:lstStyle/>
          <a:p>
            <a:pPr marL="342900" indent="-342900">
              <a:buFont typeface="Arial" panose="020B0604020202020204" pitchFamily="34" charset="0"/>
              <a:buChar char="•"/>
            </a:pPr>
            <a:r>
              <a:rPr lang="en-US" sz="2400" b="1" dirty="0">
                <a:solidFill>
                  <a:schemeClr val="tx1"/>
                </a:solidFill>
              </a:rPr>
              <a:t>Provide Phase 1 measures</a:t>
            </a:r>
          </a:p>
          <a:p>
            <a:pPr marL="342900" indent="-342900">
              <a:buFont typeface="Arial" panose="020B0604020202020204" pitchFamily="34" charset="0"/>
              <a:buChar char="•"/>
            </a:pPr>
            <a:r>
              <a:rPr lang="en-US" sz="2400" b="1" dirty="0">
                <a:solidFill>
                  <a:schemeClr val="tx1"/>
                </a:solidFill>
              </a:rPr>
              <a:t>Take on new QI projects</a:t>
            </a:r>
          </a:p>
          <a:p>
            <a:pPr marL="342900" indent="-342900">
              <a:buFont typeface="Arial" panose="020B0604020202020204" pitchFamily="34" charset="0"/>
              <a:buChar char="•"/>
            </a:pPr>
            <a:r>
              <a:rPr lang="en-US" sz="2400" b="1" dirty="0">
                <a:solidFill>
                  <a:schemeClr val="tx1"/>
                </a:solidFill>
              </a:rPr>
              <a:t>If collecting Phase 1, begin collection on Phase 2 measures</a:t>
            </a:r>
          </a:p>
          <a:p>
            <a:pPr marL="342900" indent="-342900">
              <a:buFont typeface="Arial" panose="020B0604020202020204" pitchFamily="34" charset="0"/>
              <a:buChar char="•"/>
            </a:pPr>
            <a:r>
              <a:rPr lang="en-US" sz="2400" b="1" dirty="0">
                <a:solidFill>
                  <a:schemeClr val="tx1"/>
                </a:solidFill>
              </a:rPr>
              <a:t>Utilize the QI Portal for data trending, benchmarking, and creating alerts (mapped sites)</a:t>
            </a:r>
          </a:p>
          <a:p>
            <a:pPr marL="342900" indent="-342900">
              <a:buFont typeface="Arial" panose="020B0604020202020204" pitchFamily="34" charset="0"/>
              <a:buChar char="•"/>
            </a:pPr>
            <a:r>
              <a:rPr lang="en-US" sz="2400" b="1" dirty="0">
                <a:solidFill>
                  <a:schemeClr val="tx1"/>
                </a:solidFill>
              </a:rPr>
              <a:t>Take IHI Open School courses</a:t>
            </a:r>
          </a:p>
          <a:p>
            <a:pPr marL="342900" indent="-342900">
              <a:buFont typeface="Arial" panose="020B0604020202020204" pitchFamily="34" charset="0"/>
              <a:buChar char="•"/>
            </a:pPr>
            <a:r>
              <a:rPr lang="en-US" sz="2400" b="1" dirty="0">
                <a:solidFill>
                  <a:schemeClr val="tx1"/>
                </a:solidFill>
              </a:rPr>
              <a:t>Document PDSAs in </a:t>
            </a:r>
            <a:r>
              <a:rPr lang="en-US" sz="2400" b="1" dirty="0" err="1">
                <a:solidFill>
                  <a:schemeClr val="tx1"/>
                </a:solidFill>
              </a:rPr>
              <a:t>LifeQI</a:t>
            </a:r>
            <a:endParaRPr lang="en-US" sz="2400" b="1" dirty="0">
              <a:solidFill>
                <a:schemeClr val="tx1"/>
              </a:solidFill>
            </a:endParaRPr>
          </a:p>
          <a:p>
            <a:pPr marL="342900" indent="-342900">
              <a:buFont typeface="Arial" panose="020B0604020202020204" pitchFamily="34" charset="0"/>
              <a:buChar char="•"/>
            </a:pPr>
            <a:r>
              <a:rPr lang="en-US" sz="2400" b="1" dirty="0">
                <a:solidFill>
                  <a:schemeClr val="tx1"/>
                </a:solidFill>
              </a:rPr>
              <a:t>Engage other faculty members in your improvement efforts</a:t>
            </a:r>
          </a:p>
          <a:p>
            <a:pPr marL="342900" indent="-342900">
              <a:buFont typeface="Arial" panose="020B0604020202020204" pitchFamily="34" charset="0"/>
              <a:buChar char="•"/>
            </a:pPr>
            <a:r>
              <a:rPr lang="en-US" sz="2400" b="1" dirty="0">
                <a:solidFill>
                  <a:schemeClr val="tx1"/>
                </a:solidFill>
              </a:rPr>
              <a:t>Consider submitting an abstract for your improvement work</a:t>
            </a:r>
          </a:p>
          <a:p>
            <a:endParaRPr lang="en-US" dirty="0"/>
          </a:p>
        </p:txBody>
      </p:sp>
    </p:spTree>
    <p:extLst>
      <p:ext uri="{BB962C8B-B14F-4D97-AF65-F5344CB8AC3E}">
        <p14:creationId xmlns:p14="http://schemas.microsoft.com/office/powerpoint/2010/main" val="1493512095"/>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A38224-E373-43C6-8346-9F9BBB6921F6}"/>
              </a:ext>
            </a:extLst>
          </p:cNvPr>
          <p:cNvSpPr>
            <a:spLocks noGrp="1"/>
          </p:cNvSpPr>
          <p:nvPr>
            <p:ph type="title"/>
          </p:nvPr>
        </p:nvSpPr>
        <p:spPr/>
        <p:txBody>
          <a:bodyPr>
            <a:normAutofit fontScale="90000"/>
          </a:bodyPr>
          <a:lstStyle/>
          <a:p>
            <a:r>
              <a:rPr lang="en-US" dirty="0"/>
              <a:t>Resources Available</a:t>
            </a:r>
          </a:p>
        </p:txBody>
      </p:sp>
      <p:sp>
        <p:nvSpPr>
          <p:cNvPr id="2" name="Text Placeholder 1">
            <a:extLst>
              <a:ext uri="{FF2B5EF4-FFF2-40B4-BE49-F238E27FC236}">
                <a16:creationId xmlns:a16="http://schemas.microsoft.com/office/drawing/2014/main" id="{5B594DD4-2BD0-4FC1-B2A5-1C5DF0ECD582}"/>
              </a:ext>
            </a:extLst>
          </p:cNvPr>
          <p:cNvSpPr>
            <a:spLocks noGrp="1"/>
          </p:cNvSpPr>
          <p:nvPr>
            <p:ph sz="quarter" idx="10"/>
          </p:nvPr>
        </p:nvSpPr>
        <p:spPr/>
        <p:txBody>
          <a:bodyPr/>
          <a:lstStyle/>
          <a:p>
            <a:pPr marL="342900" indent="-342900">
              <a:buFont typeface="Arial" panose="020B0604020202020204" pitchFamily="34" charset="0"/>
              <a:buChar char="•"/>
            </a:pPr>
            <a:r>
              <a:rPr lang="en-US" sz="2400" b="1" dirty="0">
                <a:solidFill>
                  <a:schemeClr val="tx1"/>
                </a:solidFill>
              </a:rPr>
              <a:t>Monthly Collaborative Calls</a:t>
            </a:r>
          </a:p>
          <a:p>
            <a:pPr marL="342900" indent="-342900">
              <a:buFont typeface="Arial" panose="020B0604020202020204" pitchFamily="34" charset="0"/>
              <a:buChar char="•"/>
            </a:pPr>
            <a:r>
              <a:rPr lang="en-US" sz="2400" b="1" dirty="0">
                <a:solidFill>
                  <a:schemeClr val="tx1"/>
                </a:solidFill>
              </a:rPr>
              <a:t>Check in Calls with Ori/Ann</a:t>
            </a:r>
          </a:p>
          <a:p>
            <a:pPr marL="342900" indent="-342900">
              <a:buFont typeface="Arial" panose="020B0604020202020204" pitchFamily="34" charset="0"/>
              <a:buChar char="•"/>
            </a:pPr>
            <a:r>
              <a:rPr lang="en-US" sz="2400" b="1" dirty="0">
                <a:solidFill>
                  <a:schemeClr val="tx1"/>
                </a:solidFill>
              </a:rPr>
              <a:t>Dashboards</a:t>
            </a:r>
          </a:p>
          <a:p>
            <a:pPr marL="342900" indent="-342900">
              <a:buFont typeface="Arial" panose="020B0604020202020204" pitchFamily="34" charset="0"/>
              <a:buChar char="•"/>
            </a:pPr>
            <a:r>
              <a:rPr lang="en-US" sz="2400" b="1" dirty="0">
                <a:solidFill>
                  <a:schemeClr val="tx1"/>
                </a:solidFill>
              </a:rPr>
              <a:t>IHI Open School Courses</a:t>
            </a:r>
          </a:p>
          <a:p>
            <a:pPr marL="342900" indent="-342900">
              <a:buFont typeface="Arial" panose="020B0604020202020204" pitchFamily="34" charset="0"/>
              <a:buChar char="•"/>
            </a:pPr>
            <a:r>
              <a:rPr lang="en-US" sz="2400" b="1" dirty="0">
                <a:solidFill>
                  <a:schemeClr val="tx1"/>
                </a:solidFill>
              </a:rPr>
              <a:t>PDSA cycle documentation in </a:t>
            </a:r>
            <a:r>
              <a:rPr lang="en-US" sz="2400" b="1" dirty="0" err="1">
                <a:solidFill>
                  <a:schemeClr val="tx1"/>
                </a:solidFill>
              </a:rPr>
              <a:t>LifeQI</a:t>
            </a:r>
            <a:endParaRPr lang="en-US" sz="2400" b="1" dirty="0">
              <a:solidFill>
                <a:schemeClr val="tx1"/>
              </a:solidFill>
            </a:endParaRPr>
          </a:p>
          <a:p>
            <a:pPr marL="342900" indent="-342900">
              <a:buFont typeface="Arial" panose="020B0604020202020204" pitchFamily="34" charset="0"/>
              <a:buChar char="•"/>
            </a:pPr>
            <a:r>
              <a:rPr lang="en-US" sz="2400" b="1" dirty="0">
                <a:solidFill>
                  <a:schemeClr val="tx1"/>
                </a:solidFill>
              </a:rPr>
              <a:t>T1Dx QIC Trello page</a:t>
            </a:r>
          </a:p>
          <a:p>
            <a:r>
              <a:rPr lang="en-US" sz="2400" b="1" dirty="0">
                <a:solidFill>
                  <a:schemeClr val="tx1"/>
                </a:solidFill>
              </a:rPr>
              <a:t>QI Portal </a:t>
            </a:r>
          </a:p>
          <a:p>
            <a:pPr marL="342900" indent="-342900">
              <a:buFont typeface="Arial" panose="020B0604020202020204" pitchFamily="34" charset="0"/>
              <a:buChar char="•"/>
            </a:pPr>
            <a:endParaRPr lang="en-US" sz="2400" b="1" dirty="0">
              <a:solidFill>
                <a:schemeClr val="tx1"/>
              </a:solidFill>
            </a:endParaRPr>
          </a:p>
        </p:txBody>
      </p:sp>
    </p:spTree>
    <p:extLst>
      <p:ext uri="{BB962C8B-B14F-4D97-AF65-F5344CB8AC3E}">
        <p14:creationId xmlns:p14="http://schemas.microsoft.com/office/powerpoint/2010/main" val="3749731455"/>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35E7-A8E3-4076-9246-472353C4FFD5}"/>
              </a:ext>
            </a:extLst>
          </p:cNvPr>
          <p:cNvSpPr>
            <a:spLocks noGrp="1"/>
          </p:cNvSpPr>
          <p:nvPr>
            <p:ph type="title"/>
          </p:nvPr>
        </p:nvSpPr>
        <p:spPr/>
        <p:txBody>
          <a:bodyPr>
            <a:normAutofit fontScale="90000"/>
          </a:bodyPr>
          <a:lstStyle/>
          <a:p>
            <a:r>
              <a:rPr lang="en-US" dirty="0"/>
              <a:t>QI Portal</a:t>
            </a:r>
          </a:p>
        </p:txBody>
      </p:sp>
      <p:sp>
        <p:nvSpPr>
          <p:cNvPr id="3" name="Text Placeholder 2">
            <a:extLst>
              <a:ext uri="{FF2B5EF4-FFF2-40B4-BE49-F238E27FC236}">
                <a16:creationId xmlns:a16="http://schemas.microsoft.com/office/drawing/2014/main" id="{DA2B30D8-5BE4-45D0-9197-01F90A33BE3C}"/>
              </a:ext>
            </a:extLst>
          </p:cNvPr>
          <p:cNvSpPr>
            <a:spLocks noGrp="1"/>
          </p:cNvSpPr>
          <p:nvPr>
            <p:ph type="body" sz="quarter" idx="10"/>
          </p:nvPr>
        </p:nvSpPr>
        <p:spPr>
          <a:xfrm>
            <a:off x="549275" y="877888"/>
            <a:ext cx="3997325" cy="5132387"/>
          </a:xfrm>
        </p:spPr>
        <p:txBody>
          <a:bodyPr/>
          <a:lstStyle/>
          <a:p>
            <a:r>
              <a:rPr lang="en-US" dirty="0">
                <a:solidFill>
                  <a:schemeClr val="tx1"/>
                </a:solidFill>
              </a:rPr>
              <a:t>Available for ALL clinics</a:t>
            </a:r>
          </a:p>
          <a:p>
            <a:endParaRPr lang="en-US" dirty="0">
              <a:solidFill>
                <a:schemeClr val="tx1"/>
              </a:solidFill>
            </a:endParaRPr>
          </a:p>
          <a:p>
            <a:endParaRPr lang="en-US" dirty="0">
              <a:solidFill>
                <a:schemeClr val="tx1"/>
              </a:solidFill>
            </a:endParaRPr>
          </a:p>
          <a:p>
            <a:r>
              <a:rPr lang="en-US" dirty="0">
                <a:solidFill>
                  <a:schemeClr val="tx1"/>
                </a:solidFill>
              </a:rPr>
              <a:t>QI Portal offers benchmarking, charting, and library resources</a:t>
            </a:r>
          </a:p>
          <a:p>
            <a:endParaRPr lang="en-US" dirty="0"/>
          </a:p>
        </p:txBody>
      </p:sp>
      <p:pic>
        <p:nvPicPr>
          <p:cNvPr id="7" name="Picture 6">
            <a:extLst>
              <a:ext uri="{FF2B5EF4-FFF2-40B4-BE49-F238E27FC236}">
                <a16:creationId xmlns:a16="http://schemas.microsoft.com/office/drawing/2014/main" id="{0FDF41BD-86A1-402E-9B83-44FA7989A59D}"/>
              </a:ext>
            </a:extLst>
          </p:cNvPr>
          <p:cNvPicPr>
            <a:picLocks noChangeAspect="1"/>
          </p:cNvPicPr>
          <p:nvPr/>
        </p:nvPicPr>
        <p:blipFill>
          <a:blip r:embed="rId3"/>
          <a:stretch>
            <a:fillRect/>
          </a:stretch>
        </p:blipFill>
        <p:spPr>
          <a:xfrm>
            <a:off x="4546600" y="0"/>
            <a:ext cx="7566025" cy="6858411"/>
          </a:xfrm>
          <a:prstGeom prst="rect">
            <a:avLst/>
          </a:prstGeom>
        </p:spPr>
      </p:pic>
    </p:spTree>
    <p:extLst>
      <p:ext uri="{BB962C8B-B14F-4D97-AF65-F5344CB8AC3E}">
        <p14:creationId xmlns:p14="http://schemas.microsoft.com/office/powerpoint/2010/main" val="860177897"/>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28F4-19AD-4E4B-861F-13118DE66B0A}"/>
              </a:ext>
            </a:extLst>
          </p:cNvPr>
          <p:cNvSpPr>
            <a:spLocks noGrp="1"/>
          </p:cNvSpPr>
          <p:nvPr>
            <p:ph type="title"/>
          </p:nvPr>
        </p:nvSpPr>
        <p:spPr/>
        <p:txBody>
          <a:bodyPr>
            <a:normAutofit fontScale="90000"/>
          </a:bodyPr>
          <a:lstStyle/>
          <a:p>
            <a:r>
              <a:rPr lang="en-US" dirty="0"/>
              <a:t>QI Portal Demo Video</a:t>
            </a:r>
          </a:p>
        </p:txBody>
      </p:sp>
      <p:sp>
        <p:nvSpPr>
          <p:cNvPr id="3" name="Content Placeholder 2">
            <a:extLst>
              <a:ext uri="{FF2B5EF4-FFF2-40B4-BE49-F238E27FC236}">
                <a16:creationId xmlns:a16="http://schemas.microsoft.com/office/drawing/2014/main" id="{3047947D-DA93-40ED-BB88-4977C32F52A3}"/>
              </a:ext>
            </a:extLst>
          </p:cNvPr>
          <p:cNvSpPr>
            <a:spLocks noGrp="1"/>
          </p:cNvSpPr>
          <p:nvPr>
            <p:ph sz="quarter" idx="10"/>
          </p:nvPr>
        </p:nvSpPr>
        <p:spPr>
          <a:xfrm>
            <a:off x="549274" y="914400"/>
            <a:ext cx="3413126" cy="4876800"/>
          </a:xfrm>
        </p:spPr>
        <p:txBody>
          <a:bodyPr/>
          <a:lstStyle/>
          <a:p>
            <a:r>
              <a:rPr lang="en-US" dirty="0">
                <a:solidFill>
                  <a:schemeClr val="tx1"/>
                </a:solidFill>
              </a:rPr>
              <a:t>Five-minute overview of all four Portal tabs. Or, select tab “chapters” for a quick refresher on a specific feature</a:t>
            </a:r>
          </a:p>
          <a:p>
            <a:endParaRPr lang="en-US" dirty="0">
              <a:solidFill>
                <a:schemeClr val="tx1"/>
              </a:solidFill>
            </a:endParaRPr>
          </a:p>
          <a:p>
            <a:r>
              <a:rPr lang="en-US" dirty="0">
                <a:solidFill>
                  <a:schemeClr val="tx1"/>
                </a:solidFill>
                <a:hlinkClick r:id="rId3"/>
              </a:rPr>
              <a:t>https://www.youtube.com/watch?v=iZCe48_MtsE</a:t>
            </a:r>
            <a:r>
              <a:rPr lang="en-US" dirty="0">
                <a:solidFill>
                  <a:schemeClr val="tx1"/>
                </a:solidFill>
              </a:rPr>
              <a:t> </a:t>
            </a:r>
          </a:p>
          <a:p>
            <a:endParaRPr lang="en-US" dirty="0"/>
          </a:p>
        </p:txBody>
      </p:sp>
      <p:sp>
        <p:nvSpPr>
          <p:cNvPr id="4" name="Content Placeholder 3">
            <a:extLst>
              <a:ext uri="{FF2B5EF4-FFF2-40B4-BE49-F238E27FC236}">
                <a16:creationId xmlns:a16="http://schemas.microsoft.com/office/drawing/2014/main" id="{94CCA205-2F7A-496E-A1CF-1EADE2CF7B62}"/>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988996F8-79EA-42E0-8040-1FC2B901226F}"/>
              </a:ext>
            </a:extLst>
          </p:cNvPr>
          <p:cNvPicPr>
            <a:picLocks noChangeAspect="1"/>
          </p:cNvPicPr>
          <p:nvPr/>
        </p:nvPicPr>
        <p:blipFill rotWithShape="1">
          <a:blip r:embed="rId4"/>
          <a:srcRect/>
          <a:stretch/>
        </p:blipFill>
        <p:spPr>
          <a:xfrm>
            <a:off x="4051300" y="914400"/>
            <a:ext cx="8039100" cy="4521994"/>
          </a:xfrm>
          <a:prstGeom prst="rect">
            <a:avLst/>
          </a:prstGeom>
        </p:spPr>
      </p:pic>
    </p:spTree>
    <p:extLst>
      <p:ext uri="{BB962C8B-B14F-4D97-AF65-F5344CB8AC3E}">
        <p14:creationId xmlns:p14="http://schemas.microsoft.com/office/powerpoint/2010/main" val="3563151900"/>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C4AFE2-0B9D-4B20-90E8-075150FF528A}"/>
              </a:ext>
            </a:extLst>
          </p:cNvPr>
          <p:cNvSpPr>
            <a:spLocks noGrp="1"/>
          </p:cNvSpPr>
          <p:nvPr>
            <p:ph type="title"/>
          </p:nvPr>
        </p:nvSpPr>
        <p:spPr>
          <a:xfrm>
            <a:off x="548640" y="228600"/>
            <a:ext cx="10972800" cy="734438"/>
          </a:xfrm>
        </p:spPr>
        <p:txBody>
          <a:bodyPr/>
          <a:lstStyle/>
          <a:p>
            <a:r>
              <a:rPr lang="en-US" dirty="0"/>
              <a:t>Data Mapping Process</a:t>
            </a:r>
          </a:p>
        </p:txBody>
      </p:sp>
      <p:pic>
        <p:nvPicPr>
          <p:cNvPr id="5" name="Picture 4" descr="Diagram&#10;&#10;Description automatically generated">
            <a:extLst>
              <a:ext uri="{FF2B5EF4-FFF2-40B4-BE49-F238E27FC236}">
                <a16:creationId xmlns:a16="http://schemas.microsoft.com/office/drawing/2014/main" id="{956208AC-1660-41FF-A796-86B8F342D1A8}"/>
              </a:ext>
            </a:extLst>
          </p:cNvPr>
          <p:cNvPicPr>
            <a:picLocks noChangeAspect="1"/>
          </p:cNvPicPr>
          <p:nvPr/>
        </p:nvPicPr>
        <p:blipFill>
          <a:blip r:embed="rId2"/>
          <a:stretch>
            <a:fillRect/>
          </a:stretch>
        </p:blipFill>
        <p:spPr>
          <a:xfrm>
            <a:off x="548640" y="1618863"/>
            <a:ext cx="10960586" cy="2797494"/>
          </a:xfrm>
          <a:prstGeom prst="rect">
            <a:avLst/>
          </a:prstGeom>
        </p:spPr>
      </p:pic>
    </p:spTree>
    <p:extLst>
      <p:ext uri="{BB962C8B-B14F-4D97-AF65-F5344CB8AC3E}">
        <p14:creationId xmlns:p14="http://schemas.microsoft.com/office/powerpoint/2010/main" val="1411995840"/>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35D910-B5DB-46A0-9834-FFD155EFD46D}"/>
              </a:ext>
            </a:extLst>
          </p:cNvPr>
          <p:cNvSpPr>
            <a:spLocks noGrp="1"/>
          </p:cNvSpPr>
          <p:nvPr>
            <p:ph type="title"/>
          </p:nvPr>
        </p:nvSpPr>
        <p:spPr/>
        <p:txBody>
          <a:bodyPr vert="horz" lIns="91440" tIns="45720" rIns="91440" bIns="45720" rtlCol="0" anchor="b">
            <a:noAutofit/>
          </a:bodyPr>
          <a:lstStyle/>
          <a:p>
            <a:r>
              <a:rPr lang="en-US" sz="3200" b="1" kern="1200" dirty="0">
                <a:solidFill>
                  <a:schemeClr val="tx1"/>
                </a:solidFill>
                <a:latin typeface="+mj-lt"/>
                <a:ea typeface="+mj-ea"/>
                <a:cs typeface="+mj-cs"/>
              </a:rPr>
              <a:t>Data Mapping Progress – </a:t>
            </a:r>
            <a:r>
              <a:rPr lang="en-US" sz="3200" b="1" dirty="0"/>
              <a:t>Peds</a:t>
            </a:r>
            <a:r>
              <a:rPr lang="en-US" sz="3200" b="1" kern="1200" dirty="0">
                <a:solidFill>
                  <a:schemeClr val="tx1"/>
                </a:solidFill>
                <a:latin typeface="+mj-lt"/>
                <a:ea typeface="+mj-ea"/>
                <a:cs typeface="+mj-cs"/>
              </a:rPr>
              <a:t> clinics</a:t>
            </a:r>
          </a:p>
        </p:txBody>
      </p:sp>
      <p:pic>
        <p:nvPicPr>
          <p:cNvPr id="4098" name="Picture 2">
            <a:extLst>
              <a:ext uri="{FF2B5EF4-FFF2-40B4-BE49-F238E27FC236}">
                <a16:creationId xmlns:a16="http://schemas.microsoft.com/office/drawing/2014/main" id="{F3BF9402-B9E8-472A-8873-DD60F8EE57D6}"/>
              </a:ext>
            </a:extLst>
          </p:cNvPr>
          <p:cNvPicPr>
            <a:picLocks noGrp="1" noChangeAspect="1" noChangeArrowheads="1"/>
          </p:cNvPicPr>
          <p:nvPr>
            <p:ph sz="quarter" idx="10"/>
          </p:nvPr>
        </p:nvPicPr>
        <p:blipFill rotWithShape="1">
          <a:blip r:embed="rId3">
            <a:extLst>
              <a:ext uri="{28A0092B-C50C-407E-A947-70E740481C1C}">
                <a14:useLocalDpi xmlns:a14="http://schemas.microsoft.com/office/drawing/2010/main" val="0"/>
              </a:ext>
            </a:extLst>
          </a:blip>
          <a:srcRect l="5772" b="2338"/>
          <a:stretch/>
        </p:blipFill>
        <p:spPr bwMode="auto">
          <a:xfrm>
            <a:off x="716196" y="685800"/>
            <a:ext cx="10637687" cy="498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657239"/>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24874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5B871-09B9-4971-83E4-48D8DF59C23B}"/>
              </a:ext>
            </a:extLst>
          </p:cNvPr>
          <p:cNvSpPr>
            <a:spLocks noGrp="1"/>
          </p:cNvSpPr>
          <p:nvPr>
            <p:ph type="title"/>
          </p:nvPr>
        </p:nvSpPr>
        <p:spPr/>
        <p:txBody>
          <a:bodyPr/>
          <a:lstStyle/>
          <a:p>
            <a:r>
              <a:rPr lang="en-US"/>
              <a:t>T1DX-QI Is looking for new committee chairs</a:t>
            </a:r>
          </a:p>
        </p:txBody>
      </p:sp>
      <p:sp>
        <p:nvSpPr>
          <p:cNvPr id="4" name="Text Placeholder 3">
            <a:extLst>
              <a:ext uri="{FF2B5EF4-FFF2-40B4-BE49-F238E27FC236}">
                <a16:creationId xmlns:a16="http://schemas.microsoft.com/office/drawing/2014/main" id="{FE564B82-3D21-408A-981E-CE92ADD74F5D}"/>
              </a:ext>
            </a:extLst>
          </p:cNvPr>
          <p:cNvSpPr>
            <a:spLocks noGrp="1"/>
          </p:cNvSpPr>
          <p:nvPr>
            <p:ph type="body" sz="quarter" idx="10"/>
          </p:nvPr>
        </p:nvSpPr>
        <p:spPr/>
        <p:txBody>
          <a:bodyPr>
            <a:normAutofit lnSpcReduction="10000"/>
          </a:bodyPr>
          <a:lstStyle/>
          <a:p>
            <a:pPr marL="0" marR="0">
              <a:spcBef>
                <a:spcPts val="0"/>
              </a:spcBef>
              <a:spcAft>
                <a:spcPts val="0"/>
              </a:spcAft>
            </a:pPr>
            <a:r>
              <a:rPr lang="en-US">
                <a:effectLst/>
                <a:latin typeface="Montserrat" panose="00000500000000000000" pitchFamily="2" charset="0"/>
                <a:ea typeface="Calibri" panose="020F0502020204030204" pitchFamily="34" charset="0"/>
              </a:rPr>
              <a:t>We are looking for new Co-Chairs to help us lead the committees. </a:t>
            </a:r>
          </a:p>
          <a:p>
            <a:pPr marL="0" marR="0">
              <a:spcBef>
                <a:spcPts val="0"/>
              </a:spcBef>
              <a:spcAft>
                <a:spcPts val="0"/>
              </a:spcAft>
            </a:pPr>
            <a:endParaRPr lang="en-US">
              <a:effectLst/>
              <a:latin typeface="Montserrat" panose="00000500000000000000" pitchFamily="2" charset="0"/>
              <a:ea typeface="Calibri" panose="020F0502020204030204" pitchFamily="34" charset="0"/>
            </a:endParaRPr>
          </a:p>
          <a:p>
            <a:pPr marL="0" marR="0">
              <a:spcBef>
                <a:spcPts val="0"/>
              </a:spcBef>
              <a:spcAft>
                <a:spcPts val="0"/>
              </a:spcAft>
            </a:pPr>
            <a:r>
              <a:rPr lang="en-US">
                <a:effectLst/>
                <a:latin typeface="Montserrat" panose="00000500000000000000" pitchFamily="2" charset="0"/>
                <a:ea typeface="Calibri" panose="020F0502020204030204" pitchFamily="34" charset="0"/>
              </a:rPr>
              <a:t>Terms last for twenty-four (24 months) and the new term will begin 6/1/2022. </a:t>
            </a:r>
          </a:p>
          <a:p>
            <a:pPr marL="0" marR="0">
              <a:spcBef>
                <a:spcPts val="0"/>
              </a:spcBef>
              <a:spcAft>
                <a:spcPts val="0"/>
              </a:spcAft>
            </a:pPr>
            <a:endParaRPr lang="en-US">
              <a:latin typeface="Montserrat" panose="00000500000000000000" pitchFamily="2" charset="0"/>
              <a:ea typeface="Calibri" panose="020F0502020204030204" pitchFamily="34" charset="0"/>
            </a:endParaRPr>
          </a:p>
          <a:p>
            <a:pPr marL="0" marR="0">
              <a:spcBef>
                <a:spcPts val="0"/>
              </a:spcBef>
              <a:spcAft>
                <a:spcPts val="0"/>
              </a:spcAft>
            </a:pPr>
            <a:r>
              <a:rPr lang="en-US">
                <a:effectLst/>
                <a:latin typeface="Montserrat" panose="00000500000000000000" pitchFamily="2" charset="0"/>
                <a:ea typeface="Calibri" panose="020F0502020204030204" pitchFamily="34" charset="0"/>
              </a:rPr>
              <a:t>Each committee has two co-chairs from a pediatric and adult clinic. </a:t>
            </a:r>
          </a:p>
          <a:p>
            <a:pPr marL="0" marR="0">
              <a:spcBef>
                <a:spcPts val="0"/>
              </a:spcBef>
              <a:spcAft>
                <a:spcPts val="0"/>
              </a:spcAft>
            </a:pPr>
            <a:endParaRPr lang="en-US">
              <a:latin typeface="Montserrat" panose="00000500000000000000" pitchFamily="2" charset="0"/>
              <a:ea typeface="Calibri" panose="020F0502020204030204" pitchFamily="34" charset="0"/>
            </a:endParaRPr>
          </a:p>
          <a:p>
            <a:pPr marL="0" marR="0">
              <a:spcBef>
                <a:spcPts val="0"/>
              </a:spcBef>
              <a:spcAft>
                <a:spcPts val="0"/>
              </a:spcAft>
            </a:pPr>
            <a:r>
              <a:rPr lang="en-US">
                <a:latin typeface="Montserrat" panose="00000500000000000000" pitchFamily="2" charset="0"/>
                <a:ea typeface="Calibri" panose="020F0502020204030204" pitchFamily="34" charset="0"/>
              </a:rPr>
              <a:t>Expectations* of Committee Chairs:</a:t>
            </a:r>
          </a:p>
          <a:p>
            <a:pPr marL="285750" marR="0" indent="-285750">
              <a:spcBef>
                <a:spcPts val="0"/>
              </a:spcBef>
              <a:spcAft>
                <a:spcPts val="0"/>
              </a:spcAft>
              <a:buFont typeface="Arial" panose="020B0604020202020204" pitchFamily="34" charset="0"/>
              <a:buChar char="•"/>
            </a:pPr>
            <a:r>
              <a:rPr lang="en-US">
                <a:latin typeface="Montserrat" panose="00000500000000000000" pitchFamily="2" charset="0"/>
                <a:ea typeface="Calibri" panose="020F0502020204030204" pitchFamily="34" charset="0"/>
              </a:rPr>
              <a:t>F</a:t>
            </a:r>
            <a:r>
              <a:rPr lang="en-US">
                <a:effectLst/>
                <a:latin typeface="Montserrat" panose="00000500000000000000" pitchFamily="2" charset="0"/>
                <a:ea typeface="Calibri" panose="020F0502020204030204" pitchFamily="34" charset="0"/>
              </a:rPr>
              <a:t>acilitate quarterly committee meetings</a:t>
            </a:r>
          </a:p>
          <a:p>
            <a:pPr marL="285750" marR="0" indent="-285750">
              <a:spcBef>
                <a:spcPts val="0"/>
              </a:spcBef>
              <a:spcAft>
                <a:spcPts val="0"/>
              </a:spcAft>
              <a:buFont typeface="Arial" panose="020B0604020202020204" pitchFamily="34" charset="0"/>
              <a:buChar char="•"/>
            </a:pPr>
            <a:r>
              <a:rPr lang="en-US">
                <a:latin typeface="Montserrat" panose="00000500000000000000" pitchFamily="2" charset="0"/>
                <a:ea typeface="Calibri" panose="020F0502020204030204" pitchFamily="34" charset="0"/>
              </a:rPr>
              <a:t>C</a:t>
            </a:r>
            <a:r>
              <a:rPr lang="en-US">
                <a:effectLst/>
                <a:latin typeface="Montserrat" panose="00000500000000000000" pitchFamily="2" charset="0"/>
                <a:ea typeface="Calibri" panose="020F0502020204030204" pitchFamily="34" charset="0"/>
              </a:rPr>
              <a:t>reate the vision for the future direction of the committee and its impact on the QI Collaborative’s future</a:t>
            </a:r>
          </a:p>
          <a:p>
            <a:pPr marL="285750" marR="0" indent="-285750">
              <a:spcBef>
                <a:spcPts val="0"/>
              </a:spcBef>
              <a:spcAft>
                <a:spcPts val="0"/>
              </a:spcAft>
              <a:buFont typeface="Arial" panose="020B0604020202020204" pitchFamily="34" charset="0"/>
              <a:buChar char="•"/>
            </a:pPr>
            <a:r>
              <a:rPr lang="en-US">
                <a:latin typeface="Montserrat" panose="00000500000000000000" pitchFamily="2" charset="0"/>
                <a:ea typeface="Calibri" panose="020F0502020204030204" pitchFamily="34" charset="0"/>
              </a:rPr>
              <a:t>P</a:t>
            </a:r>
            <a:r>
              <a:rPr lang="en-US">
                <a:effectLst/>
                <a:latin typeface="Montserrat" panose="00000500000000000000" pitchFamily="2" charset="0"/>
                <a:ea typeface="Calibri" panose="020F0502020204030204" pitchFamily="34" charset="0"/>
              </a:rPr>
              <a:t>articipate in one planning meeting with their co-chair and with the T1DX-QI coordinating center staff for 30 or 60 minutes</a:t>
            </a:r>
          </a:p>
          <a:p>
            <a:pPr marL="285750" marR="0" indent="-285750">
              <a:spcBef>
                <a:spcPts val="0"/>
              </a:spcBef>
              <a:spcAft>
                <a:spcPts val="0"/>
              </a:spcAft>
              <a:buFont typeface="Arial" panose="020B0604020202020204" pitchFamily="34" charset="0"/>
              <a:buChar char="•"/>
            </a:pPr>
            <a:r>
              <a:rPr lang="en-US">
                <a:latin typeface="Montserrat" panose="00000500000000000000" pitchFamily="2" charset="0"/>
                <a:ea typeface="Calibri" panose="020F0502020204030204" pitchFamily="34" charset="0"/>
              </a:rPr>
              <a:t>F</a:t>
            </a:r>
            <a:r>
              <a:rPr lang="en-US">
                <a:effectLst/>
                <a:latin typeface="Montserrat" panose="00000500000000000000" pitchFamily="2" charset="0"/>
                <a:ea typeface="Calibri" panose="020F0502020204030204" pitchFamily="34" charset="0"/>
              </a:rPr>
              <a:t>acilitate or co-facilitate committee meetings</a:t>
            </a:r>
          </a:p>
          <a:p>
            <a:pPr marL="285750" marR="0" indent="-285750">
              <a:spcBef>
                <a:spcPts val="0"/>
              </a:spcBef>
              <a:spcAft>
                <a:spcPts val="0"/>
              </a:spcAft>
              <a:buFont typeface="Arial" panose="020B0604020202020204" pitchFamily="34" charset="0"/>
              <a:buChar char="•"/>
            </a:pPr>
            <a:r>
              <a:rPr lang="en-US">
                <a:latin typeface="Montserrat" panose="00000500000000000000" pitchFamily="2" charset="0"/>
                <a:ea typeface="Calibri" panose="020F0502020204030204" pitchFamily="34" charset="0"/>
              </a:rPr>
              <a:t>P</a:t>
            </a:r>
            <a:r>
              <a:rPr lang="en-US">
                <a:effectLst/>
                <a:latin typeface="Montserrat" panose="00000500000000000000" pitchFamily="2" charset="0"/>
                <a:ea typeface="Calibri" panose="020F0502020204030204" pitchFamily="34" charset="0"/>
              </a:rPr>
              <a:t>articipate in the development of content related to the committees. </a:t>
            </a:r>
          </a:p>
          <a:p>
            <a:pPr marL="285750" marR="0" indent="-285750">
              <a:spcBef>
                <a:spcPts val="0"/>
              </a:spcBef>
              <a:spcAft>
                <a:spcPts val="0"/>
              </a:spcAft>
              <a:buFont typeface="Arial" panose="020B0604020202020204" pitchFamily="34" charset="0"/>
              <a:buChar char="•"/>
            </a:pPr>
            <a:r>
              <a:rPr lang="en-US">
                <a:effectLst/>
                <a:latin typeface="Montserrat" panose="00000500000000000000" pitchFamily="2" charset="0"/>
                <a:ea typeface="Calibri" panose="020F0502020204030204" pitchFamily="34" charset="0"/>
              </a:rPr>
              <a:t>*In addition to these tasks, Publications Committee Co-Chairs also review and edit abstracts and manuscripts that are written by the Collaborative.</a:t>
            </a:r>
          </a:p>
          <a:p>
            <a:pPr marL="0" marR="0">
              <a:spcBef>
                <a:spcPts val="0"/>
              </a:spcBef>
              <a:spcAft>
                <a:spcPts val="0"/>
              </a:spcAft>
            </a:pPr>
            <a:r>
              <a:rPr lang="en-US">
                <a:effectLst/>
                <a:latin typeface="Montserrat" panose="00000500000000000000" pitchFamily="2" charset="0"/>
                <a:ea typeface="Calibri" panose="020F0502020204030204" pitchFamily="34" charset="0"/>
              </a:rPr>
              <a:t> </a:t>
            </a:r>
          </a:p>
          <a:p>
            <a:endParaRPr lang="en-US"/>
          </a:p>
        </p:txBody>
      </p:sp>
    </p:spTree>
    <p:extLst>
      <p:ext uri="{BB962C8B-B14F-4D97-AF65-F5344CB8AC3E}">
        <p14:creationId xmlns:p14="http://schemas.microsoft.com/office/powerpoint/2010/main" val="4291989882"/>
      </p:ext>
    </p:extLst>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p:txBody>
          <a:bodyPr/>
          <a:lstStyle/>
          <a:p>
            <a:r>
              <a:rPr lang="en-US" dirty="0"/>
              <a:t>Next Pediatric Collaborative Call (combo with Adults)</a:t>
            </a:r>
          </a:p>
        </p:txBody>
      </p:sp>
      <p:sp>
        <p:nvSpPr>
          <p:cNvPr id="3" name="Text Placeholder 2">
            <a:extLst>
              <a:ext uri="{FF2B5EF4-FFF2-40B4-BE49-F238E27FC236}">
                <a16:creationId xmlns:a16="http://schemas.microsoft.com/office/drawing/2014/main" id="{497F7E4D-0E64-4940-8587-37731E0D72B9}"/>
              </a:ext>
            </a:extLst>
          </p:cNvPr>
          <p:cNvSpPr>
            <a:spLocks noGrp="1"/>
          </p:cNvSpPr>
          <p:nvPr>
            <p:ph type="body" sz="quarter" idx="10"/>
          </p:nvPr>
        </p:nvSpPr>
        <p:spPr/>
        <p:txBody>
          <a:bodyPr>
            <a:normAutofit/>
          </a:bodyPr>
          <a:lstStyle/>
          <a:p>
            <a:r>
              <a:rPr lang="en-US" sz="2800"/>
              <a:t>Thursday March 24th, 11:00-12:30 PM EST </a:t>
            </a:r>
          </a:p>
        </p:txBody>
      </p:sp>
    </p:spTree>
    <p:extLst>
      <p:ext uri="{BB962C8B-B14F-4D97-AF65-F5344CB8AC3E}">
        <p14:creationId xmlns:p14="http://schemas.microsoft.com/office/powerpoint/2010/main" val="651940467"/>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5FC8-F370-4755-B969-42DEB5E8593A}"/>
              </a:ext>
            </a:extLst>
          </p:cNvPr>
          <p:cNvSpPr>
            <a:spLocks noGrp="1"/>
          </p:cNvSpPr>
          <p:nvPr>
            <p:ph type="title"/>
          </p:nvPr>
        </p:nvSpPr>
        <p:spPr/>
        <p:txBody>
          <a:bodyPr/>
          <a:lstStyle/>
          <a:p>
            <a:r>
              <a:rPr lang="en-US"/>
              <a:t>Questions from the Collaborative</a:t>
            </a:r>
          </a:p>
        </p:txBody>
      </p:sp>
    </p:spTree>
    <p:extLst>
      <p:ext uri="{BB962C8B-B14F-4D97-AF65-F5344CB8AC3E}">
        <p14:creationId xmlns:p14="http://schemas.microsoft.com/office/powerpoint/2010/main" val="235374471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5B871-09B9-4971-83E4-48D8DF59C23B}"/>
              </a:ext>
            </a:extLst>
          </p:cNvPr>
          <p:cNvSpPr>
            <a:spLocks noGrp="1"/>
          </p:cNvSpPr>
          <p:nvPr>
            <p:ph type="title"/>
          </p:nvPr>
        </p:nvSpPr>
        <p:spPr/>
        <p:txBody>
          <a:bodyPr/>
          <a:lstStyle/>
          <a:p>
            <a:r>
              <a:rPr lang="en-US"/>
              <a:t>T1DX-QI Is looking for new committee chairs</a:t>
            </a:r>
          </a:p>
        </p:txBody>
      </p:sp>
      <p:sp>
        <p:nvSpPr>
          <p:cNvPr id="4" name="Text Placeholder 3">
            <a:extLst>
              <a:ext uri="{FF2B5EF4-FFF2-40B4-BE49-F238E27FC236}">
                <a16:creationId xmlns:a16="http://schemas.microsoft.com/office/drawing/2014/main" id="{FE564B82-3D21-408A-981E-CE92ADD74F5D}"/>
              </a:ext>
            </a:extLst>
          </p:cNvPr>
          <p:cNvSpPr>
            <a:spLocks noGrp="1"/>
          </p:cNvSpPr>
          <p:nvPr>
            <p:ph type="body" sz="quarter" idx="10"/>
          </p:nvPr>
        </p:nvSpPr>
        <p:spPr/>
        <p:txBody>
          <a:bodyPr>
            <a:normAutofit/>
          </a:bodyPr>
          <a:lstStyle/>
          <a:p>
            <a:pPr marL="0" marR="0">
              <a:spcBef>
                <a:spcPts val="0"/>
              </a:spcBef>
              <a:spcAft>
                <a:spcPts val="0"/>
              </a:spcAft>
            </a:pPr>
            <a:r>
              <a:rPr lang="en-US">
                <a:effectLst/>
                <a:latin typeface="Montserrat" panose="00000500000000000000" pitchFamily="2" charset="0"/>
                <a:ea typeface="Calibri" panose="020F0502020204030204" pitchFamily="34" charset="0"/>
              </a:rPr>
              <a:t>T1DX-QI Chair terms are ending in June 2022. </a:t>
            </a:r>
          </a:p>
          <a:p>
            <a:pPr marL="0" marR="0">
              <a:spcBef>
                <a:spcPts val="0"/>
              </a:spcBef>
              <a:spcAft>
                <a:spcPts val="0"/>
              </a:spcAft>
            </a:pPr>
            <a:endParaRPr lang="en-US">
              <a:effectLst/>
              <a:latin typeface="Montserrat" panose="00000500000000000000" pitchFamily="2" charset="0"/>
              <a:ea typeface="Calibri" panose="020F0502020204030204" pitchFamily="34" charset="0"/>
            </a:endParaRPr>
          </a:p>
          <a:p>
            <a:pPr marL="0" marR="0">
              <a:spcBef>
                <a:spcPts val="0"/>
              </a:spcBef>
              <a:spcAft>
                <a:spcPts val="0"/>
              </a:spcAft>
            </a:pPr>
            <a:r>
              <a:rPr lang="en-US">
                <a:effectLst/>
                <a:latin typeface="Montserrat" panose="00000500000000000000" pitchFamily="2" charset="0"/>
                <a:ea typeface="Calibri" panose="020F0502020204030204" pitchFamily="34" charset="0"/>
              </a:rPr>
              <a:t>Please use </a:t>
            </a:r>
            <a:r>
              <a:rPr lang="en-US">
                <a:effectLst/>
                <a:latin typeface="Montserrat" panose="00000500000000000000" pitchFamily="2" charset="0"/>
                <a:ea typeface="Calibri" panose="020F0502020204030204" pitchFamily="34" charset="0"/>
                <a:hlinkClick r:id="rId3"/>
              </a:rPr>
              <a:t>this form </a:t>
            </a:r>
            <a:r>
              <a:rPr lang="en-US">
                <a:effectLst/>
                <a:latin typeface="Montserrat" panose="00000500000000000000" pitchFamily="2" charset="0"/>
                <a:ea typeface="Calibri" panose="020F0502020204030204" pitchFamily="34" charset="0"/>
              </a:rPr>
              <a:t>to nominate yourself for a T1DX-QI Committee Chair position for the 2022-2024 period or share with a colleague who you think would be a good match.</a:t>
            </a:r>
          </a:p>
          <a:p>
            <a:pPr marL="0" marR="0">
              <a:spcBef>
                <a:spcPts val="0"/>
              </a:spcBef>
              <a:spcAft>
                <a:spcPts val="0"/>
              </a:spcAft>
            </a:pPr>
            <a:r>
              <a:rPr lang="en-US">
                <a:effectLst/>
                <a:latin typeface="Montserrat" panose="00000500000000000000" pitchFamily="2" charset="0"/>
                <a:ea typeface="Calibri" panose="020F0502020204030204" pitchFamily="34" charset="0"/>
              </a:rPr>
              <a:t> </a:t>
            </a:r>
          </a:p>
          <a:p>
            <a:pPr marL="0" marR="0">
              <a:spcBef>
                <a:spcPts val="0"/>
              </a:spcBef>
              <a:spcAft>
                <a:spcPts val="0"/>
              </a:spcAft>
            </a:pPr>
            <a:r>
              <a:rPr lang="en-US">
                <a:effectLst/>
                <a:latin typeface="Montserrat" panose="00000500000000000000" pitchFamily="2" charset="0"/>
                <a:ea typeface="Calibri" panose="020F0502020204030204" pitchFamily="34" charset="0"/>
              </a:rPr>
              <a:t>If you are interested in applying for one of the committee roles, please complete the Nomination Form before Monday February 28</a:t>
            </a:r>
            <a:r>
              <a:rPr lang="en-US" baseline="30000">
                <a:effectLst/>
                <a:latin typeface="Montserrat" panose="00000500000000000000" pitchFamily="2" charset="0"/>
                <a:ea typeface="Calibri" panose="020F0502020204030204" pitchFamily="34" charset="0"/>
              </a:rPr>
              <a:t>th</a:t>
            </a:r>
            <a:r>
              <a:rPr lang="en-US">
                <a:effectLst/>
                <a:latin typeface="Montserrat" panose="00000500000000000000" pitchFamily="2" charset="0"/>
                <a:ea typeface="Calibri" panose="020F0502020204030204" pitchFamily="34" charset="0"/>
              </a:rPr>
              <a:t>. </a:t>
            </a:r>
          </a:p>
          <a:p>
            <a:pPr marL="0" marR="0">
              <a:spcBef>
                <a:spcPts val="0"/>
              </a:spcBef>
              <a:spcAft>
                <a:spcPts val="0"/>
              </a:spcAft>
            </a:pPr>
            <a:r>
              <a:rPr lang="en-US">
                <a:effectLst/>
                <a:latin typeface="Montserrat" panose="00000500000000000000" pitchFamily="2" charset="0"/>
                <a:ea typeface="Calibri" panose="020F0502020204030204" pitchFamily="34" charset="0"/>
              </a:rPr>
              <a:t> </a:t>
            </a:r>
          </a:p>
          <a:p>
            <a:pPr marL="0" marR="0">
              <a:spcBef>
                <a:spcPts val="0"/>
              </a:spcBef>
              <a:spcAft>
                <a:spcPts val="0"/>
              </a:spcAft>
            </a:pPr>
            <a:r>
              <a:rPr lang="en-US">
                <a:effectLst/>
                <a:latin typeface="Montserrat" panose="00000500000000000000" pitchFamily="2" charset="0"/>
                <a:ea typeface="Calibri" panose="020F0502020204030204" pitchFamily="34" charset="0"/>
              </a:rPr>
              <a:t>To learn more about the committees, please visit these Trello pages:</a:t>
            </a:r>
          </a:p>
          <a:p>
            <a:pPr marL="0" marR="0">
              <a:spcBef>
                <a:spcPts val="0"/>
              </a:spcBef>
              <a:spcAft>
                <a:spcPts val="0"/>
              </a:spcAft>
            </a:pPr>
            <a:r>
              <a:rPr lang="en-US" u="sng">
                <a:solidFill>
                  <a:srgbClr val="0563C1"/>
                </a:solidFill>
                <a:effectLst/>
                <a:latin typeface="Montserrat" panose="00000500000000000000" pitchFamily="2" charset="0"/>
                <a:ea typeface="Calibri" panose="020F0502020204030204" pitchFamily="34" charset="0"/>
                <a:hlinkClick r:id="rId4"/>
              </a:rPr>
              <a:t>Clinical Leadership</a:t>
            </a:r>
            <a:r>
              <a:rPr lang="en-US">
                <a:effectLst/>
                <a:latin typeface="Montserrat" panose="00000500000000000000" pitchFamily="2" charset="0"/>
                <a:ea typeface="Calibri" panose="020F0502020204030204" pitchFamily="34" charset="0"/>
              </a:rPr>
              <a:t>: </a:t>
            </a:r>
            <a:r>
              <a:rPr lang="en-US" u="sng">
                <a:solidFill>
                  <a:srgbClr val="0563C1"/>
                </a:solidFill>
                <a:effectLst/>
                <a:latin typeface="Montserrat" panose="00000500000000000000" pitchFamily="2" charset="0"/>
                <a:ea typeface="Calibri" panose="020F0502020204030204" pitchFamily="34" charset="0"/>
                <a:hlinkClick r:id="rId5"/>
              </a:rPr>
              <a:t>https://trello.com/b/4F3ABcug/clinical-leadership-committee</a:t>
            </a:r>
            <a:endParaRPr lang="en-US">
              <a:effectLst/>
              <a:latin typeface="Montserrat" panose="00000500000000000000" pitchFamily="2" charset="0"/>
              <a:ea typeface="Calibri" panose="020F0502020204030204" pitchFamily="34" charset="0"/>
            </a:endParaRPr>
          </a:p>
          <a:p>
            <a:pPr marL="0" marR="0">
              <a:spcBef>
                <a:spcPts val="0"/>
              </a:spcBef>
              <a:spcAft>
                <a:spcPts val="0"/>
              </a:spcAft>
            </a:pPr>
            <a:r>
              <a:rPr lang="en-US" u="sng">
                <a:solidFill>
                  <a:srgbClr val="0563C1"/>
                </a:solidFill>
                <a:effectLst/>
                <a:latin typeface="Montserrat" panose="00000500000000000000" pitchFamily="2" charset="0"/>
                <a:ea typeface="Calibri" panose="020F0502020204030204" pitchFamily="34" charset="0"/>
                <a:hlinkClick r:id="rId6"/>
              </a:rPr>
              <a:t>Publications</a:t>
            </a:r>
            <a:r>
              <a:rPr lang="en-US">
                <a:effectLst/>
                <a:latin typeface="Montserrat" panose="00000500000000000000" pitchFamily="2" charset="0"/>
                <a:ea typeface="Calibri" panose="020F0502020204030204" pitchFamily="34" charset="0"/>
              </a:rPr>
              <a:t>: </a:t>
            </a:r>
            <a:r>
              <a:rPr lang="en-US" u="sng">
                <a:solidFill>
                  <a:srgbClr val="0563C1"/>
                </a:solidFill>
                <a:effectLst/>
                <a:latin typeface="Montserrat" panose="00000500000000000000" pitchFamily="2" charset="0"/>
                <a:ea typeface="Calibri" panose="020F0502020204030204" pitchFamily="34" charset="0"/>
                <a:hlinkClick r:id="rId7"/>
              </a:rPr>
              <a:t>https://trello.com/b/K5EUYxbf/updated-publications-committee</a:t>
            </a:r>
            <a:endParaRPr lang="en-US">
              <a:effectLst/>
              <a:latin typeface="Montserrat" panose="00000500000000000000" pitchFamily="2" charset="0"/>
              <a:ea typeface="Calibri" panose="020F0502020204030204" pitchFamily="34" charset="0"/>
            </a:endParaRPr>
          </a:p>
          <a:p>
            <a:pPr marL="0" marR="0">
              <a:spcBef>
                <a:spcPts val="0"/>
              </a:spcBef>
              <a:spcAft>
                <a:spcPts val="0"/>
              </a:spcAft>
            </a:pPr>
            <a:r>
              <a:rPr lang="en-US" u="sng">
                <a:solidFill>
                  <a:srgbClr val="0563C1"/>
                </a:solidFill>
                <a:effectLst/>
                <a:latin typeface="Montserrat" panose="00000500000000000000" pitchFamily="2" charset="0"/>
                <a:ea typeface="Calibri" panose="020F0502020204030204" pitchFamily="34" charset="0"/>
                <a:hlinkClick r:id="rId8"/>
              </a:rPr>
              <a:t>Data Science</a:t>
            </a:r>
            <a:r>
              <a:rPr lang="en-US">
                <a:effectLst/>
                <a:latin typeface="Montserrat" panose="00000500000000000000" pitchFamily="2" charset="0"/>
                <a:ea typeface="Calibri" panose="020F0502020204030204" pitchFamily="34" charset="0"/>
              </a:rPr>
              <a:t>: </a:t>
            </a:r>
            <a:r>
              <a:rPr lang="en-US" u="sng">
                <a:solidFill>
                  <a:srgbClr val="0563C1"/>
                </a:solidFill>
                <a:effectLst/>
                <a:latin typeface="Montserrat" panose="00000500000000000000" pitchFamily="2" charset="0"/>
                <a:ea typeface="Calibri" panose="020F0502020204030204" pitchFamily="34" charset="0"/>
                <a:hlinkClick r:id="rId9"/>
              </a:rPr>
              <a:t>https://trello.com/b/YmmgugBB/data-science-committee</a:t>
            </a:r>
            <a:endParaRPr lang="en-US">
              <a:effectLst/>
              <a:latin typeface="Montserrat" panose="00000500000000000000" pitchFamily="2" charset="0"/>
              <a:ea typeface="Calibri" panose="020F0502020204030204" pitchFamily="34" charset="0"/>
            </a:endParaRPr>
          </a:p>
          <a:p>
            <a:pPr marL="0" marR="0">
              <a:spcBef>
                <a:spcPts val="0"/>
              </a:spcBef>
              <a:spcAft>
                <a:spcPts val="0"/>
              </a:spcAft>
            </a:pPr>
            <a:r>
              <a:rPr lang="en-US">
                <a:effectLst/>
                <a:latin typeface="Montserrat" panose="00000500000000000000" pitchFamily="2" charset="0"/>
                <a:ea typeface="Calibri" panose="020F0502020204030204" pitchFamily="34" charset="0"/>
              </a:rPr>
              <a:t> </a:t>
            </a:r>
          </a:p>
          <a:p>
            <a:endParaRPr lang="en-US"/>
          </a:p>
        </p:txBody>
      </p:sp>
    </p:spTree>
    <p:extLst>
      <p:ext uri="{BB962C8B-B14F-4D97-AF65-F5344CB8AC3E}">
        <p14:creationId xmlns:p14="http://schemas.microsoft.com/office/powerpoint/2010/main" val="301237050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5FC8-F370-4755-B969-42DEB5E8593A}"/>
              </a:ext>
            </a:extLst>
          </p:cNvPr>
          <p:cNvSpPr>
            <a:spLocks noGrp="1"/>
          </p:cNvSpPr>
          <p:nvPr>
            <p:ph type="title"/>
          </p:nvPr>
        </p:nvSpPr>
        <p:spPr/>
        <p:txBody>
          <a:bodyPr/>
          <a:lstStyle/>
          <a:p>
            <a:r>
              <a:rPr lang="en-US" dirty="0"/>
              <a:t>Clinical Presentation: SUNY</a:t>
            </a:r>
          </a:p>
        </p:txBody>
      </p:sp>
    </p:spTree>
    <p:extLst>
      <p:ext uri="{BB962C8B-B14F-4D97-AF65-F5344CB8AC3E}">
        <p14:creationId xmlns:p14="http://schemas.microsoft.com/office/powerpoint/2010/main" val="226915571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F81A5-2AE6-4A50-A420-341EB4BBC753}"/>
              </a:ext>
            </a:extLst>
          </p:cNvPr>
          <p:cNvSpPr>
            <a:spLocks noGrp="1"/>
          </p:cNvSpPr>
          <p:nvPr>
            <p:ph type="ctrTitle"/>
          </p:nvPr>
        </p:nvSpPr>
        <p:spPr>
          <a:xfrm>
            <a:off x="1804012" y="795406"/>
            <a:ext cx="9144000" cy="2387600"/>
          </a:xfrm>
        </p:spPr>
        <p:txBody>
          <a:bodyPr>
            <a:noAutofit/>
          </a:bodyPr>
          <a:lstStyle/>
          <a:p>
            <a:r>
              <a:rPr lang="en-US" sz="4000" dirty="0"/>
              <a:t>A Program to Decrease DKA Admissions:</a:t>
            </a:r>
            <a:br>
              <a:rPr lang="en-US" sz="4000" dirty="0"/>
            </a:br>
            <a:r>
              <a:rPr lang="en-US" sz="4000" i="1" dirty="0"/>
              <a:t>Diabetes Wellness Program (DWP)</a:t>
            </a:r>
            <a:br>
              <a:rPr lang="en-US" sz="4000" i="1" dirty="0"/>
            </a:br>
            <a:r>
              <a:rPr lang="en-US" sz="4000" dirty="0"/>
              <a:t>Pediatric Diabetes Program</a:t>
            </a:r>
            <a:br>
              <a:rPr lang="en-US" sz="4000" dirty="0"/>
            </a:br>
            <a:r>
              <a:rPr lang="en-US" sz="4000" dirty="0"/>
              <a:t>SUNY Upstate Medical University</a:t>
            </a:r>
            <a:br>
              <a:rPr lang="en-US" sz="4000" dirty="0"/>
            </a:br>
            <a:r>
              <a:rPr lang="en-US" sz="4000" dirty="0"/>
              <a:t>Syracuse, NY</a:t>
            </a:r>
          </a:p>
        </p:txBody>
      </p:sp>
      <p:sp>
        <p:nvSpPr>
          <p:cNvPr id="3" name="Subtitle 2">
            <a:extLst>
              <a:ext uri="{FF2B5EF4-FFF2-40B4-BE49-F238E27FC236}">
                <a16:creationId xmlns:a16="http://schemas.microsoft.com/office/drawing/2014/main" id="{291AA19C-768B-4884-98C5-D0C0A158920B}"/>
              </a:ext>
            </a:extLst>
          </p:cNvPr>
          <p:cNvSpPr>
            <a:spLocks noGrp="1"/>
          </p:cNvSpPr>
          <p:nvPr>
            <p:ph type="subTitle" idx="1"/>
          </p:nvPr>
        </p:nvSpPr>
        <p:spPr>
          <a:xfrm>
            <a:off x="619737" y="3507556"/>
            <a:ext cx="11744587" cy="2772129"/>
          </a:xfrm>
        </p:spPr>
        <p:txBody>
          <a:bodyPr>
            <a:normAutofit/>
          </a:bodyPr>
          <a:lstStyle/>
          <a:p>
            <a:pPr algn="l"/>
            <a:r>
              <a:rPr lang="en-US" sz="2000" dirty="0"/>
              <a:t>Margaret Greenfield, MS, CHES       David Hansen, MD, MPH		          Emilie Hess, MS	</a:t>
            </a:r>
          </a:p>
          <a:p>
            <a:pPr algn="l"/>
            <a:r>
              <a:rPr lang="en-US" sz="2000" dirty="0"/>
              <a:t>Karen Kemmis, RN, DPT, CDCES        Danielle Stegman-Barber, RD, CDCES         Amanda Zuccaro, BSN, RN</a:t>
            </a:r>
          </a:p>
          <a:p>
            <a:pPr algn="l"/>
            <a:r>
              <a:rPr lang="en-US" sz="2000" dirty="0"/>
              <a:t>Cassie Bunker, CPNP                           Janine Robbins, BSN, RN                               Ann Marie Sanders, MSN, RN </a:t>
            </a:r>
          </a:p>
          <a:p>
            <a:pPr algn="l"/>
            <a:r>
              <a:rPr lang="en-US" sz="2000" dirty="0"/>
              <a:t>Hollie Cartini, LMSW                          Maria Winkworth, RD		          Renee Pierce, LCSW</a:t>
            </a:r>
          </a:p>
          <a:p>
            <a:pPr algn="l"/>
            <a:r>
              <a:rPr lang="en-US" sz="2000" dirty="0"/>
              <a:t>Casey Mohrien, MS IV	               Christopher P. Morley, PhD                           Roberto Izquierdo, MD </a:t>
            </a:r>
          </a:p>
        </p:txBody>
      </p:sp>
      <p:pic>
        <p:nvPicPr>
          <p:cNvPr id="5" name="Picture 4">
            <a:extLst>
              <a:ext uri="{FF2B5EF4-FFF2-40B4-BE49-F238E27FC236}">
                <a16:creationId xmlns:a16="http://schemas.microsoft.com/office/drawing/2014/main" id="{D0FCDA24-E630-405C-BFD9-CCEF2250A27F}"/>
              </a:ext>
            </a:extLst>
          </p:cNvPr>
          <p:cNvPicPr>
            <a:picLocks noChangeAspect="1"/>
          </p:cNvPicPr>
          <p:nvPr/>
        </p:nvPicPr>
        <p:blipFill>
          <a:blip r:embed="rId3"/>
          <a:stretch>
            <a:fillRect/>
          </a:stretch>
        </p:blipFill>
        <p:spPr>
          <a:xfrm>
            <a:off x="9277749" y="5627819"/>
            <a:ext cx="2411188" cy="1053735"/>
          </a:xfrm>
          <a:prstGeom prst="rect">
            <a:avLst/>
          </a:prstGeom>
        </p:spPr>
      </p:pic>
      <p:pic>
        <p:nvPicPr>
          <p:cNvPr id="6" name="Picture 5">
            <a:extLst>
              <a:ext uri="{FF2B5EF4-FFF2-40B4-BE49-F238E27FC236}">
                <a16:creationId xmlns:a16="http://schemas.microsoft.com/office/drawing/2014/main" id="{01B29005-C021-4118-8A3A-986563736684}"/>
              </a:ext>
            </a:extLst>
          </p:cNvPr>
          <p:cNvPicPr>
            <a:picLocks noChangeAspect="1"/>
          </p:cNvPicPr>
          <p:nvPr/>
        </p:nvPicPr>
        <p:blipFill>
          <a:blip r:embed="rId4"/>
          <a:stretch>
            <a:fillRect/>
          </a:stretch>
        </p:blipFill>
        <p:spPr>
          <a:xfrm>
            <a:off x="405423" y="5996156"/>
            <a:ext cx="2472329" cy="685398"/>
          </a:xfrm>
          <a:prstGeom prst="rect">
            <a:avLst/>
          </a:prstGeom>
        </p:spPr>
      </p:pic>
      <p:pic>
        <p:nvPicPr>
          <p:cNvPr id="9" name="Picture 8">
            <a:extLst>
              <a:ext uri="{FF2B5EF4-FFF2-40B4-BE49-F238E27FC236}">
                <a16:creationId xmlns:a16="http://schemas.microsoft.com/office/drawing/2014/main" id="{1FF1514B-B524-419E-8040-A0A78BEB5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647" y="5877817"/>
            <a:ext cx="3072351" cy="803737"/>
          </a:xfrm>
          <a:prstGeom prst="rect">
            <a:avLst/>
          </a:prstGeom>
        </p:spPr>
      </p:pic>
    </p:spTree>
    <p:custDataLst>
      <p:tags r:id="rId1"/>
    </p:custDataLst>
    <p:extLst>
      <p:ext uri="{BB962C8B-B14F-4D97-AF65-F5344CB8AC3E}">
        <p14:creationId xmlns:p14="http://schemas.microsoft.com/office/powerpoint/2010/main" val="2248922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rrowheads="1"/>
          </p:cNvSpPr>
          <p:nvPr>
            <p:ph type="title"/>
          </p:nvPr>
        </p:nvSpPr>
        <p:spPr>
          <a:xfrm>
            <a:off x="1524000" y="198121"/>
            <a:ext cx="8803419" cy="914400"/>
          </a:xfrm>
        </p:spPr>
        <p:txBody>
          <a:bodyPr/>
          <a:lstStyle/>
          <a:p>
            <a:pPr>
              <a:defRPr/>
            </a:pPr>
            <a:r>
              <a:rPr lang="en-US" sz="2800" dirty="0">
                <a:solidFill>
                  <a:schemeClr val="tx2">
                    <a:satMod val="200000"/>
                  </a:schemeClr>
                </a:solidFill>
              </a:rPr>
              <a:t>Joslin Diabetes Center at SUNY Upstate Medical University</a:t>
            </a:r>
          </a:p>
        </p:txBody>
      </p:sp>
      <p:sp>
        <p:nvSpPr>
          <p:cNvPr id="266243" name="Rectangle 3"/>
          <p:cNvSpPr>
            <a:spLocks noGrp="1" noChangeArrowheads="1"/>
          </p:cNvSpPr>
          <p:nvPr>
            <p:ph sz="half" idx="4294967295"/>
          </p:nvPr>
        </p:nvSpPr>
        <p:spPr>
          <a:xfrm>
            <a:off x="1524000" y="2214566"/>
            <a:ext cx="4040188" cy="3952875"/>
          </a:xfrm>
        </p:spPr>
        <p:txBody>
          <a:bodyPr>
            <a:normAutofit fontScale="85000" lnSpcReduction="20000"/>
          </a:bodyPr>
          <a:lstStyle/>
          <a:p>
            <a:pPr marL="308610">
              <a:buFont typeface="Wingdings"/>
              <a:buChar char=""/>
              <a:defRPr/>
            </a:pPr>
            <a:r>
              <a:rPr lang="en-US" dirty="0"/>
              <a:t>We serve more than 25 counties in Central New York</a:t>
            </a:r>
          </a:p>
          <a:p>
            <a:pPr marL="308610">
              <a:buFont typeface="Wingdings"/>
              <a:buChar char=""/>
              <a:defRPr/>
            </a:pPr>
            <a:r>
              <a:rPr lang="en-US" dirty="0"/>
              <a:t>Our patient panel over past two years:</a:t>
            </a:r>
          </a:p>
          <a:p>
            <a:pPr marL="608648" lvl="1">
              <a:buFont typeface="Wingdings"/>
              <a:buChar char=""/>
              <a:defRPr/>
            </a:pPr>
            <a:r>
              <a:rPr lang="en-US" sz="2800" dirty="0"/>
              <a:t>1262 with type 1 </a:t>
            </a:r>
          </a:p>
          <a:p>
            <a:pPr marL="608648" lvl="1">
              <a:buFont typeface="Wingdings"/>
              <a:buChar char=""/>
              <a:defRPr/>
            </a:pPr>
            <a:r>
              <a:rPr lang="en-US" sz="2800" dirty="0"/>
              <a:t>620 with type 2</a:t>
            </a:r>
          </a:p>
          <a:p>
            <a:pPr marL="411480">
              <a:buFont typeface="Wingdings"/>
              <a:buChar char=""/>
              <a:defRPr/>
            </a:pPr>
            <a:r>
              <a:rPr lang="en-US" dirty="0"/>
              <a:t>We see 100-142 patients with newly diagnosed diabetes each year, mostly with type 1 diabetes</a:t>
            </a:r>
          </a:p>
          <a:p>
            <a:pPr marL="411480">
              <a:buFont typeface="Wingdings"/>
              <a:buChar char=""/>
              <a:defRPr/>
            </a:pPr>
            <a:r>
              <a:rPr lang="en-US" dirty="0"/>
              <a:t>Age range: 6 weeks to 21 years of age</a:t>
            </a:r>
          </a:p>
        </p:txBody>
      </p:sp>
      <p:pic>
        <p:nvPicPr>
          <p:cNvPr id="2867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477" y="4002365"/>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EABF010-EC5C-414F-87BA-6F1868FED431}"/>
              </a:ext>
            </a:extLst>
          </p:cNvPr>
          <p:cNvPicPr>
            <a:picLocks noChangeAspect="1"/>
          </p:cNvPicPr>
          <p:nvPr/>
        </p:nvPicPr>
        <p:blipFill>
          <a:blip r:embed="rId4"/>
          <a:stretch>
            <a:fillRect/>
          </a:stretch>
        </p:blipFill>
        <p:spPr>
          <a:xfrm>
            <a:off x="6324600" y="1245216"/>
            <a:ext cx="3066554" cy="1969179"/>
          </a:xfrm>
          <a:prstGeom prst="rect">
            <a:avLst/>
          </a:prstGeom>
        </p:spPr>
      </p:pic>
      <p:pic>
        <p:nvPicPr>
          <p:cNvPr id="8" name="Picture 7">
            <a:extLst>
              <a:ext uri="{FF2B5EF4-FFF2-40B4-BE49-F238E27FC236}">
                <a16:creationId xmlns:a16="http://schemas.microsoft.com/office/drawing/2014/main" id="{F9CE573C-32B7-4AEA-B963-F7A9513D67FD}"/>
              </a:ext>
            </a:extLst>
          </p:cNvPr>
          <p:cNvPicPr>
            <a:picLocks noChangeAspect="1"/>
          </p:cNvPicPr>
          <p:nvPr/>
        </p:nvPicPr>
        <p:blipFill>
          <a:blip r:embed="rId5"/>
          <a:stretch>
            <a:fillRect/>
          </a:stretch>
        </p:blipFill>
        <p:spPr>
          <a:xfrm>
            <a:off x="6324600" y="3347090"/>
            <a:ext cx="3352800" cy="522581"/>
          </a:xfrm>
          <a:prstGeom prst="rect">
            <a:avLst/>
          </a:prstGeom>
        </p:spPr>
      </p:pic>
    </p:spTree>
    <p:custDataLst>
      <p:tags r:id="rId1"/>
    </p:custDataLst>
    <p:extLst>
      <p:ext uri="{BB962C8B-B14F-4D97-AF65-F5344CB8AC3E}">
        <p14:creationId xmlns:p14="http://schemas.microsoft.com/office/powerpoint/2010/main" val="169115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4">
            <a:extLst>
              <a:ext uri="{FF2B5EF4-FFF2-40B4-BE49-F238E27FC236}">
                <a16:creationId xmlns:a16="http://schemas.microsoft.com/office/drawing/2014/main" id="{818741FA-083B-4968-A1E8-91A2C69DC036}"/>
              </a:ext>
            </a:extLst>
          </p:cNvPr>
          <p:cNvGraphicFramePr>
            <a:graphicFrameLocks noChangeAspect="1"/>
          </p:cNvGraphicFramePr>
          <p:nvPr/>
        </p:nvGraphicFramePr>
        <p:xfrm>
          <a:off x="3046414" y="1393825"/>
          <a:ext cx="6099175" cy="4070350"/>
        </p:xfrm>
        <a:graphic>
          <a:graphicData uri="http://schemas.openxmlformats.org/presentationml/2006/ole">
            <mc:AlternateContent xmlns:mc="http://schemas.openxmlformats.org/markup-compatibility/2006">
              <mc:Choice xmlns:v="urn:schemas-microsoft-com:vml" Requires="v">
                <p:oleObj name="Map" r:id="rId3" imgW="6099120" imgH="4070520" progId="MapPoint.Map.NA.13">
                  <p:embed/>
                </p:oleObj>
              </mc:Choice>
              <mc:Fallback>
                <p:oleObj name="Map" r:id="rId3" imgW="6099120" imgH="4070520" progId="MapPoint.Map.NA.13">
                  <p:embed/>
                  <p:pic>
                    <p:nvPicPr>
                      <p:cNvPr id="12290" name="Object 4">
                        <a:extLst>
                          <a:ext uri="{FF2B5EF4-FFF2-40B4-BE49-F238E27FC236}">
                            <a16:creationId xmlns:a16="http://schemas.microsoft.com/office/drawing/2014/main" id="{818741FA-083B-4968-A1E8-91A2C69DC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414" y="1393825"/>
                        <a:ext cx="6099175" cy="407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291" name="Picture 5">
            <a:extLst>
              <a:ext uri="{FF2B5EF4-FFF2-40B4-BE49-F238E27FC236}">
                <a16:creationId xmlns:a16="http://schemas.microsoft.com/office/drawing/2014/main" id="{814861E6-D1B3-4FD6-A1F9-BFF610186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399" y="756444"/>
            <a:ext cx="80248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3">
            <a:extLst>
              <a:ext uri="{FF2B5EF4-FFF2-40B4-BE49-F238E27FC236}">
                <a16:creationId xmlns:a16="http://schemas.microsoft.com/office/drawing/2014/main" id="{D8687E33-1725-4927-B852-E37DB05FE733}"/>
              </a:ext>
            </a:extLst>
          </p:cNvPr>
          <p:cNvSpPr txBox="1">
            <a:spLocks noChangeArrowheads="1"/>
          </p:cNvSpPr>
          <p:nvPr/>
        </p:nvSpPr>
        <p:spPr bwMode="auto">
          <a:xfrm>
            <a:off x="3848894" y="234156"/>
            <a:ext cx="4441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82"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1B587C"/>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4E8542"/>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4E8542"/>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4E8542"/>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4E8542"/>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4E8542"/>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Joslin Pediatric Diabetes Home Locations</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5049-B062-41CF-8D73-A94AD3F709DF}"/>
              </a:ext>
            </a:extLst>
          </p:cNvPr>
          <p:cNvSpPr>
            <a:spLocks noGrp="1"/>
          </p:cNvSpPr>
          <p:nvPr>
            <p:ph type="title"/>
          </p:nvPr>
        </p:nvSpPr>
        <p:spPr>
          <a:xfrm>
            <a:off x="2133600" y="512064"/>
            <a:ext cx="8229600" cy="914400"/>
          </a:xfrm>
        </p:spPr>
        <p:txBody>
          <a:bodyPr/>
          <a:lstStyle/>
          <a:p>
            <a:r>
              <a:rPr lang="en-US" sz="2000" dirty="0"/>
              <a:t>Increase in newly diagnosed type 1 diabetes among pediatric and adolescent patients during the COVID-19 Pandemic in the US*</a:t>
            </a:r>
          </a:p>
        </p:txBody>
      </p:sp>
      <p:graphicFrame>
        <p:nvGraphicFramePr>
          <p:cNvPr id="5" name="Table 5">
            <a:extLst>
              <a:ext uri="{FF2B5EF4-FFF2-40B4-BE49-F238E27FC236}">
                <a16:creationId xmlns:a16="http://schemas.microsoft.com/office/drawing/2014/main" id="{422C9AB4-53C2-4417-B095-97D1CF5C4882}"/>
              </a:ext>
            </a:extLst>
          </p:cNvPr>
          <p:cNvGraphicFramePr>
            <a:graphicFrameLocks noGrp="1"/>
          </p:cNvGraphicFramePr>
          <p:nvPr>
            <p:ph idx="1"/>
          </p:nvPr>
        </p:nvGraphicFramePr>
        <p:xfrm>
          <a:off x="1905000" y="2438400"/>
          <a:ext cx="7772396" cy="267716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4133054503"/>
                    </a:ext>
                  </a:extLst>
                </a:gridCol>
                <a:gridCol w="1752598">
                  <a:extLst>
                    <a:ext uri="{9D8B030D-6E8A-4147-A177-3AD203B41FA5}">
                      <a16:colId xmlns:a16="http://schemas.microsoft.com/office/drawing/2014/main" val="2119721695"/>
                    </a:ext>
                  </a:extLst>
                </a:gridCol>
                <a:gridCol w="1943099">
                  <a:extLst>
                    <a:ext uri="{9D8B030D-6E8A-4147-A177-3AD203B41FA5}">
                      <a16:colId xmlns:a16="http://schemas.microsoft.com/office/drawing/2014/main" val="2302160690"/>
                    </a:ext>
                  </a:extLst>
                </a:gridCol>
                <a:gridCol w="1943099">
                  <a:extLst>
                    <a:ext uri="{9D8B030D-6E8A-4147-A177-3AD203B41FA5}">
                      <a16:colId xmlns:a16="http://schemas.microsoft.com/office/drawing/2014/main" val="3528628059"/>
                    </a:ext>
                  </a:extLst>
                </a:gridCol>
              </a:tblGrid>
              <a:tr h="370840">
                <a:tc>
                  <a:txBody>
                    <a:bodyPr/>
                    <a:lstStyle/>
                    <a:p>
                      <a:r>
                        <a:rPr lang="en-US" dirty="0"/>
                        <a:t> </a:t>
                      </a:r>
                    </a:p>
                  </a:txBody>
                  <a:tcPr/>
                </a:tc>
                <a:tc>
                  <a:txBody>
                    <a:bodyPr/>
                    <a:lstStyle/>
                    <a:p>
                      <a:pPr algn="ctr"/>
                      <a:r>
                        <a:rPr lang="en-US" dirty="0"/>
                        <a:t>2019</a:t>
                      </a:r>
                    </a:p>
                  </a:txBody>
                  <a:tcPr/>
                </a:tc>
                <a:tc>
                  <a:txBody>
                    <a:bodyPr/>
                    <a:lstStyle/>
                    <a:p>
                      <a:pPr algn="ctr"/>
                      <a:r>
                        <a:rPr lang="en-US" dirty="0"/>
                        <a:t>2020</a:t>
                      </a:r>
                    </a:p>
                  </a:txBody>
                  <a:tcPr/>
                </a:tc>
                <a:tc>
                  <a:txBody>
                    <a:bodyPr/>
                    <a:lstStyle/>
                    <a:p>
                      <a:pPr algn="ctr"/>
                      <a:r>
                        <a:rPr lang="en-US" dirty="0"/>
                        <a:t>p value</a:t>
                      </a:r>
                    </a:p>
                  </a:txBody>
                  <a:tcPr/>
                </a:tc>
                <a:extLst>
                  <a:ext uri="{0D108BD9-81ED-4DB2-BD59-A6C34878D82A}">
                    <a16:rowId xmlns:a16="http://schemas.microsoft.com/office/drawing/2014/main" val="2931057469"/>
                  </a:ext>
                </a:extLst>
              </a:tr>
              <a:tr h="370840">
                <a:tc>
                  <a:txBody>
                    <a:bodyPr/>
                    <a:lstStyle/>
                    <a:p>
                      <a:r>
                        <a:rPr lang="en-US" dirty="0"/>
                        <a:t>Newly diagnosed patients with T1D</a:t>
                      </a:r>
                      <a:r>
                        <a:rPr lang="en-US" baseline="30000" dirty="0"/>
                        <a:t>2,3</a:t>
                      </a:r>
                      <a:endParaRPr lang="en-US" dirty="0"/>
                    </a:p>
                  </a:txBody>
                  <a:tcPr/>
                </a:tc>
                <a:tc>
                  <a:txBody>
                    <a:bodyPr/>
                    <a:lstStyle/>
                    <a:p>
                      <a:pPr algn="ctr"/>
                      <a:r>
                        <a:rPr lang="en-US" dirty="0"/>
                        <a:t>1277</a:t>
                      </a:r>
                    </a:p>
                  </a:txBody>
                  <a:tcPr/>
                </a:tc>
                <a:tc>
                  <a:txBody>
                    <a:bodyPr/>
                    <a:lstStyle/>
                    <a:p>
                      <a:pPr algn="ctr"/>
                      <a:r>
                        <a:rPr lang="en-US" dirty="0"/>
                        <a:t>1399</a:t>
                      </a:r>
                    </a:p>
                  </a:txBody>
                  <a:tcPr/>
                </a:tc>
                <a:tc>
                  <a:txBody>
                    <a:bodyPr/>
                    <a:lstStyle/>
                    <a:p>
                      <a:pPr algn="ctr"/>
                      <a:r>
                        <a:rPr lang="en-US" dirty="0"/>
                        <a:t>0.007</a:t>
                      </a:r>
                    </a:p>
                  </a:txBody>
                  <a:tcPr/>
                </a:tc>
                <a:extLst>
                  <a:ext uri="{0D108BD9-81ED-4DB2-BD59-A6C34878D82A}">
                    <a16:rowId xmlns:a16="http://schemas.microsoft.com/office/drawing/2014/main" val="2213712354"/>
                  </a:ext>
                </a:extLst>
              </a:tr>
              <a:tr h="370840">
                <a:tc>
                  <a:txBody>
                    <a:bodyPr/>
                    <a:lstStyle/>
                    <a:p>
                      <a:r>
                        <a:rPr lang="en-US" dirty="0"/>
                        <a:t>Presented in DKA</a:t>
                      </a:r>
                      <a:r>
                        <a:rPr lang="en-US" baseline="30000" dirty="0"/>
                        <a:t>1</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a:t>38.6%</a:t>
                      </a:r>
                    </a:p>
                  </a:txBody>
                  <a:tcPr>
                    <a:lnB w="12700" cap="flat" cmpd="sng" algn="ctr">
                      <a:solidFill>
                        <a:schemeClr val="tx1"/>
                      </a:solidFill>
                      <a:prstDash val="solid"/>
                      <a:round/>
                      <a:headEnd type="none" w="med" len="med"/>
                      <a:tailEnd type="none" w="med" len="med"/>
                    </a:lnB>
                  </a:tcPr>
                </a:tc>
                <a:tc>
                  <a:txBody>
                    <a:bodyPr/>
                    <a:lstStyle/>
                    <a:p>
                      <a:pPr algn="ctr"/>
                      <a:r>
                        <a:rPr lang="en-US" dirty="0"/>
                        <a:t>42.8%</a:t>
                      </a:r>
                    </a:p>
                  </a:txBody>
                  <a:tcPr>
                    <a:lnB w="12700" cap="flat" cmpd="sng" algn="ctr">
                      <a:solidFill>
                        <a:schemeClr val="tx1"/>
                      </a:solidFill>
                      <a:prstDash val="solid"/>
                      <a:round/>
                      <a:headEnd type="none" w="med" len="med"/>
                      <a:tailEnd type="none" w="med" len="med"/>
                    </a:lnB>
                  </a:tcPr>
                </a:tc>
                <a:tc>
                  <a:txBody>
                    <a:bodyPr/>
                    <a:lstStyle/>
                    <a:p>
                      <a:pPr algn="ctr"/>
                      <a:r>
                        <a:rPr lang="en-US" dirty="0"/>
                        <a:t>&lt;0.001</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7506265"/>
                  </a:ext>
                </a:extLst>
              </a:tr>
              <a:tr h="0">
                <a:tc gridSpan="4">
                  <a:txBody>
                    <a:bodyPr/>
                    <a:lstStyle/>
                    <a:p>
                      <a:endParaRPr lang="en-US" sz="600" baseline="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6966554"/>
                  </a:ext>
                </a:extLst>
              </a:tr>
              <a:tr h="370840">
                <a:tc gridSpan="3">
                  <a:txBody>
                    <a:bodyPr/>
                    <a:lstStyle/>
                    <a:p>
                      <a:r>
                        <a:rPr lang="en-US" sz="1200" baseline="30000" dirty="0"/>
                        <a:t>1  </a:t>
                      </a:r>
                      <a:r>
                        <a:rPr lang="en-US" sz="1200" baseline="0" dirty="0"/>
                        <a:t>Higher proportion presented in severe DKA (pH&lt;7.1, bicarb&lt;5)</a:t>
                      </a:r>
                      <a:endParaRPr lang="en-US" sz="1200" baseline="3000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dirty="0"/>
                    </a:p>
                  </a:txBody>
                  <a:tcPr/>
                </a:tc>
                <a:tc hMerge="1">
                  <a:txBody>
                    <a:bodyPr/>
                    <a:lstStyle/>
                    <a:p>
                      <a:pPr algn="ctr"/>
                      <a:endParaRPr lang="en-US" dirty="0"/>
                    </a:p>
                  </a:txBody>
                  <a:tcPr/>
                </a:tc>
                <a:tc>
                  <a:txBody>
                    <a:bodyPr/>
                    <a:lstStyle/>
                    <a:p>
                      <a:pPr algn="ctr"/>
                      <a:r>
                        <a:rPr lang="en-US" sz="1200" dirty="0"/>
                        <a:t>0.01</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34944447"/>
                  </a:ext>
                </a:extLst>
              </a:tr>
              <a:tr h="370840">
                <a:tc gridSpan="3">
                  <a:txBody>
                    <a:bodyPr/>
                    <a:lstStyle/>
                    <a:p>
                      <a:r>
                        <a:rPr lang="en-US" sz="1200" baseline="30000" dirty="0"/>
                        <a:t>2 </a:t>
                      </a:r>
                      <a:r>
                        <a:rPr lang="en-US" sz="1200" baseline="0" dirty="0"/>
                        <a:t>Less likely to have private insurance</a:t>
                      </a:r>
                      <a:endParaRPr lang="en-US" sz="1200" baseline="30000" dirty="0"/>
                    </a:p>
                  </a:txBody>
                  <a:tcPr>
                    <a:lnT w="12700" cap="flat" cmpd="sng" algn="ctr">
                      <a:noFill/>
                      <a:prstDash val="solid"/>
                      <a:round/>
                      <a:headEnd type="none" w="med" len="med"/>
                      <a:tailEnd type="none" w="med" len="med"/>
                    </a:lnT>
                  </a:tcPr>
                </a:tc>
                <a:tc hMerge="1">
                  <a:txBody>
                    <a:bodyPr/>
                    <a:lstStyle/>
                    <a:p>
                      <a:endParaRPr lang="en-US"/>
                    </a:p>
                  </a:txBody>
                  <a:tcPr/>
                </a:tc>
                <a:tc hMerge="1">
                  <a:txBody>
                    <a:bodyPr/>
                    <a:lstStyle/>
                    <a:p>
                      <a:endParaRPr lang="en-US"/>
                    </a:p>
                  </a:txBody>
                  <a:tcPr/>
                </a:tc>
                <a:tc>
                  <a:txBody>
                    <a:bodyPr/>
                    <a:lstStyle/>
                    <a:p>
                      <a:pPr algn="ctr"/>
                      <a:r>
                        <a:rPr lang="en-US" sz="1200" dirty="0"/>
                        <a:t>0.001</a:t>
                      </a:r>
                    </a:p>
                  </a:txBody>
                  <a:tcPr>
                    <a:lnT w="12700" cap="flat" cmpd="sng" algn="ctr">
                      <a:noFill/>
                      <a:prstDash val="solid"/>
                      <a:round/>
                      <a:headEnd type="none" w="med" len="med"/>
                      <a:tailEnd type="none" w="med" len="med"/>
                    </a:lnT>
                  </a:tcPr>
                </a:tc>
                <a:extLst>
                  <a:ext uri="{0D108BD9-81ED-4DB2-BD59-A6C34878D82A}">
                    <a16:rowId xmlns:a16="http://schemas.microsoft.com/office/drawing/2014/main" val="3267478481"/>
                  </a:ext>
                </a:extLst>
              </a:tr>
              <a:tr h="370840">
                <a:tc gridSpan="3">
                  <a:txBody>
                    <a:bodyPr/>
                    <a:lstStyle/>
                    <a:p>
                      <a:r>
                        <a:rPr lang="en-US" sz="1200" baseline="30000" dirty="0"/>
                        <a:t>3  </a:t>
                      </a:r>
                      <a:r>
                        <a:rPr lang="en-US" sz="1200" baseline="0" dirty="0"/>
                        <a:t>Fewer females and fewer NH White youth</a:t>
                      </a:r>
                      <a:endParaRPr lang="en-US" sz="1200" baseline="30000" dirty="0"/>
                    </a:p>
                  </a:txBody>
                  <a:tcPr/>
                </a:tc>
                <a:tc hMerge="1">
                  <a:txBody>
                    <a:bodyPr/>
                    <a:lstStyle/>
                    <a:p>
                      <a:endParaRPr lang="en-US"/>
                    </a:p>
                  </a:txBody>
                  <a:tcPr/>
                </a:tc>
                <a:tc hMerge="1">
                  <a:txBody>
                    <a:bodyPr/>
                    <a:lstStyle/>
                    <a:p>
                      <a:endParaRPr lang="en-US"/>
                    </a:p>
                  </a:txBody>
                  <a:tcPr/>
                </a:tc>
                <a:tc>
                  <a:txBody>
                    <a:bodyPr/>
                    <a:lstStyle/>
                    <a:p>
                      <a:pPr algn="ctr"/>
                      <a:r>
                        <a:rPr lang="en-US" sz="1200" dirty="0"/>
                        <a:t>&lt;0.001</a:t>
                      </a:r>
                    </a:p>
                  </a:txBody>
                  <a:tcPr/>
                </a:tc>
                <a:extLst>
                  <a:ext uri="{0D108BD9-81ED-4DB2-BD59-A6C34878D82A}">
                    <a16:rowId xmlns:a16="http://schemas.microsoft.com/office/drawing/2014/main" val="1642071075"/>
                  </a:ext>
                </a:extLst>
              </a:tr>
            </a:tbl>
          </a:graphicData>
        </a:graphic>
      </p:graphicFrame>
      <p:sp>
        <p:nvSpPr>
          <p:cNvPr id="4" name="TextBox 3">
            <a:extLst>
              <a:ext uri="{FF2B5EF4-FFF2-40B4-BE49-F238E27FC236}">
                <a16:creationId xmlns:a16="http://schemas.microsoft.com/office/drawing/2014/main" id="{7C65DA8C-9064-4F23-9C57-5B73EBCC3DDC}"/>
              </a:ext>
            </a:extLst>
          </p:cNvPr>
          <p:cNvSpPr txBox="1"/>
          <p:nvPr/>
        </p:nvSpPr>
        <p:spPr>
          <a:xfrm>
            <a:off x="1905000" y="6161270"/>
            <a:ext cx="23737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*Wolf et al. ISPAD 2021</a:t>
            </a:r>
          </a:p>
        </p:txBody>
      </p:sp>
      <p:sp>
        <p:nvSpPr>
          <p:cNvPr id="6" name="TextBox 5">
            <a:extLst>
              <a:ext uri="{FF2B5EF4-FFF2-40B4-BE49-F238E27FC236}">
                <a16:creationId xmlns:a16="http://schemas.microsoft.com/office/drawing/2014/main" id="{87D9FB0A-9F53-4667-88D1-02181E623C29}"/>
              </a:ext>
            </a:extLst>
          </p:cNvPr>
          <p:cNvSpPr txBox="1"/>
          <p:nvPr/>
        </p:nvSpPr>
        <p:spPr>
          <a:xfrm>
            <a:off x="1905000" y="1426465"/>
            <a:ext cx="72458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Retrospective study that included patients from 7  large US clinical centers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that were member sites</a:t>
            </a:r>
          </a:p>
        </p:txBody>
      </p:sp>
    </p:spTree>
    <p:custDataLst>
      <p:tags r:id="rId1"/>
    </p:custDataLst>
    <p:extLst>
      <p:ext uri="{BB962C8B-B14F-4D97-AF65-F5344CB8AC3E}">
        <p14:creationId xmlns:p14="http://schemas.microsoft.com/office/powerpoint/2010/main" val="79811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CF69BE-A685-4FAC-8231-2654DAC4F2C7}"/>
              </a:ext>
            </a:extLst>
          </p:cNvPr>
          <p:cNvPicPr>
            <a:picLocks noChangeAspect="1"/>
          </p:cNvPicPr>
          <p:nvPr/>
        </p:nvPicPr>
        <p:blipFill>
          <a:blip r:embed="rId3"/>
          <a:stretch>
            <a:fillRect/>
          </a:stretch>
        </p:blipFill>
        <p:spPr>
          <a:xfrm>
            <a:off x="1301677" y="0"/>
            <a:ext cx="9588646" cy="6858000"/>
          </a:xfrm>
          <a:prstGeom prst="rect">
            <a:avLst/>
          </a:prstGeom>
        </p:spPr>
      </p:pic>
    </p:spTree>
    <p:custDataLst>
      <p:tags r:id="rId1"/>
    </p:custDataLst>
    <p:extLst>
      <p:ext uri="{BB962C8B-B14F-4D97-AF65-F5344CB8AC3E}">
        <p14:creationId xmlns:p14="http://schemas.microsoft.com/office/powerpoint/2010/main" val="661459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697480"/>
            <a:ext cx="879348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a:ln>
                  <a:noFill/>
                </a:ln>
                <a:solidFill>
                  <a:srgbClr val="696F70"/>
                </a:solidFill>
                <a:effectLst/>
                <a:uFillTx/>
                <a:latin typeface="Hind Bold"/>
                <a:ea typeface="Hind Bold"/>
                <a:cs typeface="Hind Bold"/>
                <a:sym typeface="Hind Bold"/>
              </a:rPr>
              <a:t>Welcome &amp; introductions</a:t>
            </a:r>
          </a:p>
        </p:txBody>
      </p:sp>
    </p:spTree>
    <p:extLst>
      <p:ext uri="{BB962C8B-B14F-4D97-AF65-F5344CB8AC3E}">
        <p14:creationId xmlns:p14="http://schemas.microsoft.com/office/powerpoint/2010/main" val="410915973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758ED-E14E-4966-A4BF-FF7B74155CDA}"/>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752E9C90-E59B-4EE0-917A-2A03F770315C}"/>
              </a:ext>
            </a:extLst>
          </p:cNvPr>
          <p:cNvSpPr>
            <a:spLocks noGrp="1"/>
          </p:cNvSpPr>
          <p:nvPr>
            <p:ph idx="1"/>
          </p:nvPr>
        </p:nvSpPr>
        <p:spPr/>
        <p:txBody>
          <a:bodyPr/>
          <a:lstStyle/>
          <a:p>
            <a:r>
              <a:rPr lang="en-US" dirty="0"/>
              <a:t>Used the 2006, 2009, 2012, and 2016 Kids’ Inpatient Database to identify pediatric DKA admissions per 10,000 admissions and per 10000 population, length of stay (LOS), and trends over time among all hospitalizations and by demographic subgroups</a:t>
            </a:r>
          </a:p>
          <a:p>
            <a:r>
              <a:rPr lang="en-US" dirty="0"/>
              <a:t>Regression models were used to evaluate differences in DKA rates within subgroups overtime.</a:t>
            </a:r>
          </a:p>
        </p:txBody>
      </p:sp>
    </p:spTree>
    <p:custDataLst>
      <p:tags r:id="rId1"/>
    </p:custDataLst>
    <p:extLst>
      <p:ext uri="{BB962C8B-B14F-4D97-AF65-F5344CB8AC3E}">
        <p14:creationId xmlns:p14="http://schemas.microsoft.com/office/powerpoint/2010/main" val="3946220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9E7B3-1DF5-4C05-8E66-8B9D3EB00223}"/>
              </a:ext>
            </a:extLst>
          </p:cNvPr>
          <p:cNvSpPr>
            <a:spLocks noGrp="1"/>
          </p:cNvSpPr>
          <p:nvPr>
            <p:ph type="title"/>
          </p:nvPr>
        </p:nvSpPr>
        <p:spPr>
          <a:xfrm>
            <a:off x="2231136" y="964692"/>
            <a:ext cx="7729728" cy="1188720"/>
          </a:xfrm>
          <a:ln>
            <a:solidFill>
              <a:srgbClr val="404040"/>
            </a:solidFill>
          </a:ln>
        </p:spPr>
        <p:txBody>
          <a:bodyPr>
            <a:normAutofit/>
          </a:bodyPr>
          <a:lstStyle/>
          <a:p>
            <a:r>
              <a:rPr lang="en-US" dirty="0"/>
              <a:t>Rising Rate of DKA Admission</a:t>
            </a:r>
          </a:p>
        </p:txBody>
      </p:sp>
      <p:pic>
        <p:nvPicPr>
          <p:cNvPr id="5" name="Picture 4" descr="Table&#10;&#10;Description automatically generated">
            <a:extLst>
              <a:ext uri="{FF2B5EF4-FFF2-40B4-BE49-F238E27FC236}">
                <a16:creationId xmlns:a16="http://schemas.microsoft.com/office/drawing/2014/main" id="{C6CA2187-D40B-4833-8915-418E35F8307B}"/>
              </a:ext>
            </a:extLst>
          </p:cNvPr>
          <p:cNvPicPr>
            <a:picLocks noChangeAspect="1"/>
          </p:cNvPicPr>
          <p:nvPr/>
        </p:nvPicPr>
        <p:blipFill>
          <a:blip r:embed="rId3"/>
          <a:stretch>
            <a:fillRect/>
          </a:stretch>
        </p:blipFill>
        <p:spPr>
          <a:xfrm>
            <a:off x="2570931" y="2482596"/>
            <a:ext cx="7061811" cy="2930652"/>
          </a:xfrm>
          <a:prstGeom prst="rect">
            <a:avLst/>
          </a:prstGeom>
        </p:spPr>
      </p:pic>
      <p:sp>
        <p:nvSpPr>
          <p:cNvPr id="3" name="TextBox 2">
            <a:extLst>
              <a:ext uri="{FF2B5EF4-FFF2-40B4-BE49-F238E27FC236}">
                <a16:creationId xmlns:a16="http://schemas.microsoft.com/office/drawing/2014/main" id="{EF0CE785-CE1C-46E4-8C60-9F7F672FFC90}"/>
              </a:ext>
            </a:extLst>
          </p:cNvPr>
          <p:cNvSpPr txBox="1"/>
          <p:nvPr/>
        </p:nvSpPr>
        <p:spPr>
          <a:xfrm>
            <a:off x="1513407" y="5413248"/>
            <a:ext cx="9822176" cy="369332"/>
          </a:xfrm>
          <a:prstGeom prst="rect">
            <a:avLst/>
          </a:prstGeom>
          <a:no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Pediatric DKA admissions have risen by 40% in the US and vulnerable subgroups remain at highest risks</a:t>
            </a:r>
          </a:p>
        </p:txBody>
      </p:sp>
    </p:spTree>
    <p:custDataLst>
      <p:tags r:id="rId1"/>
    </p:custDataLst>
    <p:extLst>
      <p:ext uri="{BB962C8B-B14F-4D97-AF65-F5344CB8AC3E}">
        <p14:creationId xmlns:p14="http://schemas.microsoft.com/office/powerpoint/2010/main" val="1660030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5D50F-55CB-46B3-ACD3-91EC72DF8241}"/>
              </a:ext>
            </a:extLst>
          </p:cNvPr>
          <p:cNvPicPr>
            <a:picLocks noChangeAspect="1"/>
          </p:cNvPicPr>
          <p:nvPr/>
        </p:nvPicPr>
        <p:blipFill>
          <a:blip r:embed="rId3"/>
          <a:stretch>
            <a:fillRect/>
          </a:stretch>
        </p:blipFill>
        <p:spPr>
          <a:xfrm>
            <a:off x="1952046" y="490127"/>
            <a:ext cx="8287907" cy="5877745"/>
          </a:xfrm>
          <a:prstGeom prst="rect">
            <a:avLst/>
          </a:prstGeom>
        </p:spPr>
      </p:pic>
      <p:sp>
        <p:nvSpPr>
          <p:cNvPr id="2" name="TextBox 1">
            <a:extLst>
              <a:ext uri="{FF2B5EF4-FFF2-40B4-BE49-F238E27FC236}">
                <a16:creationId xmlns:a16="http://schemas.microsoft.com/office/drawing/2014/main" id="{39C47464-B435-4034-AE85-58173BAAC681}"/>
              </a:ext>
            </a:extLst>
          </p:cNvPr>
          <p:cNvSpPr txBox="1"/>
          <p:nvPr/>
        </p:nvSpPr>
        <p:spPr>
          <a:xfrm>
            <a:off x="9978190" y="1379621"/>
            <a:ext cx="166904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DKA admissions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costly</a:t>
            </a:r>
          </a:p>
        </p:txBody>
      </p:sp>
    </p:spTree>
    <p:custDataLst>
      <p:tags r:id="rId1"/>
    </p:custDataLst>
    <p:extLst>
      <p:ext uri="{BB962C8B-B14F-4D97-AF65-F5344CB8AC3E}">
        <p14:creationId xmlns:p14="http://schemas.microsoft.com/office/powerpoint/2010/main" val="3302045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9AFB6-5E1E-454D-8D9C-E0768B2E8A53}"/>
              </a:ext>
            </a:extLst>
          </p:cNvPr>
          <p:cNvPicPr>
            <a:picLocks noChangeAspect="1"/>
          </p:cNvPicPr>
          <p:nvPr/>
        </p:nvPicPr>
        <p:blipFill>
          <a:blip r:embed="rId3"/>
          <a:stretch>
            <a:fillRect/>
          </a:stretch>
        </p:blipFill>
        <p:spPr>
          <a:xfrm>
            <a:off x="2580784" y="995023"/>
            <a:ext cx="7030431" cy="4867954"/>
          </a:xfrm>
          <a:prstGeom prst="rect">
            <a:avLst/>
          </a:prstGeom>
        </p:spPr>
      </p:pic>
      <p:sp>
        <p:nvSpPr>
          <p:cNvPr id="2" name="TextBox 1">
            <a:extLst>
              <a:ext uri="{FF2B5EF4-FFF2-40B4-BE49-F238E27FC236}">
                <a16:creationId xmlns:a16="http://schemas.microsoft.com/office/drawing/2014/main" id="{CB6F3BE1-111D-42E9-BB47-417F2E634ABF}"/>
              </a:ext>
            </a:extLst>
          </p:cNvPr>
          <p:cNvSpPr txBox="1"/>
          <p:nvPr/>
        </p:nvSpPr>
        <p:spPr>
          <a:xfrm>
            <a:off x="9611215" y="2269959"/>
            <a:ext cx="19384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Highest risk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18-20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yr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12-14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yr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old</a:t>
            </a:r>
          </a:p>
        </p:txBody>
      </p:sp>
    </p:spTree>
    <p:custDataLst>
      <p:tags r:id="rId1"/>
    </p:custDataLst>
    <p:extLst>
      <p:ext uri="{BB962C8B-B14F-4D97-AF65-F5344CB8AC3E}">
        <p14:creationId xmlns:p14="http://schemas.microsoft.com/office/powerpoint/2010/main" val="2390443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468441-3925-4E72-AF88-4B6BA0750198}"/>
              </a:ext>
            </a:extLst>
          </p:cNvPr>
          <p:cNvPicPr>
            <a:picLocks noChangeAspect="1"/>
          </p:cNvPicPr>
          <p:nvPr/>
        </p:nvPicPr>
        <p:blipFill>
          <a:blip r:embed="rId3"/>
          <a:stretch>
            <a:fillRect/>
          </a:stretch>
        </p:blipFill>
        <p:spPr>
          <a:xfrm>
            <a:off x="2576021" y="1033128"/>
            <a:ext cx="7039957" cy="4791744"/>
          </a:xfrm>
          <a:prstGeom prst="rect">
            <a:avLst/>
          </a:prstGeom>
        </p:spPr>
      </p:pic>
      <p:sp>
        <p:nvSpPr>
          <p:cNvPr id="2" name="TextBox 1">
            <a:extLst>
              <a:ext uri="{FF2B5EF4-FFF2-40B4-BE49-F238E27FC236}">
                <a16:creationId xmlns:a16="http://schemas.microsoft.com/office/drawing/2014/main" id="{3B507803-F1D1-4411-8525-28B3BB0B28F9}"/>
              </a:ext>
            </a:extLst>
          </p:cNvPr>
          <p:cNvSpPr txBox="1"/>
          <p:nvPr/>
        </p:nvSpPr>
        <p:spPr>
          <a:xfrm>
            <a:off x="9914021" y="2566737"/>
            <a:ext cx="15630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DKA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Female &gt; Male</a:t>
            </a:r>
          </a:p>
        </p:txBody>
      </p:sp>
    </p:spTree>
    <p:custDataLst>
      <p:tags r:id="rId1"/>
    </p:custDataLst>
    <p:extLst>
      <p:ext uri="{BB962C8B-B14F-4D97-AF65-F5344CB8AC3E}">
        <p14:creationId xmlns:p14="http://schemas.microsoft.com/office/powerpoint/2010/main" val="1487351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7DDC5-B506-487F-B027-32EF1B97A564}"/>
              </a:ext>
            </a:extLst>
          </p:cNvPr>
          <p:cNvPicPr>
            <a:picLocks noChangeAspect="1"/>
          </p:cNvPicPr>
          <p:nvPr/>
        </p:nvPicPr>
        <p:blipFill>
          <a:blip r:embed="rId3"/>
          <a:stretch>
            <a:fillRect/>
          </a:stretch>
        </p:blipFill>
        <p:spPr>
          <a:xfrm>
            <a:off x="2561732" y="1014075"/>
            <a:ext cx="7068536" cy="4829849"/>
          </a:xfrm>
          <a:prstGeom prst="rect">
            <a:avLst/>
          </a:prstGeom>
        </p:spPr>
      </p:pic>
      <p:sp>
        <p:nvSpPr>
          <p:cNvPr id="2" name="TextBox 1">
            <a:extLst>
              <a:ext uri="{FF2B5EF4-FFF2-40B4-BE49-F238E27FC236}">
                <a16:creationId xmlns:a16="http://schemas.microsoft.com/office/drawing/2014/main" id="{287DE639-306A-4ACA-9BE6-454939B760A4}"/>
              </a:ext>
            </a:extLst>
          </p:cNvPr>
          <p:cNvSpPr txBox="1"/>
          <p:nvPr/>
        </p:nvSpPr>
        <p:spPr>
          <a:xfrm>
            <a:off x="9946105" y="2350168"/>
            <a:ext cx="193847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Highest risk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Black</a:t>
            </a:r>
          </a:p>
        </p:txBody>
      </p:sp>
    </p:spTree>
    <p:custDataLst>
      <p:tags r:id="rId1"/>
    </p:custDataLst>
    <p:extLst>
      <p:ext uri="{BB962C8B-B14F-4D97-AF65-F5344CB8AC3E}">
        <p14:creationId xmlns:p14="http://schemas.microsoft.com/office/powerpoint/2010/main" val="904878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DC225-226E-4CC2-8AEE-BBD58A3E29C6}"/>
              </a:ext>
            </a:extLst>
          </p:cNvPr>
          <p:cNvPicPr>
            <a:picLocks noChangeAspect="1"/>
          </p:cNvPicPr>
          <p:nvPr/>
        </p:nvPicPr>
        <p:blipFill>
          <a:blip r:embed="rId3"/>
          <a:stretch>
            <a:fillRect/>
          </a:stretch>
        </p:blipFill>
        <p:spPr>
          <a:xfrm>
            <a:off x="2637942" y="995023"/>
            <a:ext cx="6916115" cy="4867954"/>
          </a:xfrm>
          <a:prstGeom prst="rect">
            <a:avLst/>
          </a:prstGeom>
        </p:spPr>
      </p:pic>
      <p:sp>
        <p:nvSpPr>
          <p:cNvPr id="2" name="TextBox 1">
            <a:extLst>
              <a:ext uri="{FF2B5EF4-FFF2-40B4-BE49-F238E27FC236}">
                <a16:creationId xmlns:a16="http://schemas.microsoft.com/office/drawing/2014/main" id="{9DF2F977-CC23-4199-95D4-B4A146F18C34}"/>
              </a:ext>
            </a:extLst>
          </p:cNvPr>
          <p:cNvSpPr txBox="1"/>
          <p:nvPr/>
        </p:nvSpPr>
        <p:spPr>
          <a:xfrm>
            <a:off x="9617242" y="2197768"/>
            <a:ext cx="24598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Highest risk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Self-pay/Public &gt; Private</a:t>
            </a:r>
          </a:p>
        </p:txBody>
      </p:sp>
    </p:spTree>
    <p:custDataLst>
      <p:tags r:id="rId1"/>
    </p:custDataLst>
    <p:extLst>
      <p:ext uri="{BB962C8B-B14F-4D97-AF65-F5344CB8AC3E}">
        <p14:creationId xmlns:p14="http://schemas.microsoft.com/office/powerpoint/2010/main" val="2918983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9E14D7-B3FF-4D85-AB8B-EBC34F5E95AF}"/>
              </a:ext>
            </a:extLst>
          </p:cNvPr>
          <p:cNvPicPr>
            <a:picLocks noChangeAspect="1"/>
          </p:cNvPicPr>
          <p:nvPr/>
        </p:nvPicPr>
        <p:blipFill>
          <a:blip r:embed="rId3"/>
          <a:stretch>
            <a:fillRect/>
          </a:stretch>
        </p:blipFill>
        <p:spPr>
          <a:xfrm>
            <a:off x="2561732" y="980733"/>
            <a:ext cx="7068536" cy="4896533"/>
          </a:xfrm>
          <a:prstGeom prst="rect">
            <a:avLst/>
          </a:prstGeom>
        </p:spPr>
      </p:pic>
      <p:sp>
        <p:nvSpPr>
          <p:cNvPr id="2" name="TextBox 1">
            <a:extLst>
              <a:ext uri="{FF2B5EF4-FFF2-40B4-BE49-F238E27FC236}">
                <a16:creationId xmlns:a16="http://schemas.microsoft.com/office/drawing/2014/main" id="{9590A53A-DA1A-452B-8F32-66F079CC4498}"/>
              </a:ext>
            </a:extLst>
          </p:cNvPr>
          <p:cNvSpPr txBox="1"/>
          <p:nvPr/>
        </p:nvSpPr>
        <p:spPr>
          <a:xfrm>
            <a:off x="9713495" y="2189747"/>
            <a:ext cx="200728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Highest risk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Non-urban &gt; Urban</a:t>
            </a:r>
          </a:p>
        </p:txBody>
      </p:sp>
    </p:spTree>
    <p:custDataLst>
      <p:tags r:id="rId1"/>
    </p:custDataLst>
    <p:extLst>
      <p:ext uri="{BB962C8B-B14F-4D97-AF65-F5344CB8AC3E}">
        <p14:creationId xmlns:p14="http://schemas.microsoft.com/office/powerpoint/2010/main" val="163831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3C3173-E38C-456C-A72D-FAE94045BCF5}"/>
              </a:ext>
            </a:extLst>
          </p:cNvPr>
          <p:cNvPicPr>
            <a:picLocks noChangeAspect="1"/>
          </p:cNvPicPr>
          <p:nvPr/>
        </p:nvPicPr>
        <p:blipFill>
          <a:blip r:embed="rId3"/>
          <a:stretch>
            <a:fillRect/>
          </a:stretch>
        </p:blipFill>
        <p:spPr>
          <a:xfrm>
            <a:off x="0" y="1026297"/>
            <a:ext cx="12192000" cy="4805405"/>
          </a:xfrm>
          <a:prstGeom prst="rect">
            <a:avLst/>
          </a:prstGeom>
        </p:spPr>
      </p:pic>
      <p:sp>
        <p:nvSpPr>
          <p:cNvPr id="2" name="TextBox 1">
            <a:extLst>
              <a:ext uri="{FF2B5EF4-FFF2-40B4-BE49-F238E27FC236}">
                <a16:creationId xmlns:a16="http://schemas.microsoft.com/office/drawing/2014/main" id="{E58339B0-B65B-49DC-A0FB-A16D4EAC458C}"/>
              </a:ext>
            </a:extLst>
          </p:cNvPr>
          <p:cNvSpPr txBox="1"/>
          <p:nvPr/>
        </p:nvSpPr>
        <p:spPr>
          <a:xfrm>
            <a:off x="2638926" y="6055895"/>
            <a:ext cx="56323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Highest risk group: those in the lowest quartile for income</a:t>
            </a:r>
          </a:p>
        </p:txBody>
      </p:sp>
    </p:spTree>
    <p:custDataLst>
      <p:tags r:id="rId1"/>
    </p:custDataLst>
    <p:extLst>
      <p:ext uri="{BB962C8B-B14F-4D97-AF65-F5344CB8AC3E}">
        <p14:creationId xmlns:p14="http://schemas.microsoft.com/office/powerpoint/2010/main" val="1632550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047D2-65CA-453F-AA5C-FCB38CB7D19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1DFE00B-25FF-485E-B3ED-476DFADDE836}"/>
              </a:ext>
            </a:extLst>
          </p:cNvPr>
          <p:cNvSpPr>
            <a:spLocks noGrp="1"/>
          </p:cNvSpPr>
          <p:nvPr>
            <p:ph idx="1"/>
          </p:nvPr>
        </p:nvSpPr>
        <p:spPr/>
        <p:txBody>
          <a:bodyPr/>
          <a:lstStyle/>
          <a:p>
            <a:r>
              <a:rPr lang="en-US" dirty="0"/>
              <a:t>Pediatric DKA admissions have risen by 40% in the US and vulnerable subgroups remain at highest risks</a:t>
            </a:r>
          </a:p>
          <a:p>
            <a:r>
              <a:rPr lang="en-US" dirty="0"/>
              <a:t>Further studies should characterize the challenges experienced by these groups to inform interventions to mitigate their DKA risk and to address the rising DKA rates nationally</a:t>
            </a:r>
          </a:p>
          <a:p>
            <a:endParaRPr lang="en-US" dirty="0"/>
          </a:p>
        </p:txBody>
      </p:sp>
    </p:spTree>
    <p:custDataLst>
      <p:tags r:id="rId1"/>
    </p:custDataLst>
    <p:extLst>
      <p:ext uri="{BB962C8B-B14F-4D97-AF65-F5344CB8AC3E}">
        <p14:creationId xmlns:p14="http://schemas.microsoft.com/office/powerpoint/2010/main" val="3019623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970280" y="711414"/>
            <a:ext cx="8950960" cy="5697006"/>
          </a:xfrm>
          <a:prstGeom prst="rect">
            <a:avLst/>
          </a:prstGeom>
        </p:spPr>
        <p:txBody>
          <a:bodyPr lIns="91440" tIns="45720" rIns="91440" bIns="45720" anchor="t">
            <a:noAutofit/>
          </a:bodyPr>
          <a:lstStyle>
            <a:lvl1pPr marL="257175" marR="0" indent="-257175" algn="l" defTabSz="342900" rtl="0" latinLnBrk="0">
              <a:lnSpc>
                <a:spcPct val="100000"/>
              </a:lnSpc>
              <a:spcBef>
                <a:spcPts val="400"/>
              </a:spcBef>
              <a:spcAft>
                <a:spcPts val="0"/>
              </a:spcAft>
              <a:buClr>
                <a:srgbClr val="00BCDD"/>
              </a:buClr>
              <a:buSzPct val="11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1pPr>
            <a:lvl2pPr marL="584000" marR="0" indent="-241101" algn="l" defTabSz="342900" rtl="0" latinLnBrk="0">
              <a:lnSpc>
                <a:spcPct val="100000"/>
              </a:lnSpc>
              <a:spcBef>
                <a:spcPts val="400"/>
              </a:spcBef>
              <a:spcAft>
                <a:spcPts val="0"/>
              </a:spcAft>
              <a:buClr>
                <a:srgbClr val="00BCDD"/>
              </a:buClr>
              <a:buSzPct val="11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2pPr>
            <a:lvl3pPr marL="891538" marR="0" indent="-205738" algn="l" defTabSz="342900" rtl="0" latinLnBrk="0">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3pPr>
            <a:lvl4pPr marL="1266092" marR="0" indent="-237392" algn="l" defTabSz="342900" rtl="0" latinLnBrk="0">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4pPr>
            <a:lvl5pPr marL="1608992" marR="0" indent="-237392" algn="l" defTabSz="342900" rtl="0" latinLnBrk="0">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5pPr>
            <a:lvl6pPr marL="19888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pPr marL="0" indent="0" hangingPunct="1">
              <a:buNone/>
            </a:pPr>
            <a:r>
              <a:rPr lang="en-US" sz="3200" b="1" dirty="0">
                <a:solidFill>
                  <a:srgbClr val="3E4E8D"/>
                </a:solidFill>
                <a:latin typeface="Montserrat"/>
                <a:ea typeface="Helvetica" charset="0"/>
                <a:cs typeface="Helvetica" charset="0"/>
              </a:rPr>
              <a:t>Agenda</a:t>
            </a:r>
          </a:p>
          <a:p>
            <a:pPr marL="0" indent="0" hangingPunct="1">
              <a:buNone/>
            </a:pPr>
            <a:endParaRPr lang="en-US" sz="1000" dirty="0">
              <a:latin typeface="Helvetica" charset="0"/>
              <a:ea typeface="Helvetica" charset="0"/>
              <a:cs typeface="Helvetica" charset="0"/>
            </a:endParaRPr>
          </a:p>
          <a:p>
            <a:pPr hangingPunct="1"/>
            <a:r>
              <a:rPr lang="en-US" dirty="0">
                <a:solidFill>
                  <a:schemeClr val="tx1">
                    <a:lumMod val="75000"/>
                    <a:lumOff val="25000"/>
                  </a:schemeClr>
                </a:solidFill>
                <a:latin typeface="Montserrat"/>
                <a:ea typeface="Helvetica" charset="0"/>
                <a:cs typeface="Helvetica" charset="0"/>
              </a:rPr>
              <a:t>Welcome &amp; introductions</a:t>
            </a:r>
          </a:p>
          <a:p>
            <a:pPr hangingPunct="1"/>
            <a:r>
              <a:rPr lang="en-US" dirty="0">
                <a:solidFill>
                  <a:schemeClr val="tx1">
                    <a:lumMod val="75000"/>
                    <a:lumOff val="25000"/>
                  </a:schemeClr>
                </a:solidFill>
                <a:latin typeface="Montserrat"/>
                <a:ea typeface="Helvetica" charset="0"/>
                <a:cs typeface="Helvetica" charset="0"/>
              </a:rPr>
              <a:t>Updates from the Collaborative</a:t>
            </a:r>
          </a:p>
          <a:p>
            <a:pPr marL="583565" lvl="1" indent="-240665" hangingPunct="1"/>
            <a:r>
              <a:rPr lang="en-US" dirty="0">
                <a:solidFill>
                  <a:schemeClr val="tx1">
                    <a:lumMod val="75000"/>
                    <a:lumOff val="25000"/>
                  </a:schemeClr>
                </a:solidFill>
                <a:latin typeface="Montserrat"/>
                <a:ea typeface="Helvetica" charset="0"/>
                <a:cs typeface="Helvetica"/>
              </a:rPr>
              <a:t>New staff</a:t>
            </a:r>
          </a:p>
          <a:p>
            <a:pPr marL="583565" lvl="1" indent="-240665" hangingPunct="1"/>
            <a:r>
              <a:rPr lang="en-US" dirty="0">
                <a:solidFill>
                  <a:schemeClr val="tx1">
                    <a:lumMod val="75000"/>
                    <a:lumOff val="25000"/>
                  </a:schemeClr>
                </a:solidFill>
                <a:latin typeface="Montserrat"/>
                <a:ea typeface="Helvetica" charset="0"/>
                <a:cs typeface="Helvetica"/>
              </a:rPr>
              <a:t>Welcome to the Cleveland Clinic</a:t>
            </a:r>
          </a:p>
          <a:p>
            <a:pPr marL="583565" lvl="1" indent="-240665"/>
            <a:r>
              <a:rPr lang="en-US" dirty="0">
                <a:solidFill>
                  <a:schemeClr val="tx1">
                    <a:lumMod val="75000"/>
                    <a:lumOff val="25000"/>
                  </a:schemeClr>
                </a:solidFill>
                <a:latin typeface="Montserrat"/>
                <a:ea typeface="Helvetica" charset="0"/>
                <a:cs typeface="Helvetica"/>
              </a:rPr>
              <a:t>Plans for May Leadership/PI Session</a:t>
            </a:r>
          </a:p>
          <a:p>
            <a:pPr marL="583565" lvl="1" indent="-240665"/>
            <a:r>
              <a:rPr lang="en-US" dirty="0">
                <a:solidFill>
                  <a:schemeClr val="tx1">
                    <a:lumMod val="75000"/>
                    <a:lumOff val="25000"/>
                  </a:schemeClr>
                </a:solidFill>
                <a:latin typeface="Montserrat"/>
                <a:ea typeface="Helvetica" charset="0"/>
                <a:cs typeface="Helvetica"/>
              </a:rPr>
              <a:t>Website updates</a:t>
            </a:r>
          </a:p>
          <a:p>
            <a:pPr marL="583565" lvl="1" indent="-240665"/>
            <a:r>
              <a:rPr lang="en-US" dirty="0">
                <a:solidFill>
                  <a:schemeClr val="tx1">
                    <a:lumMod val="75000"/>
                    <a:lumOff val="25000"/>
                  </a:schemeClr>
                </a:solidFill>
                <a:latin typeface="Montserrat"/>
                <a:ea typeface="Helvetica" charset="0"/>
                <a:cs typeface="Helvetica"/>
              </a:rPr>
              <a:t>Committee Chair opportunities</a:t>
            </a:r>
          </a:p>
          <a:p>
            <a:r>
              <a:rPr lang="en-US" dirty="0">
                <a:solidFill>
                  <a:schemeClr val="tx1">
                    <a:lumMod val="75000"/>
                    <a:lumOff val="25000"/>
                  </a:schemeClr>
                </a:solidFill>
                <a:latin typeface="Montserrat"/>
                <a:ea typeface="Helvetica" charset="0"/>
                <a:cs typeface="Helvetica" charset="0"/>
              </a:rPr>
              <a:t>SUNY</a:t>
            </a:r>
          </a:p>
          <a:p>
            <a:r>
              <a:rPr lang="en-US" dirty="0">
                <a:solidFill>
                  <a:schemeClr val="tx1">
                    <a:lumMod val="75000"/>
                    <a:lumOff val="25000"/>
                  </a:schemeClr>
                </a:solidFill>
                <a:latin typeface="Montserrat"/>
                <a:ea typeface="Helvetica" charset="0"/>
                <a:cs typeface="Helvetica" charset="0"/>
              </a:rPr>
              <a:t>Nationwide</a:t>
            </a:r>
          </a:p>
          <a:p>
            <a:r>
              <a:rPr lang="en-US" dirty="0">
                <a:solidFill>
                  <a:schemeClr val="tx1">
                    <a:lumMod val="75000"/>
                    <a:lumOff val="25000"/>
                  </a:schemeClr>
                </a:solidFill>
                <a:latin typeface="Montserrat"/>
                <a:ea typeface="Helvetica" charset="0"/>
                <a:cs typeface="Helvetica" charset="0"/>
              </a:rPr>
              <a:t>Quarterly data results, Ori Odugbesan</a:t>
            </a:r>
          </a:p>
          <a:p>
            <a:pPr marL="16075" indent="0">
              <a:buNone/>
            </a:pPr>
            <a:endParaRPr lang="en-US" dirty="0">
              <a:solidFill>
                <a:schemeClr val="tx1">
                  <a:lumMod val="75000"/>
                  <a:lumOff val="25000"/>
                </a:schemeClr>
              </a:solidFill>
              <a:latin typeface="Montserrat"/>
              <a:ea typeface="Helvetica" charset="0"/>
              <a:cs typeface="Helvetica" charset="0"/>
            </a:endParaRPr>
          </a:p>
          <a:p>
            <a:pPr marL="0" indent="0">
              <a:buNone/>
            </a:pPr>
            <a:endParaRPr lang="en-US" dirty="0">
              <a:solidFill>
                <a:schemeClr val="tx1">
                  <a:lumMod val="75000"/>
                  <a:lumOff val="25000"/>
                </a:schemeClr>
              </a:solidFill>
              <a:latin typeface="Montserrat"/>
              <a:cs typeface="Helvetica"/>
            </a:endParaRPr>
          </a:p>
          <a:p>
            <a:endParaRPr lang="en-US" dirty="0">
              <a:solidFill>
                <a:schemeClr val="tx1">
                  <a:lumMod val="75000"/>
                  <a:lumOff val="25000"/>
                </a:schemeClr>
              </a:solidFill>
              <a:latin typeface="Montserrat"/>
              <a:ea typeface="Helvetica" charset="0"/>
              <a:cs typeface="Helvetica" charset="0"/>
            </a:endParaRPr>
          </a:p>
          <a:p>
            <a:pPr marL="0" indent="0">
              <a:buNone/>
            </a:pPr>
            <a:endParaRPr lang="en-US" dirty="0"/>
          </a:p>
          <a:p>
            <a:pPr marL="0" indent="0">
              <a:buNone/>
            </a:pP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84920423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A8D40C-D251-40A7-8F58-7E16E123A091}"/>
              </a:ext>
            </a:extLst>
          </p:cNvPr>
          <p:cNvPicPr>
            <a:picLocks noChangeAspect="1"/>
          </p:cNvPicPr>
          <p:nvPr/>
        </p:nvPicPr>
        <p:blipFill>
          <a:blip r:embed="rId3"/>
          <a:stretch>
            <a:fillRect/>
          </a:stretch>
        </p:blipFill>
        <p:spPr>
          <a:xfrm>
            <a:off x="0" y="1574062"/>
            <a:ext cx="12192000" cy="3709876"/>
          </a:xfrm>
          <a:prstGeom prst="rect">
            <a:avLst/>
          </a:prstGeom>
        </p:spPr>
      </p:pic>
      <p:sp>
        <p:nvSpPr>
          <p:cNvPr id="4" name="TextBox 3">
            <a:extLst>
              <a:ext uri="{FF2B5EF4-FFF2-40B4-BE49-F238E27FC236}">
                <a16:creationId xmlns:a16="http://schemas.microsoft.com/office/drawing/2014/main" id="{97FA0ECE-CF0B-4E28-8DE8-ACFD9C726977}"/>
              </a:ext>
            </a:extLst>
          </p:cNvPr>
          <p:cNvSpPr txBox="1"/>
          <p:nvPr/>
        </p:nvSpPr>
        <p:spPr>
          <a:xfrm>
            <a:off x="438150" y="5553075"/>
            <a:ext cx="2996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Clinical Diabetes Journal 2021</a:t>
            </a:r>
          </a:p>
        </p:txBody>
      </p:sp>
    </p:spTree>
    <p:custDataLst>
      <p:tags r:id="rId1"/>
    </p:custDataLst>
    <p:extLst>
      <p:ext uri="{BB962C8B-B14F-4D97-AF65-F5344CB8AC3E}">
        <p14:creationId xmlns:p14="http://schemas.microsoft.com/office/powerpoint/2010/main" val="827770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843301-1D80-450B-8C25-A5B6646273DA}"/>
              </a:ext>
            </a:extLst>
          </p:cNvPr>
          <p:cNvPicPr>
            <a:picLocks noChangeAspect="1"/>
          </p:cNvPicPr>
          <p:nvPr/>
        </p:nvPicPr>
        <p:blipFill>
          <a:blip r:embed="rId3"/>
          <a:stretch>
            <a:fillRect/>
          </a:stretch>
        </p:blipFill>
        <p:spPr>
          <a:xfrm>
            <a:off x="2886246" y="0"/>
            <a:ext cx="6419508" cy="6858000"/>
          </a:xfrm>
          <a:prstGeom prst="rect">
            <a:avLst/>
          </a:prstGeom>
        </p:spPr>
      </p:pic>
    </p:spTree>
    <p:custDataLst>
      <p:tags r:id="rId1"/>
    </p:custDataLst>
    <p:extLst>
      <p:ext uri="{BB962C8B-B14F-4D97-AF65-F5344CB8AC3E}">
        <p14:creationId xmlns:p14="http://schemas.microsoft.com/office/powerpoint/2010/main" val="4098039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151A1-6D7D-49E6-B0EB-755274F1408F}"/>
              </a:ext>
            </a:extLst>
          </p:cNvPr>
          <p:cNvPicPr>
            <a:picLocks noChangeAspect="1"/>
          </p:cNvPicPr>
          <p:nvPr/>
        </p:nvPicPr>
        <p:blipFill>
          <a:blip r:embed="rId3"/>
          <a:stretch>
            <a:fillRect/>
          </a:stretch>
        </p:blipFill>
        <p:spPr>
          <a:xfrm>
            <a:off x="1089914" y="1776182"/>
            <a:ext cx="10012172" cy="3305636"/>
          </a:xfrm>
          <a:prstGeom prst="rect">
            <a:avLst/>
          </a:prstGeom>
        </p:spPr>
      </p:pic>
      <p:sp>
        <p:nvSpPr>
          <p:cNvPr id="2" name="Oval 1">
            <a:extLst>
              <a:ext uri="{FF2B5EF4-FFF2-40B4-BE49-F238E27FC236}">
                <a16:creationId xmlns:a16="http://schemas.microsoft.com/office/drawing/2014/main" id="{3DFF818E-DB06-4AE2-9617-67A41E6529EA}"/>
              </a:ext>
            </a:extLst>
          </p:cNvPr>
          <p:cNvSpPr/>
          <p:nvPr/>
        </p:nvSpPr>
        <p:spPr>
          <a:xfrm>
            <a:off x="6376736" y="3244516"/>
            <a:ext cx="970548" cy="368968"/>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1A81A799-4CED-4128-901A-606172230BD7}"/>
              </a:ext>
            </a:extLst>
          </p:cNvPr>
          <p:cNvSpPr/>
          <p:nvPr/>
        </p:nvSpPr>
        <p:spPr>
          <a:xfrm>
            <a:off x="4176461" y="3244516"/>
            <a:ext cx="970548" cy="368968"/>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150788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4EC5-B0D1-4B2F-A37E-CDBD3E576D86}"/>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ABF531D0-D0FC-491F-87E7-BEF9651055C7}"/>
              </a:ext>
            </a:extLst>
          </p:cNvPr>
          <p:cNvSpPr>
            <a:spLocks noGrp="1"/>
          </p:cNvSpPr>
          <p:nvPr>
            <p:ph idx="1"/>
          </p:nvPr>
        </p:nvSpPr>
        <p:spPr/>
        <p:txBody>
          <a:bodyPr/>
          <a:lstStyle/>
          <a:p>
            <a:r>
              <a:rPr lang="en-US" dirty="0"/>
              <a:t>These results underscore the crucial need to study and overcome the barriers that lead to inequities in the care and outcomes of people with type 1 diabetes</a:t>
            </a:r>
          </a:p>
        </p:txBody>
      </p:sp>
    </p:spTree>
    <p:custDataLst>
      <p:tags r:id="rId1"/>
    </p:custDataLst>
    <p:extLst>
      <p:ext uri="{BB962C8B-B14F-4D97-AF65-F5344CB8AC3E}">
        <p14:creationId xmlns:p14="http://schemas.microsoft.com/office/powerpoint/2010/main" val="741861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92B7F-D808-4D6D-8303-EC1366861CD7}"/>
              </a:ext>
            </a:extLst>
          </p:cNvPr>
          <p:cNvPicPr>
            <a:picLocks noChangeAspect="1"/>
          </p:cNvPicPr>
          <p:nvPr/>
        </p:nvPicPr>
        <p:blipFill>
          <a:blip r:embed="rId3"/>
          <a:stretch>
            <a:fillRect/>
          </a:stretch>
        </p:blipFill>
        <p:spPr>
          <a:xfrm>
            <a:off x="1292924" y="0"/>
            <a:ext cx="9606151" cy="6858000"/>
          </a:xfrm>
          <a:prstGeom prst="rect">
            <a:avLst/>
          </a:prstGeom>
        </p:spPr>
      </p:pic>
      <p:sp>
        <p:nvSpPr>
          <p:cNvPr id="4" name="Oval 3">
            <a:extLst>
              <a:ext uri="{FF2B5EF4-FFF2-40B4-BE49-F238E27FC236}">
                <a16:creationId xmlns:a16="http://schemas.microsoft.com/office/drawing/2014/main" id="{AE6B8A59-15D2-4ACC-90CB-CB29382A065D}"/>
              </a:ext>
            </a:extLst>
          </p:cNvPr>
          <p:cNvSpPr/>
          <p:nvPr/>
        </p:nvSpPr>
        <p:spPr>
          <a:xfrm>
            <a:off x="5976686" y="4863766"/>
            <a:ext cx="970548" cy="368968"/>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487EA2E-847D-4E26-87A5-C4CFF37CC58B}"/>
              </a:ext>
            </a:extLst>
          </p:cNvPr>
          <p:cNvSpPr/>
          <p:nvPr/>
        </p:nvSpPr>
        <p:spPr>
          <a:xfrm>
            <a:off x="3852611" y="4863766"/>
            <a:ext cx="970548" cy="368968"/>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33C4625-3624-4EE3-ABF0-0F243ED5DA57}"/>
              </a:ext>
            </a:extLst>
          </p:cNvPr>
          <p:cNvSpPr/>
          <p:nvPr/>
        </p:nvSpPr>
        <p:spPr>
          <a:xfrm>
            <a:off x="5976686" y="5340016"/>
            <a:ext cx="970548" cy="368968"/>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D69AB25D-E5A4-4456-ADA7-7A21F2F0709B}"/>
              </a:ext>
            </a:extLst>
          </p:cNvPr>
          <p:cNvSpPr/>
          <p:nvPr/>
        </p:nvSpPr>
        <p:spPr>
          <a:xfrm>
            <a:off x="3852611" y="5340016"/>
            <a:ext cx="970548" cy="368968"/>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56A7300-7C59-4A81-9662-FAFAA80D328F}"/>
              </a:ext>
            </a:extLst>
          </p:cNvPr>
          <p:cNvSpPr/>
          <p:nvPr/>
        </p:nvSpPr>
        <p:spPr>
          <a:xfrm>
            <a:off x="7952606" y="4863766"/>
            <a:ext cx="970548" cy="368968"/>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062FC116-69F7-43CE-BEBA-733F7F3B1260}"/>
              </a:ext>
            </a:extLst>
          </p:cNvPr>
          <p:cNvSpPr/>
          <p:nvPr/>
        </p:nvSpPr>
        <p:spPr>
          <a:xfrm>
            <a:off x="7952606" y="5340016"/>
            <a:ext cx="970548" cy="368968"/>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542232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05A83-A4A4-4C43-94E2-2D9E679A65D1}"/>
              </a:ext>
            </a:extLst>
          </p:cNvPr>
          <p:cNvSpPr>
            <a:spLocks noGrp="1"/>
          </p:cNvSpPr>
          <p:nvPr>
            <p:ph type="title"/>
          </p:nvPr>
        </p:nvSpPr>
        <p:spPr/>
        <p:txBody>
          <a:bodyPr/>
          <a:lstStyle/>
          <a:p>
            <a:r>
              <a:rPr lang="en-US" dirty="0"/>
              <a:t>Needs Assessment for </a:t>
            </a:r>
            <a:br>
              <a:rPr lang="en-US" dirty="0"/>
            </a:br>
            <a:r>
              <a:rPr lang="en-US" dirty="0"/>
              <a:t>Diabetes Wellness Program (DWP)</a:t>
            </a:r>
          </a:p>
        </p:txBody>
      </p:sp>
      <p:sp>
        <p:nvSpPr>
          <p:cNvPr id="3" name="Content Placeholder 2">
            <a:extLst>
              <a:ext uri="{FF2B5EF4-FFF2-40B4-BE49-F238E27FC236}">
                <a16:creationId xmlns:a16="http://schemas.microsoft.com/office/drawing/2014/main" id="{42F760A3-2D53-431F-BFDE-867362B8F340}"/>
              </a:ext>
            </a:extLst>
          </p:cNvPr>
          <p:cNvSpPr>
            <a:spLocks noGrp="1"/>
          </p:cNvSpPr>
          <p:nvPr>
            <p:ph idx="1"/>
          </p:nvPr>
        </p:nvSpPr>
        <p:spPr/>
        <p:txBody>
          <a:bodyPr>
            <a:normAutofit/>
          </a:bodyPr>
          <a:lstStyle/>
          <a:p>
            <a:r>
              <a:rPr lang="en-US" dirty="0"/>
              <a:t>Nineteen patients had at least two or more DKA admissions from Aug 1, 2019 – Aug 1, 2020</a:t>
            </a:r>
          </a:p>
          <a:p>
            <a:r>
              <a:rPr lang="en-US" dirty="0"/>
              <a:t>Seventeen patients has at least two or more DKA admissions from August 2, 2020- August 2, 2021</a:t>
            </a:r>
          </a:p>
          <a:p>
            <a:r>
              <a:rPr lang="en-US" dirty="0"/>
              <a:t>Patients with frequent ER visits, sustained A1c </a:t>
            </a:r>
            <a:r>
              <a:rPr lang="en-US" u="sng" dirty="0"/>
              <a:t>&gt;</a:t>
            </a:r>
            <a:r>
              <a:rPr lang="en-US" dirty="0"/>
              <a:t>14%, or frequent outpatient calls for hyperglycemia in association with ketonuria</a:t>
            </a:r>
          </a:p>
          <a:p>
            <a:pPr lvl="1"/>
            <a:endParaRPr lang="en-US" dirty="0"/>
          </a:p>
          <a:p>
            <a:r>
              <a:rPr lang="en-US" dirty="0"/>
              <a:t>Two Intervention Cohorts: 16 patients each</a:t>
            </a:r>
          </a:p>
          <a:p>
            <a:endParaRPr lang="en-US" dirty="0"/>
          </a:p>
        </p:txBody>
      </p:sp>
    </p:spTree>
    <p:custDataLst>
      <p:tags r:id="rId1"/>
    </p:custDataLst>
    <p:extLst>
      <p:ext uri="{BB962C8B-B14F-4D97-AF65-F5344CB8AC3E}">
        <p14:creationId xmlns:p14="http://schemas.microsoft.com/office/powerpoint/2010/main" val="3157544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9D6B-392F-4261-A7B6-DAF19F9A17E9}"/>
              </a:ext>
            </a:extLst>
          </p:cNvPr>
          <p:cNvSpPr>
            <a:spLocks noGrp="1"/>
          </p:cNvSpPr>
          <p:nvPr>
            <p:ph type="title"/>
          </p:nvPr>
        </p:nvSpPr>
        <p:spPr>
          <a:xfrm>
            <a:off x="1152030" y="360787"/>
            <a:ext cx="10515600" cy="1325563"/>
          </a:xfrm>
        </p:spPr>
        <p:txBody>
          <a:bodyPr/>
          <a:lstStyle/>
          <a:p>
            <a:r>
              <a:rPr lang="en-US" dirty="0"/>
              <a:t>Enrollment Process for Cohorts 1 &amp; 2</a:t>
            </a:r>
          </a:p>
        </p:txBody>
      </p:sp>
      <p:grpSp>
        <p:nvGrpSpPr>
          <p:cNvPr id="4" name="Group 3">
            <a:extLst>
              <a:ext uri="{FF2B5EF4-FFF2-40B4-BE49-F238E27FC236}">
                <a16:creationId xmlns:a16="http://schemas.microsoft.com/office/drawing/2014/main" id="{09336AB8-44A6-4A9D-A183-2D86AC1459CC}"/>
              </a:ext>
            </a:extLst>
          </p:cNvPr>
          <p:cNvGrpSpPr/>
          <p:nvPr/>
        </p:nvGrpSpPr>
        <p:grpSpPr>
          <a:xfrm>
            <a:off x="196915" y="1991619"/>
            <a:ext cx="11884836" cy="3551051"/>
            <a:chOff x="196915" y="1991619"/>
            <a:chExt cx="11884836" cy="3551051"/>
          </a:xfrm>
        </p:grpSpPr>
        <p:sp>
          <p:nvSpPr>
            <p:cNvPr id="5" name="Freeform: Shape 4">
              <a:extLst>
                <a:ext uri="{FF2B5EF4-FFF2-40B4-BE49-F238E27FC236}">
                  <a16:creationId xmlns:a16="http://schemas.microsoft.com/office/drawing/2014/main" id="{F7D77085-FC5E-415A-9DAB-D37B27087219}"/>
                </a:ext>
              </a:extLst>
            </p:cNvPr>
            <p:cNvSpPr/>
            <p:nvPr/>
          </p:nvSpPr>
          <p:spPr>
            <a:xfrm>
              <a:off x="196915" y="1991619"/>
              <a:ext cx="1683471" cy="1010082"/>
            </a:xfrm>
            <a:custGeom>
              <a:avLst/>
              <a:gdLst>
                <a:gd name="connsiteX0" fmla="*/ 0 w 1683471"/>
                <a:gd name="connsiteY0" fmla="*/ 101008 h 1010082"/>
                <a:gd name="connsiteX1" fmla="*/ 101008 w 1683471"/>
                <a:gd name="connsiteY1" fmla="*/ 0 h 1010082"/>
                <a:gd name="connsiteX2" fmla="*/ 1582463 w 1683471"/>
                <a:gd name="connsiteY2" fmla="*/ 0 h 1010082"/>
                <a:gd name="connsiteX3" fmla="*/ 1683471 w 1683471"/>
                <a:gd name="connsiteY3" fmla="*/ 101008 h 1010082"/>
                <a:gd name="connsiteX4" fmla="*/ 1683471 w 1683471"/>
                <a:gd name="connsiteY4" fmla="*/ 909074 h 1010082"/>
                <a:gd name="connsiteX5" fmla="*/ 1582463 w 1683471"/>
                <a:gd name="connsiteY5" fmla="*/ 1010082 h 1010082"/>
                <a:gd name="connsiteX6" fmla="*/ 101008 w 1683471"/>
                <a:gd name="connsiteY6" fmla="*/ 1010082 h 1010082"/>
                <a:gd name="connsiteX7" fmla="*/ 0 w 1683471"/>
                <a:gd name="connsiteY7" fmla="*/ 909074 h 1010082"/>
                <a:gd name="connsiteX8" fmla="*/ 0 w 1683471"/>
                <a:gd name="connsiteY8" fmla="*/ 101008 h 101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71" h="1010082">
                  <a:moveTo>
                    <a:pt x="0" y="101008"/>
                  </a:moveTo>
                  <a:cubicBezTo>
                    <a:pt x="0" y="45223"/>
                    <a:pt x="45223" y="0"/>
                    <a:pt x="101008" y="0"/>
                  </a:cubicBezTo>
                  <a:lnTo>
                    <a:pt x="1582463" y="0"/>
                  </a:lnTo>
                  <a:cubicBezTo>
                    <a:pt x="1638248" y="0"/>
                    <a:pt x="1683471" y="45223"/>
                    <a:pt x="1683471" y="101008"/>
                  </a:cubicBezTo>
                  <a:lnTo>
                    <a:pt x="1683471" y="909074"/>
                  </a:lnTo>
                  <a:cubicBezTo>
                    <a:pt x="1683471" y="964859"/>
                    <a:pt x="1638248" y="1010082"/>
                    <a:pt x="1582463" y="1010082"/>
                  </a:cubicBezTo>
                  <a:lnTo>
                    <a:pt x="101008" y="1010082"/>
                  </a:lnTo>
                  <a:cubicBezTo>
                    <a:pt x="45223" y="1010082"/>
                    <a:pt x="0" y="964859"/>
                    <a:pt x="0" y="909074"/>
                  </a:cubicBezTo>
                  <a:lnTo>
                    <a:pt x="0" y="1010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397654"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Identify Patient </a:t>
              </a:r>
            </a:p>
          </p:txBody>
        </p:sp>
        <p:sp>
          <p:nvSpPr>
            <p:cNvPr id="6" name="Freeform: Shape 5">
              <a:extLst>
                <a:ext uri="{FF2B5EF4-FFF2-40B4-BE49-F238E27FC236}">
                  <a16:creationId xmlns:a16="http://schemas.microsoft.com/office/drawing/2014/main" id="{2EEAFCEF-C759-48D4-8462-B582FF336ACA}"/>
                </a:ext>
              </a:extLst>
            </p:cNvPr>
            <p:cNvSpPr/>
            <p:nvPr/>
          </p:nvSpPr>
          <p:spPr>
            <a:xfrm>
              <a:off x="232662" y="2822627"/>
              <a:ext cx="2279403" cy="2720041"/>
            </a:xfrm>
            <a:custGeom>
              <a:avLst/>
              <a:gdLst>
                <a:gd name="connsiteX0" fmla="*/ 0 w 2279403"/>
                <a:gd name="connsiteY0" fmla="*/ 227940 h 2394000"/>
                <a:gd name="connsiteX1" fmla="*/ 227940 w 2279403"/>
                <a:gd name="connsiteY1" fmla="*/ 0 h 2394000"/>
                <a:gd name="connsiteX2" fmla="*/ 2051463 w 2279403"/>
                <a:gd name="connsiteY2" fmla="*/ 0 h 2394000"/>
                <a:gd name="connsiteX3" fmla="*/ 2279403 w 2279403"/>
                <a:gd name="connsiteY3" fmla="*/ 227940 h 2394000"/>
                <a:gd name="connsiteX4" fmla="*/ 2279403 w 2279403"/>
                <a:gd name="connsiteY4" fmla="*/ 2166060 h 2394000"/>
                <a:gd name="connsiteX5" fmla="*/ 2051463 w 2279403"/>
                <a:gd name="connsiteY5" fmla="*/ 2394000 h 2394000"/>
                <a:gd name="connsiteX6" fmla="*/ 227940 w 2279403"/>
                <a:gd name="connsiteY6" fmla="*/ 2394000 h 2394000"/>
                <a:gd name="connsiteX7" fmla="*/ 0 w 2279403"/>
                <a:gd name="connsiteY7" fmla="*/ 2166060 h 2394000"/>
                <a:gd name="connsiteX8" fmla="*/ 0 w 2279403"/>
                <a:gd name="connsiteY8" fmla="*/ 227940 h 23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9403" h="2394000">
                  <a:moveTo>
                    <a:pt x="0" y="227940"/>
                  </a:moveTo>
                  <a:cubicBezTo>
                    <a:pt x="0" y="102052"/>
                    <a:pt x="102052" y="0"/>
                    <a:pt x="227940" y="0"/>
                  </a:cubicBezTo>
                  <a:lnTo>
                    <a:pt x="2051463" y="0"/>
                  </a:lnTo>
                  <a:cubicBezTo>
                    <a:pt x="2177351" y="0"/>
                    <a:pt x="2279403" y="102052"/>
                    <a:pt x="2279403" y="227940"/>
                  </a:cubicBezTo>
                  <a:lnTo>
                    <a:pt x="2279403" y="2166060"/>
                  </a:lnTo>
                  <a:cubicBezTo>
                    <a:pt x="2279403" y="2291948"/>
                    <a:pt x="2177351" y="2394000"/>
                    <a:pt x="2051463" y="2394000"/>
                  </a:cubicBezTo>
                  <a:lnTo>
                    <a:pt x="227940" y="2394000"/>
                  </a:lnTo>
                  <a:cubicBezTo>
                    <a:pt x="102052" y="2394000"/>
                    <a:pt x="0" y="2291948"/>
                    <a:pt x="0" y="2166060"/>
                  </a:cubicBezTo>
                  <a:lnTo>
                    <a:pt x="0" y="22794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553" tIns="180553" rIns="180553" bIns="180553" numCol="1" spcCol="1270" anchor="t"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Age range</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of DKA admissions</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HbA1c values</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Provider recommendation</a:t>
              </a:r>
            </a:p>
          </p:txBody>
        </p:sp>
        <p:sp>
          <p:nvSpPr>
            <p:cNvPr id="7" name="Freeform: Shape 6">
              <a:extLst>
                <a:ext uri="{FF2B5EF4-FFF2-40B4-BE49-F238E27FC236}">
                  <a16:creationId xmlns:a16="http://schemas.microsoft.com/office/drawing/2014/main" id="{B8E94193-556C-489E-A0F5-82AE72D7E524}"/>
                </a:ext>
              </a:extLst>
            </p:cNvPr>
            <p:cNvSpPr/>
            <p:nvPr/>
          </p:nvSpPr>
          <p:spPr>
            <a:xfrm>
              <a:off x="2274652" y="2118745"/>
              <a:ext cx="835842" cy="419135"/>
            </a:xfrm>
            <a:custGeom>
              <a:avLst/>
              <a:gdLst>
                <a:gd name="connsiteX0" fmla="*/ 0 w 835842"/>
                <a:gd name="connsiteY0" fmla="*/ 83827 h 419135"/>
                <a:gd name="connsiteX1" fmla="*/ 626275 w 835842"/>
                <a:gd name="connsiteY1" fmla="*/ 83827 h 419135"/>
                <a:gd name="connsiteX2" fmla="*/ 626275 w 835842"/>
                <a:gd name="connsiteY2" fmla="*/ 0 h 419135"/>
                <a:gd name="connsiteX3" fmla="*/ 835842 w 835842"/>
                <a:gd name="connsiteY3" fmla="*/ 209568 h 419135"/>
                <a:gd name="connsiteX4" fmla="*/ 626275 w 835842"/>
                <a:gd name="connsiteY4" fmla="*/ 419135 h 419135"/>
                <a:gd name="connsiteX5" fmla="*/ 626275 w 835842"/>
                <a:gd name="connsiteY5" fmla="*/ 335308 h 419135"/>
                <a:gd name="connsiteX6" fmla="*/ 0 w 835842"/>
                <a:gd name="connsiteY6" fmla="*/ 335308 h 419135"/>
                <a:gd name="connsiteX7" fmla="*/ 0 w 835842"/>
                <a:gd name="connsiteY7" fmla="*/ 83827 h 4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842" h="419135">
                  <a:moveTo>
                    <a:pt x="0" y="83827"/>
                  </a:moveTo>
                  <a:lnTo>
                    <a:pt x="626275" y="83827"/>
                  </a:lnTo>
                  <a:lnTo>
                    <a:pt x="626275" y="0"/>
                  </a:lnTo>
                  <a:lnTo>
                    <a:pt x="835842" y="209568"/>
                  </a:lnTo>
                  <a:lnTo>
                    <a:pt x="626275" y="419135"/>
                  </a:lnTo>
                  <a:lnTo>
                    <a:pt x="626275" y="335308"/>
                  </a:lnTo>
                  <a:lnTo>
                    <a:pt x="0" y="335308"/>
                  </a:lnTo>
                  <a:lnTo>
                    <a:pt x="0" y="8382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3827" rIns="125740" bIns="83827" numCol="1" spcCol="1270" anchor="ctr" anchorCtr="0">
              <a:noAutofit/>
            </a:bodyPr>
            <a:lstStyle/>
            <a:p>
              <a:pPr marL="0" marR="0" lvl="0" indent="0" algn="ctr" defTabSz="177800" rtl="0" eaLnBrk="1" fontAlgn="auto" latinLnBrk="0" hangingPunct="1">
                <a:lnSpc>
                  <a:spcPct val="90000"/>
                </a:lnSpc>
                <a:spcBef>
                  <a:spcPct val="0"/>
                </a:spcBef>
                <a:spcAft>
                  <a:spcPct val="3500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8F80255-D794-43E0-ABE1-A1832208D404}"/>
                </a:ext>
              </a:extLst>
            </p:cNvPr>
            <p:cNvSpPr/>
            <p:nvPr/>
          </p:nvSpPr>
          <p:spPr>
            <a:xfrm>
              <a:off x="3457448" y="1991619"/>
              <a:ext cx="1683471" cy="1010082"/>
            </a:xfrm>
            <a:custGeom>
              <a:avLst/>
              <a:gdLst>
                <a:gd name="connsiteX0" fmla="*/ 0 w 1683471"/>
                <a:gd name="connsiteY0" fmla="*/ 101008 h 1010082"/>
                <a:gd name="connsiteX1" fmla="*/ 101008 w 1683471"/>
                <a:gd name="connsiteY1" fmla="*/ 0 h 1010082"/>
                <a:gd name="connsiteX2" fmla="*/ 1582463 w 1683471"/>
                <a:gd name="connsiteY2" fmla="*/ 0 h 1010082"/>
                <a:gd name="connsiteX3" fmla="*/ 1683471 w 1683471"/>
                <a:gd name="connsiteY3" fmla="*/ 101008 h 1010082"/>
                <a:gd name="connsiteX4" fmla="*/ 1683471 w 1683471"/>
                <a:gd name="connsiteY4" fmla="*/ 909074 h 1010082"/>
                <a:gd name="connsiteX5" fmla="*/ 1582463 w 1683471"/>
                <a:gd name="connsiteY5" fmla="*/ 1010082 h 1010082"/>
                <a:gd name="connsiteX6" fmla="*/ 101008 w 1683471"/>
                <a:gd name="connsiteY6" fmla="*/ 1010082 h 1010082"/>
                <a:gd name="connsiteX7" fmla="*/ 0 w 1683471"/>
                <a:gd name="connsiteY7" fmla="*/ 909074 h 1010082"/>
                <a:gd name="connsiteX8" fmla="*/ 0 w 1683471"/>
                <a:gd name="connsiteY8" fmla="*/ 101008 h 101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71" h="1010082">
                  <a:moveTo>
                    <a:pt x="0" y="101008"/>
                  </a:moveTo>
                  <a:cubicBezTo>
                    <a:pt x="0" y="45223"/>
                    <a:pt x="45223" y="0"/>
                    <a:pt x="101008" y="0"/>
                  </a:cubicBezTo>
                  <a:lnTo>
                    <a:pt x="1582463" y="0"/>
                  </a:lnTo>
                  <a:cubicBezTo>
                    <a:pt x="1638248" y="0"/>
                    <a:pt x="1683471" y="45223"/>
                    <a:pt x="1683471" y="101008"/>
                  </a:cubicBezTo>
                  <a:lnTo>
                    <a:pt x="1683471" y="909074"/>
                  </a:lnTo>
                  <a:cubicBezTo>
                    <a:pt x="1683471" y="964859"/>
                    <a:pt x="1638248" y="1010082"/>
                    <a:pt x="1582463" y="1010082"/>
                  </a:cubicBezTo>
                  <a:lnTo>
                    <a:pt x="101008" y="1010082"/>
                  </a:lnTo>
                  <a:cubicBezTo>
                    <a:pt x="45223" y="1010082"/>
                    <a:pt x="0" y="964859"/>
                    <a:pt x="0" y="909074"/>
                  </a:cubicBezTo>
                  <a:lnTo>
                    <a:pt x="0" y="1010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397654"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Describe program details</a:t>
              </a:r>
            </a:p>
          </p:txBody>
        </p:sp>
        <p:sp>
          <p:nvSpPr>
            <p:cNvPr id="9" name="Freeform: Shape 8">
              <a:extLst>
                <a:ext uri="{FF2B5EF4-FFF2-40B4-BE49-F238E27FC236}">
                  <a16:creationId xmlns:a16="http://schemas.microsoft.com/office/drawing/2014/main" id="{26DBC152-9B5B-49FA-8A06-D3F03C63F1E2}"/>
                </a:ext>
              </a:extLst>
            </p:cNvPr>
            <p:cNvSpPr/>
            <p:nvPr/>
          </p:nvSpPr>
          <p:spPr>
            <a:xfrm>
              <a:off x="3520881" y="2822628"/>
              <a:ext cx="2279403" cy="2720042"/>
            </a:xfrm>
            <a:custGeom>
              <a:avLst/>
              <a:gdLst>
                <a:gd name="connsiteX0" fmla="*/ 0 w 2889611"/>
                <a:gd name="connsiteY0" fmla="*/ 239400 h 2394000"/>
                <a:gd name="connsiteX1" fmla="*/ 239400 w 2889611"/>
                <a:gd name="connsiteY1" fmla="*/ 0 h 2394000"/>
                <a:gd name="connsiteX2" fmla="*/ 2650211 w 2889611"/>
                <a:gd name="connsiteY2" fmla="*/ 0 h 2394000"/>
                <a:gd name="connsiteX3" fmla="*/ 2889611 w 2889611"/>
                <a:gd name="connsiteY3" fmla="*/ 239400 h 2394000"/>
                <a:gd name="connsiteX4" fmla="*/ 2889611 w 2889611"/>
                <a:gd name="connsiteY4" fmla="*/ 2154600 h 2394000"/>
                <a:gd name="connsiteX5" fmla="*/ 2650211 w 2889611"/>
                <a:gd name="connsiteY5" fmla="*/ 2394000 h 2394000"/>
                <a:gd name="connsiteX6" fmla="*/ 239400 w 2889611"/>
                <a:gd name="connsiteY6" fmla="*/ 2394000 h 2394000"/>
                <a:gd name="connsiteX7" fmla="*/ 0 w 2889611"/>
                <a:gd name="connsiteY7" fmla="*/ 2154600 h 2394000"/>
                <a:gd name="connsiteX8" fmla="*/ 0 w 2889611"/>
                <a:gd name="connsiteY8" fmla="*/ 239400 h 23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9611" h="2394000">
                  <a:moveTo>
                    <a:pt x="0" y="239400"/>
                  </a:moveTo>
                  <a:cubicBezTo>
                    <a:pt x="0" y="107183"/>
                    <a:pt x="107183" y="0"/>
                    <a:pt x="239400" y="0"/>
                  </a:cubicBezTo>
                  <a:lnTo>
                    <a:pt x="2650211" y="0"/>
                  </a:lnTo>
                  <a:cubicBezTo>
                    <a:pt x="2782428" y="0"/>
                    <a:pt x="2889611" y="107183"/>
                    <a:pt x="2889611" y="239400"/>
                  </a:cubicBezTo>
                  <a:lnTo>
                    <a:pt x="2889611" y="2154600"/>
                  </a:lnTo>
                  <a:cubicBezTo>
                    <a:pt x="2889611" y="2286817"/>
                    <a:pt x="2782428" y="2394000"/>
                    <a:pt x="2650211" y="2394000"/>
                  </a:cubicBezTo>
                  <a:lnTo>
                    <a:pt x="239400" y="2394000"/>
                  </a:lnTo>
                  <a:cubicBezTo>
                    <a:pt x="107183" y="2394000"/>
                    <a:pt x="0" y="2286817"/>
                    <a:pt x="0" y="2154600"/>
                  </a:cubicBezTo>
                  <a:lnTo>
                    <a:pt x="0" y="23940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678" tIns="105678" rIns="105678" bIns="105678" numCol="1" spcCol="1270" anchor="t" anchorCtr="0">
              <a:noAutofit/>
            </a:bodyPr>
            <a:lstStyle/>
            <a:p>
              <a:pPr marL="57150" marR="0" lvl="1" indent="-57150" algn="l" defTabSz="22225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Monthly:</a:t>
              </a:r>
            </a:p>
            <a:p>
              <a:pPr marL="114300" marR="0" lvl="2" indent="-57150" algn="l" defTabSz="22225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NP</a:t>
              </a:r>
            </a:p>
            <a:p>
              <a:pPr marL="114300" marR="0" lvl="2" indent="-57150" algn="l" defTabSz="22225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RD or RN for education</a:t>
              </a:r>
            </a:p>
            <a:p>
              <a:pPr marL="57150" marR="0" lvl="1" indent="-57150" algn="l" defTabSz="22225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SW as needed</a:t>
              </a:r>
            </a:p>
            <a:p>
              <a:pPr marL="57150" marR="0" lvl="1" indent="-57150" algn="l" defTabSz="22225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telemed</a:t>
              </a: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v. in-person</a:t>
              </a:r>
            </a:p>
          </p:txBody>
        </p:sp>
        <p:sp>
          <p:nvSpPr>
            <p:cNvPr id="10" name="Freeform: Shape 9">
              <a:extLst>
                <a:ext uri="{FF2B5EF4-FFF2-40B4-BE49-F238E27FC236}">
                  <a16:creationId xmlns:a16="http://schemas.microsoft.com/office/drawing/2014/main" id="{41997FAA-A609-4B33-B8AA-880D21C498E7}"/>
                </a:ext>
              </a:extLst>
            </p:cNvPr>
            <p:cNvSpPr/>
            <p:nvPr/>
          </p:nvSpPr>
          <p:spPr>
            <a:xfrm>
              <a:off x="5547622" y="2118745"/>
              <a:ext cx="862208" cy="419135"/>
            </a:xfrm>
            <a:custGeom>
              <a:avLst/>
              <a:gdLst>
                <a:gd name="connsiteX0" fmla="*/ 0 w 862208"/>
                <a:gd name="connsiteY0" fmla="*/ 83827 h 419135"/>
                <a:gd name="connsiteX1" fmla="*/ 652641 w 862208"/>
                <a:gd name="connsiteY1" fmla="*/ 83827 h 419135"/>
                <a:gd name="connsiteX2" fmla="*/ 652641 w 862208"/>
                <a:gd name="connsiteY2" fmla="*/ 0 h 419135"/>
                <a:gd name="connsiteX3" fmla="*/ 862208 w 862208"/>
                <a:gd name="connsiteY3" fmla="*/ 209568 h 419135"/>
                <a:gd name="connsiteX4" fmla="*/ 652641 w 862208"/>
                <a:gd name="connsiteY4" fmla="*/ 419135 h 419135"/>
                <a:gd name="connsiteX5" fmla="*/ 652641 w 862208"/>
                <a:gd name="connsiteY5" fmla="*/ 335308 h 419135"/>
                <a:gd name="connsiteX6" fmla="*/ 0 w 862208"/>
                <a:gd name="connsiteY6" fmla="*/ 335308 h 419135"/>
                <a:gd name="connsiteX7" fmla="*/ 0 w 862208"/>
                <a:gd name="connsiteY7" fmla="*/ 83827 h 4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208" h="419135">
                  <a:moveTo>
                    <a:pt x="0" y="83827"/>
                  </a:moveTo>
                  <a:lnTo>
                    <a:pt x="652641" y="83827"/>
                  </a:lnTo>
                  <a:lnTo>
                    <a:pt x="652641" y="0"/>
                  </a:lnTo>
                  <a:lnTo>
                    <a:pt x="862208" y="209568"/>
                  </a:lnTo>
                  <a:lnTo>
                    <a:pt x="652641" y="419135"/>
                  </a:lnTo>
                  <a:lnTo>
                    <a:pt x="652641" y="335308"/>
                  </a:lnTo>
                  <a:lnTo>
                    <a:pt x="0" y="335308"/>
                  </a:lnTo>
                  <a:lnTo>
                    <a:pt x="0" y="8382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3827" rIns="125740" bIns="83827" numCol="1" spcCol="1270" anchor="ctr" anchorCtr="0">
              <a:noAutofit/>
            </a:bodyPr>
            <a:lstStyle/>
            <a:p>
              <a:pPr marL="0" marR="0" lvl="0" indent="0" algn="ctr" defTabSz="177800" rtl="0" eaLnBrk="1" fontAlgn="auto" latinLnBrk="0" hangingPunct="1">
                <a:lnSpc>
                  <a:spcPct val="90000"/>
                </a:lnSpc>
                <a:spcBef>
                  <a:spcPct val="0"/>
                </a:spcBef>
                <a:spcAft>
                  <a:spcPct val="35000"/>
                </a:spcAft>
                <a:buClrTx/>
                <a:buSzTx/>
                <a:buFontTx/>
                <a:buNone/>
                <a:tabLst/>
                <a:defRPr/>
              </a:pPr>
              <a:endParaRPr kumimoji="0" lang="en-US" sz="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4DE847E-149C-416A-B75D-AD31E8405390}"/>
                </a:ext>
              </a:extLst>
            </p:cNvPr>
            <p:cNvSpPr/>
            <p:nvPr/>
          </p:nvSpPr>
          <p:spPr>
            <a:xfrm>
              <a:off x="6767728" y="1991619"/>
              <a:ext cx="1683471" cy="1010082"/>
            </a:xfrm>
            <a:custGeom>
              <a:avLst/>
              <a:gdLst>
                <a:gd name="connsiteX0" fmla="*/ 0 w 1683471"/>
                <a:gd name="connsiteY0" fmla="*/ 101008 h 1010082"/>
                <a:gd name="connsiteX1" fmla="*/ 101008 w 1683471"/>
                <a:gd name="connsiteY1" fmla="*/ 0 h 1010082"/>
                <a:gd name="connsiteX2" fmla="*/ 1582463 w 1683471"/>
                <a:gd name="connsiteY2" fmla="*/ 0 h 1010082"/>
                <a:gd name="connsiteX3" fmla="*/ 1683471 w 1683471"/>
                <a:gd name="connsiteY3" fmla="*/ 101008 h 1010082"/>
                <a:gd name="connsiteX4" fmla="*/ 1683471 w 1683471"/>
                <a:gd name="connsiteY4" fmla="*/ 909074 h 1010082"/>
                <a:gd name="connsiteX5" fmla="*/ 1582463 w 1683471"/>
                <a:gd name="connsiteY5" fmla="*/ 1010082 h 1010082"/>
                <a:gd name="connsiteX6" fmla="*/ 101008 w 1683471"/>
                <a:gd name="connsiteY6" fmla="*/ 1010082 h 1010082"/>
                <a:gd name="connsiteX7" fmla="*/ 0 w 1683471"/>
                <a:gd name="connsiteY7" fmla="*/ 909074 h 1010082"/>
                <a:gd name="connsiteX8" fmla="*/ 0 w 1683471"/>
                <a:gd name="connsiteY8" fmla="*/ 101008 h 101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71" h="1010082">
                  <a:moveTo>
                    <a:pt x="0" y="101008"/>
                  </a:moveTo>
                  <a:cubicBezTo>
                    <a:pt x="0" y="45223"/>
                    <a:pt x="45223" y="0"/>
                    <a:pt x="101008" y="0"/>
                  </a:cubicBezTo>
                  <a:lnTo>
                    <a:pt x="1582463" y="0"/>
                  </a:lnTo>
                  <a:cubicBezTo>
                    <a:pt x="1638248" y="0"/>
                    <a:pt x="1683471" y="45223"/>
                    <a:pt x="1683471" y="101008"/>
                  </a:cubicBezTo>
                  <a:lnTo>
                    <a:pt x="1683471" y="909074"/>
                  </a:lnTo>
                  <a:cubicBezTo>
                    <a:pt x="1683471" y="964859"/>
                    <a:pt x="1638248" y="1010082"/>
                    <a:pt x="1582463" y="1010082"/>
                  </a:cubicBezTo>
                  <a:lnTo>
                    <a:pt x="101008" y="1010082"/>
                  </a:lnTo>
                  <a:cubicBezTo>
                    <a:pt x="45223" y="1010082"/>
                    <a:pt x="0" y="964859"/>
                    <a:pt x="0" y="909074"/>
                  </a:cubicBezTo>
                  <a:lnTo>
                    <a:pt x="0" y="1010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397654"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Patient and Family agree to participate</a:t>
              </a:r>
            </a:p>
          </p:txBody>
        </p:sp>
        <p:sp>
          <p:nvSpPr>
            <p:cNvPr id="12" name="Freeform: Shape 11">
              <a:extLst>
                <a:ext uri="{FF2B5EF4-FFF2-40B4-BE49-F238E27FC236}">
                  <a16:creationId xmlns:a16="http://schemas.microsoft.com/office/drawing/2014/main" id="{AF18B9DC-2BC6-4FCD-A0F6-628688F6D357}"/>
                </a:ext>
              </a:extLst>
            </p:cNvPr>
            <p:cNvSpPr/>
            <p:nvPr/>
          </p:nvSpPr>
          <p:spPr>
            <a:xfrm>
              <a:off x="6862314" y="2856408"/>
              <a:ext cx="2279403" cy="2686262"/>
            </a:xfrm>
            <a:custGeom>
              <a:avLst/>
              <a:gdLst>
                <a:gd name="connsiteX0" fmla="*/ 0 w 2378896"/>
                <a:gd name="connsiteY0" fmla="*/ 237890 h 2394000"/>
                <a:gd name="connsiteX1" fmla="*/ 237890 w 2378896"/>
                <a:gd name="connsiteY1" fmla="*/ 0 h 2394000"/>
                <a:gd name="connsiteX2" fmla="*/ 2141006 w 2378896"/>
                <a:gd name="connsiteY2" fmla="*/ 0 h 2394000"/>
                <a:gd name="connsiteX3" fmla="*/ 2378896 w 2378896"/>
                <a:gd name="connsiteY3" fmla="*/ 237890 h 2394000"/>
                <a:gd name="connsiteX4" fmla="*/ 2378896 w 2378896"/>
                <a:gd name="connsiteY4" fmla="*/ 2156110 h 2394000"/>
                <a:gd name="connsiteX5" fmla="*/ 2141006 w 2378896"/>
                <a:gd name="connsiteY5" fmla="*/ 2394000 h 2394000"/>
                <a:gd name="connsiteX6" fmla="*/ 237890 w 2378896"/>
                <a:gd name="connsiteY6" fmla="*/ 2394000 h 2394000"/>
                <a:gd name="connsiteX7" fmla="*/ 0 w 2378896"/>
                <a:gd name="connsiteY7" fmla="*/ 2156110 h 2394000"/>
                <a:gd name="connsiteX8" fmla="*/ 0 w 2378896"/>
                <a:gd name="connsiteY8" fmla="*/ 237890 h 23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8896" h="2394000">
                  <a:moveTo>
                    <a:pt x="0" y="237890"/>
                  </a:moveTo>
                  <a:cubicBezTo>
                    <a:pt x="0" y="106507"/>
                    <a:pt x="106507" y="0"/>
                    <a:pt x="237890" y="0"/>
                  </a:cubicBezTo>
                  <a:lnTo>
                    <a:pt x="2141006" y="0"/>
                  </a:lnTo>
                  <a:cubicBezTo>
                    <a:pt x="2272389" y="0"/>
                    <a:pt x="2378896" y="106507"/>
                    <a:pt x="2378896" y="237890"/>
                  </a:cubicBezTo>
                  <a:lnTo>
                    <a:pt x="2378896" y="2156110"/>
                  </a:lnTo>
                  <a:cubicBezTo>
                    <a:pt x="2378896" y="2287493"/>
                    <a:pt x="2272389" y="2394000"/>
                    <a:pt x="2141006" y="2394000"/>
                  </a:cubicBezTo>
                  <a:lnTo>
                    <a:pt x="237890" y="2394000"/>
                  </a:lnTo>
                  <a:cubicBezTo>
                    <a:pt x="106507" y="2394000"/>
                    <a:pt x="0" y="2287493"/>
                    <a:pt x="0" y="2156110"/>
                  </a:cubicBezTo>
                  <a:lnTo>
                    <a:pt x="0" y="23789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235" tIns="105235" rIns="105235" bIns="105235" numCol="1" spcCol="1270" anchor="t" anchorCtr="0">
              <a:noAutofit/>
            </a:bodyPr>
            <a:lstStyle/>
            <a:p>
              <a:pPr marL="57150" marR="0" lvl="1" indent="-57150" algn="l" defTabSz="22225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First visit is scheduled, ideally in person, if possible</a:t>
              </a:r>
            </a:p>
          </p:txBody>
        </p:sp>
        <p:sp>
          <p:nvSpPr>
            <p:cNvPr id="13" name="Freeform: Shape 12">
              <a:extLst>
                <a:ext uri="{FF2B5EF4-FFF2-40B4-BE49-F238E27FC236}">
                  <a16:creationId xmlns:a16="http://schemas.microsoft.com/office/drawing/2014/main" id="{2D0EF0C2-D299-4B34-9ECB-B6AF01E4A3CA}"/>
                </a:ext>
              </a:extLst>
            </p:cNvPr>
            <p:cNvSpPr/>
            <p:nvPr/>
          </p:nvSpPr>
          <p:spPr>
            <a:xfrm>
              <a:off x="8793336" y="2118745"/>
              <a:ext cx="725329" cy="419135"/>
            </a:xfrm>
            <a:custGeom>
              <a:avLst/>
              <a:gdLst>
                <a:gd name="connsiteX0" fmla="*/ 0 w 725329"/>
                <a:gd name="connsiteY0" fmla="*/ 83827 h 419135"/>
                <a:gd name="connsiteX1" fmla="*/ 515762 w 725329"/>
                <a:gd name="connsiteY1" fmla="*/ 83827 h 419135"/>
                <a:gd name="connsiteX2" fmla="*/ 515762 w 725329"/>
                <a:gd name="connsiteY2" fmla="*/ 0 h 419135"/>
                <a:gd name="connsiteX3" fmla="*/ 725329 w 725329"/>
                <a:gd name="connsiteY3" fmla="*/ 209568 h 419135"/>
                <a:gd name="connsiteX4" fmla="*/ 515762 w 725329"/>
                <a:gd name="connsiteY4" fmla="*/ 419135 h 419135"/>
                <a:gd name="connsiteX5" fmla="*/ 515762 w 725329"/>
                <a:gd name="connsiteY5" fmla="*/ 335308 h 419135"/>
                <a:gd name="connsiteX6" fmla="*/ 0 w 725329"/>
                <a:gd name="connsiteY6" fmla="*/ 335308 h 419135"/>
                <a:gd name="connsiteX7" fmla="*/ 0 w 725329"/>
                <a:gd name="connsiteY7" fmla="*/ 83827 h 4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329" h="419135">
                  <a:moveTo>
                    <a:pt x="0" y="83827"/>
                  </a:moveTo>
                  <a:lnTo>
                    <a:pt x="515762" y="83827"/>
                  </a:lnTo>
                  <a:lnTo>
                    <a:pt x="515762" y="0"/>
                  </a:lnTo>
                  <a:lnTo>
                    <a:pt x="725329" y="209568"/>
                  </a:lnTo>
                  <a:lnTo>
                    <a:pt x="515762" y="419135"/>
                  </a:lnTo>
                  <a:lnTo>
                    <a:pt x="515762" y="335308"/>
                  </a:lnTo>
                  <a:lnTo>
                    <a:pt x="0" y="335308"/>
                  </a:lnTo>
                  <a:lnTo>
                    <a:pt x="0" y="8382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3827" rIns="125740" bIns="83827" numCol="1" spcCol="1270" anchor="ctr" anchorCtr="0">
              <a:noAutofit/>
            </a:bodyPr>
            <a:lstStyle/>
            <a:p>
              <a:pPr marL="0" marR="0" lvl="0" indent="0" algn="ctr" defTabSz="177800" rtl="0" eaLnBrk="1" fontAlgn="auto" latinLnBrk="0" hangingPunct="1">
                <a:lnSpc>
                  <a:spcPct val="90000"/>
                </a:lnSpc>
                <a:spcBef>
                  <a:spcPct val="0"/>
                </a:spcBef>
                <a:spcAft>
                  <a:spcPct val="35000"/>
                </a:spcAft>
                <a:buClrTx/>
                <a:buSzTx/>
                <a:buFontTx/>
                <a:buNone/>
                <a:tabLst/>
                <a:defRPr/>
              </a:pPr>
              <a:endParaRPr kumimoji="0" lang="en-US" sz="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16D95A0-25BC-487B-BE37-EB23912CC6BE}"/>
                </a:ext>
              </a:extLst>
            </p:cNvPr>
            <p:cNvSpPr/>
            <p:nvPr/>
          </p:nvSpPr>
          <p:spPr>
            <a:xfrm>
              <a:off x="9819745" y="1991619"/>
              <a:ext cx="1683471" cy="1010082"/>
            </a:xfrm>
            <a:custGeom>
              <a:avLst/>
              <a:gdLst>
                <a:gd name="connsiteX0" fmla="*/ 0 w 1683471"/>
                <a:gd name="connsiteY0" fmla="*/ 101008 h 1010082"/>
                <a:gd name="connsiteX1" fmla="*/ 101008 w 1683471"/>
                <a:gd name="connsiteY1" fmla="*/ 0 h 1010082"/>
                <a:gd name="connsiteX2" fmla="*/ 1582463 w 1683471"/>
                <a:gd name="connsiteY2" fmla="*/ 0 h 1010082"/>
                <a:gd name="connsiteX3" fmla="*/ 1683471 w 1683471"/>
                <a:gd name="connsiteY3" fmla="*/ 101008 h 1010082"/>
                <a:gd name="connsiteX4" fmla="*/ 1683471 w 1683471"/>
                <a:gd name="connsiteY4" fmla="*/ 909074 h 1010082"/>
                <a:gd name="connsiteX5" fmla="*/ 1582463 w 1683471"/>
                <a:gd name="connsiteY5" fmla="*/ 1010082 h 1010082"/>
                <a:gd name="connsiteX6" fmla="*/ 101008 w 1683471"/>
                <a:gd name="connsiteY6" fmla="*/ 1010082 h 1010082"/>
                <a:gd name="connsiteX7" fmla="*/ 0 w 1683471"/>
                <a:gd name="connsiteY7" fmla="*/ 909074 h 1010082"/>
                <a:gd name="connsiteX8" fmla="*/ 0 w 1683471"/>
                <a:gd name="connsiteY8" fmla="*/ 101008 h 101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71" h="1010082">
                  <a:moveTo>
                    <a:pt x="0" y="101008"/>
                  </a:moveTo>
                  <a:cubicBezTo>
                    <a:pt x="0" y="45223"/>
                    <a:pt x="45223" y="0"/>
                    <a:pt x="101008" y="0"/>
                  </a:cubicBezTo>
                  <a:lnTo>
                    <a:pt x="1582463" y="0"/>
                  </a:lnTo>
                  <a:cubicBezTo>
                    <a:pt x="1638248" y="0"/>
                    <a:pt x="1683471" y="45223"/>
                    <a:pt x="1683471" y="101008"/>
                  </a:cubicBezTo>
                  <a:lnTo>
                    <a:pt x="1683471" y="909074"/>
                  </a:lnTo>
                  <a:cubicBezTo>
                    <a:pt x="1683471" y="964859"/>
                    <a:pt x="1638248" y="1010082"/>
                    <a:pt x="1582463" y="1010082"/>
                  </a:cubicBezTo>
                  <a:lnTo>
                    <a:pt x="101008" y="1010082"/>
                  </a:lnTo>
                  <a:cubicBezTo>
                    <a:pt x="45223" y="1010082"/>
                    <a:pt x="0" y="964859"/>
                    <a:pt x="0" y="909074"/>
                  </a:cubicBezTo>
                  <a:lnTo>
                    <a:pt x="0" y="1010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397654"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Return to usual care</a:t>
              </a:r>
            </a:p>
          </p:txBody>
        </p:sp>
        <p:sp>
          <p:nvSpPr>
            <p:cNvPr id="15" name="Freeform: Shape 14">
              <a:extLst>
                <a:ext uri="{FF2B5EF4-FFF2-40B4-BE49-F238E27FC236}">
                  <a16:creationId xmlns:a16="http://schemas.microsoft.com/office/drawing/2014/main" id="{979BDEA9-C88A-4B5E-A7C5-7AE28AF0AA2B}"/>
                </a:ext>
              </a:extLst>
            </p:cNvPr>
            <p:cNvSpPr/>
            <p:nvPr/>
          </p:nvSpPr>
          <p:spPr>
            <a:xfrm>
              <a:off x="9913434" y="2856407"/>
              <a:ext cx="2168317" cy="2686263"/>
            </a:xfrm>
            <a:custGeom>
              <a:avLst/>
              <a:gdLst>
                <a:gd name="connsiteX0" fmla="*/ 0 w 2126746"/>
                <a:gd name="connsiteY0" fmla="*/ 212675 h 2394000"/>
                <a:gd name="connsiteX1" fmla="*/ 212675 w 2126746"/>
                <a:gd name="connsiteY1" fmla="*/ 0 h 2394000"/>
                <a:gd name="connsiteX2" fmla="*/ 1914071 w 2126746"/>
                <a:gd name="connsiteY2" fmla="*/ 0 h 2394000"/>
                <a:gd name="connsiteX3" fmla="*/ 2126746 w 2126746"/>
                <a:gd name="connsiteY3" fmla="*/ 212675 h 2394000"/>
                <a:gd name="connsiteX4" fmla="*/ 2126746 w 2126746"/>
                <a:gd name="connsiteY4" fmla="*/ 2181325 h 2394000"/>
                <a:gd name="connsiteX5" fmla="*/ 1914071 w 2126746"/>
                <a:gd name="connsiteY5" fmla="*/ 2394000 h 2394000"/>
                <a:gd name="connsiteX6" fmla="*/ 212675 w 2126746"/>
                <a:gd name="connsiteY6" fmla="*/ 2394000 h 2394000"/>
                <a:gd name="connsiteX7" fmla="*/ 0 w 2126746"/>
                <a:gd name="connsiteY7" fmla="*/ 2181325 h 2394000"/>
                <a:gd name="connsiteX8" fmla="*/ 0 w 2126746"/>
                <a:gd name="connsiteY8" fmla="*/ 212675 h 23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46" h="2394000">
                  <a:moveTo>
                    <a:pt x="0" y="212675"/>
                  </a:moveTo>
                  <a:cubicBezTo>
                    <a:pt x="0" y="95218"/>
                    <a:pt x="95218" y="0"/>
                    <a:pt x="212675" y="0"/>
                  </a:cubicBezTo>
                  <a:lnTo>
                    <a:pt x="1914071" y="0"/>
                  </a:lnTo>
                  <a:cubicBezTo>
                    <a:pt x="2031528" y="0"/>
                    <a:pt x="2126746" y="95218"/>
                    <a:pt x="2126746" y="212675"/>
                  </a:cubicBezTo>
                  <a:lnTo>
                    <a:pt x="2126746" y="2181325"/>
                  </a:lnTo>
                  <a:cubicBezTo>
                    <a:pt x="2126746" y="2298782"/>
                    <a:pt x="2031528" y="2394000"/>
                    <a:pt x="1914071" y="2394000"/>
                  </a:cubicBezTo>
                  <a:lnTo>
                    <a:pt x="212675" y="2394000"/>
                  </a:lnTo>
                  <a:cubicBezTo>
                    <a:pt x="95218" y="2394000"/>
                    <a:pt x="0" y="2298782"/>
                    <a:pt x="0" y="2181325"/>
                  </a:cubicBezTo>
                  <a:lnTo>
                    <a:pt x="0" y="21267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1858" tIns="161858" rIns="161858" bIns="161858" numCol="1" spcCol="1270" anchor="t" anchorCtr="0">
              <a:noAutofit/>
            </a:bodyPr>
            <a:lstStyle/>
            <a:p>
              <a:pPr marL="228600" marR="0" lvl="2" indent="-114300" algn="l" defTabSz="6223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3 no shows</a:t>
              </a:r>
            </a:p>
            <a:p>
              <a:pPr marL="342900" marR="0" lvl="3" indent="-114300" algn="l" defTabSz="6223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For NP or education visit</a:t>
              </a:r>
            </a:p>
            <a:p>
              <a:pPr marL="228600" marR="0" lvl="2" indent="-114300" algn="l" defTabSz="6223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Unable to contact for follow up</a:t>
              </a:r>
            </a:p>
          </p:txBody>
        </p:sp>
      </p:grpSp>
    </p:spTree>
    <p:extLst>
      <p:ext uri="{BB962C8B-B14F-4D97-AF65-F5344CB8AC3E}">
        <p14:creationId xmlns:p14="http://schemas.microsoft.com/office/powerpoint/2010/main" val="2720265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0913-5CE3-4F91-AEB6-741C0523EF39}"/>
              </a:ext>
            </a:extLst>
          </p:cNvPr>
          <p:cNvSpPr>
            <a:spLocks noGrp="1"/>
          </p:cNvSpPr>
          <p:nvPr>
            <p:ph type="title"/>
          </p:nvPr>
        </p:nvSpPr>
        <p:spPr>
          <a:xfrm>
            <a:off x="756954" y="128954"/>
            <a:ext cx="10515600" cy="1325563"/>
          </a:xfrm>
        </p:spPr>
        <p:txBody>
          <a:bodyPr/>
          <a:lstStyle/>
          <a:p>
            <a:r>
              <a:rPr lang="en-US" dirty="0"/>
              <a:t>Education Curriculum for Cohorts 1 &amp; 2</a:t>
            </a:r>
          </a:p>
        </p:txBody>
      </p:sp>
      <p:grpSp>
        <p:nvGrpSpPr>
          <p:cNvPr id="4" name="Group 3">
            <a:extLst>
              <a:ext uri="{FF2B5EF4-FFF2-40B4-BE49-F238E27FC236}">
                <a16:creationId xmlns:a16="http://schemas.microsoft.com/office/drawing/2014/main" id="{E248D4DE-9686-4800-963A-A66EC955DB95}"/>
              </a:ext>
            </a:extLst>
          </p:cNvPr>
          <p:cNvGrpSpPr/>
          <p:nvPr/>
        </p:nvGrpSpPr>
        <p:grpSpPr>
          <a:xfrm>
            <a:off x="5416" y="1325562"/>
            <a:ext cx="12020831" cy="4765761"/>
            <a:chOff x="5416" y="1325562"/>
            <a:chExt cx="12020831" cy="4765761"/>
          </a:xfrm>
        </p:grpSpPr>
        <p:sp>
          <p:nvSpPr>
            <p:cNvPr id="5" name="Freeform: Shape 4">
              <a:extLst>
                <a:ext uri="{FF2B5EF4-FFF2-40B4-BE49-F238E27FC236}">
                  <a16:creationId xmlns:a16="http://schemas.microsoft.com/office/drawing/2014/main" id="{DD698A58-190D-46BC-BCA0-BC75DD1BDD8B}"/>
                </a:ext>
              </a:extLst>
            </p:cNvPr>
            <p:cNvSpPr/>
            <p:nvPr/>
          </p:nvSpPr>
          <p:spPr>
            <a:xfrm>
              <a:off x="5416" y="1328737"/>
              <a:ext cx="1205626" cy="744527"/>
            </a:xfrm>
            <a:custGeom>
              <a:avLst/>
              <a:gdLst>
                <a:gd name="connsiteX0" fmla="*/ 0 w 1205626"/>
                <a:gd name="connsiteY0" fmla="*/ 74453 h 744527"/>
                <a:gd name="connsiteX1" fmla="*/ 74453 w 1205626"/>
                <a:gd name="connsiteY1" fmla="*/ 0 h 744527"/>
                <a:gd name="connsiteX2" fmla="*/ 1131173 w 1205626"/>
                <a:gd name="connsiteY2" fmla="*/ 0 h 744527"/>
                <a:gd name="connsiteX3" fmla="*/ 1205626 w 1205626"/>
                <a:gd name="connsiteY3" fmla="*/ 74453 h 744527"/>
                <a:gd name="connsiteX4" fmla="*/ 1205626 w 1205626"/>
                <a:gd name="connsiteY4" fmla="*/ 670074 h 744527"/>
                <a:gd name="connsiteX5" fmla="*/ 1131173 w 1205626"/>
                <a:gd name="connsiteY5" fmla="*/ 744527 h 744527"/>
                <a:gd name="connsiteX6" fmla="*/ 74453 w 1205626"/>
                <a:gd name="connsiteY6" fmla="*/ 744527 h 744527"/>
                <a:gd name="connsiteX7" fmla="*/ 0 w 1205626"/>
                <a:gd name="connsiteY7" fmla="*/ 670074 h 744527"/>
                <a:gd name="connsiteX8" fmla="*/ 0 w 1205626"/>
                <a:gd name="connsiteY8" fmla="*/ 74453 h 7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626" h="744527">
                  <a:moveTo>
                    <a:pt x="0" y="74453"/>
                  </a:moveTo>
                  <a:cubicBezTo>
                    <a:pt x="0" y="33334"/>
                    <a:pt x="33334" y="0"/>
                    <a:pt x="74453" y="0"/>
                  </a:cubicBezTo>
                  <a:lnTo>
                    <a:pt x="1131173" y="0"/>
                  </a:lnTo>
                  <a:cubicBezTo>
                    <a:pt x="1172292" y="0"/>
                    <a:pt x="1205626" y="33334"/>
                    <a:pt x="1205626" y="74453"/>
                  </a:cubicBezTo>
                  <a:lnTo>
                    <a:pt x="1205626" y="670074"/>
                  </a:lnTo>
                  <a:cubicBezTo>
                    <a:pt x="1205626" y="711193"/>
                    <a:pt x="1172292" y="744527"/>
                    <a:pt x="1131173" y="744527"/>
                  </a:cubicBezTo>
                  <a:lnTo>
                    <a:pt x="74453" y="744527"/>
                  </a:lnTo>
                  <a:cubicBezTo>
                    <a:pt x="33334" y="744527"/>
                    <a:pt x="0" y="711193"/>
                    <a:pt x="0" y="670074"/>
                  </a:cubicBezTo>
                  <a:lnTo>
                    <a:pt x="0" y="744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16756" numCol="1" spcCol="1270" anchor="t"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Visit 1</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3F5CEF-102F-4277-92AB-7721BB4559B4}"/>
                </a:ext>
              </a:extLst>
            </p:cNvPr>
            <p:cNvSpPr/>
            <p:nvPr/>
          </p:nvSpPr>
          <p:spPr>
            <a:xfrm>
              <a:off x="61206" y="2588792"/>
              <a:ext cx="1553992" cy="3477472"/>
            </a:xfrm>
            <a:custGeom>
              <a:avLst/>
              <a:gdLst>
                <a:gd name="connsiteX0" fmla="*/ 0 w 1553992"/>
                <a:gd name="connsiteY0" fmla="*/ 155399 h 3491301"/>
                <a:gd name="connsiteX1" fmla="*/ 155399 w 1553992"/>
                <a:gd name="connsiteY1" fmla="*/ 0 h 3491301"/>
                <a:gd name="connsiteX2" fmla="*/ 1398593 w 1553992"/>
                <a:gd name="connsiteY2" fmla="*/ 0 h 3491301"/>
                <a:gd name="connsiteX3" fmla="*/ 1553992 w 1553992"/>
                <a:gd name="connsiteY3" fmla="*/ 155399 h 3491301"/>
                <a:gd name="connsiteX4" fmla="*/ 1553992 w 1553992"/>
                <a:gd name="connsiteY4" fmla="*/ 3335902 h 3491301"/>
                <a:gd name="connsiteX5" fmla="*/ 1398593 w 1553992"/>
                <a:gd name="connsiteY5" fmla="*/ 3491301 h 3491301"/>
                <a:gd name="connsiteX6" fmla="*/ 155399 w 1553992"/>
                <a:gd name="connsiteY6" fmla="*/ 3491301 h 3491301"/>
                <a:gd name="connsiteX7" fmla="*/ 0 w 1553992"/>
                <a:gd name="connsiteY7" fmla="*/ 3335902 h 3491301"/>
                <a:gd name="connsiteX8" fmla="*/ 0 w 1553992"/>
                <a:gd name="connsiteY8" fmla="*/ 155399 h 349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992" h="3491301">
                  <a:moveTo>
                    <a:pt x="0" y="155399"/>
                  </a:moveTo>
                  <a:cubicBezTo>
                    <a:pt x="0" y="69575"/>
                    <a:pt x="69575" y="0"/>
                    <a:pt x="155399" y="0"/>
                  </a:cubicBezTo>
                  <a:lnTo>
                    <a:pt x="1398593" y="0"/>
                  </a:lnTo>
                  <a:cubicBezTo>
                    <a:pt x="1484417" y="0"/>
                    <a:pt x="1553992" y="69575"/>
                    <a:pt x="1553992" y="155399"/>
                  </a:cubicBezTo>
                  <a:lnTo>
                    <a:pt x="1553992" y="3335902"/>
                  </a:lnTo>
                  <a:cubicBezTo>
                    <a:pt x="1553992" y="3421726"/>
                    <a:pt x="1484417" y="3491301"/>
                    <a:pt x="1398593" y="3491301"/>
                  </a:cubicBezTo>
                  <a:lnTo>
                    <a:pt x="155399" y="3491301"/>
                  </a:lnTo>
                  <a:cubicBezTo>
                    <a:pt x="69575" y="3491301"/>
                    <a:pt x="0" y="3421726"/>
                    <a:pt x="0" y="3335902"/>
                  </a:cubicBezTo>
                  <a:lnTo>
                    <a:pt x="0" y="15539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59" tIns="130859" rIns="130859" bIns="130859" numCol="1" spcCol="1270" anchor="t" anchorCtr="0">
              <a:noAutofit/>
            </a:bodyPr>
            <a:lstStyle/>
            <a:p>
              <a:pPr marL="114300" marR="0" lvl="1" indent="-114300" algn="l" defTabSz="53340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MyChart setup and usage</a:t>
              </a:r>
            </a:p>
            <a:p>
              <a:pPr marL="114300" marR="0" lvl="1" indent="-114300" algn="l" defTabSz="53340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Keeping BG log and/or downloading of devices</a:t>
              </a:r>
            </a:p>
            <a:p>
              <a:pPr marL="114300" marR="0" lvl="1" indent="-114300" algn="l" defTabSz="53340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Setting SMART goals</a:t>
              </a:r>
            </a:p>
            <a:p>
              <a:pPr marL="114300" marR="0" lvl="1" indent="-114300" algn="l" defTabSz="53340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Nutrition education needs assessment</a:t>
              </a:r>
            </a:p>
            <a:p>
              <a:pPr marL="57150" marR="0" lvl="1" indent="-57150" algn="l" defTabSz="488950" rtl="0" eaLnBrk="1" fontAlgn="auto" latinLnBrk="0" hangingPunct="1">
                <a:lnSpc>
                  <a:spcPct val="90000"/>
                </a:lnSpc>
                <a:spcBef>
                  <a:spcPct val="0"/>
                </a:spcBef>
                <a:spcAft>
                  <a:spcPct val="15000"/>
                </a:spcAft>
                <a:buClrTx/>
                <a:buSzTx/>
                <a:buFontTx/>
                <a:buChar char="•"/>
                <a:tabLst/>
                <a:defRPr/>
              </a:pPr>
              <a:endParaRPr kumimoji="0" lang="en-US"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endParaRPr kumimoji="0" lang="en-US"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1101ADC-A632-4347-AD73-F1CBB841B989}"/>
                </a:ext>
              </a:extLst>
            </p:cNvPr>
            <p:cNvSpPr/>
            <p:nvPr/>
          </p:nvSpPr>
          <p:spPr>
            <a:xfrm>
              <a:off x="1245189" y="1325562"/>
              <a:ext cx="806636" cy="711610"/>
            </a:xfrm>
            <a:custGeom>
              <a:avLst/>
              <a:gdLst>
                <a:gd name="connsiteX0" fmla="*/ 0 w 806636"/>
                <a:gd name="connsiteY0" fmla="*/ 142322 h 711610"/>
                <a:gd name="connsiteX1" fmla="*/ 450831 w 806636"/>
                <a:gd name="connsiteY1" fmla="*/ 142322 h 711610"/>
                <a:gd name="connsiteX2" fmla="*/ 450831 w 806636"/>
                <a:gd name="connsiteY2" fmla="*/ 0 h 711610"/>
                <a:gd name="connsiteX3" fmla="*/ 806636 w 806636"/>
                <a:gd name="connsiteY3" fmla="*/ 355805 h 711610"/>
                <a:gd name="connsiteX4" fmla="*/ 450831 w 806636"/>
                <a:gd name="connsiteY4" fmla="*/ 711610 h 711610"/>
                <a:gd name="connsiteX5" fmla="*/ 450831 w 806636"/>
                <a:gd name="connsiteY5" fmla="*/ 569288 h 711610"/>
                <a:gd name="connsiteX6" fmla="*/ 0 w 806636"/>
                <a:gd name="connsiteY6" fmla="*/ 569288 h 711610"/>
                <a:gd name="connsiteX7" fmla="*/ 0 w 806636"/>
                <a:gd name="connsiteY7" fmla="*/ 142322 h 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636" h="711610">
                  <a:moveTo>
                    <a:pt x="0" y="142322"/>
                  </a:moveTo>
                  <a:lnTo>
                    <a:pt x="450831" y="142322"/>
                  </a:lnTo>
                  <a:lnTo>
                    <a:pt x="450831" y="0"/>
                  </a:lnTo>
                  <a:lnTo>
                    <a:pt x="806636" y="355805"/>
                  </a:lnTo>
                  <a:lnTo>
                    <a:pt x="450831" y="711610"/>
                  </a:lnTo>
                  <a:lnTo>
                    <a:pt x="450831" y="569288"/>
                  </a:lnTo>
                  <a:lnTo>
                    <a:pt x="0" y="569288"/>
                  </a:lnTo>
                  <a:lnTo>
                    <a:pt x="0" y="14232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2322" rIns="213483" bIns="142322"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Weekly Calls</a:t>
              </a:r>
            </a:p>
          </p:txBody>
        </p:sp>
        <p:sp>
          <p:nvSpPr>
            <p:cNvPr id="8" name="Freeform: Shape 7">
              <a:extLst>
                <a:ext uri="{FF2B5EF4-FFF2-40B4-BE49-F238E27FC236}">
                  <a16:creationId xmlns:a16="http://schemas.microsoft.com/office/drawing/2014/main" id="{F43A9F88-F5CC-4E39-8EA0-B45F1842D220}"/>
                </a:ext>
              </a:extLst>
            </p:cNvPr>
            <p:cNvSpPr/>
            <p:nvPr/>
          </p:nvSpPr>
          <p:spPr>
            <a:xfrm>
              <a:off x="2116301" y="1328737"/>
              <a:ext cx="1205626" cy="744527"/>
            </a:xfrm>
            <a:custGeom>
              <a:avLst/>
              <a:gdLst>
                <a:gd name="connsiteX0" fmla="*/ 0 w 1205626"/>
                <a:gd name="connsiteY0" fmla="*/ 74453 h 744527"/>
                <a:gd name="connsiteX1" fmla="*/ 74453 w 1205626"/>
                <a:gd name="connsiteY1" fmla="*/ 0 h 744527"/>
                <a:gd name="connsiteX2" fmla="*/ 1131173 w 1205626"/>
                <a:gd name="connsiteY2" fmla="*/ 0 h 744527"/>
                <a:gd name="connsiteX3" fmla="*/ 1205626 w 1205626"/>
                <a:gd name="connsiteY3" fmla="*/ 74453 h 744527"/>
                <a:gd name="connsiteX4" fmla="*/ 1205626 w 1205626"/>
                <a:gd name="connsiteY4" fmla="*/ 670074 h 744527"/>
                <a:gd name="connsiteX5" fmla="*/ 1131173 w 1205626"/>
                <a:gd name="connsiteY5" fmla="*/ 744527 h 744527"/>
                <a:gd name="connsiteX6" fmla="*/ 74453 w 1205626"/>
                <a:gd name="connsiteY6" fmla="*/ 744527 h 744527"/>
                <a:gd name="connsiteX7" fmla="*/ 0 w 1205626"/>
                <a:gd name="connsiteY7" fmla="*/ 670074 h 744527"/>
                <a:gd name="connsiteX8" fmla="*/ 0 w 1205626"/>
                <a:gd name="connsiteY8" fmla="*/ 74453 h 7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626" h="744527">
                  <a:moveTo>
                    <a:pt x="0" y="74453"/>
                  </a:moveTo>
                  <a:cubicBezTo>
                    <a:pt x="0" y="33334"/>
                    <a:pt x="33334" y="0"/>
                    <a:pt x="74453" y="0"/>
                  </a:cubicBezTo>
                  <a:lnTo>
                    <a:pt x="1131173" y="0"/>
                  </a:lnTo>
                  <a:cubicBezTo>
                    <a:pt x="1172292" y="0"/>
                    <a:pt x="1205626" y="33334"/>
                    <a:pt x="1205626" y="74453"/>
                  </a:cubicBezTo>
                  <a:lnTo>
                    <a:pt x="1205626" y="670074"/>
                  </a:lnTo>
                  <a:cubicBezTo>
                    <a:pt x="1205626" y="711193"/>
                    <a:pt x="1172292" y="744527"/>
                    <a:pt x="1131173" y="744527"/>
                  </a:cubicBezTo>
                  <a:lnTo>
                    <a:pt x="74453" y="744527"/>
                  </a:lnTo>
                  <a:cubicBezTo>
                    <a:pt x="33334" y="744527"/>
                    <a:pt x="0" y="711193"/>
                    <a:pt x="0" y="670074"/>
                  </a:cubicBezTo>
                  <a:lnTo>
                    <a:pt x="0" y="744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16756" numCol="1" spcCol="1270" anchor="t"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Visit 2</a:t>
              </a:r>
            </a:p>
          </p:txBody>
        </p:sp>
        <p:sp>
          <p:nvSpPr>
            <p:cNvPr id="9" name="Freeform: Shape 8">
              <a:extLst>
                <a:ext uri="{FF2B5EF4-FFF2-40B4-BE49-F238E27FC236}">
                  <a16:creationId xmlns:a16="http://schemas.microsoft.com/office/drawing/2014/main" id="{A1AF6458-46B9-43BC-A5DC-267BEEEF3EE9}"/>
                </a:ext>
              </a:extLst>
            </p:cNvPr>
            <p:cNvSpPr/>
            <p:nvPr/>
          </p:nvSpPr>
          <p:spPr>
            <a:xfrm>
              <a:off x="2197396" y="2569234"/>
              <a:ext cx="1553992" cy="3491301"/>
            </a:xfrm>
            <a:custGeom>
              <a:avLst/>
              <a:gdLst>
                <a:gd name="connsiteX0" fmla="*/ 0 w 1553992"/>
                <a:gd name="connsiteY0" fmla="*/ 155399 h 3491301"/>
                <a:gd name="connsiteX1" fmla="*/ 155399 w 1553992"/>
                <a:gd name="connsiteY1" fmla="*/ 0 h 3491301"/>
                <a:gd name="connsiteX2" fmla="*/ 1398593 w 1553992"/>
                <a:gd name="connsiteY2" fmla="*/ 0 h 3491301"/>
                <a:gd name="connsiteX3" fmla="*/ 1553992 w 1553992"/>
                <a:gd name="connsiteY3" fmla="*/ 155399 h 3491301"/>
                <a:gd name="connsiteX4" fmla="*/ 1553992 w 1553992"/>
                <a:gd name="connsiteY4" fmla="*/ 3335902 h 3491301"/>
                <a:gd name="connsiteX5" fmla="*/ 1398593 w 1553992"/>
                <a:gd name="connsiteY5" fmla="*/ 3491301 h 3491301"/>
                <a:gd name="connsiteX6" fmla="*/ 155399 w 1553992"/>
                <a:gd name="connsiteY6" fmla="*/ 3491301 h 3491301"/>
                <a:gd name="connsiteX7" fmla="*/ 0 w 1553992"/>
                <a:gd name="connsiteY7" fmla="*/ 3335902 h 3491301"/>
                <a:gd name="connsiteX8" fmla="*/ 0 w 1553992"/>
                <a:gd name="connsiteY8" fmla="*/ 155399 h 349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992" h="3491301">
                  <a:moveTo>
                    <a:pt x="0" y="155399"/>
                  </a:moveTo>
                  <a:cubicBezTo>
                    <a:pt x="0" y="69575"/>
                    <a:pt x="69575" y="0"/>
                    <a:pt x="155399" y="0"/>
                  </a:cubicBezTo>
                  <a:lnTo>
                    <a:pt x="1398593" y="0"/>
                  </a:lnTo>
                  <a:cubicBezTo>
                    <a:pt x="1484417" y="0"/>
                    <a:pt x="1553992" y="69575"/>
                    <a:pt x="1553992" y="155399"/>
                  </a:cubicBezTo>
                  <a:lnTo>
                    <a:pt x="1553992" y="3335902"/>
                  </a:lnTo>
                  <a:cubicBezTo>
                    <a:pt x="1553992" y="3421726"/>
                    <a:pt x="1484417" y="3491301"/>
                    <a:pt x="1398593" y="3491301"/>
                  </a:cubicBezTo>
                  <a:lnTo>
                    <a:pt x="155399" y="3491301"/>
                  </a:lnTo>
                  <a:cubicBezTo>
                    <a:pt x="69575" y="3491301"/>
                    <a:pt x="0" y="3421726"/>
                    <a:pt x="0" y="3335902"/>
                  </a:cubicBezTo>
                  <a:lnTo>
                    <a:pt x="0" y="15539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747" tIns="123747" rIns="123747" bIns="123747" numCol="1" spcCol="1270" anchor="t" anchorCtr="0">
              <a:noAutofit/>
            </a:bodyPr>
            <a:lstStyle/>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Ketone review</a:t>
              </a:r>
            </a:p>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Sick day guidelines</a:t>
              </a:r>
            </a:p>
          </p:txBody>
        </p:sp>
        <p:sp>
          <p:nvSpPr>
            <p:cNvPr id="10" name="Freeform: Shape 9">
              <a:extLst>
                <a:ext uri="{FF2B5EF4-FFF2-40B4-BE49-F238E27FC236}">
                  <a16:creationId xmlns:a16="http://schemas.microsoft.com/office/drawing/2014/main" id="{5E6A9136-6398-4141-90B2-77F1FE7B2D1D}"/>
                </a:ext>
              </a:extLst>
            </p:cNvPr>
            <p:cNvSpPr/>
            <p:nvPr/>
          </p:nvSpPr>
          <p:spPr>
            <a:xfrm>
              <a:off x="3356073" y="1325562"/>
              <a:ext cx="806636" cy="711610"/>
            </a:xfrm>
            <a:custGeom>
              <a:avLst/>
              <a:gdLst>
                <a:gd name="connsiteX0" fmla="*/ 0 w 806636"/>
                <a:gd name="connsiteY0" fmla="*/ 142322 h 711610"/>
                <a:gd name="connsiteX1" fmla="*/ 450831 w 806636"/>
                <a:gd name="connsiteY1" fmla="*/ 142322 h 711610"/>
                <a:gd name="connsiteX2" fmla="*/ 450831 w 806636"/>
                <a:gd name="connsiteY2" fmla="*/ 0 h 711610"/>
                <a:gd name="connsiteX3" fmla="*/ 806636 w 806636"/>
                <a:gd name="connsiteY3" fmla="*/ 355805 h 711610"/>
                <a:gd name="connsiteX4" fmla="*/ 450831 w 806636"/>
                <a:gd name="connsiteY4" fmla="*/ 711610 h 711610"/>
                <a:gd name="connsiteX5" fmla="*/ 450831 w 806636"/>
                <a:gd name="connsiteY5" fmla="*/ 569288 h 711610"/>
                <a:gd name="connsiteX6" fmla="*/ 0 w 806636"/>
                <a:gd name="connsiteY6" fmla="*/ 569288 h 711610"/>
                <a:gd name="connsiteX7" fmla="*/ 0 w 806636"/>
                <a:gd name="connsiteY7" fmla="*/ 142322 h 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636" h="711610">
                  <a:moveTo>
                    <a:pt x="0" y="142322"/>
                  </a:moveTo>
                  <a:lnTo>
                    <a:pt x="450831" y="142322"/>
                  </a:lnTo>
                  <a:lnTo>
                    <a:pt x="450831" y="0"/>
                  </a:lnTo>
                  <a:lnTo>
                    <a:pt x="806636" y="355805"/>
                  </a:lnTo>
                  <a:lnTo>
                    <a:pt x="450831" y="711610"/>
                  </a:lnTo>
                  <a:lnTo>
                    <a:pt x="450831" y="569288"/>
                  </a:lnTo>
                  <a:lnTo>
                    <a:pt x="0" y="569288"/>
                  </a:lnTo>
                  <a:lnTo>
                    <a:pt x="0" y="14232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2322" rIns="213483" bIns="142322"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Weekly Calls </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EAB5CF70-DAD8-4D64-9FE4-0E3567FC0428}"/>
                </a:ext>
              </a:extLst>
            </p:cNvPr>
            <p:cNvSpPr/>
            <p:nvPr/>
          </p:nvSpPr>
          <p:spPr>
            <a:xfrm>
              <a:off x="4227185" y="1328737"/>
              <a:ext cx="1205626" cy="744527"/>
            </a:xfrm>
            <a:custGeom>
              <a:avLst/>
              <a:gdLst>
                <a:gd name="connsiteX0" fmla="*/ 0 w 1205626"/>
                <a:gd name="connsiteY0" fmla="*/ 74453 h 744527"/>
                <a:gd name="connsiteX1" fmla="*/ 74453 w 1205626"/>
                <a:gd name="connsiteY1" fmla="*/ 0 h 744527"/>
                <a:gd name="connsiteX2" fmla="*/ 1131173 w 1205626"/>
                <a:gd name="connsiteY2" fmla="*/ 0 h 744527"/>
                <a:gd name="connsiteX3" fmla="*/ 1205626 w 1205626"/>
                <a:gd name="connsiteY3" fmla="*/ 74453 h 744527"/>
                <a:gd name="connsiteX4" fmla="*/ 1205626 w 1205626"/>
                <a:gd name="connsiteY4" fmla="*/ 670074 h 744527"/>
                <a:gd name="connsiteX5" fmla="*/ 1131173 w 1205626"/>
                <a:gd name="connsiteY5" fmla="*/ 744527 h 744527"/>
                <a:gd name="connsiteX6" fmla="*/ 74453 w 1205626"/>
                <a:gd name="connsiteY6" fmla="*/ 744527 h 744527"/>
                <a:gd name="connsiteX7" fmla="*/ 0 w 1205626"/>
                <a:gd name="connsiteY7" fmla="*/ 670074 h 744527"/>
                <a:gd name="connsiteX8" fmla="*/ 0 w 1205626"/>
                <a:gd name="connsiteY8" fmla="*/ 74453 h 7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626" h="744527">
                  <a:moveTo>
                    <a:pt x="0" y="74453"/>
                  </a:moveTo>
                  <a:cubicBezTo>
                    <a:pt x="0" y="33334"/>
                    <a:pt x="33334" y="0"/>
                    <a:pt x="74453" y="0"/>
                  </a:cubicBezTo>
                  <a:lnTo>
                    <a:pt x="1131173" y="0"/>
                  </a:lnTo>
                  <a:cubicBezTo>
                    <a:pt x="1172292" y="0"/>
                    <a:pt x="1205626" y="33334"/>
                    <a:pt x="1205626" y="74453"/>
                  </a:cubicBezTo>
                  <a:lnTo>
                    <a:pt x="1205626" y="670074"/>
                  </a:lnTo>
                  <a:cubicBezTo>
                    <a:pt x="1205626" y="711193"/>
                    <a:pt x="1172292" y="744527"/>
                    <a:pt x="1131173" y="744527"/>
                  </a:cubicBezTo>
                  <a:lnTo>
                    <a:pt x="74453" y="744527"/>
                  </a:lnTo>
                  <a:cubicBezTo>
                    <a:pt x="33334" y="744527"/>
                    <a:pt x="0" y="711193"/>
                    <a:pt x="0" y="670074"/>
                  </a:cubicBezTo>
                  <a:lnTo>
                    <a:pt x="0" y="744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16756" numCol="1" spcCol="1270" anchor="t"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Visit 3</a:t>
              </a:r>
            </a:p>
          </p:txBody>
        </p:sp>
        <p:sp>
          <p:nvSpPr>
            <p:cNvPr id="12" name="Freeform: Shape 11">
              <a:extLst>
                <a:ext uri="{FF2B5EF4-FFF2-40B4-BE49-F238E27FC236}">
                  <a16:creationId xmlns:a16="http://schemas.microsoft.com/office/drawing/2014/main" id="{0CAA6206-2625-4F1A-8C15-EFF7FCEC1B4E}"/>
                </a:ext>
              </a:extLst>
            </p:cNvPr>
            <p:cNvSpPr/>
            <p:nvPr/>
          </p:nvSpPr>
          <p:spPr>
            <a:xfrm>
              <a:off x="4291595" y="2522041"/>
              <a:ext cx="1553992" cy="3558051"/>
            </a:xfrm>
            <a:custGeom>
              <a:avLst/>
              <a:gdLst>
                <a:gd name="connsiteX0" fmla="*/ 0 w 1553992"/>
                <a:gd name="connsiteY0" fmla="*/ 155399 h 3491301"/>
                <a:gd name="connsiteX1" fmla="*/ 155399 w 1553992"/>
                <a:gd name="connsiteY1" fmla="*/ 0 h 3491301"/>
                <a:gd name="connsiteX2" fmla="*/ 1398593 w 1553992"/>
                <a:gd name="connsiteY2" fmla="*/ 0 h 3491301"/>
                <a:gd name="connsiteX3" fmla="*/ 1553992 w 1553992"/>
                <a:gd name="connsiteY3" fmla="*/ 155399 h 3491301"/>
                <a:gd name="connsiteX4" fmla="*/ 1553992 w 1553992"/>
                <a:gd name="connsiteY4" fmla="*/ 3335902 h 3491301"/>
                <a:gd name="connsiteX5" fmla="*/ 1398593 w 1553992"/>
                <a:gd name="connsiteY5" fmla="*/ 3491301 h 3491301"/>
                <a:gd name="connsiteX6" fmla="*/ 155399 w 1553992"/>
                <a:gd name="connsiteY6" fmla="*/ 3491301 h 3491301"/>
                <a:gd name="connsiteX7" fmla="*/ 0 w 1553992"/>
                <a:gd name="connsiteY7" fmla="*/ 3335902 h 3491301"/>
                <a:gd name="connsiteX8" fmla="*/ 0 w 1553992"/>
                <a:gd name="connsiteY8" fmla="*/ 155399 h 349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992" h="3491301">
                  <a:moveTo>
                    <a:pt x="0" y="155399"/>
                  </a:moveTo>
                  <a:cubicBezTo>
                    <a:pt x="0" y="69575"/>
                    <a:pt x="69575" y="0"/>
                    <a:pt x="155399" y="0"/>
                  </a:cubicBezTo>
                  <a:lnTo>
                    <a:pt x="1398593" y="0"/>
                  </a:lnTo>
                  <a:cubicBezTo>
                    <a:pt x="1484417" y="0"/>
                    <a:pt x="1553992" y="69575"/>
                    <a:pt x="1553992" y="155399"/>
                  </a:cubicBezTo>
                  <a:lnTo>
                    <a:pt x="1553992" y="3335902"/>
                  </a:lnTo>
                  <a:cubicBezTo>
                    <a:pt x="1553992" y="3421726"/>
                    <a:pt x="1484417" y="3491301"/>
                    <a:pt x="1398593" y="3491301"/>
                  </a:cubicBezTo>
                  <a:lnTo>
                    <a:pt x="155399" y="3491301"/>
                  </a:lnTo>
                  <a:cubicBezTo>
                    <a:pt x="69575" y="3491301"/>
                    <a:pt x="0" y="3421726"/>
                    <a:pt x="0" y="3335902"/>
                  </a:cubicBezTo>
                  <a:lnTo>
                    <a:pt x="0" y="15539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747" tIns="123747" rIns="123747" bIns="123747"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Hypoglycemia protocol</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Review use of Glucagon</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Review NY driving laws </a:t>
              </a:r>
            </a:p>
            <a:p>
              <a:pPr marL="0" marR="0" lvl="1" indent="0" algn="l" defTabSz="48895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(if applicable) and importance of checking BGs</a:t>
              </a:r>
            </a:p>
            <a:p>
              <a:pPr marL="57150" marR="0" lvl="1" indent="-57150" algn="l" defTabSz="488950" rtl="0" eaLnBrk="1" fontAlgn="auto" latinLnBrk="0" hangingPunct="1">
                <a:lnSpc>
                  <a:spcPct val="90000"/>
                </a:lnSpc>
                <a:spcBef>
                  <a:spcPct val="0"/>
                </a:spcBef>
                <a:spcAft>
                  <a:spcPct val="15000"/>
                </a:spcAft>
                <a:buClrTx/>
                <a:buSzTx/>
                <a:buFontTx/>
                <a:buChar char="•"/>
                <a:tabLst/>
                <a:defRPr/>
              </a:pPr>
              <a:endParaRPr kumimoji="0" lang="en-US"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A87BB8FE-CF4D-424B-BDA4-B25D9A8D9CCE}"/>
                </a:ext>
              </a:extLst>
            </p:cNvPr>
            <p:cNvSpPr/>
            <p:nvPr/>
          </p:nvSpPr>
          <p:spPr>
            <a:xfrm>
              <a:off x="5466957" y="1325562"/>
              <a:ext cx="806636" cy="711610"/>
            </a:xfrm>
            <a:custGeom>
              <a:avLst/>
              <a:gdLst>
                <a:gd name="connsiteX0" fmla="*/ 0 w 806636"/>
                <a:gd name="connsiteY0" fmla="*/ 142322 h 711610"/>
                <a:gd name="connsiteX1" fmla="*/ 450831 w 806636"/>
                <a:gd name="connsiteY1" fmla="*/ 142322 h 711610"/>
                <a:gd name="connsiteX2" fmla="*/ 450831 w 806636"/>
                <a:gd name="connsiteY2" fmla="*/ 0 h 711610"/>
                <a:gd name="connsiteX3" fmla="*/ 806636 w 806636"/>
                <a:gd name="connsiteY3" fmla="*/ 355805 h 711610"/>
                <a:gd name="connsiteX4" fmla="*/ 450831 w 806636"/>
                <a:gd name="connsiteY4" fmla="*/ 711610 h 711610"/>
                <a:gd name="connsiteX5" fmla="*/ 450831 w 806636"/>
                <a:gd name="connsiteY5" fmla="*/ 569288 h 711610"/>
                <a:gd name="connsiteX6" fmla="*/ 0 w 806636"/>
                <a:gd name="connsiteY6" fmla="*/ 569288 h 711610"/>
                <a:gd name="connsiteX7" fmla="*/ 0 w 806636"/>
                <a:gd name="connsiteY7" fmla="*/ 142322 h 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636" h="711610">
                  <a:moveTo>
                    <a:pt x="0" y="142322"/>
                  </a:moveTo>
                  <a:lnTo>
                    <a:pt x="450831" y="142322"/>
                  </a:lnTo>
                  <a:lnTo>
                    <a:pt x="450831" y="0"/>
                  </a:lnTo>
                  <a:lnTo>
                    <a:pt x="806636" y="355805"/>
                  </a:lnTo>
                  <a:lnTo>
                    <a:pt x="450831" y="711610"/>
                  </a:lnTo>
                  <a:lnTo>
                    <a:pt x="450831" y="569288"/>
                  </a:lnTo>
                  <a:lnTo>
                    <a:pt x="0" y="569288"/>
                  </a:lnTo>
                  <a:lnTo>
                    <a:pt x="0" y="14232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2322" rIns="213483" bIns="142322"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Weekly Calls</a:t>
              </a:r>
            </a:p>
          </p:txBody>
        </p:sp>
        <p:sp>
          <p:nvSpPr>
            <p:cNvPr id="14" name="Freeform: Shape 13">
              <a:extLst>
                <a:ext uri="{FF2B5EF4-FFF2-40B4-BE49-F238E27FC236}">
                  <a16:creationId xmlns:a16="http://schemas.microsoft.com/office/drawing/2014/main" id="{C7B4FBF4-732C-4D10-B44D-62AA83777A88}"/>
                </a:ext>
              </a:extLst>
            </p:cNvPr>
            <p:cNvSpPr/>
            <p:nvPr/>
          </p:nvSpPr>
          <p:spPr>
            <a:xfrm>
              <a:off x="6338070" y="1328737"/>
              <a:ext cx="1205626" cy="744527"/>
            </a:xfrm>
            <a:custGeom>
              <a:avLst/>
              <a:gdLst>
                <a:gd name="connsiteX0" fmla="*/ 0 w 1205626"/>
                <a:gd name="connsiteY0" fmla="*/ 74453 h 744527"/>
                <a:gd name="connsiteX1" fmla="*/ 74453 w 1205626"/>
                <a:gd name="connsiteY1" fmla="*/ 0 h 744527"/>
                <a:gd name="connsiteX2" fmla="*/ 1131173 w 1205626"/>
                <a:gd name="connsiteY2" fmla="*/ 0 h 744527"/>
                <a:gd name="connsiteX3" fmla="*/ 1205626 w 1205626"/>
                <a:gd name="connsiteY3" fmla="*/ 74453 h 744527"/>
                <a:gd name="connsiteX4" fmla="*/ 1205626 w 1205626"/>
                <a:gd name="connsiteY4" fmla="*/ 670074 h 744527"/>
                <a:gd name="connsiteX5" fmla="*/ 1131173 w 1205626"/>
                <a:gd name="connsiteY5" fmla="*/ 744527 h 744527"/>
                <a:gd name="connsiteX6" fmla="*/ 74453 w 1205626"/>
                <a:gd name="connsiteY6" fmla="*/ 744527 h 744527"/>
                <a:gd name="connsiteX7" fmla="*/ 0 w 1205626"/>
                <a:gd name="connsiteY7" fmla="*/ 670074 h 744527"/>
                <a:gd name="connsiteX8" fmla="*/ 0 w 1205626"/>
                <a:gd name="connsiteY8" fmla="*/ 74453 h 7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626" h="744527">
                  <a:moveTo>
                    <a:pt x="0" y="74453"/>
                  </a:moveTo>
                  <a:cubicBezTo>
                    <a:pt x="0" y="33334"/>
                    <a:pt x="33334" y="0"/>
                    <a:pt x="74453" y="0"/>
                  </a:cubicBezTo>
                  <a:lnTo>
                    <a:pt x="1131173" y="0"/>
                  </a:lnTo>
                  <a:cubicBezTo>
                    <a:pt x="1172292" y="0"/>
                    <a:pt x="1205626" y="33334"/>
                    <a:pt x="1205626" y="74453"/>
                  </a:cubicBezTo>
                  <a:lnTo>
                    <a:pt x="1205626" y="670074"/>
                  </a:lnTo>
                  <a:cubicBezTo>
                    <a:pt x="1205626" y="711193"/>
                    <a:pt x="1172292" y="744527"/>
                    <a:pt x="1131173" y="744527"/>
                  </a:cubicBezTo>
                  <a:lnTo>
                    <a:pt x="74453" y="744527"/>
                  </a:lnTo>
                  <a:cubicBezTo>
                    <a:pt x="33334" y="744527"/>
                    <a:pt x="0" y="711193"/>
                    <a:pt x="0" y="670074"/>
                  </a:cubicBezTo>
                  <a:lnTo>
                    <a:pt x="0" y="744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16756" numCol="1" spcCol="1270" anchor="t"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Visit 4</a:t>
              </a:r>
            </a:p>
          </p:txBody>
        </p:sp>
        <p:sp>
          <p:nvSpPr>
            <p:cNvPr id="15" name="Freeform: Shape 14">
              <a:extLst>
                <a:ext uri="{FF2B5EF4-FFF2-40B4-BE49-F238E27FC236}">
                  <a16:creationId xmlns:a16="http://schemas.microsoft.com/office/drawing/2014/main" id="{D837E8A4-CB98-481B-8995-C67C1B02A086}"/>
                </a:ext>
              </a:extLst>
            </p:cNvPr>
            <p:cNvSpPr/>
            <p:nvPr/>
          </p:nvSpPr>
          <p:spPr>
            <a:xfrm>
              <a:off x="6360692" y="2499819"/>
              <a:ext cx="1553992" cy="3580273"/>
            </a:xfrm>
            <a:custGeom>
              <a:avLst/>
              <a:gdLst>
                <a:gd name="connsiteX0" fmla="*/ 0 w 1553992"/>
                <a:gd name="connsiteY0" fmla="*/ 155399 h 3491301"/>
                <a:gd name="connsiteX1" fmla="*/ 155399 w 1553992"/>
                <a:gd name="connsiteY1" fmla="*/ 0 h 3491301"/>
                <a:gd name="connsiteX2" fmla="*/ 1398593 w 1553992"/>
                <a:gd name="connsiteY2" fmla="*/ 0 h 3491301"/>
                <a:gd name="connsiteX3" fmla="*/ 1553992 w 1553992"/>
                <a:gd name="connsiteY3" fmla="*/ 155399 h 3491301"/>
                <a:gd name="connsiteX4" fmla="*/ 1553992 w 1553992"/>
                <a:gd name="connsiteY4" fmla="*/ 3335902 h 3491301"/>
                <a:gd name="connsiteX5" fmla="*/ 1398593 w 1553992"/>
                <a:gd name="connsiteY5" fmla="*/ 3491301 h 3491301"/>
                <a:gd name="connsiteX6" fmla="*/ 155399 w 1553992"/>
                <a:gd name="connsiteY6" fmla="*/ 3491301 h 3491301"/>
                <a:gd name="connsiteX7" fmla="*/ 0 w 1553992"/>
                <a:gd name="connsiteY7" fmla="*/ 3335902 h 3491301"/>
                <a:gd name="connsiteX8" fmla="*/ 0 w 1553992"/>
                <a:gd name="connsiteY8" fmla="*/ 155399 h 349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992" h="3491301">
                  <a:moveTo>
                    <a:pt x="0" y="155399"/>
                  </a:moveTo>
                  <a:cubicBezTo>
                    <a:pt x="0" y="69575"/>
                    <a:pt x="69575" y="0"/>
                    <a:pt x="155399" y="0"/>
                  </a:cubicBezTo>
                  <a:lnTo>
                    <a:pt x="1398593" y="0"/>
                  </a:lnTo>
                  <a:cubicBezTo>
                    <a:pt x="1484417" y="0"/>
                    <a:pt x="1553992" y="69575"/>
                    <a:pt x="1553992" y="155399"/>
                  </a:cubicBezTo>
                  <a:lnTo>
                    <a:pt x="1553992" y="3335902"/>
                  </a:lnTo>
                  <a:cubicBezTo>
                    <a:pt x="1553992" y="3421726"/>
                    <a:pt x="1484417" y="3491301"/>
                    <a:pt x="1398593" y="3491301"/>
                  </a:cubicBezTo>
                  <a:lnTo>
                    <a:pt x="155399" y="3491301"/>
                  </a:lnTo>
                  <a:cubicBezTo>
                    <a:pt x="69575" y="3491301"/>
                    <a:pt x="0" y="3421726"/>
                    <a:pt x="0" y="3335902"/>
                  </a:cubicBezTo>
                  <a:lnTo>
                    <a:pt x="0" y="15539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747" tIns="123747" rIns="123747" bIns="123747" numCol="1" spcCol="1270" anchor="t" anchorCtr="0">
              <a:noAutofit/>
            </a:bodyPr>
            <a:lstStyle/>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Sports and exercise management</a:t>
              </a:r>
            </a:p>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Technology</a:t>
              </a:r>
            </a:p>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Increasing independence</a:t>
              </a:r>
            </a:p>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Identifying blood sugar patterns</a:t>
              </a:r>
            </a:p>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Making changes based on patterns</a:t>
              </a:r>
            </a:p>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Establishing routines</a:t>
              </a:r>
            </a:p>
          </p:txBody>
        </p:sp>
        <p:sp>
          <p:nvSpPr>
            <p:cNvPr id="16" name="Freeform: Shape 15">
              <a:extLst>
                <a:ext uri="{FF2B5EF4-FFF2-40B4-BE49-F238E27FC236}">
                  <a16:creationId xmlns:a16="http://schemas.microsoft.com/office/drawing/2014/main" id="{64CC09C9-B4B4-4391-BD3F-D00C049FFB4F}"/>
                </a:ext>
              </a:extLst>
            </p:cNvPr>
            <p:cNvSpPr/>
            <p:nvPr/>
          </p:nvSpPr>
          <p:spPr>
            <a:xfrm>
              <a:off x="7577842" y="1325562"/>
              <a:ext cx="806636" cy="711610"/>
            </a:xfrm>
            <a:custGeom>
              <a:avLst/>
              <a:gdLst>
                <a:gd name="connsiteX0" fmla="*/ 0 w 806636"/>
                <a:gd name="connsiteY0" fmla="*/ 142322 h 711610"/>
                <a:gd name="connsiteX1" fmla="*/ 450831 w 806636"/>
                <a:gd name="connsiteY1" fmla="*/ 142322 h 711610"/>
                <a:gd name="connsiteX2" fmla="*/ 450831 w 806636"/>
                <a:gd name="connsiteY2" fmla="*/ 0 h 711610"/>
                <a:gd name="connsiteX3" fmla="*/ 806636 w 806636"/>
                <a:gd name="connsiteY3" fmla="*/ 355805 h 711610"/>
                <a:gd name="connsiteX4" fmla="*/ 450831 w 806636"/>
                <a:gd name="connsiteY4" fmla="*/ 711610 h 711610"/>
                <a:gd name="connsiteX5" fmla="*/ 450831 w 806636"/>
                <a:gd name="connsiteY5" fmla="*/ 569288 h 711610"/>
                <a:gd name="connsiteX6" fmla="*/ 0 w 806636"/>
                <a:gd name="connsiteY6" fmla="*/ 569288 h 711610"/>
                <a:gd name="connsiteX7" fmla="*/ 0 w 806636"/>
                <a:gd name="connsiteY7" fmla="*/ 142322 h 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636" h="711610">
                  <a:moveTo>
                    <a:pt x="0" y="142322"/>
                  </a:moveTo>
                  <a:lnTo>
                    <a:pt x="450831" y="142322"/>
                  </a:lnTo>
                  <a:lnTo>
                    <a:pt x="450831" y="0"/>
                  </a:lnTo>
                  <a:lnTo>
                    <a:pt x="806636" y="355805"/>
                  </a:lnTo>
                  <a:lnTo>
                    <a:pt x="450831" y="711610"/>
                  </a:lnTo>
                  <a:lnTo>
                    <a:pt x="450831" y="569288"/>
                  </a:lnTo>
                  <a:lnTo>
                    <a:pt x="0" y="569288"/>
                  </a:lnTo>
                  <a:lnTo>
                    <a:pt x="0" y="14232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2322" rIns="213483" bIns="142322"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Weekly Calls</a:t>
              </a:r>
            </a:p>
          </p:txBody>
        </p:sp>
        <p:sp>
          <p:nvSpPr>
            <p:cNvPr id="17" name="Freeform: Shape 16">
              <a:extLst>
                <a:ext uri="{FF2B5EF4-FFF2-40B4-BE49-F238E27FC236}">
                  <a16:creationId xmlns:a16="http://schemas.microsoft.com/office/drawing/2014/main" id="{FF8252CD-24A6-4BB6-BFEE-5A444F7DFD53}"/>
                </a:ext>
              </a:extLst>
            </p:cNvPr>
            <p:cNvSpPr/>
            <p:nvPr/>
          </p:nvSpPr>
          <p:spPr>
            <a:xfrm>
              <a:off x="8448954" y="1328737"/>
              <a:ext cx="1205626" cy="744527"/>
            </a:xfrm>
            <a:custGeom>
              <a:avLst/>
              <a:gdLst>
                <a:gd name="connsiteX0" fmla="*/ 0 w 1205626"/>
                <a:gd name="connsiteY0" fmla="*/ 74453 h 744527"/>
                <a:gd name="connsiteX1" fmla="*/ 74453 w 1205626"/>
                <a:gd name="connsiteY1" fmla="*/ 0 h 744527"/>
                <a:gd name="connsiteX2" fmla="*/ 1131173 w 1205626"/>
                <a:gd name="connsiteY2" fmla="*/ 0 h 744527"/>
                <a:gd name="connsiteX3" fmla="*/ 1205626 w 1205626"/>
                <a:gd name="connsiteY3" fmla="*/ 74453 h 744527"/>
                <a:gd name="connsiteX4" fmla="*/ 1205626 w 1205626"/>
                <a:gd name="connsiteY4" fmla="*/ 670074 h 744527"/>
                <a:gd name="connsiteX5" fmla="*/ 1131173 w 1205626"/>
                <a:gd name="connsiteY5" fmla="*/ 744527 h 744527"/>
                <a:gd name="connsiteX6" fmla="*/ 74453 w 1205626"/>
                <a:gd name="connsiteY6" fmla="*/ 744527 h 744527"/>
                <a:gd name="connsiteX7" fmla="*/ 0 w 1205626"/>
                <a:gd name="connsiteY7" fmla="*/ 670074 h 744527"/>
                <a:gd name="connsiteX8" fmla="*/ 0 w 1205626"/>
                <a:gd name="connsiteY8" fmla="*/ 74453 h 7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626" h="744527">
                  <a:moveTo>
                    <a:pt x="0" y="74453"/>
                  </a:moveTo>
                  <a:cubicBezTo>
                    <a:pt x="0" y="33334"/>
                    <a:pt x="33334" y="0"/>
                    <a:pt x="74453" y="0"/>
                  </a:cubicBezTo>
                  <a:lnTo>
                    <a:pt x="1131173" y="0"/>
                  </a:lnTo>
                  <a:cubicBezTo>
                    <a:pt x="1172292" y="0"/>
                    <a:pt x="1205626" y="33334"/>
                    <a:pt x="1205626" y="74453"/>
                  </a:cubicBezTo>
                  <a:lnTo>
                    <a:pt x="1205626" y="670074"/>
                  </a:lnTo>
                  <a:cubicBezTo>
                    <a:pt x="1205626" y="711193"/>
                    <a:pt x="1172292" y="744527"/>
                    <a:pt x="1131173" y="744527"/>
                  </a:cubicBezTo>
                  <a:lnTo>
                    <a:pt x="74453" y="744527"/>
                  </a:lnTo>
                  <a:cubicBezTo>
                    <a:pt x="33334" y="744527"/>
                    <a:pt x="0" y="711193"/>
                    <a:pt x="0" y="670074"/>
                  </a:cubicBezTo>
                  <a:lnTo>
                    <a:pt x="0" y="744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16756" numCol="1" spcCol="1270" anchor="t"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Visit 5</a:t>
              </a:r>
            </a:p>
          </p:txBody>
        </p:sp>
        <p:sp>
          <p:nvSpPr>
            <p:cNvPr id="18" name="Freeform: Shape 17">
              <a:extLst>
                <a:ext uri="{FF2B5EF4-FFF2-40B4-BE49-F238E27FC236}">
                  <a16:creationId xmlns:a16="http://schemas.microsoft.com/office/drawing/2014/main" id="{C1BFCDC6-C5B5-4A76-8B8D-115EF654F231}"/>
                </a:ext>
              </a:extLst>
            </p:cNvPr>
            <p:cNvSpPr/>
            <p:nvPr/>
          </p:nvSpPr>
          <p:spPr>
            <a:xfrm>
              <a:off x="8493881" y="2533272"/>
              <a:ext cx="1553992" cy="3558051"/>
            </a:xfrm>
            <a:custGeom>
              <a:avLst/>
              <a:gdLst>
                <a:gd name="connsiteX0" fmla="*/ 0 w 1553992"/>
                <a:gd name="connsiteY0" fmla="*/ 155399 h 3491301"/>
                <a:gd name="connsiteX1" fmla="*/ 155399 w 1553992"/>
                <a:gd name="connsiteY1" fmla="*/ 0 h 3491301"/>
                <a:gd name="connsiteX2" fmla="*/ 1398593 w 1553992"/>
                <a:gd name="connsiteY2" fmla="*/ 0 h 3491301"/>
                <a:gd name="connsiteX3" fmla="*/ 1553992 w 1553992"/>
                <a:gd name="connsiteY3" fmla="*/ 155399 h 3491301"/>
                <a:gd name="connsiteX4" fmla="*/ 1553992 w 1553992"/>
                <a:gd name="connsiteY4" fmla="*/ 3335902 h 3491301"/>
                <a:gd name="connsiteX5" fmla="*/ 1398593 w 1553992"/>
                <a:gd name="connsiteY5" fmla="*/ 3491301 h 3491301"/>
                <a:gd name="connsiteX6" fmla="*/ 155399 w 1553992"/>
                <a:gd name="connsiteY6" fmla="*/ 3491301 h 3491301"/>
                <a:gd name="connsiteX7" fmla="*/ 0 w 1553992"/>
                <a:gd name="connsiteY7" fmla="*/ 3335902 h 3491301"/>
                <a:gd name="connsiteX8" fmla="*/ 0 w 1553992"/>
                <a:gd name="connsiteY8" fmla="*/ 155399 h 349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992" h="3491301">
                  <a:moveTo>
                    <a:pt x="0" y="155399"/>
                  </a:moveTo>
                  <a:cubicBezTo>
                    <a:pt x="0" y="69575"/>
                    <a:pt x="69575" y="0"/>
                    <a:pt x="155399" y="0"/>
                  </a:cubicBezTo>
                  <a:lnTo>
                    <a:pt x="1398593" y="0"/>
                  </a:lnTo>
                  <a:cubicBezTo>
                    <a:pt x="1484417" y="0"/>
                    <a:pt x="1553992" y="69575"/>
                    <a:pt x="1553992" y="155399"/>
                  </a:cubicBezTo>
                  <a:lnTo>
                    <a:pt x="1553992" y="3335902"/>
                  </a:lnTo>
                  <a:cubicBezTo>
                    <a:pt x="1553992" y="3421726"/>
                    <a:pt x="1484417" y="3491301"/>
                    <a:pt x="1398593" y="3491301"/>
                  </a:cubicBezTo>
                  <a:lnTo>
                    <a:pt x="155399" y="3491301"/>
                  </a:lnTo>
                  <a:cubicBezTo>
                    <a:pt x="69575" y="3491301"/>
                    <a:pt x="0" y="3421726"/>
                    <a:pt x="0" y="3335902"/>
                  </a:cubicBezTo>
                  <a:lnTo>
                    <a:pt x="0" y="15539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747" tIns="123747" rIns="123747" bIns="123747" numCol="1" spcCol="1270" anchor="t" anchorCtr="0">
              <a:noAutofit/>
            </a:bodyPr>
            <a:lstStyle/>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Sports and exercise management</a:t>
              </a:r>
            </a:p>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Technology</a:t>
              </a:r>
            </a:p>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Increasing independence</a:t>
              </a:r>
            </a:p>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Identifying blood sugar patterns</a:t>
              </a:r>
            </a:p>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Making changes based on patterns</a:t>
              </a:r>
            </a:p>
            <a:p>
              <a:pPr marL="57150" marR="0" lvl="1" indent="-57150" algn="l" defTabSz="488950" rtl="0" eaLnBrk="1" fontAlgn="auto" latinLnBrk="0" hangingPunct="1">
                <a:lnSpc>
                  <a:spcPct val="90000"/>
                </a:lnSpc>
                <a:spcBef>
                  <a:spcPct val="0"/>
                </a:spcBef>
                <a:spcAft>
                  <a:spcPts val="6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Establishing routines</a:t>
              </a:r>
            </a:p>
            <a:p>
              <a:pPr marL="57150" marR="0" lvl="1" indent="-57150" algn="l" defTabSz="488950" rtl="0" eaLnBrk="1" fontAlgn="auto" latinLnBrk="0" hangingPunct="1">
                <a:lnSpc>
                  <a:spcPct val="90000"/>
                </a:lnSpc>
                <a:spcBef>
                  <a:spcPct val="0"/>
                </a:spcBef>
                <a:spcAft>
                  <a:spcPct val="15000"/>
                </a:spcAft>
                <a:buClrTx/>
                <a:buSzTx/>
                <a:buFontTx/>
                <a:buChar char="•"/>
                <a:tabLst/>
                <a:defRPr/>
              </a:pP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7C9F6FC-B7D3-440C-A567-F8A044BF770B}"/>
                </a:ext>
              </a:extLst>
            </p:cNvPr>
            <p:cNvSpPr/>
            <p:nvPr/>
          </p:nvSpPr>
          <p:spPr>
            <a:xfrm>
              <a:off x="9688726" y="1325562"/>
              <a:ext cx="806636" cy="711610"/>
            </a:xfrm>
            <a:custGeom>
              <a:avLst/>
              <a:gdLst>
                <a:gd name="connsiteX0" fmla="*/ 0 w 806636"/>
                <a:gd name="connsiteY0" fmla="*/ 142322 h 711610"/>
                <a:gd name="connsiteX1" fmla="*/ 450831 w 806636"/>
                <a:gd name="connsiteY1" fmla="*/ 142322 h 711610"/>
                <a:gd name="connsiteX2" fmla="*/ 450831 w 806636"/>
                <a:gd name="connsiteY2" fmla="*/ 0 h 711610"/>
                <a:gd name="connsiteX3" fmla="*/ 806636 w 806636"/>
                <a:gd name="connsiteY3" fmla="*/ 355805 h 711610"/>
                <a:gd name="connsiteX4" fmla="*/ 450831 w 806636"/>
                <a:gd name="connsiteY4" fmla="*/ 711610 h 711610"/>
                <a:gd name="connsiteX5" fmla="*/ 450831 w 806636"/>
                <a:gd name="connsiteY5" fmla="*/ 569288 h 711610"/>
                <a:gd name="connsiteX6" fmla="*/ 0 w 806636"/>
                <a:gd name="connsiteY6" fmla="*/ 569288 h 711610"/>
                <a:gd name="connsiteX7" fmla="*/ 0 w 806636"/>
                <a:gd name="connsiteY7" fmla="*/ 142322 h 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636" h="711610">
                  <a:moveTo>
                    <a:pt x="0" y="142322"/>
                  </a:moveTo>
                  <a:lnTo>
                    <a:pt x="450831" y="142322"/>
                  </a:lnTo>
                  <a:lnTo>
                    <a:pt x="450831" y="0"/>
                  </a:lnTo>
                  <a:lnTo>
                    <a:pt x="806636" y="355805"/>
                  </a:lnTo>
                  <a:lnTo>
                    <a:pt x="450831" y="711610"/>
                  </a:lnTo>
                  <a:lnTo>
                    <a:pt x="450831" y="569288"/>
                  </a:lnTo>
                  <a:lnTo>
                    <a:pt x="0" y="569288"/>
                  </a:lnTo>
                  <a:lnTo>
                    <a:pt x="0" y="14232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2322" rIns="213483" bIns="142322"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Weekly Calls</a:t>
              </a:r>
            </a:p>
          </p:txBody>
        </p:sp>
        <p:sp>
          <p:nvSpPr>
            <p:cNvPr id="20" name="Freeform: Shape 19">
              <a:extLst>
                <a:ext uri="{FF2B5EF4-FFF2-40B4-BE49-F238E27FC236}">
                  <a16:creationId xmlns:a16="http://schemas.microsoft.com/office/drawing/2014/main" id="{9FEDA7E6-1900-463B-AF69-D0BB21142B0F}"/>
                </a:ext>
              </a:extLst>
            </p:cNvPr>
            <p:cNvSpPr/>
            <p:nvPr/>
          </p:nvSpPr>
          <p:spPr>
            <a:xfrm>
              <a:off x="10559838" y="1328737"/>
              <a:ext cx="1205626" cy="744527"/>
            </a:xfrm>
            <a:custGeom>
              <a:avLst/>
              <a:gdLst>
                <a:gd name="connsiteX0" fmla="*/ 0 w 1205626"/>
                <a:gd name="connsiteY0" fmla="*/ 74453 h 744527"/>
                <a:gd name="connsiteX1" fmla="*/ 74453 w 1205626"/>
                <a:gd name="connsiteY1" fmla="*/ 0 h 744527"/>
                <a:gd name="connsiteX2" fmla="*/ 1131173 w 1205626"/>
                <a:gd name="connsiteY2" fmla="*/ 0 h 744527"/>
                <a:gd name="connsiteX3" fmla="*/ 1205626 w 1205626"/>
                <a:gd name="connsiteY3" fmla="*/ 74453 h 744527"/>
                <a:gd name="connsiteX4" fmla="*/ 1205626 w 1205626"/>
                <a:gd name="connsiteY4" fmla="*/ 670074 h 744527"/>
                <a:gd name="connsiteX5" fmla="*/ 1131173 w 1205626"/>
                <a:gd name="connsiteY5" fmla="*/ 744527 h 744527"/>
                <a:gd name="connsiteX6" fmla="*/ 74453 w 1205626"/>
                <a:gd name="connsiteY6" fmla="*/ 744527 h 744527"/>
                <a:gd name="connsiteX7" fmla="*/ 0 w 1205626"/>
                <a:gd name="connsiteY7" fmla="*/ 670074 h 744527"/>
                <a:gd name="connsiteX8" fmla="*/ 0 w 1205626"/>
                <a:gd name="connsiteY8" fmla="*/ 74453 h 7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626" h="744527">
                  <a:moveTo>
                    <a:pt x="0" y="74453"/>
                  </a:moveTo>
                  <a:cubicBezTo>
                    <a:pt x="0" y="33334"/>
                    <a:pt x="33334" y="0"/>
                    <a:pt x="74453" y="0"/>
                  </a:cubicBezTo>
                  <a:lnTo>
                    <a:pt x="1131173" y="0"/>
                  </a:lnTo>
                  <a:cubicBezTo>
                    <a:pt x="1172292" y="0"/>
                    <a:pt x="1205626" y="33334"/>
                    <a:pt x="1205626" y="74453"/>
                  </a:cubicBezTo>
                  <a:lnTo>
                    <a:pt x="1205626" y="670074"/>
                  </a:lnTo>
                  <a:cubicBezTo>
                    <a:pt x="1205626" y="711193"/>
                    <a:pt x="1172292" y="744527"/>
                    <a:pt x="1131173" y="744527"/>
                  </a:cubicBezTo>
                  <a:lnTo>
                    <a:pt x="74453" y="744527"/>
                  </a:lnTo>
                  <a:cubicBezTo>
                    <a:pt x="33334" y="744527"/>
                    <a:pt x="0" y="711193"/>
                    <a:pt x="0" y="670074"/>
                  </a:cubicBezTo>
                  <a:lnTo>
                    <a:pt x="0" y="744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16756" numCol="1" spcCol="1270" anchor="t"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Visit 6</a:t>
              </a:r>
            </a:p>
          </p:txBody>
        </p:sp>
        <p:sp>
          <p:nvSpPr>
            <p:cNvPr id="21" name="Freeform: Shape 20">
              <a:extLst>
                <a:ext uri="{FF2B5EF4-FFF2-40B4-BE49-F238E27FC236}">
                  <a16:creationId xmlns:a16="http://schemas.microsoft.com/office/drawing/2014/main" id="{BD41C30F-C4E7-47B4-ABE1-890E34CB9E54}"/>
                </a:ext>
              </a:extLst>
            </p:cNvPr>
            <p:cNvSpPr/>
            <p:nvPr/>
          </p:nvSpPr>
          <p:spPr>
            <a:xfrm>
              <a:off x="10472255" y="2511257"/>
              <a:ext cx="1553992" cy="3580066"/>
            </a:xfrm>
            <a:custGeom>
              <a:avLst/>
              <a:gdLst>
                <a:gd name="connsiteX0" fmla="*/ 0 w 1553992"/>
                <a:gd name="connsiteY0" fmla="*/ 155399 h 3491301"/>
                <a:gd name="connsiteX1" fmla="*/ 155399 w 1553992"/>
                <a:gd name="connsiteY1" fmla="*/ 0 h 3491301"/>
                <a:gd name="connsiteX2" fmla="*/ 1398593 w 1553992"/>
                <a:gd name="connsiteY2" fmla="*/ 0 h 3491301"/>
                <a:gd name="connsiteX3" fmla="*/ 1553992 w 1553992"/>
                <a:gd name="connsiteY3" fmla="*/ 155399 h 3491301"/>
                <a:gd name="connsiteX4" fmla="*/ 1553992 w 1553992"/>
                <a:gd name="connsiteY4" fmla="*/ 3335902 h 3491301"/>
                <a:gd name="connsiteX5" fmla="*/ 1398593 w 1553992"/>
                <a:gd name="connsiteY5" fmla="*/ 3491301 h 3491301"/>
                <a:gd name="connsiteX6" fmla="*/ 155399 w 1553992"/>
                <a:gd name="connsiteY6" fmla="*/ 3491301 h 3491301"/>
                <a:gd name="connsiteX7" fmla="*/ 0 w 1553992"/>
                <a:gd name="connsiteY7" fmla="*/ 3335902 h 3491301"/>
                <a:gd name="connsiteX8" fmla="*/ 0 w 1553992"/>
                <a:gd name="connsiteY8" fmla="*/ 155399 h 349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992" h="3491301">
                  <a:moveTo>
                    <a:pt x="0" y="155399"/>
                  </a:moveTo>
                  <a:cubicBezTo>
                    <a:pt x="0" y="69575"/>
                    <a:pt x="69575" y="0"/>
                    <a:pt x="155399" y="0"/>
                  </a:cubicBezTo>
                  <a:lnTo>
                    <a:pt x="1398593" y="0"/>
                  </a:lnTo>
                  <a:cubicBezTo>
                    <a:pt x="1484417" y="0"/>
                    <a:pt x="1553992" y="69575"/>
                    <a:pt x="1553992" y="155399"/>
                  </a:cubicBezTo>
                  <a:lnTo>
                    <a:pt x="1553992" y="3335902"/>
                  </a:lnTo>
                  <a:cubicBezTo>
                    <a:pt x="1553992" y="3421726"/>
                    <a:pt x="1484417" y="3491301"/>
                    <a:pt x="1398593" y="3491301"/>
                  </a:cubicBezTo>
                  <a:lnTo>
                    <a:pt x="155399" y="3491301"/>
                  </a:lnTo>
                  <a:cubicBezTo>
                    <a:pt x="69575" y="3491301"/>
                    <a:pt x="0" y="3421726"/>
                    <a:pt x="0" y="3335902"/>
                  </a:cubicBezTo>
                  <a:lnTo>
                    <a:pt x="0" y="15539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747" tIns="123747" rIns="123747" bIns="123747"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Independent dosing changes</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Patient choice of topic</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Habits for maintenance</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“After Hours” game</a:t>
              </a:r>
            </a:p>
          </p:txBody>
        </p:sp>
      </p:grpSp>
    </p:spTree>
    <p:extLst>
      <p:ext uri="{BB962C8B-B14F-4D97-AF65-F5344CB8AC3E}">
        <p14:creationId xmlns:p14="http://schemas.microsoft.com/office/powerpoint/2010/main" val="3431753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1DEF-06DB-4D44-9A63-4777EF73E820}"/>
              </a:ext>
            </a:extLst>
          </p:cNvPr>
          <p:cNvSpPr>
            <a:spLocks noGrp="1"/>
          </p:cNvSpPr>
          <p:nvPr>
            <p:ph type="title"/>
          </p:nvPr>
        </p:nvSpPr>
        <p:spPr/>
        <p:txBody>
          <a:bodyPr/>
          <a:lstStyle/>
          <a:p>
            <a:r>
              <a:rPr lang="en-US" dirty="0"/>
              <a:t>Lessons Learned from Cohort 1</a:t>
            </a:r>
          </a:p>
        </p:txBody>
      </p:sp>
      <p:sp>
        <p:nvSpPr>
          <p:cNvPr id="3" name="Content Placeholder 2">
            <a:extLst>
              <a:ext uri="{FF2B5EF4-FFF2-40B4-BE49-F238E27FC236}">
                <a16:creationId xmlns:a16="http://schemas.microsoft.com/office/drawing/2014/main" id="{EA95C4B5-F8A3-41E7-987A-196FD323E938}"/>
              </a:ext>
            </a:extLst>
          </p:cNvPr>
          <p:cNvSpPr>
            <a:spLocks noGrp="1"/>
          </p:cNvSpPr>
          <p:nvPr>
            <p:ph idx="1"/>
          </p:nvPr>
        </p:nvSpPr>
        <p:spPr/>
        <p:txBody>
          <a:bodyPr/>
          <a:lstStyle/>
          <a:p>
            <a:r>
              <a:rPr lang="en-US" dirty="0"/>
              <a:t>Change in scheduling process to decrease no shows and rescheduling</a:t>
            </a:r>
          </a:p>
          <a:p>
            <a:r>
              <a:rPr lang="en-US" dirty="0"/>
              <a:t>Nutrition assessment not always done in visit 1: learning- move to visit 2 for second cohort	</a:t>
            </a:r>
          </a:p>
          <a:p>
            <a:r>
              <a:rPr lang="en-US" dirty="0"/>
              <a:t>Goal was to review all the material however not all patients were ready to receive it</a:t>
            </a:r>
          </a:p>
          <a:p>
            <a:endParaRPr lang="en-US" dirty="0"/>
          </a:p>
        </p:txBody>
      </p:sp>
    </p:spTree>
    <p:extLst>
      <p:ext uri="{BB962C8B-B14F-4D97-AF65-F5344CB8AC3E}">
        <p14:creationId xmlns:p14="http://schemas.microsoft.com/office/powerpoint/2010/main" val="518886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91B8-F34B-49B7-AB2F-DA5C4A6A9062}"/>
              </a:ext>
            </a:extLst>
          </p:cNvPr>
          <p:cNvSpPr>
            <a:spLocks noGrp="1"/>
          </p:cNvSpPr>
          <p:nvPr>
            <p:ph type="title"/>
          </p:nvPr>
        </p:nvSpPr>
        <p:spPr>
          <a:xfrm>
            <a:off x="473024" y="338364"/>
            <a:ext cx="10988041" cy="1325563"/>
          </a:xfrm>
        </p:spPr>
        <p:txBody>
          <a:bodyPr>
            <a:normAutofit/>
          </a:bodyPr>
          <a:lstStyle/>
          <a:p>
            <a:r>
              <a:rPr lang="en-US" sz="3200" dirty="0"/>
              <a:t>Cohort 1: DKA Data prior to DWP and post DWP</a:t>
            </a:r>
          </a:p>
        </p:txBody>
      </p:sp>
      <p:graphicFrame>
        <p:nvGraphicFramePr>
          <p:cNvPr id="6" name="Content Placeholder 5">
            <a:extLst>
              <a:ext uri="{FF2B5EF4-FFF2-40B4-BE49-F238E27FC236}">
                <a16:creationId xmlns:a16="http://schemas.microsoft.com/office/drawing/2014/main" id="{368157A2-F2F4-4274-AB3E-1B5ADCAE51F6}"/>
              </a:ext>
            </a:extLst>
          </p:cNvPr>
          <p:cNvGraphicFramePr>
            <a:graphicFrameLocks noGrp="1"/>
          </p:cNvGraphicFramePr>
          <p:nvPr>
            <p:ph idx="1"/>
          </p:nvPr>
        </p:nvGraphicFramePr>
        <p:xfrm>
          <a:off x="365759" y="1460500"/>
          <a:ext cx="11202572" cy="5032375"/>
        </p:xfrm>
        <a:graphic>
          <a:graphicData uri="http://schemas.openxmlformats.org/drawingml/2006/chart">
            <c:chart xmlns:c="http://schemas.openxmlformats.org/drawingml/2006/chart" xmlns:r="http://schemas.openxmlformats.org/officeDocument/2006/relationships" r:id="rId4"/>
          </a:graphicData>
        </a:graphic>
      </p:graphicFrame>
      <p:sp>
        <p:nvSpPr>
          <p:cNvPr id="3" name="Arrow: Down 2">
            <a:extLst>
              <a:ext uri="{FF2B5EF4-FFF2-40B4-BE49-F238E27FC236}">
                <a16:creationId xmlns:a16="http://schemas.microsoft.com/office/drawing/2014/main" id="{07DA09C7-7159-4C9D-82F9-BA464D8EC0D0}"/>
              </a:ext>
            </a:extLst>
          </p:cNvPr>
          <p:cNvSpPr/>
          <p:nvPr/>
        </p:nvSpPr>
        <p:spPr>
          <a:xfrm>
            <a:off x="8286750" y="2724150"/>
            <a:ext cx="190500" cy="2943225"/>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A6E8635-4579-4AE6-9B8C-E28D4C0929D3}"/>
              </a:ext>
            </a:extLst>
          </p:cNvPr>
          <p:cNvPicPr>
            <a:picLocks noChangeAspect="1"/>
          </p:cNvPicPr>
          <p:nvPr/>
        </p:nvPicPr>
        <p:blipFill>
          <a:blip r:embed="rId5"/>
          <a:stretch>
            <a:fillRect/>
          </a:stretch>
        </p:blipFill>
        <p:spPr>
          <a:xfrm>
            <a:off x="5588024" y="3429000"/>
            <a:ext cx="166610" cy="2130857"/>
          </a:xfrm>
          <a:prstGeom prst="rect">
            <a:avLst/>
          </a:prstGeom>
        </p:spPr>
      </p:pic>
    </p:spTree>
    <p:custDataLst>
      <p:tags r:id="rId1"/>
    </p:custDataLst>
    <p:extLst>
      <p:ext uri="{BB962C8B-B14F-4D97-AF65-F5344CB8AC3E}">
        <p14:creationId xmlns:p14="http://schemas.microsoft.com/office/powerpoint/2010/main" val="50361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0350" y="3013503"/>
            <a:ext cx="879348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a:ln>
                  <a:noFill/>
                </a:ln>
                <a:solidFill>
                  <a:srgbClr val="696F70"/>
                </a:solidFill>
                <a:effectLst/>
                <a:uFillTx/>
                <a:latin typeface="Hind Bold"/>
                <a:ea typeface="Hind Bold"/>
                <a:cs typeface="Hind Bold"/>
                <a:sym typeface="Hind Bold"/>
              </a:rPr>
              <a:t>T1D Exchange Updates</a:t>
            </a:r>
          </a:p>
        </p:txBody>
      </p:sp>
    </p:spTree>
    <p:extLst>
      <p:ext uri="{BB962C8B-B14F-4D97-AF65-F5344CB8AC3E}">
        <p14:creationId xmlns:p14="http://schemas.microsoft.com/office/powerpoint/2010/main" val="15539667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F701C-EF1B-4575-9727-828CC59636A9}"/>
              </a:ext>
            </a:extLst>
          </p:cNvPr>
          <p:cNvSpPr>
            <a:spLocks noGrp="1"/>
          </p:cNvSpPr>
          <p:nvPr>
            <p:ph type="title"/>
          </p:nvPr>
        </p:nvSpPr>
        <p:spPr>
          <a:xfrm>
            <a:off x="1117384" y="47982"/>
            <a:ext cx="10515600" cy="1325563"/>
          </a:xfrm>
        </p:spPr>
        <p:txBody>
          <a:bodyPr/>
          <a:lstStyle/>
          <a:p>
            <a:r>
              <a:rPr lang="en-US" dirty="0"/>
              <a:t>Pre and Post Cohort 2: HbA1C</a:t>
            </a:r>
          </a:p>
        </p:txBody>
      </p:sp>
      <p:graphicFrame>
        <p:nvGraphicFramePr>
          <p:cNvPr id="6" name="Content Placeholder 5">
            <a:extLst>
              <a:ext uri="{FF2B5EF4-FFF2-40B4-BE49-F238E27FC236}">
                <a16:creationId xmlns:a16="http://schemas.microsoft.com/office/drawing/2014/main" id="{791E64F0-F8FD-44CD-AA25-EAFC8D65957F}"/>
              </a:ext>
            </a:extLst>
          </p:cNvPr>
          <p:cNvGraphicFramePr>
            <a:graphicFrameLocks noGrp="1"/>
          </p:cNvGraphicFramePr>
          <p:nvPr>
            <p:ph idx="1"/>
          </p:nvPr>
        </p:nvGraphicFramePr>
        <p:xfrm>
          <a:off x="202985" y="1434121"/>
          <a:ext cx="11429999" cy="4486275"/>
        </p:xfrm>
        <a:graphic>
          <a:graphicData uri="http://schemas.openxmlformats.org/drawingml/2006/chart">
            <c:chart xmlns:c="http://schemas.openxmlformats.org/drawingml/2006/chart" xmlns:r="http://schemas.openxmlformats.org/officeDocument/2006/relationships" r:id="rId4"/>
          </a:graphicData>
        </a:graphic>
      </p:graphicFrame>
      <p:sp>
        <p:nvSpPr>
          <p:cNvPr id="4" name="Arrow: Down 3">
            <a:extLst>
              <a:ext uri="{FF2B5EF4-FFF2-40B4-BE49-F238E27FC236}">
                <a16:creationId xmlns:a16="http://schemas.microsoft.com/office/drawing/2014/main" id="{652967F1-4F3E-4746-9713-723E0920EFC8}"/>
              </a:ext>
            </a:extLst>
          </p:cNvPr>
          <p:cNvSpPr/>
          <p:nvPr/>
        </p:nvSpPr>
        <p:spPr>
          <a:xfrm>
            <a:off x="10270104" y="3272195"/>
            <a:ext cx="168442" cy="405063"/>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DAAEC798-A750-4AE5-A359-8E559146F74C}"/>
              </a:ext>
            </a:extLst>
          </p:cNvPr>
          <p:cNvSpPr/>
          <p:nvPr/>
        </p:nvSpPr>
        <p:spPr>
          <a:xfrm>
            <a:off x="559016" y="3334412"/>
            <a:ext cx="168442" cy="405063"/>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4792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4E42-B186-4A4B-9400-8A0D488B3062}"/>
              </a:ext>
            </a:extLst>
          </p:cNvPr>
          <p:cNvSpPr>
            <a:spLocks noGrp="1"/>
          </p:cNvSpPr>
          <p:nvPr>
            <p:ph type="title"/>
          </p:nvPr>
        </p:nvSpPr>
        <p:spPr>
          <a:xfrm>
            <a:off x="581025" y="571501"/>
            <a:ext cx="10515600" cy="526114"/>
          </a:xfrm>
        </p:spPr>
        <p:txBody>
          <a:bodyPr>
            <a:normAutofit fontScale="90000"/>
          </a:bodyPr>
          <a:lstStyle/>
          <a:p>
            <a:r>
              <a:rPr lang="en-US" dirty="0"/>
              <a:t>Demographics	</a:t>
            </a:r>
          </a:p>
        </p:txBody>
      </p:sp>
      <p:sp>
        <p:nvSpPr>
          <p:cNvPr id="3" name="Text Placeholder 2">
            <a:extLst>
              <a:ext uri="{FF2B5EF4-FFF2-40B4-BE49-F238E27FC236}">
                <a16:creationId xmlns:a16="http://schemas.microsoft.com/office/drawing/2014/main" id="{B70EFDE1-4534-4CA7-8FD3-6B03280BD269}"/>
              </a:ext>
            </a:extLst>
          </p:cNvPr>
          <p:cNvSpPr>
            <a:spLocks noGrp="1"/>
          </p:cNvSpPr>
          <p:nvPr>
            <p:ph type="body" idx="1"/>
          </p:nvPr>
        </p:nvSpPr>
        <p:spPr/>
        <p:txBody>
          <a:bodyPr/>
          <a:lstStyle/>
          <a:p>
            <a:r>
              <a:rPr lang="en-US" dirty="0"/>
              <a:t>	</a:t>
            </a:r>
          </a:p>
        </p:txBody>
      </p:sp>
      <p:graphicFrame>
        <p:nvGraphicFramePr>
          <p:cNvPr id="4" name="Table 3">
            <a:extLst>
              <a:ext uri="{FF2B5EF4-FFF2-40B4-BE49-F238E27FC236}">
                <a16:creationId xmlns:a16="http://schemas.microsoft.com/office/drawing/2014/main" id="{8AE45328-0051-4057-95F3-E9EE0BDAE5E1}"/>
              </a:ext>
            </a:extLst>
          </p:cNvPr>
          <p:cNvGraphicFramePr>
            <a:graphicFrameLocks noGrp="1"/>
          </p:cNvGraphicFramePr>
          <p:nvPr/>
        </p:nvGraphicFramePr>
        <p:xfrm>
          <a:off x="581025" y="1683403"/>
          <a:ext cx="10255417" cy="4146782"/>
        </p:xfrm>
        <a:graphic>
          <a:graphicData uri="http://schemas.openxmlformats.org/drawingml/2006/table">
            <a:tbl>
              <a:tblPr firstRow="1" bandRow="1">
                <a:tableStyleId>{5C22544A-7EE6-4342-B048-85BDC9FD1C3A}</a:tableStyleId>
              </a:tblPr>
              <a:tblGrid>
                <a:gridCol w="3545185">
                  <a:extLst>
                    <a:ext uri="{9D8B030D-6E8A-4147-A177-3AD203B41FA5}">
                      <a16:colId xmlns:a16="http://schemas.microsoft.com/office/drawing/2014/main" val="2133729618"/>
                    </a:ext>
                  </a:extLst>
                </a:gridCol>
                <a:gridCol w="1783180">
                  <a:extLst>
                    <a:ext uri="{9D8B030D-6E8A-4147-A177-3AD203B41FA5}">
                      <a16:colId xmlns:a16="http://schemas.microsoft.com/office/drawing/2014/main" val="3213658529"/>
                    </a:ext>
                  </a:extLst>
                </a:gridCol>
                <a:gridCol w="1662893">
                  <a:extLst>
                    <a:ext uri="{9D8B030D-6E8A-4147-A177-3AD203B41FA5}">
                      <a16:colId xmlns:a16="http://schemas.microsoft.com/office/drawing/2014/main" val="638743157"/>
                    </a:ext>
                  </a:extLst>
                </a:gridCol>
                <a:gridCol w="1771128">
                  <a:extLst>
                    <a:ext uri="{9D8B030D-6E8A-4147-A177-3AD203B41FA5}">
                      <a16:colId xmlns:a16="http://schemas.microsoft.com/office/drawing/2014/main" val="3815781256"/>
                    </a:ext>
                  </a:extLst>
                </a:gridCol>
                <a:gridCol w="1493031">
                  <a:extLst>
                    <a:ext uri="{9D8B030D-6E8A-4147-A177-3AD203B41FA5}">
                      <a16:colId xmlns:a16="http://schemas.microsoft.com/office/drawing/2014/main" val="2752276269"/>
                    </a:ext>
                  </a:extLst>
                </a:gridCol>
              </a:tblGrid>
              <a:tr h="354910">
                <a:tc>
                  <a:txBody>
                    <a:bodyPr/>
                    <a:lstStyle/>
                    <a:p>
                      <a:endParaRPr lang="en-US" dirty="0"/>
                    </a:p>
                  </a:txBody>
                  <a:tcPr/>
                </a:tc>
                <a:tc>
                  <a:txBody>
                    <a:bodyPr/>
                    <a:lstStyle/>
                    <a:p>
                      <a:pPr algn="ctr"/>
                      <a:r>
                        <a:rPr lang="en-US" dirty="0"/>
                        <a:t>Completed</a:t>
                      </a:r>
                    </a:p>
                    <a:p>
                      <a:pPr algn="ctr"/>
                      <a:r>
                        <a:rPr lang="en-US" dirty="0"/>
                        <a:t>DWP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Returned to Usual Care</a:t>
                      </a:r>
                    </a:p>
                  </a:txBody>
                  <a:tcPr/>
                </a:tc>
                <a:tc>
                  <a:txBody>
                    <a:bodyPr/>
                    <a:lstStyle/>
                    <a:p>
                      <a:pPr algn="ctr"/>
                      <a:r>
                        <a:rPr lang="en-US" dirty="0"/>
                        <a:t>Not Enrolled</a:t>
                      </a:r>
                    </a:p>
                    <a:p>
                      <a:pPr algn="ctr"/>
                      <a:endParaRPr lang="en-US" dirty="0"/>
                    </a:p>
                  </a:txBody>
                  <a:tcPr/>
                </a:tc>
                <a:tc>
                  <a:txBody>
                    <a:bodyPr/>
                    <a:lstStyle/>
                    <a:p>
                      <a:pPr algn="ctr"/>
                      <a:r>
                        <a:rPr lang="en-US" dirty="0"/>
                        <a:t>Total</a:t>
                      </a:r>
                    </a:p>
                  </a:txBody>
                  <a:tcPr/>
                </a:tc>
                <a:extLst>
                  <a:ext uri="{0D108BD9-81ED-4DB2-BD59-A6C34878D82A}">
                    <a16:rowId xmlns:a16="http://schemas.microsoft.com/office/drawing/2014/main" val="331791154"/>
                  </a:ext>
                </a:extLst>
              </a:tr>
              <a:tr h="368565">
                <a:tc>
                  <a:txBody>
                    <a:bodyPr/>
                    <a:lstStyle/>
                    <a:p>
                      <a:r>
                        <a:rPr lang="en-US" dirty="0"/>
                        <a:t>N </a:t>
                      </a:r>
                    </a:p>
                  </a:txBody>
                  <a:tcPr/>
                </a:tc>
                <a:tc>
                  <a:txBody>
                    <a:bodyPr/>
                    <a:lstStyle/>
                    <a:p>
                      <a:pPr algn="ctr"/>
                      <a:r>
                        <a:rPr lang="en-US" dirty="0"/>
                        <a:t>18</a:t>
                      </a:r>
                    </a:p>
                  </a:txBody>
                  <a:tcPr/>
                </a:tc>
                <a:tc>
                  <a:txBody>
                    <a:bodyPr/>
                    <a:lstStyle/>
                    <a:p>
                      <a:pPr algn="ctr"/>
                      <a:r>
                        <a:rPr lang="en-US" dirty="0"/>
                        <a:t>14</a:t>
                      </a:r>
                    </a:p>
                  </a:txBody>
                  <a:tcPr/>
                </a:tc>
                <a:tc>
                  <a:txBody>
                    <a:bodyPr/>
                    <a:lstStyle/>
                    <a:p>
                      <a:pPr algn="ctr"/>
                      <a:r>
                        <a:rPr lang="en-US" dirty="0"/>
                        <a:t>81</a:t>
                      </a:r>
                    </a:p>
                  </a:txBody>
                  <a:tcPr/>
                </a:tc>
                <a:tc>
                  <a:txBody>
                    <a:bodyPr/>
                    <a:lstStyle/>
                    <a:p>
                      <a:pPr algn="ctr"/>
                      <a:r>
                        <a:rPr lang="en-US" dirty="0"/>
                        <a:t>113</a:t>
                      </a:r>
                    </a:p>
                  </a:txBody>
                  <a:tcPr/>
                </a:tc>
                <a:extLst>
                  <a:ext uri="{0D108BD9-81ED-4DB2-BD59-A6C34878D82A}">
                    <a16:rowId xmlns:a16="http://schemas.microsoft.com/office/drawing/2014/main" val="1499962751"/>
                  </a:ext>
                </a:extLst>
              </a:tr>
              <a:tr h="368565">
                <a:tc>
                  <a:txBody>
                    <a:bodyPr/>
                    <a:lstStyle/>
                    <a:p>
                      <a:r>
                        <a:rPr lang="en-US" dirty="0"/>
                        <a:t>Age, mean </a:t>
                      </a:r>
                      <a:r>
                        <a:rPr lang="en-US" u="sng" dirty="0"/>
                        <a:t>+</a:t>
                      </a:r>
                      <a:r>
                        <a:rPr lang="en-US" u="none" dirty="0"/>
                        <a:t> </a:t>
                      </a:r>
                      <a:r>
                        <a:rPr lang="en-US" dirty="0"/>
                        <a:t>SD</a:t>
                      </a:r>
                    </a:p>
                  </a:txBody>
                  <a:tcPr/>
                </a:tc>
                <a:tc>
                  <a:txBody>
                    <a:bodyPr/>
                    <a:lstStyle/>
                    <a:p>
                      <a:pPr algn="ctr"/>
                      <a:r>
                        <a:rPr lang="en-US" dirty="0"/>
                        <a:t>15.2 </a:t>
                      </a:r>
                      <a:r>
                        <a:rPr lang="en-US" u="sng" dirty="0"/>
                        <a:t>+</a:t>
                      </a:r>
                      <a:r>
                        <a:rPr lang="en-US" u="none" dirty="0"/>
                        <a:t> </a:t>
                      </a:r>
                      <a:r>
                        <a:rPr lang="en-US" dirty="0"/>
                        <a:t>2.9</a:t>
                      </a:r>
                    </a:p>
                  </a:txBody>
                  <a:tcPr/>
                </a:tc>
                <a:tc>
                  <a:txBody>
                    <a:bodyPr/>
                    <a:lstStyle/>
                    <a:p>
                      <a:pPr algn="ctr"/>
                      <a:r>
                        <a:rPr lang="en-US" dirty="0"/>
                        <a:t>16.8 </a:t>
                      </a:r>
                      <a:r>
                        <a:rPr lang="en-US" u="sng" dirty="0"/>
                        <a:t>+</a:t>
                      </a:r>
                      <a:r>
                        <a:rPr lang="en-US" u="none" dirty="0"/>
                        <a:t> </a:t>
                      </a:r>
                      <a:r>
                        <a:rPr lang="en-US" dirty="0"/>
                        <a:t>2.2</a:t>
                      </a:r>
                    </a:p>
                  </a:txBody>
                  <a:tcPr/>
                </a:tc>
                <a:tc>
                  <a:txBody>
                    <a:bodyPr/>
                    <a:lstStyle/>
                    <a:p>
                      <a:pPr algn="ctr"/>
                      <a:r>
                        <a:rPr lang="en-US" dirty="0"/>
                        <a:t>15.4 </a:t>
                      </a:r>
                      <a:r>
                        <a:rPr lang="en-US" u="sng" dirty="0"/>
                        <a:t>+</a:t>
                      </a:r>
                      <a:r>
                        <a:rPr lang="en-US" dirty="0"/>
                        <a:t> 4.1</a:t>
                      </a:r>
                    </a:p>
                  </a:txBody>
                  <a:tcPr/>
                </a:tc>
                <a:tc>
                  <a:txBody>
                    <a:bodyPr/>
                    <a:lstStyle/>
                    <a:p>
                      <a:pPr algn="ctr"/>
                      <a:r>
                        <a:rPr lang="en-US" dirty="0"/>
                        <a:t>15.5 </a:t>
                      </a:r>
                      <a:r>
                        <a:rPr lang="en-US" u="sng" dirty="0"/>
                        <a:t>+</a:t>
                      </a:r>
                      <a:r>
                        <a:rPr lang="en-US" dirty="0"/>
                        <a:t> 3.8</a:t>
                      </a:r>
                    </a:p>
                  </a:txBody>
                  <a:tcPr/>
                </a:tc>
                <a:extLst>
                  <a:ext uri="{0D108BD9-81ED-4DB2-BD59-A6C34878D82A}">
                    <a16:rowId xmlns:a16="http://schemas.microsoft.com/office/drawing/2014/main" val="3347814778"/>
                  </a:ext>
                </a:extLst>
              </a:tr>
              <a:tr h="392132">
                <a:tc>
                  <a:txBody>
                    <a:bodyPr/>
                    <a:lstStyle/>
                    <a:p>
                      <a:r>
                        <a:rPr lang="en-US" dirty="0"/>
                        <a:t>Female %</a:t>
                      </a:r>
                    </a:p>
                  </a:txBody>
                  <a:tcPr/>
                </a:tc>
                <a:tc>
                  <a:txBody>
                    <a:bodyPr/>
                    <a:lstStyle/>
                    <a:p>
                      <a:pPr algn="ctr"/>
                      <a:r>
                        <a:rPr lang="en-US" dirty="0"/>
                        <a:t>44.4</a:t>
                      </a:r>
                    </a:p>
                  </a:txBody>
                  <a:tcPr/>
                </a:tc>
                <a:tc>
                  <a:txBody>
                    <a:bodyPr/>
                    <a:lstStyle/>
                    <a:p>
                      <a:pPr algn="ctr"/>
                      <a:r>
                        <a:rPr lang="en-US" dirty="0"/>
                        <a:t>64.3</a:t>
                      </a:r>
                    </a:p>
                  </a:txBody>
                  <a:tcPr/>
                </a:tc>
                <a:tc>
                  <a:txBody>
                    <a:bodyPr/>
                    <a:lstStyle/>
                    <a:p>
                      <a:pPr algn="ctr"/>
                      <a:r>
                        <a:rPr lang="en-US" dirty="0"/>
                        <a:t>51.2</a:t>
                      </a:r>
                    </a:p>
                  </a:txBody>
                  <a:tcPr/>
                </a:tc>
                <a:tc>
                  <a:txBody>
                    <a:bodyPr/>
                    <a:lstStyle/>
                    <a:p>
                      <a:pPr algn="ctr"/>
                      <a:r>
                        <a:rPr lang="en-US" dirty="0"/>
                        <a:t>53.1</a:t>
                      </a:r>
                    </a:p>
                  </a:txBody>
                  <a:tcPr/>
                </a:tc>
                <a:extLst>
                  <a:ext uri="{0D108BD9-81ED-4DB2-BD59-A6C34878D82A}">
                    <a16:rowId xmlns:a16="http://schemas.microsoft.com/office/drawing/2014/main" val="2881199990"/>
                  </a:ext>
                </a:extLst>
              </a:tr>
              <a:tr h="1685823">
                <a:tc>
                  <a:txBody>
                    <a:bodyPr/>
                    <a:lstStyle/>
                    <a:p>
                      <a:r>
                        <a:rPr lang="en-US" dirty="0"/>
                        <a:t>Race   </a:t>
                      </a:r>
                    </a:p>
                    <a:p>
                      <a:r>
                        <a:rPr lang="en-US" dirty="0"/>
                        <a:t>   White %</a:t>
                      </a:r>
                    </a:p>
                    <a:p>
                      <a:r>
                        <a:rPr lang="en-US" dirty="0"/>
                        <a:t>    Black %</a:t>
                      </a:r>
                    </a:p>
                    <a:p>
                      <a:r>
                        <a:rPr lang="en-US" dirty="0"/>
                        <a:t>    American Indian %</a:t>
                      </a:r>
                    </a:p>
                    <a:p>
                      <a:r>
                        <a:rPr lang="en-US" dirty="0"/>
                        <a:t>   Mixed Race %</a:t>
                      </a:r>
                    </a:p>
                    <a:p>
                      <a:r>
                        <a:rPr lang="en-US" dirty="0"/>
                        <a:t>   Other %</a:t>
                      </a:r>
                    </a:p>
                  </a:txBody>
                  <a:tcPr/>
                </a:tc>
                <a:tc>
                  <a:txBody>
                    <a:bodyPr/>
                    <a:lstStyle/>
                    <a:p>
                      <a:pPr algn="ctr"/>
                      <a:endParaRPr lang="en-US" dirty="0"/>
                    </a:p>
                    <a:p>
                      <a:pPr algn="ctr"/>
                      <a:r>
                        <a:rPr lang="en-US" dirty="0"/>
                        <a:t>66.7</a:t>
                      </a:r>
                    </a:p>
                    <a:p>
                      <a:pPr algn="ctr"/>
                      <a:r>
                        <a:rPr lang="en-US" dirty="0"/>
                        <a:t>27.8</a:t>
                      </a:r>
                    </a:p>
                    <a:p>
                      <a:pPr algn="ctr"/>
                      <a:r>
                        <a:rPr lang="en-US" dirty="0"/>
                        <a:t>0</a:t>
                      </a:r>
                    </a:p>
                    <a:p>
                      <a:pPr algn="ctr"/>
                      <a:r>
                        <a:rPr lang="en-US" dirty="0"/>
                        <a:t>5.6</a:t>
                      </a:r>
                    </a:p>
                  </a:txBody>
                  <a:tcPr/>
                </a:tc>
                <a:tc>
                  <a:txBody>
                    <a:bodyPr/>
                    <a:lstStyle/>
                    <a:p>
                      <a:pPr algn="ctr"/>
                      <a:endParaRPr lang="en-US" dirty="0"/>
                    </a:p>
                    <a:p>
                      <a:pPr algn="ctr"/>
                      <a:r>
                        <a:rPr lang="en-US" dirty="0"/>
                        <a:t>64.3</a:t>
                      </a:r>
                    </a:p>
                    <a:p>
                      <a:pPr algn="ctr"/>
                      <a:r>
                        <a:rPr lang="en-US" dirty="0"/>
                        <a:t>28.6</a:t>
                      </a:r>
                    </a:p>
                    <a:p>
                      <a:pPr algn="ctr"/>
                      <a:r>
                        <a:rPr lang="en-US" dirty="0"/>
                        <a:t>0</a:t>
                      </a:r>
                    </a:p>
                    <a:p>
                      <a:pPr algn="ctr"/>
                      <a:r>
                        <a:rPr lang="en-US" dirty="0"/>
                        <a:t>0</a:t>
                      </a:r>
                    </a:p>
                    <a:p>
                      <a:pPr algn="ctr"/>
                      <a:r>
                        <a:rPr lang="en-US" dirty="0"/>
                        <a:t>7.1</a:t>
                      </a:r>
                    </a:p>
                  </a:txBody>
                  <a:tcPr/>
                </a:tc>
                <a:tc>
                  <a:txBody>
                    <a:bodyPr/>
                    <a:lstStyle/>
                    <a:p>
                      <a:pPr algn="ctr"/>
                      <a:endParaRPr lang="en-US" dirty="0"/>
                    </a:p>
                    <a:p>
                      <a:pPr algn="ctr"/>
                      <a:r>
                        <a:rPr lang="en-US" dirty="0"/>
                        <a:t>80.2</a:t>
                      </a:r>
                    </a:p>
                    <a:p>
                      <a:pPr algn="ctr"/>
                      <a:r>
                        <a:rPr lang="en-US" dirty="0"/>
                        <a:t>11.3</a:t>
                      </a:r>
                    </a:p>
                    <a:p>
                      <a:pPr algn="ctr"/>
                      <a:r>
                        <a:rPr lang="en-US" dirty="0"/>
                        <a:t>1.3</a:t>
                      </a:r>
                    </a:p>
                    <a:p>
                      <a:pPr algn="ctr"/>
                      <a:r>
                        <a:rPr lang="en-US" dirty="0"/>
                        <a:t>1.3</a:t>
                      </a:r>
                    </a:p>
                    <a:p>
                      <a:pPr algn="ctr"/>
                      <a:r>
                        <a:rPr lang="en-US" dirty="0"/>
                        <a:t>6.3</a:t>
                      </a:r>
                    </a:p>
                  </a:txBody>
                  <a:tcPr/>
                </a:tc>
                <a:tc>
                  <a:txBody>
                    <a:bodyPr/>
                    <a:lstStyle/>
                    <a:p>
                      <a:pPr algn="ctr"/>
                      <a:endParaRPr lang="en-US" dirty="0"/>
                    </a:p>
                    <a:p>
                      <a:pPr algn="ctr"/>
                      <a:r>
                        <a:rPr lang="en-US" dirty="0"/>
                        <a:t>76.1</a:t>
                      </a:r>
                    </a:p>
                    <a:p>
                      <a:pPr algn="ctr"/>
                      <a:r>
                        <a:rPr lang="en-US" dirty="0"/>
                        <a:t>15.9</a:t>
                      </a:r>
                    </a:p>
                    <a:p>
                      <a:pPr algn="ctr"/>
                      <a:r>
                        <a:rPr lang="en-US" dirty="0"/>
                        <a:t>0.9</a:t>
                      </a:r>
                    </a:p>
                    <a:p>
                      <a:pPr algn="ctr"/>
                      <a:r>
                        <a:rPr lang="en-US" dirty="0"/>
                        <a:t>0.9</a:t>
                      </a:r>
                    </a:p>
                    <a:p>
                      <a:pPr algn="ctr"/>
                      <a:r>
                        <a:rPr lang="en-US" dirty="0"/>
                        <a:t>6.2</a:t>
                      </a:r>
                    </a:p>
                  </a:txBody>
                  <a:tcPr/>
                </a:tc>
                <a:extLst>
                  <a:ext uri="{0D108BD9-81ED-4DB2-BD59-A6C34878D82A}">
                    <a16:rowId xmlns:a16="http://schemas.microsoft.com/office/drawing/2014/main" val="2012973795"/>
                  </a:ext>
                </a:extLst>
              </a:tr>
              <a:tr h="621093">
                <a:tc>
                  <a:txBody>
                    <a:bodyPr/>
                    <a:lstStyle/>
                    <a:p>
                      <a:r>
                        <a:rPr lang="en-US" dirty="0"/>
                        <a:t>Insurance </a:t>
                      </a:r>
                    </a:p>
                    <a:p>
                      <a:r>
                        <a:rPr lang="en-US" dirty="0"/>
                        <a:t> Public %</a:t>
                      </a:r>
                    </a:p>
                  </a:txBody>
                  <a:tcPr/>
                </a:tc>
                <a:tc>
                  <a:txBody>
                    <a:bodyPr/>
                    <a:lstStyle/>
                    <a:p>
                      <a:pPr algn="ctr"/>
                      <a:endParaRPr lang="en-US" dirty="0"/>
                    </a:p>
                    <a:p>
                      <a:pPr algn="ctr"/>
                      <a:r>
                        <a:rPr lang="en-US" dirty="0"/>
                        <a:t>88.9</a:t>
                      </a:r>
                    </a:p>
                  </a:txBody>
                  <a:tcPr/>
                </a:tc>
                <a:tc>
                  <a:txBody>
                    <a:bodyPr/>
                    <a:lstStyle/>
                    <a:p>
                      <a:pPr algn="ctr"/>
                      <a:endParaRPr lang="en-US" dirty="0"/>
                    </a:p>
                    <a:p>
                      <a:pPr algn="ctr"/>
                      <a:r>
                        <a:rPr lang="en-US" dirty="0"/>
                        <a:t>71.4</a:t>
                      </a:r>
                    </a:p>
                  </a:txBody>
                  <a:tcPr/>
                </a:tc>
                <a:tc>
                  <a:txBody>
                    <a:bodyPr/>
                    <a:lstStyle/>
                    <a:p>
                      <a:pPr algn="ctr"/>
                      <a:endParaRPr lang="en-US" dirty="0"/>
                    </a:p>
                    <a:p>
                      <a:pPr algn="ctr"/>
                      <a:r>
                        <a:rPr lang="en-US" dirty="0"/>
                        <a:t>64.2</a:t>
                      </a:r>
                    </a:p>
                  </a:txBody>
                  <a:tcPr/>
                </a:tc>
                <a:tc>
                  <a:txBody>
                    <a:bodyPr/>
                    <a:lstStyle/>
                    <a:p>
                      <a:pPr algn="ctr"/>
                      <a:endParaRPr lang="en-US" dirty="0"/>
                    </a:p>
                    <a:p>
                      <a:pPr algn="ctr"/>
                      <a:r>
                        <a:rPr lang="en-US" dirty="0"/>
                        <a:t>69.0</a:t>
                      </a:r>
                    </a:p>
                  </a:txBody>
                  <a:tcPr/>
                </a:tc>
                <a:extLst>
                  <a:ext uri="{0D108BD9-81ED-4DB2-BD59-A6C34878D82A}">
                    <a16:rowId xmlns:a16="http://schemas.microsoft.com/office/drawing/2014/main" val="3946984472"/>
                  </a:ext>
                </a:extLst>
              </a:tr>
            </a:tbl>
          </a:graphicData>
        </a:graphic>
      </p:graphicFrame>
    </p:spTree>
    <p:extLst>
      <p:ext uri="{BB962C8B-B14F-4D97-AF65-F5344CB8AC3E}">
        <p14:creationId xmlns:p14="http://schemas.microsoft.com/office/powerpoint/2010/main" val="198300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3138875-1134-4815-89BB-466850F3F60F}"/>
              </a:ext>
            </a:extLst>
          </p:cNvPr>
          <p:cNvGraphicFramePr>
            <a:graphicFrameLocks noGrp="1"/>
          </p:cNvGraphicFramePr>
          <p:nvPr/>
        </p:nvGraphicFramePr>
        <p:xfrm>
          <a:off x="514350" y="1853141"/>
          <a:ext cx="10934700" cy="2570480"/>
        </p:xfrm>
        <a:graphic>
          <a:graphicData uri="http://schemas.openxmlformats.org/drawingml/2006/table">
            <a:tbl>
              <a:tblPr firstRow="1" bandRow="1">
                <a:tableStyleId>{5C22544A-7EE6-4342-B048-85BDC9FD1C3A}</a:tableStyleId>
              </a:tblPr>
              <a:tblGrid>
                <a:gridCol w="2905125">
                  <a:extLst>
                    <a:ext uri="{9D8B030D-6E8A-4147-A177-3AD203B41FA5}">
                      <a16:colId xmlns:a16="http://schemas.microsoft.com/office/drawing/2014/main" val="2063685720"/>
                    </a:ext>
                  </a:extLst>
                </a:gridCol>
                <a:gridCol w="1847850">
                  <a:extLst>
                    <a:ext uri="{9D8B030D-6E8A-4147-A177-3AD203B41FA5}">
                      <a16:colId xmlns:a16="http://schemas.microsoft.com/office/drawing/2014/main" val="3368609291"/>
                    </a:ext>
                  </a:extLst>
                </a:gridCol>
                <a:gridCol w="2514600">
                  <a:extLst>
                    <a:ext uri="{9D8B030D-6E8A-4147-A177-3AD203B41FA5}">
                      <a16:colId xmlns:a16="http://schemas.microsoft.com/office/drawing/2014/main" val="1151896910"/>
                    </a:ext>
                  </a:extLst>
                </a:gridCol>
                <a:gridCol w="2181225">
                  <a:extLst>
                    <a:ext uri="{9D8B030D-6E8A-4147-A177-3AD203B41FA5}">
                      <a16:colId xmlns:a16="http://schemas.microsoft.com/office/drawing/2014/main" val="1496133768"/>
                    </a:ext>
                  </a:extLst>
                </a:gridCol>
                <a:gridCol w="1485900">
                  <a:extLst>
                    <a:ext uri="{9D8B030D-6E8A-4147-A177-3AD203B41FA5}">
                      <a16:colId xmlns:a16="http://schemas.microsoft.com/office/drawing/2014/main" val="3550825735"/>
                    </a:ext>
                  </a:extLst>
                </a:gridCol>
              </a:tblGrid>
              <a:tr h="370840">
                <a:tc>
                  <a:txBody>
                    <a:bodyPr/>
                    <a:lstStyle/>
                    <a:p>
                      <a:endParaRPr lang="en-US" dirty="0"/>
                    </a:p>
                  </a:txBody>
                  <a:tcPr/>
                </a:tc>
                <a:tc>
                  <a:txBody>
                    <a:bodyPr/>
                    <a:lstStyle/>
                    <a:p>
                      <a:pPr algn="ctr"/>
                      <a:r>
                        <a:rPr lang="en-US" dirty="0"/>
                        <a:t>Completed DWP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Returned to Usual Care</a:t>
                      </a:r>
                    </a:p>
                  </a:txBody>
                  <a:tcPr/>
                </a:tc>
                <a:tc>
                  <a:txBody>
                    <a:bodyPr/>
                    <a:lstStyle/>
                    <a:p>
                      <a:pPr algn="ctr"/>
                      <a:r>
                        <a:rPr lang="en-US" dirty="0"/>
                        <a:t>Not Enrolled</a:t>
                      </a:r>
                    </a:p>
                  </a:txBody>
                  <a:tcPr/>
                </a:tc>
                <a:tc>
                  <a:txBody>
                    <a:bodyPr/>
                    <a:lstStyle/>
                    <a:p>
                      <a:pPr algn="ctr"/>
                      <a:r>
                        <a:rPr lang="en-US" dirty="0"/>
                        <a:t>Total</a:t>
                      </a:r>
                    </a:p>
                  </a:txBody>
                  <a:tcPr/>
                </a:tc>
                <a:extLst>
                  <a:ext uri="{0D108BD9-81ED-4DB2-BD59-A6C34878D82A}">
                    <a16:rowId xmlns:a16="http://schemas.microsoft.com/office/drawing/2014/main" val="3328243596"/>
                  </a:ext>
                </a:extLst>
              </a:tr>
              <a:tr h="370840">
                <a:tc>
                  <a:txBody>
                    <a:bodyPr/>
                    <a:lstStyle/>
                    <a:p>
                      <a:r>
                        <a:rPr lang="en-US" dirty="0"/>
                        <a:t>A1c, mean </a:t>
                      </a:r>
                      <a:r>
                        <a:rPr lang="en-US" u="sng" dirty="0"/>
                        <a:t>+</a:t>
                      </a:r>
                      <a:r>
                        <a:rPr lang="en-US" dirty="0"/>
                        <a:t> SD</a:t>
                      </a:r>
                    </a:p>
                    <a:p>
                      <a:r>
                        <a:rPr lang="en-US" dirty="0"/>
                        <a:t>Pre</a:t>
                      </a:r>
                    </a:p>
                    <a:p>
                      <a:r>
                        <a:rPr lang="en-US" dirty="0"/>
                        <a:t>Post</a:t>
                      </a:r>
                    </a:p>
                  </a:txBody>
                  <a:tcPr/>
                </a:tc>
                <a:tc>
                  <a:txBody>
                    <a:bodyPr/>
                    <a:lstStyle/>
                    <a:p>
                      <a:pPr algn="ctr"/>
                      <a:endParaRPr lang="en-US" dirty="0"/>
                    </a:p>
                    <a:p>
                      <a:pPr algn="ctr"/>
                      <a:r>
                        <a:rPr lang="en-US" dirty="0"/>
                        <a:t>12.7 </a:t>
                      </a:r>
                      <a:r>
                        <a:rPr lang="en-US" u="sng" dirty="0"/>
                        <a:t>+</a:t>
                      </a:r>
                      <a:r>
                        <a:rPr lang="en-US" dirty="0"/>
                        <a:t> 2.0</a:t>
                      </a:r>
                    </a:p>
                    <a:p>
                      <a:pPr algn="ctr"/>
                      <a:r>
                        <a:rPr lang="en-US" dirty="0"/>
                        <a:t>11.3 </a:t>
                      </a:r>
                      <a:r>
                        <a:rPr lang="en-US" u="sng" dirty="0"/>
                        <a:t>+</a:t>
                      </a:r>
                      <a:r>
                        <a:rPr lang="en-US" dirty="0"/>
                        <a:t> 2.5</a:t>
                      </a:r>
                    </a:p>
                  </a:txBody>
                  <a:tcPr/>
                </a:tc>
                <a:tc>
                  <a:txBody>
                    <a:bodyPr/>
                    <a:lstStyle/>
                    <a:p>
                      <a:pPr algn="ctr"/>
                      <a:endParaRPr lang="en-US" dirty="0"/>
                    </a:p>
                    <a:p>
                      <a:pPr algn="ctr"/>
                      <a:r>
                        <a:rPr lang="en-US" dirty="0"/>
                        <a:t>11.8 </a:t>
                      </a:r>
                      <a:r>
                        <a:rPr lang="en-US" u="sng" dirty="0"/>
                        <a:t>+</a:t>
                      </a:r>
                      <a:r>
                        <a:rPr lang="en-US" dirty="0"/>
                        <a:t> 2.6</a:t>
                      </a:r>
                    </a:p>
                    <a:p>
                      <a:pPr algn="ctr"/>
                      <a:r>
                        <a:rPr lang="en-US" dirty="0"/>
                        <a:t>12.0 </a:t>
                      </a:r>
                      <a:r>
                        <a:rPr lang="en-US" u="sng" dirty="0"/>
                        <a:t>+</a:t>
                      </a:r>
                      <a:r>
                        <a:rPr lang="en-US" dirty="0"/>
                        <a:t> 3.6</a:t>
                      </a:r>
                    </a:p>
                  </a:txBody>
                  <a:tcPr/>
                </a:tc>
                <a:tc>
                  <a:txBody>
                    <a:bodyPr/>
                    <a:lstStyle/>
                    <a:p>
                      <a:pPr algn="ctr"/>
                      <a:endParaRPr lang="en-US" dirty="0"/>
                    </a:p>
                    <a:p>
                      <a:pPr algn="ctr"/>
                      <a:r>
                        <a:rPr lang="en-US" dirty="0"/>
                        <a:t>9.9 </a:t>
                      </a:r>
                      <a:r>
                        <a:rPr lang="en-US" u="sng" dirty="0"/>
                        <a:t>+</a:t>
                      </a:r>
                      <a:r>
                        <a:rPr lang="en-US" dirty="0"/>
                        <a:t> 2.3</a:t>
                      </a:r>
                    </a:p>
                    <a:p>
                      <a:pPr algn="ctr"/>
                      <a:r>
                        <a:rPr lang="en-US" dirty="0"/>
                        <a:t>9.5 </a:t>
                      </a:r>
                      <a:r>
                        <a:rPr lang="en-US" u="sng" dirty="0"/>
                        <a:t>+</a:t>
                      </a:r>
                      <a:r>
                        <a:rPr lang="en-US" dirty="0"/>
                        <a:t> 2.2</a:t>
                      </a:r>
                    </a:p>
                  </a:txBody>
                  <a:tcPr/>
                </a:tc>
                <a:tc>
                  <a:txBody>
                    <a:bodyPr/>
                    <a:lstStyle/>
                    <a:p>
                      <a:pPr algn="ctr"/>
                      <a:endParaRPr lang="en-US" dirty="0"/>
                    </a:p>
                    <a:p>
                      <a:pPr algn="ctr"/>
                      <a:r>
                        <a:rPr lang="en-US" dirty="0"/>
                        <a:t>10.5 </a:t>
                      </a:r>
                      <a:r>
                        <a:rPr lang="en-US" u="sng" dirty="0"/>
                        <a:t>+</a:t>
                      </a:r>
                      <a:r>
                        <a:rPr lang="en-US" dirty="0"/>
                        <a:t> 2.5</a:t>
                      </a:r>
                    </a:p>
                    <a:p>
                      <a:pPr algn="ctr"/>
                      <a:r>
                        <a:rPr lang="en-US" dirty="0"/>
                        <a:t>10.0 </a:t>
                      </a:r>
                      <a:r>
                        <a:rPr lang="en-US" u="sng" dirty="0"/>
                        <a:t>+</a:t>
                      </a:r>
                      <a:r>
                        <a:rPr lang="en-US" u="none" dirty="0"/>
                        <a:t> </a:t>
                      </a:r>
                      <a:r>
                        <a:rPr lang="en-US" dirty="0"/>
                        <a:t>2.4</a:t>
                      </a:r>
                    </a:p>
                  </a:txBody>
                  <a:tcPr/>
                </a:tc>
                <a:extLst>
                  <a:ext uri="{0D108BD9-81ED-4DB2-BD59-A6C34878D82A}">
                    <a16:rowId xmlns:a16="http://schemas.microsoft.com/office/drawing/2014/main" val="3542088398"/>
                  </a:ext>
                </a:extLst>
              </a:tr>
              <a:tr h="370840">
                <a:tc>
                  <a:txBody>
                    <a:bodyPr/>
                    <a:lstStyle/>
                    <a:p>
                      <a:r>
                        <a:rPr lang="en-US" dirty="0"/>
                        <a:t>DKA admissions, mean </a:t>
                      </a:r>
                      <a:r>
                        <a:rPr lang="en-US" u="sng" dirty="0"/>
                        <a:t>+</a:t>
                      </a:r>
                      <a:r>
                        <a:rPr lang="en-US" dirty="0"/>
                        <a:t> SD</a:t>
                      </a:r>
                    </a:p>
                    <a:p>
                      <a:r>
                        <a:rPr lang="en-US" dirty="0"/>
                        <a:t>Pre</a:t>
                      </a:r>
                      <a:r>
                        <a:rPr lang="en-US" baseline="30000" dirty="0"/>
                        <a:t>1</a:t>
                      </a:r>
                      <a:endParaRPr lang="en-US" dirty="0"/>
                    </a:p>
                    <a:p>
                      <a:r>
                        <a:rPr lang="en-US" dirty="0"/>
                        <a:t>Post</a:t>
                      </a:r>
                      <a:r>
                        <a:rPr lang="en-US" baseline="30000" dirty="0"/>
                        <a:t>2</a:t>
                      </a:r>
                      <a:endParaRPr lang="en-US" dirty="0"/>
                    </a:p>
                  </a:txBody>
                  <a:tcPr/>
                </a:tc>
                <a:tc>
                  <a:txBody>
                    <a:bodyPr/>
                    <a:lstStyle/>
                    <a:p>
                      <a:pPr algn="ctr"/>
                      <a:endParaRPr lang="en-US" dirty="0"/>
                    </a:p>
                    <a:p>
                      <a:pPr algn="ctr"/>
                      <a:r>
                        <a:rPr lang="en-US" dirty="0"/>
                        <a:t>3.28 </a:t>
                      </a:r>
                      <a:r>
                        <a:rPr lang="en-US" u="sng" dirty="0"/>
                        <a:t>+</a:t>
                      </a:r>
                      <a:r>
                        <a:rPr lang="en-US" dirty="0"/>
                        <a:t> 3.1</a:t>
                      </a:r>
                    </a:p>
                    <a:p>
                      <a:pPr algn="ctr"/>
                      <a:r>
                        <a:rPr lang="en-US" dirty="0"/>
                        <a:t>0.89 </a:t>
                      </a:r>
                      <a:r>
                        <a:rPr lang="en-US" u="sng" dirty="0"/>
                        <a:t>+</a:t>
                      </a:r>
                      <a:r>
                        <a:rPr lang="en-US" dirty="0"/>
                        <a:t> 1.1</a:t>
                      </a:r>
                    </a:p>
                  </a:txBody>
                  <a:tcPr/>
                </a:tc>
                <a:tc>
                  <a:txBody>
                    <a:bodyPr/>
                    <a:lstStyle/>
                    <a:p>
                      <a:pPr algn="ctr"/>
                      <a:endParaRPr lang="en-US" dirty="0"/>
                    </a:p>
                    <a:p>
                      <a:pPr algn="ctr"/>
                      <a:r>
                        <a:rPr lang="en-US" dirty="0"/>
                        <a:t>2.21 </a:t>
                      </a:r>
                      <a:r>
                        <a:rPr lang="en-US" u="sng" dirty="0"/>
                        <a:t>+</a:t>
                      </a:r>
                      <a:r>
                        <a:rPr lang="en-US" dirty="0"/>
                        <a:t>  1.6</a:t>
                      </a:r>
                    </a:p>
                    <a:p>
                      <a:pPr algn="ctr"/>
                      <a:r>
                        <a:rPr lang="en-US" dirty="0"/>
                        <a:t>0.25 </a:t>
                      </a:r>
                      <a:r>
                        <a:rPr lang="en-US" u="sng" dirty="0"/>
                        <a:t>+</a:t>
                      </a:r>
                      <a:r>
                        <a:rPr lang="en-US" dirty="0"/>
                        <a:t> 0.5</a:t>
                      </a:r>
                    </a:p>
                  </a:txBody>
                  <a:tcPr/>
                </a:tc>
                <a:tc>
                  <a:txBody>
                    <a:bodyPr/>
                    <a:lstStyle/>
                    <a:p>
                      <a:pPr algn="ctr"/>
                      <a:endParaRPr lang="en-US" dirty="0"/>
                    </a:p>
                    <a:p>
                      <a:pPr algn="ctr"/>
                      <a:r>
                        <a:rPr lang="en-US" dirty="0"/>
                        <a:t>1.44 </a:t>
                      </a:r>
                      <a:r>
                        <a:rPr lang="en-US" u="sng" dirty="0"/>
                        <a:t>+</a:t>
                      </a:r>
                      <a:r>
                        <a:rPr lang="en-US" dirty="0"/>
                        <a:t> 1.1</a:t>
                      </a:r>
                    </a:p>
                    <a:p>
                      <a:pPr algn="ctr"/>
                      <a:r>
                        <a:rPr lang="en-US" dirty="0"/>
                        <a:t>0.52 </a:t>
                      </a:r>
                      <a:r>
                        <a:rPr lang="en-US" u="sng" dirty="0"/>
                        <a:t>+</a:t>
                      </a:r>
                      <a:r>
                        <a:rPr lang="en-US" dirty="0"/>
                        <a:t> 1.4</a:t>
                      </a:r>
                    </a:p>
                  </a:txBody>
                  <a:tcPr/>
                </a:tc>
                <a:tc>
                  <a:txBody>
                    <a:bodyPr/>
                    <a:lstStyle/>
                    <a:p>
                      <a:pPr algn="ctr"/>
                      <a:endParaRPr lang="en-US" dirty="0"/>
                    </a:p>
                    <a:p>
                      <a:pPr algn="ctr"/>
                      <a:r>
                        <a:rPr lang="en-US" dirty="0"/>
                        <a:t>1.83 </a:t>
                      </a:r>
                      <a:r>
                        <a:rPr lang="en-US" u="sng" dirty="0"/>
                        <a:t>+</a:t>
                      </a:r>
                      <a:r>
                        <a:rPr lang="en-US" dirty="0"/>
                        <a:t> 1.8</a:t>
                      </a:r>
                    </a:p>
                    <a:p>
                      <a:pPr algn="ctr"/>
                      <a:r>
                        <a:rPr lang="en-US" dirty="0"/>
                        <a:t>0.56 </a:t>
                      </a:r>
                      <a:r>
                        <a:rPr lang="en-US" u="sng" dirty="0"/>
                        <a:t>+</a:t>
                      </a:r>
                      <a:r>
                        <a:rPr lang="en-US" dirty="0"/>
                        <a:t> 1.3</a:t>
                      </a:r>
                    </a:p>
                  </a:txBody>
                  <a:tcPr/>
                </a:tc>
                <a:extLst>
                  <a:ext uri="{0D108BD9-81ED-4DB2-BD59-A6C34878D82A}">
                    <a16:rowId xmlns:a16="http://schemas.microsoft.com/office/drawing/2014/main" val="1342179805"/>
                  </a:ext>
                </a:extLst>
              </a:tr>
              <a:tr h="370840">
                <a:tc>
                  <a:txBody>
                    <a:bodyPr/>
                    <a:lstStyle/>
                    <a:p>
                      <a:r>
                        <a:rPr lang="en-US" dirty="0"/>
                        <a:t>CGM User %</a:t>
                      </a:r>
                    </a:p>
                  </a:txBody>
                  <a:tcPr/>
                </a:tc>
                <a:tc>
                  <a:txBody>
                    <a:bodyPr/>
                    <a:lstStyle/>
                    <a:p>
                      <a:pPr algn="ctr"/>
                      <a:r>
                        <a:rPr lang="en-US" dirty="0"/>
                        <a:t>77.8</a:t>
                      </a:r>
                    </a:p>
                  </a:txBody>
                  <a:tcPr/>
                </a:tc>
                <a:tc>
                  <a:txBody>
                    <a:bodyPr/>
                    <a:lstStyle/>
                    <a:p>
                      <a:pPr algn="ctr"/>
                      <a:r>
                        <a:rPr lang="en-US" dirty="0"/>
                        <a:t>64.3</a:t>
                      </a:r>
                    </a:p>
                  </a:txBody>
                  <a:tcPr/>
                </a:tc>
                <a:tc>
                  <a:txBody>
                    <a:bodyPr/>
                    <a:lstStyle/>
                    <a:p>
                      <a:pPr algn="ctr"/>
                      <a:r>
                        <a:rPr lang="en-US" dirty="0"/>
                        <a:t>58.0</a:t>
                      </a:r>
                    </a:p>
                  </a:txBody>
                  <a:tcPr/>
                </a:tc>
                <a:tc>
                  <a:txBody>
                    <a:bodyPr/>
                    <a:lstStyle/>
                    <a:p>
                      <a:pPr algn="ctr"/>
                      <a:r>
                        <a:rPr lang="en-US" dirty="0"/>
                        <a:t>61.9</a:t>
                      </a:r>
                    </a:p>
                  </a:txBody>
                  <a:tcPr/>
                </a:tc>
                <a:extLst>
                  <a:ext uri="{0D108BD9-81ED-4DB2-BD59-A6C34878D82A}">
                    <a16:rowId xmlns:a16="http://schemas.microsoft.com/office/drawing/2014/main" val="4008030455"/>
                  </a:ext>
                </a:extLst>
              </a:tr>
            </a:tbl>
          </a:graphicData>
        </a:graphic>
      </p:graphicFrame>
      <p:sp>
        <p:nvSpPr>
          <p:cNvPr id="8" name="Title 1">
            <a:extLst>
              <a:ext uri="{FF2B5EF4-FFF2-40B4-BE49-F238E27FC236}">
                <a16:creationId xmlns:a16="http://schemas.microsoft.com/office/drawing/2014/main" id="{DCE9B482-D6D4-4FAF-882A-746E060DAD09}"/>
              </a:ext>
            </a:extLst>
          </p:cNvPr>
          <p:cNvSpPr txBox="1">
            <a:spLocks/>
          </p:cNvSpPr>
          <p:nvPr/>
        </p:nvSpPr>
        <p:spPr>
          <a:xfrm>
            <a:off x="581025" y="571501"/>
            <a:ext cx="10515600" cy="526114"/>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Clinical Outcomes </a:t>
            </a:r>
          </a:p>
        </p:txBody>
      </p:sp>
      <p:sp>
        <p:nvSpPr>
          <p:cNvPr id="2" name="TextBox 1">
            <a:extLst>
              <a:ext uri="{FF2B5EF4-FFF2-40B4-BE49-F238E27FC236}">
                <a16:creationId xmlns:a16="http://schemas.microsoft.com/office/drawing/2014/main" id="{48D567DC-BF8C-4E66-8231-0FADE8A087E1}"/>
              </a:ext>
            </a:extLst>
          </p:cNvPr>
          <p:cNvSpPr txBox="1"/>
          <p:nvPr/>
        </p:nvSpPr>
        <p:spPr>
          <a:xfrm>
            <a:off x="514350" y="4743450"/>
            <a:ext cx="308257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August 2018 – August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Since the end of each cohort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161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4501B6-C3A9-435B-AFEE-94EF95B196A9}"/>
              </a:ext>
            </a:extLst>
          </p:cNvPr>
          <p:cNvSpPr>
            <a:spLocks noGrp="1"/>
          </p:cNvSpPr>
          <p:nvPr>
            <p:ph type="title"/>
          </p:nvPr>
        </p:nvSpPr>
        <p:spPr/>
        <p:txBody>
          <a:bodyPr/>
          <a:lstStyle/>
          <a:p>
            <a:r>
              <a:rPr lang="en-US" dirty="0"/>
              <a:t>Change in A1c and DKA admissions</a:t>
            </a:r>
          </a:p>
        </p:txBody>
      </p:sp>
      <p:graphicFrame>
        <p:nvGraphicFramePr>
          <p:cNvPr id="9" name="Content Placeholder 8">
            <a:extLst>
              <a:ext uri="{FF2B5EF4-FFF2-40B4-BE49-F238E27FC236}">
                <a16:creationId xmlns:a16="http://schemas.microsoft.com/office/drawing/2014/main" id="{4BF0EE9A-2701-46F5-B040-43739BF1AB5E}"/>
              </a:ext>
            </a:extLst>
          </p:cNvPr>
          <p:cNvGraphicFramePr>
            <a:graphicFrameLocks noGrp="1"/>
          </p:cNvGraphicFramePr>
          <p:nvPr>
            <p:ph idx="1"/>
          </p:nvPr>
        </p:nvGraphicFramePr>
        <p:xfrm>
          <a:off x="641023" y="1825624"/>
          <a:ext cx="10712777" cy="2989680"/>
        </p:xfrm>
        <a:graphic>
          <a:graphicData uri="http://schemas.openxmlformats.org/drawingml/2006/table">
            <a:tbl>
              <a:tblPr firstRow="1" bandRow="1">
                <a:tableStyleId>{5C22544A-7EE6-4342-B048-85BDC9FD1C3A}</a:tableStyleId>
              </a:tblPr>
              <a:tblGrid>
                <a:gridCol w="3308808">
                  <a:extLst>
                    <a:ext uri="{9D8B030D-6E8A-4147-A177-3AD203B41FA5}">
                      <a16:colId xmlns:a16="http://schemas.microsoft.com/office/drawing/2014/main" val="3789177446"/>
                    </a:ext>
                  </a:extLst>
                </a:gridCol>
                <a:gridCol w="2978870">
                  <a:extLst>
                    <a:ext uri="{9D8B030D-6E8A-4147-A177-3AD203B41FA5}">
                      <a16:colId xmlns:a16="http://schemas.microsoft.com/office/drawing/2014/main" val="2231159989"/>
                    </a:ext>
                  </a:extLst>
                </a:gridCol>
                <a:gridCol w="2271860">
                  <a:extLst>
                    <a:ext uri="{9D8B030D-6E8A-4147-A177-3AD203B41FA5}">
                      <a16:colId xmlns:a16="http://schemas.microsoft.com/office/drawing/2014/main" val="807787206"/>
                    </a:ext>
                  </a:extLst>
                </a:gridCol>
                <a:gridCol w="2153239">
                  <a:extLst>
                    <a:ext uri="{9D8B030D-6E8A-4147-A177-3AD203B41FA5}">
                      <a16:colId xmlns:a16="http://schemas.microsoft.com/office/drawing/2014/main" val="826595265"/>
                    </a:ext>
                  </a:extLst>
                </a:gridCol>
              </a:tblGrid>
              <a:tr h="996560">
                <a:tc>
                  <a:txBody>
                    <a:bodyPr/>
                    <a:lstStyle/>
                    <a:p>
                      <a:endParaRPr lang="en-US" sz="2800" dirty="0"/>
                    </a:p>
                  </a:txBody>
                  <a:tcPr/>
                </a:tc>
                <a:tc>
                  <a:txBody>
                    <a:bodyPr/>
                    <a:lstStyle/>
                    <a:p>
                      <a:r>
                        <a:rPr lang="en-US" sz="2800" dirty="0"/>
                        <a:t>Completed DWP</a:t>
                      </a:r>
                    </a:p>
                  </a:txBody>
                  <a:tcPr/>
                </a:tc>
                <a:tc>
                  <a:txBody>
                    <a:bodyPr/>
                    <a:lstStyle/>
                    <a:p>
                      <a:r>
                        <a:rPr lang="en-US" sz="2800" dirty="0"/>
                        <a:t>Not Enrolled</a:t>
                      </a:r>
                    </a:p>
                  </a:txBody>
                  <a:tcPr/>
                </a:tc>
                <a:tc>
                  <a:txBody>
                    <a:bodyPr/>
                    <a:lstStyle/>
                    <a:p>
                      <a:r>
                        <a:rPr lang="en-US" sz="2800" dirty="0"/>
                        <a:t>P-value</a:t>
                      </a:r>
                    </a:p>
                  </a:txBody>
                  <a:tcPr/>
                </a:tc>
                <a:extLst>
                  <a:ext uri="{0D108BD9-81ED-4DB2-BD59-A6C34878D82A}">
                    <a16:rowId xmlns:a16="http://schemas.microsoft.com/office/drawing/2014/main" val="2530855928"/>
                  </a:ext>
                </a:extLst>
              </a:tr>
              <a:tr h="996560">
                <a:tc>
                  <a:txBody>
                    <a:bodyPr/>
                    <a:lstStyle/>
                    <a:p>
                      <a:r>
                        <a:rPr lang="en-US" sz="2800" dirty="0"/>
                        <a:t>A1c </a:t>
                      </a:r>
                    </a:p>
                    <a:p>
                      <a:r>
                        <a:rPr lang="en-US" sz="2800" dirty="0"/>
                        <a:t>Change in mean </a:t>
                      </a:r>
                      <a:r>
                        <a:rPr lang="en-US" sz="2800" u="sng" dirty="0"/>
                        <a:t>+</a:t>
                      </a:r>
                      <a:r>
                        <a:rPr lang="en-US" sz="2800" u="none" dirty="0"/>
                        <a:t> </a:t>
                      </a:r>
                      <a:r>
                        <a:rPr lang="en-US" sz="2800" dirty="0"/>
                        <a:t>SD</a:t>
                      </a:r>
                    </a:p>
                  </a:txBody>
                  <a:tcPr/>
                </a:tc>
                <a:tc>
                  <a:txBody>
                    <a:bodyPr/>
                    <a:lstStyle/>
                    <a:p>
                      <a:endParaRPr lang="en-US" sz="2800" dirty="0"/>
                    </a:p>
                    <a:p>
                      <a:r>
                        <a:rPr lang="en-US" sz="2800" dirty="0"/>
                        <a:t>-1.49 </a:t>
                      </a:r>
                      <a:r>
                        <a:rPr lang="en-US" sz="2800" u="sng" dirty="0"/>
                        <a:t>+</a:t>
                      </a:r>
                      <a:r>
                        <a:rPr lang="en-US" sz="2800" dirty="0"/>
                        <a:t> 2.4</a:t>
                      </a:r>
                    </a:p>
                  </a:txBody>
                  <a:tcPr/>
                </a:tc>
                <a:tc>
                  <a:txBody>
                    <a:bodyPr/>
                    <a:lstStyle/>
                    <a:p>
                      <a:endParaRPr lang="en-US" sz="2800" dirty="0"/>
                    </a:p>
                    <a:p>
                      <a:r>
                        <a:rPr lang="en-US" sz="2800" dirty="0"/>
                        <a:t>-0.54 </a:t>
                      </a:r>
                      <a:r>
                        <a:rPr lang="en-US" sz="2800" u="sng" dirty="0"/>
                        <a:t>+</a:t>
                      </a:r>
                      <a:r>
                        <a:rPr lang="en-US" sz="2800" dirty="0"/>
                        <a:t> 1.98</a:t>
                      </a:r>
                    </a:p>
                  </a:txBody>
                  <a:tcPr/>
                </a:tc>
                <a:tc>
                  <a:txBody>
                    <a:bodyPr/>
                    <a:lstStyle/>
                    <a:p>
                      <a:endParaRPr lang="en-US" sz="2800" dirty="0"/>
                    </a:p>
                    <a:p>
                      <a:r>
                        <a:rPr lang="en-US" sz="2800" dirty="0"/>
                        <a:t>0.05</a:t>
                      </a:r>
                    </a:p>
                  </a:txBody>
                  <a:tcPr/>
                </a:tc>
                <a:extLst>
                  <a:ext uri="{0D108BD9-81ED-4DB2-BD59-A6C34878D82A}">
                    <a16:rowId xmlns:a16="http://schemas.microsoft.com/office/drawing/2014/main" val="1071790008"/>
                  </a:ext>
                </a:extLst>
              </a:tr>
              <a:tr h="996560">
                <a:tc>
                  <a:txBody>
                    <a:bodyPr/>
                    <a:lstStyle/>
                    <a:p>
                      <a:r>
                        <a:rPr lang="en-US" sz="2800" dirty="0"/>
                        <a:t>DKA admissions</a:t>
                      </a:r>
                    </a:p>
                    <a:p>
                      <a:r>
                        <a:rPr lang="en-US" sz="2800" dirty="0"/>
                        <a:t>Change in mean </a:t>
                      </a:r>
                      <a:r>
                        <a:rPr lang="en-US" sz="2800" u="sng" dirty="0"/>
                        <a:t>+</a:t>
                      </a:r>
                      <a:r>
                        <a:rPr lang="en-US" sz="2800" dirty="0"/>
                        <a:t> SD</a:t>
                      </a:r>
                    </a:p>
                  </a:txBody>
                  <a:tcPr/>
                </a:tc>
                <a:tc>
                  <a:txBody>
                    <a:bodyPr/>
                    <a:lstStyle/>
                    <a:p>
                      <a:endParaRPr lang="en-US" sz="2800" dirty="0"/>
                    </a:p>
                    <a:p>
                      <a:r>
                        <a:rPr lang="en-US" sz="2800" dirty="0"/>
                        <a:t>-2.39 </a:t>
                      </a:r>
                      <a:r>
                        <a:rPr lang="en-US" sz="2800" u="sng" dirty="0"/>
                        <a:t>+</a:t>
                      </a:r>
                      <a:r>
                        <a:rPr lang="en-US" sz="2800" dirty="0"/>
                        <a:t> 3.5</a:t>
                      </a:r>
                    </a:p>
                  </a:txBody>
                  <a:tcPr/>
                </a:tc>
                <a:tc>
                  <a:txBody>
                    <a:bodyPr/>
                    <a:lstStyle/>
                    <a:p>
                      <a:endParaRPr lang="en-US" sz="2800" dirty="0"/>
                    </a:p>
                    <a:p>
                      <a:r>
                        <a:rPr lang="en-US" sz="2800" dirty="0"/>
                        <a:t>-0.94 </a:t>
                      </a:r>
                      <a:r>
                        <a:rPr lang="en-US" sz="2800" u="sng" dirty="0"/>
                        <a:t>+</a:t>
                      </a:r>
                      <a:r>
                        <a:rPr lang="en-US" sz="2800" dirty="0"/>
                        <a:t> 1.62</a:t>
                      </a:r>
                    </a:p>
                  </a:txBody>
                  <a:tcPr/>
                </a:tc>
                <a:tc>
                  <a:txBody>
                    <a:bodyPr/>
                    <a:lstStyle/>
                    <a:p>
                      <a:endParaRPr lang="en-US" sz="2800" dirty="0"/>
                    </a:p>
                    <a:p>
                      <a:r>
                        <a:rPr lang="en-US" sz="2800" dirty="0"/>
                        <a:t>0.009</a:t>
                      </a:r>
                    </a:p>
                  </a:txBody>
                  <a:tcPr/>
                </a:tc>
                <a:extLst>
                  <a:ext uri="{0D108BD9-81ED-4DB2-BD59-A6C34878D82A}">
                    <a16:rowId xmlns:a16="http://schemas.microsoft.com/office/drawing/2014/main" val="1785393227"/>
                  </a:ext>
                </a:extLst>
              </a:tr>
            </a:tbl>
          </a:graphicData>
        </a:graphic>
      </p:graphicFrame>
    </p:spTree>
    <p:extLst>
      <p:ext uri="{BB962C8B-B14F-4D97-AF65-F5344CB8AC3E}">
        <p14:creationId xmlns:p14="http://schemas.microsoft.com/office/powerpoint/2010/main" val="831432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8ED9-79E2-4A47-B6E6-D4AB88A318F8}"/>
              </a:ext>
            </a:extLst>
          </p:cNvPr>
          <p:cNvSpPr>
            <a:spLocks noGrp="1"/>
          </p:cNvSpPr>
          <p:nvPr>
            <p:ph type="title"/>
          </p:nvPr>
        </p:nvSpPr>
        <p:spPr>
          <a:xfrm>
            <a:off x="371475" y="365125"/>
            <a:ext cx="10982325" cy="1325563"/>
          </a:xfrm>
        </p:spPr>
        <p:txBody>
          <a:bodyPr/>
          <a:lstStyle/>
          <a:p>
            <a:pPr algn="ctr"/>
            <a:r>
              <a:rPr lang="en-US" dirty="0"/>
              <a:t>Type 1 Diabetes and Quality of Life (T1DAL) Measures </a:t>
            </a:r>
            <a:r>
              <a:rPr lang="en-US" baseline="30000" dirty="0"/>
              <a:t>1</a:t>
            </a:r>
          </a:p>
        </p:txBody>
      </p:sp>
      <p:sp>
        <p:nvSpPr>
          <p:cNvPr id="3" name="Content Placeholder 2">
            <a:extLst>
              <a:ext uri="{FF2B5EF4-FFF2-40B4-BE49-F238E27FC236}">
                <a16:creationId xmlns:a16="http://schemas.microsoft.com/office/drawing/2014/main" id="{7B38C559-48FD-4532-BE7B-7194B4453CC1}"/>
              </a:ext>
            </a:extLst>
          </p:cNvPr>
          <p:cNvSpPr>
            <a:spLocks noGrp="1"/>
          </p:cNvSpPr>
          <p:nvPr>
            <p:ph idx="1"/>
          </p:nvPr>
        </p:nvSpPr>
        <p:spPr>
          <a:xfrm>
            <a:off x="762000" y="2520950"/>
            <a:ext cx="10515600" cy="2048543"/>
          </a:xfrm>
        </p:spPr>
        <p:txBody>
          <a:bodyPr/>
          <a:lstStyle/>
          <a:p>
            <a:r>
              <a:rPr lang="en-US" dirty="0"/>
              <a:t>77% of the participants who completed the program had an improvement in quality-of-life scores as shown by their pre- and post-T1DAL surveys</a:t>
            </a:r>
          </a:p>
        </p:txBody>
      </p:sp>
      <p:sp>
        <p:nvSpPr>
          <p:cNvPr id="4" name="TextBox 3">
            <a:extLst>
              <a:ext uri="{FF2B5EF4-FFF2-40B4-BE49-F238E27FC236}">
                <a16:creationId xmlns:a16="http://schemas.microsoft.com/office/drawing/2014/main" id="{9B17B24B-7D38-487A-92DD-559F6844E81D}"/>
              </a:ext>
            </a:extLst>
          </p:cNvPr>
          <p:cNvSpPr txBox="1"/>
          <p:nvPr/>
        </p:nvSpPr>
        <p:spPr>
          <a:xfrm>
            <a:off x="1018674" y="6344653"/>
            <a:ext cx="36548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Hilliard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Pediatr</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Psychol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2019</a:t>
            </a:r>
          </a:p>
        </p:txBody>
      </p:sp>
    </p:spTree>
    <p:extLst>
      <p:ext uri="{BB962C8B-B14F-4D97-AF65-F5344CB8AC3E}">
        <p14:creationId xmlns:p14="http://schemas.microsoft.com/office/powerpoint/2010/main" val="357421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4C27A1-574F-483F-BAAC-B23E911B8690}"/>
              </a:ext>
            </a:extLst>
          </p:cNvPr>
          <p:cNvSpPr>
            <a:spLocks noGrp="1"/>
          </p:cNvSpPr>
          <p:nvPr>
            <p:ph type="title"/>
          </p:nvPr>
        </p:nvSpPr>
        <p:spPr/>
        <p:txBody>
          <a:bodyPr/>
          <a:lstStyle/>
          <a:p>
            <a:r>
              <a:rPr lang="en-US" dirty="0"/>
              <a:t>Post Participation Survey</a:t>
            </a:r>
          </a:p>
        </p:txBody>
      </p:sp>
      <p:graphicFrame>
        <p:nvGraphicFramePr>
          <p:cNvPr id="6" name="Table 6">
            <a:extLst>
              <a:ext uri="{FF2B5EF4-FFF2-40B4-BE49-F238E27FC236}">
                <a16:creationId xmlns:a16="http://schemas.microsoft.com/office/drawing/2014/main" id="{1898F43C-CC56-435A-B7F3-94F70E6438BB}"/>
              </a:ext>
            </a:extLst>
          </p:cNvPr>
          <p:cNvGraphicFramePr>
            <a:graphicFrameLocks noGrp="1"/>
          </p:cNvGraphicFramePr>
          <p:nvPr/>
        </p:nvGraphicFramePr>
        <p:xfrm>
          <a:off x="527050" y="1490663"/>
          <a:ext cx="10741025" cy="4283851"/>
        </p:xfrm>
        <a:graphic>
          <a:graphicData uri="http://schemas.openxmlformats.org/drawingml/2006/table">
            <a:tbl>
              <a:tblPr firstRow="1" bandRow="1">
                <a:tableStyleId>{5C22544A-7EE6-4342-B048-85BDC9FD1C3A}</a:tableStyleId>
              </a:tblPr>
              <a:tblGrid>
                <a:gridCol w="7969250">
                  <a:extLst>
                    <a:ext uri="{9D8B030D-6E8A-4147-A177-3AD203B41FA5}">
                      <a16:colId xmlns:a16="http://schemas.microsoft.com/office/drawing/2014/main" val="1663292324"/>
                    </a:ext>
                  </a:extLst>
                </a:gridCol>
                <a:gridCol w="1668304">
                  <a:extLst>
                    <a:ext uri="{9D8B030D-6E8A-4147-A177-3AD203B41FA5}">
                      <a16:colId xmlns:a16="http://schemas.microsoft.com/office/drawing/2014/main" val="2209526033"/>
                    </a:ext>
                  </a:extLst>
                </a:gridCol>
                <a:gridCol w="1103471">
                  <a:extLst>
                    <a:ext uri="{9D8B030D-6E8A-4147-A177-3AD203B41FA5}">
                      <a16:colId xmlns:a16="http://schemas.microsoft.com/office/drawing/2014/main" val="4027405310"/>
                    </a:ext>
                  </a:extLst>
                </a:gridCol>
              </a:tblGrid>
              <a:tr h="426291">
                <a:tc>
                  <a:txBody>
                    <a:bodyPr/>
                    <a:lstStyle/>
                    <a:p>
                      <a:endParaRPr lang="en-US"/>
                    </a:p>
                  </a:txBody>
                  <a:tcPr/>
                </a:tc>
                <a:tc>
                  <a:txBody>
                    <a:bodyPr/>
                    <a:lstStyle/>
                    <a:p>
                      <a:pPr algn="ctr"/>
                      <a:r>
                        <a:rPr lang="en-US" dirty="0"/>
                        <a:t>YES</a:t>
                      </a:r>
                    </a:p>
                  </a:txBody>
                  <a:tcPr/>
                </a:tc>
                <a:tc>
                  <a:txBody>
                    <a:bodyPr/>
                    <a:lstStyle/>
                    <a:p>
                      <a:pPr algn="ctr"/>
                      <a:r>
                        <a:rPr lang="en-US" dirty="0"/>
                        <a:t>NO</a:t>
                      </a:r>
                    </a:p>
                  </a:txBody>
                  <a:tcPr/>
                </a:tc>
                <a:extLst>
                  <a:ext uri="{0D108BD9-81ED-4DB2-BD59-A6C34878D82A}">
                    <a16:rowId xmlns:a16="http://schemas.microsoft.com/office/drawing/2014/main" val="74563202"/>
                  </a:ext>
                </a:extLst>
              </a:tr>
              <a:tr h="735790">
                <a:tc>
                  <a:txBody>
                    <a:bodyPr/>
                    <a:lstStyle/>
                    <a:p>
                      <a:r>
                        <a:rPr lang="en-US" dirty="0"/>
                        <a:t>Did the Diabetes Wellness Program helped you learn how to prevent DKA admissions?</a:t>
                      </a:r>
                    </a:p>
                  </a:txBody>
                  <a:tcPr/>
                </a:tc>
                <a:tc>
                  <a:txBody>
                    <a:bodyPr/>
                    <a:lstStyle/>
                    <a:p>
                      <a:pPr algn="ctr"/>
                      <a:r>
                        <a:rPr lang="en-US" dirty="0"/>
                        <a:t>100%</a:t>
                      </a:r>
                    </a:p>
                  </a:txBody>
                  <a:tcPr/>
                </a:tc>
                <a:tc>
                  <a:txBody>
                    <a:bodyPr/>
                    <a:lstStyle/>
                    <a:p>
                      <a:pPr algn="ctr"/>
                      <a:r>
                        <a:rPr lang="en-US" dirty="0"/>
                        <a:t>0</a:t>
                      </a:r>
                    </a:p>
                  </a:txBody>
                  <a:tcPr/>
                </a:tc>
                <a:extLst>
                  <a:ext uri="{0D108BD9-81ED-4DB2-BD59-A6C34878D82A}">
                    <a16:rowId xmlns:a16="http://schemas.microsoft.com/office/drawing/2014/main" val="3018469476"/>
                  </a:ext>
                </a:extLst>
              </a:tr>
              <a:tr h="735790">
                <a:tc>
                  <a:txBody>
                    <a:bodyPr/>
                    <a:lstStyle/>
                    <a:p>
                      <a:r>
                        <a:rPr lang="en-US" dirty="0"/>
                        <a:t>Do you feel the program helped with your diabetes related quality of life overall ?</a:t>
                      </a:r>
                    </a:p>
                  </a:txBody>
                  <a:tcPr/>
                </a:tc>
                <a:tc>
                  <a:txBody>
                    <a:bodyPr/>
                    <a:lstStyle/>
                    <a:p>
                      <a:pPr algn="ctr"/>
                      <a:r>
                        <a:rPr lang="en-US" dirty="0"/>
                        <a:t>100%</a:t>
                      </a:r>
                    </a:p>
                  </a:txBody>
                  <a:tcPr/>
                </a:tc>
                <a:tc>
                  <a:txBody>
                    <a:bodyPr/>
                    <a:lstStyle/>
                    <a:p>
                      <a:pPr algn="ctr"/>
                      <a:r>
                        <a:rPr lang="en-US" dirty="0"/>
                        <a:t>0</a:t>
                      </a:r>
                    </a:p>
                  </a:txBody>
                  <a:tcPr/>
                </a:tc>
                <a:extLst>
                  <a:ext uri="{0D108BD9-81ED-4DB2-BD59-A6C34878D82A}">
                    <a16:rowId xmlns:a16="http://schemas.microsoft.com/office/drawing/2014/main" val="3758448797"/>
                  </a:ext>
                </a:extLst>
              </a:tr>
              <a:tr h="735790">
                <a:tc>
                  <a:txBody>
                    <a:bodyPr/>
                    <a:lstStyle/>
                    <a:p>
                      <a:r>
                        <a:rPr lang="en-US" dirty="0"/>
                        <a:t>After completing the program, do you feel more confident in independently managing your diabetes? </a:t>
                      </a:r>
                    </a:p>
                  </a:txBody>
                  <a:tcPr/>
                </a:tc>
                <a:tc>
                  <a:txBody>
                    <a:bodyPr/>
                    <a:lstStyle/>
                    <a:p>
                      <a:pPr algn="ctr"/>
                      <a:r>
                        <a:rPr lang="en-US" dirty="0"/>
                        <a:t>100%</a:t>
                      </a:r>
                    </a:p>
                  </a:txBody>
                  <a:tcPr/>
                </a:tc>
                <a:tc>
                  <a:txBody>
                    <a:bodyPr/>
                    <a:lstStyle/>
                    <a:p>
                      <a:pPr algn="ctr"/>
                      <a:r>
                        <a:rPr lang="en-US" dirty="0"/>
                        <a:t>0</a:t>
                      </a:r>
                    </a:p>
                  </a:txBody>
                  <a:tcPr/>
                </a:tc>
                <a:extLst>
                  <a:ext uri="{0D108BD9-81ED-4DB2-BD59-A6C34878D82A}">
                    <a16:rowId xmlns:a16="http://schemas.microsoft.com/office/drawing/2014/main" val="1243903831"/>
                  </a:ext>
                </a:extLst>
              </a:tr>
              <a:tr h="735790">
                <a:tc>
                  <a:txBody>
                    <a:bodyPr/>
                    <a:lstStyle/>
                    <a:p>
                      <a:r>
                        <a:rPr lang="en-US" dirty="0"/>
                        <a:t>The weekly calls were helpful? </a:t>
                      </a:r>
                    </a:p>
                    <a:p>
                      <a:r>
                        <a:rPr lang="en-US" dirty="0"/>
                        <a:t>5 = strongly agree, 3 = neither agree nor disagree, 1 = strongly disagree</a:t>
                      </a:r>
                    </a:p>
                  </a:txBody>
                  <a:tcPr/>
                </a:tc>
                <a:tc gridSpan="2">
                  <a:txBody>
                    <a:bodyPr/>
                    <a:lstStyle/>
                    <a:p>
                      <a:pPr algn="ctr"/>
                      <a:r>
                        <a:rPr lang="en-US" dirty="0"/>
                        <a:t>4.2 </a:t>
                      </a:r>
                      <a:r>
                        <a:rPr lang="en-US" u="sng" dirty="0"/>
                        <a:t>+</a:t>
                      </a:r>
                      <a:r>
                        <a:rPr lang="en-US" u="none" dirty="0"/>
                        <a:t> 0.8</a:t>
                      </a:r>
                      <a:endParaRPr lang="en-US" dirty="0"/>
                    </a:p>
                  </a:txBody>
                  <a:tcPr/>
                </a:tc>
                <a:tc hMerge="1">
                  <a:txBody>
                    <a:bodyPr/>
                    <a:lstStyle/>
                    <a:p>
                      <a:pPr algn="ctr"/>
                      <a:endParaRPr lang="en-US" dirty="0"/>
                    </a:p>
                  </a:txBody>
                  <a:tcPr/>
                </a:tc>
                <a:extLst>
                  <a:ext uri="{0D108BD9-81ED-4DB2-BD59-A6C34878D82A}">
                    <a16:rowId xmlns:a16="http://schemas.microsoft.com/office/drawing/2014/main" val="3444507525"/>
                  </a:ext>
                </a:extLst>
              </a:tr>
              <a:tr h="735790">
                <a:tc>
                  <a:txBody>
                    <a:bodyPr/>
                    <a:lstStyle/>
                    <a:p>
                      <a:r>
                        <a:rPr lang="en-US" dirty="0"/>
                        <a:t>What were the most helpful education topics? (check all that apply)</a:t>
                      </a:r>
                    </a:p>
                  </a:txBody>
                  <a:tcPr/>
                </a:tc>
                <a:tc gridSpan="2">
                  <a:txBody>
                    <a:bodyPr/>
                    <a:lstStyle/>
                    <a:p>
                      <a:pPr marL="285750" indent="-285750" algn="l">
                        <a:buFont typeface="Arial" panose="020B0604020202020204" pitchFamily="34" charset="0"/>
                        <a:buChar char="•"/>
                      </a:pPr>
                      <a:r>
                        <a:rPr lang="en-US" dirty="0"/>
                        <a:t>Making changes based on blood sugar patterns</a:t>
                      </a:r>
                    </a:p>
                    <a:p>
                      <a:pPr marL="285750" indent="-285750" algn="l">
                        <a:buFont typeface="Arial" panose="020B0604020202020204" pitchFamily="34" charset="0"/>
                        <a:buChar char="•"/>
                      </a:pPr>
                      <a:r>
                        <a:rPr lang="en-US" dirty="0"/>
                        <a:t>Diabetes technology</a:t>
                      </a:r>
                    </a:p>
                  </a:txBody>
                  <a:tcPr/>
                </a:tc>
                <a:tc hMerge="1">
                  <a:txBody>
                    <a:bodyPr/>
                    <a:lstStyle/>
                    <a:p>
                      <a:pPr algn="ctr"/>
                      <a:endParaRPr lang="en-US" dirty="0"/>
                    </a:p>
                  </a:txBody>
                  <a:tcPr/>
                </a:tc>
                <a:extLst>
                  <a:ext uri="{0D108BD9-81ED-4DB2-BD59-A6C34878D82A}">
                    <a16:rowId xmlns:a16="http://schemas.microsoft.com/office/drawing/2014/main" val="4194238997"/>
                  </a:ext>
                </a:extLst>
              </a:tr>
            </a:tbl>
          </a:graphicData>
        </a:graphic>
      </p:graphicFrame>
    </p:spTree>
    <p:extLst>
      <p:ext uri="{BB962C8B-B14F-4D97-AF65-F5344CB8AC3E}">
        <p14:creationId xmlns:p14="http://schemas.microsoft.com/office/powerpoint/2010/main" val="3488601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A139-C17F-4463-8204-DEFBF1288B18}"/>
              </a:ext>
            </a:extLst>
          </p:cNvPr>
          <p:cNvSpPr>
            <a:spLocks noGrp="1"/>
          </p:cNvSpPr>
          <p:nvPr>
            <p:ph type="title"/>
          </p:nvPr>
        </p:nvSpPr>
        <p:spPr/>
        <p:txBody>
          <a:bodyPr/>
          <a:lstStyle/>
          <a:p>
            <a:r>
              <a:rPr lang="en-US" dirty="0"/>
              <a:t>What have we learned?	</a:t>
            </a:r>
          </a:p>
        </p:txBody>
      </p:sp>
      <p:sp>
        <p:nvSpPr>
          <p:cNvPr id="3" name="Content Placeholder 2">
            <a:extLst>
              <a:ext uri="{FF2B5EF4-FFF2-40B4-BE49-F238E27FC236}">
                <a16:creationId xmlns:a16="http://schemas.microsoft.com/office/drawing/2014/main" id="{1220FF11-8F5B-4E71-8290-54B04EF3AB29}"/>
              </a:ext>
            </a:extLst>
          </p:cNvPr>
          <p:cNvSpPr>
            <a:spLocks noGrp="1"/>
          </p:cNvSpPr>
          <p:nvPr>
            <p:ph idx="1"/>
          </p:nvPr>
        </p:nvSpPr>
        <p:spPr/>
        <p:txBody>
          <a:bodyPr/>
          <a:lstStyle/>
          <a:p>
            <a:r>
              <a:rPr lang="en-US" dirty="0"/>
              <a:t>The program was effective for those who attended and completed the program</a:t>
            </a:r>
          </a:p>
          <a:p>
            <a:r>
              <a:rPr lang="en-US" dirty="0"/>
              <a:t>We need to make our program more accessible for patients who are already facing many barriers </a:t>
            </a:r>
          </a:p>
          <a:p>
            <a:r>
              <a:rPr lang="en-US" dirty="0"/>
              <a:t>Don’t need all 6 visits, decreasing the # of visits may help participation </a:t>
            </a:r>
          </a:p>
          <a:p>
            <a:endParaRPr lang="en-US" dirty="0"/>
          </a:p>
        </p:txBody>
      </p:sp>
    </p:spTree>
    <p:extLst>
      <p:ext uri="{BB962C8B-B14F-4D97-AF65-F5344CB8AC3E}">
        <p14:creationId xmlns:p14="http://schemas.microsoft.com/office/powerpoint/2010/main" val="1549204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8897-C529-4C20-8351-4CC0E21F5273}"/>
              </a:ext>
            </a:extLst>
          </p:cNvPr>
          <p:cNvSpPr>
            <a:spLocks noGrp="1"/>
          </p:cNvSpPr>
          <p:nvPr>
            <p:ph type="title"/>
          </p:nvPr>
        </p:nvSpPr>
        <p:spPr>
          <a:xfrm>
            <a:off x="639896" y="2766218"/>
            <a:ext cx="10515600" cy="1325563"/>
          </a:xfrm>
        </p:spPr>
        <p:txBody>
          <a:bodyPr/>
          <a:lstStyle/>
          <a:p>
            <a:pPr algn="ctr"/>
            <a:r>
              <a:rPr lang="en-US" dirty="0"/>
              <a:t>Next Steps…</a:t>
            </a:r>
          </a:p>
        </p:txBody>
      </p:sp>
    </p:spTree>
    <p:custDataLst>
      <p:tags r:id="rId1"/>
    </p:custDataLst>
    <p:extLst>
      <p:ext uri="{BB962C8B-B14F-4D97-AF65-F5344CB8AC3E}">
        <p14:creationId xmlns:p14="http://schemas.microsoft.com/office/powerpoint/2010/main" val="30664645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1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0A9C54-6EF1-4A16-A5FB-B8683CEB0B46}"/>
              </a:ext>
            </a:extLst>
          </p:cNvPr>
          <p:cNvPicPr>
            <a:picLocks noChangeAspect="1"/>
          </p:cNvPicPr>
          <p:nvPr/>
        </p:nvPicPr>
        <p:blipFill>
          <a:blip r:embed="rId3"/>
          <a:stretch>
            <a:fillRect/>
          </a:stretch>
        </p:blipFill>
        <p:spPr>
          <a:xfrm>
            <a:off x="176462" y="1534789"/>
            <a:ext cx="5796253" cy="4518539"/>
          </a:xfrm>
          <a:prstGeom prst="rect">
            <a:avLst/>
          </a:prstGeom>
        </p:spPr>
      </p:pic>
      <p:sp>
        <p:nvSpPr>
          <p:cNvPr id="7" name="Title 6">
            <a:extLst>
              <a:ext uri="{FF2B5EF4-FFF2-40B4-BE49-F238E27FC236}">
                <a16:creationId xmlns:a16="http://schemas.microsoft.com/office/drawing/2014/main" id="{65797E3F-755E-4BD1-BED9-51165C247BAE}"/>
              </a:ext>
            </a:extLst>
          </p:cNvPr>
          <p:cNvSpPr>
            <a:spLocks noGrp="1"/>
          </p:cNvSpPr>
          <p:nvPr>
            <p:ph type="title"/>
          </p:nvPr>
        </p:nvSpPr>
        <p:spPr>
          <a:xfrm>
            <a:off x="769620" y="166015"/>
            <a:ext cx="4486656" cy="1141497"/>
          </a:xfrm>
        </p:spPr>
        <p:txBody>
          <a:bodyPr/>
          <a:lstStyle/>
          <a:p>
            <a:r>
              <a:rPr lang="en-US" dirty="0"/>
              <a:t>A1c at different ages</a:t>
            </a:r>
          </a:p>
        </p:txBody>
      </p:sp>
      <p:sp>
        <p:nvSpPr>
          <p:cNvPr id="8" name="Content Placeholder 7">
            <a:extLst>
              <a:ext uri="{FF2B5EF4-FFF2-40B4-BE49-F238E27FC236}">
                <a16:creationId xmlns:a16="http://schemas.microsoft.com/office/drawing/2014/main" id="{24075E88-DF35-461F-8081-8BDD0217FDA8}"/>
              </a:ext>
            </a:extLst>
          </p:cNvPr>
          <p:cNvSpPr>
            <a:spLocks noGrp="1"/>
          </p:cNvSpPr>
          <p:nvPr>
            <p:ph idx="1"/>
          </p:nvPr>
        </p:nvSpPr>
        <p:spPr>
          <a:xfrm>
            <a:off x="5843338" y="995363"/>
            <a:ext cx="6172200" cy="4873625"/>
          </a:xfrm>
        </p:spPr>
        <p:txBody>
          <a:bodyPr>
            <a:normAutofit fontScale="92500" lnSpcReduction="10000"/>
          </a:bodyPr>
          <a:lstStyle/>
          <a:p>
            <a:r>
              <a:rPr lang="en-US" dirty="0"/>
              <a:t>Advances in diabetes technology has improved glycemic control and quality of life in many children</a:t>
            </a:r>
          </a:p>
          <a:p>
            <a:r>
              <a:rPr lang="en-US" dirty="0"/>
              <a:t>Many factors influence the ability to achieve goals of therapy for type 1 diabetes</a:t>
            </a:r>
          </a:p>
          <a:p>
            <a:r>
              <a:rPr lang="en-US" dirty="0"/>
              <a:t>However, there is a subset of children who have been left behind</a:t>
            </a:r>
          </a:p>
          <a:p>
            <a:r>
              <a:rPr lang="en-US" dirty="0"/>
              <a:t>Children from low-income families and non-Hispanic Black children are not experiencing these benefits of technology</a:t>
            </a:r>
          </a:p>
          <a:p>
            <a:endParaRPr lang="en-US" dirty="0"/>
          </a:p>
        </p:txBody>
      </p:sp>
      <p:sp>
        <p:nvSpPr>
          <p:cNvPr id="10" name="TextBox 9">
            <a:extLst>
              <a:ext uri="{FF2B5EF4-FFF2-40B4-BE49-F238E27FC236}">
                <a16:creationId xmlns:a16="http://schemas.microsoft.com/office/drawing/2014/main" id="{88A3CAAC-F1FD-4149-999A-83F350158C79}"/>
              </a:ext>
            </a:extLst>
          </p:cNvPr>
          <p:cNvSpPr txBox="1"/>
          <p:nvPr/>
        </p:nvSpPr>
        <p:spPr>
          <a:xfrm>
            <a:off x="6096000" y="6216720"/>
            <a:ext cx="38905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Lipman and Hawkes.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Diabetes Care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2021</a:t>
            </a:r>
          </a:p>
        </p:txBody>
      </p:sp>
      <p:sp>
        <p:nvSpPr>
          <p:cNvPr id="2" name="Rectangle 1">
            <a:extLst>
              <a:ext uri="{FF2B5EF4-FFF2-40B4-BE49-F238E27FC236}">
                <a16:creationId xmlns:a16="http://schemas.microsoft.com/office/drawing/2014/main" id="{168AFDD0-7330-48C1-ABCA-4D1A4D4D0ED7}"/>
              </a:ext>
            </a:extLst>
          </p:cNvPr>
          <p:cNvSpPr/>
          <p:nvPr/>
        </p:nvSpPr>
        <p:spPr>
          <a:xfrm>
            <a:off x="1514475" y="1971675"/>
            <a:ext cx="838200" cy="3200400"/>
          </a:xfrm>
          <a:prstGeom prst="rect">
            <a:avLst/>
          </a:prstGeom>
          <a:solidFill>
            <a:srgbClr val="FFC000">
              <a:alpha val="32000"/>
            </a:srgbClr>
          </a:solidFill>
          <a:ln>
            <a:solidFill>
              <a:srgbClr val="FFC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330953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18F174-04C1-4E1C-8E17-E8CCAA16BEE3}"/>
              </a:ext>
            </a:extLst>
          </p:cNvPr>
          <p:cNvSpPr>
            <a:spLocks noGrp="1"/>
          </p:cNvSpPr>
          <p:nvPr>
            <p:ph idx="1"/>
          </p:nvPr>
        </p:nvSpPr>
        <p:spPr/>
        <p:txBody>
          <a:bodyPr>
            <a:normAutofit fontScale="70000" lnSpcReduction="20000"/>
          </a:bodyPr>
          <a:lstStyle/>
          <a:p>
            <a:pPr marL="514350" indent="-514350">
              <a:buFont typeface="+mj-lt"/>
              <a:buAutoNum type="arabicPeriod"/>
            </a:pPr>
            <a:r>
              <a:rPr lang="en-US" dirty="0">
                <a:highlight>
                  <a:srgbClr val="FFFF00"/>
                </a:highlight>
              </a:rPr>
              <a:t>Traditionally we have focused on behavioral aspects of diabetes care such as frequency of visits with the diabetes team, frequency of blood glucose monitoring, and implementations of technologies such as insulin pump and CGMS</a:t>
            </a:r>
          </a:p>
          <a:p>
            <a:pPr marL="514350" indent="-514350">
              <a:buFont typeface="+mj-lt"/>
              <a:buAutoNum type="arabicPeriod"/>
            </a:pPr>
            <a:r>
              <a:rPr lang="en-US" dirty="0">
                <a:highlight>
                  <a:srgbClr val="808000"/>
                </a:highlight>
              </a:rPr>
              <a:t>Our multidisciplinary diabetes teams attempt to address individual factors that influence the ability to achieve excellent diabetes outcomes, such as family relationships, age (adolescence), genetic factors (obesity, insulin resistance), and underlying mental health conditions (depression, eating disorders)</a:t>
            </a:r>
          </a:p>
          <a:p>
            <a:pPr marL="514350" indent="-514350">
              <a:buFont typeface="+mj-lt"/>
              <a:buAutoNum type="arabicPeriod"/>
            </a:pPr>
            <a:r>
              <a:rPr lang="en-US" u="sng" dirty="0">
                <a:highlight>
                  <a:srgbClr val="C0C0C0"/>
                </a:highlight>
              </a:rPr>
              <a:t>BUT</a:t>
            </a:r>
            <a:r>
              <a:rPr lang="en-US" dirty="0">
                <a:highlight>
                  <a:srgbClr val="C0C0C0"/>
                </a:highlight>
              </a:rPr>
              <a:t> we are recognizing that factors in health care and society influence patient outcomes – Social Determinants of Health (SDOH)</a:t>
            </a:r>
          </a:p>
        </p:txBody>
      </p:sp>
      <p:pic>
        <p:nvPicPr>
          <p:cNvPr id="9" name="Picture 8">
            <a:extLst>
              <a:ext uri="{FF2B5EF4-FFF2-40B4-BE49-F238E27FC236}">
                <a16:creationId xmlns:a16="http://schemas.microsoft.com/office/drawing/2014/main" id="{566F0F3C-19AA-4338-9C47-B540F3E86FA6}"/>
              </a:ext>
            </a:extLst>
          </p:cNvPr>
          <p:cNvPicPr>
            <a:picLocks noChangeAspect="1"/>
          </p:cNvPicPr>
          <p:nvPr/>
        </p:nvPicPr>
        <p:blipFill>
          <a:blip r:embed="rId3"/>
          <a:stretch>
            <a:fillRect/>
          </a:stretch>
        </p:blipFill>
        <p:spPr>
          <a:xfrm>
            <a:off x="380649" y="659617"/>
            <a:ext cx="4714711" cy="4710913"/>
          </a:xfrm>
          <a:prstGeom prst="rect">
            <a:avLst/>
          </a:prstGeom>
        </p:spPr>
      </p:pic>
      <p:sp>
        <p:nvSpPr>
          <p:cNvPr id="4" name="TextBox 3">
            <a:extLst>
              <a:ext uri="{FF2B5EF4-FFF2-40B4-BE49-F238E27FC236}">
                <a16:creationId xmlns:a16="http://schemas.microsoft.com/office/drawing/2014/main" id="{8E37B7F2-8EB6-4833-A320-9C887520BAD3}"/>
              </a:ext>
            </a:extLst>
          </p:cNvPr>
          <p:cNvSpPr txBox="1"/>
          <p:nvPr/>
        </p:nvSpPr>
        <p:spPr>
          <a:xfrm>
            <a:off x="7355305" y="6168593"/>
            <a:ext cx="38905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Lipman and Hawkes.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Diabetes Care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2021</a:t>
            </a:r>
          </a:p>
        </p:txBody>
      </p:sp>
      <p:sp>
        <p:nvSpPr>
          <p:cNvPr id="2" name="Oval 1">
            <a:extLst>
              <a:ext uri="{FF2B5EF4-FFF2-40B4-BE49-F238E27FC236}">
                <a16:creationId xmlns:a16="http://schemas.microsoft.com/office/drawing/2014/main" id="{6A73B044-82F7-4611-9301-41F351C0CB6E}"/>
              </a:ext>
            </a:extLst>
          </p:cNvPr>
          <p:cNvSpPr/>
          <p:nvPr/>
        </p:nvSpPr>
        <p:spPr>
          <a:xfrm>
            <a:off x="1519743" y="2419350"/>
            <a:ext cx="2133600" cy="904874"/>
          </a:xfrm>
          <a:prstGeom prst="ellipse">
            <a:avLst/>
          </a:prstGeom>
          <a:solidFill>
            <a:srgbClr val="6699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6E2DB1A-1226-4E4B-A795-D0F36F41C82E}"/>
              </a:ext>
            </a:extLst>
          </p:cNvPr>
          <p:cNvSpPr txBox="1"/>
          <p:nvPr/>
        </p:nvSpPr>
        <p:spPr>
          <a:xfrm>
            <a:off x="1714500" y="3239571"/>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5" name="TextBox 4">
            <a:extLst>
              <a:ext uri="{FF2B5EF4-FFF2-40B4-BE49-F238E27FC236}">
                <a16:creationId xmlns:a16="http://schemas.microsoft.com/office/drawing/2014/main" id="{4EF29128-D614-415C-8BDB-95CA143B535A}"/>
              </a:ext>
            </a:extLst>
          </p:cNvPr>
          <p:cNvSpPr txBox="1"/>
          <p:nvPr/>
        </p:nvSpPr>
        <p:spPr>
          <a:xfrm>
            <a:off x="1865343" y="2419350"/>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7" name="TextBox 6">
            <a:extLst>
              <a:ext uri="{FF2B5EF4-FFF2-40B4-BE49-F238E27FC236}">
                <a16:creationId xmlns:a16="http://schemas.microsoft.com/office/drawing/2014/main" id="{F8B3FA65-AD9F-46D6-B686-5C744D16C0A8}"/>
              </a:ext>
            </a:extLst>
          </p:cNvPr>
          <p:cNvSpPr txBox="1"/>
          <p:nvPr/>
        </p:nvSpPr>
        <p:spPr>
          <a:xfrm>
            <a:off x="1519743" y="1971675"/>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Tree>
    <p:custDataLst>
      <p:tags r:id="rId1"/>
    </p:custDataLst>
    <p:extLst>
      <p:ext uri="{BB962C8B-B14F-4D97-AF65-F5344CB8AC3E}">
        <p14:creationId xmlns:p14="http://schemas.microsoft.com/office/powerpoint/2010/main" val="35437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os and Images | Children's National Hospital">
            <a:extLst>
              <a:ext uri="{FF2B5EF4-FFF2-40B4-BE49-F238E27FC236}">
                <a16:creationId xmlns:a16="http://schemas.microsoft.com/office/drawing/2014/main" id="{85653CC7-C1BB-4A7C-9F65-CF361406F2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19" t="18127" r="8377" b="15619"/>
          <a:stretch/>
        </p:blipFill>
        <p:spPr bwMode="auto">
          <a:xfrm>
            <a:off x="5687128" y="2164947"/>
            <a:ext cx="2450916" cy="1022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len DeVos Children's Hospital - Wikipedia">
            <a:extLst>
              <a:ext uri="{FF2B5EF4-FFF2-40B4-BE49-F238E27FC236}">
                <a16:creationId xmlns:a16="http://schemas.microsoft.com/office/drawing/2014/main" id="{0AD471EF-C054-4D0E-9DFE-222744889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088" y="399137"/>
            <a:ext cx="2286000" cy="10896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307974" y="1"/>
            <a:ext cx="10614492" cy="742950"/>
          </a:xfrm>
        </p:spPr>
        <p:txBody>
          <a:bodyPr>
            <a:noAutofit/>
          </a:bodyPr>
          <a:lstStyle/>
          <a:p>
            <a:r>
              <a:rPr lang="en-US" sz="2400">
                <a:latin typeface="Montserrat SemiBold"/>
              </a:rPr>
              <a:t>29 pediatric clinics – caring for 38,500+ patients with T1D</a:t>
            </a:r>
          </a:p>
        </p:txBody>
      </p:sp>
      <p:sp>
        <p:nvSpPr>
          <p:cNvPr id="5" name="AutoShape 4" descr="Image result for lucile packard children's hospita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hangingPunct="0">
              <a:defRPr/>
            </a:pPr>
            <a:endParaRPr lang="en-US" sz="1200" kern="0">
              <a:solidFill>
                <a:srgbClr val="696F70"/>
              </a:solidFill>
              <a:latin typeface="Hind Bold"/>
              <a:cs typeface="Hind Bold"/>
              <a:sym typeface="Hind Bold"/>
            </a:endParaRPr>
          </a:p>
        </p:txBody>
      </p:sp>
      <p:sp>
        <p:nvSpPr>
          <p:cNvPr id="6" name="AutoShape 6" descr="Image result for lucile packard children's hospita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hangingPunct="0">
              <a:defRPr/>
            </a:pPr>
            <a:endParaRPr lang="en-US" sz="1200" kern="0">
              <a:solidFill>
                <a:srgbClr val="696F70"/>
              </a:solidFill>
              <a:latin typeface="Hind Bold"/>
              <a:cs typeface="Hind Bold"/>
              <a:sym typeface="Hind Bold"/>
            </a:endParaRPr>
          </a:p>
        </p:txBody>
      </p:sp>
      <p:pic>
        <p:nvPicPr>
          <p:cNvPr id="1034" name="Picture 10" descr="http://www.coloradokidswithdiabetes.org/wp-content/uploads/2019/11/Centered-color-no-childrens-300x2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280" y="3328541"/>
            <a:ext cx="1743075" cy="15629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g Lots Behavioral Health Pavilion at Nationwide Children’s Hospital Community Open Hou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75" y="2171029"/>
            <a:ext cx="2438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n74df333l0p11ftok3gpzqtz-wpengine.netdna-ssl.com/wp-content/uploads/2017/11/penn-medicine-logo-300x9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7980" y="3521142"/>
            <a:ext cx="2000250" cy="65341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pstate Medical University"/>
          <p:cNvPicPr>
            <a:picLocks noChangeAspect="1" noChangeArrowheads="1"/>
          </p:cNvPicPr>
          <p:nvPr/>
        </p:nvPicPr>
        <p:blipFill rotWithShape="1">
          <a:blip r:embed="rId8">
            <a:extLst>
              <a:ext uri="{28A0092B-C50C-407E-A947-70E740481C1C}">
                <a14:useLocalDpi xmlns:a14="http://schemas.microsoft.com/office/drawing/2010/main" val="0"/>
              </a:ext>
            </a:extLst>
          </a:blip>
          <a:srcRect r="-4097" b="16440"/>
          <a:stretch/>
        </p:blipFill>
        <p:spPr bwMode="auto">
          <a:xfrm>
            <a:off x="2734088" y="5041613"/>
            <a:ext cx="2359827" cy="96336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MH 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4399" y="4889891"/>
            <a:ext cx="28384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openphilanthropy.org/sites/default/files/styles/medium/public/grants/hospital_cincychildrens2-2.jpg?itok=CwScAsZT"/>
          <p:cNvPicPr>
            <a:picLocks noChangeAspect="1" noChangeArrowheads="1"/>
          </p:cNvPicPr>
          <p:nvPr/>
        </p:nvPicPr>
        <p:blipFill rotWithShape="1">
          <a:blip r:embed="rId10">
            <a:extLst>
              <a:ext uri="{28A0092B-C50C-407E-A947-70E740481C1C}">
                <a14:useLocalDpi xmlns:a14="http://schemas.microsoft.com/office/drawing/2010/main" val="0"/>
              </a:ext>
            </a:extLst>
          </a:blip>
          <a:srcRect t="11512" r="2530" b="18119"/>
          <a:stretch/>
        </p:blipFill>
        <p:spPr bwMode="auto">
          <a:xfrm>
            <a:off x="6314579" y="868776"/>
            <a:ext cx="1949638" cy="14075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1"/>
          <a:srcRect l="750" t="9381" r="527"/>
          <a:stretch/>
        </p:blipFill>
        <p:spPr>
          <a:xfrm>
            <a:off x="8080597" y="637175"/>
            <a:ext cx="2000250" cy="1304030"/>
          </a:xfrm>
          <a:prstGeom prst="rect">
            <a:avLst/>
          </a:prstGeom>
        </p:spPr>
      </p:pic>
      <p:pic>
        <p:nvPicPr>
          <p:cNvPr id="12" name="Picture 12" descr="Image result for rady children's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88898" y="1604247"/>
            <a:ext cx="2000250" cy="11121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Image result for stanford medicine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30015" y="4429062"/>
            <a:ext cx="2236571" cy="6514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D4395B-F4AC-424A-BED2-741AA1EBCDAD}"/>
              </a:ext>
            </a:extLst>
          </p:cNvPr>
          <p:cNvPicPr>
            <a:picLocks noChangeAspect="1"/>
          </p:cNvPicPr>
          <p:nvPr/>
        </p:nvPicPr>
        <p:blipFill>
          <a:blip r:embed="rId14"/>
          <a:stretch>
            <a:fillRect/>
          </a:stretch>
        </p:blipFill>
        <p:spPr>
          <a:xfrm>
            <a:off x="-3320" y="527282"/>
            <a:ext cx="2622042" cy="1022033"/>
          </a:xfrm>
          <a:prstGeom prst="rect">
            <a:avLst/>
          </a:prstGeom>
        </p:spPr>
      </p:pic>
      <p:pic>
        <p:nvPicPr>
          <p:cNvPr id="1026" name="Picture 2" descr="NYU Langone Health Expands Ambulatory Care Network on Long Island">
            <a:extLst>
              <a:ext uri="{FF2B5EF4-FFF2-40B4-BE49-F238E27FC236}">
                <a16:creationId xmlns:a16="http://schemas.microsoft.com/office/drawing/2014/main" id="{C985B93E-C91F-403D-A5C4-FE7254F77B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35924" y="5031145"/>
            <a:ext cx="1943100" cy="884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eattle Children's Hospital - Auction of Washington Wines">
            <a:extLst>
              <a:ext uri="{FF2B5EF4-FFF2-40B4-BE49-F238E27FC236}">
                <a16:creationId xmlns:a16="http://schemas.microsoft.com/office/drawing/2014/main" id="{2EB6E81C-DFDC-414D-B580-E550DEAD72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63228" y="592022"/>
            <a:ext cx="1950244" cy="99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ildren's Hospital Los Angeles (CHLA) | LinkedIn">
            <a:extLst>
              <a:ext uri="{FF2B5EF4-FFF2-40B4-BE49-F238E27FC236}">
                <a16:creationId xmlns:a16="http://schemas.microsoft.com/office/drawing/2014/main" id="{6EFE983D-8DDE-43CB-B044-2A5FDD8E48A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1974" r="523" b="18326"/>
          <a:stretch/>
        </p:blipFill>
        <p:spPr bwMode="auto">
          <a:xfrm>
            <a:off x="8185804" y="4860525"/>
            <a:ext cx="1895043" cy="11372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e Bonheur Children's Hospital Implants First Commercial FDA ...">
            <a:extLst>
              <a:ext uri="{FF2B5EF4-FFF2-40B4-BE49-F238E27FC236}">
                <a16:creationId xmlns:a16="http://schemas.microsoft.com/office/drawing/2014/main" id="{C252BA00-46ED-4E7C-8CC3-E74A585B080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45581" y="4218230"/>
            <a:ext cx="2713863" cy="7772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iversity of Miami Health System - Home | Facebook">
            <a:extLst>
              <a:ext uri="{FF2B5EF4-FFF2-40B4-BE49-F238E27FC236}">
                <a16:creationId xmlns:a16="http://schemas.microsoft.com/office/drawing/2014/main" id="{7C73CD6D-06BB-4782-8E35-D0DA4A6FA0D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29627" r="-1601" b="28701"/>
          <a:stretch/>
        </p:blipFill>
        <p:spPr bwMode="auto">
          <a:xfrm>
            <a:off x="9983125" y="3066443"/>
            <a:ext cx="2177438" cy="893084"/>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ompany Listings | Cook Children's">
            <a:extLst>
              <a:ext uri="{FF2B5EF4-FFF2-40B4-BE49-F238E27FC236}">
                <a16:creationId xmlns:a16="http://schemas.microsoft.com/office/drawing/2014/main" id="{A9FA551C-AC9D-4108-98F9-5CBC48CC2736}"/>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12167" r="2454" b="12375"/>
          <a:stretch/>
        </p:blipFill>
        <p:spPr bwMode="auto">
          <a:xfrm>
            <a:off x="0" y="1569986"/>
            <a:ext cx="3160881" cy="7486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ohen Children's Medical Center">
            <a:extLst>
              <a:ext uri="{FF2B5EF4-FFF2-40B4-BE49-F238E27FC236}">
                <a16:creationId xmlns:a16="http://schemas.microsoft.com/office/drawing/2014/main" id="{6B00EE28-FA48-4C6E-B097-5807E0FA0D2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681" y="6237718"/>
            <a:ext cx="4361905" cy="4761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Logos - Toolkit | UAB">
            <a:extLst>
              <a:ext uri="{FF2B5EF4-FFF2-40B4-BE49-F238E27FC236}">
                <a16:creationId xmlns:a16="http://schemas.microsoft.com/office/drawing/2014/main" id="{04B0B7DD-676E-4B4C-851B-7040AB48856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38044" y="2398183"/>
            <a:ext cx="2819495" cy="7689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pecifications | Brand Center">
            <a:extLst>
              <a:ext uri="{FF2B5EF4-FFF2-40B4-BE49-F238E27FC236}">
                <a16:creationId xmlns:a16="http://schemas.microsoft.com/office/drawing/2014/main" id="{1B07B5E8-A124-45C7-95B9-98FE680B5F15}"/>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14861" r="3429" b="16119"/>
          <a:stretch/>
        </p:blipFill>
        <p:spPr bwMode="auto">
          <a:xfrm>
            <a:off x="7190504" y="3573821"/>
            <a:ext cx="2552544" cy="6518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ediatric Care | Children's Healthcare of Atlanta">
            <a:extLst>
              <a:ext uri="{FF2B5EF4-FFF2-40B4-BE49-F238E27FC236}">
                <a16:creationId xmlns:a16="http://schemas.microsoft.com/office/drawing/2014/main" id="{535669F9-ECD6-41FE-BCC2-C4EA079CF939}"/>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8386" t="-48" r="14865" b="1"/>
          <a:stretch/>
        </p:blipFill>
        <p:spPr bwMode="auto">
          <a:xfrm>
            <a:off x="4580456" y="3436066"/>
            <a:ext cx="1458483" cy="11494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y IU Health - Home">
            <a:extLst>
              <a:ext uri="{FF2B5EF4-FFF2-40B4-BE49-F238E27FC236}">
                <a16:creationId xmlns:a16="http://schemas.microsoft.com/office/drawing/2014/main" id="{40EF2978-EB74-4A31-BD9E-17051698411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062423" y="3446328"/>
            <a:ext cx="1134713" cy="13084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urie Children's Appoints Dr. Thomas Shanley as President and CEO">
            <a:extLst>
              <a:ext uri="{FF2B5EF4-FFF2-40B4-BE49-F238E27FC236}">
                <a16:creationId xmlns:a16="http://schemas.microsoft.com/office/drawing/2014/main" id="{4EB4E94C-5B0B-4152-9229-398DC281BD0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6809" t="28570" r="8090" b="30697"/>
          <a:stretch/>
        </p:blipFill>
        <p:spPr bwMode="auto">
          <a:xfrm>
            <a:off x="2810463" y="2734487"/>
            <a:ext cx="2889743" cy="7228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UCSF Health | UCSF Brand Identity">
            <a:extLst>
              <a:ext uri="{FF2B5EF4-FFF2-40B4-BE49-F238E27FC236}">
                <a16:creationId xmlns:a16="http://schemas.microsoft.com/office/drawing/2014/main" id="{14B0A116-1F23-413F-A204-7B76175094FA}"/>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9168" t="37460" r="19492" b="41001"/>
          <a:stretch/>
        </p:blipFill>
        <p:spPr bwMode="auto">
          <a:xfrm>
            <a:off x="8138044" y="6080330"/>
            <a:ext cx="2323031" cy="5083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28"/>
          <a:srcRect l="14722" t="11368" r="3964"/>
          <a:stretch/>
        </p:blipFill>
        <p:spPr>
          <a:xfrm>
            <a:off x="10080847" y="208999"/>
            <a:ext cx="1955265" cy="1298832"/>
          </a:xfrm>
          <a:prstGeom prst="rect">
            <a:avLst/>
          </a:prstGeom>
        </p:spPr>
      </p:pic>
      <p:pic>
        <p:nvPicPr>
          <p:cNvPr id="31" name="Picture 2" descr="Mount Sinai Health System Launches Telehealth Pilot Projects">
            <a:extLst>
              <a:ext uri="{FF2B5EF4-FFF2-40B4-BE49-F238E27FC236}">
                <a16:creationId xmlns:a16="http://schemas.microsoft.com/office/drawing/2014/main" id="{7EB10C58-ABBC-4F25-AFFB-3A05BE4E550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051423" y="1597654"/>
            <a:ext cx="2040842" cy="9462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ssenfeld Children's Hospital at NYU Langone | NYU Langone Health">
            <a:extLst>
              <a:ext uri="{FF2B5EF4-FFF2-40B4-BE49-F238E27FC236}">
                <a16:creationId xmlns:a16="http://schemas.microsoft.com/office/drawing/2014/main" id="{AF171129-DBA4-44BA-8BCE-F71B9D37AFB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9849" y="5265257"/>
            <a:ext cx="2258568"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97A5A05-6B47-42C1-9BE8-0004867E8E3F}"/>
              </a:ext>
            </a:extLst>
          </p:cNvPr>
          <p:cNvPicPr>
            <a:picLocks noChangeAspect="1"/>
          </p:cNvPicPr>
          <p:nvPr/>
        </p:nvPicPr>
        <p:blipFill>
          <a:blip r:embed="rId31"/>
          <a:stretch>
            <a:fillRect/>
          </a:stretch>
        </p:blipFill>
        <p:spPr>
          <a:xfrm>
            <a:off x="4486887" y="5975318"/>
            <a:ext cx="3505960" cy="650129"/>
          </a:xfrm>
          <a:prstGeom prst="rect">
            <a:avLst/>
          </a:prstGeom>
        </p:spPr>
      </p:pic>
    </p:spTree>
    <p:extLst>
      <p:ext uri="{BB962C8B-B14F-4D97-AF65-F5344CB8AC3E}">
        <p14:creationId xmlns:p14="http://schemas.microsoft.com/office/powerpoint/2010/main" val="377499889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45ED-37F6-4382-8459-926731B9B4B3}"/>
              </a:ext>
            </a:extLst>
          </p:cNvPr>
          <p:cNvSpPr>
            <a:spLocks noGrp="1"/>
          </p:cNvSpPr>
          <p:nvPr>
            <p:ph type="title"/>
          </p:nvPr>
        </p:nvSpPr>
        <p:spPr>
          <a:xfrm>
            <a:off x="609600" y="260350"/>
            <a:ext cx="10515600" cy="1325563"/>
          </a:xfrm>
        </p:spPr>
        <p:txBody>
          <a:bodyPr/>
          <a:lstStyle/>
          <a:p>
            <a:r>
              <a:rPr lang="en-US" dirty="0"/>
              <a:t>Social Determinants of Health (SDOH)</a:t>
            </a:r>
          </a:p>
        </p:txBody>
      </p:sp>
      <p:sp>
        <p:nvSpPr>
          <p:cNvPr id="3" name="Content Placeholder 2">
            <a:extLst>
              <a:ext uri="{FF2B5EF4-FFF2-40B4-BE49-F238E27FC236}">
                <a16:creationId xmlns:a16="http://schemas.microsoft.com/office/drawing/2014/main" id="{7838EE8F-A906-4E02-8903-973AD2680C15}"/>
              </a:ext>
            </a:extLst>
          </p:cNvPr>
          <p:cNvSpPr>
            <a:spLocks noGrp="1"/>
          </p:cNvSpPr>
          <p:nvPr>
            <p:ph idx="1"/>
          </p:nvPr>
        </p:nvSpPr>
        <p:spPr>
          <a:xfrm>
            <a:off x="5428572" y="1781962"/>
            <a:ext cx="6134101" cy="3904882"/>
          </a:xfrm>
        </p:spPr>
        <p:txBody>
          <a:bodyPr>
            <a:normAutofit fontScale="92500" lnSpcReduction="10000"/>
          </a:bodyPr>
          <a:lstStyle/>
          <a:p>
            <a:r>
              <a:rPr lang="en-US" dirty="0"/>
              <a:t>Factors in a person’s life across the lifespan that result in unequal distribution of resources:</a:t>
            </a:r>
          </a:p>
          <a:p>
            <a:pPr lvl="1"/>
            <a:r>
              <a:rPr lang="en-US" dirty="0"/>
              <a:t>Socioeconomic status</a:t>
            </a:r>
          </a:p>
          <a:p>
            <a:pPr lvl="1"/>
            <a:r>
              <a:rPr lang="en-US" dirty="0"/>
              <a:t>Neighborhood (rural vs urban)</a:t>
            </a:r>
          </a:p>
          <a:p>
            <a:pPr lvl="1"/>
            <a:r>
              <a:rPr lang="en-US" dirty="0"/>
              <a:t>Food environment (food insecurity)</a:t>
            </a:r>
          </a:p>
          <a:p>
            <a:pPr lvl="1"/>
            <a:r>
              <a:rPr lang="en-US" dirty="0"/>
              <a:t>Access to affordable and high-quality health care (lack of insurance, under insured)</a:t>
            </a:r>
          </a:p>
          <a:p>
            <a:pPr lvl="1"/>
            <a:r>
              <a:rPr lang="en-US" dirty="0"/>
              <a:t>Social factors – social capital, support, cohesion (racism vs multiculturism, racial equality)</a:t>
            </a:r>
          </a:p>
          <a:p>
            <a:pPr lvl="1"/>
            <a:r>
              <a:rPr lang="en-US" dirty="0"/>
              <a:t>Economic stability (homelessness)</a:t>
            </a:r>
          </a:p>
        </p:txBody>
      </p:sp>
      <p:pic>
        <p:nvPicPr>
          <p:cNvPr id="4" name="Picture 3">
            <a:extLst>
              <a:ext uri="{FF2B5EF4-FFF2-40B4-BE49-F238E27FC236}">
                <a16:creationId xmlns:a16="http://schemas.microsoft.com/office/drawing/2014/main" id="{FEAA9666-575D-4C58-8CD2-1C73F871066E}"/>
              </a:ext>
            </a:extLst>
          </p:cNvPr>
          <p:cNvPicPr>
            <a:picLocks noChangeAspect="1"/>
          </p:cNvPicPr>
          <p:nvPr/>
        </p:nvPicPr>
        <p:blipFill>
          <a:blip r:embed="rId3"/>
          <a:stretch>
            <a:fillRect/>
          </a:stretch>
        </p:blipFill>
        <p:spPr>
          <a:xfrm>
            <a:off x="120204" y="1781962"/>
            <a:ext cx="5107841" cy="4710913"/>
          </a:xfrm>
          <a:prstGeom prst="rect">
            <a:avLst/>
          </a:prstGeom>
        </p:spPr>
      </p:pic>
    </p:spTree>
    <p:custDataLst>
      <p:tags r:id="rId1"/>
    </p:custDataLst>
    <p:extLst>
      <p:ext uri="{BB962C8B-B14F-4D97-AF65-F5344CB8AC3E}">
        <p14:creationId xmlns:p14="http://schemas.microsoft.com/office/powerpoint/2010/main" val="4195489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84D54-7798-4196-B9FB-FF5E1D23D604}"/>
              </a:ext>
            </a:extLst>
          </p:cNvPr>
          <p:cNvSpPr txBox="1"/>
          <p:nvPr/>
        </p:nvSpPr>
        <p:spPr>
          <a:xfrm>
            <a:off x="2631654" y="999847"/>
            <a:ext cx="1856172" cy="830997"/>
          </a:xfrm>
          <a:prstGeom prst="rect">
            <a:avLst/>
          </a:prstGeom>
          <a:noFill/>
          <a:ln w="508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SDOH</a:t>
            </a:r>
          </a:p>
        </p:txBody>
      </p:sp>
      <p:sp>
        <p:nvSpPr>
          <p:cNvPr id="6" name="Arrow: Right 5">
            <a:extLst>
              <a:ext uri="{FF2B5EF4-FFF2-40B4-BE49-F238E27FC236}">
                <a16:creationId xmlns:a16="http://schemas.microsoft.com/office/drawing/2014/main" id="{8D38D3FC-F546-429B-BB61-1A24B2F19D5E}"/>
              </a:ext>
            </a:extLst>
          </p:cNvPr>
          <p:cNvSpPr/>
          <p:nvPr/>
        </p:nvSpPr>
        <p:spPr>
          <a:xfrm>
            <a:off x="4761706" y="842811"/>
            <a:ext cx="1770434" cy="994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Identify &amp; Address</a:t>
            </a:r>
          </a:p>
        </p:txBody>
      </p:sp>
      <p:sp>
        <p:nvSpPr>
          <p:cNvPr id="10" name="TextBox 9">
            <a:extLst>
              <a:ext uri="{FF2B5EF4-FFF2-40B4-BE49-F238E27FC236}">
                <a16:creationId xmlns:a16="http://schemas.microsoft.com/office/drawing/2014/main" id="{9BE0F507-49A2-4788-826B-5C8283B35C34}"/>
              </a:ext>
            </a:extLst>
          </p:cNvPr>
          <p:cNvSpPr txBox="1"/>
          <p:nvPr/>
        </p:nvSpPr>
        <p:spPr>
          <a:xfrm>
            <a:off x="6648316" y="943884"/>
            <a:ext cx="4575512" cy="830997"/>
          </a:xfrm>
          <a:prstGeom prst="rect">
            <a:avLst/>
          </a:prstGeom>
          <a:noFill/>
          <a:ln w="508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Health Disparity </a:t>
            </a:r>
          </a:p>
        </p:txBody>
      </p:sp>
      <p:sp>
        <p:nvSpPr>
          <p:cNvPr id="7" name="TextBox 6">
            <a:extLst>
              <a:ext uri="{FF2B5EF4-FFF2-40B4-BE49-F238E27FC236}">
                <a16:creationId xmlns:a16="http://schemas.microsoft.com/office/drawing/2014/main" id="{60372DB6-FBEC-476E-9240-7BF647C5635F}"/>
              </a:ext>
            </a:extLst>
          </p:cNvPr>
          <p:cNvSpPr txBox="1"/>
          <p:nvPr/>
        </p:nvSpPr>
        <p:spPr>
          <a:xfrm>
            <a:off x="93738" y="5153857"/>
            <a:ext cx="1129116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Health Disparity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health difference associated with social, environmental, or economic disadvantage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that typically affects people experiencing barriers  or who have few resources (on the basis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race/ethnicity, socioeconomic status, geographic location, sex, and sexual orientation and gender identify, among others) </a:t>
            </a:r>
          </a:p>
        </p:txBody>
      </p:sp>
      <p:sp>
        <p:nvSpPr>
          <p:cNvPr id="12" name="Arrow: Right 11">
            <a:extLst>
              <a:ext uri="{FF2B5EF4-FFF2-40B4-BE49-F238E27FC236}">
                <a16:creationId xmlns:a16="http://schemas.microsoft.com/office/drawing/2014/main" id="{B353325F-DB6D-47A3-A364-6B1838F66231}"/>
              </a:ext>
            </a:extLst>
          </p:cNvPr>
          <p:cNvSpPr/>
          <p:nvPr/>
        </p:nvSpPr>
        <p:spPr>
          <a:xfrm rot="5400000">
            <a:off x="6508499" y="2517446"/>
            <a:ext cx="1413615" cy="542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D754EE6-B751-42AC-B160-9389B544F172}"/>
              </a:ext>
            </a:extLst>
          </p:cNvPr>
          <p:cNvSpPr txBox="1"/>
          <p:nvPr/>
        </p:nvSpPr>
        <p:spPr>
          <a:xfrm>
            <a:off x="6842926" y="3759509"/>
            <a:ext cx="3678811" cy="830997"/>
          </a:xfrm>
          <a:prstGeom prst="rect">
            <a:avLst/>
          </a:prstGeom>
          <a:noFill/>
          <a:ln w="508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Health Equity </a:t>
            </a:r>
          </a:p>
        </p:txBody>
      </p:sp>
      <p:sp>
        <p:nvSpPr>
          <p:cNvPr id="14" name="TextBox 13">
            <a:extLst>
              <a:ext uri="{FF2B5EF4-FFF2-40B4-BE49-F238E27FC236}">
                <a16:creationId xmlns:a16="http://schemas.microsoft.com/office/drawing/2014/main" id="{E21FAB30-3B8B-45DA-9C1E-440E91C08366}"/>
              </a:ext>
            </a:extLst>
          </p:cNvPr>
          <p:cNvSpPr txBox="1"/>
          <p:nvPr/>
        </p:nvSpPr>
        <p:spPr>
          <a:xfrm>
            <a:off x="204281" y="6372893"/>
            <a:ext cx="1107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Health Equity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 aspirational goal describing the elimination of remediable factors that adversely influence health</a:t>
            </a:r>
          </a:p>
        </p:txBody>
      </p:sp>
      <p:sp>
        <p:nvSpPr>
          <p:cNvPr id="8" name="TextBox 7">
            <a:extLst>
              <a:ext uri="{FF2B5EF4-FFF2-40B4-BE49-F238E27FC236}">
                <a16:creationId xmlns:a16="http://schemas.microsoft.com/office/drawing/2014/main" id="{BD02B9E6-177F-4E53-809E-1106E420DEF5}"/>
              </a:ext>
            </a:extLst>
          </p:cNvPr>
          <p:cNvSpPr txBox="1"/>
          <p:nvPr/>
        </p:nvSpPr>
        <p:spPr>
          <a:xfrm>
            <a:off x="7585098" y="2358367"/>
            <a:ext cx="4606902" cy="646331"/>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Recognition of and addressing health disparities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 lead to change in practice</a:t>
            </a:r>
          </a:p>
        </p:txBody>
      </p:sp>
      <p:sp>
        <p:nvSpPr>
          <p:cNvPr id="11" name="Arrow: Right 10">
            <a:extLst>
              <a:ext uri="{FF2B5EF4-FFF2-40B4-BE49-F238E27FC236}">
                <a16:creationId xmlns:a16="http://schemas.microsoft.com/office/drawing/2014/main" id="{8FDC2CDF-CC37-48F7-AFD8-B3060AAC1009}"/>
              </a:ext>
            </a:extLst>
          </p:cNvPr>
          <p:cNvSpPr/>
          <p:nvPr/>
        </p:nvSpPr>
        <p:spPr>
          <a:xfrm>
            <a:off x="587340" y="887788"/>
            <a:ext cx="1770434" cy="994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Identify &amp; Address</a:t>
            </a:r>
          </a:p>
        </p:txBody>
      </p:sp>
      <p:pic>
        <p:nvPicPr>
          <p:cNvPr id="3" name="Picture 2">
            <a:extLst>
              <a:ext uri="{FF2B5EF4-FFF2-40B4-BE49-F238E27FC236}">
                <a16:creationId xmlns:a16="http://schemas.microsoft.com/office/drawing/2014/main" id="{10A7C437-D939-4FDC-9CCA-360AD6678516}"/>
              </a:ext>
            </a:extLst>
          </p:cNvPr>
          <p:cNvPicPr>
            <a:picLocks noChangeAspect="1"/>
          </p:cNvPicPr>
          <p:nvPr/>
        </p:nvPicPr>
        <p:blipFill>
          <a:blip r:embed="rId3"/>
          <a:stretch>
            <a:fillRect/>
          </a:stretch>
        </p:blipFill>
        <p:spPr>
          <a:xfrm>
            <a:off x="279740" y="1984732"/>
            <a:ext cx="5069336" cy="2888535"/>
          </a:xfrm>
          <a:prstGeom prst="rect">
            <a:avLst/>
          </a:prstGeom>
        </p:spPr>
      </p:pic>
      <p:sp>
        <p:nvSpPr>
          <p:cNvPr id="2" name="TextBox 1">
            <a:extLst>
              <a:ext uri="{FF2B5EF4-FFF2-40B4-BE49-F238E27FC236}">
                <a16:creationId xmlns:a16="http://schemas.microsoft.com/office/drawing/2014/main" id="{73CB557D-5946-422C-93B7-81EEBF87ECCA}"/>
              </a:ext>
            </a:extLst>
          </p:cNvPr>
          <p:cNvSpPr txBox="1"/>
          <p:nvPr/>
        </p:nvSpPr>
        <p:spPr>
          <a:xfrm>
            <a:off x="93738" y="82553"/>
            <a:ext cx="3177473" cy="76944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2225">
            <a:solidFill>
              <a:schemeClr val="accent1">
                <a:shade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NEXT PHASE:</a:t>
            </a:r>
          </a:p>
        </p:txBody>
      </p:sp>
    </p:spTree>
    <p:custDataLst>
      <p:tags r:id="rId1"/>
    </p:custDataLst>
    <p:extLst>
      <p:ext uri="{BB962C8B-B14F-4D97-AF65-F5344CB8AC3E}">
        <p14:creationId xmlns:p14="http://schemas.microsoft.com/office/powerpoint/2010/main" val="2847893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DA8EE-3389-419C-945B-A379EA50B038}"/>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53DE5AC9-6A14-4111-8DC5-108F18A50C7B}"/>
              </a:ext>
            </a:extLst>
          </p:cNvPr>
          <p:cNvSpPr>
            <a:spLocks noGrp="1"/>
          </p:cNvSpPr>
          <p:nvPr>
            <p:ph idx="1"/>
          </p:nvPr>
        </p:nvSpPr>
        <p:spPr/>
        <p:txBody>
          <a:bodyPr/>
          <a:lstStyle/>
          <a:p>
            <a:r>
              <a:rPr lang="en-US" dirty="0"/>
              <a:t>MAJOR AIM: </a:t>
            </a:r>
          </a:p>
          <a:p>
            <a:pPr lvl="1"/>
            <a:r>
              <a:rPr lang="en-US" dirty="0"/>
              <a:t>Improve the program retention, patients’ glycemic status and quality of life by addressing the SDOH </a:t>
            </a:r>
            <a:r>
              <a:rPr lang="en-US" sz="1600" dirty="0"/>
              <a:t>(now that we have a dedicated social worker)</a:t>
            </a:r>
          </a:p>
          <a:p>
            <a:pPr lvl="1"/>
            <a:r>
              <a:rPr lang="en-US" dirty="0"/>
              <a:t>We do not need all six visits </a:t>
            </a:r>
          </a:p>
          <a:p>
            <a:pPr marL="457200" lvl="1" indent="0">
              <a:buNone/>
            </a:pPr>
            <a:endParaRPr lang="en-US" dirty="0"/>
          </a:p>
        </p:txBody>
      </p:sp>
    </p:spTree>
    <p:custDataLst>
      <p:tags r:id="rId1"/>
    </p:custDataLst>
    <p:extLst>
      <p:ext uri="{BB962C8B-B14F-4D97-AF65-F5344CB8AC3E}">
        <p14:creationId xmlns:p14="http://schemas.microsoft.com/office/powerpoint/2010/main" val="217335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10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F7C78DB-61F4-4B18-A522-9B9B83B9140C}"/>
              </a:ext>
            </a:extLst>
          </p:cNvPr>
          <p:cNvSpPr/>
          <p:nvPr/>
        </p:nvSpPr>
        <p:spPr>
          <a:xfrm>
            <a:off x="2971823" y="1077489"/>
            <a:ext cx="1563756" cy="686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93F707BE-8B51-4396-8B9E-7C81D394EE2A}"/>
              </a:ext>
            </a:extLst>
          </p:cNvPr>
          <p:cNvSpPr/>
          <p:nvPr/>
        </p:nvSpPr>
        <p:spPr>
          <a:xfrm>
            <a:off x="5476469" y="1077487"/>
            <a:ext cx="1563756" cy="686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8FEC7986-7809-44A7-B5FB-93A88DC6F232}"/>
              </a:ext>
            </a:extLst>
          </p:cNvPr>
          <p:cNvSpPr/>
          <p:nvPr/>
        </p:nvSpPr>
        <p:spPr>
          <a:xfrm>
            <a:off x="7894981" y="1077487"/>
            <a:ext cx="1563756" cy="671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EADDA3DF-16C0-4C23-88A9-831CC6CBCB10}"/>
              </a:ext>
            </a:extLst>
          </p:cNvPr>
          <p:cNvSpPr/>
          <p:nvPr/>
        </p:nvSpPr>
        <p:spPr>
          <a:xfrm>
            <a:off x="10262148" y="1077487"/>
            <a:ext cx="1563756" cy="671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21420C56-4616-4347-B93C-0B50367CC0B7}"/>
              </a:ext>
            </a:extLst>
          </p:cNvPr>
          <p:cNvSpPr/>
          <p:nvPr/>
        </p:nvSpPr>
        <p:spPr>
          <a:xfrm>
            <a:off x="2792833" y="1959405"/>
            <a:ext cx="2001078" cy="482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MyChart setup and usage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Keeping BG log and/or downloading of devices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Setting SMART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Nutrition education needs assessment</a:t>
            </a:r>
          </a:p>
        </p:txBody>
      </p:sp>
      <p:sp>
        <p:nvSpPr>
          <p:cNvPr id="10" name="Rectangle: Rounded Corners 9">
            <a:extLst>
              <a:ext uri="{FF2B5EF4-FFF2-40B4-BE49-F238E27FC236}">
                <a16:creationId xmlns:a16="http://schemas.microsoft.com/office/drawing/2014/main" id="{40187B7C-7E72-442D-AD83-9096CD651472}"/>
              </a:ext>
            </a:extLst>
          </p:cNvPr>
          <p:cNvSpPr/>
          <p:nvPr/>
        </p:nvSpPr>
        <p:spPr>
          <a:xfrm>
            <a:off x="5290928" y="1955444"/>
            <a:ext cx="2001078" cy="48290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Ketone Testing/Sick Day Guidelines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Low Blood Sugar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Nutrition education needs assessment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3E3C16B-A3D8-4F5D-B70E-C3AD2E30D0B1}"/>
              </a:ext>
            </a:extLst>
          </p:cNvPr>
          <p:cNvSpPr/>
          <p:nvPr/>
        </p:nvSpPr>
        <p:spPr>
          <a:xfrm>
            <a:off x="7676319" y="1955444"/>
            <a:ext cx="2001078" cy="48290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Sport and Exercise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Technology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Achieving a greater independence at school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Establishing Routine </a:t>
            </a:r>
          </a:p>
        </p:txBody>
      </p:sp>
      <p:sp>
        <p:nvSpPr>
          <p:cNvPr id="12" name="Rectangle: Rounded Corners 11">
            <a:extLst>
              <a:ext uri="{FF2B5EF4-FFF2-40B4-BE49-F238E27FC236}">
                <a16:creationId xmlns:a16="http://schemas.microsoft.com/office/drawing/2014/main" id="{910680BF-1707-491D-99A9-AAA38B401896}"/>
              </a:ext>
            </a:extLst>
          </p:cNvPr>
          <p:cNvSpPr/>
          <p:nvPr/>
        </p:nvSpPr>
        <p:spPr>
          <a:xfrm>
            <a:off x="10043486" y="1955444"/>
            <a:ext cx="2001078" cy="48210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How to identify blood sugar patterns and make changes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 Hours” game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Review the preview topic as needed</a:t>
            </a:r>
          </a:p>
        </p:txBody>
      </p:sp>
      <p:sp>
        <p:nvSpPr>
          <p:cNvPr id="13" name="TextBox 12">
            <a:extLst>
              <a:ext uri="{FF2B5EF4-FFF2-40B4-BE49-F238E27FC236}">
                <a16:creationId xmlns:a16="http://schemas.microsoft.com/office/drawing/2014/main" id="{A401D1E1-9CE6-48E8-849A-7825F5008F39}"/>
              </a:ext>
            </a:extLst>
          </p:cNvPr>
          <p:cNvSpPr txBox="1"/>
          <p:nvPr/>
        </p:nvSpPr>
        <p:spPr>
          <a:xfrm>
            <a:off x="3384861" y="1192156"/>
            <a:ext cx="886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Visit 1</a:t>
            </a:r>
          </a:p>
        </p:txBody>
      </p:sp>
      <p:sp>
        <p:nvSpPr>
          <p:cNvPr id="14" name="TextBox 13">
            <a:extLst>
              <a:ext uri="{FF2B5EF4-FFF2-40B4-BE49-F238E27FC236}">
                <a16:creationId xmlns:a16="http://schemas.microsoft.com/office/drawing/2014/main" id="{9AB89338-61AF-4D0B-83F8-AB5AA37855B6}"/>
              </a:ext>
            </a:extLst>
          </p:cNvPr>
          <p:cNvSpPr txBox="1"/>
          <p:nvPr/>
        </p:nvSpPr>
        <p:spPr>
          <a:xfrm>
            <a:off x="5850371" y="1192156"/>
            <a:ext cx="8159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Visit 2</a:t>
            </a:r>
          </a:p>
        </p:txBody>
      </p:sp>
      <p:sp>
        <p:nvSpPr>
          <p:cNvPr id="15" name="TextBox 14">
            <a:extLst>
              <a:ext uri="{FF2B5EF4-FFF2-40B4-BE49-F238E27FC236}">
                <a16:creationId xmlns:a16="http://schemas.microsoft.com/office/drawing/2014/main" id="{4C868AE8-6D6C-4A99-893B-97C4F131CEEA}"/>
              </a:ext>
            </a:extLst>
          </p:cNvPr>
          <p:cNvSpPr txBox="1"/>
          <p:nvPr/>
        </p:nvSpPr>
        <p:spPr>
          <a:xfrm>
            <a:off x="8288853" y="1190296"/>
            <a:ext cx="8713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Visit 3</a:t>
            </a:r>
          </a:p>
        </p:txBody>
      </p:sp>
      <p:sp>
        <p:nvSpPr>
          <p:cNvPr id="16" name="TextBox 15">
            <a:extLst>
              <a:ext uri="{FF2B5EF4-FFF2-40B4-BE49-F238E27FC236}">
                <a16:creationId xmlns:a16="http://schemas.microsoft.com/office/drawing/2014/main" id="{DE16A722-3D0D-4FBA-801B-E082C145F161}"/>
              </a:ext>
            </a:extLst>
          </p:cNvPr>
          <p:cNvSpPr txBox="1"/>
          <p:nvPr/>
        </p:nvSpPr>
        <p:spPr>
          <a:xfrm>
            <a:off x="10617356" y="1228343"/>
            <a:ext cx="8533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Visit 4</a:t>
            </a:r>
          </a:p>
        </p:txBody>
      </p:sp>
      <p:sp>
        <p:nvSpPr>
          <p:cNvPr id="17" name="Rectangle: Rounded Corners 16">
            <a:extLst>
              <a:ext uri="{FF2B5EF4-FFF2-40B4-BE49-F238E27FC236}">
                <a16:creationId xmlns:a16="http://schemas.microsoft.com/office/drawing/2014/main" id="{1AFAE861-11C1-4084-8480-7D2704000226}"/>
              </a:ext>
            </a:extLst>
          </p:cNvPr>
          <p:cNvSpPr/>
          <p:nvPr/>
        </p:nvSpPr>
        <p:spPr>
          <a:xfrm>
            <a:off x="626102" y="1077489"/>
            <a:ext cx="1563756" cy="6721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4622B68-2FFC-4198-A213-E5489B490A44}"/>
              </a:ext>
            </a:extLst>
          </p:cNvPr>
          <p:cNvSpPr txBox="1"/>
          <p:nvPr/>
        </p:nvSpPr>
        <p:spPr>
          <a:xfrm>
            <a:off x="621218" y="1053656"/>
            <a:ext cx="15571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Introductory Call/Visit</a:t>
            </a:r>
          </a:p>
        </p:txBody>
      </p:sp>
      <p:sp>
        <p:nvSpPr>
          <p:cNvPr id="18" name="Rectangle: Rounded Corners 17">
            <a:extLst>
              <a:ext uri="{FF2B5EF4-FFF2-40B4-BE49-F238E27FC236}">
                <a16:creationId xmlns:a16="http://schemas.microsoft.com/office/drawing/2014/main" id="{4AF3C330-4796-4C02-A486-FCFB516AA976}"/>
              </a:ext>
            </a:extLst>
          </p:cNvPr>
          <p:cNvSpPr/>
          <p:nvPr/>
        </p:nvSpPr>
        <p:spPr>
          <a:xfrm>
            <a:off x="407441" y="1959407"/>
            <a:ext cx="2001078" cy="48712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Attend Classroom Introductory Visit in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Confirm first appointment date/time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Review of Program and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Hollie will be with each family individually </a:t>
            </a:r>
          </a:p>
        </p:txBody>
      </p:sp>
      <p:sp>
        <p:nvSpPr>
          <p:cNvPr id="2" name="TextBox 1">
            <a:extLst>
              <a:ext uri="{FF2B5EF4-FFF2-40B4-BE49-F238E27FC236}">
                <a16:creationId xmlns:a16="http://schemas.microsoft.com/office/drawing/2014/main" id="{A5D93327-AF7C-44C3-912E-0B670CD2202C}"/>
              </a:ext>
            </a:extLst>
          </p:cNvPr>
          <p:cNvSpPr txBox="1"/>
          <p:nvPr/>
        </p:nvSpPr>
        <p:spPr>
          <a:xfrm>
            <a:off x="2243798" y="1182717"/>
            <a:ext cx="652589" cy="461665"/>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Weekly call</a:t>
            </a:r>
          </a:p>
        </p:txBody>
      </p:sp>
      <p:sp>
        <p:nvSpPr>
          <p:cNvPr id="19" name="TextBox 18">
            <a:extLst>
              <a:ext uri="{FF2B5EF4-FFF2-40B4-BE49-F238E27FC236}">
                <a16:creationId xmlns:a16="http://schemas.microsoft.com/office/drawing/2014/main" id="{460B6D7C-0A8E-4EB6-BD92-21F71AE6AA42}"/>
              </a:ext>
            </a:extLst>
          </p:cNvPr>
          <p:cNvSpPr txBox="1"/>
          <p:nvPr/>
        </p:nvSpPr>
        <p:spPr>
          <a:xfrm>
            <a:off x="4700555" y="1182718"/>
            <a:ext cx="652589" cy="461665"/>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Weekly call</a:t>
            </a:r>
          </a:p>
        </p:txBody>
      </p:sp>
      <p:sp>
        <p:nvSpPr>
          <p:cNvPr id="20" name="TextBox 19">
            <a:extLst>
              <a:ext uri="{FF2B5EF4-FFF2-40B4-BE49-F238E27FC236}">
                <a16:creationId xmlns:a16="http://schemas.microsoft.com/office/drawing/2014/main" id="{6751C8B9-96FA-4DE7-AB47-1C869AF814EF}"/>
              </a:ext>
            </a:extLst>
          </p:cNvPr>
          <p:cNvSpPr txBox="1"/>
          <p:nvPr/>
        </p:nvSpPr>
        <p:spPr>
          <a:xfrm>
            <a:off x="7126494" y="1182717"/>
            <a:ext cx="652589" cy="461665"/>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Weekly call</a:t>
            </a:r>
          </a:p>
        </p:txBody>
      </p:sp>
      <p:sp>
        <p:nvSpPr>
          <p:cNvPr id="21" name="TextBox 20">
            <a:extLst>
              <a:ext uri="{FF2B5EF4-FFF2-40B4-BE49-F238E27FC236}">
                <a16:creationId xmlns:a16="http://schemas.microsoft.com/office/drawing/2014/main" id="{492FA981-70F4-44AF-A1F1-C81E1C3D161B}"/>
              </a:ext>
            </a:extLst>
          </p:cNvPr>
          <p:cNvSpPr txBox="1"/>
          <p:nvPr/>
        </p:nvSpPr>
        <p:spPr>
          <a:xfrm>
            <a:off x="9526314" y="1182177"/>
            <a:ext cx="652589" cy="461665"/>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Weekly call</a:t>
            </a:r>
          </a:p>
        </p:txBody>
      </p:sp>
      <p:sp>
        <p:nvSpPr>
          <p:cNvPr id="22" name="Title 1">
            <a:extLst>
              <a:ext uri="{FF2B5EF4-FFF2-40B4-BE49-F238E27FC236}">
                <a16:creationId xmlns:a16="http://schemas.microsoft.com/office/drawing/2014/main" id="{308F795E-5441-49CD-A2B7-E02D5B87B42F}"/>
              </a:ext>
            </a:extLst>
          </p:cNvPr>
          <p:cNvSpPr>
            <a:spLocks noGrp="1"/>
          </p:cNvSpPr>
          <p:nvPr>
            <p:ph type="title"/>
          </p:nvPr>
        </p:nvSpPr>
        <p:spPr>
          <a:xfrm>
            <a:off x="1399789" y="-97220"/>
            <a:ext cx="10515600" cy="1325563"/>
          </a:xfrm>
        </p:spPr>
        <p:txBody>
          <a:bodyPr/>
          <a:lstStyle/>
          <a:p>
            <a:r>
              <a:rPr lang="en-US" dirty="0"/>
              <a:t>Education Curriculum for Next Cohort</a:t>
            </a:r>
          </a:p>
        </p:txBody>
      </p:sp>
    </p:spTree>
    <p:extLst>
      <p:ext uri="{BB962C8B-B14F-4D97-AF65-F5344CB8AC3E}">
        <p14:creationId xmlns:p14="http://schemas.microsoft.com/office/powerpoint/2010/main" val="2632199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p:cNvSpPr txBox="1"/>
          <p:nvPr/>
        </p:nvSpPr>
        <p:spPr>
          <a:xfrm>
            <a:off x="87231" y="0"/>
            <a:ext cx="109760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C00000"/>
                </a:solidFill>
                <a:effectLst/>
                <a:uLnTx/>
                <a:uFillTx/>
                <a:latin typeface="Calibri" panose="020F0502020204030204"/>
                <a:ea typeface="+mn-ea"/>
                <a:cs typeface="+mn-cs"/>
              </a:rPr>
              <a:t>DWP Return to Usual Care Criteria for Cohort 2022</a:t>
            </a:r>
          </a:p>
        </p:txBody>
      </p:sp>
      <p:sp>
        <p:nvSpPr>
          <p:cNvPr id="38" name="Rounded Rectangle 8">
            <a:extLst>
              <a:ext uri="{FF2B5EF4-FFF2-40B4-BE49-F238E27FC236}">
                <a16:creationId xmlns:a16="http://schemas.microsoft.com/office/drawing/2014/main" id="{DA75B0D3-6554-4E0D-9FA1-DCE5477DD829}"/>
              </a:ext>
            </a:extLst>
          </p:cNvPr>
          <p:cNvSpPr/>
          <p:nvPr/>
        </p:nvSpPr>
        <p:spPr>
          <a:xfrm>
            <a:off x="11072" y="1801337"/>
            <a:ext cx="1727200" cy="1051565"/>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Patient enrolled</a:t>
            </a:r>
          </a:p>
        </p:txBody>
      </p:sp>
      <p:sp>
        <p:nvSpPr>
          <p:cNvPr id="40" name="Rectangle 39">
            <a:extLst>
              <a:ext uri="{FF2B5EF4-FFF2-40B4-BE49-F238E27FC236}">
                <a16:creationId xmlns:a16="http://schemas.microsoft.com/office/drawing/2014/main" id="{A2BB25EB-FC27-4F56-AB59-2077450937D3}"/>
              </a:ext>
            </a:extLst>
          </p:cNvPr>
          <p:cNvSpPr/>
          <p:nvPr/>
        </p:nvSpPr>
        <p:spPr>
          <a:xfrm>
            <a:off x="2330846" y="528830"/>
            <a:ext cx="1573801" cy="10515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Lack of 2 appointments with APP and Education</a:t>
            </a:r>
          </a:p>
        </p:txBody>
      </p:sp>
      <p:cxnSp>
        <p:nvCxnSpPr>
          <p:cNvPr id="50" name="Straight Arrow Connector 49">
            <a:extLst>
              <a:ext uri="{FF2B5EF4-FFF2-40B4-BE49-F238E27FC236}">
                <a16:creationId xmlns:a16="http://schemas.microsoft.com/office/drawing/2014/main" id="{4AC3A6FD-B132-4C38-9608-5B70D9FCBC28}"/>
              </a:ext>
            </a:extLst>
          </p:cNvPr>
          <p:cNvCxnSpPr>
            <a:cxnSpLocks/>
            <a:stCxn id="176" idx="3"/>
            <a:endCxn id="40" idx="1"/>
          </p:cNvCxnSpPr>
          <p:nvPr/>
        </p:nvCxnSpPr>
        <p:spPr>
          <a:xfrm flipV="1">
            <a:off x="1738272" y="1054613"/>
            <a:ext cx="592574" cy="3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091B761-D0ED-4F11-8616-539AE57CFBA7}"/>
              </a:ext>
            </a:extLst>
          </p:cNvPr>
          <p:cNvCxnSpPr>
            <a:cxnSpLocks/>
            <a:stCxn id="40" idx="3"/>
            <a:endCxn id="65" idx="1"/>
          </p:cNvCxnSpPr>
          <p:nvPr/>
        </p:nvCxnSpPr>
        <p:spPr>
          <a:xfrm>
            <a:off x="3904647" y="1054613"/>
            <a:ext cx="415706" cy="4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3115EA18-F6AC-4A9C-9DDD-B07D2654E669}"/>
              </a:ext>
            </a:extLst>
          </p:cNvPr>
          <p:cNvSpPr/>
          <p:nvPr/>
        </p:nvSpPr>
        <p:spPr>
          <a:xfrm>
            <a:off x="2317587" y="1802941"/>
            <a:ext cx="1573801" cy="10471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Continues to cancel or no show and then reschedule </a:t>
            </a:r>
          </a:p>
        </p:txBody>
      </p:sp>
      <p:sp>
        <p:nvSpPr>
          <p:cNvPr id="57" name="Rectangle 56">
            <a:extLst>
              <a:ext uri="{FF2B5EF4-FFF2-40B4-BE49-F238E27FC236}">
                <a16:creationId xmlns:a16="http://schemas.microsoft.com/office/drawing/2014/main" id="{0485F978-3599-4F65-832D-3D88CAE0276F}"/>
              </a:ext>
            </a:extLst>
          </p:cNvPr>
          <p:cNvSpPr/>
          <p:nvPr/>
        </p:nvSpPr>
        <p:spPr>
          <a:xfrm>
            <a:off x="4303342" y="1802100"/>
            <a:ext cx="1680305" cy="10508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Review at DWP Meeting</a:t>
            </a:r>
          </a:p>
        </p:txBody>
      </p:sp>
      <p:cxnSp>
        <p:nvCxnSpPr>
          <p:cNvPr id="61" name="Straight Arrow Connector 60">
            <a:extLst>
              <a:ext uri="{FF2B5EF4-FFF2-40B4-BE49-F238E27FC236}">
                <a16:creationId xmlns:a16="http://schemas.microsoft.com/office/drawing/2014/main" id="{2F8C5ED2-395B-45A0-B9E6-E713DC898A5D}"/>
              </a:ext>
            </a:extLst>
          </p:cNvPr>
          <p:cNvCxnSpPr>
            <a:cxnSpLocks/>
            <a:stCxn id="38" idx="3"/>
            <a:endCxn id="56" idx="1"/>
          </p:cNvCxnSpPr>
          <p:nvPr/>
        </p:nvCxnSpPr>
        <p:spPr>
          <a:xfrm flipV="1">
            <a:off x="1738272" y="2326526"/>
            <a:ext cx="579315" cy="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F318D94-4940-4354-AF10-CFAB41DB912E}"/>
              </a:ext>
            </a:extLst>
          </p:cNvPr>
          <p:cNvCxnSpPr>
            <a:cxnSpLocks/>
            <a:stCxn id="56" idx="3"/>
            <a:endCxn id="57" idx="1"/>
          </p:cNvCxnSpPr>
          <p:nvPr/>
        </p:nvCxnSpPr>
        <p:spPr>
          <a:xfrm>
            <a:off x="3891388" y="2326526"/>
            <a:ext cx="411954" cy="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17">
            <a:extLst>
              <a:ext uri="{FF2B5EF4-FFF2-40B4-BE49-F238E27FC236}">
                <a16:creationId xmlns:a16="http://schemas.microsoft.com/office/drawing/2014/main" id="{7EC811D9-FB48-4DFC-A5C9-AB8BF5B95FC9}"/>
              </a:ext>
            </a:extLst>
          </p:cNvPr>
          <p:cNvSpPr/>
          <p:nvPr/>
        </p:nvSpPr>
        <p:spPr>
          <a:xfrm>
            <a:off x="10638860" y="1803338"/>
            <a:ext cx="1454093" cy="1051564"/>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Return to usual care</a:t>
            </a:r>
          </a:p>
        </p:txBody>
      </p:sp>
      <p:sp>
        <p:nvSpPr>
          <p:cNvPr id="65" name="Rectangle 64">
            <a:extLst>
              <a:ext uri="{FF2B5EF4-FFF2-40B4-BE49-F238E27FC236}">
                <a16:creationId xmlns:a16="http://schemas.microsoft.com/office/drawing/2014/main" id="{A8784804-C462-4077-89FC-C3CE13244B0B}"/>
              </a:ext>
            </a:extLst>
          </p:cNvPr>
          <p:cNvSpPr/>
          <p:nvPr/>
        </p:nvSpPr>
        <p:spPr>
          <a:xfrm>
            <a:off x="4320353" y="531978"/>
            <a:ext cx="1680305" cy="1054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Call made to patient by Social Work</a:t>
            </a:r>
          </a:p>
        </p:txBody>
      </p:sp>
      <p:sp>
        <p:nvSpPr>
          <p:cNvPr id="66" name="Rectangle 65">
            <a:extLst>
              <a:ext uri="{FF2B5EF4-FFF2-40B4-BE49-F238E27FC236}">
                <a16:creationId xmlns:a16="http://schemas.microsoft.com/office/drawing/2014/main" id="{46A4598A-E9FE-46B2-A97E-1046745C4B90}"/>
              </a:ext>
            </a:extLst>
          </p:cNvPr>
          <p:cNvSpPr/>
          <p:nvPr/>
        </p:nvSpPr>
        <p:spPr>
          <a:xfrm>
            <a:off x="6335425" y="528830"/>
            <a:ext cx="1680305" cy="10541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 answer or no attendance to next appointment</a:t>
            </a:r>
          </a:p>
        </p:txBody>
      </p:sp>
      <p:cxnSp>
        <p:nvCxnSpPr>
          <p:cNvPr id="76" name="Straight Arrow Connector 75">
            <a:extLst>
              <a:ext uri="{FF2B5EF4-FFF2-40B4-BE49-F238E27FC236}">
                <a16:creationId xmlns:a16="http://schemas.microsoft.com/office/drawing/2014/main" id="{F20A8F47-C277-4CCF-8A46-263CEC8D25F5}"/>
              </a:ext>
            </a:extLst>
          </p:cNvPr>
          <p:cNvCxnSpPr>
            <a:cxnSpLocks/>
            <a:stCxn id="65" idx="3"/>
            <a:endCxn id="66" idx="1"/>
          </p:cNvCxnSpPr>
          <p:nvPr/>
        </p:nvCxnSpPr>
        <p:spPr>
          <a:xfrm flipV="1">
            <a:off x="6000658" y="1055903"/>
            <a:ext cx="334767" cy="3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DBD4CAD-CDB3-4C2A-997F-739283AE4B33}"/>
              </a:ext>
            </a:extLst>
          </p:cNvPr>
          <p:cNvCxnSpPr>
            <a:cxnSpLocks/>
            <a:stCxn id="66" idx="3"/>
            <a:endCxn id="174" idx="1"/>
          </p:cNvCxnSpPr>
          <p:nvPr/>
        </p:nvCxnSpPr>
        <p:spPr>
          <a:xfrm flipV="1">
            <a:off x="8015730" y="1053522"/>
            <a:ext cx="2623131" cy="2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EE18C664-2515-4C2F-BA48-AC3AA4485CCF}"/>
              </a:ext>
            </a:extLst>
          </p:cNvPr>
          <p:cNvSpPr/>
          <p:nvPr/>
        </p:nvSpPr>
        <p:spPr>
          <a:xfrm>
            <a:off x="6335425" y="1800445"/>
            <a:ext cx="1680305" cy="10515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Call made to patient by Social Worker to discuss and problem solve barriers to participation</a:t>
            </a:r>
          </a:p>
        </p:txBody>
      </p:sp>
      <p:cxnSp>
        <p:nvCxnSpPr>
          <p:cNvPr id="91" name="Straight Arrow Connector 90">
            <a:extLst>
              <a:ext uri="{FF2B5EF4-FFF2-40B4-BE49-F238E27FC236}">
                <a16:creationId xmlns:a16="http://schemas.microsoft.com/office/drawing/2014/main" id="{BB4544F6-D751-4357-B26A-0CDBEFE87E21}"/>
              </a:ext>
            </a:extLst>
          </p:cNvPr>
          <p:cNvCxnSpPr>
            <a:cxnSpLocks/>
            <a:stCxn id="57" idx="3"/>
            <a:endCxn id="90" idx="1"/>
          </p:cNvCxnSpPr>
          <p:nvPr/>
        </p:nvCxnSpPr>
        <p:spPr>
          <a:xfrm flipV="1">
            <a:off x="5983647" y="2326228"/>
            <a:ext cx="351778" cy="1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AF038662-D956-408C-9EF5-E1851C80E07A}"/>
              </a:ext>
            </a:extLst>
          </p:cNvPr>
          <p:cNvSpPr/>
          <p:nvPr/>
        </p:nvSpPr>
        <p:spPr>
          <a:xfrm>
            <a:off x="8336446" y="1802164"/>
            <a:ext cx="1680305" cy="10515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 answer or no attendance to next appointment</a:t>
            </a:r>
          </a:p>
        </p:txBody>
      </p:sp>
      <p:cxnSp>
        <p:nvCxnSpPr>
          <p:cNvPr id="95" name="Straight Arrow Connector 94">
            <a:extLst>
              <a:ext uri="{FF2B5EF4-FFF2-40B4-BE49-F238E27FC236}">
                <a16:creationId xmlns:a16="http://schemas.microsoft.com/office/drawing/2014/main" id="{C4B74E3A-D6F6-4704-A3EB-72753DA5F3B1}"/>
              </a:ext>
            </a:extLst>
          </p:cNvPr>
          <p:cNvCxnSpPr>
            <a:cxnSpLocks/>
            <a:stCxn id="90" idx="3"/>
            <a:endCxn id="94" idx="1"/>
          </p:cNvCxnSpPr>
          <p:nvPr/>
        </p:nvCxnSpPr>
        <p:spPr>
          <a:xfrm>
            <a:off x="8015730" y="2326228"/>
            <a:ext cx="320716" cy="1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440D8FE2-850F-4749-9DCB-881CF249B731}"/>
              </a:ext>
            </a:extLst>
          </p:cNvPr>
          <p:cNvCxnSpPr>
            <a:cxnSpLocks/>
            <a:stCxn id="94" idx="3"/>
            <a:endCxn id="64" idx="1"/>
          </p:cNvCxnSpPr>
          <p:nvPr/>
        </p:nvCxnSpPr>
        <p:spPr>
          <a:xfrm>
            <a:off x="10016751" y="2327946"/>
            <a:ext cx="622109" cy="1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Rounded Rectangle 8">
            <a:extLst>
              <a:ext uri="{FF2B5EF4-FFF2-40B4-BE49-F238E27FC236}">
                <a16:creationId xmlns:a16="http://schemas.microsoft.com/office/drawing/2014/main" id="{FF13C43D-174C-4B86-BAE5-6D4E8645F9F8}"/>
              </a:ext>
            </a:extLst>
          </p:cNvPr>
          <p:cNvSpPr/>
          <p:nvPr/>
        </p:nvSpPr>
        <p:spPr>
          <a:xfrm>
            <a:off x="11072" y="5565792"/>
            <a:ext cx="1727200" cy="1083292"/>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Patient enrolled</a:t>
            </a:r>
          </a:p>
        </p:txBody>
      </p:sp>
      <p:sp>
        <p:nvSpPr>
          <p:cNvPr id="102" name="Rectangle 101">
            <a:extLst>
              <a:ext uri="{FF2B5EF4-FFF2-40B4-BE49-F238E27FC236}">
                <a16:creationId xmlns:a16="http://schemas.microsoft.com/office/drawing/2014/main" id="{263DE1C0-A7E6-474F-A23A-F8CD0E4B441C}"/>
              </a:ext>
            </a:extLst>
          </p:cNvPr>
          <p:cNvSpPr/>
          <p:nvPr/>
        </p:nvSpPr>
        <p:spPr>
          <a:xfrm>
            <a:off x="2330843" y="5571076"/>
            <a:ext cx="1573801" cy="10832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Patient expresses no longer wanting education visits OR APP appointment </a:t>
            </a:r>
          </a:p>
        </p:txBody>
      </p:sp>
      <p:cxnSp>
        <p:nvCxnSpPr>
          <p:cNvPr id="104" name="Straight Arrow Connector 103">
            <a:extLst>
              <a:ext uri="{FF2B5EF4-FFF2-40B4-BE49-F238E27FC236}">
                <a16:creationId xmlns:a16="http://schemas.microsoft.com/office/drawing/2014/main" id="{08E0B05D-85FC-43C0-80C6-E87661918C64}"/>
              </a:ext>
            </a:extLst>
          </p:cNvPr>
          <p:cNvCxnSpPr>
            <a:cxnSpLocks/>
            <a:stCxn id="101" idx="3"/>
            <a:endCxn id="102" idx="1"/>
          </p:cNvCxnSpPr>
          <p:nvPr/>
        </p:nvCxnSpPr>
        <p:spPr>
          <a:xfrm>
            <a:off x="1738272" y="6107438"/>
            <a:ext cx="592571" cy="5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257B632C-B3D1-4918-9B69-6A3302F40A11}"/>
              </a:ext>
            </a:extLst>
          </p:cNvPr>
          <p:cNvCxnSpPr>
            <a:cxnSpLocks/>
            <a:stCxn id="192" idx="3"/>
            <a:endCxn id="168" idx="1"/>
          </p:cNvCxnSpPr>
          <p:nvPr/>
        </p:nvCxnSpPr>
        <p:spPr>
          <a:xfrm flipV="1">
            <a:off x="6015496" y="6113095"/>
            <a:ext cx="4588529" cy="1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8">
            <a:extLst>
              <a:ext uri="{FF2B5EF4-FFF2-40B4-BE49-F238E27FC236}">
                <a16:creationId xmlns:a16="http://schemas.microsoft.com/office/drawing/2014/main" id="{34CB8178-06D3-4E63-93DF-EF28B43A10E3}"/>
              </a:ext>
            </a:extLst>
          </p:cNvPr>
          <p:cNvSpPr/>
          <p:nvPr/>
        </p:nvSpPr>
        <p:spPr>
          <a:xfrm>
            <a:off x="19700" y="3082412"/>
            <a:ext cx="1727200" cy="1083292"/>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Patient enrolled</a:t>
            </a:r>
          </a:p>
        </p:txBody>
      </p:sp>
      <p:sp>
        <p:nvSpPr>
          <p:cNvPr id="37" name="Rectangle 36">
            <a:extLst>
              <a:ext uri="{FF2B5EF4-FFF2-40B4-BE49-F238E27FC236}">
                <a16:creationId xmlns:a16="http://schemas.microsoft.com/office/drawing/2014/main" id="{FE4B5DF4-E165-40DF-AA6E-96BE2DBD9E75}"/>
              </a:ext>
            </a:extLst>
          </p:cNvPr>
          <p:cNvSpPr/>
          <p:nvPr/>
        </p:nvSpPr>
        <p:spPr>
          <a:xfrm>
            <a:off x="2330845" y="3077044"/>
            <a:ext cx="1573801" cy="10832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Patient shows for first visit</a:t>
            </a:r>
          </a:p>
        </p:txBody>
      </p:sp>
      <p:sp>
        <p:nvSpPr>
          <p:cNvPr id="39" name="Rectangle 38">
            <a:extLst>
              <a:ext uri="{FF2B5EF4-FFF2-40B4-BE49-F238E27FC236}">
                <a16:creationId xmlns:a16="http://schemas.microsoft.com/office/drawing/2014/main" id="{D884FEA3-D918-413F-B507-33EFC876F222}"/>
              </a:ext>
            </a:extLst>
          </p:cNvPr>
          <p:cNvSpPr/>
          <p:nvPr/>
        </p:nvSpPr>
        <p:spPr>
          <a:xfrm>
            <a:off x="4335193" y="3080685"/>
            <a:ext cx="1680305" cy="10814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Lack of 2 appointments with APP and Education</a:t>
            </a:r>
          </a:p>
        </p:txBody>
      </p:sp>
      <p:cxnSp>
        <p:nvCxnSpPr>
          <p:cNvPr id="41" name="Straight Arrow Connector 40">
            <a:extLst>
              <a:ext uri="{FF2B5EF4-FFF2-40B4-BE49-F238E27FC236}">
                <a16:creationId xmlns:a16="http://schemas.microsoft.com/office/drawing/2014/main" id="{7013C5CE-FC75-4F68-AB06-CF9C1B17D3B5}"/>
              </a:ext>
            </a:extLst>
          </p:cNvPr>
          <p:cNvCxnSpPr>
            <a:cxnSpLocks/>
            <a:stCxn id="35" idx="3"/>
            <a:endCxn id="37" idx="1"/>
          </p:cNvCxnSpPr>
          <p:nvPr/>
        </p:nvCxnSpPr>
        <p:spPr>
          <a:xfrm flipV="1">
            <a:off x="1746900" y="3618691"/>
            <a:ext cx="583945" cy="5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C71C714-1704-4794-A779-E4EFC995BB30}"/>
              </a:ext>
            </a:extLst>
          </p:cNvPr>
          <p:cNvCxnSpPr>
            <a:cxnSpLocks/>
            <a:stCxn id="37" idx="3"/>
            <a:endCxn id="39" idx="1"/>
          </p:cNvCxnSpPr>
          <p:nvPr/>
        </p:nvCxnSpPr>
        <p:spPr>
          <a:xfrm>
            <a:off x="3904646" y="3618691"/>
            <a:ext cx="430547" cy="2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17">
            <a:extLst>
              <a:ext uri="{FF2B5EF4-FFF2-40B4-BE49-F238E27FC236}">
                <a16:creationId xmlns:a16="http://schemas.microsoft.com/office/drawing/2014/main" id="{A911F02B-C963-4761-9A34-15003DC2AEE0}"/>
              </a:ext>
            </a:extLst>
          </p:cNvPr>
          <p:cNvSpPr/>
          <p:nvPr/>
        </p:nvSpPr>
        <p:spPr>
          <a:xfrm>
            <a:off x="10604024" y="3091542"/>
            <a:ext cx="1479403" cy="1058366"/>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Return to usual care</a:t>
            </a:r>
          </a:p>
        </p:txBody>
      </p:sp>
      <p:cxnSp>
        <p:nvCxnSpPr>
          <p:cNvPr id="48" name="Straight Arrow Connector 47">
            <a:extLst>
              <a:ext uri="{FF2B5EF4-FFF2-40B4-BE49-F238E27FC236}">
                <a16:creationId xmlns:a16="http://schemas.microsoft.com/office/drawing/2014/main" id="{FAB1DD05-A0A1-48B4-869C-F1368177AA9B}"/>
              </a:ext>
            </a:extLst>
          </p:cNvPr>
          <p:cNvCxnSpPr>
            <a:cxnSpLocks/>
            <a:stCxn id="158" idx="3"/>
            <a:endCxn id="43" idx="1"/>
          </p:cNvCxnSpPr>
          <p:nvPr/>
        </p:nvCxnSpPr>
        <p:spPr>
          <a:xfrm flipV="1">
            <a:off x="8015731" y="3620725"/>
            <a:ext cx="2588293" cy="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71FA41EB-3AF5-4152-8190-BB595064C98C}"/>
              </a:ext>
            </a:extLst>
          </p:cNvPr>
          <p:cNvSpPr/>
          <p:nvPr/>
        </p:nvSpPr>
        <p:spPr>
          <a:xfrm>
            <a:off x="6335426" y="3092317"/>
            <a:ext cx="1680305" cy="10583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Call made to patient by Social Work</a:t>
            </a:r>
          </a:p>
        </p:txBody>
      </p:sp>
      <p:sp>
        <p:nvSpPr>
          <p:cNvPr id="168" name="Rounded Rectangle 17">
            <a:extLst>
              <a:ext uri="{FF2B5EF4-FFF2-40B4-BE49-F238E27FC236}">
                <a16:creationId xmlns:a16="http://schemas.microsoft.com/office/drawing/2014/main" id="{C5B9720C-EA25-440F-8522-05650D3169A4}"/>
              </a:ext>
            </a:extLst>
          </p:cNvPr>
          <p:cNvSpPr/>
          <p:nvPr/>
        </p:nvSpPr>
        <p:spPr>
          <a:xfrm>
            <a:off x="10604025" y="5571449"/>
            <a:ext cx="1479403" cy="1083292"/>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Return to usual care</a:t>
            </a:r>
          </a:p>
        </p:txBody>
      </p:sp>
      <p:sp>
        <p:nvSpPr>
          <p:cNvPr id="174" name="Rounded Rectangle 17">
            <a:extLst>
              <a:ext uri="{FF2B5EF4-FFF2-40B4-BE49-F238E27FC236}">
                <a16:creationId xmlns:a16="http://schemas.microsoft.com/office/drawing/2014/main" id="{BEBCA094-FB5D-400B-A844-D38987B64262}"/>
              </a:ext>
            </a:extLst>
          </p:cNvPr>
          <p:cNvSpPr/>
          <p:nvPr/>
        </p:nvSpPr>
        <p:spPr>
          <a:xfrm>
            <a:off x="10638861" y="527740"/>
            <a:ext cx="1454093" cy="1051564"/>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Return to usual care</a:t>
            </a:r>
          </a:p>
        </p:txBody>
      </p:sp>
      <p:sp>
        <p:nvSpPr>
          <p:cNvPr id="176" name="Rounded Rectangle 8">
            <a:extLst>
              <a:ext uri="{FF2B5EF4-FFF2-40B4-BE49-F238E27FC236}">
                <a16:creationId xmlns:a16="http://schemas.microsoft.com/office/drawing/2014/main" id="{7BDDADC8-93DA-490C-A974-082D93352225}"/>
              </a:ext>
            </a:extLst>
          </p:cNvPr>
          <p:cNvSpPr/>
          <p:nvPr/>
        </p:nvSpPr>
        <p:spPr>
          <a:xfrm>
            <a:off x="11072" y="531978"/>
            <a:ext cx="1727200" cy="1051565"/>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Patient enrolled</a:t>
            </a:r>
          </a:p>
        </p:txBody>
      </p:sp>
      <p:sp>
        <p:nvSpPr>
          <p:cNvPr id="192" name="Rectangle 191">
            <a:extLst>
              <a:ext uri="{FF2B5EF4-FFF2-40B4-BE49-F238E27FC236}">
                <a16:creationId xmlns:a16="http://schemas.microsoft.com/office/drawing/2014/main" id="{4D6BDA1F-4ABF-44CD-ACE8-1032A4DA366F}"/>
              </a:ext>
            </a:extLst>
          </p:cNvPr>
          <p:cNvSpPr/>
          <p:nvPr/>
        </p:nvSpPr>
        <p:spPr>
          <a:xfrm>
            <a:off x="4335191" y="5572785"/>
            <a:ext cx="1680305" cy="10832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Call made to patient by Social Work</a:t>
            </a:r>
          </a:p>
        </p:txBody>
      </p:sp>
      <p:cxnSp>
        <p:nvCxnSpPr>
          <p:cNvPr id="194" name="Straight Arrow Connector 193">
            <a:extLst>
              <a:ext uri="{FF2B5EF4-FFF2-40B4-BE49-F238E27FC236}">
                <a16:creationId xmlns:a16="http://schemas.microsoft.com/office/drawing/2014/main" id="{1CCEEAE4-8541-485B-A89D-8A3707858795}"/>
              </a:ext>
            </a:extLst>
          </p:cNvPr>
          <p:cNvCxnSpPr>
            <a:cxnSpLocks/>
            <a:stCxn id="102" idx="3"/>
            <a:endCxn id="192" idx="1"/>
          </p:cNvCxnSpPr>
          <p:nvPr/>
        </p:nvCxnSpPr>
        <p:spPr>
          <a:xfrm>
            <a:off x="3904644" y="6112723"/>
            <a:ext cx="430547" cy="1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14BC3292-3D66-49B2-A8C0-E9D89FEE9A86}"/>
              </a:ext>
            </a:extLst>
          </p:cNvPr>
          <p:cNvCxnSpPr>
            <a:cxnSpLocks/>
            <a:stCxn id="39" idx="3"/>
            <a:endCxn id="158" idx="1"/>
          </p:cNvCxnSpPr>
          <p:nvPr/>
        </p:nvCxnSpPr>
        <p:spPr>
          <a:xfrm>
            <a:off x="6015498" y="3621423"/>
            <a:ext cx="319928" cy="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ounded Rectangle 8">
            <a:extLst>
              <a:ext uri="{FF2B5EF4-FFF2-40B4-BE49-F238E27FC236}">
                <a16:creationId xmlns:a16="http://schemas.microsoft.com/office/drawing/2014/main" id="{9B5978EA-D2C8-4E79-9D06-F3CB31500C88}"/>
              </a:ext>
            </a:extLst>
          </p:cNvPr>
          <p:cNvSpPr/>
          <p:nvPr/>
        </p:nvSpPr>
        <p:spPr>
          <a:xfrm>
            <a:off x="19700" y="4338057"/>
            <a:ext cx="1727200" cy="1083292"/>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Patient enrolled</a:t>
            </a:r>
          </a:p>
        </p:txBody>
      </p:sp>
      <p:sp>
        <p:nvSpPr>
          <p:cNvPr id="69" name="Rectangle 68">
            <a:extLst>
              <a:ext uri="{FF2B5EF4-FFF2-40B4-BE49-F238E27FC236}">
                <a16:creationId xmlns:a16="http://schemas.microsoft.com/office/drawing/2014/main" id="{D4DCF602-DAA3-4BA6-98C1-CD686C691ABA}"/>
              </a:ext>
            </a:extLst>
          </p:cNvPr>
          <p:cNvSpPr/>
          <p:nvPr/>
        </p:nvSpPr>
        <p:spPr>
          <a:xfrm>
            <a:off x="2330844" y="4340824"/>
            <a:ext cx="1573801" cy="10832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Patient cancels or no shows for Introductory  Classroom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Visit</a:t>
            </a:r>
          </a:p>
        </p:txBody>
      </p:sp>
      <p:sp>
        <p:nvSpPr>
          <p:cNvPr id="70" name="Rectangle 69">
            <a:extLst>
              <a:ext uri="{FF2B5EF4-FFF2-40B4-BE49-F238E27FC236}">
                <a16:creationId xmlns:a16="http://schemas.microsoft.com/office/drawing/2014/main" id="{90BA6CBF-69AD-49F1-9A3A-3F8EFEAC9118}"/>
              </a:ext>
            </a:extLst>
          </p:cNvPr>
          <p:cNvSpPr/>
          <p:nvPr/>
        </p:nvSpPr>
        <p:spPr>
          <a:xfrm>
            <a:off x="4335192" y="4352835"/>
            <a:ext cx="1680305" cy="1054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Call made to patient by Social Work</a:t>
            </a:r>
          </a:p>
        </p:txBody>
      </p:sp>
      <p:sp>
        <p:nvSpPr>
          <p:cNvPr id="71" name="Rounded Rectangle 17">
            <a:extLst>
              <a:ext uri="{FF2B5EF4-FFF2-40B4-BE49-F238E27FC236}">
                <a16:creationId xmlns:a16="http://schemas.microsoft.com/office/drawing/2014/main" id="{C96256FA-12CD-49E8-B129-591A40995C8F}"/>
              </a:ext>
            </a:extLst>
          </p:cNvPr>
          <p:cNvSpPr/>
          <p:nvPr/>
        </p:nvSpPr>
        <p:spPr>
          <a:xfrm>
            <a:off x="10604026" y="4349368"/>
            <a:ext cx="1479403" cy="1058366"/>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Return to usual care</a:t>
            </a:r>
          </a:p>
        </p:txBody>
      </p:sp>
      <p:cxnSp>
        <p:nvCxnSpPr>
          <p:cNvPr id="82" name="Straight Arrow Connector 81">
            <a:extLst>
              <a:ext uri="{FF2B5EF4-FFF2-40B4-BE49-F238E27FC236}">
                <a16:creationId xmlns:a16="http://schemas.microsoft.com/office/drawing/2014/main" id="{73A2208C-9E19-4547-8EED-4074FC39B052}"/>
              </a:ext>
            </a:extLst>
          </p:cNvPr>
          <p:cNvCxnSpPr>
            <a:cxnSpLocks/>
            <a:stCxn id="68" idx="3"/>
            <a:endCxn id="69" idx="1"/>
          </p:cNvCxnSpPr>
          <p:nvPr/>
        </p:nvCxnSpPr>
        <p:spPr>
          <a:xfrm>
            <a:off x="1746900" y="4879703"/>
            <a:ext cx="583944" cy="2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573A355F-CD23-4F87-96AE-E71979955750}"/>
              </a:ext>
            </a:extLst>
          </p:cNvPr>
          <p:cNvCxnSpPr>
            <a:cxnSpLocks/>
            <a:stCxn id="69" idx="3"/>
            <a:endCxn id="70" idx="1"/>
          </p:cNvCxnSpPr>
          <p:nvPr/>
        </p:nvCxnSpPr>
        <p:spPr>
          <a:xfrm flipV="1">
            <a:off x="3904645" y="4879909"/>
            <a:ext cx="430547" cy="2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5557967C-4885-49BF-8F04-093423B3C237}"/>
              </a:ext>
            </a:extLst>
          </p:cNvPr>
          <p:cNvCxnSpPr>
            <a:cxnSpLocks/>
            <a:stCxn id="70" idx="3"/>
            <a:endCxn id="71" idx="1"/>
          </p:cNvCxnSpPr>
          <p:nvPr/>
        </p:nvCxnSpPr>
        <p:spPr>
          <a:xfrm flipV="1">
            <a:off x="6015497" y="4878551"/>
            <a:ext cx="4588529" cy="1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748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DA8EE-3389-419C-945B-A379EA50B038}"/>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53DE5AC9-6A14-4111-8DC5-108F18A50C7B}"/>
              </a:ext>
            </a:extLst>
          </p:cNvPr>
          <p:cNvSpPr>
            <a:spLocks noGrp="1"/>
          </p:cNvSpPr>
          <p:nvPr>
            <p:ph idx="1"/>
          </p:nvPr>
        </p:nvSpPr>
        <p:spPr>
          <a:xfrm>
            <a:off x="179109" y="1825625"/>
            <a:ext cx="11660957" cy="4351338"/>
          </a:xfrm>
        </p:spPr>
        <p:txBody>
          <a:bodyPr>
            <a:normAutofit fontScale="85000" lnSpcReduction="20000"/>
          </a:bodyPr>
          <a:lstStyle/>
          <a:p>
            <a:r>
              <a:rPr lang="en-US" sz="3600" dirty="0"/>
              <a:t>AIM: Improve retention, patients’ glycemic status and quality of life by addressing the SDOH</a:t>
            </a:r>
          </a:p>
          <a:p>
            <a:pPr lvl="1"/>
            <a:endParaRPr lang="en-US" sz="3200" dirty="0"/>
          </a:p>
          <a:p>
            <a:pPr lvl="1"/>
            <a:r>
              <a:rPr lang="en-US" sz="3200" dirty="0"/>
              <a:t>Tests of change:</a:t>
            </a:r>
          </a:p>
          <a:p>
            <a:pPr lvl="2"/>
            <a:r>
              <a:rPr lang="en-US" sz="2800" dirty="0"/>
              <a:t>Identify and address SDOH that are barriers to care</a:t>
            </a:r>
          </a:p>
          <a:p>
            <a:pPr lvl="2"/>
            <a:r>
              <a:rPr lang="en-US" sz="2800" dirty="0"/>
              <a:t>↑ flexibility of appointment times</a:t>
            </a:r>
          </a:p>
          <a:p>
            <a:pPr lvl="2"/>
            <a:r>
              <a:rPr lang="en-US" sz="2800" dirty="0"/>
              <a:t>↑ accessibility:</a:t>
            </a:r>
          </a:p>
          <a:p>
            <a:pPr lvl="3"/>
            <a:r>
              <a:rPr lang="en-US" sz="2600" dirty="0"/>
              <a:t>Offer/encourage telemedicine visits to improve adherence to visits</a:t>
            </a:r>
          </a:p>
          <a:p>
            <a:pPr lvl="3"/>
            <a:r>
              <a:rPr lang="en-US" sz="2600" dirty="0"/>
              <a:t>Partner with school nurses to offer </a:t>
            </a:r>
            <a:r>
              <a:rPr lang="en-US" sz="2600" dirty="0" err="1"/>
              <a:t>televisits</a:t>
            </a:r>
            <a:r>
              <a:rPr lang="en-US" sz="2600" dirty="0"/>
              <a:t> at school</a:t>
            </a:r>
            <a:r>
              <a:rPr lang="en-US" sz="2600" baseline="30000" dirty="0"/>
              <a:t>1</a:t>
            </a:r>
            <a:endParaRPr lang="en-US" sz="2600" dirty="0"/>
          </a:p>
          <a:p>
            <a:pPr lvl="2"/>
            <a:r>
              <a:rPr lang="en-US" sz="2800" dirty="0"/>
              <a:t>↑ involvement of </a:t>
            </a:r>
            <a:r>
              <a:rPr lang="en-US" sz="2800" u="sng" dirty="0"/>
              <a:t>case management and social work services</a:t>
            </a:r>
          </a:p>
          <a:p>
            <a:pPr lvl="2"/>
            <a:r>
              <a:rPr lang="en-US" sz="2800" dirty="0"/>
              <a:t>Celebration of small victories with assistance from child life specialist</a:t>
            </a:r>
          </a:p>
          <a:p>
            <a:pPr lvl="2"/>
            <a:r>
              <a:rPr lang="en-US" sz="2800" dirty="0"/>
              <a:t>Rolling admission</a:t>
            </a:r>
          </a:p>
        </p:txBody>
      </p:sp>
      <p:sp>
        <p:nvSpPr>
          <p:cNvPr id="4" name="TextBox 3">
            <a:extLst>
              <a:ext uri="{FF2B5EF4-FFF2-40B4-BE49-F238E27FC236}">
                <a16:creationId xmlns:a16="http://schemas.microsoft.com/office/drawing/2014/main" id="{1C4807A1-8E1C-4760-B366-D33E52117C91}"/>
              </a:ext>
            </a:extLst>
          </p:cNvPr>
          <p:cNvSpPr txBox="1"/>
          <p:nvPr/>
        </p:nvSpPr>
        <p:spPr>
          <a:xfrm>
            <a:off x="1235241" y="6308209"/>
            <a:ext cx="55625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Izquierdo, Weinstock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J Pediatric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2009. School Telemedicine Project. </a:t>
            </a:r>
          </a:p>
        </p:txBody>
      </p:sp>
    </p:spTree>
    <p:custDataLst>
      <p:tags r:id="rId1"/>
    </p:custDataLst>
    <p:extLst>
      <p:ext uri="{BB962C8B-B14F-4D97-AF65-F5344CB8AC3E}">
        <p14:creationId xmlns:p14="http://schemas.microsoft.com/office/powerpoint/2010/main" val="4223129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4C27A5-B7CA-484E-BA35-ECA6BAD8C862}"/>
              </a:ext>
            </a:extLst>
          </p:cNvPr>
          <p:cNvSpPr/>
          <p:nvPr/>
        </p:nvSpPr>
        <p:spPr>
          <a:xfrm>
            <a:off x="1967602" y="2967335"/>
            <a:ext cx="825681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Thank You for Your Attention</a:t>
            </a:r>
          </a:p>
        </p:txBody>
      </p:sp>
    </p:spTree>
    <p:extLst>
      <p:ext uri="{BB962C8B-B14F-4D97-AF65-F5344CB8AC3E}">
        <p14:creationId xmlns:p14="http://schemas.microsoft.com/office/powerpoint/2010/main" val="2202209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5FC8-F370-4755-B969-42DEB5E8593A}"/>
              </a:ext>
            </a:extLst>
          </p:cNvPr>
          <p:cNvSpPr>
            <a:spLocks noGrp="1"/>
          </p:cNvSpPr>
          <p:nvPr>
            <p:ph type="title"/>
          </p:nvPr>
        </p:nvSpPr>
        <p:spPr/>
        <p:txBody>
          <a:bodyPr/>
          <a:lstStyle/>
          <a:p>
            <a:r>
              <a:rPr lang="en-US" dirty="0">
                <a:latin typeface="Montserrat SemiBold"/>
                <a:cs typeface="Hind Medium"/>
              </a:rPr>
              <a:t>Clinical Presentation: Nationwide</a:t>
            </a:r>
            <a:endParaRPr lang="en-US" dirty="0"/>
          </a:p>
        </p:txBody>
      </p:sp>
    </p:spTree>
    <p:extLst>
      <p:ext uri="{BB962C8B-B14F-4D97-AF65-F5344CB8AC3E}">
        <p14:creationId xmlns:p14="http://schemas.microsoft.com/office/powerpoint/2010/main" val="48153497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72EADF-8AA8-433F-8E02-B376C68A7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92744"/>
          </a:xfrm>
          <a:prstGeom prst="rect">
            <a:avLst/>
          </a:prstGeom>
        </p:spPr>
      </p:pic>
      <p:pic>
        <p:nvPicPr>
          <p:cNvPr id="6" name="Picture 5">
            <a:extLst>
              <a:ext uri="{FF2B5EF4-FFF2-40B4-BE49-F238E27FC236}">
                <a16:creationId xmlns:a16="http://schemas.microsoft.com/office/drawing/2014/main" id="{6893D68A-8599-4D61-8DCF-1773F2A69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65256"/>
            <a:ext cx="12192000" cy="92744"/>
          </a:xfrm>
          <a:prstGeom prst="rect">
            <a:avLst/>
          </a:prstGeom>
        </p:spPr>
      </p:pic>
      <p:sp>
        <p:nvSpPr>
          <p:cNvPr id="3" name="Rectangle 2">
            <a:extLst>
              <a:ext uri="{FF2B5EF4-FFF2-40B4-BE49-F238E27FC236}">
                <a16:creationId xmlns:a16="http://schemas.microsoft.com/office/drawing/2014/main" id="{8928E30E-25E7-44D1-B841-635BFBDD1634}"/>
              </a:ext>
            </a:extLst>
          </p:cNvPr>
          <p:cNvSpPr/>
          <p:nvPr/>
        </p:nvSpPr>
        <p:spPr>
          <a:xfrm>
            <a:off x="192505" y="4584032"/>
            <a:ext cx="10924674" cy="1612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2A67A70-3C2F-4545-94D4-331CF8FDD989}"/>
              </a:ext>
            </a:extLst>
          </p:cNvPr>
          <p:cNvPicPr>
            <a:picLocks noChangeAspect="1"/>
          </p:cNvPicPr>
          <p:nvPr/>
        </p:nvPicPr>
        <p:blipFill>
          <a:blip r:embed="rId4"/>
          <a:stretch>
            <a:fillRect/>
          </a:stretch>
        </p:blipFill>
        <p:spPr>
          <a:xfrm>
            <a:off x="1571171" y="5443857"/>
            <a:ext cx="9501754" cy="1200222"/>
          </a:xfrm>
          <a:prstGeom prst="rect">
            <a:avLst/>
          </a:prstGeom>
        </p:spPr>
      </p:pic>
      <p:sp>
        <p:nvSpPr>
          <p:cNvPr id="2" name="Title 1"/>
          <p:cNvSpPr>
            <a:spLocks noGrp="1"/>
          </p:cNvSpPr>
          <p:nvPr>
            <p:ph type="ctrTitle"/>
          </p:nvPr>
        </p:nvSpPr>
        <p:spPr>
          <a:xfrm>
            <a:off x="727364" y="695077"/>
            <a:ext cx="6078682" cy="2634915"/>
          </a:xfrm>
        </p:spPr>
        <p:txBody>
          <a:bodyPr>
            <a:normAutofit/>
          </a:bodyPr>
          <a:lstStyle/>
          <a:p>
            <a:r>
              <a:rPr lang="en-US" dirty="0">
                <a:latin typeface="Arial" panose="020B0604020202020204" pitchFamily="34" charset="0"/>
                <a:cs typeface="Arial" panose="020B0604020202020204" pitchFamily="34" charset="0"/>
              </a:rPr>
              <a:t>Cultural Humility in Working with Latinx Families</a:t>
            </a:r>
            <a:endParaRPr lang="es-419" sz="2200" b="0" dirty="0"/>
          </a:p>
        </p:txBody>
      </p:sp>
      <p:sp>
        <p:nvSpPr>
          <p:cNvPr id="8" name="TextBox 7">
            <a:extLst>
              <a:ext uri="{FF2B5EF4-FFF2-40B4-BE49-F238E27FC236}">
                <a16:creationId xmlns:a16="http://schemas.microsoft.com/office/drawing/2014/main" id="{40CB07B2-0A5F-49B9-9198-C305F0A62087}"/>
              </a:ext>
            </a:extLst>
          </p:cNvPr>
          <p:cNvSpPr txBox="1"/>
          <p:nvPr/>
        </p:nvSpPr>
        <p:spPr>
          <a:xfrm>
            <a:off x="727364" y="3786760"/>
            <a:ext cx="55946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Ariana Hoet, PhD</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Lorena Asadi, LISW-S</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Gilda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Begly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Payor Financial Analyst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0201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489" y="91337"/>
            <a:ext cx="7178482" cy="866506"/>
          </a:xfrm>
        </p:spPr>
        <p:txBody>
          <a:bodyPr>
            <a:noAutofit/>
          </a:bodyPr>
          <a:lstStyle/>
          <a:p>
            <a:pPr algn="l"/>
            <a:r>
              <a:rPr lang="en-US" sz="4400" b="1" dirty="0">
                <a:cs typeface="Arial" panose="020B0604020202020204" pitchFamily="34" charset="0"/>
              </a:rPr>
              <a:t>A Few Definitions…</a:t>
            </a:r>
          </a:p>
        </p:txBody>
      </p:sp>
      <p:sp>
        <p:nvSpPr>
          <p:cNvPr id="3" name="Content Placeholder 2"/>
          <p:cNvSpPr>
            <a:spLocks noGrp="1"/>
          </p:cNvSpPr>
          <p:nvPr>
            <p:ph idx="1"/>
          </p:nvPr>
        </p:nvSpPr>
        <p:spPr>
          <a:xfrm>
            <a:off x="875490" y="1371600"/>
            <a:ext cx="10252954" cy="4800600"/>
          </a:xfrm>
        </p:spPr>
        <p:txBody>
          <a:bodyPr>
            <a:noAutofit/>
          </a:bodyPr>
          <a:lstStyle/>
          <a:p>
            <a:pPr marL="398463" indent="-398463">
              <a:buNone/>
              <a:tabLst>
                <a:tab pos="1430338" algn="l"/>
              </a:tabLst>
            </a:pPr>
            <a:r>
              <a:rPr lang="en-US" sz="2200" b="1" u="sng" dirty="0"/>
              <a:t>Immigrant</a:t>
            </a:r>
            <a:endParaRPr lang="en-US" sz="2200" b="1" dirty="0"/>
          </a:p>
          <a:p>
            <a:pPr marL="398463" indent="-398463">
              <a:buNone/>
              <a:tabLst>
                <a:tab pos="1430338" algn="l"/>
              </a:tabLst>
            </a:pPr>
            <a:r>
              <a:rPr lang="en-US" sz="2200" b="1" dirty="0"/>
              <a:t>	</a:t>
            </a:r>
            <a:r>
              <a:rPr lang="en-US" sz="2200" dirty="0"/>
              <a:t>A person who comes from another country to live in the U.S. “Alien” is the legal word for any person who is </a:t>
            </a:r>
            <a:r>
              <a:rPr lang="en-US" sz="2200" b="1" dirty="0"/>
              <a:t>not a citizen </a:t>
            </a:r>
            <a:r>
              <a:rPr lang="en-US" sz="2200" dirty="0"/>
              <a:t>of the U.S. </a:t>
            </a:r>
          </a:p>
          <a:p>
            <a:pPr marL="398463" indent="-398463">
              <a:buNone/>
              <a:tabLst>
                <a:tab pos="1430338" algn="l"/>
              </a:tabLst>
            </a:pPr>
            <a:endParaRPr lang="en-US" sz="1400" dirty="0"/>
          </a:p>
          <a:p>
            <a:pPr marL="398463" indent="-398463">
              <a:buNone/>
              <a:tabLst>
                <a:tab pos="1430338" algn="l"/>
              </a:tabLst>
            </a:pPr>
            <a:r>
              <a:rPr lang="en-US" sz="2200" b="1" u="sng" dirty="0"/>
              <a:t>Asylee</a:t>
            </a:r>
            <a:endParaRPr lang="en-US" sz="2200" b="1" dirty="0"/>
          </a:p>
          <a:p>
            <a:pPr marL="398463" indent="-398463">
              <a:buNone/>
              <a:tabLst>
                <a:tab pos="1430338" algn="l"/>
              </a:tabLst>
            </a:pPr>
            <a:r>
              <a:rPr lang="en-US" sz="2200" b="1" dirty="0"/>
              <a:t>	</a:t>
            </a:r>
            <a:r>
              <a:rPr lang="en-US" sz="2200" dirty="0"/>
              <a:t>A person who arrives in the U.S. asking for protection because it is dangerous for them to be in their home country. Asylees apply for asylum once in the country.</a:t>
            </a:r>
          </a:p>
          <a:p>
            <a:pPr marL="0" indent="0">
              <a:buNone/>
              <a:tabLst>
                <a:tab pos="1430338" algn="l"/>
              </a:tabLst>
            </a:pPr>
            <a:endParaRPr lang="en-US" sz="1400" dirty="0"/>
          </a:p>
          <a:p>
            <a:pPr marL="398463" marR="0" lvl="0" indent="-398463"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1430338" algn="l"/>
              </a:tabLst>
              <a:defRPr/>
            </a:pPr>
            <a:r>
              <a:rPr kumimoji="0" lang="en-US" sz="2200" b="1" i="0" u="sng" strike="noStrike" kern="1200" cap="none" spc="0" normalizeH="0" baseline="0" noProof="0" dirty="0">
                <a:ln>
                  <a:noFill/>
                </a:ln>
                <a:solidFill>
                  <a:prstClr val="black"/>
                </a:solidFill>
                <a:effectLst/>
                <a:uLnTx/>
                <a:uFillTx/>
                <a:latin typeface="Arial"/>
                <a:ea typeface="ＭＳ Ｐゴシック" charset="-128"/>
                <a:cs typeface="Arial"/>
              </a:rPr>
              <a:t>Asylum</a:t>
            </a:r>
            <a:endParaRPr lang="en-US" sz="2200" b="1" dirty="0"/>
          </a:p>
          <a:p>
            <a:pPr marL="398463" lvl="1" indent="-398463">
              <a:buNone/>
              <a:tabLst>
                <a:tab pos="1430338" algn="l"/>
              </a:tabLst>
            </a:pPr>
            <a:r>
              <a:rPr lang="en-US" sz="2200" b="1" dirty="0"/>
              <a:t>	</a:t>
            </a:r>
            <a:r>
              <a:rPr lang="en-US" sz="2200" dirty="0"/>
              <a:t>A legal status for people who came to the U.S. because they were harmed or threatened because of who they are or what they believe. </a:t>
            </a:r>
          </a:p>
        </p:txBody>
      </p:sp>
      <p:pic>
        <p:nvPicPr>
          <p:cNvPr id="4" name="Picture 3">
            <a:extLst>
              <a:ext uri="{FF2B5EF4-FFF2-40B4-BE49-F238E27FC236}">
                <a16:creationId xmlns:a16="http://schemas.microsoft.com/office/drawing/2014/main" id="{470327DC-7329-4CA6-8D3F-B471DC584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spTree>
    <p:extLst>
      <p:ext uri="{BB962C8B-B14F-4D97-AF65-F5344CB8AC3E}">
        <p14:creationId xmlns:p14="http://schemas.microsoft.com/office/powerpoint/2010/main" val="2920867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Boston Medical Center » Center for Research to Evaluate &amp; Eliminate Dental  Disparities | Boston University">
            <a:extLst>
              <a:ext uri="{FF2B5EF4-FFF2-40B4-BE49-F238E27FC236}">
                <a16:creationId xmlns:a16="http://schemas.microsoft.com/office/drawing/2014/main" id="{06464456-5E15-432A-BEE2-14DC3AAD68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48" b="19734"/>
          <a:stretch/>
        </p:blipFill>
        <p:spPr bwMode="auto">
          <a:xfrm>
            <a:off x="9786990" y="3910144"/>
            <a:ext cx="2129000" cy="93934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07975" y="175005"/>
            <a:ext cx="10972800" cy="457200"/>
          </a:xfrm>
          <a:ln w="12700">
            <a:miter lim="400000"/>
          </a:ln>
        </p:spPr>
        <p:txBody>
          <a:bodyPr lIns="45718" tIns="45718" rIns="45718" bIns="45718" anchor="ctr">
            <a:noAutofit/>
          </a:bodyPr>
          <a:lstStyle/>
          <a:p>
            <a:pPr>
              <a:lnSpc>
                <a:spcPct val="90000"/>
              </a:lnSpc>
            </a:pPr>
            <a:r>
              <a:rPr lang="en-US" sz="2400"/>
              <a:t>14 adult clinics – caring for 19,500+ patients with T1D</a:t>
            </a:r>
          </a:p>
        </p:txBody>
      </p:sp>
      <p:sp>
        <p:nvSpPr>
          <p:cNvPr id="5" name="AutoShape 4" descr="Image result for lucile packard children's hospita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696F70"/>
              </a:solidFill>
              <a:effectLst/>
              <a:uLnTx/>
              <a:uFillTx/>
              <a:latin typeface="Montserrat SemiBold" panose="00000700000000000000" pitchFamily="2" charset="0"/>
              <a:cs typeface="Hind Bold"/>
              <a:sym typeface="Hind Bold"/>
            </a:endParaRPr>
          </a:p>
        </p:txBody>
      </p:sp>
      <p:sp>
        <p:nvSpPr>
          <p:cNvPr id="6" name="AutoShape 6" descr="Image result for lucile packard children's hospita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696F70"/>
              </a:solidFill>
              <a:effectLst/>
              <a:uLnTx/>
              <a:uFillTx/>
              <a:latin typeface="Montserrat SemiBold" panose="00000700000000000000" pitchFamily="2" charset="0"/>
              <a:cs typeface="Hind Bold"/>
              <a:sym typeface="Hind Bold"/>
            </a:endParaRPr>
          </a:p>
        </p:txBody>
      </p:sp>
      <p:pic>
        <p:nvPicPr>
          <p:cNvPr id="1034" name="Picture 10" descr="http://www.coloradokidswithdiabetes.org/wp-content/uploads/2019/11/Centered-color-no-childrens-300x269.jpg"/>
          <p:cNvPicPr>
            <a:picLocks noChangeAspect="1" noChangeArrowheads="1"/>
          </p:cNvPicPr>
          <p:nvPr/>
        </p:nvPicPr>
        <p:blipFill rotWithShape="1">
          <a:blip r:embed="rId4">
            <a:extLst>
              <a:ext uri="{28A0092B-C50C-407E-A947-70E740481C1C}">
                <a14:useLocalDpi xmlns:a14="http://schemas.microsoft.com/office/drawing/2010/main" val="0"/>
              </a:ext>
            </a:extLst>
          </a:blip>
          <a:srcRect t="-3" r="-2147" b="-1385"/>
          <a:stretch/>
        </p:blipFill>
        <p:spPr bwMode="auto">
          <a:xfrm>
            <a:off x="1152972" y="958572"/>
            <a:ext cx="1371864" cy="122096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n74df333l0p11ftok3gpzqtz-wpengine.netdna-ssl.com/wp-content/uploads/2017/11/penn-medicine-logo-300x9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434" y="2381072"/>
            <a:ext cx="2236468" cy="7429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pstate Medical University"/>
          <p:cNvPicPr>
            <a:picLocks noChangeAspect="1" noChangeArrowheads="1"/>
          </p:cNvPicPr>
          <p:nvPr/>
        </p:nvPicPr>
        <p:blipFill rotWithShape="1">
          <a:blip r:embed="rId6">
            <a:extLst>
              <a:ext uri="{28A0092B-C50C-407E-A947-70E740481C1C}">
                <a14:useLocalDpi xmlns:a14="http://schemas.microsoft.com/office/drawing/2010/main" val="0"/>
              </a:ext>
            </a:extLst>
          </a:blip>
          <a:srcRect r="-4097" b="16440"/>
          <a:stretch/>
        </p:blipFill>
        <p:spPr bwMode="auto">
          <a:xfrm>
            <a:off x="744687" y="4281426"/>
            <a:ext cx="2637454" cy="10767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Image result for stanford medicine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3872" y="3529831"/>
            <a:ext cx="2236571" cy="62323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wayne state university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5280" y="2303125"/>
            <a:ext cx="1975199" cy="10923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YU Langone Health Expands Ambulatory Care Network on Long Island">
            <a:extLst>
              <a:ext uri="{FF2B5EF4-FFF2-40B4-BE49-F238E27FC236}">
                <a16:creationId xmlns:a16="http://schemas.microsoft.com/office/drawing/2014/main" id="{C985B93E-C91F-403D-A5C4-FE7254F77B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3890" y="5358132"/>
            <a:ext cx="1943100" cy="1080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iversity of Miami Health System - Home | Facebook">
            <a:extLst>
              <a:ext uri="{FF2B5EF4-FFF2-40B4-BE49-F238E27FC236}">
                <a16:creationId xmlns:a16="http://schemas.microsoft.com/office/drawing/2014/main" id="{7C73CD6D-06BB-4782-8E35-D0DA4A6FA0D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9627" r="-1601" b="28701"/>
          <a:stretch/>
        </p:blipFill>
        <p:spPr bwMode="auto">
          <a:xfrm>
            <a:off x="7389578" y="3938745"/>
            <a:ext cx="2177438" cy="8930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Grady Memorial Hospital Deploys RTLS | Press Releases">
            <a:extLst>
              <a:ext uri="{FF2B5EF4-FFF2-40B4-BE49-F238E27FC236}">
                <a16:creationId xmlns:a16="http://schemas.microsoft.com/office/drawing/2014/main" id="{AAFCCC7B-517E-417E-8790-2654110738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301" r="14648" b="15976"/>
          <a:stretch/>
        </p:blipFill>
        <p:spPr bwMode="auto">
          <a:xfrm>
            <a:off x="4058862" y="3915614"/>
            <a:ext cx="2653995" cy="9393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UCSF Health | UCSF Brand Identity">
            <a:extLst>
              <a:ext uri="{FF2B5EF4-FFF2-40B4-BE49-F238E27FC236}">
                <a16:creationId xmlns:a16="http://schemas.microsoft.com/office/drawing/2014/main" id="{14B0A116-1F23-413F-A204-7B76175094F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168" t="37460" r="19492" b="41001"/>
          <a:stretch/>
        </p:blipFill>
        <p:spPr bwMode="auto">
          <a:xfrm>
            <a:off x="4291363" y="1197971"/>
            <a:ext cx="2323031" cy="6173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ontefiore, Einstein Test New Drug Combo To Conquer COVID-19 - Contract  Pharma">
            <a:extLst>
              <a:ext uri="{FF2B5EF4-FFF2-40B4-BE49-F238E27FC236}">
                <a16:creationId xmlns:a16="http://schemas.microsoft.com/office/drawing/2014/main" id="{0EFF2FD4-D1DA-4820-A374-1D0D43A947B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53" t="9150" r="9480" b="4390"/>
          <a:stretch/>
        </p:blipFill>
        <p:spPr bwMode="auto">
          <a:xfrm>
            <a:off x="4348111" y="5243326"/>
            <a:ext cx="2611939" cy="14947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unt Sinai Health System Launches Telehealth Pilot Projects">
            <a:extLst>
              <a:ext uri="{FF2B5EF4-FFF2-40B4-BE49-F238E27FC236}">
                <a16:creationId xmlns:a16="http://schemas.microsoft.com/office/drawing/2014/main" id="{72655210-7972-4DA7-8377-2AEA47B9E6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26721" y="2506430"/>
            <a:ext cx="2291620" cy="10767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F7F93B2-FBD4-4B52-BC6C-6063A92EB4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7303" y="5700393"/>
            <a:ext cx="3091740" cy="8308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9A96664-F9C0-4B8A-B19C-51657BBE9CD1}"/>
              </a:ext>
            </a:extLst>
          </p:cNvPr>
          <p:cNvPicPr>
            <a:picLocks noChangeAspect="1"/>
          </p:cNvPicPr>
          <p:nvPr/>
        </p:nvPicPr>
        <p:blipFill>
          <a:blip r:embed="rId16"/>
          <a:stretch>
            <a:fillRect/>
          </a:stretch>
        </p:blipFill>
        <p:spPr>
          <a:xfrm>
            <a:off x="7119990" y="1140411"/>
            <a:ext cx="4305300" cy="798355"/>
          </a:xfrm>
          <a:prstGeom prst="rect">
            <a:avLst/>
          </a:prstGeom>
        </p:spPr>
      </p:pic>
    </p:spTree>
    <p:extLst>
      <p:ext uri="{BB962C8B-B14F-4D97-AF65-F5344CB8AC3E}">
        <p14:creationId xmlns:p14="http://schemas.microsoft.com/office/powerpoint/2010/main" val="231593561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667" y="163005"/>
            <a:ext cx="7178482" cy="790306"/>
          </a:xfrm>
        </p:spPr>
        <p:txBody>
          <a:bodyPr>
            <a:noAutofit/>
          </a:bodyPr>
          <a:lstStyle/>
          <a:p>
            <a:pPr algn="l"/>
            <a:r>
              <a:rPr lang="en-US" sz="4400" b="1" dirty="0">
                <a:cs typeface="Arial" panose="020B0604020202020204" pitchFamily="34" charset="0"/>
              </a:rPr>
              <a:t>A Few Definitions…</a:t>
            </a:r>
          </a:p>
        </p:txBody>
      </p:sp>
      <p:sp>
        <p:nvSpPr>
          <p:cNvPr id="3" name="Content Placeholder 2"/>
          <p:cNvSpPr>
            <a:spLocks noGrp="1"/>
          </p:cNvSpPr>
          <p:nvPr>
            <p:ph idx="1"/>
          </p:nvPr>
        </p:nvSpPr>
        <p:spPr>
          <a:xfrm>
            <a:off x="797667" y="1447800"/>
            <a:ext cx="10612877" cy="4456889"/>
          </a:xfrm>
        </p:spPr>
        <p:txBody>
          <a:bodyPr>
            <a:noAutofit/>
          </a:bodyPr>
          <a:lstStyle/>
          <a:p>
            <a:pPr marL="1147763" indent="-1147763">
              <a:buNone/>
              <a:tabLst>
                <a:tab pos="1196975" algn="l"/>
              </a:tabLst>
            </a:pPr>
            <a:r>
              <a:rPr lang="en-US" sz="2200" b="1" u="sng" dirty="0"/>
              <a:t>Refugee</a:t>
            </a:r>
            <a:endParaRPr lang="en-US" sz="2200" b="1" dirty="0"/>
          </a:p>
          <a:p>
            <a:pPr marL="398463" indent="-398463">
              <a:buNone/>
              <a:tabLst>
                <a:tab pos="1196975" algn="l"/>
              </a:tabLst>
            </a:pPr>
            <a:r>
              <a:rPr lang="en-US" sz="2200" b="1" dirty="0"/>
              <a:t>	</a:t>
            </a:r>
            <a:r>
              <a:rPr lang="en-US" sz="2200" dirty="0"/>
              <a:t>Any person forced to flee their country of nationality to escape war, violence, or persecution. Unlike asylees, refugees apply to enter the country from abroad (many times while residing in a refugee camp) and are granted entry to the U.S. after extensive vetting (the average length of the process is anywhere between 5-10 years). </a:t>
            </a:r>
          </a:p>
          <a:p>
            <a:pPr marL="0" indent="0">
              <a:buNone/>
            </a:pPr>
            <a:endParaRPr lang="en-US" sz="1200" b="1" u="sng" dirty="0"/>
          </a:p>
          <a:p>
            <a:pPr marL="1147763" indent="-1147763">
              <a:buNone/>
              <a:tabLst>
                <a:tab pos="1254125" algn="l"/>
              </a:tabLst>
            </a:pPr>
            <a:r>
              <a:rPr lang="en-US" sz="2200" b="1" u="sng" dirty="0"/>
              <a:t>Undocumented migrant</a:t>
            </a:r>
            <a:endParaRPr lang="en-US" sz="2200" b="1" dirty="0"/>
          </a:p>
          <a:p>
            <a:pPr marL="339725" indent="-339725">
              <a:buNone/>
            </a:pPr>
            <a:r>
              <a:rPr lang="en-US" sz="2200" b="1" dirty="0"/>
              <a:t>	</a:t>
            </a:r>
            <a:r>
              <a:rPr lang="en-US" sz="2200" dirty="0"/>
              <a:t>A person who enters or stays in a country without proper legal documents (i.e. visa). This refers to individuals who enter the country without going through an official port of entry or those who enter legally (with proper documentation) but overstay their visa or go “out of status” once their visa expires. </a:t>
            </a:r>
          </a:p>
          <a:p>
            <a:pPr marL="0" indent="0">
              <a:buNone/>
            </a:pPr>
            <a:endParaRPr lang="en-US" sz="2200" dirty="0"/>
          </a:p>
          <a:p>
            <a:endParaRPr lang="en-US" sz="2200" dirty="0"/>
          </a:p>
          <a:p>
            <a:endParaRPr lang="en-US" sz="2200" dirty="0"/>
          </a:p>
        </p:txBody>
      </p:sp>
      <p:pic>
        <p:nvPicPr>
          <p:cNvPr id="5" name="Picture 4">
            <a:extLst>
              <a:ext uri="{FF2B5EF4-FFF2-40B4-BE49-F238E27FC236}">
                <a16:creationId xmlns:a16="http://schemas.microsoft.com/office/drawing/2014/main" id="{F391878B-FE37-42B6-B91E-569899F59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spTree>
    <p:extLst>
      <p:ext uri="{BB962C8B-B14F-4D97-AF65-F5344CB8AC3E}">
        <p14:creationId xmlns:p14="http://schemas.microsoft.com/office/powerpoint/2010/main" val="2268314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l="-7000" t="-13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DC1836-3F88-43D9-BE22-31E01522EC8D}"/>
              </a:ext>
            </a:extLst>
          </p:cNvPr>
          <p:cNvSpPr/>
          <p:nvPr/>
        </p:nvSpPr>
        <p:spPr>
          <a:xfrm>
            <a:off x="5808519" y="1417629"/>
            <a:ext cx="6383481" cy="2088572"/>
          </a:xfrm>
          <a:prstGeom prst="rect">
            <a:avLst/>
          </a:prstGeom>
          <a:solidFill>
            <a:srgbClr val="0298D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Diversity within the U.S. Latino Population</a:t>
            </a:r>
          </a:p>
        </p:txBody>
      </p:sp>
      <p:sp>
        <p:nvSpPr>
          <p:cNvPr id="4" name="TextBox 3">
            <a:extLst>
              <a:ext uri="{FF2B5EF4-FFF2-40B4-BE49-F238E27FC236}">
                <a16:creationId xmlns:a16="http://schemas.microsoft.com/office/drawing/2014/main" id="{DAA6B3E3-AA2E-4B84-B030-346E03BD64B9}"/>
              </a:ext>
            </a:extLst>
          </p:cNvPr>
          <p:cNvSpPr txBox="1"/>
          <p:nvPr/>
        </p:nvSpPr>
        <p:spPr>
          <a:xfrm>
            <a:off x="7294177" y="5965475"/>
            <a:ext cx="455049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https://theconversation.com/the-effect-racist-rhetoric-has-on-young-latinos-and-why-all-americans-should-care-57408</a:t>
            </a:r>
          </a:p>
        </p:txBody>
      </p:sp>
    </p:spTree>
    <p:extLst>
      <p:ext uri="{BB962C8B-B14F-4D97-AF65-F5344CB8AC3E}">
        <p14:creationId xmlns:p14="http://schemas.microsoft.com/office/powerpoint/2010/main" val="2432373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6111301-D6A9-4849-9725-4A0992C9B2E1}"/>
              </a:ext>
            </a:extLst>
          </p:cNvPr>
          <p:cNvSpPr txBox="1">
            <a:spLocks/>
          </p:cNvSpPr>
          <p:nvPr/>
        </p:nvSpPr>
        <p:spPr>
          <a:xfrm>
            <a:off x="852792" y="137322"/>
            <a:ext cx="5029200" cy="838200"/>
          </a:xfrm>
          <a:prstGeom prst="rect">
            <a:avLst/>
          </a:prstGeom>
        </p:spPr>
        <p:txBody>
          <a:bodyPr>
            <a:normAutofit/>
          </a:bodyPr>
          <a:lstStyle>
            <a:lvl1pPr algn="ctr" defTabSz="457200" rtl="0" eaLnBrk="0" fontAlgn="base" hangingPunct="0">
              <a:spcBef>
                <a:spcPct val="0"/>
              </a:spcBef>
              <a:spcAft>
                <a:spcPct val="0"/>
              </a:spcAft>
              <a:defRPr sz="4400" b="1" kern="1200">
                <a:solidFill>
                  <a:schemeClr val="tx1"/>
                </a:solidFill>
                <a:latin typeface="Arial"/>
                <a:ea typeface="ＭＳ Ｐゴシック" charset="-128"/>
                <a:cs typeface="ＭＳ Ｐゴシック"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Times New Roman"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Times New Roman"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Times New Roman"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Times New Roman" charset="0"/>
                <a:ea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a:ea typeface="ＭＳ Ｐゴシック" charset="-128"/>
              </a:rPr>
              <a:t>Latinos in the US</a:t>
            </a:r>
            <a:endParaRPr kumimoji="0" lang="en-US" sz="4400" b="1" i="0" u="none" strike="noStrike" kern="1200" cap="none" spc="0" normalizeH="0" baseline="0" noProof="0" dirty="0">
              <a:ln>
                <a:noFill/>
              </a:ln>
              <a:solidFill>
                <a:prstClr val="black"/>
              </a:solidFill>
              <a:effectLst/>
              <a:uLnTx/>
              <a:uFillTx/>
              <a:latin typeface="Arial"/>
              <a:ea typeface="ＭＳ Ｐゴシック" charset="-128"/>
            </a:endParaRPr>
          </a:p>
        </p:txBody>
      </p:sp>
      <p:pic>
        <p:nvPicPr>
          <p:cNvPr id="3" name="Picture 2">
            <a:extLst>
              <a:ext uri="{FF2B5EF4-FFF2-40B4-BE49-F238E27FC236}">
                <a16:creationId xmlns:a16="http://schemas.microsoft.com/office/drawing/2014/main" id="{9BFF6079-0A0C-40E9-AADC-EADF550BD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pic>
        <p:nvPicPr>
          <p:cNvPr id="4" name="Picture 2" descr="Image result for latino flags">
            <a:extLst>
              <a:ext uri="{FF2B5EF4-FFF2-40B4-BE49-F238E27FC236}">
                <a16:creationId xmlns:a16="http://schemas.microsoft.com/office/drawing/2014/main" id="{D7DD841F-EF91-44A8-B220-9BE128E572E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402" b="96507" l="1872" r="98128">
                        <a14:foregroundMark x1="64171" y1="91703" x2="67647" y2="96507"/>
                        <a14:foregroundMark x1="63636" y1="82751" x2="62032" y2="77511"/>
                        <a14:foregroundMark x1="68449" y1="78166" x2="81818" y2="75328"/>
                        <a14:foregroundMark x1="55080" y1="58297" x2="55080" y2="69869"/>
                        <a14:foregroundMark x1="55080" y1="69869" x2="55080" y2="69869"/>
                        <a14:foregroundMark x1="70856" y1="60917" x2="73797" y2="66812"/>
                        <a14:foregroundMark x1="56417" y1="63100" x2="57219" y2="71616"/>
                        <a14:foregroundMark x1="47326" y1="41048" x2="45722" y2="51528"/>
                        <a14:foregroundMark x1="44652" y1="52183" x2="48663" y2="53493"/>
                        <a14:foregroundMark x1="42513" y1="48472" x2="52406" y2="57424"/>
                        <a14:foregroundMark x1="52406" y1="57424" x2="53209" y2="58952"/>
                        <a14:foregroundMark x1="45187" y1="27948" x2="7487" y2="4803"/>
                        <a14:foregroundMark x1="7487" y1="4803" x2="5080" y2="2402"/>
                        <a14:foregroundMark x1="14706" y1="15066" x2="16043" y2="4585"/>
                        <a14:foregroundMark x1="10963" y1="2402" x2="16043" y2="3930"/>
                        <a14:foregroundMark x1="12032" y1="15939" x2="20053" y2="19214"/>
                        <a14:foregroundMark x1="5615" y1="8734" x2="10695" y2="11790"/>
                        <a14:foregroundMark x1="1872" y1="7642" x2="9893" y2="17467"/>
                        <a14:foregroundMark x1="9893" y1="17467" x2="40909" y2="27948"/>
                        <a14:foregroundMark x1="40909" y1="27948" x2="43583" y2="32096"/>
                        <a14:foregroundMark x1="18717" y1="6550" x2="67914" y2="20306"/>
                        <a14:foregroundMark x1="67914" y1="20306" x2="70321" y2="29694"/>
                        <a14:foregroundMark x1="18717" y1="4585" x2="49733" y2="10699"/>
                        <a14:foregroundMark x1="49733" y1="10699" x2="86631" y2="31878"/>
                        <a14:foregroundMark x1="86631" y1="31878" x2="98128" y2="43886"/>
                        <a14:foregroundMark x1="48663" y1="9170" x2="76738" y2="25109"/>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1539195"/>
            <a:ext cx="4019550" cy="49223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27DC78-F62B-4637-A45E-1E9257ABE941}"/>
              </a:ext>
            </a:extLst>
          </p:cNvPr>
          <p:cNvSpPr txBox="1"/>
          <p:nvPr/>
        </p:nvSpPr>
        <p:spPr>
          <a:xfrm>
            <a:off x="368097" y="5278907"/>
            <a:ext cx="1632153"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Source: https://greaterspokane.org/blog/2015/11/doing-business-in-latin-america/</a:t>
            </a:r>
          </a:p>
        </p:txBody>
      </p:sp>
      <p:pic>
        <p:nvPicPr>
          <p:cNvPr id="6" name="Picture 5">
            <a:extLst>
              <a:ext uri="{FF2B5EF4-FFF2-40B4-BE49-F238E27FC236}">
                <a16:creationId xmlns:a16="http://schemas.microsoft.com/office/drawing/2014/main" id="{8A253E5F-50D4-4DAB-8705-048CC418598C}"/>
              </a:ext>
            </a:extLst>
          </p:cNvPr>
          <p:cNvPicPr>
            <a:picLocks noChangeAspect="1"/>
          </p:cNvPicPr>
          <p:nvPr/>
        </p:nvPicPr>
        <p:blipFill>
          <a:blip r:embed="rId5"/>
          <a:stretch>
            <a:fillRect/>
          </a:stretch>
        </p:blipFill>
        <p:spPr>
          <a:xfrm>
            <a:off x="10647947" y="31947"/>
            <a:ext cx="1389731" cy="1101818"/>
          </a:xfrm>
          <a:prstGeom prst="rect">
            <a:avLst/>
          </a:prstGeom>
        </p:spPr>
      </p:pic>
      <p:graphicFrame>
        <p:nvGraphicFramePr>
          <p:cNvPr id="7" name="Content Placeholder 3"/>
          <p:cNvGraphicFramePr>
            <a:graphicFrameLocks/>
          </p:cNvGraphicFramePr>
          <p:nvPr/>
        </p:nvGraphicFramePr>
        <p:xfrm>
          <a:off x="5461419" y="1701219"/>
          <a:ext cx="7225881" cy="456768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033958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890" y="123418"/>
            <a:ext cx="7886700" cy="903313"/>
          </a:xfrm>
        </p:spPr>
        <p:txBody>
          <a:bodyPr>
            <a:normAutofit/>
          </a:bodyPr>
          <a:lstStyle/>
          <a:p>
            <a:pPr algn="l"/>
            <a:r>
              <a:rPr lang="en-US" sz="4400" b="1" dirty="0">
                <a:cs typeface="Arial" panose="020B0604020202020204" pitchFamily="34" charset="0"/>
              </a:rPr>
              <a:t>Prevalence of Diabetes</a:t>
            </a:r>
          </a:p>
        </p:txBody>
      </p:sp>
      <p:sp>
        <p:nvSpPr>
          <p:cNvPr id="3" name="Content Placeholder 2"/>
          <p:cNvSpPr>
            <a:spLocks noGrp="1"/>
          </p:cNvSpPr>
          <p:nvPr>
            <p:ph idx="1"/>
          </p:nvPr>
        </p:nvSpPr>
        <p:spPr>
          <a:xfrm>
            <a:off x="1139466" y="1789994"/>
            <a:ext cx="7494124" cy="3733799"/>
          </a:xfrm>
        </p:spPr>
        <p:txBody>
          <a:bodyPr numCol="1">
            <a:normAutofit fontScale="92500" lnSpcReduction="20000"/>
          </a:bodyPr>
          <a:lstStyle/>
          <a:p>
            <a:pPr marL="0" indent="0">
              <a:spcBef>
                <a:spcPts val="0"/>
              </a:spcBef>
              <a:buNone/>
            </a:pPr>
            <a:r>
              <a:rPr lang="en-US" sz="3500" b="1" dirty="0">
                <a:solidFill>
                  <a:srgbClr val="0070C0"/>
                </a:solidFill>
                <a:cs typeface="Arial" panose="020B0604020202020204" pitchFamily="34" charset="0"/>
              </a:rPr>
              <a:t>10.2%  </a:t>
            </a:r>
            <a:r>
              <a:rPr lang="en-US" sz="2600" dirty="0">
                <a:cs typeface="Arial" panose="020B0604020202020204" pitchFamily="34" charset="0"/>
              </a:rPr>
              <a:t>in South Americans</a:t>
            </a:r>
          </a:p>
          <a:p>
            <a:pPr marL="0" indent="0">
              <a:spcBef>
                <a:spcPts val="0"/>
              </a:spcBef>
              <a:buNone/>
            </a:pPr>
            <a:endParaRPr lang="en-US" dirty="0">
              <a:latin typeface="Arial" panose="020B0604020202020204" pitchFamily="34" charset="0"/>
              <a:cs typeface="Arial" panose="020B0604020202020204" pitchFamily="34" charset="0"/>
            </a:endParaRPr>
          </a:p>
          <a:p>
            <a:pPr marL="0" indent="0">
              <a:spcBef>
                <a:spcPts val="0"/>
              </a:spcBef>
              <a:buNone/>
            </a:pPr>
            <a:r>
              <a:rPr lang="en-US" sz="3500" b="1" dirty="0">
                <a:solidFill>
                  <a:srgbClr val="0070C0"/>
                </a:solidFill>
                <a:cs typeface="Arial" panose="020B0604020202020204" pitchFamily="34" charset="0"/>
              </a:rPr>
              <a:t>13.4%  </a:t>
            </a:r>
            <a:r>
              <a:rPr lang="en-US" sz="2600" dirty="0">
                <a:cs typeface="Arial" panose="020B0604020202020204" pitchFamily="34" charset="0"/>
              </a:rPr>
              <a:t>in Cubans</a:t>
            </a:r>
          </a:p>
          <a:p>
            <a:pPr marL="0" indent="0">
              <a:spcBef>
                <a:spcPts val="0"/>
              </a:spcBef>
              <a:buNone/>
            </a:pPr>
            <a:endParaRPr lang="en-US" dirty="0">
              <a:latin typeface="Arial" panose="020B0604020202020204" pitchFamily="34" charset="0"/>
              <a:cs typeface="Arial" panose="020B0604020202020204" pitchFamily="34" charset="0"/>
            </a:endParaRPr>
          </a:p>
          <a:p>
            <a:pPr marL="0" indent="0">
              <a:spcBef>
                <a:spcPts val="0"/>
              </a:spcBef>
              <a:buNone/>
            </a:pPr>
            <a:r>
              <a:rPr lang="en-US" sz="3500" b="1" dirty="0">
                <a:solidFill>
                  <a:srgbClr val="0070C0"/>
                </a:solidFill>
                <a:cs typeface="Arial" panose="020B0604020202020204" pitchFamily="34" charset="0"/>
              </a:rPr>
              <a:t>17.7 %  </a:t>
            </a:r>
            <a:r>
              <a:rPr lang="en-US" sz="2600" dirty="0">
                <a:cs typeface="Arial" panose="020B0604020202020204" pitchFamily="34" charset="0"/>
              </a:rPr>
              <a:t>in Central Americans</a:t>
            </a:r>
          </a:p>
          <a:p>
            <a:pPr marL="0" indent="0">
              <a:spcBef>
                <a:spcPts val="0"/>
              </a:spcBef>
              <a:buNone/>
            </a:pPr>
            <a:endParaRPr lang="en-US" dirty="0">
              <a:latin typeface="Arial" panose="020B0604020202020204" pitchFamily="34" charset="0"/>
              <a:cs typeface="Arial" panose="020B0604020202020204" pitchFamily="34" charset="0"/>
            </a:endParaRPr>
          </a:p>
          <a:p>
            <a:pPr marL="0" indent="0">
              <a:spcBef>
                <a:spcPts val="0"/>
              </a:spcBef>
              <a:buNone/>
            </a:pPr>
            <a:r>
              <a:rPr lang="en-US" sz="3200" b="1" dirty="0">
                <a:solidFill>
                  <a:srgbClr val="0070C0"/>
                </a:solidFill>
                <a:cs typeface="Arial" panose="020B0604020202020204" pitchFamily="34" charset="0"/>
              </a:rPr>
              <a:t>18.0%  </a:t>
            </a:r>
            <a:r>
              <a:rPr lang="en-US" sz="2600" dirty="0">
                <a:cs typeface="Arial" panose="020B0604020202020204" pitchFamily="34" charset="0"/>
              </a:rPr>
              <a:t>in Dominicans and Puerto Ricans</a:t>
            </a:r>
          </a:p>
          <a:p>
            <a:pPr marL="0" indent="0">
              <a:spcBef>
                <a:spcPts val="0"/>
              </a:spcBef>
              <a:buNone/>
            </a:pPr>
            <a:endParaRPr lang="en-US" sz="2400" dirty="0">
              <a:cs typeface="Arial" panose="020B0604020202020204" pitchFamily="34" charset="0"/>
            </a:endParaRPr>
          </a:p>
          <a:p>
            <a:pPr marL="0" indent="0">
              <a:spcBef>
                <a:spcPts val="0"/>
              </a:spcBef>
              <a:buNone/>
            </a:pPr>
            <a:r>
              <a:rPr lang="en-US" sz="3200" b="1" dirty="0">
                <a:solidFill>
                  <a:srgbClr val="0070C0"/>
                </a:solidFill>
                <a:cs typeface="Arial" panose="020B0604020202020204" pitchFamily="34" charset="0"/>
              </a:rPr>
              <a:t>18.3%  </a:t>
            </a:r>
            <a:r>
              <a:rPr lang="en-US" sz="2600" dirty="0">
                <a:cs typeface="Arial" panose="020B0604020202020204" pitchFamily="34" charset="0"/>
              </a:rPr>
              <a:t>in Mexicans</a:t>
            </a:r>
          </a:p>
          <a:p>
            <a:pPr marL="0" indent="0">
              <a:spcBef>
                <a:spcPts val="0"/>
              </a:spcBef>
              <a:buNone/>
            </a:pPr>
            <a:endParaRPr lang="en-US" dirty="0"/>
          </a:p>
        </p:txBody>
      </p:sp>
      <p:sp>
        <p:nvSpPr>
          <p:cNvPr id="4" name="TextBox 3"/>
          <p:cNvSpPr txBox="1"/>
          <p:nvPr/>
        </p:nvSpPr>
        <p:spPr>
          <a:xfrm>
            <a:off x="5816009" y="5485376"/>
            <a:ext cx="604460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Source: https://beyondtype1.org/diabetes-disparities-hispanic-population/</a:t>
            </a:r>
          </a:p>
        </p:txBody>
      </p:sp>
      <p:pic>
        <p:nvPicPr>
          <p:cNvPr id="8" name="Picture 7">
            <a:extLst>
              <a:ext uri="{FF2B5EF4-FFF2-40B4-BE49-F238E27FC236}">
                <a16:creationId xmlns:a16="http://schemas.microsoft.com/office/drawing/2014/main" id="{4182F034-36BD-42E1-865B-DA2935E32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spTree>
    <p:extLst>
      <p:ext uri="{BB962C8B-B14F-4D97-AF65-F5344CB8AC3E}">
        <p14:creationId xmlns:p14="http://schemas.microsoft.com/office/powerpoint/2010/main" val="5982168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72E65E2-81F5-42DD-A729-EAC56339ED62}"/>
              </a:ext>
            </a:extLst>
          </p:cNvPr>
          <p:cNvSpPr>
            <a:spLocks noGrp="1"/>
          </p:cNvSpPr>
          <p:nvPr>
            <p:ph type="title"/>
          </p:nvPr>
        </p:nvSpPr>
        <p:spPr>
          <a:xfrm>
            <a:off x="862519" y="173052"/>
            <a:ext cx="5029200" cy="838200"/>
          </a:xfrm>
        </p:spPr>
        <p:txBody>
          <a:bodyPr>
            <a:normAutofit/>
          </a:bodyPr>
          <a:lstStyle/>
          <a:p>
            <a:pPr algn="l"/>
            <a:r>
              <a:rPr lang="en-US" sz="4400" dirty="0"/>
              <a:t>Latinos in the US</a:t>
            </a:r>
          </a:p>
        </p:txBody>
      </p:sp>
      <p:sp>
        <p:nvSpPr>
          <p:cNvPr id="7" name="TextBox 6"/>
          <p:cNvSpPr txBox="1"/>
          <p:nvPr/>
        </p:nvSpPr>
        <p:spPr>
          <a:xfrm>
            <a:off x="8229600" y="5731477"/>
            <a:ext cx="3608962"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Source: Census, 2012, 2017;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Pew Research Hispanic Trends Project, 2012</a:t>
            </a:r>
          </a:p>
        </p:txBody>
      </p:sp>
      <p:grpSp>
        <p:nvGrpSpPr>
          <p:cNvPr id="4" name="Group 3">
            <a:extLst>
              <a:ext uri="{FF2B5EF4-FFF2-40B4-BE49-F238E27FC236}">
                <a16:creationId xmlns:a16="http://schemas.microsoft.com/office/drawing/2014/main" id="{92825309-983B-403E-882E-A6786CBBA77F}"/>
              </a:ext>
            </a:extLst>
          </p:cNvPr>
          <p:cNvGrpSpPr/>
          <p:nvPr/>
        </p:nvGrpSpPr>
        <p:grpSpPr>
          <a:xfrm>
            <a:off x="1822656" y="1653677"/>
            <a:ext cx="7124700" cy="772046"/>
            <a:chOff x="1822656" y="1653677"/>
            <a:chExt cx="7124700" cy="772046"/>
          </a:xfrm>
        </p:grpSpPr>
        <p:sp>
          <p:nvSpPr>
            <p:cNvPr id="2" name="Rectangle 1">
              <a:extLst>
                <a:ext uri="{FF2B5EF4-FFF2-40B4-BE49-F238E27FC236}">
                  <a16:creationId xmlns:a16="http://schemas.microsoft.com/office/drawing/2014/main" id="{92980C3E-9489-4316-B133-194ED766238D}"/>
                </a:ext>
              </a:extLst>
            </p:cNvPr>
            <p:cNvSpPr/>
            <p:nvPr/>
          </p:nvSpPr>
          <p:spPr>
            <a:xfrm>
              <a:off x="1822656" y="1653677"/>
              <a:ext cx="1447800" cy="769442"/>
            </a:xfrm>
            <a:prstGeom prst="rect">
              <a:avLst/>
            </a:prstGeom>
            <a:solidFill>
              <a:srgbClr val="CE6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57.5</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Million</a:t>
              </a:r>
            </a:p>
          </p:txBody>
        </p:sp>
        <p:sp>
          <p:nvSpPr>
            <p:cNvPr id="3" name="TextBox 2">
              <a:extLst>
                <a:ext uri="{FF2B5EF4-FFF2-40B4-BE49-F238E27FC236}">
                  <a16:creationId xmlns:a16="http://schemas.microsoft.com/office/drawing/2014/main" id="{ABE3558B-496C-4A9A-9695-4C42B7A9490D}"/>
                </a:ext>
              </a:extLst>
            </p:cNvPr>
            <p:cNvSpPr txBox="1"/>
            <p:nvPr/>
          </p:nvSpPr>
          <p:spPr>
            <a:xfrm>
              <a:off x="3499056" y="1656282"/>
              <a:ext cx="54483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Latinos living in the US as of 2017</a:t>
              </a:r>
            </a:p>
            <a:p>
              <a:pPr marL="0" marR="0" lvl="0" indent="0" algn="l" defTabSz="914400" rtl="0" eaLnBrk="1" fontAlgn="auto" latinLnBrk="0" hangingPunct="1">
                <a:lnSpc>
                  <a:spcPct val="100000"/>
                </a:lnSpc>
                <a:spcBef>
                  <a:spcPts val="0"/>
                </a:spcBef>
                <a:spcAft>
                  <a:spcPts val="0"/>
                </a:spcAft>
                <a:buClrTx/>
                <a:buSzTx/>
                <a:buFontTx/>
                <a:buNone/>
                <a:tabLst>
                  <a:tab pos="349250" algn="l"/>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17.8% of the US population</a:t>
              </a:r>
            </a:p>
          </p:txBody>
        </p:sp>
      </p:grpSp>
      <p:grpSp>
        <p:nvGrpSpPr>
          <p:cNvPr id="11" name="Group 10">
            <a:extLst>
              <a:ext uri="{FF2B5EF4-FFF2-40B4-BE49-F238E27FC236}">
                <a16:creationId xmlns:a16="http://schemas.microsoft.com/office/drawing/2014/main" id="{74523643-3AEB-493D-9016-8FB0D32ABD75}"/>
              </a:ext>
            </a:extLst>
          </p:cNvPr>
          <p:cNvGrpSpPr/>
          <p:nvPr/>
        </p:nvGrpSpPr>
        <p:grpSpPr>
          <a:xfrm>
            <a:off x="1822656" y="2663090"/>
            <a:ext cx="7124700" cy="769446"/>
            <a:chOff x="1822656" y="2663090"/>
            <a:chExt cx="7124700" cy="769446"/>
          </a:xfrm>
        </p:grpSpPr>
        <p:sp>
          <p:nvSpPr>
            <p:cNvPr id="6" name="Rectangle 5">
              <a:extLst>
                <a:ext uri="{FF2B5EF4-FFF2-40B4-BE49-F238E27FC236}">
                  <a16:creationId xmlns:a16="http://schemas.microsoft.com/office/drawing/2014/main" id="{5690A351-A1FF-4018-8C2B-A220302A4A56}"/>
                </a:ext>
              </a:extLst>
            </p:cNvPr>
            <p:cNvSpPr/>
            <p:nvPr/>
          </p:nvSpPr>
          <p:spPr>
            <a:xfrm>
              <a:off x="1822656" y="2663090"/>
              <a:ext cx="1447800" cy="769442"/>
            </a:xfrm>
            <a:prstGeom prst="rect">
              <a:avLst/>
            </a:prstGeom>
            <a:solidFill>
              <a:srgbClr val="3A7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119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Million</a:t>
              </a:r>
            </a:p>
          </p:txBody>
        </p:sp>
        <p:sp>
          <p:nvSpPr>
            <p:cNvPr id="9" name="TextBox 8">
              <a:extLst>
                <a:ext uri="{FF2B5EF4-FFF2-40B4-BE49-F238E27FC236}">
                  <a16:creationId xmlns:a16="http://schemas.microsoft.com/office/drawing/2014/main" id="{DABC5514-B67B-403D-A657-77014D02257F}"/>
                </a:ext>
              </a:extLst>
            </p:cNvPr>
            <p:cNvSpPr txBox="1"/>
            <p:nvPr/>
          </p:nvSpPr>
          <p:spPr>
            <a:xfrm>
              <a:off x="3499056" y="2663095"/>
              <a:ext cx="54483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Projected Latino population by 2060</a:t>
              </a:r>
            </a:p>
            <a:p>
              <a:pPr marL="0" marR="0" lvl="0" indent="0" algn="l" defTabSz="914400" rtl="0" eaLnBrk="1" fontAlgn="auto" latinLnBrk="0" hangingPunct="1">
                <a:lnSpc>
                  <a:spcPct val="100000"/>
                </a:lnSpc>
                <a:spcBef>
                  <a:spcPts val="0"/>
                </a:spcBef>
                <a:spcAft>
                  <a:spcPts val="0"/>
                </a:spcAft>
                <a:buClrTx/>
                <a:buSzTx/>
                <a:buFontTx/>
                <a:buNone/>
                <a:tabLst>
                  <a:tab pos="349250" algn="l"/>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28.6% of the US population</a:t>
              </a:r>
            </a:p>
          </p:txBody>
        </p:sp>
      </p:grpSp>
      <p:grpSp>
        <p:nvGrpSpPr>
          <p:cNvPr id="13" name="Group 12">
            <a:extLst>
              <a:ext uri="{FF2B5EF4-FFF2-40B4-BE49-F238E27FC236}">
                <a16:creationId xmlns:a16="http://schemas.microsoft.com/office/drawing/2014/main" id="{B06075F0-5224-4A1D-9799-F92CC233261E}"/>
              </a:ext>
            </a:extLst>
          </p:cNvPr>
          <p:cNvGrpSpPr/>
          <p:nvPr/>
        </p:nvGrpSpPr>
        <p:grpSpPr>
          <a:xfrm>
            <a:off x="1822656" y="3672503"/>
            <a:ext cx="7239000" cy="769442"/>
            <a:chOff x="1822656" y="3672503"/>
            <a:chExt cx="7239000" cy="769442"/>
          </a:xfrm>
        </p:grpSpPr>
        <p:sp>
          <p:nvSpPr>
            <p:cNvPr id="8" name="Rectangle 7">
              <a:extLst>
                <a:ext uri="{FF2B5EF4-FFF2-40B4-BE49-F238E27FC236}">
                  <a16:creationId xmlns:a16="http://schemas.microsoft.com/office/drawing/2014/main" id="{7555C96A-33E0-4C6B-9378-FDAFE82B2AA5}"/>
                </a:ext>
              </a:extLst>
            </p:cNvPr>
            <p:cNvSpPr/>
            <p:nvPr/>
          </p:nvSpPr>
          <p:spPr>
            <a:xfrm>
              <a:off x="1822656" y="3672503"/>
              <a:ext cx="1447800" cy="76944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11.7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Million</a:t>
              </a:r>
            </a:p>
          </p:txBody>
        </p:sp>
        <p:sp>
          <p:nvSpPr>
            <p:cNvPr id="10" name="TextBox 9">
              <a:extLst>
                <a:ext uri="{FF2B5EF4-FFF2-40B4-BE49-F238E27FC236}">
                  <a16:creationId xmlns:a16="http://schemas.microsoft.com/office/drawing/2014/main" id="{48EF0E60-157A-47A5-B187-27BBE40E2AA5}"/>
                </a:ext>
              </a:extLst>
            </p:cNvPr>
            <p:cNvSpPr txBox="1"/>
            <p:nvPr/>
          </p:nvSpPr>
          <p:spPr>
            <a:xfrm>
              <a:off x="3499056" y="3841785"/>
              <a:ext cx="55626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Undocumented immigrants living in the US</a:t>
              </a:r>
            </a:p>
          </p:txBody>
        </p:sp>
      </p:grpSp>
      <p:pic>
        <p:nvPicPr>
          <p:cNvPr id="12" name="Picture 11">
            <a:extLst>
              <a:ext uri="{FF2B5EF4-FFF2-40B4-BE49-F238E27FC236}">
                <a16:creationId xmlns:a16="http://schemas.microsoft.com/office/drawing/2014/main" id="{0CADB78F-A315-462D-BF94-34B42A100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grpSp>
        <p:nvGrpSpPr>
          <p:cNvPr id="15" name="Group 14">
            <a:extLst>
              <a:ext uri="{FF2B5EF4-FFF2-40B4-BE49-F238E27FC236}">
                <a16:creationId xmlns:a16="http://schemas.microsoft.com/office/drawing/2014/main" id="{B06075F0-5224-4A1D-9799-F92CC233261E}"/>
              </a:ext>
            </a:extLst>
          </p:cNvPr>
          <p:cNvGrpSpPr/>
          <p:nvPr/>
        </p:nvGrpSpPr>
        <p:grpSpPr>
          <a:xfrm>
            <a:off x="1822656" y="4681916"/>
            <a:ext cx="7239000" cy="769442"/>
            <a:chOff x="1822656" y="3672503"/>
            <a:chExt cx="7239000" cy="769442"/>
          </a:xfrm>
          <a:solidFill>
            <a:srgbClr val="FBD546"/>
          </a:solidFill>
        </p:grpSpPr>
        <p:sp>
          <p:nvSpPr>
            <p:cNvPr id="16" name="Rectangle 15">
              <a:extLst>
                <a:ext uri="{FF2B5EF4-FFF2-40B4-BE49-F238E27FC236}">
                  <a16:creationId xmlns:a16="http://schemas.microsoft.com/office/drawing/2014/main" id="{7555C96A-33E0-4C6B-9378-FDAFE82B2AA5}"/>
                </a:ext>
              </a:extLst>
            </p:cNvPr>
            <p:cNvSpPr/>
            <p:nvPr/>
          </p:nvSpPr>
          <p:spPr>
            <a:xfrm>
              <a:off x="1822656" y="3672503"/>
              <a:ext cx="1447800" cy="769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34.2%</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48EF0E60-157A-47A5-B187-27BBE40E2AA5}"/>
                </a:ext>
              </a:extLst>
            </p:cNvPr>
            <p:cNvSpPr txBox="1"/>
            <p:nvPr/>
          </p:nvSpPr>
          <p:spPr>
            <a:xfrm>
              <a:off x="3499056" y="3672503"/>
              <a:ext cx="5562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foreign-born; Majority are born in the US.</a:t>
              </a:r>
            </a:p>
          </p:txBody>
        </p:sp>
      </p:grpSp>
    </p:spTree>
    <p:extLst>
      <p:ext uri="{BB962C8B-B14F-4D97-AF65-F5344CB8AC3E}">
        <p14:creationId xmlns:p14="http://schemas.microsoft.com/office/powerpoint/2010/main" val="268780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578175" y="5938448"/>
            <a:ext cx="297023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Source: Census, 2010</a:t>
            </a:r>
          </a:p>
        </p:txBody>
      </p:sp>
      <p:sp>
        <p:nvSpPr>
          <p:cNvPr id="9" name="Rectangle 8">
            <a:extLst>
              <a:ext uri="{FF2B5EF4-FFF2-40B4-BE49-F238E27FC236}">
                <a16:creationId xmlns:a16="http://schemas.microsoft.com/office/drawing/2014/main" id="{9CBCE5F6-2528-4C84-BD40-94B1387CBC7B}"/>
              </a:ext>
            </a:extLst>
          </p:cNvPr>
          <p:cNvSpPr/>
          <p:nvPr/>
        </p:nvSpPr>
        <p:spPr>
          <a:xfrm>
            <a:off x="3779195" y="5938448"/>
            <a:ext cx="4460132" cy="869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itle 3">
            <a:extLst>
              <a:ext uri="{FF2B5EF4-FFF2-40B4-BE49-F238E27FC236}">
                <a16:creationId xmlns:a16="http://schemas.microsoft.com/office/drawing/2014/main" id="{89B768BD-A5DA-457F-AE5F-585FECBA1AD7}"/>
              </a:ext>
            </a:extLst>
          </p:cNvPr>
          <p:cNvSpPr>
            <a:spLocks noGrp="1"/>
          </p:cNvSpPr>
          <p:nvPr>
            <p:ph type="title"/>
          </p:nvPr>
        </p:nvSpPr>
        <p:spPr>
          <a:xfrm>
            <a:off x="950068" y="122915"/>
            <a:ext cx="8229600" cy="884238"/>
          </a:xfrm>
        </p:spPr>
        <p:txBody>
          <a:bodyPr>
            <a:normAutofit/>
          </a:bodyPr>
          <a:lstStyle/>
          <a:p>
            <a:pPr algn="l"/>
            <a:r>
              <a:rPr lang="en-US" sz="4400" dirty="0"/>
              <a:t>Racial Identity</a:t>
            </a:r>
          </a:p>
        </p:txBody>
      </p:sp>
      <p:graphicFrame>
        <p:nvGraphicFramePr>
          <p:cNvPr id="12" name="Group 76">
            <a:extLst>
              <a:ext uri="{FF2B5EF4-FFF2-40B4-BE49-F238E27FC236}">
                <a16:creationId xmlns:a16="http://schemas.microsoft.com/office/drawing/2014/main" id="{23B9259F-8719-472E-A111-1D6934921FA6}"/>
              </a:ext>
            </a:extLst>
          </p:cNvPr>
          <p:cNvGraphicFramePr>
            <a:graphicFrameLocks/>
          </p:cNvGraphicFramePr>
          <p:nvPr/>
        </p:nvGraphicFramePr>
        <p:xfrm>
          <a:off x="1982010" y="1669096"/>
          <a:ext cx="8227979" cy="3757847"/>
        </p:xfrm>
        <a:graphic>
          <a:graphicData uri="http://schemas.openxmlformats.org/drawingml/2006/table">
            <a:tbl>
              <a:tblPr firstRow="1">
                <a:tableStyleId>{69012ECD-51FC-41F1-AA8D-1B2483CD663E}</a:tableStyleId>
              </a:tblPr>
              <a:tblGrid>
                <a:gridCol w="3523480">
                  <a:extLst>
                    <a:ext uri="{9D8B030D-6E8A-4147-A177-3AD203B41FA5}">
                      <a16:colId xmlns:a16="http://schemas.microsoft.com/office/drawing/2014/main" val="20000"/>
                    </a:ext>
                  </a:extLst>
                </a:gridCol>
                <a:gridCol w="2266579">
                  <a:extLst>
                    <a:ext uri="{9D8B030D-6E8A-4147-A177-3AD203B41FA5}">
                      <a16:colId xmlns:a16="http://schemas.microsoft.com/office/drawing/2014/main" val="20001"/>
                    </a:ext>
                  </a:extLst>
                </a:gridCol>
                <a:gridCol w="2437920">
                  <a:extLst>
                    <a:ext uri="{9D8B030D-6E8A-4147-A177-3AD203B41FA5}">
                      <a16:colId xmlns:a16="http://schemas.microsoft.com/office/drawing/2014/main" val="20002"/>
                    </a:ext>
                  </a:extLst>
                </a:gridCol>
              </a:tblGrid>
              <a:tr h="621249">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outerShdw blurRad="38100" dist="38100" dir="2700000" algn="tl">
                              <a:srgbClr val="000000"/>
                            </a:outerShdw>
                          </a:effectLst>
                        </a:rPr>
                        <a:t>Racial Group</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228600" anchor="ctr" horzOverflow="overflow">
                    <a:lnL w="6350" cap="flat" cmpd="sng" algn="ctr">
                      <a:noFill/>
                      <a:prstDash val="solid"/>
                      <a:miter lim="800000"/>
                    </a:lnL>
                    <a:lnR w="12700" cap="flat" cmpd="sng" algn="ctr">
                      <a:no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E663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outerShdw blurRad="38100" dist="38100" dir="2700000" algn="tl">
                              <a:srgbClr val="000000"/>
                            </a:outerShdw>
                          </a:effectLst>
                        </a:rPr>
                        <a:t>Latinos</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A77B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outerShdw blurRad="38100" dist="38100" dir="2700000" algn="tl">
                              <a:srgbClr val="000000"/>
                            </a:outerShdw>
                          </a:effectLst>
                        </a:rPr>
                        <a:t>Non-Latinos</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anchor="ctr" horzOverflow="overflow">
                    <a:lnL w="12700"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10000"/>
                  </a:ext>
                </a:extLst>
              </a:tr>
              <a:tr h="5385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White</a:t>
                      </a:r>
                      <a:endParaRPr kumimoji="0" lang="en-US" sz="2400" b="0" i="0" u="none" strike="noStrike" cap="none" normalizeH="0" baseline="0" dirty="0">
                        <a:ln>
                          <a:noFill/>
                        </a:ln>
                        <a:solidFill>
                          <a:schemeClr val="tx1"/>
                        </a:solidFill>
                        <a:effectLst/>
                        <a:latin typeface="Arial" charset="0"/>
                      </a:endParaRPr>
                    </a:p>
                  </a:txBody>
                  <a:tcPr marL="228600" anchor="ctr" horzOverflow="overflow">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53%</a:t>
                      </a:r>
                      <a:endParaRPr kumimoji="0" lang="en-US" sz="2400" b="1" i="0" u="none" strike="noStrike" cap="none" normalizeH="0" baseline="0" dirty="0">
                        <a:ln>
                          <a:noFill/>
                        </a:ln>
                        <a:solidFill>
                          <a:schemeClr val="folHlink"/>
                        </a:solidFill>
                        <a:effectLst/>
                        <a:latin typeface="Arial"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76.2%</a:t>
                      </a:r>
                      <a:endParaRPr kumimoji="0" lang="en-US" sz="2400" b="1" i="0" u="none" strike="noStrike" cap="none" normalizeH="0" baseline="0" dirty="0">
                        <a:ln>
                          <a:noFill/>
                        </a:ln>
                        <a:solidFill>
                          <a:schemeClr val="folHlink"/>
                        </a:solidFill>
                        <a:effectLst/>
                        <a:latin typeface="Arial" charset="0"/>
                      </a:endParaRPr>
                    </a:p>
                  </a:txBody>
                  <a:tcPr anchor="ctr" horzOverflow="overflow">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1961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Black</a:t>
                      </a:r>
                      <a:endParaRPr kumimoji="0" lang="en-US" sz="2400" b="0" i="0" u="none" strike="noStrike" cap="none" normalizeH="0" baseline="0" dirty="0">
                        <a:ln>
                          <a:noFill/>
                        </a:ln>
                        <a:solidFill>
                          <a:schemeClr val="tx1"/>
                        </a:solidFill>
                        <a:effectLst/>
                        <a:latin typeface="Arial" charset="0"/>
                      </a:endParaRPr>
                    </a:p>
                  </a:txBody>
                  <a:tcPr marL="228600" anchor="ctr" horzOverflow="overflow">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2.5%</a:t>
                      </a:r>
                      <a:endParaRPr kumimoji="0" lang="en-US" sz="2400" b="0" i="0" u="none" strike="noStrike" cap="none" normalizeH="0" baseline="0" dirty="0">
                        <a:ln>
                          <a:noFill/>
                        </a:ln>
                        <a:solidFill>
                          <a:schemeClr val="tx1"/>
                        </a:solidFill>
                        <a:effectLst/>
                        <a:latin typeface="Arial"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14.6%</a:t>
                      </a:r>
                      <a:endParaRPr kumimoji="0" lang="en-US" sz="2400" b="0" i="0" u="none" strike="noStrike" cap="none" normalizeH="0" baseline="0" dirty="0">
                        <a:ln>
                          <a:noFill/>
                        </a:ln>
                        <a:solidFill>
                          <a:schemeClr val="tx1"/>
                        </a:solidFill>
                        <a:effectLst/>
                        <a:latin typeface="Arial" charset="0"/>
                      </a:endParaRPr>
                    </a:p>
                  </a:txBody>
                  <a:tcPr anchor="ctr" horzOverflow="overflow">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1961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American Indian</a:t>
                      </a:r>
                      <a:endParaRPr kumimoji="0" lang="en-US" sz="2400" b="0" i="0" u="none" strike="noStrike" cap="none" normalizeH="0" baseline="0" dirty="0">
                        <a:ln>
                          <a:noFill/>
                        </a:ln>
                        <a:solidFill>
                          <a:schemeClr val="tx1"/>
                        </a:solidFill>
                        <a:effectLst/>
                        <a:latin typeface="Arial" charset="0"/>
                      </a:endParaRPr>
                    </a:p>
                  </a:txBody>
                  <a:tcPr marL="228600" anchor="ctr" horzOverflow="overflow">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1.4%</a:t>
                      </a:r>
                      <a:endParaRPr kumimoji="0" lang="en-US" sz="2400" b="0" i="0" u="none" strike="noStrike" cap="none" normalizeH="0" baseline="0" dirty="0">
                        <a:ln>
                          <a:noFill/>
                        </a:ln>
                        <a:solidFill>
                          <a:schemeClr val="tx1"/>
                        </a:solidFill>
                        <a:effectLst/>
                        <a:latin typeface="Arial"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0.9%</a:t>
                      </a:r>
                      <a:endParaRPr kumimoji="0" lang="en-US" sz="2400" b="0" i="0" u="none" strike="noStrike" cap="none" normalizeH="0" baseline="0" dirty="0">
                        <a:ln>
                          <a:noFill/>
                        </a:ln>
                        <a:solidFill>
                          <a:schemeClr val="tx1"/>
                        </a:solidFill>
                        <a:effectLst/>
                        <a:latin typeface="Arial" charset="0"/>
                      </a:endParaRPr>
                    </a:p>
                  </a:txBody>
                  <a:tcPr anchor="ctr" horzOverflow="overflow">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1961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Asian</a:t>
                      </a:r>
                      <a:endParaRPr kumimoji="0" lang="en-US" sz="2400" b="0" i="0" u="none" strike="noStrike" cap="none" normalizeH="0" baseline="0" dirty="0">
                        <a:ln>
                          <a:noFill/>
                        </a:ln>
                        <a:solidFill>
                          <a:schemeClr val="tx1"/>
                        </a:solidFill>
                        <a:effectLst/>
                        <a:latin typeface="Arial" charset="0"/>
                      </a:endParaRPr>
                    </a:p>
                  </a:txBody>
                  <a:tcPr marL="228600" anchor="ctr" horzOverflow="overflow">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0.4%</a:t>
                      </a:r>
                      <a:endParaRPr kumimoji="0" lang="en-US" sz="2400" b="0" i="0" u="none" strike="noStrike" cap="none" normalizeH="0" baseline="0" dirty="0">
                        <a:ln>
                          <a:noFill/>
                        </a:ln>
                        <a:solidFill>
                          <a:schemeClr val="tx1"/>
                        </a:solidFill>
                        <a:effectLst/>
                        <a:latin typeface="Arial"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5.6%</a:t>
                      </a:r>
                      <a:endParaRPr kumimoji="0" lang="en-US" sz="2400" b="0" i="0" u="none" strike="noStrike" cap="none" normalizeH="0" baseline="0" dirty="0">
                        <a:ln>
                          <a:noFill/>
                        </a:ln>
                        <a:solidFill>
                          <a:schemeClr val="tx1"/>
                        </a:solidFill>
                        <a:effectLst/>
                        <a:latin typeface="Arial" charset="0"/>
                      </a:endParaRPr>
                    </a:p>
                  </a:txBody>
                  <a:tcPr anchor="ctr" horzOverflow="overflow">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961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Some other race</a:t>
                      </a:r>
                      <a:endParaRPr kumimoji="0" lang="en-US" sz="2400" b="0" i="0" u="none" strike="noStrike" cap="none" normalizeH="0" baseline="0" dirty="0">
                        <a:ln>
                          <a:noFill/>
                        </a:ln>
                        <a:solidFill>
                          <a:schemeClr val="tx1"/>
                        </a:solidFill>
                        <a:effectLst/>
                        <a:latin typeface="Arial" charset="0"/>
                      </a:endParaRPr>
                    </a:p>
                  </a:txBody>
                  <a:tcPr marL="228600" anchor="ctr" horzOverflow="overflow">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36.7%</a:t>
                      </a:r>
                      <a:endParaRPr kumimoji="0" lang="en-US" sz="2400" b="1" i="0" u="none" strike="noStrike" cap="none" normalizeH="0" baseline="0" dirty="0">
                        <a:ln>
                          <a:noFill/>
                        </a:ln>
                        <a:solidFill>
                          <a:schemeClr val="folHlink"/>
                        </a:solidFill>
                        <a:effectLst/>
                        <a:latin typeface="Arial"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0.2%</a:t>
                      </a:r>
                      <a:endParaRPr kumimoji="0" lang="en-US" sz="2400" b="1" i="0" u="none" strike="noStrike" cap="none" normalizeH="0" baseline="0" dirty="0">
                        <a:ln>
                          <a:noFill/>
                        </a:ln>
                        <a:solidFill>
                          <a:schemeClr val="folHlink"/>
                        </a:solidFill>
                        <a:effectLst/>
                        <a:latin typeface="Arial" charset="0"/>
                      </a:endParaRPr>
                    </a:p>
                  </a:txBody>
                  <a:tcPr anchor="ctr" horzOverflow="overflow">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1961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Two or more races</a:t>
                      </a:r>
                      <a:endParaRPr kumimoji="0" lang="en-US" sz="2400" b="0" i="0" u="none" strike="noStrike" cap="none" normalizeH="0" baseline="0" dirty="0">
                        <a:ln>
                          <a:noFill/>
                        </a:ln>
                        <a:solidFill>
                          <a:schemeClr val="tx1"/>
                        </a:solidFill>
                        <a:effectLst/>
                        <a:latin typeface="Arial" charset="0"/>
                      </a:endParaRPr>
                    </a:p>
                  </a:txBody>
                  <a:tcPr marL="228600" anchor="ctr" horzOverflow="overflow">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6%</a:t>
                      </a:r>
                      <a:endParaRPr kumimoji="0" lang="en-US" sz="2400" b="0" i="0" u="none" strike="noStrike" cap="none" normalizeH="0" baseline="0" dirty="0">
                        <a:ln>
                          <a:noFill/>
                        </a:ln>
                        <a:solidFill>
                          <a:schemeClr val="tx1"/>
                        </a:solidFill>
                        <a:effectLst/>
                        <a:latin typeface="Arial"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a:ln>
                            <a:noFill/>
                          </a:ln>
                          <a:effectLst/>
                        </a:rPr>
                        <a:t>2.3%</a:t>
                      </a:r>
                      <a:endParaRPr kumimoji="0" lang="en-US" sz="2400" b="0" i="0" u="none" strike="noStrike" cap="none" normalizeH="0" baseline="0" dirty="0">
                        <a:ln>
                          <a:noFill/>
                        </a:ln>
                        <a:solidFill>
                          <a:schemeClr val="tx1"/>
                        </a:solidFill>
                        <a:effectLst/>
                        <a:latin typeface="Arial" charset="0"/>
                      </a:endParaRPr>
                    </a:p>
                  </a:txBody>
                  <a:tcPr anchor="ctr" horzOverflow="overflow">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7" name="Picture 6">
            <a:extLst>
              <a:ext uri="{FF2B5EF4-FFF2-40B4-BE49-F238E27FC236}">
                <a16:creationId xmlns:a16="http://schemas.microsoft.com/office/drawing/2014/main" id="{37DF88D8-B585-47F2-AC38-2741D446D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spTree>
    <p:extLst>
      <p:ext uri="{BB962C8B-B14F-4D97-AF65-F5344CB8AC3E}">
        <p14:creationId xmlns:p14="http://schemas.microsoft.com/office/powerpoint/2010/main" val="1755920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6125" y="83341"/>
            <a:ext cx="8229600" cy="960438"/>
          </a:xfrm>
        </p:spPr>
        <p:txBody>
          <a:bodyPr>
            <a:normAutofit/>
          </a:bodyPr>
          <a:lstStyle/>
          <a:p>
            <a:pPr algn="l"/>
            <a:r>
              <a:rPr lang="en-US" sz="4400" dirty="0"/>
              <a:t>Racial Inequities</a:t>
            </a:r>
          </a:p>
        </p:txBody>
      </p:sp>
      <p:grpSp>
        <p:nvGrpSpPr>
          <p:cNvPr id="5" name="Group 4">
            <a:extLst>
              <a:ext uri="{FF2B5EF4-FFF2-40B4-BE49-F238E27FC236}">
                <a16:creationId xmlns:a16="http://schemas.microsoft.com/office/drawing/2014/main" id="{78C9855E-47BD-4E3D-9829-05FA94C53F84}"/>
              </a:ext>
            </a:extLst>
          </p:cNvPr>
          <p:cNvGrpSpPr/>
          <p:nvPr/>
        </p:nvGrpSpPr>
        <p:grpSpPr>
          <a:xfrm>
            <a:off x="1553176" y="2921005"/>
            <a:ext cx="4114800" cy="2119904"/>
            <a:chOff x="1553176" y="2921005"/>
            <a:chExt cx="4114800" cy="2119904"/>
          </a:xfrm>
        </p:grpSpPr>
        <p:sp>
          <p:nvSpPr>
            <p:cNvPr id="2" name="Rectangle: Rounded Corners 1">
              <a:extLst>
                <a:ext uri="{FF2B5EF4-FFF2-40B4-BE49-F238E27FC236}">
                  <a16:creationId xmlns:a16="http://schemas.microsoft.com/office/drawing/2014/main" id="{28C6E684-02B0-4CB9-B589-3AFC9528B15F}"/>
                </a:ext>
              </a:extLst>
            </p:cNvPr>
            <p:cNvSpPr/>
            <p:nvPr/>
          </p:nvSpPr>
          <p:spPr>
            <a:xfrm>
              <a:off x="1799611" y="2921005"/>
              <a:ext cx="2438400" cy="533400"/>
            </a:xfrm>
            <a:prstGeom prst="roundRect">
              <a:avLst/>
            </a:prstGeom>
            <a:solidFill>
              <a:srgbClr val="3A7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Less likely to:</a:t>
              </a:r>
            </a:p>
          </p:txBody>
        </p:sp>
        <p:sp>
          <p:nvSpPr>
            <p:cNvPr id="3" name="TextBox 2">
              <a:extLst>
                <a:ext uri="{FF2B5EF4-FFF2-40B4-BE49-F238E27FC236}">
                  <a16:creationId xmlns:a16="http://schemas.microsoft.com/office/drawing/2014/main" id="{9B3567B1-B5A7-4B5F-B26C-5DC81930C2BB}"/>
                </a:ext>
              </a:extLst>
            </p:cNvPr>
            <p:cNvSpPr txBox="1"/>
            <p:nvPr/>
          </p:nvSpPr>
          <p:spPr>
            <a:xfrm>
              <a:off x="1553176" y="3627189"/>
              <a:ext cx="4114800" cy="1413720"/>
            </a:xfrm>
            <a:prstGeom prst="rect">
              <a:avLst/>
            </a:prstGeom>
            <a:noFill/>
          </p:spPr>
          <p:txBody>
            <a:bodyPr wrap="square" rtlCol="0">
              <a:spAutoFit/>
            </a:bodyPr>
            <a:lstStyle/>
            <a:p>
              <a:pPr marL="457200" marR="0" lvl="4" indent="-28257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rPr>
                <a:t>Speak English</a:t>
              </a:r>
            </a:p>
            <a:p>
              <a:pPr marL="457200" marR="0" lvl="4" indent="-28257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rPr>
                <a:t>Be citizens</a:t>
              </a:r>
            </a:p>
            <a:p>
              <a:pPr marL="457200" marR="0" lvl="4" indent="-28257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rPr>
                <a:t>Label themselves as “American”</a:t>
              </a:r>
            </a:p>
          </p:txBody>
        </p:sp>
      </p:grpSp>
      <p:grpSp>
        <p:nvGrpSpPr>
          <p:cNvPr id="8" name="Group 7">
            <a:extLst>
              <a:ext uri="{FF2B5EF4-FFF2-40B4-BE49-F238E27FC236}">
                <a16:creationId xmlns:a16="http://schemas.microsoft.com/office/drawing/2014/main" id="{28EB62A7-10E6-448B-9ABD-F9A5D1011A63}"/>
              </a:ext>
            </a:extLst>
          </p:cNvPr>
          <p:cNvGrpSpPr/>
          <p:nvPr/>
        </p:nvGrpSpPr>
        <p:grpSpPr>
          <a:xfrm>
            <a:off x="6096000" y="2921005"/>
            <a:ext cx="5416694" cy="2475904"/>
            <a:chOff x="6096000" y="2921005"/>
            <a:chExt cx="5416694" cy="2475904"/>
          </a:xfrm>
        </p:grpSpPr>
        <p:sp>
          <p:nvSpPr>
            <p:cNvPr id="6" name="Rectangle: Rounded Corners 5">
              <a:extLst>
                <a:ext uri="{FF2B5EF4-FFF2-40B4-BE49-F238E27FC236}">
                  <a16:creationId xmlns:a16="http://schemas.microsoft.com/office/drawing/2014/main" id="{35AAA22A-5EEA-44ED-ADD5-C094E4D9E8F3}"/>
                </a:ext>
              </a:extLst>
            </p:cNvPr>
            <p:cNvSpPr/>
            <p:nvPr/>
          </p:nvSpPr>
          <p:spPr>
            <a:xfrm>
              <a:off x="6306767" y="2921005"/>
              <a:ext cx="2438400" cy="533400"/>
            </a:xfrm>
            <a:prstGeom prst="roundRect">
              <a:avLst/>
            </a:prstGeom>
            <a:solidFill>
              <a:srgbClr val="3A7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More likely to:</a:t>
              </a:r>
            </a:p>
          </p:txBody>
        </p:sp>
        <p:sp>
          <p:nvSpPr>
            <p:cNvPr id="7" name="TextBox 6">
              <a:extLst>
                <a:ext uri="{FF2B5EF4-FFF2-40B4-BE49-F238E27FC236}">
                  <a16:creationId xmlns:a16="http://schemas.microsoft.com/office/drawing/2014/main" id="{E3D9810F-502F-4DAC-9838-894C5D16C157}"/>
                </a:ext>
              </a:extLst>
            </p:cNvPr>
            <p:cNvSpPr txBox="1"/>
            <p:nvPr/>
          </p:nvSpPr>
          <p:spPr>
            <a:xfrm>
              <a:off x="6096000" y="3627194"/>
              <a:ext cx="5416694" cy="1769715"/>
            </a:xfrm>
            <a:prstGeom prst="rect">
              <a:avLst/>
            </a:prstGeom>
            <a:noFill/>
          </p:spPr>
          <p:txBody>
            <a:bodyPr wrap="square" rtlCol="0">
              <a:spAutoFit/>
            </a:bodyPr>
            <a:lstStyle/>
            <a:p>
              <a:pPr marL="457200" marR="0" lvl="4" indent="-33972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rPr>
                <a:t>Be living in poverty</a:t>
              </a:r>
            </a:p>
            <a:p>
              <a:pPr marL="457200" marR="0" lvl="4" indent="-33972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rPr>
                <a:t>Report discrimination</a:t>
              </a:r>
            </a:p>
            <a:p>
              <a:pPr marL="457200" marR="0" lvl="4" indent="-33972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rPr>
                <a:t>Report feeling marginalized</a:t>
              </a:r>
            </a:p>
            <a:p>
              <a:pPr marL="457200" marR="0" lvl="4" indent="-33972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rPr>
                <a:t>Believe discrimination is a major problem</a:t>
              </a:r>
            </a:p>
          </p:txBody>
        </p:sp>
      </p:grpSp>
      <p:sp>
        <p:nvSpPr>
          <p:cNvPr id="9" name="TextBox 8">
            <a:extLst>
              <a:ext uri="{FF2B5EF4-FFF2-40B4-BE49-F238E27FC236}">
                <a16:creationId xmlns:a16="http://schemas.microsoft.com/office/drawing/2014/main" id="{20687046-E377-49C3-B676-580028527427}"/>
              </a:ext>
            </a:extLst>
          </p:cNvPr>
          <p:cNvSpPr txBox="1"/>
          <p:nvPr/>
        </p:nvSpPr>
        <p:spPr>
          <a:xfrm>
            <a:off x="886125" y="1588115"/>
            <a:ext cx="100088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Those who classify as some other race compared to White, have lower levels of education and are:</a:t>
            </a:r>
          </a:p>
        </p:txBody>
      </p:sp>
      <p:pic>
        <p:nvPicPr>
          <p:cNvPr id="10" name="Picture 9">
            <a:extLst>
              <a:ext uri="{FF2B5EF4-FFF2-40B4-BE49-F238E27FC236}">
                <a16:creationId xmlns:a16="http://schemas.microsoft.com/office/drawing/2014/main" id="{C3B955DC-234F-46C5-95E1-2104E396C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pic>
        <p:nvPicPr>
          <p:cNvPr id="11" name="Picture 10">
            <a:extLst>
              <a:ext uri="{FF2B5EF4-FFF2-40B4-BE49-F238E27FC236}">
                <a16:creationId xmlns:a16="http://schemas.microsoft.com/office/drawing/2014/main" id="{DDEDD938-55E1-47D3-8A2A-26A751273B05}"/>
              </a:ext>
            </a:extLst>
          </p:cNvPr>
          <p:cNvPicPr>
            <a:picLocks noChangeAspect="1"/>
          </p:cNvPicPr>
          <p:nvPr/>
        </p:nvPicPr>
        <p:blipFill>
          <a:blip r:embed="rId4"/>
          <a:stretch>
            <a:fillRect/>
          </a:stretch>
        </p:blipFill>
        <p:spPr>
          <a:xfrm>
            <a:off x="10647947" y="31947"/>
            <a:ext cx="1389731" cy="1101818"/>
          </a:xfrm>
          <a:prstGeom prst="rect">
            <a:avLst/>
          </a:prstGeom>
        </p:spPr>
      </p:pic>
    </p:spTree>
    <p:extLst>
      <p:ext uri="{BB962C8B-B14F-4D97-AF65-F5344CB8AC3E}">
        <p14:creationId xmlns:p14="http://schemas.microsoft.com/office/powerpoint/2010/main" val="338017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0EB169-B611-48CB-80D8-B7F808F9083F}"/>
              </a:ext>
            </a:extLst>
          </p:cNvPr>
          <p:cNvSpPr/>
          <p:nvPr/>
        </p:nvSpPr>
        <p:spPr>
          <a:xfrm>
            <a:off x="3501189" y="5382491"/>
            <a:ext cx="5189621" cy="1475509"/>
          </a:xfrm>
          <a:prstGeom prst="rect">
            <a:avLst/>
          </a:prstGeom>
          <a:solidFill>
            <a:srgbClr val="0298D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Immigration</a:t>
            </a:r>
          </a:p>
        </p:txBody>
      </p:sp>
      <p:sp>
        <p:nvSpPr>
          <p:cNvPr id="3" name="TextBox 2">
            <a:extLst>
              <a:ext uri="{FF2B5EF4-FFF2-40B4-BE49-F238E27FC236}">
                <a16:creationId xmlns:a16="http://schemas.microsoft.com/office/drawing/2014/main" id="{516E95C2-0AB5-40D2-BD01-CCD735EDE162}"/>
              </a:ext>
            </a:extLst>
          </p:cNvPr>
          <p:cNvSpPr txBox="1"/>
          <p:nvPr/>
        </p:nvSpPr>
        <p:spPr>
          <a:xfrm>
            <a:off x="10155398" y="5901070"/>
            <a:ext cx="1919644" cy="7655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Source: https://www.youtube.com/c/theflama/videos</a:t>
            </a:r>
          </a:p>
        </p:txBody>
      </p:sp>
    </p:spTree>
    <p:extLst>
      <p:ext uri="{BB962C8B-B14F-4D97-AF65-F5344CB8AC3E}">
        <p14:creationId xmlns:p14="http://schemas.microsoft.com/office/powerpoint/2010/main" val="19489228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249A818-9624-41D2-B9C3-22FF65F04864}"/>
              </a:ext>
            </a:extLst>
          </p:cNvPr>
          <p:cNvSpPr txBox="1">
            <a:spLocks/>
          </p:cNvSpPr>
          <p:nvPr/>
        </p:nvSpPr>
        <p:spPr>
          <a:xfrm>
            <a:off x="1020363" y="1676400"/>
            <a:ext cx="9406590" cy="4157745"/>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Arial"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Arial"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09588" marR="0" lvl="0" indent="-509588" algn="l" defTabSz="457200" rtl="0" eaLnBrk="0" fontAlgn="base" latinLnBrk="0" hangingPunct="0">
              <a:lnSpc>
                <a:spcPct val="100000"/>
              </a:lnSpc>
              <a:spcBef>
                <a:spcPct val="2000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rPr>
              <a:t>Family separation and grieving</a:t>
            </a:r>
          </a:p>
          <a:p>
            <a:pPr marL="1031875" marR="0" lvl="2" indent="-2349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a:rPr>
              <a:t>Less social support</a:t>
            </a:r>
          </a:p>
          <a:p>
            <a:pPr marL="509588" marR="0" lvl="0" indent="-509588" algn="l" defTabSz="457200" rtl="0" eaLnBrk="0" fontAlgn="base" latinLnBrk="0" hangingPunct="0">
              <a:lnSpc>
                <a:spcPct val="100000"/>
              </a:lnSpc>
              <a:spcBef>
                <a:spcPts val="180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rPr>
              <a:t>Remittances and commitments back home</a:t>
            </a:r>
          </a:p>
          <a:p>
            <a:pPr marL="509588" marR="0" lvl="0" indent="-509588" algn="l" defTabSz="457200" rtl="0" eaLnBrk="0" fontAlgn="base" latinLnBrk="0" hangingPunct="0">
              <a:lnSpc>
                <a:spcPct val="100000"/>
              </a:lnSpc>
              <a:spcBef>
                <a:spcPts val="180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rPr>
              <a:t>Changes in parental and familial roles</a:t>
            </a:r>
          </a:p>
          <a:p>
            <a:pPr marL="1031875" marR="0" lvl="2" indent="-2349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a:rPr>
              <a:t>Mothers engaging in the workforce</a:t>
            </a:r>
          </a:p>
          <a:p>
            <a:pPr marL="1031875" marR="0" lvl="2" indent="-2349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a:rPr>
              <a:t>Children interpreting for parents</a:t>
            </a:r>
          </a:p>
          <a:p>
            <a:pPr marL="509588" marR="0" lvl="0" indent="-509588" algn="l" defTabSz="457200" rtl="0" eaLnBrk="0" fontAlgn="base" latinLnBrk="0" hangingPunct="0">
              <a:lnSpc>
                <a:spcPct val="100000"/>
              </a:lnSpc>
              <a:spcBef>
                <a:spcPts val="180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rPr>
              <a:t>Mixed documentation families</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ＭＳ Ｐゴシック" charset="-128"/>
            </a:endParaRPr>
          </a:p>
        </p:txBody>
      </p:sp>
      <p:sp>
        <p:nvSpPr>
          <p:cNvPr id="3" name="Title 3">
            <a:extLst>
              <a:ext uri="{FF2B5EF4-FFF2-40B4-BE49-F238E27FC236}">
                <a16:creationId xmlns:a16="http://schemas.microsoft.com/office/drawing/2014/main" id="{8BEC6A21-7AF3-4481-9B12-F3B254132361}"/>
              </a:ext>
            </a:extLst>
          </p:cNvPr>
          <p:cNvSpPr txBox="1">
            <a:spLocks/>
          </p:cNvSpPr>
          <p:nvPr/>
        </p:nvSpPr>
        <p:spPr>
          <a:xfrm>
            <a:off x="706581" y="116958"/>
            <a:ext cx="10034155" cy="1025434"/>
          </a:xfrm>
          <a:prstGeom prst="rect">
            <a:avLst/>
          </a:prstGeom>
        </p:spPr>
        <p:txBody>
          <a:bodyPr>
            <a:noAutofit/>
          </a:bodyPr>
          <a:lstStyle>
            <a:lvl1pPr algn="ctr" defTabSz="457200" rtl="0" eaLnBrk="0" fontAlgn="base" hangingPunct="0">
              <a:spcBef>
                <a:spcPct val="0"/>
              </a:spcBef>
              <a:spcAft>
                <a:spcPct val="0"/>
              </a:spcAft>
              <a:defRPr sz="4400" b="1" kern="1200">
                <a:solidFill>
                  <a:schemeClr val="tx1"/>
                </a:solidFill>
                <a:latin typeface="Arial"/>
                <a:ea typeface="ＭＳ Ｐゴシック" charset="-128"/>
                <a:cs typeface="ＭＳ Ｐゴシック"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Times New Roman"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Times New Roman"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Times New Roman"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Times New Roman" charset="0"/>
                <a:ea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a:ea typeface="ＭＳ Ｐゴシック" charset="-128"/>
              </a:rPr>
              <a:t>Impact of Immigration on Families</a:t>
            </a:r>
          </a:p>
        </p:txBody>
      </p:sp>
      <p:pic>
        <p:nvPicPr>
          <p:cNvPr id="4" name="Picture 2" descr="Image result for diane guerrero book">
            <a:extLst>
              <a:ext uri="{FF2B5EF4-FFF2-40B4-BE49-F238E27FC236}">
                <a16:creationId xmlns:a16="http://schemas.microsoft.com/office/drawing/2014/main" id="{4EDC3155-2CDD-4697-B09D-A4B115FAA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0080" y="2712382"/>
            <a:ext cx="1825706" cy="18257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B9E97A-AF9C-4D82-8823-AB41F8768B1A}"/>
              </a:ext>
            </a:extLst>
          </p:cNvPr>
          <p:cNvSpPr txBox="1"/>
          <p:nvPr/>
        </p:nvSpPr>
        <p:spPr>
          <a:xfrm>
            <a:off x="9660080" y="4624372"/>
            <a:ext cx="18505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Diane Guerrero</a:t>
            </a:r>
          </a:p>
        </p:txBody>
      </p:sp>
      <p:pic>
        <p:nvPicPr>
          <p:cNvPr id="6" name="Picture 5">
            <a:extLst>
              <a:ext uri="{FF2B5EF4-FFF2-40B4-BE49-F238E27FC236}">
                <a16:creationId xmlns:a16="http://schemas.microsoft.com/office/drawing/2014/main" id="{0B8C8B5A-D00C-4DBB-8FC4-28D186A51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sp>
        <p:nvSpPr>
          <p:cNvPr id="7" name="TextBox 6">
            <a:extLst>
              <a:ext uri="{FF2B5EF4-FFF2-40B4-BE49-F238E27FC236}">
                <a16:creationId xmlns:a16="http://schemas.microsoft.com/office/drawing/2014/main" id="{B8946AF2-C012-4D0F-8F67-CA42872227CA}"/>
              </a:ext>
            </a:extLst>
          </p:cNvPr>
          <p:cNvSpPr txBox="1"/>
          <p:nvPr/>
        </p:nvSpPr>
        <p:spPr>
          <a:xfrm>
            <a:off x="9660080" y="5834145"/>
            <a:ext cx="229091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Source: https://www.pinterest.com/pin/775956210772997362/</a:t>
            </a:r>
          </a:p>
        </p:txBody>
      </p:sp>
      <p:sp>
        <p:nvSpPr>
          <p:cNvPr id="8" name="Rectangle 7"/>
          <p:cNvSpPr/>
          <p:nvPr/>
        </p:nvSpPr>
        <p:spPr>
          <a:xfrm>
            <a:off x="9657941" y="4993704"/>
            <a:ext cx="239222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800" b="0" i="0" u="none" strike="noStrike" kern="1200" cap="none" spc="0" normalizeH="0" baseline="0" noProof="0" dirty="0">
                <a:ln>
                  <a:noFill/>
                </a:ln>
                <a:solidFill>
                  <a:prstClr val="black"/>
                </a:solidFill>
                <a:effectLst/>
                <a:uLnTx/>
                <a:uFillTx/>
                <a:latin typeface="Calibri"/>
                <a:ea typeface="+mn-ea"/>
                <a:cs typeface="+mn-cs"/>
              </a:rPr>
              <a:t>https://www.youtube.com/watch?v=49fN762AQWE</a:t>
            </a:r>
          </a:p>
        </p:txBody>
      </p:sp>
    </p:spTree>
    <p:extLst>
      <p:ext uri="{BB962C8B-B14F-4D97-AF65-F5344CB8AC3E}">
        <p14:creationId xmlns:p14="http://schemas.microsoft.com/office/powerpoint/2010/main" val="1560925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EACD6-BB4A-4237-8BD3-6F1B51986B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966" b="94483" l="7703" r="94730">
                        <a14:foregroundMark x1="15541" y1="20230" x2="26892" y2="20230"/>
                        <a14:foregroundMark x1="26892" y1="20230" x2="31351" y2="20000"/>
                        <a14:foregroundMark x1="24459" y1="26667" x2="23649" y2="37701"/>
                        <a14:foregroundMark x1="28919" y1="38621" x2="38514" y2="60920"/>
                        <a14:foregroundMark x1="45811" y1="39310" x2="51081" y2="66207"/>
                        <a14:foregroundMark x1="55541" y1="67126" x2="61892" y2="93563"/>
                        <a14:foregroundMark x1="61892" y1="93563" x2="61892" y2="93563"/>
                        <a14:foregroundMark x1="82838" y1="67816" x2="74730" y2="92644"/>
                        <a14:foregroundMark x1="81351" y1="39310" x2="91486" y2="62069"/>
                        <a14:foregroundMark x1="80811" y1="35862" x2="81622" y2="9655"/>
                        <a14:foregroundMark x1="56622" y1="36092" x2="64189" y2="10575"/>
                        <a14:foregroundMark x1="65946" y1="37701" x2="71892" y2="63908"/>
                        <a14:foregroundMark x1="85676" y1="47586" x2="90270" y2="38161"/>
                        <a14:foregroundMark x1="89730" y1="42299" x2="94730" y2="54023"/>
                        <a14:foregroundMark x1="35811" y1="33563" x2="49324" y2="14253"/>
                        <a14:foregroundMark x1="10811" y1="63218" x2="19054" y2="38621"/>
                        <a14:foregroundMark x1="19324" y1="92874" x2="26757" y2="67126"/>
                        <a14:foregroundMark x1="26757" y1="67126" x2="26757" y2="67126"/>
                        <a14:foregroundMark x1="40676" y1="92874" x2="41757" y2="94483"/>
                        <a14:foregroundMark x1="7703" y1="59540" x2="9730" y2="42759"/>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30392" y="-815959"/>
            <a:ext cx="13852783" cy="8143191"/>
          </a:xfrm>
          <a:prstGeom prst="rect">
            <a:avLst/>
          </a:prstGeom>
          <a:effectLst>
            <a:softEdge rad="31750"/>
          </a:effectLst>
        </p:spPr>
      </p:pic>
      <p:sp>
        <p:nvSpPr>
          <p:cNvPr id="3" name="Rectangle 2">
            <a:extLst>
              <a:ext uri="{FF2B5EF4-FFF2-40B4-BE49-F238E27FC236}">
                <a16:creationId xmlns:a16="http://schemas.microsoft.com/office/drawing/2014/main" id="{22516DF3-068E-4938-B7F9-F2435C72E948}"/>
              </a:ext>
            </a:extLst>
          </p:cNvPr>
          <p:cNvSpPr/>
          <p:nvPr/>
        </p:nvSpPr>
        <p:spPr>
          <a:xfrm>
            <a:off x="3064260" y="4077611"/>
            <a:ext cx="6063477" cy="1039091"/>
          </a:xfrm>
          <a:prstGeom prst="rect">
            <a:avLst/>
          </a:prstGeom>
          <a:solidFill>
            <a:srgbClr val="0298D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Health Inequities</a:t>
            </a:r>
          </a:p>
        </p:txBody>
      </p:sp>
    </p:spTree>
    <p:extLst>
      <p:ext uri="{BB962C8B-B14F-4D97-AF65-F5344CB8AC3E}">
        <p14:creationId xmlns:p14="http://schemas.microsoft.com/office/powerpoint/2010/main" val="3612890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p:txBody>
          <a:bodyPr/>
          <a:lstStyle/>
          <a:p>
            <a:r>
              <a:rPr lang="en-US"/>
              <a:t>Welcome to the Cleveland Clinic!</a:t>
            </a:r>
          </a:p>
        </p:txBody>
      </p:sp>
      <p:sp>
        <p:nvSpPr>
          <p:cNvPr id="5" name="TextBox 4">
            <a:extLst>
              <a:ext uri="{FF2B5EF4-FFF2-40B4-BE49-F238E27FC236}">
                <a16:creationId xmlns:a16="http://schemas.microsoft.com/office/drawing/2014/main" id="{091D59F1-5FD0-4664-8919-92BCF3604D51}"/>
              </a:ext>
            </a:extLst>
          </p:cNvPr>
          <p:cNvSpPr txBox="1"/>
          <p:nvPr/>
        </p:nvSpPr>
        <p:spPr>
          <a:xfrm>
            <a:off x="678426" y="1327355"/>
            <a:ext cx="4481001" cy="5355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nSpc>
                <a:spcPct val="100000"/>
              </a:lnSpc>
              <a:spcBef>
                <a:spcPts val="0"/>
              </a:spcBef>
              <a:spcAft>
                <a:spcPts val="0"/>
              </a:spcAft>
              <a:buNone/>
            </a:pPr>
            <a:r>
              <a:rPr lang="en-US" sz="1800">
                <a:solidFill>
                  <a:schemeClr val="tx1"/>
                </a:solidFill>
                <a:latin typeface="hind"/>
              </a:rPr>
              <a:t>Adult PI: Pratibha PR Rao, MD, MPH</a:t>
            </a: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r>
              <a:rPr lang="en-US" sz="1800">
                <a:solidFill>
                  <a:schemeClr val="tx1"/>
                </a:solidFill>
                <a:latin typeface="hind"/>
              </a:rPr>
              <a:t> </a:t>
            </a: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sz="1800">
              <a:solidFill>
                <a:schemeClr val="tx1"/>
              </a:solidFill>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sz="1800">
              <a:solidFill>
                <a:schemeClr val="tx1"/>
              </a:solidFill>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sz="1800">
              <a:solidFill>
                <a:schemeClr val="tx1"/>
              </a:solidFill>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r>
              <a:rPr lang="en-US" sz="1800">
                <a:solidFill>
                  <a:schemeClr val="tx1"/>
                </a:solidFill>
                <a:latin typeface="hind"/>
              </a:rPr>
              <a:t>Pediatric PI: Andrea </a:t>
            </a:r>
            <a:r>
              <a:rPr lang="en-US" sz="1800" err="1">
                <a:solidFill>
                  <a:schemeClr val="tx1"/>
                </a:solidFill>
                <a:latin typeface="hind"/>
              </a:rPr>
              <a:t>Mucci</a:t>
            </a:r>
            <a:r>
              <a:rPr lang="en-US" sz="1800">
                <a:solidFill>
                  <a:schemeClr val="tx1"/>
                </a:solidFill>
                <a:latin typeface="hind"/>
              </a:rPr>
              <a:t>, MD, </a:t>
            </a:r>
            <a:r>
              <a:rPr lang="en-US" sz="1800" err="1">
                <a:solidFill>
                  <a:schemeClr val="tx1"/>
                </a:solidFill>
                <a:latin typeface="hind"/>
              </a:rPr>
              <a:t>MASc</a:t>
            </a:r>
            <a:endParaRPr lang="en-US" sz="1800">
              <a:solidFill>
                <a:schemeClr val="tx1"/>
              </a:solidFill>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a:latin typeface="hind"/>
            </a:endParaRPr>
          </a:p>
          <a:p>
            <a:pPr marL="0" lvl="0" indent="0">
              <a:lnSpc>
                <a:spcPct val="100000"/>
              </a:lnSpc>
              <a:spcBef>
                <a:spcPts val="0"/>
              </a:spcBef>
              <a:spcAft>
                <a:spcPts val="0"/>
              </a:spcAft>
              <a:buNone/>
            </a:pPr>
            <a:endParaRPr lang="en-US" sz="1800">
              <a:solidFill>
                <a:schemeClr val="tx1"/>
              </a:solidFill>
              <a:latin typeface="hind"/>
            </a:endParaRPr>
          </a:p>
          <a:p>
            <a:pPr marL="0" lvl="0" indent="0">
              <a:lnSpc>
                <a:spcPct val="100000"/>
              </a:lnSpc>
              <a:spcBef>
                <a:spcPts val="0"/>
              </a:spcBef>
              <a:spcAft>
                <a:spcPts val="0"/>
              </a:spcAft>
              <a:buNone/>
            </a:pPr>
            <a:endParaRPr lang="en-US" sz="1800">
              <a:solidFill>
                <a:schemeClr val="tx1"/>
              </a:solidFill>
              <a:latin typeface="hind"/>
            </a:endParaRPr>
          </a:p>
        </p:txBody>
      </p:sp>
      <p:pic>
        <p:nvPicPr>
          <p:cNvPr id="229380" name="Picture 4" descr="Cleveland Clinic Named No. 2 Hospital in Nation and No. 1 Hospital for  Heart Care by U.S. News &amp;amp; World Report – Cleveland Clinic Newsroom">
            <a:extLst>
              <a:ext uri="{FF2B5EF4-FFF2-40B4-BE49-F238E27FC236}">
                <a16:creationId xmlns:a16="http://schemas.microsoft.com/office/drawing/2014/main" id="{643A2323-1880-4F0B-AC12-044DD9C95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427" y="1183397"/>
            <a:ext cx="6534912" cy="4347248"/>
          </a:xfrm>
          <a:prstGeom prst="rect">
            <a:avLst/>
          </a:prstGeom>
          <a:noFill/>
          <a:extLst>
            <a:ext uri="{909E8E84-426E-40DD-AFC4-6F175D3DCCD1}">
              <a14:hiddenFill xmlns:a14="http://schemas.microsoft.com/office/drawing/2010/main">
                <a:solidFill>
                  <a:srgbClr val="FFFFFF"/>
                </a:solidFill>
              </a14:hiddenFill>
            </a:ext>
          </a:extLst>
        </p:spPr>
      </p:pic>
      <p:pic>
        <p:nvPicPr>
          <p:cNvPr id="229382" name="Picture 6" descr="Pratibha Rao, MD | Cleveland Clinic">
            <a:extLst>
              <a:ext uri="{FF2B5EF4-FFF2-40B4-BE49-F238E27FC236}">
                <a16:creationId xmlns:a16="http://schemas.microsoft.com/office/drawing/2014/main" id="{AAFE162C-7663-4AD9-B525-09D008083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388" y="1661553"/>
            <a:ext cx="1992154" cy="2212562"/>
          </a:xfrm>
          <a:prstGeom prst="rect">
            <a:avLst/>
          </a:prstGeom>
          <a:noFill/>
          <a:extLst>
            <a:ext uri="{909E8E84-426E-40DD-AFC4-6F175D3DCCD1}">
              <a14:hiddenFill xmlns:a14="http://schemas.microsoft.com/office/drawing/2010/main">
                <a:solidFill>
                  <a:srgbClr val="FFFFFF"/>
                </a:solidFill>
              </a14:hiddenFill>
            </a:ext>
          </a:extLst>
        </p:spPr>
      </p:pic>
      <p:pic>
        <p:nvPicPr>
          <p:cNvPr id="229384" name="Picture 8" descr="Andrea Mucci, MD | Cleveland Clinic">
            <a:extLst>
              <a:ext uri="{FF2B5EF4-FFF2-40B4-BE49-F238E27FC236}">
                <a16:creationId xmlns:a16="http://schemas.microsoft.com/office/drawing/2014/main" id="{1F10B538-D893-4E67-9CDD-2C5F8DE2E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389" y="4368616"/>
            <a:ext cx="1992154" cy="249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98219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77" y="125904"/>
            <a:ext cx="8079581" cy="928552"/>
          </a:xfrm>
        </p:spPr>
        <p:txBody>
          <a:bodyPr>
            <a:normAutofit/>
          </a:bodyPr>
          <a:lstStyle/>
          <a:p>
            <a:pPr algn="l"/>
            <a:r>
              <a:rPr lang="en-US" sz="4000" b="1" dirty="0">
                <a:cs typeface="Arial" panose="020B0604020202020204" pitchFamily="34" charset="0"/>
              </a:rPr>
              <a:t>Inequities in Diabetes</a:t>
            </a:r>
          </a:p>
        </p:txBody>
      </p:sp>
      <p:pic>
        <p:nvPicPr>
          <p:cNvPr id="5" name="Picture 4">
            <a:extLst>
              <a:ext uri="{FF2B5EF4-FFF2-40B4-BE49-F238E27FC236}">
                <a16:creationId xmlns:a16="http://schemas.microsoft.com/office/drawing/2014/main" id="{1A048677-1262-4E02-9D95-C133F32B7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sp>
        <p:nvSpPr>
          <p:cNvPr id="7" name="TextBox 6">
            <a:extLst>
              <a:ext uri="{FF2B5EF4-FFF2-40B4-BE49-F238E27FC236}">
                <a16:creationId xmlns:a16="http://schemas.microsoft.com/office/drawing/2014/main" id="{26F11FBF-DAD1-4A8E-8BFB-D7D3CD424762}"/>
              </a:ext>
            </a:extLst>
          </p:cNvPr>
          <p:cNvSpPr txBox="1"/>
          <p:nvPr/>
        </p:nvSpPr>
        <p:spPr>
          <a:xfrm>
            <a:off x="1091045" y="1549020"/>
            <a:ext cx="10009910"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White patients use insulin pumps at higher rates than Black or Hispanic patients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(Willi et al., 2015)</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White children under 13 are more likely to use CGM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(Wong et al.,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Mixed findings on A1C levels:</a:t>
            </a:r>
          </a:p>
          <a:p>
            <a:pPr marL="862013" marR="0" lvl="0" indent="-234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Willis et al.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(2015)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did not find differences between Hispanic and white</a:t>
            </a:r>
          </a:p>
          <a:p>
            <a:pPr marL="862013" marR="0" lvl="0" indent="-234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Gandhi’s et al.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(2016)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cited worse glycemic control for Hispanic-Americans</a:t>
            </a:r>
          </a:p>
          <a:p>
            <a:pPr marL="862013" marR="0" lvl="0" indent="-234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Agarwal et al.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did find that Hispanic YA reported higher A1C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differences in frequency of DKA and hospitalizations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(Gandhi et al, 2016)</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07611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60" y="81543"/>
            <a:ext cx="8079581" cy="838200"/>
          </a:xfrm>
        </p:spPr>
        <p:txBody>
          <a:bodyPr>
            <a:normAutofit/>
          </a:bodyPr>
          <a:lstStyle/>
          <a:p>
            <a:pPr algn="l"/>
            <a:r>
              <a:rPr lang="en-US" sz="4400" b="1" dirty="0">
                <a:cs typeface="Arial" panose="020B0604020202020204" pitchFamily="34" charset="0"/>
              </a:rPr>
              <a:t>Barriers to Services</a:t>
            </a:r>
          </a:p>
        </p:txBody>
      </p:sp>
      <p:pic>
        <p:nvPicPr>
          <p:cNvPr id="7" name="Picture 6">
            <a:extLst>
              <a:ext uri="{FF2B5EF4-FFF2-40B4-BE49-F238E27FC236}">
                <a16:creationId xmlns:a16="http://schemas.microsoft.com/office/drawing/2014/main" id="{18CCE1D1-FBAA-49EF-807C-E53EB7A43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sp>
        <p:nvSpPr>
          <p:cNvPr id="8" name="Rectangle 7">
            <a:extLst>
              <a:ext uri="{FF2B5EF4-FFF2-40B4-BE49-F238E27FC236}">
                <a16:creationId xmlns:a16="http://schemas.microsoft.com/office/drawing/2014/main" id="{55A62B12-BBB5-430D-B041-8BDEEC3CB70E}"/>
              </a:ext>
            </a:extLst>
          </p:cNvPr>
          <p:cNvSpPr/>
          <p:nvPr/>
        </p:nvSpPr>
        <p:spPr>
          <a:xfrm>
            <a:off x="228600" y="5912427"/>
            <a:ext cx="11793682" cy="94557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Content Placeholder 2"/>
          <p:cNvSpPr>
            <a:spLocks noGrp="1"/>
          </p:cNvSpPr>
          <p:nvPr>
            <p:ph idx="1"/>
          </p:nvPr>
        </p:nvSpPr>
        <p:spPr>
          <a:xfrm>
            <a:off x="762160" y="1447800"/>
            <a:ext cx="10750967" cy="4648200"/>
          </a:xfrm>
        </p:spPr>
        <p:txBody>
          <a:bodyPr>
            <a:noAutofit/>
          </a:bodyPr>
          <a:lstStyle/>
          <a:p>
            <a:pPr marL="0" indent="0">
              <a:buNone/>
            </a:pPr>
            <a:r>
              <a:rPr lang="en-US" sz="2200" dirty="0"/>
              <a:t>Despite the fact that new Americans are eligible for a variety of health and human services, research shows that they are often unable or unwilling to utilize them.</a:t>
            </a:r>
          </a:p>
          <a:p>
            <a:pPr marL="0" indent="0">
              <a:buNone/>
            </a:pPr>
            <a:r>
              <a:rPr lang="en-US" sz="2200" b="1" dirty="0"/>
              <a:t>This is due to: </a:t>
            </a:r>
          </a:p>
          <a:p>
            <a:pPr lvl="1">
              <a:buFont typeface="Arial" panose="020B0604020202020204" pitchFamily="34" charset="0"/>
              <a:buChar char="•"/>
            </a:pPr>
            <a:r>
              <a:rPr lang="en-US" sz="2200" dirty="0"/>
              <a:t>Confusion surrounding applications, eligibility, and rights</a:t>
            </a:r>
          </a:p>
          <a:p>
            <a:pPr lvl="1">
              <a:buFont typeface="Arial" panose="020B0604020202020204" pitchFamily="34" charset="0"/>
              <a:buChar char="•"/>
            </a:pPr>
            <a:r>
              <a:rPr lang="en-US" sz="2200" dirty="0"/>
              <a:t>Distrust of helping professionals</a:t>
            </a:r>
          </a:p>
          <a:p>
            <a:pPr lvl="1">
              <a:buFont typeface="Arial" panose="020B0604020202020204" pitchFamily="34" charset="0"/>
              <a:buChar char="•"/>
            </a:pPr>
            <a:r>
              <a:rPr lang="en-US" sz="2200" dirty="0"/>
              <a:t>Cultural beliefs and health literacy </a:t>
            </a:r>
          </a:p>
          <a:p>
            <a:pPr lvl="1">
              <a:buFont typeface="Arial" panose="020B0604020202020204" pitchFamily="34" charset="0"/>
              <a:buChar char="•"/>
            </a:pPr>
            <a:r>
              <a:rPr lang="en-US" sz="2200" dirty="0"/>
              <a:t>Insufficient financial capital (insurance and time off)</a:t>
            </a:r>
          </a:p>
          <a:p>
            <a:pPr marL="1028700" lvl="3" indent="0">
              <a:buNone/>
            </a:pPr>
            <a:r>
              <a:rPr lang="en-US" sz="2200" dirty="0"/>
              <a:t>DKA is more frequent in children without private health insurance </a:t>
            </a:r>
            <a:r>
              <a:rPr lang="en-US" dirty="0"/>
              <a:t>(Klingensmith et al., 2013)</a:t>
            </a:r>
          </a:p>
          <a:p>
            <a:pPr lvl="1">
              <a:buFont typeface="Arial" panose="020B0604020202020204" pitchFamily="34" charset="0"/>
              <a:buChar char="•"/>
            </a:pPr>
            <a:r>
              <a:rPr lang="en-US" sz="2200" dirty="0"/>
              <a:t>Language and literacy barriers </a:t>
            </a:r>
          </a:p>
          <a:p>
            <a:pPr marL="1028700" lvl="3" indent="0">
              <a:buNone/>
            </a:pPr>
            <a:r>
              <a:rPr lang="en-US" sz="2200" dirty="0"/>
              <a:t>Parent reading comprehension is positively associated with adolescents’ adherence </a:t>
            </a:r>
            <a:r>
              <a:rPr lang="en-US" dirty="0"/>
              <a:t>(Janisse et al., 2010)</a:t>
            </a:r>
          </a:p>
          <a:p>
            <a:pPr lvl="1">
              <a:buFont typeface="Arial" panose="020B0604020202020204" pitchFamily="34" charset="0"/>
              <a:buChar char="•"/>
            </a:pPr>
            <a:endParaRPr lang="en-US" sz="2200" dirty="0"/>
          </a:p>
          <a:p>
            <a:pPr marL="0" lvl="1" indent="0">
              <a:buNone/>
            </a:pPr>
            <a:endParaRPr lang="en-US" sz="2200" dirty="0"/>
          </a:p>
          <a:p>
            <a:pPr marL="42863" indent="0">
              <a:buNone/>
            </a:pPr>
            <a:endParaRPr lang="en-US" sz="2200" dirty="0"/>
          </a:p>
          <a:p>
            <a:pPr marL="42863" indent="0">
              <a:buNone/>
            </a:pPr>
            <a:endParaRPr lang="en-US" sz="2200" dirty="0"/>
          </a:p>
        </p:txBody>
      </p:sp>
    </p:spTree>
    <p:extLst>
      <p:ext uri="{BB962C8B-B14F-4D97-AF65-F5344CB8AC3E}">
        <p14:creationId xmlns:p14="http://schemas.microsoft.com/office/powerpoint/2010/main" val="22305574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661" y="0"/>
            <a:ext cx="8079581" cy="1064847"/>
          </a:xfrm>
        </p:spPr>
        <p:txBody>
          <a:bodyPr>
            <a:normAutofit/>
          </a:bodyPr>
          <a:lstStyle/>
          <a:p>
            <a:pPr algn="l"/>
            <a:r>
              <a:rPr lang="en-US" sz="4000" b="1" dirty="0">
                <a:cs typeface="Arial" panose="020B0604020202020204" pitchFamily="34" charset="0"/>
              </a:rPr>
              <a:t>Other Causes of Disparities</a:t>
            </a:r>
          </a:p>
        </p:txBody>
      </p:sp>
      <p:sp>
        <p:nvSpPr>
          <p:cNvPr id="3" name="Content Placeholder 2"/>
          <p:cNvSpPr>
            <a:spLocks noGrp="1"/>
          </p:cNvSpPr>
          <p:nvPr>
            <p:ph idx="1"/>
          </p:nvPr>
        </p:nvSpPr>
        <p:spPr>
          <a:xfrm>
            <a:off x="1002722" y="1522490"/>
            <a:ext cx="10186555" cy="4270663"/>
          </a:xfrm>
        </p:spPr>
        <p:txBody>
          <a:bodyPr/>
          <a:lstStyle/>
          <a:p>
            <a:pPr marL="457200" indent="-457200">
              <a:buFont typeface="Wingdings" panose="05000000000000000000" pitchFamily="2" charset="2"/>
              <a:buChar char="v"/>
            </a:pPr>
            <a:r>
              <a:rPr lang="en-US" sz="2600" dirty="0"/>
              <a:t>Food insecurity and easier access to calorie dense, high fat and carbohydrate foods</a:t>
            </a:r>
          </a:p>
          <a:p>
            <a:pPr marL="914400" indent="-287338"/>
            <a:r>
              <a:rPr lang="en-US" sz="2400" dirty="0"/>
              <a:t>Predicts hospitalization in children </a:t>
            </a:r>
            <a:r>
              <a:rPr lang="en-US" sz="2100" dirty="0"/>
              <a:t>(</a:t>
            </a:r>
            <a:r>
              <a:rPr lang="en-US" sz="2100" dirty="0" err="1"/>
              <a:t>Marjerrison</a:t>
            </a:r>
            <a:r>
              <a:rPr lang="en-US" sz="2100" dirty="0"/>
              <a:t> et al., 2011)</a:t>
            </a:r>
          </a:p>
          <a:p>
            <a:pPr marL="914400" indent="-287338"/>
            <a:r>
              <a:rPr lang="en-US" sz="2400" dirty="0"/>
              <a:t>44% of Hispanic-Americans with T1D are overweight or obese </a:t>
            </a:r>
            <a:r>
              <a:rPr lang="en-US" sz="2100" dirty="0"/>
              <a:t>(Lawrence et al., 2009; Liu et al., 2009)</a:t>
            </a:r>
          </a:p>
          <a:p>
            <a:pPr marL="0" indent="0">
              <a:buNone/>
            </a:pPr>
            <a:endParaRPr lang="en-US" sz="2400" dirty="0"/>
          </a:p>
          <a:p>
            <a:pPr marL="457200" indent="-457200">
              <a:buFont typeface="Wingdings" panose="05000000000000000000" pitchFamily="2" charset="2"/>
              <a:buChar char="v"/>
            </a:pPr>
            <a:r>
              <a:rPr lang="en-US" sz="2600" dirty="0"/>
              <a:t>Language obstacle to understanding nutritional information</a:t>
            </a:r>
          </a:p>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r>
              <a:rPr lang="en-US" sz="2600" dirty="0"/>
              <a:t>Depression, stress, racism…</a:t>
            </a:r>
            <a:endParaRPr lang="en-US" dirty="0"/>
          </a:p>
          <a:p>
            <a:pPr marL="0" indent="0">
              <a:buNone/>
            </a:pPr>
            <a:endParaRPr lang="en-US" dirty="0"/>
          </a:p>
        </p:txBody>
      </p:sp>
      <p:pic>
        <p:nvPicPr>
          <p:cNvPr id="5" name="Picture 4">
            <a:extLst>
              <a:ext uri="{FF2B5EF4-FFF2-40B4-BE49-F238E27FC236}">
                <a16:creationId xmlns:a16="http://schemas.microsoft.com/office/drawing/2014/main" id="{DE48F68B-0362-4BDC-A96A-971D701E0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pic>
        <p:nvPicPr>
          <p:cNvPr id="7" name="Picture 6" descr="Arrow&#10;&#10;Description automatically generated">
            <a:extLst>
              <a:ext uri="{FF2B5EF4-FFF2-40B4-BE49-F238E27FC236}">
                <a16:creationId xmlns:a16="http://schemas.microsoft.com/office/drawing/2014/main" id="{66610968-D731-4302-9DB5-5D5B45F718C3}"/>
              </a:ext>
            </a:extLst>
          </p:cNvPr>
          <p:cNvPicPr>
            <a:picLocks noChangeAspect="1"/>
          </p:cNvPicPr>
          <p:nvPr/>
        </p:nvPicPr>
        <p:blipFill>
          <a:blip r:embed="rId4">
            <a:lum bright="70000" contrast="-70000"/>
            <a:alphaModFix amt="35000"/>
            <a:extLst>
              <a:ext uri="{BEBA8EAE-BF5A-486C-A8C5-ECC9F3942E4B}">
                <a14:imgProps xmlns:a14="http://schemas.microsoft.com/office/drawing/2010/main">
                  <a14:imgLayer r:embed="rId5">
                    <a14:imgEffect>
                      <a14:backgroundRemoval t="5231" b="99385" l="1266" r="98945">
                        <a14:foregroundMark x1="10338" y1="18462" x2="5274" y2="10154"/>
                        <a14:foregroundMark x1="5274" y1="10154" x2="1266" y2="6154"/>
                        <a14:foregroundMark x1="89030" y1="11077" x2="99367" y2="5231"/>
                        <a14:foregroundMark x1="74262" y1="90462" x2="73207" y2="96615"/>
                        <a14:foregroundMark x1="33122" y1="96615" x2="33333" y2="99385"/>
                        <a14:backgroundMark x1="49789" y1="40923" x2="49789" y2="40923"/>
                        <a14:backgroundMark x1="51688" y1="40615" x2="51688" y2="40615"/>
                      </a14:backgroundRemoval>
                    </a14:imgEffect>
                  </a14:imgLayer>
                </a14:imgProps>
              </a:ext>
              <a:ext uri="{28A0092B-C50C-407E-A947-70E740481C1C}">
                <a14:useLocalDpi xmlns:a14="http://schemas.microsoft.com/office/drawing/2010/main" val="0"/>
              </a:ext>
            </a:extLst>
          </a:blip>
          <a:stretch>
            <a:fillRect/>
          </a:stretch>
        </p:blipFill>
        <p:spPr>
          <a:xfrm rot="19899888">
            <a:off x="7984524" y="4388430"/>
            <a:ext cx="4641278" cy="3182310"/>
          </a:xfrm>
          <a:prstGeom prst="rect">
            <a:avLst/>
          </a:prstGeom>
        </p:spPr>
      </p:pic>
    </p:spTree>
    <p:extLst>
      <p:ext uri="{BB962C8B-B14F-4D97-AF65-F5344CB8AC3E}">
        <p14:creationId xmlns:p14="http://schemas.microsoft.com/office/powerpoint/2010/main" val="31863171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l="-4000" t="-7000" r="-8000"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F312AB-AC3F-401E-A240-5A6D00C2753E}"/>
              </a:ext>
            </a:extLst>
          </p:cNvPr>
          <p:cNvSpPr/>
          <p:nvPr/>
        </p:nvSpPr>
        <p:spPr>
          <a:xfrm>
            <a:off x="2880013" y="5611091"/>
            <a:ext cx="6431973" cy="1246909"/>
          </a:xfrm>
          <a:prstGeom prst="rect">
            <a:avLst/>
          </a:prstGeom>
          <a:solidFill>
            <a:srgbClr val="0298D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Putting it into Practice</a:t>
            </a:r>
          </a:p>
        </p:txBody>
      </p:sp>
    </p:spTree>
    <p:extLst>
      <p:ext uri="{BB962C8B-B14F-4D97-AF65-F5344CB8AC3E}">
        <p14:creationId xmlns:p14="http://schemas.microsoft.com/office/powerpoint/2010/main" val="2762503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399" y="1619327"/>
            <a:ext cx="10318173" cy="4026407"/>
          </a:xfrm>
        </p:spPr>
        <p:txBody>
          <a:bodyPr>
            <a:normAutofit/>
          </a:bodyPr>
          <a:lstStyle/>
          <a:p>
            <a:pPr marL="457200" lvl="1" indent="-457200">
              <a:spcBef>
                <a:spcPts val="0"/>
              </a:spcBef>
              <a:spcAft>
                <a:spcPts val="1800"/>
              </a:spcAft>
              <a:buFont typeface="Wingdings" panose="05000000000000000000" pitchFamily="2" charset="2"/>
              <a:buChar char="v"/>
              <a:tabLst>
                <a:tab pos="3033713" algn="l"/>
              </a:tabLst>
            </a:pPr>
            <a:r>
              <a:rPr lang="en-US" sz="2800" b="1" dirty="0" err="1"/>
              <a:t>Personalismo</a:t>
            </a:r>
            <a:r>
              <a:rPr lang="en-US" sz="2800" dirty="0"/>
              <a:t> = Business like interaction with mental or 	medical professionals seems unwelcoming</a:t>
            </a:r>
            <a:endParaRPr lang="es-419" dirty="0"/>
          </a:p>
          <a:p>
            <a:pPr marL="457200" lvl="1" indent="-457200">
              <a:spcBef>
                <a:spcPts val="0"/>
              </a:spcBef>
              <a:spcAft>
                <a:spcPts val="1800"/>
              </a:spcAft>
              <a:buFont typeface="Wingdings" panose="05000000000000000000" pitchFamily="2" charset="2"/>
              <a:buChar char="v"/>
            </a:pPr>
            <a:r>
              <a:rPr lang="en-US" sz="2800" b="1" dirty="0" err="1"/>
              <a:t>Simpatia</a:t>
            </a:r>
            <a:r>
              <a:rPr lang="en-US" sz="2800" dirty="0"/>
              <a:t> = Reluctant to share unpleasant emotions</a:t>
            </a:r>
          </a:p>
          <a:p>
            <a:pPr marL="457200" lvl="1" indent="-457200">
              <a:spcBef>
                <a:spcPts val="0"/>
              </a:spcBef>
              <a:spcAft>
                <a:spcPts val="1800"/>
              </a:spcAft>
              <a:buFont typeface="Wingdings" panose="05000000000000000000" pitchFamily="2" charset="2"/>
              <a:buChar char="v"/>
            </a:pPr>
            <a:r>
              <a:rPr lang="en-US" sz="2800" b="1" dirty="0"/>
              <a:t>Respeto</a:t>
            </a:r>
            <a:r>
              <a:rPr lang="en-US" sz="2800" dirty="0"/>
              <a:t> = Agreeableness</a:t>
            </a:r>
            <a:endParaRPr lang="es-419" dirty="0"/>
          </a:p>
          <a:p>
            <a:pPr marL="457200" lvl="1" indent="-457200">
              <a:spcBef>
                <a:spcPts val="0"/>
              </a:spcBef>
              <a:spcAft>
                <a:spcPts val="1800"/>
              </a:spcAft>
              <a:buFont typeface="Wingdings" panose="05000000000000000000" pitchFamily="2" charset="2"/>
              <a:buChar char="v"/>
              <a:tabLst>
                <a:tab pos="3086100" algn="l"/>
              </a:tabLst>
            </a:pPr>
            <a:r>
              <a:rPr lang="en-US" sz="2800" b="1" dirty="0" err="1"/>
              <a:t>Espiritualismo</a:t>
            </a:r>
            <a:r>
              <a:rPr lang="en-US" sz="2800" dirty="0"/>
              <a:t> = More likely to seek assistance </a:t>
            </a:r>
            <a:r>
              <a:rPr lang="en-US" sz="2800"/>
              <a:t>from 	religious </a:t>
            </a:r>
            <a:r>
              <a:rPr lang="en-US" sz="2800" dirty="0"/>
              <a:t>	leaders</a:t>
            </a:r>
            <a:endParaRPr lang="es-419" dirty="0"/>
          </a:p>
          <a:p>
            <a:endParaRPr lang="es-419" dirty="0"/>
          </a:p>
        </p:txBody>
      </p:sp>
      <p:pic>
        <p:nvPicPr>
          <p:cNvPr id="6" name="Picture 5">
            <a:extLst>
              <a:ext uri="{FF2B5EF4-FFF2-40B4-BE49-F238E27FC236}">
                <a16:creationId xmlns:a16="http://schemas.microsoft.com/office/drawing/2014/main" id="{5D244CEE-0F86-417F-B671-BC609C865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sp>
        <p:nvSpPr>
          <p:cNvPr id="8" name="Title 1">
            <a:extLst>
              <a:ext uri="{FF2B5EF4-FFF2-40B4-BE49-F238E27FC236}">
                <a16:creationId xmlns:a16="http://schemas.microsoft.com/office/drawing/2014/main" id="{59080B9F-6C44-4E77-A20B-306CD48522B1}"/>
              </a:ext>
            </a:extLst>
          </p:cNvPr>
          <p:cNvSpPr>
            <a:spLocks noGrp="1"/>
          </p:cNvSpPr>
          <p:nvPr>
            <p:ph type="title"/>
          </p:nvPr>
        </p:nvSpPr>
        <p:spPr>
          <a:xfrm>
            <a:off x="770011" y="145473"/>
            <a:ext cx="8079581" cy="826630"/>
          </a:xfrm>
        </p:spPr>
        <p:txBody>
          <a:bodyPr>
            <a:normAutofit/>
          </a:bodyPr>
          <a:lstStyle/>
          <a:p>
            <a:pPr algn="l"/>
            <a:r>
              <a:rPr lang="en-US" sz="4400" b="1" dirty="0">
                <a:cs typeface="Arial" panose="020B0604020202020204" pitchFamily="34" charset="0"/>
              </a:rPr>
              <a:t>Cultural Values &amp; Treatment</a:t>
            </a:r>
            <a:endParaRPr lang="es-419" sz="4400" b="1" dirty="0">
              <a:cs typeface="Arial" panose="020B0604020202020204" pitchFamily="34" charset="0"/>
            </a:endParaRPr>
          </a:p>
        </p:txBody>
      </p:sp>
    </p:spTree>
    <p:extLst>
      <p:ext uri="{BB962C8B-B14F-4D97-AF65-F5344CB8AC3E}">
        <p14:creationId xmlns:p14="http://schemas.microsoft.com/office/powerpoint/2010/main" val="21521612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FD9BF9-28EE-40AC-8AEE-8138916AE5FA}"/>
              </a:ext>
            </a:extLst>
          </p:cNvPr>
          <p:cNvSpPr>
            <a:spLocks noGrp="1"/>
          </p:cNvSpPr>
          <p:nvPr>
            <p:ph type="title"/>
          </p:nvPr>
        </p:nvSpPr>
        <p:spPr>
          <a:xfrm>
            <a:off x="770011" y="157533"/>
            <a:ext cx="8079581" cy="826630"/>
          </a:xfrm>
        </p:spPr>
        <p:txBody>
          <a:bodyPr>
            <a:normAutofit/>
          </a:bodyPr>
          <a:lstStyle/>
          <a:p>
            <a:pPr algn="l"/>
            <a:r>
              <a:rPr lang="en-US" sz="4400" b="1" dirty="0">
                <a:cs typeface="Arial" panose="020B0604020202020204" pitchFamily="34" charset="0"/>
              </a:rPr>
              <a:t>Cultural Values &amp; Treatment</a:t>
            </a:r>
            <a:endParaRPr lang="es-419" sz="4400" b="1" dirty="0">
              <a:cs typeface="Arial" panose="020B0604020202020204" pitchFamily="34" charset="0"/>
            </a:endParaRPr>
          </a:p>
        </p:txBody>
      </p:sp>
      <p:pic>
        <p:nvPicPr>
          <p:cNvPr id="5" name="Picture 4">
            <a:extLst>
              <a:ext uri="{FF2B5EF4-FFF2-40B4-BE49-F238E27FC236}">
                <a16:creationId xmlns:a16="http://schemas.microsoft.com/office/drawing/2014/main" id="{F4585886-75FD-4DFB-AF5B-E8E5D04CF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sp>
        <p:nvSpPr>
          <p:cNvPr id="2" name="TextBox 1">
            <a:extLst>
              <a:ext uri="{FF2B5EF4-FFF2-40B4-BE49-F238E27FC236}">
                <a16:creationId xmlns:a16="http://schemas.microsoft.com/office/drawing/2014/main" id="{5986CCEF-6895-4820-9691-0B9E3D146F7B}"/>
              </a:ext>
            </a:extLst>
          </p:cNvPr>
          <p:cNvSpPr txBox="1"/>
          <p:nvPr/>
        </p:nvSpPr>
        <p:spPr>
          <a:xfrm>
            <a:off x="770011" y="1651590"/>
            <a:ext cx="10778837" cy="3554819"/>
          </a:xfrm>
          <a:prstGeom prst="rect">
            <a:avLst/>
          </a:prstGeom>
          <a:noFill/>
        </p:spPr>
        <p:txBody>
          <a:bodyPr wrap="square" rtlCol="0">
            <a:spAutoFit/>
          </a:bodyPr>
          <a:lstStyle/>
          <a:p>
            <a:pPr marL="1828800" marR="0" lvl="0" indent="-182880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Familismo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Attempt to solve problems within the family and not seek services or share personal information</a:t>
            </a:r>
          </a:p>
          <a:p>
            <a:pPr marL="9144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Also impacts how adolescents make treatment decisions and who comes to treatment (along with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respeto</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9144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Promotes family involvement, improving T1D management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(Gandhi et al.,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Machismo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Help seeking is weak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057400" marR="0" lvl="0" indent="-205740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Marianismo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Too busy caring for others to care for self (could feel selfish)</a:t>
            </a:r>
          </a:p>
        </p:txBody>
      </p:sp>
    </p:spTree>
    <p:extLst>
      <p:ext uri="{BB962C8B-B14F-4D97-AF65-F5344CB8AC3E}">
        <p14:creationId xmlns:p14="http://schemas.microsoft.com/office/powerpoint/2010/main" val="31669956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382" y="83126"/>
            <a:ext cx="6400800" cy="903119"/>
          </a:xfrm>
        </p:spPr>
        <p:txBody>
          <a:bodyPr>
            <a:noAutofit/>
          </a:bodyPr>
          <a:lstStyle/>
          <a:p>
            <a:pPr algn="l"/>
            <a:r>
              <a:rPr lang="en-US" sz="4400" b="1" dirty="0">
                <a:cs typeface="Arial" panose="020B0604020202020204" pitchFamily="34" charset="0"/>
              </a:rPr>
              <a:t>Other Considerations</a:t>
            </a:r>
          </a:p>
        </p:txBody>
      </p:sp>
      <p:sp>
        <p:nvSpPr>
          <p:cNvPr id="3" name="Content Placeholder 2"/>
          <p:cNvSpPr>
            <a:spLocks noGrp="1"/>
          </p:cNvSpPr>
          <p:nvPr>
            <p:ph idx="1"/>
          </p:nvPr>
        </p:nvSpPr>
        <p:spPr>
          <a:xfrm>
            <a:off x="787388" y="1639029"/>
            <a:ext cx="7209468" cy="3814354"/>
          </a:xfrm>
        </p:spPr>
        <p:txBody>
          <a:bodyPr>
            <a:noAutofit/>
          </a:bodyPr>
          <a:lstStyle/>
          <a:p>
            <a:pPr marL="457200" indent="-457200">
              <a:buFont typeface="Wingdings" panose="05000000000000000000" pitchFamily="2" charset="2"/>
              <a:buChar char="v"/>
            </a:pPr>
            <a:r>
              <a:rPr lang="en-US" sz="2400" dirty="0"/>
              <a:t>Consider level of education</a:t>
            </a:r>
          </a:p>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r>
              <a:rPr lang="en-US" sz="2400" dirty="0"/>
              <a:t>Immigrants have learned survival skills, which may make them appear more demanding and untrusting</a:t>
            </a:r>
          </a:p>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r>
              <a:rPr lang="en-US" sz="2400" dirty="0"/>
              <a:t>Remember that many of the immigrants have fled violence, and have been abused, tortured, or imprisoned</a:t>
            </a:r>
            <a:endParaRPr lang="en-US" sz="2200" dirty="0"/>
          </a:p>
          <a:p>
            <a:endParaRPr lang="en-US" sz="2200" dirty="0"/>
          </a:p>
        </p:txBody>
      </p:sp>
      <p:pic>
        <p:nvPicPr>
          <p:cNvPr id="5" name="Picture 4">
            <a:extLst>
              <a:ext uri="{FF2B5EF4-FFF2-40B4-BE49-F238E27FC236}">
                <a16:creationId xmlns:a16="http://schemas.microsoft.com/office/drawing/2014/main" id="{3A18640C-BB4F-4F4D-885D-27E03B467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pic>
        <p:nvPicPr>
          <p:cNvPr id="8" name="Picture 7" descr="A group of people in a classroom&#10;&#10;Description automatically generated with medium confidence">
            <a:extLst>
              <a:ext uri="{FF2B5EF4-FFF2-40B4-BE49-F238E27FC236}">
                <a16:creationId xmlns:a16="http://schemas.microsoft.com/office/drawing/2014/main" id="{A2137DD9-63B6-4327-BE14-621DA9506DC7}"/>
              </a:ext>
            </a:extLst>
          </p:cNvPr>
          <p:cNvPicPr>
            <a:picLocks noChangeAspect="1"/>
          </p:cNvPicPr>
          <p:nvPr/>
        </p:nvPicPr>
        <p:blipFill rotWithShape="1">
          <a:blip r:embed="rId4" cstate="hqprint">
            <a:alphaModFix amt="85000"/>
            <a:extLst>
              <a:ext uri="{28A0092B-C50C-407E-A947-70E740481C1C}">
                <a14:useLocalDpi xmlns:a14="http://schemas.microsoft.com/office/drawing/2010/main" val="0"/>
              </a:ext>
            </a:extLst>
          </a:blip>
          <a:srcRect l="4776" r="6452" b="19078"/>
          <a:stretch/>
        </p:blipFill>
        <p:spPr>
          <a:xfrm>
            <a:off x="9154631" y="2351101"/>
            <a:ext cx="2354667" cy="1430967"/>
          </a:xfrm>
          <a:prstGeom prst="rect">
            <a:avLst/>
          </a:prstGeom>
        </p:spPr>
      </p:pic>
      <p:pic>
        <p:nvPicPr>
          <p:cNvPr id="6" name="Picture 5">
            <a:extLst>
              <a:ext uri="{FF2B5EF4-FFF2-40B4-BE49-F238E27FC236}">
                <a16:creationId xmlns:a16="http://schemas.microsoft.com/office/drawing/2014/main" id="{84F10132-D8F5-43B7-9FB9-23CA71C4D42E}"/>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Lst>
          </a:blip>
          <a:srcRect r="13772"/>
          <a:stretch/>
        </p:blipFill>
        <p:spPr>
          <a:xfrm>
            <a:off x="9875159" y="1157591"/>
            <a:ext cx="1789532" cy="1379241"/>
          </a:xfrm>
          <a:prstGeom prst="rect">
            <a:avLst/>
          </a:prstGeom>
        </p:spPr>
      </p:pic>
      <p:pic>
        <p:nvPicPr>
          <p:cNvPr id="4" name="Picture 3">
            <a:extLst>
              <a:ext uri="{FF2B5EF4-FFF2-40B4-BE49-F238E27FC236}">
                <a16:creationId xmlns:a16="http://schemas.microsoft.com/office/drawing/2014/main" id="{406D3778-8CF9-4380-90B0-08A333085229}"/>
              </a:ext>
            </a:extLst>
          </p:cNvPr>
          <p:cNvPicPr>
            <a:picLocks noChangeAspect="1"/>
          </p:cNvPicPr>
          <p:nvPr/>
        </p:nvPicPr>
        <p:blipFill>
          <a:blip r:embed="rId7">
            <a:extLst>
              <a:ext uri="{BEBA8EAE-BF5A-486C-A8C5-ECC9F3942E4B}">
                <a14:imgProps xmlns:a14="http://schemas.microsoft.com/office/drawing/2010/main">
                  <a14:imgLayer r:embed="rId8">
                    <a14:imgEffect>
                      <a14:saturation sat="33000"/>
                    </a14:imgEffect>
                  </a14:imgLayer>
                </a14:imgProps>
              </a:ext>
            </a:extLst>
          </a:blip>
          <a:stretch>
            <a:fillRect/>
          </a:stretch>
        </p:blipFill>
        <p:spPr>
          <a:xfrm>
            <a:off x="10157917" y="3567472"/>
            <a:ext cx="1715329" cy="1286497"/>
          </a:xfrm>
          <a:prstGeom prst="rect">
            <a:avLst/>
          </a:prstGeom>
        </p:spPr>
      </p:pic>
    </p:spTree>
    <p:extLst>
      <p:ext uri="{BB962C8B-B14F-4D97-AF65-F5344CB8AC3E}">
        <p14:creationId xmlns:p14="http://schemas.microsoft.com/office/powerpoint/2010/main" val="3272418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t="-7000" b="-2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53AF07-207B-4B98-9E60-A8DF54446599}"/>
              </a:ext>
            </a:extLst>
          </p:cNvPr>
          <p:cNvSpPr/>
          <p:nvPr/>
        </p:nvSpPr>
        <p:spPr>
          <a:xfrm>
            <a:off x="6930189" y="0"/>
            <a:ext cx="5261811" cy="1743740"/>
          </a:xfrm>
          <a:prstGeom prst="rect">
            <a:avLst/>
          </a:prstGeom>
          <a:solidFill>
            <a:srgbClr val="0298D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with Interpreters</a:t>
            </a:r>
          </a:p>
        </p:txBody>
      </p:sp>
      <p:sp>
        <p:nvSpPr>
          <p:cNvPr id="5" name="TextBox 4">
            <a:extLst>
              <a:ext uri="{FF2B5EF4-FFF2-40B4-BE49-F238E27FC236}">
                <a16:creationId xmlns:a16="http://schemas.microsoft.com/office/drawing/2014/main" id="{9D01D940-1802-40F0-B801-2F2156D023DA}"/>
              </a:ext>
            </a:extLst>
          </p:cNvPr>
          <p:cNvSpPr txBox="1"/>
          <p:nvPr/>
        </p:nvSpPr>
        <p:spPr>
          <a:xfrm>
            <a:off x="241892" y="5975497"/>
            <a:ext cx="229929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https://www.pinterest.com/pin/647533252665251615/</a:t>
            </a:r>
          </a:p>
        </p:txBody>
      </p:sp>
    </p:spTree>
    <p:extLst>
      <p:ext uri="{BB962C8B-B14F-4D97-AF65-F5344CB8AC3E}">
        <p14:creationId xmlns:p14="http://schemas.microsoft.com/office/powerpoint/2010/main" val="33731639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7034" y="1745680"/>
            <a:ext cx="10538745" cy="4157745"/>
          </a:xfrm>
        </p:spPr>
        <p:txBody>
          <a:bodyPr/>
          <a:lstStyle/>
          <a:p>
            <a:pPr marL="457200" indent="-457200">
              <a:buFont typeface="Wingdings" panose="05000000000000000000" pitchFamily="2" charset="2"/>
              <a:buChar char="v"/>
            </a:pPr>
            <a:r>
              <a:rPr lang="en-US" sz="2400" dirty="0">
                <a:latin typeface="Arial" panose="020B0604020202020204" pitchFamily="34" charset="0"/>
              </a:rPr>
              <a:t>Patients seeking treatment may not speak English or feel completely comfortable in the language </a:t>
            </a:r>
          </a:p>
          <a:p>
            <a:pPr marL="457200" indent="-457200">
              <a:buFont typeface="Wingdings" panose="05000000000000000000" pitchFamily="2" charset="2"/>
              <a:buChar char="v"/>
            </a:pPr>
            <a:endParaRPr lang="en-US" sz="2400" dirty="0">
              <a:latin typeface="Arial" panose="020B0604020202020204" pitchFamily="34" charset="0"/>
            </a:endParaRPr>
          </a:p>
          <a:p>
            <a:pPr marL="457200" indent="-457200">
              <a:buFont typeface="Wingdings" panose="05000000000000000000" pitchFamily="2" charset="2"/>
              <a:buChar char="v"/>
            </a:pPr>
            <a:r>
              <a:rPr lang="en-US" sz="2400" dirty="0">
                <a:latin typeface="Arial" panose="020B0604020202020204" pitchFamily="34" charset="0"/>
              </a:rPr>
              <a:t>Child patient may speak English but not parents</a:t>
            </a:r>
          </a:p>
          <a:p>
            <a:pPr marL="1090613" lvl="2" indent="-290513"/>
            <a:r>
              <a:rPr lang="en-US" dirty="0">
                <a:latin typeface="Arial" panose="020B0604020202020204" pitchFamily="34" charset="0"/>
              </a:rPr>
              <a:t>It is important to keep parents involved!</a:t>
            </a:r>
          </a:p>
          <a:p>
            <a:pPr marL="457200" indent="-457200">
              <a:buFont typeface="Wingdings" panose="05000000000000000000" pitchFamily="2" charset="2"/>
              <a:buChar char="v"/>
            </a:pPr>
            <a:endParaRPr lang="en-US" sz="2400" dirty="0">
              <a:latin typeface="Arial" panose="020B0604020202020204" pitchFamily="34" charset="0"/>
            </a:endParaRPr>
          </a:p>
          <a:p>
            <a:pPr marL="457200" indent="-457200">
              <a:buFont typeface="Wingdings" panose="05000000000000000000" pitchFamily="2" charset="2"/>
              <a:buChar char="v"/>
            </a:pPr>
            <a:r>
              <a:rPr lang="en-US" sz="2400" dirty="0">
                <a:latin typeface="Arial" panose="020B0604020202020204" pitchFamily="34" charset="0"/>
              </a:rPr>
              <a:t>Assessment measures are developed and meant to be used in English</a:t>
            </a:r>
          </a:p>
          <a:p>
            <a:pPr marL="1090613" lvl="1" indent="-290513">
              <a:buFont typeface="Arial" panose="020B0604020202020204" pitchFamily="34" charset="0"/>
              <a:buChar char="•"/>
            </a:pPr>
            <a:r>
              <a:rPr lang="en-US" sz="2400" dirty="0">
                <a:latin typeface="Arial" panose="020B0604020202020204" pitchFamily="34" charset="0"/>
              </a:rPr>
              <a:t>Not understood or culturally inappropriate at times</a:t>
            </a:r>
            <a:endParaRPr lang="en-US" sz="2400" dirty="0"/>
          </a:p>
          <a:p>
            <a:endParaRPr lang="en-US" sz="2200" dirty="0"/>
          </a:p>
        </p:txBody>
      </p:sp>
      <p:sp>
        <p:nvSpPr>
          <p:cNvPr id="4" name="Title 3"/>
          <p:cNvSpPr>
            <a:spLocks noGrp="1"/>
          </p:cNvSpPr>
          <p:nvPr>
            <p:ph type="title"/>
          </p:nvPr>
        </p:nvSpPr>
        <p:spPr>
          <a:xfrm>
            <a:off x="703124" y="28209"/>
            <a:ext cx="8229600" cy="1036638"/>
          </a:xfrm>
        </p:spPr>
        <p:txBody>
          <a:bodyPr>
            <a:noAutofit/>
          </a:bodyPr>
          <a:lstStyle/>
          <a:p>
            <a:pPr algn="l"/>
            <a:r>
              <a:rPr lang="en-US" sz="4000" dirty="0"/>
              <a:t>When is an Interpreter Needed?</a:t>
            </a:r>
          </a:p>
        </p:txBody>
      </p:sp>
      <p:pic>
        <p:nvPicPr>
          <p:cNvPr id="6" name="Picture 5">
            <a:extLst>
              <a:ext uri="{FF2B5EF4-FFF2-40B4-BE49-F238E27FC236}">
                <a16:creationId xmlns:a16="http://schemas.microsoft.com/office/drawing/2014/main" id="{30D11555-F749-4FDD-9294-03AC27FBC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pic>
        <p:nvPicPr>
          <p:cNvPr id="5" name="Picture 4">
            <a:extLst>
              <a:ext uri="{FF2B5EF4-FFF2-40B4-BE49-F238E27FC236}">
                <a16:creationId xmlns:a16="http://schemas.microsoft.com/office/drawing/2014/main" id="{530158B0-9CBB-4DBE-B5D7-70E62E4B2B15}"/>
              </a:ext>
            </a:extLst>
          </p:cNvPr>
          <p:cNvPicPr>
            <a:picLocks noChangeAspect="1"/>
          </p:cNvPicPr>
          <p:nvPr/>
        </p:nvPicPr>
        <p:blipFill>
          <a:blip r:embed="rId4"/>
          <a:stretch>
            <a:fillRect/>
          </a:stretch>
        </p:blipFill>
        <p:spPr>
          <a:xfrm>
            <a:off x="10299031" y="5389696"/>
            <a:ext cx="1389731" cy="1101818"/>
          </a:xfrm>
          <a:prstGeom prst="rect">
            <a:avLst/>
          </a:prstGeom>
        </p:spPr>
      </p:pic>
    </p:spTree>
    <p:extLst>
      <p:ext uri="{BB962C8B-B14F-4D97-AF65-F5344CB8AC3E}">
        <p14:creationId xmlns:p14="http://schemas.microsoft.com/office/powerpoint/2010/main" val="29844617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0491" y="1600207"/>
            <a:ext cx="10174341" cy="4157745"/>
          </a:xfrm>
        </p:spPr>
        <p:txBody>
          <a:bodyPr>
            <a:normAutofit fontScale="77500" lnSpcReduction="20000"/>
          </a:bodyPr>
          <a:lstStyle/>
          <a:p>
            <a:pPr>
              <a:buFont typeface="Wingdings" panose="05000000000000000000" pitchFamily="2" charset="2"/>
              <a:buChar char="v"/>
            </a:pPr>
            <a:endParaRPr lang="en-US" sz="2200" dirty="0">
              <a:latin typeface="Arial" panose="020B0604020202020204" pitchFamily="34" charset="0"/>
            </a:endParaRPr>
          </a:p>
          <a:p>
            <a:pPr marL="457200" indent="-457200">
              <a:buFont typeface="Wingdings" panose="05000000000000000000" pitchFamily="2" charset="2"/>
              <a:buChar char="v"/>
            </a:pPr>
            <a:r>
              <a:rPr lang="en-US" sz="3100" dirty="0">
                <a:latin typeface="Arial" panose="020B0604020202020204" pitchFamily="34" charset="0"/>
              </a:rPr>
              <a:t>Each interpreter may have a different background and level of training </a:t>
            </a:r>
          </a:p>
          <a:p>
            <a:pPr marL="457200" lvl="1" indent="-457200">
              <a:buFont typeface="Wingdings" panose="05000000000000000000" pitchFamily="2" charset="2"/>
              <a:buChar char="v"/>
            </a:pPr>
            <a:endParaRPr lang="en-US" dirty="0">
              <a:latin typeface="Arial" panose="020B0604020202020204" pitchFamily="34" charset="0"/>
            </a:endParaRPr>
          </a:p>
          <a:p>
            <a:pPr marL="457200" indent="-457200">
              <a:lnSpc>
                <a:spcPct val="120000"/>
              </a:lnSpc>
              <a:spcBef>
                <a:spcPts val="0"/>
              </a:spcBef>
              <a:spcAft>
                <a:spcPts val="600"/>
              </a:spcAft>
              <a:buFont typeface="Wingdings" panose="05000000000000000000" pitchFamily="2" charset="2"/>
              <a:buChar char="v"/>
            </a:pPr>
            <a:r>
              <a:rPr lang="en-US" sz="3100" dirty="0">
                <a:latin typeface="Arial" panose="020B0604020202020204" pitchFamily="34" charset="0"/>
              </a:rPr>
              <a:t>Only available interpreters may be immigrants themselves &amp; may know the client</a:t>
            </a:r>
          </a:p>
          <a:p>
            <a:pPr lvl="2" indent="-288925"/>
            <a:r>
              <a:rPr lang="en-US" sz="2700" dirty="0">
                <a:latin typeface="Arial" panose="020B0604020202020204" pitchFamily="34" charset="0"/>
              </a:rPr>
              <a:t>Confidentiality issues </a:t>
            </a:r>
          </a:p>
          <a:p>
            <a:pPr lvl="2" indent="-288925"/>
            <a:r>
              <a:rPr lang="en-US" sz="2700" dirty="0">
                <a:latin typeface="Arial" panose="020B0604020202020204" pitchFamily="34" charset="0"/>
              </a:rPr>
              <a:t>Families may not be as open as they would be otherwise</a:t>
            </a:r>
          </a:p>
          <a:p>
            <a:pPr lvl="1">
              <a:buFont typeface="Wingdings" panose="05000000000000000000" pitchFamily="2" charset="2"/>
              <a:buChar char="v"/>
            </a:pPr>
            <a:endParaRPr lang="en-US" dirty="0">
              <a:latin typeface="Arial" panose="020B0604020202020204" pitchFamily="34" charset="0"/>
            </a:endParaRPr>
          </a:p>
          <a:p>
            <a:pPr marL="457200" indent="-457200">
              <a:buFont typeface="Wingdings" panose="05000000000000000000" pitchFamily="2" charset="2"/>
              <a:buChar char="v"/>
            </a:pPr>
            <a:r>
              <a:rPr lang="en-US" sz="3100" dirty="0">
                <a:latin typeface="Arial" panose="020B0604020202020204" pitchFamily="34" charset="0"/>
              </a:rPr>
              <a:t>Some words may not be translatable to other languages </a:t>
            </a:r>
          </a:p>
          <a:p>
            <a:pPr marL="457200" indent="-457200">
              <a:buFont typeface="Wingdings" panose="05000000000000000000" pitchFamily="2" charset="2"/>
              <a:buChar char="v"/>
            </a:pPr>
            <a:endParaRPr lang="en-US" sz="3100" dirty="0">
              <a:latin typeface="Arial" panose="020B0604020202020204" pitchFamily="34" charset="0"/>
            </a:endParaRPr>
          </a:p>
          <a:p>
            <a:pPr marL="457200" indent="-457200">
              <a:buFont typeface="Wingdings" panose="05000000000000000000" pitchFamily="2" charset="2"/>
              <a:buChar char="v"/>
            </a:pPr>
            <a:r>
              <a:rPr lang="en-US" sz="3100" dirty="0">
                <a:latin typeface="Arial" panose="020B0604020202020204" pitchFamily="34" charset="0"/>
              </a:rPr>
              <a:t>Different dialects</a:t>
            </a:r>
          </a:p>
          <a:p>
            <a:endParaRPr lang="en-US" sz="2200" dirty="0"/>
          </a:p>
          <a:p>
            <a:endParaRPr lang="en-US" sz="2200" dirty="0"/>
          </a:p>
        </p:txBody>
      </p:sp>
      <p:sp>
        <p:nvSpPr>
          <p:cNvPr id="4" name="Title 3"/>
          <p:cNvSpPr>
            <a:spLocks noGrp="1"/>
          </p:cNvSpPr>
          <p:nvPr>
            <p:ph type="title"/>
          </p:nvPr>
        </p:nvSpPr>
        <p:spPr>
          <a:xfrm>
            <a:off x="707687" y="72736"/>
            <a:ext cx="8686800" cy="992111"/>
          </a:xfrm>
        </p:spPr>
        <p:txBody>
          <a:bodyPr>
            <a:noAutofit/>
          </a:bodyPr>
          <a:lstStyle/>
          <a:p>
            <a:pPr algn="l"/>
            <a:r>
              <a:rPr lang="en-US" sz="3800" dirty="0"/>
              <a:t>Ethical Concerns &amp; Other Problems</a:t>
            </a:r>
          </a:p>
        </p:txBody>
      </p:sp>
      <p:pic>
        <p:nvPicPr>
          <p:cNvPr id="6" name="Picture 5">
            <a:extLst>
              <a:ext uri="{FF2B5EF4-FFF2-40B4-BE49-F238E27FC236}">
                <a16:creationId xmlns:a16="http://schemas.microsoft.com/office/drawing/2014/main" id="{72E3501D-9DCC-44AE-A98B-FE2740050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spTree>
    <p:extLst>
      <p:ext uri="{BB962C8B-B14F-4D97-AF65-F5344CB8AC3E}">
        <p14:creationId xmlns:p14="http://schemas.microsoft.com/office/powerpoint/2010/main" val="2731151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2581822" y="2289398"/>
            <a:ext cx="6810232" cy="1898204"/>
          </a:xfrm>
          <a:prstGeom prst="rect">
            <a:avLst/>
          </a:prstGeom>
        </p:spPr>
        <p:txBody>
          <a:bodyPr/>
          <a:lstStyle/>
          <a:p>
            <a:r>
              <a:rPr lang="en-US" sz="3600"/>
              <a:t>Welcome!</a:t>
            </a:r>
            <a:br>
              <a:rPr lang="en-US" sz="3600"/>
            </a:br>
            <a:endParaRPr/>
          </a:p>
        </p:txBody>
      </p:sp>
    </p:spTree>
    <p:extLst>
      <p:ext uri="{BB962C8B-B14F-4D97-AF65-F5344CB8AC3E}">
        <p14:creationId xmlns:p14="http://schemas.microsoft.com/office/powerpoint/2010/main" val="294771710"/>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4968" y="1946572"/>
            <a:ext cx="10212914" cy="2573474"/>
          </a:xfrm>
        </p:spPr>
        <p:txBody>
          <a:bodyPr/>
          <a:lstStyle/>
          <a:p>
            <a:pPr marL="457200" indent="-457200">
              <a:spcBef>
                <a:spcPts val="0"/>
              </a:spcBef>
              <a:buFont typeface="Wingdings" panose="05000000000000000000" pitchFamily="2" charset="2"/>
              <a:buChar char="v"/>
              <a:defRPr/>
            </a:pPr>
            <a:r>
              <a:rPr lang="en-US" sz="2400" dirty="0">
                <a:latin typeface="Arial" panose="020B0604020202020204" pitchFamily="34" charset="0"/>
              </a:rPr>
              <a:t>Talk directly to the patients when using an interpreter</a:t>
            </a:r>
          </a:p>
          <a:p>
            <a:pPr marL="457200" indent="-457200">
              <a:spcBef>
                <a:spcPts val="0"/>
              </a:spcBef>
              <a:buFont typeface="Wingdings" panose="05000000000000000000" pitchFamily="2" charset="2"/>
              <a:buChar char="v"/>
              <a:defRPr/>
            </a:pPr>
            <a:endParaRPr lang="en-US" sz="2400" dirty="0">
              <a:latin typeface="Arial" panose="020B0604020202020204" pitchFamily="34" charset="0"/>
            </a:endParaRPr>
          </a:p>
          <a:p>
            <a:pPr marL="457200" indent="-457200">
              <a:buFont typeface="Wingdings" panose="05000000000000000000" pitchFamily="2" charset="2"/>
              <a:buChar char="v"/>
            </a:pPr>
            <a:r>
              <a:rPr lang="en-US" sz="2400" dirty="0">
                <a:latin typeface="Arial" panose="020B0604020202020204" pitchFamily="34" charset="0"/>
              </a:rPr>
              <a:t>When asking questions, make sure to ask one question at a time</a:t>
            </a:r>
          </a:p>
          <a:p>
            <a:pPr marL="457200" indent="-457200">
              <a:buFont typeface="Wingdings" panose="05000000000000000000" pitchFamily="2" charset="2"/>
              <a:buChar char="v"/>
            </a:pPr>
            <a:endParaRPr lang="en-US" sz="2400" dirty="0">
              <a:latin typeface="Arial" panose="020B0604020202020204" pitchFamily="34" charset="0"/>
            </a:endParaRPr>
          </a:p>
          <a:p>
            <a:pPr marL="457200" indent="-457200">
              <a:buFont typeface="Wingdings" panose="05000000000000000000" pitchFamily="2" charset="2"/>
              <a:buChar char="v"/>
            </a:pPr>
            <a:r>
              <a:rPr lang="en-US" sz="2400" dirty="0">
                <a:latin typeface="Arial" panose="020B0604020202020204" pitchFamily="34" charset="0"/>
              </a:rPr>
              <a:t>Do not use kids under 18 to interpret </a:t>
            </a:r>
          </a:p>
        </p:txBody>
      </p:sp>
      <p:pic>
        <p:nvPicPr>
          <p:cNvPr id="6" name="Picture 5">
            <a:extLst>
              <a:ext uri="{FF2B5EF4-FFF2-40B4-BE49-F238E27FC236}">
                <a16:creationId xmlns:a16="http://schemas.microsoft.com/office/drawing/2014/main" id="{4DD8642E-5F9A-4BC1-96F0-7B8913B78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sp>
        <p:nvSpPr>
          <p:cNvPr id="7" name="Title 3">
            <a:extLst>
              <a:ext uri="{FF2B5EF4-FFF2-40B4-BE49-F238E27FC236}">
                <a16:creationId xmlns:a16="http://schemas.microsoft.com/office/drawing/2014/main" id="{2EC45DB4-EDDA-49C2-A48B-CB3B5F98F889}"/>
              </a:ext>
            </a:extLst>
          </p:cNvPr>
          <p:cNvSpPr>
            <a:spLocks noGrp="1"/>
          </p:cNvSpPr>
          <p:nvPr>
            <p:ph type="title"/>
          </p:nvPr>
        </p:nvSpPr>
        <p:spPr>
          <a:xfrm>
            <a:off x="780668" y="94018"/>
            <a:ext cx="8229600" cy="960438"/>
          </a:xfrm>
        </p:spPr>
        <p:txBody>
          <a:bodyPr>
            <a:noAutofit/>
          </a:bodyPr>
          <a:lstStyle/>
          <a:p>
            <a:pPr algn="l"/>
            <a:r>
              <a:rPr lang="en-US" sz="3800" dirty="0"/>
              <a:t>Tips When Using an Interpreter</a:t>
            </a:r>
          </a:p>
        </p:txBody>
      </p:sp>
      <p:pic>
        <p:nvPicPr>
          <p:cNvPr id="8" name="Picture 7" descr="Arrow&#10;&#10;Description automatically generated">
            <a:extLst>
              <a:ext uri="{FF2B5EF4-FFF2-40B4-BE49-F238E27FC236}">
                <a16:creationId xmlns:a16="http://schemas.microsoft.com/office/drawing/2014/main" id="{3AD1DA4E-0F98-41D0-8EE9-7B8D963C8D13}"/>
              </a:ext>
            </a:extLst>
          </p:cNvPr>
          <p:cNvPicPr>
            <a:picLocks noChangeAspect="1"/>
          </p:cNvPicPr>
          <p:nvPr/>
        </p:nvPicPr>
        <p:blipFill>
          <a:blip r:embed="rId4">
            <a:lum bright="70000" contrast="-70000"/>
            <a:alphaModFix amt="35000"/>
            <a:extLst>
              <a:ext uri="{BEBA8EAE-BF5A-486C-A8C5-ECC9F3942E4B}">
                <a14:imgProps xmlns:a14="http://schemas.microsoft.com/office/drawing/2010/main">
                  <a14:imgLayer r:embed="rId5">
                    <a14:imgEffect>
                      <a14:backgroundRemoval t="5231" b="99385" l="1266" r="98945">
                        <a14:foregroundMark x1="10338" y1="18462" x2="5274" y2="10154"/>
                        <a14:foregroundMark x1="5274" y1="10154" x2="1266" y2="6154"/>
                        <a14:foregroundMark x1="89030" y1="11077" x2="99367" y2="5231"/>
                        <a14:foregroundMark x1="74262" y1="90462" x2="73207" y2="96615"/>
                        <a14:foregroundMark x1="33122" y1="96615" x2="33333" y2="99385"/>
                        <a14:backgroundMark x1="49789" y1="40923" x2="49789" y2="40923"/>
                        <a14:backgroundMark x1="51688" y1="40615" x2="51688" y2="40615"/>
                      </a14:backgroundRemoval>
                    </a14:imgEffect>
                  </a14:imgLayer>
                </a14:imgProps>
              </a:ext>
              <a:ext uri="{28A0092B-C50C-407E-A947-70E740481C1C}">
                <a14:useLocalDpi xmlns:a14="http://schemas.microsoft.com/office/drawing/2010/main" val="0"/>
              </a:ext>
            </a:extLst>
          </a:blip>
          <a:stretch>
            <a:fillRect/>
          </a:stretch>
        </p:blipFill>
        <p:spPr>
          <a:xfrm rot="19899888">
            <a:off x="7984524" y="4388430"/>
            <a:ext cx="4641278" cy="3182310"/>
          </a:xfrm>
          <a:prstGeom prst="rect">
            <a:avLst/>
          </a:prstGeom>
        </p:spPr>
      </p:pic>
    </p:spTree>
    <p:extLst>
      <p:ext uri="{BB962C8B-B14F-4D97-AF65-F5344CB8AC3E}">
        <p14:creationId xmlns:p14="http://schemas.microsoft.com/office/powerpoint/2010/main" val="42237565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0668" y="1877298"/>
            <a:ext cx="10690896" cy="3776745"/>
          </a:xfrm>
        </p:spPr>
        <p:txBody>
          <a:bodyPr/>
          <a:lstStyle/>
          <a:p>
            <a:pPr marL="457200" indent="-457200">
              <a:buFont typeface="Wingdings" panose="05000000000000000000" pitchFamily="2" charset="2"/>
              <a:buChar char="v"/>
            </a:pPr>
            <a:r>
              <a:rPr lang="en-US" sz="2400" dirty="0">
                <a:latin typeface="Arial" panose="020B0604020202020204" pitchFamily="34" charset="0"/>
              </a:rPr>
              <a:t>Do not ask interpreters to sum up an appointment or large portions of it</a:t>
            </a:r>
          </a:p>
          <a:p>
            <a:pPr marL="457200" indent="-457200">
              <a:buFont typeface="Wingdings" panose="05000000000000000000" pitchFamily="2" charset="2"/>
              <a:buChar char="v"/>
            </a:pPr>
            <a:endParaRPr lang="en-US" sz="2400" dirty="0">
              <a:latin typeface="Arial" panose="020B0604020202020204" pitchFamily="34" charset="0"/>
            </a:endParaRPr>
          </a:p>
          <a:p>
            <a:pPr marL="457200" indent="-457200">
              <a:buFont typeface="Wingdings" panose="05000000000000000000" pitchFamily="2" charset="2"/>
              <a:buChar char="v"/>
            </a:pPr>
            <a:r>
              <a:rPr lang="en-US" sz="2400" dirty="0">
                <a:latin typeface="Arial" panose="020B0604020202020204" pitchFamily="34" charset="0"/>
              </a:rPr>
              <a:t>Eliminate idioms</a:t>
            </a:r>
          </a:p>
          <a:p>
            <a:pPr marL="457200" indent="-457200">
              <a:buNone/>
            </a:pPr>
            <a:endParaRPr lang="en-US" sz="2400" dirty="0">
              <a:latin typeface="Arial" panose="020B0604020202020204" pitchFamily="34" charset="0"/>
            </a:endParaRPr>
          </a:p>
          <a:p>
            <a:pPr marL="457200" indent="-457200">
              <a:buFont typeface="Wingdings" panose="05000000000000000000" pitchFamily="2" charset="2"/>
              <a:buChar char="v"/>
            </a:pPr>
            <a:r>
              <a:rPr lang="en-US" sz="2400" dirty="0">
                <a:latin typeface="Arial" panose="020B0604020202020204" pitchFamily="34" charset="0"/>
              </a:rPr>
              <a:t>Schedule for twice the time for an appointment when working with an interpreter</a:t>
            </a:r>
          </a:p>
        </p:txBody>
      </p:sp>
      <p:sp>
        <p:nvSpPr>
          <p:cNvPr id="7" name="Title 3">
            <a:extLst>
              <a:ext uri="{FF2B5EF4-FFF2-40B4-BE49-F238E27FC236}">
                <a16:creationId xmlns:a16="http://schemas.microsoft.com/office/drawing/2014/main" id="{BBDC8E09-7805-40D4-AB2B-AA4EA6A97D0D}"/>
              </a:ext>
            </a:extLst>
          </p:cNvPr>
          <p:cNvSpPr>
            <a:spLocks noGrp="1"/>
          </p:cNvSpPr>
          <p:nvPr>
            <p:ph type="title"/>
          </p:nvPr>
        </p:nvSpPr>
        <p:spPr>
          <a:xfrm>
            <a:off x="780668" y="94018"/>
            <a:ext cx="8229600" cy="960438"/>
          </a:xfrm>
        </p:spPr>
        <p:txBody>
          <a:bodyPr>
            <a:noAutofit/>
          </a:bodyPr>
          <a:lstStyle/>
          <a:p>
            <a:pPr algn="l"/>
            <a:r>
              <a:rPr lang="en-US" sz="3800" dirty="0"/>
              <a:t>Tips When Using an Interpreter</a:t>
            </a:r>
          </a:p>
        </p:txBody>
      </p:sp>
      <p:pic>
        <p:nvPicPr>
          <p:cNvPr id="6" name="Picture 5">
            <a:extLst>
              <a:ext uri="{FF2B5EF4-FFF2-40B4-BE49-F238E27FC236}">
                <a16:creationId xmlns:a16="http://schemas.microsoft.com/office/drawing/2014/main" id="{AC754B60-8EE4-44E5-BA8C-80F0CAF5C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pic>
        <p:nvPicPr>
          <p:cNvPr id="5" name="Picture 4">
            <a:extLst>
              <a:ext uri="{FF2B5EF4-FFF2-40B4-BE49-F238E27FC236}">
                <a16:creationId xmlns:a16="http://schemas.microsoft.com/office/drawing/2014/main" id="{0C070E81-EDFE-4B44-8952-6676D4CD542B}"/>
              </a:ext>
            </a:extLst>
          </p:cNvPr>
          <p:cNvPicPr>
            <a:picLocks noChangeAspect="1"/>
          </p:cNvPicPr>
          <p:nvPr/>
        </p:nvPicPr>
        <p:blipFill>
          <a:blip r:embed="rId4"/>
          <a:stretch>
            <a:fillRect/>
          </a:stretch>
        </p:blipFill>
        <p:spPr>
          <a:xfrm>
            <a:off x="10299031" y="5389696"/>
            <a:ext cx="1389731" cy="1101818"/>
          </a:xfrm>
          <a:prstGeom prst="rect">
            <a:avLst/>
          </a:prstGeom>
        </p:spPr>
      </p:pic>
    </p:spTree>
    <p:extLst>
      <p:ext uri="{BB962C8B-B14F-4D97-AF65-F5344CB8AC3E}">
        <p14:creationId xmlns:p14="http://schemas.microsoft.com/office/powerpoint/2010/main" val="1811142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l="-5000" t="-2000" r="-2000" b="-1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786924-89E0-4765-8983-2A47CC2E3FB3}"/>
              </a:ext>
            </a:extLst>
          </p:cNvPr>
          <p:cNvSpPr/>
          <p:nvPr/>
        </p:nvSpPr>
        <p:spPr>
          <a:xfrm>
            <a:off x="3209260" y="-1"/>
            <a:ext cx="5773479" cy="1243584"/>
          </a:xfrm>
          <a:prstGeom prst="rect">
            <a:avLst/>
          </a:prstGeom>
          <a:solidFill>
            <a:srgbClr val="0298D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Can You Do?</a:t>
            </a:r>
          </a:p>
        </p:txBody>
      </p:sp>
      <p:sp>
        <p:nvSpPr>
          <p:cNvPr id="7" name="TextBox 6">
            <a:extLst>
              <a:ext uri="{FF2B5EF4-FFF2-40B4-BE49-F238E27FC236}">
                <a16:creationId xmlns:a16="http://schemas.microsoft.com/office/drawing/2014/main" id="{A53406AB-719D-4A8B-9F71-FA42ED1EBDFE}"/>
              </a:ext>
            </a:extLst>
          </p:cNvPr>
          <p:cNvSpPr txBox="1"/>
          <p:nvPr/>
        </p:nvSpPr>
        <p:spPr>
          <a:xfrm>
            <a:off x="1304261" y="6342082"/>
            <a:ext cx="4922874" cy="307777"/>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Source: onbites.com/trump-puts-end-daca-gives-6-month-delay/</a:t>
            </a:r>
          </a:p>
        </p:txBody>
      </p:sp>
    </p:spTree>
    <p:extLst>
      <p:ext uri="{BB962C8B-B14F-4D97-AF65-F5344CB8AC3E}">
        <p14:creationId xmlns:p14="http://schemas.microsoft.com/office/powerpoint/2010/main" val="34485591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6246" y="1600207"/>
            <a:ext cx="9424562" cy="4157745"/>
          </a:xfrm>
        </p:spPr>
        <p:txBody>
          <a:bodyPr/>
          <a:lstStyle/>
          <a:p>
            <a:pPr>
              <a:buFont typeface="Wingdings" panose="05000000000000000000" pitchFamily="2" charset="2"/>
              <a:buChar char="v"/>
            </a:pPr>
            <a:r>
              <a:rPr lang="en-US" sz="2200" dirty="0">
                <a:latin typeface="Arial" panose="020B0604020202020204" pitchFamily="34" charset="0"/>
              </a:rPr>
              <a:t> Cultural Humility!</a:t>
            </a:r>
          </a:p>
          <a:p>
            <a:pPr marL="0" lvl="1" indent="0">
              <a:buNone/>
            </a:pPr>
            <a:r>
              <a:rPr lang="en-US" sz="2200" dirty="0">
                <a:latin typeface="Arial" panose="020B0604020202020204" pitchFamily="34" charset="0"/>
              </a:rPr>
              <a:t>	Lifelong process, continuous</a:t>
            </a:r>
          </a:p>
          <a:p>
            <a:pPr>
              <a:buFont typeface="Wingdings" panose="05000000000000000000" pitchFamily="2" charset="2"/>
              <a:buChar char="v"/>
            </a:pPr>
            <a:endParaRPr lang="en-US" sz="2200" dirty="0">
              <a:latin typeface="Arial" panose="020B0604020202020204" pitchFamily="34" charset="0"/>
            </a:endParaRPr>
          </a:p>
          <a:p>
            <a:pPr>
              <a:buFont typeface="Wingdings" panose="05000000000000000000" pitchFamily="2" charset="2"/>
              <a:buChar char="v"/>
            </a:pPr>
            <a:r>
              <a:rPr lang="en-US" sz="2200" dirty="0">
                <a:latin typeface="Arial" panose="020B0604020202020204" pitchFamily="34" charset="0"/>
              </a:rPr>
              <a:t> Be informed about policy changes:</a:t>
            </a:r>
          </a:p>
          <a:p>
            <a:pPr lvl="1">
              <a:buFont typeface="Arial" panose="020B0604020202020204" pitchFamily="34" charset="0"/>
              <a:buChar char="•"/>
            </a:pPr>
            <a:r>
              <a:rPr lang="en-US" sz="2200" dirty="0">
                <a:latin typeface="Arial" panose="020B0604020202020204" pitchFamily="34" charset="0"/>
              </a:rPr>
              <a:t>Dream Act or Deferred Action (DACA) </a:t>
            </a:r>
          </a:p>
          <a:p>
            <a:pPr lvl="1">
              <a:buFont typeface="Arial" panose="020B0604020202020204" pitchFamily="34" charset="0"/>
              <a:buChar char="•"/>
            </a:pPr>
            <a:r>
              <a:rPr lang="en-US" sz="2200" dirty="0">
                <a:latin typeface="Arial" panose="020B0604020202020204" pitchFamily="34" charset="0"/>
              </a:rPr>
              <a:t>Public Charge</a:t>
            </a:r>
          </a:p>
          <a:p>
            <a:pPr lvl="1">
              <a:buFont typeface="Arial" panose="020B0604020202020204" pitchFamily="34" charset="0"/>
              <a:buChar char="•"/>
            </a:pPr>
            <a:r>
              <a:rPr lang="en-US" sz="2200" dirty="0">
                <a:latin typeface="Arial" panose="020B0604020202020204" pitchFamily="34" charset="0"/>
              </a:rPr>
              <a:t>H1B visas</a:t>
            </a:r>
          </a:p>
          <a:p>
            <a:pPr lvl="1">
              <a:buFont typeface="Arial" panose="020B0604020202020204" pitchFamily="34" charset="0"/>
              <a:buChar char="•"/>
            </a:pPr>
            <a:r>
              <a:rPr lang="en-US" sz="2200" dirty="0">
                <a:latin typeface="Arial" panose="020B0604020202020204" pitchFamily="34" charset="0"/>
              </a:rPr>
              <a:t>Migrant Protection Protocols</a:t>
            </a:r>
          </a:p>
          <a:p>
            <a:pPr marL="0" indent="0">
              <a:buNone/>
            </a:pPr>
            <a:endParaRPr lang="en-US" sz="2200" dirty="0"/>
          </a:p>
        </p:txBody>
      </p:sp>
      <p:sp>
        <p:nvSpPr>
          <p:cNvPr id="4" name="Title 3"/>
          <p:cNvSpPr>
            <a:spLocks noGrp="1"/>
          </p:cNvSpPr>
          <p:nvPr>
            <p:ph type="title"/>
          </p:nvPr>
        </p:nvSpPr>
        <p:spPr>
          <a:xfrm>
            <a:off x="786245" y="47747"/>
            <a:ext cx="5541818" cy="1011517"/>
          </a:xfrm>
        </p:spPr>
        <p:txBody>
          <a:bodyPr>
            <a:normAutofit/>
          </a:bodyPr>
          <a:lstStyle/>
          <a:p>
            <a:pPr algn="l"/>
            <a:r>
              <a:rPr lang="en-US" sz="4400" dirty="0"/>
              <a:t>Next Steps</a:t>
            </a:r>
          </a:p>
        </p:txBody>
      </p:sp>
      <p:pic>
        <p:nvPicPr>
          <p:cNvPr id="6" name="Picture 5">
            <a:extLst>
              <a:ext uri="{FF2B5EF4-FFF2-40B4-BE49-F238E27FC236}">
                <a16:creationId xmlns:a16="http://schemas.microsoft.com/office/drawing/2014/main" id="{0493EC60-EE97-4CAF-82AE-A6A5ED55B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847"/>
            <a:ext cx="12192000" cy="92744"/>
          </a:xfrm>
          <a:prstGeom prst="rect">
            <a:avLst/>
          </a:prstGeom>
        </p:spPr>
      </p:pic>
    </p:spTree>
    <p:extLst>
      <p:ext uri="{BB962C8B-B14F-4D97-AF65-F5344CB8AC3E}">
        <p14:creationId xmlns:p14="http://schemas.microsoft.com/office/powerpoint/2010/main" val="15222946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t="-15000" b="-15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8F8FAD-AF46-4428-8E1A-34089DBE5A93}"/>
              </a:ext>
            </a:extLst>
          </p:cNvPr>
          <p:cNvSpPr/>
          <p:nvPr/>
        </p:nvSpPr>
        <p:spPr>
          <a:xfrm>
            <a:off x="0" y="0"/>
            <a:ext cx="5105401" cy="1246909"/>
          </a:xfrm>
          <a:prstGeom prst="rect">
            <a:avLst/>
          </a:prstGeom>
          <a:solidFill>
            <a:srgbClr val="0298D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Questions?</a:t>
            </a:r>
          </a:p>
        </p:txBody>
      </p:sp>
    </p:spTree>
    <p:extLst>
      <p:ext uri="{BB962C8B-B14F-4D97-AF65-F5344CB8AC3E}">
        <p14:creationId xmlns:p14="http://schemas.microsoft.com/office/powerpoint/2010/main" val="3574642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B0A6CE-B881-43B2-A5EE-5AD01C0B6977}"/>
              </a:ext>
            </a:extLst>
          </p:cNvPr>
          <p:cNvSpPr>
            <a:spLocks noGrp="1"/>
          </p:cNvSpPr>
          <p:nvPr>
            <p:ph type="body" sz="half" idx="4294967295"/>
          </p:nvPr>
        </p:nvSpPr>
        <p:spPr>
          <a:xfrm>
            <a:off x="1104106" y="1281112"/>
            <a:ext cx="9983788" cy="4840288"/>
          </a:xfrm>
        </p:spPr>
        <p:txBody>
          <a:bodyPr>
            <a:normAutofit fontScale="92500" lnSpcReduction="10000"/>
          </a:bodyPr>
          <a:lstStyle/>
          <a:p>
            <a:pPr marL="0" indent="0">
              <a:buNone/>
            </a:pPr>
            <a:r>
              <a:rPr lang="en-US" sz="2400" b="1"/>
              <a:t>Data Mapping</a:t>
            </a:r>
          </a:p>
          <a:p>
            <a:pPr marL="342900" indent="-342900">
              <a:buFont typeface="Arial" panose="020B0604020202020204" pitchFamily="34" charset="0"/>
              <a:buChar char="•"/>
            </a:pPr>
            <a:r>
              <a:rPr lang="en-US"/>
              <a:t>Typically led by IT team, process to map against T1Dx data specifications resulting in access to the full QI portal and contribution to population health research.</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0" indent="0">
              <a:buNone/>
            </a:pPr>
            <a:r>
              <a:rPr lang="en-US" sz="2400" b="1"/>
              <a:t>Smartsheets</a:t>
            </a:r>
          </a:p>
          <a:p>
            <a:pPr marL="342900" indent="-342900">
              <a:buFont typeface="Arial" panose="020B0604020202020204" pitchFamily="34" charset="0"/>
              <a:buChar char="•"/>
            </a:pPr>
            <a:r>
              <a:rPr lang="en-US"/>
              <a:t>Temporary data sharing solution (prior to site completing data mapping) where site shares aggregate data to produce dashboards; allows sites the benefit of benchmarking and identifying shifts and trends over time.</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0" indent="0">
              <a:buNone/>
            </a:pPr>
            <a:r>
              <a:rPr lang="en-US" sz="2400" b="1"/>
              <a:t>Special Initiatives</a:t>
            </a:r>
          </a:p>
          <a:p>
            <a:r>
              <a:rPr lang="en-US"/>
              <a:t>	Modify/use an existing data collection tool to support a temporary project (i.e. COVID-19 or telemedicine)</a:t>
            </a:r>
          </a:p>
        </p:txBody>
      </p:sp>
      <p:sp>
        <p:nvSpPr>
          <p:cNvPr id="3" name="Title 2">
            <a:extLst>
              <a:ext uri="{FF2B5EF4-FFF2-40B4-BE49-F238E27FC236}">
                <a16:creationId xmlns:a16="http://schemas.microsoft.com/office/drawing/2014/main" id="{88492336-39CA-43D1-9D71-348472E790C0}"/>
              </a:ext>
            </a:extLst>
          </p:cNvPr>
          <p:cNvSpPr>
            <a:spLocks noGrp="1"/>
          </p:cNvSpPr>
          <p:nvPr>
            <p:ph type="title" idx="4294967295"/>
          </p:nvPr>
        </p:nvSpPr>
        <p:spPr>
          <a:xfrm>
            <a:off x="609600" y="208280"/>
            <a:ext cx="10972800" cy="714375"/>
          </a:xfrm>
        </p:spPr>
        <p:txBody>
          <a:bodyPr/>
          <a:lstStyle/>
          <a:p>
            <a:r>
              <a:rPr lang="en-US"/>
              <a:t>Data and the T1D Exchange</a:t>
            </a:r>
          </a:p>
        </p:txBody>
      </p:sp>
    </p:spTree>
    <p:extLst>
      <p:ext uri="{BB962C8B-B14F-4D97-AF65-F5344CB8AC3E}">
        <p14:creationId xmlns:p14="http://schemas.microsoft.com/office/powerpoint/2010/main" val="3709850559"/>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6AB2F8-CB8A-428B-A411-C7F7BEA6E06A}"/>
              </a:ext>
            </a:extLst>
          </p:cNvPr>
          <p:cNvSpPr>
            <a:spLocks noGrp="1"/>
          </p:cNvSpPr>
          <p:nvPr>
            <p:ph type="title" idx="4294967295"/>
          </p:nvPr>
        </p:nvSpPr>
        <p:spPr>
          <a:xfrm>
            <a:off x="548641" y="126461"/>
            <a:ext cx="10972800" cy="700088"/>
          </a:xfrm>
        </p:spPr>
        <p:txBody>
          <a:bodyPr/>
          <a:lstStyle/>
          <a:p>
            <a:r>
              <a:rPr lang="en-US"/>
              <a:t>Smartsheets</a:t>
            </a:r>
          </a:p>
        </p:txBody>
      </p:sp>
      <p:pic>
        <p:nvPicPr>
          <p:cNvPr id="4" name="Picture 3">
            <a:extLst>
              <a:ext uri="{FF2B5EF4-FFF2-40B4-BE49-F238E27FC236}">
                <a16:creationId xmlns:a16="http://schemas.microsoft.com/office/drawing/2014/main" id="{55CE7D6F-5219-4E3D-A99B-3F2BCBAC24E3}"/>
              </a:ext>
            </a:extLst>
          </p:cNvPr>
          <p:cNvPicPr>
            <a:picLocks noChangeAspect="1"/>
          </p:cNvPicPr>
          <p:nvPr/>
        </p:nvPicPr>
        <p:blipFill>
          <a:blip r:embed="rId2"/>
          <a:stretch>
            <a:fillRect/>
          </a:stretch>
        </p:blipFill>
        <p:spPr>
          <a:xfrm>
            <a:off x="4556759" y="203473"/>
            <a:ext cx="7086600" cy="6219825"/>
          </a:xfrm>
          <a:prstGeom prst="rect">
            <a:avLst/>
          </a:prstGeom>
        </p:spPr>
      </p:pic>
    </p:spTree>
    <p:extLst>
      <p:ext uri="{BB962C8B-B14F-4D97-AF65-F5344CB8AC3E}">
        <p14:creationId xmlns:p14="http://schemas.microsoft.com/office/powerpoint/2010/main" val="156427501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921403"/>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D555F3-0E4C-451F-8C5E-AE234BBE8B0B}"/>
              </a:ext>
            </a:extLst>
          </p:cNvPr>
          <p:cNvSpPr>
            <a:spLocks noGrp="1"/>
          </p:cNvSpPr>
          <p:nvPr>
            <p:ph type="body" sz="quarter" idx="10"/>
          </p:nvPr>
        </p:nvSpPr>
        <p:spPr>
          <a:xfrm>
            <a:off x="4412306" y="4584700"/>
            <a:ext cx="7802562" cy="1005840"/>
          </a:xfrm>
        </p:spPr>
        <p:txBody>
          <a:bodyPr/>
          <a:lstStyle/>
          <a:p>
            <a:pPr marL="0" indent="0">
              <a:buNone/>
            </a:pPr>
            <a:r>
              <a:rPr lang="en-US" sz="3200" b="1" dirty="0">
                <a:solidFill>
                  <a:schemeClr val="tx1"/>
                </a:solidFill>
                <a:latin typeface="Calibri" panose="020F0502020204030204" pitchFamily="34" charset="0"/>
                <a:ea typeface="Times New Roman" panose="02020603050405020304" pitchFamily="18" charset="0"/>
              </a:rPr>
              <a:t>QI Collaborative Pediatric</a:t>
            </a:r>
            <a:r>
              <a:rPr lang="en-US" sz="3200" b="1" dirty="0">
                <a:solidFill>
                  <a:schemeClr val="tx1"/>
                </a:solidFill>
                <a:effectLst/>
                <a:latin typeface="Calibri" panose="020F0502020204030204" pitchFamily="34" charset="0"/>
                <a:ea typeface="Times New Roman" panose="02020603050405020304" pitchFamily="18" charset="0"/>
              </a:rPr>
              <a:t> Centers  Dashboard</a:t>
            </a:r>
            <a:r>
              <a:rPr lang="en-US" sz="3200" b="1" dirty="0">
                <a:solidFill>
                  <a:schemeClr val="tx1"/>
                </a:solidFill>
                <a:latin typeface="Calibri" panose="020F0502020204030204" pitchFamily="34" charset="0"/>
                <a:ea typeface="Times New Roman" panose="02020603050405020304" pitchFamily="18" charset="0"/>
              </a:rPr>
              <a:t> </a:t>
            </a:r>
            <a:r>
              <a:rPr lang="en-US" sz="3200" b="1" dirty="0">
                <a:solidFill>
                  <a:schemeClr val="tx1"/>
                </a:solidFill>
                <a:effectLst/>
                <a:latin typeface="Calibri" panose="020F0502020204030204" pitchFamily="34" charset="0"/>
                <a:ea typeface="Times New Roman" panose="02020603050405020304" pitchFamily="18" charset="0"/>
              </a:rPr>
              <a:t>Review</a:t>
            </a:r>
            <a:endParaRPr lang="en-US" sz="5400" b="1" dirty="0">
              <a:solidFill>
                <a:schemeClr val="tx1"/>
              </a:solidFill>
            </a:endParaRPr>
          </a:p>
        </p:txBody>
      </p:sp>
      <p:sp>
        <p:nvSpPr>
          <p:cNvPr id="5" name="Text Placeholder 4">
            <a:extLst>
              <a:ext uri="{FF2B5EF4-FFF2-40B4-BE49-F238E27FC236}">
                <a16:creationId xmlns:a16="http://schemas.microsoft.com/office/drawing/2014/main" id="{16C4CD57-3805-4F28-AC97-29A6A77D2E0D}"/>
              </a:ext>
            </a:extLst>
          </p:cNvPr>
          <p:cNvSpPr>
            <a:spLocks noGrp="1"/>
          </p:cNvSpPr>
          <p:nvPr>
            <p:ph type="body" sz="quarter" idx="11"/>
          </p:nvPr>
        </p:nvSpPr>
        <p:spPr>
          <a:xfrm>
            <a:off x="4412306" y="5486400"/>
            <a:ext cx="7802562" cy="1005840"/>
          </a:xfrm>
        </p:spPr>
        <p:txBody>
          <a:bodyPr/>
          <a:lstStyle/>
          <a:p>
            <a:pPr marL="0" indent="0">
              <a:buNone/>
            </a:pPr>
            <a:endParaRPr lang="en-US" sz="2400" dirty="0"/>
          </a:p>
          <a:p>
            <a:pPr marL="0" indent="0">
              <a:buNone/>
            </a:pPr>
            <a:r>
              <a:rPr lang="en-US" sz="2400" b="1" dirty="0">
                <a:solidFill>
                  <a:schemeClr val="tx1"/>
                </a:solidFill>
              </a:rPr>
              <a:t>January 2022</a:t>
            </a:r>
          </a:p>
          <a:p>
            <a:endParaRPr lang="en-US" sz="2400" dirty="0"/>
          </a:p>
        </p:txBody>
      </p:sp>
    </p:spTree>
    <p:extLst>
      <p:ext uri="{BB962C8B-B14F-4D97-AF65-F5344CB8AC3E}">
        <p14:creationId xmlns:p14="http://schemas.microsoft.com/office/powerpoint/2010/main" val="2857486279"/>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elen DeVos Children's Hospital - Wikipedia">
            <a:extLst>
              <a:ext uri="{FF2B5EF4-FFF2-40B4-BE49-F238E27FC236}">
                <a16:creationId xmlns:a16="http://schemas.microsoft.com/office/drawing/2014/main" id="{0AD471EF-C054-4D0E-9DFE-222744889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939" y="5656745"/>
            <a:ext cx="2286000" cy="10896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307974" y="1"/>
            <a:ext cx="10614492" cy="742950"/>
          </a:xfrm>
        </p:spPr>
        <p:txBody>
          <a:bodyPr>
            <a:noAutofit/>
          </a:bodyPr>
          <a:lstStyle/>
          <a:p>
            <a:r>
              <a:rPr lang="en-US" sz="2000" dirty="0">
                <a:latin typeface="Montserrat SemiBold"/>
              </a:rPr>
              <a:t>28 pediatric clinics – caring for 36,000 patients with T1D</a:t>
            </a:r>
          </a:p>
        </p:txBody>
      </p:sp>
      <p:sp>
        <p:nvSpPr>
          <p:cNvPr id="5" name="AutoShape 4" descr="Image result for lucile packard children's hospita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696F70"/>
              </a:solidFill>
              <a:effectLst/>
              <a:uLnTx/>
              <a:uFillTx/>
              <a:latin typeface="Hind Bold"/>
              <a:cs typeface="Hind Bold"/>
              <a:sym typeface="Hind Bold"/>
            </a:endParaRPr>
          </a:p>
        </p:txBody>
      </p:sp>
      <p:sp>
        <p:nvSpPr>
          <p:cNvPr id="6" name="AutoShape 6" descr="Image result for lucile packard children's hospita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696F70"/>
              </a:solidFill>
              <a:effectLst/>
              <a:uLnTx/>
              <a:uFillTx/>
              <a:latin typeface="Hind Bold"/>
              <a:cs typeface="Hind Bold"/>
              <a:sym typeface="Hind Bold"/>
            </a:endParaRPr>
          </a:p>
        </p:txBody>
      </p:sp>
      <p:pic>
        <p:nvPicPr>
          <p:cNvPr id="1034" name="Picture 10" descr="http://www.coloradokidswithdiabetes.org/wp-content/uploads/2019/11/Centered-color-no-childrens-300x2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80" y="3311775"/>
            <a:ext cx="1743075" cy="15629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g Lots Behavioral Health Pavilion at Nationwide Children’s Hospital Community Open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2171029"/>
            <a:ext cx="2438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n74df333l0p11ftok3gpzqtz-wpengine.netdna-ssl.com/wp-content/uploads/2017/11/penn-medicine-logo-300x9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980" y="3521142"/>
            <a:ext cx="2000250" cy="65341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pstate Medical University"/>
          <p:cNvPicPr>
            <a:picLocks noChangeAspect="1" noChangeArrowheads="1"/>
          </p:cNvPicPr>
          <p:nvPr/>
        </p:nvPicPr>
        <p:blipFill rotWithShape="1">
          <a:blip r:embed="rId7">
            <a:extLst>
              <a:ext uri="{28A0092B-C50C-407E-A947-70E740481C1C}">
                <a14:useLocalDpi xmlns:a14="http://schemas.microsoft.com/office/drawing/2010/main" val="0"/>
              </a:ext>
            </a:extLst>
          </a:blip>
          <a:srcRect r="-4097" b="16440"/>
          <a:stretch/>
        </p:blipFill>
        <p:spPr bwMode="auto">
          <a:xfrm>
            <a:off x="1418" y="4994961"/>
            <a:ext cx="2637454" cy="107670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MH 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2733" y="4874732"/>
            <a:ext cx="28384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openphilanthropy.org/sites/default/files/styles/medium/public/grants/hospital_cincychildrens2-2.jpg?itok=CwScAsZT"/>
          <p:cNvPicPr>
            <a:picLocks noChangeAspect="1" noChangeArrowheads="1"/>
          </p:cNvPicPr>
          <p:nvPr/>
        </p:nvPicPr>
        <p:blipFill rotWithShape="1">
          <a:blip r:embed="rId9">
            <a:extLst>
              <a:ext uri="{28A0092B-C50C-407E-A947-70E740481C1C}">
                <a14:useLocalDpi xmlns:a14="http://schemas.microsoft.com/office/drawing/2010/main" val="0"/>
              </a:ext>
            </a:extLst>
          </a:blip>
          <a:srcRect t="11512" r="2530" b="18119"/>
          <a:stretch/>
        </p:blipFill>
        <p:spPr bwMode="auto">
          <a:xfrm>
            <a:off x="6368283" y="872244"/>
            <a:ext cx="1949638" cy="14075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0"/>
          <a:srcRect l="750" t="9381" r="527"/>
          <a:stretch/>
        </p:blipFill>
        <p:spPr>
          <a:xfrm>
            <a:off x="8178749" y="800127"/>
            <a:ext cx="1841359" cy="1200444"/>
          </a:xfrm>
          <a:prstGeom prst="rect">
            <a:avLst/>
          </a:prstGeom>
        </p:spPr>
      </p:pic>
      <p:pic>
        <p:nvPicPr>
          <p:cNvPr id="12" name="Picture 12" descr="Image result for rady children's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4387" y="1692938"/>
            <a:ext cx="2000250" cy="11121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Image result for stanford medicine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7767" y="4616860"/>
            <a:ext cx="2236571" cy="6514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D4395B-F4AC-424A-BED2-741AA1EBCDAD}"/>
              </a:ext>
            </a:extLst>
          </p:cNvPr>
          <p:cNvPicPr>
            <a:picLocks noChangeAspect="1"/>
          </p:cNvPicPr>
          <p:nvPr/>
        </p:nvPicPr>
        <p:blipFill>
          <a:blip r:embed="rId13"/>
          <a:stretch>
            <a:fillRect/>
          </a:stretch>
        </p:blipFill>
        <p:spPr>
          <a:xfrm>
            <a:off x="78274" y="576958"/>
            <a:ext cx="2622042" cy="1022033"/>
          </a:xfrm>
          <a:prstGeom prst="rect">
            <a:avLst/>
          </a:prstGeom>
        </p:spPr>
      </p:pic>
      <p:pic>
        <p:nvPicPr>
          <p:cNvPr id="1026" name="Picture 2" descr="NYU Langone Health Expands Ambulatory Care Network on Long Island">
            <a:extLst>
              <a:ext uri="{FF2B5EF4-FFF2-40B4-BE49-F238E27FC236}">
                <a16:creationId xmlns:a16="http://schemas.microsoft.com/office/drawing/2014/main" id="{C985B93E-C91F-403D-A5C4-FE7254F77BF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35924" y="5026480"/>
            <a:ext cx="1943100" cy="884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eattle Children's Hospital - Auction of Washington Wines">
            <a:extLst>
              <a:ext uri="{FF2B5EF4-FFF2-40B4-BE49-F238E27FC236}">
                <a16:creationId xmlns:a16="http://schemas.microsoft.com/office/drawing/2014/main" id="{2EB6E81C-DFDC-414D-B580-E550DEAD723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96885" y="707522"/>
            <a:ext cx="1950244" cy="99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ildren's Hospital Los Angeles (CHLA) | LinkedIn">
            <a:extLst>
              <a:ext uri="{FF2B5EF4-FFF2-40B4-BE49-F238E27FC236}">
                <a16:creationId xmlns:a16="http://schemas.microsoft.com/office/drawing/2014/main" id="{6EFE983D-8DDE-43CB-B044-2A5FDD8E48A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1974" r="523" b="18326"/>
          <a:stretch/>
        </p:blipFill>
        <p:spPr bwMode="auto">
          <a:xfrm>
            <a:off x="8138044" y="4867713"/>
            <a:ext cx="1895043" cy="11372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e Bonheur Children's Hospital Implants First Commercial FDA ...">
            <a:extLst>
              <a:ext uri="{FF2B5EF4-FFF2-40B4-BE49-F238E27FC236}">
                <a16:creationId xmlns:a16="http://schemas.microsoft.com/office/drawing/2014/main" id="{C252BA00-46ED-4E7C-8CC3-E74A585B080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45581" y="4218230"/>
            <a:ext cx="2713863" cy="7772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iversity of Miami Health System - Home | Facebook">
            <a:extLst>
              <a:ext uri="{FF2B5EF4-FFF2-40B4-BE49-F238E27FC236}">
                <a16:creationId xmlns:a16="http://schemas.microsoft.com/office/drawing/2014/main" id="{7C73CD6D-06BB-4782-8E35-D0DA4A6FA0D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9627" r="-1601" b="28701"/>
          <a:stretch/>
        </p:blipFill>
        <p:spPr bwMode="auto">
          <a:xfrm>
            <a:off x="9983125" y="3066443"/>
            <a:ext cx="2177438" cy="893084"/>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ompany Listings | Cook Children's">
            <a:extLst>
              <a:ext uri="{FF2B5EF4-FFF2-40B4-BE49-F238E27FC236}">
                <a16:creationId xmlns:a16="http://schemas.microsoft.com/office/drawing/2014/main" id="{A9FA551C-AC9D-4108-98F9-5CBC48CC273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2167" r="2454" b="12375"/>
          <a:stretch/>
        </p:blipFill>
        <p:spPr bwMode="auto">
          <a:xfrm>
            <a:off x="0" y="1569986"/>
            <a:ext cx="3160881" cy="7486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ohen Children's Medical Center">
            <a:extLst>
              <a:ext uri="{FF2B5EF4-FFF2-40B4-BE49-F238E27FC236}">
                <a16:creationId xmlns:a16="http://schemas.microsoft.com/office/drawing/2014/main" id="{6B00EE28-FA48-4C6E-B097-5807E0FA0D2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38171" y="6148078"/>
            <a:ext cx="4361905" cy="4761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Logos - Toolkit | UAB">
            <a:extLst>
              <a:ext uri="{FF2B5EF4-FFF2-40B4-BE49-F238E27FC236}">
                <a16:creationId xmlns:a16="http://schemas.microsoft.com/office/drawing/2014/main" id="{04B0B7DD-676E-4B4C-851B-7040AB48856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94961" y="2276152"/>
            <a:ext cx="2819495" cy="7689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pecifications | Brand Center">
            <a:extLst>
              <a:ext uri="{FF2B5EF4-FFF2-40B4-BE49-F238E27FC236}">
                <a16:creationId xmlns:a16="http://schemas.microsoft.com/office/drawing/2014/main" id="{1B07B5E8-A124-45C7-95B9-98FE680B5F15}"/>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14861" r="3429" b="16119"/>
          <a:stretch/>
        </p:blipFill>
        <p:spPr bwMode="auto">
          <a:xfrm>
            <a:off x="7190504" y="3573821"/>
            <a:ext cx="2552544" cy="6518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ediatric Care | Children's Healthcare of Atlanta">
            <a:extLst>
              <a:ext uri="{FF2B5EF4-FFF2-40B4-BE49-F238E27FC236}">
                <a16:creationId xmlns:a16="http://schemas.microsoft.com/office/drawing/2014/main" id="{535669F9-ECD6-41FE-BCC2-C4EA079CF939}"/>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8386" t="-48" r="14865" b="1"/>
          <a:stretch/>
        </p:blipFill>
        <p:spPr bwMode="auto">
          <a:xfrm>
            <a:off x="4580456" y="3467489"/>
            <a:ext cx="1458483" cy="11494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y IU Health - Home">
            <a:extLst>
              <a:ext uri="{FF2B5EF4-FFF2-40B4-BE49-F238E27FC236}">
                <a16:creationId xmlns:a16="http://schemas.microsoft.com/office/drawing/2014/main" id="{40EF2978-EB74-4A31-BD9E-17051698411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62423" y="3446328"/>
            <a:ext cx="1134713" cy="13084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urie Children's Appoints Dr. Thomas Shanley as President and CEO">
            <a:extLst>
              <a:ext uri="{FF2B5EF4-FFF2-40B4-BE49-F238E27FC236}">
                <a16:creationId xmlns:a16="http://schemas.microsoft.com/office/drawing/2014/main" id="{4EB4E94C-5B0B-4152-9229-398DC281BD0C}"/>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6809" t="28570" r="8090" b="30697"/>
          <a:stretch/>
        </p:blipFill>
        <p:spPr bwMode="auto">
          <a:xfrm>
            <a:off x="2810463" y="2734487"/>
            <a:ext cx="2889743" cy="7228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UCSF Health | UCSF Brand Identity">
            <a:extLst>
              <a:ext uri="{FF2B5EF4-FFF2-40B4-BE49-F238E27FC236}">
                <a16:creationId xmlns:a16="http://schemas.microsoft.com/office/drawing/2014/main" id="{14B0A116-1F23-413F-A204-7B76175094F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9168" t="37460" r="19492" b="41001"/>
          <a:stretch/>
        </p:blipFill>
        <p:spPr bwMode="auto">
          <a:xfrm>
            <a:off x="8250637" y="5894556"/>
            <a:ext cx="2323031" cy="5083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27"/>
          <a:srcRect l="14722" t="11368" r="3964"/>
          <a:stretch/>
        </p:blipFill>
        <p:spPr>
          <a:xfrm>
            <a:off x="10447036" y="578851"/>
            <a:ext cx="1678727" cy="1115135"/>
          </a:xfrm>
          <a:prstGeom prst="rect">
            <a:avLst/>
          </a:prstGeom>
        </p:spPr>
      </p:pic>
      <p:pic>
        <p:nvPicPr>
          <p:cNvPr id="21" name="Picture 6" descr="Logos and Images | Children's National Hospital">
            <a:extLst>
              <a:ext uri="{FF2B5EF4-FFF2-40B4-BE49-F238E27FC236}">
                <a16:creationId xmlns:a16="http://schemas.microsoft.com/office/drawing/2014/main" id="{15FBB291-2047-4F2D-870F-3407C6A1AD32}"/>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8169" t="18504" r="8194" b="21215"/>
          <a:stretch/>
        </p:blipFill>
        <p:spPr bwMode="auto">
          <a:xfrm>
            <a:off x="5499606" y="2186317"/>
            <a:ext cx="2469575" cy="9301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Mount Sinai Health System Launches Telehealth Pilot Projects">
            <a:extLst>
              <a:ext uri="{FF2B5EF4-FFF2-40B4-BE49-F238E27FC236}">
                <a16:creationId xmlns:a16="http://schemas.microsoft.com/office/drawing/2014/main" id="{80AE3AE8-AB99-4C14-92ED-9AD005890A8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510371" y="1809064"/>
            <a:ext cx="1551295" cy="7192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9" descr="A picture containing text, clipart&#10;&#10;Description automatically generated">
            <a:extLst>
              <a:ext uri="{FF2B5EF4-FFF2-40B4-BE49-F238E27FC236}">
                <a16:creationId xmlns:a16="http://schemas.microsoft.com/office/drawing/2014/main" id="{37C1438A-5B8A-4189-A9A0-B69D827E5E99}"/>
              </a:ext>
            </a:extLst>
          </p:cNvPr>
          <p:cNvPicPr>
            <a:picLocks noChangeAspect="1"/>
          </p:cNvPicPr>
          <p:nvPr/>
        </p:nvPicPr>
        <p:blipFill>
          <a:blip r:embed="rId30"/>
          <a:stretch>
            <a:fillRect/>
          </a:stretch>
        </p:blipFill>
        <p:spPr>
          <a:xfrm>
            <a:off x="2752627" y="792368"/>
            <a:ext cx="2617509" cy="410606"/>
          </a:xfrm>
          <a:prstGeom prst="rect">
            <a:avLst/>
          </a:prstGeom>
        </p:spPr>
      </p:pic>
    </p:spTree>
    <p:extLst>
      <p:ext uri="{BB962C8B-B14F-4D97-AF65-F5344CB8AC3E}">
        <p14:creationId xmlns:p14="http://schemas.microsoft.com/office/powerpoint/2010/main" val="24042513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p:txBody>
          <a:bodyPr/>
          <a:lstStyle/>
          <a:p>
            <a:r>
              <a:rPr lang="en-US"/>
              <a:t>New team member at T1DX-QI!</a:t>
            </a:r>
          </a:p>
        </p:txBody>
      </p:sp>
      <p:sp>
        <p:nvSpPr>
          <p:cNvPr id="6" name="TextBox 5">
            <a:extLst>
              <a:ext uri="{FF2B5EF4-FFF2-40B4-BE49-F238E27FC236}">
                <a16:creationId xmlns:a16="http://schemas.microsoft.com/office/drawing/2014/main" id="{E757B7A1-E40D-490F-BF94-463573A28CF9}"/>
              </a:ext>
            </a:extLst>
          </p:cNvPr>
          <p:cNvSpPr txBox="1"/>
          <p:nvPr/>
        </p:nvSpPr>
        <p:spPr>
          <a:xfrm>
            <a:off x="3427172" y="1561534"/>
            <a:ext cx="5506063"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Holly Hardison joined the Collaborative on 1/10 as our coordinator. She came from Baptist Health Research Institute in Jacksonville, FL where she held the position of Clinical Research Assistant, working on cardiology, covid and neurology research studies.  Holly previously held the position of Camp Director for the American Diabetes Association in Jacksonville, FL  Holly brings strong organization skills, event planning and problem-solving skills, and a lot of enthusiasm!  She graduated from Jacksonville University with a BS in Biology.  </a:t>
            </a:r>
          </a:p>
          <a:p>
            <a:pPr marL="0" marR="0">
              <a:spcBef>
                <a:spcPts val="0"/>
              </a:spcBef>
              <a:spcAft>
                <a:spcPts val="0"/>
              </a:spcAft>
            </a:pPr>
            <a:endParaRPr lang="en-US">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Holly can be reached at </a:t>
            </a:r>
            <a:r>
              <a:rPr lang="en-US" sz="1800" u="sng">
                <a:solidFill>
                  <a:srgbClr val="0563C1"/>
                </a:solidFill>
                <a:effectLst/>
                <a:latin typeface="Calibri" panose="020F0502020204030204" pitchFamily="34" charset="0"/>
                <a:ea typeface="Calibri" panose="020F0502020204030204" pitchFamily="34" charset="0"/>
                <a:hlinkClick r:id="rId3"/>
              </a:rPr>
              <a:t>hhardison@t1dexchange.org</a:t>
            </a:r>
            <a:r>
              <a:rPr lang="en-US" sz="1800">
                <a:effectLst/>
                <a:latin typeface="Calibri" panose="020F0502020204030204" pitchFamily="34" charset="0"/>
                <a:ea typeface="Calibri" panose="020F0502020204030204" pitchFamily="34" charset="0"/>
              </a:rPr>
              <a:t> or X7210</a:t>
            </a:r>
          </a:p>
        </p:txBody>
      </p:sp>
      <p:pic>
        <p:nvPicPr>
          <p:cNvPr id="228354" name="Picture 2" descr="143,072 Palm Tree Illustrations &amp;amp; Clip Art - iStock">
            <a:extLst>
              <a:ext uri="{FF2B5EF4-FFF2-40B4-BE49-F238E27FC236}">
                <a16:creationId xmlns:a16="http://schemas.microsoft.com/office/drawing/2014/main" id="{8FB1C59A-CF4A-4425-8B41-9D1269FB7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7196" y="1561534"/>
            <a:ext cx="2619808" cy="2619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5939DCF-879A-4599-A739-C311C31C1934}"/>
              </a:ext>
            </a:extLst>
          </p:cNvPr>
          <p:cNvPicPr>
            <a:picLocks noChangeAspect="1"/>
          </p:cNvPicPr>
          <p:nvPr/>
        </p:nvPicPr>
        <p:blipFill>
          <a:blip r:embed="rId5"/>
          <a:stretch>
            <a:fillRect/>
          </a:stretch>
        </p:blipFill>
        <p:spPr>
          <a:xfrm>
            <a:off x="930938" y="1561534"/>
            <a:ext cx="1973866" cy="1662779"/>
          </a:xfrm>
          <a:prstGeom prst="rect">
            <a:avLst/>
          </a:prstGeom>
        </p:spPr>
      </p:pic>
      <p:sp>
        <p:nvSpPr>
          <p:cNvPr id="7" name="TextBox 6">
            <a:extLst>
              <a:ext uri="{FF2B5EF4-FFF2-40B4-BE49-F238E27FC236}">
                <a16:creationId xmlns:a16="http://schemas.microsoft.com/office/drawing/2014/main" id="{25A1C366-FE27-48E1-998A-40EDF16EB8D2}"/>
              </a:ext>
            </a:extLst>
          </p:cNvPr>
          <p:cNvSpPr txBox="1"/>
          <p:nvPr/>
        </p:nvSpPr>
        <p:spPr>
          <a:xfrm>
            <a:off x="775898" y="3224313"/>
            <a:ext cx="212890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a:latin typeface="Montserrat Medium" panose="00000600000000000000" pitchFamily="2" charset="0"/>
              </a:rPr>
              <a:t>QI Coordinator, </a:t>
            </a:r>
          </a:p>
          <a:p>
            <a:pPr algn="ctr"/>
            <a:r>
              <a:rPr lang="en-US" sz="1400">
                <a:latin typeface="Montserrat Medium" panose="00000600000000000000" pitchFamily="2" charset="0"/>
              </a:rPr>
              <a:t>Holly Hardison, BS</a:t>
            </a:r>
          </a:p>
        </p:txBody>
      </p:sp>
    </p:spTree>
    <p:extLst>
      <p:ext uri="{BB962C8B-B14F-4D97-AF65-F5344CB8AC3E}">
        <p14:creationId xmlns:p14="http://schemas.microsoft.com/office/powerpoint/2010/main" val="1437538564"/>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054" y="-38398"/>
            <a:ext cx="10972800" cy="391621"/>
          </a:xfrm>
        </p:spPr>
        <p:txBody>
          <a:bodyPr>
            <a:noAutofit/>
          </a:bodyPr>
          <a:lstStyle/>
          <a:p>
            <a:pPr algn="ctr"/>
            <a:r>
              <a:rPr lang="en-US" sz="2400" b="1"/>
              <a:t>Pediatric T1D Glycemic Targets KDD</a:t>
            </a:r>
            <a:endParaRPr lang="en-US" sz="2400"/>
          </a:p>
        </p:txBody>
      </p:sp>
      <p:sp>
        <p:nvSpPr>
          <p:cNvPr id="4" name="Rectangle 3"/>
          <p:cNvSpPr/>
          <p:nvPr/>
        </p:nvSpPr>
        <p:spPr>
          <a:xfrm>
            <a:off x="264338" y="1212245"/>
            <a:ext cx="1891244" cy="4378743"/>
          </a:xfrm>
          <a:prstGeom prst="rect">
            <a:avLst/>
          </a:prstGeom>
          <a:solidFill>
            <a:srgbClr val="00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pPr>
            <a:r>
              <a:rPr lang="en-US" sz="1600">
                <a:solidFill>
                  <a:schemeClr val="tx1"/>
                </a:solidFill>
                <a:latin typeface="Montserrat SemiBold" panose="00000700000000000000"/>
              </a:rPr>
              <a:t>Among people with T1D,* increase proportion of patients achieving glycemic targets: </a:t>
            </a:r>
          </a:p>
          <a:p>
            <a:pPr marL="285750" indent="-285750" fontAlgn="base">
              <a:spcBef>
                <a:spcPct val="0"/>
              </a:spcBef>
              <a:spcAft>
                <a:spcPct val="0"/>
              </a:spcAft>
              <a:buFont typeface="Arial" panose="020B0604020202020204" pitchFamily="34" charset="0"/>
              <a:buChar char="•"/>
            </a:pPr>
            <a:r>
              <a:rPr lang="en-US" sz="1400">
                <a:solidFill>
                  <a:schemeClr val="tx1"/>
                </a:solidFill>
                <a:latin typeface="Montserrat SemiBold" panose="00000700000000000000"/>
              </a:rPr>
              <a:t>At least 25% with A1c &lt;7%, OR</a:t>
            </a:r>
          </a:p>
          <a:p>
            <a:pPr marL="285750" indent="-285750" fontAlgn="base">
              <a:spcBef>
                <a:spcPct val="0"/>
              </a:spcBef>
              <a:spcAft>
                <a:spcPct val="0"/>
              </a:spcAft>
              <a:buFont typeface="Arial" panose="020B0604020202020204" pitchFamily="34" charset="0"/>
              <a:buChar char="•"/>
            </a:pPr>
            <a:r>
              <a:rPr lang="en-US" sz="1400">
                <a:solidFill>
                  <a:schemeClr val="tx1"/>
                </a:solidFill>
                <a:latin typeface="Montserrat SemiBold" panose="00000700000000000000"/>
              </a:rPr>
              <a:t>Increase proportion of patients A1c &lt;7% by 5%, OR</a:t>
            </a:r>
          </a:p>
          <a:p>
            <a:pPr marL="285750" indent="-285750" fontAlgn="base">
              <a:spcBef>
                <a:spcPct val="0"/>
              </a:spcBef>
              <a:spcAft>
                <a:spcPct val="0"/>
              </a:spcAft>
              <a:buFont typeface="Arial" panose="020B0604020202020204" pitchFamily="34" charset="0"/>
              <a:buChar char="•"/>
            </a:pPr>
            <a:r>
              <a:rPr lang="en-US" sz="1400">
                <a:solidFill>
                  <a:schemeClr val="tx1"/>
                </a:solidFill>
                <a:latin typeface="Montserrat SemiBold" panose="00000700000000000000"/>
              </a:rPr>
              <a:t>Increase TIR among CGM users by 5%</a:t>
            </a:r>
          </a:p>
          <a:p>
            <a:pPr fontAlgn="base">
              <a:spcBef>
                <a:spcPct val="0"/>
              </a:spcBef>
              <a:spcAft>
                <a:spcPct val="0"/>
              </a:spcAft>
            </a:pPr>
            <a:r>
              <a:rPr lang="en-US" sz="1600">
                <a:solidFill>
                  <a:schemeClr val="tx1"/>
                </a:solidFill>
                <a:latin typeface="Montserrat SemiBold" panose="00000700000000000000"/>
              </a:rPr>
              <a:t>from baseline in 2 years.</a:t>
            </a:r>
            <a:endParaRPr lang="en-US" sz="1600">
              <a:solidFill>
                <a:schemeClr val="tx1"/>
              </a:solidFill>
            </a:endParaRPr>
          </a:p>
        </p:txBody>
      </p:sp>
      <p:sp>
        <p:nvSpPr>
          <p:cNvPr id="5" name="Rectangle 4"/>
          <p:cNvSpPr/>
          <p:nvPr/>
        </p:nvSpPr>
        <p:spPr>
          <a:xfrm>
            <a:off x="2521591" y="1114603"/>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Health Literacy/Education and Support</a:t>
            </a:r>
          </a:p>
        </p:txBody>
      </p:sp>
      <p:sp>
        <p:nvSpPr>
          <p:cNvPr id="10" name="TextBox 9"/>
          <p:cNvSpPr txBox="1"/>
          <p:nvPr/>
        </p:nvSpPr>
        <p:spPr>
          <a:xfrm>
            <a:off x="613054" y="682251"/>
            <a:ext cx="661181" cy="400110"/>
          </a:xfrm>
          <a:prstGeom prst="rect">
            <a:avLst/>
          </a:prstGeom>
          <a:noFill/>
        </p:spPr>
        <p:txBody>
          <a:bodyPr wrap="square" rtlCol="0">
            <a:spAutoFit/>
          </a:bodyPr>
          <a:lstStyle/>
          <a:p>
            <a:pPr fontAlgn="base">
              <a:spcBef>
                <a:spcPct val="0"/>
              </a:spcBef>
              <a:spcAft>
                <a:spcPct val="0"/>
              </a:spcAft>
            </a:pPr>
            <a:r>
              <a:rPr lang="en-US" sz="1600"/>
              <a:t> </a:t>
            </a:r>
            <a:r>
              <a:rPr lang="en-US" sz="2000"/>
              <a:t>Aim</a:t>
            </a:r>
            <a:endParaRPr lang="en-US" sz="1600"/>
          </a:p>
        </p:txBody>
      </p:sp>
      <p:sp>
        <p:nvSpPr>
          <p:cNvPr id="11" name="TextBox 10"/>
          <p:cNvSpPr txBox="1"/>
          <p:nvPr/>
        </p:nvSpPr>
        <p:spPr>
          <a:xfrm>
            <a:off x="2535109" y="448340"/>
            <a:ext cx="1938002" cy="400110"/>
          </a:xfrm>
          <a:prstGeom prst="rect">
            <a:avLst/>
          </a:prstGeom>
          <a:noFill/>
        </p:spPr>
        <p:txBody>
          <a:bodyPr wrap="square" rtlCol="0">
            <a:spAutoFit/>
          </a:bodyPr>
          <a:lstStyle/>
          <a:p>
            <a:pPr fontAlgn="base">
              <a:spcBef>
                <a:spcPct val="0"/>
              </a:spcBef>
              <a:spcAft>
                <a:spcPct val="0"/>
              </a:spcAft>
            </a:pPr>
            <a:r>
              <a:rPr lang="en-US" sz="2000" dirty="0">
                <a:latin typeface="Montserrat SemiBold" panose="00000700000000000000"/>
              </a:rPr>
              <a:t>Primary</a:t>
            </a:r>
            <a:r>
              <a:rPr lang="en-US" sz="1600" dirty="0">
                <a:latin typeface="Montserrat SemiBold" panose="00000700000000000000"/>
              </a:rPr>
              <a:t> </a:t>
            </a:r>
            <a:r>
              <a:rPr lang="en-US" sz="2000" dirty="0">
                <a:latin typeface="Montserrat SemiBold" panose="00000700000000000000"/>
              </a:rPr>
              <a:t>Drivers</a:t>
            </a:r>
          </a:p>
        </p:txBody>
      </p:sp>
      <p:sp>
        <p:nvSpPr>
          <p:cNvPr id="12" name="Rectangle 11"/>
          <p:cNvSpPr/>
          <p:nvPr/>
        </p:nvSpPr>
        <p:spPr>
          <a:xfrm>
            <a:off x="4836719" y="1532986"/>
            <a:ext cx="6949440" cy="548640"/>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lvl="0" indent="-171450" fontAlgn="base">
              <a:spcBef>
                <a:spcPct val="0"/>
              </a:spcBef>
              <a:spcAft>
                <a:spcPct val="0"/>
              </a:spcAft>
              <a:buFont typeface="Arial" panose="020B0604020202020204" pitchFamily="34" charset="0"/>
              <a:buChar char="•"/>
            </a:pPr>
            <a:r>
              <a:rPr lang="en-US" sz="1200">
                <a:solidFill>
                  <a:prstClr val="black"/>
                </a:solidFill>
                <a:latin typeface="Montserrat SemiBold" panose="00000700000000000000"/>
              </a:rPr>
              <a:t>Referral to nutrition therapy/guidance</a:t>
            </a:r>
          </a:p>
          <a:p>
            <a:pPr marL="171450" lvl="0" indent="-171450" fontAlgn="base">
              <a:spcBef>
                <a:spcPct val="0"/>
              </a:spcBef>
              <a:spcAft>
                <a:spcPct val="0"/>
              </a:spcAft>
              <a:buFont typeface="Arial" panose="020B0604020202020204" pitchFamily="34" charset="0"/>
              <a:buChar char="•"/>
            </a:pPr>
            <a:r>
              <a:rPr lang="en-US" sz="1200">
                <a:solidFill>
                  <a:prstClr val="black"/>
                </a:solidFill>
                <a:latin typeface="Montserrat SemiBold" panose="00000700000000000000"/>
              </a:rPr>
              <a:t>Physical activity coaching</a:t>
            </a:r>
          </a:p>
          <a:p>
            <a:pPr marL="171450" lvl="0" indent="-171450" fontAlgn="base">
              <a:spcBef>
                <a:spcPct val="0"/>
              </a:spcBef>
              <a:spcAft>
                <a:spcPct val="0"/>
              </a:spcAft>
              <a:buFont typeface="Arial" panose="020B0604020202020204" pitchFamily="34" charset="0"/>
              <a:buChar char="•"/>
            </a:pPr>
            <a:r>
              <a:rPr lang="en-US" sz="1200">
                <a:solidFill>
                  <a:prstClr val="black"/>
                </a:solidFill>
                <a:latin typeface="Montserrat SemiBold" panose="00000700000000000000"/>
              </a:rPr>
              <a:t>Peer support groups</a:t>
            </a:r>
          </a:p>
          <a:p>
            <a:pPr marL="171450" indent="-171450" fontAlgn="base">
              <a:spcBef>
                <a:spcPct val="0"/>
              </a:spcBef>
              <a:spcAft>
                <a:spcPct val="0"/>
              </a:spcAft>
              <a:buFont typeface="Arial" panose="020B0604020202020204" pitchFamily="34" charset="0"/>
              <a:buChar char="•"/>
            </a:pPr>
            <a:r>
              <a:rPr lang="en-US" sz="1200">
                <a:solidFill>
                  <a:prstClr val="black"/>
                </a:solidFill>
                <a:latin typeface="Montserrat SemiBold" panose="00000700000000000000"/>
              </a:rPr>
              <a:t>New onset classes</a:t>
            </a:r>
          </a:p>
          <a:p>
            <a:pPr marL="171450" indent="-171450" fontAlgn="base">
              <a:spcBef>
                <a:spcPct val="0"/>
              </a:spcBef>
              <a:spcAft>
                <a:spcPct val="0"/>
              </a:spcAft>
              <a:buFont typeface="Arial" panose="020B0604020202020204" pitchFamily="34" charset="0"/>
              <a:buChar char="•"/>
            </a:pPr>
            <a:r>
              <a:rPr lang="en-US" sz="1200">
                <a:solidFill>
                  <a:prstClr val="black"/>
                </a:solidFill>
                <a:latin typeface="Montserrat SemiBold" panose="00000700000000000000"/>
              </a:rPr>
              <a:t>Accessibility to translated materials</a:t>
            </a:r>
            <a:endParaRPr lang="en-US">
              <a:solidFill>
                <a:schemeClr val="tx1"/>
              </a:solidFill>
            </a:endParaRPr>
          </a:p>
        </p:txBody>
      </p:sp>
      <p:sp>
        <p:nvSpPr>
          <p:cNvPr id="13" name="Rectangle 12"/>
          <p:cNvSpPr/>
          <p:nvPr/>
        </p:nvSpPr>
        <p:spPr>
          <a:xfrm>
            <a:off x="4836719" y="666588"/>
            <a:ext cx="6949440" cy="731520"/>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a:buChar char="•"/>
            </a:pPr>
            <a:r>
              <a:rPr lang="en-US" sz="1000" dirty="0">
                <a:solidFill>
                  <a:schemeClr val="tx1"/>
                </a:solidFill>
                <a:latin typeface="Montserrat SemiBold" panose="00000700000000000000"/>
              </a:rPr>
              <a:t>Patient Education on diet, exercise, transition, device use and self management habits</a:t>
            </a:r>
          </a:p>
          <a:p>
            <a:pPr marL="171450" indent="-171450" fontAlgn="base">
              <a:spcBef>
                <a:spcPct val="0"/>
              </a:spcBef>
              <a:spcAft>
                <a:spcPct val="0"/>
              </a:spcAft>
              <a:buFont typeface="Arial"/>
              <a:buChar char="•"/>
            </a:pPr>
            <a:r>
              <a:rPr lang="en-US" sz="1000" dirty="0">
                <a:solidFill>
                  <a:schemeClr val="tx1"/>
                </a:solidFill>
                <a:latin typeface="Montserrat SemiBold"/>
                <a:cs typeface="Calibri" panose="020F0502020204030204"/>
              </a:rPr>
              <a:t>Education to reduce DKA events/admission, 4X glucose check education</a:t>
            </a:r>
          </a:p>
          <a:p>
            <a:pPr marL="171450" indent="-171450">
              <a:spcBef>
                <a:spcPct val="0"/>
              </a:spcBef>
              <a:spcAft>
                <a:spcPct val="0"/>
              </a:spcAft>
              <a:buFont typeface="Arial,Sans-Serif"/>
              <a:buChar char="•"/>
            </a:pPr>
            <a:r>
              <a:rPr lang="en-US" sz="1200" dirty="0">
                <a:solidFill>
                  <a:schemeClr val="tx1"/>
                </a:solidFill>
                <a:ea typeface="+mn-lt"/>
                <a:cs typeface="+mn-lt"/>
              </a:rPr>
              <a:t>Set small patient- and provider-selected goals with clear action step</a:t>
            </a:r>
          </a:p>
          <a:p>
            <a:pPr marL="171450" indent="-171450">
              <a:spcBef>
                <a:spcPct val="0"/>
              </a:spcBef>
              <a:spcAft>
                <a:spcPct val="0"/>
              </a:spcAft>
              <a:buFont typeface="Arial,Sans-Serif"/>
              <a:buChar char="•"/>
            </a:pPr>
            <a:r>
              <a:rPr lang="en-US" sz="1200" dirty="0">
                <a:solidFill>
                  <a:schemeClr val="tx1"/>
                </a:solidFill>
                <a:ea typeface="+mn-lt"/>
                <a:cs typeface="+mn-lt"/>
              </a:rPr>
              <a:t>Working with families as well as providers</a:t>
            </a:r>
            <a:endParaRPr lang="en-US" dirty="0">
              <a:solidFill>
                <a:schemeClr val="tx1"/>
              </a:solidFill>
              <a:ea typeface="+mn-lt"/>
              <a:cs typeface="+mn-lt"/>
            </a:endParaRPr>
          </a:p>
        </p:txBody>
      </p:sp>
      <p:sp>
        <p:nvSpPr>
          <p:cNvPr id="17" name="TextBox 16"/>
          <p:cNvSpPr txBox="1"/>
          <p:nvPr/>
        </p:nvSpPr>
        <p:spPr>
          <a:xfrm>
            <a:off x="7120693" y="250781"/>
            <a:ext cx="2163551" cy="400110"/>
          </a:xfrm>
          <a:prstGeom prst="rect">
            <a:avLst/>
          </a:prstGeom>
          <a:noFill/>
        </p:spPr>
        <p:txBody>
          <a:bodyPr wrap="square" rtlCol="0">
            <a:spAutoFit/>
          </a:bodyPr>
          <a:lstStyle/>
          <a:p>
            <a:pPr fontAlgn="base">
              <a:spcBef>
                <a:spcPct val="0"/>
              </a:spcBef>
              <a:spcAft>
                <a:spcPct val="0"/>
              </a:spcAft>
            </a:pPr>
            <a:r>
              <a:rPr lang="en-US" sz="2000">
                <a:latin typeface="Montserrat SemiBold" panose="00000700000000000000"/>
              </a:rPr>
              <a:t>Change Ideas</a:t>
            </a:r>
          </a:p>
        </p:txBody>
      </p:sp>
      <p:cxnSp>
        <p:nvCxnSpPr>
          <p:cNvPr id="19" name="Straight Connector 18"/>
          <p:cNvCxnSpPr>
            <a:cxnSpLocks/>
            <a:stCxn id="4" idx="3"/>
            <a:endCxn id="5" idx="1"/>
          </p:cNvCxnSpPr>
          <p:nvPr/>
        </p:nvCxnSpPr>
        <p:spPr>
          <a:xfrm flipV="1">
            <a:off x="2155582" y="1388923"/>
            <a:ext cx="366009" cy="2012694"/>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a:stCxn id="12" idx="1"/>
            <a:endCxn id="5" idx="3"/>
          </p:cNvCxnSpPr>
          <p:nvPr/>
        </p:nvCxnSpPr>
        <p:spPr>
          <a:xfrm flipH="1" flipV="1">
            <a:off x="4350391" y="1388923"/>
            <a:ext cx="486328" cy="41838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a:stCxn id="13" idx="1"/>
            <a:endCxn id="5" idx="3"/>
          </p:cNvCxnSpPr>
          <p:nvPr/>
        </p:nvCxnSpPr>
        <p:spPr>
          <a:xfrm flipH="1">
            <a:off x="4350391" y="1032348"/>
            <a:ext cx="486328" cy="35657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a:stCxn id="104" idx="1"/>
            <a:endCxn id="44" idx="3"/>
          </p:cNvCxnSpPr>
          <p:nvPr/>
        </p:nvCxnSpPr>
        <p:spPr>
          <a:xfrm flipH="1" flipV="1">
            <a:off x="4350391" y="2847165"/>
            <a:ext cx="486328" cy="256304"/>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2521591" y="5489329"/>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Access to in-person and virtual care</a:t>
            </a:r>
          </a:p>
        </p:txBody>
      </p:sp>
      <p:cxnSp>
        <p:nvCxnSpPr>
          <p:cNvPr id="180" name="Straight Connector 179"/>
          <p:cNvCxnSpPr>
            <a:cxnSpLocks/>
            <a:stCxn id="74" idx="1"/>
            <a:endCxn id="4" idx="3"/>
          </p:cNvCxnSpPr>
          <p:nvPr/>
        </p:nvCxnSpPr>
        <p:spPr>
          <a:xfrm flipH="1" flipV="1">
            <a:off x="2155582" y="3401617"/>
            <a:ext cx="366009" cy="236203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D57442F8-364D-464C-9921-B7B72E3E16E2}"/>
              </a:ext>
            </a:extLst>
          </p:cNvPr>
          <p:cNvSpPr/>
          <p:nvPr/>
        </p:nvSpPr>
        <p:spPr>
          <a:xfrm>
            <a:off x="2521591" y="2572845"/>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Insulin therapy</a:t>
            </a:r>
          </a:p>
        </p:txBody>
      </p:sp>
      <p:sp>
        <p:nvSpPr>
          <p:cNvPr id="57" name="Rectangle 56">
            <a:extLst>
              <a:ext uri="{FF2B5EF4-FFF2-40B4-BE49-F238E27FC236}">
                <a16:creationId xmlns:a16="http://schemas.microsoft.com/office/drawing/2014/main" id="{4207B1A8-3333-45FB-93CB-EEDF7606D9FD}"/>
              </a:ext>
            </a:extLst>
          </p:cNvPr>
          <p:cNvSpPr/>
          <p:nvPr/>
        </p:nvSpPr>
        <p:spPr>
          <a:xfrm>
            <a:off x="4836719" y="3533233"/>
            <a:ext cx="6949440" cy="1005840"/>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a:buChar char="•"/>
            </a:pPr>
            <a:r>
              <a:rPr lang="en-US" sz="1100" dirty="0">
                <a:solidFill>
                  <a:schemeClr val="tx1"/>
                </a:solidFill>
                <a:latin typeface="Montserrat SemiBold" panose="00000700000000000000"/>
              </a:rPr>
              <a:t>Insulin / monitoring /nutrition interactions </a:t>
            </a:r>
          </a:p>
          <a:p>
            <a:pPr marL="171450" indent="-171450" fontAlgn="base">
              <a:spcBef>
                <a:spcPct val="0"/>
              </a:spcBef>
              <a:spcAft>
                <a:spcPct val="0"/>
              </a:spcAft>
              <a:buFont typeface="Arial"/>
              <a:buChar char="•"/>
            </a:pPr>
            <a:r>
              <a:rPr lang="en-US" sz="1100" dirty="0">
                <a:solidFill>
                  <a:schemeClr val="tx1"/>
                </a:solidFill>
                <a:latin typeface="Montserrat SemiBold" panose="00000700000000000000"/>
              </a:rPr>
              <a:t>Coach  &gt;4 checks/day (for non CGM patients)</a:t>
            </a:r>
          </a:p>
          <a:p>
            <a:pPr marL="171450" indent="-171450" fontAlgn="base">
              <a:spcBef>
                <a:spcPct val="0"/>
              </a:spcBef>
              <a:spcAft>
                <a:spcPct val="0"/>
              </a:spcAft>
              <a:buFont typeface="Arial" panose="020B0604020202020204" pitchFamily="34" charset="0"/>
              <a:buChar char="•"/>
            </a:pPr>
            <a:r>
              <a:rPr lang="en-US" sz="1100" dirty="0">
                <a:solidFill>
                  <a:schemeClr val="tx1"/>
                </a:solidFill>
                <a:latin typeface="Montserrat SemiBold" panose="00000700000000000000"/>
              </a:rPr>
              <a:t>Test new workflows to improve device use</a:t>
            </a:r>
          </a:p>
          <a:p>
            <a:pPr marL="171450" indent="-171450" fontAlgn="base">
              <a:spcBef>
                <a:spcPct val="0"/>
              </a:spcBef>
              <a:spcAft>
                <a:spcPct val="0"/>
              </a:spcAft>
              <a:buFont typeface="Arial" panose="020B0604020202020204" pitchFamily="34" charset="0"/>
              <a:buChar char="•"/>
            </a:pPr>
            <a:r>
              <a:rPr lang="en-US" sz="1100" dirty="0">
                <a:solidFill>
                  <a:schemeClr val="tx1"/>
                </a:solidFill>
                <a:latin typeface="Montserrat SemiBold" panose="00000700000000000000"/>
              </a:rPr>
              <a:t>Use workflows to improve device documentation</a:t>
            </a:r>
          </a:p>
          <a:p>
            <a:pPr marL="171450" indent="-171450" fontAlgn="base">
              <a:spcBef>
                <a:spcPct val="0"/>
              </a:spcBef>
              <a:spcAft>
                <a:spcPct val="0"/>
              </a:spcAft>
              <a:buFont typeface="Arial" panose="020B0604020202020204" pitchFamily="34" charset="0"/>
              <a:buChar char="•"/>
            </a:pPr>
            <a:r>
              <a:rPr lang="en-US" sz="1100" dirty="0">
                <a:solidFill>
                  <a:prstClr val="black"/>
                </a:solidFill>
                <a:latin typeface="Montserrat SemiBold" panose="00000700000000000000"/>
              </a:rPr>
              <a:t>Advertise CGM in waiting rooms, etc.</a:t>
            </a:r>
          </a:p>
          <a:p>
            <a:pPr marL="171450" indent="-171450" fontAlgn="base">
              <a:spcBef>
                <a:spcPct val="0"/>
              </a:spcBef>
              <a:spcAft>
                <a:spcPct val="0"/>
              </a:spcAft>
              <a:buFont typeface="Arial" panose="020B0604020202020204" pitchFamily="34" charset="0"/>
              <a:buChar char="•"/>
            </a:pPr>
            <a:r>
              <a:rPr lang="en-US" sz="1100" dirty="0">
                <a:solidFill>
                  <a:schemeClr val="tx1"/>
                </a:solidFill>
                <a:latin typeface="Montserrat SemiBold" panose="00000700000000000000"/>
              </a:rPr>
              <a:t>Device data reviews and interpretation,  </a:t>
            </a:r>
            <a:r>
              <a:rPr lang="en-US" sz="1100" dirty="0">
                <a:solidFill>
                  <a:prstClr val="black"/>
                </a:solidFill>
                <a:latin typeface="Montserrat SemiBold" panose="00000700000000000000"/>
              </a:rPr>
              <a:t>staff troubleshoot device</a:t>
            </a:r>
          </a:p>
          <a:p>
            <a:pPr marL="171450" indent="-171450" fontAlgn="base">
              <a:spcBef>
                <a:spcPct val="0"/>
              </a:spcBef>
              <a:spcAft>
                <a:spcPct val="0"/>
              </a:spcAft>
              <a:buFont typeface="Arial" panose="020B0604020202020204" pitchFamily="34" charset="0"/>
              <a:buChar char="•"/>
            </a:pPr>
            <a:r>
              <a:rPr lang="en-US" sz="1100" dirty="0">
                <a:solidFill>
                  <a:prstClr val="black"/>
                </a:solidFill>
                <a:latin typeface="Montserrat SemiBold" panose="00000700000000000000"/>
              </a:rPr>
              <a:t>Provide contact information for device reps/patient support</a:t>
            </a:r>
          </a:p>
        </p:txBody>
      </p:sp>
      <p:sp>
        <p:nvSpPr>
          <p:cNvPr id="88" name="Rectangle 87">
            <a:extLst>
              <a:ext uri="{FF2B5EF4-FFF2-40B4-BE49-F238E27FC236}">
                <a16:creationId xmlns:a16="http://schemas.microsoft.com/office/drawing/2014/main" id="{AE080279-4609-400D-B5C4-5537EF7ED6E6}"/>
              </a:ext>
            </a:extLst>
          </p:cNvPr>
          <p:cNvSpPr/>
          <p:nvPr/>
        </p:nvSpPr>
        <p:spPr>
          <a:xfrm>
            <a:off x="4836719" y="5889611"/>
            <a:ext cx="6949440" cy="914400"/>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200" dirty="0">
                <a:solidFill>
                  <a:schemeClr val="tx1"/>
                </a:solidFill>
              </a:rPr>
              <a:t>Conduct mental health screening and referrals (i.e. depression, FOH, diabetes distress)</a:t>
            </a:r>
          </a:p>
          <a:p>
            <a:pPr marL="171450" indent="-171450">
              <a:spcBef>
                <a:spcPct val="0"/>
              </a:spcBef>
              <a:spcAft>
                <a:spcPct val="0"/>
              </a:spcAft>
              <a:buFont typeface="Arial" panose="020B0604020202020204" pitchFamily="34" charset="0"/>
              <a:buChar char="•"/>
            </a:pPr>
            <a:r>
              <a:rPr lang="en-US" sz="1100" dirty="0">
                <a:solidFill>
                  <a:schemeClr val="tx1"/>
                </a:solidFill>
                <a:latin typeface="Montserrat SemiBold" panose="00000700000000000000"/>
              </a:rPr>
              <a:t>Improve psychosocial support/train providers</a:t>
            </a:r>
          </a:p>
          <a:p>
            <a:pPr marL="171450" indent="-171450">
              <a:spcBef>
                <a:spcPct val="0"/>
              </a:spcBef>
              <a:spcAft>
                <a:spcPct val="0"/>
              </a:spcAft>
              <a:buFont typeface="Arial" panose="020B0604020202020204" pitchFamily="34" charset="0"/>
              <a:buChar char="•"/>
            </a:pPr>
            <a:r>
              <a:rPr lang="en-US" sz="1100" dirty="0">
                <a:solidFill>
                  <a:schemeClr val="tx1"/>
                </a:solidFill>
                <a:latin typeface="Montserrat SemiBold" panose="00000700000000000000"/>
              </a:rPr>
              <a:t>MyChart message for questionnaires</a:t>
            </a:r>
            <a:r>
              <a:rPr lang="en-US" sz="1200" dirty="0">
                <a:solidFill>
                  <a:schemeClr val="tx1"/>
                </a:solidFill>
                <a:latin typeface="Montserrat SemiBold" panose="00000700000000000000"/>
              </a:rPr>
              <a:t>, </a:t>
            </a:r>
            <a:r>
              <a:rPr lang="en-US" sz="1100" dirty="0">
                <a:solidFill>
                  <a:schemeClr val="tx1"/>
                </a:solidFill>
                <a:latin typeface="Montserrat SemiBold" panose="00000700000000000000"/>
              </a:rPr>
              <a:t>PROs, high-risk patients</a:t>
            </a:r>
          </a:p>
          <a:p>
            <a:pPr marL="171450" indent="-171450">
              <a:spcBef>
                <a:spcPct val="0"/>
              </a:spcBef>
              <a:spcAft>
                <a:spcPct val="0"/>
              </a:spcAft>
              <a:buFont typeface="Arial" panose="020B0604020202020204" pitchFamily="34" charset="0"/>
              <a:buChar char="•"/>
            </a:pPr>
            <a:r>
              <a:rPr lang="en-US" sz="1100" dirty="0">
                <a:solidFill>
                  <a:schemeClr val="tx1"/>
                </a:solidFill>
                <a:latin typeface="Montserrat SemiBold" panose="00000700000000000000"/>
              </a:rPr>
              <a:t>Create workflow for positive patients who needs referral</a:t>
            </a:r>
          </a:p>
          <a:p>
            <a:pPr marL="171450" indent="-171450">
              <a:spcBef>
                <a:spcPct val="0"/>
              </a:spcBef>
              <a:spcAft>
                <a:spcPct val="0"/>
              </a:spcAft>
              <a:buFont typeface="Arial" panose="020B0604020202020204" pitchFamily="34" charset="0"/>
              <a:buChar char="•"/>
            </a:pPr>
            <a:r>
              <a:rPr lang="en-US" sz="1100" dirty="0">
                <a:solidFill>
                  <a:schemeClr val="tx1"/>
                </a:solidFill>
                <a:latin typeface="Montserrat SemiBold" panose="00000700000000000000"/>
              </a:rPr>
              <a:t>Screen for QOL (compare control of people using CGM vs no CGM)</a:t>
            </a:r>
            <a:endParaRPr lang="en-US" sz="1100" dirty="0">
              <a:solidFill>
                <a:schemeClr val="tx1"/>
              </a:solidFill>
            </a:endParaRPr>
          </a:p>
        </p:txBody>
      </p:sp>
      <p:sp>
        <p:nvSpPr>
          <p:cNvPr id="96" name="Rectangle 95">
            <a:extLst>
              <a:ext uri="{FF2B5EF4-FFF2-40B4-BE49-F238E27FC236}">
                <a16:creationId xmlns:a16="http://schemas.microsoft.com/office/drawing/2014/main" id="{498A2942-6289-4360-9EF6-9A6D650B486B}"/>
              </a:ext>
            </a:extLst>
          </p:cNvPr>
          <p:cNvSpPr/>
          <p:nvPr/>
        </p:nvSpPr>
        <p:spPr>
          <a:xfrm>
            <a:off x="2521591" y="1843724"/>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endParaRPr lang="en-US" sz="1200">
              <a:solidFill>
                <a:schemeClr val="tx1"/>
              </a:solidFill>
              <a:latin typeface="Montserrat SemiBold" panose="00000700000000000000"/>
            </a:endParaRPr>
          </a:p>
          <a:p>
            <a:pPr algn="ctr" fontAlgn="base">
              <a:spcBef>
                <a:spcPct val="0"/>
              </a:spcBef>
              <a:spcAft>
                <a:spcPct val="0"/>
              </a:spcAft>
            </a:pPr>
            <a:r>
              <a:rPr lang="en-US" sz="1200">
                <a:solidFill>
                  <a:schemeClr val="tx1"/>
                </a:solidFill>
                <a:latin typeface="Montserrat SemiBold" panose="00000700000000000000"/>
              </a:rPr>
              <a:t>Use of Data</a:t>
            </a:r>
          </a:p>
          <a:p>
            <a:pPr algn="ctr" fontAlgn="base">
              <a:spcBef>
                <a:spcPct val="0"/>
              </a:spcBef>
              <a:spcAft>
                <a:spcPct val="0"/>
              </a:spcAft>
            </a:pPr>
            <a:endParaRPr lang="en-US" sz="1400">
              <a:solidFill>
                <a:schemeClr val="tx1"/>
              </a:solidFill>
              <a:latin typeface="Montserrat SemiBold" panose="00000700000000000000"/>
            </a:endParaRPr>
          </a:p>
        </p:txBody>
      </p:sp>
      <p:sp>
        <p:nvSpPr>
          <p:cNvPr id="114" name="Rectangle 113">
            <a:extLst>
              <a:ext uri="{FF2B5EF4-FFF2-40B4-BE49-F238E27FC236}">
                <a16:creationId xmlns:a16="http://schemas.microsoft.com/office/drawing/2014/main" id="{ECA05E60-FE08-4CE3-801E-92CC2EE92A61}"/>
              </a:ext>
            </a:extLst>
          </p:cNvPr>
          <p:cNvSpPr/>
          <p:nvPr/>
        </p:nvSpPr>
        <p:spPr>
          <a:xfrm>
            <a:off x="4836719" y="2216504"/>
            <a:ext cx="6949440" cy="457200"/>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200">
                <a:solidFill>
                  <a:schemeClr val="tx1"/>
                </a:solidFill>
                <a:latin typeface="Montserrat SemiBold" panose="00000700000000000000"/>
              </a:rPr>
              <a:t>Use data registries to support population health</a:t>
            </a:r>
            <a:endParaRPr lang="en-US">
              <a:solidFill>
                <a:schemeClr val="tx1"/>
              </a:solidFill>
              <a:latin typeface="Calibri" panose="020F0502020204030204"/>
              <a:cs typeface="Calibri" panose="020F0502020204030204"/>
            </a:endParaRPr>
          </a:p>
          <a:p>
            <a:pPr marL="171450" indent="-171450">
              <a:spcBef>
                <a:spcPct val="0"/>
              </a:spcBef>
              <a:spcAft>
                <a:spcPct val="0"/>
              </a:spcAft>
              <a:buFont typeface="Arial"/>
              <a:buChar char="•"/>
            </a:pPr>
            <a:r>
              <a:rPr lang="en-US" sz="1200">
                <a:solidFill>
                  <a:schemeClr val="tx1"/>
                </a:solidFill>
                <a:latin typeface="Montserrat SemiBold" panose="00000700000000000000"/>
              </a:rPr>
              <a:t>Use EMR templates </a:t>
            </a:r>
            <a:endParaRPr lang="en-US">
              <a:solidFill>
                <a:schemeClr val="tx1"/>
              </a:solidFill>
              <a:latin typeface="Calibri" panose="020F0502020204030204"/>
              <a:cs typeface="Calibri" panose="020F0502020204030204"/>
            </a:endParaRPr>
          </a:p>
          <a:p>
            <a:pPr marL="171450" lvl="0" indent="-171450" fontAlgn="base">
              <a:spcBef>
                <a:spcPct val="0"/>
              </a:spcBef>
              <a:spcAft>
                <a:spcPct val="0"/>
              </a:spcAft>
              <a:buFont typeface="Arial" panose="020B0604020202020204" pitchFamily="34" charset="0"/>
              <a:buChar char="•"/>
            </a:pPr>
            <a:r>
              <a:rPr lang="en-US" sz="1200">
                <a:solidFill>
                  <a:prstClr val="black"/>
                </a:solidFill>
                <a:latin typeface="Montserrat SemiBold" panose="00000700000000000000"/>
              </a:rPr>
              <a:t>Incorporate QI measures or flow sheets</a:t>
            </a:r>
          </a:p>
        </p:txBody>
      </p:sp>
      <p:cxnSp>
        <p:nvCxnSpPr>
          <p:cNvPr id="289" name="Straight Connector 288">
            <a:extLst>
              <a:ext uri="{FF2B5EF4-FFF2-40B4-BE49-F238E27FC236}">
                <a16:creationId xmlns:a16="http://schemas.microsoft.com/office/drawing/2014/main" id="{7EA5C2A1-F018-4204-AC91-20BEC4E0D6ED}"/>
              </a:ext>
            </a:extLst>
          </p:cNvPr>
          <p:cNvCxnSpPr>
            <a:cxnSpLocks/>
            <a:stCxn id="57" idx="1"/>
            <a:endCxn id="44" idx="3"/>
          </p:cNvCxnSpPr>
          <p:nvPr/>
        </p:nvCxnSpPr>
        <p:spPr>
          <a:xfrm flipH="1" flipV="1">
            <a:off x="4350391" y="2847165"/>
            <a:ext cx="486328" cy="1188988"/>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3FF03F2-93CB-4BDA-92F0-EF11EB8902F5}"/>
              </a:ext>
            </a:extLst>
          </p:cNvPr>
          <p:cNvCxnSpPr>
            <a:cxnSpLocks/>
            <a:stCxn id="114" idx="1"/>
            <a:endCxn id="74" idx="3"/>
          </p:cNvCxnSpPr>
          <p:nvPr/>
        </p:nvCxnSpPr>
        <p:spPr>
          <a:xfrm flipH="1">
            <a:off x="4350391" y="2445104"/>
            <a:ext cx="486328" cy="331854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8ACA817-5F0F-47AC-8F13-81BBD2ED22A0}"/>
              </a:ext>
            </a:extLst>
          </p:cNvPr>
          <p:cNvCxnSpPr>
            <a:cxnSpLocks/>
            <a:stCxn id="12" idx="1"/>
            <a:endCxn id="74" idx="3"/>
          </p:cNvCxnSpPr>
          <p:nvPr/>
        </p:nvCxnSpPr>
        <p:spPr>
          <a:xfrm flipH="1">
            <a:off x="4350391" y="1807306"/>
            <a:ext cx="486328" cy="395634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69F43410-F089-453B-8562-D5DF63EB04EA}"/>
              </a:ext>
            </a:extLst>
          </p:cNvPr>
          <p:cNvCxnSpPr>
            <a:cxnSpLocks/>
            <a:stCxn id="96" idx="1"/>
            <a:endCxn id="4" idx="3"/>
          </p:cNvCxnSpPr>
          <p:nvPr/>
        </p:nvCxnSpPr>
        <p:spPr>
          <a:xfrm flipH="1">
            <a:off x="2155582" y="2118044"/>
            <a:ext cx="366009" cy="128357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A5016972-E806-42BB-9604-A875BCDDB741}"/>
              </a:ext>
            </a:extLst>
          </p:cNvPr>
          <p:cNvCxnSpPr>
            <a:cxnSpLocks/>
            <a:stCxn id="44" idx="1"/>
            <a:endCxn id="4" idx="3"/>
          </p:cNvCxnSpPr>
          <p:nvPr/>
        </p:nvCxnSpPr>
        <p:spPr>
          <a:xfrm flipH="1">
            <a:off x="2155582" y="2847165"/>
            <a:ext cx="366009" cy="55445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3394FDCC-28B7-454E-ADF7-721571B93B40}"/>
              </a:ext>
            </a:extLst>
          </p:cNvPr>
          <p:cNvCxnSpPr>
            <a:cxnSpLocks/>
            <a:stCxn id="114" idx="1"/>
            <a:endCxn id="96" idx="3"/>
          </p:cNvCxnSpPr>
          <p:nvPr/>
        </p:nvCxnSpPr>
        <p:spPr>
          <a:xfrm flipH="1" flipV="1">
            <a:off x="4350391" y="2118044"/>
            <a:ext cx="486328" cy="327060"/>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2F300C46-79C6-4EB8-90B6-BD8FF97DA7FB}"/>
              </a:ext>
            </a:extLst>
          </p:cNvPr>
          <p:cNvCxnSpPr>
            <a:cxnSpLocks/>
            <a:stCxn id="43" idx="1"/>
            <a:endCxn id="3" idx="3"/>
          </p:cNvCxnSpPr>
          <p:nvPr/>
        </p:nvCxnSpPr>
        <p:spPr>
          <a:xfrm flipH="1" flipV="1">
            <a:off x="4350391" y="4305407"/>
            <a:ext cx="486328" cy="112586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CF68740-621E-4284-9883-B3A8B50362AA}"/>
              </a:ext>
            </a:extLst>
          </p:cNvPr>
          <p:cNvSpPr/>
          <p:nvPr/>
        </p:nvSpPr>
        <p:spPr>
          <a:xfrm>
            <a:off x="2521591" y="4031087"/>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Glucose monitoring</a:t>
            </a:r>
          </a:p>
        </p:txBody>
      </p:sp>
      <p:sp>
        <p:nvSpPr>
          <p:cNvPr id="97" name="Rectangle 96">
            <a:extLst>
              <a:ext uri="{FF2B5EF4-FFF2-40B4-BE49-F238E27FC236}">
                <a16:creationId xmlns:a16="http://schemas.microsoft.com/office/drawing/2014/main" id="{9E291AB5-55DE-4E9B-B70D-37311600B436}"/>
              </a:ext>
            </a:extLst>
          </p:cNvPr>
          <p:cNvSpPr/>
          <p:nvPr/>
        </p:nvSpPr>
        <p:spPr>
          <a:xfrm>
            <a:off x="2521591" y="4760208"/>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Transition</a:t>
            </a:r>
          </a:p>
        </p:txBody>
      </p:sp>
      <p:cxnSp>
        <p:nvCxnSpPr>
          <p:cNvPr id="100" name="Straight Connector 99">
            <a:extLst>
              <a:ext uri="{FF2B5EF4-FFF2-40B4-BE49-F238E27FC236}">
                <a16:creationId xmlns:a16="http://schemas.microsoft.com/office/drawing/2014/main" id="{380C96E2-EC7F-4D15-96EC-E8032B0A92FD}"/>
              </a:ext>
            </a:extLst>
          </p:cNvPr>
          <p:cNvCxnSpPr>
            <a:cxnSpLocks/>
            <a:stCxn id="13" idx="1"/>
            <a:endCxn id="97" idx="3"/>
          </p:cNvCxnSpPr>
          <p:nvPr/>
        </p:nvCxnSpPr>
        <p:spPr>
          <a:xfrm flipH="1">
            <a:off x="4350391" y="1032348"/>
            <a:ext cx="486328" cy="4002180"/>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D5DD6EA-D308-4D5B-B185-E605B8957322}"/>
              </a:ext>
            </a:extLst>
          </p:cNvPr>
          <p:cNvCxnSpPr>
            <a:cxnSpLocks/>
            <a:stCxn id="104" idx="1"/>
            <a:endCxn id="97" idx="3"/>
          </p:cNvCxnSpPr>
          <p:nvPr/>
        </p:nvCxnSpPr>
        <p:spPr>
          <a:xfrm flipH="1">
            <a:off x="4350391" y="3103469"/>
            <a:ext cx="486328" cy="1931059"/>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F351B35-D96B-4332-AD7F-6B712ADF71A3}"/>
              </a:ext>
            </a:extLst>
          </p:cNvPr>
          <p:cNvCxnSpPr>
            <a:cxnSpLocks/>
            <a:stCxn id="97" idx="1"/>
            <a:endCxn id="4" idx="3"/>
          </p:cNvCxnSpPr>
          <p:nvPr/>
        </p:nvCxnSpPr>
        <p:spPr>
          <a:xfrm flipH="1" flipV="1">
            <a:off x="2155582" y="3401617"/>
            <a:ext cx="366009" cy="1632911"/>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68B5C0F-32CF-4375-9AEC-AB02FC2E4EAA}"/>
              </a:ext>
            </a:extLst>
          </p:cNvPr>
          <p:cNvCxnSpPr>
            <a:cxnSpLocks/>
            <a:stCxn id="3" idx="1"/>
            <a:endCxn id="4" idx="3"/>
          </p:cNvCxnSpPr>
          <p:nvPr/>
        </p:nvCxnSpPr>
        <p:spPr>
          <a:xfrm flipH="1" flipV="1">
            <a:off x="2155582" y="3401617"/>
            <a:ext cx="366009" cy="903790"/>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F6FEC3F-7857-4811-B110-B6D771310941}"/>
              </a:ext>
            </a:extLst>
          </p:cNvPr>
          <p:cNvSpPr/>
          <p:nvPr/>
        </p:nvSpPr>
        <p:spPr>
          <a:xfrm>
            <a:off x="2521591" y="3301966"/>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Social Determinant of Health</a:t>
            </a:r>
          </a:p>
        </p:txBody>
      </p:sp>
      <p:sp>
        <p:nvSpPr>
          <p:cNvPr id="8" name="Rectangle 7">
            <a:extLst>
              <a:ext uri="{FF2B5EF4-FFF2-40B4-BE49-F238E27FC236}">
                <a16:creationId xmlns:a16="http://schemas.microsoft.com/office/drawing/2014/main" id="{B144B889-101F-441A-AC46-091F95F01373}"/>
              </a:ext>
            </a:extLst>
          </p:cNvPr>
          <p:cNvSpPr/>
          <p:nvPr/>
        </p:nvSpPr>
        <p:spPr>
          <a:xfrm>
            <a:off x="2521591" y="6218448"/>
            <a:ext cx="1828800" cy="548640"/>
          </a:xfrm>
          <a:prstGeom prst="rect">
            <a:avLst/>
          </a:prstGeom>
          <a:solidFill>
            <a:srgbClr val="56CA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Psychosocial Support</a:t>
            </a:r>
          </a:p>
        </p:txBody>
      </p:sp>
      <p:sp>
        <p:nvSpPr>
          <p:cNvPr id="43" name="Rectangle 42">
            <a:extLst>
              <a:ext uri="{FF2B5EF4-FFF2-40B4-BE49-F238E27FC236}">
                <a16:creationId xmlns:a16="http://schemas.microsoft.com/office/drawing/2014/main" id="{31B9E46F-C3DA-49E1-98AD-9037D6834554}"/>
              </a:ext>
            </a:extLst>
          </p:cNvPr>
          <p:cNvSpPr/>
          <p:nvPr/>
        </p:nvSpPr>
        <p:spPr>
          <a:xfrm>
            <a:off x="4836719" y="5107818"/>
            <a:ext cx="6949440" cy="646912"/>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lvl="0" indent="-171450" fontAlgn="base">
              <a:spcBef>
                <a:spcPct val="0"/>
              </a:spcBef>
              <a:spcAft>
                <a:spcPct val="0"/>
              </a:spcAft>
              <a:buFont typeface="Arial" panose="020B0604020202020204" pitchFamily="34" charset="0"/>
              <a:buChar char="•"/>
            </a:pPr>
            <a:r>
              <a:rPr lang="en-US" sz="1100" dirty="0">
                <a:solidFill>
                  <a:prstClr val="black"/>
                </a:solidFill>
                <a:latin typeface="Montserrat SemiBold" panose="00000700000000000000"/>
              </a:rPr>
              <a:t>Follow up with LTFU patients (not seen for &gt; 180 days); regular follow up (phone/email/text/</a:t>
            </a:r>
            <a:r>
              <a:rPr lang="en-US" sz="1100" dirty="0" err="1">
                <a:solidFill>
                  <a:prstClr val="black"/>
                </a:solidFill>
                <a:latin typeface="Montserrat SemiBold" panose="00000700000000000000"/>
              </a:rPr>
              <a:t>televisit</a:t>
            </a:r>
            <a:r>
              <a:rPr lang="en-US" sz="1100" dirty="0">
                <a:solidFill>
                  <a:prstClr val="black"/>
                </a:solidFill>
                <a:latin typeface="Montserrat SemiBold" panose="00000700000000000000"/>
              </a:rPr>
              <a:t>)</a:t>
            </a:r>
          </a:p>
          <a:p>
            <a:pPr marL="171450" indent="-171450" fontAlgn="base">
              <a:spcBef>
                <a:spcPct val="0"/>
              </a:spcBef>
              <a:spcAft>
                <a:spcPct val="0"/>
              </a:spcAft>
              <a:buFont typeface="Arial" panose="020B0604020202020204" pitchFamily="34" charset="0"/>
              <a:buChar char="•"/>
            </a:pPr>
            <a:r>
              <a:rPr lang="en-US" sz="1100" dirty="0">
                <a:solidFill>
                  <a:prstClr val="black"/>
                </a:solidFill>
                <a:latin typeface="Montserrat SemiBold" panose="00000700000000000000"/>
              </a:rPr>
              <a:t>Improve scheduling process</a:t>
            </a:r>
          </a:p>
          <a:p>
            <a:pPr marL="171450" lvl="0" indent="-171450" fontAlgn="base">
              <a:spcBef>
                <a:spcPct val="0"/>
              </a:spcBef>
              <a:spcAft>
                <a:spcPct val="0"/>
              </a:spcAft>
              <a:buFont typeface="Arial" panose="020B0604020202020204" pitchFamily="34" charset="0"/>
              <a:buChar char="•"/>
            </a:pPr>
            <a:r>
              <a:rPr lang="en-US" sz="1100" dirty="0">
                <a:solidFill>
                  <a:prstClr val="black"/>
                </a:solidFill>
                <a:latin typeface="Montserrat SemiBold" panose="00000700000000000000"/>
              </a:rPr>
              <a:t>Make appointments longer/have a multidisciplinary team (seeing a CDE/SW/RD)</a:t>
            </a:r>
          </a:p>
        </p:txBody>
      </p:sp>
      <p:cxnSp>
        <p:nvCxnSpPr>
          <p:cNvPr id="41" name="Straight Connector 40">
            <a:extLst>
              <a:ext uri="{FF2B5EF4-FFF2-40B4-BE49-F238E27FC236}">
                <a16:creationId xmlns:a16="http://schemas.microsoft.com/office/drawing/2014/main" id="{B1B6A9B8-17E2-4CF8-B148-61E128FFB00E}"/>
              </a:ext>
            </a:extLst>
          </p:cNvPr>
          <p:cNvCxnSpPr>
            <a:cxnSpLocks/>
            <a:stCxn id="88" idx="1"/>
            <a:endCxn id="8" idx="3"/>
          </p:cNvCxnSpPr>
          <p:nvPr/>
        </p:nvCxnSpPr>
        <p:spPr>
          <a:xfrm flipH="1">
            <a:off x="4350391" y="6346811"/>
            <a:ext cx="486328" cy="14595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6CFA8A4-D3D7-4081-A0BA-C7990A85564C}"/>
              </a:ext>
            </a:extLst>
          </p:cNvPr>
          <p:cNvCxnSpPr>
            <a:cxnSpLocks/>
            <a:stCxn id="7" idx="1"/>
            <a:endCxn id="4" idx="3"/>
          </p:cNvCxnSpPr>
          <p:nvPr/>
        </p:nvCxnSpPr>
        <p:spPr>
          <a:xfrm flipH="1" flipV="1">
            <a:off x="2155582" y="3401617"/>
            <a:ext cx="366009" cy="174669"/>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3930F0-0AD3-4577-9961-22397AA972D4}"/>
              </a:ext>
            </a:extLst>
          </p:cNvPr>
          <p:cNvCxnSpPr>
            <a:cxnSpLocks/>
            <a:stCxn id="8" idx="1"/>
            <a:endCxn id="4" idx="3"/>
          </p:cNvCxnSpPr>
          <p:nvPr/>
        </p:nvCxnSpPr>
        <p:spPr>
          <a:xfrm flipH="1" flipV="1">
            <a:off x="2155582" y="3401617"/>
            <a:ext cx="366009" cy="3091151"/>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283CF7F-21F0-4B8D-82F4-3CA26CC54FFA}"/>
              </a:ext>
            </a:extLst>
          </p:cNvPr>
          <p:cNvCxnSpPr>
            <a:cxnSpLocks/>
            <a:stCxn id="74" idx="3"/>
            <a:endCxn id="43" idx="1"/>
          </p:cNvCxnSpPr>
          <p:nvPr/>
        </p:nvCxnSpPr>
        <p:spPr>
          <a:xfrm flipV="1">
            <a:off x="4350391" y="5431274"/>
            <a:ext cx="486328" cy="33237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C893D6-524C-4821-8C3C-26D6A1E99536}"/>
              </a:ext>
            </a:extLst>
          </p:cNvPr>
          <p:cNvCxnSpPr>
            <a:cxnSpLocks/>
            <a:stCxn id="7" idx="3"/>
            <a:endCxn id="104" idx="1"/>
          </p:cNvCxnSpPr>
          <p:nvPr/>
        </p:nvCxnSpPr>
        <p:spPr>
          <a:xfrm flipV="1">
            <a:off x="4350391" y="3103469"/>
            <a:ext cx="486328" cy="47281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4EA4FAC-ED3E-4332-845B-39D6264364F7}"/>
              </a:ext>
            </a:extLst>
          </p:cNvPr>
          <p:cNvCxnSpPr>
            <a:cxnSpLocks/>
            <a:stCxn id="57" idx="1"/>
            <a:endCxn id="3" idx="3"/>
          </p:cNvCxnSpPr>
          <p:nvPr/>
        </p:nvCxnSpPr>
        <p:spPr>
          <a:xfrm flipH="1">
            <a:off x="4350391" y="4036153"/>
            <a:ext cx="486328" cy="269254"/>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B50D948-2115-49F3-A460-B12CE581D142}"/>
              </a:ext>
            </a:extLst>
          </p:cNvPr>
          <p:cNvSpPr/>
          <p:nvPr/>
        </p:nvSpPr>
        <p:spPr>
          <a:xfrm>
            <a:off x="4836719" y="4673951"/>
            <a:ext cx="6949440" cy="298989"/>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lvl="0" indent="-171450" fontAlgn="base">
              <a:spcBef>
                <a:spcPct val="0"/>
              </a:spcBef>
              <a:spcAft>
                <a:spcPct val="0"/>
              </a:spcAft>
              <a:buFont typeface="Arial" panose="020B0604020202020204" pitchFamily="34" charset="0"/>
              <a:buChar char="•"/>
            </a:pPr>
            <a:r>
              <a:rPr lang="en-US" sz="1200">
                <a:solidFill>
                  <a:prstClr val="black"/>
                </a:solidFill>
                <a:latin typeface="Montserrat SemiBold" panose="00000700000000000000"/>
              </a:rPr>
              <a:t>READDY questionnaire</a:t>
            </a:r>
          </a:p>
          <a:p>
            <a:pPr marL="171450" lvl="0" indent="-171450" fontAlgn="base">
              <a:spcBef>
                <a:spcPct val="0"/>
              </a:spcBef>
              <a:spcAft>
                <a:spcPct val="0"/>
              </a:spcAft>
              <a:buFont typeface="Arial" panose="020B0604020202020204" pitchFamily="34" charset="0"/>
              <a:buChar char="•"/>
            </a:pPr>
            <a:r>
              <a:rPr lang="en-US" sz="1200">
                <a:solidFill>
                  <a:prstClr val="black"/>
                </a:solidFill>
                <a:latin typeface="Montserrat SemiBold" panose="00000700000000000000"/>
              </a:rPr>
              <a:t>Partner with adult clinic for hand-off</a:t>
            </a:r>
          </a:p>
        </p:txBody>
      </p:sp>
      <p:cxnSp>
        <p:nvCxnSpPr>
          <p:cNvPr id="51" name="Straight Connector 50">
            <a:extLst>
              <a:ext uri="{FF2B5EF4-FFF2-40B4-BE49-F238E27FC236}">
                <a16:creationId xmlns:a16="http://schemas.microsoft.com/office/drawing/2014/main" id="{301E7A68-CF0F-4EDB-8954-7F2E5B94B72C}"/>
              </a:ext>
            </a:extLst>
          </p:cNvPr>
          <p:cNvCxnSpPr>
            <a:cxnSpLocks/>
            <a:stCxn id="88" idx="1"/>
            <a:endCxn id="74" idx="3"/>
          </p:cNvCxnSpPr>
          <p:nvPr/>
        </p:nvCxnSpPr>
        <p:spPr>
          <a:xfrm flipH="1" flipV="1">
            <a:off x="4350391" y="5763649"/>
            <a:ext cx="486328" cy="58316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64E3FA7-D255-4D18-86E8-A6A9C79AC324}"/>
              </a:ext>
            </a:extLst>
          </p:cNvPr>
          <p:cNvCxnSpPr>
            <a:cxnSpLocks/>
            <a:stCxn id="97" idx="3"/>
            <a:endCxn id="50" idx="1"/>
          </p:cNvCxnSpPr>
          <p:nvPr/>
        </p:nvCxnSpPr>
        <p:spPr>
          <a:xfrm flipV="1">
            <a:off x="4350391" y="4823446"/>
            <a:ext cx="486328" cy="21108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C4A5808-B49B-43A4-975D-EE258C2C2BB5}"/>
              </a:ext>
            </a:extLst>
          </p:cNvPr>
          <p:cNvSpPr txBox="1"/>
          <p:nvPr/>
        </p:nvSpPr>
        <p:spPr>
          <a:xfrm>
            <a:off x="379587" y="5717992"/>
            <a:ext cx="1562793" cy="707886"/>
          </a:xfrm>
          <a:prstGeom prst="rect">
            <a:avLst/>
          </a:prstGeom>
          <a:noFill/>
        </p:spPr>
        <p:txBody>
          <a:bodyPr wrap="square" rtlCol="0">
            <a:spAutoFit/>
          </a:bodyPr>
          <a:lstStyle/>
          <a:p>
            <a:r>
              <a:rPr lang="en-US" sz="1000"/>
              <a:t>*Duration &gt; 1 year, ages 1-25, with at least one in-person or telemedicine visit in the last year</a:t>
            </a:r>
          </a:p>
        </p:txBody>
      </p:sp>
      <p:sp>
        <p:nvSpPr>
          <p:cNvPr id="104" name="Rectangle 103">
            <a:extLst>
              <a:ext uri="{FF2B5EF4-FFF2-40B4-BE49-F238E27FC236}">
                <a16:creationId xmlns:a16="http://schemas.microsoft.com/office/drawing/2014/main" id="{F5AA29C5-372C-4308-A1F4-F6D5221AC19D}"/>
              </a:ext>
            </a:extLst>
          </p:cNvPr>
          <p:cNvSpPr/>
          <p:nvPr/>
        </p:nvSpPr>
        <p:spPr>
          <a:xfrm>
            <a:off x="4836719" y="2808582"/>
            <a:ext cx="6949440" cy="589773"/>
          </a:xfrm>
          <a:prstGeom prst="rect">
            <a:avLst/>
          </a:prstGeom>
          <a:solidFill>
            <a:srgbClr val="00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200">
                <a:solidFill>
                  <a:schemeClr val="tx1"/>
                </a:solidFill>
                <a:latin typeface="Montserrat SemiBold" panose="00000700000000000000"/>
              </a:rPr>
              <a:t>Culturally Competent Care</a:t>
            </a:r>
          </a:p>
          <a:p>
            <a:pPr marL="171450" indent="-171450" fontAlgn="base">
              <a:spcBef>
                <a:spcPct val="0"/>
              </a:spcBef>
              <a:spcAft>
                <a:spcPct val="0"/>
              </a:spcAft>
              <a:buFont typeface="Arial"/>
              <a:buChar char="•"/>
            </a:pPr>
            <a:r>
              <a:rPr lang="en-US" sz="1200">
                <a:solidFill>
                  <a:schemeClr val="tx1"/>
                </a:solidFill>
                <a:latin typeface="Montserrat SemiBold" panose="00000700000000000000"/>
              </a:rPr>
              <a:t>Catalogue of community resources</a:t>
            </a:r>
          </a:p>
          <a:p>
            <a:pPr marL="171450" indent="-171450" fontAlgn="base">
              <a:spcBef>
                <a:spcPct val="0"/>
              </a:spcBef>
              <a:spcAft>
                <a:spcPct val="0"/>
              </a:spcAft>
              <a:buFont typeface="Arial"/>
              <a:buChar char="•"/>
            </a:pPr>
            <a:r>
              <a:rPr lang="en-US" sz="1200">
                <a:solidFill>
                  <a:schemeClr val="tx1"/>
                </a:solidFill>
                <a:latin typeface="Montserrat SemiBold" panose="00000700000000000000"/>
              </a:rPr>
              <a:t>Train staff about SDOH</a:t>
            </a:r>
          </a:p>
          <a:p>
            <a:pPr marL="171450" indent="-171450" fontAlgn="base">
              <a:spcBef>
                <a:spcPct val="0"/>
              </a:spcBef>
              <a:spcAft>
                <a:spcPct val="0"/>
              </a:spcAft>
              <a:buFont typeface="Arial"/>
              <a:buChar char="•"/>
            </a:pPr>
            <a:r>
              <a:rPr lang="en-US" sz="1200">
                <a:solidFill>
                  <a:schemeClr val="tx1"/>
                </a:solidFill>
                <a:latin typeface="Montserrat SemiBold" panose="00000700000000000000"/>
              </a:rPr>
              <a:t>Documenting barriers to care (housing, transportation, food, etc.)</a:t>
            </a:r>
          </a:p>
        </p:txBody>
      </p:sp>
    </p:spTree>
    <p:extLst>
      <p:ext uri="{BB962C8B-B14F-4D97-AF65-F5344CB8AC3E}">
        <p14:creationId xmlns:p14="http://schemas.microsoft.com/office/powerpoint/2010/main" val="121591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0"/>
                                        </p:tgtEl>
                                        <p:attrNameLst>
                                          <p:attrName>style.visibility</p:attrName>
                                        </p:attrNameLst>
                                      </p:cBhvr>
                                      <p:to>
                                        <p:strVal val="visible"/>
                                      </p:to>
                                    </p:set>
                                    <p:animEffect transition="in" filter="fade">
                                      <p:cBhvr>
                                        <p:cTn id="24" dur="1000"/>
                                        <p:tgtEl>
                                          <p:spTgt spid="180"/>
                                        </p:tgtEl>
                                      </p:cBhvr>
                                    </p:animEffect>
                                    <p:anim calcmode="lin" valueType="num">
                                      <p:cBhvr>
                                        <p:cTn id="25" dur="1000" fill="hold"/>
                                        <p:tgtEl>
                                          <p:spTgt spid="180"/>
                                        </p:tgtEl>
                                        <p:attrNameLst>
                                          <p:attrName>ppt_x</p:attrName>
                                        </p:attrNameLst>
                                      </p:cBhvr>
                                      <p:tavLst>
                                        <p:tav tm="0">
                                          <p:val>
                                            <p:strVal val="#ppt_x"/>
                                          </p:val>
                                        </p:tav>
                                        <p:tav tm="100000">
                                          <p:val>
                                            <p:strVal val="#ppt_x"/>
                                          </p:val>
                                        </p:tav>
                                      </p:tavLst>
                                    </p:anim>
                                    <p:anim calcmode="lin" valueType="num">
                                      <p:cBhvr>
                                        <p:cTn id="26" dur="1000" fill="hold"/>
                                        <p:tgtEl>
                                          <p:spTgt spid="18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anim calcmode="lin" valueType="num">
                                      <p:cBhvr>
                                        <p:cTn id="30" dur="1000" fill="hold"/>
                                        <p:tgtEl>
                                          <p:spTgt spid="74"/>
                                        </p:tgtEl>
                                        <p:attrNameLst>
                                          <p:attrName>ppt_x</p:attrName>
                                        </p:attrNameLst>
                                      </p:cBhvr>
                                      <p:tavLst>
                                        <p:tav tm="0">
                                          <p:val>
                                            <p:strVal val="#ppt_x"/>
                                          </p:val>
                                        </p:tav>
                                        <p:tav tm="100000">
                                          <p:val>
                                            <p:strVal val="#ppt_x"/>
                                          </p:val>
                                        </p:tav>
                                      </p:tavLst>
                                    </p:anim>
                                    <p:anim calcmode="lin" valueType="num">
                                      <p:cBhvr>
                                        <p:cTn id="3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1000"/>
                                        <p:tgtEl>
                                          <p:spTgt spid="35"/>
                                        </p:tgtEl>
                                      </p:cBhvr>
                                    </p:animEffect>
                                    <p:anim calcmode="lin" valueType="num">
                                      <p:cBhvr>
                                        <p:cTn id="42" dur="1000" fill="hold"/>
                                        <p:tgtEl>
                                          <p:spTgt spid="35"/>
                                        </p:tgtEl>
                                        <p:attrNameLst>
                                          <p:attrName>ppt_x</p:attrName>
                                        </p:attrNameLst>
                                      </p:cBhvr>
                                      <p:tavLst>
                                        <p:tav tm="0">
                                          <p:val>
                                            <p:strVal val="#ppt_x"/>
                                          </p:val>
                                        </p:tav>
                                        <p:tav tm="100000">
                                          <p:val>
                                            <p:strVal val="#ppt_x"/>
                                          </p:val>
                                        </p:tav>
                                      </p:tavLst>
                                    </p:anim>
                                    <p:anim calcmode="lin" valueType="num">
                                      <p:cBhvr>
                                        <p:cTn id="43" dur="1000" fill="hold"/>
                                        <p:tgtEl>
                                          <p:spTgt spid="3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1000"/>
                                        <p:tgtEl>
                                          <p:spTgt spid="36"/>
                                        </p:tgtEl>
                                      </p:cBhvr>
                                    </p:animEffect>
                                    <p:anim calcmode="lin" valueType="num">
                                      <p:cBhvr>
                                        <p:cTn id="57" dur="1000" fill="hold"/>
                                        <p:tgtEl>
                                          <p:spTgt spid="36"/>
                                        </p:tgtEl>
                                        <p:attrNameLst>
                                          <p:attrName>ppt_x</p:attrName>
                                        </p:attrNameLst>
                                      </p:cBhvr>
                                      <p:tavLst>
                                        <p:tav tm="0">
                                          <p:val>
                                            <p:strVal val="#ppt_x"/>
                                          </p:val>
                                        </p:tav>
                                        <p:tav tm="100000">
                                          <p:val>
                                            <p:strVal val="#ppt_x"/>
                                          </p:val>
                                        </p:tav>
                                      </p:tavLst>
                                    </p:anim>
                                    <p:anim calcmode="lin" valueType="num">
                                      <p:cBhvr>
                                        <p:cTn id="58" dur="1000" fill="hold"/>
                                        <p:tgtEl>
                                          <p:spTgt spid="3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1000"/>
                                        <p:tgtEl>
                                          <p:spTgt spid="44"/>
                                        </p:tgtEl>
                                      </p:cBhvr>
                                    </p:animEffect>
                                    <p:anim calcmode="lin" valueType="num">
                                      <p:cBhvr>
                                        <p:cTn id="62" dur="1000" fill="hold"/>
                                        <p:tgtEl>
                                          <p:spTgt spid="44"/>
                                        </p:tgtEl>
                                        <p:attrNameLst>
                                          <p:attrName>ppt_x</p:attrName>
                                        </p:attrNameLst>
                                      </p:cBhvr>
                                      <p:tavLst>
                                        <p:tav tm="0">
                                          <p:val>
                                            <p:strVal val="#ppt_x"/>
                                          </p:val>
                                        </p:tav>
                                        <p:tav tm="100000">
                                          <p:val>
                                            <p:strVal val="#ppt_x"/>
                                          </p:val>
                                        </p:tav>
                                      </p:tavLst>
                                    </p:anim>
                                    <p:anim calcmode="lin" valueType="num">
                                      <p:cBhvr>
                                        <p:cTn id="63" dur="1000" fill="hold"/>
                                        <p:tgtEl>
                                          <p:spTgt spid="4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1000"/>
                                        <p:tgtEl>
                                          <p:spTgt spid="57"/>
                                        </p:tgtEl>
                                      </p:cBhvr>
                                    </p:animEffect>
                                    <p:anim calcmode="lin" valueType="num">
                                      <p:cBhvr>
                                        <p:cTn id="67" dur="1000" fill="hold"/>
                                        <p:tgtEl>
                                          <p:spTgt spid="57"/>
                                        </p:tgtEl>
                                        <p:attrNameLst>
                                          <p:attrName>ppt_x</p:attrName>
                                        </p:attrNameLst>
                                      </p:cBhvr>
                                      <p:tavLst>
                                        <p:tav tm="0">
                                          <p:val>
                                            <p:strVal val="#ppt_x"/>
                                          </p:val>
                                        </p:tav>
                                        <p:tav tm="100000">
                                          <p:val>
                                            <p:strVal val="#ppt_x"/>
                                          </p:val>
                                        </p:tav>
                                      </p:tavLst>
                                    </p:anim>
                                    <p:anim calcmode="lin" valueType="num">
                                      <p:cBhvr>
                                        <p:cTn id="68" dur="1000" fill="hold"/>
                                        <p:tgtEl>
                                          <p:spTgt spid="5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8"/>
                                        </p:tgtEl>
                                        <p:attrNameLst>
                                          <p:attrName>style.visibility</p:attrName>
                                        </p:attrNameLst>
                                      </p:cBhvr>
                                      <p:to>
                                        <p:strVal val="visible"/>
                                      </p:to>
                                    </p:set>
                                    <p:animEffect transition="in" filter="fade">
                                      <p:cBhvr>
                                        <p:cTn id="71" dur="1000"/>
                                        <p:tgtEl>
                                          <p:spTgt spid="88"/>
                                        </p:tgtEl>
                                      </p:cBhvr>
                                    </p:animEffect>
                                    <p:anim calcmode="lin" valueType="num">
                                      <p:cBhvr>
                                        <p:cTn id="72" dur="1000" fill="hold"/>
                                        <p:tgtEl>
                                          <p:spTgt spid="88"/>
                                        </p:tgtEl>
                                        <p:attrNameLst>
                                          <p:attrName>ppt_x</p:attrName>
                                        </p:attrNameLst>
                                      </p:cBhvr>
                                      <p:tavLst>
                                        <p:tav tm="0">
                                          <p:val>
                                            <p:strVal val="#ppt_x"/>
                                          </p:val>
                                        </p:tav>
                                        <p:tav tm="100000">
                                          <p:val>
                                            <p:strVal val="#ppt_x"/>
                                          </p:val>
                                        </p:tav>
                                      </p:tavLst>
                                    </p:anim>
                                    <p:anim calcmode="lin" valueType="num">
                                      <p:cBhvr>
                                        <p:cTn id="73" dur="1000" fill="hold"/>
                                        <p:tgtEl>
                                          <p:spTgt spid="8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96"/>
                                        </p:tgtEl>
                                        <p:attrNameLst>
                                          <p:attrName>style.visibility</p:attrName>
                                        </p:attrNameLst>
                                      </p:cBhvr>
                                      <p:to>
                                        <p:strVal val="visible"/>
                                      </p:to>
                                    </p:set>
                                    <p:animEffect transition="in" filter="fade">
                                      <p:cBhvr>
                                        <p:cTn id="76" dur="1000"/>
                                        <p:tgtEl>
                                          <p:spTgt spid="96"/>
                                        </p:tgtEl>
                                      </p:cBhvr>
                                    </p:animEffect>
                                    <p:anim calcmode="lin" valueType="num">
                                      <p:cBhvr>
                                        <p:cTn id="77" dur="1000" fill="hold"/>
                                        <p:tgtEl>
                                          <p:spTgt spid="96"/>
                                        </p:tgtEl>
                                        <p:attrNameLst>
                                          <p:attrName>ppt_x</p:attrName>
                                        </p:attrNameLst>
                                      </p:cBhvr>
                                      <p:tavLst>
                                        <p:tav tm="0">
                                          <p:val>
                                            <p:strVal val="#ppt_x"/>
                                          </p:val>
                                        </p:tav>
                                        <p:tav tm="100000">
                                          <p:val>
                                            <p:strVal val="#ppt_x"/>
                                          </p:val>
                                        </p:tav>
                                      </p:tavLst>
                                    </p:anim>
                                    <p:anim calcmode="lin" valueType="num">
                                      <p:cBhvr>
                                        <p:cTn id="78" dur="1000" fill="hold"/>
                                        <p:tgtEl>
                                          <p:spTgt spid="96"/>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14"/>
                                        </p:tgtEl>
                                        <p:attrNameLst>
                                          <p:attrName>style.visibility</p:attrName>
                                        </p:attrNameLst>
                                      </p:cBhvr>
                                      <p:to>
                                        <p:strVal val="visible"/>
                                      </p:to>
                                    </p:set>
                                    <p:animEffect transition="in" filter="fade">
                                      <p:cBhvr>
                                        <p:cTn id="81" dur="1000"/>
                                        <p:tgtEl>
                                          <p:spTgt spid="114"/>
                                        </p:tgtEl>
                                      </p:cBhvr>
                                    </p:animEffect>
                                    <p:anim calcmode="lin" valueType="num">
                                      <p:cBhvr>
                                        <p:cTn id="82" dur="1000" fill="hold"/>
                                        <p:tgtEl>
                                          <p:spTgt spid="114"/>
                                        </p:tgtEl>
                                        <p:attrNameLst>
                                          <p:attrName>ppt_x</p:attrName>
                                        </p:attrNameLst>
                                      </p:cBhvr>
                                      <p:tavLst>
                                        <p:tav tm="0">
                                          <p:val>
                                            <p:strVal val="#ppt_x"/>
                                          </p:val>
                                        </p:tav>
                                        <p:tav tm="100000">
                                          <p:val>
                                            <p:strVal val="#ppt_x"/>
                                          </p:val>
                                        </p:tav>
                                      </p:tavLst>
                                    </p:anim>
                                    <p:anim calcmode="lin" valueType="num">
                                      <p:cBhvr>
                                        <p:cTn id="83" dur="1000" fill="hold"/>
                                        <p:tgtEl>
                                          <p:spTgt spid="114"/>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89"/>
                                        </p:tgtEl>
                                        <p:attrNameLst>
                                          <p:attrName>style.visibility</p:attrName>
                                        </p:attrNameLst>
                                      </p:cBhvr>
                                      <p:to>
                                        <p:strVal val="visible"/>
                                      </p:to>
                                    </p:set>
                                    <p:animEffect transition="in" filter="fade">
                                      <p:cBhvr>
                                        <p:cTn id="86" dur="1000"/>
                                        <p:tgtEl>
                                          <p:spTgt spid="289"/>
                                        </p:tgtEl>
                                      </p:cBhvr>
                                    </p:animEffect>
                                    <p:anim calcmode="lin" valueType="num">
                                      <p:cBhvr>
                                        <p:cTn id="87" dur="1000" fill="hold"/>
                                        <p:tgtEl>
                                          <p:spTgt spid="289"/>
                                        </p:tgtEl>
                                        <p:attrNameLst>
                                          <p:attrName>ppt_x</p:attrName>
                                        </p:attrNameLst>
                                      </p:cBhvr>
                                      <p:tavLst>
                                        <p:tav tm="0">
                                          <p:val>
                                            <p:strVal val="#ppt_x"/>
                                          </p:val>
                                        </p:tav>
                                        <p:tav tm="100000">
                                          <p:val>
                                            <p:strVal val="#ppt_x"/>
                                          </p:val>
                                        </p:tav>
                                      </p:tavLst>
                                    </p:anim>
                                    <p:anim calcmode="lin" valueType="num">
                                      <p:cBhvr>
                                        <p:cTn id="88" dur="1000" fill="hold"/>
                                        <p:tgtEl>
                                          <p:spTgt spid="289"/>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295"/>
                                        </p:tgtEl>
                                        <p:attrNameLst>
                                          <p:attrName>style.visibility</p:attrName>
                                        </p:attrNameLst>
                                      </p:cBhvr>
                                      <p:to>
                                        <p:strVal val="visible"/>
                                      </p:to>
                                    </p:set>
                                    <p:animEffect transition="in" filter="fade">
                                      <p:cBhvr>
                                        <p:cTn id="91" dur="1000"/>
                                        <p:tgtEl>
                                          <p:spTgt spid="295"/>
                                        </p:tgtEl>
                                      </p:cBhvr>
                                    </p:animEffect>
                                    <p:anim calcmode="lin" valueType="num">
                                      <p:cBhvr>
                                        <p:cTn id="92" dur="1000" fill="hold"/>
                                        <p:tgtEl>
                                          <p:spTgt spid="295"/>
                                        </p:tgtEl>
                                        <p:attrNameLst>
                                          <p:attrName>ppt_x</p:attrName>
                                        </p:attrNameLst>
                                      </p:cBhvr>
                                      <p:tavLst>
                                        <p:tav tm="0">
                                          <p:val>
                                            <p:strVal val="#ppt_x"/>
                                          </p:val>
                                        </p:tav>
                                        <p:tav tm="100000">
                                          <p:val>
                                            <p:strVal val="#ppt_x"/>
                                          </p:val>
                                        </p:tav>
                                      </p:tavLst>
                                    </p:anim>
                                    <p:anim calcmode="lin" valueType="num">
                                      <p:cBhvr>
                                        <p:cTn id="93" dur="1000" fill="hold"/>
                                        <p:tgtEl>
                                          <p:spTgt spid="295"/>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97"/>
                                        </p:tgtEl>
                                        <p:attrNameLst>
                                          <p:attrName>style.visibility</p:attrName>
                                        </p:attrNameLst>
                                      </p:cBhvr>
                                      <p:to>
                                        <p:strVal val="visible"/>
                                      </p:to>
                                    </p:set>
                                    <p:animEffect transition="in" filter="fade">
                                      <p:cBhvr>
                                        <p:cTn id="96" dur="1000"/>
                                        <p:tgtEl>
                                          <p:spTgt spid="297"/>
                                        </p:tgtEl>
                                      </p:cBhvr>
                                    </p:animEffect>
                                    <p:anim calcmode="lin" valueType="num">
                                      <p:cBhvr>
                                        <p:cTn id="97" dur="1000" fill="hold"/>
                                        <p:tgtEl>
                                          <p:spTgt spid="297"/>
                                        </p:tgtEl>
                                        <p:attrNameLst>
                                          <p:attrName>ppt_x</p:attrName>
                                        </p:attrNameLst>
                                      </p:cBhvr>
                                      <p:tavLst>
                                        <p:tav tm="0">
                                          <p:val>
                                            <p:strVal val="#ppt_x"/>
                                          </p:val>
                                        </p:tav>
                                        <p:tav tm="100000">
                                          <p:val>
                                            <p:strVal val="#ppt_x"/>
                                          </p:val>
                                        </p:tav>
                                      </p:tavLst>
                                    </p:anim>
                                    <p:anim calcmode="lin" valueType="num">
                                      <p:cBhvr>
                                        <p:cTn id="98" dur="1000" fill="hold"/>
                                        <p:tgtEl>
                                          <p:spTgt spid="297"/>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301"/>
                                        </p:tgtEl>
                                        <p:attrNameLst>
                                          <p:attrName>style.visibility</p:attrName>
                                        </p:attrNameLst>
                                      </p:cBhvr>
                                      <p:to>
                                        <p:strVal val="visible"/>
                                      </p:to>
                                    </p:set>
                                    <p:animEffect transition="in" filter="fade">
                                      <p:cBhvr>
                                        <p:cTn id="101" dur="1000"/>
                                        <p:tgtEl>
                                          <p:spTgt spid="301"/>
                                        </p:tgtEl>
                                      </p:cBhvr>
                                    </p:animEffect>
                                    <p:anim calcmode="lin" valueType="num">
                                      <p:cBhvr>
                                        <p:cTn id="102" dur="1000" fill="hold"/>
                                        <p:tgtEl>
                                          <p:spTgt spid="301"/>
                                        </p:tgtEl>
                                        <p:attrNameLst>
                                          <p:attrName>ppt_x</p:attrName>
                                        </p:attrNameLst>
                                      </p:cBhvr>
                                      <p:tavLst>
                                        <p:tav tm="0">
                                          <p:val>
                                            <p:strVal val="#ppt_x"/>
                                          </p:val>
                                        </p:tav>
                                        <p:tav tm="100000">
                                          <p:val>
                                            <p:strVal val="#ppt_x"/>
                                          </p:val>
                                        </p:tav>
                                      </p:tavLst>
                                    </p:anim>
                                    <p:anim calcmode="lin" valueType="num">
                                      <p:cBhvr>
                                        <p:cTn id="103" dur="1000" fill="hold"/>
                                        <p:tgtEl>
                                          <p:spTgt spid="301"/>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304"/>
                                        </p:tgtEl>
                                        <p:attrNameLst>
                                          <p:attrName>style.visibility</p:attrName>
                                        </p:attrNameLst>
                                      </p:cBhvr>
                                      <p:to>
                                        <p:strVal val="visible"/>
                                      </p:to>
                                    </p:set>
                                    <p:animEffect transition="in" filter="fade">
                                      <p:cBhvr>
                                        <p:cTn id="106" dur="1000"/>
                                        <p:tgtEl>
                                          <p:spTgt spid="304"/>
                                        </p:tgtEl>
                                      </p:cBhvr>
                                    </p:animEffect>
                                    <p:anim calcmode="lin" valueType="num">
                                      <p:cBhvr>
                                        <p:cTn id="107" dur="1000" fill="hold"/>
                                        <p:tgtEl>
                                          <p:spTgt spid="304"/>
                                        </p:tgtEl>
                                        <p:attrNameLst>
                                          <p:attrName>ppt_x</p:attrName>
                                        </p:attrNameLst>
                                      </p:cBhvr>
                                      <p:tavLst>
                                        <p:tav tm="0">
                                          <p:val>
                                            <p:strVal val="#ppt_x"/>
                                          </p:val>
                                        </p:tav>
                                        <p:tav tm="100000">
                                          <p:val>
                                            <p:strVal val="#ppt_x"/>
                                          </p:val>
                                        </p:tav>
                                      </p:tavLst>
                                    </p:anim>
                                    <p:anim calcmode="lin" valueType="num">
                                      <p:cBhvr>
                                        <p:cTn id="108" dur="1000" fill="hold"/>
                                        <p:tgtEl>
                                          <p:spTgt spid="304"/>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311"/>
                                        </p:tgtEl>
                                        <p:attrNameLst>
                                          <p:attrName>style.visibility</p:attrName>
                                        </p:attrNameLst>
                                      </p:cBhvr>
                                      <p:to>
                                        <p:strVal val="visible"/>
                                      </p:to>
                                    </p:set>
                                    <p:animEffect transition="in" filter="fade">
                                      <p:cBhvr>
                                        <p:cTn id="111" dur="1000"/>
                                        <p:tgtEl>
                                          <p:spTgt spid="311"/>
                                        </p:tgtEl>
                                      </p:cBhvr>
                                    </p:animEffect>
                                    <p:anim calcmode="lin" valueType="num">
                                      <p:cBhvr>
                                        <p:cTn id="112" dur="1000" fill="hold"/>
                                        <p:tgtEl>
                                          <p:spTgt spid="311"/>
                                        </p:tgtEl>
                                        <p:attrNameLst>
                                          <p:attrName>ppt_x</p:attrName>
                                        </p:attrNameLst>
                                      </p:cBhvr>
                                      <p:tavLst>
                                        <p:tav tm="0">
                                          <p:val>
                                            <p:strVal val="#ppt_x"/>
                                          </p:val>
                                        </p:tav>
                                        <p:tav tm="100000">
                                          <p:val>
                                            <p:strVal val="#ppt_x"/>
                                          </p:val>
                                        </p:tav>
                                      </p:tavLst>
                                    </p:anim>
                                    <p:anim calcmode="lin" valueType="num">
                                      <p:cBhvr>
                                        <p:cTn id="113" dur="1000" fill="hold"/>
                                        <p:tgtEl>
                                          <p:spTgt spid="31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356"/>
                                        </p:tgtEl>
                                        <p:attrNameLst>
                                          <p:attrName>style.visibility</p:attrName>
                                        </p:attrNameLst>
                                      </p:cBhvr>
                                      <p:to>
                                        <p:strVal val="visible"/>
                                      </p:to>
                                    </p:set>
                                    <p:animEffect transition="in" filter="fade">
                                      <p:cBhvr>
                                        <p:cTn id="116" dur="1000"/>
                                        <p:tgtEl>
                                          <p:spTgt spid="356"/>
                                        </p:tgtEl>
                                      </p:cBhvr>
                                    </p:animEffect>
                                    <p:anim calcmode="lin" valueType="num">
                                      <p:cBhvr>
                                        <p:cTn id="117" dur="1000" fill="hold"/>
                                        <p:tgtEl>
                                          <p:spTgt spid="356"/>
                                        </p:tgtEl>
                                        <p:attrNameLst>
                                          <p:attrName>ppt_x</p:attrName>
                                        </p:attrNameLst>
                                      </p:cBhvr>
                                      <p:tavLst>
                                        <p:tav tm="0">
                                          <p:val>
                                            <p:strVal val="#ppt_x"/>
                                          </p:val>
                                        </p:tav>
                                        <p:tav tm="100000">
                                          <p:val>
                                            <p:strVal val="#ppt_x"/>
                                          </p:val>
                                        </p:tav>
                                      </p:tavLst>
                                    </p:anim>
                                    <p:anim calcmode="lin" valueType="num">
                                      <p:cBhvr>
                                        <p:cTn id="118" dur="1000" fill="hold"/>
                                        <p:tgtEl>
                                          <p:spTgt spid="356"/>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3"/>
                                        </p:tgtEl>
                                        <p:attrNameLst>
                                          <p:attrName>style.visibility</p:attrName>
                                        </p:attrNameLst>
                                      </p:cBhvr>
                                      <p:to>
                                        <p:strVal val="visible"/>
                                      </p:to>
                                    </p:set>
                                    <p:animEffect transition="in" filter="fade">
                                      <p:cBhvr>
                                        <p:cTn id="121" dur="1000"/>
                                        <p:tgtEl>
                                          <p:spTgt spid="3"/>
                                        </p:tgtEl>
                                      </p:cBhvr>
                                    </p:animEffect>
                                    <p:anim calcmode="lin" valueType="num">
                                      <p:cBhvr>
                                        <p:cTn id="122" dur="1000" fill="hold"/>
                                        <p:tgtEl>
                                          <p:spTgt spid="3"/>
                                        </p:tgtEl>
                                        <p:attrNameLst>
                                          <p:attrName>ppt_x</p:attrName>
                                        </p:attrNameLst>
                                      </p:cBhvr>
                                      <p:tavLst>
                                        <p:tav tm="0">
                                          <p:val>
                                            <p:strVal val="#ppt_x"/>
                                          </p:val>
                                        </p:tav>
                                        <p:tav tm="100000">
                                          <p:val>
                                            <p:strVal val="#ppt_x"/>
                                          </p:val>
                                        </p:tav>
                                      </p:tavLst>
                                    </p:anim>
                                    <p:anim calcmode="lin" valueType="num">
                                      <p:cBhvr>
                                        <p:cTn id="123" dur="1000" fill="hold"/>
                                        <p:tgtEl>
                                          <p:spTgt spid="3"/>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97"/>
                                        </p:tgtEl>
                                        <p:attrNameLst>
                                          <p:attrName>style.visibility</p:attrName>
                                        </p:attrNameLst>
                                      </p:cBhvr>
                                      <p:to>
                                        <p:strVal val="visible"/>
                                      </p:to>
                                    </p:set>
                                    <p:animEffect transition="in" filter="fade">
                                      <p:cBhvr>
                                        <p:cTn id="126" dur="1000"/>
                                        <p:tgtEl>
                                          <p:spTgt spid="97"/>
                                        </p:tgtEl>
                                      </p:cBhvr>
                                    </p:animEffect>
                                    <p:anim calcmode="lin" valueType="num">
                                      <p:cBhvr>
                                        <p:cTn id="127" dur="1000" fill="hold"/>
                                        <p:tgtEl>
                                          <p:spTgt spid="97"/>
                                        </p:tgtEl>
                                        <p:attrNameLst>
                                          <p:attrName>ppt_x</p:attrName>
                                        </p:attrNameLst>
                                      </p:cBhvr>
                                      <p:tavLst>
                                        <p:tav tm="0">
                                          <p:val>
                                            <p:strVal val="#ppt_x"/>
                                          </p:val>
                                        </p:tav>
                                        <p:tav tm="100000">
                                          <p:val>
                                            <p:strVal val="#ppt_x"/>
                                          </p:val>
                                        </p:tav>
                                      </p:tavLst>
                                    </p:anim>
                                    <p:anim calcmode="lin" valueType="num">
                                      <p:cBhvr>
                                        <p:cTn id="128" dur="1000" fill="hold"/>
                                        <p:tgtEl>
                                          <p:spTgt spid="97"/>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fade">
                                      <p:cBhvr>
                                        <p:cTn id="131" dur="1000"/>
                                        <p:tgtEl>
                                          <p:spTgt spid="100"/>
                                        </p:tgtEl>
                                      </p:cBhvr>
                                    </p:animEffect>
                                    <p:anim calcmode="lin" valueType="num">
                                      <p:cBhvr>
                                        <p:cTn id="132" dur="1000" fill="hold"/>
                                        <p:tgtEl>
                                          <p:spTgt spid="100"/>
                                        </p:tgtEl>
                                        <p:attrNameLst>
                                          <p:attrName>ppt_x</p:attrName>
                                        </p:attrNameLst>
                                      </p:cBhvr>
                                      <p:tavLst>
                                        <p:tav tm="0">
                                          <p:val>
                                            <p:strVal val="#ppt_x"/>
                                          </p:val>
                                        </p:tav>
                                        <p:tav tm="100000">
                                          <p:val>
                                            <p:strVal val="#ppt_x"/>
                                          </p:val>
                                        </p:tav>
                                      </p:tavLst>
                                    </p:anim>
                                    <p:anim calcmode="lin" valueType="num">
                                      <p:cBhvr>
                                        <p:cTn id="133" dur="1000" fill="hold"/>
                                        <p:tgtEl>
                                          <p:spTgt spid="100"/>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103"/>
                                        </p:tgtEl>
                                        <p:attrNameLst>
                                          <p:attrName>style.visibility</p:attrName>
                                        </p:attrNameLst>
                                      </p:cBhvr>
                                      <p:to>
                                        <p:strVal val="visible"/>
                                      </p:to>
                                    </p:set>
                                    <p:animEffect transition="in" filter="fade">
                                      <p:cBhvr>
                                        <p:cTn id="136" dur="1000"/>
                                        <p:tgtEl>
                                          <p:spTgt spid="103"/>
                                        </p:tgtEl>
                                      </p:cBhvr>
                                    </p:animEffect>
                                    <p:anim calcmode="lin" valueType="num">
                                      <p:cBhvr>
                                        <p:cTn id="137" dur="1000" fill="hold"/>
                                        <p:tgtEl>
                                          <p:spTgt spid="103"/>
                                        </p:tgtEl>
                                        <p:attrNameLst>
                                          <p:attrName>ppt_x</p:attrName>
                                        </p:attrNameLst>
                                      </p:cBhvr>
                                      <p:tavLst>
                                        <p:tav tm="0">
                                          <p:val>
                                            <p:strVal val="#ppt_x"/>
                                          </p:val>
                                        </p:tav>
                                        <p:tav tm="100000">
                                          <p:val>
                                            <p:strVal val="#ppt_x"/>
                                          </p:val>
                                        </p:tav>
                                      </p:tavLst>
                                    </p:anim>
                                    <p:anim calcmode="lin" valueType="num">
                                      <p:cBhvr>
                                        <p:cTn id="138" dur="1000" fill="hold"/>
                                        <p:tgtEl>
                                          <p:spTgt spid="103"/>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120"/>
                                        </p:tgtEl>
                                        <p:attrNameLst>
                                          <p:attrName>style.visibility</p:attrName>
                                        </p:attrNameLst>
                                      </p:cBhvr>
                                      <p:to>
                                        <p:strVal val="visible"/>
                                      </p:to>
                                    </p:set>
                                    <p:animEffect transition="in" filter="fade">
                                      <p:cBhvr>
                                        <p:cTn id="141" dur="1000"/>
                                        <p:tgtEl>
                                          <p:spTgt spid="120"/>
                                        </p:tgtEl>
                                      </p:cBhvr>
                                    </p:animEffect>
                                    <p:anim calcmode="lin" valueType="num">
                                      <p:cBhvr>
                                        <p:cTn id="142" dur="1000" fill="hold"/>
                                        <p:tgtEl>
                                          <p:spTgt spid="120"/>
                                        </p:tgtEl>
                                        <p:attrNameLst>
                                          <p:attrName>ppt_x</p:attrName>
                                        </p:attrNameLst>
                                      </p:cBhvr>
                                      <p:tavLst>
                                        <p:tav tm="0">
                                          <p:val>
                                            <p:strVal val="#ppt_x"/>
                                          </p:val>
                                        </p:tav>
                                        <p:tav tm="100000">
                                          <p:val>
                                            <p:strVal val="#ppt_x"/>
                                          </p:val>
                                        </p:tav>
                                      </p:tavLst>
                                    </p:anim>
                                    <p:anim calcmode="lin" valueType="num">
                                      <p:cBhvr>
                                        <p:cTn id="143" dur="1000" fill="hold"/>
                                        <p:tgtEl>
                                          <p:spTgt spid="120"/>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121"/>
                                        </p:tgtEl>
                                        <p:attrNameLst>
                                          <p:attrName>style.visibility</p:attrName>
                                        </p:attrNameLst>
                                      </p:cBhvr>
                                      <p:to>
                                        <p:strVal val="visible"/>
                                      </p:to>
                                    </p:set>
                                    <p:animEffect transition="in" filter="fade">
                                      <p:cBhvr>
                                        <p:cTn id="146" dur="1000"/>
                                        <p:tgtEl>
                                          <p:spTgt spid="121"/>
                                        </p:tgtEl>
                                      </p:cBhvr>
                                    </p:animEffect>
                                    <p:anim calcmode="lin" valueType="num">
                                      <p:cBhvr>
                                        <p:cTn id="147" dur="1000" fill="hold"/>
                                        <p:tgtEl>
                                          <p:spTgt spid="121"/>
                                        </p:tgtEl>
                                        <p:attrNameLst>
                                          <p:attrName>ppt_x</p:attrName>
                                        </p:attrNameLst>
                                      </p:cBhvr>
                                      <p:tavLst>
                                        <p:tav tm="0">
                                          <p:val>
                                            <p:strVal val="#ppt_x"/>
                                          </p:val>
                                        </p:tav>
                                        <p:tav tm="100000">
                                          <p:val>
                                            <p:strVal val="#ppt_x"/>
                                          </p:val>
                                        </p:tav>
                                      </p:tavLst>
                                    </p:anim>
                                    <p:anim calcmode="lin" valueType="num">
                                      <p:cBhvr>
                                        <p:cTn id="148" dur="1000" fill="hold"/>
                                        <p:tgtEl>
                                          <p:spTgt spid="121"/>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7"/>
                                        </p:tgtEl>
                                        <p:attrNameLst>
                                          <p:attrName>style.visibility</p:attrName>
                                        </p:attrNameLst>
                                      </p:cBhvr>
                                      <p:to>
                                        <p:strVal val="visible"/>
                                      </p:to>
                                    </p:set>
                                    <p:animEffect transition="in" filter="fade">
                                      <p:cBhvr>
                                        <p:cTn id="151" dur="1000"/>
                                        <p:tgtEl>
                                          <p:spTgt spid="7"/>
                                        </p:tgtEl>
                                      </p:cBhvr>
                                    </p:animEffect>
                                    <p:anim calcmode="lin" valueType="num">
                                      <p:cBhvr>
                                        <p:cTn id="152" dur="1000" fill="hold"/>
                                        <p:tgtEl>
                                          <p:spTgt spid="7"/>
                                        </p:tgtEl>
                                        <p:attrNameLst>
                                          <p:attrName>ppt_x</p:attrName>
                                        </p:attrNameLst>
                                      </p:cBhvr>
                                      <p:tavLst>
                                        <p:tav tm="0">
                                          <p:val>
                                            <p:strVal val="#ppt_x"/>
                                          </p:val>
                                        </p:tav>
                                        <p:tav tm="100000">
                                          <p:val>
                                            <p:strVal val="#ppt_x"/>
                                          </p:val>
                                        </p:tav>
                                      </p:tavLst>
                                    </p:anim>
                                    <p:anim calcmode="lin" valueType="num">
                                      <p:cBhvr>
                                        <p:cTn id="153" dur="1000" fill="hold"/>
                                        <p:tgtEl>
                                          <p:spTgt spid="7"/>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8"/>
                                        </p:tgtEl>
                                        <p:attrNameLst>
                                          <p:attrName>style.visibility</p:attrName>
                                        </p:attrNameLst>
                                      </p:cBhvr>
                                      <p:to>
                                        <p:strVal val="visible"/>
                                      </p:to>
                                    </p:set>
                                    <p:animEffect transition="in" filter="fade">
                                      <p:cBhvr>
                                        <p:cTn id="156" dur="1000"/>
                                        <p:tgtEl>
                                          <p:spTgt spid="8"/>
                                        </p:tgtEl>
                                      </p:cBhvr>
                                    </p:animEffect>
                                    <p:anim calcmode="lin" valueType="num">
                                      <p:cBhvr>
                                        <p:cTn id="157" dur="1000" fill="hold"/>
                                        <p:tgtEl>
                                          <p:spTgt spid="8"/>
                                        </p:tgtEl>
                                        <p:attrNameLst>
                                          <p:attrName>ppt_x</p:attrName>
                                        </p:attrNameLst>
                                      </p:cBhvr>
                                      <p:tavLst>
                                        <p:tav tm="0">
                                          <p:val>
                                            <p:strVal val="#ppt_x"/>
                                          </p:val>
                                        </p:tav>
                                        <p:tav tm="100000">
                                          <p:val>
                                            <p:strVal val="#ppt_x"/>
                                          </p:val>
                                        </p:tav>
                                      </p:tavLst>
                                    </p:anim>
                                    <p:anim calcmode="lin" valueType="num">
                                      <p:cBhvr>
                                        <p:cTn id="158" dur="1000" fill="hold"/>
                                        <p:tgtEl>
                                          <p:spTgt spid="8"/>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43"/>
                                        </p:tgtEl>
                                        <p:attrNameLst>
                                          <p:attrName>style.visibility</p:attrName>
                                        </p:attrNameLst>
                                      </p:cBhvr>
                                      <p:to>
                                        <p:strVal val="visible"/>
                                      </p:to>
                                    </p:set>
                                    <p:animEffect transition="in" filter="fade">
                                      <p:cBhvr>
                                        <p:cTn id="161" dur="1000"/>
                                        <p:tgtEl>
                                          <p:spTgt spid="43"/>
                                        </p:tgtEl>
                                      </p:cBhvr>
                                    </p:animEffect>
                                    <p:anim calcmode="lin" valueType="num">
                                      <p:cBhvr>
                                        <p:cTn id="162" dur="1000" fill="hold"/>
                                        <p:tgtEl>
                                          <p:spTgt spid="43"/>
                                        </p:tgtEl>
                                        <p:attrNameLst>
                                          <p:attrName>ppt_x</p:attrName>
                                        </p:attrNameLst>
                                      </p:cBhvr>
                                      <p:tavLst>
                                        <p:tav tm="0">
                                          <p:val>
                                            <p:strVal val="#ppt_x"/>
                                          </p:val>
                                        </p:tav>
                                        <p:tav tm="100000">
                                          <p:val>
                                            <p:strVal val="#ppt_x"/>
                                          </p:val>
                                        </p:tav>
                                      </p:tavLst>
                                    </p:anim>
                                    <p:anim calcmode="lin" valueType="num">
                                      <p:cBhvr>
                                        <p:cTn id="163" dur="1000" fill="hold"/>
                                        <p:tgtEl>
                                          <p:spTgt spid="4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41"/>
                                        </p:tgtEl>
                                        <p:attrNameLst>
                                          <p:attrName>style.visibility</p:attrName>
                                        </p:attrNameLst>
                                      </p:cBhvr>
                                      <p:to>
                                        <p:strVal val="visible"/>
                                      </p:to>
                                    </p:set>
                                    <p:animEffect transition="in" filter="fade">
                                      <p:cBhvr>
                                        <p:cTn id="166" dur="1000"/>
                                        <p:tgtEl>
                                          <p:spTgt spid="41"/>
                                        </p:tgtEl>
                                      </p:cBhvr>
                                    </p:animEffect>
                                    <p:anim calcmode="lin" valueType="num">
                                      <p:cBhvr>
                                        <p:cTn id="167" dur="1000" fill="hold"/>
                                        <p:tgtEl>
                                          <p:spTgt spid="41"/>
                                        </p:tgtEl>
                                        <p:attrNameLst>
                                          <p:attrName>ppt_x</p:attrName>
                                        </p:attrNameLst>
                                      </p:cBhvr>
                                      <p:tavLst>
                                        <p:tav tm="0">
                                          <p:val>
                                            <p:strVal val="#ppt_x"/>
                                          </p:val>
                                        </p:tav>
                                        <p:tav tm="100000">
                                          <p:val>
                                            <p:strVal val="#ppt_x"/>
                                          </p:val>
                                        </p:tav>
                                      </p:tavLst>
                                    </p:anim>
                                    <p:anim calcmode="lin" valueType="num">
                                      <p:cBhvr>
                                        <p:cTn id="168" dur="1000" fill="hold"/>
                                        <p:tgtEl>
                                          <p:spTgt spid="41"/>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45"/>
                                        </p:tgtEl>
                                        <p:attrNameLst>
                                          <p:attrName>style.visibility</p:attrName>
                                        </p:attrNameLst>
                                      </p:cBhvr>
                                      <p:to>
                                        <p:strVal val="visible"/>
                                      </p:to>
                                    </p:set>
                                    <p:animEffect transition="in" filter="fade">
                                      <p:cBhvr>
                                        <p:cTn id="171" dur="1000"/>
                                        <p:tgtEl>
                                          <p:spTgt spid="45"/>
                                        </p:tgtEl>
                                      </p:cBhvr>
                                    </p:animEffect>
                                    <p:anim calcmode="lin" valueType="num">
                                      <p:cBhvr>
                                        <p:cTn id="172" dur="1000" fill="hold"/>
                                        <p:tgtEl>
                                          <p:spTgt spid="45"/>
                                        </p:tgtEl>
                                        <p:attrNameLst>
                                          <p:attrName>ppt_x</p:attrName>
                                        </p:attrNameLst>
                                      </p:cBhvr>
                                      <p:tavLst>
                                        <p:tav tm="0">
                                          <p:val>
                                            <p:strVal val="#ppt_x"/>
                                          </p:val>
                                        </p:tav>
                                        <p:tav tm="100000">
                                          <p:val>
                                            <p:strVal val="#ppt_x"/>
                                          </p:val>
                                        </p:tav>
                                      </p:tavLst>
                                    </p:anim>
                                    <p:anim calcmode="lin" valueType="num">
                                      <p:cBhvr>
                                        <p:cTn id="173" dur="1000" fill="hold"/>
                                        <p:tgtEl>
                                          <p:spTgt spid="45"/>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46"/>
                                        </p:tgtEl>
                                        <p:attrNameLst>
                                          <p:attrName>style.visibility</p:attrName>
                                        </p:attrNameLst>
                                      </p:cBhvr>
                                      <p:to>
                                        <p:strVal val="visible"/>
                                      </p:to>
                                    </p:set>
                                    <p:animEffect transition="in" filter="fade">
                                      <p:cBhvr>
                                        <p:cTn id="176" dur="1000"/>
                                        <p:tgtEl>
                                          <p:spTgt spid="46"/>
                                        </p:tgtEl>
                                      </p:cBhvr>
                                    </p:animEffect>
                                    <p:anim calcmode="lin" valueType="num">
                                      <p:cBhvr>
                                        <p:cTn id="177" dur="1000" fill="hold"/>
                                        <p:tgtEl>
                                          <p:spTgt spid="46"/>
                                        </p:tgtEl>
                                        <p:attrNameLst>
                                          <p:attrName>ppt_x</p:attrName>
                                        </p:attrNameLst>
                                      </p:cBhvr>
                                      <p:tavLst>
                                        <p:tav tm="0">
                                          <p:val>
                                            <p:strVal val="#ppt_x"/>
                                          </p:val>
                                        </p:tav>
                                        <p:tav tm="100000">
                                          <p:val>
                                            <p:strVal val="#ppt_x"/>
                                          </p:val>
                                        </p:tav>
                                      </p:tavLst>
                                    </p:anim>
                                    <p:anim calcmode="lin" valueType="num">
                                      <p:cBhvr>
                                        <p:cTn id="178" dur="1000" fill="hold"/>
                                        <p:tgtEl>
                                          <p:spTgt spid="46"/>
                                        </p:tgtEl>
                                        <p:attrNameLst>
                                          <p:attrName>ppt_y</p:attrName>
                                        </p:attrNameLst>
                                      </p:cBhvr>
                                      <p:tavLst>
                                        <p:tav tm="0">
                                          <p:val>
                                            <p:strVal val="#ppt_y+.1"/>
                                          </p:val>
                                        </p:tav>
                                        <p:tav tm="100000">
                                          <p:val>
                                            <p:strVal val="#ppt_y"/>
                                          </p:val>
                                        </p:tav>
                                      </p:tavLst>
                                    </p:anim>
                                  </p:childTnLst>
                                </p:cTn>
                              </p:par>
                              <p:par>
                                <p:cTn id="179" presetID="42" presetClass="entr" presetSubtype="0" fill="hold" nodeType="withEffect">
                                  <p:stCondLst>
                                    <p:cond delay="0"/>
                                  </p:stCondLst>
                                  <p:childTnLst>
                                    <p:set>
                                      <p:cBhvr>
                                        <p:cTn id="180" dur="1" fill="hold">
                                          <p:stCondLst>
                                            <p:cond delay="0"/>
                                          </p:stCondLst>
                                        </p:cTn>
                                        <p:tgtEl>
                                          <p:spTgt spid="47"/>
                                        </p:tgtEl>
                                        <p:attrNameLst>
                                          <p:attrName>style.visibility</p:attrName>
                                        </p:attrNameLst>
                                      </p:cBhvr>
                                      <p:to>
                                        <p:strVal val="visible"/>
                                      </p:to>
                                    </p:set>
                                    <p:animEffect transition="in" filter="fade">
                                      <p:cBhvr>
                                        <p:cTn id="181" dur="1000"/>
                                        <p:tgtEl>
                                          <p:spTgt spid="47"/>
                                        </p:tgtEl>
                                      </p:cBhvr>
                                    </p:animEffect>
                                    <p:anim calcmode="lin" valueType="num">
                                      <p:cBhvr>
                                        <p:cTn id="182" dur="1000" fill="hold"/>
                                        <p:tgtEl>
                                          <p:spTgt spid="47"/>
                                        </p:tgtEl>
                                        <p:attrNameLst>
                                          <p:attrName>ppt_x</p:attrName>
                                        </p:attrNameLst>
                                      </p:cBhvr>
                                      <p:tavLst>
                                        <p:tav tm="0">
                                          <p:val>
                                            <p:strVal val="#ppt_x"/>
                                          </p:val>
                                        </p:tav>
                                        <p:tav tm="100000">
                                          <p:val>
                                            <p:strVal val="#ppt_x"/>
                                          </p:val>
                                        </p:tav>
                                      </p:tavLst>
                                    </p:anim>
                                    <p:anim calcmode="lin" valueType="num">
                                      <p:cBhvr>
                                        <p:cTn id="183" dur="1000" fill="hold"/>
                                        <p:tgtEl>
                                          <p:spTgt spid="47"/>
                                        </p:tgtEl>
                                        <p:attrNameLst>
                                          <p:attrName>ppt_y</p:attrName>
                                        </p:attrNameLst>
                                      </p:cBhvr>
                                      <p:tavLst>
                                        <p:tav tm="0">
                                          <p:val>
                                            <p:strVal val="#ppt_y+.1"/>
                                          </p:val>
                                        </p:tav>
                                        <p:tav tm="100000">
                                          <p:val>
                                            <p:strVal val="#ppt_y"/>
                                          </p:val>
                                        </p:tav>
                                      </p:tavLst>
                                    </p:anim>
                                  </p:childTnLst>
                                </p:cTn>
                              </p:par>
                              <p:par>
                                <p:cTn id="184" presetID="42" presetClass="entr" presetSubtype="0" fill="hold" nodeType="withEffect">
                                  <p:stCondLst>
                                    <p:cond delay="0"/>
                                  </p:stCondLst>
                                  <p:childTnLst>
                                    <p:set>
                                      <p:cBhvr>
                                        <p:cTn id="185" dur="1" fill="hold">
                                          <p:stCondLst>
                                            <p:cond delay="0"/>
                                          </p:stCondLst>
                                        </p:cTn>
                                        <p:tgtEl>
                                          <p:spTgt spid="48"/>
                                        </p:tgtEl>
                                        <p:attrNameLst>
                                          <p:attrName>style.visibility</p:attrName>
                                        </p:attrNameLst>
                                      </p:cBhvr>
                                      <p:to>
                                        <p:strVal val="visible"/>
                                      </p:to>
                                    </p:set>
                                    <p:animEffect transition="in" filter="fade">
                                      <p:cBhvr>
                                        <p:cTn id="186" dur="1000"/>
                                        <p:tgtEl>
                                          <p:spTgt spid="48"/>
                                        </p:tgtEl>
                                      </p:cBhvr>
                                    </p:animEffect>
                                    <p:anim calcmode="lin" valueType="num">
                                      <p:cBhvr>
                                        <p:cTn id="187" dur="1000" fill="hold"/>
                                        <p:tgtEl>
                                          <p:spTgt spid="48"/>
                                        </p:tgtEl>
                                        <p:attrNameLst>
                                          <p:attrName>ppt_x</p:attrName>
                                        </p:attrNameLst>
                                      </p:cBhvr>
                                      <p:tavLst>
                                        <p:tav tm="0">
                                          <p:val>
                                            <p:strVal val="#ppt_x"/>
                                          </p:val>
                                        </p:tav>
                                        <p:tav tm="100000">
                                          <p:val>
                                            <p:strVal val="#ppt_x"/>
                                          </p:val>
                                        </p:tav>
                                      </p:tavLst>
                                    </p:anim>
                                    <p:anim calcmode="lin" valueType="num">
                                      <p:cBhvr>
                                        <p:cTn id="188" dur="1000" fill="hold"/>
                                        <p:tgtEl>
                                          <p:spTgt spid="48"/>
                                        </p:tgtEl>
                                        <p:attrNameLst>
                                          <p:attrName>ppt_y</p:attrName>
                                        </p:attrNameLst>
                                      </p:cBhvr>
                                      <p:tavLst>
                                        <p:tav tm="0">
                                          <p:val>
                                            <p:strVal val="#ppt_y+.1"/>
                                          </p:val>
                                        </p:tav>
                                        <p:tav tm="100000">
                                          <p:val>
                                            <p:strVal val="#ppt_y"/>
                                          </p:val>
                                        </p:tav>
                                      </p:tavLst>
                                    </p:anim>
                                  </p:childTnLst>
                                </p:cTn>
                              </p:par>
                              <p:par>
                                <p:cTn id="189" presetID="42" presetClass="entr" presetSubtype="0" fill="hold" nodeType="withEffect">
                                  <p:stCondLst>
                                    <p:cond delay="0"/>
                                  </p:stCondLst>
                                  <p:childTnLst>
                                    <p:set>
                                      <p:cBhvr>
                                        <p:cTn id="190" dur="1" fill="hold">
                                          <p:stCondLst>
                                            <p:cond delay="0"/>
                                          </p:stCondLst>
                                        </p:cTn>
                                        <p:tgtEl>
                                          <p:spTgt spid="49"/>
                                        </p:tgtEl>
                                        <p:attrNameLst>
                                          <p:attrName>style.visibility</p:attrName>
                                        </p:attrNameLst>
                                      </p:cBhvr>
                                      <p:to>
                                        <p:strVal val="visible"/>
                                      </p:to>
                                    </p:set>
                                    <p:animEffect transition="in" filter="fade">
                                      <p:cBhvr>
                                        <p:cTn id="191" dur="1000"/>
                                        <p:tgtEl>
                                          <p:spTgt spid="49"/>
                                        </p:tgtEl>
                                      </p:cBhvr>
                                    </p:animEffect>
                                    <p:anim calcmode="lin" valueType="num">
                                      <p:cBhvr>
                                        <p:cTn id="192" dur="1000" fill="hold"/>
                                        <p:tgtEl>
                                          <p:spTgt spid="49"/>
                                        </p:tgtEl>
                                        <p:attrNameLst>
                                          <p:attrName>ppt_x</p:attrName>
                                        </p:attrNameLst>
                                      </p:cBhvr>
                                      <p:tavLst>
                                        <p:tav tm="0">
                                          <p:val>
                                            <p:strVal val="#ppt_x"/>
                                          </p:val>
                                        </p:tav>
                                        <p:tav tm="100000">
                                          <p:val>
                                            <p:strVal val="#ppt_x"/>
                                          </p:val>
                                        </p:tav>
                                      </p:tavLst>
                                    </p:anim>
                                    <p:anim calcmode="lin" valueType="num">
                                      <p:cBhvr>
                                        <p:cTn id="193" dur="1000" fill="hold"/>
                                        <p:tgtEl>
                                          <p:spTgt spid="49"/>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0"/>
                                  </p:stCondLst>
                                  <p:childTnLst>
                                    <p:set>
                                      <p:cBhvr>
                                        <p:cTn id="195" dur="1" fill="hold">
                                          <p:stCondLst>
                                            <p:cond delay="0"/>
                                          </p:stCondLst>
                                        </p:cTn>
                                        <p:tgtEl>
                                          <p:spTgt spid="50"/>
                                        </p:tgtEl>
                                        <p:attrNameLst>
                                          <p:attrName>style.visibility</p:attrName>
                                        </p:attrNameLst>
                                      </p:cBhvr>
                                      <p:to>
                                        <p:strVal val="visible"/>
                                      </p:to>
                                    </p:set>
                                    <p:animEffect transition="in" filter="fade">
                                      <p:cBhvr>
                                        <p:cTn id="196" dur="1000"/>
                                        <p:tgtEl>
                                          <p:spTgt spid="50"/>
                                        </p:tgtEl>
                                      </p:cBhvr>
                                    </p:animEffect>
                                    <p:anim calcmode="lin" valueType="num">
                                      <p:cBhvr>
                                        <p:cTn id="197" dur="1000" fill="hold"/>
                                        <p:tgtEl>
                                          <p:spTgt spid="50"/>
                                        </p:tgtEl>
                                        <p:attrNameLst>
                                          <p:attrName>ppt_x</p:attrName>
                                        </p:attrNameLst>
                                      </p:cBhvr>
                                      <p:tavLst>
                                        <p:tav tm="0">
                                          <p:val>
                                            <p:strVal val="#ppt_x"/>
                                          </p:val>
                                        </p:tav>
                                        <p:tav tm="100000">
                                          <p:val>
                                            <p:strVal val="#ppt_x"/>
                                          </p:val>
                                        </p:tav>
                                      </p:tavLst>
                                    </p:anim>
                                    <p:anim calcmode="lin" valueType="num">
                                      <p:cBhvr>
                                        <p:cTn id="198" dur="1000" fill="hold"/>
                                        <p:tgtEl>
                                          <p:spTgt spid="50"/>
                                        </p:tgtEl>
                                        <p:attrNameLst>
                                          <p:attrName>ppt_y</p:attrName>
                                        </p:attrNameLst>
                                      </p:cBhvr>
                                      <p:tavLst>
                                        <p:tav tm="0">
                                          <p:val>
                                            <p:strVal val="#ppt_y+.1"/>
                                          </p:val>
                                        </p:tav>
                                        <p:tav tm="100000">
                                          <p:val>
                                            <p:strVal val="#ppt_y"/>
                                          </p:val>
                                        </p:tav>
                                      </p:tavLst>
                                    </p:anim>
                                  </p:childTnLst>
                                </p:cTn>
                              </p:par>
                              <p:par>
                                <p:cTn id="199" presetID="42" presetClass="entr" presetSubtype="0" fill="hold" nodeType="withEffect">
                                  <p:stCondLst>
                                    <p:cond delay="0"/>
                                  </p:stCondLst>
                                  <p:childTnLst>
                                    <p:set>
                                      <p:cBhvr>
                                        <p:cTn id="200" dur="1" fill="hold">
                                          <p:stCondLst>
                                            <p:cond delay="0"/>
                                          </p:stCondLst>
                                        </p:cTn>
                                        <p:tgtEl>
                                          <p:spTgt spid="51"/>
                                        </p:tgtEl>
                                        <p:attrNameLst>
                                          <p:attrName>style.visibility</p:attrName>
                                        </p:attrNameLst>
                                      </p:cBhvr>
                                      <p:to>
                                        <p:strVal val="visible"/>
                                      </p:to>
                                    </p:set>
                                    <p:animEffect transition="in" filter="fade">
                                      <p:cBhvr>
                                        <p:cTn id="201" dur="1000"/>
                                        <p:tgtEl>
                                          <p:spTgt spid="51"/>
                                        </p:tgtEl>
                                      </p:cBhvr>
                                    </p:animEffect>
                                    <p:anim calcmode="lin" valueType="num">
                                      <p:cBhvr>
                                        <p:cTn id="202" dur="1000" fill="hold"/>
                                        <p:tgtEl>
                                          <p:spTgt spid="51"/>
                                        </p:tgtEl>
                                        <p:attrNameLst>
                                          <p:attrName>ppt_x</p:attrName>
                                        </p:attrNameLst>
                                      </p:cBhvr>
                                      <p:tavLst>
                                        <p:tav tm="0">
                                          <p:val>
                                            <p:strVal val="#ppt_x"/>
                                          </p:val>
                                        </p:tav>
                                        <p:tav tm="100000">
                                          <p:val>
                                            <p:strVal val="#ppt_x"/>
                                          </p:val>
                                        </p:tav>
                                      </p:tavLst>
                                    </p:anim>
                                    <p:anim calcmode="lin" valueType="num">
                                      <p:cBhvr>
                                        <p:cTn id="203" dur="1000" fill="hold"/>
                                        <p:tgtEl>
                                          <p:spTgt spid="51"/>
                                        </p:tgtEl>
                                        <p:attrNameLst>
                                          <p:attrName>ppt_y</p:attrName>
                                        </p:attrNameLst>
                                      </p:cBhvr>
                                      <p:tavLst>
                                        <p:tav tm="0">
                                          <p:val>
                                            <p:strVal val="#ppt_y+.1"/>
                                          </p:val>
                                        </p:tav>
                                        <p:tav tm="100000">
                                          <p:val>
                                            <p:strVal val="#ppt_y"/>
                                          </p:val>
                                        </p:tav>
                                      </p:tavLst>
                                    </p:anim>
                                  </p:childTnLst>
                                </p:cTn>
                              </p:par>
                              <p:par>
                                <p:cTn id="204" presetID="42" presetClass="entr" presetSubtype="0" fill="hold" nodeType="withEffect">
                                  <p:stCondLst>
                                    <p:cond delay="0"/>
                                  </p:stCondLst>
                                  <p:childTnLst>
                                    <p:set>
                                      <p:cBhvr>
                                        <p:cTn id="205" dur="1" fill="hold">
                                          <p:stCondLst>
                                            <p:cond delay="0"/>
                                          </p:stCondLst>
                                        </p:cTn>
                                        <p:tgtEl>
                                          <p:spTgt spid="62"/>
                                        </p:tgtEl>
                                        <p:attrNameLst>
                                          <p:attrName>style.visibility</p:attrName>
                                        </p:attrNameLst>
                                      </p:cBhvr>
                                      <p:to>
                                        <p:strVal val="visible"/>
                                      </p:to>
                                    </p:set>
                                    <p:animEffect transition="in" filter="fade">
                                      <p:cBhvr>
                                        <p:cTn id="206" dur="1000"/>
                                        <p:tgtEl>
                                          <p:spTgt spid="62"/>
                                        </p:tgtEl>
                                      </p:cBhvr>
                                    </p:animEffect>
                                    <p:anim calcmode="lin" valueType="num">
                                      <p:cBhvr>
                                        <p:cTn id="207" dur="1000" fill="hold"/>
                                        <p:tgtEl>
                                          <p:spTgt spid="62"/>
                                        </p:tgtEl>
                                        <p:attrNameLst>
                                          <p:attrName>ppt_x</p:attrName>
                                        </p:attrNameLst>
                                      </p:cBhvr>
                                      <p:tavLst>
                                        <p:tav tm="0">
                                          <p:val>
                                            <p:strVal val="#ppt_x"/>
                                          </p:val>
                                        </p:tav>
                                        <p:tav tm="100000">
                                          <p:val>
                                            <p:strVal val="#ppt_x"/>
                                          </p:val>
                                        </p:tav>
                                      </p:tavLst>
                                    </p:anim>
                                    <p:anim calcmode="lin" valueType="num">
                                      <p:cBhvr>
                                        <p:cTn id="208" dur="1000" fill="hold"/>
                                        <p:tgtEl>
                                          <p:spTgt spid="62"/>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104"/>
                                        </p:tgtEl>
                                        <p:attrNameLst>
                                          <p:attrName>style.visibility</p:attrName>
                                        </p:attrNameLst>
                                      </p:cBhvr>
                                      <p:to>
                                        <p:strVal val="visible"/>
                                      </p:to>
                                    </p:set>
                                    <p:animEffect transition="in" filter="fade">
                                      <p:cBhvr>
                                        <p:cTn id="211" dur="1000"/>
                                        <p:tgtEl>
                                          <p:spTgt spid="104"/>
                                        </p:tgtEl>
                                      </p:cBhvr>
                                    </p:animEffect>
                                    <p:anim calcmode="lin" valueType="num">
                                      <p:cBhvr>
                                        <p:cTn id="212" dur="1000" fill="hold"/>
                                        <p:tgtEl>
                                          <p:spTgt spid="104"/>
                                        </p:tgtEl>
                                        <p:attrNameLst>
                                          <p:attrName>ppt_x</p:attrName>
                                        </p:attrNameLst>
                                      </p:cBhvr>
                                      <p:tavLst>
                                        <p:tav tm="0">
                                          <p:val>
                                            <p:strVal val="#ppt_x"/>
                                          </p:val>
                                        </p:tav>
                                        <p:tav tm="100000">
                                          <p:val>
                                            <p:strVal val="#ppt_x"/>
                                          </p:val>
                                        </p:tav>
                                      </p:tavLst>
                                    </p:anim>
                                    <p:anim calcmode="lin" valueType="num">
                                      <p:cBhvr>
                                        <p:cTn id="213"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74" grpId="0" animBg="1"/>
      <p:bldP spid="44" grpId="0" animBg="1"/>
      <p:bldP spid="57" grpId="0" animBg="1"/>
      <p:bldP spid="88" grpId="0" animBg="1"/>
      <p:bldP spid="96" grpId="0" animBg="1"/>
      <p:bldP spid="114" grpId="0" animBg="1"/>
      <p:bldP spid="3" grpId="0" animBg="1"/>
      <p:bldP spid="97" grpId="0" animBg="1"/>
      <p:bldP spid="7" grpId="0" animBg="1"/>
      <p:bldP spid="8" grpId="0" animBg="1"/>
      <p:bldP spid="43" grpId="0" animBg="1"/>
      <p:bldP spid="50" grpId="0" animBg="1"/>
      <p:bldP spid="10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B0A6CE-B881-43B2-A5EE-5AD01C0B6977}"/>
              </a:ext>
            </a:extLst>
          </p:cNvPr>
          <p:cNvSpPr>
            <a:spLocks noGrp="1"/>
          </p:cNvSpPr>
          <p:nvPr>
            <p:ph type="body" sz="half" idx="1"/>
          </p:nvPr>
        </p:nvSpPr>
        <p:spPr>
          <a:xfrm>
            <a:off x="548640" y="1181529"/>
            <a:ext cx="9983894" cy="4295016"/>
          </a:xfrm>
        </p:spPr>
        <p:txBody>
          <a:bodyPr/>
          <a:lstStyle/>
          <a:p>
            <a:r>
              <a:rPr lang="en-US" b="1" dirty="0"/>
              <a:t>Data Mapping</a:t>
            </a:r>
          </a:p>
          <a:p>
            <a:pPr marL="342900" indent="-342900">
              <a:buFont typeface="Arial" panose="020B0604020202020204" pitchFamily="34" charset="0"/>
              <a:buChar char="•"/>
            </a:pPr>
            <a:r>
              <a:rPr lang="en-US" dirty="0"/>
              <a:t>Typically led by IT team, process to map against T1Dx data specifications resulting in access to the QI portal and contribution to population health research.</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dirty="0"/>
              <a:t>Smartsheets</a:t>
            </a:r>
          </a:p>
          <a:p>
            <a:pPr marL="342900" indent="-342900">
              <a:buFont typeface="Arial" panose="020B0604020202020204" pitchFamily="34" charset="0"/>
              <a:buChar char="•"/>
            </a:pPr>
            <a:r>
              <a:rPr lang="en-US" dirty="0"/>
              <a:t>Temporary data sharing solution (prior to site completing data mapping) where site shares aggregate data to produce dashboards; allows sites the benefit of benchmarking and identifying shifts and trends over time.</a:t>
            </a:r>
          </a:p>
        </p:txBody>
      </p:sp>
      <p:sp>
        <p:nvSpPr>
          <p:cNvPr id="3" name="Title 2">
            <a:extLst>
              <a:ext uri="{FF2B5EF4-FFF2-40B4-BE49-F238E27FC236}">
                <a16:creationId xmlns:a16="http://schemas.microsoft.com/office/drawing/2014/main" id="{88492336-39CA-43D1-9D71-348472E790C0}"/>
              </a:ext>
            </a:extLst>
          </p:cNvPr>
          <p:cNvSpPr>
            <a:spLocks noGrp="1"/>
          </p:cNvSpPr>
          <p:nvPr>
            <p:ph type="title"/>
          </p:nvPr>
        </p:nvSpPr>
        <p:spPr>
          <a:xfrm>
            <a:off x="548640" y="228599"/>
            <a:ext cx="10972800" cy="714829"/>
          </a:xfrm>
        </p:spPr>
        <p:txBody>
          <a:bodyPr/>
          <a:lstStyle/>
          <a:p>
            <a:r>
              <a:rPr lang="en-US" b="1" dirty="0"/>
              <a:t>How we get data at T1D Exchange</a:t>
            </a:r>
          </a:p>
        </p:txBody>
      </p:sp>
    </p:spTree>
    <p:extLst>
      <p:ext uri="{BB962C8B-B14F-4D97-AF65-F5344CB8AC3E}">
        <p14:creationId xmlns:p14="http://schemas.microsoft.com/office/powerpoint/2010/main" val="257820730"/>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6AB2F8-CB8A-428B-A411-C7F7BEA6E06A}"/>
              </a:ext>
            </a:extLst>
          </p:cNvPr>
          <p:cNvSpPr>
            <a:spLocks noGrp="1"/>
          </p:cNvSpPr>
          <p:nvPr>
            <p:ph type="title"/>
          </p:nvPr>
        </p:nvSpPr>
        <p:spPr>
          <a:xfrm>
            <a:off x="548640" y="228600"/>
            <a:ext cx="10972800" cy="700314"/>
          </a:xfrm>
        </p:spPr>
        <p:txBody>
          <a:bodyPr/>
          <a:lstStyle/>
          <a:p>
            <a:r>
              <a:rPr lang="en-US" dirty="0"/>
              <a:t>Smartsheets</a:t>
            </a:r>
          </a:p>
        </p:txBody>
      </p:sp>
      <p:pic>
        <p:nvPicPr>
          <p:cNvPr id="7" name="Picture 6" descr="Graphical user interface, application, table&#10;&#10;Description automatically generated">
            <a:extLst>
              <a:ext uri="{FF2B5EF4-FFF2-40B4-BE49-F238E27FC236}">
                <a16:creationId xmlns:a16="http://schemas.microsoft.com/office/drawing/2014/main" id="{BFDDCC89-71EC-4B17-8ED8-378A67D550DA}"/>
              </a:ext>
            </a:extLst>
          </p:cNvPr>
          <p:cNvPicPr>
            <a:picLocks noChangeAspect="1"/>
          </p:cNvPicPr>
          <p:nvPr/>
        </p:nvPicPr>
        <p:blipFill>
          <a:blip r:embed="rId2"/>
          <a:stretch>
            <a:fillRect/>
          </a:stretch>
        </p:blipFill>
        <p:spPr>
          <a:xfrm>
            <a:off x="548641" y="765163"/>
            <a:ext cx="10793810" cy="5966376"/>
          </a:xfrm>
          <a:prstGeom prst="rect">
            <a:avLst/>
          </a:prstGeom>
        </p:spPr>
      </p:pic>
    </p:spTree>
    <p:extLst>
      <p:ext uri="{BB962C8B-B14F-4D97-AF65-F5344CB8AC3E}">
        <p14:creationId xmlns:p14="http://schemas.microsoft.com/office/powerpoint/2010/main" val="1116117907"/>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D35E-C8F6-47BA-B2E3-92E747C80A52}"/>
              </a:ext>
            </a:extLst>
          </p:cNvPr>
          <p:cNvSpPr>
            <a:spLocks noGrp="1"/>
          </p:cNvSpPr>
          <p:nvPr>
            <p:ph type="title"/>
          </p:nvPr>
        </p:nvSpPr>
        <p:spPr/>
        <p:txBody>
          <a:bodyPr/>
          <a:lstStyle/>
          <a:p>
            <a:r>
              <a:rPr lang="en-US" dirty="0"/>
              <a:t>2020-2021 Data Overview</a:t>
            </a:r>
          </a:p>
        </p:txBody>
      </p:sp>
    </p:spTree>
    <p:extLst>
      <p:ext uri="{BB962C8B-B14F-4D97-AF65-F5344CB8AC3E}">
        <p14:creationId xmlns:p14="http://schemas.microsoft.com/office/powerpoint/2010/main" val="1187441150"/>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4400" b="1" dirty="0">
                <a:solidFill>
                  <a:srgbClr val="18A1AB"/>
                </a:solidFill>
              </a:rPr>
              <a:t>Core QI Measures – </a:t>
            </a:r>
            <a:r>
              <a:rPr lang="en-US" b="1" dirty="0">
                <a:solidFill>
                  <a:srgbClr val="18A1AB"/>
                </a:solidFill>
              </a:rPr>
              <a:t>Peds</a:t>
            </a:r>
            <a:r>
              <a:rPr lang="en-US" sz="4400" b="1" dirty="0">
                <a:solidFill>
                  <a:srgbClr val="18A1AB"/>
                </a:solidFill>
              </a:rPr>
              <a:t> clinics</a:t>
            </a:r>
            <a:br>
              <a:rPr lang="en-US" sz="4400" b="1" dirty="0">
                <a:solidFill>
                  <a:srgbClr val="18A1AB"/>
                </a:solidFill>
              </a:rPr>
            </a:br>
            <a:r>
              <a:rPr lang="en-US" sz="2200" b="1" dirty="0">
                <a:solidFill>
                  <a:srgbClr val="47606D"/>
                </a:solidFill>
              </a:rPr>
              <a:t>July 2020 – June 2022</a:t>
            </a:r>
          </a:p>
        </p:txBody>
      </p:sp>
      <p:graphicFrame>
        <p:nvGraphicFramePr>
          <p:cNvPr id="4" name="Table 3"/>
          <p:cNvGraphicFramePr>
            <a:graphicFrameLocks noGrp="1"/>
          </p:cNvGraphicFramePr>
          <p:nvPr/>
        </p:nvGraphicFramePr>
        <p:xfrm>
          <a:off x="939625" y="921226"/>
          <a:ext cx="10242725" cy="5032102"/>
        </p:xfrm>
        <a:graphic>
          <a:graphicData uri="http://schemas.openxmlformats.org/drawingml/2006/table">
            <a:tbl>
              <a:tblPr firstRow="1" bandRow="1">
                <a:tableStyleId>{5940675A-B579-460E-94D1-54222C63F5DA}</a:tableStyleId>
              </a:tblPr>
              <a:tblGrid>
                <a:gridCol w="3438669">
                  <a:extLst>
                    <a:ext uri="{9D8B030D-6E8A-4147-A177-3AD203B41FA5}">
                      <a16:colId xmlns:a16="http://schemas.microsoft.com/office/drawing/2014/main" val="680926386"/>
                    </a:ext>
                  </a:extLst>
                </a:gridCol>
                <a:gridCol w="3965004">
                  <a:extLst>
                    <a:ext uri="{9D8B030D-6E8A-4147-A177-3AD203B41FA5}">
                      <a16:colId xmlns:a16="http://schemas.microsoft.com/office/drawing/2014/main" val="3461308717"/>
                    </a:ext>
                  </a:extLst>
                </a:gridCol>
                <a:gridCol w="2839052">
                  <a:extLst>
                    <a:ext uri="{9D8B030D-6E8A-4147-A177-3AD203B41FA5}">
                      <a16:colId xmlns:a16="http://schemas.microsoft.com/office/drawing/2014/main" val="1158922004"/>
                    </a:ext>
                  </a:extLst>
                </a:gridCol>
              </a:tblGrid>
              <a:tr h="587809">
                <a:tc>
                  <a:txBody>
                    <a:bodyPr/>
                    <a:lstStyle/>
                    <a:p>
                      <a:pPr algn="ctr"/>
                      <a:r>
                        <a:rPr lang="en-US" sz="1800" b="1" dirty="0">
                          <a:solidFill>
                            <a:srgbClr val="47606D"/>
                          </a:solidFill>
                        </a:rPr>
                        <a:t>Measures reported as of Aug 2021</a:t>
                      </a:r>
                    </a:p>
                  </a:txBody>
                  <a:tcPr anchor="ctr">
                    <a:solidFill>
                      <a:schemeClr val="bg1"/>
                    </a:solidFill>
                  </a:tcPr>
                </a:tc>
                <a:tc>
                  <a:txBody>
                    <a:bodyPr/>
                    <a:lstStyle/>
                    <a:p>
                      <a:pPr algn="ctr"/>
                      <a:r>
                        <a:rPr lang="en-US" sz="1800" b="1" dirty="0">
                          <a:solidFill>
                            <a:srgbClr val="47606D"/>
                          </a:solidFill>
                        </a:rPr>
                        <a:t>Measure</a:t>
                      </a:r>
                    </a:p>
                  </a:txBody>
                  <a:tcPr anchor="ctr">
                    <a:solidFill>
                      <a:schemeClr val="bg1"/>
                    </a:solidFill>
                  </a:tcPr>
                </a:tc>
                <a:tc>
                  <a:txBody>
                    <a:bodyPr/>
                    <a:lstStyle/>
                    <a:p>
                      <a:pPr algn="ctr"/>
                      <a:r>
                        <a:rPr lang="en-US" sz="1800" b="1" i="0" u="none" strike="noStrike" cap="none" spc="0" baseline="0" dirty="0">
                          <a:ln>
                            <a:noFill/>
                          </a:ln>
                          <a:solidFill>
                            <a:srgbClr val="47606D"/>
                          </a:solidFill>
                          <a:uFillTx/>
                          <a:latin typeface="+mn-lt"/>
                          <a:ea typeface="+mn-ea"/>
                          <a:cs typeface="+mn-cs"/>
                          <a:sym typeface="Hind Bold"/>
                        </a:rPr>
                        <a:t># of Pediatrics clinics reporting</a:t>
                      </a:r>
                      <a:endParaRPr lang="en-US" sz="1800" b="1" i="0" dirty="0">
                        <a:solidFill>
                          <a:srgbClr val="47606D"/>
                        </a:solidFill>
                      </a:endParaRPr>
                    </a:p>
                  </a:txBody>
                  <a:tcPr anchor="ctr">
                    <a:solidFill>
                      <a:schemeClr val="bg1"/>
                    </a:solidFill>
                  </a:tcPr>
                </a:tc>
                <a:extLst>
                  <a:ext uri="{0D108BD9-81ED-4DB2-BD59-A6C34878D82A}">
                    <a16:rowId xmlns:a16="http://schemas.microsoft.com/office/drawing/2014/main" val="1788304742"/>
                  </a:ext>
                </a:extLst>
              </a:tr>
              <a:tr h="397296">
                <a:tc rowSpan="2">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400" b="1" dirty="0">
                          <a:solidFill>
                            <a:srgbClr val="18A1AB"/>
                          </a:solidFill>
                        </a:rPr>
                        <a:t>Outcome Measures</a:t>
                      </a:r>
                    </a:p>
                  </a:txBody>
                  <a:tcPr>
                    <a:solidFill>
                      <a:schemeClr val="bg1"/>
                    </a:solidFill>
                  </a:tcPr>
                </a:tc>
                <a:tc>
                  <a:txBody>
                    <a:bodyPr/>
                    <a:lstStyle/>
                    <a:p>
                      <a:pPr algn="l"/>
                      <a:r>
                        <a:rPr lang="en-US" sz="1800" b="0" dirty="0">
                          <a:solidFill>
                            <a:schemeClr val="tx1"/>
                          </a:solidFill>
                        </a:rPr>
                        <a:t>HbA1c &gt;7%</a:t>
                      </a:r>
                    </a:p>
                  </a:txBody>
                  <a:tcPr>
                    <a:solidFill>
                      <a:schemeClr val="bg1"/>
                    </a:solidFill>
                  </a:tcPr>
                </a:tc>
                <a:tc>
                  <a:txBody>
                    <a:bodyPr/>
                    <a:lstStyle/>
                    <a:p>
                      <a:pPr algn="ctr"/>
                      <a:r>
                        <a:rPr lang="en-US" sz="1800" b="1" i="0" dirty="0">
                          <a:solidFill>
                            <a:schemeClr val="tx1"/>
                          </a:solidFill>
                        </a:rPr>
                        <a:t>24</a:t>
                      </a:r>
                      <a:r>
                        <a:rPr lang="en-US" sz="1800" b="0" i="0" dirty="0">
                          <a:solidFill>
                            <a:schemeClr val="tx1"/>
                          </a:solidFill>
                        </a:rPr>
                        <a:t> </a:t>
                      </a:r>
                      <a:r>
                        <a:rPr lang="en-US" sz="1800" b="1" i="0" dirty="0">
                          <a:solidFill>
                            <a:schemeClr val="tx1"/>
                          </a:solidFill>
                        </a:rPr>
                        <a:t>clinics</a:t>
                      </a:r>
                    </a:p>
                  </a:txBody>
                  <a:tcPr>
                    <a:solidFill>
                      <a:schemeClr val="bg1"/>
                    </a:solidFill>
                  </a:tcPr>
                </a:tc>
                <a:extLst>
                  <a:ext uri="{0D108BD9-81ED-4DB2-BD59-A6C34878D82A}">
                    <a16:rowId xmlns:a16="http://schemas.microsoft.com/office/drawing/2014/main" val="1303171843"/>
                  </a:ext>
                </a:extLst>
              </a:tr>
              <a:tr h="488412">
                <a:tc vMerge="1">
                  <a:txBody>
                    <a:bodyPr/>
                    <a:lstStyle/>
                    <a:p>
                      <a:endParaRPr lang="en-US" sz="1800" dirty="0">
                        <a:solidFill>
                          <a:srgbClr val="47606D"/>
                        </a:solidFill>
                      </a:endParaRPr>
                    </a:p>
                  </a:txBody>
                  <a:tcPr anchor="ctr">
                    <a:lnR w="12700" cap="flat" cmpd="sng" algn="ctr">
                      <a:solidFill>
                        <a:srgbClr val="47606D"/>
                      </a:solidFill>
                      <a:prstDash val="solid"/>
                      <a:round/>
                      <a:headEnd type="none" w="med" len="med"/>
                      <a:tailEnd type="none" w="med" len="med"/>
                    </a:lnR>
                  </a:tcPr>
                </a:tc>
                <a:tc>
                  <a:txBody>
                    <a:bodyPr/>
                    <a:lstStyle/>
                    <a:p>
                      <a:r>
                        <a:rPr lang="en-US" sz="1800" dirty="0">
                          <a:solidFill>
                            <a:schemeClr val="tx1"/>
                          </a:solidFill>
                        </a:rPr>
                        <a:t>Median A1c</a:t>
                      </a:r>
                    </a:p>
                  </a:txBody>
                  <a:tcPr anchor="ctr">
                    <a:lnL w="12700" cap="flat" cmpd="sng" algn="ctr">
                      <a:solidFill>
                        <a:srgbClr val="47606D"/>
                      </a:solidFill>
                      <a:prstDash val="solid"/>
                      <a:round/>
                      <a:headEnd type="none" w="med" len="med"/>
                      <a:tailEnd type="none" w="med" len="med"/>
                    </a:lnL>
                    <a:lnR w="12700" cap="flat" cmpd="sng" algn="ctr">
                      <a:solidFill>
                        <a:srgbClr val="47606D"/>
                      </a:solidFill>
                      <a:prstDash val="solid"/>
                      <a:round/>
                      <a:headEnd type="none" w="med" len="med"/>
                      <a:tailEnd type="none" w="med" len="med"/>
                    </a:lnR>
                    <a:solidFill>
                      <a:schemeClr val="bg1"/>
                    </a:solidFill>
                  </a:tcPr>
                </a:tc>
                <a:tc>
                  <a:txBody>
                    <a:bodyPr/>
                    <a:lstStyle/>
                    <a:p>
                      <a:pPr algn="ctr"/>
                      <a:r>
                        <a:rPr lang="en-US" sz="1800" b="1" i="0" dirty="0">
                          <a:solidFill>
                            <a:schemeClr val="tx1"/>
                          </a:solidFill>
                        </a:rPr>
                        <a:t>24 clinics</a:t>
                      </a:r>
                    </a:p>
                  </a:txBody>
                  <a:tcPr anchor="ctr">
                    <a:lnL w="12700" cap="flat" cmpd="sng" algn="ctr">
                      <a:solidFill>
                        <a:srgbClr val="47606D"/>
                      </a:solidFill>
                      <a:prstDash val="solid"/>
                      <a:round/>
                      <a:headEnd type="none" w="med" len="med"/>
                      <a:tailEnd type="none" w="med" len="med"/>
                    </a:lnL>
                    <a:solidFill>
                      <a:schemeClr val="bg1"/>
                    </a:solidFill>
                  </a:tcPr>
                </a:tc>
                <a:extLst>
                  <a:ext uri="{0D108BD9-81ED-4DB2-BD59-A6C34878D82A}">
                    <a16:rowId xmlns:a16="http://schemas.microsoft.com/office/drawing/2014/main" val="2990013454"/>
                  </a:ext>
                </a:extLst>
              </a:tr>
              <a:tr h="456851">
                <a:tc rowSpan="4">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400" b="1" dirty="0">
                          <a:solidFill>
                            <a:srgbClr val="18A1AB"/>
                          </a:solidFill>
                        </a:rPr>
                        <a:t>Process Measures</a:t>
                      </a:r>
                    </a:p>
                  </a:txBody>
                  <a:tcPr anchor="ctr">
                    <a:solidFill>
                      <a:schemeClr val="bg1"/>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b="0" dirty="0">
                          <a:solidFill>
                            <a:schemeClr val="tx1"/>
                          </a:solidFill>
                        </a:rPr>
                        <a:t>CGM use</a:t>
                      </a:r>
                    </a:p>
                  </a:txBody>
                  <a:tcPr anchor="ctr">
                    <a:solidFill>
                      <a:schemeClr val="bg1"/>
                    </a:solidFill>
                  </a:tcPr>
                </a:tc>
                <a:tc>
                  <a:txBody>
                    <a:bodyPr/>
                    <a:lstStyle/>
                    <a:p>
                      <a:pPr algn="ctr"/>
                      <a:r>
                        <a:rPr lang="en-US" sz="1800" b="1" i="0" dirty="0">
                          <a:solidFill>
                            <a:schemeClr val="tx1"/>
                          </a:solidFill>
                        </a:rPr>
                        <a:t>24 clinics </a:t>
                      </a:r>
                    </a:p>
                  </a:txBody>
                  <a:tcPr anchor="ctr">
                    <a:solidFill>
                      <a:schemeClr val="bg1"/>
                    </a:solidFill>
                  </a:tcPr>
                </a:tc>
                <a:extLst>
                  <a:ext uri="{0D108BD9-81ED-4DB2-BD59-A6C34878D82A}">
                    <a16:rowId xmlns:a16="http://schemas.microsoft.com/office/drawing/2014/main" val="896971245"/>
                  </a:ext>
                </a:extLst>
              </a:tr>
              <a:tr h="478983">
                <a:tc vMerge="1">
                  <a:txBody>
                    <a:bodyPr/>
                    <a:lstStyle/>
                    <a:p>
                      <a:endParaRPr lang="en-US" sz="1800" dirty="0">
                        <a:solidFill>
                          <a:srgbClr val="47606D"/>
                        </a:solidFill>
                      </a:endParaRPr>
                    </a:p>
                  </a:txBody>
                  <a:tcPr anchor="ctr">
                    <a:lnR w="12700" cap="flat" cmpd="sng" algn="ctr">
                      <a:solidFill>
                        <a:srgbClr val="47606D"/>
                      </a:solidFill>
                      <a:prstDash val="solid"/>
                      <a:round/>
                      <a:headEnd type="none" w="med" len="med"/>
                      <a:tailEnd type="none" w="med" len="med"/>
                    </a:lnR>
                  </a:tcPr>
                </a:tc>
                <a:tc>
                  <a:txBody>
                    <a:bodyPr/>
                    <a:lstStyle/>
                    <a:p>
                      <a:r>
                        <a:rPr lang="en-US" sz="1800" dirty="0">
                          <a:solidFill>
                            <a:schemeClr val="tx1"/>
                          </a:solidFill>
                        </a:rPr>
                        <a:t>Pump use</a:t>
                      </a:r>
                    </a:p>
                  </a:txBody>
                  <a:tcPr anchor="ctr">
                    <a:lnL w="12700" cap="flat" cmpd="sng" algn="ctr">
                      <a:solidFill>
                        <a:srgbClr val="47606D"/>
                      </a:solidFill>
                      <a:prstDash val="solid"/>
                      <a:round/>
                      <a:headEnd type="none" w="med" len="med"/>
                      <a:tailEnd type="none" w="med" len="med"/>
                    </a:lnL>
                    <a:lnR w="12700" cap="flat" cmpd="sng" algn="ctr">
                      <a:solidFill>
                        <a:srgbClr val="47606D"/>
                      </a:solidFill>
                      <a:prstDash val="solid"/>
                      <a:round/>
                      <a:headEnd type="none" w="med" len="med"/>
                      <a:tailEnd type="none" w="med" len="med"/>
                    </a:lnR>
                    <a:solidFill>
                      <a:schemeClr val="bg1"/>
                    </a:solidFill>
                  </a:tcPr>
                </a:tc>
                <a:tc>
                  <a:txBody>
                    <a:bodyPr/>
                    <a:lstStyle/>
                    <a:p>
                      <a:pPr algn="ctr"/>
                      <a:r>
                        <a:rPr lang="en-US" sz="1800" b="1" i="0" dirty="0">
                          <a:solidFill>
                            <a:schemeClr val="tx1"/>
                          </a:solidFill>
                        </a:rPr>
                        <a:t>24 clinics</a:t>
                      </a:r>
                    </a:p>
                  </a:txBody>
                  <a:tcPr anchor="ctr">
                    <a:lnL w="12700" cap="flat" cmpd="sng" algn="ctr">
                      <a:solidFill>
                        <a:srgbClr val="47606D"/>
                      </a:solidFill>
                      <a:prstDash val="solid"/>
                      <a:round/>
                      <a:headEnd type="none" w="med" len="med"/>
                      <a:tailEnd type="none" w="med" len="med"/>
                    </a:lnL>
                    <a:solidFill>
                      <a:schemeClr val="bg1"/>
                    </a:solidFill>
                  </a:tcPr>
                </a:tc>
                <a:extLst>
                  <a:ext uri="{0D108BD9-81ED-4DB2-BD59-A6C34878D82A}">
                    <a16:rowId xmlns:a16="http://schemas.microsoft.com/office/drawing/2014/main" val="3374661533"/>
                  </a:ext>
                </a:extLst>
              </a:tr>
              <a:tr h="482600">
                <a:tc vMerge="1">
                  <a:txBody>
                    <a:bodyPr/>
                    <a:lstStyle/>
                    <a:p>
                      <a:endParaRPr lang="en-US" sz="1800" dirty="0">
                        <a:solidFill>
                          <a:srgbClr val="47606D"/>
                        </a:solidFill>
                      </a:endParaRPr>
                    </a:p>
                  </a:txBody>
                  <a:tcPr anchor="ctr">
                    <a:lnR w="12700" cap="flat" cmpd="sng" algn="ctr">
                      <a:solidFill>
                        <a:srgbClr val="47606D"/>
                      </a:solidFill>
                      <a:prstDash val="solid"/>
                      <a:round/>
                      <a:headEnd type="none" w="med" len="med"/>
                      <a:tailEnd type="none" w="med" len="med"/>
                    </a:lnR>
                  </a:tcPr>
                </a:tc>
                <a:tc>
                  <a:txBody>
                    <a:bodyPr/>
                    <a:lstStyle/>
                    <a:p>
                      <a:r>
                        <a:rPr lang="en-US" sz="1800" dirty="0">
                          <a:solidFill>
                            <a:schemeClr val="tx1"/>
                          </a:solidFill>
                        </a:rPr>
                        <a:t>Depression screening</a:t>
                      </a:r>
                    </a:p>
                  </a:txBody>
                  <a:tcPr anchor="ctr">
                    <a:lnL w="12700" cap="flat" cmpd="sng" algn="ctr">
                      <a:solidFill>
                        <a:srgbClr val="47606D"/>
                      </a:solidFill>
                      <a:prstDash val="solid"/>
                      <a:round/>
                      <a:headEnd type="none" w="med" len="med"/>
                      <a:tailEnd type="none" w="med" len="med"/>
                    </a:lnL>
                    <a:lnR w="12700" cap="flat" cmpd="sng" algn="ctr">
                      <a:solidFill>
                        <a:srgbClr val="47606D"/>
                      </a:solidFill>
                      <a:prstDash val="solid"/>
                      <a:round/>
                      <a:headEnd type="none" w="med" len="med"/>
                      <a:tailEnd type="none" w="med" len="med"/>
                    </a:lnR>
                    <a:solidFill>
                      <a:schemeClr val="bg1"/>
                    </a:solidFill>
                  </a:tcPr>
                </a:tc>
                <a:tc>
                  <a:txBody>
                    <a:bodyPr/>
                    <a:lstStyle/>
                    <a:p>
                      <a:pPr algn="ctr"/>
                      <a:r>
                        <a:rPr lang="en-US" sz="1800" b="1" i="0" dirty="0">
                          <a:solidFill>
                            <a:schemeClr val="tx1"/>
                          </a:solidFill>
                        </a:rPr>
                        <a:t>16 clinics</a:t>
                      </a:r>
                      <a:endParaRPr lang="en-US" sz="1800" b="0" i="0" dirty="0">
                        <a:solidFill>
                          <a:schemeClr val="tx1"/>
                        </a:solidFill>
                      </a:endParaRPr>
                    </a:p>
                  </a:txBody>
                  <a:tcPr anchor="ctr">
                    <a:lnL w="12700" cap="flat" cmpd="sng" algn="ctr">
                      <a:solidFill>
                        <a:srgbClr val="47606D"/>
                      </a:solidFill>
                      <a:prstDash val="solid"/>
                      <a:round/>
                      <a:headEnd type="none" w="med" len="med"/>
                      <a:tailEnd type="none" w="med" len="med"/>
                    </a:lnL>
                    <a:solidFill>
                      <a:schemeClr val="bg1"/>
                    </a:solidFill>
                  </a:tcPr>
                </a:tc>
                <a:extLst>
                  <a:ext uri="{0D108BD9-81ED-4DB2-BD59-A6C34878D82A}">
                    <a16:rowId xmlns:a16="http://schemas.microsoft.com/office/drawing/2014/main" val="1112364319"/>
                  </a:ext>
                </a:extLst>
              </a:tr>
              <a:tr h="482600">
                <a:tc vMerge="1">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US" sz="2400" b="1" dirty="0">
                        <a:solidFill>
                          <a:srgbClr val="18A1AB"/>
                        </a:solidFill>
                      </a:endParaRPr>
                    </a:p>
                  </a:txBody>
                  <a:tcPr anchor="ctr">
                    <a:lnR w="12700" cap="flat" cmpd="sng" algn="ctr">
                      <a:solidFill>
                        <a:srgbClr val="47606D"/>
                      </a:solidFill>
                      <a:prstDash val="solid"/>
                      <a:round/>
                      <a:headEnd type="none" w="med" len="med"/>
                      <a:tailEnd type="none" w="med" len="med"/>
                    </a:lnR>
                  </a:tcPr>
                </a:tc>
                <a:tc>
                  <a:txBody>
                    <a:bodyPr/>
                    <a:lstStyle/>
                    <a:p>
                      <a:r>
                        <a:rPr lang="en-US" sz="1800" dirty="0">
                          <a:solidFill>
                            <a:schemeClr val="tx1"/>
                          </a:solidFill>
                        </a:rPr>
                        <a:t>DKA events</a:t>
                      </a:r>
                    </a:p>
                  </a:txBody>
                  <a:tcPr anchor="ctr">
                    <a:lnL w="12700" cap="flat" cmpd="sng" algn="ctr">
                      <a:solidFill>
                        <a:srgbClr val="47606D"/>
                      </a:solidFill>
                      <a:prstDash val="solid"/>
                      <a:round/>
                      <a:headEnd type="none" w="med" len="med"/>
                      <a:tailEnd type="none" w="med" len="med"/>
                    </a:lnL>
                    <a:lnR w="12700" cap="flat" cmpd="sng" algn="ctr">
                      <a:solidFill>
                        <a:srgbClr val="47606D"/>
                      </a:solidFill>
                      <a:prstDash val="solid"/>
                      <a:round/>
                      <a:headEnd type="none" w="med" len="med"/>
                      <a:tailEnd type="none" w="med" len="med"/>
                    </a:lnR>
                    <a:solidFill>
                      <a:schemeClr val="bg1"/>
                    </a:solidFill>
                  </a:tcPr>
                </a:tc>
                <a:tc>
                  <a:txBody>
                    <a:bodyPr/>
                    <a:lstStyle/>
                    <a:p>
                      <a:pPr algn="ctr"/>
                      <a:r>
                        <a:rPr lang="en-US" sz="1800" b="1" i="0" dirty="0">
                          <a:solidFill>
                            <a:schemeClr val="tx1"/>
                          </a:solidFill>
                        </a:rPr>
                        <a:t>10 clinics</a:t>
                      </a:r>
                      <a:endParaRPr lang="en-US" sz="1800" b="0" i="0" dirty="0">
                        <a:solidFill>
                          <a:schemeClr val="tx1"/>
                        </a:solidFill>
                      </a:endParaRPr>
                    </a:p>
                  </a:txBody>
                  <a:tcPr anchor="ctr">
                    <a:lnL w="12700" cap="flat" cmpd="sng" algn="ctr">
                      <a:solidFill>
                        <a:srgbClr val="47606D"/>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9722255"/>
                  </a:ext>
                </a:extLst>
              </a:tr>
              <a:tr h="482600">
                <a:tc rowSpan="3">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400" b="1" dirty="0">
                          <a:solidFill>
                            <a:srgbClr val="18A1AB"/>
                          </a:solidFill>
                        </a:rPr>
                        <a:t>Other Measures</a:t>
                      </a:r>
                    </a:p>
                  </a:txBody>
                  <a:tcPr anchor="ctr">
                    <a:lnR w="12700" cap="flat" cmpd="sng" algn="ctr">
                      <a:solidFill>
                        <a:srgbClr val="47606D"/>
                      </a:solidFill>
                      <a:prstDash val="solid"/>
                      <a:round/>
                      <a:headEnd type="none" w="med" len="med"/>
                      <a:tailEnd type="none" w="med" len="med"/>
                    </a:lnR>
                    <a:solidFill>
                      <a:schemeClr val="bg1"/>
                    </a:solidFill>
                  </a:tcPr>
                </a:tc>
                <a:tc>
                  <a:txBody>
                    <a:bodyPr/>
                    <a:lstStyle/>
                    <a:p>
                      <a:r>
                        <a:rPr lang="en-US" sz="1800" dirty="0">
                          <a:solidFill>
                            <a:schemeClr val="tx1"/>
                          </a:solidFill>
                        </a:rPr>
                        <a:t>Time in Range</a:t>
                      </a:r>
                    </a:p>
                  </a:txBody>
                  <a:tcPr anchor="ctr">
                    <a:lnL w="12700" cap="flat" cmpd="sng" algn="ctr">
                      <a:solidFill>
                        <a:srgbClr val="47606D"/>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800" dirty="0"/>
                        <a:t>                 </a:t>
                      </a:r>
                      <a:r>
                        <a:rPr lang="en-US" sz="1800" b="1" dirty="0"/>
                        <a:t>7 </a:t>
                      </a:r>
                      <a:r>
                        <a:rPr lang="en-US" sz="1800" b="1" i="0" dirty="0">
                          <a:solidFill>
                            <a:schemeClr val="tx1"/>
                          </a:solidFill>
                        </a:rPr>
                        <a:t>clinics</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9252501"/>
                  </a:ext>
                </a:extLst>
              </a:tr>
              <a:tr h="482600">
                <a:tc vMerge="1">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US" sz="2400" b="1" dirty="0">
                        <a:solidFill>
                          <a:srgbClr val="18A1AB"/>
                        </a:solidFill>
                      </a:endParaRPr>
                    </a:p>
                  </a:txBody>
                  <a:tcPr anchor="ctr">
                    <a:lnR w="12700" cap="flat" cmpd="sng" algn="ctr">
                      <a:solidFill>
                        <a:srgbClr val="47606D"/>
                      </a:solidFill>
                      <a:prstDash val="solid"/>
                      <a:round/>
                      <a:headEnd type="none" w="med" len="med"/>
                      <a:tailEnd type="none" w="med" len="med"/>
                    </a:lnR>
                  </a:tcPr>
                </a:tc>
                <a:tc>
                  <a:txBody>
                    <a:bodyPr/>
                    <a:lstStyle/>
                    <a:p>
                      <a:r>
                        <a:rPr lang="en-US" sz="1800" dirty="0">
                          <a:solidFill>
                            <a:schemeClr val="tx1"/>
                          </a:solidFill>
                        </a:rPr>
                        <a:t>Documented Transition</a:t>
                      </a:r>
                    </a:p>
                  </a:txBody>
                  <a:tcPr anchor="ctr">
                    <a:lnL w="12700" cap="flat" cmpd="sng" algn="ctr">
                      <a:solidFill>
                        <a:srgbClr val="47606D"/>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800" b="1" dirty="0"/>
                        <a:t>                 5 </a:t>
                      </a:r>
                      <a:r>
                        <a:rPr lang="en-US" sz="1800" b="1" i="0" dirty="0">
                          <a:solidFill>
                            <a:schemeClr val="tx1"/>
                          </a:solidFill>
                        </a:rPr>
                        <a:t>clinics</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0944481"/>
                  </a:ext>
                </a:extLst>
              </a:tr>
              <a:tr h="482600">
                <a:tc vMerge="1">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US" sz="2400" b="1" dirty="0">
                        <a:solidFill>
                          <a:srgbClr val="18A1AB"/>
                        </a:solidFill>
                      </a:endParaRPr>
                    </a:p>
                  </a:txBody>
                  <a:tcPr anchor="ctr">
                    <a:lnR w="12700" cap="flat" cmpd="sng" algn="ctr">
                      <a:solidFill>
                        <a:srgbClr val="47606D"/>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Social Determinants of Health screening</a:t>
                      </a:r>
                    </a:p>
                  </a:txBody>
                  <a:tcPr anchor="ctr">
                    <a:lnL w="12700" cap="flat" cmpd="sng" algn="ctr">
                      <a:solidFill>
                        <a:srgbClr val="47606D"/>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800" b="1" dirty="0"/>
                        <a:t>                 4 </a:t>
                      </a:r>
                      <a:r>
                        <a:rPr lang="en-US" sz="1800" b="1" i="0" dirty="0">
                          <a:solidFill>
                            <a:schemeClr val="tx1"/>
                          </a:solidFill>
                        </a:rPr>
                        <a:t>clinics</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8067430"/>
                  </a:ext>
                </a:extLst>
              </a:tr>
            </a:tbl>
          </a:graphicData>
        </a:graphic>
      </p:graphicFrame>
    </p:spTree>
    <p:extLst>
      <p:ext uri="{BB962C8B-B14F-4D97-AF65-F5344CB8AC3E}">
        <p14:creationId xmlns:p14="http://schemas.microsoft.com/office/powerpoint/2010/main" val="2344972238"/>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D51B1A-2AE1-432E-83B1-BE10D73C18E0}"/>
              </a:ext>
            </a:extLst>
          </p:cNvPr>
          <p:cNvSpPr>
            <a:spLocks noGrp="1"/>
          </p:cNvSpPr>
          <p:nvPr>
            <p:ph type="title"/>
          </p:nvPr>
        </p:nvSpPr>
        <p:spPr>
          <a:xfrm>
            <a:off x="548640" y="228600"/>
            <a:ext cx="10972800" cy="457200"/>
          </a:xfrm>
        </p:spPr>
        <p:txBody>
          <a:bodyPr/>
          <a:lstStyle/>
          <a:p>
            <a:r>
              <a:rPr lang="en-US" dirty="0"/>
              <a:t>Peds Clinics - HbA1c &lt; 7%</a:t>
            </a:r>
          </a:p>
        </p:txBody>
      </p:sp>
      <p:sp>
        <p:nvSpPr>
          <p:cNvPr id="6" name="Arrow: Up 1">
            <a:extLst>
              <a:ext uri="{FF2B5EF4-FFF2-40B4-BE49-F238E27FC236}">
                <a16:creationId xmlns:a16="http://schemas.microsoft.com/office/drawing/2014/main" id="{2718A5A5-3F59-4C4E-9A00-27FA352E21A9}"/>
              </a:ext>
            </a:extLst>
          </p:cNvPr>
          <p:cNvSpPr/>
          <p:nvPr/>
        </p:nvSpPr>
        <p:spPr>
          <a:xfrm>
            <a:off x="9048329" y="800100"/>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dirty="0"/>
          </a:p>
        </p:txBody>
      </p:sp>
      <p:sp>
        <p:nvSpPr>
          <p:cNvPr id="8" name="Text Placeholder 5">
            <a:extLst>
              <a:ext uri="{FF2B5EF4-FFF2-40B4-BE49-F238E27FC236}">
                <a16:creationId xmlns:a16="http://schemas.microsoft.com/office/drawing/2014/main" id="{8161B7CB-1BFE-4FDB-BC2F-78FE2D4E55AF}"/>
              </a:ext>
            </a:extLst>
          </p:cNvPr>
          <p:cNvSpPr txBox="1">
            <a:spLocks/>
          </p:cNvSpPr>
          <p:nvPr/>
        </p:nvSpPr>
        <p:spPr>
          <a:xfrm>
            <a:off x="9579082" y="1068372"/>
            <a:ext cx="1504575" cy="1388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1600" dirty="0"/>
              <a:t>Run chart favorable direction</a:t>
            </a:r>
          </a:p>
        </p:txBody>
      </p:sp>
      <p:graphicFrame>
        <p:nvGraphicFramePr>
          <p:cNvPr id="10" name="Object 9">
            <a:extLst>
              <a:ext uri="{FF2B5EF4-FFF2-40B4-BE49-F238E27FC236}">
                <a16:creationId xmlns:a16="http://schemas.microsoft.com/office/drawing/2014/main" id="{ADC0DC5E-FF97-4F51-A643-69A936CC61F7}"/>
              </a:ext>
            </a:extLst>
          </p:cNvPr>
          <p:cNvGraphicFramePr>
            <a:graphicFrameLocks noChangeAspect="1"/>
          </p:cNvGraphicFramePr>
          <p:nvPr/>
        </p:nvGraphicFramePr>
        <p:xfrm>
          <a:off x="273983" y="5468757"/>
          <a:ext cx="11644034" cy="641741"/>
        </p:xfrm>
        <a:graphic>
          <a:graphicData uri="http://schemas.openxmlformats.org/presentationml/2006/ole">
            <mc:AlternateContent xmlns:mc="http://schemas.openxmlformats.org/markup-compatibility/2006">
              <mc:Choice xmlns:v="urn:schemas-microsoft-com:vml" Requires="v">
                <p:oleObj name="Worksheet" r:id="rId3" imgW="10369513" imgH="571500" progId="Excel.Sheet.12">
                  <p:embed/>
                </p:oleObj>
              </mc:Choice>
              <mc:Fallback>
                <p:oleObj name="Worksheet" r:id="rId3" imgW="10369513" imgH="571500" progId="Excel.Sheet.12">
                  <p:embed/>
                  <p:pic>
                    <p:nvPicPr>
                      <p:cNvPr id="10" name="Object 9">
                        <a:extLst>
                          <a:ext uri="{FF2B5EF4-FFF2-40B4-BE49-F238E27FC236}">
                            <a16:creationId xmlns:a16="http://schemas.microsoft.com/office/drawing/2014/main" id="{ADC0DC5E-FF97-4F51-A643-69A936CC61F7}"/>
                          </a:ext>
                        </a:extLst>
                      </p:cNvPr>
                      <p:cNvPicPr/>
                      <p:nvPr/>
                    </p:nvPicPr>
                    <p:blipFill>
                      <a:blip r:embed="rId4"/>
                      <a:stretch>
                        <a:fillRect/>
                      </a:stretch>
                    </p:blipFill>
                    <p:spPr>
                      <a:xfrm>
                        <a:off x="273983" y="5468757"/>
                        <a:ext cx="11644034" cy="641741"/>
                      </a:xfrm>
                      <a:prstGeom prst="rect">
                        <a:avLst/>
                      </a:prstGeom>
                    </p:spPr>
                  </p:pic>
                </p:oleObj>
              </mc:Fallback>
            </mc:AlternateContent>
          </a:graphicData>
        </a:graphic>
      </p:graphicFrame>
      <p:pic>
        <p:nvPicPr>
          <p:cNvPr id="13" name="Content Placeholder 12">
            <a:extLst>
              <a:ext uri="{FF2B5EF4-FFF2-40B4-BE49-F238E27FC236}">
                <a16:creationId xmlns:a16="http://schemas.microsoft.com/office/drawing/2014/main" id="{11B24E44-661A-4AF4-8972-A2BCC60CB179}"/>
              </a:ext>
            </a:extLst>
          </p:cNvPr>
          <p:cNvPicPr>
            <a:picLocks noGrp="1" noChangeAspect="1"/>
          </p:cNvPicPr>
          <p:nvPr>
            <p:ph idx="1"/>
          </p:nvPr>
        </p:nvPicPr>
        <p:blipFill>
          <a:blip r:embed="rId5"/>
          <a:stretch>
            <a:fillRect/>
          </a:stretch>
        </p:blipFill>
        <p:spPr>
          <a:xfrm>
            <a:off x="629879" y="835546"/>
            <a:ext cx="7219626" cy="4483465"/>
          </a:xfrm>
          <a:prstGeom prst="rect">
            <a:avLst/>
          </a:prstGeom>
        </p:spPr>
      </p:pic>
    </p:spTree>
    <p:extLst>
      <p:ext uri="{BB962C8B-B14F-4D97-AF65-F5344CB8AC3E}">
        <p14:creationId xmlns:p14="http://schemas.microsoft.com/office/powerpoint/2010/main" val="193893517"/>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F248-214F-4AC9-AB25-A827945158A5}"/>
              </a:ext>
            </a:extLst>
          </p:cNvPr>
          <p:cNvSpPr>
            <a:spLocks noGrp="1"/>
          </p:cNvSpPr>
          <p:nvPr>
            <p:ph type="title"/>
          </p:nvPr>
        </p:nvSpPr>
        <p:spPr/>
        <p:txBody>
          <a:bodyPr/>
          <a:lstStyle/>
          <a:p>
            <a:r>
              <a:rPr lang="en-US" dirty="0"/>
              <a:t>Peds Clinics - HbA1c &lt; 7% Summary</a:t>
            </a:r>
          </a:p>
        </p:txBody>
      </p:sp>
      <p:sp>
        <p:nvSpPr>
          <p:cNvPr id="3" name="Content Placeholder 2">
            <a:extLst>
              <a:ext uri="{FF2B5EF4-FFF2-40B4-BE49-F238E27FC236}">
                <a16:creationId xmlns:a16="http://schemas.microsoft.com/office/drawing/2014/main" id="{35543495-EB18-4276-B228-612E5AE17FEB}"/>
              </a:ext>
            </a:extLst>
          </p:cNvPr>
          <p:cNvSpPr>
            <a:spLocks noGrp="1"/>
          </p:cNvSpPr>
          <p:nvPr>
            <p:ph sz="quarter" idx="10"/>
          </p:nvPr>
        </p:nvSpPr>
        <p:spPr>
          <a:xfrm>
            <a:off x="274595" y="990600"/>
            <a:ext cx="10972166" cy="5261344"/>
          </a:xfrm>
        </p:spPr>
        <p:txBody>
          <a:bodyPr/>
          <a:lstStyle/>
          <a:p>
            <a:r>
              <a:rPr lang="en-US" sz="2400" b="1" dirty="0">
                <a:solidFill>
                  <a:schemeClr val="tx1"/>
                </a:solidFill>
              </a:rPr>
              <a:t>QI Collaborative Goal: 25%</a:t>
            </a:r>
            <a:endParaRPr lang="en-US" sz="2400" dirty="0">
              <a:solidFill>
                <a:schemeClr val="tx1"/>
              </a:solidFill>
            </a:endParaRPr>
          </a:p>
          <a:p>
            <a:r>
              <a:rPr lang="en-US" sz="2400" b="1" dirty="0">
                <a:solidFill>
                  <a:schemeClr val="tx1"/>
                </a:solidFill>
              </a:rPr>
              <a:t>QI Collaborative Average: 16.8</a:t>
            </a:r>
            <a:r>
              <a:rPr lang="en-US" sz="2400" dirty="0">
                <a:solidFill>
                  <a:schemeClr val="tx1"/>
                </a:solidFill>
              </a:rPr>
              <a:t>%</a:t>
            </a:r>
          </a:p>
          <a:p>
            <a:endParaRPr lang="en-US" sz="2400" dirty="0">
              <a:solidFill>
                <a:schemeClr val="tx1"/>
              </a:solidFill>
            </a:endParaRPr>
          </a:p>
          <a:p>
            <a:r>
              <a:rPr lang="en-US" sz="2400" b="1" dirty="0">
                <a:solidFill>
                  <a:schemeClr val="tx1"/>
                </a:solidFill>
              </a:rPr>
              <a:t>Sites that meet goal: 1/16</a:t>
            </a:r>
          </a:p>
          <a:p>
            <a:r>
              <a:rPr lang="en-US" sz="2400" b="1" dirty="0">
                <a:solidFill>
                  <a:schemeClr val="tx1"/>
                </a:solidFill>
              </a:rPr>
              <a:t>Top performers: </a:t>
            </a:r>
          </a:p>
          <a:p>
            <a:pPr marL="457200" indent="-457200">
              <a:buAutoNum type="arabicParenBoth"/>
            </a:pPr>
            <a:r>
              <a:rPr lang="en-US" sz="2400" dirty="0">
                <a:solidFill>
                  <a:schemeClr val="tx1"/>
                </a:solidFill>
              </a:rPr>
              <a:t>NYU Ped: 35.5%; </a:t>
            </a:r>
          </a:p>
          <a:p>
            <a:pPr marL="457200" indent="-457200">
              <a:buAutoNum type="arabicParenBoth"/>
            </a:pPr>
            <a:r>
              <a:rPr lang="en-US" sz="2400" dirty="0">
                <a:solidFill>
                  <a:schemeClr val="tx1"/>
                </a:solidFill>
              </a:rPr>
              <a:t>Rady: 22.4%</a:t>
            </a:r>
          </a:p>
          <a:p>
            <a:pPr marL="457200" indent="-457200">
              <a:buAutoNum type="arabicParenBoth"/>
            </a:pPr>
            <a:r>
              <a:rPr lang="en-US" sz="2400" dirty="0">
                <a:solidFill>
                  <a:schemeClr val="tx1"/>
                </a:solidFill>
              </a:rPr>
              <a:t>Lurie: 21.8%</a:t>
            </a:r>
          </a:p>
          <a:p>
            <a:pPr marL="457200" indent="-457200">
              <a:buAutoNum type="arabicParenBoth"/>
            </a:pPr>
            <a:r>
              <a:rPr lang="en-US" sz="2400" dirty="0">
                <a:solidFill>
                  <a:schemeClr val="tx1"/>
                </a:solidFill>
              </a:rPr>
              <a:t>CHLA: 21.6</a:t>
            </a:r>
          </a:p>
          <a:p>
            <a:pPr marL="457200" indent="-457200">
              <a:buAutoNum type="arabicParenBoth"/>
            </a:pPr>
            <a:r>
              <a:rPr lang="en-US" sz="2400" dirty="0">
                <a:solidFill>
                  <a:schemeClr val="tx1"/>
                </a:solidFill>
              </a:rPr>
              <a:t>NYU Mineola: 21.2</a:t>
            </a:r>
          </a:p>
          <a:p>
            <a:endParaRPr lang="en-US" sz="2400" dirty="0">
              <a:solidFill>
                <a:schemeClr val="tx1"/>
              </a:solidFill>
            </a:endParaRPr>
          </a:p>
          <a:p>
            <a:r>
              <a:rPr lang="en-US" sz="2400" b="1" dirty="0">
                <a:solidFill>
                  <a:schemeClr val="tx1"/>
                </a:solidFill>
              </a:rPr>
              <a:t>Improvement Range: </a:t>
            </a:r>
            <a:r>
              <a:rPr lang="en-US" sz="2400" dirty="0">
                <a:solidFill>
                  <a:schemeClr val="tx1"/>
                </a:solidFill>
              </a:rPr>
              <a:t>11.6%-35.5%</a:t>
            </a:r>
          </a:p>
          <a:p>
            <a:endParaRPr lang="en-US" dirty="0"/>
          </a:p>
        </p:txBody>
      </p:sp>
      <p:graphicFrame>
        <p:nvGraphicFramePr>
          <p:cNvPr id="4" name="Table 4">
            <a:extLst>
              <a:ext uri="{FF2B5EF4-FFF2-40B4-BE49-F238E27FC236}">
                <a16:creationId xmlns:a16="http://schemas.microsoft.com/office/drawing/2014/main" id="{5F596B36-B83B-45C1-92F8-310828B761C4}"/>
              </a:ext>
            </a:extLst>
          </p:cNvPr>
          <p:cNvGraphicFramePr>
            <a:graphicFrameLocks noGrp="1"/>
          </p:cNvGraphicFramePr>
          <p:nvPr/>
        </p:nvGraphicFramePr>
        <p:xfrm>
          <a:off x="5760678" y="784759"/>
          <a:ext cx="5760762" cy="4983682"/>
        </p:xfrm>
        <a:graphic>
          <a:graphicData uri="http://schemas.openxmlformats.org/drawingml/2006/table">
            <a:tbl>
              <a:tblPr firstRow="1" bandRow="1"/>
              <a:tblGrid>
                <a:gridCol w="1920254">
                  <a:extLst>
                    <a:ext uri="{9D8B030D-6E8A-4147-A177-3AD203B41FA5}">
                      <a16:colId xmlns:a16="http://schemas.microsoft.com/office/drawing/2014/main" val="1105417818"/>
                    </a:ext>
                  </a:extLst>
                </a:gridCol>
                <a:gridCol w="2037226">
                  <a:extLst>
                    <a:ext uri="{9D8B030D-6E8A-4147-A177-3AD203B41FA5}">
                      <a16:colId xmlns:a16="http://schemas.microsoft.com/office/drawing/2014/main" val="439440434"/>
                    </a:ext>
                  </a:extLst>
                </a:gridCol>
                <a:gridCol w="1803282">
                  <a:extLst>
                    <a:ext uri="{9D8B030D-6E8A-4147-A177-3AD203B41FA5}">
                      <a16:colId xmlns:a16="http://schemas.microsoft.com/office/drawing/2014/main" val="27086691"/>
                    </a:ext>
                  </a:extLst>
                </a:gridCol>
              </a:tblGrid>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Available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 Available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Incomplete/No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32412306"/>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Texas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CMH</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Miami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01978321"/>
                  </a:ext>
                </a:extLst>
              </a:tr>
              <a:tr h="320982">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Michigan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a:t>Children National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UCSF</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59641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Cornell</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SUNY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Mt Sanai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950106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Alabama</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881435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CHLA</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Seattle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641041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Tennessee</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Wisconsin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65863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Rady</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35214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BDC Peds</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04005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Indiana</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Atlanta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193754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Lurie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NYU Peds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898851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Helen Devos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Florida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753670"/>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Stanford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CCHMC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727529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Mineola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1147402"/>
                  </a:ext>
                </a:extLst>
              </a:tr>
              <a:tr h="395500">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4468009"/>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7345314"/>
                  </a:ext>
                </a:extLst>
              </a:tr>
            </a:tbl>
          </a:graphicData>
        </a:graphic>
      </p:graphicFrame>
    </p:spTree>
    <p:extLst>
      <p:ext uri="{BB962C8B-B14F-4D97-AF65-F5344CB8AC3E}">
        <p14:creationId xmlns:p14="http://schemas.microsoft.com/office/powerpoint/2010/main" val="2557580849"/>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FAFC1F-CB1A-4ADE-8388-DABBE459A2B1}"/>
              </a:ext>
            </a:extLst>
          </p:cNvPr>
          <p:cNvSpPr>
            <a:spLocks noGrp="1"/>
          </p:cNvSpPr>
          <p:nvPr>
            <p:ph type="title"/>
          </p:nvPr>
        </p:nvSpPr>
        <p:spPr/>
        <p:txBody>
          <a:bodyPr/>
          <a:lstStyle/>
          <a:p>
            <a:r>
              <a:rPr lang="en-US" dirty="0"/>
              <a:t>Peds Clinics - CGM Use</a:t>
            </a:r>
          </a:p>
        </p:txBody>
      </p:sp>
      <p:sp>
        <p:nvSpPr>
          <p:cNvPr id="8" name="TextBox 7">
            <a:extLst>
              <a:ext uri="{FF2B5EF4-FFF2-40B4-BE49-F238E27FC236}">
                <a16:creationId xmlns:a16="http://schemas.microsoft.com/office/drawing/2014/main" id="{4257417F-A459-4F72-A7B3-EB4F45B3351B}"/>
              </a:ext>
            </a:extLst>
          </p:cNvPr>
          <p:cNvSpPr txBox="1"/>
          <p:nvPr/>
        </p:nvSpPr>
        <p:spPr>
          <a:xfrm>
            <a:off x="7734833" y="389769"/>
            <a:ext cx="188361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effectLst/>
                <a:uFillTx/>
                <a:latin typeface="Hind Bold"/>
                <a:ea typeface="Hind Bold"/>
                <a:cs typeface="Hind Bold"/>
                <a:sym typeface="Hind Bold"/>
              </a:rPr>
              <a:t>Increase</a:t>
            </a:r>
            <a:r>
              <a:rPr kumimoji="0" lang="en-US" sz="1400" b="1" i="0" u="none" strike="noStrike" cap="none" spc="0" normalizeH="0" baseline="0" dirty="0">
                <a:ln>
                  <a:noFill/>
                </a:ln>
                <a:effectLst/>
                <a:uFillTx/>
                <a:latin typeface="Hind Bold"/>
                <a:ea typeface="Hind Bold"/>
                <a:cs typeface="Hind Bold"/>
                <a:sym typeface="Hind Bold"/>
              </a:rPr>
              <a:t> by </a:t>
            </a:r>
            <a:r>
              <a:rPr lang="en-US" sz="1400" b="1" dirty="0">
                <a:latin typeface="Hind Bold"/>
                <a:ea typeface="Hind Bold"/>
                <a:cs typeface="Hind Bold"/>
                <a:sym typeface="Hind Bold"/>
              </a:rPr>
              <a:t>8</a:t>
            </a:r>
            <a:r>
              <a:rPr kumimoji="0" lang="en-US" sz="1400" b="1" i="0" u="none" strike="noStrike" cap="none" spc="0" normalizeH="0" baseline="0" dirty="0">
                <a:ln>
                  <a:noFill/>
                </a:ln>
                <a:effectLst/>
                <a:uFillTx/>
                <a:latin typeface="Hind Bold"/>
                <a:ea typeface="Hind Bold"/>
                <a:cs typeface="Hind Bold"/>
                <a:sym typeface="Hind Bold"/>
              </a:rPr>
              <a:t>%</a:t>
            </a:r>
          </a:p>
        </p:txBody>
      </p:sp>
      <p:sp>
        <p:nvSpPr>
          <p:cNvPr id="9" name="Arrow: Up 1">
            <a:extLst>
              <a:ext uri="{FF2B5EF4-FFF2-40B4-BE49-F238E27FC236}">
                <a16:creationId xmlns:a16="http://schemas.microsoft.com/office/drawing/2014/main" id="{69475C88-5ED2-4A4E-B242-D5DF92C1BA2D}"/>
              </a:ext>
            </a:extLst>
          </p:cNvPr>
          <p:cNvSpPr/>
          <p:nvPr/>
        </p:nvSpPr>
        <p:spPr>
          <a:xfrm>
            <a:off x="7548214" y="977098"/>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10" name="Text Placeholder 5">
            <a:extLst>
              <a:ext uri="{FF2B5EF4-FFF2-40B4-BE49-F238E27FC236}">
                <a16:creationId xmlns:a16="http://schemas.microsoft.com/office/drawing/2014/main" id="{2964EDBB-4B7C-4F9F-9E95-8CD8033C9A80}"/>
              </a:ext>
            </a:extLst>
          </p:cNvPr>
          <p:cNvSpPr txBox="1">
            <a:spLocks/>
          </p:cNvSpPr>
          <p:nvPr/>
        </p:nvSpPr>
        <p:spPr>
          <a:xfrm>
            <a:off x="8113877" y="1201722"/>
            <a:ext cx="1504575" cy="1388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1600" dirty="0"/>
              <a:t>Run chart favorable direction</a:t>
            </a:r>
          </a:p>
        </p:txBody>
      </p:sp>
      <p:graphicFrame>
        <p:nvGraphicFramePr>
          <p:cNvPr id="11" name="Object 10">
            <a:extLst>
              <a:ext uri="{FF2B5EF4-FFF2-40B4-BE49-F238E27FC236}">
                <a16:creationId xmlns:a16="http://schemas.microsoft.com/office/drawing/2014/main" id="{787D825E-A764-4983-AA5A-6E4CF8D90238}"/>
              </a:ext>
            </a:extLst>
          </p:cNvPr>
          <p:cNvGraphicFramePr>
            <a:graphicFrameLocks noChangeAspect="1"/>
          </p:cNvGraphicFramePr>
          <p:nvPr/>
        </p:nvGraphicFramePr>
        <p:xfrm>
          <a:off x="198441" y="5414952"/>
          <a:ext cx="11603699" cy="639518"/>
        </p:xfrm>
        <a:graphic>
          <a:graphicData uri="http://schemas.openxmlformats.org/presentationml/2006/ole">
            <mc:AlternateContent xmlns:mc="http://schemas.openxmlformats.org/markup-compatibility/2006">
              <mc:Choice xmlns:v="urn:schemas-microsoft-com:vml" Requires="v">
                <p:oleObj name="Worksheet" r:id="rId3" imgW="10369513" imgH="571500" progId="Excel.Sheet.12">
                  <p:embed/>
                </p:oleObj>
              </mc:Choice>
              <mc:Fallback>
                <p:oleObj name="Worksheet" r:id="rId3" imgW="10369513" imgH="571500" progId="Excel.Sheet.12">
                  <p:embed/>
                  <p:pic>
                    <p:nvPicPr>
                      <p:cNvPr id="11" name="Object 10">
                        <a:extLst>
                          <a:ext uri="{FF2B5EF4-FFF2-40B4-BE49-F238E27FC236}">
                            <a16:creationId xmlns:a16="http://schemas.microsoft.com/office/drawing/2014/main" id="{787D825E-A764-4983-AA5A-6E4CF8D90238}"/>
                          </a:ext>
                        </a:extLst>
                      </p:cNvPr>
                      <p:cNvPicPr/>
                      <p:nvPr/>
                    </p:nvPicPr>
                    <p:blipFill>
                      <a:blip r:embed="rId4"/>
                      <a:stretch>
                        <a:fillRect/>
                      </a:stretch>
                    </p:blipFill>
                    <p:spPr>
                      <a:xfrm>
                        <a:off x="198441" y="5414952"/>
                        <a:ext cx="11603699" cy="639518"/>
                      </a:xfrm>
                      <a:prstGeom prst="rect">
                        <a:avLst/>
                      </a:prstGeom>
                    </p:spPr>
                  </p:pic>
                </p:oleObj>
              </mc:Fallback>
            </mc:AlternateContent>
          </a:graphicData>
        </a:graphic>
      </p:graphicFrame>
      <p:pic>
        <p:nvPicPr>
          <p:cNvPr id="14" name="Content Placeholder 13">
            <a:extLst>
              <a:ext uri="{FF2B5EF4-FFF2-40B4-BE49-F238E27FC236}">
                <a16:creationId xmlns:a16="http://schemas.microsoft.com/office/drawing/2014/main" id="{B09AEEAA-36F5-4F7F-A2A7-0FF5E9CDFB76}"/>
              </a:ext>
            </a:extLst>
          </p:cNvPr>
          <p:cNvPicPr>
            <a:picLocks noGrp="1" noChangeAspect="1"/>
          </p:cNvPicPr>
          <p:nvPr>
            <p:ph idx="1"/>
          </p:nvPr>
        </p:nvPicPr>
        <p:blipFill>
          <a:blip r:embed="rId5"/>
          <a:stretch>
            <a:fillRect/>
          </a:stretch>
        </p:blipFill>
        <p:spPr>
          <a:xfrm>
            <a:off x="329609" y="745659"/>
            <a:ext cx="7218605" cy="4482831"/>
          </a:xfrm>
          <a:prstGeom prst="rect">
            <a:avLst/>
          </a:prstGeom>
        </p:spPr>
      </p:pic>
    </p:spTree>
    <p:extLst>
      <p:ext uri="{BB962C8B-B14F-4D97-AF65-F5344CB8AC3E}">
        <p14:creationId xmlns:p14="http://schemas.microsoft.com/office/powerpoint/2010/main" val="192120067"/>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F248-214F-4AC9-AB25-A827945158A5}"/>
              </a:ext>
            </a:extLst>
          </p:cNvPr>
          <p:cNvSpPr>
            <a:spLocks noGrp="1"/>
          </p:cNvSpPr>
          <p:nvPr>
            <p:ph type="title"/>
          </p:nvPr>
        </p:nvSpPr>
        <p:spPr/>
        <p:txBody>
          <a:bodyPr/>
          <a:lstStyle/>
          <a:p>
            <a:r>
              <a:rPr lang="en-US" dirty="0"/>
              <a:t>Peds Clinics – CGM Use</a:t>
            </a:r>
          </a:p>
        </p:txBody>
      </p:sp>
      <p:sp>
        <p:nvSpPr>
          <p:cNvPr id="3" name="Content Placeholder 2">
            <a:extLst>
              <a:ext uri="{FF2B5EF4-FFF2-40B4-BE49-F238E27FC236}">
                <a16:creationId xmlns:a16="http://schemas.microsoft.com/office/drawing/2014/main" id="{35543495-EB18-4276-B228-612E5AE17FEB}"/>
              </a:ext>
            </a:extLst>
          </p:cNvPr>
          <p:cNvSpPr>
            <a:spLocks noGrp="1"/>
          </p:cNvSpPr>
          <p:nvPr>
            <p:ph sz="quarter" idx="10"/>
          </p:nvPr>
        </p:nvSpPr>
        <p:spPr>
          <a:xfrm>
            <a:off x="549274" y="914400"/>
            <a:ext cx="10972166" cy="5135526"/>
          </a:xfrm>
        </p:spPr>
        <p:txBody>
          <a:bodyPr/>
          <a:lstStyle/>
          <a:p>
            <a:r>
              <a:rPr lang="en-US" sz="2400" b="1" dirty="0">
                <a:solidFill>
                  <a:schemeClr val="tx1"/>
                </a:solidFill>
              </a:rPr>
              <a:t>QI Collaborative Goal: 70%</a:t>
            </a:r>
            <a:endParaRPr lang="en-US" sz="2400" dirty="0">
              <a:solidFill>
                <a:schemeClr val="tx1"/>
              </a:solidFill>
            </a:endParaRPr>
          </a:p>
          <a:p>
            <a:r>
              <a:rPr lang="en-US" sz="2400" b="1" dirty="0">
                <a:solidFill>
                  <a:schemeClr val="tx1"/>
                </a:solidFill>
              </a:rPr>
              <a:t>QI Collaborative Average: 72%</a:t>
            </a:r>
          </a:p>
          <a:p>
            <a:endParaRPr lang="en-US" sz="2400" dirty="0">
              <a:solidFill>
                <a:schemeClr val="tx1"/>
              </a:solidFill>
            </a:endParaRPr>
          </a:p>
          <a:p>
            <a:r>
              <a:rPr lang="en-US" sz="2400" b="1" dirty="0">
                <a:solidFill>
                  <a:schemeClr val="tx1"/>
                </a:solidFill>
              </a:rPr>
              <a:t>Sites that meet goal: 12/24</a:t>
            </a:r>
            <a:endParaRPr lang="en-US" sz="2400" dirty="0">
              <a:solidFill>
                <a:schemeClr val="tx1"/>
              </a:solidFill>
            </a:endParaRPr>
          </a:p>
          <a:p>
            <a:r>
              <a:rPr lang="en-US" sz="2400" b="1" dirty="0">
                <a:solidFill>
                  <a:schemeClr val="tx1"/>
                </a:solidFill>
              </a:rPr>
              <a:t>Top performers: </a:t>
            </a:r>
          </a:p>
          <a:p>
            <a:pPr marL="457200" indent="-457200">
              <a:buAutoNum type="arabicParenBoth"/>
            </a:pPr>
            <a:r>
              <a:rPr lang="en-US" sz="2400" dirty="0">
                <a:solidFill>
                  <a:schemeClr val="tx1"/>
                </a:solidFill>
              </a:rPr>
              <a:t>NYU Peds: 85%; </a:t>
            </a:r>
          </a:p>
          <a:p>
            <a:pPr marL="457200" indent="-457200">
              <a:buAutoNum type="arabicParenBoth"/>
            </a:pPr>
            <a:r>
              <a:rPr lang="en-US" sz="2400" dirty="0">
                <a:solidFill>
                  <a:schemeClr val="tx1"/>
                </a:solidFill>
              </a:rPr>
              <a:t>NYU Mineola: 83%</a:t>
            </a:r>
          </a:p>
          <a:p>
            <a:pPr marL="457200" indent="-457200">
              <a:buAutoNum type="arabicParenBoth"/>
            </a:pPr>
            <a:r>
              <a:rPr lang="en-US" sz="2400" dirty="0">
                <a:solidFill>
                  <a:schemeClr val="tx1"/>
                </a:solidFill>
              </a:rPr>
              <a:t>UF: 79%</a:t>
            </a:r>
          </a:p>
          <a:p>
            <a:pPr marL="457200" indent="-457200">
              <a:buAutoNum type="arabicParenBoth"/>
            </a:pPr>
            <a:r>
              <a:rPr lang="en-US" sz="2400" dirty="0">
                <a:solidFill>
                  <a:schemeClr val="tx1"/>
                </a:solidFill>
              </a:rPr>
              <a:t>Seattle: 79%</a:t>
            </a:r>
          </a:p>
          <a:p>
            <a:pPr marL="457200" indent="-457200">
              <a:buAutoNum type="arabicParenBoth"/>
            </a:pPr>
            <a:r>
              <a:rPr lang="en-US" sz="2400" dirty="0">
                <a:solidFill>
                  <a:schemeClr val="tx1"/>
                </a:solidFill>
              </a:rPr>
              <a:t>CMH: 79%</a:t>
            </a:r>
          </a:p>
          <a:p>
            <a:pPr marL="0" indent="0">
              <a:buNone/>
            </a:pPr>
            <a:r>
              <a:rPr lang="en-US" sz="2400" dirty="0">
                <a:solidFill>
                  <a:schemeClr val="tx1"/>
                </a:solidFill>
              </a:rPr>
              <a:t>Rady, BDC Peds, NCH, Michigan, </a:t>
            </a:r>
          </a:p>
          <a:p>
            <a:pPr marL="0" indent="0">
              <a:buNone/>
            </a:pPr>
            <a:r>
              <a:rPr lang="en-US" sz="2400" dirty="0">
                <a:solidFill>
                  <a:schemeClr val="tx1"/>
                </a:solidFill>
              </a:rPr>
              <a:t>Florida, </a:t>
            </a:r>
            <a:r>
              <a:rPr lang="en-US" sz="2400" dirty="0" err="1">
                <a:solidFill>
                  <a:schemeClr val="tx1"/>
                </a:solidFill>
              </a:rPr>
              <a:t>CHoA</a:t>
            </a:r>
            <a:r>
              <a:rPr lang="en-US" sz="2400" dirty="0">
                <a:solidFill>
                  <a:schemeClr val="tx1"/>
                </a:solidFill>
              </a:rPr>
              <a:t>, Wisconsin</a:t>
            </a:r>
          </a:p>
          <a:p>
            <a:r>
              <a:rPr lang="en-US" sz="2400" b="1" dirty="0">
                <a:solidFill>
                  <a:schemeClr val="tx1"/>
                </a:solidFill>
              </a:rPr>
              <a:t>Improvement Range: 31%-85%</a:t>
            </a:r>
          </a:p>
          <a:p>
            <a:endParaRPr lang="en-US" dirty="0"/>
          </a:p>
        </p:txBody>
      </p:sp>
      <p:graphicFrame>
        <p:nvGraphicFramePr>
          <p:cNvPr id="6" name="Table 4">
            <a:extLst>
              <a:ext uri="{FF2B5EF4-FFF2-40B4-BE49-F238E27FC236}">
                <a16:creationId xmlns:a16="http://schemas.microsoft.com/office/drawing/2014/main" id="{DC038F9D-FD75-4107-A46F-A5C0E51BBDBF}"/>
              </a:ext>
            </a:extLst>
          </p:cNvPr>
          <p:cNvGraphicFramePr>
            <a:graphicFrameLocks noGrp="1"/>
          </p:cNvGraphicFramePr>
          <p:nvPr/>
        </p:nvGraphicFramePr>
        <p:xfrm>
          <a:off x="6096000" y="499730"/>
          <a:ext cx="5760762" cy="4983682"/>
        </p:xfrm>
        <a:graphic>
          <a:graphicData uri="http://schemas.openxmlformats.org/drawingml/2006/table">
            <a:tbl>
              <a:tblPr firstRow="1" bandRow="1"/>
              <a:tblGrid>
                <a:gridCol w="1920254">
                  <a:extLst>
                    <a:ext uri="{9D8B030D-6E8A-4147-A177-3AD203B41FA5}">
                      <a16:colId xmlns:a16="http://schemas.microsoft.com/office/drawing/2014/main" val="1105417818"/>
                    </a:ext>
                  </a:extLst>
                </a:gridCol>
                <a:gridCol w="2037226">
                  <a:extLst>
                    <a:ext uri="{9D8B030D-6E8A-4147-A177-3AD203B41FA5}">
                      <a16:colId xmlns:a16="http://schemas.microsoft.com/office/drawing/2014/main" val="439440434"/>
                    </a:ext>
                  </a:extLst>
                </a:gridCol>
                <a:gridCol w="1803282">
                  <a:extLst>
                    <a:ext uri="{9D8B030D-6E8A-4147-A177-3AD203B41FA5}">
                      <a16:colId xmlns:a16="http://schemas.microsoft.com/office/drawing/2014/main" val="27086691"/>
                    </a:ext>
                  </a:extLst>
                </a:gridCol>
              </a:tblGrid>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Available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 Available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b="1" dirty="0"/>
                        <a:t>Incomplete/No data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32412306"/>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Texas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CMH</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Miami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01978321"/>
                  </a:ext>
                </a:extLst>
              </a:tr>
              <a:tr h="320982">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Michigan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a:t>Children National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UCSF</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59641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Cornell</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SUNY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Mt Sanai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950106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Alabama</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881435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CHLA</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Seattle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641041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Tennessee</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of Wisconsin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658634"/>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Rady</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35214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BDC Peds</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040051"/>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Indiana</a:t>
                      </a: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Atlanta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1937547"/>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Lurie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NYU Peds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898851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Helen Devos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U Florida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753670"/>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Stanford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CCHMC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7275295"/>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r>
                        <a:rPr lang="en-US" sz="1400" dirty="0"/>
                        <a:t>Mineola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1147402"/>
                  </a:ext>
                </a:extLst>
              </a:tr>
              <a:tr h="395500">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4468009"/>
                  </a:ext>
                </a:extLst>
              </a:tr>
              <a:tr h="282498">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Hind Bold"/>
                        </a:defRPr>
                      </a:lvl9pPr>
                    </a:lstStyle>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7345314"/>
                  </a:ext>
                </a:extLst>
              </a:tr>
            </a:tbl>
          </a:graphicData>
        </a:graphic>
      </p:graphicFrame>
    </p:spTree>
    <p:extLst>
      <p:ext uri="{BB962C8B-B14F-4D97-AF65-F5344CB8AC3E}">
        <p14:creationId xmlns:p14="http://schemas.microsoft.com/office/powerpoint/2010/main" val="3941142565"/>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73BEC1-34FE-4380-8196-534973BA091A}"/>
              </a:ext>
            </a:extLst>
          </p:cNvPr>
          <p:cNvSpPr>
            <a:spLocks noGrp="1"/>
          </p:cNvSpPr>
          <p:nvPr>
            <p:ph type="title"/>
          </p:nvPr>
        </p:nvSpPr>
        <p:spPr/>
        <p:txBody>
          <a:bodyPr/>
          <a:lstStyle/>
          <a:p>
            <a:r>
              <a:rPr lang="en-US" dirty="0"/>
              <a:t>Peds Clinics - Pump Use</a:t>
            </a:r>
          </a:p>
        </p:txBody>
      </p:sp>
      <p:sp>
        <p:nvSpPr>
          <p:cNvPr id="8" name="Arrow: Up 1">
            <a:extLst>
              <a:ext uri="{FF2B5EF4-FFF2-40B4-BE49-F238E27FC236}">
                <a16:creationId xmlns:a16="http://schemas.microsoft.com/office/drawing/2014/main" id="{97149D93-6242-499A-952B-2FDDCFBA0D20}"/>
              </a:ext>
            </a:extLst>
          </p:cNvPr>
          <p:cNvSpPr/>
          <p:nvPr/>
        </p:nvSpPr>
        <p:spPr>
          <a:xfrm>
            <a:off x="7931866" y="1032459"/>
            <a:ext cx="448945" cy="1067190"/>
          </a:xfrm>
          <a:prstGeom prst="upArrow">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9" name="Text Placeholder 5">
            <a:extLst>
              <a:ext uri="{FF2B5EF4-FFF2-40B4-BE49-F238E27FC236}">
                <a16:creationId xmlns:a16="http://schemas.microsoft.com/office/drawing/2014/main" id="{AA99FA8E-B131-4C4F-BD82-562ABEFF03C6}"/>
              </a:ext>
            </a:extLst>
          </p:cNvPr>
          <p:cNvSpPr txBox="1">
            <a:spLocks/>
          </p:cNvSpPr>
          <p:nvPr/>
        </p:nvSpPr>
        <p:spPr>
          <a:xfrm>
            <a:off x="8593660" y="978424"/>
            <a:ext cx="1504575" cy="1388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1pPr>
            <a:lvl2pPr marL="0" marR="0" indent="2286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2pPr>
            <a:lvl3pPr marL="0" marR="0" indent="4572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3pPr>
            <a:lvl4pPr marL="0" marR="0" indent="6858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4pPr>
            <a:lvl5pPr marL="0" marR="0" indent="914400" algn="l" defTabSz="9144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sz="1600" dirty="0"/>
              <a:t>Run chart favorable direction</a:t>
            </a:r>
          </a:p>
        </p:txBody>
      </p:sp>
      <p:graphicFrame>
        <p:nvGraphicFramePr>
          <p:cNvPr id="10" name="Object 9">
            <a:extLst>
              <a:ext uri="{FF2B5EF4-FFF2-40B4-BE49-F238E27FC236}">
                <a16:creationId xmlns:a16="http://schemas.microsoft.com/office/drawing/2014/main" id="{675849A6-0ADD-4740-9C6C-53066117CD14}"/>
              </a:ext>
            </a:extLst>
          </p:cNvPr>
          <p:cNvGraphicFramePr>
            <a:graphicFrameLocks noChangeAspect="1"/>
          </p:cNvGraphicFramePr>
          <p:nvPr/>
        </p:nvGraphicFramePr>
        <p:xfrm>
          <a:off x="240295" y="5437107"/>
          <a:ext cx="11555473" cy="676638"/>
        </p:xfrm>
        <a:graphic>
          <a:graphicData uri="http://schemas.openxmlformats.org/presentationml/2006/ole">
            <mc:AlternateContent xmlns:mc="http://schemas.openxmlformats.org/markup-compatibility/2006">
              <mc:Choice xmlns:v="urn:schemas-microsoft-com:vml" Requires="v">
                <p:oleObj name="Worksheet" r:id="rId3" imgW="9759913" imgH="571500" progId="Excel.Sheet.12">
                  <p:embed/>
                </p:oleObj>
              </mc:Choice>
              <mc:Fallback>
                <p:oleObj name="Worksheet" r:id="rId3" imgW="9759913" imgH="571500" progId="Excel.Sheet.12">
                  <p:embed/>
                  <p:pic>
                    <p:nvPicPr>
                      <p:cNvPr id="10" name="Object 9">
                        <a:extLst>
                          <a:ext uri="{FF2B5EF4-FFF2-40B4-BE49-F238E27FC236}">
                            <a16:creationId xmlns:a16="http://schemas.microsoft.com/office/drawing/2014/main" id="{675849A6-0ADD-4740-9C6C-53066117CD14}"/>
                          </a:ext>
                        </a:extLst>
                      </p:cNvPr>
                      <p:cNvPicPr/>
                      <p:nvPr/>
                    </p:nvPicPr>
                    <p:blipFill>
                      <a:blip r:embed="rId4"/>
                      <a:stretch>
                        <a:fillRect/>
                      </a:stretch>
                    </p:blipFill>
                    <p:spPr>
                      <a:xfrm>
                        <a:off x="240295" y="5437107"/>
                        <a:ext cx="11555473" cy="676638"/>
                      </a:xfrm>
                      <a:prstGeom prst="rect">
                        <a:avLst/>
                      </a:prstGeom>
                    </p:spPr>
                  </p:pic>
                </p:oleObj>
              </mc:Fallback>
            </mc:AlternateContent>
          </a:graphicData>
        </a:graphic>
      </p:graphicFrame>
      <p:pic>
        <p:nvPicPr>
          <p:cNvPr id="13" name="Content Placeholder 12">
            <a:extLst>
              <a:ext uri="{FF2B5EF4-FFF2-40B4-BE49-F238E27FC236}">
                <a16:creationId xmlns:a16="http://schemas.microsoft.com/office/drawing/2014/main" id="{528F7F91-06B4-4CFE-BE1C-879A4973687F}"/>
              </a:ext>
            </a:extLst>
          </p:cNvPr>
          <p:cNvPicPr>
            <a:picLocks noGrp="1" noChangeAspect="1"/>
          </p:cNvPicPr>
          <p:nvPr>
            <p:ph sz="quarter" idx="10"/>
          </p:nvPr>
        </p:nvPicPr>
        <p:blipFill>
          <a:blip r:embed="rId5"/>
          <a:stretch>
            <a:fillRect/>
          </a:stretch>
        </p:blipFill>
        <p:spPr>
          <a:xfrm>
            <a:off x="548640" y="744255"/>
            <a:ext cx="7170377" cy="4452881"/>
          </a:xfrm>
          <a:prstGeom prst="rect">
            <a:avLst/>
          </a:prstGeom>
        </p:spPr>
      </p:pic>
    </p:spTree>
    <p:extLst>
      <p:ext uri="{BB962C8B-B14F-4D97-AF65-F5344CB8AC3E}">
        <p14:creationId xmlns:p14="http://schemas.microsoft.com/office/powerpoint/2010/main" val="3711264797"/>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10.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11.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12.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13.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14.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15.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16.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17.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18.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19.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2.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20.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21.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22.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23.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24.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25.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26.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27.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28.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29.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3.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30.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4.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5.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6.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7.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8.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ags/tag9.xml><?xml version="1.0" encoding="utf-8"?>
<p:tagLst xmlns:a="http://schemas.openxmlformats.org/drawingml/2006/main" xmlns:r="http://schemas.openxmlformats.org/officeDocument/2006/relationships" xmlns:p="http://schemas.openxmlformats.org/presentationml/2006/main">
  <p:tag name="SLIDELIZARD_POLLTEMPLATEID" val="61a5b026380a92798cfaf6e6"/>
</p:tagLst>
</file>

<file path=ppt/theme/theme1.xml><?xml version="1.0" encoding="utf-8"?>
<a:theme xmlns:a="http://schemas.openxmlformats.org/drawingml/2006/main" name="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mart Pen Presentation  -  Read-Only" id="{C0B29F94-C83E-41A1-B3A7-67732AA02F1B}" vid="{0C3AE2F0-95A1-4D2F-A844-8D9358076599}"/>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UCSF Classic">
  <a:themeElements>
    <a:clrScheme name="Custom 3">
      <a:dk1>
        <a:srgbClr val="052049"/>
      </a:dk1>
      <a:lt1>
        <a:srgbClr val="FFFFFF"/>
      </a:lt1>
      <a:dk2>
        <a:srgbClr val="052049"/>
      </a:dk2>
      <a:lt2>
        <a:srgbClr val="FFFFFF"/>
      </a:lt2>
      <a:accent1>
        <a:srgbClr val="178CCB"/>
      </a:accent1>
      <a:accent2>
        <a:srgbClr val="18A3AC"/>
      </a:accent2>
      <a:accent3>
        <a:srgbClr val="90BD30"/>
      </a:accent3>
      <a:accent4>
        <a:srgbClr val="F38024"/>
      </a:accent4>
      <a:accent5>
        <a:srgbClr val="CBCED2"/>
      </a:accent5>
      <a:accent6>
        <a:srgbClr val="716FB2"/>
      </a:accent6>
      <a:hlink>
        <a:srgbClr val="178CCB"/>
      </a:hlink>
      <a:folHlink>
        <a:srgbClr val="787878"/>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Draft7" id="{25483631-E0E8-854D-83FD-F6F6C4C74B8E}" vid="{91653A89-6441-4A4C-B687-79B7FAF7FE3D}"/>
    </a:ext>
  </a:extLst>
</a:theme>
</file>

<file path=ppt/theme/theme12.xml><?xml version="1.0" encoding="utf-8"?>
<a:theme xmlns:a="http://schemas.openxmlformats.org/drawingml/2006/main" name="UW Health Theme">
  <a:themeElements>
    <a:clrScheme name="UW Health 1">
      <a:dk1>
        <a:srgbClr val="191919"/>
      </a:dk1>
      <a:lt1>
        <a:srgbClr val="FFFFFF"/>
      </a:lt1>
      <a:dk2>
        <a:srgbClr val="495965"/>
      </a:dk2>
      <a:lt2>
        <a:srgbClr val="EDF5F7"/>
      </a:lt2>
      <a:accent1>
        <a:srgbClr val="055EBA"/>
      </a:accent1>
      <a:accent2>
        <a:srgbClr val="31C4F0"/>
      </a:accent2>
      <a:accent3>
        <a:srgbClr val="22C4BF"/>
      </a:accent3>
      <a:accent4>
        <a:srgbClr val="EF2842"/>
      </a:accent4>
      <a:accent5>
        <a:srgbClr val="C5050C"/>
      </a:accent5>
      <a:accent6>
        <a:srgbClr val="A6AFB2"/>
      </a:accent6>
      <a:hlink>
        <a:srgbClr val="001964"/>
      </a:hlink>
      <a:folHlink>
        <a:srgbClr val="001964"/>
      </a:folHlink>
    </a:clrScheme>
    <a:fontScheme name="UW Health">
      <a:majorFont>
        <a:latin typeface="Spectral ExtraBold"/>
        <a:ea typeface=""/>
        <a:cs typeface=""/>
      </a:majorFont>
      <a:minorFont>
        <a:latin typeface="Metropoli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rmAutofit/>
      </a:bodyPr>
      <a:lstStyle>
        <a:defPPr marL="571500" marR="0" indent="-571500" algn="l" defTabSz="914400" rtl="0" eaLnBrk="1" fontAlgn="ctr" latinLnBrk="0" hangingPunct="1">
          <a:lnSpc>
            <a:spcPct val="112000"/>
          </a:lnSpc>
          <a:spcBef>
            <a:spcPts val="0"/>
          </a:spcBef>
          <a:spcAft>
            <a:spcPts val="600"/>
          </a:spcAft>
          <a:buClr>
            <a:srgbClr val="055EBA"/>
          </a:buClr>
          <a:buSzPct val="120000"/>
          <a:buFont typeface="System Font Regular"/>
          <a:buChar char="○"/>
          <a:tabLst/>
          <a:defRPr kumimoji="0" sz="3600" b="1" i="0" u="none" strike="noStrike" kern="1200" cap="none" spc="0" normalizeH="0" baseline="0" noProof="0" dirty="0" smtClean="0">
            <a:ln>
              <a:noFill/>
            </a:ln>
            <a:solidFill>
              <a:srgbClr val="191919">
                <a:lumMod val="90000"/>
                <a:lumOff val="10000"/>
              </a:srgbClr>
            </a:solidFill>
            <a:effectLst/>
            <a:uLnTx/>
            <a:uFillTx/>
            <a:latin typeface="Metropolis Light" pitchFamily="2" charset="77"/>
            <a:ea typeface="+mn-ea"/>
            <a:cs typeface="+mn-cs"/>
          </a:defRPr>
        </a:defPPr>
      </a:lstStyle>
    </a:txDef>
  </a:objectDefaults>
  <a:extraClrSchemeLst/>
  <a:extLst>
    <a:ext uri="{05A4C25C-085E-4340-85A3-A5531E510DB2}">
      <thm15:themeFamily xmlns:thm15="http://schemas.microsoft.com/office/thememl/2012/main" name="UWH_SMPH Template_updated 10.26.20" id="{B41EDFD0-7E55-C742-B417-820E82B5BB0E}" vid="{A9CED395-C766-0C41-A066-57C64EF1351B}"/>
    </a:ext>
  </a:extLst>
</a:theme>
</file>

<file path=ppt/theme/theme13.xml><?xml version="1.0" encoding="utf-8"?>
<a:theme xmlns:a="http://schemas.openxmlformats.org/drawingml/2006/main" name="Retrospect">
  <a:themeElements>
    <a:clrScheme name="Custom 6">
      <a:dk1>
        <a:sysClr val="windowText" lastClr="000000"/>
      </a:dk1>
      <a:lt1>
        <a:sysClr val="window" lastClr="FFFFFF"/>
      </a:lt1>
      <a:dk2>
        <a:srgbClr val="323232"/>
      </a:dk2>
      <a:lt2>
        <a:srgbClr val="E5C243"/>
      </a:lt2>
      <a:accent1>
        <a:srgbClr val="CFB87C"/>
      </a:accent1>
      <a:accent2>
        <a:srgbClr val="595955"/>
      </a:accent2>
      <a:accent3>
        <a:srgbClr val="E19825"/>
      </a:accent3>
      <a:accent4>
        <a:srgbClr val="B19C7D"/>
      </a:accent4>
      <a:accent5>
        <a:srgbClr val="7F5F52"/>
      </a:accent5>
      <a:accent6>
        <a:srgbClr val="B27D4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Majidi_Shideh_Psychosocial Considerations [Read-Only]" id="{D36E2F89-384D-4B0D-A83C-1D8773BEDC2E}" vid="{B57A58B9-5F43-4844-B7E2-4C4FF033FA18}"/>
    </a:ext>
  </a:extLst>
</a:theme>
</file>

<file path=ppt/theme/theme1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Generic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CHMC Magenta">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CHMC Magenta" id="{03955A08-7DD0-4B1C-A8F9-9C3C06B119A4}" vid="{B06A1289-14BE-4804-B8D6-715CE455DD9B}"/>
    </a:ext>
  </a:extLst>
</a:theme>
</file>

<file path=ppt/theme/theme6.xml><?xml version="1.0" encoding="utf-8"?>
<a:theme xmlns:a="http://schemas.openxmlformats.org/drawingml/2006/main" name="Office Theme">
  <a:themeElements>
    <a:clrScheme name="CM Brand Template">
      <a:dk1>
        <a:sysClr val="windowText" lastClr="000000"/>
      </a:dk1>
      <a:lt1>
        <a:sysClr val="window" lastClr="FFFFFF"/>
      </a:lt1>
      <a:dk2>
        <a:srgbClr val="44546A"/>
      </a:dk2>
      <a:lt2>
        <a:srgbClr val="E7E6E6"/>
      </a:lt2>
      <a:accent1>
        <a:srgbClr val="0063A6"/>
      </a:accent1>
      <a:accent2>
        <a:srgbClr val="AB4398"/>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ividend">
  <a:themeElements>
    <a:clrScheme name="NCCDPHP template blank June2020">
      <a:dk1>
        <a:srgbClr val="102B40"/>
      </a:dk1>
      <a:lt1>
        <a:srgbClr val="FFFFFF"/>
      </a:lt1>
      <a:dk2>
        <a:srgbClr val="2A5660"/>
      </a:dk2>
      <a:lt2>
        <a:srgbClr val="D2F9EB"/>
      </a:lt2>
      <a:accent1>
        <a:srgbClr val="569FD3"/>
      </a:accent1>
      <a:accent2>
        <a:srgbClr val="2F78BC"/>
      </a:accent2>
      <a:accent3>
        <a:srgbClr val="0F8577"/>
      </a:accent3>
      <a:accent4>
        <a:srgbClr val="5ACB59"/>
      </a:accent4>
      <a:accent5>
        <a:srgbClr val="F4605C"/>
      </a:accent5>
      <a:accent6>
        <a:srgbClr val="851238"/>
      </a:accent6>
      <a:hlink>
        <a:srgbClr val="569FD3"/>
      </a:hlink>
      <a:folHlink>
        <a:srgbClr val="102B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13" ma:contentTypeDescription="Create a new document." ma:contentTypeScope="" ma:versionID="7c4557d5bcc508f49d1cca2eb28697b8">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184398d1c141f6b6698a442f9af40a2f"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f7b054f-be38-41d2-978f-3d651b980644">
      <UserInfo>
        <DisplayName>Osagie Ebekozien</DisplayName>
        <AccountId>14</AccountId>
        <AccountType/>
      </UserInfo>
      <UserInfo>
        <DisplayName>Emma Ospelt</DisplayName>
        <AccountId>17</AccountId>
        <AccountType/>
      </UserInfo>
    </SharedWithUsers>
  </documentManagement>
</p:properties>
</file>

<file path=customXml/itemProps1.xml><?xml version="1.0" encoding="utf-8"?>
<ds:datastoreItem xmlns:ds="http://schemas.openxmlformats.org/officeDocument/2006/customXml" ds:itemID="{7A1363FF-35A8-48DC-8705-12860B7C0257}">
  <ds:schemaRefs>
    <ds:schemaRef ds:uri="http://schemas.microsoft.com/sharepoint/v3/contenttype/forms"/>
  </ds:schemaRefs>
</ds:datastoreItem>
</file>

<file path=customXml/itemProps2.xml><?xml version="1.0" encoding="utf-8"?>
<ds:datastoreItem xmlns:ds="http://schemas.openxmlformats.org/officeDocument/2006/customXml" ds:itemID="{AC81B5A8-0D5B-47A1-A2EE-37A107DBF8BF}">
  <ds:schemaRefs>
    <ds:schemaRef ds:uri="2f7b054f-be38-41d2-978f-3d651b980644"/>
    <ds:schemaRef ds:uri="626cb74e-9669-4fd8-87b3-351e3976c1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D1375D-4DD4-46CF-964C-2DBB8AB530EB}">
  <ds:schemaRefs>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2f7b054f-be38-41d2-978f-3d651b980644"/>
    <ds:schemaRef ds:uri="626cb74e-9669-4fd8-87b3-351e3976c14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Smart Pen Presentation</Template>
  <TotalTime>42</TotalTime>
  <Words>6814</Words>
  <Application>Microsoft Office PowerPoint</Application>
  <PresentationFormat>Widescreen</PresentationFormat>
  <Paragraphs>1435</Paragraphs>
  <Slides>121</Slides>
  <Notes>55</Notes>
  <HiddenSlides>0</HiddenSlides>
  <MMClips>0</MMClips>
  <ScaleCrop>false</ScaleCrop>
  <HeadingPairs>
    <vt:vector size="8" baseType="variant">
      <vt:variant>
        <vt:lpstr>Fonts Used</vt:lpstr>
      </vt:variant>
      <vt:variant>
        <vt:i4>26</vt:i4>
      </vt:variant>
      <vt:variant>
        <vt:lpstr>Theme</vt:lpstr>
      </vt:variant>
      <vt:variant>
        <vt:i4>16</vt:i4>
      </vt:variant>
      <vt:variant>
        <vt:lpstr>Embedded OLE Servers</vt:lpstr>
      </vt:variant>
      <vt:variant>
        <vt:i4>2</vt:i4>
      </vt:variant>
      <vt:variant>
        <vt:lpstr>Slide Titles</vt:lpstr>
      </vt:variant>
      <vt:variant>
        <vt:i4>121</vt:i4>
      </vt:variant>
    </vt:vector>
  </HeadingPairs>
  <TitlesOfParts>
    <vt:vector size="165" baseType="lpstr">
      <vt:lpstr>.AppleSystemUIFont</vt:lpstr>
      <vt:lpstr>Arial</vt:lpstr>
      <vt:lpstr>Arial Rounded MT Bold</vt:lpstr>
      <vt:lpstr>Arial,Sans-Serif</vt:lpstr>
      <vt:lpstr>Calibri</vt:lpstr>
      <vt:lpstr>Calibri Light</vt:lpstr>
      <vt:lpstr>Courier New</vt:lpstr>
      <vt:lpstr>Garamond</vt:lpstr>
      <vt:lpstr>Helvetica</vt:lpstr>
      <vt:lpstr>Helvetica Neue</vt:lpstr>
      <vt:lpstr>hind</vt:lpstr>
      <vt:lpstr>hind</vt:lpstr>
      <vt:lpstr>Hind Bold</vt:lpstr>
      <vt:lpstr>Hind Regular</vt:lpstr>
      <vt:lpstr>Metropolis</vt:lpstr>
      <vt:lpstr>Metropolis Extra Light</vt:lpstr>
      <vt:lpstr>Metropolis Light</vt:lpstr>
      <vt:lpstr>Metropolis Medium</vt:lpstr>
      <vt:lpstr>Montserrat</vt:lpstr>
      <vt:lpstr>Montserrat Medium</vt:lpstr>
      <vt:lpstr>Montserrat SemiBold</vt:lpstr>
      <vt:lpstr>Open Sans</vt:lpstr>
      <vt:lpstr>Spectral ExtraBold</vt:lpstr>
      <vt:lpstr>Times New Roman</vt:lpstr>
      <vt:lpstr>Wingdings</vt:lpstr>
      <vt:lpstr>Wingdings 2</vt:lpstr>
      <vt:lpstr>T1D Exchange</vt:lpstr>
      <vt:lpstr>Custom Design</vt:lpstr>
      <vt:lpstr>1_Custom Design</vt:lpstr>
      <vt:lpstr>2_Custom Design</vt:lpstr>
      <vt:lpstr>CCHMC Magenta</vt:lpstr>
      <vt:lpstr>Office Theme</vt:lpstr>
      <vt:lpstr>3_Custom Design</vt:lpstr>
      <vt:lpstr>4_Custom Design</vt:lpstr>
      <vt:lpstr>1_Dividend</vt:lpstr>
      <vt:lpstr>Custom Design</vt:lpstr>
      <vt:lpstr>UCSF Classic</vt:lpstr>
      <vt:lpstr>UW Health Theme</vt:lpstr>
      <vt:lpstr>Retrospect</vt:lpstr>
      <vt:lpstr>1_Office Theme</vt:lpstr>
      <vt:lpstr>Generic PPT</vt:lpstr>
      <vt:lpstr>2_Office Theme</vt:lpstr>
      <vt:lpstr>Map</vt:lpstr>
      <vt:lpstr>Worksheet</vt:lpstr>
      <vt:lpstr>PowerPoint Presentation</vt:lpstr>
      <vt:lpstr>PowerPoint Presentation</vt:lpstr>
      <vt:lpstr>PowerPoint Presentation</vt:lpstr>
      <vt:lpstr>PowerPoint Presentation</vt:lpstr>
      <vt:lpstr>29 pediatric clinics – caring for 38,500+ patients with T1D</vt:lpstr>
      <vt:lpstr>14 adult clinics – caring for 19,500+ patients with T1D</vt:lpstr>
      <vt:lpstr>Welcome to the Cleveland Clinic!</vt:lpstr>
      <vt:lpstr>Welcome! </vt:lpstr>
      <vt:lpstr>New team member at T1DX-QI!</vt:lpstr>
      <vt:lpstr>T1D Exchange Website will have a password protected space for Collaborative, beginning 3/1/22</vt:lpstr>
      <vt:lpstr>T1DX-QI Committee Chair Roles</vt:lpstr>
      <vt:lpstr>T1DX-QI Is looking for new committee chairs</vt:lpstr>
      <vt:lpstr>T1DX-QI Is looking for new committee chairs</vt:lpstr>
      <vt:lpstr>Clinical Presentation: SUNY</vt:lpstr>
      <vt:lpstr>A Program to Decrease DKA Admissions: Diabetes Wellness Program (DWP) Pediatric Diabetes Program SUNY Upstate Medical University Syracuse, NY</vt:lpstr>
      <vt:lpstr>Joslin Diabetes Center at SUNY Upstate Medical University</vt:lpstr>
      <vt:lpstr>PowerPoint Presentation</vt:lpstr>
      <vt:lpstr>Increase in newly diagnosed type 1 diabetes among pediatric and adolescent patients during the COVID-19 Pandemic in the US*</vt:lpstr>
      <vt:lpstr>PowerPoint Presentation</vt:lpstr>
      <vt:lpstr>Methods</vt:lpstr>
      <vt:lpstr>Rising Rate of DKA Admission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lpstr>Conclusion</vt:lpstr>
      <vt:lpstr>PowerPoint Presentation</vt:lpstr>
      <vt:lpstr>Needs Assessment for  Diabetes Wellness Program (DWP)</vt:lpstr>
      <vt:lpstr>Enrollment Process for Cohorts 1 &amp; 2</vt:lpstr>
      <vt:lpstr>Education Curriculum for Cohorts 1 &amp; 2</vt:lpstr>
      <vt:lpstr>Lessons Learned from Cohort 1</vt:lpstr>
      <vt:lpstr>Cohort 1: DKA Data prior to DWP and post DWP</vt:lpstr>
      <vt:lpstr>Pre and Post Cohort 2: HbA1C</vt:lpstr>
      <vt:lpstr>Demographics </vt:lpstr>
      <vt:lpstr>PowerPoint Presentation</vt:lpstr>
      <vt:lpstr>Change in A1c and DKA admissions</vt:lpstr>
      <vt:lpstr>Type 1 Diabetes and Quality of Life (T1DAL) Measures 1</vt:lpstr>
      <vt:lpstr>Post Participation Survey</vt:lpstr>
      <vt:lpstr>What have we learned? </vt:lpstr>
      <vt:lpstr>Next Steps…</vt:lpstr>
      <vt:lpstr>A1c at different ages</vt:lpstr>
      <vt:lpstr>PowerPoint Presentation</vt:lpstr>
      <vt:lpstr>Social Determinants of Health (SDOH)</vt:lpstr>
      <vt:lpstr>PowerPoint Presentation</vt:lpstr>
      <vt:lpstr>Next Steps</vt:lpstr>
      <vt:lpstr>Education Curriculum for Next Cohort</vt:lpstr>
      <vt:lpstr>PowerPoint Presentation</vt:lpstr>
      <vt:lpstr>Next Steps</vt:lpstr>
      <vt:lpstr>PowerPoint Presentation</vt:lpstr>
      <vt:lpstr>Clinical Presentation: Nationwide</vt:lpstr>
      <vt:lpstr>Cultural Humility in Working with Latinx Families</vt:lpstr>
      <vt:lpstr>A Few Definitions…</vt:lpstr>
      <vt:lpstr>A Few Definitions…</vt:lpstr>
      <vt:lpstr>PowerPoint Presentation</vt:lpstr>
      <vt:lpstr>PowerPoint Presentation</vt:lpstr>
      <vt:lpstr>Prevalence of Diabetes</vt:lpstr>
      <vt:lpstr>Latinos in the US</vt:lpstr>
      <vt:lpstr>Racial Identity</vt:lpstr>
      <vt:lpstr>Racial Inequities</vt:lpstr>
      <vt:lpstr>PowerPoint Presentation</vt:lpstr>
      <vt:lpstr>PowerPoint Presentation</vt:lpstr>
      <vt:lpstr>PowerPoint Presentation</vt:lpstr>
      <vt:lpstr>Inequities in Diabetes</vt:lpstr>
      <vt:lpstr>Barriers to Services</vt:lpstr>
      <vt:lpstr>Other Causes of Disparities</vt:lpstr>
      <vt:lpstr>PowerPoint Presentation</vt:lpstr>
      <vt:lpstr>Cultural Values &amp; Treatment</vt:lpstr>
      <vt:lpstr>Cultural Values &amp; Treatment</vt:lpstr>
      <vt:lpstr>Other Considerations</vt:lpstr>
      <vt:lpstr>PowerPoint Presentation</vt:lpstr>
      <vt:lpstr>When is an Interpreter Needed?</vt:lpstr>
      <vt:lpstr>Ethical Concerns &amp; Other Problems</vt:lpstr>
      <vt:lpstr>Tips When Using an Interpreter</vt:lpstr>
      <vt:lpstr>Tips When Using an Interpreter</vt:lpstr>
      <vt:lpstr>PowerPoint Presentation</vt:lpstr>
      <vt:lpstr>Next Steps</vt:lpstr>
      <vt:lpstr>PowerPoint Presentation</vt:lpstr>
      <vt:lpstr>Data and the T1D Exchange</vt:lpstr>
      <vt:lpstr>Smartsheets</vt:lpstr>
      <vt:lpstr>PowerPoint Presentation</vt:lpstr>
      <vt:lpstr>PowerPoint Presentation</vt:lpstr>
      <vt:lpstr>28 pediatric clinics – caring for 36,000 patients with T1D</vt:lpstr>
      <vt:lpstr>Pediatric T1D Glycemic Targets KDD</vt:lpstr>
      <vt:lpstr>How we get data at T1D Exchange</vt:lpstr>
      <vt:lpstr>Smartsheets</vt:lpstr>
      <vt:lpstr>2020-2021 Data Overview</vt:lpstr>
      <vt:lpstr>Core QI Measures – Peds clinics July 2020 – June 2022</vt:lpstr>
      <vt:lpstr>Peds Clinics - HbA1c &lt; 7%</vt:lpstr>
      <vt:lpstr>Peds Clinics - HbA1c &lt; 7% Summary</vt:lpstr>
      <vt:lpstr>Peds Clinics - CGM Use</vt:lpstr>
      <vt:lpstr>Peds Clinics – CGM Use</vt:lpstr>
      <vt:lpstr>Peds Clinics - Pump Use</vt:lpstr>
      <vt:lpstr>Peds Clinics - Pump Use  </vt:lpstr>
      <vt:lpstr>Peds Clinics – Depression Screening</vt:lpstr>
      <vt:lpstr>Peds Clinics – Depression Screening</vt:lpstr>
      <vt:lpstr>Peds Clinics – Time in Range</vt:lpstr>
      <vt:lpstr>Peds Clinics – Time in Range</vt:lpstr>
      <vt:lpstr>Peds Clinics – DKA Events</vt:lpstr>
      <vt:lpstr>Peds Clinics – DKA Events</vt:lpstr>
      <vt:lpstr>Peds Clinics – SDOH Screening</vt:lpstr>
      <vt:lpstr>Peds Clinics – SDOH Screening</vt:lpstr>
      <vt:lpstr>PowerPoint Presentation</vt:lpstr>
      <vt:lpstr>PowerPoint Presentation</vt:lpstr>
      <vt:lpstr>PowerPoint Presentation</vt:lpstr>
      <vt:lpstr>Peds Clinic Insights</vt:lpstr>
      <vt:lpstr>Next Steps</vt:lpstr>
      <vt:lpstr>Resources Available</vt:lpstr>
      <vt:lpstr>QI Portal</vt:lpstr>
      <vt:lpstr>QI Portal Demo Video</vt:lpstr>
      <vt:lpstr>Data Mapping Process</vt:lpstr>
      <vt:lpstr>Data Mapping Progress – Peds clinics</vt:lpstr>
      <vt:lpstr>PowerPoint Presentation</vt:lpstr>
      <vt:lpstr>Next Pediatric Collaborative Call (combo with Adults)</vt:lpstr>
      <vt:lpstr>Questions from the Collaborative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Rioles</dc:creator>
  <cp:lastModifiedBy>Reviewer</cp:lastModifiedBy>
  <cp:revision>51</cp:revision>
  <dcterms:created xsi:type="dcterms:W3CDTF">2021-01-25T22:38:09Z</dcterms:created>
  <dcterms:modified xsi:type="dcterms:W3CDTF">2022-01-26T23:06:00Z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ies>
</file>